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Lst>
  <p:notesMasterIdLst>
    <p:notesMasterId r:id="rId3"/>
  </p:notesMasterIdLst>
  <p:sldIdLst>
    <p:sldId id="258" r:id="rId2"/>
  </p:sldIdLst>
  <p:sldSz cx="15544800" cy="10058400"/>
  <p:notesSz cx="6858000" cy="9144000"/>
  <p:defaultTextStyle>
    <a:defPPr>
      <a:defRPr lang="en-US"/>
    </a:defPPr>
    <a:lvl1pPr marL="0" algn="l" defTabSz="1358384" rtl="0" eaLnBrk="1" latinLnBrk="0" hangingPunct="1">
      <a:defRPr sz="2700" kern="1200">
        <a:solidFill>
          <a:schemeClr val="tx1"/>
        </a:solidFill>
        <a:latin typeface="+mn-lt"/>
        <a:ea typeface="+mn-ea"/>
        <a:cs typeface="+mn-cs"/>
      </a:defRPr>
    </a:lvl1pPr>
    <a:lvl2pPr marL="679194" algn="l" defTabSz="1358384" rtl="0" eaLnBrk="1" latinLnBrk="0" hangingPunct="1">
      <a:defRPr sz="2700" kern="1200">
        <a:solidFill>
          <a:schemeClr val="tx1"/>
        </a:solidFill>
        <a:latin typeface="+mn-lt"/>
        <a:ea typeface="+mn-ea"/>
        <a:cs typeface="+mn-cs"/>
      </a:defRPr>
    </a:lvl2pPr>
    <a:lvl3pPr marL="1358384" algn="l" defTabSz="1358384" rtl="0" eaLnBrk="1" latinLnBrk="0" hangingPunct="1">
      <a:defRPr sz="2700" kern="1200">
        <a:solidFill>
          <a:schemeClr val="tx1"/>
        </a:solidFill>
        <a:latin typeface="+mn-lt"/>
        <a:ea typeface="+mn-ea"/>
        <a:cs typeface="+mn-cs"/>
      </a:defRPr>
    </a:lvl3pPr>
    <a:lvl4pPr marL="2037578" algn="l" defTabSz="1358384" rtl="0" eaLnBrk="1" latinLnBrk="0" hangingPunct="1">
      <a:defRPr sz="2700" kern="1200">
        <a:solidFill>
          <a:schemeClr val="tx1"/>
        </a:solidFill>
        <a:latin typeface="+mn-lt"/>
        <a:ea typeface="+mn-ea"/>
        <a:cs typeface="+mn-cs"/>
      </a:defRPr>
    </a:lvl4pPr>
    <a:lvl5pPr marL="2716771" algn="l" defTabSz="1358384" rtl="0" eaLnBrk="1" latinLnBrk="0" hangingPunct="1">
      <a:defRPr sz="2700" kern="1200">
        <a:solidFill>
          <a:schemeClr val="tx1"/>
        </a:solidFill>
        <a:latin typeface="+mn-lt"/>
        <a:ea typeface="+mn-ea"/>
        <a:cs typeface="+mn-cs"/>
      </a:defRPr>
    </a:lvl5pPr>
    <a:lvl6pPr marL="3395962" algn="l" defTabSz="1358384" rtl="0" eaLnBrk="1" latinLnBrk="0" hangingPunct="1">
      <a:defRPr sz="2700" kern="1200">
        <a:solidFill>
          <a:schemeClr val="tx1"/>
        </a:solidFill>
        <a:latin typeface="+mn-lt"/>
        <a:ea typeface="+mn-ea"/>
        <a:cs typeface="+mn-cs"/>
      </a:defRPr>
    </a:lvl6pPr>
    <a:lvl7pPr marL="4075155" algn="l" defTabSz="1358384" rtl="0" eaLnBrk="1" latinLnBrk="0" hangingPunct="1">
      <a:defRPr sz="2700" kern="1200">
        <a:solidFill>
          <a:schemeClr val="tx1"/>
        </a:solidFill>
        <a:latin typeface="+mn-lt"/>
        <a:ea typeface="+mn-ea"/>
        <a:cs typeface="+mn-cs"/>
      </a:defRPr>
    </a:lvl7pPr>
    <a:lvl8pPr marL="4754349" algn="l" defTabSz="1358384" rtl="0" eaLnBrk="1" latinLnBrk="0" hangingPunct="1">
      <a:defRPr sz="2700" kern="1200">
        <a:solidFill>
          <a:schemeClr val="tx1"/>
        </a:solidFill>
        <a:latin typeface="+mn-lt"/>
        <a:ea typeface="+mn-ea"/>
        <a:cs typeface="+mn-cs"/>
      </a:defRPr>
    </a:lvl8pPr>
    <a:lvl9pPr marL="5433539" algn="l" defTabSz="1358384"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A100"/>
    <a:srgbClr val="3333FF"/>
    <a:srgbClr val="9966FF"/>
    <a:srgbClr val="008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6149" autoAdjust="0"/>
  </p:normalViewPr>
  <p:slideViewPr>
    <p:cSldViewPr snapToObjects="1" showGuides="1">
      <p:cViewPr varScale="1">
        <p:scale>
          <a:sx n="72" d="100"/>
          <a:sy n="72" d="100"/>
        </p:scale>
        <p:origin x="1296" y="90"/>
      </p:cViewPr>
      <p:guideLst>
        <p:guide orient="horz" pos="3168"/>
        <p:guide pos="4896"/>
      </p:guideLst>
    </p:cSldViewPr>
  </p:slideViewPr>
  <p:notesTextViewPr>
    <p:cViewPr>
      <p:scale>
        <a:sx n="1" d="1"/>
        <a:sy n="1" d="1"/>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1BA9E-1171-4165-A481-77C66EB18561}" type="datetimeFigureOut">
              <a:rPr lang="en-US" smtClean="0"/>
              <a:t>6/19/2019</a:t>
            </a:fld>
            <a:endParaRPr lang="en-US"/>
          </a:p>
        </p:txBody>
      </p:sp>
      <p:sp>
        <p:nvSpPr>
          <p:cNvPr id="4" name="Slide Image Placeholder 3"/>
          <p:cNvSpPr>
            <a:spLocks noGrp="1" noRot="1" noChangeAspect="1"/>
          </p:cNvSpPr>
          <p:nvPr>
            <p:ph type="sldImg" idx="2"/>
          </p:nvPr>
        </p:nvSpPr>
        <p:spPr>
          <a:xfrm>
            <a:off x="779463" y="685800"/>
            <a:ext cx="5299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36FBA-0C09-4CF4-942D-A0EEA4E32234}" type="slidenum">
              <a:rPr lang="en-US" smtClean="0"/>
              <a:t>‹#›</a:t>
            </a:fld>
            <a:endParaRPr lang="en-US"/>
          </a:p>
        </p:txBody>
      </p:sp>
    </p:spTree>
    <p:extLst>
      <p:ext uri="{BB962C8B-B14F-4D97-AF65-F5344CB8AC3E}">
        <p14:creationId xmlns:p14="http://schemas.microsoft.com/office/powerpoint/2010/main" val="3408061187"/>
      </p:ext>
    </p:extLst>
  </p:cSld>
  <p:clrMap bg1="lt1" tx1="dk1" bg2="lt2" tx2="dk2" accent1="accent1" accent2="accent2" accent3="accent3" accent4="accent4" accent5="accent5" accent6="accent6" hlink="hlink" folHlink="folHlink"/>
  <p:notesStyle>
    <a:lvl1pPr marL="0" algn="l" defTabSz="1358384" rtl="0" eaLnBrk="1" latinLnBrk="0" hangingPunct="1">
      <a:defRPr sz="1800" kern="1200">
        <a:solidFill>
          <a:schemeClr val="tx1"/>
        </a:solidFill>
        <a:latin typeface="+mn-lt"/>
        <a:ea typeface="+mn-ea"/>
        <a:cs typeface="+mn-cs"/>
      </a:defRPr>
    </a:lvl1pPr>
    <a:lvl2pPr marL="679194" algn="l" defTabSz="1358384" rtl="0" eaLnBrk="1" latinLnBrk="0" hangingPunct="1">
      <a:defRPr sz="1800" kern="1200">
        <a:solidFill>
          <a:schemeClr val="tx1"/>
        </a:solidFill>
        <a:latin typeface="+mn-lt"/>
        <a:ea typeface="+mn-ea"/>
        <a:cs typeface="+mn-cs"/>
      </a:defRPr>
    </a:lvl2pPr>
    <a:lvl3pPr marL="1358384" algn="l" defTabSz="1358384" rtl="0" eaLnBrk="1" latinLnBrk="0" hangingPunct="1">
      <a:defRPr sz="1800" kern="1200">
        <a:solidFill>
          <a:schemeClr val="tx1"/>
        </a:solidFill>
        <a:latin typeface="+mn-lt"/>
        <a:ea typeface="+mn-ea"/>
        <a:cs typeface="+mn-cs"/>
      </a:defRPr>
    </a:lvl3pPr>
    <a:lvl4pPr marL="2037578" algn="l" defTabSz="1358384" rtl="0" eaLnBrk="1" latinLnBrk="0" hangingPunct="1">
      <a:defRPr sz="1800" kern="1200">
        <a:solidFill>
          <a:schemeClr val="tx1"/>
        </a:solidFill>
        <a:latin typeface="+mn-lt"/>
        <a:ea typeface="+mn-ea"/>
        <a:cs typeface="+mn-cs"/>
      </a:defRPr>
    </a:lvl4pPr>
    <a:lvl5pPr marL="2716771" algn="l" defTabSz="1358384" rtl="0" eaLnBrk="1" latinLnBrk="0" hangingPunct="1">
      <a:defRPr sz="1800" kern="1200">
        <a:solidFill>
          <a:schemeClr val="tx1"/>
        </a:solidFill>
        <a:latin typeface="+mn-lt"/>
        <a:ea typeface="+mn-ea"/>
        <a:cs typeface="+mn-cs"/>
      </a:defRPr>
    </a:lvl5pPr>
    <a:lvl6pPr marL="3395962" algn="l" defTabSz="1358384" rtl="0" eaLnBrk="1" latinLnBrk="0" hangingPunct="1">
      <a:defRPr sz="1800" kern="1200">
        <a:solidFill>
          <a:schemeClr val="tx1"/>
        </a:solidFill>
        <a:latin typeface="+mn-lt"/>
        <a:ea typeface="+mn-ea"/>
        <a:cs typeface="+mn-cs"/>
      </a:defRPr>
    </a:lvl6pPr>
    <a:lvl7pPr marL="4075155" algn="l" defTabSz="1358384" rtl="0" eaLnBrk="1" latinLnBrk="0" hangingPunct="1">
      <a:defRPr sz="1800" kern="1200">
        <a:solidFill>
          <a:schemeClr val="tx1"/>
        </a:solidFill>
        <a:latin typeface="+mn-lt"/>
        <a:ea typeface="+mn-ea"/>
        <a:cs typeface="+mn-cs"/>
      </a:defRPr>
    </a:lvl7pPr>
    <a:lvl8pPr marL="4754349" algn="l" defTabSz="1358384" rtl="0" eaLnBrk="1" latinLnBrk="0" hangingPunct="1">
      <a:defRPr sz="1800" kern="1200">
        <a:solidFill>
          <a:schemeClr val="tx1"/>
        </a:solidFill>
        <a:latin typeface="+mn-lt"/>
        <a:ea typeface="+mn-ea"/>
        <a:cs typeface="+mn-cs"/>
      </a:defRPr>
    </a:lvl8pPr>
    <a:lvl9pPr marL="5433539" algn="l" defTabSz="1358384"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1822" y="7823208"/>
            <a:ext cx="3886200" cy="156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0946" name="Rectangle 2"/>
          <p:cNvSpPr>
            <a:spLocks noGrp="1" noChangeArrowheads="1"/>
          </p:cNvSpPr>
          <p:nvPr>
            <p:ph type="ctrTitle"/>
          </p:nvPr>
        </p:nvSpPr>
        <p:spPr>
          <a:xfrm>
            <a:off x="407512" y="2398191"/>
            <a:ext cx="13213080" cy="2989580"/>
          </a:xfrm>
        </p:spPr>
        <p:txBody>
          <a:bodyPr/>
          <a:lstStyle>
            <a:lvl1pPr>
              <a:defRPr b="1" i="1">
                <a:solidFill>
                  <a:schemeClr val="tx1"/>
                </a:solidFill>
              </a:defRPr>
            </a:lvl1pPr>
          </a:lstStyle>
          <a:p>
            <a:r>
              <a:rPr lang="en-US" dirty="0"/>
              <a:t>Click to edit Master title style</a:t>
            </a:r>
          </a:p>
        </p:txBody>
      </p:sp>
      <p:sp>
        <p:nvSpPr>
          <p:cNvPr id="1490948" name="Rectangle 4"/>
          <p:cNvSpPr>
            <a:spLocks noGrp="1" noChangeArrowheads="1"/>
          </p:cNvSpPr>
          <p:nvPr>
            <p:ph type="subTitle" sz="quarter" idx="1"/>
          </p:nvPr>
        </p:nvSpPr>
        <p:spPr>
          <a:xfrm>
            <a:off x="407514" y="5543764"/>
            <a:ext cx="13207683" cy="2183977"/>
          </a:xfrm>
        </p:spPr>
        <p:txBody>
          <a:bodyPr/>
          <a:lstStyle>
            <a:lvl1pPr marL="0" indent="0">
              <a:buFontTx/>
              <a:buNone/>
              <a:defRPr i="1">
                <a:solidFill>
                  <a:srgbClr val="9A0102"/>
                </a:solidFill>
              </a:defRPr>
            </a:lvl1pPr>
          </a:lstStyle>
          <a:p>
            <a:r>
              <a:rPr lang="en-US"/>
              <a:t>Click to edit Master subtitle style</a:t>
            </a:r>
          </a:p>
        </p:txBody>
      </p:sp>
      <p:pic>
        <p:nvPicPr>
          <p:cNvPr id="7" name="Picture 8" descr="2t.jpg                                                         00340C0AMacintosh HD                   BA577892:"/>
          <p:cNvPicPr>
            <a:picLocks noChangeAspect="1" noChangeArrowheads="1"/>
          </p:cNvPicPr>
          <p:nvPr/>
        </p:nvPicPr>
        <p:blipFill>
          <a:blip r:embed="rId3" cstate="print"/>
          <a:srcRect b="78769"/>
          <a:stretch>
            <a:fillRect/>
          </a:stretch>
        </p:blipFill>
        <p:spPr bwMode="auto">
          <a:xfrm>
            <a:off x="-32383" y="-20956"/>
            <a:ext cx="15609570" cy="2144396"/>
          </a:xfrm>
          <a:prstGeom prst="rect">
            <a:avLst/>
          </a:prstGeom>
          <a:noFill/>
          <a:ln w="9525">
            <a:noFill/>
            <a:miter lim="800000"/>
            <a:headEnd/>
            <a:tailEnd/>
          </a:ln>
        </p:spPr>
      </p:pic>
      <p:sp>
        <p:nvSpPr>
          <p:cNvPr id="8" name="Rectangle 3"/>
          <p:cNvSpPr>
            <a:spLocks noChangeArrowheads="1"/>
          </p:cNvSpPr>
          <p:nvPr/>
        </p:nvSpPr>
        <p:spPr bwMode="auto">
          <a:xfrm>
            <a:off x="407514" y="7762672"/>
            <a:ext cx="13207683" cy="1865566"/>
          </a:xfrm>
          <a:prstGeom prst="rect">
            <a:avLst/>
          </a:prstGeom>
          <a:noFill/>
          <a:ln w="9525">
            <a:noFill/>
            <a:miter lim="800000"/>
            <a:headEnd/>
            <a:tailEnd/>
          </a:ln>
          <a:effectLst/>
        </p:spPr>
        <p:txBody>
          <a:bodyPr lIns="135838" tIns="67918" rIns="135838" bIns="67918" anchor="ctr"/>
          <a:lstStyle/>
          <a:p>
            <a:pPr eaLnBrk="1" hangingPunct="1">
              <a:spcBef>
                <a:spcPts val="891"/>
              </a:spcBef>
            </a:pPr>
            <a:r>
              <a:rPr lang="en-US" sz="2700" dirty="0">
                <a:solidFill>
                  <a:srgbClr val="AA2526"/>
                </a:solidFill>
                <a:latin typeface="+mn-lt"/>
              </a:rPr>
              <a:t>Presented By:</a:t>
            </a:r>
            <a:br>
              <a:rPr lang="en-US" sz="2700" dirty="0">
                <a:solidFill>
                  <a:srgbClr val="AA2526"/>
                </a:solidFill>
                <a:latin typeface="+mn-lt"/>
              </a:rPr>
            </a:br>
            <a:r>
              <a:rPr lang="en-US" sz="2700" dirty="0">
                <a:solidFill>
                  <a:srgbClr val="AA2526"/>
                </a:solidFill>
                <a:latin typeface="+mn-lt"/>
              </a:rPr>
              <a:t>David Sellers, Senior Engineer</a:t>
            </a:r>
            <a:br>
              <a:rPr lang="en-US" sz="2700" dirty="0">
                <a:solidFill>
                  <a:srgbClr val="AA2526"/>
                </a:solidFill>
                <a:latin typeface="+mn-lt"/>
              </a:rPr>
            </a:br>
            <a:r>
              <a:rPr lang="en-US" sz="2700" dirty="0">
                <a:solidFill>
                  <a:srgbClr val="AA2526"/>
                </a:solidFill>
                <a:latin typeface="+mn-lt"/>
              </a:rPr>
              <a:t>Facility Dynamics Engineering</a:t>
            </a:r>
          </a:p>
        </p:txBody>
      </p:sp>
      <p:pic>
        <p:nvPicPr>
          <p:cNvPr id="10" name="Picture 8" descr="2t.jpg                                                         00340C0AMacintosh HD                   BA577892:"/>
          <p:cNvPicPr>
            <a:picLocks noChangeAspect="1" noChangeArrowheads="1"/>
          </p:cNvPicPr>
          <p:nvPr userDrawn="1"/>
        </p:nvPicPr>
        <p:blipFill>
          <a:blip r:embed="rId3" cstate="print"/>
          <a:srcRect b="78769"/>
          <a:stretch>
            <a:fillRect/>
          </a:stretch>
        </p:blipFill>
        <p:spPr bwMode="auto">
          <a:xfrm>
            <a:off x="-32383" y="-20956"/>
            <a:ext cx="15609570" cy="2144396"/>
          </a:xfrm>
          <a:prstGeom prst="rect">
            <a:avLst/>
          </a:prstGeom>
          <a:noFill/>
          <a:ln w="9525">
            <a:noFill/>
            <a:miter lim="800000"/>
            <a:headEnd/>
            <a:tailEnd/>
          </a:ln>
        </p:spPr>
      </p:pic>
    </p:spTree>
    <p:extLst>
      <p:ext uri="{BB962C8B-B14F-4D97-AF65-F5344CB8AC3E}">
        <p14:creationId xmlns:p14="http://schemas.microsoft.com/office/powerpoint/2010/main" val="155737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rgbClr val="FFA100"/>
                </a:solidFill>
              </a:defRPr>
            </a:lvl2pPr>
            <a:lvl3pPr>
              <a:defRPr>
                <a:solidFill>
                  <a:srgbClr val="FFA100"/>
                </a:solidFill>
              </a:defRPr>
            </a:lvl3pPr>
            <a:lvl4pPr>
              <a:defRPr>
                <a:solidFill>
                  <a:srgbClr val="FFA100"/>
                </a:solidFill>
              </a:defRPr>
            </a:lvl4pPr>
            <a:lvl5pPr>
              <a:defRPr>
                <a:solidFill>
                  <a:srgbClr val="FFA1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3910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genda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755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2" y="2346962"/>
            <a:ext cx="6865620" cy="6638079"/>
          </a:xfrm>
        </p:spPr>
        <p:txBody>
          <a:bodyPr>
            <a:normAutofit/>
          </a:bodyPr>
          <a:lstStyle>
            <a:lvl1pPr>
              <a:defRPr sz="3000"/>
            </a:lvl1pPr>
            <a:lvl2pPr>
              <a:defRPr sz="3000"/>
            </a:lvl2pPr>
            <a:lvl3pPr>
              <a:defRPr sz="3000"/>
            </a:lvl3pPr>
            <a:lvl4pPr>
              <a:defRPr sz="3000"/>
            </a:lvl4pPr>
            <a:lvl5pPr>
              <a:defRPr sz="30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901943" y="2346962"/>
            <a:ext cx="6865620" cy="6638079"/>
          </a:xfrm>
        </p:spPr>
        <p:txBody>
          <a:bodyPr>
            <a:normAutofit/>
          </a:bodyPr>
          <a:lstStyle>
            <a:lvl1pPr>
              <a:defRPr sz="3000"/>
            </a:lvl1pPr>
            <a:lvl2pPr>
              <a:defRPr sz="3000"/>
            </a:lvl2pPr>
            <a:lvl3pPr>
              <a:defRPr sz="3000"/>
            </a:lvl3pPr>
            <a:lvl4pPr>
              <a:defRPr sz="3000"/>
            </a:lvl4pPr>
            <a:lvl5pPr>
              <a:defRPr sz="30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r>
              <a:rPr lang="en-US"/>
              <a:t>Tab 3-6 - Refrigeration Cycles</a:t>
            </a:r>
            <a:endParaRPr lang="en-US" dirty="0"/>
          </a:p>
        </p:txBody>
      </p:sp>
      <p:sp>
        <p:nvSpPr>
          <p:cNvPr id="7" name="Slide Number Placeholder 6"/>
          <p:cNvSpPr>
            <a:spLocks noGrp="1"/>
          </p:cNvSpPr>
          <p:nvPr>
            <p:ph type="sldNum" sz="quarter" idx="11"/>
          </p:nvPr>
        </p:nvSpPr>
        <p:spPr/>
        <p:txBody>
          <a:bodyPr/>
          <a:lstStyle/>
          <a:p>
            <a:fld id="{E347D01F-1A12-4043-9E52-C5C412E1DD77}" type="slidenum">
              <a:rPr lang="en-US" smtClean="0"/>
              <a:pPr/>
              <a:t>‹#›</a:t>
            </a:fld>
            <a:endParaRPr lang="en-US"/>
          </a:p>
        </p:txBody>
      </p:sp>
    </p:spTree>
    <p:extLst>
      <p:ext uri="{BB962C8B-B14F-4D97-AF65-F5344CB8AC3E}">
        <p14:creationId xmlns:p14="http://schemas.microsoft.com/office/powerpoint/2010/main" val="251056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8" y="2251503"/>
            <a:ext cx="6868321" cy="938318"/>
          </a:xfrm>
        </p:spPr>
        <p:txBody>
          <a:bodyPr anchor="b"/>
          <a:lstStyle>
            <a:lvl1pPr marL="0" indent="0">
              <a:buNone/>
              <a:defRPr sz="3500" b="1"/>
            </a:lvl1pPr>
            <a:lvl2pPr marL="679194" indent="0">
              <a:buNone/>
              <a:defRPr sz="3000" b="1"/>
            </a:lvl2pPr>
            <a:lvl3pPr marL="1358384" indent="0">
              <a:buNone/>
              <a:defRPr sz="2700" b="1"/>
            </a:lvl3pPr>
            <a:lvl4pPr marL="2037578" indent="0">
              <a:buNone/>
              <a:defRPr sz="2400" b="1"/>
            </a:lvl4pPr>
            <a:lvl5pPr marL="2716771" indent="0">
              <a:buNone/>
              <a:defRPr sz="2400" b="1"/>
            </a:lvl5pPr>
            <a:lvl6pPr marL="3395962" indent="0">
              <a:buNone/>
              <a:defRPr sz="2400" b="1"/>
            </a:lvl6pPr>
            <a:lvl7pPr marL="4075155" indent="0">
              <a:buNone/>
              <a:defRPr sz="2400" b="1"/>
            </a:lvl7pPr>
            <a:lvl8pPr marL="4754349" indent="0">
              <a:buNone/>
              <a:defRPr sz="2400" b="1"/>
            </a:lvl8pPr>
            <a:lvl9pPr marL="5433539" indent="0">
              <a:buNone/>
              <a:defRPr sz="2400" b="1"/>
            </a:lvl9pPr>
          </a:lstStyle>
          <a:p>
            <a:pPr lvl="0"/>
            <a:r>
              <a:rPr lang="en-US"/>
              <a:t>Click to edit Master text styles</a:t>
            </a:r>
          </a:p>
        </p:txBody>
      </p:sp>
      <p:sp>
        <p:nvSpPr>
          <p:cNvPr id="4" name="Content Placeholder 3"/>
          <p:cNvSpPr>
            <a:spLocks noGrp="1"/>
          </p:cNvSpPr>
          <p:nvPr>
            <p:ph sz="half" idx="2"/>
          </p:nvPr>
        </p:nvSpPr>
        <p:spPr>
          <a:xfrm>
            <a:off x="777248" y="3189817"/>
            <a:ext cx="6868321" cy="5795222"/>
          </a:xfrm>
        </p:spPr>
        <p:txBody>
          <a:bodyPr>
            <a:norm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96557" y="2251503"/>
            <a:ext cx="6871018" cy="938318"/>
          </a:xfrm>
        </p:spPr>
        <p:txBody>
          <a:bodyPr anchor="b"/>
          <a:lstStyle>
            <a:lvl1pPr marL="0" indent="0">
              <a:buNone/>
              <a:defRPr sz="3500" b="1"/>
            </a:lvl1pPr>
            <a:lvl2pPr marL="679194" indent="0">
              <a:buNone/>
              <a:defRPr sz="3000" b="1"/>
            </a:lvl2pPr>
            <a:lvl3pPr marL="1358384" indent="0">
              <a:buNone/>
              <a:defRPr sz="2700" b="1"/>
            </a:lvl3pPr>
            <a:lvl4pPr marL="2037578" indent="0">
              <a:buNone/>
              <a:defRPr sz="2400" b="1"/>
            </a:lvl4pPr>
            <a:lvl5pPr marL="2716771" indent="0">
              <a:buNone/>
              <a:defRPr sz="2400" b="1"/>
            </a:lvl5pPr>
            <a:lvl6pPr marL="3395962" indent="0">
              <a:buNone/>
              <a:defRPr sz="2400" b="1"/>
            </a:lvl6pPr>
            <a:lvl7pPr marL="4075155" indent="0">
              <a:buNone/>
              <a:defRPr sz="2400" b="1"/>
            </a:lvl7pPr>
            <a:lvl8pPr marL="4754349" indent="0">
              <a:buNone/>
              <a:defRPr sz="2400" b="1"/>
            </a:lvl8pPr>
            <a:lvl9pPr marL="5433539"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896557" y="3189817"/>
            <a:ext cx="6871018" cy="5795222"/>
          </a:xfrm>
        </p:spPr>
        <p:txBody>
          <a:bodyPr>
            <a:norm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a:t>Tab 3-6 - Refrigeration Cycles</a:t>
            </a:r>
            <a:endParaRPr lang="en-US" dirty="0"/>
          </a:p>
        </p:txBody>
      </p:sp>
      <p:sp>
        <p:nvSpPr>
          <p:cNvPr id="9" name="Slide Number Placeholder 8"/>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6323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t>Tab 3-6 - Refrigeration Cycles</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Tab 3-6 - Refrigeration Cycles</a:t>
            </a:r>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199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Slid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9" name="TextBox 8"/>
          <p:cNvSpPr txBox="1"/>
          <p:nvPr userDrawn="1"/>
        </p:nvSpPr>
        <p:spPr>
          <a:xfrm>
            <a:off x="4274822" y="6146800"/>
            <a:ext cx="11010900" cy="2306987"/>
          </a:xfrm>
          <a:prstGeom prst="rect">
            <a:avLst/>
          </a:prstGeom>
          <a:noFill/>
        </p:spPr>
        <p:txBody>
          <a:bodyPr wrap="square" lIns="135838" tIns="67918" rIns="135838" bIns="67918" rtlCol="0">
            <a:spAutoFit/>
          </a:bodyPr>
          <a:lstStyle/>
          <a:p>
            <a:r>
              <a:rPr lang="en-US" sz="5300" b="1" dirty="0">
                <a:solidFill>
                  <a:schemeClr val="bg1"/>
                </a:solidFill>
                <a:latin typeface="Arial" pitchFamily="34" charset="0"/>
                <a:ea typeface="ヒラギノ角ゴ Pro W3"/>
                <a:cs typeface="ヒラギノ角ゴ Pro W3"/>
              </a:rPr>
              <a:t>Questions?</a:t>
            </a:r>
          </a:p>
          <a:p>
            <a:endParaRPr lang="en-US" sz="5300" b="1" dirty="0">
              <a:solidFill>
                <a:schemeClr val="bg1"/>
              </a:solidFill>
              <a:latin typeface="Arial" pitchFamily="34" charset="0"/>
              <a:ea typeface="ヒラギノ角ゴ Pro W3"/>
              <a:cs typeface="ヒラギノ角ゴ Pro W3"/>
            </a:endParaRPr>
          </a:p>
          <a:p>
            <a:r>
              <a:rPr lang="en-US" sz="3500" b="1" dirty="0">
                <a:solidFill>
                  <a:schemeClr val="bg1"/>
                </a:solidFill>
                <a:latin typeface="Arial" pitchFamily="34" charset="0"/>
                <a:ea typeface="ヒラギノ角ゴ Pro W3"/>
                <a:cs typeface="ヒラギノ角ゴ Pro W3"/>
              </a:rPr>
              <a:t>Thank you for participating!</a:t>
            </a:r>
            <a:endParaRPr lang="en-US" sz="3500" b="1" dirty="0"/>
          </a:p>
        </p:txBody>
      </p:sp>
      <p:sp>
        <p:nvSpPr>
          <p:cNvPr id="11" name="TextBox 10"/>
          <p:cNvSpPr txBox="1"/>
          <p:nvPr userDrawn="1"/>
        </p:nvSpPr>
        <p:spPr>
          <a:xfrm>
            <a:off x="4274822" y="8755874"/>
            <a:ext cx="11010900" cy="629605"/>
          </a:xfrm>
          <a:prstGeom prst="rect">
            <a:avLst/>
          </a:prstGeom>
          <a:noFill/>
        </p:spPr>
        <p:txBody>
          <a:bodyPr wrap="square" lIns="135838" tIns="67918" rIns="135838" bIns="67918" rtlCol="0">
            <a:spAutoFit/>
          </a:bodyPr>
          <a:lstStyle/>
          <a:p>
            <a:pPr marL="0" indent="0"/>
            <a:r>
              <a:rPr lang="en-US" sz="3200" b="1" dirty="0">
                <a:solidFill>
                  <a:schemeClr val="tx2"/>
                </a:solidFill>
                <a:latin typeface="Arial" pitchFamily="34" charset="0"/>
                <a:ea typeface="ヒラギノ角ゴ Pro W3"/>
                <a:cs typeface="ヒラギノ角ゴ Pro W3"/>
              </a:rPr>
              <a:t>Visit our</a:t>
            </a:r>
            <a:r>
              <a:rPr lang="en-US" sz="3200" b="1" baseline="0" dirty="0">
                <a:solidFill>
                  <a:schemeClr val="tx2"/>
                </a:solidFill>
                <a:latin typeface="Arial" pitchFamily="34" charset="0"/>
                <a:ea typeface="ヒラギノ角ゴ Pro W3"/>
                <a:cs typeface="ヒラギノ角ゴ Pro W3"/>
              </a:rPr>
              <a:t> website at www.FacilityDynamics.com</a:t>
            </a:r>
            <a:endParaRPr lang="en-US" sz="3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1395609" y="-521545"/>
            <a:ext cx="13760577" cy="5559993"/>
            <a:chOff x="820944" y="-355600"/>
            <a:chExt cx="809445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173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losing Slide">
    <p:bg>
      <p:bgPr>
        <a:solidFill>
          <a:schemeClr val="tx1"/>
        </a:solidFill>
        <a:effectLst/>
      </p:bgPr>
    </p:bg>
    <p:spTree>
      <p:nvGrpSpPr>
        <p:cNvPr id="1" name=""/>
        <p:cNvGrpSpPr/>
        <p:nvPr/>
      </p:nvGrpSpPr>
      <p:grpSpPr>
        <a:xfrm>
          <a:off x="0" y="0"/>
          <a:ext cx="0" cy="0"/>
          <a:chOff x="0" y="0"/>
          <a:chExt cx="0" cy="0"/>
        </a:xfrm>
      </p:grpSpPr>
      <p:sp>
        <p:nvSpPr>
          <p:cNvPr id="9" name="TextBox 8"/>
          <p:cNvSpPr txBox="1"/>
          <p:nvPr userDrawn="1"/>
        </p:nvSpPr>
        <p:spPr>
          <a:xfrm>
            <a:off x="4274822" y="6146800"/>
            <a:ext cx="11010900" cy="2306987"/>
          </a:xfrm>
          <a:prstGeom prst="rect">
            <a:avLst/>
          </a:prstGeom>
          <a:noFill/>
        </p:spPr>
        <p:txBody>
          <a:bodyPr wrap="square" lIns="135838" tIns="67918" rIns="135838" bIns="67918" rtlCol="0">
            <a:spAutoFit/>
          </a:bodyPr>
          <a:lstStyle/>
          <a:p>
            <a:r>
              <a:rPr lang="en-US" sz="5300" b="1" dirty="0">
                <a:solidFill>
                  <a:schemeClr val="bg1"/>
                </a:solidFill>
                <a:latin typeface="Arial" pitchFamily="34" charset="0"/>
                <a:ea typeface="ヒラギノ角ゴ Pro W3"/>
                <a:cs typeface="ヒラギノ角ゴ Pro W3"/>
              </a:rPr>
              <a:t>Questions?</a:t>
            </a:r>
          </a:p>
          <a:p>
            <a:endParaRPr lang="en-US" sz="5300" b="1" dirty="0">
              <a:solidFill>
                <a:schemeClr val="bg1"/>
              </a:solidFill>
              <a:latin typeface="Arial" pitchFamily="34" charset="0"/>
              <a:ea typeface="ヒラギノ角ゴ Pro W3"/>
              <a:cs typeface="ヒラギノ角ゴ Pro W3"/>
            </a:endParaRPr>
          </a:p>
          <a:p>
            <a:r>
              <a:rPr lang="en-US" sz="3500" b="1" dirty="0">
                <a:solidFill>
                  <a:schemeClr val="bg1"/>
                </a:solidFill>
                <a:latin typeface="Arial" pitchFamily="34" charset="0"/>
                <a:ea typeface="ヒラギノ角ゴ Pro W3"/>
                <a:cs typeface="ヒラギノ角ゴ Pro W3"/>
              </a:rPr>
              <a:t>Thank you for participating!</a:t>
            </a:r>
            <a:endParaRPr lang="en-US" sz="3500" b="1" dirty="0"/>
          </a:p>
        </p:txBody>
      </p:sp>
      <p:sp>
        <p:nvSpPr>
          <p:cNvPr id="11" name="TextBox 10"/>
          <p:cNvSpPr txBox="1"/>
          <p:nvPr userDrawn="1"/>
        </p:nvSpPr>
        <p:spPr>
          <a:xfrm>
            <a:off x="4274822" y="8755874"/>
            <a:ext cx="11010900" cy="629605"/>
          </a:xfrm>
          <a:prstGeom prst="rect">
            <a:avLst/>
          </a:prstGeom>
          <a:noFill/>
        </p:spPr>
        <p:txBody>
          <a:bodyPr wrap="square" lIns="135838" tIns="67918" rIns="135838" bIns="67918" rtlCol="0">
            <a:spAutoFit/>
          </a:bodyPr>
          <a:lstStyle/>
          <a:p>
            <a:pPr marL="0" indent="0"/>
            <a:r>
              <a:rPr lang="en-US" sz="3200" b="1" dirty="0">
                <a:solidFill>
                  <a:schemeClr val="tx2"/>
                </a:solidFill>
                <a:latin typeface="Arial" pitchFamily="34" charset="0"/>
                <a:ea typeface="ヒラギノ角ゴ Pro W3"/>
                <a:cs typeface="ヒラギノ角ゴ Pro W3"/>
              </a:rPr>
              <a:t>Visit our</a:t>
            </a:r>
            <a:r>
              <a:rPr lang="en-US" sz="3200" b="1" baseline="0" dirty="0">
                <a:solidFill>
                  <a:schemeClr val="tx2"/>
                </a:solidFill>
                <a:latin typeface="Arial" pitchFamily="34" charset="0"/>
                <a:ea typeface="ヒラギノ角ゴ Pro W3"/>
                <a:cs typeface="ヒラギノ角ゴ Pro W3"/>
              </a:rPr>
              <a:t> website at www.FacilityDynamics.com</a:t>
            </a:r>
            <a:endParaRPr lang="en-US" sz="3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1395607" y="-316654"/>
            <a:ext cx="13763278" cy="5559993"/>
            <a:chOff x="820944" y="-355600"/>
            <a:chExt cx="809604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361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890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419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949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478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9007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536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6065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6451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777244" y="9613694"/>
            <a:ext cx="3619026" cy="386503"/>
          </a:xfrm>
          <a:prstGeom prst="rect">
            <a:avLst/>
          </a:prstGeom>
          <a:ln/>
        </p:spPr>
        <p:txBody>
          <a:bodyPr lIns="135838" tIns="67918" rIns="135838" bIns="67918"/>
          <a:lstStyle>
            <a:lvl1pPr>
              <a:defRPr/>
            </a:lvl1pPr>
          </a:lstStyle>
          <a:p>
            <a:pPr>
              <a:defRPr/>
            </a:pPr>
            <a:endParaRPr lang="en-US"/>
          </a:p>
        </p:txBody>
      </p:sp>
      <p:sp>
        <p:nvSpPr>
          <p:cNvPr id="3" name="Rectangle 4"/>
          <p:cNvSpPr>
            <a:spLocks noGrp="1" noChangeArrowheads="1"/>
          </p:cNvSpPr>
          <p:nvPr>
            <p:ph type="ftr" idx="11"/>
          </p:nvPr>
        </p:nvSpPr>
        <p:spPr>
          <a:xfrm>
            <a:off x="5316539" y="9525214"/>
            <a:ext cx="4925220" cy="474980"/>
          </a:xfrm>
          <a:prstGeom prst="rect">
            <a:avLst/>
          </a:prstGeom>
          <a:ln/>
        </p:spPr>
        <p:txBody>
          <a:bodyPr/>
          <a:lstStyle>
            <a:lvl1pPr>
              <a:defRPr/>
            </a:lvl1pPr>
          </a:lstStyle>
          <a:p>
            <a:pPr>
              <a:defRPr/>
            </a:pPr>
            <a:r>
              <a:rPr lang="en-US"/>
              <a:t>Tab 3-6 - Refrigeration Cycles</a:t>
            </a:r>
          </a:p>
        </p:txBody>
      </p:sp>
      <p:grpSp>
        <p:nvGrpSpPr>
          <p:cNvPr id="4" name="Group 3"/>
          <p:cNvGrpSpPr/>
          <p:nvPr userDrawn="1"/>
        </p:nvGrpSpPr>
        <p:grpSpPr>
          <a:xfrm>
            <a:off x="9585962" y="2700053"/>
            <a:ext cx="4268663" cy="4139774"/>
            <a:chOff x="2287247" y="3237204"/>
            <a:chExt cx="2510977" cy="2822573"/>
          </a:xfrm>
        </p:grpSpPr>
        <p:sp>
          <p:nvSpPr>
            <p:cNvPr id="5" name="Rectangle 4"/>
            <p:cNvSpPr/>
            <p:nvPr/>
          </p:nvSpPr>
          <p:spPr>
            <a:xfrm>
              <a:off x="2409278" y="45021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63583" y="43071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21759" y="37013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7453" y="39115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69137" y="32372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1402" y="43071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40043" y="34206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50720" y="44983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42832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1362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9891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8420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6949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478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4008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2537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1066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595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8124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87247" y="50099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7247" y="51928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287247" y="53757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87247" y="55585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87247" y="57414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87247" y="59243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050845" y="4750794"/>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396361" y="3939818"/>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userDrawn="1"/>
        </p:nvGrpSpPr>
        <p:grpSpPr>
          <a:xfrm>
            <a:off x="4841173" y="4344704"/>
            <a:ext cx="4268663" cy="4549995"/>
            <a:chOff x="2847748" y="2962298"/>
            <a:chExt cx="2510977" cy="3102269"/>
          </a:xfrm>
        </p:grpSpPr>
        <p:grpSp>
          <p:nvGrpSpPr>
            <p:cNvPr id="62" name="Group 61"/>
            <p:cNvGrpSpPr/>
            <p:nvPr/>
          </p:nvGrpSpPr>
          <p:grpSpPr>
            <a:xfrm>
              <a:off x="2847748" y="3224304"/>
              <a:ext cx="2127462" cy="2822573"/>
              <a:chOff x="2847748" y="3224304"/>
              <a:chExt cx="2127462" cy="2822573"/>
            </a:xfrm>
          </p:grpSpPr>
          <p:sp>
            <p:nvSpPr>
              <p:cNvPr id="65" name="Rectangle 64"/>
              <p:cNvSpPr/>
              <p:nvPr/>
            </p:nvSpPr>
            <p:spPr>
              <a:xfrm>
                <a:off x="2969779" y="44892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24084" y="42942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82260" y="36884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07954" y="38986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29638" y="32243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31903" y="42942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00544" y="34077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11221" y="44854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98882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7412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5941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4470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2999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1528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0058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8587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47116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5645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4174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47748" y="49970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847748" y="51799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847748" y="53628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847748" y="55456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847748" y="57285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847748" y="59114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63" name="Freeform 62"/>
            <p:cNvSpPr/>
            <p:nvPr/>
          </p:nvSpPr>
          <p:spPr>
            <a:xfrm>
              <a:off x="3646070" y="2962298"/>
              <a:ext cx="1217879" cy="2842905"/>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 name="connsiteX0" fmla="*/ 0 w 1171183"/>
                <a:gd name="connsiteY0" fmla="*/ 31546 h 1067309"/>
                <a:gd name="connsiteX1" fmla="*/ 103339 w 1171183"/>
                <a:gd name="connsiteY1" fmla="*/ 231 h 1067309"/>
                <a:gd name="connsiteX2" fmla="*/ 181627 w 1171183"/>
                <a:gd name="connsiteY2" fmla="*/ 22151 h 1067309"/>
                <a:gd name="connsiteX3" fmla="*/ 256783 w 1171183"/>
                <a:gd name="connsiteY3" fmla="*/ 103570 h 1067309"/>
                <a:gd name="connsiteX4" fmla="*/ 310019 w 1171183"/>
                <a:gd name="connsiteY4" fmla="*/ 300855 h 1067309"/>
                <a:gd name="connsiteX5" fmla="*/ 416490 w 1171183"/>
                <a:gd name="connsiteY5" fmla="*/ 795633 h 1067309"/>
                <a:gd name="connsiteX6" fmla="*/ 522961 w 1171183"/>
                <a:gd name="connsiteY6" fmla="*/ 970998 h 1067309"/>
                <a:gd name="connsiteX7" fmla="*/ 635696 w 1171183"/>
                <a:gd name="connsiteY7" fmla="*/ 1052417 h 1067309"/>
                <a:gd name="connsiteX8" fmla="*/ 786008 w 1171183"/>
                <a:gd name="connsiteY8" fmla="*/ 1055548 h 1067309"/>
                <a:gd name="connsiteX9" fmla="*/ 908137 w 1171183"/>
                <a:gd name="connsiteY9" fmla="*/ 930288 h 1067309"/>
                <a:gd name="connsiteX10" fmla="*/ 1008345 w 1171183"/>
                <a:gd name="connsiteY10" fmla="*/ 660979 h 1067309"/>
                <a:gd name="connsiteX11" fmla="*/ 1070975 w 1171183"/>
                <a:gd name="connsiteY11" fmla="*/ 407326 h 1067309"/>
                <a:gd name="connsiteX12" fmla="*/ 1171183 w 1171183"/>
                <a:gd name="connsiteY12" fmla="*/ 156806 h 10673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2036 h 1067078"/>
                <a:gd name="connsiteX1" fmla="*/ 510963 w 1578807"/>
                <a:gd name="connsiteY1" fmla="*/ 0 h 1067078"/>
                <a:gd name="connsiteX2" fmla="*/ 589251 w 1578807"/>
                <a:gd name="connsiteY2" fmla="*/ 21920 h 1067078"/>
                <a:gd name="connsiteX3" fmla="*/ 664407 w 1578807"/>
                <a:gd name="connsiteY3" fmla="*/ 103339 h 1067078"/>
                <a:gd name="connsiteX4" fmla="*/ 717643 w 1578807"/>
                <a:gd name="connsiteY4" fmla="*/ 300624 h 1067078"/>
                <a:gd name="connsiteX5" fmla="*/ 824114 w 1578807"/>
                <a:gd name="connsiteY5" fmla="*/ 795402 h 1067078"/>
                <a:gd name="connsiteX6" fmla="*/ 930585 w 1578807"/>
                <a:gd name="connsiteY6" fmla="*/ 970767 h 1067078"/>
                <a:gd name="connsiteX7" fmla="*/ 1043320 w 1578807"/>
                <a:gd name="connsiteY7" fmla="*/ 1052186 h 1067078"/>
                <a:gd name="connsiteX8" fmla="*/ 1193632 w 1578807"/>
                <a:gd name="connsiteY8" fmla="*/ 1055317 h 1067078"/>
                <a:gd name="connsiteX9" fmla="*/ 1315761 w 1578807"/>
                <a:gd name="connsiteY9" fmla="*/ 930057 h 1067078"/>
                <a:gd name="connsiteX10" fmla="*/ 1415969 w 1578807"/>
                <a:gd name="connsiteY10" fmla="*/ 660748 h 1067078"/>
                <a:gd name="connsiteX11" fmla="*/ 1478599 w 1578807"/>
                <a:gd name="connsiteY11" fmla="*/ 407095 h 1067078"/>
                <a:gd name="connsiteX12" fmla="*/ 1578807 w 1578807"/>
                <a:gd name="connsiteY12" fmla="*/ 156575 h 1067078"/>
                <a:gd name="connsiteX0" fmla="*/ 0 w 1578807"/>
                <a:gd name="connsiteY0" fmla="*/ 13248 h 1068290"/>
                <a:gd name="connsiteX1" fmla="*/ 510963 w 1578807"/>
                <a:gd name="connsiteY1" fmla="*/ 1212 h 1068290"/>
                <a:gd name="connsiteX2" fmla="*/ 605776 w 1578807"/>
                <a:gd name="connsiteY2" fmla="*/ 12115 h 1068290"/>
                <a:gd name="connsiteX3" fmla="*/ 664407 w 1578807"/>
                <a:gd name="connsiteY3" fmla="*/ 104551 h 1068290"/>
                <a:gd name="connsiteX4" fmla="*/ 717643 w 1578807"/>
                <a:gd name="connsiteY4" fmla="*/ 301836 h 1068290"/>
                <a:gd name="connsiteX5" fmla="*/ 824114 w 1578807"/>
                <a:gd name="connsiteY5" fmla="*/ 796614 h 1068290"/>
                <a:gd name="connsiteX6" fmla="*/ 930585 w 1578807"/>
                <a:gd name="connsiteY6" fmla="*/ 971979 h 1068290"/>
                <a:gd name="connsiteX7" fmla="*/ 1043320 w 1578807"/>
                <a:gd name="connsiteY7" fmla="*/ 1053398 h 1068290"/>
                <a:gd name="connsiteX8" fmla="*/ 1193632 w 1578807"/>
                <a:gd name="connsiteY8" fmla="*/ 1056529 h 1068290"/>
                <a:gd name="connsiteX9" fmla="*/ 1315761 w 1578807"/>
                <a:gd name="connsiteY9" fmla="*/ 931269 h 1068290"/>
                <a:gd name="connsiteX10" fmla="*/ 1415969 w 1578807"/>
                <a:gd name="connsiteY10" fmla="*/ 661960 h 1068290"/>
                <a:gd name="connsiteX11" fmla="*/ 1478599 w 1578807"/>
                <a:gd name="connsiteY11" fmla="*/ 408307 h 1068290"/>
                <a:gd name="connsiteX12" fmla="*/ 1578807 w 1578807"/>
                <a:gd name="connsiteY12" fmla="*/ 157787 h 1068290"/>
                <a:gd name="connsiteX0" fmla="*/ 0 w 1578807"/>
                <a:gd name="connsiteY0" fmla="*/ 17655 h 1072697"/>
                <a:gd name="connsiteX1" fmla="*/ 420074 w 1578807"/>
                <a:gd name="connsiteY1" fmla="*/ 110 h 1072697"/>
                <a:gd name="connsiteX2" fmla="*/ 605776 w 1578807"/>
                <a:gd name="connsiteY2" fmla="*/ 16522 h 1072697"/>
                <a:gd name="connsiteX3" fmla="*/ 664407 w 1578807"/>
                <a:gd name="connsiteY3" fmla="*/ 108958 h 1072697"/>
                <a:gd name="connsiteX4" fmla="*/ 717643 w 1578807"/>
                <a:gd name="connsiteY4" fmla="*/ 306243 h 1072697"/>
                <a:gd name="connsiteX5" fmla="*/ 824114 w 1578807"/>
                <a:gd name="connsiteY5" fmla="*/ 801021 h 1072697"/>
                <a:gd name="connsiteX6" fmla="*/ 930585 w 1578807"/>
                <a:gd name="connsiteY6" fmla="*/ 976386 h 1072697"/>
                <a:gd name="connsiteX7" fmla="*/ 1043320 w 1578807"/>
                <a:gd name="connsiteY7" fmla="*/ 1057805 h 1072697"/>
                <a:gd name="connsiteX8" fmla="*/ 1193632 w 1578807"/>
                <a:gd name="connsiteY8" fmla="*/ 1060936 h 1072697"/>
                <a:gd name="connsiteX9" fmla="*/ 1315761 w 1578807"/>
                <a:gd name="connsiteY9" fmla="*/ 935676 h 1072697"/>
                <a:gd name="connsiteX10" fmla="*/ 1415969 w 1578807"/>
                <a:gd name="connsiteY10" fmla="*/ 666367 h 1072697"/>
                <a:gd name="connsiteX11" fmla="*/ 1478599 w 1578807"/>
                <a:gd name="connsiteY11" fmla="*/ 412714 h 1072697"/>
                <a:gd name="connsiteX12" fmla="*/ 1578807 w 1578807"/>
                <a:gd name="connsiteY12" fmla="*/ 162194 h 107269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67161 w 1581561"/>
                <a:gd name="connsiteY1" fmla="*/ 102320 h 1066059"/>
                <a:gd name="connsiteX2" fmla="*/ 720397 w 1581561"/>
                <a:gd name="connsiteY2" fmla="*/ 299605 h 1066059"/>
                <a:gd name="connsiteX3" fmla="*/ 826868 w 1581561"/>
                <a:gd name="connsiteY3" fmla="*/ 794383 h 1066059"/>
                <a:gd name="connsiteX4" fmla="*/ 933339 w 1581561"/>
                <a:gd name="connsiteY4" fmla="*/ 969748 h 1066059"/>
                <a:gd name="connsiteX5" fmla="*/ 1046074 w 1581561"/>
                <a:gd name="connsiteY5" fmla="*/ 1051167 h 1066059"/>
                <a:gd name="connsiteX6" fmla="*/ 1196386 w 1581561"/>
                <a:gd name="connsiteY6" fmla="*/ 1054298 h 1066059"/>
                <a:gd name="connsiteX7" fmla="*/ 1318515 w 1581561"/>
                <a:gd name="connsiteY7" fmla="*/ 929038 h 1066059"/>
                <a:gd name="connsiteX8" fmla="*/ 1418723 w 1581561"/>
                <a:gd name="connsiteY8" fmla="*/ 659729 h 1066059"/>
                <a:gd name="connsiteX9" fmla="*/ 1481353 w 1581561"/>
                <a:gd name="connsiteY9" fmla="*/ 406076 h 1066059"/>
                <a:gd name="connsiteX10" fmla="*/ 1581561 w 1581561"/>
                <a:gd name="connsiteY10" fmla="*/ 155556 h 1066059"/>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359277 w 1113970"/>
                <a:gd name="connsiteY2" fmla="*/ 1978947 h 2250623"/>
                <a:gd name="connsiteX3" fmla="*/ 465748 w 1113970"/>
                <a:gd name="connsiteY3" fmla="*/ 2154312 h 2250623"/>
                <a:gd name="connsiteX4" fmla="*/ 578483 w 1113970"/>
                <a:gd name="connsiteY4" fmla="*/ 2235731 h 2250623"/>
                <a:gd name="connsiteX5" fmla="*/ 728795 w 1113970"/>
                <a:gd name="connsiteY5" fmla="*/ 2238862 h 2250623"/>
                <a:gd name="connsiteX6" fmla="*/ 850924 w 1113970"/>
                <a:gd name="connsiteY6" fmla="*/ 2113602 h 2250623"/>
                <a:gd name="connsiteX7" fmla="*/ 951132 w 1113970"/>
                <a:gd name="connsiteY7" fmla="*/ 1844293 h 2250623"/>
                <a:gd name="connsiteX8" fmla="*/ 1013762 w 1113970"/>
                <a:gd name="connsiteY8" fmla="*/ 1590640 h 2250623"/>
                <a:gd name="connsiteX9" fmla="*/ 1113970 w 1113970"/>
                <a:gd name="connsiteY9" fmla="*/ 1340120 h 2250623"/>
                <a:gd name="connsiteX0" fmla="*/ 0 w 1217879"/>
                <a:gd name="connsiteY0" fmla="*/ 0 h 2842905"/>
                <a:gd name="connsiteX1" fmla="*/ 303479 w 1217879"/>
                <a:gd name="connsiteY1" fmla="*/ 1879166 h 2842905"/>
                <a:gd name="connsiteX2" fmla="*/ 463186 w 1217879"/>
                <a:gd name="connsiteY2" fmla="*/ 2571229 h 2842905"/>
                <a:gd name="connsiteX3" fmla="*/ 569657 w 1217879"/>
                <a:gd name="connsiteY3" fmla="*/ 2746594 h 2842905"/>
                <a:gd name="connsiteX4" fmla="*/ 682392 w 1217879"/>
                <a:gd name="connsiteY4" fmla="*/ 2828013 h 2842905"/>
                <a:gd name="connsiteX5" fmla="*/ 832704 w 1217879"/>
                <a:gd name="connsiteY5" fmla="*/ 2831144 h 2842905"/>
                <a:gd name="connsiteX6" fmla="*/ 954833 w 1217879"/>
                <a:gd name="connsiteY6" fmla="*/ 2705884 h 2842905"/>
                <a:gd name="connsiteX7" fmla="*/ 1055041 w 1217879"/>
                <a:gd name="connsiteY7" fmla="*/ 2436575 h 2842905"/>
                <a:gd name="connsiteX8" fmla="*/ 1117671 w 1217879"/>
                <a:gd name="connsiteY8" fmla="*/ 2182922 h 2842905"/>
                <a:gd name="connsiteX9" fmla="*/ 1217879 w 1217879"/>
                <a:gd name="connsiteY9" fmla="*/ 1932402 h 284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879" h="2842905">
                  <a:moveTo>
                    <a:pt x="0" y="0"/>
                  </a:moveTo>
                  <a:cubicBezTo>
                    <a:pt x="128868" y="938116"/>
                    <a:pt x="226281" y="1450628"/>
                    <a:pt x="303479" y="1879166"/>
                  </a:cubicBezTo>
                  <a:cubicBezTo>
                    <a:pt x="380677" y="2307704"/>
                    <a:pt x="418823" y="2426658"/>
                    <a:pt x="463186" y="2571229"/>
                  </a:cubicBezTo>
                  <a:cubicBezTo>
                    <a:pt x="507549" y="2715800"/>
                    <a:pt x="533123" y="2703797"/>
                    <a:pt x="569657" y="2746594"/>
                  </a:cubicBezTo>
                  <a:cubicBezTo>
                    <a:pt x="606191" y="2789391"/>
                    <a:pt x="638551" y="2813921"/>
                    <a:pt x="682392" y="2828013"/>
                  </a:cubicBezTo>
                  <a:cubicBezTo>
                    <a:pt x="726233" y="2842105"/>
                    <a:pt x="787297" y="2851499"/>
                    <a:pt x="832704" y="2831144"/>
                  </a:cubicBezTo>
                  <a:cubicBezTo>
                    <a:pt x="878111" y="2810789"/>
                    <a:pt x="917777" y="2771646"/>
                    <a:pt x="954833" y="2705884"/>
                  </a:cubicBezTo>
                  <a:cubicBezTo>
                    <a:pt x="991889" y="2640123"/>
                    <a:pt x="1027901" y="2523735"/>
                    <a:pt x="1055041" y="2436575"/>
                  </a:cubicBezTo>
                  <a:cubicBezTo>
                    <a:pt x="1082181" y="2349415"/>
                    <a:pt x="1090531" y="2266951"/>
                    <a:pt x="1117671" y="2182922"/>
                  </a:cubicBezTo>
                  <a:cubicBezTo>
                    <a:pt x="1144811" y="2098893"/>
                    <a:pt x="1169340" y="1987203"/>
                    <a:pt x="1217879" y="1932402"/>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284692" y="3926919"/>
              <a:ext cx="2074033" cy="2137648"/>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1888296"/>
                <a:gd name="connsiteY0" fmla="*/ 1049200 h 1061759"/>
                <a:gd name="connsiteX1" fmla="*/ 150312 w 1888296"/>
                <a:gd name="connsiteY1" fmla="*/ 920808 h 1061759"/>
                <a:gd name="connsiteX2" fmla="*/ 228601 w 1888296"/>
                <a:gd name="connsiteY2" fmla="*/ 638973 h 1061759"/>
                <a:gd name="connsiteX3" fmla="*/ 316282 w 1888296"/>
                <a:gd name="connsiteY3" fmla="*/ 269455 h 1061759"/>
                <a:gd name="connsiteX4" fmla="*/ 425885 w 1888296"/>
                <a:gd name="connsiteY4" fmla="*/ 75301 h 1061759"/>
                <a:gd name="connsiteX5" fmla="*/ 576197 w 1888296"/>
                <a:gd name="connsiteY5" fmla="*/ 146 h 1061759"/>
                <a:gd name="connsiteX6" fmla="*/ 707720 w 1888296"/>
                <a:gd name="connsiteY6" fmla="*/ 90960 h 1061759"/>
                <a:gd name="connsiteX7" fmla="*/ 823585 w 1888296"/>
                <a:gd name="connsiteY7" fmla="*/ 354006 h 1061759"/>
                <a:gd name="connsiteX8" fmla="*/ 961373 w 1888296"/>
                <a:gd name="connsiteY8" fmla="*/ 754838 h 1061759"/>
                <a:gd name="connsiteX9" fmla="*/ 1102289 w 1888296"/>
                <a:gd name="connsiteY9" fmla="*/ 999097 h 1061759"/>
                <a:gd name="connsiteX10" fmla="*/ 1271391 w 1888296"/>
                <a:gd name="connsiteY10" fmla="*/ 1061726 h 1061759"/>
                <a:gd name="connsiteX11" fmla="*/ 1365339 w 1888296"/>
                <a:gd name="connsiteY11" fmla="*/ 1005357 h 1061759"/>
                <a:gd name="connsiteX12" fmla="*/ 1465545 w 1888296"/>
                <a:gd name="connsiteY12" fmla="*/ 858178 h 1061759"/>
                <a:gd name="connsiteX13" fmla="*/ 1584542 w 1888296"/>
                <a:gd name="connsiteY13" fmla="*/ 817469 h 1061759"/>
                <a:gd name="connsiteX14" fmla="*/ 1888296 w 1888296"/>
                <a:gd name="connsiteY14" fmla="*/ 814336 h 1061759"/>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311 w 2074344"/>
                <a:gd name="connsiteY0" fmla="*/ 1992175 h 2024227"/>
                <a:gd name="connsiteX1" fmla="*/ 336360 w 2074344"/>
                <a:gd name="connsiteY1" fmla="*/ 920808 h 2024227"/>
                <a:gd name="connsiteX2" fmla="*/ 414649 w 2074344"/>
                <a:gd name="connsiteY2" fmla="*/ 638973 h 2024227"/>
                <a:gd name="connsiteX3" fmla="*/ 502330 w 2074344"/>
                <a:gd name="connsiteY3" fmla="*/ 269455 h 2024227"/>
                <a:gd name="connsiteX4" fmla="*/ 611933 w 2074344"/>
                <a:gd name="connsiteY4" fmla="*/ 75301 h 2024227"/>
                <a:gd name="connsiteX5" fmla="*/ 762245 w 2074344"/>
                <a:gd name="connsiteY5" fmla="*/ 146 h 2024227"/>
                <a:gd name="connsiteX6" fmla="*/ 893768 w 2074344"/>
                <a:gd name="connsiteY6" fmla="*/ 90960 h 2024227"/>
                <a:gd name="connsiteX7" fmla="*/ 1009633 w 2074344"/>
                <a:gd name="connsiteY7" fmla="*/ 354006 h 2024227"/>
                <a:gd name="connsiteX8" fmla="*/ 1147421 w 2074344"/>
                <a:gd name="connsiteY8" fmla="*/ 754838 h 2024227"/>
                <a:gd name="connsiteX9" fmla="*/ 1288337 w 2074344"/>
                <a:gd name="connsiteY9" fmla="*/ 999097 h 2024227"/>
                <a:gd name="connsiteX10" fmla="*/ 1457439 w 2074344"/>
                <a:gd name="connsiteY10" fmla="*/ 1061726 h 2024227"/>
                <a:gd name="connsiteX11" fmla="*/ 1551387 w 2074344"/>
                <a:gd name="connsiteY11" fmla="*/ 1005357 h 2024227"/>
                <a:gd name="connsiteX12" fmla="*/ 1651593 w 2074344"/>
                <a:gd name="connsiteY12" fmla="*/ 858178 h 2024227"/>
                <a:gd name="connsiteX13" fmla="*/ 1770590 w 2074344"/>
                <a:gd name="connsiteY13" fmla="*/ 817469 h 2024227"/>
                <a:gd name="connsiteX14" fmla="*/ 2074344 w 2074344"/>
                <a:gd name="connsiteY14" fmla="*/ 814336 h 2024227"/>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37648 h 2137648"/>
                <a:gd name="connsiteX1" fmla="*/ 336049 w 2074033"/>
                <a:gd name="connsiteY1" fmla="*/ 920808 h 2137648"/>
                <a:gd name="connsiteX2" fmla="*/ 414338 w 2074033"/>
                <a:gd name="connsiteY2" fmla="*/ 638973 h 2137648"/>
                <a:gd name="connsiteX3" fmla="*/ 502019 w 2074033"/>
                <a:gd name="connsiteY3" fmla="*/ 269455 h 2137648"/>
                <a:gd name="connsiteX4" fmla="*/ 611622 w 2074033"/>
                <a:gd name="connsiteY4" fmla="*/ 75301 h 2137648"/>
                <a:gd name="connsiteX5" fmla="*/ 761934 w 2074033"/>
                <a:gd name="connsiteY5" fmla="*/ 146 h 2137648"/>
                <a:gd name="connsiteX6" fmla="*/ 893457 w 2074033"/>
                <a:gd name="connsiteY6" fmla="*/ 90960 h 2137648"/>
                <a:gd name="connsiteX7" fmla="*/ 1009322 w 2074033"/>
                <a:gd name="connsiteY7" fmla="*/ 354006 h 2137648"/>
                <a:gd name="connsiteX8" fmla="*/ 1147110 w 2074033"/>
                <a:gd name="connsiteY8" fmla="*/ 754838 h 2137648"/>
                <a:gd name="connsiteX9" fmla="*/ 1288026 w 2074033"/>
                <a:gd name="connsiteY9" fmla="*/ 999097 h 2137648"/>
                <a:gd name="connsiteX10" fmla="*/ 1457128 w 2074033"/>
                <a:gd name="connsiteY10" fmla="*/ 1061726 h 2137648"/>
                <a:gd name="connsiteX11" fmla="*/ 1551076 w 2074033"/>
                <a:gd name="connsiteY11" fmla="*/ 1005357 h 2137648"/>
                <a:gd name="connsiteX12" fmla="*/ 1651282 w 2074033"/>
                <a:gd name="connsiteY12" fmla="*/ 858178 h 2137648"/>
                <a:gd name="connsiteX13" fmla="*/ 1770279 w 2074033"/>
                <a:gd name="connsiteY13" fmla="*/ 817469 h 2137648"/>
                <a:gd name="connsiteX14" fmla="*/ 2074033 w 2074033"/>
                <a:gd name="connsiteY14"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4033" h="2137648">
                  <a:moveTo>
                    <a:pt x="0" y="2137648"/>
                  </a:moveTo>
                  <a:cubicBezTo>
                    <a:pt x="346093" y="921415"/>
                    <a:pt x="330668" y="950338"/>
                    <a:pt x="414338" y="638973"/>
                  </a:cubicBezTo>
                  <a:cubicBezTo>
                    <a:pt x="498008" y="327608"/>
                    <a:pt x="469138" y="363400"/>
                    <a:pt x="502019" y="269455"/>
                  </a:cubicBezTo>
                  <a:cubicBezTo>
                    <a:pt x="534900" y="175510"/>
                    <a:pt x="568303" y="120186"/>
                    <a:pt x="611622" y="75301"/>
                  </a:cubicBezTo>
                  <a:cubicBezTo>
                    <a:pt x="654941" y="30416"/>
                    <a:pt x="714962" y="-2464"/>
                    <a:pt x="761934" y="146"/>
                  </a:cubicBezTo>
                  <a:cubicBezTo>
                    <a:pt x="808907" y="2756"/>
                    <a:pt x="852226" y="31983"/>
                    <a:pt x="893457" y="90960"/>
                  </a:cubicBezTo>
                  <a:cubicBezTo>
                    <a:pt x="934688" y="149937"/>
                    <a:pt x="967047" y="243360"/>
                    <a:pt x="1009322" y="354006"/>
                  </a:cubicBezTo>
                  <a:cubicBezTo>
                    <a:pt x="1051597" y="464652"/>
                    <a:pt x="1100659" y="647323"/>
                    <a:pt x="1147110" y="754838"/>
                  </a:cubicBezTo>
                  <a:cubicBezTo>
                    <a:pt x="1193561" y="862353"/>
                    <a:pt x="1236356" y="947949"/>
                    <a:pt x="1288026" y="999097"/>
                  </a:cubicBezTo>
                  <a:cubicBezTo>
                    <a:pt x="1339696" y="1050245"/>
                    <a:pt x="1413286" y="1060683"/>
                    <a:pt x="1457128" y="1061726"/>
                  </a:cubicBezTo>
                  <a:cubicBezTo>
                    <a:pt x="1500970" y="1062769"/>
                    <a:pt x="1518717" y="1039282"/>
                    <a:pt x="1551076" y="1005357"/>
                  </a:cubicBezTo>
                  <a:cubicBezTo>
                    <a:pt x="1583435" y="971432"/>
                    <a:pt x="1617358" y="886883"/>
                    <a:pt x="1651282" y="858178"/>
                  </a:cubicBezTo>
                  <a:cubicBezTo>
                    <a:pt x="1685206" y="829473"/>
                    <a:pt x="1716522" y="823732"/>
                    <a:pt x="1770279" y="817469"/>
                  </a:cubicBezTo>
                  <a:cubicBezTo>
                    <a:pt x="1824036" y="811206"/>
                    <a:pt x="1874660" y="813293"/>
                    <a:pt x="207403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39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terview Closing Slides">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407512" y="335283"/>
            <a:ext cx="13213080" cy="3031489"/>
          </a:xfrm>
        </p:spPr>
        <p:txBody>
          <a:bodyPr/>
          <a:lstStyle>
            <a:lvl1pPr>
              <a:defRPr b="0" i="0" cap="none" baseline="0">
                <a:solidFill>
                  <a:schemeClr val="tx1"/>
                </a:solidFill>
              </a:defRPr>
            </a:lvl1pPr>
          </a:lstStyle>
          <a:p>
            <a:r>
              <a:rPr lang="en-US" dirty="0"/>
              <a:t>Thank You For Inviting Us</a:t>
            </a:r>
          </a:p>
        </p:txBody>
      </p:sp>
      <p:pic>
        <p:nvPicPr>
          <p:cNvPr id="7" name="Picture 6"/>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1820" y="8127054"/>
            <a:ext cx="4106432" cy="1343449"/>
          </a:xfrm>
          <a:prstGeom prst="rect">
            <a:avLst/>
          </a:prstGeom>
        </p:spPr>
      </p:pic>
    </p:spTree>
    <p:extLst>
      <p:ext uri="{BB962C8B-B14F-4D97-AF65-F5344CB8AC3E}">
        <p14:creationId xmlns:p14="http://schemas.microsoft.com/office/powerpoint/2010/main" val="5106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DE Logo Title Slide - Whit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0123" y="5529886"/>
            <a:ext cx="13213080" cy="1175715"/>
          </a:xfrm>
        </p:spPr>
        <p:txBody>
          <a:bodyPr>
            <a:noAutofit/>
          </a:bodyPr>
          <a:lstStyle>
            <a:lvl1pPr>
              <a:defRPr sz="78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1424942" y="6705600"/>
            <a:ext cx="13213080" cy="1005840"/>
          </a:xfrm>
        </p:spPr>
        <p:txBody>
          <a:bodyPr>
            <a:normAutofit/>
          </a:bodyPr>
          <a:lstStyle>
            <a:lvl1pPr>
              <a:defRPr sz="5000" b="0" baseline="0">
                <a:solidFill>
                  <a:schemeClr val="bg1"/>
                </a:solidFill>
              </a:defRPr>
            </a:lvl1pPr>
          </a:lstStyle>
          <a:p>
            <a:pPr lvl="0"/>
            <a:r>
              <a:rPr lang="en-US" dirty="0"/>
              <a:t>Click to edit Subtitle</a:t>
            </a:r>
          </a:p>
        </p:txBody>
      </p:sp>
      <p:sp>
        <p:nvSpPr>
          <p:cNvPr id="12" name="TextBox 11"/>
          <p:cNvSpPr txBox="1"/>
          <p:nvPr/>
        </p:nvSpPr>
        <p:spPr>
          <a:xfrm>
            <a:off x="6839715" y="7784441"/>
            <a:ext cx="3497580" cy="552661"/>
          </a:xfrm>
          <a:prstGeom prst="rect">
            <a:avLst/>
          </a:prstGeom>
          <a:noFill/>
        </p:spPr>
        <p:txBody>
          <a:bodyPr wrap="square" lIns="135838" tIns="67918" rIns="135838" bIns="67918"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6839715" y="8376413"/>
            <a:ext cx="8618512" cy="536448"/>
          </a:xfrm>
        </p:spPr>
        <p:txBody>
          <a:bodyPr>
            <a:noAutofit/>
          </a:bodyPr>
          <a:lstStyle>
            <a:lvl1pPr>
              <a:defRPr sz="27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6839715" y="8963152"/>
            <a:ext cx="8618512" cy="536448"/>
          </a:xfrm>
        </p:spPr>
        <p:txBody>
          <a:bodyPr>
            <a:noAutofit/>
          </a:bodyPr>
          <a:lstStyle>
            <a:lvl1pPr>
              <a:defRPr sz="27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6839715" y="9521952"/>
            <a:ext cx="8618512" cy="536448"/>
          </a:xfrm>
        </p:spPr>
        <p:txBody>
          <a:bodyPr>
            <a:noAutofit/>
          </a:bodyPr>
          <a:lstStyle>
            <a:lvl1pPr>
              <a:defRPr sz="2700" baseline="0">
                <a:solidFill>
                  <a:schemeClr val="bg1"/>
                </a:solidFill>
              </a:defRPr>
            </a:lvl1pPr>
          </a:lstStyle>
          <a:p>
            <a:pPr lvl="0"/>
            <a:r>
              <a:rPr lang="en-US" dirty="0"/>
              <a:t>Click to edit Presentation Date</a:t>
            </a:r>
          </a:p>
        </p:txBody>
      </p:sp>
      <p:grpSp>
        <p:nvGrpSpPr>
          <p:cNvPr id="9" name="Group 8"/>
          <p:cNvGrpSpPr/>
          <p:nvPr userDrawn="1"/>
        </p:nvGrpSpPr>
        <p:grpSpPr>
          <a:xfrm>
            <a:off x="1395609" y="-521545"/>
            <a:ext cx="13760577" cy="5559993"/>
            <a:chOff x="820944" y="-355600"/>
            <a:chExt cx="8094456" cy="3790904"/>
          </a:xfrm>
        </p:grpSpPr>
        <p:sp>
          <p:nvSpPr>
            <p:cNvPr id="10" name="Rectangle 9"/>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30058" y="1064566"/>
              <a:ext cx="7333661" cy="1991577"/>
              <a:chOff x="930058" y="1064566"/>
              <a:chExt cx="7333661" cy="1991577"/>
            </a:xfrm>
          </p:grpSpPr>
          <p:cxnSp>
            <p:nvCxnSpPr>
              <p:cNvPr id="41" name="Straight Connector 40"/>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42" name="Freeform 41"/>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772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1165862" y="2905761"/>
            <a:ext cx="13213080" cy="5923280"/>
          </a:xfrm>
        </p:spPr>
        <p:txBody>
          <a:bodyPr/>
          <a:lstStyle>
            <a:lvl1pPr>
              <a:defRPr>
                <a:solidFill>
                  <a:schemeClr val="bg1"/>
                </a:solidFill>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p:txBody>
          <a:bodyPr/>
          <a:lstStyle>
            <a:lvl1pPr>
              <a:defRPr>
                <a:solidFill>
                  <a:schemeClr val="bg1"/>
                </a:solidFill>
              </a:defRPr>
            </a:lvl1pPr>
          </a:lstStyle>
          <a:p>
            <a:fld id="{56398E72-190A-4A67-A631-793961E1BCA1}" type="slidenum">
              <a:rPr lang="en-US" smtClean="0"/>
              <a:pPr/>
              <a:t>‹#›</a:t>
            </a:fld>
            <a:endParaRPr lang="en-US"/>
          </a:p>
        </p:txBody>
      </p:sp>
      <p:sp>
        <p:nvSpPr>
          <p:cNvPr id="5" name="Footer Placeholder 4"/>
          <p:cNvSpPr>
            <a:spLocks noGrp="1"/>
          </p:cNvSpPr>
          <p:nvPr>
            <p:ph type="ftr" sz="quarter" idx="11"/>
          </p:nvPr>
        </p:nvSpPr>
        <p:spPr/>
        <p:txBody>
          <a:bodyPr/>
          <a:lstStyle>
            <a:lvl1pPr marL="0" algn="l" defTabSz="1358384" rtl="0" eaLnBrk="1" latinLnBrk="0" hangingPunct="1">
              <a:defRPr lang="en-US" sz="1800" b="0" kern="1200" cap="small" baseline="0">
                <a:solidFill>
                  <a:schemeClr val="bg1"/>
                </a:solidFill>
                <a:latin typeface="+mn-lt"/>
                <a:ea typeface="+mn-ea"/>
                <a:cs typeface="+mn-cs"/>
              </a:defRPr>
            </a:lvl1pPr>
          </a:lstStyle>
          <a:p>
            <a:pPr>
              <a:defRPr/>
            </a:pPr>
            <a:r>
              <a:rPr lang="en-US"/>
              <a:t>Tab 3-6 - Refrigeration Cycles</a:t>
            </a:r>
            <a:endParaRPr/>
          </a:p>
        </p:txBody>
      </p:sp>
    </p:spTree>
    <p:extLst>
      <p:ext uri="{BB962C8B-B14F-4D97-AF65-F5344CB8AC3E}">
        <p14:creationId xmlns:p14="http://schemas.microsoft.com/office/powerpoint/2010/main" val="70845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395607" y="735761"/>
            <a:ext cx="12652718" cy="4139774"/>
            <a:chOff x="820944" y="501652"/>
            <a:chExt cx="7442775" cy="2822573"/>
          </a:xfrm>
        </p:grpSpPr>
        <p:sp>
          <p:nvSpPr>
            <p:cNvPr id="50" name="Rectangle 49"/>
            <p:cNvSpPr/>
            <p:nvPr/>
          </p:nvSpPr>
          <p:spPr>
            <a:xfrm>
              <a:off x="942975" y="17665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97280" y="15716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55456" y="9658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581150" y="11760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2834" y="5016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205099" y="15716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73740" y="6850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84417" y="17627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6361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4890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3419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1949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478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9007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7536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6065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4436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62965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1494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20944" y="22743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20944" y="24572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0944" y="26401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20944" y="28230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20944" y="30059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820944" y="31887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30058" y="1204266"/>
              <a:ext cx="7333661" cy="1991577"/>
              <a:chOff x="930058" y="1064566"/>
              <a:chExt cx="7333661" cy="1991577"/>
            </a:xfrm>
          </p:grpSpPr>
          <p:cxnSp>
            <p:nvCxnSpPr>
              <p:cNvPr id="77" name="Straight Connector 76"/>
              <p:cNvCxnSpPr/>
              <p:nvPr/>
            </p:nvCxnSpPr>
            <p:spPr>
              <a:xfrm>
                <a:off x="3331921" y="1875542"/>
                <a:ext cx="4931798" cy="0"/>
              </a:xfrm>
              <a:prstGeom prst="line">
                <a:avLst/>
              </a:prstGeom>
              <a:noFill/>
              <a:ln w="152400" cap="rnd">
                <a:gradFill flip="none" rotWithShape="1">
                  <a:gsLst>
                    <a:gs pos="0">
                      <a:schemeClr val="accent1"/>
                    </a:gs>
                    <a:gs pos="100000">
                      <a:srgbClr val="008FF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78" name="Freeform 77"/>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40033" y="-316654"/>
            <a:ext cx="11118853" cy="555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1430123" y="5529886"/>
            <a:ext cx="13213080" cy="1175715"/>
          </a:xfrm>
        </p:spPr>
        <p:txBody>
          <a:bodyPr>
            <a:noAutofit/>
          </a:bodyPr>
          <a:lstStyle>
            <a:lvl1pPr>
              <a:defRPr sz="78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1424942" y="6705600"/>
            <a:ext cx="13213080" cy="1005840"/>
          </a:xfrm>
        </p:spPr>
        <p:txBody>
          <a:bodyPr>
            <a:normAutofit/>
          </a:bodyPr>
          <a:lstStyle>
            <a:lvl1pPr>
              <a:defRPr sz="5000" b="0" baseline="0">
                <a:solidFill>
                  <a:schemeClr val="bg1"/>
                </a:solidFill>
              </a:defRPr>
            </a:lvl1pPr>
          </a:lstStyle>
          <a:p>
            <a:pPr lvl="0"/>
            <a:r>
              <a:rPr lang="en-US" dirty="0"/>
              <a:t>Click to edit Subtitle</a:t>
            </a:r>
          </a:p>
        </p:txBody>
      </p:sp>
      <p:sp>
        <p:nvSpPr>
          <p:cNvPr id="12" name="TextBox 11"/>
          <p:cNvSpPr txBox="1"/>
          <p:nvPr/>
        </p:nvSpPr>
        <p:spPr>
          <a:xfrm>
            <a:off x="6839715" y="7784441"/>
            <a:ext cx="3497580" cy="552661"/>
          </a:xfrm>
          <a:prstGeom prst="rect">
            <a:avLst/>
          </a:prstGeom>
          <a:noFill/>
        </p:spPr>
        <p:txBody>
          <a:bodyPr wrap="square" lIns="135838" tIns="67918" rIns="135838" bIns="67918"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6839715" y="8376413"/>
            <a:ext cx="8618512" cy="536448"/>
          </a:xfrm>
        </p:spPr>
        <p:txBody>
          <a:bodyPr>
            <a:noAutofit/>
          </a:bodyPr>
          <a:lstStyle>
            <a:lvl1pPr>
              <a:defRPr sz="27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6839715" y="8963152"/>
            <a:ext cx="8618512" cy="536448"/>
          </a:xfrm>
        </p:spPr>
        <p:txBody>
          <a:bodyPr>
            <a:noAutofit/>
          </a:bodyPr>
          <a:lstStyle>
            <a:lvl1pPr>
              <a:defRPr sz="27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6839715" y="9521952"/>
            <a:ext cx="8618512" cy="536448"/>
          </a:xfrm>
        </p:spPr>
        <p:txBody>
          <a:bodyPr>
            <a:noAutofit/>
          </a:bodyPr>
          <a:lstStyle>
            <a:lvl1pPr>
              <a:defRPr sz="2700" baseline="0">
                <a:solidFill>
                  <a:schemeClr val="bg1"/>
                </a:solidFill>
              </a:defRPr>
            </a:lvl1pPr>
          </a:lstStyle>
          <a:p>
            <a:pPr lvl="0"/>
            <a:r>
              <a:rPr lang="en-US" dirty="0"/>
              <a:t>Click to edit Presentation Date</a:t>
            </a:r>
          </a:p>
        </p:txBody>
      </p:sp>
    </p:spTree>
    <p:extLst>
      <p:ext uri="{BB962C8B-B14F-4D97-AF65-F5344CB8AC3E}">
        <p14:creationId xmlns:p14="http://schemas.microsoft.com/office/powerpoint/2010/main" val="31639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view Title Slide">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407512" y="1263956"/>
            <a:ext cx="13213080" cy="1072896"/>
          </a:xfrm>
        </p:spPr>
        <p:txBody>
          <a:bodyPr/>
          <a:lstStyle>
            <a:lvl1pPr>
              <a:defRPr sz="4800" b="1" i="1" baseline="0">
                <a:solidFill>
                  <a:schemeClr val="tx1"/>
                </a:solidFill>
              </a:defRPr>
            </a:lvl1pPr>
          </a:lstStyle>
          <a:p>
            <a:r>
              <a:rPr lang="en-US" dirty="0"/>
              <a:t>Click to edit Project Type</a:t>
            </a:r>
          </a:p>
        </p:txBody>
      </p:sp>
      <p:sp>
        <p:nvSpPr>
          <p:cNvPr id="5" name="Rectangle 7"/>
          <p:cNvSpPr>
            <a:spLocks noChangeArrowheads="1"/>
          </p:cNvSpPr>
          <p:nvPr userDrawn="1"/>
        </p:nvSpPr>
        <p:spPr bwMode="auto">
          <a:xfrm>
            <a:off x="407518" y="7040883"/>
            <a:ext cx="3349148" cy="536448"/>
          </a:xfrm>
          <a:prstGeom prst="rect">
            <a:avLst/>
          </a:prstGeom>
          <a:noFill/>
          <a:ln w="9525">
            <a:noFill/>
            <a:miter lim="800000"/>
            <a:headEnd/>
            <a:tailEnd/>
          </a:ln>
          <a:effectLst/>
        </p:spPr>
        <p:txBody>
          <a:bodyPr lIns="135838" tIns="67918" rIns="135838" bIns="67918" anchor="ctr"/>
          <a:lstStyle/>
          <a:p>
            <a:pPr marL="511754" indent="-511754" eaLnBrk="1" hangingPunct="1"/>
            <a:r>
              <a:rPr lang="en-US" sz="2700" dirty="0">
                <a:solidFill>
                  <a:schemeClr val="tx1"/>
                </a:solidFill>
                <a:latin typeface="+mn-lt"/>
              </a:rPr>
              <a:t>Presented By:</a:t>
            </a:r>
          </a:p>
        </p:txBody>
      </p:sp>
      <p:sp>
        <p:nvSpPr>
          <p:cNvPr id="3" name="Text Placeholder 2"/>
          <p:cNvSpPr>
            <a:spLocks noGrp="1"/>
          </p:cNvSpPr>
          <p:nvPr>
            <p:ph type="body" sz="quarter" idx="10" hasCustomPrompt="1"/>
          </p:nvPr>
        </p:nvSpPr>
        <p:spPr>
          <a:xfrm>
            <a:off x="407514" y="7577329"/>
            <a:ext cx="4663442" cy="1609344"/>
          </a:xfrm>
        </p:spPr>
        <p:txBody>
          <a:bodyPr/>
          <a:lstStyle>
            <a:lvl1pPr marL="0" indent="0" algn="l" defTabSz="1358384" rtl="0" eaLnBrk="1" latinLnBrk="0" hangingPunct="1">
              <a:buNone/>
              <a:defRPr lang="en-US" sz="2700" kern="1200" dirty="0" smtClean="0">
                <a:solidFill>
                  <a:schemeClr val="tx1"/>
                </a:solidFill>
                <a:latin typeface="+mn-lt"/>
                <a:ea typeface="+mn-ea"/>
                <a:cs typeface="+mn-cs"/>
              </a:defRPr>
            </a:lvl1pPr>
            <a:lvl2pPr marL="511754" indent="-511754" algn="l" defTabSz="1358384" rtl="0" eaLnBrk="1" latinLnBrk="0" hangingPunct="1">
              <a:defRPr lang="en-US" sz="2700" kern="1200" dirty="0" smtClean="0">
                <a:solidFill>
                  <a:schemeClr val="tx1"/>
                </a:solidFill>
                <a:latin typeface="+mn-lt"/>
                <a:ea typeface="+mn-ea"/>
                <a:cs typeface="+mn-cs"/>
              </a:defRPr>
            </a:lvl2pPr>
            <a:lvl3pPr marL="511754" indent="-511754" algn="l" defTabSz="1358384" rtl="0" eaLnBrk="1" latinLnBrk="0" hangingPunct="1">
              <a:defRPr lang="en-US" sz="2700" kern="1200" dirty="0" smtClean="0">
                <a:solidFill>
                  <a:schemeClr val="tx1"/>
                </a:solidFill>
                <a:latin typeface="+mn-lt"/>
                <a:ea typeface="+mn-ea"/>
                <a:cs typeface="+mn-cs"/>
              </a:defRPr>
            </a:lvl3pPr>
            <a:lvl4pPr marL="511754" indent="-511754" algn="l" defTabSz="1358384" rtl="0" eaLnBrk="1" latinLnBrk="0" hangingPunct="1">
              <a:defRPr lang="en-US" sz="2700" kern="1200" dirty="0" smtClean="0">
                <a:solidFill>
                  <a:schemeClr val="tx1"/>
                </a:solidFill>
                <a:latin typeface="+mn-lt"/>
                <a:ea typeface="+mn-ea"/>
                <a:cs typeface="+mn-cs"/>
              </a:defRPr>
            </a:lvl4pPr>
            <a:lvl5pPr marL="511754" indent="-511754" algn="l" defTabSz="1358384" rtl="0" eaLnBrk="1" latinLnBrk="0" hangingPunct="1">
              <a:defRPr lang="en-US" sz="2700" kern="1200" dirty="0">
                <a:solidFill>
                  <a:schemeClr val="tx1"/>
                </a:solidFill>
                <a:latin typeface="+mn-lt"/>
                <a:ea typeface="+mn-ea"/>
                <a:cs typeface="+mn-cs"/>
              </a:defRPr>
            </a:lvl5pPr>
          </a:lstStyle>
          <a:p>
            <a:pPr lvl="0"/>
            <a:r>
              <a:rPr lang="en-US" dirty="0"/>
              <a:t>Click to enter interview team members</a:t>
            </a:r>
          </a:p>
        </p:txBody>
      </p:sp>
      <p:sp>
        <p:nvSpPr>
          <p:cNvPr id="10" name="Text Placeholder 2"/>
          <p:cNvSpPr>
            <a:spLocks noGrp="1"/>
          </p:cNvSpPr>
          <p:nvPr>
            <p:ph type="body" sz="quarter" idx="11" hasCustomPrompt="1"/>
          </p:nvPr>
        </p:nvSpPr>
        <p:spPr>
          <a:xfrm>
            <a:off x="407514" y="9202271"/>
            <a:ext cx="4663442" cy="536448"/>
          </a:xfrm>
        </p:spPr>
        <p:txBody>
          <a:bodyPr/>
          <a:lstStyle>
            <a:lvl1pPr marL="0" indent="0" algn="l" defTabSz="1358384" rtl="0" eaLnBrk="1" latinLnBrk="0" hangingPunct="1">
              <a:buNone/>
              <a:defRPr lang="en-US" sz="2700" kern="1200" dirty="0" smtClean="0">
                <a:solidFill>
                  <a:schemeClr val="tx1"/>
                </a:solidFill>
                <a:latin typeface="+mn-lt"/>
                <a:ea typeface="+mn-ea"/>
                <a:cs typeface="+mn-cs"/>
              </a:defRPr>
            </a:lvl1pPr>
            <a:lvl2pPr marL="511754" indent="-511754" algn="l" defTabSz="1358384" rtl="0" eaLnBrk="1" latinLnBrk="0" hangingPunct="1">
              <a:defRPr lang="en-US" sz="2700" kern="1200" dirty="0" smtClean="0">
                <a:solidFill>
                  <a:schemeClr val="tx1"/>
                </a:solidFill>
                <a:latin typeface="+mn-lt"/>
                <a:ea typeface="+mn-ea"/>
                <a:cs typeface="+mn-cs"/>
              </a:defRPr>
            </a:lvl2pPr>
            <a:lvl3pPr marL="511754" indent="-511754" algn="l" defTabSz="1358384" rtl="0" eaLnBrk="1" latinLnBrk="0" hangingPunct="1">
              <a:defRPr lang="en-US" sz="2700" kern="1200" dirty="0" smtClean="0">
                <a:solidFill>
                  <a:schemeClr val="tx1"/>
                </a:solidFill>
                <a:latin typeface="+mn-lt"/>
                <a:ea typeface="+mn-ea"/>
                <a:cs typeface="+mn-cs"/>
              </a:defRPr>
            </a:lvl3pPr>
            <a:lvl4pPr marL="511754" indent="-511754" algn="l" defTabSz="1358384" rtl="0" eaLnBrk="1" latinLnBrk="0" hangingPunct="1">
              <a:defRPr lang="en-US" sz="2700" kern="1200" dirty="0" smtClean="0">
                <a:solidFill>
                  <a:schemeClr val="tx1"/>
                </a:solidFill>
                <a:latin typeface="+mn-lt"/>
                <a:ea typeface="+mn-ea"/>
                <a:cs typeface="+mn-cs"/>
              </a:defRPr>
            </a:lvl4pPr>
            <a:lvl5pPr marL="511754" indent="-511754" algn="l" defTabSz="1358384" rtl="0" eaLnBrk="1" latinLnBrk="0" hangingPunct="1">
              <a:defRPr lang="en-US" sz="2700" kern="1200" dirty="0">
                <a:solidFill>
                  <a:schemeClr val="tx1"/>
                </a:solidFill>
                <a:latin typeface="+mn-lt"/>
                <a:ea typeface="+mn-ea"/>
                <a:cs typeface="+mn-cs"/>
              </a:defRPr>
            </a:lvl5pPr>
          </a:lstStyle>
          <a:p>
            <a:pPr lvl="0"/>
            <a:r>
              <a:rPr lang="en-US" dirty="0"/>
              <a:t>Click to enter date</a:t>
            </a:r>
          </a:p>
        </p:txBody>
      </p:sp>
      <p:sp>
        <p:nvSpPr>
          <p:cNvPr id="8" name="Rectangle 7"/>
          <p:cNvSpPr>
            <a:spLocks noChangeArrowheads="1"/>
          </p:cNvSpPr>
          <p:nvPr userDrawn="1"/>
        </p:nvSpPr>
        <p:spPr bwMode="auto">
          <a:xfrm>
            <a:off x="407518" y="2397331"/>
            <a:ext cx="3349148" cy="536448"/>
          </a:xfrm>
          <a:prstGeom prst="rect">
            <a:avLst/>
          </a:prstGeom>
          <a:noFill/>
          <a:ln w="9525">
            <a:noFill/>
            <a:miter lim="800000"/>
            <a:headEnd/>
            <a:tailEnd/>
          </a:ln>
          <a:effectLst/>
        </p:spPr>
        <p:txBody>
          <a:bodyPr lIns="135838" tIns="67918" rIns="135838" bIns="67918" anchor="ctr"/>
          <a:lstStyle/>
          <a:p>
            <a:pPr marL="511754" indent="-511754" eaLnBrk="1" hangingPunct="1"/>
            <a:r>
              <a:rPr lang="en-US" sz="2700" i="1" dirty="0">
                <a:solidFill>
                  <a:schemeClr val="tx1"/>
                </a:solidFill>
                <a:latin typeface="+mn-lt"/>
              </a:rPr>
              <a:t>For</a:t>
            </a:r>
          </a:p>
        </p:txBody>
      </p:sp>
      <p:sp>
        <p:nvSpPr>
          <p:cNvPr id="6" name="Text Placeholder 5"/>
          <p:cNvSpPr>
            <a:spLocks noGrp="1"/>
          </p:cNvSpPr>
          <p:nvPr>
            <p:ph type="body" sz="quarter" idx="12" hasCustomPrompt="1"/>
          </p:nvPr>
        </p:nvSpPr>
        <p:spPr>
          <a:xfrm>
            <a:off x="554042" y="3129280"/>
            <a:ext cx="13213080" cy="1072896"/>
          </a:xfrm>
        </p:spPr>
        <p:txBody>
          <a:bodyPr>
            <a:normAutofit/>
          </a:bodyPr>
          <a:lstStyle>
            <a:lvl1pPr algn="l" defTabSz="1358384" rtl="0" eaLnBrk="1" latinLnBrk="0" hangingPunct="1">
              <a:spcBef>
                <a:spcPct val="0"/>
              </a:spcBef>
              <a:buNone/>
              <a:defRPr lang="en-US" sz="4800" b="1" i="1" kern="1200" baseline="0" dirty="0">
                <a:solidFill>
                  <a:schemeClr val="tx1"/>
                </a:solidFill>
                <a:latin typeface="Arial" pitchFamily="34" charset="0"/>
                <a:ea typeface="+mj-ea"/>
                <a:cs typeface="Arial" pitchFamily="34" charset="0"/>
              </a:defRPr>
            </a:lvl1pPr>
          </a:lstStyle>
          <a:p>
            <a:pPr lvl="0"/>
            <a:r>
              <a:rPr lang="en-US" dirty="0"/>
              <a:t>Click to edit Project Name</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15860" y="8043452"/>
            <a:ext cx="4228944" cy="170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50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ample Disclaim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777242" y="2346960"/>
            <a:ext cx="13990322" cy="7146774"/>
          </a:xfrm>
          <a:prstGeom prst="rect">
            <a:avLst/>
          </a:prstGeom>
          <a:noFill/>
        </p:spPr>
        <p:txBody>
          <a:bodyPr wrap="square" lIns="135838" tIns="67918" rIns="135838" bIns="67918" rtlCol="0">
            <a:spAutoFit/>
          </a:bodyPr>
          <a:lstStyle/>
          <a:p>
            <a:pPr lvl="0">
              <a:lnSpc>
                <a:spcPct val="150000"/>
              </a:lnSpc>
              <a:spcBef>
                <a:spcPts val="1338"/>
              </a:spcBef>
            </a:pPr>
            <a:r>
              <a:rPr lang="en-US" sz="2200" b="1" dirty="0">
                <a:solidFill>
                  <a:schemeClr val="bg1"/>
                </a:solidFill>
                <a:latin typeface="Arial" pitchFamily="34" charset="0"/>
                <a:cs typeface="Arial" pitchFamily="34" charset="0"/>
              </a:rPr>
              <a:t>The information in this document is believed to accurately describe the technologies described herein and are meant to clarify and illustrate typical situations, which must be appropriately adapted to individual circumstances.  These materials were prepared to be used in conjunction with a free, educational program and are not intended to provide legal advice or establish legal standards of reasonable behavior.  Neither </a:t>
            </a:r>
            <a:r>
              <a:rPr lang="en-US" sz="2200" b="1" dirty="0">
                <a:solidFill>
                  <a:schemeClr val="accent4"/>
                </a:solidFill>
                <a:latin typeface="Arial" pitchFamily="34" charset="0"/>
                <a:cs typeface="Arial" pitchFamily="34" charset="0"/>
              </a:rPr>
              <a:t>Pacific Gas and Electric Company (PG&amp;E)</a:t>
            </a:r>
            <a:r>
              <a:rPr lang="en-US" sz="2200" b="1" dirty="0">
                <a:solidFill>
                  <a:schemeClr val="bg1"/>
                </a:solidFill>
                <a:latin typeface="Arial" pitchFamily="34" charset="0"/>
                <a:cs typeface="Arial" pitchFamily="34" charset="0"/>
              </a:rPr>
              <a:t> nor any of its employees and agents: </a:t>
            </a:r>
          </a:p>
          <a:p>
            <a:pPr marL="509395" lvl="1" indent="-509395">
              <a:lnSpc>
                <a:spcPct val="150000"/>
              </a:lnSpc>
              <a:spcBef>
                <a:spcPts val="1338"/>
              </a:spcBef>
              <a:buFont typeface="+mj-lt"/>
              <a:buAutoNum type="arabicParenR"/>
            </a:pPr>
            <a:r>
              <a:rPr lang="en-US" sz="2200" b="1" dirty="0">
                <a:solidFill>
                  <a:schemeClr val="bg1"/>
                </a:solidFill>
                <a:latin typeface="Arial" pitchFamily="34" charset="0"/>
                <a:cs typeface="Arial" pitchFamily="34" charset="0"/>
              </a:rPr>
              <a:t>Makes any written or oral warranty, expressed or implied, including, but not limited to, those concerning merchantability or fitness for a particular purpose; </a:t>
            </a:r>
          </a:p>
          <a:p>
            <a:pPr marL="509395" lvl="1" indent="-509395">
              <a:lnSpc>
                <a:spcPct val="150000"/>
              </a:lnSpc>
              <a:spcBef>
                <a:spcPts val="1338"/>
              </a:spcBef>
              <a:buFont typeface="+mj-lt"/>
              <a:buAutoNum type="arabicParenR"/>
            </a:pPr>
            <a:r>
              <a:rPr lang="en-US" sz="2200" b="1" dirty="0">
                <a:solidFill>
                  <a:schemeClr val="bg1"/>
                </a:solidFill>
                <a:latin typeface="Arial" pitchFamily="34" charset="0"/>
                <a:cs typeface="Arial" pitchFamily="34" charset="0"/>
              </a:rPr>
              <a:t>Assumes any legal liability or responsibility for the accuracy or completeness of any information, apparatus, product, process, method, or policy contained herein; or </a:t>
            </a:r>
          </a:p>
          <a:p>
            <a:pPr marL="509395" lvl="1" indent="-509395">
              <a:lnSpc>
                <a:spcPct val="150000"/>
              </a:lnSpc>
              <a:spcBef>
                <a:spcPts val="1338"/>
              </a:spcBef>
              <a:buFont typeface="+mj-lt"/>
              <a:buAutoNum type="arabicParenR"/>
            </a:pPr>
            <a:r>
              <a:rPr lang="en-US" sz="2200" b="1" dirty="0">
                <a:solidFill>
                  <a:schemeClr val="bg1"/>
                </a:solidFill>
                <a:latin typeface="Arial" pitchFamily="34" charset="0"/>
                <a:cs typeface="Arial" pitchFamily="34" charset="0"/>
              </a:rPr>
              <a:t>Represents that its use would not infringe any privately owned rights, including, but not limited to, patents, trademarks, or copyrights. </a:t>
            </a:r>
          </a:p>
          <a:p>
            <a:endParaRPr lang="en-US" dirty="0">
              <a:solidFill>
                <a:schemeClr val="bg1"/>
              </a:solidFill>
            </a:endParaRPr>
          </a:p>
        </p:txBody>
      </p:sp>
      <p:sp>
        <p:nvSpPr>
          <p:cNvPr id="10" name="TextBox 9"/>
          <p:cNvSpPr txBox="1"/>
          <p:nvPr userDrawn="1"/>
        </p:nvSpPr>
        <p:spPr>
          <a:xfrm>
            <a:off x="4663442" y="402809"/>
            <a:ext cx="10104120" cy="1614490"/>
          </a:xfrm>
          <a:prstGeom prst="rect">
            <a:avLst/>
          </a:prstGeom>
          <a:noFill/>
        </p:spPr>
        <p:txBody>
          <a:bodyPr wrap="square" lIns="135838" tIns="67918" rIns="135838" bIns="67918" rtlCol="0">
            <a:spAutoFit/>
          </a:bodyPr>
          <a:lstStyle/>
          <a:p>
            <a:r>
              <a:rPr lang="en-US" sz="2400" dirty="0">
                <a:solidFill>
                  <a:schemeClr val="accent4"/>
                </a:solidFill>
                <a:latin typeface="Arial" pitchFamily="34" charset="0"/>
                <a:cs typeface="Arial" pitchFamily="34" charset="0"/>
              </a:rPr>
              <a:t>Some clients require a disclaimer.</a:t>
            </a:r>
            <a:r>
              <a:rPr lang="en-US" sz="2400" baseline="0" dirty="0">
                <a:solidFill>
                  <a:schemeClr val="accent4"/>
                </a:solidFill>
                <a:latin typeface="Arial" pitchFamily="34" charset="0"/>
                <a:cs typeface="Arial" pitchFamily="34" charset="0"/>
              </a:rPr>
              <a:t>  This slide is an example that can be edited to provide that by going to “View” then “Title Slide” and then editing this layout by deleting this box and changing the red company name as required  and formatting the color to white.</a:t>
            </a:r>
            <a:endParaRPr lang="en-US" sz="24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272468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ple Copyright Notic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Copyright Materials</a:t>
            </a:r>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777242" y="2346970"/>
            <a:ext cx="13990322" cy="2545514"/>
          </a:xfrm>
          <a:prstGeom prst="rect">
            <a:avLst/>
          </a:prstGeom>
          <a:noFill/>
        </p:spPr>
        <p:txBody>
          <a:bodyPr wrap="square" lIns="135838" tIns="67918" rIns="135838" bIns="67918" rtlCol="0">
            <a:spAutoFit/>
          </a:bodyPr>
          <a:lstStyle/>
          <a:p>
            <a:pPr lvl="0">
              <a:lnSpc>
                <a:spcPct val="150000"/>
              </a:lnSpc>
              <a:spcBef>
                <a:spcPts val="1338"/>
              </a:spcBef>
            </a:pPr>
            <a:r>
              <a:rPr lang="en-US" sz="2700" b="1" dirty="0">
                <a:solidFill>
                  <a:schemeClr val="bg1"/>
                </a:solidFill>
                <a:latin typeface="Arial" pitchFamily="34" charset="0"/>
                <a:cs typeface="Arial" pitchFamily="34" charset="0"/>
              </a:rPr>
              <a:t>Some or all of this presentation may be protected by US and International Copyright laws.  Reproduction, distribution, display and use of the presentation without written permission of the copyright holder is prohibited.</a:t>
            </a:r>
          </a:p>
          <a:p>
            <a:endParaRPr lang="en-US" sz="3500" dirty="0">
              <a:solidFill>
                <a:schemeClr val="bg1"/>
              </a:solidFill>
            </a:endParaRPr>
          </a:p>
        </p:txBody>
      </p:sp>
      <p:sp>
        <p:nvSpPr>
          <p:cNvPr id="10" name="TextBox 9"/>
          <p:cNvSpPr txBox="1"/>
          <p:nvPr userDrawn="1"/>
        </p:nvSpPr>
        <p:spPr>
          <a:xfrm>
            <a:off x="906780" y="5252722"/>
            <a:ext cx="13860780" cy="2722486"/>
          </a:xfrm>
          <a:prstGeom prst="rect">
            <a:avLst/>
          </a:prstGeom>
          <a:noFill/>
        </p:spPr>
        <p:txBody>
          <a:bodyPr wrap="square" lIns="135838" tIns="67918" rIns="135838" bIns="67918" rtlCol="0">
            <a:spAutoFit/>
          </a:bodyPr>
          <a:lstStyle/>
          <a:p>
            <a:r>
              <a:rPr lang="en-US" sz="2400" dirty="0">
                <a:solidFill>
                  <a:schemeClr val="accent4"/>
                </a:solidFill>
                <a:latin typeface="Arial" pitchFamily="34" charset="0"/>
                <a:cs typeface="Arial" pitchFamily="34" charset="0"/>
              </a:rPr>
              <a:t>Some clients require a copyright notice.  Or, we may want to copyright</a:t>
            </a:r>
            <a:r>
              <a:rPr lang="en-US" sz="2400" baseline="0" dirty="0">
                <a:solidFill>
                  <a:schemeClr val="accent4"/>
                </a:solidFill>
                <a:latin typeface="Arial" pitchFamily="34" charset="0"/>
                <a:cs typeface="Arial" pitchFamily="34" charset="0"/>
              </a:rPr>
              <a:t> the materials as ours.  This slide provides such notice.  To eliminate this text box, go to </a:t>
            </a:r>
            <a:br>
              <a:rPr lang="en-US" sz="2400" baseline="0" dirty="0">
                <a:solidFill>
                  <a:schemeClr val="accent4"/>
                </a:solidFill>
                <a:latin typeface="Arial" pitchFamily="34" charset="0"/>
                <a:cs typeface="Arial" pitchFamily="34" charset="0"/>
              </a:rPr>
            </a:br>
            <a:r>
              <a:rPr lang="en-US" sz="2400" baseline="0" dirty="0">
                <a:solidFill>
                  <a:schemeClr val="accent4"/>
                </a:solidFill>
                <a:latin typeface="Arial" pitchFamily="34" charset="0"/>
                <a:cs typeface="Arial" pitchFamily="34" charset="0"/>
              </a:rPr>
              <a:t>“View” then “Slide Master” and delete it from the lay out slide.</a:t>
            </a:r>
          </a:p>
          <a:p>
            <a:endParaRPr lang="en-US" sz="2400" baseline="0" dirty="0">
              <a:solidFill>
                <a:schemeClr val="accent4"/>
              </a:solidFill>
              <a:latin typeface="Arial" pitchFamily="34" charset="0"/>
              <a:cs typeface="Arial" pitchFamily="34" charset="0"/>
            </a:endParaRPr>
          </a:p>
          <a:p>
            <a:r>
              <a:rPr lang="en-US" sz="2400" baseline="0" dirty="0">
                <a:solidFill>
                  <a:schemeClr val="accent4"/>
                </a:solidFill>
                <a:latin typeface="Arial" pitchFamily="34" charset="0"/>
                <a:cs typeface="Arial" pitchFamily="34" charset="0"/>
              </a:rPr>
              <a:t>You can also add © FDE &lt;Current Year&gt; into the footer for each slide.  Do this by going to “Insert” then “Header and Footer” and making appropriate edits.   The little copy right symbol is available from the Insert menu also by clicking on the “Symbol” button (the one with the omega sign on it).</a:t>
            </a:r>
            <a:endParaRPr lang="en-US" sz="24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4171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earning Objectives">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777242" y="402804"/>
            <a:ext cx="13990322" cy="1676400"/>
          </a:xfrm>
          <a:prstGeom prst="rect">
            <a:avLst/>
          </a:prstGeom>
        </p:spPr>
        <p:txBody>
          <a:bodyPr vert="horz" lIns="135838" tIns="67918" rIns="135838" bIns="67918"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Learning Objectives</a:t>
            </a:r>
          </a:p>
        </p:txBody>
      </p:sp>
      <p:sp>
        <p:nvSpPr>
          <p:cNvPr id="2" name="TextBox 1"/>
          <p:cNvSpPr txBox="1"/>
          <p:nvPr userDrawn="1"/>
        </p:nvSpPr>
        <p:spPr>
          <a:xfrm>
            <a:off x="777239" y="2346967"/>
            <a:ext cx="8366288" cy="675772"/>
          </a:xfrm>
          <a:prstGeom prst="rect">
            <a:avLst/>
          </a:prstGeom>
          <a:noFill/>
        </p:spPr>
        <p:txBody>
          <a:bodyPr wrap="none" lIns="135838" tIns="67918" rIns="135838" bIns="67918" rtlCol="0">
            <a:spAutoFit/>
          </a:bodyPr>
          <a:lstStyle/>
          <a:p>
            <a:pPr lvl="0"/>
            <a:r>
              <a:rPr lang="en-US" sz="3500" b="0" kern="1200" baseline="0" dirty="0">
                <a:solidFill>
                  <a:schemeClr val="bg1"/>
                </a:solidFill>
                <a:latin typeface="Arial" pitchFamily="34" charset="0"/>
                <a:ea typeface="+mn-ea"/>
                <a:cs typeface="Arial" pitchFamily="34" charset="0"/>
              </a:rPr>
              <a:t>After completing this course, you should:</a:t>
            </a:r>
          </a:p>
        </p:txBody>
      </p:sp>
      <p:sp>
        <p:nvSpPr>
          <p:cNvPr id="8" name="Text Placeholder 7"/>
          <p:cNvSpPr>
            <a:spLocks noGrp="1"/>
          </p:cNvSpPr>
          <p:nvPr>
            <p:ph type="body" sz="quarter" idx="12" hasCustomPrompt="1"/>
          </p:nvPr>
        </p:nvSpPr>
        <p:spPr>
          <a:xfrm>
            <a:off x="777241" y="3352811"/>
            <a:ext cx="12982263" cy="5888821"/>
          </a:xfrm>
          <a:ln>
            <a:noFill/>
          </a:ln>
        </p:spPr>
        <p:txBody>
          <a:bodyPr/>
          <a:lstStyle>
            <a:lvl2pPr marL="690984" indent="-679194">
              <a:buFont typeface="+mj-lt"/>
              <a:buAutoNum type="arabicPeriod"/>
              <a:defRPr baseline="0">
                <a:solidFill>
                  <a:srgbClr val="FFA100"/>
                </a:solidFill>
              </a:defRPr>
            </a:lvl2pPr>
            <a:lvl3pPr>
              <a:defRPr lang="en-US" sz="2700" kern="1200" baseline="0" dirty="0">
                <a:solidFill>
                  <a:schemeClr val="accent4"/>
                </a:solidFill>
                <a:latin typeface="Arial" pitchFamily="34" charset="0"/>
                <a:ea typeface="+mn-ea"/>
                <a:cs typeface="Arial" pitchFamily="34" charset="0"/>
              </a:defRPr>
            </a:lvl3pPr>
          </a:lstStyle>
          <a:p>
            <a:pPr lvl="1"/>
            <a:r>
              <a:rPr lang="en-US" dirty="0"/>
              <a:t>Click here to enter learning objectives</a:t>
            </a:r>
          </a:p>
          <a:p>
            <a:pPr lvl="2"/>
            <a:endParaRPr lang="en-US" dirty="0"/>
          </a:p>
        </p:txBody>
      </p:sp>
      <p:sp>
        <p:nvSpPr>
          <p:cNvPr id="10" name="Text Placeholder 9"/>
          <p:cNvSpPr>
            <a:spLocks noGrp="1"/>
          </p:cNvSpPr>
          <p:nvPr>
            <p:ph type="body" sz="quarter" idx="13" hasCustomPrompt="1"/>
          </p:nvPr>
        </p:nvSpPr>
        <p:spPr>
          <a:xfrm>
            <a:off x="975086" y="5017982"/>
            <a:ext cx="12497077" cy="2581699"/>
          </a:xfrm>
          <a:ln>
            <a:noFill/>
          </a:ln>
        </p:spPr>
        <p:txBody>
          <a:bodyPr>
            <a:noAutofit/>
          </a:bodyPr>
          <a:lstStyle>
            <a:lvl3pPr marL="514110" indent="0" algn="l" defTabSz="1358384" rtl="0" eaLnBrk="1" latinLnBrk="0" hangingPunct="1">
              <a:spcBef>
                <a:spcPct val="20000"/>
              </a:spcBef>
              <a:buFont typeface="+mj-lt"/>
              <a:buNone/>
              <a:defRPr lang="en-US" sz="2700" kern="1200" baseline="0" dirty="0">
                <a:solidFill>
                  <a:srgbClr val="FF0000"/>
                </a:solidFill>
                <a:latin typeface="Arial" pitchFamily="34" charset="0"/>
                <a:ea typeface="+mn-ea"/>
                <a:cs typeface="Arial" pitchFamily="34" charset="0"/>
              </a:defRPr>
            </a:lvl3pPr>
          </a:lstStyle>
          <a:p>
            <a:pPr marL="514110" lvl="2" indent="0" algn="l" defTabSz="1358384" rtl="0" eaLnBrk="1" latinLnBrk="0" hangingPunct="1">
              <a:spcBef>
                <a:spcPct val="20000"/>
              </a:spcBef>
              <a:buFont typeface="+mj-lt"/>
              <a:buNone/>
            </a:pPr>
            <a:r>
              <a:rPr lang="en-US" dirty="0"/>
              <a:t>Where courses are offered for credits, you often have to state the learning objectives at the beginning of the slide set.  Typically 4-6 objectives are required.</a:t>
            </a:r>
          </a:p>
          <a:p>
            <a:pPr marL="514110" lvl="2" indent="0" algn="l" defTabSz="1358384" rtl="0" eaLnBrk="1" latinLnBrk="0" hangingPunct="1">
              <a:spcBef>
                <a:spcPct val="20000"/>
              </a:spcBef>
              <a:buFont typeface="+mj-lt"/>
              <a:buNone/>
            </a:pPr>
            <a:r>
              <a:rPr lang="en-US" dirty="0"/>
              <a:t>Usually this is a good starting point for organizing your presentation anyway and it helps set up the class and sets expectations.</a:t>
            </a:r>
          </a:p>
        </p:txBody>
      </p:sp>
    </p:spTree>
    <p:extLst>
      <p:ext uri="{BB962C8B-B14F-4D97-AF65-F5344CB8AC3E}">
        <p14:creationId xmlns:p14="http://schemas.microsoft.com/office/powerpoint/2010/main" val="315072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earning Objectives">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679194" indent="-679194">
              <a:buFont typeface="Arial" pitchFamily="34" charset="0"/>
              <a:buChar char="•"/>
              <a:defRPr baseline="0">
                <a:solidFill>
                  <a:schemeClr val="bg1"/>
                </a:solidFill>
              </a:defRPr>
            </a:lvl1pPr>
            <a:lvl2pPr marL="690984" indent="-679194">
              <a:buFont typeface="+mj-lt"/>
              <a:buAutoNum type="arabicPeriod"/>
              <a:defRPr baseline="0"/>
            </a:lvl2pPr>
            <a:lvl3pPr marL="1193304" indent="-679194">
              <a:buFont typeface="+mj-lt"/>
              <a:buAutoNum type="arabicPeriod"/>
              <a:defRPr lang="en-US" sz="2700" kern="1200" baseline="0" dirty="0" smtClean="0">
                <a:solidFill>
                  <a:schemeClr val="accent4"/>
                </a:solidFill>
                <a:latin typeface="Arial" pitchFamily="34" charset="0"/>
                <a:ea typeface="+mn-ea"/>
                <a:cs typeface="Arial" pitchFamily="34" charset="0"/>
              </a:defRPr>
            </a:lvl3pPr>
            <a:lvl4pPr marL="1697982" indent="-679194">
              <a:buFont typeface="+mj-lt"/>
              <a:buAutoNum type="arabicPeriod"/>
              <a:defRPr/>
            </a:lvl4pPr>
            <a:lvl5pPr marL="2202659" indent="-679194">
              <a:buFont typeface="+mj-lt"/>
              <a:buAutoNum type="arabicPeriod"/>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marL="514110" lvl="2" indent="0" algn="l" defTabSz="1358384" rtl="0" eaLnBrk="1" latinLnBrk="0" hangingPunct="1">
              <a:spcBef>
                <a:spcPct val="20000"/>
              </a:spcBef>
              <a:buFont typeface="+mj-lt"/>
              <a:buNone/>
            </a:pPr>
            <a:endParaRPr lang="en-US" dirty="0"/>
          </a:p>
          <a:p>
            <a:pPr marL="514110" lvl="2" indent="0" algn="l" defTabSz="1358384" rtl="0" eaLnBrk="1" latinLnBrk="0" hangingPunct="1">
              <a:spcBef>
                <a:spcPct val="20000"/>
              </a:spcBef>
              <a:buFont typeface="+mj-lt"/>
              <a:buNone/>
            </a:pPr>
            <a:r>
              <a:rPr lang="en-US" dirty="0"/>
              <a:t>Providing an agenda is also required by some clients.  This is also a good organizing tool for putting your presentation together and is also a good way to help the students understand how the learning objectives tie into the plan for the day.  If you include time targets, this also helps you manage your time.</a:t>
            </a:r>
          </a:p>
          <a:p>
            <a:pPr lvl="0"/>
            <a:endParaRPr lang="en-US" dirty="0"/>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777242" y="402804"/>
            <a:ext cx="13990322" cy="1676400"/>
          </a:xfrm>
          <a:prstGeom prst="rect">
            <a:avLst/>
          </a:prstGeom>
        </p:spPr>
        <p:txBody>
          <a:bodyPr vert="horz" lIns="135838" tIns="67918" rIns="135838" bIns="67918"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1947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ackgroun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777242" y="402804"/>
            <a:ext cx="13990322" cy="1676400"/>
          </a:xfrm>
          <a:prstGeom prst="rect">
            <a:avLst/>
          </a:prstGeom>
        </p:spPr>
        <p:txBody>
          <a:bodyPr vert="horz" lIns="135838" tIns="67918" rIns="135838" bIns="67918"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426906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2" y="402804"/>
            <a:ext cx="13990322" cy="1676400"/>
          </a:xfrm>
          <a:prstGeom prst="rect">
            <a:avLst/>
          </a:prstGeom>
        </p:spPr>
        <p:txBody>
          <a:bodyPr vert="horz" lIns="135838" tIns="67918" rIns="135838" bIns="679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77242" y="2346962"/>
            <a:ext cx="13990322" cy="6638079"/>
          </a:xfrm>
          <a:prstGeom prst="rect">
            <a:avLst/>
          </a:prstGeom>
        </p:spPr>
        <p:txBody>
          <a:bodyPr vert="horz" lIns="135838" tIns="67918" rIns="135838" bIns="679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590802" y="9723121"/>
            <a:ext cx="10363200" cy="335280"/>
          </a:xfrm>
          <a:prstGeom prst="rect">
            <a:avLst/>
          </a:prstGeom>
        </p:spPr>
        <p:txBody>
          <a:bodyPr vert="horz" lIns="135838" tIns="67918" rIns="135838" bIns="67918" rtlCol="0" anchor="ctr"/>
          <a:lstStyle>
            <a:lvl1pPr algn="ctr">
              <a:defRPr sz="1800" cap="small" baseline="0">
                <a:solidFill>
                  <a:schemeClr val="tx1">
                    <a:tint val="75000"/>
                  </a:schemeClr>
                </a:solidFill>
                <a:latin typeface="Arial" pitchFamily="34" charset="0"/>
                <a:cs typeface="Arial" pitchFamily="34" charset="0"/>
              </a:defRPr>
            </a:lvl1pPr>
          </a:lstStyle>
          <a:p>
            <a:r>
              <a:rPr lang="en-US"/>
              <a:t>Tab 3-6 - Refrigeration Cycles</a:t>
            </a:r>
            <a:endParaRPr lang="en-US" dirty="0"/>
          </a:p>
        </p:txBody>
      </p:sp>
      <p:sp>
        <p:nvSpPr>
          <p:cNvPr id="6" name="Slide Number Placeholder 5"/>
          <p:cNvSpPr>
            <a:spLocks noGrp="1"/>
          </p:cNvSpPr>
          <p:nvPr>
            <p:ph type="sldNum" sz="quarter" idx="4"/>
          </p:nvPr>
        </p:nvSpPr>
        <p:spPr>
          <a:xfrm>
            <a:off x="12954002" y="9723121"/>
            <a:ext cx="2590800" cy="335280"/>
          </a:xfrm>
          <a:prstGeom prst="rect">
            <a:avLst/>
          </a:prstGeom>
        </p:spPr>
        <p:txBody>
          <a:bodyPr vert="horz" lIns="135838" tIns="67918" rIns="135838" bIns="67918" rtlCol="0" anchor="ctr"/>
          <a:lstStyle>
            <a:lvl1pPr algn="r">
              <a:defRPr lang="en-US" sz="18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51" r:id="rId1"/>
    <p:sldLayoutId id="2147483707" r:id="rId2"/>
    <p:sldLayoutId id="2147483747" r:id="rId3"/>
    <p:sldLayoutId id="2147483745" r:id="rId4"/>
    <p:sldLayoutId id="2147483739" r:id="rId5"/>
    <p:sldLayoutId id="2147483740" r:id="rId6"/>
    <p:sldLayoutId id="2147483749" r:id="rId7"/>
    <p:sldLayoutId id="2147483742" r:id="rId8"/>
    <p:sldLayoutId id="2147483744" r:id="rId9"/>
    <p:sldLayoutId id="2147483713" r:id="rId10"/>
    <p:sldLayoutId id="2147483714" r:id="rId11"/>
    <p:sldLayoutId id="2147483715" r:id="rId12"/>
    <p:sldLayoutId id="2147483716" r:id="rId13"/>
    <p:sldLayoutId id="2147483717" r:id="rId14"/>
    <p:sldLayoutId id="2147483718" r:id="rId15"/>
    <p:sldLayoutId id="2147483719" r:id="rId16"/>
    <p:sldLayoutId id="2147483748" r:id="rId17"/>
    <p:sldLayoutId id="2147483750" r:id="rId18"/>
    <p:sldLayoutId id="2147483746" r:id="rId19"/>
    <p:sldLayoutId id="214748375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358384" rtl="0" eaLnBrk="1" latinLnBrk="0" hangingPunct="1">
        <a:spcBef>
          <a:spcPct val="0"/>
        </a:spcBef>
        <a:buNone/>
        <a:defRPr sz="4800" kern="1200">
          <a:solidFill>
            <a:srgbClr val="FFA100"/>
          </a:solidFill>
          <a:latin typeface="Arial" pitchFamily="34" charset="0"/>
          <a:ea typeface="+mj-ea"/>
          <a:cs typeface="Arial" pitchFamily="34" charset="0"/>
        </a:defRPr>
      </a:lvl1pPr>
    </p:titleStyle>
    <p:bodyStyle>
      <a:lvl1pPr marL="0" indent="0" algn="l" defTabSz="1358384" rtl="0" eaLnBrk="1" latinLnBrk="0" hangingPunct="1">
        <a:spcBef>
          <a:spcPct val="20000"/>
        </a:spcBef>
        <a:buFont typeface="Arial" pitchFamily="34" charset="0"/>
        <a:buNone/>
        <a:defRPr sz="3500" b="0" kern="1200">
          <a:solidFill>
            <a:schemeClr val="bg1"/>
          </a:solidFill>
          <a:latin typeface="Arial" pitchFamily="34" charset="0"/>
          <a:ea typeface="+mn-ea"/>
          <a:cs typeface="Arial" pitchFamily="34" charset="0"/>
        </a:defRPr>
      </a:lvl1pPr>
      <a:lvl2pPr marL="521187" indent="-509395" algn="l" defTabSz="1358384" rtl="0" eaLnBrk="1" latinLnBrk="0" hangingPunct="1">
        <a:spcBef>
          <a:spcPct val="20000"/>
        </a:spcBef>
        <a:buFont typeface="Arial" pitchFamily="34" charset="0"/>
        <a:buChar char="•"/>
        <a:defRPr sz="3500" kern="1200">
          <a:solidFill>
            <a:srgbClr val="FFA100"/>
          </a:solidFill>
          <a:latin typeface="Arial" pitchFamily="34" charset="0"/>
          <a:ea typeface="+mn-ea"/>
          <a:cs typeface="Arial" pitchFamily="34" charset="0"/>
        </a:defRPr>
      </a:lvl2pPr>
      <a:lvl3pPr marL="1023506" indent="-509395" algn="l" defTabSz="1358384" rtl="0" eaLnBrk="1" latinLnBrk="0" hangingPunct="1">
        <a:spcBef>
          <a:spcPct val="20000"/>
        </a:spcBef>
        <a:buFont typeface="Calibri" pitchFamily="34" charset="0"/>
        <a:buChar char="‒"/>
        <a:defRPr sz="3500" kern="1200">
          <a:solidFill>
            <a:srgbClr val="FFA100"/>
          </a:solidFill>
          <a:latin typeface="Arial" pitchFamily="34" charset="0"/>
          <a:ea typeface="+mn-ea"/>
          <a:cs typeface="Arial" pitchFamily="34" charset="0"/>
        </a:defRPr>
      </a:lvl3pPr>
      <a:lvl4pPr marL="1535259" indent="-516470" algn="l" defTabSz="1358384" rtl="0" eaLnBrk="1" latinLnBrk="0" hangingPunct="1">
        <a:spcBef>
          <a:spcPct val="20000"/>
        </a:spcBef>
        <a:buFont typeface="Arial" pitchFamily="34" charset="0"/>
        <a:buChar char="•"/>
        <a:defRPr sz="3500" kern="1200">
          <a:solidFill>
            <a:srgbClr val="FFA100"/>
          </a:solidFill>
          <a:latin typeface="Arial" pitchFamily="34" charset="0"/>
          <a:ea typeface="+mn-ea"/>
          <a:cs typeface="Arial" pitchFamily="34" charset="0"/>
        </a:defRPr>
      </a:lvl4pPr>
      <a:lvl5pPr marL="1950320" indent="-426854" algn="l" defTabSz="1358384" rtl="0" eaLnBrk="1" latinLnBrk="0" hangingPunct="1">
        <a:spcBef>
          <a:spcPct val="20000"/>
        </a:spcBef>
        <a:buFont typeface="Calibri" pitchFamily="34" charset="0"/>
        <a:buChar char="‒"/>
        <a:defRPr sz="3000" kern="1200">
          <a:solidFill>
            <a:srgbClr val="FFA100"/>
          </a:solidFill>
          <a:latin typeface="Arial" pitchFamily="34" charset="0"/>
          <a:ea typeface="+mn-ea"/>
          <a:cs typeface="Arial" pitchFamily="34" charset="0"/>
        </a:defRPr>
      </a:lvl5pPr>
      <a:lvl6pPr marL="3735560"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4750"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3944"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138"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384" rtl="0" eaLnBrk="1" latinLnBrk="0" hangingPunct="1">
        <a:defRPr sz="2700" kern="1200">
          <a:solidFill>
            <a:schemeClr val="tx1"/>
          </a:solidFill>
          <a:latin typeface="+mn-lt"/>
          <a:ea typeface="+mn-ea"/>
          <a:cs typeface="+mn-cs"/>
        </a:defRPr>
      </a:lvl1pPr>
      <a:lvl2pPr marL="679194" algn="l" defTabSz="1358384" rtl="0" eaLnBrk="1" latinLnBrk="0" hangingPunct="1">
        <a:defRPr sz="2700" kern="1200">
          <a:solidFill>
            <a:schemeClr val="tx1"/>
          </a:solidFill>
          <a:latin typeface="+mn-lt"/>
          <a:ea typeface="+mn-ea"/>
          <a:cs typeface="+mn-cs"/>
        </a:defRPr>
      </a:lvl2pPr>
      <a:lvl3pPr marL="1358384" algn="l" defTabSz="1358384" rtl="0" eaLnBrk="1" latinLnBrk="0" hangingPunct="1">
        <a:defRPr sz="2700" kern="1200">
          <a:solidFill>
            <a:schemeClr val="tx1"/>
          </a:solidFill>
          <a:latin typeface="+mn-lt"/>
          <a:ea typeface="+mn-ea"/>
          <a:cs typeface="+mn-cs"/>
        </a:defRPr>
      </a:lvl3pPr>
      <a:lvl4pPr marL="2037578" algn="l" defTabSz="1358384" rtl="0" eaLnBrk="1" latinLnBrk="0" hangingPunct="1">
        <a:defRPr sz="2700" kern="1200">
          <a:solidFill>
            <a:schemeClr val="tx1"/>
          </a:solidFill>
          <a:latin typeface="+mn-lt"/>
          <a:ea typeface="+mn-ea"/>
          <a:cs typeface="+mn-cs"/>
        </a:defRPr>
      </a:lvl4pPr>
      <a:lvl5pPr marL="2716771" algn="l" defTabSz="1358384" rtl="0" eaLnBrk="1" latinLnBrk="0" hangingPunct="1">
        <a:defRPr sz="2700" kern="1200">
          <a:solidFill>
            <a:schemeClr val="tx1"/>
          </a:solidFill>
          <a:latin typeface="+mn-lt"/>
          <a:ea typeface="+mn-ea"/>
          <a:cs typeface="+mn-cs"/>
        </a:defRPr>
      </a:lvl5pPr>
      <a:lvl6pPr marL="3395962" algn="l" defTabSz="1358384" rtl="0" eaLnBrk="1" latinLnBrk="0" hangingPunct="1">
        <a:defRPr sz="2700" kern="1200">
          <a:solidFill>
            <a:schemeClr val="tx1"/>
          </a:solidFill>
          <a:latin typeface="+mn-lt"/>
          <a:ea typeface="+mn-ea"/>
          <a:cs typeface="+mn-cs"/>
        </a:defRPr>
      </a:lvl6pPr>
      <a:lvl7pPr marL="4075155" algn="l" defTabSz="1358384" rtl="0" eaLnBrk="1" latinLnBrk="0" hangingPunct="1">
        <a:defRPr sz="2700" kern="1200">
          <a:solidFill>
            <a:schemeClr val="tx1"/>
          </a:solidFill>
          <a:latin typeface="+mn-lt"/>
          <a:ea typeface="+mn-ea"/>
          <a:cs typeface="+mn-cs"/>
        </a:defRPr>
      </a:lvl7pPr>
      <a:lvl8pPr marL="4754349" algn="l" defTabSz="1358384" rtl="0" eaLnBrk="1" latinLnBrk="0" hangingPunct="1">
        <a:defRPr sz="2700" kern="1200">
          <a:solidFill>
            <a:schemeClr val="tx1"/>
          </a:solidFill>
          <a:latin typeface="+mn-lt"/>
          <a:ea typeface="+mn-ea"/>
          <a:cs typeface="+mn-cs"/>
        </a:defRPr>
      </a:lvl8pPr>
      <a:lvl9pPr marL="5433539" algn="l" defTabSz="135838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TextBox 531"/>
          <p:cNvSpPr txBox="1"/>
          <p:nvPr/>
        </p:nvSpPr>
        <p:spPr>
          <a:xfrm>
            <a:off x="8192797" y="302933"/>
            <a:ext cx="2009369" cy="507831"/>
          </a:xfrm>
          <a:prstGeom prst="rect">
            <a:avLst/>
          </a:prstGeom>
          <a:noFill/>
        </p:spPr>
        <p:txBody>
          <a:bodyPr wrap="square" rtlCol="0">
            <a:spAutoFit/>
          </a:bodyPr>
          <a:lstStyle/>
          <a:p>
            <a:r>
              <a:rPr lang="en-US" dirty="0">
                <a:solidFill>
                  <a:schemeClr val="bg1"/>
                </a:solidFill>
              </a:rPr>
              <a:t>As Installed</a:t>
            </a:r>
          </a:p>
        </p:txBody>
      </p:sp>
      <p:grpSp>
        <p:nvGrpSpPr>
          <p:cNvPr id="20" name="Group 19"/>
          <p:cNvGrpSpPr/>
          <p:nvPr/>
        </p:nvGrpSpPr>
        <p:grpSpPr>
          <a:xfrm>
            <a:off x="3840523" y="1412363"/>
            <a:ext cx="11429875" cy="8554543"/>
            <a:chOff x="3840523" y="1412363"/>
            <a:chExt cx="11429875" cy="8554543"/>
          </a:xfrm>
        </p:grpSpPr>
        <p:cxnSp>
          <p:nvCxnSpPr>
            <p:cNvPr id="1009" name="Straight Connector 1008"/>
            <p:cNvCxnSpPr/>
            <p:nvPr/>
          </p:nvCxnSpPr>
          <p:spPr>
            <a:xfrm>
              <a:off x="3840523" y="3471932"/>
              <a:ext cx="2874370"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flipV="1">
              <a:off x="6581632" y="9125847"/>
              <a:ext cx="0" cy="717071"/>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a:stCxn id="475" idx="0"/>
              <a:endCxn id="503" idx="2"/>
            </p:cNvCxnSpPr>
            <p:nvPr/>
          </p:nvCxnSpPr>
          <p:spPr>
            <a:xfrm flipH="1" flipV="1">
              <a:off x="4650282" y="8851387"/>
              <a:ext cx="920" cy="21696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7223766" y="9849638"/>
              <a:ext cx="771216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840523" y="3471932"/>
              <a:ext cx="0" cy="6377706"/>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40" name="Group 339"/>
            <p:cNvGrpSpPr>
              <a:grpSpLocks noChangeAspect="1"/>
            </p:cNvGrpSpPr>
            <p:nvPr/>
          </p:nvGrpSpPr>
          <p:grpSpPr>
            <a:xfrm rot="5400000">
              <a:off x="11769413" y="9824360"/>
              <a:ext cx="189845" cy="95248"/>
              <a:chOff x="5222637" y="4898422"/>
              <a:chExt cx="189845" cy="95248"/>
            </a:xfrm>
          </p:grpSpPr>
          <p:cxnSp>
            <p:nvCxnSpPr>
              <p:cNvPr id="999" name="Straight Connector 998"/>
              <p:cNvCxnSpPr/>
              <p:nvPr/>
            </p:nvCxnSpPr>
            <p:spPr>
              <a:xfrm flipV="1">
                <a:off x="5301156" y="4942013"/>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0" name="Straight Connector 999"/>
              <p:cNvCxnSpPr/>
              <p:nvPr/>
            </p:nvCxnSpPr>
            <p:spPr>
              <a:xfrm flipV="1">
                <a:off x="5412482" y="4898422"/>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01" name="Rectangle 1000"/>
              <p:cNvSpPr/>
              <p:nvPr/>
            </p:nvSpPr>
            <p:spPr bwMode="auto">
              <a:xfrm rot="5400000" flipH="1">
                <a:off x="5284497" y="4921408"/>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002" name="Rectangle 1001"/>
              <p:cNvSpPr/>
              <p:nvPr/>
            </p:nvSpPr>
            <p:spPr bwMode="auto">
              <a:xfrm rot="5400000" flipH="1">
                <a:off x="5284497" y="483720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003" name="Oval 1002"/>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1" name="Straight Connector 340"/>
            <p:cNvCxnSpPr/>
            <p:nvPr/>
          </p:nvCxnSpPr>
          <p:spPr>
            <a:xfrm>
              <a:off x="4793544" y="7332069"/>
              <a:ext cx="1923990"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2" name="Group 341"/>
            <p:cNvGrpSpPr>
              <a:grpSpLocks noChangeAspect="1"/>
            </p:cNvGrpSpPr>
            <p:nvPr/>
          </p:nvGrpSpPr>
          <p:grpSpPr>
            <a:xfrm rot="5400000">
              <a:off x="4974019" y="7306790"/>
              <a:ext cx="189846" cy="95248"/>
              <a:chOff x="5222637" y="4898421"/>
              <a:chExt cx="189846" cy="95248"/>
            </a:xfrm>
          </p:grpSpPr>
          <p:cxnSp>
            <p:nvCxnSpPr>
              <p:cNvPr id="994" name="Straight Connector 993"/>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96" name="Rectangle 995"/>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97" name="Rectangle 996"/>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98" name="Oval 997"/>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3" name="Straight Connector 342"/>
            <p:cNvCxnSpPr/>
            <p:nvPr/>
          </p:nvCxnSpPr>
          <p:spPr>
            <a:xfrm>
              <a:off x="4793544" y="4357689"/>
              <a:ext cx="1918960"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6724692" y="3471932"/>
              <a:ext cx="3397200"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8336059" y="1460274"/>
              <a:ext cx="6599876"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6" name="Group 345"/>
            <p:cNvGrpSpPr/>
            <p:nvPr/>
          </p:nvGrpSpPr>
          <p:grpSpPr>
            <a:xfrm>
              <a:off x="11368206" y="1412363"/>
              <a:ext cx="405875" cy="322228"/>
              <a:chOff x="8143766" y="9139793"/>
              <a:chExt cx="405875" cy="322228"/>
            </a:xfrm>
          </p:grpSpPr>
          <p:grpSp>
            <p:nvGrpSpPr>
              <p:cNvPr id="980" name="Group 979"/>
              <p:cNvGrpSpPr>
                <a:grpSpLocks noChangeAspect="1"/>
              </p:cNvGrpSpPr>
              <p:nvPr/>
            </p:nvGrpSpPr>
            <p:grpSpPr>
              <a:xfrm rot="5400000">
                <a:off x="8407094" y="9187092"/>
                <a:ext cx="189845" cy="95248"/>
                <a:chOff x="5222637" y="4898422"/>
                <a:chExt cx="189845" cy="95248"/>
              </a:xfrm>
            </p:grpSpPr>
            <p:cxnSp>
              <p:nvCxnSpPr>
                <p:cNvPr id="989" name="Straight Connector 988"/>
                <p:cNvCxnSpPr/>
                <p:nvPr/>
              </p:nvCxnSpPr>
              <p:spPr>
                <a:xfrm flipV="1">
                  <a:off x="5301156" y="4942013"/>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flipV="1">
                  <a:off x="5412482" y="4898422"/>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91" name="Rectangle 990"/>
                <p:cNvSpPr/>
                <p:nvPr/>
              </p:nvSpPr>
              <p:spPr bwMode="auto">
                <a:xfrm rot="5400000" flipH="1">
                  <a:off x="5284497" y="4921408"/>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92" name="Rectangle 991"/>
                <p:cNvSpPr/>
                <p:nvPr/>
              </p:nvSpPr>
              <p:spPr bwMode="auto">
                <a:xfrm rot="5400000" flipH="1">
                  <a:off x="5284497" y="483720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93" name="Oval 992"/>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980"/>
              <p:cNvGrpSpPr/>
              <p:nvPr/>
            </p:nvGrpSpPr>
            <p:grpSpPr>
              <a:xfrm>
                <a:off x="8143766" y="9220200"/>
                <a:ext cx="189847" cy="241821"/>
                <a:chOff x="8143766" y="9220200"/>
                <a:chExt cx="189847" cy="241821"/>
              </a:xfrm>
            </p:grpSpPr>
            <p:cxnSp>
              <p:nvCxnSpPr>
                <p:cNvPr id="982" name="Straight Connector 981"/>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83" name="Group 982"/>
                <p:cNvGrpSpPr>
                  <a:grpSpLocks noChangeAspect="1"/>
                </p:cNvGrpSpPr>
                <p:nvPr/>
              </p:nvGrpSpPr>
              <p:grpSpPr>
                <a:xfrm>
                  <a:off x="8143766" y="9366773"/>
                  <a:ext cx="189847" cy="95248"/>
                  <a:chOff x="5222636" y="4898421"/>
                  <a:chExt cx="189847" cy="95248"/>
                </a:xfrm>
              </p:grpSpPr>
              <p:cxnSp>
                <p:nvCxnSpPr>
                  <p:cNvPr id="984" name="Straight Connector 983"/>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86" name="Rectangle 985"/>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87" name="Rectangle 986"/>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88" name="Oval 987"/>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347" name="Straight Connector 346"/>
            <p:cNvCxnSpPr/>
            <p:nvPr/>
          </p:nvCxnSpPr>
          <p:spPr>
            <a:xfrm flipV="1">
              <a:off x="14935935" y="1460275"/>
              <a:ext cx="0" cy="838264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8" name="Group 347"/>
            <p:cNvGrpSpPr/>
            <p:nvPr/>
          </p:nvGrpSpPr>
          <p:grpSpPr>
            <a:xfrm>
              <a:off x="14584598" y="5365208"/>
              <a:ext cx="685800" cy="2282800"/>
              <a:chOff x="11384233" y="3997825"/>
              <a:chExt cx="685800" cy="2282800"/>
            </a:xfrm>
          </p:grpSpPr>
          <p:grpSp>
            <p:nvGrpSpPr>
              <p:cNvPr id="944" name="Group 943"/>
              <p:cNvGrpSpPr>
                <a:grpSpLocks noChangeAspect="1"/>
              </p:cNvGrpSpPr>
              <p:nvPr/>
            </p:nvGrpSpPr>
            <p:grpSpPr>
              <a:xfrm flipV="1">
                <a:off x="11670375" y="3997825"/>
                <a:ext cx="189847" cy="95248"/>
                <a:chOff x="5222636" y="4898421"/>
                <a:chExt cx="189847" cy="95248"/>
              </a:xfrm>
            </p:grpSpPr>
            <p:cxnSp>
              <p:nvCxnSpPr>
                <p:cNvPr id="975" name="Straight Connector 974"/>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6" name="Straight Connector 975"/>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77" name="Rectangle 976"/>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78" name="Rectangle 977"/>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79" name="Oval 978"/>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5" name="Group 944"/>
              <p:cNvGrpSpPr>
                <a:grpSpLocks noChangeAspect="1"/>
              </p:cNvGrpSpPr>
              <p:nvPr/>
            </p:nvGrpSpPr>
            <p:grpSpPr>
              <a:xfrm>
                <a:off x="11669729" y="6185377"/>
                <a:ext cx="189847" cy="95248"/>
                <a:chOff x="5222636" y="4898421"/>
                <a:chExt cx="189847" cy="95248"/>
              </a:xfrm>
            </p:grpSpPr>
            <p:cxnSp>
              <p:nvCxnSpPr>
                <p:cNvPr id="970" name="Straight Connector 969"/>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1" name="Straight Connector 970"/>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72" name="Rectangle 971"/>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73" name="Rectangle 972"/>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74" name="Oval 973"/>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6" name="TextBox 945"/>
              <p:cNvSpPr txBox="1">
                <a:spLocks noChangeAspect="1"/>
              </p:cNvSpPr>
              <p:nvPr/>
            </p:nvSpPr>
            <p:spPr>
              <a:xfrm>
                <a:off x="1138423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Typical AHU</a:t>
                </a:r>
              </a:p>
            </p:txBody>
          </p:sp>
          <p:grpSp>
            <p:nvGrpSpPr>
              <p:cNvPr id="947" name="Group 946"/>
              <p:cNvGrpSpPr>
                <a:grpSpLocks noChangeAspect="1"/>
              </p:cNvGrpSpPr>
              <p:nvPr/>
            </p:nvGrpSpPr>
            <p:grpSpPr>
              <a:xfrm rot="5400000">
                <a:off x="11643531" y="5529268"/>
                <a:ext cx="357190" cy="288576"/>
                <a:chOff x="5056442" y="4191000"/>
                <a:chExt cx="714378" cy="577152"/>
              </a:xfrm>
            </p:grpSpPr>
            <p:cxnSp>
              <p:nvCxnSpPr>
                <p:cNvPr id="948" name="Straight Connector 947"/>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49" name="Group 948"/>
                <p:cNvGrpSpPr/>
                <p:nvPr/>
              </p:nvGrpSpPr>
              <p:grpSpPr>
                <a:xfrm>
                  <a:off x="5056442" y="4291668"/>
                  <a:ext cx="714378" cy="100670"/>
                  <a:chOff x="4267200" y="4343399"/>
                  <a:chExt cx="457200" cy="64428"/>
                </a:xfrm>
                <a:solidFill>
                  <a:schemeClr val="bg1">
                    <a:lumMod val="75000"/>
                  </a:schemeClr>
                </a:solidFill>
              </p:grpSpPr>
              <p:sp>
                <p:nvSpPr>
                  <p:cNvPr id="963" name="Rectangle 962"/>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4" name="Group 963"/>
                  <p:cNvGrpSpPr/>
                  <p:nvPr/>
                </p:nvGrpSpPr>
                <p:grpSpPr>
                  <a:xfrm>
                    <a:off x="4267200" y="4343399"/>
                    <a:ext cx="457200" cy="64428"/>
                    <a:chOff x="4267200" y="4343399"/>
                    <a:chExt cx="457200" cy="64428"/>
                  </a:xfrm>
                  <a:grpFill/>
                </p:grpSpPr>
                <p:cxnSp>
                  <p:nvCxnSpPr>
                    <p:cNvPr id="965" name="Straight Connector 964"/>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6" name="Straight Connector 965"/>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7" name="Straight Connector 966"/>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8" name="Straight Connector 967"/>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9" name="Straight Connector 968"/>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950" name="Group 949"/>
                <p:cNvGrpSpPr/>
                <p:nvPr/>
              </p:nvGrpSpPr>
              <p:grpSpPr>
                <a:xfrm flipV="1">
                  <a:off x="5056442" y="4191000"/>
                  <a:ext cx="714378" cy="100670"/>
                  <a:chOff x="4267200" y="4343399"/>
                  <a:chExt cx="457200" cy="64428"/>
                </a:xfrm>
                <a:solidFill>
                  <a:schemeClr val="bg1">
                    <a:lumMod val="75000"/>
                  </a:schemeClr>
                </a:solidFill>
              </p:grpSpPr>
              <p:sp>
                <p:nvSpPr>
                  <p:cNvPr id="956" name="Rectangle 955"/>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7" name="Group 956"/>
                  <p:cNvGrpSpPr/>
                  <p:nvPr/>
                </p:nvGrpSpPr>
                <p:grpSpPr>
                  <a:xfrm>
                    <a:off x="4267200" y="4343399"/>
                    <a:ext cx="457200" cy="64428"/>
                    <a:chOff x="4267200" y="4343399"/>
                    <a:chExt cx="457200" cy="64428"/>
                  </a:xfrm>
                  <a:grpFill/>
                </p:grpSpPr>
                <p:cxnSp>
                  <p:nvCxnSpPr>
                    <p:cNvPr id="958" name="Straight Connector 957"/>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951" name="Straight Connector 950"/>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2" name="Group 951"/>
                <p:cNvGrpSpPr/>
                <p:nvPr/>
              </p:nvGrpSpPr>
              <p:grpSpPr>
                <a:xfrm>
                  <a:off x="5179288" y="4527096"/>
                  <a:ext cx="468686" cy="241056"/>
                  <a:chOff x="4267200" y="4527096"/>
                  <a:chExt cx="468686" cy="241056"/>
                </a:xfrm>
              </p:grpSpPr>
              <p:sp>
                <p:nvSpPr>
                  <p:cNvPr id="954" name="Isosceles Triangle 953"/>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Isosceles Triangle 954"/>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3" name="Oval 952"/>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49" name="Straight Connector 348"/>
            <p:cNvCxnSpPr/>
            <p:nvPr/>
          </p:nvCxnSpPr>
          <p:spPr>
            <a:xfrm flipV="1">
              <a:off x="13107155" y="1460275"/>
              <a:ext cx="0" cy="838264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12755818" y="5365208"/>
              <a:ext cx="685800" cy="2282800"/>
              <a:chOff x="9555453" y="3997825"/>
              <a:chExt cx="685800" cy="2282800"/>
            </a:xfrm>
          </p:grpSpPr>
          <p:grpSp>
            <p:nvGrpSpPr>
              <p:cNvPr id="908" name="Group 907"/>
              <p:cNvGrpSpPr>
                <a:grpSpLocks noChangeAspect="1"/>
              </p:cNvGrpSpPr>
              <p:nvPr/>
            </p:nvGrpSpPr>
            <p:grpSpPr>
              <a:xfrm flipV="1">
                <a:off x="9841595" y="3997825"/>
                <a:ext cx="189847" cy="95248"/>
                <a:chOff x="5222636" y="4898421"/>
                <a:chExt cx="189847" cy="95248"/>
              </a:xfrm>
            </p:grpSpPr>
            <p:cxnSp>
              <p:nvCxnSpPr>
                <p:cNvPr id="939" name="Straight Connector 938"/>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41" name="Rectangle 940"/>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42" name="Rectangle 941"/>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43" name="Oval 942"/>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9" name="Group 908"/>
              <p:cNvGrpSpPr>
                <a:grpSpLocks noChangeAspect="1"/>
              </p:cNvGrpSpPr>
              <p:nvPr/>
            </p:nvGrpSpPr>
            <p:grpSpPr>
              <a:xfrm>
                <a:off x="9840949" y="6185377"/>
                <a:ext cx="189847" cy="95248"/>
                <a:chOff x="5222636" y="4898421"/>
                <a:chExt cx="189847" cy="95248"/>
              </a:xfrm>
            </p:grpSpPr>
            <p:cxnSp>
              <p:nvCxnSpPr>
                <p:cNvPr id="934" name="Straight Connector 933"/>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36" name="Rectangle 935"/>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37" name="Rectangle 936"/>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38" name="Oval 937"/>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0" name="TextBox 909"/>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Typical AHU</a:t>
                </a:r>
              </a:p>
            </p:txBody>
          </p:sp>
          <p:grpSp>
            <p:nvGrpSpPr>
              <p:cNvPr id="911" name="Group 910"/>
              <p:cNvGrpSpPr>
                <a:grpSpLocks noChangeAspect="1"/>
              </p:cNvGrpSpPr>
              <p:nvPr/>
            </p:nvGrpSpPr>
            <p:grpSpPr>
              <a:xfrm rot="5400000">
                <a:off x="9814751" y="5529268"/>
                <a:ext cx="357190" cy="288576"/>
                <a:chOff x="5056442" y="4191000"/>
                <a:chExt cx="714378" cy="577152"/>
              </a:xfrm>
            </p:grpSpPr>
            <p:cxnSp>
              <p:nvCxnSpPr>
                <p:cNvPr id="912" name="Straight Connector 911"/>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13" name="Group 912"/>
                <p:cNvGrpSpPr/>
                <p:nvPr/>
              </p:nvGrpSpPr>
              <p:grpSpPr>
                <a:xfrm>
                  <a:off x="5056442" y="4291668"/>
                  <a:ext cx="714378" cy="100670"/>
                  <a:chOff x="4267200" y="4343399"/>
                  <a:chExt cx="457200" cy="64428"/>
                </a:xfrm>
                <a:solidFill>
                  <a:schemeClr val="bg1">
                    <a:lumMod val="75000"/>
                  </a:schemeClr>
                </a:solidFill>
              </p:grpSpPr>
              <p:sp>
                <p:nvSpPr>
                  <p:cNvPr id="927" name="Rectangle 926"/>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8" name="Group 927"/>
                  <p:cNvGrpSpPr/>
                  <p:nvPr/>
                </p:nvGrpSpPr>
                <p:grpSpPr>
                  <a:xfrm>
                    <a:off x="4267200" y="4343399"/>
                    <a:ext cx="457200" cy="64428"/>
                    <a:chOff x="4267200" y="4343399"/>
                    <a:chExt cx="457200" cy="64428"/>
                  </a:xfrm>
                  <a:grpFill/>
                </p:grpSpPr>
                <p:cxnSp>
                  <p:nvCxnSpPr>
                    <p:cNvPr id="929" name="Straight Connector 928"/>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914" name="Group 913"/>
                <p:cNvGrpSpPr/>
                <p:nvPr/>
              </p:nvGrpSpPr>
              <p:grpSpPr>
                <a:xfrm flipV="1">
                  <a:off x="5056442" y="4191000"/>
                  <a:ext cx="714378" cy="100670"/>
                  <a:chOff x="4267200" y="4343399"/>
                  <a:chExt cx="457200" cy="64428"/>
                </a:xfrm>
                <a:solidFill>
                  <a:schemeClr val="bg1">
                    <a:lumMod val="75000"/>
                  </a:schemeClr>
                </a:solidFill>
              </p:grpSpPr>
              <p:sp>
                <p:nvSpPr>
                  <p:cNvPr id="920" name="Rectangle 919"/>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1" name="Group 920"/>
                  <p:cNvGrpSpPr/>
                  <p:nvPr/>
                </p:nvGrpSpPr>
                <p:grpSpPr>
                  <a:xfrm>
                    <a:off x="4267200" y="4343399"/>
                    <a:ext cx="457200" cy="64428"/>
                    <a:chOff x="4267200" y="4343399"/>
                    <a:chExt cx="457200" cy="64428"/>
                  </a:xfrm>
                  <a:grpFill/>
                </p:grpSpPr>
                <p:cxnSp>
                  <p:nvCxnSpPr>
                    <p:cNvPr id="922" name="Straight Connector 921"/>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915" name="Straight Connector 914"/>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16" name="Group 915"/>
                <p:cNvGrpSpPr/>
                <p:nvPr/>
              </p:nvGrpSpPr>
              <p:grpSpPr>
                <a:xfrm>
                  <a:off x="5179288" y="4527096"/>
                  <a:ext cx="468686" cy="241056"/>
                  <a:chOff x="4267200" y="4527096"/>
                  <a:chExt cx="468686" cy="241056"/>
                </a:xfrm>
              </p:grpSpPr>
              <p:sp>
                <p:nvSpPr>
                  <p:cNvPr id="918" name="Isosceles Triangle 917"/>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Isosceles Triangle 918"/>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7" name="Oval 916"/>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29" name="Straight Connector 528"/>
            <p:cNvCxnSpPr/>
            <p:nvPr/>
          </p:nvCxnSpPr>
          <p:spPr>
            <a:xfrm flipH="1" flipV="1">
              <a:off x="6717157" y="3471932"/>
              <a:ext cx="1" cy="1909427"/>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30" name="Group 529"/>
            <p:cNvGrpSpPr/>
            <p:nvPr/>
          </p:nvGrpSpPr>
          <p:grpSpPr>
            <a:xfrm flipV="1">
              <a:off x="6645765" y="5362643"/>
              <a:ext cx="189847" cy="241821"/>
              <a:chOff x="8143766" y="9220200"/>
              <a:chExt cx="189847" cy="241821"/>
            </a:xfrm>
          </p:grpSpPr>
          <p:cxnSp>
            <p:nvCxnSpPr>
              <p:cNvPr id="901" name="Straight Connector 900"/>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02" name="Group 901"/>
              <p:cNvGrpSpPr>
                <a:grpSpLocks noChangeAspect="1"/>
              </p:cNvGrpSpPr>
              <p:nvPr/>
            </p:nvGrpSpPr>
            <p:grpSpPr>
              <a:xfrm>
                <a:off x="8143766" y="9366773"/>
                <a:ext cx="189847" cy="95248"/>
                <a:chOff x="5222636" y="4898421"/>
                <a:chExt cx="189847" cy="95248"/>
              </a:xfrm>
            </p:grpSpPr>
            <p:cxnSp>
              <p:nvCxnSpPr>
                <p:cNvPr id="903" name="Straight Connector 902"/>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05" name="Rectangle 904"/>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06" name="Rectangle 905"/>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07" name="Oval 906"/>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31" name="Straight Connector 530"/>
            <p:cNvCxnSpPr/>
            <p:nvPr/>
          </p:nvCxnSpPr>
          <p:spPr>
            <a:xfrm flipH="1" flipV="1">
              <a:off x="6719099" y="6817337"/>
              <a:ext cx="2263" cy="995035"/>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a:stCxn id="848" idx="4"/>
              <a:endCxn id="885" idx="2"/>
            </p:cNvCxnSpPr>
            <p:nvPr/>
          </p:nvCxnSpPr>
          <p:spPr>
            <a:xfrm flipV="1">
              <a:off x="6580490" y="8851387"/>
              <a:ext cx="940" cy="26686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39" name="Group 538"/>
            <p:cNvGrpSpPr/>
            <p:nvPr/>
          </p:nvGrpSpPr>
          <p:grpSpPr>
            <a:xfrm>
              <a:off x="6137427" y="7757261"/>
              <a:ext cx="927067" cy="1162156"/>
              <a:chOff x="11231261" y="8098444"/>
              <a:chExt cx="927067" cy="1162156"/>
            </a:xfrm>
          </p:grpSpPr>
          <p:cxnSp>
            <p:nvCxnSpPr>
              <p:cNvPr id="870" name="Straight Connector 869"/>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871" name="Group 870"/>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892" name="Group 891"/>
                <p:cNvGrpSpPr>
                  <a:grpSpLocks noChangeAspect="1"/>
                </p:cNvGrpSpPr>
                <p:nvPr/>
              </p:nvGrpSpPr>
              <p:grpSpPr>
                <a:xfrm>
                  <a:off x="4829486" y="5084065"/>
                  <a:ext cx="1202345" cy="1316735"/>
                  <a:chOff x="2759568" y="2981393"/>
                  <a:chExt cx="1858102" cy="2034758"/>
                </a:xfrm>
                <a:grpFill/>
              </p:grpSpPr>
              <p:sp>
                <p:nvSpPr>
                  <p:cNvPr id="894" name="Freeform 893"/>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95" name="Rectangle 894"/>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96" name="Oval 895"/>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897" name="Freeform 896"/>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898" name="Straight Connector 897"/>
                  <p:cNvCxnSpPr/>
                  <p:nvPr/>
                </p:nvCxnSpPr>
                <p:spPr bwMode="auto">
                  <a:xfrm flipH="1">
                    <a:off x="4012585" y="2981414"/>
                    <a:ext cx="55010" cy="372334"/>
                  </a:xfrm>
                  <a:prstGeom prst="line">
                    <a:avLst/>
                  </a:prstGeom>
                  <a:grpFill/>
                  <a:ln w="19050">
                    <a:solidFill>
                      <a:schemeClr val="bg1"/>
                    </a:solidFill>
                  </a:ln>
                </p:spPr>
              </p:cxnSp>
              <p:cxnSp>
                <p:nvCxnSpPr>
                  <p:cNvPr id="899" name="Straight Connector 898"/>
                  <p:cNvCxnSpPr>
                    <a:stCxn id="900" idx="0"/>
                  </p:cNvCxnSpPr>
                  <p:nvPr/>
                </p:nvCxnSpPr>
                <p:spPr bwMode="auto">
                  <a:xfrm flipV="1">
                    <a:off x="4507389" y="3036042"/>
                    <a:ext cx="7319" cy="1106138"/>
                  </a:xfrm>
                  <a:prstGeom prst="line">
                    <a:avLst/>
                  </a:prstGeom>
                  <a:grpFill/>
                  <a:ln w="19050">
                    <a:solidFill>
                      <a:schemeClr val="bg1"/>
                    </a:solidFill>
                  </a:ln>
                </p:spPr>
              </p:cxnSp>
              <p:sp>
                <p:nvSpPr>
                  <p:cNvPr id="900" name="Oval 899"/>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893" name="Oval 892"/>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872" name="Group 871"/>
              <p:cNvGrpSpPr>
                <a:grpSpLocks noChangeAspect="1"/>
              </p:cNvGrpSpPr>
              <p:nvPr/>
            </p:nvGrpSpPr>
            <p:grpSpPr>
              <a:xfrm>
                <a:off x="11751470" y="8344279"/>
                <a:ext cx="136026" cy="95249"/>
                <a:chOff x="5019071" y="4953000"/>
                <a:chExt cx="108820" cy="76199"/>
              </a:xfrm>
            </p:grpSpPr>
            <p:sp>
              <p:nvSpPr>
                <p:cNvPr id="889" name="Rectangle 888"/>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90" name="Rectangle 889"/>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91" name="Rectangle 890"/>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873" name="Straight Arrow Connector 872"/>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874" name="Rectangle 873"/>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75" name="Oval 874"/>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6" name="Straight Connector 875"/>
              <p:cNvCxnSpPr>
                <a:stCxn id="874" idx="2"/>
                <a:endCxn id="874"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7" name="Straight Connector 876"/>
              <p:cNvCxnSpPr>
                <a:stCxn id="891" idx="0"/>
                <a:endCxn id="874"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a:stCxn id="891" idx="2"/>
                <a:endCxn id="874"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79" name="Oval 878"/>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0" name="Straight Connector 879"/>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881" name="TextBox 880"/>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882" name="TextBox 881"/>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883" name="Group 882"/>
              <p:cNvGrpSpPr/>
              <p:nvPr/>
            </p:nvGrpSpPr>
            <p:grpSpPr>
              <a:xfrm>
                <a:off x="11605978" y="9058458"/>
                <a:ext cx="153573" cy="135777"/>
                <a:chOff x="4929263" y="5572680"/>
                <a:chExt cx="153573" cy="135777"/>
              </a:xfrm>
            </p:grpSpPr>
            <p:sp>
              <p:nvSpPr>
                <p:cNvPr id="884" name="Rectangle 883"/>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85" name="Rectangle 884"/>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86" name="Rectangle 885"/>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87" name="Rectangle 886"/>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88" name="Rectangle 887"/>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540" name="Group 539"/>
            <p:cNvGrpSpPr/>
            <p:nvPr/>
          </p:nvGrpSpPr>
          <p:grpSpPr>
            <a:xfrm>
              <a:off x="6645119" y="6613354"/>
              <a:ext cx="189847" cy="241821"/>
              <a:chOff x="8143766" y="9220200"/>
              <a:chExt cx="189847" cy="241821"/>
            </a:xfrm>
          </p:grpSpPr>
          <p:cxnSp>
            <p:nvCxnSpPr>
              <p:cNvPr id="863" name="Straight Connector 862"/>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864" name="Group 863"/>
              <p:cNvGrpSpPr>
                <a:grpSpLocks noChangeAspect="1"/>
              </p:cNvGrpSpPr>
              <p:nvPr/>
            </p:nvGrpSpPr>
            <p:grpSpPr>
              <a:xfrm>
                <a:off x="8143766" y="9366773"/>
                <a:ext cx="189847" cy="95248"/>
                <a:chOff x="5222636" y="4898421"/>
                <a:chExt cx="189847" cy="95248"/>
              </a:xfrm>
            </p:grpSpPr>
            <p:cxnSp>
              <p:nvCxnSpPr>
                <p:cNvPr id="865" name="Straight Connector 864"/>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67" name="Rectangle 866"/>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68" name="Rectangle 867"/>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69" name="Oval 868"/>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1" name="TextBox 540"/>
            <p:cNvSpPr txBox="1">
              <a:spLocks noChangeAspect="1"/>
            </p:cNvSpPr>
            <p:nvPr/>
          </p:nvSpPr>
          <p:spPr>
            <a:xfrm>
              <a:off x="6366017" y="5614110"/>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Chiller 2 VFD &amp; HG</a:t>
              </a:r>
            </a:p>
          </p:txBody>
        </p:sp>
        <p:grpSp>
          <p:nvGrpSpPr>
            <p:cNvPr id="542" name="Group 541"/>
            <p:cNvGrpSpPr/>
            <p:nvPr/>
          </p:nvGrpSpPr>
          <p:grpSpPr>
            <a:xfrm>
              <a:off x="6463482" y="3837688"/>
              <a:ext cx="241820" cy="189847"/>
              <a:chOff x="6920677" y="3650646"/>
              <a:chExt cx="241820" cy="189847"/>
            </a:xfrm>
          </p:grpSpPr>
          <p:cxnSp>
            <p:nvCxnSpPr>
              <p:cNvPr id="849" name="Straight Connector 848"/>
              <p:cNvCxnSpPr/>
              <p:nvPr/>
            </p:nvCxnSpPr>
            <p:spPr>
              <a:xfrm rot="5400000" flipV="1">
                <a:off x="7081591" y="3639514"/>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850" name="Group 849"/>
              <p:cNvGrpSpPr>
                <a:grpSpLocks noChangeAspect="1"/>
              </p:cNvGrpSpPr>
              <p:nvPr/>
            </p:nvGrpSpPr>
            <p:grpSpPr>
              <a:xfrm rot="5400000">
                <a:off x="6873377" y="3697946"/>
                <a:ext cx="189847" cy="95248"/>
                <a:chOff x="5222636" y="4898421"/>
                <a:chExt cx="189847" cy="95248"/>
              </a:xfrm>
            </p:grpSpPr>
            <p:cxnSp>
              <p:nvCxnSpPr>
                <p:cNvPr id="851" name="Straight Connector 850"/>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53" name="Rectangle 852"/>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61" name="Rectangle 860"/>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62" name="Oval 861"/>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3" name="Group 542"/>
            <p:cNvGrpSpPr/>
            <p:nvPr/>
          </p:nvGrpSpPr>
          <p:grpSpPr>
            <a:xfrm>
              <a:off x="6514633" y="9049711"/>
              <a:ext cx="189847" cy="95248"/>
              <a:chOff x="3954341" y="8774390"/>
              <a:chExt cx="189847" cy="95248"/>
            </a:xfrm>
          </p:grpSpPr>
          <p:cxnSp>
            <p:nvCxnSpPr>
              <p:cNvPr id="544" name="Straight Connector 543"/>
              <p:cNvCxnSpPr/>
              <p:nvPr/>
            </p:nvCxnSpPr>
            <p:spPr>
              <a:xfrm flipV="1">
                <a:off x="4032863" y="8817980"/>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flipV="1">
                <a:off x="4144188" y="8774390"/>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47" name="Rectangle 546"/>
              <p:cNvSpPr/>
              <p:nvPr/>
            </p:nvSpPr>
            <p:spPr bwMode="auto">
              <a:xfrm rot="5400000" flipH="1">
                <a:off x="4016203" y="879737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47" name="Rectangle 846"/>
              <p:cNvSpPr/>
              <p:nvPr/>
            </p:nvSpPr>
            <p:spPr bwMode="auto">
              <a:xfrm rot="5400000" flipH="1">
                <a:off x="4016203" y="8713174"/>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48" name="Oval 847"/>
              <p:cNvSpPr/>
              <p:nvPr/>
            </p:nvSpPr>
            <p:spPr>
              <a:xfrm>
                <a:off x="3954341" y="8793034"/>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3" name="Straight Connector 462"/>
            <p:cNvCxnSpPr/>
            <p:nvPr/>
          </p:nvCxnSpPr>
          <p:spPr>
            <a:xfrm flipH="1" flipV="1">
              <a:off x="4786010" y="4357689"/>
              <a:ext cx="1" cy="102367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64" name="Group 463"/>
            <p:cNvGrpSpPr/>
            <p:nvPr/>
          </p:nvGrpSpPr>
          <p:grpSpPr>
            <a:xfrm flipV="1">
              <a:off x="4714617" y="5362643"/>
              <a:ext cx="189847" cy="241821"/>
              <a:chOff x="8143766" y="9220200"/>
              <a:chExt cx="189847" cy="241821"/>
            </a:xfrm>
          </p:grpSpPr>
          <p:cxnSp>
            <p:nvCxnSpPr>
              <p:cNvPr id="522" name="Straight Connector 521"/>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23" name="Group 522"/>
              <p:cNvGrpSpPr>
                <a:grpSpLocks noChangeAspect="1"/>
              </p:cNvGrpSpPr>
              <p:nvPr/>
            </p:nvGrpSpPr>
            <p:grpSpPr>
              <a:xfrm>
                <a:off x="8143766" y="9366773"/>
                <a:ext cx="189847" cy="95248"/>
                <a:chOff x="5222636" y="4898421"/>
                <a:chExt cx="189847" cy="95248"/>
              </a:xfrm>
            </p:grpSpPr>
            <p:cxnSp>
              <p:nvCxnSpPr>
                <p:cNvPr id="524" name="Straight Connector 523"/>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26" name="Rectangle 525"/>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27" name="Rectangle 526"/>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28" name="Oval 527"/>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65" name="Straight Connector 464"/>
            <p:cNvCxnSpPr/>
            <p:nvPr/>
          </p:nvCxnSpPr>
          <p:spPr>
            <a:xfrm flipH="1" flipV="1">
              <a:off x="4787951" y="6817337"/>
              <a:ext cx="2263" cy="995035"/>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flipV="1">
              <a:off x="4650282" y="9118248"/>
              <a:ext cx="920" cy="388659"/>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67" name="Group 466"/>
            <p:cNvGrpSpPr/>
            <p:nvPr/>
          </p:nvGrpSpPr>
          <p:grpSpPr>
            <a:xfrm>
              <a:off x="4206279" y="7757261"/>
              <a:ext cx="927067" cy="1162156"/>
              <a:chOff x="11231261" y="8098444"/>
              <a:chExt cx="927067" cy="1162156"/>
            </a:xfrm>
          </p:grpSpPr>
          <p:cxnSp>
            <p:nvCxnSpPr>
              <p:cNvPr id="483" name="Straight Connector 482"/>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84" name="Group 483"/>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512" name="Group 511"/>
                <p:cNvGrpSpPr>
                  <a:grpSpLocks noChangeAspect="1"/>
                </p:cNvGrpSpPr>
                <p:nvPr/>
              </p:nvGrpSpPr>
              <p:grpSpPr>
                <a:xfrm>
                  <a:off x="4829486" y="5084065"/>
                  <a:ext cx="1202345" cy="1316735"/>
                  <a:chOff x="2759568" y="2981393"/>
                  <a:chExt cx="1858102" cy="2034758"/>
                </a:xfrm>
                <a:grpFill/>
              </p:grpSpPr>
              <p:sp>
                <p:nvSpPr>
                  <p:cNvPr id="515" name="Freeform 514"/>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16" name="Rectangle 515"/>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17" name="Oval 516"/>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518" name="Freeform 517"/>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519" name="Straight Connector 518"/>
                  <p:cNvCxnSpPr/>
                  <p:nvPr/>
                </p:nvCxnSpPr>
                <p:spPr bwMode="auto">
                  <a:xfrm flipH="1">
                    <a:off x="4012585" y="2981414"/>
                    <a:ext cx="55010" cy="372334"/>
                  </a:xfrm>
                  <a:prstGeom prst="line">
                    <a:avLst/>
                  </a:prstGeom>
                  <a:grpFill/>
                  <a:ln w="19050">
                    <a:solidFill>
                      <a:schemeClr val="bg1"/>
                    </a:solidFill>
                  </a:ln>
                </p:spPr>
              </p:cxnSp>
              <p:cxnSp>
                <p:nvCxnSpPr>
                  <p:cNvPr id="520" name="Straight Connector 519"/>
                  <p:cNvCxnSpPr>
                    <a:stCxn id="521" idx="0"/>
                  </p:cNvCxnSpPr>
                  <p:nvPr/>
                </p:nvCxnSpPr>
                <p:spPr bwMode="auto">
                  <a:xfrm flipV="1">
                    <a:off x="4507389" y="3036042"/>
                    <a:ext cx="7319" cy="1106138"/>
                  </a:xfrm>
                  <a:prstGeom prst="line">
                    <a:avLst/>
                  </a:prstGeom>
                  <a:grpFill/>
                  <a:ln w="19050">
                    <a:solidFill>
                      <a:schemeClr val="bg1"/>
                    </a:solidFill>
                  </a:ln>
                </p:spPr>
              </p:cxnSp>
              <p:sp>
                <p:nvSpPr>
                  <p:cNvPr id="521" name="Oval 520"/>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513" name="Oval 512"/>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485" name="Group 484"/>
              <p:cNvGrpSpPr>
                <a:grpSpLocks noChangeAspect="1"/>
              </p:cNvGrpSpPr>
              <p:nvPr/>
            </p:nvGrpSpPr>
            <p:grpSpPr>
              <a:xfrm>
                <a:off x="11751470" y="8344279"/>
                <a:ext cx="136026" cy="95249"/>
                <a:chOff x="5019071" y="4953000"/>
                <a:chExt cx="108820" cy="76199"/>
              </a:xfrm>
            </p:grpSpPr>
            <p:sp>
              <p:nvSpPr>
                <p:cNvPr id="509" name="Rectangle 508"/>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10" name="Rectangle 509"/>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11" name="Rectangle 510"/>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486" name="Straight Arrow Connector 485"/>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487" name="Rectangle 486"/>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88" name="Oval 487"/>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9" name="Straight Connector 488"/>
              <p:cNvCxnSpPr>
                <a:stCxn id="487" idx="2"/>
                <a:endCxn id="487"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0" name="Straight Connector 489"/>
              <p:cNvCxnSpPr>
                <a:stCxn id="511" idx="0"/>
                <a:endCxn id="487"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a:stCxn id="511" idx="2"/>
                <a:endCxn id="487"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92" name="Oval 491"/>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99" name="TextBox 498"/>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500" name="TextBox 499"/>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501" name="Group 500"/>
              <p:cNvGrpSpPr/>
              <p:nvPr/>
            </p:nvGrpSpPr>
            <p:grpSpPr>
              <a:xfrm>
                <a:off x="11605978" y="9058458"/>
                <a:ext cx="153573" cy="135777"/>
                <a:chOff x="4929263" y="5572680"/>
                <a:chExt cx="153573" cy="135777"/>
              </a:xfrm>
            </p:grpSpPr>
            <p:sp>
              <p:nvSpPr>
                <p:cNvPr id="502" name="Rectangle 501"/>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03" name="Rectangle 502"/>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06" name="Rectangle 505"/>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07" name="Rectangle 506"/>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08" name="Rectangle 507"/>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468" name="Group 467"/>
            <p:cNvGrpSpPr/>
            <p:nvPr/>
          </p:nvGrpSpPr>
          <p:grpSpPr>
            <a:xfrm>
              <a:off x="4713971" y="6613354"/>
              <a:ext cx="189847" cy="241821"/>
              <a:chOff x="8143766" y="9220200"/>
              <a:chExt cx="189847" cy="241821"/>
            </a:xfrm>
          </p:grpSpPr>
          <p:cxnSp>
            <p:nvCxnSpPr>
              <p:cNvPr id="476" name="Straight Connector 475"/>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77" name="Group 476"/>
              <p:cNvGrpSpPr>
                <a:grpSpLocks noChangeAspect="1"/>
              </p:cNvGrpSpPr>
              <p:nvPr/>
            </p:nvGrpSpPr>
            <p:grpSpPr>
              <a:xfrm>
                <a:off x="8143766" y="9366773"/>
                <a:ext cx="189847" cy="95248"/>
                <a:chOff x="5222636" y="4898421"/>
                <a:chExt cx="189847" cy="95248"/>
              </a:xfrm>
            </p:grpSpPr>
            <p:cxnSp>
              <p:nvCxnSpPr>
                <p:cNvPr id="478" name="Straight Connector 477"/>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80" name="Rectangle 479"/>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81" name="Rectangle 480"/>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82" name="Oval 481"/>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9" name="TextBox 468"/>
            <p:cNvSpPr txBox="1">
              <a:spLocks noChangeAspect="1"/>
            </p:cNvSpPr>
            <p:nvPr/>
          </p:nvSpPr>
          <p:spPr>
            <a:xfrm>
              <a:off x="4434869" y="5614110"/>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Chiller 1 No VFD</a:t>
              </a:r>
            </a:p>
          </p:txBody>
        </p:sp>
        <p:grpSp>
          <p:nvGrpSpPr>
            <p:cNvPr id="470" name="Group 469"/>
            <p:cNvGrpSpPr/>
            <p:nvPr/>
          </p:nvGrpSpPr>
          <p:grpSpPr>
            <a:xfrm>
              <a:off x="4585345" y="9049711"/>
              <a:ext cx="189847" cy="95248"/>
              <a:chOff x="2025053" y="8774390"/>
              <a:chExt cx="189847" cy="95248"/>
            </a:xfrm>
          </p:grpSpPr>
          <p:cxnSp>
            <p:nvCxnSpPr>
              <p:cNvPr id="471" name="Straight Connector 470"/>
              <p:cNvCxnSpPr/>
              <p:nvPr/>
            </p:nvCxnSpPr>
            <p:spPr>
              <a:xfrm flipV="1">
                <a:off x="2103575" y="8817980"/>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flipV="1">
                <a:off x="2214900" y="8774390"/>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73" name="Rectangle 472"/>
              <p:cNvSpPr/>
              <p:nvPr/>
            </p:nvSpPr>
            <p:spPr bwMode="auto">
              <a:xfrm rot="5400000" flipH="1">
                <a:off x="2086915" y="879737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74" name="Rectangle 473"/>
              <p:cNvSpPr/>
              <p:nvPr/>
            </p:nvSpPr>
            <p:spPr bwMode="auto">
              <a:xfrm rot="5400000" flipH="1">
                <a:off x="2086915" y="8713174"/>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75" name="Oval 474"/>
              <p:cNvSpPr/>
              <p:nvPr/>
            </p:nvSpPr>
            <p:spPr>
              <a:xfrm>
                <a:off x="2025053" y="8793034"/>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p:cNvGrpSpPr/>
            <p:nvPr/>
          </p:nvGrpSpPr>
          <p:grpSpPr>
            <a:xfrm>
              <a:off x="7748794" y="1460274"/>
              <a:ext cx="2515084" cy="2011658"/>
              <a:chOff x="4548429" y="823006"/>
              <a:chExt cx="2515084" cy="2011658"/>
            </a:xfrm>
          </p:grpSpPr>
          <p:cxnSp>
            <p:nvCxnSpPr>
              <p:cNvPr id="403" name="Straight Connector 402"/>
              <p:cNvCxnSpPr/>
              <p:nvPr/>
            </p:nvCxnSpPr>
            <p:spPr>
              <a:xfrm flipH="1" flipV="1">
                <a:off x="7063512" y="823006"/>
                <a:ext cx="1" cy="5427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387" idx="2"/>
              </p:cNvCxnSpPr>
              <p:nvPr/>
            </p:nvCxnSpPr>
            <p:spPr>
              <a:xfrm flipV="1">
                <a:off x="6923580" y="2404733"/>
                <a:ext cx="0" cy="42993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5132365" y="823006"/>
                <a:ext cx="1" cy="5427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endCxn id="445" idx="2"/>
              </p:cNvCxnSpPr>
              <p:nvPr/>
            </p:nvCxnSpPr>
            <p:spPr>
              <a:xfrm flipV="1">
                <a:off x="4992432" y="2404733"/>
                <a:ext cx="0" cy="42993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10" name="Group 409"/>
              <p:cNvGrpSpPr/>
              <p:nvPr/>
            </p:nvGrpSpPr>
            <p:grpSpPr>
              <a:xfrm>
                <a:off x="4548429" y="1310607"/>
                <a:ext cx="927067" cy="1162156"/>
                <a:chOff x="11231261" y="8098444"/>
                <a:chExt cx="927067" cy="1162156"/>
              </a:xfrm>
            </p:grpSpPr>
            <p:cxnSp>
              <p:nvCxnSpPr>
                <p:cNvPr id="430" name="Straight Connector 429"/>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31" name="Group 430"/>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452" name="Group 451"/>
                  <p:cNvGrpSpPr>
                    <a:grpSpLocks noChangeAspect="1"/>
                  </p:cNvGrpSpPr>
                  <p:nvPr/>
                </p:nvGrpSpPr>
                <p:grpSpPr>
                  <a:xfrm>
                    <a:off x="4829486" y="5084065"/>
                    <a:ext cx="1202345" cy="1316735"/>
                    <a:chOff x="2759568" y="2981393"/>
                    <a:chExt cx="1858102" cy="2034758"/>
                  </a:xfrm>
                  <a:grpFill/>
                </p:grpSpPr>
                <p:sp>
                  <p:nvSpPr>
                    <p:cNvPr id="456" name="Freeform 455"/>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57" name="Rectangle 456"/>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58" name="Oval 457"/>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459" name="Freeform 458"/>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460" name="Straight Connector 459"/>
                    <p:cNvCxnSpPr/>
                    <p:nvPr/>
                  </p:nvCxnSpPr>
                  <p:spPr bwMode="auto">
                    <a:xfrm flipH="1">
                      <a:off x="4012585" y="2981414"/>
                      <a:ext cx="55010" cy="372334"/>
                    </a:xfrm>
                    <a:prstGeom prst="line">
                      <a:avLst/>
                    </a:prstGeom>
                    <a:grpFill/>
                    <a:ln w="19050">
                      <a:solidFill>
                        <a:schemeClr val="bg1"/>
                      </a:solidFill>
                    </a:ln>
                  </p:spPr>
                </p:cxnSp>
                <p:cxnSp>
                  <p:nvCxnSpPr>
                    <p:cNvPr id="461" name="Straight Connector 460"/>
                    <p:cNvCxnSpPr>
                      <a:stCxn id="462" idx="0"/>
                    </p:cNvCxnSpPr>
                    <p:nvPr/>
                  </p:nvCxnSpPr>
                  <p:spPr bwMode="auto">
                    <a:xfrm flipV="1">
                      <a:off x="4507389" y="3036042"/>
                      <a:ext cx="7319" cy="1106138"/>
                    </a:xfrm>
                    <a:prstGeom prst="line">
                      <a:avLst/>
                    </a:prstGeom>
                    <a:grpFill/>
                    <a:ln w="19050">
                      <a:solidFill>
                        <a:schemeClr val="bg1"/>
                      </a:solidFill>
                    </a:ln>
                  </p:spPr>
                </p:cxnSp>
                <p:sp>
                  <p:nvSpPr>
                    <p:cNvPr id="462" name="Oval 461"/>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455" name="Oval 454"/>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432" name="Group 431"/>
                <p:cNvGrpSpPr>
                  <a:grpSpLocks noChangeAspect="1"/>
                </p:cNvGrpSpPr>
                <p:nvPr/>
              </p:nvGrpSpPr>
              <p:grpSpPr>
                <a:xfrm>
                  <a:off x="11751470" y="8344279"/>
                  <a:ext cx="136026" cy="95249"/>
                  <a:chOff x="5019071" y="4953000"/>
                  <a:chExt cx="108820" cy="76199"/>
                </a:xfrm>
              </p:grpSpPr>
              <p:sp>
                <p:nvSpPr>
                  <p:cNvPr id="449" name="Rectangle 448"/>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50" name="Rectangle 449"/>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51" name="Rectangle 450"/>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433" name="Straight Arrow Connector 432"/>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434" name="Rectangle 433"/>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35" name="Oval 434"/>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6" name="Straight Connector 435"/>
                <p:cNvCxnSpPr>
                  <a:stCxn id="434" idx="2"/>
                  <a:endCxn id="434"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451" idx="0"/>
                  <a:endCxn id="434"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a:stCxn id="451" idx="2"/>
                  <a:endCxn id="434"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39" name="Oval 438"/>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0" name="Straight Connector 439"/>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41" name="TextBox 440"/>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442" name="TextBox 441"/>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443" name="Group 442"/>
                <p:cNvGrpSpPr/>
                <p:nvPr/>
              </p:nvGrpSpPr>
              <p:grpSpPr>
                <a:xfrm>
                  <a:off x="11605978" y="9058458"/>
                  <a:ext cx="153573" cy="135777"/>
                  <a:chOff x="4929263" y="5572680"/>
                  <a:chExt cx="153573" cy="135777"/>
                </a:xfrm>
              </p:grpSpPr>
              <p:sp>
                <p:nvSpPr>
                  <p:cNvPr id="444" name="Rectangle 443"/>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45" name="Rectangle 444"/>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46" name="Rectangle 445"/>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47" name="Rectangle 446"/>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48" name="Rectangle 447"/>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411" name="Group 410"/>
              <p:cNvGrpSpPr>
                <a:grpSpLocks noChangeAspect="1"/>
              </p:cNvGrpSpPr>
              <p:nvPr/>
            </p:nvGrpSpPr>
            <p:grpSpPr>
              <a:xfrm>
                <a:off x="4929522" y="2556538"/>
                <a:ext cx="189846" cy="95248"/>
                <a:chOff x="5222637" y="4898421"/>
                <a:chExt cx="189846" cy="95248"/>
              </a:xfrm>
            </p:grpSpPr>
            <p:cxnSp>
              <p:nvCxnSpPr>
                <p:cNvPr id="419" name="Straight Connector 418"/>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21" name="Rectangle 420"/>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22" name="Rectangle 421"/>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25" name="Oval 424"/>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411"/>
              <p:cNvGrpSpPr>
                <a:grpSpLocks noChangeAspect="1"/>
              </p:cNvGrpSpPr>
              <p:nvPr/>
            </p:nvGrpSpPr>
            <p:grpSpPr>
              <a:xfrm>
                <a:off x="6858010" y="2556538"/>
                <a:ext cx="189846" cy="95248"/>
                <a:chOff x="5222637" y="4898421"/>
                <a:chExt cx="189846" cy="95248"/>
              </a:xfrm>
            </p:grpSpPr>
            <p:cxnSp>
              <p:nvCxnSpPr>
                <p:cNvPr id="413" name="Straight Connector 412"/>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16" name="Rectangle 415"/>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17" name="Rectangle 416"/>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18" name="Oval 417"/>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4" name="Group 353"/>
            <p:cNvGrpSpPr/>
            <p:nvPr/>
          </p:nvGrpSpPr>
          <p:grpSpPr>
            <a:xfrm>
              <a:off x="9679942" y="1947875"/>
              <a:ext cx="927067" cy="1162156"/>
              <a:chOff x="11231261" y="8098444"/>
              <a:chExt cx="927067" cy="1162156"/>
            </a:xfrm>
          </p:grpSpPr>
          <p:cxnSp>
            <p:nvCxnSpPr>
              <p:cNvPr id="372" name="Straight Connector 371"/>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73" name="Group 372"/>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394" name="Group 393"/>
                <p:cNvGrpSpPr>
                  <a:grpSpLocks noChangeAspect="1"/>
                </p:cNvGrpSpPr>
                <p:nvPr/>
              </p:nvGrpSpPr>
              <p:grpSpPr>
                <a:xfrm>
                  <a:off x="4829486" y="5084065"/>
                  <a:ext cx="1202345" cy="1316735"/>
                  <a:chOff x="2759568" y="2981393"/>
                  <a:chExt cx="1858102" cy="2034758"/>
                </a:xfrm>
                <a:grpFill/>
              </p:grpSpPr>
              <p:sp>
                <p:nvSpPr>
                  <p:cNvPr id="396" name="Freeform 395"/>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7" name="Rectangle 396"/>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8" name="Oval 397"/>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399" name="Freeform 398"/>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400" name="Straight Connector 399"/>
                  <p:cNvCxnSpPr/>
                  <p:nvPr/>
                </p:nvCxnSpPr>
                <p:spPr bwMode="auto">
                  <a:xfrm flipH="1">
                    <a:off x="4012585" y="2981414"/>
                    <a:ext cx="55010" cy="372334"/>
                  </a:xfrm>
                  <a:prstGeom prst="line">
                    <a:avLst/>
                  </a:prstGeom>
                  <a:grpFill/>
                  <a:ln w="19050">
                    <a:solidFill>
                      <a:schemeClr val="bg1"/>
                    </a:solidFill>
                  </a:ln>
                </p:spPr>
              </p:cxnSp>
              <p:cxnSp>
                <p:nvCxnSpPr>
                  <p:cNvPr id="401" name="Straight Connector 400"/>
                  <p:cNvCxnSpPr>
                    <a:stCxn id="402" idx="0"/>
                  </p:cNvCxnSpPr>
                  <p:nvPr/>
                </p:nvCxnSpPr>
                <p:spPr bwMode="auto">
                  <a:xfrm flipV="1">
                    <a:off x="4507389" y="3036042"/>
                    <a:ext cx="7319" cy="1106138"/>
                  </a:xfrm>
                  <a:prstGeom prst="line">
                    <a:avLst/>
                  </a:prstGeom>
                  <a:grpFill/>
                  <a:ln w="19050">
                    <a:solidFill>
                      <a:schemeClr val="bg1"/>
                    </a:solidFill>
                  </a:ln>
                </p:spPr>
              </p:cxnSp>
              <p:sp>
                <p:nvSpPr>
                  <p:cNvPr id="402" name="Oval 401"/>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395" name="Oval 394"/>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374" name="Group 373"/>
              <p:cNvGrpSpPr>
                <a:grpSpLocks noChangeAspect="1"/>
              </p:cNvGrpSpPr>
              <p:nvPr/>
            </p:nvGrpSpPr>
            <p:grpSpPr>
              <a:xfrm>
                <a:off x="11751470" y="8344279"/>
                <a:ext cx="136026" cy="95249"/>
                <a:chOff x="5019071" y="4953000"/>
                <a:chExt cx="108820" cy="76199"/>
              </a:xfrm>
            </p:grpSpPr>
            <p:sp>
              <p:nvSpPr>
                <p:cNvPr id="391" name="Rectangle 390"/>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2" name="Rectangle 391"/>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3" name="Rectangle 392"/>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375" name="Straight Arrow Connector 374"/>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376" name="Rectangle 375"/>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77" name="Oval 376"/>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p:cNvCxnSpPr>
                <a:stCxn id="376" idx="2"/>
                <a:endCxn id="376"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9" name="Straight Connector 378"/>
              <p:cNvCxnSpPr>
                <a:stCxn id="393" idx="0"/>
                <a:endCxn id="376"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a:stCxn id="393" idx="2"/>
                <a:endCxn id="376"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81" name="Oval 380"/>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2" name="Straight Connector 381"/>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383" name="TextBox 382"/>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384" name="TextBox 383"/>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385" name="Group 384"/>
              <p:cNvGrpSpPr/>
              <p:nvPr/>
            </p:nvGrpSpPr>
            <p:grpSpPr>
              <a:xfrm>
                <a:off x="11605978" y="9058458"/>
                <a:ext cx="153573" cy="135777"/>
                <a:chOff x="4929263" y="5572680"/>
                <a:chExt cx="153573" cy="135777"/>
              </a:xfrm>
            </p:grpSpPr>
            <p:sp>
              <p:nvSpPr>
                <p:cNvPr id="386" name="Rectangle 385"/>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87" name="Rectangle 386"/>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88" name="Rectangle 387"/>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89" name="Rectangle 388"/>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0" name="Rectangle 389"/>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cxnSp>
          <p:nvCxnSpPr>
            <p:cNvPr id="355" name="Straight Connector 354"/>
            <p:cNvCxnSpPr/>
            <p:nvPr/>
          </p:nvCxnSpPr>
          <p:spPr>
            <a:xfrm>
              <a:off x="4646172" y="9506906"/>
              <a:ext cx="19375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56" name="Group 355"/>
            <p:cNvGrpSpPr/>
            <p:nvPr/>
          </p:nvGrpSpPr>
          <p:grpSpPr>
            <a:xfrm flipH="1">
              <a:off x="10090872" y="3402153"/>
              <a:ext cx="241820" cy="189847"/>
              <a:chOff x="6920677" y="3650646"/>
              <a:chExt cx="241820" cy="189847"/>
            </a:xfrm>
          </p:grpSpPr>
          <p:cxnSp>
            <p:nvCxnSpPr>
              <p:cNvPr id="365" name="Straight Connector 364"/>
              <p:cNvCxnSpPr/>
              <p:nvPr/>
            </p:nvCxnSpPr>
            <p:spPr>
              <a:xfrm rot="5400000" flipV="1">
                <a:off x="7081591" y="3639514"/>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66" name="Group 365"/>
              <p:cNvGrpSpPr>
                <a:grpSpLocks noChangeAspect="1"/>
              </p:cNvGrpSpPr>
              <p:nvPr/>
            </p:nvGrpSpPr>
            <p:grpSpPr>
              <a:xfrm rot="5400000">
                <a:off x="6873377" y="3697946"/>
                <a:ext cx="189847" cy="95248"/>
                <a:chOff x="5222636" y="4898421"/>
                <a:chExt cx="189847" cy="95248"/>
              </a:xfrm>
            </p:grpSpPr>
            <p:cxnSp>
              <p:nvCxnSpPr>
                <p:cNvPr id="367" name="Straight Connector 366"/>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69" name="Rectangle 368"/>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70" name="Rectangle 369"/>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71" name="Oval 370"/>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58" name="Straight Connector 357"/>
            <p:cNvCxnSpPr/>
            <p:nvPr/>
          </p:nvCxnSpPr>
          <p:spPr>
            <a:xfrm rot="5400000" flipV="1">
              <a:off x="4619959" y="9426001"/>
              <a:ext cx="0" cy="161813"/>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59" name="Group 358"/>
            <p:cNvGrpSpPr>
              <a:grpSpLocks noChangeAspect="1"/>
            </p:cNvGrpSpPr>
            <p:nvPr/>
          </p:nvGrpSpPr>
          <p:grpSpPr>
            <a:xfrm rot="5400000">
              <a:off x="4374354" y="9485580"/>
              <a:ext cx="189847" cy="95248"/>
              <a:chOff x="5222636" y="4898421"/>
              <a:chExt cx="189847" cy="95248"/>
            </a:xfrm>
          </p:grpSpPr>
          <p:cxnSp>
            <p:nvCxnSpPr>
              <p:cNvPr id="360" name="Straight Connector 359"/>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62" name="Rectangle 361"/>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63" name="Rectangle 362"/>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64" name="Oval 363"/>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04" name="Straight Connector 1003"/>
            <p:cNvCxnSpPr/>
            <p:nvPr/>
          </p:nvCxnSpPr>
          <p:spPr>
            <a:xfrm>
              <a:off x="6515139" y="9849638"/>
              <a:ext cx="708627"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5" name="Straight Connector 1004"/>
            <p:cNvCxnSpPr/>
            <p:nvPr/>
          </p:nvCxnSpPr>
          <p:spPr>
            <a:xfrm>
              <a:off x="3840523" y="9849638"/>
              <a:ext cx="2674616"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351" name="Picture 3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6706785" cy="3108960"/>
          </a:xfrm>
          <a:prstGeom prst="rect">
            <a:avLst/>
          </a:prstGeom>
        </p:spPr>
      </p:pic>
      <p:sp>
        <p:nvSpPr>
          <p:cNvPr id="352" name="TextBox 351">
            <a:extLst>
              <a:ext uri="{FF2B5EF4-FFF2-40B4-BE49-F238E27FC236}">
                <a16:creationId xmlns:a16="http://schemas.microsoft.com/office/drawing/2014/main" id="{134EB2E2-AC2B-4D84-8858-4A3083A4E5F0}"/>
              </a:ext>
            </a:extLst>
          </p:cNvPr>
          <p:cNvSpPr txBox="1"/>
          <p:nvPr/>
        </p:nvSpPr>
        <p:spPr>
          <a:xfrm>
            <a:off x="5018285" y="7832841"/>
            <a:ext cx="1290452" cy="738664"/>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1,100 gpm @ 40 ft.w.c., 15 </a:t>
            </a:r>
            <a:r>
              <a:rPr lang="en-US" sz="1400" dirty="0" err="1">
                <a:solidFill>
                  <a:schemeClr val="bg1"/>
                </a:solidFill>
                <a:latin typeface="Comic Sans MS" panose="030F0702030302020204" pitchFamily="66" charset="0"/>
              </a:rPr>
              <a:t>hp</a:t>
            </a:r>
            <a:r>
              <a:rPr lang="en-US" sz="1400" dirty="0">
                <a:solidFill>
                  <a:schemeClr val="bg1"/>
                </a:solidFill>
                <a:latin typeface="Comic Sans MS" panose="030F0702030302020204" pitchFamily="66" charset="0"/>
              </a:rPr>
              <a:t> (Typical)</a:t>
            </a:r>
          </a:p>
        </p:txBody>
      </p:sp>
      <p:sp>
        <p:nvSpPr>
          <p:cNvPr id="357" name="TextBox 356">
            <a:extLst>
              <a:ext uri="{FF2B5EF4-FFF2-40B4-BE49-F238E27FC236}">
                <a16:creationId xmlns:a16="http://schemas.microsoft.com/office/drawing/2014/main" id="{9F8E30C0-6A9A-4D82-882C-1A888877D846}"/>
              </a:ext>
            </a:extLst>
          </p:cNvPr>
          <p:cNvSpPr txBox="1"/>
          <p:nvPr/>
        </p:nvSpPr>
        <p:spPr>
          <a:xfrm>
            <a:off x="8595351" y="1978597"/>
            <a:ext cx="1300834" cy="738664"/>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1,100 gpm @ 90 ft.w.c., 40 </a:t>
            </a:r>
            <a:r>
              <a:rPr lang="en-US" sz="1400" dirty="0" err="1">
                <a:solidFill>
                  <a:schemeClr val="bg1"/>
                </a:solidFill>
                <a:latin typeface="Comic Sans MS" panose="030F0702030302020204" pitchFamily="66" charset="0"/>
              </a:rPr>
              <a:t>hp</a:t>
            </a:r>
            <a:r>
              <a:rPr lang="en-US" sz="1400" dirty="0">
                <a:solidFill>
                  <a:schemeClr val="bg1"/>
                </a:solidFill>
                <a:latin typeface="Comic Sans MS" panose="030F0702030302020204" pitchFamily="66" charset="0"/>
              </a:rPr>
              <a:t> (Typical)</a:t>
            </a:r>
          </a:p>
        </p:txBody>
      </p:sp>
      <p:sp>
        <p:nvSpPr>
          <p:cNvPr id="405" name="TextBox 404">
            <a:extLst>
              <a:ext uri="{FF2B5EF4-FFF2-40B4-BE49-F238E27FC236}">
                <a16:creationId xmlns:a16="http://schemas.microsoft.com/office/drawing/2014/main" id="{B9908A11-39D9-467D-9552-9D386C1F8D63}"/>
              </a:ext>
            </a:extLst>
          </p:cNvPr>
          <p:cNvSpPr txBox="1"/>
          <p:nvPr/>
        </p:nvSpPr>
        <p:spPr>
          <a:xfrm>
            <a:off x="5208941" y="5737437"/>
            <a:ext cx="1481469" cy="95410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550 tons (Typical)</a:t>
            </a:r>
          </a:p>
          <a:p>
            <a:r>
              <a:rPr lang="en-US" sz="1400" dirty="0">
                <a:solidFill>
                  <a:schemeClr val="bg1"/>
                </a:solidFill>
                <a:latin typeface="Comic Sans MS" panose="030F0702030302020204" pitchFamily="66" charset="0"/>
              </a:rPr>
              <a:t>EWT – 57°F</a:t>
            </a:r>
          </a:p>
          <a:p>
            <a:r>
              <a:rPr lang="en-US" sz="1400" dirty="0">
                <a:solidFill>
                  <a:schemeClr val="bg1"/>
                </a:solidFill>
                <a:latin typeface="Comic Sans MS" panose="030F0702030302020204" pitchFamily="66" charset="0"/>
              </a:rPr>
              <a:t>LWT – 45°F</a:t>
            </a:r>
          </a:p>
        </p:txBody>
      </p:sp>
      <p:sp>
        <p:nvSpPr>
          <p:cNvPr id="407" name="TextBox 406">
            <a:extLst>
              <a:ext uri="{FF2B5EF4-FFF2-40B4-BE49-F238E27FC236}">
                <a16:creationId xmlns:a16="http://schemas.microsoft.com/office/drawing/2014/main" id="{38332D52-1DEC-47B0-AEA6-40716D49AC3E}"/>
              </a:ext>
            </a:extLst>
          </p:cNvPr>
          <p:cNvSpPr txBox="1"/>
          <p:nvPr/>
        </p:nvSpPr>
        <p:spPr>
          <a:xfrm>
            <a:off x="13423173" y="5601391"/>
            <a:ext cx="1481469" cy="95410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550 tons (Typical)</a:t>
            </a:r>
          </a:p>
          <a:p>
            <a:r>
              <a:rPr lang="en-US" sz="1400" dirty="0">
                <a:solidFill>
                  <a:schemeClr val="bg1"/>
                </a:solidFill>
                <a:latin typeface="Comic Sans MS" panose="030F0702030302020204" pitchFamily="66" charset="0"/>
              </a:rPr>
              <a:t>EWT – 45°F</a:t>
            </a:r>
          </a:p>
          <a:p>
            <a:r>
              <a:rPr lang="en-US" sz="1400" dirty="0">
                <a:solidFill>
                  <a:schemeClr val="bg1"/>
                </a:solidFill>
                <a:latin typeface="Comic Sans MS" panose="030F0702030302020204" pitchFamily="66" charset="0"/>
              </a:rPr>
              <a:t>LWT – 57°F</a:t>
            </a:r>
          </a:p>
        </p:txBody>
      </p:sp>
    </p:spTree>
    <p:extLst>
      <p:ext uri="{BB962C8B-B14F-4D97-AF65-F5344CB8AC3E}">
        <p14:creationId xmlns:p14="http://schemas.microsoft.com/office/powerpoint/2010/main" val="13614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14-11-24 FDE Black">
  <a:themeElements>
    <a:clrScheme name="FDE Primary">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B0F0"/>
      </a:hlink>
      <a:folHlink>
        <a:srgbClr val="6565FF"/>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2014-11-24 FDE Black</Template>
  <TotalTime>3060</TotalTime>
  <Words>83</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Comic Sans MS</vt:lpstr>
      <vt:lpstr>2014-11-24 FDE Black</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Controlled Systems</dc:title>
  <dc:creator>David Sellers</dc:creator>
  <cp:lastModifiedBy>David Sellers</cp:lastModifiedBy>
  <cp:revision>72</cp:revision>
  <dcterms:created xsi:type="dcterms:W3CDTF">2015-02-09T23:27:02Z</dcterms:created>
  <dcterms:modified xsi:type="dcterms:W3CDTF">2019-06-19T21:15:09Z</dcterms:modified>
</cp:coreProperties>
</file>