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6" r:id="rId1"/>
  </p:sldMasterIdLst>
  <p:notesMasterIdLst>
    <p:notesMasterId r:id="rId10"/>
  </p:notesMasterIdLst>
  <p:sldIdLst>
    <p:sldId id="278" r:id="rId2"/>
    <p:sldId id="277" r:id="rId3"/>
    <p:sldId id="267" r:id="rId4"/>
    <p:sldId id="279" r:id="rId5"/>
    <p:sldId id="280" r:id="rId6"/>
    <p:sldId id="281" r:id="rId7"/>
    <p:sldId id="264" r:id="rId8"/>
    <p:sldId id="256" r:id="rId9"/>
  </p:sldIdLst>
  <p:sldSz cx="15544800" cy="10058400"/>
  <p:notesSz cx="6858000" cy="9144000"/>
  <p:defaultTextStyle>
    <a:defPPr>
      <a:defRPr lang="en-US"/>
    </a:defPPr>
    <a:lvl1pPr marL="0" algn="l" defTabSz="1358384" rtl="0" eaLnBrk="1" latinLnBrk="0" hangingPunct="1">
      <a:defRPr sz="2700" kern="1200">
        <a:solidFill>
          <a:schemeClr val="tx1"/>
        </a:solidFill>
        <a:latin typeface="+mn-lt"/>
        <a:ea typeface="+mn-ea"/>
        <a:cs typeface="+mn-cs"/>
      </a:defRPr>
    </a:lvl1pPr>
    <a:lvl2pPr marL="679194" algn="l" defTabSz="1358384" rtl="0" eaLnBrk="1" latinLnBrk="0" hangingPunct="1">
      <a:defRPr sz="2700" kern="1200">
        <a:solidFill>
          <a:schemeClr val="tx1"/>
        </a:solidFill>
        <a:latin typeface="+mn-lt"/>
        <a:ea typeface="+mn-ea"/>
        <a:cs typeface="+mn-cs"/>
      </a:defRPr>
    </a:lvl2pPr>
    <a:lvl3pPr marL="1358384" algn="l" defTabSz="1358384" rtl="0" eaLnBrk="1" latinLnBrk="0" hangingPunct="1">
      <a:defRPr sz="2700" kern="1200">
        <a:solidFill>
          <a:schemeClr val="tx1"/>
        </a:solidFill>
        <a:latin typeface="+mn-lt"/>
        <a:ea typeface="+mn-ea"/>
        <a:cs typeface="+mn-cs"/>
      </a:defRPr>
    </a:lvl3pPr>
    <a:lvl4pPr marL="2037578" algn="l" defTabSz="1358384" rtl="0" eaLnBrk="1" latinLnBrk="0" hangingPunct="1">
      <a:defRPr sz="2700" kern="1200">
        <a:solidFill>
          <a:schemeClr val="tx1"/>
        </a:solidFill>
        <a:latin typeface="+mn-lt"/>
        <a:ea typeface="+mn-ea"/>
        <a:cs typeface="+mn-cs"/>
      </a:defRPr>
    </a:lvl4pPr>
    <a:lvl5pPr marL="2716771" algn="l" defTabSz="1358384" rtl="0" eaLnBrk="1" latinLnBrk="0" hangingPunct="1">
      <a:defRPr sz="2700" kern="1200">
        <a:solidFill>
          <a:schemeClr val="tx1"/>
        </a:solidFill>
        <a:latin typeface="+mn-lt"/>
        <a:ea typeface="+mn-ea"/>
        <a:cs typeface="+mn-cs"/>
      </a:defRPr>
    </a:lvl5pPr>
    <a:lvl6pPr marL="3395962" algn="l" defTabSz="1358384" rtl="0" eaLnBrk="1" latinLnBrk="0" hangingPunct="1">
      <a:defRPr sz="2700" kern="1200">
        <a:solidFill>
          <a:schemeClr val="tx1"/>
        </a:solidFill>
        <a:latin typeface="+mn-lt"/>
        <a:ea typeface="+mn-ea"/>
        <a:cs typeface="+mn-cs"/>
      </a:defRPr>
    </a:lvl6pPr>
    <a:lvl7pPr marL="4075155" algn="l" defTabSz="1358384" rtl="0" eaLnBrk="1" latinLnBrk="0" hangingPunct="1">
      <a:defRPr sz="2700" kern="1200">
        <a:solidFill>
          <a:schemeClr val="tx1"/>
        </a:solidFill>
        <a:latin typeface="+mn-lt"/>
        <a:ea typeface="+mn-ea"/>
        <a:cs typeface="+mn-cs"/>
      </a:defRPr>
    </a:lvl7pPr>
    <a:lvl8pPr marL="4754349" algn="l" defTabSz="1358384" rtl="0" eaLnBrk="1" latinLnBrk="0" hangingPunct="1">
      <a:defRPr sz="2700" kern="1200">
        <a:solidFill>
          <a:schemeClr val="tx1"/>
        </a:solidFill>
        <a:latin typeface="+mn-lt"/>
        <a:ea typeface="+mn-ea"/>
        <a:cs typeface="+mn-cs"/>
      </a:defRPr>
    </a:lvl8pPr>
    <a:lvl9pPr marL="5433539" algn="l" defTabSz="1358384"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48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1D0"/>
    <a:srgbClr val="FEFFEF"/>
    <a:srgbClr val="FF6600"/>
    <a:srgbClr val="FFA100"/>
    <a:srgbClr val="3333FF"/>
    <a:srgbClr val="9966FF"/>
    <a:srgbClr val="008F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45" autoAdjust="0"/>
    <p:restoredTop sz="96149" autoAdjust="0"/>
  </p:normalViewPr>
  <p:slideViewPr>
    <p:cSldViewPr snapToObjects="1" showGuides="1">
      <p:cViewPr varScale="1">
        <p:scale>
          <a:sx n="76" d="100"/>
          <a:sy n="76" d="100"/>
        </p:scale>
        <p:origin x="408" y="96"/>
      </p:cViewPr>
      <p:guideLst>
        <p:guide orient="horz" pos="3168"/>
        <p:guide pos="4896"/>
      </p:guideLst>
    </p:cSldViewPr>
  </p:slideViewPr>
  <p:notesTextViewPr>
    <p:cViewPr>
      <p:scale>
        <a:sx n="1" d="1"/>
        <a:sy n="1" d="1"/>
      </p:scale>
      <p:origin x="0" y="0"/>
    </p:cViewPr>
  </p:notesTextViewPr>
  <p:sorterViewPr>
    <p:cViewPr>
      <p:scale>
        <a:sx n="100" d="100"/>
        <a:sy n="100" d="100"/>
      </p:scale>
      <p:origin x="0" y="0"/>
    </p:cViewPr>
  </p:sorter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41BA9E-1171-4165-A481-77C66EB18561}" type="datetimeFigureOut">
              <a:rPr lang="en-US" smtClean="0"/>
              <a:t>9/10/2020</a:t>
            </a:fld>
            <a:endParaRPr lang="en-US"/>
          </a:p>
        </p:txBody>
      </p:sp>
      <p:sp>
        <p:nvSpPr>
          <p:cNvPr id="4" name="Slide Image Placeholder 3"/>
          <p:cNvSpPr>
            <a:spLocks noGrp="1" noRot="1" noChangeAspect="1"/>
          </p:cNvSpPr>
          <p:nvPr>
            <p:ph type="sldImg" idx="2"/>
          </p:nvPr>
        </p:nvSpPr>
        <p:spPr>
          <a:xfrm>
            <a:off x="779463" y="685800"/>
            <a:ext cx="52990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736FBA-0C09-4CF4-942D-A0EEA4E32234}" type="slidenum">
              <a:rPr lang="en-US" smtClean="0"/>
              <a:t>‹#›</a:t>
            </a:fld>
            <a:endParaRPr lang="en-US"/>
          </a:p>
        </p:txBody>
      </p:sp>
    </p:spTree>
    <p:extLst>
      <p:ext uri="{BB962C8B-B14F-4D97-AF65-F5344CB8AC3E}">
        <p14:creationId xmlns:p14="http://schemas.microsoft.com/office/powerpoint/2010/main" val="3408061187"/>
      </p:ext>
    </p:extLst>
  </p:cSld>
  <p:clrMap bg1="lt1" tx1="dk1" bg2="lt2" tx2="dk2" accent1="accent1" accent2="accent2" accent3="accent3" accent4="accent4" accent5="accent5" accent6="accent6" hlink="hlink" folHlink="folHlink"/>
  <p:notesStyle>
    <a:lvl1pPr marL="0" algn="l" defTabSz="1358384" rtl="0" eaLnBrk="1" latinLnBrk="0" hangingPunct="1">
      <a:defRPr sz="1800" kern="1200">
        <a:solidFill>
          <a:schemeClr val="tx1"/>
        </a:solidFill>
        <a:latin typeface="+mn-lt"/>
        <a:ea typeface="+mn-ea"/>
        <a:cs typeface="+mn-cs"/>
      </a:defRPr>
    </a:lvl1pPr>
    <a:lvl2pPr marL="679194" algn="l" defTabSz="1358384" rtl="0" eaLnBrk="1" latinLnBrk="0" hangingPunct="1">
      <a:defRPr sz="1800" kern="1200">
        <a:solidFill>
          <a:schemeClr val="tx1"/>
        </a:solidFill>
        <a:latin typeface="+mn-lt"/>
        <a:ea typeface="+mn-ea"/>
        <a:cs typeface="+mn-cs"/>
      </a:defRPr>
    </a:lvl2pPr>
    <a:lvl3pPr marL="1358384" algn="l" defTabSz="1358384" rtl="0" eaLnBrk="1" latinLnBrk="0" hangingPunct="1">
      <a:defRPr sz="1800" kern="1200">
        <a:solidFill>
          <a:schemeClr val="tx1"/>
        </a:solidFill>
        <a:latin typeface="+mn-lt"/>
        <a:ea typeface="+mn-ea"/>
        <a:cs typeface="+mn-cs"/>
      </a:defRPr>
    </a:lvl3pPr>
    <a:lvl4pPr marL="2037578" algn="l" defTabSz="1358384" rtl="0" eaLnBrk="1" latinLnBrk="0" hangingPunct="1">
      <a:defRPr sz="1800" kern="1200">
        <a:solidFill>
          <a:schemeClr val="tx1"/>
        </a:solidFill>
        <a:latin typeface="+mn-lt"/>
        <a:ea typeface="+mn-ea"/>
        <a:cs typeface="+mn-cs"/>
      </a:defRPr>
    </a:lvl4pPr>
    <a:lvl5pPr marL="2716771" algn="l" defTabSz="1358384" rtl="0" eaLnBrk="1" latinLnBrk="0" hangingPunct="1">
      <a:defRPr sz="1800" kern="1200">
        <a:solidFill>
          <a:schemeClr val="tx1"/>
        </a:solidFill>
        <a:latin typeface="+mn-lt"/>
        <a:ea typeface="+mn-ea"/>
        <a:cs typeface="+mn-cs"/>
      </a:defRPr>
    </a:lvl5pPr>
    <a:lvl6pPr marL="3395962" algn="l" defTabSz="1358384" rtl="0" eaLnBrk="1" latinLnBrk="0" hangingPunct="1">
      <a:defRPr sz="1800" kern="1200">
        <a:solidFill>
          <a:schemeClr val="tx1"/>
        </a:solidFill>
        <a:latin typeface="+mn-lt"/>
        <a:ea typeface="+mn-ea"/>
        <a:cs typeface="+mn-cs"/>
      </a:defRPr>
    </a:lvl6pPr>
    <a:lvl7pPr marL="4075155" algn="l" defTabSz="1358384" rtl="0" eaLnBrk="1" latinLnBrk="0" hangingPunct="1">
      <a:defRPr sz="1800" kern="1200">
        <a:solidFill>
          <a:schemeClr val="tx1"/>
        </a:solidFill>
        <a:latin typeface="+mn-lt"/>
        <a:ea typeface="+mn-ea"/>
        <a:cs typeface="+mn-cs"/>
      </a:defRPr>
    </a:lvl7pPr>
    <a:lvl8pPr marL="4754349" algn="l" defTabSz="1358384" rtl="0" eaLnBrk="1" latinLnBrk="0" hangingPunct="1">
      <a:defRPr sz="1800" kern="1200">
        <a:solidFill>
          <a:schemeClr val="tx1"/>
        </a:solidFill>
        <a:latin typeface="+mn-lt"/>
        <a:ea typeface="+mn-ea"/>
        <a:cs typeface="+mn-cs"/>
      </a:defRPr>
    </a:lvl8pPr>
    <a:lvl9pPr marL="5433539" algn="l" defTabSz="1358384"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7B83E9-E999-47E8-9EC5-2894FE2FF9BC}" type="slidenum">
              <a:rPr lang="en-US" smtClean="0"/>
              <a:t>2</a:t>
            </a:fld>
            <a:endParaRPr lang="en-US"/>
          </a:p>
        </p:txBody>
      </p:sp>
    </p:spTree>
    <p:extLst>
      <p:ext uri="{BB962C8B-B14F-4D97-AF65-F5344CB8AC3E}">
        <p14:creationId xmlns:p14="http://schemas.microsoft.com/office/powerpoint/2010/main" val="2684051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1822" y="7823208"/>
            <a:ext cx="3886200" cy="1564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90946" name="Rectangle 2"/>
          <p:cNvSpPr>
            <a:spLocks noGrp="1" noChangeArrowheads="1"/>
          </p:cNvSpPr>
          <p:nvPr>
            <p:ph type="ctrTitle"/>
          </p:nvPr>
        </p:nvSpPr>
        <p:spPr>
          <a:xfrm>
            <a:off x="407512" y="2398191"/>
            <a:ext cx="13213080" cy="2989580"/>
          </a:xfrm>
        </p:spPr>
        <p:txBody>
          <a:bodyPr/>
          <a:lstStyle>
            <a:lvl1pPr>
              <a:defRPr b="1" i="1">
                <a:solidFill>
                  <a:schemeClr val="tx1"/>
                </a:solidFill>
              </a:defRPr>
            </a:lvl1pPr>
          </a:lstStyle>
          <a:p>
            <a:r>
              <a:rPr lang="en-US" dirty="0"/>
              <a:t>Click to edit Master title style</a:t>
            </a:r>
          </a:p>
        </p:txBody>
      </p:sp>
      <p:sp>
        <p:nvSpPr>
          <p:cNvPr id="1490948" name="Rectangle 4"/>
          <p:cNvSpPr>
            <a:spLocks noGrp="1" noChangeArrowheads="1"/>
          </p:cNvSpPr>
          <p:nvPr>
            <p:ph type="subTitle" sz="quarter" idx="1"/>
          </p:nvPr>
        </p:nvSpPr>
        <p:spPr>
          <a:xfrm>
            <a:off x="407514" y="5543764"/>
            <a:ext cx="13207683" cy="2183977"/>
          </a:xfrm>
        </p:spPr>
        <p:txBody>
          <a:bodyPr/>
          <a:lstStyle>
            <a:lvl1pPr marL="0" indent="0">
              <a:buFontTx/>
              <a:buNone/>
              <a:defRPr i="1">
                <a:solidFill>
                  <a:srgbClr val="9A0102"/>
                </a:solidFill>
              </a:defRPr>
            </a:lvl1pPr>
          </a:lstStyle>
          <a:p>
            <a:r>
              <a:rPr lang="en-US"/>
              <a:t>Click to edit Master subtitle style</a:t>
            </a:r>
          </a:p>
        </p:txBody>
      </p:sp>
      <p:pic>
        <p:nvPicPr>
          <p:cNvPr id="7" name="Picture 8" descr="2t.jpg                                                         00340C0AMacintosh HD                   BA577892:"/>
          <p:cNvPicPr>
            <a:picLocks noChangeAspect="1" noChangeArrowheads="1"/>
          </p:cNvPicPr>
          <p:nvPr/>
        </p:nvPicPr>
        <p:blipFill>
          <a:blip r:embed="rId3" cstate="print"/>
          <a:srcRect b="78769"/>
          <a:stretch>
            <a:fillRect/>
          </a:stretch>
        </p:blipFill>
        <p:spPr bwMode="auto">
          <a:xfrm>
            <a:off x="-32383" y="-20956"/>
            <a:ext cx="15609570" cy="2144396"/>
          </a:xfrm>
          <a:prstGeom prst="rect">
            <a:avLst/>
          </a:prstGeom>
          <a:noFill/>
          <a:ln w="9525">
            <a:noFill/>
            <a:miter lim="800000"/>
            <a:headEnd/>
            <a:tailEnd/>
          </a:ln>
        </p:spPr>
      </p:pic>
      <p:sp>
        <p:nvSpPr>
          <p:cNvPr id="8" name="Rectangle 3"/>
          <p:cNvSpPr>
            <a:spLocks noChangeArrowheads="1"/>
          </p:cNvSpPr>
          <p:nvPr/>
        </p:nvSpPr>
        <p:spPr bwMode="auto">
          <a:xfrm>
            <a:off x="407514" y="7762672"/>
            <a:ext cx="13207683" cy="1865566"/>
          </a:xfrm>
          <a:prstGeom prst="rect">
            <a:avLst/>
          </a:prstGeom>
          <a:noFill/>
          <a:ln w="9525">
            <a:noFill/>
            <a:miter lim="800000"/>
            <a:headEnd/>
            <a:tailEnd/>
          </a:ln>
          <a:effectLst/>
        </p:spPr>
        <p:txBody>
          <a:bodyPr lIns="135838" tIns="67918" rIns="135838" bIns="67918" anchor="ctr"/>
          <a:lstStyle/>
          <a:p>
            <a:pPr eaLnBrk="1" hangingPunct="1">
              <a:spcBef>
                <a:spcPts val="891"/>
              </a:spcBef>
            </a:pPr>
            <a:r>
              <a:rPr lang="en-US" sz="2700" dirty="0">
                <a:solidFill>
                  <a:srgbClr val="AA2526"/>
                </a:solidFill>
                <a:latin typeface="+mn-lt"/>
              </a:rPr>
              <a:t>Presented By:</a:t>
            </a:r>
            <a:br>
              <a:rPr lang="en-US" sz="2700" dirty="0">
                <a:solidFill>
                  <a:srgbClr val="AA2526"/>
                </a:solidFill>
                <a:latin typeface="+mn-lt"/>
              </a:rPr>
            </a:br>
            <a:r>
              <a:rPr lang="en-US" sz="2700" dirty="0">
                <a:solidFill>
                  <a:srgbClr val="AA2526"/>
                </a:solidFill>
                <a:latin typeface="+mn-lt"/>
              </a:rPr>
              <a:t>David Sellers, Senior Engineer</a:t>
            </a:r>
            <a:br>
              <a:rPr lang="en-US" sz="2700" dirty="0">
                <a:solidFill>
                  <a:srgbClr val="AA2526"/>
                </a:solidFill>
                <a:latin typeface="+mn-lt"/>
              </a:rPr>
            </a:br>
            <a:r>
              <a:rPr lang="en-US" sz="2700" dirty="0">
                <a:solidFill>
                  <a:srgbClr val="AA2526"/>
                </a:solidFill>
                <a:latin typeface="+mn-lt"/>
              </a:rPr>
              <a:t>Facility Dynamics Engineering</a:t>
            </a:r>
          </a:p>
        </p:txBody>
      </p:sp>
      <p:pic>
        <p:nvPicPr>
          <p:cNvPr id="10" name="Picture 8" descr="2t.jpg                                                         00340C0AMacintosh HD                   BA577892:"/>
          <p:cNvPicPr>
            <a:picLocks noChangeAspect="1" noChangeArrowheads="1"/>
          </p:cNvPicPr>
          <p:nvPr userDrawn="1"/>
        </p:nvPicPr>
        <p:blipFill>
          <a:blip r:embed="rId3" cstate="print"/>
          <a:srcRect b="78769"/>
          <a:stretch>
            <a:fillRect/>
          </a:stretch>
        </p:blipFill>
        <p:spPr bwMode="auto">
          <a:xfrm>
            <a:off x="-32383" y="-20956"/>
            <a:ext cx="15609570" cy="2144396"/>
          </a:xfrm>
          <a:prstGeom prst="rect">
            <a:avLst/>
          </a:prstGeom>
          <a:noFill/>
          <a:ln w="9525">
            <a:noFill/>
            <a:miter lim="800000"/>
            <a:headEnd/>
            <a:tailEnd/>
          </a:ln>
        </p:spPr>
      </p:pic>
    </p:spTree>
    <p:extLst>
      <p:ext uri="{BB962C8B-B14F-4D97-AF65-F5344CB8AC3E}">
        <p14:creationId xmlns:p14="http://schemas.microsoft.com/office/powerpoint/2010/main" val="155737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rgbClr val="FFA100"/>
                </a:solidFill>
              </a:defRPr>
            </a:lvl2pPr>
            <a:lvl3pPr>
              <a:defRPr>
                <a:solidFill>
                  <a:srgbClr val="FFA100"/>
                </a:solidFill>
              </a:defRPr>
            </a:lvl3pPr>
            <a:lvl4pPr>
              <a:defRPr>
                <a:solidFill>
                  <a:srgbClr val="FFA100"/>
                </a:solidFill>
              </a:defRPr>
            </a:lvl4pPr>
            <a:lvl5pPr>
              <a:defRPr>
                <a:solidFill>
                  <a:srgbClr val="FFA1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r>
              <a:rPr lang="en-US"/>
              <a:t>Tab 3-6 - Refrigeration Cycles</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239107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Agenda Ite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p>
            <a:r>
              <a:rPr lang="en-US"/>
              <a:t>Tab 3-6 - Refrigeration Cycles</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67557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7242" y="2346962"/>
            <a:ext cx="6865620" cy="6638079"/>
          </a:xfrm>
        </p:spPr>
        <p:txBody>
          <a:bodyPr>
            <a:normAutofit/>
          </a:bodyPr>
          <a:lstStyle>
            <a:lvl1pPr>
              <a:defRPr sz="3000"/>
            </a:lvl1pPr>
            <a:lvl2pPr>
              <a:defRPr sz="3000"/>
            </a:lvl2pPr>
            <a:lvl3pPr>
              <a:defRPr sz="3000"/>
            </a:lvl3pPr>
            <a:lvl4pPr>
              <a:defRPr sz="3000"/>
            </a:lvl4pPr>
            <a:lvl5pPr>
              <a:defRPr sz="30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901943" y="2346962"/>
            <a:ext cx="6865620" cy="6638079"/>
          </a:xfrm>
        </p:spPr>
        <p:txBody>
          <a:bodyPr>
            <a:normAutofit/>
          </a:bodyPr>
          <a:lstStyle>
            <a:lvl1pPr>
              <a:defRPr sz="3000"/>
            </a:lvl1pPr>
            <a:lvl2pPr>
              <a:defRPr sz="3000"/>
            </a:lvl2pPr>
            <a:lvl3pPr>
              <a:defRPr sz="3000"/>
            </a:lvl3pPr>
            <a:lvl4pPr>
              <a:defRPr sz="3000"/>
            </a:lvl4pPr>
            <a:lvl5pPr>
              <a:defRPr sz="30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r>
              <a:rPr lang="en-US"/>
              <a:t>Tab 3-6 - Refrigeration Cycles</a:t>
            </a:r>
            <a:endParaRPr lang="en-US" dirty="0"/>
          </a:p>
        </p:txBody>
      </p:sp>
      <p:sp>
        <p:nvSpPr>
          <p:cNvPr id="7" name="Slide Number Placeholder 6"/>
          <p:cNvSpPr>
            <a:spLocks noGrp="1"/>
          </p:cNvSpPr>
          <p:nvPr>
            <p:ph type="sldNum" sz="quarter" idx="11"/>
          </p:nvPr>
        </p:nvSpPr>
        <p:spPr/>
        <p:txBody>
          <a:bodyPr/>
          <a:lstStyle/>
          <a:p>
            <a:fld id="{E347D01F-1A12-4043-9E52-C5C412E1DD77}" type="slidenum">
              <a:rPr lang="en-US" smtClean="0"/>
              <a:pPr/>
              <a:t>‹#›</a:t>
            </a:fld>
            <a:endParaRPr lang="en-US"/>
          </a:p>
        </p:txBody>
      </p:sp>
    </p:spTree>
    <p:extLst>
      <p:ext uri="{BB962C8B-B14F-4D97-AF65-F5344CB8AC3E}">
        <p14:creationId xmlns:p14="http://schemas.microsoft.com/office/powerpoint/2010/main" val="251056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77248" y="2251503"/>
            <a:ext cx="6868321" cy="938318"/>
          </a:xfrm>
        </p:spPr>
        <p:txBody>
          <a:bodyPr anchor="b"/>
          <a:lstStyle>
            <a:lvl1pPr marL="0" indent="0">
              <a:buNone/>
              <a:defRPr sz="3500" b="1"/>
            </a:lvl1pPr>
            <a:lvl2pPr marL="679194" indent="0">
              <a:buNone/>
              <a:defRPr sz="3000" b="1"/>
            </a:lvl2pPr>
            <a:lvl3pPr marL="1358384" indent="0">
              <a:buNone/>
              <a:defRPr sz="2700" b="1"/>
            </a:lvl3pPr>
            <a:lvl4pPr marL="2037578" indent="0">
              <a:buNone/>
              <a:defRPr sz="2400" b="1"/>
            </a:lvl4pPr>
            <a:lvl5pPr marL="2716771" indent="0">
              <a:buNone/>
              <a:defRPr sz="2400" b="1"/>
            </a:lvl5pPr>
            <a:lvl6pPr marL="3395962" indent="0">
              <a:buNone/>
              <a:defRPr sz="2400" b="1"/>
            </a:lvl6pPr>
            <a:lvl7pPr marL="4075155" indent="0">
              <a:buNone/>
              <a:defRPr sz="2400" b="1"/>
            </a:lvl7pPr>
            <a:lvl8pPr marL="4754349" indent="0">
              <a:buNone/>
              <a:defRPr sz="2400" b="1"/>
            </a:lvl8pPr>
            <a:lvl9pPr marL="5433539" indent="0">
              <a:buNone/>
              <a:defRPr sz="2400" b="1"/>
            </a:lvl9pPr>
          </a:lstStyle>
          <a:p>
            <a:pPr lvl="0"/>
            <a:r>
              <a:rPr lang="en-US"/>
              <a:t>Click to edit Master text styles</a:t>
            </a:r>
          </a:p>
        </p:txBody>
      </p:sp>
      <p:sp>
        <p:nvSpPr>
          <p:cNvPr id="4" name="Content Placeholder 3"/>
          <p:cNvSpPr>
            <a:spLocks noGrp="1"/>
          </p:cNvSpPr>
          <p:nvPr>
            <p:ph sz="half" idx="2"/>
          </p:nvPr>
        </p:nvSpPr>
        <p:spPr>
          <a:xfrm>
            <a:off x="777248" y="3189817"/>
            <a:ext cx="6868321" cy="5795222"/>
          </a:xfrm>
        </p:spPr>
        <p:txBody>
          <a:bodyPr>
            <a:normAutofit/>
          </a:bodyPr>
          <a:lstStyle>
            <a:lvl1pPr>
              <a:defRPr sz="3000"/>
            </a:lvl1pPr>
            <a:lvl2pPr>
              <a:defRPr sz="3000"/>
            </a:lvl2pPr>
            <a:lvl3pPr>
              <a:defRPr sz="3000"/>
            </a:lvl3pPr>
            <a:lvl4pPr>
              <a:defRPr sz="3000"/>
            </a:lvl4pPr>
            <a:lvl5pPr>
              <a:defRPr sz="30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96557" y="2251503"/>
            <a:ext cx="6871018" cy="938318"/>
          </a:xfrm>
        </p:spPr>
        <p:txBody>
          <a:bodyPr anchor="b"/>
          <a:lstStyle>
            <a:lvl1pPr marL="0" indent="0">
              <a:buNone/>
              <a:defRPr sz="3500" b="1"/>
            </a:lvl1pPr>
            <a:lvl2pPr marL="679194" indent="0">
              <a:buNone/>
              <a:defRPr sz="3000" b="1"/>
            </a:lvl2pPr>
            <a:lvl3pPr marL="1358384" indent="0">
              <a:buNone/>
              <a:defRPr sz="2700" b="1"/>
            </a:lvl3pPr>
            <a:lvl4pPr marL="2037578" indent="0">
              <a:buNone/>
              <a:defRPr sz="2400" b="1"/>
            </a:lvl4pPr>
            <a:lvl5pPr marL="2716771" indent="0">
              <a:buNone/>
              <a:defRPr sz="2400" b="1"/>
            </a:lvl5pPr>
            <a:lvl6pPr marL="3395962" indent="0">
              <a:buNone/>
              <a:defRPr sz="2400" b="1"/>
            </a:lvl6pPr>
            <a:lvl7pPr marL="4075155" indent="0">
              <a:buNone/>
              <a:defRPr sz="2400" b="1"/>
            </a:lvl7pPr>
            <a:lvl8pPr marL="4754349" indent="0">
              <a:buNone/>
              <a:defRPr sz="2400" b="1"/>
            </a:lvl8pPr>
            <a:lvl9pPr marL="5433539" indent="0">
              <a:buNone/>
              <a:defRPr sz="2400" b="1"/>
            </a:lvl9pPr>
          </a:lstStyle>
          <a:p>
            <a:pPr lvl="0"/>
            <a:r>
              <a:rPr lang="en-US"/>
              <a:t>Click to edit Master text styles</a:t>
            </a:r>
          </a:p>
        </p:txBody>
      </p:sp>
      <p:sp>
        <p:nvSpPr>
          <p:cNvPr id="6" name="Content Placeholder 5"/>
          <p:cNvSpPr>
            <a:spLocks noGrp="1"/>
          </p:cNvSpPr>
          <p:nvPr>
            <p:ph sz="quarter" idx="4"/>
          </p:nvPr>
        </p:nvSpPr>
        <p:spPr>
          <a:xfrm>
            <a:off x="7896557" y="3189817"/>
            <a:ext cx="6871018" cy="5795222"/>
          </a:xfrm>
        </p:spPr>
        <p:txBody>
          <a:bodyPr>
            <a:normAutofit/>
          </a:bodyPr>
          <a:lstStyle>
            <a:lvl1pPr>
              <a:defRPr sz="3000"/>
            </a:lvl1pPr>
            <a:lvl2pPr>
              <a:defRPr sz="3000"/>
            </a:lvl2pPr>
            <a:lvl3pPr>
              <a:defRPr sz="3000"/>
            </a:lvl3pPr>
            <a:lvl4pPr>
              <a:defRPr sz="3000"/>
            </a:lvl4pPr>
            <a:lvl5pPr>
              <a:defRPr sz="30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0"/>
          </p:nvPr>
        </p:nvSpPr>
        <p:spPr/>
        <p:txBody>
          <a:bodyPr/>
          <a:lstStyle/>
          <a:p>
            <a:r>
              <a:rPr lang="en-US"/>
              <a:t>Tab 3-6 - Refrigeration Cycles</a:t>
            </a:r>
            <a:endParaRPr lang="en-US" dirty="0"/>
          </a:p>
        </p:txBody>
      </p:sp>
      <p:sp>
        <p:nvSpPr>
          <p:cNvPr id="9" name="Slide Number Placeholder 8"/>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26323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0"/>
          </p:nvPr>
        </p:nvSpPr>
        <p:spPr/>
        <p:txBody>
          <a:bodyPr/>
          <a:lstStyle/>
          <a:p>
            <a:r>
              <a:rPr lang="en-US"/>
              <a:t>Tab 3-6 - Refrigeration Cycles</a:t>
            </a:r>
            <a:endParaRPr lang="en-US" dirty="0"/>
          </a:p>
        </p:txBody>
      </p:sp>
      <p:sp>
        <p:nvSpPr>
          <p:cNvPr id="5" name="Slide Number Placeholder 4"/>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383507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Tab 3-6 - Refrigeration Cycles</a:t>
            </a:r>
            <a:endParaRPr lang="en-US" dirty="0"/>
          </a:p>
        </p:txBody>
      </p:sp>
      <p:sp>
        <p:nvSpPr>
          <p:cNvPr id="4" name="Slide Number Placeholder 3"/>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61994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Slide">
    <p:bg>
      <p:bgPr>
        <a:gradFill>
          <a:gsLst>
            <a:gs pos="48000">
              <a:schemeClr val="bg1"/>
            </a:gs>
            <a:gs pos="80000">
              <a:schemeClr val="tx1"/>
            </a:gs>
          </a:gsLst>
          <a:lin ang="5400000" scaled="0"/>
        </a:gradFill>
        <a:effectLst/>
      </p:bgPr>
    </p:bg>
    <p:spTree>
      <p:nvGrpSpPr>
        <p:cNvPr id="1" name=""/>
        <p:cNvGrpSpPr/>
        <p:nvPr/>
      </p:nvGrpSpPr>
      <p:grpSpPr>
        <a:xfrm>
          <a:off x="0" y="0"/>
          <a:ext cx="0" cy="0"/>
          <a:chOff x="0" y="0"/>
          <a:chExt cx="0" cy="0"/>
        </a:xfrm>
      </p:grpSpPr>
      <p:sp>
        <p:nvSpPr>
          <p:cNvPr id="9" name="TextBox 8"/>
          <p:cNvSpPr txBox="1"/>
          <p:nvPr userDrawn="1"/>
        </p:nvSpPr>
        <p:spPr>
          <a:xfrm>
            <a:off x="4274822" y="6146800"/>
            <a:ext cx="11010900" cy="2306987"/>
          </a:xfrm>
          <a:prstGeom prst="rect">
            <a:avLst/>
          </a:prstGeom>
          <a:noFill/>
        </p:spPr>
        <p:txBody>
          <a:bodyPr wrap="square" lIns="135838" tIns="67918" rIns="135838" bIns="67918" rtlCol="0">
            <a:spAutoFit/>
          </a:bodyPr>
          <a:lstStyle/>
          <a:p>
            <a:r>
              <a:rPr lang="en-US" sz="5300" b="1" dirty="0">
                <a:solidFill>
                  <a:schemeClr val="bg1"/>
                </a:solidFill>
                <a:latin typeface="Arial" pitchFamily="34" charset="0"/>
                <a:ea typeface="ヒラギノ角ゴ Pro W3"/>
                <a:cs typeface="ヒラギノ角ゴ Pro W3"/>
              </a:rPr>
              <a:t>Questions?</a:t>
            </a:r>
          </a:p>
          <a:p>
            <a:endParaRPr lang="en-US" sz="5300" b="1" dirty="0">
              <a:solidFill>
                <a:schemeClr val="bg1"/>
              </a:solidFill>
              <a:latin typeface="Arial" pitchFamily="34" charset="0"/>
              <a:ea typeface="ヒラギノ角ゴ Pro W3"/>
              <a:cs typeface="ヒラギノ角ゴ Pro W3"/>
            </a:endParaRPr>
          </a:p>
          <a:p>
            <a:r>
              <a:rPr lang="en-US" sz="3500" b="1" dirty="0">
                <a:solidFill>
                  <a:schemeClr val="bg1"/>
                </a:solidFill>
                <a:latin typeface="Arial" pitchFamily="34" charset="0"/>
                <a:ea typeface="ヒラギノ角ゴ Pro W3"/>
                <a:cs typeface="ヒラギノ角ゴ Pro W3"/>
              </a:rPr>
              <a:t>Thank you for participating!</a:t>
            </a:r>
            <a:endParaRPr lang="en-US" sz="3500" b="1" dirty="0"/>
          </a:p>
        </p:txBody>
      </p:sp>
      <p:sp>
        <p:nvSpPr>
          <p:cNvPr id="11" name="TextBox 10"/>
          <p:cNvSpPr txBox="1"/>
          <p:nvPr userDrawn="1"/>
        </p:nvSpPr>
        <p:spPr>
          <a:xfrm>
            <a:off x="4274822" y="8755874"/>
            <a:ext cx="11010900" cy="629605"/>
          </a:xfrm>
          <a:prstGeom prst="rect">
            <a:avLst/>
          </a:prstGeom>
          <a:noFill/>
        </p:spPr>
        <p:txBody>
          <a:bodyPr wrap="square" lIns="135838" tIns="67918" rIns="135838" bIns="67918" rtlCol="0">
            <a:spAutoFit/>
          </a:bodyPr>
          <a:lstStyle/>
          <a:p>
            <a:pPr marL="0" indent="0"/>
            <a:r>
              <a:rPr lang="en-US" sz="3200" b="1" dirty="0">
                <a:solidFill>
                  <a:schemeClr val="tx2"/>
                </a:solidFill>
                <a:latin typeface="Arial" pitchFamily="34" charset="0"/>
                <a:ea typeface="ヒラギノ角ゴ Pro W3"/>
                <a:cs typeface="ヒラギノ角ゴ Pro W3"/>
              </a:rPr>
              <a:t>Visit our</a:t>
            </a:r>
            <a:r>
              <a:rPr lang="en-US" sz="3200" b="1" baseline="0" dirty="0">
                <a:solidFill>
                  <a:schemeClr val="tx2"/>
                </a:solidFill>
                <a:latin typeface="Arial" pitchFamily="34" charset="0"/>
                <a:ea typeface="ヒラギノ角ゴ Pro W3"/>
                <a:cs typeface="ヒラギノ角ゴ Pro W3"/>
              </a:rPr>
              <a:t> website at www.FacilityDynamics.com</a:t>
            </a:r>
            <a:endParaRPr lang="en-US" sz="3200" b="1" dirty="0">
              <a:solidFill>
                <a:schemeClr val="tx2"/>
              </a:solidFill>
              <a:latin typeface="Arial" pitchFamily="34" charset="0"/>
              <a:ea typeface="ヒラギノ角ゴ Pro W3"/>
              <a:cs typeface="ヒラギノ角ゴ Pro W3"/>
            </a:endParaRPr>
          </a:p>
        </p:txBody>
      </p:sp>
      <p:grpSp>
        <p:nvGrpSpPr>
          <p:cNvPr id="5" name="Group 4"/>
          <p:cNvGrpSpPr/>
          <p:nvPr userDrawn="1"/>
        </p:nvGrpSpPr>
        <p:grpSpPr>
          <a:xfrm>
            <a:off x="1395609" y="-521545"/>
            <a:ext cx="13760577" cy="5559993"/>
            <a:chOff x="820944" y="-355600"/>
            <a:chExt cx="8094456" cy="3790904"/>
          </a:xfrm>
        </p:grpSpPr>
        <p:sp>
          <p:nvSpPr>
            <p:cNvPr id="6" name="Rectangle 5"/>
            <p:cNvSpPr/>
            <p:nvPr/>
          </p:nvSpPr>
          <p:spPr>
            <a:xfrm>
              <a:off x="942975" y="1626871"/>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97280" y="1431926"/>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55456" y="826135"/>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81150" y="1036321"/>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02834" y="361952"/>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05099" y="1431926"/>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373740" y="545375"/>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684417" y="1623060"/>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96202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47317"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32609"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517901"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03193"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88848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73777"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59069"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44361"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629653"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1494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20944" y="213469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820944" y="231757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20944" y="250045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820944" y="2683339"/>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820944" y="2866219"/>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20944" y="3049099"/>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30058" y="1064566"/>
              <a:ext cx="7333661" cy="1991577"/>
              <a:chOff x="930058" y="1064566"/>
              <a:chExt cx="7333661" cy="1991577"/>
            </a:xfrm>
          </p:grpSpPr>
          <p:cxnSp>
            <p:nvCxnSpPr>
              <p:cNvPr id="36" name="Straight Connector 35"/>
              <p:cNvCxnSpPr/>
              <p:nvPr/>
            </p:nvCxnSpPr>
            <p:spPr>
              <a:xfrm>
                <a:off x="3331921" y="1875542"/>
                <a:ext cx="4931798" cy="0"/>
              </a:xfrm>
              <a:prstGeom prst="line">
                <a:avLst/>
              </a:prstGeom>
              <a:noFill/>
              <a:ln w="152400" cap="rnd">
                <a:gradFill flip="none" rotWithShape="1">
                  <a:gsLst>
                    <a:gs pos="0">
                      <a:srgbClr val="008FFC"/>
                    </a:gs>
                    <a:gs pos="100000">
                      <a:schemeClr val="accent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37" name="Freeform 36"/>
              <p:cNvSpPr/>
              <p:nvPr/>
            </p:nvSpPr>
            <p:spPr>
              <a:xfrm>
                <a:off x="5886578" y="1786879"/>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5970742" y="1792882"/>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863096" y="1780833"/>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930593" y="1793979"/>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584542" y="1875542"/>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930058" y="1064566"/>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538" y="1828800"/>
                <a:ext cx="4779962" cy="12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898" y="-355600"/>
              <a:ext cx="6540502" cy="379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8173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Closing Slide">
    <p:bg>
      <p:bgPr>
        <a:solidFill>
          <a:schemeClr val="tx1"/>
        </a:solidFill>
        <a:effectLst/>
      </p:bgPr>
    </p:bg>
    <p:spTree>
      <p:nvGrpSpPr>
        <p:cNvPr id="1" name=""/>
        <p:cNvGrpSpPr/>
        <p:nvPr/>
      </p:nvGrpSpPr>
      <p:grpSpPr>
        <a:xfrm>
          <a:off x="0" y="0"/>
          <a:ext cx="0" cy="0"/>
          <a:chOff x="0" y="0"/>
          <a:chExt cx="0" cy="0"/>
        </a:xfrm>
      </p:grpSpPr>
      <p:sp>
        <p:nvSpPr>
          <p:cNvPr id="9" name="TextBox 8"/>
          <p:cNvSpPr txBox="1"/>
          <p:nvPr userDrawn="1"/>
        </p:nvSpPr>
        <p:spPr>
          <a:xfrm>
            <a:off x="4274822" y="6146800"/>
            <a:ext cx="11010900" cy="2306987"/>
          </a:xfrm>
          <a:prstGeom prst="rect">
            <a:avLst/>
          </a:prstGeom>
          <a:noFill/>
        </p:spPr>
        <p:txBody>
          <a:bodyPr wrap="square" lIns="135838" tIns="67918" rIns="135838" bIns="67918" rtlCol="0">
            <a:spAutoFit/>
          </a:bodyPr>
          <a:lstStyle/>
          <a:p>
            <a:r>
              <a:rPr lang="en-US" sz="5300" b="1" dirty="0">
                <a:solidFill>
                  <a:schemeClr val="bg1"/>
                </a:solidFill>
                <a:latin typeface="Arial" pitchFamily="34" charset="0"/>
                <a:ea typeface="ヒラギノ角ゴ Pro W3"/>
                <a:cs typeface="ヒラギノ角ゴ Pro W3"/>
              </a:rPr>
              <a:t>Questions?</a:t>
            </a:r>
          </a:p>
          <a:p>
            <a:endParaRPr lang="en-US" sz="5300" b="1" dirty="0">
              <a:solidFill>
                <a:schemeClr val="bg1"/>
              </a:solidFill>
              <a:latin typeface="Arial" pitchFamily="34" charset="0"/>
              <a:ea typeface="ヒラギノ角ゴ Pro W3"/>
              <a:cs typeface="ヒラギノ角ゴ Pro W3"/>
            </a:endParaRPr>
          </a:p>
          <a:p>
            <a:r>
              <a:rPr lang="en-US" sz="3500" b="1" dirty="0">
                <a:solidFill>
                  <a:schemeClr val="bg1"/>
                </a:solidFill>
                <a:latin typeface="Arial" pitchFamily="34" charset="0"/>
                <a:ea typeface="ヒラギノ角ゴ Pro W3"/>
                <a:cs typeface="ヒラギノ角ゴ Pro W3"/>
              </a:rPr>
              <a:t>Thank you for participating!</a:t>
            </a:r>
            <a:endParaRPr lang="en-US" sz="3500" b="1" dirty="0"/>
          </a:p>
        </p:txBody>
      </p:sp>
      <p:sp>
        <p:nvSpPr>
          <p:cNvPr id="11" name="TextBox 10"/>
          <p:cNvSpPr txBox="1"/>
          <p:nvPr userDrawn="1"/>
        </p:nvSpPr>
        <p:spPr>
          <a:xfrm>
            <a:off x="4274822" y="8755874"/>
            <a:ext cx="11010900" cy="629605"/>
          </a:xfrm>
          <a:prstGeom prst="rect">
            <a:avLst/>
          </a:prstGeom>
          <a:noFill/>
        </p:spPr>
        <p:txBody>
          <a:bodyPr wrap="square" lIns="135838" tIns="67918" rIns="135838" bIns="67918" rtlCol="0">
            <a:spAutoFit/>
          </a:bodyPr>
          <a:lstStyle/>
          <a:p>
            <a:pPr marL="0" indent="0"/>
            <a:r>
              <a:rPr lang="en-US" sz="3200" b="1" dirty="0">
                <a:solidFill>
                  <a:schemeClr val="tx2"/>
                </a:solidFill>
                <a:latin typeface="Arial" pitchFamily="34" charset="0"/>
                <a:ea typeface="ヒラギノ角ゴ Pro W3"/>
                <a:cs typeface="ヒラギノ角ゴ Pro W3"/>
              </a:rPr>
              <a:t>Visit our</a:t>
            </a:r>
            <a:r>
              <a:rPr lang="en-US" sz="3200" b="1" baseline="0" dirty="0">
                <a:solidFill>
                  <a:schemeClr val="tx2"/>
                </a:solidFill>
                <a:latin typeface="Arial" pitchFamily="34" charset="0"/>
                <a:ea typeface="ヒラギノ角ゴ Pro W3"/>
                <a:cs typeface="ヒラギノ角ゴ Pro W3"/>
              </a:rPr>
              <a:t> website at www.FacilityDynamics.com</a:t>
            </a:r>
            <a:endParaRPr lang="en-US" sz="3200" b="1" dirty="0">
              <a:solidFill>
                <a:schemeClr val="tx2"/>
              </a:solidFill>
              <a:latin typeface="Arial" pitchFamily="34" charset="0"/>
              <a:ea typeface="ヒラギノ角ゴ Pro W3"/>
              <a:cs typeface="ヒラギノ角ゴ Pro W3"/>
            </a:endParaRPr>
          </a:p>
        </p:txBody>
      </p:sp>
      <p:grpSp>
        <p:nvGrpSpPr>
          <p:cNvPr id="5" name="Group 4"/>
          <p:cNvGrpSpPr/>
          <p:nvPr userDrawn="1"/>
        </p:nvGrpSpPr>
        <p:grpSpPr>
          <a:xfrm>
            <a:off x="1395607" y="-316654"/>
            <a:ext cx="13763278" cy="5559993"/>
            <a:chOff x="820944" y="-355600"/>
            <a:chExt cx="8096046" cy="3790904"/>
          </a:xfrm>
        </p:grpSpPr>
        <p:sp>
          <p:nvSpPr>
            <p:cNvPr id="6" name="Rectangle 5"/>
            <p:cNvSpPr/>
            <p:nvPr/>
          </p:nvSpPr>
          <p:spPr>
            <a:xfrm>
              <a:off x="942975" y="1626871"/>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97280" y="1431926"/>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55456" y="826135"/>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81150" y="1036321"/>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02834" y="361952"/>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05099" y="1431926"/>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373740" y="545375"/>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684417" y="1623060"/>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963615"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48907"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34199"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519491"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04783"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890075"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75367"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60659"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44361"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629653"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14945"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20944" y="213469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820944" y="231757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20944" y="250045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820944" y="2683339"/>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820944" y="2866219"/>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20944" y="3049099"/>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30058" y="1064566"/>
              <a:ext cx="7333661" cy="1991577"/>
              <a:chOff x="930058" y="1064566"/>
              <a:chExt cx="7333661" cy="1991577"/>
            </a:xfrm>
          </p:grpSpPr>
          <p:cxnSp>
            <p:nvCxnSpPr>
              <p:cNvPr id="36" name="Straight Connector 35"/>
              <p:cNvCxnSpPr/>
              <p:nvPr/>
            </p:nvCxnSpPr>
            <p:spPr>
              <a:xfrm>
                <a:off x="3331921" y="1875542"/>
                <a:ext cx="4931798" cy="0"/>
              </a:xfrm>
              <a:prstGeom prst="line">
                <a:avLst/>
              </a:prstGeom>
              <a:noFill/>
              <a:ln w="152400" cap="rnd">
                <a:gradFill flip="none" rotWithShape="1">
                  <a:gsLst>
                    <a:gs pos="0">
                      <a:srgbClr val="008FFC"/>
                    </a:gs>
                    <a:gs pos="100000">
                      <a:schemeClr val="accent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37" name="Freeform 36"/>
              <p:cNvSpPr/>
              <p:nvPr/>
            </p:nvSpPr>
            <p:spPr>
              <a:xfrm>
                <a:off x="5886578" y="1786879"/>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5970742" y="1792882"/>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863096" y="1780833"/>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930593" y="1793979"/>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584542" y="1875542"/>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930058" y="1064566"/>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84538" y="1828800"/>
                <a:ext cx="4779962" cy="12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5"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376488" y="-355600"/>
              <a:ext cx="6540502" cy="379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6451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xfrm>
            <a:off x="777244" y="9613694"/>
            <a:ext cx="3619026" cy="386503"/>
          </a:xfrm>
          <a:prstGeom prst="rect">
            <a:avLst/>
          </a:prstGeom>
          <a:ln/>
        </p:spPr>
        <p:txBody>
          <a:bodyPr lIns="135838" tIns="67918" rIns="135838" bIns="67918"/>
          <a:lstStyle>
            <a:lvl1pPr>
              <a:defRPr/>
            </a:lvl1pPr>
          </a:lstStyle>
          <a:p>
            <a:pPr>
              <a:defRPr/>
            </a:pPr>
            <a:endParaRPr lang="en-US"/>
          </a:p>
        </p:txBody>
      </p:sp>
      <p:sp>
        <p:nvSpPr>
          <p:cNvPr id="3" name="Rectangle 4"/>
          <p:cNvSpPr>
            <a:spLocks noGrp="1" noChangeArrowheads="1"/>
          </p:cNvSpPr>
          <p:nvPr>
            <p:ph type="ftr" idx="11"/>
          </p:nvPr>
        </p:nvSpPr>
        <p:spPr>
          <a:xfrm>
            <a:off x="5316539" y="9525214"/>
            <a:ext cx="4925220" cy="474980"/>
          </a:xfrm>
          <a:prstGeom prst="rect">
            <a:avLst/>
          </a:prstGeom>
          <a:ln/>
        </p:spPr>
        <p:txBody>
          <a:bodyPr/>
          <a:lstStyle>
            <a:lvl1pPr>
              <a:defRPr/>
            </a:lvl1pPr>
          </a:lstStyle>
          <a:p>
            <a:pPr>
              <a:defRPr/>
            </a:pPr>
            <a:r>
              <a:rPr lang="en-US"/>
              <a:t>Tab 3-6 - Refrigeration Cycles</a:t>
            </a:r>
          </a:p>
        </p:txBody>
      </p:sp>
      <p:grpSp>
        <p:nvGrpSpPr>
          <p:cNvPr id="4" name="Group 3"/>
          <p:cNvGrpSpPr/>
          <p:nvPr userDrawn="1"/>
        </p:nvGrpSpPr>
        <p:grpSpPr>
          <a:xfrm>
            <a:off x="9585962" y="2700053"/>
            <a:ext cx="4268663" cy="4139774"/>
            <a:chOff x="2287247" y="3237204"/>
            <a:chExt cx="2510977" cy="2822573"/>
          </a:xfrm>
        </p:grpSpPr>
        <p:sp>
          <p:nvSpPr>
            <p:cNvPr id="5" name="Rectangle 4"/>
            <p:cNvSpPr/>
            <p:nvPr/>
          </p:nvSpPr>
          <p:spPr>
            <a:xfrm>
              <a:off x="2409278" y="4502123"/>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63583" y="4307178"/>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721759" y="3701387"/>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7453" y="3911573"/>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69137" y="3237204"/>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671402" y="4307178"/>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40043" y="3420627"/>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50720" y="4498312"/>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428328"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613620"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98912"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84204"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169496"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54788"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40080"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725372"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910664"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95956"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281248"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287247" y="500995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287247" y="519283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287247" y="537571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287247" y="5558591"/>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287247" y="5741471"/>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287247" y="5924351"/>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3050845" y="4750794"/>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396361" y="3939818"/>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userDrawn="1"/>
        </p:nvGrpSpPr>
        <p:grpSpPr>
          <a:xfrm>
            <a:off x="4841173" y="4344704"/>
            <a:ext cx="4268663" cy="4549995"/>
            <a:chOff x="2847748" y="2962298"/>
            <a:chExt cx="2510977" cy="3102269"/>
          </a:xfrm>
        </p:grpSpPr>
        <p:grpSp>
          <p:nvGrpSpPr>
            <p:cNvPr id="62" name="Group 61"/>
            <p:cNvGrpSpPr/>
            <p:nvPr/>
          </p:nvGrpSpPr>
          <p:grpSpPr>
            <a:xfrm>
              <a:off x="2847748" y="3224304"/>
              <a:ext cx="2127462" cy="2822573"/>
              <a:chOff x="2847748" y="3224304"/>
              <a:chExt cx="2127462" cy="2822573"/>
            </a:xfrm>
          </p:grpSpPr>
          <p:sp>
            <p:nvSpPr>
              <p:cNvPr id="65" name="Rectangle 64"/>
              <p:cNvSpPr/>
              <p:nvPr/>
            </p:nvSpPr>
            <p:spPr>
              <a:xfrm>
                <a:off x="2969779" y="4489223"/>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3124084" y="4294278"/>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3282260" y="3688487"/>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3607954" y="3898673"/>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929638" y="3224304"/>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231903" y="4294278"/>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400544" y="3407727"/>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711221" y="4485412"/>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a:off x="2988829"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174121"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359413"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544705"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729997"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915289"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100581"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285873"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471165"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656457"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841749"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47748" y="499705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2847748" y="517993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2847748" y="536281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847748" y="5545691"/>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2847748" y="5728571"/>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2847748" y="5911451"/>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63" name="Freeform 62"/>
            <p:cNvSpPr/>
            <p:nvPr/>
          </p:nvSpPr>
          <p:spPr>
            <a:xfrm>
              <a:off x="3646070" y="2962298"/>
              <a:ext cx="1217879" cy="2842905"/>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 name="connsiteX0" fmla="*/ 0 w 1171183"/>
                <a:gd name="connsiteY0" fmla="*/ 31546 h 1067309"/>
                <a:gd name="connsiteX1" fmla="*/ 103339 w 1171183"/>
                <a:gd name="connsiteY1" fmla="*/ 231 h 1067309"/>
                <a:gd name="connsiteX2" fmla="*/ 181627 w 1171183"/>
                <a:gd name="connsiteY2" fmla="*/ 22151 h 1067309"/>
                <a:gd name="connsiteX3" fmla="*/ 256783 w 1171183"/>
                <a:gd name="connsiteY3" fmla="*/ 103570 h 1067309"/>
                <a:gd name="connsiteX4" fmla="*/ 310019 w 1171183"/>
                <a:gd name="connsiteY4" fmla="*/ 300855 h 1067309"/>
                <a:gd name="connsiteX5" fmla="*/ 416490 w 1171183"/>
                <a:gd name="connsiteY5" fmla="*/ 795633 h 1067309"/>
                <a:gd name="connsiteX6" fmla="*/ 522961 w 1171183"/>
                <a:gd name="connsiteY6" fmla="*/ 970998 h 1067309"/>
                <a:gd name="connsiteX7" fmla="*/ 635696 w 1171183"/>
                <a:gd name="connsiteY7" fmla="*/ 1052417 h 1067309"/>
                <a:gd name="connsiteX8" fmla="*/ 786008 w 1171183"/>
                <a:gd name="connsiteY8" fmla="*/ 1055548 h 1067309"/>
                <a:gd name="connsiteX9" fmla="*/ 908137 w 1171183"/>
                <a:gd name="connsiteY9" fmla="*/ 930288 h 1067309"/>
                <a:gd name="connsiteX10" fmla="*/ 1008345 w 1171183"/>
                <a:gd name="connsiteY10" fmla="*/ 660979 h 1067309"/>
                <a:gd name="connsiteX11" fmla="*/ 1070975 w 1171183"/>
                <a:gd name="connsiteY11" fmla="*/ 407326 h 1067309"/>
                <a:gd name="connsiteX12" fmla="*/ 1171183 w 1171183"/>
                <a:gd name="connsiteY12" fmla="*/ 156806 h 1067309"/>
                <a:gd name="connsiteX0" fmla="*/ 0 w 1578807"/>
                <a:gd name="connsiteY0" fmla="*/ 14567 h 1069609"/>
                <a:gd name="connsiteX1" fmla="*/ 510963 w 1578807"/>
                <a:gd name="connsiteY1" fmla="*/ 2531 h 1069609"/>
                <a:gd name="connsiteX2" fmla="*/ 589251 w 1578807"/>
                <a:gd name="connsiteY2" fmla="*/ 24451 h 1069609"/>
                <a:gd name="connsiteX3" fmla="*/ 664407 w 1578807"/>
                <a:gd name="connsiteY3" fmla="*/ 105870 h 1069609"/>
                <a:gd name="connsiteX4" fmla="*/ 717643 w 1578807"/>
                <a:gd name="connsiteY4" fmla="*/ 303155 h 1069609"/>
                <a:gd name="connsiteX5" fmla="*/ 824114 w 1578807"/>
                <a:gd name="connsiteY5" fmla="*/ 797933 h 1069609"/>
                <a:gd name="connsiteX6" fmla="*/ 930585 w 1578807"/>
                <a:gd name="connsiteY6" fmla="*/ 973298 h 1069609"/>
                <a:gd name="connsiteX7" fmla="*/ 1043320 w 1578807"/>
                <a:gd name="connsiteY7" fmla="*/ 1054717 h 1069609"/>
                <a:gd name="connsiteX8" fmla="*/ 1193632 w 1578807"/>
                <a:gd name="connsiteY8" fmla="*/ 1057848 h 1069609"/>
                <a:gd name="connsiteX9" fmla="*/ 1315761 w 1578807"/>
                <a:gd name="connsiteY9" fmla="*/ 932588 h 1069609"/>
                <a:gd name="connsiteX10" fmla="*/ 1415969 w 1578807"/>
                <a:gd name="connsiteY10" fmla="*/ 663279 h 1069609"/>
                <a:gd name="connsiteX11" fmla="*/ 1478599 w 1578807"/>
                <a:gd name="connsiteY11" fmla="*/ 409626 h 1069609"/>
                <a:gd name="connsiteX12" fmla="*/ 1578807 w 1578807"/>
                <a:gd name="connsiteY12" fmla="*/ 159106 h 1069609"/>
                <a:gd name="connsiteX0" fmla="*/ 0 w 1578807"/>
                <a:gd name="connsiteY0" fmla="*/ 14567 h 1069609"/>
                <a:gd name="connsiteX1" fmla="*/ 510963 w 1578807"/>
                <a:gd name="connsiteY1" fmla="*/ 2531 h 1069609"/>
                <a:gd name="connsiteX2" fmla="*/ 589251 w 1578807"/>
                <a:gd name="connsiteY2" fmla="*/ 24451 h 1069609"/>
                <a:gd name="connsiteX3" fmla="*/ 664407 w 1578807"/>
                <a:gd name="connsiteY3" fmla="*/ 105870 h 1069609"/>
                <a:gd name="connsiteX4" fmla="*/ 717643 w 1578807"/>
                <a:gd name="connsiteY4" fmla="*/ 303155 h 1069609"/>
                <a:gd name="connsiteX5" fmla="*/ 824114 w 1578807"/>
                <a:gd name="connsiteY5" fmla="*/ 797933 h 1069609"/>
                <a:gd name="connsiteX6" fmla="*/ 930585 w 1578807"/>
                <a:gd name="connsiteY6" fmla="*/ 973298 h 1069609"/>
                <a:gd name="connsiteX7" fmla="*/ 1043320 w 1578807"/>
                <a:gd name="connsiteY7" fmla="*/ 1054717 h 1069609"/>
                <a:gd name="connsiteX8" fmla="*/ 1193632 w 1578807"/>
                <a:gd name="connsiteY8" fmla="*/ 1057848 h 1069609"/>
                <a:gd name="connsiteX9" fmla="*/ 1315761 w 1578807"/>
                <a:gd name="connsiteY9" fmla="*/ 932588 h 1069609"/>
                <a:gd name="connsiteX10" fmla="*/ 1415969 w 1578807"/>
                <a:gd name="connsiteY10" fmla="*/ 663279 h 1069609"/>
                <a:gd name="connsiteX11" fmla="*/ 1478599 w 1578807"/>
                <a:gd name="connsiteY11" fmla="*/ 409626 h 1069609"/>
                <a:gd name="connsiteX12" fmla="*/ 1578807 w 1578807"/>
                <a:gd name="connsiteY12" fmla="*/ 159106 h 1069609"/>
                <a:gd name="connsiteX0" fmla="*/ 0 w 1578807"/>
                <a:gd name="connsiteY0" fmla="*/ 12036 h 1067078"/>
                <a:gd name="connsiteX1" fmla="*/ 510963 w 1578807"/>
                <a:gd name="connsiteY1" fmla="*/ 0 h 1067078"/>
                <a:gd name="connsiteX2" fmla="*/ 589251 w 1578807"/>
                <a:gd name="connsiteY2" fmla="*/ 21920 h 1067078"/>
                <a:gd name="connsiteX3" fmla="*/ 664407 w 1578807"/>
                <a:gd name="connsiteY3" fmla="*/ 103339 h 1067078"/>
                <a:gd name="connsiteX4" fmla="*/ 717643 w 1578807"/>
                <a:gd name="connsiteY4" fmla="*/ 300624 h 1067078"/>
                <a:gd name="connsiteX5" fmla="*/ 824114 w 1578807"/>
                <a:gd name="connsiteY5" fmla="*/ 795402 h 1067078"/>
                <a:gd name="connsiteX6" fmla="*/ 930585 w 1578807"/>
                <a:gd name="connsiteY6" fmla="*/ 970767 h 1067078"/>
                <a:gd name="connsiteX7" fmla="*/ 1043320 w 1578807"/>
                <a:gd name="connsiteY7" fmla="*/ 1052186 h 1067078"/>
                <a:gd name="connsiteX8" fmla="*/ 1193632 w 1578807"/>
                <a:gd name="connsiteY8" fmla="*/ 1055317 h 1067078"/>
                <a:gd name="connsiteX9" fmla="*/ 1315761 w 1578807"/>
                <a:gd name="connsiteY9" fmla="*/ 930057 h 1067078"/>
                <a:gd name="connsiteX10" fmla="*/ 1415969 w 1578807"/>
                <a:gd name="connsiteY10" fmla="*/ 660748 h 1067078"/>
                <a:gd name="connsiteX11" fmla="*/ 1478599 w 1578807"/>
                <a:gd name="connsiteY11" fmla="*/ 407095 h 1067078"/>
                <a:gd name="connsiteX12" fmla="*/ 1578807 w 1578807"/>
                <a:gd name="connsiteY12" fmla="*/ 156575 h 1067078"/>
                <a:gd name="connsiteX0" fmla="*/ 0 w 1578807"/>
                <a:gd name="connsiteY0" fmla="*/ 13248 h 1068290"/>
                <a:gd name="connsiteX1" fmla="*/ 510963 w 1578807"/>
                <a:gd name="connsiteY1" fmla="*/ 1212 h 1068290"/>
                <a:gd name="connsiteX2" fmla="*/ 605776 w 1578807"/>
                <a:gd name="connsiteY2" fmla="*/ 12115 h 1068290"/>
                <a:gd name="connsiteX3" fmla="*/ 664407 w 1578807"/>
                <a:gd name="connsiteY3" fmla="*/ 104551 h 1068290"/>
                <a:gd name="connsiteX4" fmla="*/ 717643 w 1578807"/>
                <a:gd name="connsiteY4" fmla="*/ 301836 h 1068290"/>
                <a:gd name="connsiteX5" fmla="*/ 824114 w 1578807"/>
                <a:gd name="connsiteY5" fmla="*/ 796614 h 1068290"/>
                <a:gd name="connsiteX6" fmla="*/ 930585 w 1578807"/>
                <a:gd name="connsiteY6" fmla="*/ 971979 h 1068290"/>
                <a:gd name="connsiteX7" fmla="*/ 1043320 w 1578807"/>
                <a:gd name="connsiteY7" fmla="*/ 1053398 h 1068290"/>
                <a:gd name="connsiteX8" fmla="*/ 1193632 w 1578807"/>
                <a:gd name="connsiteY8" fmla="*/ 1056529 h 1068290"/>
                <a:gd name="connsiteX9" fmla="*/ 1315761 w 1578807"/>
                <a:gd name="connsiteY9" fmla="*/ 931269 h 1068290"/>
                <a:gd name="connsiteX10" fmla="*/ 1415969 w 1578807"/>
                <a:gd name="connsiteY10" fmla="*/ 661960 h 1068290"/>
                <a:gd name="connsiteX11" fmla="*/ 1478599 w 1578807"/>
                <a:gd name="connsiteY11" fmla="*/ 408307 h 1068290"/>
                <a:gd name="connsiteX12" fmla="*/ 1578807 w 1578807"/>
                <a:gd name="connsiteY12" fmla="*/ 157787 h 1068290"/>
                <a:gd name="connsiteX0" fmla="*/ 0 w 1578807"/>
                <a:gd name="connsiteY0" fmla="*/ 17655 h 1072697"/>
                <a:gd name="connsiteX1" fmla="*/ 420074 w 1578807"/>
                <a:gd name="connsiteY1" fmla="*/ 110 h 1072697"/>
                <a:gd name="connsiteX2" fmla="*/ 605776 w 1578807"/>
                <a:gd name="connsiteY2" fmla="*/ 16522 h 1072697"/>
                <a:gd name="connsiteX3" fmla="*/ 664407 w 1578807"/>
                <a:gd name="connsiteY3" fmla="*/ 108958 h 1072697"/>
                <a:gd name="connsiteX4" fmla="*/ 717643 w 1578807"/>
                <a:gd name="connsiteY4" fmla="*/ 306243 h 1072697"/>
                <a:gd name="connsiteX5" fmla="*/ 824114 w 1578807"/>
                <a:gd name="connsiteY5" fmla="*/ 801021 h 1072697"/>
                <a:gd name="connsiteX6" fmla="*/ 930585 w 1578807"/>
                <a:gd name="connsiteY6" fmla="*/ 976386 h 1072697"/>
                <a:gd name="connsiteX7" fmla="*/ 1043320 w 1578807"/>
                <a:gd name="connsiteY7" fmla="*/ 1057805 h 1072697"/>
                <a:gd name="connsiteX8" fmla="*/ 1193632 w 1578807"/>
                <a:gd name="connsiteY8" fmla="*/ 1060936 h 1072697"/>
                <a:gd name="connsiteX9" fmla="*/ 1315761 w 1578807"/>
                <a:gd name="connsiteY9" fmla="*/ 935676 h 1072697"/>
                <a:gd name="connsiteX10" fmla="*/ 1415969 w 1578807"/>
                <a:gd name="connsiteY10" fmla="*/ 666367 h 1072697"/>
                <a:gd name="connsiteX11" fmla="*/ 1478599 w 1578807"/>
                <a:gd name="connsiteY11" fmla="*/ 412714 h 1072697"/>
                <a:gd name="connsiteX12" fmla="*/ 1578807 w 1578807"/>
                <a:gd name="connsiteY12" fmla="*/ 162194 h 1072697"/>
                <a:gd name="connsiteX0" fmla="*/ 0 w 1581561"/>
                <a:gd name="connsiteY0" fmla="*/ 6528 h 1072587"/>
                <a:gd name="connsiteX1" fmla="*/ 422828 w 1581561"/>
                <a:gd name="connsiteY1" fmla="*/ 0 h 1072587"/>
                <a:gd name="connsiteX2" fmla="*/ 608530 w 1581561"/>
                <a:gd name="connsiteY2" fmla="*/ 16412 h 1072587"/>
                <a:gd name="connsiteX3" fmla="*/ 667161 w 1581561"/>
                <a:gd name="connsiteY3" fmla="*/ 108848 h 1072587"/>
                <a:gd name="connsiteX4" fmla="*/ 720397 w 1581561"/>
                <a:gd name="connsiteY4" fmla="*/ 306133 h 1072587"/>
                <a:gd name="connsiteX5" fmla="*/ 826868 w 1581561"/>
                <a:gd name="connsiteY5" fmla="*/ 800911 h 1072587"/>
                <a:gd name="connsiteX6" fmla="*/ 933339 w 1581561"/>
                <a:gd name="connsiteY6" fmla="*/ 976276 h 1072587"/>
                <a:gd name="connsiteX7" fmla="*/ 1046074 w 1581561"/>
                <a:gd name="connsiteY7" fmla="*/ 1057695 h 1072587"/>
                <a:gd name="connsiteX8" fmla="*/ 1196386 w 1581561"/>
                <a:gd name="connsiteY8" fmla="*/ 1060826 h 1072587"/>
                <a:gd name="connsiteX9" fmla="*/ 1318515 w 1581561"/>
                <a:gd name="connsiteY9" fmla="*/ 935566 h 1072587"/>
                <a:gd name="connsiteX10" fmla="*/ 1418723 w 1581561"/>
                <a:gd name="connsiteY10" fmla="*/ 666257 h 1072587"/>
                <a:gd name="connsiteX11" fmla="*/ 1481353 w 1581561"/>
                <a:gd name="connsiteY11" fmla="*/ 412604 h 1072587"/>
                <a:gd name="connsiteX12" fmla="*/ 1581561 w 1581561"/>
                <a:gd name="connsiteY12" fmla="*/ 162084 h 1072587"/>
                <a:gd name="connsiteX0" fmla="*/ 0 w 1581561"/>
                <a:gd name="connsiteY0" fmla="*/ 6528 h 1072587"/>
                <a:gd name="connsiteX1" fmla="*/ 422828 w 1581561"/>
                <a:gd name="connsiteY1" fmla="*/ 0 h 1072587"/>
                <a:gd name="connsiteX2" fmla="*/ 608530 w 1581561"/>
                <a:gd name="connsiteY2" fmla="*/ 16412 h 1072587"/>
                <a:gd name="connsiteX3" fmla="*/ 667161 w 1581561"/>
                <a:gd name="connsiteY3" fmla="*/ 108848 h 1072587"/>
                <a:gd name="connsiteX4" fmla="*/ 720397 w 1581561"/>
                <a:gd name="connsiteY4" fmla="*/ 306133 h 1072587"/>
                <a:gd name="connsiteX5" fmla="*/ 826868 w 1581561"/>
                <a:gd name="connsiteY5" fmla="*/ 800911 h 1072587"/>
                <a:gd name="connsiteX6" fmla="*/ 933339 w 1581561"/>
                <a:gd name="connsiteY6" fmla="*/ 976276 h 1072587"/>
                <a:gd name="connsiteX7" fmla="*/ 1046074 w 1581561"/>
                <a:gd name="connsiteY7" fmla="*/ 1057695 h 1072587"/>
                <a:gd name="connsiteX8" fmla="*/ 1196386 w 1581561"/>
                <a:gd name="connsiteY8" fmla="*/ 1060826 h 1072587"/>
                <a:gd name="connsiteX9" fmla="*/ 1318515 w 1581561"/>
                <a:gd name="connsiteY9" fmla="*/ 935566 h 1072587"/>
                <a:gd name="connsiteX10" fmla="*/ 1418723 w 1581561"/>
                <a:gd name="connsiteY10" fmla="*/ 666257 h 1072587"/>
                <a:gd name="connsiteX11" fmla="*/ 1481353 w 1581561"/>
                <a:gd name="connsiteY11" fmla="*/ 412604 h 1072587"/>
                <a:gd name="connsiteX12" fmla="*/ 1581561 w 1581561"/>
                <a:gd name="connsiteY12" fmla="*/ 162084 h 1072587"/>
                <a:gd name="connsiteX0" fmla="*/ 0 w 1581561"/>
                <a:gd name="connsiteY0" fmla="*/ 0 h 1066059"/>
                <a:gd name="connsiteX1" fmla="*/ 608530 w 1581561"/>
                <a:gd name="connsiteY1" fmla="*/ 9884 h 1066059"/>
                <a:gd name="connsiteX2" fmla="*/ 667161 w 1581561"/>
                <a:gd name="connsiteY2" fmla="*/ 102320 h 1066059"/>
                <a:gd name="connsiteX3" fmla="*/ 720397 w 1581561"/>
                <a:gd name="connsiteY3" fmla="*/ 299605 h 1066059"/>
                <a:gd name="connsiteX4" fmla="*/ 826868 w 1581561"/>
                <a:gd name="connsiteY4" fmla="*/ 794383 h 1066059"/>
                <a:gd name="connsiteX5" fmla="*/ 933339 w 1581561"/>
                <a:gd name="connsiteY5" fmla="*/ 969748 h 1066059"/>
                <a:gd name="connsiteX6" fmla="*/ 1046074 w 1581561"/>
                <a:gd name="connsiteY6" fmla="*/ 1051167 h 1066059"/>
                <a:gd name="connsiteX7" fmla="*/ 1196386 w 1581561"/>
                <a:gd name="connsiteY7" fmla="*/ 1054298 h 1066059"/>
                <a:gd name="connsiteX8" fmla="*/ 1318515 w 1581561"/>
                <a:gd name="connsiteY8" fmla="*/ 929038 h 1066059"/>
                <a:gd name="connsiteX9" fmla="*/ 1418723 w 1581561"/>
                <a:gd name="connsiteY9" fmla="*/ 659729 h 1066059"/>
                <a:gd name="connsiteX10" fmla="*/ 1481353 w 1581561"/>
                <a:gd name="connsiteY10" fmla="*/ 406076 h 1066059"/>
                <a:gd name="connsiteX11" fmla="*/ 1581561 w 1581561"/>
                <a:gd name="connsiteY11" fmla="*/ 155556 h 1066059"/>
                <a:gd name="connsiteX0" fmla="*/ 0 w 1581561"/>
                <a:gd name="connsiteY0" fmla="*/ 0 h 1066059"/>
                <a:gd name="connsiteX1" fmla="*/ 608530 w 1581561"/>
                <a:gd name="connsiteY1" fmla="*/ 9884 h 1066059"/>
                <a:gd name="connsiteX2" fmla="*/ 667161 w 1581561"/>
                <a:gd name="connsiteY2" fmla="*/ 102320 h 1066059"/>
                <a:gd name="connsiteX3" fmla="*/ 720397 w 1581561"/>
                <a:gd name="connsiteY3" fmla="*/ 299605 h 1066059"/>
                <a:gd name="connsiteX4" fmla="*/ 826868 w 1581561"/>
                <a:gd name="connsiteY4" fmla="*/ 794383 h 1066059"/>
                <a:gd name="connsiteX5" fmla="*/ 933339 w 1581561"/>
                <a:gd name="connsiteY5" fmla="*/ 969748 h 1066059"/>
                <a:gd name="connsiteX6" fmla="*/ 1046074 w 1581561"/>
                <a:gd name="connsiteY6" fmla="*/ 1051167 h 1066059"/>
                <a:gd name="connsiteX7" fmla="*/ 1196386 w 1581561"/>
                <a:gd name="connsiteY7" fmla="*/ 1054298 h 1066059"/>
                <a:gd name="connsiteX8" fmla="*/ 1318515 w 1581561"/>
                <a:gd name="connsiteY8" fmla="*/ 929038 h 1066059"/>
                <a:gd name="connsiteX9" fmla="*/ 1418723 w 1581561"/>
                <a:gd name="connsiteY9" fmla="*/ 659729 h 1066059"/>
                <a:gd name="connsiteX10" fmla="*/ 1481353 w 1581561"/>
                <a:gd name="connsiteY10" fmla="*/ 406076 h 1066059"/>
                <a:gd name="connsiteX11" fmla="*/ 1581561 w 1581561"/>
                <a:gd name="connsiteY11" fmla="*/ 155556 h 1066059"/>
                <a:gd name="connsiteX0" fmla="*/ 0 w 1581561"/>
                <a:gd name="connsiteY0" fmla="*/ 0 h 1066059"/>
                <a:gd name="connsiteX1" fmla="*/ 667161 w 1581561"/>
                <a:gd name="connsiteY1" fmla="*/ 102320 h 1066059"/>
                <a:gd name="connsiteX2" fmla="*/ 720397 w 1581561"/>
                <a:gd name="connsiteY2" fmla="*/ 299605 h 1066059"/>
                <a:gd name="connsiteX3" fmla="*/ 826868 w 1581561"/>
                <a:gd name="connsiteY3" fmla="*/ 794383 h 1066059"/>
                <a:gd name="connsiteX4" fmla="*/ 933339 w 1581561"/>
                <a:gd name="connsiteY4" fmla="*/ 969748 h 1066059"/>
                <a:gd name="connsiteX5" fmla="*/ 1046074 w 1581561"/>
                <a:gd name="connsiteY5" fmla="*/ 1051167 h 1066059"/>
                <a:gd name="connsiteX6" fmla="*/ 1196386 w 1581561"/>
                <a:gd name="connsiteY6" fmla="*/ 1054298 h 1066059"/>
                <a:gd name="connsiteX7" fmla="*/ 1318515 w 1581561"/>
                <a:gd name="connsiteY7" fmla="*/ 929038 h 1066059"/>
                <a:gd name="connsiteX8" fmla="*/ 1418723 w 1581561"/>
                <a:gd name="connsiteY8" fmla="*/ 659729 h 1066059"/>
                <a:gd name="connsiteX9" fmla="*/ 1481353 w 1581561"/>
                <a:gd name="connsiteY9" fmla="*/ 406076 h 1066059"/>
                <a:gd name="connsiteX10" fmla="*/ 1581561 w 1581561"/>
                <a:gd name="connsiteY10" fmla="*/ 155556 h 1066059"/>
                <a:gd name="connsiteX0" fmla="*/ 0 w 1113970"/>
                <a:gd name="connsiteY0" fmla="*/ 0 h 2250623"/>
                <a:gd name="connsiteX1" fmla="*/ 199570 w 1113970"/>
                <a:gd name="connsiteY1" fmla="*/ 1286884 h 2250623"/>
                <a:gd name="connsiteX2" fmla="*/ 252806 w 1113970"/>
                <a:gd name="connsiteY2" fmla="*/ 1484169 h 2250623"/>
                <a:gd name="connsiteX3" fmla="*/ 359277 w 1113970"/>
                <a:gd name="connsiteY3" fmla="*/ 1978947 h 2250623"/>
                <a:gd name="connsiteX4" fmla="*/ 465748 w 1113970"/>
                <a:gd name="connsiteY4" fmla="*/ 2154312 h 2250623"/>
                <a:gd name="connsiteX5" fmla="*/ 578483 w 1113970"/>
                <a:gd name="connsiteY5" fmla="*/ 2235731 h 2250623"/>
                <a:gd name="connsiteX6" fmla="*/ 728795 w 1113970"/>
                <a:gd name="connsiteY6" fmla="*/ 2238862 h 2250623"/>
                <a:gd name="connsiteX7" fmla="*/ 850924 w 1113970"/>
                <a:gd name="connsiteY7" fmla="*/ 2113602 h 2250623"/>
                <a:gd name="connsiteX8" fmla="*/ 951132 w 1113970"/>
                <a:gd name="connsiteY8" fmla="*/ 1844293 h 2250623"/>
                <a:gd name="connsiteX9" fmla="*/ 1013762 w 1113970"/>
                <a:gd name="connsiteY9" fmla="*/ 1590640 h 2250623"/>
                <a:gd name="connsiteX10" fmla="*/ 1113970 w 1113970"/>
                <a:gd name="connsiteY10" fmla="*/ 1340120 h 2250623"/>
                <a:gd name="connsiteX0" fmla="*/ 0 w 1113970"/>
                <a:gd name="connsiteY0" fmla="*/ 0 h 2250623"/>
                <a:gd name="connsiteX1" fmla="*/ 199570 w 1113970"/>
                <a:gd name="connsiteY1" fmla="*/ 1286884 h 2250623"/>
                <a:gd name="connsiteX2" fmla="*/ 252806 w 1113970"/>
                <a:gd name="connsiteY2" fmla="*/ 1484169 h 2250623"/>
                <a:gd name="connsiteX3" fmla="*/ 359277 w 1113970"/>
                <a:gd name="connsiteY3" fmla="*/ 1978947 h 2250623"/>
                <a:gd name="connsiteX4" fmla="*/ 465748 w 1113970"/>
                <a:gd name="connsiteY4" fmla="*/ 2154312 h 2250623"/>
                <a:gd name="connsiteX5" fmla="*/ 578483 w 1113970"/>
                <a:gd name="connsiteY5" fmla="*/ 2235731 h 2250623"/>
                <a:gd name="connsiteX6" fmla="*/ 728795 w 1113970"/>
                <a:gd name="connsiteY6" fmla="*/ 2238862 h 2250623"/>
                <a:gd name="connsiteX7" fmla="*/ 850924 w 1113970"/>
                <a:gd name="connsiteY7" fmla="*/ 2113602 h 2250623"/>
                <a:gd name="connsiteX8" fmla="*/ 951132 w 1113970"/>
                <a:gd name="connsiteY8" fmla="*/ 1844293 h 2250623"/>
                <a:gd name="connsiteX9" fmla="*/ 1013762 w 1113970"/>
                <a:gd name="connsiteY9" fmla="*/ 1590640 h 2250623"/>
                <a:gd name="connsiteX10" fmla="*/ 1113970 w 1113970"/>
                <a:gd name="connsiteY10" fmla="*/ 1340120 h 2250623"/>
                <a:gd name="connsiteX0" fmla="*/ 0 w 1113970"/>
                <a:gd name="connsiteY0" fmla="*/ 0 h 2250623"/>
                <a:gd name="connsiteX1" fmla="*/ 199570 w 1113970"/>
                <a:gd name="connsiteY1" fmla="*/ 1286884 h 2250623"/>
                <a:gd name="connsiteX2" fmla="*/ 252806 w 1113970"/>
                <a:gd name="connsiteY2" fmla="*/ 1484169 h 2250623"/>
                <a:gd name="connsiteX3" fmla="*/ 359277 w 1113970"/>
                <a:gd name="connsiteY3" fmla="*/ 1978947 h 2250623"/>
                <a:gd name="connsiteX4" fmla="*/ 465748 w 1113970"/>
                <a:gd name="connsiteY4" fmla="*/ 2154312 h 2250623"/>
                <a:gd name="connsiteX5" fmla="*/ 578483 w 1113970"/>
                <a:gd name="connsiteY5" fmla="*/ 2235731 h 2250623"/>
                <a:gd name="connsiteX6" fmla="*/ 728795 w 1113970"/>
                <a:gd name="connsiteY6" fmla="*/ 2238862 h 2250623"/>
                <a:gd name="connsiteX7" fmla="*/ 850924 w 1113970"/>
                <a:gd name="connsiteY7" fmla="*/ 2113602 h 2250623"/>
                <a:gd name="connsiteX8" fmla="*/ 951132 w 1113970"/>
                <a:gd name="connsiteY8" fmla="*/ 1844293 h 2250623"/>
                <a:gd name="connsiteX9" fmla="*/ 1013762 w 1113970"/>
                <a:gd name="connsiteY9" fmla="*/ 1590640 h 2250623"/>
                <a:gd name="connsiteX10" fmla="*/ 1113970 w 1113970"/>
                <a:gd name="connsiteY10" fmla="*/ 1340120 h 2250623"/>
                <a:gd name="connsiteX0" fmla="*/ 0 w 1113970"/>
                <a:gd name="connsiteY0" fmla="*/ 0 h 2250623"/>
                <a:gd name="connsiteX1" fmla="*/ 199570 w 1113970"/>
                <a:gd name="connsiteY1" fmla="*/ 1286884 h 2250623"/>
                <a:gd name="connsiteX2" fmla="*/ 359277 w 1113970"/>
                <a:gd name="connsiteY2" fmla="*/ 1978947 h 2250623"/>
                <a:gd name="connsiteX3" fmla="*/ 465748 w 1113970"/>
                <a:gd name="connsiteY3" fmla="*/ 2154312 h 2250623"/>
                <a:gd name="connsiteX4" fmla="*/ 578483 w 1113970"/>
                <a:gd name="connsiteY4" fmla="*/ 2235731 h 2250623"/>
                <a:gd name="connsiteX5" fmla="*/ 728795 w 1113970"/>
                <a:gd name="connsiteY5" fmla="*/ 2238862 h 2250623"/>
                <a:gd name="connsiteX6" fmla="*/ 850924 w 1113970"/>
                <a:gd name="connsiteY6" fmla="*/ 2113602 h 2250623"/>
                <a:gd name="connsiteX7" fmla="*/ 951132 w 1113970"/>
                <a:gd name="connsiteY7" fmla="*/ 1844293 h 2250623"/>
                <a:gd name="connsiteX8" fmla="*/ 1013762 w 1113970"/>
                <a:gd name="connsiteY8" fmla="*/ 1590640 h 2250623"/>
                <a:gd name="connsiteX9" fmla="*/ 1113970 w 1113970"/>
                <a:gd name="connsiteY9" fmla="*/ 1340120 h 2250623"/>
                <a:gd name="connsiteX0" fmla="*/ 0 w 1217879"/>
                <a:gd name="connsiteY0" fmla="*/ 0 h 2842905"/>
                <a:gd name="connsiteX1" fmla="*/ 303479 w 1217879"/>
                <a:gd name="connsiteY1" fmla="*/ 1879166 h 2842905"/>
                <a:gd name="connsiteX2" fmla="*/ 463186 w 1217879"/>
                <a:gd name="connsiteY2" fmla="*/ 2571229 h 2842905"/>
                <a:gd name="connsiteX3" fmla="*/ 569657 w 1217879"/>
                <a:gd name="connsiteY3" fmla="*/ 2746594 h 2842905"/>
                <a:gd name="connsiteX4" fmla="*/ 682392 w 1217879"/>
                <a:gd name="connsiteY4" fmla="*/ 2828013 h 2842905"/>
                <a:gd name="connsiteX5" fmla="*/ 832704 w 1217879"/>
                <a:gd name="connsiteY5" fmla="*/ 2831144 h 2842905"/>
                <a:gd name="connsiteX6" fmla="*/ 954833 w 1217879"/>
                <a:gd name="connsiteY6" fmla="*/ 2705884 h 2842905"/>
                <a:gd name="connsiteX7" fmla="*/ 1055041 w 1217879"/>
                <a:gd name="connsiteY7" fmla="*/ 2436575 h 2842905"/>
                <a:gd name="connsiteX8" fmla="*/ 1117671 w 1217879"/>
                <a:gd name="connsiteY8" fmla="*/ 2182922 h 2842905"/>
                <a:gd name="connsiteX9" fmla="*/ 1217879 w 1217879"/>
                <a:gd name="connsiteY9" fmla="*/ 1932402 h 2842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879" h="2842905">
                  <a:moveTo>
                    <a:pt x="0" y="0"/>
                  </a:moveTo>
                  <a:cubicBezTo>
                    <a:pt x="128868" y="938116"/>
                    <a:pt x="226281" y="1450628"/>
                    <a:pt x="303479" y="1879166"/>
                  </a:cubicBezTo>
                  <a:cubicBezTo>
                    <a:pt x="380677" y="2307704"/>
                    <a:pt x="418823" y="2426658"/>
                    <a:pt x="463186" y="2571229"/>
                  </a:cubicBezTo>
                  <a:cubicBezTo>
                    <a:pt x="507549" y="2715800"/>
                    <a:pt x="533123" y="2703797"/>
                    <a:pt x="569657" y="2746594"/>
                  </a:cubicBezTo>
                  <a:cubicBezTo>
                    <a:pt x="606191" y="2789391"/>
                    <a:pt x="638551" y="2813921"/>
                    <a:pt x="682392" y="2828013"/>
                  </a:cubicBezTo>
                  <a:cubicBezTo>
                    <a:pt x="726233" y="2842105"/>
                    <a:pt x="787297" y="2851499"/>
                    <a:pt x="832704" y="2831144"/>
                  </a:cubicBezTo>
                  <a:cubicBezTo>
                    <a:pt x="878111" y="2810789"/>
                    <a:pt x="917777" y="2771646"/>
                    <a:pt x="954833" y="2705884"/>
                  </a:cubicBezTo>
                  <a:cubicBezTo>
                    <a:pt x="991889" y="2640123"/>
                    <a:pt x="1027901" y="2523735"/>
                    <a:pt x="1055041" y="2436575"/>
                  </a:cubicBezTo>
                  <a:cubicBezTo>
                    <a:pt x="1082181" y="2349415"/>
                    <a:pt x="1090531" y="2266951"/>
                    <a:pt x="1117671" y="2182922"/>
                  </a:cubicBezTo>
                  <a:cubicBezTo>
                    <a:pt x="1144811" y="2098893"/>
                    <a:pt x="1169340" y="1987203"/>
                    <a:pt x="1217879" y="1932402"/>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3284692" y="3926919"/>
              <a:ext cx="2074033" cy="2137648"/>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101239"/>
                <a:gd name="connsiteY0" fmla="*/ 1083647 h 1083647"/>
                <a:gd name="connsiteX1" fmla="*/ 212943 w 2101239"/>
                <a:gd name="connsiteY1" fmla="*/ 1049200 h 1083647"/>
                <a:gd name="connsiteX2" fmla="*/ 363255 w 2101239"/>
                <a:gd name="connsiteY2" fmla="*/ 920808 h 1083647"/>
                <a:gd name="connsiteX3" fmla="*/ 441544 w 2101239"/>
                <a:gd name="connsiteY3" fmla="*/ 638973 h 1083647"/>
                <a:gd name="connsiteX4" fmla="*/ 529225 w 2101239"/>
                <a:gd name="connsiteY4" fmla="*/ 269455 h 1083647"/>
                <a:gd name="connsiteX5" fmla="*/ 638828 w 2101239"/>
                <a:gd name="connsiteY5" fmla="*/ 75301 h 1083647"/>
                <a:gd name="connsiteX6" fmla="*/ 789140 w 2101239"/>
                <a:gd name="connsiteY6" fmla="*/ 146 h 1083647"/>
                <a:gd name="connsiteX7" fmla="*/ 920663 w 2101239"/>
                <a:gd name="connsiteY7" fmla="*/ 90960 h 1083647"/>
                <a:gd name="connsiteX8" fmla="*/ 1036528 w 2101239"/>
                <a:gd name="connsiteY8" fmla="*/ 354006 h 1083647"/>
                <a:gd name="connsiteX9" fmla="*/ 1174316 w 2101239"/>
                <a:gd name="connsiteY9" fmla="*/ 754838 h 1083647"/>
                <a:gd name="connsiteX10" fmla="*/ 1315232 w 2101239"/>
                <a:gd name="connsiteY10" fmla="*/ 999097 h 1083647"/>
                <a:gd name="connsiteX11" fmla="*/ 1484334 w 2101239"/>
                <a:gd name="connsiteY11" fmla="*/ 1061726 h 1083647"/>
                <a:gd name="connsiteX12" fmla="*/ 1578282 w 2101239"/>
                <a:gd name="connsiteY12" fmla="*/ 1005357 h 1083647"/>
                <a:gd name="connsiteX13" fmla="*/ 1678488 w 2101239"/>
                <a:gd name="connsiteY13" fmla="*/ 858178 h 1083647"/>
                <a:gd name="connsiteX14" fmla="*/ 1797485 w 2101239"/>
                <a:gd name="connsiteY14" fmla="*/ 817469 h 1083647"/>
                <a:gd name="connsiteX15" fmla="*/ 2101239 w 2101239"/>
                <a:gd name="connsiteY15" fmla="*/ 814336 h 1083647"/>
                <a:gd name="connsiteX0" fmla="*/ 0 w 2101239"/>
                <a:gd name="connsiteY0" fmla="*/ 1083647 h 1083647"/>
                <a:gd name="connsiteX1" fmla="*/ 212943 w 2101239"/>
                <a:gd name="connsiteY1" fmla="*/ 1049200 h 1083647"/>
                <a:gd name="connsiteX2" fmla="*/ 363255 w 2101239"/>
                <a:gd name="connsiteY2" fmla="*/ 920808 h 1083647"/>
                <a:gd name="connsiteX3" fmla="*/ 441544 w 2101239"/>
                <a:gd name="connsiteY3" fmla="*/ 638973 h 1083647"/>
                <a:gd name="connsiteX4" fmla="*/ 529225 w 2101239"/>
                <a:gd name="connsiteY4" fmla="*/ 269455 h 1083647"/>
                <a:gd name="connsiteX5" fmla="*/ 638828 w 2101239"/>
                <a:gd name="connsiteY5" fmla="*/ 75301 h 1083647"/>
                <a:gd name="connsiteX6" fmla="*/ 789140 w 2101239"/>
                <a:gd name="connsiteY6" fmla="*/ 146 h 1083647"/>
                <a:gd name="connsiteX7" fmla="*/ 920663 w 2101239"/>
                <a:gd name="connsiteY7" fmla="*/ 90960 h 1083647"/>
                <a:gd name="connsiteX8" fmla="*/ 1036528 w 2101239"/>
                <a:gd name="connsiteY8" fmla="*/ 354006 h 1083647"/>
                <a:gd name="connsiteX9" fmla="*/ 1174316 w 2101239"/>
                <a:gd name="connsiteY9" fmla="*/ 754838 h 1083647"/>
                <a:gd name="connsiteX10" fmla="*/ 1315232 w 2101239"/>
                <a:gd name="connsiteY10" fmla="*/ 999097 h 1083647"/>
                <a:gd name="connsiteX11" fmla="*/ 1484334 w 2101239"/>
                <a:gd name="connsiteY11" fmla="*/ 1061726 h 1083647"/>
                <a:gd name="connsiteX12" fmla="*/ 1578282 w 2101239"/>
                <a:gd name="connsiteY12" fmla="*/ 1005357 h 1083647"/>
                <a:gd name="connsiteX13" fmla="*/ 1678488 w 2101239"/>
                <a:gd name="connsiteY13" fmla="*/ 858178 h 1083647"/>
                <a:gd name="connsiteX14" fmla="*/ 1797485 w 2101239"/>
                <a:gd name="connsiteY14" fmla="*/ 817469 h 1083647"/>
                <a:gd name="connsiteX15" fmla="*/ 2101239 w 2101239"/>
                <a:gd name="connsiteY15" fmla="*/ 814336 h 1083647"/>
                <a:gd name="connsiteX0" fmla="*/ 0 w 1888296"/>
                <a:gd name="connsiteY0" fmla="*/ 1049200 h 1061759"/>
                <a:gd name="connsiteX1" fmla="*/ 150312 w 1888296"/>
                <a:gd name="connsiteY1" fmla="*/ 920808 h 1061759"/>
                <a:gd name="connsiteX2" fmla="*/ 228601 w 1888296"/>
                <a:gd name="connsiteY2" fmla="*/ 638973 h 1061759"/>
                <a:gd name="connsiteX3" fmla="*/ 316282 w 1888296"/>
                <a:gd name="connsiteY3" fmla="*/ 269455 h 1061759"/>
                <a:gd name="connsiteX4" fmla="*/ 425885 w 1888296"/>
                <a:gd name="connsiteY4" fmla="*/ 75301 h 1061759"/>
                <a:gd name="connsiteX5" fmla="*/ 576197 w 1888296"/>
                <a:gd name="connsiteY5" fmla="*/ 146 h 1061759"/>
                <a:gd name="connsiteX6" fmla="*/ 707720 w 1888296"/>
                <a:gd name="connsiteY6" fmla="*/ 90960 h 1061759"/>
                <a:gd name="connsiteX7" fmla="*/ 823585 w 1888296"/>
                <a:gd name="connsiteY7" fmla="*/ 354006 h 1061759"/>
                <a:gd name="connsiteX8" fmla="*/ 961373 w 1888296"/>
                <a:gd name="connsiteY8" fmla="*/ 754838 h 1061759"/>
                <a:gd name="connsiteX9" fmla="*/ 1102289 w 1888296"/>
                <a:gd name="connsiteY9" fmla="*/ 999097 h 1061759"/>
                <a:gd name="connsiteX10" fmla="*/ 1271391 w 1888296"/>
                <a:gd name="connsiteY10" fmla="*/ 1061726 h 1061759"/>
                <a:gd name="connsiteX11" fmla="*/ 1365339 w 1888296"/>
                <a:gd name="connsiteY11" fmla="*/ 1005357 h 1061759"/>
                <a:gd name="connsiteX12" fmla="*/ 1465545 w 1888296"/>
                <a:gd name="connsiteY12" fmla="*/ 858178 h 1061759"/>
                <a:gd name="connsiteX13" fmla="*/ 1584542 w 1888296"/>
                <a:gd name="connsiteY13" fmla="*/ 817469 h 1061759"/>
                <a:gd name="connsiteX14" fmla="*/ 1888296 w 1888296"/>
                <a:gd name="connsiteY14" fmla="*/ 814336 h 1061759"/>
                <a:gd name="connsiteX0" fmla="*/ 0 w 2074033"/>
                <a:gd name="connsiteY0" fmla="*/ 1992175 h 1992175"/>
                <a:gd name="connsiteX1" fmla="*/ 336049 w 2074033"/>
                <a:gd name="connsiteY1" fmla="*/ 920808 h 1992175"/>
                <a:gd name="connsiteX2" fmla="*/ 414338 w 2074033"/>
                <a:gd name="connsiteY2" fmla="*/ 638973 h 1992175"/>
                <a:gd name="connsiteX3" fmla="*/ 502019 w 2074033"/>
                <a:gd name="connsiteY3" fmla="*/ 269455 h 1992175"/>
                <a:gd name="connsiteX4" fmla="*/ 611622 w 2074033"/>
                <a:gd name="connsiteY4" fmla="*/ 75301 h 1992175"/>
                <a:gd name="connsiteX5" fmla="*/ 761934 w 2074033"/>
                <a:gd name="connsiteY5" fmla="*/ 146 h 1992175"/>
                <a:gd name="connsiteX6" fmla="*/ 893457 w 2074033"/>
                <a:gd name="connsiteY6" fmla="*/ 90960 h 1992175"/>
                <a:gd name="connsiteX7" fmla="*/ 1009322 w 2074033"/>
                <a:gd name="connsiteY7" fmla="*/ 354006 h 1992175"/>
                <a:gd name="connsiteX8" fmla="*/ 1147110 w 2074033"/>
                <a:gd name="connsiteY8" fmla="*/ 754838 h 1992175"/>
                <a:gd name="connsiteX9" fmla="*/ 1288026 w 2074033"/>
                <a:gd name="connsiteY9" fmla="*/ 999097 h 1992175"/>
                <a:gd name="connsiteX10" fmla="*/ 1457128 w 2074033"/>
                <a:gd name="connsiteY10" fmla="*/ 1061726 h 1992175"/>
                <a:gd name="connsiteX11" fmla="*/ 1551076 w 2074033"/>
                <a:gd name="connsiteY11" fmla="*/ 1005357 h 1992175"/>
                <a:gd name="connsiteX12" fmla="*/ 1651282 w 2074033"/>
                <a:gd name="connsiteY12" fmla="*/ 858178 h 1992175"/>
                <a:gd name="connsiteX13" fmla="*/ 1770279 w 2074033"/>
                <a:gd name="connsiteY13" fmla="*/ 817469 h 1992175"/>
                <a:gd name="connsiteX14" fmla="*/ 2074033 w 2074033"/>
                <a:gd name="connsiteY14" fmla="*/ 814336 h 1992175"/>
                <a:gd name="connsiteX0" fmla="*/ 311 w 2074344"/>
                <a:gd name="connsiteY0" fmla="*/ 1992175 h 2024227"/>
                <a:gd name="connsiteX1" fmla="*/ 336360 w 2074344"/>
                <a:gd name="connsiteY1" fmla="*/ 920808 h 2024227"/>
                <a:gd name="connsiteX2" fmla="*/ 414649 w 2074344"/>
                <a:gd name="connsiteY2" fmla="*/ 638973 h 2024227"/>
                <a:gd name="connsiteX3" fmla="*/ 502330 w 2074344"/>
                <a:gd name="connsiteY3" fmla="*/ 269455 h 2024227"/>
                <a:gd name="connsiteX4" fmla="*/ 611933 w 2074344"/>
                <a:gd name="connsiteY4" fmla="*/ 75301 h 2024227"/>
                <a:gd name="connsiteX5" fmla="*/ 762245 w 2074344"/>
                <a:gd name="connsiteY5" fmla="*/ 146 h 2024227"/>
                <a:gd name="connsiteX6" fmla="*/ 893768 w 2074344"/>
                <a:gd name="connsiteY6" fmla="*/ 90960 h 2024227"/>
                <a:gd name="connsiteX7" fmla="*/ 1009633 w 2074344"/>
                <a:gd name="connsiteY7" fmla="*/ 354006 h 2024227"/>
                <a:gd name="connsiteX8" fmla="*/ 1147421 w 2074344"/>
                <a:gd name="connsiteY8" fmla="*/ 754838 h 2024227"/>
                <a:gd name="connsiteX9" fmla="*/ 1288337 w 2074344"/>
                <a:gd name="connsiteY9" fmla="*/ 999097 h 2024227"/>
                <a:gd name="connsiteX10" fmla="*/ 1457439 w 2074344"/>
                <a:gd name="connsiteY10" fmla="*/ 1061726 h 2024227"/>
                <a:gd name="connsiteX11" fmla="*/ 1551387 w 2074344"/>
                <a:gd name="connsiteY11" fmla="*/ 1005357 h 2024227"/>
                <a:gd name="connsiteX12" fmla="*/ 1651593 w 2074344"/>
                <a:gd name="connsiteY12" fmla="*/ 858178 h 2024227"/>
                <a:gd name="connsiteX13" fmla="*/ 1770590 w 2074344"/>
                <a:gd name="connsiteY13" fmla="*/ 817469 h 2024227"/>
                <a:gd name="connsiteX14" fmla="*/ 2074344 w 2074344"/>
                <a:gd name="connsiteY14" fmla="*/ 814336 h 2024227"/>
                <a:gd name="connsiteX0" fmla="*/ 0 w 2074033"/>
                <a:gd name="connsiteY0" fmla="*/ 1992175 h 1992175"/>
                <a:gd name="connsiteX1" fmla="*/ 336049 w 2074033"/>
                <a:gd name="connsiteY1" fmla="*/ 920808 h 1992175"/>
                <a:gd name="connsiteX2" fmla="*/ 414338 w 2074033"/>
                <a:gd name="connsiteY2" fmla="*/ 638973 h 1992175"/>
                <a:gd name="connsiteX3" fmla="*/ 502019 w 2074033"/>
                <a:gd name="connsiteY3" fmla="*/ 269455 h 1992175"/>
                <a:gd name="connsiteX4" fmla="*/ 611622 w 2074033"/>
                <a:gd name="connsiteY4" fmla="*/ 75301 h 1992175"/>
                <a:gd name="connsiteX5" fmla="*/ 761934 w 2074033"/>
                <a:gd name="connsiteY5" fmla="*/ 146 h 1992175"/>
                <a:gd name="connsiteX6" fmla="*/ 893457 w 2074033"/>
                <a:gd name="connsiteY6" fmla="*/ 90960 h 1992175"/>
                <a:gd name="connsiteX7" fmla="*/ 1009322 w 2074033"/>
                <a:gd name="connsiteY7" fmla="*/ 354006 h 1992175"/>
                <a:gd name="connsiteX8" fmla="*/ 1147110 w 2074033"/>
                <a:gd name="connsiteY8" fmla="*/ 754838 h 1992175"/>
                <a:gd name="connsiteX9" fmla="*/ 1288026 w 2074033"/>
                <a:gd name="connsiteY9" fmla="*/ 999097 h 1992175"/>
                <a:gd name="connsiteX10" fmla="*/ 1457128 w 2074033"/>
                <a:gd name="connsiteY10" fmla="*/ 1061726 h 1992175"/>
                <a:gd name="connsiteX11" fmla="*/ 1551076 w 2074033"/>
                <a:gd name="connsiteY11" fmla="*/ 1005357 h 1992175"/>
                <a:gd name="connsiteX12" fmla="*/ 1651282 w 2074033"/>
                <a:gd name="connsiteY12" fmla="*/ 858178 h 1992175"/>
                <a:gd name="connsiteX13" fmla="*/ 1770279 w 2074033"/>
                <a:gd name="connsiteY13" fmla="*/ 817469 h 1992175"/>
                <a:gd name="connsiteX14" fmla="*/ 2074033 w 2074033"/>
                <a:gd name="connsiteY14" fmla="*/ 814336 h 1992175"/>
                <a:gd name="connsiteX0" fmla="*/ 0 w 2074033"/>
                <a:gd name="connsiteY0" fmla="*/ 2106475 h 2106475"/>
                <a:gd name="connsiteX1" fmla="*/ 336049 w 2074033"/>
                <a:gd name="connsiteY1" fmla="*/ 920808 h 2106475"/>
                <a:gd name="connsiteX2" fmla="*/ 414338 w 2074033"/>
                <a:gd name="connsiteY2" fmla="*/ 638973 h 2106475"/>
                <a:gd name="connsiteX3" fmla="*/ 502019 w 2074033"/>
                <a:gd name="connsiteY3" fmla="*/ 269455 h 2106475"/>
                <a:gd name="connsiteX4" fmla="*/ 611622 w 2074033"/>
                <a:gd name="connsiteY4" fmla="*/ 75301 h 2106475"/>
                <a:gd name="connsiteX5" fmla="*/ 761934 w 2074033"/>
                <a:gd name="connsiteY5" fmla="*/ 146 h 2106475"/>
                <a:gd name="connsiteX6" fmla="*/ 893457 w 2074033"/>
                <a:gd name="connsiteY6" fmla="*/ 90960 h 2106475"/>
                <a:gd name="connsiteX7" fmla="*/ 1009322 w 2074033"/>
                <a:gd name="connsiteY7" fmla="*/ 354006 h 2106475"/>
                <a:gd name="connsiteX8" fmla="*/ 1147110 w 2074033"/>
                <a:gd name="connsiteY8" fmla="*/ 754838 h 2106475"/>
                <a:gd name="connsiteX9" fmla="*/ 1288026 w 2074033"/>
                <a:gd name="connsiteY9" fmla="*/ 999097 h 2106475"/>
                <a:gd name="connsiteX10" fmla="*/ 1457128 w 2074033"/>
                <a:gd name="connsiteY10" fmla="*/ 1061726 h 2106475"/>
                <a:gd name="connsiteX11" fmla="*/ 1551076 w 2074033"/>
                <a:gd name="connsiteY11" fmla="*/ 1005357 h 2106475"/>
                <a:gd name="connsiteX12" fmla="*/ 1651282 w 2074033"/>
                <a:gd name="connsiteY12" fmla="*/ 858178 h 2106475"/>
                <a:gd name="connsiteX13" fmla="*/ 1770279 w 2074033"/>
                <a:gd name="connsiteY13" fmla="*/ 817469 h 2106475"/>
                <a:gd name="connsiteX14" fmla="*/ 2074033 w 2074033"/>
                <a:gd name="connsiteY14" fmla="*/ 814336 h 2106475"/>
                <a:gd name="connsiteX0" fmla="*/ 0 w 2074033"/>
                <a:gd name="connsiteY0" fmla="*/ 2106475 h 2106475"/>
                <a:gd name="connsiteX1" fmla="*/ 336049 w 2074033"/>
                <a:gd name="connsiteY1" fmla="*/ 920808 h 2106475"/>
                <a:gd name="connsiteX2" fmla="*/ 414338 w 2074033"/>
                <a:gd name="connsiteY2" fmla="*/ 638973 h 2106475"/>
                <a:gd name="connsiteX3" fmla="*/ 502019 w 2074033"/>
                <a:gd name="connsiteY3" fmla="*/ 269455 h 2106475"/>
                <a:gd name="connsiteX4" fmla="*/ 611622 w 2074033"/>
                <a:gd name="connsiteY4" fmla="*/ 75301 h 2106475"/>
                <a:gd name="connsiteX5" fmla="*/ 761934 w 2074033"/>
                <a:gd name="connsiteY5" fmla="*/ 146 h 2106475"/>
                <a:gd name="connsiteX6" fmla="*/ 893457 w 2074033"/>
                <a:gd name="connsiteY6" fmla="*/ 90960 h 2106475"/>
                <a:gd name="connsiteX7" fmla="*/ 1009322 w 2074033"/>
                <a:gd name="connsiteY7" fmla="*/ 354006 h 2106475"/>
                <a:gd name="connsiteX8" fmla="*/ 1147110 w 2074033"/>
                <a:gd name="connsiteY8" fmla="*/ 754838 h 2106475"/>
                <a:gd name="connsiteX9" fmla="*/ 1288026 w 2074033"/>
                <a:gd name="connsiteY9" fmla="*/ 999097 h 2106475"/>
                <a:gd name="connsiteX10" fmla="*/ 1457128 w 2074033"/>
                <a:gd name="connsiteY10" fmla="*/ 1061726 h 2106475"/>
                <a:gd name="connsiteX11" fmla="*/ 1551076 w 2074033"/>
                <a:gd name="connsiteY11" fmla="*/ 1005357 h 2106475"/>
                <a:gd name="connsiteX12" fmla="*/ 1651282 w 2074033"/>
                <a:gd name="connsiteY12" fmla="*/ 858178 h 2106475"/>
                <a:gd name="connsiteX13" fmla="*/ 1770279 w 2074033"/>
                <a:gd name="connsiteY13" fmla="*/ 817469 h 2106475"/>
                <a:gd name="connsiteX14" fmla="*/ 2074033 w 2074033"/>
                <a:gd name="connsiteY14" fmla="*/ 814336 h 2106475"/>
                <a:gd name="connsiteX0" fmla="*/ 0 w 2074033"/>
                <a:gd name="connsiteY0" fmla="*/ 2106475 h 2106475"/>
                <a:gd name="connsiteX1" fmla="*/ 336049 w 2074033"/>
                <a:gd name="connsiteY1" fmla="*/ 920808 h 2106475"/>
                <a:gd name="connsiteX2" fmla="*/ 414338 w 2074033"/>
                <a:gd name="connsiteY2" fmla="*/ 638973 h 2106475"/>
                <a:gd name="connsiteX3" fmla="*/ 502019 w 2074033"/>
                <a:gd name="connsiteY3" fmla="*/ 269455 h 2106475"/>
                <a:gd name="connsiteX4" fmla="*/ 611622 w 2074033"/>
                <a:gd name="connsiteY4" fmla="*/ 75301 h 2106475"/>
                <a:gd name="connsiteX5" fmla="*/ 761934 w 2074033"/>
                <a:gd name="connsiteY5" fmla="*/ 146 h 2106475"/>
                <a:gd name="connsiteX6" fmla="*/ 893457 w 2074033"/>
                <a:gd name="connsiteY6" fmla="*/ 90960 h 2106475"/>
                <a:gd name="connsiteX7" fmla="*/ 1009322 w 2074033"/>
                <a:gd name="connsiteY7" fmla="*/ 354006 h 2106475"/>
                <a:gd name="connsiteX8" fmla="*/ 1147110 w 2074033"/>
                <a:gd name="connsiteY8" fmla="*/ 754838 h 2106475"/>
                <a:gd name="connsiteX9" fmla="*/ 1288026 w 2074033"/>
                <a:gd name="connsiteY9" fmla="*/ 999097 h 2106475"/>
                <a:gd name="connsiteX10" fmla="*/ 1457128 w 2074033"/>
                <a:gd name="connsiteY10" fmla="*/ 1061726 h 2106475"/>
                <a:gd name="connsiteX11" fmla="*/ 1551076 w 2074033"/>
                <a:gd name="connsiteY11" fmla="*/ 1005357 h 2106475"/>
                <a:gd name="connsiteX12" fmla="*/ 1651282 w 2074033"/>
                <a:gd name="connsiteY12" fmla="*/ 858178 h 2106475"/>
                <a:gd name="connsiteX13" fmla="*/ 1770279 w 2074033"/>
                <a:gd name="connsiteY13" fmla="*/ 817469 h 2106475"/>
                <a:gd name="connsiteX14" fmla="*/ 2074033 w 2074033"/>
                <a:gd name="connsiteY14" fmla="*/ 814336 h 2106475"/>
                <a:gd name="connsiteX0" fmla="*/ 0 w 2074033"/>
                <a:gd name="connsiteY0" fmla="*/ 2106475 h 2106475"/>
                <a:gd name="connsiteX1" fmla="*/ 336049 w 2074033"/>
                <a:gd name="connsiteY1" fmla="*/ 920808 h 2106475"/>
                <a:gd name="connsiteX2" fmla="*/ 414338 w 2074033"/>
                <a:gd name="connsiteY2" fmla="*/ 638973 h 2106475"/>
                <a:gd name="connsiteX3" fmla="*/ 502019 w 2074033"/>
                <a:gd name="connsiteY3" fmla="*/ 269455 h 2106475"/>
                <a:gd name="connsiteX4" fmla="*/ 611622 w 2074033"/>
                <a:gd name="connsiteY4" fmla="*/ 75301 h 2106475"/>
                <a:gd name="connsiteX5" fmla="*/ 761934 w 2074033"/>
                <a:gd name="connsiteY5" fmla="*/ 146 h 2106475"/>
                <a:gd name="connsiteX6" fmla="*/ 893457 w 2074033"/>
                <a:gd name="connsiteY6" fmla="*/ 90960 h 2106475"/>
                <a:gd name="connsiteX7" fmla="*/ 1009322 w 2074033"/>
                <a:gd name="connsiteY7" fmla="*/ 354006 h 2106475"/>
                <a:gd name="connsiteX8" fmla="*/ 1147110 w 2074033"/>
                <a:gd name="connsiteY8" fmla="*/ 754838 h 2106475"/>
                <a:gd name="connsiteX9" fmla="*/ 1288026 w 2074033"/>
                <a:gd name="connsiteY9" fmla="*/ 999097 h 2106475"/>
                <a:gd name="connsiteX10" fmla="*/ 1457128 w 2074033"/>
                <a:gd name="connsiteY10" fmla="*/ 1061726 h 2106475"/>
                <a:gd name="connsiteX11" fmla="*/ 1551076 w 2074033"/>
                <a:gd name="connsiteY11" fmla="*/ 1005357 h 2106475"/>
                <a:gd name="connsiteX12" fmla="*/ 1651282 w 2074033"/>
                <a:gd name="connsiteY12" fmla="*/ 858178 h 2106475"/>
                <a:gd name="connsiteX13" fmla="*/ 1770279 w 2074033"/>
                <a:gd name="connsiteY13" fmla="*/ 817469 h 2106475"/>
                <a:gd name="connsiteX14" fmla="*/ 2074033 w 2074033"/>
                <a:gd name="connsiteY14" fmla="*/ 814336 h 2106475"/>
                <a:gd name="connsiteX0" fmla="*/ 0 w 2074033"/>
                <a:gd name="connsiteY0" fmla="*/ 2137648 h 2137648"/>
                <a:gd name="connsiteX1" fmla="*/ 336049 w 2074033"/>
                <a:gd name="connsiteY1" fmla="*/ 920808 h 2137648"/>
                <a:gd name="connsiteX2" fmla="*/ 414338 w 2074033"/>
                <a:gd name="connsiteY2" fmla="*/ 638973 h 2137648"/>
                <a:gd name="connsiteX3" fmla="*/ 502019 w 2074033"/>
                <a:gd name="connsiteY3" fmla="*/ 269455 h 2137648"/>
                <a:gd name="connsiteX4" fmla="*/ 611622 w 2074033"/>
                <a:gd name="connsiteY4" fmla="*/ 75301 h 2137648"/>
                <a:gd name="connsiteX5" fmla="*/ 761934 w 2074033"/>
                <a:gd name="connsiteY5" fmla="*/ 146 h 2137648"/>
                <a:gd name="connsiteX6" fmla="*/ 893457 w 2074033"/>
                <a:gd name="connsiteY6" fmla="*/ 90960 h 2137648"/>
                <a:gd name="connsiteX7" fmla="*/ 1009322 w 2074033"/>
                <a:gd name="connsiteY7" fmla="*/ 354006 h 2137648"/>
                <a:gd name="connsiteX8" fmla="*/ 1147110 w 2074033"/>
                <a:gd name="connsiteY8" fmla="*/ 754838 h 2137648"/>
                <a:gd name="connsiteX9" fmla="*/ 1288026 w 2074033"/>
                <a:gd name="connsiteY9" fmla="*/ 999097 h 2137648"/>
                <a:gd name="connsiteX10" fmla="*/ 1457128 w 2074033"/>
                <a:gd name="connsiteY10" fmla="*/ 1061726 h 2137648"/>
                <a:gd name="connsiteX11" fmla="*/ 1551076 w 2074033"/>
                <a:gd name="connsiteY11" fmla="*/ 1005357 h 2137648"/>
                <a:gd name="connsiteX12" fmla="*/ 1651282 w 2074033"/>
                <a:gd name="connsiteY12" fmla="*/ 858178 h 2137648"/>
                <a:gd name="connsiteX13" fmla="*/ 1770279 w 2074033"/>
                <a:gd name="connsiteY13" fmla="*/ 817469 h 2137648"/>
                <a:gd name="connsiteX14" fmla="*/ 2074033 w 2074033"/>
                <a:gd name="connsiteY14"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74033" h="2137648">
                  <a:moveTo>
                    <a:pt x="0" y="2137648"/>
                  </a:moveTo>
                  <a:cubicBezTo>
                    <a:pt x="346093" y="921415"/>
                    <a:pt x="330668" y="950338"/>
                    <a:pt x="414338" y="638973"/>
                  </a:cubicBezTo>
                  <a:cubicBezTo>
                    <a:pt x="498008" y="327608"/>
                    <a:pt x="469138" y="363400"/>
                    <a:pt x="502019" y="269455"/>
                  </a:cubicBezTo>
                  <a:cubicBezTo>
                    <a:pt x="534900" y="175510"/>
                    <a:pt x="568303" y="120186"/>
                    <a:pt x="611622" y="75301"/>
                  </a:cubicBezTo>
                  <a:cubicBezTo>
                    <a:pt x="654941" y="30416"/>
                    <a:pt x="714962" y="-2464"/>
                    <a:pt x="761934" y="146"/>
                  </a:cubicBezTo>
                  <a:cubicBezTo>
                    <a:pt x="808907" y="2756"/>
                    <a:pt x="852226" y="31983"/>
                    <a:pt x="893457" y="90960"/>
                  </a:cubicBezTo>
                  <a:cubicBezTo>
                    <a:pt x="934688" y="149937"/>
                    <a:pt x="967047" y="243360"/>
                    <a:pt x="1009322" y="354006"/>
                  </a:cubicBezTo>
                  <a:cubicBezTo>
                    <a:pt x="1051597" y="464652"/>
                    <a:pt x="1100659" y="647323"/>
                    <a:pt x="1147110" y="754838"/>
                  </a:cubicBezTo>
                  <a:cubicBezTo>
                    <a:pt x="1193561" y="862353"/>
                    <a:pt x="1236356" y="947949"/>
                    <a:pt x="1288026" y="999097"/>
                  </a:cubicBezTo>
                  <a:cubicBezTo>
                    <a:pt x="1339696" y="1050245"/>
                    <a:pt x="1413286" y="1060683"/>
                    <a:pt x="1457128" y="1061726"/>
                  </a:cubicBezTo>
                  <a:cubicBezTo>
                    <a:pt x="1500970" y="1062769"/>
                    <a:pt x="1518717" y="1039282"/>
                    <a:pt x="1551076" y="1005357"/>
                  </a:cubicBezTo>
                  <a:cubicBezTo>
                    <a:pt x="1583435" y="971432"/>
                    <a:pt x="1617358" y="886883"/>
                    <a:pt x="1651282" y="858178"/>
                  </a:cubicBezTo>
                  <a:cubicBezTo>
                    <a:pt x="1685206" y="829473"/>
                    <a:pt x="1716522" y="823732"/>
                    <a:pt x="1770279" y="817469"/>
                  </a:cubicBezTo>
                  <a:cubicBezTo>
                    <a:pt x="1824036" y="811206"/>
                    <a:pt x="1874660" y="813293"/>
                    <a:pt x="2074033" y="814336"/>
                  </a:cubicBezTo>
                </a:path>
              </a:pathLst>
            </a:custGeom>
            <a:noFill/>
            <a:ln w="1524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396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terview Closing Slides">
    <p:bg>
      <p:bgPr>
        <a:blipFill dpi="0" rotWithShape="1">
          <a:blip r:embed="rId2">
            <a:alphaModFix amt="58000"/>
            <a:lum/>
          </a:blip>
          <a:srcRect/>
          <a:stretch>
            <a:fillRect l="-8000" r="-8000"/>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hasCustomPrompt="1"/>
          </p:nvPr>
        </p:nvSpPr>
        <p:spPr>
          <a:xfrm>
            <a:off x="407512" y="335283"/>
            <a:ext cx="13213080" cy="3031489"/>
          </a:xfrm>
        </p:spPr>
        <p:txBody>
          <a:bodyPr/>
          <a:lstStyle>
            <a:lvl1pPr>
              <a:defRPr b="0" i="0" cap="none" baseline="0">
                <a:solidFill>
                  <a:schemeClr val="tx1"/>
                </a:solidFill>
              </a:defRPr>
            </a:lvl1pPr>
          </a:lstStyle>
          <a:p>
            <a:r>
              <a:rPr lang="en-US" dirty="0"/>
              <a:t>Thank You For Inviting Us</a:t>
            </a:r>
          </a:p>
        </p:txBody>
      </p:sp>
      <p:pic>
        <p:nvPicPr>
          <p:cNvPr id="7" name="Picture 6"/>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51820" y="8127054"/>
            <a:ext cx="4106432" cy="1343449"/>
          </a:xfrm>
          <a:prstGeom prst="rect">
            <a:avLst/>
          </a:prstGeom>
        </p:spPr>
      </p:pic>
    </p:spTree>
    <p:extLst>
      <p:ext uri="{BB962C8B-B14F-4D97-AF65-F5344CB8AC3E}">
        <p14:creationId xmlns:p14="http://schemas.microsoft.com/office/powerpoint/2010/main" val="51060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DE Logo Title Slide - White">
    <p:bg>
      <p:bgPr>
        <a:gradFill>
          <a:gsLst>
            <a:gs pos="48000">
              <a:schemeClr val="bg1"/>
            </a:gs>
            <a:gs pos="80000">
              <a:schemeClr val="tx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30123" y="5529886"/>
            <a:ext cx="13213080" cy="1175715"/>
          </a:xfrm>
        </p:spPr>
        <p:txBody>
          <a:bodyPr>
            <a:noAutofit/>
          </a:bodyPr>
          <a:lstStyle>
            <a:lvl1pPr>
              <a:defRPr sz="7800" b="1" baseline="0">
                <a:solidFill>
                  <a:schemeClr val="bg1"/>
                </a:solidFill>
              </a:defRPr>
            </a:lvl1pPr>
          </a:lstStyle>
          <a:p>
            <a:r>
              <a:rPr lang="en-US" dirty="0"/>
              <a:t>Click to edit Title</a:t>
            </a:r>
          </a:p>
        </p:txBody>
      </p:sp>
      <p:sp>
        <p:nvSpPr>
          <p:cNvPr id="8" name="Text Placeholder 7"/>
          <p:cNvSpPr>
            <a:spLocks noGrp="1"/>
          </p:cNvSpPr>
          <p:nvPr>
            <p:ph type="body" sz="quarter" idx="10" hasCustomPrompt="1"/>
          </p:nvPr>
        </p:nvSpPr>
        <p:spPr>
          <a:xfrm>
            <a:off x="1424942" y="6705600"/>
            <a:ext cx="13213080" cy="1005840"/>
          </a:xfrm>
        </p:spPr>
        <p:txBody>
          <a:bodyPr>
            <a:normAutofit/>
          </a:bodyPr>
          <a:lstStyle>
            <a:lvl1pPr>
              <a:defRPr sz="5000" b="0" baseline="0">
                <a:solidFill>
                  <a:schemeClr val="bg1"/>
                </a:solidFill>
              </a:defRPr>
            </a:lvl1pPr>
          </a:lstStyle>
          <a:p>
            <a:pPr lvl="0"/>
            <a:r>
              <a:rPr lang="en-US" dirty="0"/>
              <a:t>Click to edit Subtitle</a:t>
            </a:r>
          </a:p>
        </p:txBody>
      </p:sp>
      <p:sp>
        <p:nvSpPr>
          <p:cNvPr id="12" name="TextBox 11"/>
          <p:cNvSpPr txBox="1"/>
          <p:nvPr/>
        </p:nvSpPr>
        <p:spPr>
          <a:xfrm>
            <a:off x="6839715" y="7784441"/>
            <a:ext cx="3497580" cy="552661"/>
          </a:xfrm>
          <a:prstGeom prst="rect">
            <a:avLst/>
          </a:prstGeom>
          <a:noFill/>
        </p:spPr>
        <p:txBody>
          <a:bodyPr wrap="square" lIns="135838" tIns="67918" rIns="135838" bIns="67918" rtlCol="0">
            <a:spAutoFit/>
          </a:bodyPr>
          <a:lstStyle/>
          <a:p>
            <a:r>
              <a:rPr lang="en-US" b="1" dirty="0">
                <a:solidFill>
                  <a:schemeClr val="bg1"/>
                </a:solidFill>
                <a:latin typeface="Arial" pitchFamily="34" charset="0"/>
                <a:cs typeface="Arial" pitchFamily="34" charset="0"/>
              </a:rPr>
              <a:t>Presented By:</a:t>
            </a:r>
          </a:p>
        </p:txBody>
      </p:sp>
      <p:sp>
        <p:nvSpPr>
          <p:cNvPr id="14" name="Text Placeholder 13"/>
          <p:cNvSpPr>
            <a:spLocks noGrp="1"/>
          </p:cNvSpPr>
          <p:nvPr>
            <p:ph type="body" sz="quarter" idx="12" hasCustomPrompt="1"/>
          </p:nvPr>
        </p:nvSpPr>
        <p:spPr>
          <a:xfrm>
            <a:off x="6839715" y="8376413"/>
            <a:ext cx="8618512" cy="536448"/>
          </a:xfrm>
        </p:spPr>
        <p:txBody>
          <a:bodyPr>
            <a:noAutofit/>
          </a:bodyPr>
          <a:lstStyle>
            <a:lvl1pPr>
              <a:defRPr sz="2700" baseline="0">
                <a:solidFill>
                  <a:schemeClr val="bg1"/>
                </a:solidFill>
              </a:defRPr>
            </a:lvl1pPr>
          </a:lstStyle>
          <a:p>
            <a:pPr lvl="0"/>
            <a:r>
              <a:rPr lang="en-US" dirty="0"/>
              <a:t>Click to edit Presenter Name</a:t>
            </a:r>
          </a:p>
        </p:txBody>
      </p:sp>
      <p:sp>
        <p:nvSpPr>
          <p:cNvPr id="15" name="Text Placeholder 13"/>
          <p:cNvSpPr>
            <a:spLocks noGrp="1"/>
          </p:cNvSpPr>
          <p:nvPr>
            <p:ph type="body" sz="quarter" idx="13" hasCustomPrompt="1"/>
          </p:nvPr>
        </p:nvSpPr>
        <p:spPr>
          <a:xfrm>
            <a:off x="6839715" y="8963152"/>
            <a:ext cx="8618512" cy="536448"/>
          </a:xfrm>
        </p:spPr>
        <p:txBody>
          <a:bodyPr>
            <a:noAutofit/>
          </a:bodyPr>
          <a:lstStyle>
            <a:lvl1pPr>
              <a:defRPr sz="2700" baseline="0">
                <a:solidFill>
                  <a:schemeClr val="bg1"/>
                </a:solidFill>
              </a:defRPr>
            </a:lvl1pPr>
          </a:lstStyle>
          <a:p>
            <a:pPr lvl="0"/>
            <a:r>
              <a:rPr lang="en-US" dirty="0"/>
              <a:t>Click to edit Presenter Title</a:t>
            </a:r>
          </a:p>
        </p:txBody>
      </p:sp>
      <p:sp>
        <p:nvSpPr>
          <p:cNvPr id="17" name="Text Placeholder 13"/>
          <p:cNvSpPr>
            <a:spLocks noGrp="1"/>
          </p:cNvSpPr>
          <p:nvPr>
            <p:ph type="body" sz="quarter" idx="15" hasCustomPrompt="1"/>
          </p:nvPr>
        </p:nvSpPr>
        <p:spPr>
          <a:xfrm>
            <a:off x="6839715" y="9521952"/>
            <a:ext cx="8618512" cy="536448"/>
          </a:xfrm>
        </p:spPr>
        <p:txBody>
          <a:bodyPr>
            <a:noAutofit/>
          </a:bodyPr>
          <a:lstStyle>
            <a:lvl1pPr>
              <a:defRPr sz="2700" baseline="0">
                <a:solidFill>
                  <a:schemeClr val="bg1"/>
                </a:solidFill>
              </a:defRPr>
            </a:lvl1pPr>
          </a:lstStyle>
          <a:p>
            <a:pPr lvl="0"/>
            <a:r>
              <a:rPr lang="en-US" dirty="0"/>
              <a:t>Click to edit Presentation Date</a:t>
            </a:r>
          </a:p>
        </p:txBody>
      </p:sp>
      <p:grpSp>
        <p:nvGrpSpPr>
          <p:cNvPr id="9" name="Group 8"/>
          <p:cNvGrpSpPr/>
          <p:nvPr userDrawn="1"/>
        </p:nvGrpSpPr>
        <p:grpSpPr>
          <a:xfrm>
            <a:off x="1395609" y="-521545"/>
            <a:ext cx="13760577" cy="5559993"/>
            <a:chOff x="820944" y="-355600"/>
            <a:chExt cx="8094456" cy="3790904"/>
          </a:xfrm>
        </p:grpSpPr>
        <p:sp>
          <p:nvSpPr>
            <p:cNvPr id="10" name="Rectangle 9"/>
            <p:cNvSpPr/>
            <p:nvPr/>
          </p:nvSpPr>
          <p:spPr>
            <a:xfrm>
              <a:off x="942975" y="1626871"/>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97280" y="1431926"/>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255456" y="826135"/>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81150" y="1036321"/>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902834" y="361952"/>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205099" y="1431926"/>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373740" y="545375"/>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684417" y="1623060"/>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96202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47317"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32609"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517901"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703193"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88848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073777"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259069"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44361"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629653"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81494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20944" y="213469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820944" y="231757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820944" y="250045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820944" y="2683339"/>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820944" y="2866219"/>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820944" y="3049099"/>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930058" y="1064566"/>
              <a:ext cx="7333661" cy="1991577"/>
              <a:chOff x="930058" y="1064566"/>
              <a:chExt cx="7333661" cy="1991577"/>
            </a:xfrm>
          </p:grpSpPr>
          <p:cxnSp>
            <p:nvCxnSpPr>
              <p:cNvPr id="41" name="Straight Connector 40"/>
              <p:cNvCxnSpPr/>
              <p:nvPr/>
            </p:nvCxnSpPr>
            <p:spPr>
              <a:xfrm>
                <a:off x="3331921" y="1875542"/>
                <a:ext cx="4931798" cy="0"/>
              </a:xfrm>
              <a:prstGeom prst="line">
                <a:avLst/>
              </a:prstGeom>
              <a:noFill/>
              <a:ln w="152400" cap="rnd">
                <a:gradFill flip="none" rotWithShape="1">
                  <a:gsLst>
                    <a:gs pos="0">
                      <a:srgbClr val="008FFC"/>
                    </a:gs>
                    <a:gs pos="100000">
                      <a:schemeClr val="accent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42" name="Freeform 41"/>
              <p:cNvSpPr/>
              <p:nvPr/>
            </p:nvSpPr>
            <p:spPr>
              <a:xfrm>
                <a:off x="5886578" y="1786879"/>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5970742" y="1792882"/>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4863096" y="1780833"/>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4930593" y="1793979"/>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1584542" y="1875542"/>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930058" y="1064566"/>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538" y="1828800"/>
                <a:ext cx="4779962" cy="12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898" y="-355600"/>
              <a:ext cx="6540502" cy="379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88772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1165862" y="2905761"/>
            <a:ext cx="13213080" cy="5923280"/>
          </a:xfrm>
        </p:spPr>
        <p:txBody>
          <a:bodyPr/>
          <a:lstStyle>
            <a:lvl1pPr>
              <a:defRPr>
                <a:solidFill>
                  <a:schemeClr val="bg1"/>
                </a:solidFill>
              </a:defRPr>
            </a:lvl1pPr>
            <a:lvl2pPr>
              <a:defRPr>
                <a:solidFill>
                  <a:srgbClr val="00B0F0"/>
                </a:solidFill>
              </a:defRPr>
            </a:lvl2pPr>
            <a:lvl3pPr>
              <a:defRPr>
                <a:solidFill>
                  <a:srgbClr val="00B0F0"/>
                </a:solidFill>
              </a:defRPr>
            </a:lvl3pPr>
            <a:lvl4pPr>
              <a:defRPr>
                <a:solidFill>
                  <a:srgbClr val="00B0F0"/>
                </a:solidFill>
              </a:defRPr>
            </a:lvl4pPr>
            <a:lvl5pPr>
              <a:defRPr>
                <a:solidFill>
                  <a:srgbClr val="00B0F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
          <p:cNvSpPr>
            <a:spLocks noGrp="1"/>
          </p:cNvSpPr>
          <p:nvPr>
            <p:ph type="sldNum" sz="quarter" idx="10"/>
          </p:nvPr>
        </p:nvSpPr>
        <p:spPr/>
        <p:txBody>
          <a:bodyPr/>
          <a:lstStyle>
            <a:lvl1pPr>
              <a:defRPr>
                <a:solidFill>
                  <a:schemeClr val="bg1"/>
                </a:solidFill>
              </a:defRPr>
            </a:lvl1pPr>
          </a:lstStyle>
          <a:p>
            <a:fld id="{56398E72-190A-4A67-A631-793961E1BCA1}" type="slidenum">
              <a:rPr lang="en-US" smtClean="0"/>
              <a:pPr/>
              <a:t>‹#›</a:t>
            </a:fld>
            <a:endParaRPr lang="en-US"/>
          </a:p>
        </p:txBody>
      </p:sp>
      <p:sp>
        <p:nvSpPr>
          <p:cNvPr id="5" name="Footer Placeholder 4"/>
          <p:cNvSpPr>
            <a:spLocks noGrp="1"/>
          </p:cNvSpPr>
          <p:nvPr>
            <p:ph type="ftr" sz="quarter" idx="11"/>
          </p:nvPr>
        </p:nvSpPr>
        <p:spPr/>
        <p:txBody>
          <a:bodyPr/>
          <a:lstStyle>
            <a:lvl1pPr marL="0" algn="l" defTabSz="1358384" rtl="0" eaLnBrk="1" latinLnBrk="0" hangingPunct="1">
              <a:defRPr lang="en-US" sz="1800" b="0" kern="1200" cap="small" baseline="0">
                <a:solidFill>
                  <a:schemeClr val="bg1"/>
                </a:solidFill>
                <a:latin typeface="+mn-lt"/>
                <a:ea typeface="+mn-ea"/>
                <a:cs typeface="+mn-cs"/>
              </a:defRPr>
            </a:lvl1pPr>
          </a:lstStyle>
          <a:p>
            <a:pPr>
              <a:defRPr/>
            </a:pPr>
            <a:r>
              <a:rPr lang="en-US"/>
              <a:t>Tab 3-6 - Refrigeration Cycles</a:t>
            </a:r>
            <a:endParaRPr/>
          </a:p>
        </p:txBody>
      </p:sp>
    </p:spTree>
    <p:extLst>
      <p:ext uri="{BB962C8B-B14F-4D97-AF65-F5344CB8AC3E}">
        <p14:creationId xmlns:p14="http://schemas.microsoft.com/office/powerpoint/2010/main" val="70845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DE Logo Title Slide - Black">
    <p:bg>
      <p:bgPr>
        <a:solidFill>
          <a:schemeClr val="tx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1395607" y="735761"/>
            <a:ext cx="12652718" cy="4139774"/>
            <a:chOff x="820944" y="501652"/>
            <a:chExt cx="7442775" cy="2822573"/>
          </a:xfrm>
        </p:grpSpPr>
        <p:sp>
          <p:nvSpPr>
            <p:cNvPr id="50" name="Rectangle 49"/>
            <p:cNvSpPr/>
            <p:nvPr/>
          </p:nvSpPr>
          <p:spPr>
            <a:xfrm>
              <a:off x="942975" y="1766571"/>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097280" y="1571626"/>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255456" y="965835"/>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581150" y="1176021"/>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902834" y="501652"/>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205099" y="1571626"/>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373740" y="685075"/>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684417" y="1762760"/>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963615"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148907"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334199"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519491"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704783"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890075"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075367"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260659"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444361"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629653"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814945"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820944" y="227439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820944" y="245727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820944" y="264015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820944" y="2823039"/>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820944" y="3005919"/>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820944" y="3188799"/>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a:off x="930058" y="1204266"/>
              <a:ext cx="7333661" cy="1991577"/>
              <a:chOff x="930058" y="1064566"/>
              <a:chExt cx="7333661" cy="1991577"/>
            </a:xfrm>
          </p:grpSpPr>
          <p:cxnSp>
            <p:nvCxnSpPr>
              <p:cNvPr id="77" name="Straight Connector 76"/>
              <p:cNvCxnSpPr/>
              <p:nvPr/>
            </p:nvCxnSpPr>
            <p:spPr>
              <a:xfrm>
                <a:off x="3331921" y="1875542"/>
                <a:ext cx="4931798" cy="0"/>
              </a:xfrm>
              <a:prstGeom prst="line">
                <a:avLst/>
              </a:prstGeom>
              <a:noFill/>
              <a:ln w="152400" cap="rnd">
                <a:gradFill flip="none" rotWithShape="1">
                  <a:gsLst>
                    <a:gs pos="0">
                      <a:schemeClr val="accent1"/>
                    </a:gs>
                    <a:gs pos="100000">
                      <a:srgbClr val="008FFC"/>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78" name="Freeform 77"/>
              <p:cNvSpPr/>
              <p:nvPr/>
            </p:nvSpPr>
            <p:spPr>
              <a:xfrm>
                <a:off x="5886578" y="1786879"/>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5970742" y="1792882"/>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4863096" y="1780833"/>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4930593" y="1793979"/>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1584542" y="1875542"/>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930058" y="1064566"/>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84538" y="1828800"/>
                <a:ext cx="4779962" cy="12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76"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040033" y="-316654"/>
            <a:ext cx="11118853" cy="5559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1430123" y="5529886"/>
            <a:ext cx="13213080" cy="1175715"/>
          </a:xfrm>
        </p:spPr>
        <p:txBody>
          <a:bodyPr>
            <a:noAutofit/>
          </a:bodyPr>
          <a:lstStyle>
            <a:lvl1pPr>
              <a:defRPr sz="7800" b="1" baseline="0">
                <a:solidFill>
                  <a:schemeClr val="bg1"/>
                </a:solidFill>
              </a:defRPr>
            </a:lvl1pPr>
          </a:lstStyle>
          <a:p>
            <a:r>
              <a:rPr lang="en-US" dirty="0"/>
              <a:t>Click to edit Title</a:t>
            </a:r>
          </a:p>
        </p:txBody>
      </p:sp>
      <p:sp>
        <p:nvSpPr>
          <p:cNvPr id="8" name="Text Placeholder 7"/>
          <p:cNvSpPr>
            <a:spLocks noGrp="1"/>
          </p:cNvSpPr>
          <p:nvPr>
            <p:ph type="body" sz="quarter" idx="10" hasCustomPrompt="1"/>
          </p:nvPr>
        </p:nvSpPr>
        <p:spPr>
          <a:xfrm>
            <a:off x="1424942" y="6705600"/>
            <a:ext cx="13213080" cy="1005840"/>
          </a:xfrm>
        </p:spPr>
        <p:txBody>
          <a:bodyPr>
            <a:normAutofit/>
          </a:bodyPr>
          <a:lstStyle>
            <a:lvl1pPr>
              <a:defRPr sz="5000" b="0" baseline="0">
                <a:solidFill>
                  <a:schemeClr val="bg1"/>
                </a:solidFill>
              </a:defRPr>
            </a:lvl1pPr>
          </a:lstStyle>
          <a:p>
            <a:pPr lvl="0"/>
            <a:r>
              <a:rPr lang="en-US" dirty="0"/>
              <a:t>Click to edit Subtitle</a:t>
            </a:r>
          </a:p>
        </p:txBody>
      </p:sp>
      <p:sp>
        <p:nvSpPr>
          <p:cNvPr id="12" name="TextBox 11"/>
          <p:cNvSpPr txBox="1"/>
          <p:nvPr/>
        </p:nvSpPr>
        <p:spPr>
          <a:xfrm>
            <a:off x="6839715" y="7784441"/>
            <a:ext cx="3497580" cy="552661"/>
          </a:xfrm>
          <a:prstGeom prst="rect">
            <a:avLst/>
          </a:prstGeom>
          <a:noFill/>
        </p:spPr>
        <p:txBody>
          <a:bodyPr wrap="square" lIns="135838" tIns="67918" rIns="135838" bIns="67918" rtlCol="0">
            <a:spAutoFit/>
          </a:bodyPr>
          <a:lstStyle/>
          <a:p>
            <a:r>
              <a:rPr lang="en-US" b="1" dirty="0">
                <a:solidFill>
                  <a:schemeClr val="bg1"/>
                </a:solidFill>
                <a:latin typeface="Arial" pitchFamily="34" charset="0"/>
                <a:cs typeface="Arial" pitchFamily="34" charset="0"/>
              </a:rPr>
              <a:t>Presented By:</a:t>
            </a:r>
          </a:p>
        </p:txBody>
      </p:sp>
      <p:sp>
        <p:nvSpPr>
          <p:cNvPr id="14" name="Text Placeholder 13"/>
          <p:cNvSpPr>
            <a:spLocks noGrp="1"/>
          </p:cNvSpPr>
          <p:nvPr>
            <p:ph type="body" sz="quarter" idx="12" hasCustomPrompt="1"/>
          </p:nvPr>
        </p:nvSpPr>
        <p:spPr>
          <a:xfrm>
            <a:off x="6839715" y="8376413"/>
            <a:ext cx="8618512" cy="536448"/>
          </a:xfrm>
        </p:spPr>
        <p:txBody>
          <a:bodyPr>
            <a:noAutofit/>
          </a:bodyPr>
          <a:lstStyle>
            <a:lvl1pPr>
              <a:defRPr sz="2700" baseline="0">
                <a:solidFill>
                  <a:schemeClr val="bg1"/>
                </a:solidFill>
              </a:defRPr>
            </a:lvl1pPr>
          </a:lstStyle>
          <a:p>
            <a:pPr lvl="0"/>
            <a:r>
              <a:rPr lang="en-US" dirty="0"/>
              <a:t>Click to edit Presenter Name</a:t>
            </a:r>
          </a:p>
        </p:txBody>
      </p:sp>
      <p:sp>
        <p:nvSpPr>
          <p:cNvPr id="15" name="Text Placeholder 13"/>
          <p:cNvSpPr>
            <a:spLocks noGrp="1"/>
          </p:cNvSpPr>
          <p:nvPr>
            <p:ph type="body" sz="quarter" idx="13" hasCustomPrompt="1"/>
          </p:nvPr>
        </p:nvSpPr>
        <p:spPr>
          <a:xfrm>
            <a:off x="6839715" y="8963152"/>
            <a:ext cx="8618512" cy="536448"/>
          </a:xfrm>
        </p:spPr>
        <p:txBody>
          <a:bodyPr>
            <a:noAutofit/>
          </a:bodyPr>
          <a:lstStyle>
            <a:lvl1pPr>
              <a:defRPr sz="2700" baseline="0">
                <a:solidFill>
                  <a:schemeClr val="bg1"/>
                </a:solidFill>
              </a:defRPr>
            </a:lvl1pPr>
          </a:lstStyle>
          <a:p>
            <a:pPr lvl="0"/>
            <a:r>
              <a:rPr lang="en-US" dirty="0"/>
              <a:t>Click to edit Presenter Title</a:t>
            </a:r>
          </a:p>
        </p:txBody>
      </p:sp>
      <p:sp>
        <p:nvSpPr>
          <p:cNvPr id="17" name="Text Placeholder 13"/>
          <p:cNvSpPr>
            <a:spLocks noGrp="1"/>
          </p:cNvSpPr>
          <p:nvPr>
            <p:ph type="body" sz="quarter" idx="15" hasCustomPrompt="1"/>
          </p:nvPr>
        </p:nvSpPr>
        <p:spPr>
          <a:xfrm>
            <a:off x="6839715" y="9521952"/>
            <a:ext cx="8618512" cy="536448"/>
          </a:xfrm>
        </p:spPr>
        <p:txBody>
          <a:bodyPr>
            <a:noAutofit/>
          </a:bodyPr>
          <a:lstStyle>
            <a:lvl1pPr>
              <a:defRPr sz="2700" baseline="0">
                <a:solidFill>
                  <a:schemeClr val="bg1"/>
                </a:solidFill>
              </a:defRPr>
            </a:lvl1pPr>
          </a:lstStyle>
          <a:p>
            <a:pPr lvl="0"/>
            <a:r>
              <a:rPr lang="en-US" dirty="0"/>
              <a:t>Click to edit Presentation Date</a:t>
            </a:r>
          </a:p>
        </p:txBody>
      </p:sp>
    </p:spTree>
    <p:extLst>
      <p:ext uri="{BB962C8B-B14F-4D97-AF65-F5344CB8AC3E}">
        <p14:creationId xmlns:p14="http://schemas.microsoft.com/office/powerpoint/2010/main" val="316394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rview Title Slide">
    <p:bg>
      <p:bgPr>
        <a:blipFill dpi="0" rotWithShape="1">
          <a:blip r:embed="rId2">
            <a:alphaModFix amt="58000"/>
            <a:lum/>
          </a:blip>
          <a:srcRect/>
          <a:stretch>
            <a:fillRect l="-8000" r="-8000"/>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hasCustomPrompt="1"/>
          </p:nvPr>
        </p:nvSpPr>
        <p:spPr>
          <a:xfrm>
            <a:off x="407512" y="1263956"/>
            <a:ext cx="13213080" cy="1072896"/>
          </a:xfrm>
        </p:spPr>
        <p:txBody>
          <a:bodyPr/>
          <a:lstStyle>
            <a:lvl1pPr>
              <a:defRPr sz="4800" b="1" i="1" baseline="0">
                <a:solidFill>
                  <a:schemeClr val="tx1"/>
                </a:solidFill>
              </a:defRPr>
            </a:lvl1pPr>
          </a:lstStyle>
          <a:p>
            <a:r>
              <a:rPr lang="en-US" dirty="0"/>
              <a:t>Click to edit Project Type</a:t>
            </a:r>
          </a:p>
        </p:txBody>
      </p:sp>
      <p:sp>
        <p:nvSpPr>
          <p:cNvPr id="5" name="Rectangle 7"/>
          <p:cNvSpPr>
            <a:spLocks noChangeArrowheads="1"/>
          </p:cNvSpPr>
          <p:nvPr userDrawn="1"/>
        </p:nvSpPr>
        <p:spPr bwMode="auto">
          <a:xfrm>
            <a:off x="407518" y="7040883"/>
            <a:ext cx="3349148" cy="536448"/>
          </a:xfrm>
          <a:prstGeom prst="rect">
            <a:avLst/>
          </a:prstGeom>
          <a:noFill/>
          <a:ln w="9525">
            <a:noFill/>
            <a:miter lim="800000"/>
            <a:headEnd/>
            <a:tailEnd/>
          </a:ln>
          <a:effectLst/>
        </p:spPr>
        <p:txBody>
          <a:bodyPr lIns="135838" tIns="67918" rIns="135838" bIns="67918" anchor="ctr"/>
          <a:lstStyle/>
          <a:p>
            <a:pPr marL="511754" indent="-511754" eaLnBrk="1" hangingPunct="1"/>
            <a:r>
              <a:rPr lang="en-US" sz="2700" dirty="0">
                <a:solidFill>
                  <a:schemeClr val="tx1"/>
                </a:solidFill>
                <a:latin typeface="+mn-lt"/>
              </a:rPr>
              <a:t>Presented By:</a:t>
            </a:r>
          </a:p>
        </p:txBody>
      </p:sp>
      <p:sp>
        <p:nvSpPr>
          <p:cNvPr id="3" name="Text Placeholder 2"/>
          <p:cNvSpPr>
            <a:spLocks noGrp="1"/>
          </p:cNvSpPr>
          <p:nvPr>
            <p:ph type="body" sz="quarter" idx="10" hasCustomPrompt="1"/>
          </p:nvPr>
        </p:nvSpPr>
        <p:spPr>
          <a:xfrm>
            <a:off x="407514" y="7577329"/>
            <a:ext cx="4663442" cy="1609344"/>
          </a:xfrm>
        </p:spPr>
        <p:txBody>
          <a:bodyPr/>
          <a:lstStyle>
            <a:lvl1pPr marL="0" indent="0" algn="l" defTabSz="1358384" rtl="0" eaLnBrk="1" latinLnBrk="0" hangingPunct="1">
              <a:buNone/>
              <a:defRPr lang="en-US" sz="2700" kern="1200" dirty="0" smtClean="0">
                <a:solidFill>
                  <a:schemeClr val="tx1"/>
                </a:solidFill>
                <a:latin typeface="+mn-lt"/>
                <a:ea typeface="+mn-ea"/>
                <a:cs typeface="+mn-cs"/>
              </a:defRPr>
            </a:lvl1pPr>
            <a:lvl2pPr marL="511754" indent="-511754" algn="l" defTabSz="1358384" rtl="0" eaLnBrk="1" latinLnBrk="0" hangingPunct="1">
              <a:defRPr lang="en-US" sz="2700" kern="1200" dirty="0" smtClean="0">
                <a:solidFill>
                  <a:schemeClr val="tx1"/>
                </a:solidFill>
                <a:latin typeface="+mn-lt"/>
                <a:ea typeface="+mn-ea"/>
                <a:cs typeface="+mn-cs"/>
              </a:defRPr>
            </a:lvl2pPr>
            <a:lvl3pPr marL="511754" indent="-511754" algn="l" defTabSz="1358384" rtl="0" eaLnBrk="1" latinLnBrk="0" hangingPunct="1">
              <a:defRPr lang="en-US" sz="2700" kern="1200" dirty="0" smtClean="0">
                <a:solidFill>
                  <a:schemeClr val="tx1"/>
                </a:solidFill>
                <a:latin typeface="+mn-lt"/>
                <a:ea typeface="+mn-ea"/>
                <a:cs typeface="+mn-cs"/>
              </a:defRPr>
            </a:lvl3pPr>
            <a:lvl4pPr marL="511754" indent="-511754" algn="l" defTabSz="1358384" rtl="0" eaLnBrk="1" latinLnBrk="0" hangingPunct="1">
              <a:defRPr lang="en-US" sz="2700" kern="1200" dirty="0" smtClean="0">
                <a:solidFill>
                  <a:schemeClr val="tx1"/>
                </a:solidFill>
                <a:latin typeface="+mn-lt"/>
                <a:ea typeface="+mn-ea"/>
                <a:cs typeface="+mn-cs"/>
              </a:defRPr>
            </a:lvl4pPr>
            <a:lvl5pPr marL="511754" indent="-511754" algn="l" defTabSz="1358384" rtl="0" eaLnBrk="1" latinLnBrk="0" hangingPunct="1">
              <a:defRPr lang="en-US" sz="2700" kern="1200" dirty="0">
                <a:solidFill>
                  <a:schemeClr val="tx1"/>
                </a:solidFill>
                <a:latin typeface="+mn-lt"/>
                <a:ea typeface="+mn-ea"/>
                <a:cs typeface="+mn-cs"/>
              </a:defRPr>
            </a:lvl5pPr>
          </a:lstStyle>
          <a:p>
            <a:pPr lvl="0"/>
            <a:r>
              <a:rPr lang="en-US" dirty="0"/>
              <a:t>Click to enter interview team members</a:t>
            </a:r>
          </a:p>
        </p:txBody>
      </p:sp>
      <p:sp>
        <p:nvSpPr>
          <p:cNvPr id="10" name="Text Placeholder 2"/>
          <p:cNvSpPr>
            <a:spLocks noGrp="1"/>
          </p:cNvSpPr>
          <p:nvPr>
            <p:ph type="body" sz="quarter" idx="11" hasCustomPrompt="1"/>
          </p:nvPr>
        </p:nvSpPr>
        <p:spPr>
          <a:xfrm>
            <a:off x="407514" y="9202271"/>
            <a:ext cx="4663442" cy="536448"/>
          </a:xfrm>
        </p:spPr>
        <p:txBody>
          <a:bodyPr/>
          <a:lstStyle>
            <a:lvl1pPr marL="0" indent="0" algn="l" defTabSz="1358384" rtl="0" eaLnBrk="1" latinLnBrk="0" hangingPunct="1">
              <a:buNone/>
              <a:defRPr lang="en-US" sz="2700" kern="1200" dirty="0" smtClean="0">
                <a:solidFill>
                  <a:schemeClr val="tx1"/>
                </a:solidFill>
                <a:latin typeface="+mn-lt"/>
                <a:ea typeface="+mn-ea"/>
                <a:cs typeface="+mn-cs"/>
              </a:defRPr>
            </a:lvl1pPr>
            <a:lvl2pPr marL="511754" indent="-511754" algn="l" defTabSz="1358384" rtl="0" eaLnBrk="1" latinLnBrk="0" hangingPunct="1">
              <a:defRPr lang="en-US" sz="2700" kern="1200" dirty="0" smtClean="0">
                <a:solidFill>
                  <a:schemeClr val="tx1"/>
                </a:solidFill>
                <a:latin typeface="+mn-lt"/>
                <a:ea typeface="+mn-ea"/>
                <a:cs typeface="+mn-cs"/>
              </a:defRPr>
            </a:lvl2pPr>
            <a:lvl3pPr marL="511754" indent="-511754" algn="l" defTabSz="1358384" rtl="0" eaLnBrk="1" latinLnBrk="0" hangingPunct="1">
              <a:defRPr lang="en-US" sz="2700" kern="1200" dirty="0" smtClean="0">
                <a:solidFill>
                  <a:schemeClr val="tx1"/>
                </a:solidFill>
                <a:latin typeface="+mn-lt"/>
                <a:ea typeface="+mn-ea"/>
                <a:cs typeface="+mn-cs"/>
              </a:defRPr>
            </a:lvl3pPr>
            <a:lvl4pPr marL="511754" indent="-511754" algn="l" defTabSz="1358384" rtl="0" eaLnBrk="1" latinLnBrk="0" hangingPunct="1">
              <a:defRPr lang="en-US" sz="2700" kern="1200" dirty="0" smtClean="0">
                <a:solidFill>
                  <a:schemeClr val="tx1"/>
                </a:solidFill>
                <a:latin typeface="+mn-lt"/>
                <a:ea typeface="+mn-ea"/>
                <a:cs typeface="+mn-cs"/>
              </a:defRPr>
            </a:lvl4pPr>
            <a:lvl5pPr marL="511754" indent="-511754" algn="l" defTabSz="1358384" rtl="0" eaLnBrk="1" latinLnBrk="0" hangingPunct="1">
              <a:defRPr lang="en-US" sz="2700" kern="1200" dirty="0">
                <a:solidFill>
                  <a:schemeClr val="tx1"/>
                </a:solidFill>
                <a:latin typeface="+mn-lt"/>
                <a:ea typeface="+mn-ea"/>
                <a:cs typeface="+mn-cs"/>
              </a:defRPr>
            </a:lvl5pPr>
          </a:lstStyle>
          <a:p>
            <a:pPr lvl="0"/>
            <a:r>
              <a:rPr lang="en-US" dirty="0"/>
              <a:t>Click to enter date</a:t>
            </a:r>
          </a:p>
        </p:txBody>
      </p:sp>
      <p:sp>
        <p:nvSpPr>
          <p:cNvPr id="8" name="Rectangle 7"/>
          <p:cNvSpPr>
            <a:spLocks noChangeArrowheads="1"/>
          </p:cNvSpPr>
          <p:nvPr userDrawn="1"/>
        </p:nvSpPr>
        <p:spPr bwMode="auto">
          <a:xfrm>
            <a:off x="407518" y="2397331"/>
            <a:ext cx="3349148" cy="536448"/>
          </a:xfrm>
          <a:prstGeom prst="rect">
            <a:avLst/>
          </a:prstGeom>
          <a:noFill/>
          <a:ln w="9525">
            <a:noFill/>
            <a:miter lim="800000"/>
            <a:headEnd/>
            <a:tailEnd/>
          </a:ln>
          <a:effectLst/>
        </p:spPr>
        <p:txBody>
          <a:bodyPr lIns="135838" tIns="67918" rIns="135838" bIns="67918" anchor="ctr"/>
          <a:lstStyle/>
          <a:p>
            <a:pPr marL="511754" indent="-511754" eaLnBrk="1" hangingPunct="1"/>
            <a:r>
              <a:rPr lang="en-US" sz="2700" i="1" dirty="0">
                <a:solidFill>
                  <a:schemeClr val="tx1"/>
                </a:solidFill>
                <a:latin typeface="+mn-lt"/>
              </a:rPr>
              <a:t>For</a:t>
            </a:r>
          </a:p>
        </p:txBody>
      </p:sp>
      <p:sp>
        <p:nvSpPr>
          <p:cNvPr id="6" name="Text Placeholder 5"/>
          <p:cNvSpPr>
            <a:spLocks noGrp="1"/>
          </p:cNvSpPr>
          <p:nvPr>
            <p:ph type="body" sz="quarter" idx="12" hasCustomPrompt="1"/>
          </p:nvPr>
        </p:nvSpPr>
        <p:spPr>
          <a:xfrm>
            <a:off x="554042" y="3129280"/>
            <a:ext cx="13213080" cy="1072896"/>
          </a:xfrm>
        </p:spPr>
        <p:txBody>
          <a:bodyPr>
            <a:normAutofit/>
          </a:bodyPr>
          <a:lstStyle>
            <a:lvl1pPr algn="l" defTabSz="1358384" rtl="0" eaLnBrk="1" latinLnBrk="0" hangingPunct="1">
              <a:spcBef>
                <a:spcPct val="0"/>
              </a:spcBef>
              <a:buNone/>
              <a:defRPr lang="en-US" sz="4800" b="1" i="1" kern="1200" baseline="0" dirty="0">
                <a:solidFill>
                  <a:schemeClr val="tx1"/>
                </a:solidFill>
                <a:latin typeface="Arial" pitchFamily="34" charset="0"/>
                <a:ea typeface="+mj-ea"/>
                <a:cs typeface="Arial" pitchFamily="34" charset="0"/>
              </a:defRPr>
            </a:lvl1pPr>
          </a:lstStyle>
          <a:p>
            <a:pPr lvl="0"/>
            <a:r>
              <a:rPr lang="en-US" dirty="0"/>
              <a:t>Click to edit Project Name</a:t>
            </a:r>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15860" y="8043452"/>
            <a:ext cx="4228944" cy="170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1502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ample Disclaim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Disclaimer</a:t>
            </a:r>
          </a:p>
        </p:txBody>
      </p:sp>
      <p:sp>
        <p:nvSpPr>
          <p:cNvPr id="5" name="Footer Placeholder 4"/>
          <p:cNvSpPr>
            <a:spLocks noGrp="1"/>
          </p:cNvSpPr>
          <p:nvPr>
            <p:ph type="ftr" sz="quarter" idx="10"/>
          </p:nvPr>
        </p:nvSpPr>
        <p:spPr/>
        <p:txBody>
          <a:bodyPr/>
          <a:lstStyle/>
          <a:p>
            <a:r>
              <a:rPr lang="en-US"/>
              <a:t>Tab 3-6 - Refrigeration Cycles</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9" name="TextBox 8"/>
          <p:cNvSpPr txBox="1"/>
          <p:nvPr userDrawn="1"/>
        </p:nvSpPr>
        <p:spPr>
          <a:xfrm>
            <a:off x="777242" y="2346960"/>
            <a:ext cx="13990322" cy="7146774"/>
          </a:xfrm>
          <a:prstGeom prst="rect">
            <a:avLst/>
          </a:prstGeom>
          <a:noFill/>
        </p:spPr>
        <p:txBody>
          <a:bodyPr wrap="square" lIns="135838" tIns="67918" rIns="135838" bIns="67918" rtlCol="0">
            <a:spAutoFit/>
          </a:bodyPr>
          <a:lstStyle/>
          <a:p>
            <a:pPr lvl="0">
              <a:lnSpc>
                <a:spcPct val="150000"/>
              </a:lnSpc>
              <a:spcBef>
                <a:spcPts val="1338"/>
              </a:spcBef>
            </a:pPr>
            <a:r>
              <a:rPr lang="en-US" sz="2200" b="1" dirty="0">
                <a:solidFill>
                  <a:schemeClr val="bg1"/>
                </a:solidFill>
                <a:latin typeface="Arial" pitchFamily="34" charset="0"/>
                <a:cs typeface="Arial" pitchFamily="34" charset="0"/>
              </a:rPr>
              <a:t>The information in this document is believed to accurately describe the technologies described herein and are meant to clarify and illustrate typical situations, which must be appropriately adapted to individual circumstances.  These materials were prepared to be used in conjunction with a free, educational program and are not intended to provide legal advice or establish legal standards of reasonable behavior.  Neither </a:t>
            </a:r>
            <a:r>
              <a:rPr lang="en-US" sz="2200" b="1" dirty="0">
                <a:solidFill>
                  <a:schemeClr val="accent4"/>
                </a:solidFill>
                <a:latin typeface="Arial" pitchFamily="34" charset="0"/>
                <a:cs typeface="Arial" pitchFamily="34" charset="0"/>
              </a:rPr>
              <a:t>Pacific Gas and Electric Company (PG&amp;E)</a:t>
            </a:r>
            <a:r>
              <a:rPr lang="en-US" sz="2200" b="1" dirty="0">
                <a:solidFill>
                  <a:schemeClr val="bg1"/>
                </a:solidFill>
                <a:latin typeface="Arial" pitchFamily="34" charset="0"/>
                <a:cs typeface="Arial" pitchFamily="34" charset="0"/>
              </a:rPr>
              <a:t> nor any of its employees and agents: </a:t>
            </a:r>
          </a:p>
          <a:p>
            <a:pPr marL="509395" lvl="1" indent="-509395">
              <a:lnSpc>
                <a:spcPct val="150000"/>
              </a:lnSpc>
              <a:spcBef>
                <a:spcPts val="1338"/>
              </a:spcBef>
              <a:buFont typeface="+mj-lt"/>
              <a:buAutoNum type="arabicParenR"/>
            </a:pPr>
            <a:r>
              <a:rPr lang="en-US" sz="2200" b="1" dirty="0">
                <a:solidFill>
                  <a:schemeClr val="bg1"/>
                </a:solidFill>
                <a:latin typeface="Arial" pitchFamily="34" charset="0"/>
                <a:cs typeface="Arial" pitchFamily="34" charset="0"/>
              </a:rPr>
              <a:t>Makes any written or oral warranty, expressed or implied, including, but not limited to, those concerning merchantability or fitness for a particular purpose; </a:t>
            </a:r>
          </a:p>
          <a:p>
            <a:pPr marL="509395" lvl="1" indent="-509395">
              <a:lnSpc>
                <a:spcPct val="150000"/>
              </a:lnSpc>
              <a:spcBef>
                <a:spcPts val="1338"/>
              </a:spcBef>
              <a:buFont typeface="+mj-lt"/>
              <a:buAutoNum type="arabicParenR"/>
            </a:pPr>
            <a:r>
              <a:rPr lang="en-US" sz="2200" b="1" dirty="0">
                <a:solidFill>
                  <a:schemeClr val="bg1"/>
                </a:solidFill>
                <a:latin typeface="Arial" pitchFamily="34" charset="0"/>
                <a:cs typeface="Arial" pitchFamily="34" charset="0"/>
              </a:rPr>
              <a:t>Assumes any legal liability or responsibility for the accuracy or completeness of any information, apparatus, product, process, method, or policy contained herein; or </a:t>
            </a:r>
          </a:p>
          <a:p>
            <a:pPr marL="509395" lvl="1" indent="-509395">
              <a:lnSpc>
                <a:spcPct val="150000"/>
              </a:lnSpc>
              <a:spcBef>
                <a:spcPts val="1338"/>
              </a:spcBef>
              <a:buFont typeface="+mj-lt"/>
              <a:buAutoNum type="arabicParenR"/>
            </a:pPr>
            <a:r>
              <a:rPr lang="en-US" sz="2200" b="1" dirty="0">
                <a:solidFill>
                  <a:schemeClr val="bg1"/>
                </a:solidFill>
                <a:latin typeface="Arial" pitchFamily="34" charset="0"/>
                <a:cs typeface="Arial" pitchFamily="34" charset="0"/>
              </a:rPr>
              <a:t>Represents that its use would not infringe any privately owned rights, including, but not limited to, patents, trademarks, or copyrights. </a:t>
            </a:r>
          </a:p>
          <a:p>
            <a:endParaRPr lang="en-US" dirty="0">
              <a:solidFill>
                <a:schemeClr val="bg1"/>
              </a:solidFill>
            </a:endParaRPr>
          </a:p>
        </p:txBody>
      </p:sp>
      <p:sp>
        <p:nvSpPr>
          <p:cNvPr id="10" name="TextBox 9"/>
          <p:cNvSpPr txBox="1"/>
          <p:nvPr userDrawn="1"/>
        </p:nvSpPr>
        <p:spPr>
          <a:xfrm>
            <a:off x="4663442" y="402809"/>
            <a:ext cx="10104120" cy="1614490"/>
          </a:xfrm>
          <a:prstGeom prst="rect">
            <a:avLst/>
          </a:prstGeom>
          <a:noFill/>
        </p:spPr>
        <p:txBody>
          <a:bodyPr wrap="square" lIns="135838" tIns="67918" rIns="135838" bIns="67918" rtlCol="0">
            <a:spAutoFit/>
          </a:bodyPr>
          <a:lstStyle/>
          <a:p>
            <a:r>
              <a:rPr lang="en-US" sz="2400" dirty="0">
                <a:solidFill>
                  <a:schemeClr val="accent4"/>
                </a:solidFill>
                <a:latin typeface="Arial" pitchFamily="34" charset="0"/>
                <a:cs typeface="Arial" pitchFamily="34" charset="0"/>
              </a:rPr>
              <a:t>Some clients require a disclaimer.</a:t>
            </a:r>
            <a:r>
              <a:rPr lang="en-US" sz="2400" baseline="0" dirty="0">
                <a:solidFill>
                  <a:schemeClr val="accent4"/>
                </a:solidFill>
                <a:latin typeface="Arial" pitchFamily="34" charset="0"/>
                <a:cs typeface="Arial" pitchFamily="34" charset="0"/>
              </a:rPr>
              <a:t>  This slide is an example that can be edited to provide that by going to “View” then “Title Slide” and then editing this layout by deleting this box and changing the red company name as required  and formatting the color to white.</a:t>
            </a:r>
            <a:endParaRPr lang="en-US" sz="2400" dirty="0">
              <a:solidFill>
                <a:schemeClr val="accent4"/>
              </a:solidFill>
              <a:latin typeface="Arial" pitchFamily="34" charset="0"/>
              <a:cs typeface="Arial" pitchFamily="34" charset="0"/>
            </a:endParaRPr>
          </a:p>
        </p:txBody>
      </p:sp>
    </p:spTree>
    <p:extLst>
      <p:ext uri="{BB962C8B-B14F-4D97-AF65-F5344CB8AC3E}">
        <p14:creationId xmlns:p14="http://schemas.microsoft.com/office/powerpoint/2010/main" val="272468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ple Copyright Notic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Copyright Materials</a:t>
            </a:r>
          </a:p>
        </p:txBody>
      </p:sp>
      <p:sp>
        <p:nvSpPr>
          <p:cNvPr id="5" name="Footer Placeholder 4"/>
          <p:cNvSpPr>
            <a:spLocks noGrp="1"/>
          </p:cNvSpPr>
          <p:nvPr>
            <p:ph type="ftr" sz="quarter" idx="10"/>
          </p:nvPr>
        </p:nvSpPr>
        <p:spPr/>
        <p:txBody>
          <a:bodyPr/>
          <a:lstStyle/>
          <a:p>
            <a:r>
              <a:rPr lang="en-US"/>
              <a:t>Tab 3-6 - Refrigeration Cycles</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9" name="TextBox 8"/>
          <p:cNvSpPr txBox="1"/>
          <p:nvPr userDrawn="1"/>
        </p:nvSpPr>
        <p:spPr>
          <a:xfrm>
            <a:off x="777242" y="2346970"/>
            <a:ext cx="13990322" cy="2545514"/>
          </a:xfrm>
          <a:prstGeom prst="rect">
            <a:avLst/>
          </a:prstGeom>
          <a:noFill/>
        </p:spPr>
        <p:txBody>
          <a:bodyPr wrap="square" lIns="135838" tIns="67918" rIns="135838" bIns="67918" rtlCol="0">
            <a:spAutoFit/>
          </a:bodyPr>
          <a:lstStyle/>
          <a:p>
            <a:pPr lvl="0">
              <a:lnSpc>
                <a:spcPct val="150000"/>
              </a:lnSpc>
              <a:spcBef>
                <a:spcPts val="1338"/>
              </a:spcBef>
            </a:pPr>
            <a:r>
              <a:rPr lang="en-US" sz="2700" b="1" dirty="0">
                <a:solidFill>
                  <a:schemeClr val="bg1"/>
                </a:solidFill>
                <a:latin typeface="Arial" pitchFamily="34" charset="0"/>
                <a:cs typeface="Arial" pitchFamily="34" charset="0"/>
              </a:rPr>
              <a:t>Some or all of this presentation may be protected by US and International Copyright laws.  Reproduction, distribution, display and use of the presentation without written permission of the copyright holder is prohibited.</a:t>
            </a:r>
          </a:p>
          <a:p>
            <a:endParaRPr lang="en-US" sz="3500" dirty="0">
              <a:solidFill>
                <a:schemeClr val="bg1"/>
              </a:solidFill>
            </a:endParaRPr>
          </a:p>
        </p:txBody>
      </p:sp>
      <p:sp>
        <p:nvSpPr>
          <p:cNvPr id="10" name="TextBox 9"/>
          <p:cNvSpPr txBox="1"/>
          <p:nvPr userDrawn="1"/>
        </p:nvSpPr>
        <p:spPr>
          <a:xfrm>
            <a:off x="906780" y="5252722"/>
            <a:ext cx="13860780" cy="2722486"/>
          </a:xfrm>
          <a:prstGeom prst="rect">
            <a:avLst/>
          </a:prstGeom>
          <a:noFill/>
        </p:spPr>
        <p:txBody>
          <a:bodyPr wrap="square" lIns="135838" tIns="67918" rIns="135838" bIns="67918" rtlCol="0">
            <a:spAutoFit/>
          </a:bodyPr>
          <a:lstStyle/>
          <a:p>
            <a:r>
              <a:rPr lang="en-US" sz="2400" dirty="0">
                <a:solidFill>
                  <a:schemeClr val="accent4"/>
                </a:solidFill>
                <a:latin typeface="Arial" pitchFamily="34" charset="0"/>
                <a:cs typeface="Arial" pitchFamily="34" charset="0"/>
              </a:rPr>
              <a:t>Some clients require a copyright notice.  Or, we may want to copyright</a:t>
            </a:r>
            <a:r>
              <a:rPr lang="en-US" sz="2400" baseline="0" dirty="0">
                <a:solidFill>
                  <a:schemeClr val="accent4"/>
                </a:solidFill>
                <a:latin typeface="Arial" pitchFamily="34" charset="0"/>
                <a:cs typeface="Arial" pitchFamily="34" charset="0"/>
              </a:rPr>
              <a:t> the materials as ours.  This slide provides such notice.  To eliminate this text box, go to </a:t>
            </a:r>
            <a:br>
              <a:rPr lang="en-US" sz="2400" baseline="0" dirty="0">
                <a:solidFill>
                  <a:schemeClr val="accent4"/>
                </a:solidFill>
                <a:latin typeface="Arial" pitchFamily="34" charset="0"/>
                <a:cs typeface="Arial" pitchFamily="34" charset="0"/>
              </a:rPr>
            </a:br>
            <a:r>
              <a:rPr lang="en-US" sz="2400" baseline="0" dirty="0">
                <a:solidFill>
                  <a:schemeClr val="accent4"/>
                </a:solidFill>
                <a:latin typeface="Arial" pitchFamily="34" charset="0"/>
                <a:cs typeface="Arial" pitchFamily="34" charset="0"/>
              </a:rPr>
              <a:t>“View” then “Slide Master” and delete it from the lay out slide.</a:t>
            </a:r>
          </a:p>
          <a:p>
            <a:endParaRPr lang="en-US" sz="2400" baseline="0" dirty="0">
              <a:solidFill>
                <a:schemeClr val="accent4"/>
              </a:solidFill>
              <a:latin typeface="Arial" pitchFamily="34" charset="0"/>
              <a:cs typeface="Arial" pitchFamily="34" charset="0"/>
            </a:endParaRPr>
          </a:p>
          <a:p>
            <a:r>
              <a:rPr lang="en-US" sz="2400" baseline="0" dirty="0">
                <a:solidFill>
                  <a:schemeClr val="accent4"/>
                </a:solidFill>
                <a:latin typeface="Arial" pitchFamily="34" charset="0"/>
                <a:cs typeface="Arial" pitchFamily="34" charset="0"/>
              </a:rPr>
              <a:t>You can also add © FDE &lt;Current Year&gt; into the footer for each slide.  Do this by going to “Insert” then “Header and Footer” and making appropriate edits.   The little copy right symbol is available from the Insert menu also by clicking on the “Symbol” button (the one with the omega sign on it).</a:t>
            </a:r>
            <a:endParaRPr lang="en-US" sz="2400" dirty="0">
              <a:solidFill>
                <a:schemeClr val="accent4"/>
              </a:solidFill>
              <a:latin typeface="Arial" pitchFamily="34" charset="0"/>
              <a:cs typeface="Arial" pitchFamily="34" charset="0"/>
            </a:endParaRPr>
          </a:p>
        </p:txBody>
      </p:sp>
    </p:spTree>
    <p:extLst>
      <p:ext uri="{BB962C8B-B14F-4D97-AF65-F5344CB8AC3E}">
        <p14:creationId xmlns:p14="http://schemas.microsoft.com/office/powerpoint/2010/main" val="41719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Learning Objectives">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Tab 3-6 - Refrigeration Cycles</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4" name="TextBox 3"/>
          <p:cNvSpPr txBox="1"/>
          <p:nvPr userDrawn="1"/>
        </p:nvSpPr>
        <p:spPr>
          <a:xfrm>
            <a:off x="777242" y="402804"/>
            <a:ext cx="13990322" cy="1676400"/>
          </a:xfrm>
          <a:prstGeom prst="rect">
            <a:avLst/>
          </a:prstGeom>
        </p:spPr>
        <p:txBody>
          <a:bodyPr vert="horz" lIns="135838" tIns="67918" rIns="135838" bIns="67918" rtlCol="0" anchor="ctr">
            <a:normAutofit/>
          </a:bodyPr>
          <a:lstStyle>
            <a:lvl1pPr>
              <a:spcBef>
                <a:spcPct val="0"/>
              </a:spcBef>
              <a:buNone/>
              <a:defRPr sz="3200">
                <a:solidFill>
                  <a:schemeClr val="tx2"/>
                </a:solidFill>
                <a:latin typeface="Arial" pitchFamily="34" charset="0"/>
                <a:ea typeface="+mj-ea"/>
                <a:cs typeface="Arial" pitchFamily="34" charset="0"/>
              </a:defRPr>
            </a:lvl1pPr>
          </a:lstStyle>
          <a:p>
            <a:pPr lvl="0"/>
            <a:r>
              <a:rPr lang="en-US" dirty="0">
                <a:solidFill>
                  <a:srgbClr val="FFA100"/>
                </a:solidFill>
              </a:rPr>
              <a:t>Learning Objectives</a:t>
            </a:r>
          </a:p>
        </p:txBody>
      </p:sp>
      <p:sp>
        <p:nvSpPr>
          <p:cNvPr id="2" name="TextBox 1"/>
          <p:cNvSpPr txBox="1"/>
          <p:nvPr userDrawn="1"/>
        </p:nvSpPr>
        <p:spPr>
          <a:xfrm>
            <a:off x="777239" y="2346967"/>
            <a:ext cx="8366288" cy="675772"/>
          </a:xfrm>
          <a:prstGeom prst="rect">
            <a:avLst/>
          </a:prstGeom>
          <a:noFill/>
        </p:spPr>
        <p:txBody>
          <a:bodyPr wrap="none" lIns="135838" tIns="67918" rIns="135838" bIns="67918" rtlCol="0">
            <a:spAutoFit/>
          </a:bodyPr>
          <a:lstStyle/>
          <a:p>
            <a:pPr lvl="0"/>
            <a:r>
              <a:rPr lang="en-US" sz="3500" b="0" kern="1200" baseline="0" dirty="0">
                <a:solidFill>
                  <a:schemeClr val="bg1"/>
                </a:solidFill>
                <a:latin typeface="Arial" pitchFamily="34" charset="0"/>
                <a:ea typeface="+mn-ea"/>
                <a:cs typeface="Arial" pitchFamily="34" charset="0"/>
              </a:rPr>
              <a:t>After completing this course, you should:</a:t>
            </a:r>
          </a:p>
        </p:txBody>
      </p:sp>
      <p:sp>
        <p:nvSpPr>
          <p:cNvPr id="8" name="Text Placeholder 7"/>
          <p:cNvSpPr>
            <a:spLocks noGrp="1"/>
          </p:cNvSpPr>
          <p:nvPr>
            <p:ph type="body" sz="quarter" idx="12" hasCustomPrompt="1"/>
          </p:nvPr>
        </p:nvSpPr>
        <p:spPr>
          <a:xfrm>
            <a:off x="777241" y="3352811"/>
            <a:ext cx="12982263" cy="5888821"/>
          </a:xfrm>
          <a:ln>
            <a:noFill/>
          </a:ln>
        </p:spPr>
        <p:txBody>
          <a:bodyPr/>
          <a:lstStyle>
            <a:lvl2pPr marL="690984" indent="-679194">
              <a:buFont typeface="+mj-lt"/>
              <a:buAutoNum type="arabicPeriod"/>
              <a:defRPr baseline="0">
                <a:solidFill>
                  <a:srgbClr val="FFA100"/>
                </a:solidFill>
              </a:defRPr>
            </a:lvl2pPr>
            <a:lvl3pPr>
              <a:defRPr lang="en-US" sz="2700" kern="1200" baseline="0" dirty="0">
                <a:solidFill>
                  <a:schemeClr val="accent4"/>
                </a:solidFill>
                <a:latin typeface="Arial" pitchFamily="34" charset="0"/>
                <a:ea typeface="+mn-ea"/>
                <a:cs typeface="Arial" pitchFamily="34" charset="0"/>
              </a:defRPr>
            </a:lvl3pPr>
          </a:lstStyle>
          <a:p>
            <a:pPr lvl="1"/>
            <a:r>
              <a:rPr lang="en-US" dirty="0"/>
              <a:t>Click here to enter learning objectives</a:t>
            </a:r>
          </a:p>
          <a:p>
            <a:pPr lvl="2"/>
            <a:endParaRPr lang="en-US" dirty="0"/>
          </a:p>
        </p:txBody>
      </p:sp>
      <p:sp>
        <p:nvSpPr>
          <p:cNvPr id="10" name="Text Placeholder 9"/>
          <p:cNvSpPr>
            <a:spLocks noGrp="1"/>
          </p:cNvSpPr>
          <p:nvPr>
            <p:ph type="body" sz="quarter" idx="13" hasCustomPrompt="1"/>
          </p:nvPr>
        </p:nvSpPr>
        <p:spPr>
          <a:xfrm>
            <a:off x="975086" y="5017982"/>
            <a:ext cx="12497077" cy="2581699"/>
          </a:xfrm>
          <a:ln>
            <a:noFill/>
          </a:ln>
        </p:spPr>
        <p:txBody>
          <a:bodyPr>
            <a:noAutofit/>
          </a:bodyPr>
          <a:lstStyle>
            <a:lvl3pPr marL="514110" indent="0" algn="l" defTabSz="1358384" rtl="0" eaLnBrk="1" latinLnBrk="0" hangingPunct="1">
              <a:spcBef>
                <a:spcPct val="20000"/>
              </a:spcBef>
              <a:buFont typeface="+mj-lt"/>
              <a:buNone/>
              <a:defRPr lang="en-US" sz="2700" kern="1200" baseline="0" dirty="0">
                <a:solidFill>
                  <a:srgbClr val="FF0000"/>
                </a:solidFill>
                <a:latin typeface="Arial" pitchFamily="34" charset="0"/>
                <a:ea typeface="+mn-ea"/>
                <a:cs typeface="Arial" pitchFamily="34" charset="0"/>
              </a:defRPr>
            </a:lvl3pPr>
          </a:lstStyle>
          <a:p>
            <a:pPr marL="514110" lvl="2" indent="0" algn="l" defTabSz="1358384" rtl="0" eaLnBrk="1" latinLnBrk="0" hangingPunct="1">
              <a:spcBef>
                <a:spcPct val="20000"/>
              </a:spcBef>
              <a:buFont typeface="+mj-lt"/>
              <a:buNone/>
            </a:pPr>
            <a:r>
              <a:rPr lang="en-US" dirty="0"/>
              <a:t>Where courses are offered for credits, you often have to state the learning objectives at the beginning of the slide set.  Typically 4-6 objectives are required.</a:t>
            </a:r>
          </a:p>
          <a:p>
            <a:pPr marL="514110" lvl="2" indent="0" algn="l" defTabSz="1358384" rtl="0" eaLnBrk="1" latinLnBrk="0" hangingPunct="1">
              <a:spcBef>
                <a:spcPct val="20000"/>
              </a:spcBef>
              <a:buFont typeface="+mj-lt"/>
              <a:buNone/>
            </a:pPr>
            <a:r>
              <a:rPr lang="en-US" dirty="0"/>
              <a:t>Usually this is a good starting point for organizing your presentation anyway and it helps set up the class and sets expectations.</a:t>
            </a:r>
          </a:p>
        </p:txBody>
      </p:sp>
    </p:spTree>
    <p:extLst>
      <p:ext uri="{BB962C8B-B14F-4D97-AF65-F5344CB8AC3E}">
        <p14:creationId xmlns:p14="http://schemas.microsoft.com/office/powerpoint/2010/main" val="315072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Learning Objectives">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679194" indent="-679194">
              <a:buFont typeface="Arial" pitchFamily="34" charset="0"/>
              <a:buChar char="•"/>
              <a:defRPr baseline="0">
                <a:solidFill>
                  <a:schemeClr val="bg1"/>
                </a:solidFill>
              </a:defRPr>
            </a:lvl1pPr>
            <a:lvl2pPr marL="690984" indent="-679194">
              <a:buFont typeface="+mj-lt"/>
              <a:buAutoNum type="arabicPeriod"/>
              <a:defRPr baseline="0"/>
            </a:lvl2pPr>
            <a:lvl3pPr marL="1193304" indent="-679194">
              <a:buFont typeface="+mj-lt"/>
              <a:buAutoNum type="arabicPeriod"/>
              <a:defRPr lang="en-US" sz="2700" kern="1200" baseline="0" dirty="0" smtClean="0">
                <a:solidFill>
                  <a:schemeClr val="accent4"/>
                </a:solidFill>
                <a:latin typeface="Arial" pitchFamily="34" charset="0"/>
                <a:ea typeface="+mn-ea"/>
                <a:cs typeface="Arial" pitchFamily="34" charset="0"/>
              </a:defRPr>
            </a:lvl3pPr>
            <a:lvl4pPr marL="1697982" indent="-679194">
              <a:buFont typeface="+mj-lt"/>
              <a:buAutoNum type="arabicPeriod"/>
              <a:defRPr/>
            </a:lvl4pPr>
            <a:lvl5pPr marL="2202659" indent="-679194">
              <a:buFont typeface="+mj-lt"/>
              <a:buAutoNum type="arabicPeriod"/>
              <a:defRPr/>
            </a:lvl5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p>
          <a:p>
            <a:pPr lvl="0"/>
            <a:r>
              <a:rPr lang="en-US" dirty="0"/>
              <a:t>Topic 6</a:t>
            </a:r>
          </a:p>
          <a:p>
            <a:pPr marL="514110" lvl="2" indent="0" algn="l" defTabSz="1358384" rtl="0" eaLnBrk="1" latinLnBrk="0" hangingPunct="1">
              <a:spcBef>
                <a:spcPct val="20000"/>
              </a:spcBef>
              <a:buFont typeface="+mj-lt"/>
              <a:buNone/>
            </a:pPr>
            <a:endParaRPr lang="en-US" dirty="0"/>
          </a:p>
          <a:p>
            <a:pPr marL="514110" lvl="2" indent="0" algn="l" defTabSz="1358384" rtl="0" eaLnBrk="1" latinLnBrk="0" hangingPunct="1">
              <a:spcBef>
                <a:spcPct val="20000"/>
              </a:spcBef>
              <a:buFont typeface="+mj-lt"/>
              <a:buNone/>
            </a:pPr>
            <a:r>
              <a:rPr lang="en-US" dirty="0"/>
              <a:t>Providing an agenda is also required by some clients.  This is also a good organizing tool for putting your presentation together and is also a good way to help the students understand how the learning objectives tie into the plan for the day.  If you include time targets, this also helps you manage your time.</a:t>
            </a:r>
          </a:p>
          <a:p>
            <a:pPr lvl="0"/>
            <a:endParaRPr lang="en-US" dirty="0"/>
          </a:p>
        </p:txBody>
      </p:sp>
      <p:sp>
        <p:nvSpPr>
          <p:cNvPr id="5" name="Footer Placeholder 4"/>
          <p:cNvSpPr>
            <a:spLocks noGrp="1"/>
          </p:cNvSpPr>
          <p:nvPr>
            <p:ph type="ftr" sz="quarter" idx="10"/>
          </p:nvPr>
        </p:nvSpPr>
        <p:spPr/>
        <p:txBody>
          <a:bodyPr/>
          <a:lstStyle/>
          <a:p>
            <a:r>
              <a:rPr lang="en-US"/>
              <a:t>Tab 3-6 - Refrigeration Cycles</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4" name="TextBox 3"/>
          <p:cNvSpPr txBox="1"/>
          <p:nvPr userDrawn="1"/>
        </p:nvSpPr>
        <p:spPr>
          <a:xfrm>
            <a:off x="777242" y="402804"/>
            <a:ext cx="13990322" cy="1676400"/>
          </a:xfrm>
          <a:prstGeom prst="rect">
            <a:avLst/>
          </a:prstGeom>
        </p:spPr>
        <p:txBody>
          <a:bodyPr vert="horz" lIns="135838" tIns="67918" rIns="135838" bIns="67918" rtlCol="0" anchor="ctr">
            <a:normAutofit/>
          </a:bodyPr>
          <a:lstStyle>
            <a:lvl1pPr>
              <a:spcBef>
                <a:spcPct val="0"/>
              </a:spcBef>
              <a:buNone/>
              <a:defRPr sz="3200">
                <a:solidFill>
                  <a:schemeClr val="tx2"/>
                </a:solidFill>
                <a:latin typeface="Arial" pitchFamily="34" charset="0"/>
                <a:ea typeface="+mj-ea"/>
                <a:cs typeface="Arial" pitchFamily="34" charset="0"/>
              </a:defRPr>
            </a:lvl1pPr>
          </a:lstStyle>
          <a:p>
            <a:pPr lvl="0"/>
            <a:r>
              <a:rPr lang="en-US" dirty="0">
                <a:solidFill>
                  <a:srgbClr val="FFA100"/>
                </a:solidFill>
              </a:rPr>
              <a:t>Agenda</a:t>
            </a:r>
          </a:p>
        </p:txBody>
      </p:sp>
    </p:spTree>
    <p:extLst>
      <p:ext uri="{BB962C8B-B14F-4D97-AF65-F5344CB8AC3E}">
        <p14:creationId xmlns:p14="http://schemas.microsoft.com/office/powerpoint/2010/main" val="19470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Background">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Tab 3-6 - Refrigeration Cycles</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4" name="TextBox 3"/>
          <p:cNvSpPr txBox="1"/>
          <p:nvPr userDrawn="1"/>
        </p:nvSpPr>
        <p:spPr>
          <a:xfrm>
            <a:off x="777242" y="402804"/>
            <a:ext cx="13990322" cy="1676400"/>
          </a:xfrm>
          <a:prstGeom prst="rect">
            <a:avLst/>
          </a:prstGeom>
        </p:spPr>
        <p:txBody>
          <a:bodyPr vert="horz" lIns="135838" tIns="67918" rIns="135838" bIns="67918" rtlCol="0" anchor="ctr">
            <a:normAutofit/>
          </a:bodyPr>
          <a:lstStyle>
            <a:lvl1pPr>
              <a:spcBef>
                <a:spcPct val="0"/>
              </a:spcBef>
              <a:buNone/>
              <a:defRPr sz="3200">
                <a:solidFill>
                  <a:schemeClr val="tx2"/>
                </a:solidFill>
                <a:latin typeface="Arial" pitchFamily="34" charset="0"/>
                <a:ea typeface="+mj-ea"/>
                <a:cs typeface="Arial" pitchFamily="34" charset="0"/>
              </a:defRPr>
            </a:lvl1pPr>
          </a:lstStyle>
          <a:p>
            <a:pPr lvl="0"/>
            <a:r>
              <a:rPr lang="en-US" dirty="0">
                <a:solidFill>
                  <a:srgbClr val="FFA100"/>
                </a:solidFill>
              </a:rPr>
              <a:t>Agenda</a:t>
            </a:r>
          </a:p>
        </p:txBody>
      </p:sp>
    </p:spTree>
    <p:extLst>
      <p:ext uri="{BB962C8B-B14F-4D97-AF65-F5344CB8AC3E}">
        <p14:creationId xmlns:p14="http://schemas.microsoft.com/office/powerpoint/2010/main" val="426906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7242" y="402804"/>
            <a:ext cx="13990322" cy="1676400"/>
          </a:xfrm>
          <a:prstGeom prst="rect">
            <a:avLst/>
          </a:prstGeom>
        </p:spPr>
        <p:txBody>
          <a:bodyPr vert="horz" lIns="135838" tIns="67918" rIns="135838" bIns="6791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77242" y="2346962"/>
            <a:ext cx="13990322" cy="6638079"/>
          </a:xfrm>
          <a:prstGeom prst="rect">
            <a:avLst/>
          </a:prstGeom>
        </p:spPr>
        <p:txBody>
          <a:bodyPr vert="horz" lIns="135838" tIns="67918" rIns="135838" bIns="679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590802" y="9723121"/>
            <a:ext cx="10363200" cy="335280"/>
          </a:xfrm>
          <a:prstGeom prst="rect">
            <a:avLst/>
          </a:prstGeom>
        </p:spPr>
        <p:txBody>
          <a:bodyPr vert="horz" lIns="135838" tIns="67918" rIns="135838" bIns="67918" rtlCol="0" anchor="ctr"/>
          <a:lstStyle>
            <a:lvl1pPr algn="ctr">
              <a:defRPr sz="1800" cap="small" baseline="0">
                <a:solidFill>
                  <a:schemeClr val="tx1">
                    <a:tint val="75000"/>
                  </a:schemeClr>
                </a:solidFill>
                <a:latin typeface="Arial" pitchFamily="34" charset="0"/>
                <a:cs typeface="Arial" pitchFamily="34" charset="0"/>
              </a:defRPr>
            </a:lvl1pPr>
          </a:lstStyle>
          <a:p>
            <a:r>
              <a:rPr lang="en-US"/>
              <a:t>Tab 3-6 - Refrigeration Cycles</a:t>
            </a:r>
            <a:endParaRPr lang="en-US" dirty="0"/>
          </a:p>
        </p:txBody>
      </p:sp>
      <p:sp>
        <p:nvSpPr>
          <p:cNvPr id="6" name="Slide Number Placeholder 5"/>
          <p:cNvSpPr>
            <a:spLocks noGrp="1"/>
          </p:cNvSpPr>
          <p:nvPr>
            <p:ph type="sldNum" sz="quarter" idx="4"/>
          </p:nvPr>
        </p:nvSpPr>
        <p:spPr>
          <a:xfrm>
            <a:off x="12954002" y="9723121"/>
            <a:ext cx="2590800" cy="335280"/>
          </a:xfrm>
          <a:prstGeom prst="rect">
            <a:avLst/>
          </a:prstGeom>
        </p:spPr>
        <p:txBody>
          <a:bodyPr vert="horz" lIns="135838" tIns="67918" rIns="135838" bIns="67918" rtlCol="0" anchor="ctr"/>
          <a:lstStyle>
            <a:lvl1pPr algn="r">
              <a:defRPr lang="en-US" sz="1800" cap="small" baseline="0" smtClean="0">
                <a:solidFill>
                  <a:schemeClr val="tx1">
                    <a:tint val="75000"/>
                  </a:schemeClr>
                </a:solidFill>
                <a:latin typeface="Arial" pitchFamily="34" charset="0"/>
                <a:cs typeface="Arial" pitchFamily="34" charset="0"/>
              </a:defRPr>
            </a:lvl1pPr>
          </a:lstStyle>
          <a:p>
            <a:fld id="{A9320731-3B2C-4107-8664-CAD7BE973DC8}" type="slidenum">
              <a:rPr lang="en-US" smtClean="0"/>
              <a:pPr/>
              <a:t>‹#›</a:t>
            </a:fld>
            <a:endParaRPr lang="en-US"/>
          </a:p>
        </p:txBody>
      </p:sp>
    </p:spTree>
    <p:extLst>
      <p:ext uri="{BB962C8B-B14F-4D97-AF65-F5344CB8AC3E}">
        <p14:creationId xmlns:p14="http://schemas.microsoft.com/office/powerpoint/2010/main" val="3197250252"/>
      </p:ext>
    </p:extLst>
  </p:cSld>
  <p:clrMap bg1="lt1" tx1="dk1" bg2="lt2" tx2="dk2" accent1="accent1" accent2="accent2" accent3="accent3" accent4="accent4" accent5="accent5" accent6="accent6" hlink="hlink" folHlink="folHlink"/>
  <p:sldLayoutIdLst>
    <p:sldLayoutId id="2147483751" r:id="rId1"/>
    <p:sldLayoutId id="2147483707" r:id="rId2"/>
    <p:sldLayoutId id="2147483747" r:id="rId3"/>
    <p:sldLayoutId id="2147483745" r:id="rId4"/>
    <p:sldLayoutId id="2147483739" r:id="rId5"/>
    <p:sldLayoutId id="2147483740" r:id="rId6"/>
    <p:sldLayoutId id="2147483749" r:id="rId7"/>
    <p:sldLayoutId id="2147483742" r:id="rId8"/>
    <p:sldLayoutId id="2147483744" r:id="rId9"/>
    <p:sldLayoutId id="2147483713" r:id="rId10"/>
    <p:sldLayoutId id="2147483714" r:id="rId11"/>
    <p:sldLayoutId id="2147483715" r:id="rId12"/>
    <p:sldLayoutId id="2147483716" r:id="rId13"/>
    <p:sldLayoutId id="2147483717" r:id="rId14"/>
    <p:sldLayoutId id="2147483718" r:id="rId15"/>
    <p:sldLayoutId id="2147483719" r:id="rId16"/>
    <p:sldLayoutId id="2147483748" r:id="rId17"/>
    <p:sldLayoutId id="2147483750" r:id="rId18"/>
    <p:sldLayoutId id="2147483746" r:id="rId19"/>
    <p:sldLayoutId id="2147483752"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358384" rtl="0" eaLnBrk="1" latinLnBrk="0" hangingPunct="1">
        <a:spcBef>
          <a:spcPct val="0"/>
        </a:spcBef>
        <a:buNone/>
        <a:defRPr sz="4800" kern="1200">
          <a:solidFill>
            <a:srgbClr val="FFA100"/>
          </a:solidFill>
          <a:latin typeface="Arial" pitchFamily="34" charset="0"/>
          <a:ea typeface="+mj-ea"/>
          <a:cs typeface="Arial" pitchFamily="34" charset="0"/>
        </a:defRPr>
      </a:lvl1pPr>
    </p:titleStyle>
    <p:bodyStyle>
      <a:lvl1pPr marL="0" indent="0" algn="l" defTabSz="1358384" rtl="0" eaLnBrk="1" latinLnBrk="0" hangingPunct="1">
        <a:spcBef>
          <a:spcPct val="20000"/>
        </a:spcBef>
        <a:buFont typeface="Arial" pitchFamily="34" charset="0"/>
        <a:buNone/>
        <a:defRPr sz="3500" b="0" kern="1200">
          <a:solidFill>
            <a:schemeClr val="bg1"/>
          </a:solidFill>
          <a:latin typeface="Arial" pitchFamily="34" charset="0"/>
          <a:ea typeface="+mn-ea"/>
          <a:cs typeface="Arial" pitchFamily="34" charset="0"/>
        </a:defRPr>
      </a:lvl1pPr>
      <a:lvl2pPr marL="521187" indent="-509395" algn="l" defTabSz="1358384" rtl="0" eaLnBrk="1" latinLnBrk="0" hangingPunct="1">
        <a:spcBef>
          <a:spcPct val="20000"/>
        </a:spcBef>
        <a:buFont typeface="Arial" pitchFamily="34" charset="0"/>
        <a:buChar char="•"/>
        <a:defRPr sz="3500" kern="1200">
          <a:solidFill>
            <a:srgbClr val="FFA100"/>
          </a:solidFill>
          <a:latin typeface="Arial" pitchFamily="34" charset="0"/>
          <a:ea typeface="+mn-ea"/>
          <a:cs typeface="Arial" pitchFamily="34" charset="0"/>
        </a:defRPr>
      </a:lvl2pPr>
      <a:lvl3pPr marL="1023506" indent="-509395" algn="l" defTabSz="1358384" rtl="0" eaLnBrk="1" latinLnBrk="0" hangingPunct="1">
        <a:spcBef>
          <a:spcPct val="20000"/>
        </a:spcBef>
        <a:buFont typeface="Calibri" pitchFamily="34" charset="0"/>
        <a:buChar char="‒"/>
        <a:defRPr sz="3500" kern="1200">
          <a:solidFill>
            <a:srgbClr val="FFA100"/>
          </a:solidFill>
          <a:latin typeface="Arial" pitchFamily="34" charset="0"/>
          <a:ea typeface="+mn-ea"/>
          <a:cs typeface="Arial" pitchFamily="34" charset="0"/>
        </a:defRPr>
      </a:lvl3pPr>
      <a:lvl4pPr marL="1535259" indent="-516470" algn="l" defTabSz="1358384" rtl="0" eaLnBrk="1" latinLnBrk="0" hangingPunct="1">
        <a:spcBef>
          <a:spcPct val="20000"/>
        </a:spcBef>
        <a:buFont typeface="Arial" pitchFamily="34" charset="0"/>
        <a:buChar char="•"/>
        <a:defRPr sz="3500" kern="1200">
          <a:solidFill>
            <a:srgbClr val="FFA100"/>
          </a:solidFill>
          <a:latin typeface="Arial" pitchFamily="34" charset="0"/>
          <a:ea typeface="+mn-ea"/>
          <a:cs typeface="Arial" pitchFamily="34" charset="0"/>
        </a:defRPr>
      </a:lvl4pPr>
      <a:lvl5pPr marL="1950320" indent="-426854" algn="l" defTabSz="1358384" rtl="0" eaLnBrk="1" latinLnBrk="0" hangingPunct="1">
        <a:spcBef>
          <a:spcPct val="20000"/>
        </a:spcBef>
        <a:buFont typeface="Calibri" pitchFamily="34" charset="0"/>
        <a:buChar char="‒"/>
        <a:defRPr sz="3000" kern="1200">
          <a:solidFill>
            <a:srgbClr val="FFA100"/>
          </a:solidFill>
          <a:latin typeface="Arial" pitchFamily="34" charset="0"/>
          <a:ea typeface="+mn-ea"/>
          <a:cs typeface="Arial" pitchFamily="34" charset="0"/>
        </a:defRPr>
      </a:lvl5pPr>
      <a:lvl6pPr marL="3735560" indent="-339595" algn="l" defTabSz="1358384"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14750" indent="-339595" algn="l" defTabSz="1358384"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093944" indent="-339595" algn="l" defTabSz="1358384"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773138" indent="-339595" algn="l" defTabSz="1358384"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58384" rtl="0" eaLnBrk="1" latinLnBrk="0" hangingPunct="1">
        <a:defRPr sz="2700" kern="1200">
          <a:solidFill>
            <a:schemeClr val="tx1"/>
          </a:solidFill>
          <a:latin typeface="+mn-lt"/>
          <a:ea typeface="+mn-ea"/>
          <a:cs typeface="+mn-cs"/>
        </a:defRPr>
      </a:lvl1pPr>
      <a:lvl2pPr marL="679194" algn="l" defTabSz="1358384" rtl="0" eaLnBrk="1" latinLnBrk="0" hangingPunct="1">
        <a:defRPr sz="2700" kern="1200">
          <a:solidFill>
            <a:schemeClr val="tx1"/>
          </a:solidFill>
          <a:latin typeface="+mn-lt"/>
          <a:ea typeface="+mn-ea"/>
          <a:cs typeface="+mn-cs"/>
        </a:defRPr>
      </a:lvl2pPr>
      <a:lvl3pPr marL="1358384" algn="l" defTabSz="1358384" rtl="0" eaLnBrk="1" latinLnBrk="0" hangingPunct="1">
        <a:defRPr sz="2700" kern="1200">
          <a:solidFill>
            <a:schemeClr val="tx1"/>
          </a:solidFill>
          <a:latin typeface="+mn-lt"/>
          <a:ea typeface="+mn-ea"/>
          <a:cs typeface="+mn-cs"/>
        </a:defRPr>
      </a:lvl3pPr>
      <a:lvl4pPr marL="2037578" algn="l" defTabSz="1358384" rtl="0" eaLnBrk="1" latinLnBrk="0" hangingPunct="1">
        <a:defRPr sz="2700" kern="1200">
          <a:solidFill>
            <a:schemeClr val="tx1"/>
          </a:solidFill>
          <a:latin typeface="+mn-lt"/>
          <a:ea typeface="+mn-ea"/>
          <a:cs typeface="+mn-cs"/>
        </a:defRPr>
      </a:lvl4pPr>
      <a:lvl5pPr marL="2716771" algn="l" defTabSz="1358384" rtl="0" eaLnBrk="1" latinLnBrk="0" hangingPunct="1">
        <a:defRPr sz="2700" kern="1200">
          <a:solidFill>
            <a:schemeClr val="tx1"/>
          </a:solidFill>
          <a:latin typeface="+mn-lt"/>
          <a:ea typeface="+mn-ea"/>
          <a:cs typeface="+mn-cs"/>
        </a:defRPr>
      </a:lvl5pPr>
      <a:lvl6pPr marL="3395962" algn="l" defTabSz="1358384" rtl="0" eaLnBrk="1" latinLnBrk="0" hangingPunct="1">
        <a:defRPr sz="2700" kern="1200">
          <a:solidFill>
            <a:schemeClr val="tx1"/>
          </a:solidFill>
          <a:latin typeface="+mn-lt"/>
          <a:ea typeface="+mn-ea"/>
          <a:cs typeface="+mn-cs"/>
        </a:defRPr>
      </a:lvl6pPr>
      <a:lvl7pPr marL="4075155" algn="l" defTabSz="1358384" rtl="0" eaLnBrk="1" latinLnBrk="0" hangingPunct="1">
        <a:defRPr sz="2700" kern="1200">
          <a:solidFill>
            <a:schemeClr val="tx1"/>
          </a:solidFill>
          <a:latin typeface="+mn-lt"/>
          <a:ea typeface="+mn-ea"/>
          <a:cs typeface="+mn-cs"/>
        </a:defRPr>
      </a:lvl7pPr>
      <a:lvl8pPr marL="4754349" algn="l" defTabSz="1358384" rtl="0" eaLnBrk="1" latinLnBrk="0" hangingPunct="1">
        <a:defRPr sz="2700" kern="1200">
          <a:solidFill>
            <a:schemeClr val="tx1"/>
          </a:solidFill>
          <a:latin typeface="+mn-lt"/>
          <a:ea typeface="+mn-ea"/>
          <a:cs typeface="+mn-cs"/>
        </a:defRPr>
      </a:lvl8pPr>
      <a:lvl9pPr marL="5433539" algn="l" defTabSz="1358384"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emf"/><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C0B05-E2FF-42E6-93F8-240833198F84}"/>
              </a:ext>
            </a:extLst>
          </p:cNvPr>
          <p:cNvSpPr>
            <a:spLocks noGrp="1"/>
          </p:cNvSpPr>
          <p:nvPr>
            <p:ph type="title"/>
          </p:nvPr>
        </p:nvSpPr>
        <p:spPr/>
        <p:txBody>
          <a:bodyPr/>
          <a:lstStyle/>
          <a:p>
            <a:r>
              <a:rPr lang="en-US" dirty="0"/>
              <a:t>Take What We Started and Complete It</a:t>
            </a:r>
          </a:p>
        </p:txBody>
      </p:sp>
      <p:sp>
        <p:nvSpPr>
          <p:cNvPr id="5" name="Text Placeholder 4">
            <a:extLst>
              <a:ext uri="{FF2B5EF4-FFF2-40B4-BE49-F238E27FC236}">
                <a16:creationId xmlns:a16="http://schemas.microsoft.com/office/drawing/2014/main" id="{00AEF77F-DF94-4692-A38E-4C8CD1A4A4E0}"/>
              </a:ext>
            </a:extLst>
          </p:cNvPr>
          <p:cNvSpPr>
            <a:spLocks noGrp="1"/>
          </p:cNvSpPr>
          <p:nvPr>
            <p:ph type="body" idx="1"/>
          </p:nvPr>
        </p:nvSpPr>
        <p:spPr>
          <a:xfrm>
            <a:off x="777248" y="2251503"/>
            <a:ext cx="6868321" cy="1802068"/>
          </a:xfrm>
        </p:spPr>
        <p:txBody>
          <a:bodyPr anchor="t"/>
          <a:lstStyle/>
          <a:p>
            <a:r>
              <a:rPr lang="en-US" dirty="0"/>
              <a:t>Starting Point</a:t>
            </a:r>
          </a:p>
          <a:p>
            <a:r>
              <a:rPr lang="en-US" sz="2400" b="0" dirty="0"/>
              <a:t>(Download it from the web site</a:t>
            </a:r>
          </a:p>
        </p:txBody>
      </p:sp>
      <p:pic>
        <p:nvPicPr>
          <p:cNvPr id="9" name="Content Placeholder 8">
            <a:extLst>
              <a:ext uri="{FF2B5EF4-FFF2-40B4-BE49-F238E27FC236}">
                <a16:creationId xmlns:a16="http://schemas.microsoft.com/office/drawing/2014/main" id="{7CBF2988-C3CC-49CF-B690-360BDB99C590}"/>
              </a:ext>
            </a:extLst>
          </p:cNvPr>
          <p:cNvPicPr>
            <a:picLocks noGrp="1" noChangeAspect="1"/>
          </p:cNvPicPr>
          <p:nvPr>
            <p:ph sz="half" idx="2"/>
          </p:nvPr>
        </p:nvPicPr>
        <p:blipFill>
          <a:blip r:embed="rId2"/>
          <a:stretch>
            <a:fillRect/>
          </a:stretch>
        </p:blipFill>
        <p:spPr>
          <a:xfrm>
            <a:off x="777875" y="3657615"/>
            <a:ext cx="6867525" cy="4067396"/>
          </a:xfrm>
          <a:prstGeom prst="rect">
            <a:avLst/>
          </a:prstGeom>
          <a:solidFill>
            <a:schemeClr val="bg1"/>
          </a:solidFill>
        </p:spPr>
      </p:pic>
      <p:sp>
        <p:nvSpPr>
          <p:cNvPr id="7" name="Text Placeholder 6">
            <a:extLst>
              <a:ext uri="{FF2B5EF4-FFF2-40B4-BE49-F238E27FC236}">
                <a16:creationId xmlns:a16="http://schemas.microsoft.com/office/drawing/2014/main" id="{D5A76D5F-F463-44FA-A190-2D18C000F204}"/>
              </a:ext>
            </a:extLst>
          </p:cNvPr>
          <p:cNvSpPr>
            <a:spLocks noGrp="1"/>
          </p:cNvSpPr>
          <p:nvPr>
            <p:ph type="body" sz="quarter" idx="3"/>
          </p:nvPr>
        </p:nvSpPr>
        <p:spPr/>
        <p:txBody>
          <a:bodyPr anchor="t"/>
          <a:lstStyle/>
          <a:p>
            <a:r>
              <a:rPr lang="en-US" dirty="0"/>
              <a:t>Typical Load Connection</a:t>
            </a:r>
          </a:p>
        </p:txBody>
      </p:sp>
      <p:pic>
        <p:nvPicPr>
          <p:cNvPr id="11" name="Content Placeholder 10" descr="A picture containing toy, train, table, light&#10;&#10;Description automatically generated">
            <a:extLst>
              <a:ext uri="{FF2B5EF4-FFF2-40B4-BE49-F238E27FC236}">
                <a16:creationId xmlns:a16="http://schemas.microsoft.com/office/drawing/2014/main" id="{52711BA9-EC9E-40A4-A2D9-EBC5A5237AED}"/>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896225" y="3657615"/>
            <a:ext cx="6870700" cy="2875340"/>
          </a:xfrm>
        </p:spPr>
      </p:pic>
      <p:pic>
        <p:nvPicPr>
          <p:cNvPr id="13" name="Picture 12" descr="A close up of a machine&#10;&#10;Description automatically generated">
            <a:extLst>
              <a:ext uri="{FF2B5EF4-FFF2-40B4-BE49-F238E27FC236}">
                <a16:creationId xmlns:a16="http://schemas.microsoft.com/office/drawing/2014/main" id="{821F130F-88C8-4E8E-BA6D-604765BAEB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6557" y="6786748"/>
            <a:ext cx="6855184" cy="2868848"/>
          </a:xfrm>
          <a:prstGeom prst="rect">
            <a:avLst/>
          </a:prstGeom>
        </p:spPr>
      </p:pic>
    </p:spTree>
    <p:extLst>
      <p:ext uri="{BB962C8B-B14F-4D97-AF65-F5344CB8AC3E}">
        <p14:creationId xmlns:p14="http://schemas.microsoft.com/office/powerpoint/2010/main" val="15417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AE1D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B17AE6-338B-4BBC-9DAF-ECC7C03F3EB7}"/>
              </a:ext>
            </a:extLst>
          </p:cNvPr>
          <p:cNvPicPr>
            <a:picLocks noChangeAspect="1"/>
          </p:cNvPicPr>
          <p:nvPr/>
        </p:nvPicPr>
        <p:blipFill>
          <a:blip r:embed="rId3"/>
          <a:stretch>
            <a:fillRect/>
          </a:stretch>
        </p:blipFill>
        <p:spPr>
          <a:xfrm>
            <a:off x="796601" y="361495"/>
            <a:ext cx="9897745" cy="2823686"/>
          </a:xfrm>
          <a:prstGeom prst="rect">
            <a:avLst/>
          </a:prstGeom>
        </p:spPr>
      </p:pic>
      <p:sp>
        <p:nvSpPr>
          <p:cNvPr id="64" name="TextBox 63">
            <a:extLst>
              <a:ext uri="{FF2B5EF4-FFF2-40B4-BE49-F238E27FC236}">
                <a16:creationId xmlns:a16="http://schemas.microsoft.com/office/drawing/2014/main" id="{0D0892F4-6C89-4E36-8D34-04FF89AD146C}"/>
              </a:ext>
            </a:extLst>
          </p:cNvPr>
          <p:cNvSpPr txBox="1"/>
          <p:nvPr/>
        </p:nvSpPr>
        <p:spPr>
          <a:xfrm>
            <a:off x="14268380" y="8256235"/>
            <a:ext cx="838278" cy="1005840"/>
          </a:xfrm>
          <a:prstGeom prst="rect">
            <a:avLst/>
          </a:prstGeom>
          <a:ln w="76200" cap="rnd">
            <a:solidFill>
              <a:srgbClr val="9CA3D2"/>
            </a:solidFill>
          </a:ln>
        </p:spPr>
        <p:style>
          <a:lnRef idx="1">
            <a:schemeClr val="accent1"/>
          </a:lnRef>
          <a:fillRef idx="0">
            <a:schemeClr val="accent1"/>
          </a:fillRef>
          <a:effectRef idx="0">
            <a:schemeClr val="accent1"/>
          </a:effectRef>
          <a:fontRef idx="minor">
            <a:schemeClr val="tx1"/>
          </a:fontRef>
        </p:style>
        <p:txBody>
          <a:bodyPr wrap="square" rtlCol="0" anchor="ctr" anchorCtr="0">
            <a:noAutofit/>
          </a:bodyPr>
          <a:lstStyle/>
          <a:p>
            <a:pPr algn="ctr"/>
            <a:endParaRPr lang="en-US" sz="733" dirty="0">
              <a:solidFill>
                <a:srgbClr val="9CA3D2"/>
              </a:solidFill>
              <a:latin typeface="Arial" panose="020B060402020202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id="{35ECFE53-BD8B-4F3B-B57F-D7D760F257B3}"/>
              </a:ext>
            </a:extLst>
          </p:cNvPr>
          <p:cNvSpPr/>
          <p:nvPr/>
        </p:nvSpPr>
        <p:spPr>
          <a:xfrm>
            <a:off x="647778" y="209550"/>
            <a:ext cx="14458950" cy="9639300"/>
          </a:xfrm>
          <a:prstGeom prst="rect">
            <a:avLst/>
          </a:prstGeom>
          <a:ln w="76200" cap="rnd">
            <a:solidFill>
              <a:srgbClr val="9CA3D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88"/>
          </a:p>
        </p:txBody>
      </p:sp>
      <p:cxnSp>
        <p:nvCxnSpPr>
          <p:cNvPr id="68" name="Straight Connector 67">
            <a:extLst>
              <a:ext uri="{FF2B5EF4-FFF2-40B4-BE49-F238E27FC236}">
                <a16:creationId xmlns:a16="http://schemas.microsoft.com/office/drawing/2014/main" id="{FC79E6CF-A722-4D8D-803C-F3E99FD85A48}"/>
              </a:ext>
            </a:extLst>
          </p:cNvPr>
          <p:cNvCxnSpPr/>
          <p:nvPr/>
        </p:nvCxnSpPr>
        <p:spPr>
          <a:xfrm flipV="1">
            <a:off x="14268379" y="209550"/>
            <a:ext cx="0" cy="9639300"/>
          </a:xfrm>
          <a:prstGeom prst="line">
            <a:avLst/>
          </a:prstGeom>
          <a:ln w="76200" cap="rnd">
            <a:solidFill>
              <a:srgbClr val="9CA3D2"/>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188F450D-9804-4DF1-9834-361F6309E2FE}"/>
              </a:ext>
            </a:extLst>
          </p:cNvPr>
          <p:cNvSpPr txBox="1"/>
          <p:nvPr/>
        </p:nvSpPr>
        <p:spPr>
          <a:xfrm rot="16200000">
            <a:off x="12780708" y="1717787"/>
            <a:ext cx="3813768" cy="797398"/>
          </a:xfrm>
          <a:prstGeom prst="rect">
            <a:avLst/>
          </a:prstGeom>
          <a:noFill/>
          <a:ln>
            <a:solidFill>
              <a:srgbClr val="9CA3D2"/>
            </a:solidFill>
          </a:ln>
        </p:spPr>
        <p:txBody>
          <a:bodyPr wrap="square" rtlCol="0">
            <a:spAutoFit/>
          </a:bodyPr>
          <a:lstStyle/>
          <a:p>
            <a:r>
              <a:rPr lang="en-US" sz="1283" dirty="0">
                <a:solidFill>
                  <a:srgbClr val="9CA3D2"/>
                </a:solidFill>
                <a:latin typeface="Arial" panose="020B0604020202020204" pitchFamily="34" charset="0"/>
                <a:cs typeface="Arial" panose="020B0604020202020204" pitchFamily="34" charset="0"/>
              </a:rPr>
              <a:t>Morgan, Wright, </a:t>
            </a:r>
            <a:r>
              <a:rPr lang="en-US" sz="1283" dirty="0" err="1">
                <a:solidFill>
                  <a:srgbClr val="9CA3D2"/>
                </a:solidFill>
                <a:latin typeface="Arial" panose="020B0604020202020204" pitchFamily="34" charset="0"/>
                <a:cs typeface="Arial" panose="020B0604020202020204" pitchFamily="34" charset="0"/>
              </a:rPr>
              <a:t>Jungerman</a:t>
            </a:r>
            <a:r>
              <a:rPr lang="en-US" sz="1283" dirty="0">
                <a:solidFill>
                  <a:srgbClr val="9CA3D2"/>
                </a:solidFill>
                <a:latin typeface="Arial" panose="020B0604020202020204" pitchFamily="34" charset="0"/>
                <a:cs typeface="Arial" panose="020B0604020202020204" pitchFamily="34" charset="0"/>
              </a:rPr>
              <a:t> and Kelley</a:t>
            </a:r>
          </a:p>
          <a:p>
            <a:r>
              <a:rPr lang="en-US" sz="1283" dirty="0">
                <a:solidFill>
                  <a:srgbClr val="9CA3D2"/>
                </a:solidFill>
                <a:latin typeface="Arial" panose="020B0604020202020204" pitchFamily="34" charset="0"/>
                <a:cs typeface="Arial" panose="020B0604020202020204" pitchFamily="34" charset="0"/>
              </a:rPr>
              <a:t>Architects, Master Planners</a:t>
            </a:r>
          </a:p>
          <a:p>
            <a:r>
              <a:rPr lang="en-US" sz="1008" dirty="0">
                <a:solidFill>
                  <a:srgbClr val="9CA3D2"/>
                </a:solidFill>
                <a:latin typeface="Arial" panose="020B0604020202020204" pitchFamily="34" charset="0"/>
                <a:cs typeface="Arial" panose="020B0604020202020204" pitchFamily="34" charset="0"/>
              </a:rPr>
              <a:t>120 Gumby Place| Suite 1872 | San Diego, CA | 92101 </a:t>
            </a:r>
          </a:p>
          <a:p>
            <a:r>
              <a:rPr lang="en-US" sz="1008" dirty="0">
                <a:solidFill>
                  <a:srgbClr val="9CA3D2"/>
                </a:solidFill>
                <a:latin typeface="Arial" panose="020B0604020202020204" pitchFamily="34" charset="0"/>
                <a:cs typeface="Arial" panose="020B0604020202020204" pitchFamily="34" charset="0"/>
              </a:rPr>
              <a:t>619.608.1867</a:t>
            </a:r>
          </a:p>
        </p:txBody>
      </p:sp>
      <p:cxnSp>
        <p:nvCxnSpPr>
          <p:cNvPr id="74" name="Straight Connector 73">
            <a:extLst>
              <a:ext uri="{FF2B5EF4-FFF2-40B4-BE49-F238E27FC236}">
                <a16:creationId xmlns:a16="http://schemas.microsoft.com/office/drawing/2014/main" id="{0F0568E6-FA85-4DAB-85AF-81AEAB2B7EDB}"/>
              </a:ext>
            </a:extLst>
          </p:cNvPr>
          <p:cNvCxnSpPr/>
          <p:nvPr/>
        </p:nvCxnSpPr>
        <p:spPr>
          <a:xfrm>
            <a:off x="14268450" y="4023371"/>
            <a:ext cx="838278" cy="0"/>
          </a:xfrm>
          <a:prstGeom prst="line">
            <a:avLst/>
          </a:prstGeom>
          <a:ln w="76200" cap="rnd">
            <a:solidFill>
              <a:srgbClr val="9CA3D2"/>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98C5465B-9162-48D7-8F8A-EDE265C25552}"/>
              </a:ext>
            </a:extLst>
          </p:cNvPr>
          <p:cNvSpPr txBox="1"/>
          <p:nvPr/>
        </p:nvSpPr>
        <p:spPr>
          <a:xfrm>
            <a:off x="14268380" y="4023371"/>
            <a:ext cx="838278" cy="838192"/>
          </a:xfrm>
          <a:prstGeom prst="rect">
            <a:avLst/>
          </a:prstGeom>
          <a:ln w="76200" cap="rnd">
            <a:solidFill>
              <a:srgbClr val="9CA3D2"/>
            </a:solidFill>
          </a:ln>
        </p:spPr>
        <p:style>
          <a:lnRef idx="1">
            <a:schemeClr val="accent1"/>
          </a:lnRef>
          <a:fillRef idx="0">
            <a:schemeClr val="accent1"/>
          </a:fillRef>
          <a:effectRef idx="0">
            <a:schemeClr val="accent1"/>
          </a:effectRef>
          <a:fontRef idx="minor">
            <a:schemeClr val="tx1"/>
          </a:fontRef>
        </p:style>
        <p:txBody>
          <a:bodyPr wrap="square" rtlCol="0" anchor="ctr" anchorCtr="0">
            <a:noAutofit/>
          </a:bodyPr>
          <a:lstStyle/>
          <a:p>
            <a:pPr algn="ctr"/>
            <a:r>
              <a:rPr lang="en-US" sz="917" dirty="0" err="1">
                <a:solidFill>
                  <a:srgbClr val="9CA3D2"/>
                </a:solidFill>
                <a:latin typeface="Arial" panose="020B0604020202020204" pitchFamily="34" charset="0"/>
                <a:cs typeface="Arial" panose="020B0604020202020204" pitchFamily="34" charset="0"/>
              </a:rPr>
              <a:t>Hijend</a:t>
            </a:r>
            <a:r>
              <a:rPr lang="en-US" sz="917" dirty="0">
                <a:solidFill>
                  <a:srgbClr val="9CA3D2"/>
                </a:solidFill>
                <a:latin typeface="Arial" panose="020B0604020202020204" pitchFamily="34" charset="0"/>
                <a:cs typeface="Arial" panose="020B0604020202020204" pitchFamily="34" charset="0"/>
              </a:rPr>
              <a:t> Hospitality International</a:t>
            </a:r>
          </a:p>
          <a:p>
            <a:pPr algn="ctr"/>
            <a:r>
              <a:rPr lang="en-US" sz="642" dirty="0">
                <a:solidFill>
                  <a:srgbClr val="9CA3D2"/>
                </a:solidFill>
                <a:latin typeface="Arial" panose="020B0604020202020204" pitchFamily="34" charset="0"/>
                <a:cs typeface="Arial" panose="020B0604020202020204" pitchFamily="34" charset="0"/>
              </a:rPr>
              <a:t>San Diego Bay View Marquis Hotel and Marina</a:t>
            </a:r>
          </a:p>
        </p:txBody>
      </p:sp>
      <p:sp>
        <p:nvSpPr>
          <p:cNvPr id="80" name="TextBox 79">
            <a:extLst>
              <a:ext uri="{FF2B5EF4-FFF2-40B4-BE49-F238E27FC236}">
                <a16:creationId xmlns:a16="http://schemas.microsoft.com/office/drawing/2014/main" id="{6493C632-FA12-4D2D-912C-544F2AE68CA0}"/>
              </a:ext>
            </a:extLst>
          </p:cNvPr>
          <p:cNvSpPr txBox="1"/>
          <p:nvPr/>
        </p:nvSpPr>
        <p:spPr>
          <a:xfrm>
            <a:off x="14268380" y="4861562"/>
            <a:ext cx="838278" cy="963920"/>
          </a:xfrm>
          <a:prstGeom prst="rect">
            <a:avLst/>
          </a:prstGeom>
          <a:noFill/>
          <a:ln w="76200" cap="rnd">
            <a:solidFill>
              <a:srgbClr val="9CA3D2"/>
            </a:solidFill>
          </a:ln>
        </p:spPr>
        <p:txBody>
          <a:bodyPr wrap="square" rtlCol="0" anchor="ctr" anchorCtr="0">
            <a:noAutofit/>
          </a:bodyPr>
          <a:lstStyle/>
          <a:p>
            <a:pPr algn="ctr"/>
            <a:r>
              <a:rPr lang="en-US" sz="733" dirty="0">
                <a:solidFill>
                  <a:srgbClr val="9CA3D2"/>
                </a:solidFill>
                <a:latin typeface="Arial" panose="020B0604020202020204" pitchFamily="34" charset="0"/>
                <a:cs typeface="Arial" panose="020B0604020202020204" pitchFamily="34" charset="0"/>
              </a:rPr>
              <a:t>A. Goodenough Engineering, LLC</a:t>
            </a:r>
          </a:p>
          <a:p>
            <a:pPr algn="ctr"/>
            <a:r>
              <a:rPr lang="en-US" sz="642" dirty="0">
                <a:solidFill>
                  <a:srgbClr val="9CA3D2"/>
                </a:solidFill>
                <a:latin typeface="Arial" panose="020B0604020202020204" pitchFamily="34" charset="0"/>
                <a:cs typeface="Arial" panose="020B0604020202020204" pitchFamily="34" charset="0"/>
              </a:rPr>
              <a:t>425 Golden St.</a:t>
            </a:r>
          </a:p>
          <a:p>
            <a:pPr algn="ctr"/>
            <a:r>
              <a:rPr lang="en-US" sz="642" dirty="0">
                <a:solidFill>
                  <a:srgbClr val="9CA3D2"/>
                </a:solidFill>
                <a:latin typeface="Arial" panose="020B0604020202020204" pitchFamily="34" charset="0"/>
                <a:cs typeface="Arial" panose="020B0604020202020204" pitchFamily="34" charset="0"/>
              </a:rPr>
              <a:t>Suite 500</a:t>
            </a:r>
          </a:p>
          <a:p>
            <a:pPr algn="ctr"/>
            <a:r>
              <a:rPr lang="en-US" sz="642" dirty="0">
                <a:solidFill>
                  <a:srgbClr val="9CA3D2"/>
                </a:solidFill>
                <a:latin typeface="Arial" panose="020B0604020202020204" pitchFamily="34" charset="0"/>
                <a:cs typeface="Arial" panose="020B0604020202020204" pitchFamily="34" charset="0"/>
              </a:rPr>
              <a:t>San Diego, CA 92101</a:t>
            </a:r>
          </a:p>
          <a:p>
            <a:pPr algn="ctr"/>
            <a:r>
              <a:rPr lang="en-US" sz="642" dirty="0">
                <a:solidFill>
                  <a:srgbClr val="9CA3D2"/>
                </a:solidFill>
                <a:latin typeface="Arial" panose="020B0604020202020204" pitchFamily="34" charset="0"/>
                <a:cs typeface="Arial" panose="020B0604020202020204" pitchFamily="34" charset="0"/>
              </a:rPr>
              <a:t>619-014-1643</a:t>
            </a:r>
          </a:p>
        </p:txBody>
      </p:sp>
      <p:sp>
        <p:nvSpPr>
          <p:cNvPr id="81" name="TextBox 80">
            <a:extLst>
              <a:ext uri="{FF2B5EF4-FFF2-40B4-BE49-F238E27FC236}">
                <a16:creationId xmlns:a16="http://schemas.microsoft.com/office/drawing/2014/main" id="{209791D8-DA04-48B1-8B3F-94ADB416C8F7}"/>
              </a:ext>
            </a:extLst>
          </p:cNvPr>
          <p:cNvSpPr txBox="1"/>
          <p:nvPr/>
        </p:nvSpPr>
        <p:spPr>
          <a:xfrm>
            <a:off x="14268380" y="5825482"/>
            <a:ext cx="838278" cy="838192"/>
          </a:xfrm>
          <a:prstGeom prst="rect">
            <a:avLst/>
          </a:prstGeom>
          <a:ln w="76200" cap="rnd">
            <a:solidFill>
              <a:srgbClr val="9CA3D2"/>
            </a:solidFill>
          </a:ln>
        </p:spPr>
        <p:style>
          <a:lnRef idx="1">
            <a:schemeClr val="accent1"/>
          </a:lnRef>
          <a:fillRef idx="0">
            <a:schemeClr val="accent1"/>
          </a:fillRef>
          <a:effectRef idx="0">
            <a:schemeClr val="accent1"/>
          </a:effectRef>
          <a:fontRef idx="minor">
            <a:schemeClr val="tx1"/>
          </a:fontRef>
        </p:style>
        <p:txBody>
          <a:bodyPr wrap="square" rtlCol="0" anchor="ctr" anchorCtr="0">
            <a:noAutofit/>
          </a:bodyPr>
          <a:lstStyle/>
          <a:p>
            <a:pPr algn="ctr"/>
            <a:endParaRPr lang="en-US" sz="733" dirty="0">
              <a:solidFill>
                <a:srgbClr val="9CA3D2"/>
              </a:solidFill>
              <a:latin typeface="Arial" panose="020B0604020202020204" pitchFamily="34" charset="0"/>
              <a:cs typeface="Arial" panose="020B0604020202020204" pitchFamily="34" charset="0"/>
            </a:endParaRPr>
          </a:p>
        </p:txBody>
      </p:sp>
      <p:grpSp>
        <p:nvGrpSpPr>
          <p:cNvPr id="82" name="Group 81">
            <a:extLst>
              <a:ext uri="{FF2B5EF4-FFF2-40B4-BE49-F238E27FC236}">
                <a16:creationId xmlns:a16="http://schemas.microsoft.com/office/drawing/2014/main" id="{BAEC8498-CA43-482F-9A33-D1E970A2560F}"/>
              </a:ext>
            </a:extLst>
          </p:cNvPr>
          <p:cNvGrpSpPr/>
          <p:nvPr/>
        </p:nvGrpSpPr>
        <p:grpSpPr>
          <a:xfrm>
            <a:off x="14306947" y="5867085"/>
            <a:ext cx="754380" cy="754380"/>
            <a:chOff x="30716394" y="12800912"/>
            <a:chExt cx="1645920" cy="1645920"/>
          </a:xfrm>
        </p:grpSpPr>
        <p:cxnSp>
          <p:nvCxnSpPr>
            <p:cNvPr id="86" name="Straight Connector 85">
              <a:extLst>
                <a:ext uri="{FF2B5EF4-FFF2-40B4-BE49-F238E27FC236}">
                  <a16:creationId xmlns:a16="http://schemas.microsoft.com/office/drawing/2014/main" id="{858B83A1-5E83-40BC-8BBF-A69235A2345C}"/>
                </a:ext>
              </a:extLst>
            </p:cNvPr>
            <p:cNvCxnSpPr/>
            <p:nvPr/>
          </p:nvCxnSpPr>
          <p:spPr>
            <a:xfrm rot="300000">
              <a:off x="31539354" y="12800912"/>
              <a:ext cx="0" cy="1645920"/>
            </a:xfrm>
            <a:prstGeom prst="line">
              <a:avLst/>
            </a:prstGeom>
            <a:solidFill>
              <a:schemeClr val="accent1"/>
            </a:solidFill>
            <a:ln w="50800">
              <a:solidFill>
                <a:srgbClr val="9CA3D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D4B90D2-5A19-4253-8734-77A846355D04}"/>
                </a:ext>
              </a:extLst>
            </p:cNvPr>
            <p:cNvCxnSpPr/>
            <p:nvPr/>
          </p:nvCxnSpPr>
          <p:spPr>
            <a:xfrm rot="5700000">
              <a:off x="31539354" y="12800912"/>
              <a:ext cx="0" cy="1645920"/>
            </a:xfrm>
            <a:prstGeom prst="line">
              <a:avLst/>
            </a:prstGeom>
            <a:solidFill>
              <a:schemeClr val="accent1"/>
            </a:solidFill>
            <a:ln w="50800">
              <a:solidFill>
                <a:srgbClr val="9CA3D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DE736FA-0613-4336-9A7C-0AE39559E0B9}"/>
                </a:ext>
              </a:extLst>
            </p:cNvPr>
            <p:cNvCxnSpPr/>
            <p:nvPr/>
          </p:nvCxnSpPr>
          <p:spPr>
            <a:xfrm rot="1620000">
              <a:off x="31539354" y="12800912"/>
              <a:ext cx="0" cy="1645920"/>
            </a:xfrm>
            <a:prstGeom prst="line">
              <a:avLst/>
            </a:prstGeom>
            <a:solidFill>
              <a:schemeClr val="accent1"/>
            </a:solidFill>
            <a:ln w="50800">
              <a:solidFill>
                <a:srgbClr val="9CA3D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E30D5EA-EF00-41E4-AB91-D93172A59189}"/>
                </a:ext>
              </a:extLst>
            </p:cNvPr>
            <p:cNvCxnSpPr/>
            <p:nvPr/>
          </p:nvCxnSpPr>
          <p:spPr>
            <a:xfrm rot="3000000">
              <a:off x="31539354" y="12800912"/>
              <a:ext cx="0" cy="1645920"/>
            </a:xfrm>
            <a:prstGeom prst="line">
              <a:avLst/>
            </a:prstGeom>
            <a:solidFill>
              <a:schemeClr val="accent1"/>
            </a:solidFill>
            <a:ln w="50800">
              <a:solidFill>
                <a:srgbClr val="9CA3D2"/>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11E135F-8610-43B3-9912-8E4FE3E0826A}"/>
                </a:ext>
              </a:extLst>
            </p:cNvPr>
            <p:cNvCxnSpPr/>
            <p:nvPr/>
          </p:nvCxnSpPr>
          <p:spPr>
            <a:xfrm rot="4320000">
              <a:off x="31539354" y="12800912"/>
              <a:ext cx="0" cy="1645920"/>
            </a:xfrm>
            <a:prstGeom prst="line">
              <a:avLst/>
            </a:prstGeom>
            <a:solidFill>
              <a:schemeClr val="accent1"/>
            </a:solidFill>
            <a:ln w="50800">
              <a:solidFill>
                <a:srgbClr val="9CA3D2"/>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B2F03A7-E239-4BB0-8E47-AF73E9AA1E5B}"/>
                </a:ext>
              </a:extLst>
            </p:cNvPr>
            <p:cNvCxnSpPr/>
            <p:nvPr/>
          </p:nvCxnSpPr>
          <p:spPr>
            <a:xfrm rot="7020000">
              <a:off x="31539354" y="12800912"/>
              <a:ext cx="0" cy="1645920"/>
            </a:xfrm>
            <a:prstGeom prst="line">
              <a:avLst/>
            </a:prstGeom>
            <a:solidFill>
              <a:schemeClr val="accent1"/>
            </a:solidFill>
            <a:ln w="50800">
              <a:solidFill>
                <a:srgbClr val="9CA3D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E3F3C3A-1BDB-4995-96FE-F8AF0B7466BC}"/>
                </a:ext>
              </a:extLst>
            </p:cNvPr>
            <p:cNvCxnSpPr/>
            <p:nvPr/>
          </p:nvCxnSpPr>
          <p:spPr>
            <a:xfrm rot="8400000">
              <a:off x="31539354" y="12800912"/>
              <a:ext cx="0" cy="1645920"/>
            </a:xfrm>
            <a:prstGeom prst="line">
              <a:avLst/>
            </a:prstGeom>
            <a:solidFill>
              <a:schemeClr val="accent1"/>
            </a:solidFill>
            <a:ln w="50800">
              <a:solidFill>
                <a:srgbClr val="9CA3D2"/>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FA4CCDB-E2FC-4639-8668-2A8FE621A53B}"/>
                </a:ext>
              </a:extLst>
            </p:cNvPr>
            <p:cNvCxnSpPr/>
            <p:nvPr/>
          </p:nvCxnSpPr>
          <p:spPr>
            <a:xfrm rot="9720000">
              <a:off x="31539354" y="12800912"/>
              <a:ext cx="0" cy="1645920"/>
            </a:xfrm>
            <a:prstGeom prst="line">
              <a:avLst/>
            </a:prstGeom>
            <a:solidFill>
              <a:schemeClr val="accent1"/>
            </a:solidFill>
            <a:ln w="50800">
              <a:solidFill>
                <a:srgbClr val="9CA3D2"/>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7CA4020-4E3B-4D6B-A11A-93C171D74EA9}"/>
                </a:ext>
              </a:extLst>
            </p:cNvPr>
            <p:cNvCxnSpPr/>
            <p:nvPr/>
          </p:nvCxnSpPr>
          <p:spPr>
            <a:xfrm rot="960000">
              <a:off x="31539354" y="12800912"/>
              <a:ext cx="0" cy="1645920"/>
            </a:xfrm>
            <a:prstGeom prst="line">
              <a:avLst/>
            </a:prstGeom>
            <a:solidFill>
              <a:schemeClr val="accent1"/>
            </a:solidFill>
            <a:ln w="50800">
              <a:solidFill>
                <a:srgbClr val="9CA3D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9D7832E-DF4D-4858-A615-E695112E43A9}"/>
                </a:ext>
              </a:extLst>
            </p:cNvPr>
            <p:cNvCxnSpPr/>
            <p:nvPr/>
          </p:nvCxnSpPr>
          <p:spPr>
            <a:xfrm rot="6360000">
              <a:off x="31539354" y="12800912"/>
              <a:ext cx="0" cy="1645920"/>
            </a:xfrm>
            <a:prstGeom prst="line">
              <a:avLst/>
            </a:prstGeom>
            <a:solidFill>
              <a:schemeClr val="accent1"/>
            </a:solidFill>
            <a:ln w="50800">
              <a:solidFill>
                <a:srgbClr val="9CA3D2"/>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7317EFC-093C-49A5-8D31-1BCA5AED5C6F}"/>
                </a:ext>
              </a:extLst>
            </p:cNvPr>
            <p:cNvCxnSpPr/>
            <p:nvPr/>
          </p:nvCxnSpPr>
          <p:spPr>
            <a:xfrm rot="2280000">
              <a:off x="31539354" y="12800912"/>
              <a:ext cx="0" cy="1645920"/>
            </a:xfrm>
            <a:prstGeom prst="line">
              <a:avLst/>
            </a:prstGeom>
            <a:solidFill>
              <a:schemeClr val="accent1"/>
            </a:solidFill>
            <a:ln w="50800">
              <a:solidFill>
                <a:srgbClr val="9CA3D2"/>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280A7987-9D0B-45C9-9579-7A1383452F54}"/>
                </a:ext>
              </a:extLst>
            </p:cNvPr>
            <p:cNvCxnSpPr/>
            <p:nvPr/>
          </p:nvCxnSpPr>
          <p:spPr>
            <a:xfrm rot="3660000">
              <a:off x="31539354" y="12800912"/>
              <a:ext cx="0" cy="1645920"/>
            </a:xfrm>
            <a:prstGeom prst="line">
              <a:avLst/>
            </a:prstGeom>
            <a:solidFill>
              <a:schemeClr val="accent1"/>
            </a:solidFill>
            <a:ln w="50800">
              <a:solidFill>
                <a:srgbClr val="9CA3D2"/>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7BD32A0-4195-4451-A2CB-7BAEA91C33FD}"/>
                </a:ext>
              </a:extLst>
            </p:cNvPr>
            <p:cNvCxnSpPr/>
            <p:nvPr/>
          </p:nvCxnSpPr>
          <p:spPr>
            <a:xfrm rot="4980000">
              <a:off x="31539354" y="12800912"/>
              <a:ext cx="0" cy="1645920"/>
            </a:xfrm>
            <a:prstGeom prst="line">
              <a:avLst/>
            </a:prstGeom>
            <a:solidFill>
              <a:schemeClr val="accent1"/>
            </a:solidFill>
            <a:ln w="50800">
              <a:solidFill>
                <a:srgbClr val="9CA3D2"/>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3610BFD-0AFA-4B4B-AF68-F68F5CA18BEE}"/>
                </a:ext>
              </a:extLst>
            </p:cNvPr>
            <p:cNvCxnSpPr/>
            <p:nvPr/>
          </p:nvCxnSpPr>
          <p:spPr>
            <a:xfrm rot="7680000">
              <a:off x="31539354" y="12800912"/>
              <a:ext cx="0" cy="1645920"/>
            </a:xfrm>
            <a:prstGeom prst="line">
              <a:avLst/>
            </a:prstGeom>
            <a:solidFill>
              <a:schemeClr val="accent1"/>
            </a:solidFill>
            <a:ln w="50800">
              <a:solidFill>
                <a:srgbClr val="9CA3D2"/>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5FB1E5E7-FC5B-4E90-B911-241AAC707D6E}"/>
                </a:ext>
              </a:extLst>
            </p:cNvPr>
            <p:cNvCxnSpPr/>
            <p:nvPr/>
          </p:nvCxnSpPr>
          <p:spPr>
            <a:xfrm rot="9060000">
              <a:off x="31539354" y="12800912"/>
              <a:ext cx="0" cy="1645920"/>
            </a:xfrm>
            <a:prstGeom prst="line">
              <a:avLst/>
            </a:prstGeom>
            <a:solidFill>
              <a:schemeClr val="accent1"/>
            </a:solidFill>
            <a:ln w="50800">
              <a:solidFill>
                <a:srgbClr val="9CA3D2"/>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A6B22E3-469A-4B02-A51D-7AD3F98C0096}"/>
                </a:ext>
              </a:extLst>
            </p:cNvPr>
            <p:cNvCxnSpPr/>
            <p:nvPr/>
          </p:nvCxnSpPr>
          <p:spPr>
            <a:xfrm rot="10380000">
              <a:off x="31539354" y="12800912"/>
              <a:ext cx="0" cy="1645920"/>
            </a:xfrm>
            <a:prstGeom prst="line">
              <a:avLst/>
            </a:prstGeom>
            <a:solidFill>
              <a:schemeClr val="accent1"/>
            </a:solidFill>
            <a:ln w="50800">
              <a:solidFill>
                <a:srgbClr val="9CA3D2"/>
              </a:solidFill>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id="{703D6A8D-A7FF-4B57-9D09-BE84AE6EFEA0}"/>
                </a:ext>
              </a:extLst>
            </p:cNvPr>
            <p:cNvSpPr>
              <a:spLocks noChangeAspect="1"/>
            </p:cNvSpPr>
            <p:nvPr/>
          </p:nvSpPr>
          <p:spPr>
            <a:xfrm>
              <a:off x="30807834" y="12892352"/>
              <a:ext cx="1463040" cy="1463040"/>
            </a:xfrm>
            <a:prstGeom prst="ellipse">
              <a:avLst/>
            </a:prstGeom>
            <a:solidFill>
              <a:srgbClr val="EAE1D0"/>
            </a:solidFill>
            <a:ln>
              <a:solidFill>
                <a:srgbClr val="9CA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50">
                <a:solidFill>
                  <a:srgbClr val="9CA3D2"/>
                </a:solidFill>
              </a:endParaRPr>
            </a:p>
          </p:txBody>
        </p:sp>
      </p:grpSp>
      <p:sp>
        <p:nvSpPr>
          <p:cNvPr id="107" name="Oval 106">
            <a:extLst>
              <a:ext uri="{FF2B5EF4-FFF2-40B4-BE49-F238E27FC236}">
                <a16:creationId xmlns:a16="http://schemas.microsoft.com/office/drawing/2014/main" id="{974B18E3-1E7D-4B71-BD3E-DB21FB420BA9}"/>
              </a:ext>
            </a:extLst>
          </p:cNvPr>
          <p:cNvSpPr>
            <a:spLocks noChangeAspect="1"/>
          </p:cNvSpPr>
          <p:nvPr/>
        </p:nvSpPr>
        <p:spPr>
          <a:xfrm rot="300000">
            <a:off x="14432677" y="5992815"/>
            <a:ext cx="502920" cy="502920"/>
          </a:xfrm>
          <a:prstGeom prst="ellipse">
            <a:avLst/>
          </a:prstGeom>
          <a:solidFill>
            <a:srgbClr val="EAE1D0"/>
          </a:solidFill>
          <a:ln>
            <a:solidFill>
              <a:srgbClr val="9CA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50">
              <a:solidFill>
                <a:srgbClr val="9CA3D2"/>
              </a:solidFill>
            </a:endParaRPr>
          </a:p>
        </p:txBody>
      </p:sp>
      <p:sp>
        <p:nvSpPr>
          <p:cNvPr id="108" name="Rectangle 107">
            <a:extLst>
              <a:ext uri="{FF2B5EF4-FFF2-40B4-BE49-F238E27FC236}">
                <a16:creationId xmlns:a16="http://schemas.microsoft.com/office/drawing/2014/main" id="{4FC24036-C9DE-4CCF-8581-E5CF72FE75A5}"/>
              </a:ext>
            </a:extLst>
          </p:cNvPr>
          <p:cNvSpPr>
            <a:spLocks noChangeAspect="1"/>
          </p:cNvSpPr>
          <p:nvPr/>
        </p:nvSpPr>
        <p:spPr>
          <a:xfrm rot="16500000">
            <a:off x="14405436" y="5965573"/>
            <a:ext cx="557403" cy="557403"/>
          </a:xfrm>
          <a:prstGeom prst="rect">
            <a:avLst/>
          </a:prstGeom>
          <a:noFill/>
          <a:ln>
            <a:noFill/>
          </a:ln>
        </p:spPr>
        <p:txBody>
          <a:bodyPr spcFirstLastPara="1" wrap="none" lIns="41910" tIns="20955" rIns="41910" bIns="20955" numCol="1">
            <a:prstTxWarp prst="textCircle">
              <a:avLst/>
            </a:prstTxWarp>
            <a:spAutoFit/>
          </a:bodyPr>
          <a:lstStyle/>
          <a:p>
            <a:pPr algn="ctr"/>
            <a:r>
              <a:rPr lang="en-US" sz="550" dirty="0">
                <a:ln w="0"/>
                <a:solidFill>
                  <a:srgbClr val="9CA3D2"/>
                </a:solidFill>
                <a:latin typeface="Arial" panose="020B0604020202020204" pitchFamily="34" charset="0"/>
                <a:cs typeface="Arial" panose="020B0604020202020204" pitchFamily="34" charset="0"/>
              </a:rPr>
              <a:t>  Isaac Newton</a:t>
            </a:r>
          </a:p>
        </p:txBody>
      </p:sp>
      <p:sp>
        <p:nvSpPr>
          <p:cNvPr id="109" name="Rectangle 108">
            <a:extLst>
              <a:ext uri="{FF2B5EF4-FFF2-40B4-BE49-F238E27FC236}">
                <a16:creationId xmlns:a16="http://schemas.microsoft.com/office/drawing/2014/main" id="{8A8B51A1-EEA5-40B6-945B-B0F8CC7FD39A}"/>
              </a:ext>
            </a:extLst>
          </p:cNvPr>
          <p:cNvSpPr>
            <a:spLocks noChangeAspect="1"/>
          </p:cNvSpPr>
          <p:nvPr/>
        </p:nvSpPr>
        <p:spPr>
          <a:xfrm rot="300000">
            <a:off x="14380290" y="5940427"/>
            <a:ext cx="607695" cy="607695"/>
          </a:xfrm>
          <a:prstGeom prst="rect">
            <a:avLst/>
          </a:prstGeom>
          <a:noFill/>
          <a:ln>
            <a:noFill/>
          </a:ln>
        </p:spPr>
        <p:txBody>
          <a:bodyPr spcFirstLastPara="1" wrap="none" lIns="41910" tIns="20955" rIns="41910" bIns="20955" numCol="1">
            <a:prstTxWarp prst="textArchDown">
              <a:avLst/>
            </a:prstTxWarp>
            <a:spAutoFit/>
          </a:bodyPr>
          <a:lstStyle/>
          <a:p>
            <a:pPr algn="ctr"/>
            <a:r>
              <a:rPr lang="en-US" sz="550" dirty="0">
                <a:ln w="0"/>
                <a:solidFill>
                  <a:srgbClr val="9CA3D2"/>
                </a:solidFill>
                <a:latin typeface="Arial" panose="020B0604020202020204" pitchFamily="34" charset="0"/>
                <a:cs typeface="Arial" panose="020B0604020202020204" pitchFamily="34" charset="0"/>
              </a:rPr>
              <a:t> Main Man</a:t>
            </a:r>
          </a:p>
        </p:txBody>
      </p:sp>
      <p:grpSp>
        <p:nvGrpSpPr>
          <p:cNvPr id="110" name="Group 109">
            <a:extLst>
              <a:ext uri="{FF2B5EF4-FFF2-40B4-BE49-F238E27FC236}">
                <a16:creationId xmlns:a16="http://schemas.microsoft.com/office/drawing/2014/main" id="{71BE9D84-9115-41CC-9B00-BC8031C78951}"/>
              </a:ext>
            </a:extLst>
          </p:cNvPr>
          <p:cNvGrpSpPr/>
          <p:nvPr/>
        </p:nvGrpSpPr>
        <p:grpSpPr>
          <a:xfrm rot="300000">
            <a:off x="14474587" y="6034725"/>
            <a:ext cx="419100" cy="419100"/>
            <a:chOff x="26727865" y="13272698"/>
            <a:chExt cx="914400" cy="914400"/>
          </a:xfrm>
        </p:grpSpPr>
        <p:sp>
          <p:nvSpPr>
            <p:cNvPr id="111" name="Rectangle 110">
              <a:extLst>
                <a:ext uri="{FF2B5EF4-FFF2-40B4-BE49-F238E27FC236}">
                  <a16:creationId xmlns:a16="http://schemas.microsoft.com/office/drawing/2014/main" id="{EFF2305B-17DC-4EB0-A98F-9CAFDDFE869A}"/>
                </a:ext>
              </a:extLst>
            </p:cNvPr>
            <p:cNvSpPr>
              <a:spLocks noChangeAspect="1"/>
            </p:cNvSpPr>
            <p:nvPr/>
          </p:nvSpPr>
          <p:spPr>
            <a:xfrm>
              <a:off x="26727865" y="13272698"/>
              <a:ext cx="914400" cy="914400"/>
            </a:xfrm>
            <a:prstGeom prst="rect">
              <a:avLst/>
            </a:prstGeom>
            <a:noFill/>
            <a:ln>
              <a:noFill/>
            </a:ln>
          </p:spPr>
          <p:txBody>
            <a:bodyPr spcFirstLastPara="1" wrap="none" lIns="41910" tIns="20955" rIns="41910" bIns="20955" numCol="1">
              <a:prstTxWarp prst="textArchDown">
                <a:avLst/>
              </a:prstTxWarp>
              <a:spAutoFit/>
            </a:bodyPr>
            <a:lstStyle/>
            <a:p>
              <a:pPr algn="ctr"/>
              <a:r>
                <a:rPr lang="en-US" sz="458" dirty="0">
                  <a:ln w="0"/>
                  <a:solidFill>
                    <a:srgbClr val="9CA3D2"/>
                  </a:solidFill>
                  <a:latin typeface="Arial" panose="020B0604020202020204" pitchFamily="34" charset="0"/>
                  <a:cs typeface="Arial" panose="020B0604020202020204" pitchFamily="34" charset="0"/>
                </a:rPr>
                <a:t> Registered</a:t>
              </a:r>
            </a:p>
          </p:txBody>
        </p:sp>
        <p:sp>
          <p:nvSpPr>
            <p:cNvPr id="112" name="Rectangle 111">
              <a:extLst>
                <a:ext uri="{FF2B5EF4-FFF2-40B4-BE49-F238E27FC236}">
                  <a16:creationId xmlns:a16="http://schemas.microsoft.com/office/drawing/2014/main" id="{E346E8D9-D1DB-40ED-9762-5604ACDA756C}"/>
                </a:ext>
              </a:extLst>
            </p:cNvPr>
            <p:cNvSpPr>
              <a:spLocks noChangeAspect="1"/>
            </p:cNvSpPr>
            <p:nvPr/>
          </p:nvSpPr>
          <p:spPr>
            <a:xfrm rot="16200000">
              <a:off x="26773585" y="13318419"/>
              <a:ext cx="822960" cy="822960"/>
            </a:xfrm>
            <a:prstGeom prst="rect">
              <a:avLst/>
            </a:prstGeom>
            <a:noFill/>
            <a:ln>
              <a:noFill/>
            </a:ln>
          </p:spPr>
          <p:txBody>
            <a:bodyPr spcFirstLastPara="1" wrap="none" lIns="41910" tIns="20955" rIns="41910" bIns="20955" numCol="1">
              <a:prstTxWarp prst="textCircle">
                <a:avLst/>
              </a:prstTxWarp>
              <a:spAutoFit/>
            </a:bodyPr>
            <a:lstStyle/>
            <a:p>
              <a:pPr algn="ctr"/>
              <a:r>
                <a:rPr lang="en-US" sz="458" dirty="0">
                  <a:ln w="0"/>
                  <a:solidFill>
                    <a:srgbClr val="9CA3D2"/>
                  </a:solidFill>
                  <a:latin typeface="Arial" panose="020B0604020202020204" pitchFamily="34" charset="0"/>
                  <a:cs typeface="Arial" panose="020B0604020202020204" pitchFamily="34" charset="0"/>
                </a:rPr>
                <a:t> State of Mass </a:t>
              </a:r>
            </a:p>
          </p:txBody>
        </p:sp>
      </p:grpSp>
      <p:sp>
        <p:nvSpPr>
          <p:cNvPr id="113" name="TextBox 112">
            <a:extLst>
              <a:ext uri="{FF2B5EF4-FFF2-40B4-BE49-F238E27FC236}">
                <a16:creationId xmlns:a16="http://schemas.microsoft.com/office/drawing/2014/main" id="{5221663A-46E0-4244-A9C9-B88C2C23480F}"/>
              </a:ext>
            </a:extLst>
          </p:cNvPr>
          <p:cNvSpPr txBox="1"/>
          <p:nvPr/>
        </p:nvSpPr>
        <p:spPr>
          <a:xfrm rot="300000">
            <a:off x="14515235" y="6152649"/>
            <a:ext cx="337807" cy="183255"/>
          </a:xfrm>
          <a:prstGeom prst="rect">
            <a:avLst/>
          </a:prstGeom>
          <a:noFill/>
          <a:ln>
            <a:noFill/>
          </a:ln>
        </p:spPr>
        <p:txBody>
          <a:bodyPr wrap="square" lIns="0" tIns="0" rIns="0" bIns="0" rtlCol="0">
            <a:spAutoFit/>
          </a:bodyPr>
          <a:lstStyle/>
          <a:p>
            <a:pPr algn="ctr"/>
            <a:r>
              <a:rPr lang="en-US" sz="733" dirty="0">
                <a:solidFill>
                  <a:srgbClr val="9CA3D2"/>
                </a:solidFill>
                <a:latin typeface="Arial" panose="020B0604020202020204" pitchFamily="34" charset="0"/>
                <a:cs typeface="Arial" panose="020B0604020202020204" pitchFamily="34" charset="0"/>
              </a:rPr>
              <a:t>F=ma </a:t>
            </a:r>
          </a:p>
          <a:p>
            <a:pPr algn="ctr"/>
            <a:r>
              <a:rPr lang="en-US" sz="458" dirty="0">
                <a:solidFill>
                  <a:srgbClr val="9CA3D2"/>
                </a:solidFill>
                <a:latin typeface="Arial" panose="020B0604020202020204" pitchFamily="34" charset="0"/>
                <a:cs typeface="Arial" panose="020B0604020202020204" pitchFamily="34" charset="0"/>
              </a:rPr>
              <a:t>#1 </a:t>
            </a:r>
          </a:p>
        </p:txBody>
      </p:sp>
      <p:pic>
        <p:nvPicPr>
          <p:cNvPr id="114" name="Picture 113">
            <a:extLst>
              <a:ext uri="{FF2B5EF4-FFF2-40B4-BE49-F238E27FC236}">
                <a16:creationId xmlns:a16="http://schemas.microsoft.com/office/drawing/2014/main" id="{D261D230-F734-4611-96E7-ED9AEFE448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20000">
            <a:off x="14323374" y="6138283"/>
            <a:ext cx="743204" cy="251460"/>
          </a:xfrm>
          <a:prstGeom prst="rect">
            <a:avLst/>
          </a:prstGeom>
          <a:ln>
            <a:noFill/>
          </a:ln>
        </p:spPr>
      </p:pic>
      <p:sp>
        <p:nvSpPr>
          <p:cNvPr id="115" name="TextBox 114">
            <a:extLst>
              <a:ext uri="{FF2B5EF4-FFF2-40B4-BE49-F238E27FC236}">
                <a16:creationId xmlns:a16="http://schemas.microsoft.com/office/drawing/2014/main" id="{59DF6812-F79F-4E90-B0C1-6A0B0C7CBED7}"/>
              </a:ext>
            </a:extLst>
          </p:cNvPr>
          <p:cNvSpPr txBox="1"/>
          <p:nvPr/>
        </p:nvSpPr>
        <p:spPr>
          <a:xfrm>
            <a:off x="14268380" y="9262064"/>
            <a:ext cx="838278" cy="586734"/>
          </a:xfrm>
          <a:prstGeom prst="rect">
            <a:avLst/>
          </a:prstGeom>
          <a:ln w="76200" cap="rnd">
            <a:solidFill>
              <a:srgbClr val="9CA3D2"/>
            </a:solidFill>
          </a:ln>
        </p:spPr>
        <p:style>
          <a:lnRef idx="1">
            <a:schemeClr val="accent1"/>
          </a:lnRef>
          <a:fillRef idx="0">
            <a:schemeClr val="accent1"/>
          </a:fillRef>
          <a:effectRef idx="0">
            <a:schemeClr val="accent1"/>
          </a:effectRef>
          <a:fontRef idx="minor">
            <a:schemeClr val="tx1"/>
          </a:fontRef>
        </p:style>
        <p:txBody>
          <a:bodyPr wrap="square" rtlCol="0" anchor="ctr" anchorCtr="0">
            <a:noAutofit/>
          </a:bodyPr>
          <a:lstStyle/>
          <a:p>
            <a:pPr algn="ctr"/>
            <a:endParaRPr lang="en-US" sz="733" dirty="0">
              <a:solidFill>
                <a:srgbClr val="9CA3D2"/>
              </a:solidFill>
              <a:latin typeface="Arial" panose="020B0604020202020204" pitchFamily="34" charset="0"/>
              <a:cs typeface="Arial" panose="020B0604020202020204" pitchFamily="34" charset="0"/>
            </a:endParaRPr>
          </a:p>
        </p:txBody>
      </p:sp>
      <p:sp>
        <p:nvSpPr>
          <p:cNvPr id="116" name="TextBox 115">
            <a:extLst>
              <a:ext uri="{FF2B5EF4-FFF2-40B4-BE49-F238E27FC236}">
                <a16:creationId xmlns:a16="http://schemas.microsoft.com/office/drawing/2014/main" id="{FAAD3D6C-D222-4D32-8333-83F4D7F92C33}"/>
              </a:ext>
            </a:extLst>
          </p:cNvPr>
          <p:cNvSpPr txBox="1"/>
          <p:nvPr/>
        </p:nvSpPr>
        <p:spPr>
          <a:xfrm>
            <a:off x="14379146" y="9303974"/>
            <a:ext cx="644407" cy="535981"/>
          </a:xfrm>
          <a:prstGeom prst="rect">
            <a:avLst/>
          </a:prstGeom>
          <a:noFill/>
          <a:ln>
            <a:noFill/>
          </a:ln>
        </p:spPr>
        <p:txBody>
          <a:bodyPr wrap="none" lIns="0" tIns="0" rIns="0" bIns="0" rtlCol="0">
            <a:spAutoFit/>
          </a:bodyPr>
          <a:lstStyle/>
          <a:p>
            <a:r>
              <a:rPr lang="en-US" sz="2200" dirty="0">
                <a:solidFill>
                  <a:srgbClr val="9CA3D2"/>
                </a:solidFill>
                <a:latin typeface="Arial" panose="020B0604020202020204" pitchFamily="34" charset="0"/>
                <a:cs typeface="Arial" panose="020B0604020202020204" pitchFamily="34" charset="0"/>
              </a:rPr>
              <a:t>M-02</a:t>
            </a:r>
          </a:p>
          <a:p>
            <a:pPr algn="ctr"/>
            <a:r>
              <a:rPr lang="en-US" sz="1283" dirty="0">
                <a:solidFill>
                  <a:srgbClr val="9CA3D2"/>
                </a:solidFill>
                <a:latin typeface="Arial" panose="020B0604020202020204" pitchFamily="34" charset="0"/>
                <a:cs typeface="Arial" panose="020B0604020202020204" pitchFamily="34" charset="0"/>
              </a:rPr>
              <a:t>of 24</a:t>
            </a:r>
          </a:p>
        </p:txBody>
      </p:sp>
      <p:sp>
        <p:nvSpPr>
          <p:cNvPr id="117" name="TextBox 116">
            <a:extLst>
              <a:ext uri="{FF2B5EF4-FFF2-40B4-BE49-F238E27FC236}">
                <a16:creationId xmlns:a16="http://schemas.microsoft.com/office/drawing/2014/main" id="{6A649156-C4AD-4E53-8EF3-D82A0D2AD16F}"/>
              </a:ext>
            </a:extLst>
          </p:cNvPr>
          <p:cNvSpPr txBox="1"/>
          <p:nvPr/>
        </p:nvSpPr>
        <p:spPr>
          <a:xfrm>
            <a:off x="14268450" y="8256235"/>
            <a:ext cx="838278" cy="1005840"/>
          </a:xfrm>
          <a:prstGeom prst="rect">
            <a:avLst/>
          </a:prstGeom>
          <a:noFill/>
          <a:ln>
            <a:solidFill>
              <a:srgbClr val="9CA3D2"/>
            </a:solidFill>
          </a:ln>
        </p:spPr>
        <p:txBody>
          <a:bodyPr wrap="square" lIns="0" tIns="0" rIns="0" bIns="0" rtlCol="0" anchor="ctr" anchorCtr="0">
            <a:noAutofit/>
          </a:bodyPr>
          <a:lstStyle/>
          <a:p>
            <a:pPr algn="ctr"/>
            <a:r>
              <a:rPr lang="en-US" sz="1100" dirty="0">
                <a:solidFill>
                  <a:srgbClr val="9CA3D2"/>
                </a:solidFill>
                <a:latin typeface="Arial" panose="020B0604020202020204" pitchFamily="34" charset="0"/>
                <a:cs typeface="Arial" panose="020B0604020202020204" pitchFamily="34" charset="0"/>
              </a:rPr>
              <a:t>Schedules</a:t>
            </a:r>
          </a:p>
        </p:txBody>
      </p:sp>
      <p:cxnSp>
        <p:nvCxnSpPr>
          <p:cNvPr id="118" name="Straight Connector 117">
            <a:extLst>
              <a:ext uri="{FF2B5EF4-FFF2-40B4-BE49-F238E27FC236}">
                <a16:creationId xmlns:a16="http://schemas.microsoft.com/office/drawing/2014/main" id="{FAC271DB-DE1C-4A73-80B7-E24E83FBD735}"/>
              </a:ext>
            </a:extLst>
          </p:cNvPr>
          <p:cNvCxnSpPr/>
          <p:nvPr/>
        </p:nvCxnSpPr>
        <p:spPr>
          <a:xfrm>
            <a:off x="14268450" y="6789401"/>
            <a:ext cx="838278" cy="0"/>
          </a:xfrm>
          <a:prstGeom prst="line">
            <a:avLst/>
          </a:prstGeom>
          <a:ln>
            <a:solidFill>
              <a:srgbClr val="9CA3D2"/>
            </a:solidFill>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DCDDB428-38EE-4F86-BA0B-E724558127C1}"/>
              </a:ext>
            </a:extLst>
          </p:cNvPr>
          <p:cNvSpPr txBox="1"/>
          <p:nvPr/>
        </p:nvSpPr>
        <p:spPr>
          <a:xfrm>
            <a:off x="14268380" y="6663673"/>
            <a:ext cx="838278" cy="123422"/>
          </a:xfrm>
          <a:prstGeom prst="rect">
            <a:avLst/>
          </a:prstGeom>
          <a:noFill/>
          <a:ln>
            <a:solidFill>
              <a:srgbClr val="9CA3D2"/>
            </a:solidFill>
          </a:ln>
        </p:spPr>
        <p:txBody>
          <a:bodyPr wrap="square" rtlCol="0" anchor="ctr" anchorCtr="0">
            <a:noAutofit/>
          </a:bodyPr>
          <a:lstStyle/>
          <a:p>
            <a:pPr>
              <a:tabLst>
                <a:tab pos="734180" algn="r"/>
              </a:tabLst>
            </a:pPr>
            <a:r>
              <a:rPr lang="en-US" sz="458" dirty="0">
                <a:solidFill>
                  <a:srgbClr val="9CA3D2"/>
                </a:solidFill>
                <a:latin typeface="Arial" panose="020B0604020202020204" pitchFamily="34" charset="0"/>
                <a:cs typeface="Arial" panose="020B0604020202020204" pitchFamily="34" charset="0"/>
              </a:rPr>
              <a:t>Project	050420</a:t>
            </a:r>
          </a:p>
        </p:txBody>
      </p:sp>
      <p:cxnSp>
        <p:nvCxnSpPr>
          <p:cNvPr id="120" name="Straight Connector 119">
            <a:extLst>
              <a:ext uri="{FF2B5EF4-FFF2-40B4-BE49-F238E27FC236}">
                <a16:creationId xmlns:a16="http://schemas.microsoft.com/office/drawing/2014/main" id="{A5EBA535-AAAA-452C-A3F2-A8C3FF7D2DBC}"/>
              </a:ext>
            </a:extLst>
          </p:cNvPr>
          <p:cNvCxnSpPr/>
          <p:nvPr/>
        </p:nvCxnSpPr>
        <p:spPr>
          <a:xfrm>
            <a:off x="14268450" y="6915130"/>
            <a:ext cx="838278" cy="0"/>
          </a:xfrm>
          <a:prstGeom prst="line">
            <a:avLst/>
          </a:prstGeom>
          <a:ln>
            <a:solidFill>
              <a:srgbClr val="9CA3D2"/>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48329710-FF8C-4F2A-ABCC-E044751710EF}"/>
              </a:ext>
            </a:extLst>
          </p:cNvPr>
          <p:cNvSpPr txBox="1"/>
          <p:nvPr/>
        </p:nvSpPr>
        <p:spPr>
          <a:xfrm>
            <a:off x="14268380" y="6789402"/>
            <a:ext cx="838278" cy="123422"/>
          </a:xfrm>
          <a:prstGeom prst="rect">
            <a:avLst/>
          </a:prstGeom>
          <a:noFill/>
          <a:ln>
            <a:solidFill>
              <a:srgbClr val="9CA3D2"/>
            </a:solidFill>
          </a:ln>
        </p:spPr>
        <p:txBody>
          <a:bodyPr wrap="square" rtlCol="0" anchor="ctr" anchorCtr="0">
            <a:noAutofit/>
          </a:bodyPr>
          <a:lstStyle/>
          <a:p>
            <a:pPr>
              <a:tabLst>
                <a:tab pos="734180" algn="r"/>
              </a:tabLst>
            </a:pPr>
            <a:r>
              <a:rPr lang="en-US" sz="458" dirty="0">
                <a:solidFill>
                  <a:srgbClr val="9CA3D2"/>
                </a:solidFill>
                <a:latin typeface="Arial" panose="020B0604020202020204" pitchFamily="34" charset="0"/>
                <a:cs typeface="Arial" panose="020B0604020202020204" pitchFamily="34" charset="0"/>
              </a:rPr>
              <a:t>Drawn By	M. </a:t>
            </a:r>
            <a:r>
              <a:rPr lang="en-US" sz="458" dirty="0" err="1">
                <a:solidFill>
                  <a:srgbClr val="9CA3D2"/>
                </a:solidFill>
                <a:latin typeface="Arial" panose="020B0604020202020204" pitchFamily="34" charset="0"/>
                <a:cs typeface="Arial" panose="020B0604020202020204" pitchFamily="34" charset="0"/>
              </a:rPr>
              <a:t>Nyun</a:t>
            </a:r>
            <a:endParaRPr lang="en-US" sz="458" dirty="0">
              <a:solidFill>
                <a:srgbClr val="9CA3D2"/>
              </a:solidFill>
              <a:latin typeface="Arial" panose="020B0604020202020204" pitchFamily="34" charset="0"/>
              <a:cs typeface="Arial" panose="020B0604020202020204" pitchFamily="34" charset="0"/>
            </a:endParaRPr>
          </a:p>
        </p:txBody>
      </p:sp>
      <p:cxnSp>
        <p:nvCxnSpPr>
          <p:cNvPr id="122" name="Straight Connector 121">
            <a:extLst>
              <a:ext uri="{FF2B5EF4-FFF2-40B4-BE49-F238E27FC236}">
                <a16:creationId xmlns:a16="http://schemas.microsoft.com/office/drawing/2014/main" id="{A218DB4B-59C1-4DB2-AA6F-8AFB6A292323}"/>
              </a:ext>
            </a:extLst>
          </p:cNvPr>
          <p:cNvCxnSpPr/>
          <p:nvPr/>
        </p:nvCxnSpPr>
        <p:spPr>
          <a:xfrm>
            <a:off x="14268450" y="7040858"/>
            <a:ext cx="838278" cy="0"/>
          </a:xfrm>
          <a:prstGeom prst="line">
            <a:avLst/>
          </a:prstGeom>
          <a:ln>
            <a:solidFill>
              <a:srgbClr val="9CA3D2"/>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5B9083B5-881D-4AAE-8134-0246E2B8324B}"/>
              </a:ext>
            </a:extLst>
          </p:cNvPr>
          <p:cNvSpPr txBox="1"/>
          <p:nvPr/>
        </p:nvSpPr>
        <p:spPr>
          <a:xfrm>
            <a:off x="14268380" y="6915130"/>
            <a:ext cx="838278" cy="123422"/>
          </a:xfrm>
          <a:prstGeom prst="rect">
            <a:avLst/>
          </a:prstGeom>
          <a:noFill/>
          <a:ln>
            <a:solidFill>
              <a:srgbClr val="9CA3D2"/>
            </a:solidFill>
          </a:ln>
        </p:spPr>
        <p:txBody>
          <a:bodyPr wrap="square" rtlCol="0" anchor="ctr" anchorCtr="0">
            <a:noAutofit/>
          </a:bodyPr>
          <a:lstStyle/>
          <a:p>
            <a:pPr>
              <a:tabLst>
                <a:tab pos="734180" algn="r"/>
              </a:tabLst>
            </a:pPr>
            <a:r>
              <a:rPr lang="en-US" sz="458" dirty="0">
                <a:solidFill>
                  <a:srgbClr val="9CA3D2"/>
                </a:solidFill>
                <a:latin typeface="Arial" panose="020B0604020202020204" pitchFamily="34" charset="0"/>
                <a:cs typeface="Arial" panose="020B0604020202020204" pitchFamily="34" charset="0"/>
              </a:rPr>
              <a:t>Checked By	M. Nature</a:t>
            </a:r>
          </a:p>
        </p:txBody>
      </p:sp>
      <p:cxnSp>
        <p:nvCxnSpPr>
          <p:cNvPr id="124" name="Straight Connector 123">
            <a:extLst>
              <a:ext uri="{FF2B5EF4-FFF2-40B4-BE49-F238E27FC236}">
                <a16:creationId xmlns:a16="http://schemas.microsoft.com/office/drawing/2014/main" id="{825528CD-2D6F-47EE-B79F-EE2740454748}"/>
              </a:ext>
            </a:extLst>
          </p:cNvPr>
          <p:cNvCxnSpPr/>
          <p:nvPr/>
        </p:nvCxnSpPr>
        <p:spPr>
          <a:xfrm>
            <a:off x="14268450" y="7166587"/>
            <a:ext cx="838278" cy="0"/>
          </a:xfrm>
          <a:prstGeom prst="line">
            <a:avLst/>
          </a:prstGeom>
          <a:ln>
            <a:solidFill>
              <a:srgbClr val="9CA3D2"/>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B6E7941F-92A6-41D4-95A7-6E8FF210E185}"/>
              </a:ext>
            </a:extLst>
          </p:cNvPr>
          <p:cNvSpPr txBox="1"/>
          <p:nvPr/>
        </p:nvSpPr>
        <p:spPr>
          <a:xfrm>
            <a:off x="14268380" y="7040859"/>
            <a:ext cx="838278" cy="123422"/>
          </a:xfrm>
          <a:prstGeom prst="rect">
            <a:avLst/>
          </a:prstGeom>
          <a:noFill/>
          <a:ln>
            <a:solidFill>
              <a:srgbClr val="9CA3D2"/>
            </a:solidFill>
          </a:ln>
        </p:spPr>
        <p:txBody>
          <a:bodyPr wrap="square" rtlCol="0" anchor="ctr" anchorCtr="0">
            <a:noAutofit/>
          </a:bodyPr>
          <a:lstStyle/>
          <a:p>
            <a:pPr>
              <a:tabLst>
                <a:tab pos="734180" algn="r"/>
              </a:tabLst>
            </a:pPr>
            <a:r>
              <a:rPr lang="en-US" sz="458" dirty="0">
                <a:solidFill>
                  <a:srgbClr val="9CA3D2"/>
                </a:solidFill>
                <a:latin typeface="Arial" panose="020B0604020202020204" pitchFamily="34" charset="0"/>
                <a:cs typeface="Arial" panose="020B0604020202020204" pitchFamily="34" charset="0"/>
              </a:rPr>
              <a:t>Date	4-20-2005</a:t>
            </a:r>
          </a:p>
        </p:txBody>
      </p:sp>
      <p:cxnSp>
        <p:nvCxnSpPr>
          <p:cNvPr id="126" name="Straight Connector 125">
            <a:extLst>
              <a:ext uri="{FF2B5EF4-FFF2-40B4-BE49-F238E27FC236}">
                <a16:creationId xmlns:a16="http://schemas.microsoft.com/office/drawing/2014/main" id="{92B6F4BB-4C55-4A88-BDAF-F529E8FE5648}"/>
              </a:ext>
            </a:extLst>
          </p:cNvPr>
          <p:cNvCxnSpPr/>
          <p:nvPr/>
        </p:nvCxnSpPr>
        <p:spPr>
          <a:xfrm>
            <a:off x="14268450" y="7292315"/>
            <a:ext cx="838278" cy="0"/>
          </a:xfrm>
          <a:prstGeom prst="line">
            <a:avLst/>
          </a:prstGeom>
          <a:ln>
            <a:solidFill>
              <a:srgbClr val="9CA3D2"/>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4F6A392C-2B4E-4B8A-B1D1-5BA1F27839B3}"/>
              </a:ext>
            </a:extLst>
          </p:cNvPr>
          <p:cNvSpPr txBox="1"/>
          <p:nvPr/>
        </p:nvSpPr>
        <p:spPr>
          <a:xfrm>
            <a:off x="14268380" y="7166587"/>
            <a:ext cx="838278" cy="123422"/>
          </a:xfrm>
          <a:prstGeom prst="rect">
            <a:avLst/>
          </a:prstGeom>
          <a:noFill/>
          <a:ln>
            <a:solidFill>
              <a:srgbClr val="9CA3D2"/>
            </a:solidFill>
          </a:ln>
        </p:spPr>
        <p:txBody>
          <a:bodyPr wrap="square" rtlCol="0" anchor="ctr" anchorCtr="0">
            <a:noAutofit/>
          </a:bodyPr>
          <a:lstStyle/>
          <a:p>
            <a:pPr>
              <a:tabLst>
                <a:tab pos="680335" algn="r"/>
              </a:tabLst>
            </a:pPr>
            <a:r>
              <a:rPr lang="en-US" sz="458" dirty="0">
                <a:solidFill>
                  <a:srgbClr val="9CA3D2"/>
                </a:solidFill>
                <a:latin typeface="Arial" panose="020B0604020202020204" pitchFamily="34" charset="0"/>
                <a:cs typeface="Arial" panose="020B0604020202020204" pitchFamily="34" charset="0"/>
              </a:rPr>
              <a:t>Revisions	</a:t>
            </a:r>
          </a:p>
        </p:txBody>
      </p:sp>
      <p:cxnSp>
        <p:nvCxnSpPr>
          <p:cNvPr id="128" name="Straight Connector 127">
            <a:extLst>
              <a:ext uri="{FF2B5EF4-FFF2-40B4-BE49-F238E27FC236}">
                <a16:creationId xmlns:a16="http://schemas.microsoft.com/office/drawing/2014/main" id="{E1975142-606F-41CC-AD35-A8D474A30535}"/>
              </a:ext>
            </a:extLst>
          </p:cNvPr>
          <p:cNvCxnSpPr/>
          <p:nvPr/>
        </p:nvCxnSpPr>
        <p:spPr>
          <a:xfrm>
            <a:off x="14268450" y="7418043"/>
            <a:ext cx="838278" cy="0"/>
          </a:xfrm>
          <a:prstGeom prst="line">
            <a:avLst/>
          </a:prstGeom>
          <a:ln>
            <a:solidFill>
              <a:srgbClr val="9CA3D2"/>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FA50299C-53D2-4950-842C-AF05A8B74142}"/>
              </a:ext>
            </a:extLst>
          </p:cNvPr>
          <p:cNvSpPr txBox="1"/>
          <p:nvPr/>
        </p:nvSpPr>
        <p:spPr>
          <a:xfrm>
            <a:off x="14268380" y="7292315"/>
            <a:ext cx="838278" cy="123422"/>
          </a:xfrm>
          <a:prstGeom prst="rect">
            <a:avLst/>
          </a:prstGeom>
          <a:noFill/>
          <a:ln>
            <a:solidFill>
              <a:srgbClr val="9CA3D2"/>
            </a:solidFill>
          </a:ln>
        </p:spPr>
        <p:txBody>
          <a:bodyPr wrap="square" rtlCol="0" anchor="ctr" anchorCtr="0">
            <a:noAutofit/>
          </a:bodyPr>
          <a:lstStyle/>
          <a:p>
            <a:pPr>
              <a:tabLst>
                <a:tab pos="680335" algn="r"/>
              </a:tabLst>
            </a:pPr>
            <a:r>
              <a:rPr lang="en-US" sz="458" dirty="0">
                <a:solidFill>
                  <a:srgbClr val="9CA3D2"/>
                </a:solidFill>
                <a:latin typeface="Arial" panose="020B0604020202020204" pitchFamily="34" charset="0"/>
                <a:cs typeface="Arial" panose="020B0604020202020204" pitchFamily="34" charset="0"/>
              </a:rPr>
              <a:t>5-19-2004 - VE Study    1	</a:t>
            </a:r>
          </a:p>
        </p:txBody>
      </p:sp>
      <p:sp>
        <p:nvSpPr>
          <p:cNvPr id="130" name="Isosceles Triangle 129">
            <a:extLst>
              <a:ext uri="{FF2B5EF4-FFF2-40B4-BE49-F238E27FC236}">
                <a16:creationId xmlns:a16="http://schemas.microsoft.com/office/drawing/2014/main" id="{5638BD7A-FE21-4E1E-91B0-08F75D744EB7}"/>
              </a:ext>
            </a:extLst>
          </p:cNvPr>
          <p:cNvSpPr>
            <a:spLocks noChangeAspect="1"/>
          </p:cNvSpPr>
          <p:nvPr/>
        </p:nvSpPr>
        <p:spPr>
          <a:xfrm>
            <a:off x="14926591" y="7286160"/>
            <a:ext cx="125730" cy="108389"/>
          </a:xfrm>
          <a:prstGeom prst="triangle">
            <a:avLst/>
          </a:prstGeom>
          <a:noFill/>
          <a:ln>
            <a:solidFill>
              <a:srgbClr val="9CA3D2"/>
            </a:solid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nchorCtr="1"/>
          <a:lstStyle/>
          <a:p>
            <a:pPr algn="ctr"/>
            <a:endParaRPr lang="en-US" sz="1188" dirty="0">
              <a:solidFill>
                <a:srgbClr val="9CA3D2"/>
              </a:solidFill>
            </a:endParaRPr>
          </a:p>
        </p:txBody>
      </p:sp>
      <p:cxnSp>
        <p:nvCxnSpPr>
          <p:cNvPr id="131" name="Straight Connector 130">
            <a:extLst>
              <a:ext uri="{FF2B5EF4-FFF2-40B4-BE49-F238E27FC236}">
                <a16:creationId xmlns:a16="http://schemas.microsoft.com/office/drawing/2014/main" id="{6F1B2FCE-06D8-4EBD-9D62-E5E0EAA577ED}"/>
              </a:ext>
            </a:extLst>
          </p:cNvPr>
          <p:cNvCxnSpPr/>
          <p:nvPr/>
        </p:nvCxnSpPr>
        <p:spPr>
          <a:xfrm>
            <a:off x="14268450" y="7543773"/>
            <a:ext cx="838278" cy="0"/>
          </a:xfrm>
          <a:prstGeom prst="line">
            <a:avLst/>
          </a:prstGeom>
          <a:ln>
            <a:solidFill>
              <a:srgbClr val="9CA3D2"/>
            </a:solidFill>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DDBAEBAB-6300-4C16-B15E-A7CDBDD75D9E}"/>
              </a:ext>
            </a:extLst>
          </p:cNvPr>
          <p:cNvSpPr txBox="1"/>
          <p:nvPr/>
        </p:nvSpPr>
        <p:spPr>
          <a:xfrm>
            <a:off x="14268380" y="7418044"/>
            <a:ext cx="838278" cy="123422"/>
          </a:xfrm>
          <a:prstGeom prst="rect">
            <a:avLst/>
          </a:prstGeom>
          <a:noFill/>
          <a:ln>
            <a:solidFill>
              <a:srgbClr val="9CA3D2"/>
            </a:solidFill>
          </a:ln>
        </p:spPr>
        <p:txBody>
          <a:bodyPr wrap="square" rtlCol="0" anchor="ctr" anchorCtr="0">
            <a:noAutofit/>
          </a:bodyPr>
          <a:lstStyle/>
          <a:p>
            <a:pPr>
              <a:tabLst>
                <a:tab pos="680335" algn="r"/>
              </a:tabLst>
            </a:pPr>
            <a:r>
              <a:rPr lang="en-US" sz="458" dirty="0">
                <a:solidFill>
                  <a:srgbClr val="9CA3D2"/>
                </a:solidFill>
                <a:latin typeface="Arial" panose="020B0604020202020204" pitchFamily="34" charset="0"/>
                <a:cs typeface="Arial" panose="020B0604020202020204" pitchFamily="34" charset="0"/>
              </a:rPr>
              <a:t>8-9-2006 – As Built	  2  </a:t>
            </a:r>
          </a:p>
        </p:txBody>
      </p:sp>
      <p:sp>
        <p:nvSpPr>
          <p:cNvPr id="133" name="Isosceles Triangle 132">
            <a:extLst>
              <a:ext uri="{FF2B5EF4-FFF2-40B4-BE49-F238E27FC236}">
                <a16:creationId xmlns:a16="http://schemas.microsoft.com/office/drawing/2014/main" id="{D447594A-8452-411A-968B-617B517886CE}"/>
              </a:ext>
            </a:extLst>
          </p:cNvPr>
          <p:cNvSpPr>
            <a:spLocks noChangeAspect="1"/>
          </p:cNvSpPr>
          <p:nvPr/>
        </p:nvSpPr>
        <p:spPr>
          <a:xfrm>
            <a:off x="14939956" y="7415497"/>
            <a:ext cx="125730" cy="108389"/>
          </a:xfrm>
          <a:prstGeom prst="triangle">
            <a:avLst/>
          </a:prstGeom>
          <a:noFill/>
          <a:ln>
            <a:solidFill>
              <a:srgbClr val="9CA3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88">
              <a:solidFill>
                <a:srgbClr val="9CA3D2"/>
              </a:solidFill>
            </a:endParaRPr>
          </a:p>
        </p:txBody>
      </p:sp>
      <p:pic>
        <p:nvPicPr>
          <p:cNvPr id="3" name="Picture 2">
            <a:extLst>
              <a:ext uri="{FF2B5EF4-FFF2-40B4-BE49-F238E27FC236}">
                <a16:creationId xmlns:a16="http://schemas.microsoft.com/office/drawing/2014/main" id="{4F5672B3-7733-442D-A999-523FDB37F624}"/>
              </a:ext>
            </a:extLst>
          </p:cNvPr>
          <p:cNvPicPr>
            <a:picLocks noChangeAspect="1"/>
          </p:cNvPicPr>
          <p:nvPr/>
        </p:nvPicPr>
        <p:blipFill>
          <a:blip r:embed="rId5"/>
          <a:stretch>
            <a:fillRect/>
          </a:stretch>
        </p:blipFill>
        <p:spPr>
          <a:xfrm>
            <a:off x="696430" y="3281310"/>
            <a:ext cx="8406448" cy="2009934"/>
          </a:xfrm>
          <a:prstGeom prst="rect">
            <a:avLst/>
          </a:prstGeom>
        </p:spPr>
      </p:pic>
      <p:pic>
        <p:nvPicPr>
          <p:cNvPr id="5" name="Picture 4">
            <a:extLst>
              <a:ext uri="{FF2B5EF4-FFF2-40B4-BE49-F238E27FC236}">
                <a16:creationId xmlns:a16="http://schemas.microsoft.com/office/drawing/2014/main" id="{E60D938C-0B60-41FB-AF07-E9710FD498BB}"/>
              </a:ext>
            </a:extLst>
          </p:cNvPr>
          <p:cNvPicPr>
            <a:picLocks noChangeAspect="1"/>
          </p:cNvPicPr>
          <p:nvPr/>
        </p:nvPicPr>
        <p:blipFill>
          <a:blip r:embed="rId6"/>
          <a:stretch>
            <a:fillRect/>
          </a:stretch>
        </p:blipFill>
        <p:spPr>
          <a:xfrm>
            <a:off x="697800" y="5614769"/>
            <a:ext cx="10690543" cy="1676400"/>
          </a:xfrm>
          <a:prstGeom prst="rect">
            <a:avLst/>
          </a:prstGeom>
        </p:spPr>
      </p:pic>
      <p:pic>
        <p:nvPicPr>
          <p:cNvPr id="16" name="Picture 15">
            <a:extLst>
              <a:ext uri="{FF2B5EF4-FFF2-40B4-BE49-F238E27FC236}">
                <a16:creationId xmlns:a16="http://schemas.microsoft.com/office/drawing/2014/main" id="{80C1F19F-1D80-4C34-B821-8978361C001A}"/>
              </a:ext>
            </a:extLst>
          </p:cNvPr>
          <p:cNvPicPr>
            <a:picLocks noChangeAspect="1"/>
          </p:cNvPicPr>
          <p:nvPr/>
        </p:nvPicPr>
        <p:blipFill>
          <a:blip r:embed="rId7"/>
          <a:stretch>
            <a:fillRect/>
          </a:stretch>
        </p:blipFill>
        <p:spPr>
          <a:xfrm>
            <a:off x="701601" y="7547885"/>
            <a:ext cx="12311063" cy="1569879"/>
          </a:xfrm>
          <a:prstGeom prst="rect">
            <a:avLst/>
          </a:prstGeom>
        </p:spPr>
      </p:pic>
    </p:spTree>
    <p:extLst>
      <p:ext uri="{BB962C8B-B14F-4D97-AF65-F5344CB8AC3E}">
        <p14:creationId xmlns:p14="http://schemas.microsoft.com/office/powerpoint/2010/main" val="398066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8371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77988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3409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939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TextBox 531"/>
          <p:cNvSpPr txBox="1"/>
          <p:nvPr/>
        </p:nvSpPr>
        <p:spPr>
          <a:xfrm>
            <a:off x="8192797" y="302933"/>
            <a:ext cx="2009369" cy="507831"/>
          </a:xfrm>
          <a:prstGeom prst="rect">
            <a:avLst/>
          </a:prstGeom>
          <a:noFill/>
        </p:spPr>
        <p:txBody>
          <a:bodyPr wrap="square" rtlCol="0">
            <a:spAutoFit/>
          </a:bodyPr>
          <a:lstStyle/>
          <a:p>
            <a:r>
              <a:rPr lang="en-US" dirty="0">
                <a:solidFill>
                  <a:schemeClr val="bg1"/>
                </a:solidFill>
              </a:rPr>
              <a:t>As Installed</a:t>
            </a:r>
          </a:p>
        </p:txBody>
      </p:sp>
      <p:grpSp>
        <p:nvGrpSpPr>
          <p:cNvPr id="20" name="Group 19"/>
          <p:cNvGrpSpPr/>
          <p:nvPr/>
        </p:nvGrpSpPr>
        <p:grpSpPr>
          <a:xfrm>
            <a:off x="3840523" y="1412363"/>
            <a:ext cx="11429875" cy="8554543"/>
            <a:chOff x="3840523" y="1412363"/>
            <a:chExt cx="11429875" cy="8554543"/>
          </a:xfrm>
        </p:grpSpPr>
        <p:cxnSp>
          <p:nvCxnSpPr>
            <p:cNvPr id="1009" name="Straight Connector 1008"/>
            <p:cNvCxnSpPr/>
            <p:nvPr/>
          </p:nvCxnSpPr>
          <p:spPr>
            <a:xfrm>
              <a:off x="3840523" y="3471932"/>
              <a:ext cx="2874370" cy="0"/>
            </a:xfrm>
            <a:prstGeom prst="line">
              <a:avLst/>
            </a:prstGeom>
            <a:ln w="38100" cap="rnd">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08" name="Straight Connector 1007"/>
            <p:cNvCxnSpPr/>
            <p:nvPr/>
          </p:nvCxnSpPr>
          <p:spPr>
            <a:xfrm flipV="1">
              <a:off x="6581632" y="9125847"/>
              <a:ext cx="0" cy="717071"/>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07" name="Straight Connector 1006"/>
            <p:cNvCxnSpPr>
              <a:stCxn id="475" idx="0"/>
              <a:endCxn id="503" idx="2"/>
            </p:cNvCxnSpPr>
            <p:nvPr/>
          </p:nvCxnSpPr>
          <p:spPr>
            <a:xfrm flipH="1" flipV="1">
              <a:off x="4650282" y="8851387"/>
              <a:ext cx="920" cy="216968"/>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a:off x="7223766" y="9849638"/>
              <a:ext cx="7712169"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flipV="1">
              <a:off x="3840523" y="3471932"/>
              <a:ext cx="0" cy="6377706"/>
            </a:xfrm>
            <a:prstGeom prst="line">
              <a:avLst/>
            </a:prstGeom>
            <a:ln w="38100" cap="rnd">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340" name="Group 339"/>
            <p:cNvGrpSpPr>
              <a:grpSpLocks noChangeAspect="1"/>
            </p:cNvGrpSpPr>
            <p:nvPr/>
          </p:nvGrpSpPr>
          <p:grpSpPr>
            <a:xfrm rot="5400000">
              <a:off x="11769413" y="9824360"/>
              <a:ext cx="189845" cy="95248"/>
              <a:chOff x="5222637" y="4898422"/>
              <a:chExt cx="189845" cy="95248"/>
            </a:xfrm>
          </p:grpSpPr>
          <p:cxnSp>
            <p:nvCxnSpPr>
              <p:cNvPr id="999" name="Straight Connector 998"/>
              <p:cNvCxnSpPr/>
              <p:nvPr/>
            </p:nvCxnSpPr>
            <p:spPr>
              <a:xfrm flipV="1">
                <a:off x="5301156" y="4942013"/>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0" name="Straight Connector 999"/>
              <p:cNvCxnSpPr/>
              <p:nvPr/>
            </p:nvCxnSpPr>
            <p:spPr>
              <a:xfrm flipV="1">
                <a:off x="5412482" y="4898422"/>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001" name="Rectangle 1000"/>
              <p:cNvSpPr/>
              <p:nvPr/>
            </p:nvSpPr>
            <p:spPr bwMode="auto">
              <a:xfrm rot="5400000" flipH="1">
                <a:off x="5284497" y="4921408"/>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1002" name="Rectangle 1001"/>
              <p:cNvSpPr/>
              <p:nvPr/>
            </p:nvSpPr>
            <p:spPr bwMode="auto">
              <a:xfrm rot="5400000" flipH="1">
                <a:off x="5284497" y="4837206"/>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1003" name="Oval 1002"/>
              <p:cNvSpPr/>
              <p:nvPr/>
            </p:nvSpPr>
            <p:spPr>
              <a:xfrm>
                <a:off x="5222637"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41" name="Straight Connector 340"/>
            <p:cNvCxnSpPr/>
            <p:nvPr/>
          </p:nvCxnSpPr>
          <p:spPr>
            <a:xfrm>
              <a:off x="4793544" y="7332069"/>
              <a:ext cx="1923990"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42" name="Group 341"/>
            <p:cNvGrpSpPr>
              <a:grpSpLocks noChangeAspect="1"/>
            </p:cNvGrpSpPr>
            <p:nvPr/>
          </p:nvGrpSpPr>
          <p:grpSpPr>
            <a:xfrm rot="5400000">
              <a:off x="4974019" y="7306790"/>
              <a:ext cx="189846" cy="95248"/>
              <a:chOff x="5222637" y="4898421"/>
              <a:chExt cx="189846" cy="95248"/>
            </a:xfrm>
          </p:grpSpPr>
          <p:cxnSp>
            <p:nvCxnSpPr>
              <p:cNvPr id="994" name="Straight Connector 993"/>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5" name="Straight Connector 994"/>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996" name="Rectangle 995"/>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997" name="Rectangle 996"/>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998" name="Oval 997"/>
              <p:cNvSpPr/>
              <p:nvPr/>
            </p:nvSpPr>
            <p:spPr>
              <a:xfrm>
                <a:off x="5222637"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43" name="Straight Connector 342"/>
            <p:cNvCxnSpPr/>
            <p:nvPr/>
          </p:nvCxnSpPr>
          <p:spPr>
            <a:xfrm>
              <a:off x="4793544" y="4357689"/>
              <a:ext cx="1918960"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a:off x="6724692" y="3471932"/>
              <a:ext cx="3397200"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a:off x="8336059" y="1460274"/>
              <a:ext cx="6599876"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46" name="Group 345"/>
            <p:cNvGrpSpPr/>
            <p:nvPr/>
          </p:nvGrpSpPr>
          <p:grpSpPr>
            <a:xfrm>
              <a:off x="11368206" y="1412363"/>
              <a:ext cx="405875" cy="322228"/>
              <a:chOff x="8143766" y="9139793"/>
              <a:chExt cx="405875" cy="322228"/>
            </a:xfrm>
          </p:grpSpPr>
          <p:grpSp>
            <p:nvGrpSpPr>
              <p:cNvPr id="980" name="Group 979"/>
              <p:cNvGrpSpPr>
                <a:grpSpLocks noChangeAspect="1"/>
              </p:cNvGrpSpPr>
              <p:nvPr/>
            </p:nvGrpSpPr>
            <p:grpSpPr>
              <a:xfrm rot="5400000">
                <a:off x="8407094" y="9187092"/>
                <a:ext cx="189845" cy="95248"/>
                <a:chOff x="5222637" y="4898422"/>
                <a:chExt cx="189845" cy="95248"/>
              </a:xfrm>
            </p:grpSpPr>
            <p:cxnSp>
              <p:nvCxnSpPr>
                <p:cNvPr id="989" name="Straight Connector 988"/>
                <p:cNvCxnSpPr/>
                <p:nvPr/>
              </p:nvCxnSpPr>
              <p:spPr>
                <a:xfrm flipV="1">
                  <a:off x="5301156" y="4942013"/>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0" name="Straight Connector 989"/>
                <p:cNvCxnSpPr/>
                <p:nvPr/>
              </p:nvCxnSpPr>
              <p:spPr>
                <a:xfrm flipV="1">
                  <a:off x="5412482" y="4898422"/>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991" name="Rectangle 990"/>
                <p:cNvSpPr/>
                <p:nvPr/>
              </p:nvSpPr>
              <p:spPr bwMode="auto">
                <a:xfrm rot="5400000" flipH="1">
                  <a:off x="5284497" y="4921408"/>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992" name="Rectangle 991"/>
                <p:cNvSpPr/>
                <p:nvPr/>
              </p:nvSpPr>
              <p:spPr bwMode="auto">
                <a:xfrm rot="5400000" flipH="1">
                  <a:off x="5284497" y="4837206"/>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993" name="Oval 992"/>
                <p:cNvSpPr/>
                <p:nvPr/>
              </p:nvSpPr>
              <p:spPr>
                <a:xfrm>
                  <a:off x="5222637"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1" name="Group 980"/>
              <p:cNvGrpSpPr/>
              <p:nvPr/>
            </p:nvGrpSpPr>
            <p:grpSpPr>
              <a:xfrm>
                <a:off x="8143766" y="9220200"/>
                <a:ext cx="189847" cy="241821"/>
                <a:chOff x="8143766" y="9220200"/>
                <a:chExt cx="189847" cy="241821"/>
              </a:xfrm>
            </p:grpSpPr>
            <p:cxnSp>
              <p:nvCxnSpPr>
                <p:cNvPr id="982" name="Straight Connector 981"/>
                <p:cNvCxnSpPr/>
                <p:nvPr/>
              </p:nvCxnSpPr>
              <p:spPr>
                <a:xfrm flipV="1">
                  <a:off x="8213540" y="9220200"/>
                  <a:ext cx="0" cy="161813"/>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983" name="Group 982"/>
                <p:cNvGrpSpPr>
                  <a:grpSpLocks noChangeAspect="1"/>
                </p:cNvGrpSpPr>
                <p:nvPr/>
              </p:nvGrpSpPr>
              <p:grpSpPr>
                <a:xfrm>
                  <a:off x="8143766" y="9366773"/>
                  <a:ext cx="189847" cy="95248"/>
                  <a:chOff x="5222636" y="4898421"/>
                  <a:chExt cx="189847" cy="95248"/>
                </a:xfrm>
              </p:grpSpPr>
              <p:cxnSp>
                <p:nvCxnSpPr>
                  <p:cNvPr id="984" name="Straight Connector 983"/>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5" name="Straight Connector 984"/>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986" name="Rectangle 985"/>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987" name="Rectangle 986"/>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988" name="Oval 987"/>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cxnSp>
          <p:nvCxnSpPr>
            <p:cNvPr id="347" name="Straight Connector 346"/>
            <p:cNvCxnSpPr/>
            <p:nvPr/>
          </p:nvCxnSpPr>
          <p:spPr>
            <a:xfrm flipV="1">
              <a:off x="14935935" y="1460275"/>
              <a:ext cx="0" cy="8382643"/>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48" name="Group 347"/>
            <p:cNvGrpSpPr/>
            <p:nvPr/>
          </p:nvGrpSpPr>
          <p:grpSpPr>
            <a:xfrm>
              <a:off x="14584598" y="5365208"/>
              <a:ext cx="685800" cy="2282800"/>
              <a:chOff x="11384233" y="3997825"/>
              <a:chExt cx="685800" cy="2282800"/>
            </a:xfrm>
          </p:grpSpPr>
          <p:grpSp>
            <p:nvGrpSpPr>
              <p:cNvPr id="944" name="Group 943"/>
              <p:cNvGrpSpPr>
                <a:grpSpLocks noChangeAspect="1"/>
              </p:cNvGrpSpPr>
              <p:nvPr/>
            </p:nvGrpSpPr>
            <p:grpSpPr>
              <a:xfrm flipV="1">
                <a:off x="11670375" y="3997825"/>
                <a:ext cx="189847" cy="95248"/>
                <a:chOff x="5222636" y="4898421"/>
                <a:chExt cx="189847" cy="95248"/>
              </a:xfrm>
            </p:grpSpPr>
            <p:cxnSp>
              <p:nvCxnSpPr>
                <p:cNvPr id="975" name="Straight Connector 974"/>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6" name="Straight Connector 975"/>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977" name="Rectangle 976"/>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978" name="Rectangle 977"/>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979" name="Oval 978"/>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5" name="Group 944"/>
              <p:cNvGrpSpPr>
                <a:grpSpLocks noChangeAspect="1"/>
              </p:cNvGrpSpPr>
              <p:nvPr/>
            </p:nvGrpSpPr>
            <p:grpSpPr>
              <a:xfrm>
                <a:off x="11669729" y="6185377"/>
                <a:ext cx="189847" cy="95248"/>
                <a:chOff x="5222636" y="4898421"/>
                <a:chExt cx="189847" cy="95248"/>
              </a:xfrm>
            </p:grpSpPr>
            <p:cxnSp>
              <p:nvCxnSpPr>
                <p:cNvPr id="970" name="Straight Connector 969"/>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1" name="Straight Connector 970"/>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972" name="Rectangle 971"/>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973" name="Rectangle 972"/>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974" name="Oval 973"/>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6" name="TextBox 945"/>
              <p:cNvSpPr txBox="1">
                <a:spLocks noChangeAspect="1"/>
              </p:cNvSpPr>
              <p:nvPr/>
            </p:nvSpPr>
            <p:spPr>
              <a:xfrm>
                <a:off x="11384233" y="4249292"/>
                <a:ext cx="685800" cy="990600"/>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r>
                  <a:rPr lang="en-US" sz="1500" dirty="0">
                    <a:solidFill>
                      <a:schemeClr val="bg1"/>
                    </a:solidFill>
                  </a:rPr>
                  <a:t>Typical AHU</a:t>
                </a:r>
              </a:p>
            </p:txBody>
          </p:sp>
          <p:grpSp>
            <p:nvGrpSpPr>
              <p:cNvPr id="947" name="Group 946"/>
              <p:cNvGrpSpPr>
                <a:grpSpLocks noChangeAspect="1"/>
              </p:cNvGrpSpPr>
              <p:nvPr/>
            </p:nvGrpSpPr>
            <p:grpSpPr>
              <a:xfrm rot="5400000">
                <a:off x="11643531" y="5529268"/>
                <a:ext cx="357190" cy="288576"/>
                <a:chOff x="5056442" y="4191000"/>
                <a:chExt cx="714378" cy="577152"/>
              </a:xfrm>
            </p:grpSpPr>
            <p:cxnSp>
              <p:nvCxnSpPr>
                <p:cNvPr id="948" name="Straight Connector 947"/>
                <p:cNvCxnSpPr/>
                <p:nvPr/>
              </p:nvCxnSpPr>
              <p:spPr>
                <a:xfrm flipV="1">
                  <a:off x="5410760" y="4273466"/>
                  <a:ext cx="5743" cy="347472"/>
                </a:xfrm>
                <a:prstGeom prst="line">
                  <a:avLst/>
                </a:prstGeom>
                <a:ln w="34925"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49" name="Group 948"/>
                <p:cNvGrpSpPr/>
                <p:nvPr/>
              </p:nvGrpSpPr>
              <p:grpSpPr>
                <a:xfrm>
                  <a:off x="5056442" y="4291668"/>
                  <a:ext cx="714378" cy="100670"/>
                  <a:chOff x="4267200" y="4343399"/>
                  <a:chExt cx="457200" cy="64428"/>
                </a:xfrm>
                <a:solidFill>
                  <a:schemeClr val="bg1">
                    <a:lumMod val="75000"/>
                  </a:schemeClr>
                </a:solidFill>
              </p:grpSpPr>
              <p:sp>
                <p:nvSpPr>
                  <p:cNvPr id="963" name="Rectangle 962"/>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4" name="Group 963"/>
                  <p:cNvGrpSpPr/>
                  <p:nvPr/>
                </p:nvGrpSpPr>
                <p:grpSpPr>
                  <a:xfrm>
                    <a:off x="4267200" y="4343399"/>
                    <a:ext cx="457200" cy="64428"/>
                    <a:chOff x="4267200" y="4343399"/>
                    <a:chExt cx="457200" cy="64428"/>
                  </a:xfrm>
                  <a:grpFill/>
                </p:grpSpPr>
                <p:cxnSp>
                  <p:nvCxnSpPr>
                    <p:cNvPr id="965" name="Straight Connector 964"/>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6" name="Straight Connector 965"/>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7" name="Straight Connector 966"/>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8" name="Straight Connector 967"/>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9" name="Straight Connector 968"/>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950" name="Group 949"/>
                <p:cNvGrpSpPr/>
                <p:nvPr/>
              </p:nvGrpSpPr>
              <p:grpSpPr>
                <a:xfrm flipV="1">
                  <a:off x="5056442" y="4191000"/>
                  <a:ext cx="714378" cy="100670"/>
                  <a:chOff x="4267200" y="4343399"/>
                  <a:chExt cx="457200" cy="64428"/>
                </a:xfrm>
                <a:solidFill>
                  <a:schemeClr val="bg1">
                    <a:lumMod val="75000"/>
                  </a:schemeClr>
                </a:solidFill>
              </p:grpSpPr>
              <p:sp>
                <p:nvSpPr>
                  <p:cNvPr id="956" name="Rectangle 955"/>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7" name="Group 956"/>
                  <p:cNvGrpSpPr/>
                  <p:nvPr/>
                </p:nvGrpSpPr>
                <p:grpSpPr>
                  <a:xfrm>
                    <a:off x="4267200" y="4343399"/>
                    <a:ext cx="457200" cy="64428"/>
                    <a:chOff x="4267200" y="4343399"/>
                    <a:chExt cx="457200" cy="64428"/>
                  </a:xfrm>
                  <a:grpFill/>
                </p:grpSpPr>
                <p:cxnSp>
                  <p:nvCxnSpPr>
                    <p:cNvPr id="958" name="Straight Connector 957"/>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9" name="Straight Connector 958"/>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0" name="Straight Connector 959"/>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1" name="Straight Connector 960"/>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2" name="Straight Connector 961"/>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951" name="Straight Connector 950"/>
                <p:cNvCxnSpPr/>
                <p:nvPr/>
              </p:nvCxnSpPr>
              <p:spPr>
                <a:xfrm>
                  <a:off x="5056442" y="4291670"/>
                  <a:ext cx="71437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52" name="Group 951"/>
                <p:cNvGrpSpPr/>
                <p:nvPr/>
              </p:nvGrpSpPr>
              <p:grpSpPr>
                <a:xfrm>
                  <a:off x="5179288" y="4527096"/>
                  <a:ext cx="468686" cy="241056"/>
                  <a:chOff x="4267200" y="4527096"/>
                  <a:chExt cx="468686" cy="241056"/>
                </a:xfrm>
              </p:grpSpPr>
              <p:sp>
                <p:nvSpPr>
                  <p:cNvPr id="954" name="Isosceles Triangle 953"/>
                  <p:cNvSpPr/>
                  <p:nvPr/>
                </p:nvSpPr>
                <p:spPr>
                  <a:xfrm rot="5400000">
                    <a:off x="4267291" y="4528157"/>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5" name="Isosceles Triangle 954"/>
                  <p:cNvSpPr/>
                  <p:nvPr/>
                </p:nvSpPr>
                <p:spPr>
                  <a:xfrm rot="16200000" flipH="1">
                    <a:off x="4495891" y="4527005"/>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3" name="Oval 952"/>
                <p:cNvSpPr>
                  <a:spLocks noChangeAspect="1"/>
                </p:cNvSpPr>
                <p:nvPr/>
              </p:nvSpPr>
              <p:spPr>
                <a:xfrm>
                  <a:off x="5322191" y="4556184"/>
                  <a:ext cx="182880" cy="18288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349" name="Straight Connector 348"/>
            <p:cNvCxnSpPr/>
            <p:nvPr/>
          </p:nvCxnSpPr>
          <p:spPr>
            <a:xfrm flipV="1">
              <a:off x="13107155" y="1460275"/>
              <a:ext cx="0" cy="8382643"/>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50" name="Group 349"/>
            <p:cNvGrpSpPr/>
            <p:nvPr/>
          </p:nvGrpSpPr>
          <p:grpSpPr>
            <a:xfrm>
              <a:off x="12755818" y="5365208"/>
              <a:ext cx="685800" cy="2282800"/>
              <a:chOff x="9555453" y="3997825"/>
              <a:chExt cx="685800" cy="2282800"/>
            </a:xfrm>
          </p:grpSpPr>
          <p:grpSp>
            <p:nvGrpSpPr>
              <p:cNvPr id="908" name="Group 907"/>
              <p:cNvGrpSpPr>
                <a:grpSpLocks noChangeAspect="1"/>
              </p:cNvGrpSpPr>
              <p:nvPr/>
            </p:nvGrpSpPr>
            <p:grpSpPr>
              <a:xfrm flipV="1">
                <a:off x="9841595" y="3997825"/>
                <a:ext cx="189847" cy="95248"/>
                <a:chOff x="5222636" y="4898421"/>
                <a:chExt cx="189847" cy="95248"/>
              </a:xfrm>
            </p:grpSpPr>
            <p:cxnSp>
              <p:nvCxnSpPr>
                <p:cNvPr id="939" name="Straight Connector 938"/>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0" name="Straight Connector 939"/>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941" name="Rectangle 940"/>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942" name="Rectangle 941"/>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943" name="Oval 942"/>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9" name="Group 908"/>
              <p:cNvGrpSpPr>
                <a:grpSpLocks noChangeAspect="1"/>
              </p:cNvGrpSpPr>
              <p:nvPr/>
            </p:nvGrpSpPr>
            <p:grpSpPr>
              <a:xfrm>
                <a:off x="9840949" y="6185377"/>
                <a:ext cx="189847" cy="95248"/>
                <a:chOff x="5222636" y="4898421"/>
                <a:chExt cx="189847" cy="95248"/>
              </a:xfrm>
            </p:grpSpPr>
            <p:cxnSp>
              <p:nvCxnSpPr>
                <p:cNvPr id="934" name="Straight Connector 933"/>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5" name="Straight Connector 934"/>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936" name="Rectangle 935"/>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937" name="Rectangle 936"/>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938" name="Oval 937"/>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0" name="TextBox 909"/>
              <p:cNvSpPr txBox="1">
                <a:spLocks noChangeAspect="1"/>
              </p:cNvSpPr>
              <p:nvPr/>
            </p:nvSpPr>
            <p:spPr>
              <a:xfrm>
                <a:off x="9555453" y="4249292"/>
                <a:ext cx="685800" cy="990600"/>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r>
                  <a:rPr lang="en-US" sz="1500" dirty="0">
                    <a:solidFill>
                      <a:schemeClr val="bg1"/>
                    </a:solidFill>
                  </a:rPr>
                  <a:t>Typical AHU</a:t>
                </a:r>
              </a:p>
            </p:txBody>
          </p:sp>
          <p:grpSp>
            <p:nvGrpSpPr>
              <p:cNvPr id="911" name="Group 910"/>
              <p:cNvGrpSpPr>
                <a:grpSpLocks noChangeAspect="1"/>
              </p:cNvGrpSpPr>
              <p:nvPr/>
            </p:nvGrpSpPr>
            <p:grpSpPr>
              <a:xfrm rot="5400000">
                <a:off x="9814751" y="5529268"/>
                <a:ext cx="357190" cy="288576"/>
                <a:chOff x="5056442" y="4191000"/>
                <a:chExt cx="714378" cy="577152"/>
              </a:xfrm>
            </p:grpSpPr>
            <p:cxnSp>
              <p:nvCxnSpPr>
                <p:cNvPr id="912" name="Straight Connector 911"/>
                <p:cNvCxnSpPr/>
                <p:nvPr/>
              </p:nvCxnSpPr>
              <p:spPr>
                <a:xfrm flipV="1">
                  <a:off x="5410760" y="4273466"/>
                  <a:ext cx="5743" cy="347472"/>
                </a:xfrm>
                <a:prstGeom prst="line">
                  <a:avLst/>
                </a:prstGeom>
                <a:ln w="34925"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13" name="Group 912"/>
                <p:cNvGrpSpPr/>
                <p:nvPr/>
              </p:nvGrpSpPr>
              <p:grpSpPr>
                <a:xfrm>
                  <a:off x="5056442" y="4291668"/>
                  <a:ext cx="714378" cy="100670"/>
                  <a:chOff x="4267200" y="4343399"/>
                  <a:chExt cx="457200" cy="64428"/>
                </a:xfrm>
                <a:solidFill>
                  <a:schemeClr val="bg1">
                    <a:lumMod val="75000"/>
                  </a:schemeClr>
                </a:solidFill>
              </p:grpSpPr>
              <p:sp>
                <p:nvSpPr>
                  <p:cNvPr id="927" name="Rectangle 926"/>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8" name="Group 927"/>
                  <p:cNvGrpSpPr/>
                  <p:nvPr/>
                </p:nvGrpSpPr>
                <p:grpSpPr>
                  <a:xfrm>
                    <a:off x="4267200" y="4343399"/>
                    <a:ext cx="457200" cy="64428"/>
                    <a:chOff x="4267200" y="4343399"/>
                    <a:chExt cx="457200" cy="64428"/>
                  </a:xfrm>
                  <a:grpFill/>
                </p:grpSpPr>
                <p:cxnSp>
                  <p:nvCxnSpPr>
                    <p:cNvPr id="929" name="Straight Connector 928"/>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0" name="Straight Connector 929"/>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1" name="Straight Connector 930"/>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2" name="Straight Connector 931"/>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3" name="Straight Connector 932"/>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914" name="Group 913"/>
                <p:cNvGrpSpPr/>
                <p:nvPr/>
              </p:nvGrpSpPr>
              <p:grpSpPr>
                <a:xfrm flipV="1">
                  <a:off x="5056442" y="4191000"/>
                  <a:ext cx="714378" cy="100670"/>
                  <a:chOff x="4267200" y="4343399"/>
                  <a:chExt cx="457200" cy="64428"/>
                </a:xfrm>
                <a:solidFill>
                  <a:schemeClr val="bg1">
                    <a:lumMod val="75000"/>
                  </a:schemeClr>
                </a:solidFill>
              </p:grpSpPr>
              <p:sp>
                <p:nvSpPr>
                  <p:cNvPr id="920" name="Rectangle 919"/>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1" name="Group 920"/>
                  <p:cNvGrpSpPr/>
                  <p:nvPr/>
                </p:nvGrpSpPr>
                <p:grpSpPr>
                  <a:xfrm>
                    <a:off x="4267200" y="4343399"/>
                    <a:ext cx="457200" cy="64428"/>
                    <a:chOff x="4267200" y="4343399"/>
                    <a:chExt cx="457200" cy="64428"/>
                  </a:xfrm>
                  <a:grpFill/>
                </p:grpSpPr>
                <p:cxnSp>
                  <p:nvCxnSpPr>
                    <p:cNvPr id="922" name="Straight Connector 921"/>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3" name="Straight Connector 922"/>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4" name="Straight Connector 923"/>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5" name="Straight Connector 924"/>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6" name="Straight Connector 925"/>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915" name="Straight Connector 914"/>
                <p:cNvCxnSpPr/>
                <p:nvPr/>
              </p:nvCxnSpPr>
              <p:spPr>
                <a:xfrm>
                  <a:off x="5056442" y="4291670"/>
                  <a:ext cx="71437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16" name="Group 915"/>
                <p:cNvGrpSpPr/>
                <p:nvPr/>
              </p:nvGrpSpPr>
              <p:grpSpPr>
                <a:xfrm>
                  <a:off x="5179288" y="4527096"/>
                  <a:ext cx="468686" cy="241056"/>
                  <a:chOff x="4267200" y="4527096"/>
                  <a:chExt cx="468686" cy="241056"/>
                </a:xfrm>
              </p:grpSpPr>
              <p:sp>
                <p:nvSpPr>
                  <p:cNvPr id="918" name="Isosceles Triangle 917"/>
                  <p:cNvSpPr/>
                  <p:nvPr/>
                </p:nvSpPr>
                <p:spPr>
                  <a:xfrm rot="5400000">
                    <a:off x="4267291" y="4528157"/>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Isosceles Triangle 918"/>
                  <p:cNvSpPr/>
                  <p:nvPr/>
                </p:nvSpPr>
                <p:spPr>
                  <a:xfrm rot="16200000" flipH="1">
                    <a:off x="4495891" y="4527005"/>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7" name="Oval 916"/>
                <p:cNvSpPr>
                  <a:spLocks noChangeAspect="1"/>
                </p:cNvSpPr>
                <p:nvPr/>
              </p:nvSpPr>
              <p:spPr>
                <a:xfrm>
                  <a:off x="5322191" y="4556184"/>
                  <a:ext cx="182880" cy="18288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529" name="Straight Connector 528"/>
            <p:cNvCxnSpPr/>
            <p:nvPr/>
          </p:nvCxnSpPr>
          <p:spPr>
            <a:xfrm flipH="1" flipV="1">
              <a:off x="6717157" y="3471932"/>
              <a:ext cx="1" cy="1909427"/>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530" name="Group 529"/>
            <p:cNvGrpSpPr/>
            <p:nvPr/>
          </p:nvGrpSpPr>
          <p:grpSpPr>
            <a:xfrm flipV="1">
              <a:off x="6645765" y="5362643"/>
              <a:ext cx="189847" cy="241821"/>
              <a:chOff x="8143766" y="9220200"/>
              <a:chExt cx="189847" cy="241821"/>
            </a:xfrm>
          </p:grpSpPr>
          <p:cxnSp>
            <p:nvCxnSpPr>
              <p:cNvPr id="901" name="Straight Connector 900"/>
              <p:cNvCxnSpPr/>
              <p:nvPr/>
            </p:nvCxnSpPr>
            <p:spPr>
              <a:xfrm flipV="1">
                <a:off x="8213540" y="9220200"/>
                <a:ext cx="0" cy="161813"/>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902" name="Group 901"/>
              <p:cNvGrpSpPr>
                <a:grpSpLocks noChangeAspect="1"/>
              </p:cNvGrpSpPr>
              <p:nvPr/>
            </p:nvGrpSpPr>
            <p:grpSpPr>
              <a:xfrm>
                <a:off x="8143766" y="9366773"/>
                <a:ext cx="189847" cy="95248"/>
                <a:chOff x="5222636" y="4898421"/>
                <a:chExt cx="189847" cy="95248"/>
              </a:xfrm>
            </p:grpSpPr>
            <p:cxnSp>
              <p:nvCxnSpPr>
                <p:cNvPr id="903" name="Straight Connector 902"/>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4" name="Straight Connector 903"/>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905" name="Rectangle 904"/>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906" name="Rectangle 905"/>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907" name="Oval 906"/>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531" name="Straight Connector 530"/>
            <p:cNvCxnSpPr/>
            <p:nvPr/>
          </p:nvCxnSpPr>
          <p:spPr>
            <a:xfrm flipH="1" flipV="1">
              <a:off x="6719099" y="6817337"/>
              <a:ext cx="2263" cy="995035"/>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p:cNvCxnSpPr>
              <a:stCxn id="848" idx="4"/>
              <a:endCxn id="885" idx="2"/>
            </p:cNvCxnSpPr>
            <p:nvPr/>
          </p:nvCxnSpPr>
          <p:spPr>
            <a:xfrm flipV="1">
              <a:off x="6580490" y="8851387"/>
              <a:ext cx="940" cy="266861"/>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539" name="Group 538"/>
            <p:cNvGrpSpPr/>
            <p:nvPr/>
          </p:nvGrpSpPr>
          <p:grpSpPr>
            <a:xfrm>
              <a:off x="6137427" y="7757261"/>
              <a:ext cx="927067" cy="1162156"/>
              <a:chOff x="11231261" y="8098444"/>
              <a:chExt cx="927067" cy="1162156"/>
            </a:xfrm>
          </p:grpSpPr>
          <p:cxnSp>
            <p:nvCxnSpPr>
              <p:cNvPr id="870" name="Straight Connector 869"/>
              <p:cNvCxnSpPr/>
              <p:nvPr/>
            </p:nvCxnSpPr>
            <p:spPr>
              <a:xfrm flipV="1">
                <a:off x="11818526" y="8433432"/>
                <a:ext cx="0" cy="10372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871" name="Group 870"/>
              <p:cNvGrpSpPr>
                <a:grpSpLocks noChangeAspect="1"/>
              </p:cNvGrpSpPr>
              <p:nvPr/>
            </p:nvGrpSpPr>
            <p:grpSpPr>
              <a:xfrm>
                <a:off x="11506200" y="8494393"/>
                <a:ext cx="375735" cy="411480"/>
                <a:chOff x="4829486" y="5084065"/>
                <a:chExt cx="1202345" cy="1316735"/>
              </a:xfrm>
              <a:solidFill>
                <a:schemeClr val="bg1">
                  <a:lumMod val="65000"/>
                </a:schemeClr>
              </a:solidFill>
            </p:grpSpPr>
            <p:grpSp>
              <p:nvGrpSpPr>
                <p:cNvPr id="892" name="Group 891"/>
                <p:cNvGrpSpPr>
                  <a:grpSpLocks noChangeAspect="1"/>
                </p:cNvGrpSpPr>
                <p:nvPr/>
              </p:nvGrpSpPr>
              <p:grpSpPr>
                <a:xfrm>
                  <a:off x="4829486" y="5084065"/>
                  <a:ext cx="1202345" cy="1316735"/>
                  <a:chOff x="2759568" y="2981393"/>
                  <a:chExt cx="1858102" cy="2034758"/>
                </a:xfrm>
                <a:grpFill/>
              </p:grpSpPr>
              <p:sp>
                <p:nvSpPr>
                  <p:cNvPr id="894" name="Freeform 893"/>
                  <p:cNvSpPr/>
                  <p:nvPr/>
                </p:nvSpPr>
                <p:spPr bwMode="auto">
                  <a:xfrm rot="5400000" flipH="1">
                    <a:off x="3747317" y="3298958"/>
                    <a:ext cx="1028457" cy="497912"/>
                  </a:xfrm>
                  <a:custGeom>
                    <a:avLst/>
                    <a:gdLst>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77441"/>
                      <a:gd name="connsiteX1" fmla="*/ 679450 w 1124346"/>
                      <a:gd name="connsiteY1" fmla="*/ 408384 h 477441"/>
                      <a:gd name="connsiteX2" fmla="*/ 627062 w 1124346"/>
                      <a:gd name="connsiteY2" fmla="*/ 329803 h 477441"/>
                      <a:gd name="connsiteX3" fmla="*/ 565150 w 1124346"/>
                      <a:gd name="connsiteY3" fmla="*/ 260747 h 477441"/>
                      <a:gd name="connsiteX4" fmla="*/ 484187 w 1124346"/>
                      <a:gd name="connsiteY4" fmla="*/ 203597 h 477441"/>
                      <a:gd name="connsiteX5" fmla="*/ 412750 w 1124346"/>
                      <a:gd name="connsiteY5" fmla="*/ 148828 h 477441"/>
                      <a:gd name="connsiteX6" fmla="*/ 310356 w 1124346"/>
                      <a:gd name="connsiteY6" fmla="*/ 108347 h 477441"/>
                      <a:gd name="connsiteX7" fmla="*/ 219868 w 1124346"/>
                      <a:gd name="connsiteY7" fmla="*/ 79772 h 477441"/>
                      <a:gd name="connsiteX8" fmla="*/ 127000 w 1124346"/>
                      <a:gd name="connsiteY8" fmla="*/ 65484 h 477441"/>
                      <a:gd name="connsiteX9" fmla="*/ 981868 w 1124346"/>
                      <a:gd name="connsiteY9" fmla="*/ 60722 h 477441"/>
                      <a:gd name="connsiteX10" fmla="*/ 981868 w 1124346"/>
                      <a:gd name="connsiteY10" fmla="*/ 429816 h 477441"/>
                      <a:gd name="connsiteX11" fmla="*/ 719931 w 1124346"/>
                      <a:gd name="connsiteY11" fmla="*/ 477441 h 477441"/>
                      <a:gd name="connsiteX0" fmla="*/ 719931 w 1124346"/>
                      <a:gd name="connsiteY0" fmla="*/ 477441 h 477441"/>
                      <a:gd name="connsiteX1" fmla="*/ 679450 w 1124346"/>
                      <a:gd name="connsiteY1" fmla="*/ 408384 h 477441"/>
                      <a:gd name="connsiteX2" fmla="*/ 627062 w 1124346"/>
                      <a:gd name="connsiteY2" fmla="*/ 329803 h 477441"/>
                      <a:gd name="connsiteX3" fmla="*/ 565150 w 1124346"/>
                      <a:gd name="connsiteY3" fmla="*/ 260747 h 477441"/>
                      <a:gd name="connsiteX4" fmla="*/ 484187 w 1124346"/>
                      <a:gd name="connsiteY4" fmla="*/ 203597 h 477441"/>
                      <a:gd name="connsiteX5" fmla="*/ 412750 w 1124346"/>
                      <a:gd name="connsiteY5" fmla="*/ 148828 h 477441"/>
                      <a:gd name="connsiteX6" fmla="*/ 310356 w 1124346"/>
                      <a:gd name="connsiteY6" fmla="*/ 108347 h 477441"/>
                      <a:gd name="connsiteX7" fmla="*/ 219868 w 1124346"/>
                      <a:gd name="connsiteY7" fmla="*/ 79772 h 477441"/>
                      <a:gd name="connsiteX8" fmla="*/ 127000 w 1124346"/>
                      <a:gd name="connsiteY8" fmla="*/ 65484 h 477441"/>
                      <a:gd name="connsiteX9" fmla="*/ 981868 w 1124346"/>
                      <a:gd name="connsiteY9" fmla="*/ 60722 h 477441"/>
                      <a:gd name="connsiteX10" fmla="*/ 981868 w 1124346"/>
                      <a:gd name="connsiteY10" fmla="*/ 429816 h 477441"/>
                      <a:gd name="connsiteX11" fmla="*/ 719931 w 1124346"/>
                      <a:gd name="connsiteY11" fmla="*/ 477441 h 477441"/>
                      <a:gd name="connsiteX0" fmla="*/ 719931 w 987821"/>
                      <a:gd name="connsiteY0" fmla="*/ 477441 h 477441"/>
                      <a:gd name="connsiteX1" fmla="*/ 679450 w 987821"/>
                      <a:gd name="connsiteY1" fmla="*/ 408384 h 477441"/>
                      <a:gd name="connsiteX2" fmla="*/ 627062 w 987821"/>
                      <a:gd name="connsiteY2" fmla="*/ 329803 h 477441"/>
                      <a:gd name="connsiteX3" fmla="*/ 565150 w 987821"/>
                      <a:gd name="connsiteY3" fmla="*/ 260747 h 477441"/>
                      <a:gd name="connsiteX4" fmla="*/ 484187 w 987821"/>
                      <a:gd name="connsiteY4" fmla="*/ 203597 h 477441"/>
                      <a:gd name="connsiteX5" fmla="*/ 412750 w 987821"/>
                      <a:gd name="connsiteY5" fmla="*/ 148828 h 477441"/>
                      <a:gd name="connsiteX6" fmla="*/ 310356 w 987821"/>
                      <a:gd name="connsiteY6" fmla="*/ 108347 h 477441"/>
                      <a:gd name="connsiteX7" fmla="*/ 219868 w 987821"/>
                      <a:gd name="connsiteY7" fmla="*/ 79772 h 477441"/>
                      <a:gd name="connsiteX8" fmla="*/ 127000 w 987821"/>
                      <a:gd name="connsiteY8" fmla="*/ 65484 h 477441"/>
                      <a:gd name="connsiteX9" fmla="*/ 981868 w 987821"/>
                      <a:gd name="connsiteY9" fmla="*/ 60722 h 477441"/>
                      <a:gd name="connsiteX10" fmla="*/ 981868 w 987821"/>
                      <a:gd name="connsiteY10" fmla="*/ 429816 h 477441"/>
                      <a:gd name="connsiteX11" fmla="*/ 719931 w 987821"/>
                      <a:gd name="connsiteY11" fmla="*/ 477441 h 477441"/>
                      <a:gd name="connsiteX0" fmla="*/ 719931 w 987821"/>
                      <a:gd name="connsiteY0" fmla="*/ 416719 h 416719"/>
                      <a:gd name="connsiteX1" fmla="*/ 679450 w 987821"/>
                      <a:gd name="connsiteY1" fmla="*/ 347662 h 416719"/>
                      <a:gd name="connsiteX2" fmla="*/ 627062 w 987821"/>
                      <a:gd name="connsiteY2" fmla="*/ 269081 h 416719"/>
                      <a:gd name="connsiteX3" fmla="*/ 565150 w 987821"/>
                      <a:gd name="connsiteY3" fmla="*/ 200025 h 416719"/>
                      <a:gd name="connsiteX4" fmla="*/ 484187 w 987821"/>
                      <a:gd name="connsiteY4" fmla="*/ 142875 h 416719"/>
                      <a:gd name="connsiteX5" fmla="*/ 412750 w 987821"/>
                      <a:gd name="connsiteY5" fmla="*/ 88106 h 416719"/>
                      <a:gd name="connsiteX6" fmla="*/ 310356 w 987821"/>
                      <a:gd name="connsiteY6" fmla="*/ 47625 h 416719"/>
                      <a:gd name="connsiteX7" fmla="*/ 219868 w 987821"/>
                      <a:gd name="connsiteY7" fmla="*/ 19050 h 416719"/>
                      <a:gd name="connsiteX8" fmla="*/ 127000 w 987821"/>
                      <a:gd name="connsiteY8" fmla="*/ 4762 h 416719"/>
                      <a:gd name="connsiteX9" fmla="*/ 981868 w 987821"/>
                      <a:gd name="connsiteY9" fmla="*/ 0 h 416719"/>
                      <a:gd name="connsiteX10" fmla="*/ 981868 w 987821"/>
                      <a:gd name="connsiteY10" fmla="*/ 369094 h 416719"/>
                      <a:gd name="connsiteX11" fmla="*/ 719931 w 987821"/>
                      <a:gd name="connsiteY11" fmla="*/ 416719 h 416719"/>
                      <a:gd name="connsiteX0" fmla="*/ 592931 w 860821"/>
                      <a:gd name="connsiteY0" fmla="*/ 416719 h 416719"/>
                      <a:gd name="connsiteX1" fmla="*/ 552450 w 860821"/>
                      <a:gd name="connsiteY1" fmla="*/ 347662 h 416719"/>
                      <a:gd name="connsiteX2" fmla="*/ 500062 w 860821"/>
                      <a:gd name="connsiteY2" fmla="*/ 269081 h 416719"/>
                      <a:gd name="connsiteX3" fmla="*/ 438150 w 860821"/>
                      <a:gd name="connsiteY3" fmla="*/ 200025 h 416719"/>
                      <a:gd name="connsiteX4" fmla="*/ 357187 w 860821"/>
                      <a:gd name="connsiteY4" fmla="*/ 142875 h 416719"/>
                      <a:gd name="connsiteX5" fmla="*/ 285750 w 860821"/>
                      <a:gd name="connsiteY5" fmla="*/ 88106 h 416719"/>
                      <a:gd name="connsiteX6" fmla="*/ 183356 w 860821"/>
                      <a:gd name="connsiteY6" fmla="*/ 47625 h 416719"/>
                      <a:gd name="connsiteX7" fmla="*/ 92868 w 860821"/>
                      <a:gd name="connsiteY7" fmla="*/ 19050 h 416719"/>
                      <a:gd name="connsiteX8" fmla="*/ 0 w 860821"/>
                      <a:gd name="connsiteY8" fmla="*/ 4762 h 416719"/>
                      <a:gd name="connsiteX9" fmla="*/ 854868 w 860821"/>
                      <a:gd name="connsiteY9" fmla="*/ 0 h 416719"/>
                      <a:gd name="connsiteX10" fmla="*/ 854868 w 860821"/>
                      <a:gd name="connsiteY10" fmla="*/ 369094 h 416719"/>
                      <a:gd name="connsiteX11" fmla="*/ 592931 w 860821"/>
                      <a:gd name="connsiteY11" fmla="*/ 416719 h 41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0821" h="416719">
                        <a:moveTo>
                          <a:pt x="592931" y="416719"/>
                        </a:moveTo>
                        <a:cubicBezTo>
                          <a:pt x="569516" y="375841"/>
                          <a:pt x="567928" y="372268"/>
                          <a:pt x="552450" y="347662"/>
                        </a:cubicBezTo>
                        <a:cubicBezTo>
                          <a:pt x="536972" y="323056"/>
                          <a:pt x="519112" y="293687"/>
                          <a:pt x="500062" y="269081"/>
                        </a:cubicBezTo>
                        <a:cubicBezTo>
                          <a:pt x="481012" y="244475"/>
                          <a:pt x="461962" y="221059"/>
                          <a:pt x="438150" y="200025"/>
                        </a:cubicBezTo>
                        <a:cubicBezTo>
                          <a:pt x="414338" y="178991"/>
                          <a:pt x="382587" y="161528"/>
                          <a:pt x="357187" y="142875"/>
                        </a:cubicBezTo>
                        <a:cubicBezTo>
                          <a:pt x="331787" y="124222"/>
                          <a:pt x="314722" y="103981"/>
                          <a:pt x="285750" y="88106"/>
                        </a:cubicBezTo>
                        <a:cubicBezTo>
                          <a:pt x="256778" y="72231"/>
                          <a:pt x="215503" y="59134"/>
                          <a:pt x="183356" y="47625"/>
                        </a:cubicBezTo>
                        <a:cubicBezTo>
                          <a:pt x="151209" y="36116"/>
                          <a:pt x="123427" y="26194"/>
                          <a:pt x="92868" y="19050"/>
                        </a:cubicBezTo>
                        <a:cubicBezTo>
                          <a:pt x="62309" y="11906"/>
                          <a:pt x="96044" y="22225"/>
                          <a:pt x="0" y="4762"/>
                        </a:cubicBezTo>
                        <a:cubicBezTo>
                          <a:pt x="127000" y="1587"/>
                          <a:pt x="590153" y="2778"/>
                          <a:pt x="854868" y="0"/>
                        </a:cubicBezTo>
                        <a:cubicBezTo>
                          <a:pt x="860821" y="154385"/>
                          <a:pt x="858837" y="235347"/>
                          <a:pt x="854868" y="369094"/>
                        </a:cubicBezTo>
                        <a:cubicBezTo>
                          <a:pt x="761206" y="385366"/>
                          <a:pt x="747315" y="390922"/>
                          <a:pt x="592931" y="416719"/>
                        </a:cubicBezTo>
                        <a:close/>
                      </a:path>
                    </a:pathLst>
                  </a:custGeom>
                  <a:grp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895" name="Rectangle 894"/>
                  <p:cNvSpPr/>
                  <p:nvPr/>
                </p:nvSpPr>
                <p:spPr bwMode="auto">
                  <a:xfrm rot="5400000" flipH="1">
                    <a:off x="4260317" y="2678663"/>
                    <a:ext cx="54623" cy="660083"/>
                  </a:xfrm>
                  <a:prstGeom prst="rect">
                    <a:avLst/>
                  </a:prstGeom>
                  <a:grp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896" name="Oval 895"/>
                  <p:cNvSpPr>
                    <a:spLocks noChangeAspect="1"/>
                  </p:cNvSpPr>
                  <p:nvPr/>
                </p:nvSpPr>
                <p:spPr bwMode="auto">
                  <a:xfrm rot="5400000" flipH="1">
                    <a:off x="3445686" y="3899594"/>
                    <a:ext cx="286021" cy="286036"/>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sp>
                <p:nvSpPr>
                  <p:cNvPr id="897" name="Freeform 896"/>
                  <p:cNvSpPr/>
                  <p:nvPr/>
                </p:nvSpPr>
                <p:spPr>
                  <a:xfrm>
                    <a:off x="4031175" y="3354605"/>
                    <a:ext cx="451816" cy="693727"/>
                  </a:xfrm>
                  <a:custGeom>
                    <a:avLst/>
                    <a:gdLst>
                      <a:gd name="connsiteX0" fmla="*/ 0 w 446379"/>
                      <a:gd name="connsiteY0" fmla="*/ 0 h 516717"/>
                      <a:gd name="connsiteX1" fmla="*/ 124445 w 446379"/>
                      <a:gd name="connsiteY1" fmla="*/ 73044 h 516717"/>
                      <a:gd name="connsiteX2" fmla="*/ 227247 w 446379"/>
                      <a:gd name="connsiteY2" fmla="*/ 173141 h 516717"/>
                      <a:gd name="connsiteX3" fmla="*/ 319228 w 446379"/>
                      <a:gd name="connsiteY3" fmla="*/ 273238 h 516717"/>
                      <a:gd name="connsiteX4" fmla="*/ 408504 w 446379"/>
                      <a:gd name="connsiteY4" fmla="*/ 432852 h 516717"/>
                      <a:gd name="connsiteX5" fmla="*/ 446379 w 446379"/>
                      <a:gd name="connsiteY5" fmla="*/ 516717 h 516717"/>
                      <a:gd name="connsiteX0" fmla="*/ 0 w 446379"/>
                      <a:gd name="connsiteY0" fmla="*/ 0 h 516717"/>
                      <a:gd name="connsiteX1" fmla="*/ 124445 w 446379"/>
                      <a:gd name="connsiteY1" fmla="*/ 73044 h 516717"/>
                      <a:gd name="connsiteX2" fmla="*/ 235363 w 446379"/>
                      <a:gd name="connsiteY2" fmla="*/ 162320 h 516717"/>
                      <a:gd name="connsiteX3" fmla="*/ 319228 w 446379"/>
                      <a:gd name="connsiteY3" fmla="*/ 273238 h 516717"/>
                      <a:gd name="connsiteX4" fmla="*/ 408504 w 446379"/>
                      <a:gd name="connsiteY4" fmla="*/ 432852 h 516717"/>
                      <a:gd name="connsiteX5" fmla="*/ 446379 w 446379"/>
                      <a:gd name="connsiteY5" fmla="*/ 516717 h 516717"/>
                      <a:gd name="connsiteX0" fmla="*/ 0 w 465316"/>
                      <a:gd name="connsiteY0" fmla="*/ 0 h 530244"/>
                      <a:gd name="connsiteX1" fmla="*/ 124445 w 465316"/>
                      <a:gd name="connsiteY1" fmla="*/ 73044 h 530244"/>
                      <a:gd name="connsiteX2" fmla="*/ 235363 w 465316"/>
                      <a:gd name="connsiteY2" fmla="*/ 162320 h 530244"/>
                      <a:gd name="connsiteX3" fmla="*/ 319228 w 465316"/>
                      <a:gd name="connsiteY3" fmla="*/ 273238 h 530244"/>
                      <a:gd name="connsiteX4" fmla="*/ 408504 w 465316"/>
                      <a:gd name="connsiteY4" fmla="*/ 432852 h 530244"/>
                      <a:gd name="connsiteX5" fmla="*/ 465316 w 465316"/>
                      <a:gd name="connsiteY5" fmla="*/ 530244 h 530244"/>
                      <a:gd name="connsiteX0" fmla="*/ 0 w 465316"/>
                      <a:gd name="connsiteY0" fmla="*/ 0 h 589761"/>
                      <a:gd name="connsiteX1" fmla="*/ 124445 w 465316"/>
                      <a:gd name="connsiteY1" fmla="*/ 73044 h 589761"/>
                      <a:gd name="connsiteX2" fmla="*/ 235363 w 465316"/>
                      <a:gd name="connsiteY2" fmla="*/ 162320 h 589761"/>
                      <a:gd name="connsiteX3" fmla="*/ 319228 w 465316"/>
                      <a:gd name="connsiteY3" fmla="*/ 273238 h 589761"/>
                      <a:gd name="connsiteX4" fmla="*/ 408504 w 465316"/>
                      <a:gd name="connsiteY4" fmla="*/ 432852 h 589761"/>
                      <a:gd name="connsiteX5" fmla="*/ 465316 w 465316"/>
                      <a:gd name="connsiteY5" fmla="*/ 589761 h 589761"/>
                      <a:gd name="connsiteX0" fmla="*/ 0 w 451789"/>
                      <a:gd name="connsiteY0" fmla="*/ 0 h 595172"/>
                      <a:gd name="connsiteX1" fmla="*/ 124445 w 451789"/>
                      <a:gd name="connsiteY1" fmla="*/ 73044 h 595172"/>
                      <a:gd name="connsiteX2" fmla="*/ 235363 w 451789"/>
                      <a:gd name="connsiteY2" fmla="*/ 162320 h 595172"/>
                      <a:gd name="connsiteX3" fmla="*/ 319228 w 451789"/>
                      <a:gd name="connsiteY3" fmla="*/ 273238 h 595172"/>
                      <a:gd name="connsiteX4" fmla="*/ 408504 w 451789"/>
                      <a:gd name="connsiteY4" fmla="*/ 432852 h 595172"/>
                      <a:gd name="connsiteX5" fmla="*/ 451789 w 451789"/>
                      <a:gd name="connsiteY5" fmla="*/ 595172 h 595172"/>
                      <a:gd name="connsiteX0" fmla="*/ 0 w 451789"/>
                      <a:gd name="connsiteY0" fmla="*/ 0 h 595172"/>
                      <a:gd name="connsiteX1" fmla="*/ 124445 w 451789"/>
                      <a:gd name="connsiteY1" fmla="*/ 73044 h 595172"/>
                      <a:gd name="connsiteX2" fmla="*/ 219596 w 451789"/>
                      <a:gd name="connsiteY2" fmla="*/ 167263 h 595172"/>
                      <a:gd name="connsiteX3" fmla="*/ 235363 w 451789"/>
                      <a:gd name="connsiteY3" fmla="*/ 162320 h 595172"/>
                      <a:gd name="connsiteX4" fmla="*/ 319228 w 451789"/>
                      <a:gd name="connsiteY4" fmla="*/ 273238 h 595172"/>
                      <a:gd name="connsiteX5" fmla="*/ 408504 w 451789"/>
                      <a:gd name="connsiteY5" fmla="*/ 432852 h 595172"/>
                      <a:gd name="connsiteX6" fmla="*/ 451789 w 451789"/>
                      <a:gd name="connsiteY6" fmla="*/ 595172 h 595172"/>
                      <a:gd name="connsiteX0" fmla="*/ 0 w 451789"/>
                      <a:gd name="connsiteY0" fmla="*/ 0 h 595172"/>
                      <a:gd name="connsiteX1" fmla="*/ 119682 w 451789"/>
                      <a:gd name="connsiteY1" fmla="*/ 73044 h 595172"/>
                      <a:gd name="connsiteX2" fmla="*/ 219596 w 451789"/>
                      <a:gd name="connsiteY2" fmla="*/ 167263 h 595172"/>
                      <a:gd name="connsiteX3" fmla="*/ 235363 w 451789"/>
                      <a:gd name="connsiteY3" fmla="*/ 162320 h 595172"/>
                      <a:gd name="connsiteX4" fmla="*/ 319228 w 451789"/>
                      <a:gd name="connsiteY4" fmla="*/ 273238 h 595172"/>
                      <a:gd name="connsiteX5" fmla="*/ 408504 w 451789"/>
                      <a:gd name="connsiteY5" fmla="*/ 432852 h 595172"/>
                      <a:gd name="connsiteX6" fmla="*/ 451789 w 451789"/>
                      <a:gd name="connsiteY6" fmla="*/ 595172 h 595172"/>
                      <a:gd name="connsiteX0" fmla="*/ 0 w 451789"/>
                      <a:gd name="connsiteY0" fmla="*/ 0 h 595172"/>
                      <a:gd name="connsiteX1" fmla="*/ 119682 w 451789"/>
                      <a:gd name="connsiteY1" fmla="*/ 73044 h 595172"/>
                      <a:gd name="connsiteX2" fmla="*/ 219596 w 451789"/>
                      <a:gd name="connsiteY2" fmla="*/ 167263 h 595172"/>
                      <a:gd name="connsiteX3" fmla="*/ 319228 w 451789"/>
                      <a:gd name="connsiteY3" fmla="*/ 273238 h 595172"/>
                      <a:gd name="connsiteX4" fmla="*/ 408504 w 451789"/>
                      <a:gd name="connsiteY4" fmla="*/ 432852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16847 w 451789"/>
                      <a:gd name="connsiteY3" fmla="*/ 282763 h 595172"/>
                      <a:gd name="connsiteX4" fmla="*/ 408504 w 451789"/>
                      <a:gd name="connsiteY4" fmla="*/ 432852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16847 w 451789"/>
                      <a:gd name="connsiteY3" fmla="*/ 282763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47804 w 451789"/>
                      <a:gd name="connsiteY3" fmla="*/ 258247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33516 w 451789"/>
                      <a:gd name="connsiteY3" fmla="*/ 270505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38646 w 451789"/>
                      <a:gd name="connsiteY2" fmla="*/ 152962 h 595172"/>
                      <a:gd name="connsiteX3" fmla="*/ 333516 w 451789"/>
                      <a:gd name="connsiteY3" fmla="*/ 270505 h 595172"/>
                      <a:gd name="connsiteX4" fmla="*/ 418029 w 451789"/>
                      <a:gd name="connsiteY4" fmla="*/ 412423 h 595172"/>
                      <a:gd name="connsiteX5" fmla="*/ 451789 w 451789"/>
                      <a:gd name="connsiteY5" fmla="*/ 595172 h 59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789" h="595172">
                        <a:moveTo>
                          <a:pt x="0" y="0"/>
                        </a:moveTo>
                        <a:cubicBezTo>
                          <a:pt x="43285" y="22093"/>
                          <a:pt x="79908" y="47550"/>
                          <a:pt x="119682" y="73044"/>
                        </a:cubicBezTo>
                        <a:cubicBezTo>
                          <a:pt x="159456" y="98538"/>
                          <a:pt x="205388" y="119596"/>
                          <a:pt x="238646" y="152962"/>
                        </a:cubicBezTo>
                        <a:cubicBezTo>
                          <a:pt x="271904" y="186328"/>
                          <a:pt x="303619" y="227262"/>
                          <a:pt x="333516" y="270505"/>
                        </a:cubicBezTo>
                        <a:cubicBezTo>
                          <a:pt x="363413" y="313748"/>
                          <a:pt x="398317" y="358312"/>
                          <a:pt x="418029" y="412423"/>
                        </a:cubicBezTo>
                        <a:cubicBezTo>
                          <a:pt x="437741" y="466534"/>
                          <a:pt x="451789" y="595172"/>
                          <a:pt x="451789" y="595172"/>
                        </a:cubicBezTo>
                      </a:path>
                    </a:pathLst>
                  </a:cu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cxnSp>
                <p:nvCxnSpPr>
                  <p:cNvPr id="898" name="Straight Connector 897"/>
                  <p:cNvCxnSpPr/>
                  <p:nvPr/>
                </p:nvCxnSpPr>
                <p:spPr bwMode="auto">
                  <a:xfrm flipH="1">
                    <a:off x="4012585" y="2981414"/>
                    <a:ext cx="55010" cy="372334"/>
                  </a:xfrm>
                  <a:prstGeom prst="line">
                    <a:avLst/>
                  </a:prstGeom>
                  <a:grpFill/>
                  <a:ln w="19050">
                    <a:solidFill>
                      <a:schemeClr val="bg1"/>
                    </a:solidFill>
                  </a:ln>
                </p:spPr>
              </p:cxnSp>
              <p:cxnSp>
                <p:nvCxnSpPr>
                  <p:cNvPr id="899" name="Straight Connector 898"/>
                  <p:cNvCxnSpPr>
                    <a:stCxn id="900" idx="0"/>
                  </p:cNvCxnSpPr>
                  <p:nvPr/>
                </p:nvCxnSpPr>
                <p:spPr bwMode="auto">
                  <a:xfrm flipV="1">
                    <a:off x="4507389" y="3036042"/>
                    <a:ext cx="7319" cy="1106138"/>
                  </a:xfrm>
                  <a:prstGeom prst="line">
                    <a:avLst/>
                  </a:prstGeom>
                  <a:grpFill/>
                  <a:ln w="19050">
                    <a:solidFill>
                      <a:schemeClr val="bg1"/>
                    </a:solidFill>
                  </a:ln>
                </p:spPr>
              </p:cxnSp>
              <p:sp>
                <p:nvSpPr>
                  <p:cNvPr id="900" name="Oval 899"/>
                  <p:cNvSpPr>
                    <a:spLocks noChangeAspect="1"/>
                  </p:cNvSpPr>
                  <p:nvPr/>
                </p:nvSpPr>
                <p:spPr bwMode="auto">
                  <a:xfrm rot="5400000" flipH="1">
                    <a:off x="2759639" y="3268134"/>
                    <a:ext cx="1747946" cy="1748088"/>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grpSp>
            <p:sp>
              <p:nvSpPr>
                <p:cNvPr id="893" name="Oval 892"/>
                <p:cNvSpPr>
                  <a:spLocks noChangeAspect="1"/>
                </p:cNvSpPr>
                <p:nvPr/>
              </p:nvSpPr>
              <p:spPr>
                <a:xfrm>
                  <a:off x="5101494" y="5551640"/>
                  <a:ext cx="548640" cy="548640"/>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grpSp>
          <p:grpSp>
            <p:nvGrpSpPr>
              <p:cNvPr id="872" name="Group 871"/>
              <p:cNvGrpSpPr>
                <a:grpSpLocks noChangeAspect="1"/>
              </p:cNvGrpSpPr>
              <p:nvPr/>
            </p:nvGrpSpPr>
            <p:grpSpPr>
              <a:xfrm>
                <a:off x="11751470" y="8344279"/>
                <a:ext cx="136026" cy="95249"/>
                <a:chOff x="5019071" y="4953000"/>
                <a:chExt cx="108820" cy="76199"/>
              </a:xfrm>
            </p:grpSpPr>
            <p:sp>
              <p:nvSpPr>
                <p:cNvPr id="889" name="Rectangle 888"/>
                <p:cNvSpPr/>
                <p:nvPr/>
              </p:nvSpPr>
              <p:spPr bwMode="auto">
                <a:xfrm rot="5400000" flipH="1">
                  <a:off x="5068043" y="4971390"/>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890" name="Rectangle 889"/>
                <p:cNvSpPr/>
                <p:nvPr/>
              </p:nvSpPr>
              <p:spPr bwMode="auto">
                <a:xfrm rot="3180000" flipH="1">
                  <a:off x="5070081" y="4935270"/>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891" name="Rectangle 890"/>
                <p:cNvSpPr/>
                <p:nvPr/>
              </p:nvSpPr>
              <p:spPr bwMode="auto">
                <a:xfrm rot="5400000" flipH="1">
                  <a:off x="5068043" y="4904028"/>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cxnSp>
            <p:nvCxnSpPr>
              <p:cNvPr id="873" name="Straight Arrow Connector 872"/>
              <p:cNvCxnSpPr/>
              <p:nvPr/>
            </p:nvCxnSpPr>
            <p:spPr>
              <a:xfrm flipV="1">
                <a:off x="12010716" y="8287128"/>
                <a:ext cx="0" cy="182880"/>
              </a:xfrm>
              <a:prstGeom prst="straightConnector1">
                <a:avLst/>
              </a:prstGeom>
              <a:ln w="9525">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sp>
            <p:nvSpPr>
              <p:cNvPr id="874" name="Rectangle 873"/>
              <p:cNvSpPr/>
              <p:nvPr/>
            </p:nvSpPr>
            <p:spPr bwMode="auto">
              <a:xfrm rot="5400000" flipH="1">
                <a:off x="11808813" y="8095133"/>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875" name="Oval 874"/>
              <p:cNvSpPr>
                <a:spLocks noChangeAspect="1"/>
              </p:cNvSpPr>
              <p:nvPr/>
            </p:nvSpPr>
            <p:spPr>
              <a:xfrm>
                <a:off x="11719271" y="8403429"/>
                <a:ext cx="59436" cy="594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6" name="Straight Connector 875"/>
              <p:cNvCxnSpPr>
                <a:stCxn id="874" idx="2"/>
                <a:endCxn id="874" idx="2"/>
              </p:cNvCxnSpPr>
              <p:nvPr/>
            </p:nvCxnSpPr>
            <p:spPr>
              <a:xfrm>
                <a:off x="11747597" y="816187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7" name="Straight Connector 876"/>
              <p:cNvCxnSpPr>
                <a:stCxn id="891" idx="0"/>
                <a:endCxn id="874" idx="2"/>
              </p:cNvCxnSpPr>
              <p:nvPr/>
            </p:nvCxnSpPr>
            <p:spPr>
              <a:xfrm flipH="1" flipV="1">
                <a:off x="11747597" y="8161872"/>
                <a:ext cx="137350" cy="187931"/>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8" name="Straight Connector 877"/>
              <p:cNvCxnSpPr>
                <a:stCxn id="891" idx="2"/>
                <a:endCxn id="874" idx="0"/>
              </p:cNvCxnSpPr>
              <p:nvPr/>
            </p:nvCxnSpPr>
            <p:spPr>
              <a:xfrm flipV="1">
                <a:off x="11751469" y="8161872"/>
                <a:ext cx="129606" cy="187931"/>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879" name="Oval 878"/>
              <p:cNvSpPr>
                <a:spLocks noChangeAspect="1"/>
              </p:cNvSpPr>
              <p:nvPr/>
            </p:nvSpPr>
            <p:spPr>
              <a:xfrm>
                <a:off x="11767998" y="821445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0" name="Straight Connector 879"/>
              <p:cNvCxnSpPr/>
              <p:nvPr/>
            </p:nvCxnSpPr>
            <p:spPr>
              <a:xfrm flipV="1">
                <a:off x="11676929" y="8730480"/>
                <a:ext cx="0" cy="320229"/>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881" name="TextBox 880"/>
              <p:cNvSpPr txBox="1"/>
              <p:nvPr/>
            </p:nvSpPr>
            <p:spPr>
              <a:xfrm>
                <a:off x="11718784" y="8952823"/>
                <a:ext cx="439544" cy="307777"/>
              </a:xfrm>
              <a:prstGeom prst="rect">
                <a:avLst/>
              </a:prstGeom>
              <a:noFill/>
            </p:spPr>
            <p:txBody>
              <a:bodyPr wrap="none" rtlCol="0">
                <a:spAutoFit/>
              </a:bodyPr>
              <a:lstStyle/>
              <a:p>
                <a:r>
                  <a:rPr lang="en-US" sz="1400" dirty="0">
                    <a:solidFill>
                      <a:schemeClr val="bg1"/>
                    </a:solidFill>
                    <a:latin typeface="Comic Sans MS" panose="030F0702030302020204" pitchFamily="66" charset="0"/>
                  </a:rPr>
                  <a:t>SD</a:t>
                </a:r>
              </a:p>
            </p:txBody>
          </p:sp>
          <p:sp>
            <p:nvSpPr>
              <p:cNvPr id="882" name="TextBox 881"/>
              <p:cNvSpPr txBox="1"/>
              <p:nvPr/>
            </p:nvSpPr>
            <p:spPr>
              <a:xfrm>
                <a:off x="11231261" y="8098444"/>
                <a:ext cx="553357" cy="307777"/>
              </a:xfrm>
              <a:prstGeom prst="rect">
                <a:avLst/>
              </a:prstGeom>
              <a:noFill/>
            </p:spPr>
            <p:txBody>
              <a:bodyPr wrap="none" rtlCol="0">
                <a:spAutoFit/>
              </a:bodyPr>
              <a:lstStyle/>
              <a:p>
                <a:r>
                  <a:rPr lang="en-US" sz="1400" dirty="0">
                    <a:solidFill>
                      <a:schemeClr val="bg1"/>
                    </a:solidFill>
                    <a:latin typeface="Comic Sans MS" panose="030F0702030302020204" pitchFamily="66" charset="0"/>
                  </a:rPr>
                  <a:t>TDV</a:t>
                </a:r>
              </a:p>
            </p:txBody>
          </p:sp>
          <p:grpSp>
            <p:nvGrpSpPr>
              <p:cNvPr id="883" name="Group 882"/>
              <p:cNvGrpSpPr/>
              <p:nvPr/>
            </p:nvGrpSpPr>
            <p:grpSpPr>
              <a:xfrm>
                <a:off x="11605978" y="9058458"/>
                <a:ext cx="153573" cy="135777"/>
                <a:chOff x="4929263" y="5572680"/>
                <a:chExt cx="153573" cy="135777"/>
              </a:xfrm>
            </p:grpSpPr>
            <p:sp>
              <p:nvSpPr>
                <p:cNvPr id="884" name="Rectangle 883"/>
                <p:cNvSpPr/>
                <p:nvPr/>
              </p:nvSpPr>
              <p:spPr bwMode="auto">
                <a:xfrm rot="5400000" flipH="1">
                  <a:off x="4990479" y="5636195"/>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885" name="Rectangle 884"/>
                <p:cNvSpPr/>
                <p:nvPr/>
              </p:nvSpPr>
              <p:spPr bwMode="auto">
                <a:xfrm flipH="1">
                  <a:off x="4993026" y="5573314"/>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886" name="Rectangle 885"/>
                <p:cNvSpPr/>
                <p:nvPr/>
              </p:nvSpPr>
              <p:spPr bwMode="auto">
                <a:xfrm rot="5400000" flipH="1">
                  <a:off x="4990479" y="5511464"/>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887" name="Rectangle 886"/>
                <p:cNvSpPr/>
                <p:nvPr/>
              </p:nvSpPr>
              <p:spPr bwMode="auto">
                <a:xfrm rot="3300000" flipH="1">
                  <a:off x="5031593" y="5600929"/>
                  <a:ext cx="11046" cy="91440"/>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888" name="Rectangle 887"/>
                <p:cNvSpPr/>
                <p:nvPr/>
              </p:nvSpPr>
              <p:spPr bwMode="auto">
                <a:xfrm rot="19500000" flipH="1">
                  <a:off x="5069307" y="5600406"/>
                  <a:ext cx="11046" cy="45720"/>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grpSp>
        <p:grpSp>
          <p:nvGrpSpPr>
            <p:cNvPr id="540" name="Group 539"/>
            <p:cNvGrpSpPr/>
            <p:nvPr/>
          </p:nvGrpSpPr>
          <p:grpSpPr>
            <a:xfrm>
              <a:off x="6645119" y="6613354"/>
              <a:ext cx="189847" cy="241821"/>
              <a:chOff x="8143766" y="9220200"/>
              <a:chExt cx="189847" cy="241821"/>
            </a:xfrm>
          </p:grpSpPr>
          <p:cxnSp>
            <p:nvCxnSpPr>
              <p:cNvPr id="863" name="Straight Connector 862"/>
              <p:cNvCxnSpPr/>
              <p:nvPr/>
            </p:nvCxnSpPr>
            <p:spPr>
              <a:xfrm flipV="1">
                <a:off x="8213540" y="9220200"/>
                <a:ext cx="0" cy="161813"/>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864" name="Group 863"/>
              <p:cNvGrpSpPr>
                <a:grpSpLocks noChangeAspect="1"/>
              </p:cNvGrpSpPr>
              <p:nvPr/>
            </p:nvGrpSpPr>
            <p:grpSpPr>
              <a:xfrm>
                <a:off x="8143766" y="9366773"/>
                <a:ext cx="189847" cy="95248"/>
                <a:chOff x="5222636" y="4898421"/>
                <a:chExt cx="189847" cy="95248"/>
              </a:xfrm>
            </p:grpSpPr>
            <p:cxnSp>
              <p:nvCxnSpPr>
                <p:cNvPr id="865" name="Straight Connector 864"/>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6" name="Straight Connector 865"/>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867" name="Rectangle 866"/>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868" name="Rectangle 867"/>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869" name="Oval 868"/>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1" name="TextBox 540"/>
            <p:cNvSpPr txBox="1">
              <a:spLocks noChangeAspect="1"/>
            </p:cNvSpPr>
            <p:nvPr/>
          </p:nvSpPr>
          <p:spPr>
            <a:xfrm>
              <a:off x="6366017" y="5614110"/>
              <a:ext cx="685800" cy="990600"/>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r>
                <a:rPr lang="en-US" sz="1500" dirty="0">
                  <a:solidFill>
                    <a:schemeClr val="bg1"/>
                  </a:solidFill>
                </a:rPr>
                <a:t>Chiller 2 VFD &amp; HG</a:t>
              </a:r>
            </a:p>
          </p:txBody>
        </p:sp>
        <p:grpSp>
          <p:nvGrpSpPr>
            <p:cNvPr id="542" name="Group 541"/>
            <p:cNvGrpSpPr/>
            <p:nvPr/>
          </p:nvGrpSpPr>
          <p:grpSpPr>
            <a:xfrm>
              <a:off x="6463482" y="3837688"/>
              <a:ext cx="241820" cy="189847"/>
              <a:chOff x="6920677" y="3650646"/>
              <a:chExt cx="241820" cy="189847"/>
            </a:xfrm>
          </p:grpSpPr>
          <p:cxnSp>
            <p:nvCxnSpPr>
              <p:cNvPr id="849" name="Straight Connector 848"/>
              <p:cNvCxnSpPr/>
              <p:nvPr/>
            </p:nvCxnSpPr>
            <p:spPr>
              <a:xfrm rot="5400000" flipV="1">
                <a:off x="7081591" y="3639514"/>
                <a:ext cx="0" cy="161813"/>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850" name="Group 849"/>
              <p:cNvGrpSpPr>
                <a:grpSpLocks noChangeAspect="1"/>
              </p:cNvGrpSpPr>
              <p:nvPr/>
            </p:nvGrpSpPr>
            <p:grpSpPr>
              <a:xfrm rot="5400000">
                <a:off x="6873377" y="3697946"/>
                <a:ext cx="189847" cy="95248"/>
                <a:chOff x="5222636" y="4898421"/>
                <a:chExt cx="189847" cy="95248"/>
              </a:xfrm>
            </p:grpSpPr>
            <p:cxnSp>
              <p:nvCxnSpPr>
                <p:cNvPr id="851" name="Straight Connector 850"/>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2" name="Straight Connector 851"/>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853" name="Rectangle 852"/>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861" name="Rectangle 860"/>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862" name="Oval 861"/>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3" name="Group 542"/>
            <p:cNvGrpSpPr/>
            <p:nvPr/>
          </p:nvGrpSpPr>
          <p:grpSpPr>
            <a:xfrm>
              <a:off x="6514633" y="9049711"/>
              <a:ext cx="189847" cy="95248"/>
              <a:chOff x="3954341" y="8774390"/>
              <a:chExt cx="189847" cy="95248"/>
            </a:xfrm>
          </p:grpSpPr>
          <p:cxnSp>
            <p:nvCxnSpPr>
              <p:cNvPr id="544" name="Straight Connector 543"/>
              <p:cNvCxnSpPr/>
              <p:nvPr/>
            </p:nvCxnSpPr>
            <p:spPr>
              <a:xfrm flipV="1">
                <a:off x="4032863" y="8817980"/>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5" name="Straight Connector 544"/>
              <p:cNvCxnSpPr/>
              <p:nvPr/>
            </p:nvCxnSpPr>
            <p:spPr>
              <a:xfrm flipV="1">
                <a:off x="4144188" y="8774390"/>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47" name="Rectangle 546"/>
              <p:cNvSpPr/>
              <p:nvPr/>
            </p:nvSpPr>
            <p:spPr bwMode="auto">
              <a:xfrm rot="5400000" flipH="1">
                <a:off x="4016203" y="8797376"/>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847" name="Rectangle 846"/>
              <p:cNvSpPr/>
              <p:nvPr/>
            </p:nvSpPr>
            <p:spPr bwMode="auto">
              <a:xfrm rot="5400000" flipH="1">
                <a:off x="4016203" y="8713174"/>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848" name="Oval 847"/>
              <p:cNvSpPr/>
              <p:nvPr/>
            </p:nvSpPr>
            <p:spPr>
              <a:xfrm>
                <a:off x="3954341" y="8793034"/>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63" name="Straight Connector 462"/>
            <p:cNvCxnSpPr/>
            <p:nvPr/>
          </p:nvCxnSpPr>
          <p:spPr>
            <a:xfrm flipH="1" flipV="1">
              <a:off x="4786010" y="4357689"/>
              <a:ext cx="1" cy="102367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64" name="Group 463"/>
            <p:cNvGrpSpPr/>
            <p:nvPr/>
          </p:nvGrpSpPr>
          <p:grpSpPr>
            <a:xfrm flipV="1">
              <a:off x="4714617" y="5362643"/>
              <a:ext cx="189847" cy="241821"/>
              <a:chOff x="8143766" y="9220200"/>
              <a:chExt cx="189847" cy="241821"/>
            </a:xfrm>
          </p:grpSpPr>
          <p:cxnSp>
            <p:nvCxnSpPr>
              <p:cNvPr id="522" name="Straight Connector 521"/>
              <p:cNvCxnSpPr/>
              <p:nvPr/>
            </p:nvCxnSpPr>
            <p:spPr>
              <a:xfrm flipV="1">
                <a:off x="8213540" y="9220200"/>
                <a:ext cx="0" cy="161813"/>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523" name="Group 522"/>
              <p:cNvGrpSpPr>
                <a:grpSpLocks noChangeAspect="1"/>
              </p:cNvGrpSpPr>
              <p:nvPr/>
            </p:nvGrpSpPr>
            <p:grpSpPr>
              <a:xfrm>
                <a:off x="8143766" y="9366773"/>
                <a:ext cx="189847" cy="95248"/>
                <a:chOff x="5222636" y="4898421"/>
                <a:chExt cx="189847" cy="95248"/>
              </a:xfrm>
            </p:grpSpPr>
            <p:cxnSp>
              <p:nvCxnSpPr>
                <p:cNvPr id="524" name="Straight Connector 523"/>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26" name="Rectangle 525"/>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27" name="Rectangle 526"/>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28" name="Oval 527"/>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465" name="Straight Connector 464"/>
            <p:cNvCxnSpPr/>
            <p:nvPr/>
          </p:nvCxnSpPr>
          <p:spPr>
            <a:xfrm flipH="1" flipV="1">
              <a:off x="4787951" y="6817337"/>
              <a:ext cx="2263" cy="995035"/>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p:cNvCxnSpPr/>
            <p:nvPr/>
          </p:nvCxnSpPr>
          <p:spPr>
            <a:xfrm flipV="1">
              <a:off x="4650282" y="9118248"/>
              <a:ext cx="920" cy="388659"/>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67" name="Group 466"/>
            <p:cNvGrpSpPr/>
            <p:nvPr/>
          </p:nvGrpSpPr>
          <p:grpSpPr>
            <a:xfrm>
              <a:off x="4206279" y="7757261"/>
              <a:ext cx="927067" cy="1162156"/>
              <a:chOff x="11231261" y="8098444"/>
              <a:chExt cx="927067" cy="1162156"/>
            </a:xfrm>
          </p:grpSpPr>
          <p:cxnSp>
            <p:nvCxnSpPr>
              <p:cNvPr id="483" name="Straight Connector 482"/>
              <p:cNvCxnSpPr/>
              <p:nvPr/>
            </p:nvCxnSpPr>
            <p:spPr>
              <a:xfrm flipV="1">
                <a:off x="11818526" y="8433432"/>
                <a:ext cx="0" cy="10372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84" name="Group 483"/>
              <p:cNvGrpSpPr>
                <a:grpSpLocks noChangeAspect="1"/>
              </p:cNvGrpSpPr>
              <p:nvPr/>
            </p:nvGrpSpPr>
            <p:grpSpPr>
              <a:xfrm>
                <a:off x="11506200" y="8494393"/>
                <a:ext cx="375735" cy="411480"/>
                <a:chOff x="4829486" y="5084065"/>
                <a:chExt cx="1202345" cy="1316735"/>
              </a:xfrm>
              <a:solidFill>
                <a:schemeClr val="bg1">
                  <a:lumMod val="65000"/>
                </a:schemeClr>
              </a:solidFill>
            </p:grpSpPr>
            <p:grpSp>
              <p:nvGrpSpPr>
                <p:cNvPr id="512" name="Group 511"/>
                <p:cNvGrpSpPr>
                  <a:grpSpLocks noChangeAspect="1"/>
                </p:cNvGrpSpPr>
                <p:nvPr/>
              </p:nvGrpSpPr>
              <p:grpSpPr>
                <a:xfrm>
                  <a:off x="4829486" y="5084065"/>
                  <a:ext cx="1202345" cy="1316735"/>
                  <a:chOff x="2759568" y="2981393"/>
                  <a:chExt cx="1858102" cy="2034758"/>
                </a:xfrm>
                <a:grpFill/>
              </p:grpSpPr>
              <p:sp>
                <p:nvSpPr>
                  <p:cNvPr id="515" name="Freeform 514"/>
                  <p:cNvSpPr/>
                  <p:nvPr/>
                </p:nvSpPr>
                <p:spPr bwMode="auto">
                  <a:xfrm rot="5400000" flipH="1">
                    <a:off x="3747317" y="3298958"/>
                    <a:ext cx="1028457" cy="497912"/>
                  </a:xfrm>
                  <a:custGeom>
                    <a:avLst/>
                    <a:gdLst>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77441"/>
                      <a:gd name="connsiteX1" fmla="*/ 679450 w 1124346"/>
                      <a:gd name="connsiteY1" fmla="*/ 408384 h 477441"/>
                      <a:gd name="connsiteX2" fmla="*/ 627062 w 1124346"/>
                      <a:gd name="connsiteY2" fmla="*/ 329803 h 477441"/>
                      <a:gd name="connsiteX3" fmla="*/ 565150 w 1124346"/>
                      <a:gd name="connsiteY3" fmla="*/ 260747 h 477441"/>
                      <a:gd name="connsiteX4" fmla="*/ 484187 w 1124346"/>
                      <a:gd name="connsiteY4" fmla="*/ 203597 h 477441"/>
                      <a:gd name="connsiteX5" fmla="*/ 412750 w 1124346"/>
                      <a:gd name="connsiteY5" fmla="*/ 148828 h 477441"/>
                      <a:gd name="connsiteX6" fmla="*/ 310356 w 1124346"/>
                      <a:gd name="connsiteY6" fmla="*/ 108347 h 477441"/>
                      <a:gd name="connsiteX7" fmla="*/ 219868 w 1124346"/>
                      <a:gd name="connsiteY7" fmla="*/ 79772 h 477441"/>
                      <a:gd name="connsiteX8" fmla="*/ 127000 w 1124346"/>
                      <a:gd name="connsiteY8" fmla="*/ 65484 h 477441"/>
                      <a:gd name="connsiteX9" fmla="*/ 981868 w 1124346"/>
                      <a:gd name="connsiteY9" fmla="*/ 60722 h 477441"/>
                      <a:gd name="connsiteX10" fmla="*/ 981868 w 1124346"/>
                      <a:gd name="connsiteY10" fmla="*/ 429816 h 477441"/>
                      <a:gd name="connsiteX11" fmla="*/ 719931 w 1124346"/>
                      <a:gd name="connsiteY11" fmla="*/ 477441 h 477441"/>
                      <a:gd name="connsiteX0" fmla="*/ 719931 w 1124346"/>
                      <a:gd name="connsiteY0" fmla="*/ 477441 h 477441"/>
                      <a:gd name="connsiteX1" fmla="*/ 679450 w 1124346"/>
                      <a:gd name="connsiteY1" fmla="*/ 408384 h 477441"/>
                      <a:gd name="connsiteX2" fmla="*/ 627062 w 1124346"/>
                      <a:gd name="connsiteY2" fmla="*/ 329803 h 477441"/>
                      <a:gd name="connsiteX3" fmla="*/ 565150 w 1124346"/>
                      <a:gd name="connsiteY3" fmla="*/ 260747 h 477441"/>
                      <a:gd name="connsiteX4" fmla="*/ 484187 w 1124346"/>
                      <a:gd name="connsiteY4" fmla="*/ 203597 h 477441"/>
                      <a:gd name="connsiteX5" fmla="*/ 412750 w 1124346"/>
                      <a:gd name="connsiteY5" fmla="*/ 148828 h 477441"/>
                      <a:gd name="connsiteX6" fmla="*/ 310356 w 1124346"/>
                      <a:gd name="connsiteY6" fmla="*/ 108347 h 477441"/>
                      <a:gd name="connsiteX7" fmla="*/ 219868 w 1124346"/>
                      <a:gd name="connsiteY7" fmla="*/ 79772 h 477441"/>
                      <a:gd name="connsiteX8" fmla="*/ 127000 w 1124346"/>
                      <a:gd name="connsiteY8" fmla="*/ 65484 h 477441"/>
                      <a:gd name="connsiteX9" fmla="*/ 981868 w 1124346"/>
                      <a:gd name="connsiteY9" fmla="*/ 60722 h 477441"/>
                      <a:gd name="connsiteX10" fmla="*/ 981868 w 1124346"/>
                      <a:gd name="connsiteY10" fmla="*/ 429816 h 477441"/>
                      <a:gd name="connsiteX11" fmla="*/ 719931 w 1124346"/>
                      <a:gd name="connsiteY11" fmla="*/ 477441 h 477441"/>
                      <a:gd name="connsiteX0" fmla="*/ 719931 w 987821"/>
                      <a:gd name="connsiteY0" fmla="*/ 477441 h 477441"/>
                      <a:gd name="connsiteX1" fmla="*/ 679450 w 987821"/>
                      <a:gd name="connsiteY1" fmla="*/ 408384 h 477441"/>
                      <a:gd name="connsiteX2" fmla="*/ 627062 w 987821"/>
                      <a:gd name="connsiteY2" fmla="*/ 329803 h 477441"/>
                      <a:gd name="connsiteX3" fmla="*/ 565150 w 987821"/>
                      <a:gd name="connsiteY3" fmla="*/ 260747 h 477441"/>
                      <a:gd name="connsiteX4" fmla="*/ 484187 w 987821"/>
                      <a:gd name="connsiteY4" fmla="*/ 203597 h 477441"/>
                      <a:gd name="connsiteX5" fmla="*/ 412750 w 987821"/>
                      <a:gd name="connsiteY5" fmla="*/ 148828 h 477441"/>
                      <a:gd name="connsiteX6" fmla="*/ 310356 w 987821"/>
                      <a:gd name="connsiteY6" fmla="*/ 108347 h 477441"/>
                      <a:gd name="connsiteX7" fmla="*/ 219868 w 987821"/>
                      <a:gd name="connsiteY7" fmla="*/ 79772 h 477441"/>
                      <a:gd name="connsiteX8" fmla="*/ 127000 w 987821"/>
                      <a:gd name="connsiteY8" fmla="*/ 65484 h 477441"/>
                      <a:gd name="connsiteX9" fmla="*/ 981868 w 987821"/>
                      <a:gd name="connsiteY9" fmla="*/ 60722 h 477441"/>
                      <a:gd name="connsiteX10" fmla="*/ 981868 w 987821"/>
                      <a:gd name="connsiteY10" fmla="*/ 429816 h 477441"/>
                      <a:gd name="connsiteX11" fmla="*/ 719931 w 987821"/>
                      <a:gd name="connsiteY11" fmla="*/ 477441 h 477441"/>
                      <a:gd name="connsiteX0" fmla="*/ 719931 w 987821"/>
                      <a:gd name="connsiteY0" fmla="*/ 416719 h 416719"/>
                      <a:gd name="connsiteX1" fmla="*/ 679450 w 987821"/>
                      <a:gd name="connsiteY1" fmla="*/ 347662 h 416719"/>
                      <a:gd name="connsiteX2" fmla="*/ 627062 w 987821"/>
                      <a:gd name="connsiteY2" fmla="*/ 269081 h 416719"/>
                      <a:gd name="connsiteX3" fmla="*/ 565150 w 987821"/>
                      <a:gd name="connsiteY3" fmla="*/ 200025 h 416719"/>
                      <a:gd name="connsiteX4" fmla="*/ 484187 w 987821"/>
                      <a:gd name="connsiteY4" fmla="*/ 142875 h 416719"/>
                      <a:gd name="connsiteX5" fmla="*/ 412750 w 987821"/>
                      <a:gd name="connsiteY5" fmla="*/ 88106 h 416719"/>
                      <a:gd name="connsiteX6" fmla="*/ 310356 w 987821"/>
                      <a:gd name="connsiteY6" fmla="*/ 47625 h 416719"/>
                      <a:gd name="connsiteX7" fmla="*/ 219868 w 987821"/>
                      <a:gd name="connsiteY7" fmla="*/ 19050 h 416719"/>
                      <a:gd name="connsiteX8" fmla="*/ 127000 w 987821"/>
                      <a:gd name="connsiteY8" fmla="*/ 4762 h 416719"/>
                      <a:gd name="connsiteX9" fmla="*/ 981868 w 987821"/>
                      <a:gd name="connsiteY9" fmla="*/ 0 h 416719"/>
                      <a:gd name="connsiteX10" fmla="*/ 981868 w 987821"/>
                      <a:gd name="connsiteY10" fmla="*/ 369094 h 416719"/>
                      <a:gd name="connsiteX11" fmla="*/ 719931 w 987821"/>
                      <a:gd name="connsiteY11" fmla="*/ 416719 h 416719"/>
                      <a:gd name="connsiteX0" fmla="*/ 592931 w 860821"/>
                      <a:gd name="connsiteY0" fmla="*/ 416719 h 416719"/>
                      <a:gd name="connsiteX1" fmla="*/ 552450 w 860821"/>
                      <a:gd name="connsiteY1" fmla="*/ 347662 h 416719"/>
                      <a:gd name="connsiteX2" fmla="*/ 500062 w 860821"/>
                      <a:gd name="connsiteY2" fmla="*/ 269081 h 416719"/>
                      <a:gd name="connsiteX3" fmla="*/ 438150 w 860821"/>
                      <a:gd name="connsiteY3" fmla="*/ 200025 h 416719"/>
                      <a:gd name="connsiteX4" fmla="*/ 357187 w 860821"/>
                      <a:gd name="connsiteY4" fmla="*/ 142875 h 416719"/>
                      <a:gd name="connsiteX5" fmla="*/ 285750 w 860821"/>
                      <a:gd name="connsiteY5" fmla="*/ 88106 h 416719"/>
                      <a:gd name="connsiteX6" fmla="*/ 183356 w 860821"/>
                      <a:gd name="connsiteY6" fmla="*/ 47625 h 416719"/>
                      <a:gd name="connsiteX7" fmla="*/ 92868 w 860821"/>
                      <a:gd name="connsiteY7" fmla="*/ 19050 h 416719"/>
                      <a:gd name="connsiteX8" fmla="*/ 0 w 860821"/>
                      <a:gd name="connsiteY8" fmla="*/ 4762 h 416719"/>
                      <a:gd name="connsiteX9" fmla="*/ 854868 w 860821"/>
                      <a:gd name="connsiteY9" fmla="*/ 0 h 416719"/>
                      <a:gd name="connsiteX10" fmla="*/ 854868 w 860821"/>
                      <a:gd name="connsiteY10" fmla="*/ 369094 h 416719"/>
                      <a:gd name="connsiteX11" fmla="*/ 592931 w 860821"/>
                      <a:gd name="connsiteY11" fmla="*/ 416719 h 41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0821" h="416719">
                        <a:moveTo>
                          <a:pt x="592931" y="416719"/>
                        </a:moveTo>
                        <a:cubicBezTo>
                          <a:pt x="569516" y="375841"/>
                          <a:pt x="567928" y="372268"/>
                          <a:pt x="552450" y="347662"/>
                        </a:cubicBezTo>
                        <a:cubicBezTo>
                          <a:pt x="536972" y="323056"/>
                          <a:pt x="519112" y="293687"/>
                          <a:pt x="500062" y="269081"/>
                        </a:cubicBezTo>
                        <a:cubicBezTo>
                          <a:pt x="481012" y="244475"/>
                          <a:pt x="461962" y="221059"/>
                          <a:pt x="438150" y="200025"/>
                        </a:cubicBezTo>
                        <a:cubicBezTo>
                          <a:pt x="414338" y="178991"/>
                          <a:pt x="382587" y="161528"/>
                          <a:pt x="357187" y="142875"/>
                        </a:cubicBezTo>
                        <a:cubicBezTo>
                          <a:pt x="331787" y="124222"/>
                          <a:pt x="314722" y="103981"/>
                          <a:pt x="285750" y="88106"/>
                        </a:cubicBezTo>
                        <a:cubicBezTo>
                          <a:pt x="256778" y="72231"/>
                          <a:pt x="215503" y="59134"/>
                          <a:pt x="183356" y="47625"/>
                        </a:cubicBezTo>
                        <a:cubicBezTo>
                          <a:pt x="151209" y="36116"/>
                          <a:pt x="123427" y="26194"/>
                          <a:pt x="92868" y="19050"/>
                        </a:cubicBezTo>
                        <a:cubicBezTo>
                          <a:pt x="62309" y="11906"/>
                          <a:pt x="96044" y="22225"/>
                          <a:pt x="0" y="4762"/>
                        </a:cubicBezTo>
                        <a:cubicBezTo>
                          <a:pt x="127000" y="1587"/>
                          <a:pt x="590153" y="2778"/>
                          <a:pt x="854868" y="0"/>
                        </a:cubicBezTo>
                        <a:cubicBezTo>
                          <a:pt x="860821" y="154385"/>
                          <a:pt x="858837" y="235347"/>
                          <a:pt x="854868" y="369094"/>
                        </a:cubicBezTo>
                        <a:cubicBezTo>
                          <a:pt x="761206" y="385366"/>
                          <a:pt x="747315" y="390922"/>
                          <a:pt x="592931" y="416719"/>
                        </a:cubicBezTo>
                        <a:close/>
                      </a:path>
                    </a:pathLst>
                  </a:custGeom>
                  <a:grp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16" name="Rectangle 515"/>
                  <p:cNvSpPr/>
                  <p:nvPr/>
                </p:nvSpPr>
                <p:spPr bwMode="auto">
                  <a:xfrm rot="5400000" flipH="1">
                    <a:off x="4260317" y="2678663"/>
                    <a:ext cx="54623" cy="660083"/>
                  </a:xfrm>
                  <a:prstGeom prst="rect">
                    <a:avLst/>
                  </a:prstGeom>
                  <a:grp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17" name="Oval 516"/>
                  <p:cNvSpPr>
                    <a:spLocks noChangeAspect="1"/>
                  </p:cNvSpPr>
                  <p:nvPr/>
                </p:nvSpPr>
                <p:spPr bwMode="auto">
                  <a:xfrm rot="5400000" flipH="1">
                    <a:off x="3445686" y="3899594"/>
                    <a:ext cx="286021" cy="286036"/>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sp>
                <p:nvSpPr>
                  <p:cNvPr id="518" name="Freeform 517"/>
                  <p:cNvSpPr/>
                  <p:nvPr/>
                </p:nvSpPr>
                <p:spPr>
                  <a:xfrm>
                    <a:off x="4031175" y="3354605"/>
                    <a:ext cx="451816" cy="693727"/>
                  </a:xfrm>
                  <a:custGeom>
                    <a:avLst/>
                    <a:gdLst>
                      <a:gd name="connsiteX0" fmla="*/ 0 w 446379"/>
                      <a:gd name="connsiteY0" fmla="*/ 0 h 516717"/>
                      <a:gd name="connsiteX1" fmla="*/ 124445 w 446379"/>
                      <a:gd name="connsiteY1" fmla="*/ 73044 h 516717"/>
                      <a:gd name="connsiteX2" fmla="*/ 227247 w 446379"/>
                      <a:gd name="connsiteY2" fmla="*/ 173141 h 516717"/>
                      <a:gd name="connsiteX3" fmla="*/ 319228 w 446379"/>
                      <a:gd name="connsiteY3" fmla="*/ 273238 h 516717"/>
                      <a:gd name="connsiteX4" fmla="*/ 408504 w 446379"/>
                      <a:gd name="connsiteY4" fmla="*/ 432852 h 516717"/>
                      <a:gd name="connsiteX5" fmla="*/ 446379 w 446379"/>
                      <a:gd name="connsiteY5" fmla="*/ 516717 h 516717"/>
                      <a:gd name="connsiteX0" fmla="*/ 0 w 446379"/>
                      <a:gd name="connsiteY0" fmla="*/ 0 h 516717"/>
                      <a:gd name="connsiteX1" fmla="*/ 124445 w 446379"/>
                      <a:gd name="connsiteY1" fmla="*/ 73044 h 516717"/>
                      <a:gd name="connsiteX2" fmla="*/ 235363 w 446379"/>
                      <a:gd name="connsiteY2" fmla="*/ 162320 h 516717"/>
                      <a:gd name="connsiteX3" fmla="*/ 319228 w 446379"/>
                      <a:gd name="connsiteY3" fmla="*/ 273238 h 516717"/>
                      <a:gd name="connsiteX4" fmla="*/ 408504 w 446379"/>
                      <a:gd name="connsiteY4" fmla="*/ 432852 h 516717"/>
                      <a:gd name="connsiteX5" fmla="*/ 446379 w 446379"/>
                      <a:gd name="connsiteY5" fmla="*/ 516717 h 516717"/>
                      <a:gd name="connsiteX0" fmla="*/ 0 w 465316"/>
                      <a:gd name="connsiteY0" fmla="*/ 0 h 530244"/>
                      <a:gd name="connsiteX1" fmla="*/ 124445 w 465316"/>
                      <a:gd name="connsiteY1" fmla="*/ 73044 h 530244"/>
                      <a:gd name="connsiteX2" fmla="*/ 235363 w 465316"/>
                      <a:gd name="connsiteY2" fmla="*/ 162320 h 530244"/>
                      <a:gd name="connsiteX3" fmla="*/ 319228 w 465316"/>
                      <a:gd name="connsiteY3" fmla="*/ 273238 h 530244"/>
                      <a:gd name="connsiteX4" fmla="*/ 408504 w 465316"/>
                      <a:gd name="connsiteY4" fmla="*/ 432852 h 530244"/>
                      <a:gd name="connsiteX5" fmla="*/ 465316 w 465316"/>
                      <a:gd name="connsiteY5" fmla="*/ 530244 h 530244"/>
                      <a:gd name="connsiteX0" fmla="*/ 0 w 465316"/>
                      <a:gd name="connsiteY0" fmla="*/ 0 h 589761"/>
                      <a:gd name="connsiteX1" fmla="*/ 124445 w 465316"/>
                      <a:gd name="connsiteY1" fmla="*/ 73044 h 589761"/>
                      <a:gd name="connsiteX2" fmla="*/ 235363 w 465316"/>
                      <a:gd name="connsiteY2" fmla="*/ 162320 h 589761"/>
                      <a:gd name="connsiteX3" fmla="*/ 319228 w 465316"/>
                      <a:gd name="connsiteY3" fmla="*/ 273238 h 589761"/>
                      <a:gd name="connsiteX4" fmla="*/ 408504 w 465316"/>
                      <a:gd name="connsiteY4" fmla="*/ 432852 h 589761"/>
                      <a:gd name="connsiteX5" fmla="*/ 465316 w 465316"/>
                      <a:gd name="connsiteY5" fmla="*/ 589761 h 589761"/>
                      <a:gd name="connsiteX0" fmla="*/ 0 w 451789"/>
                      <a:gd name="connsiteY0" fmla="*/ 0 h 595172"/>
                      <a:gd name="connsiteX1" fmla="*/ 124445 w 451789"/>
                      <a:gd name="connsiteY1" fmla="*/ 73044 h 595172"/>
                      <a:gd name="connsiteX2" fmla="*/ 235363 w 451789"/>
                      <a:gd name="connsiteY2" fmla="*/ 162320 h 595172"/>
                      <a:gd name="connsiteX3" fmla="*/ 319228 w 451789"/>
                      <a:gd name="connsiteY3" fmla="*/ 273238 h 595172"/>
                      <a:gd name="connsiteX4" fmla="*/ 408504 w 451789"/>
                      <a:gd name="connsiteY4" fmla="*/ 432852 h 595172"/>
                      <a:gd name="connsiteX5" fmla="*/ 451789 w 451789"/>
                      <a:gd name="connsiteY5" fmla="*/ 595172 h 595172"/>
                      <a:gd name="connsiteX0" fmla="*/ 0 w 451789"/>
                      <a:gd name="connsiteY0" fmla="*/ 0 h 595172"/>
                      <a:gd name="connsiteX1" fmla="*/ 124445 w 451789"/>
                      <a:gd name="connsiteY1" fmla="*/ 73044 h 595172"/>
                      <a:gd name="connsiteX2" fmla="*/ 219596 w 451789"/>
                      <a:gd name="connsiteY2" fmla="*/ 167263 h 595172"/>
                      <a:gd name="connsiteX3" fmla="*/ 235363 w 451789"/>
                      <a:gd name="connsiteY3" fmla="*/ 162320 h 595172"/>
                      <a:gd name="connsiteX4" fmla="*/ 319228 w 451789"/>
                      <a:gd name="connsiteY4" fmla="*/ 273238 h 595172"/>
                      <a:gd name="connsiteX5" fmla="*/ 408504 w 451789"/>
                      <a:gd name="connsiteY5" fmla="*/ 432852 h 595172"/>
                      <a:gd name="connsiteX6" fmla="*/ 451789 w 451789"/>
                      <a:gd name="connsiteY6" fmla="*/ 595172 h 595172"/>
                      <a:gd name="connsiteX0" fmla="*/ 0 w 451789"/>
                      <a:gd name="connsiteY0" fmla="*/ 0 h 595172"/>
                      <a:gd name="connsiteX1" fmla="*/ 119682 w 451789"/>
                      <a:gd name="connsiteY1" fmla="*/ 73044 h 595172"/>
                      <a:gd name="connsiteX2" fmla="*/ 219596 w 451789"/>
                      <a:gd name="connsiteY2" fmla="*/ 167263 h 595172"/>
                      <a:gd name="connsiteX3" fmla="*/ 235363 w 451789"/>
                      <a:gd name="connsiteY3" fmla="*/ 162320 h 595172"/>
                      <a:gd name="connsiteX4" fmla="*/ 319228 w 451789"/>
                      <a:gd name="connsiteY4" fmla="*/ 273238 h 595172"/>
                      <a:gd name="connsiteX5" fmla="*/ 408504 w 451789"/>
                      <a:gd name="connsiteY5" fmla="*/ 432852 h 595172"/>
                      <a:gd name="connsiteX6" fmla="*/ 451789 w 451789"/>
                      <a:gd name="connsiteY6" fmla="*/ 595172 h 595172"/>
                      <a:gd name="connsiteX0" fmla="*/ 0 w 451789"/>
                      <a:gd name="connsiteY0" fmla="*/ 0 h 595172"/>
                      <a:gd name="connsiteX1" fmla="*/ 119682 w 451789"/>
                      <a:gd name="connsiteY1" fmla="*/ 73044 h 595172"/>
                      <a:gd name="connsiteX2" fmla="*/ 219596 w 451789"/>
                      <a:gd name="connsiteY2" fmla="*/ 167263 h 595172"/>
                      <a:gd name="connsiteX3" fmla="*/ 319228 w 451789"/>
                      <a:gd name="connsiteY3" fmla="*/ 273238 h 595172"/>
                      <a:gd name="connsiteX4" fmla="*/ 408504 w 451789"/>
                      <a:gd name="connsiteY4" fmla="*/ 432852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16847 w 451789"/>
                      <a:gd name="connsiteY3" fmla="*/ 282763 h 595172"/>
                      <a:gd name="connsiteX4" fmla="*/ 408504 w 451789"/>
                      <a:gd name="connsiteY4" fmla="*/ 432852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16847 w 451789"/>
                      <a:gd name="connsiteY3" fmla="*/ 282763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47804 w 451789"/>
                      <a:gd name="connsiteY3" fmla="*/ 258247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33516 w 451789"/>
                      <a:gd name="connsiteY3" fmla="*/ 270505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38646 w 451789"/>
                      <a:gd name="connsiteY2" fmla="*/ 152962 h 595172"/>
                      <a:gd name="connsiteX3" fmla="*/ 333516 w 451789"/>
                      <a:gd name="connsiteY3" fmla="*/ 270505 h 595172"/>
                      <a:gd name="connsiteX4" fmla="*/ 418029 w 451789"/>
                      <a:gd name="connsiteY4" fmla="*/ 412423 h 595172"/>
                      <a:gd name="connsiteX5" fmla="*/ 451789 w 451789"/>
                      <a:gd name="connsiteY5" fmla="*/ 595172 h 59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789" h="595172">
                        <a:moveTo>
                          <a:pt x="0" y="0"/>
                        </a:moveTo>
                        <a:cubicBezTo>
                          <a:pt x="43285" y="22093"/>
                          <a:pt x="79908" y="47550"/>
                          <a:pt x="119682" y="73044"/>
                        </a:cubicBezTo>
                        <a:cubicBezTo>
                          <a:pt x="159456" y="98538"/>
                          <a:pt x="205388" y="119596"/>
                          <a:pt x="238646" y="152962"/>
                        </a:cubicBezTo>
                        <a:cubicBezTo>
                          <a:pt x="271904" y="186328"/>
                          <a:pt x="303619" y="227262"/>
                          <a:pt x="333516" y="270505"/>
                        </a:cubicBezTo>
                        <a:cubicBezTo>
                          <a:pt x="363413" y="313748"/>
                          <a:pt x="398317" y="358312"/>
                          <a:pt x="418029" y="412423"/>
                        </a:cubicBezTo>
                        <a:cubicBezTo>
                          <a:pt x="437741" y="466534"/>
                          <a:pt x="451789" y="595172"/>
                          <a:pt x="451789" y="595172"/>
                        </a:cubicBezTo>
                      </a:path>
                    </a:pathLst>
                  </a:cu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cxnSp>
                <p:nvCxnSpPr>
                  <p:cNvPr id="519" name="Straight Connector 518"/>
                  <p:cNvCxnSpPr/>
                  <p:nvPr/>
                </p:nvCxnSpPr>
                <p:spPr bwMode="auto">
                  <a:xfrm flipH="1">
                    <a:off x="4012585" y="2981414"/>
                    <a:ext cx="55010" cy="372334"/>
                  </a:xfrm>
                  <a:prstGeom prst="line">
                    <a:avLst/>
                  </a:prstGeom>
                  <a:grpFill/>
                  <a:ln w="19050">
                    <a:solidFill>
                      <a:schemeClr val="bg1"/>
                    </a:solidFill>
                  </a:ln>
                </p:spPr>
              </p:cxnSp>
              <p:cxnSp>
                <p:nvCxnSpPr>
                  <p:cNvPr id="520" name="Straight Connector 519"/>
                  <p:cNvCxnSpPr>
                    <a:stCxn id="521" idx="0"/>
                  </p:cNvCxnSpPr>
                  <p:nvPr/>
                </p:nvCxnSpPr>
                <p:spPr bwMode="auto">
                  <a:xfrm flipV="1">
                    <a:off x="4507389" y="3036042"/>
                    <a:ext cx="7319" cy="1106138"/>
                  </a:xfrm>
                  <a:prstGeom prst="line">
                    <a:avLst/>
                  </a:prstGeom>
                  <a:grpFill/>
                  <a:ln w="19050">
                    <a:solidFill>
                      <a:schemeClr val="bg1"/>
                    </a:solidFill>
                  </a:ln>
                </p:spPr>
              </p:cxnSp>
              <p:sp>
                <p:nvSpPr>
                  <p:cNvPr id="521" name="Oval 520"/>
                  <p:cNvSpPr>
                    <a:spLocks noChangeAspect="1"/>
                  </p:cNvSpPr>
                  <p:nvPr/>
                </p:nvSpPr>
                <p:spPr bwMode="auto">
                  <a:xfrm rot="5400000" flipH="1">
                    <a:off x="2759639" y="3268134"/>
                    <a:ext cx="1747946" cy="1748088"/>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grpSp>
            <p:sp>
              <p:nvSpPr>
                <p:cNvPr id="513" name="Oval 512"/>
                <p:cNvSpPr>
                  <a:spLocks noChangeAspect="1"/>
                </p:cNvSpPr>
                <p:nvPr/>
              </p:nvSpPr>
              <p:spPr>
                <a:xfrm>
                  <a:off x="5101494" y="5551640"/>
                  <a:ext cx="548640" cy="548640"/>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grpSp>
          <p:grpSp>
            <p:nvGrpSpPr>
              <p:cNvPr id="485" name="Group 484"/>
              <p:cNvGrpSpPr>
                <a:grpSpLocks noChangeAspect="1"/>
              </p:cNvGrpSpPr>
              <p:nvPr/>
            </p:nvGrpSpPr>
            <p:grpSpPr>
              <a:xfrm>
                <a:off x="11751470" y="8344279"/>
                <a:ext cx="136026" cy="95249"/>
                <a:chOff x="5019071" y="4953000"/>
                <a:chExt cx="108820" cy="76199"/>
              </a:xfrm>
            </p:grpSpPr>
            <p:sp>
              <p:nvSpPr>
                <p:cNvPr id="509" name="Rectangle 508"/>
                <p:cNvSpPr/>
                <p:nvPr/>
              </p:nvSpPr>
              <p:spPr bwMode="auto">
                <a:xfrm rot="5400000" flipH="1">
                  <a:off x="5068043" y="4971390"/>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10" name="Rectangle 509"/>
                <p:cNvSpPr/>
                <p:nvPr/>
              </p:nvSpPr>
              <p:spPr bwMode="auto">
                <a:xfrm rot="3180000" flipH="1">
                  <a:off x="5070081" y="4935270"/>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11" name="Rectangle 510"/>
                <p:cNvSpPr/>
                <p:nvPr/>
              </p:nvSpPr>
              <p:spPr bwMode="auto">
                <a:xfrm rot="5400000" flipH="1">
                  <a:off x="5068043" y="4904028"/>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cxnSp>
            <p:nvCxnSpPr>
              <p:cNvPr id="486" name="Straight Arrow Connector 485"/>
              <p:cNvCxnSpPr/>
              <p:nvPr/>
            </p:nvCxnSpPr>
            <p:spPr>
              <a:xfrm flipV="1">
                <a:off x="12010716" y="8287128"/>
                <a:ext cx="0" cy="182880"/>
              </a:xfrm>
              <a:prstGeom prst="straightConnector1">
                <a:avLst/>
              </a:prstGeom>
              <a:ln w="9525">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sp>
            <p:nvSpPr>
              <p:cNvPr id="487" name="Rectangle 486"/>
              <p:cNvSpPr/>
              <p:nvPr/>
            </p:nvSpPr>
            <p:spPr bwMode="auto">
              <a:xfrm rot="5400000" flipH="1">
                <a:off x="11808813" y="8095133"/>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88" name="Oval 487"/>
              <p:cNvSpPr>
                <a:spLocks noChangeAspect="1"/>
              </p:cNvSpPr>
              <p:nvPr/>
            </p:nvSpPr>
            <p:spPr>
              <a:xfrm>
                <a:off x="11719271" y="8403429"/>
                <a:ext cx="59436" cy="594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9" name="Straight Connector 488"/>
              <p:cNvCxnSpPr>
                <a:stCxn id="487" idx="2"/>
                <a:endCxn id="487" idx="2"/>
              </p:cNvCxnSpPr>
              <p:nvPr/>
            </p:nvCxnSpPr>
            <p:spPr>
              <a:xfrm>
                <a:off x="11747597" y="816187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0" name="Straight Connector 489"/>
              <p:cNvCxnSpPr>
                <a:stCxn id="511" idx="0"/>
                <a:endCxn id="487" idx="2"/>
              </p:cNvCxnSpPr>
              <p:nvPr/>
            </p:nvCxnSpPr>
            <p:spPr>
              <a:xfrm flipH="1" flipV="1">
                <a:off x="11747597" y="8161872"/>
                <a:ext cx="137350" cy="187931"/>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p:cNvCxnSpPr>
                <a:stCxn id="511" idx="2"/>
                <a:endCxn id="487" idx="0"/>
              </p:cNvCxnSpPr>
              <p:nvPr/>
            </p:nvCxnSpPr>
            <p:spPr>
              <a:xfrm flipV="1">
                <a:off x="11751469" y="8161872"/>
                <a:ext cx="129606" cy="187931"/>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92" name="Oval 491"/>
              <p:cNvSpPr>
                <a:spLocks noChangeAspect="1"/>
              </p:cNvSpPr>
              <p:nvPr/>
            </p:nvSpPr>
            <p:spPr>
              <a:xfrm>
                <a:off x="11767998" y="821445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8" name="Straight Connector 497"/>
              <p:cNvCxnSpPr/>
              <p:nvPr/>
            </p:nvCxnSpPr>
            <p:spPr>
              <a:xfrm flipV="1">
                <a:off x="11676929" y="8730480"/>
                <a:ext cx="0" cy="320229"/>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499" name="TextBox 498"/>
              <p:cNvSpPr txBox="1"/>
              <p:nvPr/>
            </p:nvSpPr>
            <p:spPr>
              <a:xfrm>
                <a:off x="11718784" y="8952823"/>
                <a:ext cx="439544" cy="307777"/>
              </a:xfrm>
              <a:prstGeom prst="rect">
                <a:avLst/>
              </a:prstGeom>
              <a:noFill/>
            </p:spPr>
            <p:txBody>
              <a:bodyPr wrap="none" rtlCol="0">
                <a:spAutoFit/>
              </a:bodyPr>
              <a:lstStyle/>
              <a:p>
                <a:r>
                  <a:rPr lang="en-US" sz="1400" dirty="0">
                    <a:solidFill>
                      <a:schemeClr val="bg1"/>
                    </a:solidFill>
                    <a:latin typeface="Comic Sans MS" panose="030F0702030302020204" pitchFamily="66" charset="0"/>
                  </a:rPr>
                  <a:t>SD</a:t>
                </a:r>
              </a:p>
            </p:txBody>
          </p:sp>
          <p:sp>
            <p:nvSpPr>
              <p:cNvPr id="500" name="TextBox 499"/>
              <p:cNvSpPr txBox="1"/>
              <p:nvPr/>
            </p:nvSpPr>
            <p:spPr>
              <a:xfrm>
                <a:off x="11231261" y="8098444"/>
                <a:ext cx="553357" cy="307777"/>
              </a:xfrm>
              <a:prstGeom prst="rect">
                <a:avLst/>
              </a:prstGeom>
              <a:noFill/>
            </p:spPr>
            <p:txBody>
              <a:bodyPr wrap="none" rtlCol="0">
                <a:spAutoFit/>
              </a:bodyPr>
              <a:lstStyle/>
              <a:p>
                <a:r>
                  <a:rPr lang="en-US" sz="1400" dirty="0">
                    <a:solidFill>
                      <a:schemeClr val="bg1"/>
                    </a:solidFill>
                    <a:latin typeface="Comic Sans MS" panose="030F0702030302020204" pitchFamily="66" charset="0"/>
                  </a:rPr>
                  <a:t>TDV</a:t>
                </a:r>
              </a:p>
            </p:txBody>
          </p:sp>
          <p:grpSp>
            <p:nvGrpSpPr>
              <p:cNvPr id="501" name="Group 500"/>
              <p:cNvGrpSpPr/>
              <p:nvPr/>
            </p:nvGrpSpPr>
            <p:grpSpPr>
              <a:xfrm>
                <a:off x="11605978" y="9058458"/>
                <a:ext cx="153573" cy="135777"/>
                <a:chOff x="4929263" y="5572680"/>
                <a:chExt cx="153573" cy="135777"/>
              </a:xfrm>
            </p:grpSpPr>
            <p:sp>
              <p:nvSpPr>
                <p:cNvPr id="502" name="Rectangle 501"/>
                <p:cNvSpPr/>
                <p:nvPr/>
              </p:nvSpPr>
              <p:spPr bwMode="auto">
                <a:xfrm rot="5400000" flipH="1">
                  <a:off x="4990479" y="5636195"/>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03" name="Rectangle 502"/>
                <p:cNvSpPr/>
                <p:nvPr/>
              </p:nvSpPr>
              <p:spPr bwMode="auto">
                <a:xfrm flipH="1">
                  <a:off x="4993026" y="5573314"/>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06" name="Rectangle 505"/>
                <p:cNvSpPr/>
                <p:nvPr/>
              </p:nvSpPr>
              <p:spPr bwMode="auto">
                <a:xfrm rot="5400000" flipH="1">
                  <a:off x="4990479" y="5511464"/>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07" name="Rectangle 506"/>
                <p:cNvSpPr/>
                <p:nvPr/>
              </p:nvSpPr>
              <p:spPr bwMode="auto">
                <a:xfrm rot="3300000" flipH="1">
                  <a:off x="5031593" y="5600929"/>
                  <a:ext cx="11046" cy="91440"/>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08" name="Rectangle 507"/>
                <p:cNvSpPr/>
                <p:nvPr/>
              </p:nvSpPr>
              <p:spPr bwMode="auto">
                <a:xfrm rot="19500000" flipH="1">
                  <a:off x="5069307" y="5600406"/>
                  <a:ext cx="11046" cy="45720"/>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grpSp>
        <p:grpSp>
          <p:nvGrpSpPr>
            <p:cNvPr id="468" name="Group 467"/>
            <p:cNvGrpSpPr/>
            <p:nvPr/>
          </p:nvGrpSpPr>
          <p:grpSpPr>
            <a:xfrm>
              <a:off x="4713971" y="6613354"/>
              <a:ext cx="189847" cy="241821"/>
              <a:chOff x="8143766" y="9220200"/>
              <a:chExt cx="189847" cy="241821"/>
            </a:xfrm>
          </p:grpSpPr>
          <p:cxnSp>
            <p:nvCxnSpPr>
              <p:cNvPr id="476" name="Straight Connector 475"/>
              <p:cNvCxnSpPr/>
              <p:nvPr/>
            </p:nvCxnSpPr>
            <p:spPr>
              <a:xfrm flipV="1">
                <a:off x="8213540" y="9220200"/>
                <a:ext cx="0" cy="161813"/>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77" name="Group 476"/>
              <p:cNvGrpSpPr>
                <a:grpSpLocks noChangeAspect="1"/>
              </p:cNvGrpSpPr>
              <p:nvPr/>
            </p:nvGrpSpPr>
            <p:grpSpPr>
              <a:xfrm>
                <a:off x="8143766" y="9366773"/>
                <a:ext cx="189847" cy="95248"/>
                <a:chOff x="5222636" y="4898421"/>
                <a:chExt cx="189847" cy="95248"/>
              </a:xfrm>
            </p:grpSpPr>
            <p:cxnSp>
              <p:nvCxnSpPr>
                <p:cNvPr id="478" name="Straight Connector 477"/>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80" name="Rectangle 479"/>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81" name="Rectangle 480"/>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82" name="Oval 481"/>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9" name="TextBox 468"/>
            <p:cNvSpPr txBox="1">
              <a:spLocks noChangeAspect="1"/>
            </p:cNvSpPr>
            <p:nvPr/>
          </p:nvSpPr>
          <p:spPr>
            <a:xfrm>
              <a:off x="4434869" y="5614110"/>
              <a:ext cx="685800" cy="990600"/>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r>
                <a:rPr lang="en-US" sz="1500" dirty="0">
                  <a:solidFill>
                    <a:schemeClr val="bg1"/>
                  </a:solidFill>
                </a:rPr>
                <a:t>Chiller 1 No VFD</a:t>
              </a:r>
            </a:p>
          </p:txBody>
        </p:sp>
        <p:grpSp>
          <p:nvGrpSpPr>
            <p:cNvPr id="470" name="Group 469"/>
            <p:cNvGrpSpPr/>
            <p:nvPr/>
          </p:nvGrpSpPr>
          <p:grpSpPr>
            <a:xfrm>
              <a:off x="4585345" y="9049711"/>
              <a:ext cx="189847" cy="95248"/>
              <a:chOff x="2025053" y="8774390"/>
              <a:chExt cx="189847" cy="95248"/>
            </a:xfrm>
          </p:grpSpPr>
          <p:cxnSp>
            <p:nvCxnSpPr>
              <p:cNvPr id="471" name="Straight Connector 470"/>
              <p:cNvCxnSpPr/>
              <p:nvPr/>
            </p:nvCxnSpPr>
            <p:spPr>
              <a:xfrm flipV="1">
                <a:off x="2103575" y="8817980"/>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p:cNvCxnSpPr/>
              <p:nvPr/>
            </p:nvCxnSpPr>
            <p:spPr>
              <a:xfrm flipV="1">
                <a:off x="2214900" y="8774390"/>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73" name="Rectangle 472"/>
              <p:cNvSpPr/>
              <p:nvPr/>
            </p:nvSpPr>
            <p:spPr bwMode="auto">
              <a:xfrm rot="5400000" flipH="1">
                <a:off x="2086915" y="8797376"/>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74" name="Rectangle 473"/>
              <p:cNvSpPr/>
              <p:nvPr/>
            </p:nvSpPr>
            <p:spPr bwMode="auto">
              <a:xfrm rot="5400000" flipH="1">
                <a:off x="2086915" y="8713174"/>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75" name="Oval 474"/>
              <p:cNvSpPr/>
              <p:nvPr/>
            </p:nvSpPr>
            <p:spPr>
              <a:xfrm>
                <a:off x="2025053" y="8793034"/>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3" name="Group 352"/>
            <p:cNvGrpSpPr/>
            <p:nvPr/>
          </p:nvGrpSpPr>
          <p:grpSpPr>
            <a:xfrm>
              <a:off x="7748794" y="1460274"/>
              <a:ext cx="2515084" cy="2011658"/>
              <a:chOff x="4548429" y="823006"/>
              <a:chExt cx="2515084" cy="2011658"/>
            </a:xfrm>
          </p:grpSpPr>
          <p:cxnSp>
            <p:nvCxnSpPr>
              <p:cNvPr id="403" name="Straight Connector 402"/>
              <p:cNvCxnSpPr/>
              <p:nvPr/>
            </p:nvCxnSpPr>
            <p:spPr>
              <a:xfrm flipH="1" flipV="1">
                <a:off x="7063512" y="823006"/>
                <a:ext cx="1" cy="542713"/>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a:endCxn id="387" idx="2"/>
              </p:cNvCxnSpPr>
              <p:nvPr/>
            </p:nvCxnSpPr>
            <p:spPr>
              <a:xfrm flipV="1">
                <a:off x="6923580" y="2404733"/>
                <a:ext cx="0" cy="429931"/>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flipH="1" flipV="1">
                <a:off x="5132365" y="823006"/>
                <a:ext cx="1" cy="542713"/>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a:endCxn id="445" idx="2"/>
              </p:cNvCxnSpPr>
              <p:nvPr/>
            </p:nvCxnSpPr>
            <p:spPr>
              <a:xfrm flipV="1">
                <a:off x="4992432" y="2404733"/>
                <a:ext cx="0" cy="429931"/>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10" name="Group 409"/>
              <p:cNvGrpSpPr/>
              <p:nvPr/>
            </p:nvGrpSpPr>
            <p:grpSpPr>
              <a:xfrm>
                <a:off x="4548429" y="1310607"/>
                <a:ext cx="927067" cy="1162156"/>
                <a:chOff x="11231261" y="8098444"/>
                <a:chExt cx="927067" cy="1162156"/>
              </a:xfrm>
            </p:grpSpPr>
            <p:cxnSp>
              <p:nvCxnSpPr>
                <p:cNvPr id="430" name="Straight Connector 429"/>
                <p:cNvCxnSpPr/>
                <p:nvPr/>
              </p:nvCxnSpPr>
              <p:spPr>
                <a:xfrm flipV="1">
                  <a:off x="11818526" y="8433432"/>
                  <a:ext cx="0" cy="10372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31" name="Group 430"/>
                <p:cNvGrpSpPr>
                  <a:grpSpLocks noChangeAspect="1"/>
                </p:cNvGrpSpPr>
                <p:nvPr/>
              </p:nvGrpSpPr>
              <p:grpSpPr>
                <a:xfrm>
                  <a:off x="11506200" y="8494393"/>
                  <a:ext cx="375735" cy="411480"/>
                  <a:chOff x="4829486" y="5084065"/>
                  <a:chExt cx="1202345" cy="1316735"/>
                </a:xfrm>
                <a:solidFill>
                  <a:schemeClr val="bg1">
                    <a:lumMod val="65000"/>
                  </a:schemeClr>
                </a:solidFill>
              </p:grpSpPr>
              <p:grpSp>
                <p:nvGrpSpPr>
                  <p:cNvPr id="452" name="Group 451"/>
                  <p:cNvGrpSpPr>
                    <a:grpSpLocks noChangeAspect="1"/>
                  </p:cNvGrpSpPr>
                  <p:nvPr/>
                </p:nvGrpSpPr>
                <p:grpSpPr>
                  <a:xfrm>
                    <a:off x="4829486" y="5084065"/>
                    <a:ext cx="1202345" cy="1316735"/>
                    <a:chOff x="2759568" y="2981393"/>
                    <a:chExt cx="1858102" cy="2034758"/>
                  </a:xfrm>
                  <a:grpFill/>
                </p:grpSpPr>
                <p:sp>
                  <p:nvSpPr>
                    <p:cNvPr id="456" name="Freeform 455"/>
                    <p:cNvSpPr/>
                    <p:nvPr/>
                  </p:nvSpPr>
                  <p:spPr bwMode="auto">
                    <a:xfrm rot="5400000" flipH="1">
                      <a:off x="3747317" y="3298958"/>
                      <a:ext cx="1028457" cy="497912"/>
                    </a:xfrm>
                    <a:custGeom>
                      <a:avLst/>
                      <a:gdLst>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77441"/>
                        <a:gd name="connsiteX1" fmla="*/ 679450 w 1124346"/>
                        <a:gd name="connsiteY1" fmla="*/ 408384 h 477441"/>
                        <a:gd name="connsiteX2" fmla="*/ 627062 w 1124346"/>
                        <a:gd name="connsiteY2" fmla="*/ 329803 h 477441"/>
                        <a:gd name="connsiteX3" fmla="*/ 565150 w 1124346"/>
                        <a:gd name="connsiteY3" fmla="*/ 260747 h 477441"/>
                        <a:gd name="connsiteX4" fmla="*/ 484187 w 1124346"/>
                        <a:gd name="connsiteY4" fmla="*/ 203597 h 477441"/>
                        <a:gd name="connsiteX5" fmla="*/ 412750 w 1124346"/>
                        <a:gd name="connsiteY5" fmla="*/ 148828 h 477441"/>
                        <a:gd name="connsiteX6" fmla="*/ 310356 w 1124346"/>
                        <a:gd name="connsiteY6" fmla="*/ 108347 h 477441"/>
                        <a:gd name="connsiteX7" fmla="*/ 219868 w 1124346"/>
                        <a:gd name="connsiteY7" fmla="*/ 79772 h 477441"/>
                        <a:gd name="connsiteX8" fmla="*/ 127000 w 1124346"/>
                        <a:gd name="connsiteY8" fmla="*/ 65484 h 477441"/>
                        <a:gd name="connsiteX9" fmla="*/ 981868 w 1124346"/>
                        <a:gd name="connsiteY9" fmla="*/ 60722 h 477441"/>
                        <a:gd name="connsiteX10" fmla="*/ 981868 w 1124346"/>
                        <a:gd name="connsiteY10" fmla="*/ 429816 h 477441"/>
                        <a:gd name="connsiteX11" fmla="*/ 719931 w 1124346"/>
                        <a:gd name="connsiteY11" fmla="*/ 477441 h 477441"/>
                        <a:gd name="connsiteX0" fmla="*/ 719931 w 1124346"/>
                        <a:gd name="connsiteY0" fmla="*/ 477441 h 477441"/>
                        <a:gd name="connsiteX1" fmla="*/ 679450 w 1124346"/>
                        <a:gd name="connsiteY1" fmla="*/ 408384 h 477441"/>
                        <a:gd name="connsiteX2" fmla="*/ 627062 w 1124346"/>
                        <a:gd name="connsiteY2" fmla="*/ 329803 h 477441"/>
                        <a:gd name="connsiteX3" fmla="*/ 565150 w 1124346"/>
                        <a:gd name="connsiteY3" fmla="*/ 260747 h 477441"/>
                        <a:gd name="connsiteX4" fmla="*/ 484187 w 1124346"/>
                        <a:gd name="connsiteY4" fmla="*/ 203597 h 477441"/>
                        <a:gd name="connsiteX5" fmla="*/ 412750 w 1124346"/>
                        <a:gd name="connsiteY5" fmla="*/ 148828 h 477441"/>
                        <a:gd name="connsiteX6" fmla="*/ 310356 w 1124346"/>
                        <a:gd name="connsiteY6" fmla="*/ 108347 h 477441"/>
                        <a:gd name="connsiteX7" fmla="*/ 219868 w 1124346"/>
                        <a:gd name="connsiteY7" fmla="*/ 79772 h 477441"/>
                        <a:gd name="connsiteX8" fmla="*/ 127000 w 1124346"/>
                        <a:gd name="connsiteY8" fmla="*/ 65484 h 477441"/>
                        <a:gd name="connsiteX9" fmla="*/ 981868 w 1124346"/>
                        <a:gd name="connsiteY9" fmla="*/ 60722 h 477441"/>
                        <a:gd name="connsiteX10" fmla="*/ 981868 w 1124346"/>
                        <a:gd name="connsiteY10" fmla="*/ 429816 h 477441"/>
                        <a:gd name="connsiteX11" fmla="*/ 719931 w 1124346"/>
                        <a:gd name="connsiteY11" fmla="*/ 477441 h 477441"/>
                        <a:gd name="connsiteX0" fmla="*/ 719931 w 987821"/>
                        <a:gd name="connsiteY0" fmla="*/ 477441 h 477441"/>
                        <a:gd name="connsiteX1" fmla="*/ 679450 w 987821"/>
                        <a:gd name="connsiteY1" fmla="*/ 408384 h 477441"/>
                        <a:gd name="connsiteX2" fmla="*/ 627062 w 987821"/>
                        <a:gd name="connsiteY2" fmla="*/ 329803 h 477441"/>
                        <a:gd name="connsiteX3" fmla="*/ 565150 w 987821"/>
                        <a:gd name="connsiteY3" fmla="*/ 260747 h 477441"/>
                        <a:gd name="connsiteX4" fmla="*/ 484187 w 987821"/>
                        <a:gd name="connsiteY4" fmla="*/ 203597 h 477441"/>
                        <a:gd name="connsiteX5" fmla="*/ 412750 w 987821"/>
                        <a:gd name="connsiteY5" fmla="*/ 148828 h 477441"/>
                        <a:gd name="connsiteX6" fmla="*/ 310356 w 987821"/>
                        <a:gd name="connsiteY6" fmla="*/ 108347 h 477441"/>
                        <a:gd name="connsiteX7" fmla="*/ 219868 w 987821"/>
                        <a:gd name="connsiteY7" fmla="*/ 79772 h 477441"/>
                        <a:gd name="connsiteX8" fmla="*/ 127000 w 987821"/>
                        <a:gd name="connsiteY8" fmla="*/ 65484 h 477441"/>
                        <a:gd name="connsiteX9" fmla="*/ 981868 w 987821"/>
                        <a:gd name="connsiteY9" fmla="*/ 60722 h 477441"/>
                        <a:gd name="connsiteX10" fmla="*/ 981868 w 987821"/>
                        <a:gd name="connsiteY10" fmla="*/ 429816 h 477441"/>
                        <a:gd name="connsiteX11" fmla="*/ 719931 w 987821"/>
                        <a:gd name="connsiteY11" fmla="*/ 477441 h 477441"/>
                        <a:gd name="connsiteX0" fmla="*/ 719931 w 987821"/>
                        <a:gd name="connsiteY0" fmla="*/ 416719 h 416719"/>
                        <a:gd name="connsiteX1" fmla="*/ 679450 w 987821"/>
                        <a:gd name="connsiteY1" fmla="*/ 347662 h 416719"/>
                        <a:gd name="connsiteX2" fmla="*/ 627062 w 987821"/>
                        <a:gd name="connsiteY2" fmla="*/ 269081 h 416719"/>
                        <a:gd name="connsiteX3" fmla="*/ 565150 w 987821"/>
                        <a:gd name="connsiteY3" fmla="*/ 200025 h 416719"/>
                        <a:gd name="connsiteX4" fmla="*/ 484187 w 987821"/>
                        <a:gd name="connsiteY4" fmla="*/ 142875 h 416719"/>
                        <a:gd name="connsiteX5" fmla="*/ 412750 w 987821"/>
                        <a:gd name="connsiteY5" fmla="*/ 88106 h 416719"/>
                        <a:gd name="connsiteX6" fmla="*/ 310356 w 987821"/>
                        <a:gd name="connsiteY6" fmla="*/ 47625 h 416719"/>
                        <a:gd name="connsiteX7" fmla="*/ 219868 w 987821"/>
                        <a:gd name="connsiteY7" fmla="*/ 19050 h 416719"/>
                        <a:gd name="connsiteX8" fmla="*/ 127000 w 987821"/>
                        <a:gd name="connsiteY8" fmla="*/ 4762 h 416719"/>
                        <a:gd name="connsiteX9" fmla="*/ 981868 w 987821"/>
                        <a:gd name="connsiteY9" fmla="*/ 0 h 416719"/>
                        <a:gd name="connsiteX10" fmla="*/ 981868 w 987821"/>
                        <a:gd name="connsiteY10" fmla="*/ 369094 h 416719"/>
                        <a:gd name="connsiteX11" fmla="*/ 719931 w 987821"/>
                        <a:gd name="connsiteY11" fmla="*/ 416719 h 416719"/>
                        <a:gd name="connsiteX0" fmla="*/ 592931 w 860821"/>
                        <a:gd name="connsiteY0" fmla="*/ 416719 h 416719"/>
                        <a:gd name="connsiteX1" fmla="*/ 552450 w 860821"/>
                        <a:gd name="connsiteY1" fmla="*/ 347662 h 416719"/>
                        <a:gd name="connsiteX2" fmla="*/ 500062 w 860821"/>
                        <a:gd name="connsiteY2" fmla="*/ 269081 h 416719"/>
                        <a:gd name="connsiteX3" fmla="*/ 438150 w 860821"/>
                        <a:gd name="connsiteY3" fmla="*/ 200025 h 416719"/>
                        <a:gd name="connsiteX4" fmla="*/ 357187 w 860821"/>
                        <a:gd name="connsiteY4" fmla="*/ 142875 h 416719"/>
                        <a:gd name="connsiteX5" fmla="*/ 285750 w 860821"/>
                        <a:gd name="connsiteY5" fmla="*/ 88106 h 416719"/>
                        <a:gd name="connsiteX6" fmla="*/ 183356 w 860821"/>
                        <a:gd name="connsiteY6" fmla="*/ 47625 h 416719"/>
                        <a:gd name="connsiteX7" fmla="*/ 92868 w 860821"/>
                        <a:gd name="connsiteY7" fmla="*/ 19050 h 416719"/>
                        <a:gd name="connsiteX8" fmla="*/ 0 w 860821"/>
                        <a:gd name="connsiteY8" fmla="*/ 4762 h 416719"/>
                        <a:gd name="connsiteX9" fmla="*/ 854868 w 860821"/>
                        <a:gd name="connsiteY9" fmla="*/ 0 h 416719"/>
                        <a:gd name="connsiteX10" fmla="*/ 854868 w 860821"/>
                        <a:gd name="connsiteY10" fmla="*/ 369094 h 416719"/>
                        <a:gd name="connsiteX11" fmla="*/ 592931 w 860821"/>
                        <a:gd name="connsiteY11" fmla="*/ 416719 h 41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0821" h="416719">
                          <a:moveTo>
                            <a:pt x="592931" y="416719"/>
                          </a:moveTo>
                          <a:cubicBezTo>
                            <a:pt x="569516" y="375841"/>
                            <a:pt x="567928" y="372268"/>
                            <a:pt x="552450" y="347662"/>
                          </a:cubicBezTo>
                          <a:cubicBezTo>
                            <a:pt x="536972" y="323056"/>
                            <a:pt x="519112" y="293687"/>
                            <a:pt x="500062" y="269081"/>
                          </a:cubicBezTo>
                          <a:cubicBezTo>
                            <a:pt x="481012" y="244475"/>
                            <a:pt x="461962" y="221059"/>
                            <a:pt x="438150" y="200025"/>
                          </a:cubicBezTo>
                          <a:cubicBezTo>
                            <a:pt x="414338" y="178991"/>
                            <a:pt x="382587" y="161528"/>
                            <a:pt x="357187" y="142875"/>
                          </a:cubicBezTo>
                          <a:cubicBezTo>
                            <a:pt x="331787" y="124222"/>
                            <a:pt x="314722" y="103981"/>
                            <a:pt x="285750" y="88106"/>
                          </a:cubicBezTo>
                          <a:cubicBezTo>
                            <a:pt x="256778" y="72231"/>
                            <a:pt x="215503" y="59134"/>
                            <a:pt x="183356" y="47625"/>
                          </a:cubicBezTo>
                          <a:cubicBezTo>
                            <a:pt x="151209" y="36116"/>
                            <a:pt x="123427" y="26194"/>
                            <a:pt x="92868" y="19050"/>
                          </a:cubicBezTo>
                          <a:cubicBezTo>
                            <a:pt x="62309" y="11906"/>
                            <a:pt x="96044" y="22225"/>
                            <a:pt x="0" y="4762"/>
                          </a:cubicBezTo>
                          <a:cubicBezTo>
                            <a:pt x="127000" y="1587"/>
                            <a:pt x="590153" y="2778"/>
                            <a:pt x="854868" y="0"/>
                          </a:cubicBezTo>
                          <a:cubicBezTo>
                            <a:pt x="860821" y="154385"/>
                            <a:pt x="858837" y="235347"/>
                            <a:pt x="854868" y="369094"/>
                          </a:cubicBezTo>
                          <a:cubicBezTo>
                            <a:pt x="761206" y="385366"/>
                            <a:pt x="747315" y="390922"/>
                            <a:pt x="592931" y="416719"/>
                          </a:cubicBezTo>
                          <a:close/>
                        </a:path>
                      </a:pathLst>
                    </a:custGeom>
                    <a:grp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57" name="Rectangle 456"/>
                    <p:cNvSpPr/>
                    <p:nvPr/>
                  </p:nvSpPr>
                  <p:spPr bwMode="auto">
                    <a:xfrm rot="5400000" flipH="1">
                      <a:off x="4260317" y="2678663"/>
                      <a:ext cx="54623" cy="660083"/>
                    </a:xfrm>
                    <a:prstGeom prst="rect">
                      <a:avLst/>
                    </a:prstGeom>
                    <a:grp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58" name="Oval 457"/>
                    <p:cNvSpPr>
                      <a:spLocks noChangeAspect="1"/>
                    </p:cNvSpPr>
                    <p:nvPr/>
                  </p:nvSpPr>
                  <p:spPr bwMode="auto">
                    <a:xfrm rot="5400000" flipH="1">
                      <a:off x="3445686" y="3899594"/>
                      <a:ext cx="286021" cy="286036"/>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sp>
                  <p:nvSpPr>
                    <p:cNvPr id="459" name="Freeform 458"/>
                    <p:cNvSpPr/>
                    <p:nvPr/>
                  </p:nvSpPr>
                  <p:spPr>
                    <a:xfrm>
                      <a:off x="4031175" y="3354605"/>
                      <a:ext cx="451816" cy="693727"/>
                    </a:xfrm>
                    <a:custGeom>
                      <a:avLst/>
                      <a:gdLst>
                        <a:gd name="connsiteX0" fmla="*/ 0 w 446379"/>
                        <a:gd name="connsiteY0" fmla="*/ 0 h 516717"/>
                        <a:gd name="connsiteX1" fmla="*/ 124445 w 446379"/>
                        <a:gd name="connsiteY1" fmla="*/ 73044 h 516717"/>
                        <a:gd name="connsiteX2" fmla="*/ 227247 w 446379"/>
                        <a:gd name="connsiteY2" fmla="*/ 173141 h 516717"/>
                        <a:gd name="connsiteX3" fmla="*/ 319228 w 446379"/>
                        <a:gd name="connsiteY3" fmla="*/ 273238 h 516717"/>
                        <a:gd name="connsiteX4" fmla="*/ 408504 w 446379"/>
                        <a:gd name="connsiteY4" fmla="*/ 432852 h 516717"/>
                        <a:gd name="connsiteX5" fmla="*/ 446379 w 446379"/>
                        <a:gd name="connsiteY5" fmla="*/ 516717 h 516717"/>
                        <a:gd name="connsiteX0" fmla="*/ 0 w 446379"/>
                        <a:gd name="connsiteY0" fmla="*/ 0 h 516717"/>
                        <a:gd name="connsiteX1" fmla="*/ 124445 w 446379"/>
                        <a:gd name="connsiteY1" fmla="*/ 73044 h 516717"/>
                        <a:gd name="connsiteX2" fmla="*/ 235363 w 446379"/>
                        <a:gd name="connsiteY2" fmla="*/ 162320 h 516717"/>
                        <a:gd name="connsiteX3" fmla="*/ 319228 w 446379"/>
                        <a:gd name="connsiteY3" fmla="*/ 273238 h 516717"/>
                        <a:gd name="connsiteX4" fmla="*/ 408504 w 446379"/>
                        <a:gd name="connsiteY4" fmla="*/ 432852 h 516717"/>
                        <a:gd name="connsiteX5" fmla="*/ 446379 w 446379"/>
                        <a:gd name="connsiteY5" fmla="*/ 516717 h 516717"/>
                        <a:gd name="connsiteX0" fmla="*/ 0 w 465316"/>
                        <a:gd name="connsiteY0" fmla="*/ 0 h 530244"/>
                        <a:gd name="connsiteX1" fmla="*/ 124445 w 465316"/>
                        <a:gd name="connsiteY1" fmla="*/ 73044 h 530244"/>
                        <a:gd name="connsiteX2" fmla="*/ 235363 w 465316"/>
                        <a:gd name="connsiteY2" fmla="*/ 162320 h 530244"/>
                        <a:gd name="connsiteX3" fmla="*/ 319228 w 465316"/>
                        <a:gd name="connsiteY3" fmla="*/ 273238 h 530244"/>
                        <a:gd name="connsiteX4" fmla="*/ 408504 w 465316"/>
                        <a:gd name="connsiteY4" fmla="*/ 432852 h 530244"/>
                        <a:gd name="connsiteX5" fmla="*/ 465316 w 465316"/>
                        <a:gd name="connsiteY5" fmla="*/ 530244 h 530244"/>
                        <a:gd name="connsiteX0" fmla="*/ 0 w 465316"/>
                        <a:gd name="connsiteY0" fmla="*/ 0 h 589761"/>
                        <a:gd name="connsiteX1" fmla="*/ 124445 w 465316"/>
                        <a:gd name="connsiteY1" fmla="*/ 73044 h 589761"/>
                        <a:gd name="connsiteX2" fmla="*/ 235363 w 465316"/>
                        <a:gd name="connsiteY2" fmla="*/ 162320 h 589761"/>
                        <a:gd name="connsiteX3" fmla="*/ 319228 w 465316"/>
                        <a:gd name="connsiteY3" fmla="*/ 273238 h 589761"/>
                        <a:gd name="connsiteX4" fmla="*/ 408504 w 465316"/>
                        <a:gd name="connsiteY4" fmla="*/ 432852 h 589761"/>
                        <a:gd name="connsiteX5" fmla="*/ 465316 w 465316"/>
                        <a:gd name="connsiteY5" fmla="*/ 589761 h 589761"/>
                        <a:gd name="connsiteX0" fmla="*/ 0 w 451789"/>
                        <a:gd name="connsiteY0" fmla="*/ 0 h 595172"/>
                        <a:gd name="connsiteX1" fmla="*/ 124445 w 451789"/>
                        <a:gd name="connsiteY1" fmla="*/ 73044 h 595172"/>
                        <a:gd name="connsiteX2" fmla="*/ 235363 w 451789"/>
                        <a:gd name="connsiteY2" fmla="*/ 162320 h 595172"/>
                        <a:gd name="connsiteX3" fmla="*/ 319228 w 451789"/>
                        <a:gd name="connsiteY3" fmla="*/ 273238 h 595172"/>
                        <a:gd name="connsiteX4" fmla="*/ 408504 w 451789"/>
                        <a:gd name="connsiteY4" fmla="*/ 432852 h 595172"/>
                        <a:gd name="connsiteX5" fmla="*/ 451789 w 451789"/>
                        <a:gd name="connsiteY5" fmla="*/ 595172 h 595172"/>
                        <a:gd name="connsiteX0" fmla="*/ 0 w 451789"/>
                        <a:gd name="connsiteY0" fmla="*/ 0 h 595172"/>
                        <a:gd name="connsiteX1" fmla="*/ 124445 w 451789"/>
                        <a:gd name="connsiteY1" fmla="*/ 73044 h 595172"/>
                        <a:gd name="connsiteX2" fmla="*/ 219596 w 451789"/>
                        <a:gd name="connsiteY2" fmla="*/ 167263 h 595172"/>
                        <a:gd name="connsiteX3" fmla="*/ 235363 w 451789"/>
                        <a:gd name="connsiteY3" fmla="*/ 162320 h 595172"/>
                        <a:gd name="connsiteX4" fmla="*/ 319228 w 451789"/>
                        <a:gd name="connsiteY4" fmla="*/ 273238 h 595172"/>
                        <a:gd name="connsiteX5" fmla="*/ 408504 w 451789"/>
                        <a:gd name="connsiteY5" fmla="*/ 432852 h 595172"/>
                        <a:gd name="connsiteX6" fmla="*/ 451789 w 451789"/>
                        <a:gd name="connsiteY6" fmla="*/ 595172 h 595172"/>
                        <a:gd name="connsiteX0" fmla="*/ 0 w 451789"/>
                        <a:gd name="connsiteY0" fmla="*/ 0 h 595172"/>
                        <a:gd name="connsiteX1" fmla="*/ 119682 w 451789"/>
                        <a:gd name="connsiteY1" fmla="*/ 73044 h 595172"/>
                        <a:gd name="connsiteX2" fmla="*/ 219596 w 451789"/>
                        <a:gd name="connsiteY2" fmla="*/ 167263 h 595172"/>
                        <a:gd name="connsiteX3" fmla="*/ 235363 w 451789"/>
                        <a:gd name="connsiteY3" fmla="*/ 162320 h 595172"/>
                        <a:gd name="connsiteX4" fmla="*/ 319228 w 451789"/>
                        <a:gd name="connsiteY4" fmla="*/ 273238 h 595172"/>
                        <a:gd name="connsiteX5" fmla="*/ 408504 w 451789"/>
                        <a:gd name="connsiteY5" fmla="*/ 432852 h 595172"/>
                        <a:gd name="connsiteX6" fmla="*/ 451789 w 451789"/>
                        <a:gd name="connsiteY6" fmla="*/ 595172 h 595172"/>
                        <a:gd name="connsiteX0" fmla="*/ 0 w 451789"/>
                        <a:gd name="connsiteY0" fmla="*/ 0 h 595172"/>
                        <a:gd name="connsiteX1" fmla="*/ 119682 w 451789"/>
                        <a:gd name="connsiteY1" fmla="*/ 73044 h 595172"/>
                        <a:gd name="connsiteX2" fmla="*/ 219596 w 451789"/>
                        <a:gd name="connsiteY2" fmla="*/ 167263 h 595172"/>
                        <a:gd name="connsiteX3" fmla="*/ 319228 w 451789"/>
                        <a:gd name="connsiteY3" fmla="*/ 273238 h 595172"/>
                        <a:gd name="connsiteX4" fmla="*/ 408504 w 451789"/>
                        <a:gd name="connsiteY4" fmla="*/ 432852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16847 w 451789"/>
                        <a:gd name="connsiteY3" fmla="*/ 282763 h 595172"/>
                        <a:gd name="connsiteX4" fmla="*/ 408504 w 451789"/>
                        <a:gd name="connsiteY4" fmla="*/ 432852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16847 w 451789"/>
                        <a:gd name="connsiteY3" fmla="*/ 282763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47804 w 451789"/>
                        <a:gd name="connsiteY3" fmla="*/ 258247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33516 w 451789"/>
                        <a:gd name="connsiteY3" fmla="*/ 270505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38646 w 451789"/>
                        <a:gd name="connsiteY2" fmla="*/ 152962 h 595172"/>
                        <a:gd name="connsiteX3" fmla="*/ 333516 w 451789"/>
                        <a:gd name="connsiteY3" fmla="*/ 270505 h 595172"/>
                        <a:gd name="connsiteX4" fmla="*/ 418029 w 451789"/>
                        <a:gd name="connsiteY4" fmla="*/ 412423 h 595172"/>
                        <a:gd name="connsiteX5" fmla="*/ 451789 w 451789"/>
                        <a:gd name="connsiteY5" fmla="*/ 595172 h 59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789" h="595172">
                          <a:moveTo>
                            <a:pt x="0" y="0"/>
                          </a:moveTo>
                          <a:cubicBezTo>
                            <a:pt x="43285" y="22093"/>
                            <a:pt x="79908" y="47550"/>
                            <a:pt x="119682" y="73044"/>
                          </a:cubicBezTo>
                          <a:cubicBezTo>
                            <a:pt x="159456" y="98538"/>
                            <a:pt x="205388" y="119596"/>
                            <a:pt x="238646" y="152962"/>
                          </a:cubicBezTo>
                          <a:cubicBezTo>
                            <a:pt x="271904" y="186328"/>
                            <a:pt x="303619" y="227262"/>
                            <a:pt x="333516" y="270505"/>
                          </a:cubicBezTo>
                          <a:cubicBezTo>
                            <a:pt x="363413" y="313748"/>
                            <a:pt x="398317" y="358312"/>
                            <a:pt x="418029" y="412423"/>
                          </a:cubicBezTo>
                          <a:cubicBezTo>
                            <a:pt x="437741" y="466534"/>
                            <a:pt x="451789" y="595172"/>
                            <a:pt x="451789" y="595172"/>
                          </a:cubicBezTo>
                        </a:path>
                      </a:pathLst>
                    </a:cu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cxnSp>
                  <p:nvCxnSpPr>
                    <p:cNvPr id="460" name="Straight Connector 459"/>
                    <p:cNvCxnSpPr/>
                    <p:nvPr/>
                  </p:nvCxnSpPr>
                  <p:spPr bwMode="auto">
                    <a:xfrm flipH="1">
                      <a:off x="4012585" y="2981414"/>
                      <a:ext cx="55010" cy="372334"/>
                    </a:xfrm>
                    <a:prstGeom prst="line">
                      <a:avLst/>
                    </a:prstGeom>
                    <a:grpFill/>
                    <a:ln w="19050">
                      <a:solidFill>
                        <a:schemeClr val="bg1"/>
                      </a:solidFill>
                    </a:ln>
                  </p:spPr>
                </p:cxnSp>
                <p:cxnSp>
                  <p:nvCxnSpPr>
                    <p:cNvPr id="461" name="Straight Connector 460"/>
                    <p:cNvCxnSpPr>
                      <a:stCxn id="462" idx="0"/>
                    </p:cNvCxnSpPr>
                    <p:nvPr/>
                  </p:nvCxnSpPr>
                  <p:spPr bwMode="auto">
                    <a:xfrm flipV="1">
                      <a:off x="4507389" y="3036042"/>
                      <a:ext cx="7319" cy="1106138"/>
                    </a:xfrm>
                    <a:prstGeom prst="line">
                      <a:avLst/>
                    </a:prstGeom>
                    <a:grpFill/>
                    <a:ln w="19050">
                      <a:solidFill>
                        <a:schemeClr val="bg1"/>
                      </a:solidFill>
                    </a:ln>
                  </p:spPr>
                </p:cxnSp>
                <p:sp>
                  <p:nvSpPr>
                    <p:cNvPr id="462" name="Oval 461"/>
                    <p:cNvSpPr>
                      <a:spLocks noChangeAspect="1"/>
                    </p:cNvSpPr>
                    <p:nvPr/>
                  </p:nvSpPr>
                  <p:spPr bwMode="auto">
                    <a:xfrm rot="5400000" flipH="1">
                      <a:off x="2759639" y="3268134"/>
                      <a:ext cx="1747946" cy="1748088"/>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grpSp>
              <p:sp>
                <p:nvSpPr>
                  <p:cNvPr id="455" name="Oval 454"/>
                  <p:cNvSpPr>
                    <a:spLocks noChangeAspect="1"/>
                  </p:cNvSpPr>
                  <p:nvPr/>
                </p:nvSpPr>
                <p:spPr>
                  <a:xfrm>
                    <a:off x="5101494" y="5551640"/>
                    <a:ext cx="548640" cy="548640"/>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grpSp>
            <p:grpSp>
              <p:nvGrpSpPr>
                <p:cNvPr id="432" name="Group 431"/>
                <p:cNvGrpSpPr>
                  <a:grpSpLocks noChangeAspect="1"/>
                </p:cNvGrpSpPr>
                <p:nvPr/>
              </p:nvGrpSpPr>
              <p:grpSpPr>
                <a:xfrm>
                  <a:off x="11751470" y="8344279"/>
                  <a:ext cx="136026" cy="95249"/>
                  <a:chOff x="5019071" y="4953000"/>
                  <a:chExt cx="108820" cy="76199"/>
                </a:xfrm>
              </p:grpSpPr>
              <p:sp>
                <p:nvSpPr>
                  <p:cNvPr id="449" name="Rectangle 448"/>
                  <p:cNvSpPr/>
                  <p:nvPr/>
                </p:nvSpPr>
                <p:spPr bwMode="auto">
                  <a:xfrm rot="5400000" flipH="1">
                    <a:off x="5068043" y="4971390"/>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50" name="Rectangle 449"/>
                  <p:cNvSpPr/>
                  <p:nvPr/>
                </p:nvSpPr>
                <p:spPr bwMode="auto">
                  <a:xfrm rot="3180000" flipH="1">
                    <a:off x="5070081" y="4935270"/>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51" name="Rectangle 450"/>
                  <p:cNvSpPr/>
                  <p:nvPr/>
                </p:nvSpPr>
                <p:spPr bwMode="auto">
                  <a:xfrm rot="5400000" flipH="1">
                    <a:off x="5068043" y="4904028"/>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cxnSp>
              <p:nvCxnSpPr>
                <p:cNvPr id="433" name="Straight Arrow Connector 432"/>
                <p:cNvCxnSpPr/>
                <p:nvPr/>
              </p:nvCxnSpPr>
              <p:spPr>
                <a:xfrm flipV="1">
                  <a:off x="12010716" y="8287128"/>
                  <a:ext cx="0" cy="182880"/>
                </a:xfrm>
                <a:prstGeom prst="straightConnector1">
                  <a:avLst/>
                </a:prstGeom>
                <a:ln w="9525">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sp>
              <p:nvSpPr>
                <p:cNvPr id="434" name="Rectangle 433"/>
                <p:cNvSpPr/>
                <p:nvPr/>
              </p:nvSpPr>
              <p:spPr bwMode="auto">
                <a:xfrm rot="5400000" flipH="1">
                  <a:off x="11808813" y="8095133"/>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35" name="Oval 434"/>
                <p:cNvSpPr>
                  <a:spLocks noChangeAspect="1"/>
                </p:cNvSpPr>
                <p:nvPr/>
              </p:nvSpPr>
              <p:spPr>
                <a:xfrm>
                  <a:off x="11719271" y="8403429"/>
                  <a:ext cx="59436" cy="594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6" name="Straight Connector 435"/>
                <p:cNvCxnSpPr>
                  <a:stCxn id="434" idx="2"/>
                  <a:endCxn id="434" idx="2"/>
                </p:cNvCxnSpPr>
                <p:nvPr/>
              </p:nvCxnSpPr>
              <p:spPr>
                <a:xfrm>
                  <a:off x="11747597" y="816187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7" name="Straight Connector 436"/>
                <p:cNvCxnSpPr>
                  <a:stCxn id="451" idx="0"/>
                  <a:endCxn id="434" idx="2"/>
                </p:cNvCxnSpPr>
                <p:nvPr/>
              </p:nvCxnSpPr>
              <p:spPr>
                <a:xfrm flipH="1" flipV="1">
                  <a:off x="11747597" y="8161872"/>
                  <a:ext cx="137350" cy="187931"/>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p:cNvCxnSpPr>
                  <a:stCxn id="451" idx="2"/>
                  <a:endCxn id="434" idx="0"/>
                </p:cNvCxnSpPr>
                <p:nvPr/>
              </p:nvCxnSpPr>
              <p:spPr>
                <a:xfrm flipV="1">
                  <a:off x="11751469" y="8161872"/>
                  <a:ext cx="129606" cy="187931"/>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39" name="Oval 438"/>
                <p:cNvSpPr>
                  <a:spLocks noChangeAspect="1"/>
                </p:cNvSpPr>
                <p:nvPr/>
              </p:nvSpPr>
              <p:spPr>
                <a:xfrm>
                  <a:off x="11767998" y="821445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0" name="Straight Connector 439"/>
                <p:cNvCxnSpPr/>
                <p:nvPr/>
              </p:nvCxnSpPr>
              <p:spPr>
                <a:xfrm flipV="1">
                  <a:off x="11676929" y="8730480"/>
                  <a:ext cx="0" cy="320229"/>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441" name="TextBox 440"/>
                <p:cNvSpPr txBox="1"/>
                <p:nvPr/>
              </p:nvSpPr>
              <p:spPr>
                <a:xfrm>
                  <a:off x="11718784" y="8952823"/>
                  <a:ext cx="439544" cy="307777"/>
                </a:xfrm>
                <a:prstGeom prst="rect">
                  <a:avLst/>
                </a:prstGeom>
                <a:noFill/>
              </p:spPr>
              <p:txBody>
                <a:bodyPr wrap="none" rtlCol="0">
                  <a:spAutoFit/>
                </a:bodyPr>
                <a:lstStyle/>
                <a:p>
                  <a:r>
                    <a:rPr lang="en-US" sz="1400" dirty="0">
                      <a:solidFill>
                        <a:schemeClr val="bg1"/>
                      </a:solidFill>
                      <a:latin typeface="Comic Sans MS" panose="030F0702030302020204" pitchFamily="66" charset="0"/>
                    </a:rPr>
                    <a:t>SD</a:t>
                  </a:r>
                </a:p>
              </p:txBody>
            </p:sp>
            <p:sp>
              <p:nvSpPr>
                <p:cNvPr id="442" name="TextBox 441"/>
                <p:cNvSpPr txBox="1"/>
                <p:nvPr/>
              </p:nvSpPr>
              <p:spPr>
                <a:xfrm>
                  <a:off x="11231261" y="8098444"/>
                  <a:ext cx="553357" cy="307777"/>
                </a:xfrm>
                <a:prstGeom prst="rect">
                  <a:avLst/>
                </a:prstGeom>
                <a:noFill/>
              </p:spPr>
              <p:txBody>
                <a:bodyPr wrap="none" rtlCol="0">
                  <a:spAutoFit/>
                </a:bodyPr>
                <a:lstStyle/>
                <a:p>
                  <a:r>
                    <a:rPr lang="en-US" sz="1400" dirty="0">
                      <a:solidFill>
                        <a:schemeClr val="bg1"/>
                      </a:solidFill>
                      <a:latin typeface="Comic Sans MS" panose="030F0702030302020204" pitchFamily="66" charset="0"/>
                    </a:rPr>
                    <a:t>TDV</a:t>
                  </a:r>
                </a:p>
              </p:txBody>
            </p:sp>
            <p:grpSp>
              <p:nvGrpSpPr>
                <p:cNvPr id="443" name="Group 442"/>
                <p:cNvGrpSpPr/>
                <p:nvPr/>
              </p:nvGrpSpPr>
              <p:grpSpPr>
                <a:xfrm>
                  <a:off x="11605978" y="9058458"/>
                  <a:ext cx="153573" cy="135777"/>
                  <a:chOff x="4929263" y="5572680"/>
                  <a:chExt cx="153573" cy="135777"/>
                </a:xfrm>
              </p:grpSpPr>
              <p:sp>
                <p:nvSpPr>
                  <p:cNvPr id="444" name="Rectangle 443"/>
                  <p:cNvSpPr/>
                  <p:nvPr/>
                </p:nvSpPr>
                <p:spPr bwMode="auto">
                  <a:xfrm rot="5400000" flipH="1">
                    <a:off x="4990479" y="5636195"/>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45" name="Rectangle 444"/>
                  <p:cNvSpPr/>
                  <p:nvPr/>
                </p:nvSpPr>
                <p:spPr bwMode="auto">
                  <a:xfrm flipH="1">
                    <a:off x="4993026" y="5573314"/>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46" name="Rectangle 445"/>
                  <p:cNvSpPr/>
                  <p:nvPr/>
                </p:nvSpPr>
                <p:spPr bwMode="auto">
                  <a:xfrm rot="5400000" flipH="1">
                    <a:off x="4990479" y="5511464"/>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47" name="Rectangle 446"/>
                  <p:cNvSpPr/>
                  <p:nvPr/>
                </p:nvSpPr>
                <p:spPr bwMode="auto">
                  <a:xfrm rot="3300000" flipH="1">
                    <a:off x="5031593" y="5600929"/>
                    <a:ext cx="11046" cy="91440"/>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48" name="Rectangle 447"/>
                  <p:cNvSpPr/>
                  <p:nvPr/>
                </p:nvSpPr>
                <p:spPr bwMode="auto">
                  <a:xfrm rot="19500000" flipH="1">
                    <a:off x="5069307" y="5600406"/>
                    <a:ext cx="11046" cy="45720"/>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grpSp>
          <p:grpSp>
            <p:nvGrpSpPr>
              <p:cNvPr id="411" name="Group 410"/>
              <p:cNvGrpSpPr>
                <a:grpSpLocks noChangeAspect="1"/>
              </p:cNvGrpSpPr>
              <p:nvPr/>
            </p:nvGrpSpPr>
            <p:grpSpPr>
              <a:xfrm>
                <a:off x="4929522" y="2556538"/>
                <a:ext cx="189846" cy="95248"/>
                <a:chOff x="5222637" y="4898421"/>
                <a:chExt cx="189846" cy="95248"/>
              </a:xfrm>
            </p:grpSpPr>
            <p:cxnSp>
              <p:nvCxnSpPr>
                <p:cNvPr id="419" name="Straight Connector 418"/>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21" name="Rectangle 420"/>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22" name="Rectangle 421"/>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25" name="Oval 424"/>
                <p:cNvSpPr/>
                <p:nvPr/>
              </p:nvSpPr>
              <p:spPr>
                <a:xfrm>
                  <a:off x="5222637"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2" name="Group 411"/>
              <p:cNvGrpSpPr>
                <a:grpSpLocks noChangeAspect="1"/>
              </p:cNvGrpSpPr>
              <p:nvPr/>
            </p:nvGrpSpPr>
            <p:grpSpPr>
              <a:xfrm>
                <a:off x="6858010" y="2556538"/>
                <a:ext cx="189846" cy="95248"/>
                <a:chOff x="5222637" y="4898421"/>
                <a:chExt cx="189846" cy="95248"/>
              </a:xfrm>
            </p:grpSpPr>
            <p:cxnSp>
              <p:nvCxnSpPr>
                <p:cNvPr id="413" name="Straight Connector 412"/>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16" name="Rectangle 415"/>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17" name="Rectangle 416"/>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418" name="Oval 417"/>
                <p:cNvSpPr/>
                <p:nvPr/>
              </p:nvSpPr>
              <p:spPr>
                <a:xfrm>
                  <a:off x="5222637"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4" name="Group 353"/>
            <p:cNvGrpSpPr/>
            <p:nvPr/>
          </p:nvGrpSpPr>
          <p:grpSpPr>
            <a:xfrm>
              <a:off x="9679942" y="1947875"/>
              <a:ext cx="927067" cy="1162156"/>
              <a:chOff x="11231261" y="8098444"/>
              <a:chExt cx="927067" cy="1162156"/>
            </a:xfrm>
          </p:grpSpPr>
          <p:cxnSp>
            <p:nvCxnSpPr>
              <p:cNvPr id="372" name="Straight Connector 371"/>
              <p:cNvCxnSpPr/>
              <p:nvPr/>
            </p:nvCxnSpPr>
            <p:spPr>
              <a:xfrm flipV="1">
                <a:off x="11818526" y="8433432"/>
                <a:ext cx="0" cy="10372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73" name="Group 372"/>
              <p:cNvGrpSpPr>
                <a:grpSpLocks noChangeAspect="1"/>
              </p:cNvGrpSpPr>
              <p:nvPr/>
            </p:nvGrpSpPr>
            <p:grpSpPr>
              <a:xfrm>
                <a:off x="11506200" y="8494393"/>
                <a:ext cx="375735" cy="411480"/>
                <a:chOff x="4829486" y="5084065"/>
                <a:chExt cx="1202345" cy="1316735"/>
              </a:xfrm>
              <a:solidFill>
                <a:schemeClr val="bg1">
                  <a:lumMod val="65000"/>
                </a:schemeClr>
              </a:solidFill>
            </p:grpSpPr>
            <p:grpSp>
              <p:nvGrpSpPr>
                <p:cNvPr id="394" name="Group 393"/>
                <p:cNvGrpSpPr>
                  <a:grpSpLocks noChangeAspect="1"/>
                </p:cNvGrpSpPr>
                <p:nvPr/>
              </p:nvGrpSpPr>
              <p:grpSpPr>
                <a:xfrm>
                  <a:off x="4829486" y="5084065"/>
                  <a:ext cx="1202345" cy="1316735"/>
                  <a:chOff x="2759568" y="2981393"/>
                  <a:chExt cx="1858102" cy="2034758"/>
                </a:xfrm>
                <a:grpFill/>
              </p:grpSpPr>
              <p:sp>
                <p:nvSpPr>
                  <p:cNvPr id="396" name="Freeform 395"/>
                  <p:cNvSpPr/>
                  <p:nvPr/>
                </p:nvSpPr>
                <p:spPr bwMode="auto">
                  <a:xfrm rot="5400000" flipH="1">
                    <a:off x="3747317" y="3298958"/>
                    <a:ext cx="1028457" cy="497912"/>
                  </a:xfrm>
                  <a:custGeom>
                    <a:avLst/>
                    <a:gdLst>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77441"/>
                      <a:gd name="connsiteX1" fmla="*/ 679450 w 1124346"/>
                      <a:gd name="connsiteY1" fmla="*/ 408384 h 477441"/>
                      <a:gd name="connsiteX2" fmla="*/ 627062 w 1124346"/>
                      <a:gd name="connsiteY2" fmla="*/ 329803 h 477441"/>
                      <a:gd name="connsiteX3" fmla="*/ 565150 w 1124346"/>
                      <a:gd name="connsiteY3" fmla="*/ 260747 h 477441"/>
                      <a:gd name="connsiteX4" fmla="*/ 484187 w 1124346"/>
                      <a:gd name="connsiteY4" fmla="*/ 203597 h 477441"/>
                      <a:gd name="connsiteX5" fmla="*/ 412750 w 1124346"/>
                      <a:gd name="connsiteY5" fmla="*/ 148828 h 477441"/>
                      <a:gd name="connsiteX6" fmla="*/ 310356 w 1124346"/>
                      <a:gd name="connsiteY6" fmla="*/ 108347 h 477441"/>
                      <a:gd name="connsiteX7" fmla="*/ 219868 w 1124346"/>
                      <a:gd name="connsiteY7" fmla="*/ 79772 h 477441"/>
                      <a:gd name="connsiteX8" fmla="*/ 127000 w 1124346"/>
                      <a:gd name="connsiteY8" fmla="*/ 65484 h 477441"/>
                      <a:gd name="connsiteX9" fmla="*/ 981868 w 1124346"/>
                      <a:gd name="connsiteY9" fmla="*/ 60722 h 477441"/>
                      <a:gd name="connsiteX10" fmla="*/ 981868 w 1124346"/>
                      <a:gd name="connsiteY10" fmla="*/ 429816 h 477441"/>
                      <a:gd name="connsiteX11" fmla="*/ 719931 w 1124346"/>
                      <a:gd name="connsiteY11" fmla="*/ 477441 h 477441"/>
                      <a:gd name="connsiteX0" fmla="*/ 719931 w 1124346"/>
                      <a:gd name="connsiteY0" fmla="*/ 477441 h 477441"/>
                      <a:gd name="connsiteX1" fmla="*/ 679450 w 1124346"/>
                      <a:gd name="connsiteY1" fmla="*/ 408384 h 477441"/>
                      <a:gd name="connsiteX2" fmla="*/ 627062 w 1124346"/>
                      <a:gd name="connsiteY2" fmla="*/ 329803 h 477441"/>
                      <a:gd name="connsiteX3" fmla="*/ 565150 w 1124346"/>
                      <a:gd name="connsiteY3" fmla="*/ 260747 h 477441"/>
                      <a:gd name="connsiteX4" fmla="*/ 484187 w 1124346"/>
                      <a:gd name="connsiteY4" fmla="*/ 203597 h 477441"/>
                      <a:gd name="connsiteX5" fmla="*/ 412750 w 1124346"/>
                      <a:gd name="connsiteY5" fmla="*/ 148828 h 477441"/>
                      <a:gd name="connsiteX6" fmla="*/ 310356 w 1124346"/>
                      <a:gd name="connsiteY6" fmla="*/ 108347 h 477441"/>
                      <a:gd name="connsiteX7" fmla="*/ 219868 w 1124346"/>
                      <a:gd name="connsiteY7" fmla="*/ 79772 h 477441"/>
                      <a:gd name="connsiteX8" fmla="*/ 127000 w 1124346"/>
                      <a:gd name="connsiteY8" fmla="*/ 65484 h 477441"/>
                      <a:gd name="connsiteX9" fmla="*/ 981868 w 1124346"/>
                      <a:gd name="connsiteY9" fmla="*/ 60722 h 477441"/>
                      <a:gd name="connsiteX10" fmla="*/ 981868 w 1124346"/>
                      <a:gd name="connsiteY10" fmla="*/ 429816 h 477441"/>
                      <a:gd name="connsiteX11" fmla="*/ 719931 w 1124346"/>
                      <a:gd name="connsiteY11" fmla="*/ 477441 h 477441"/>
                      <a:gd name="connsiteX0" fmla="*/ 719931 w 987821"/>
                      <a:gd name="connsiteY0" fmla="*/ 477441 h 477441"/>
                      <a:gd name="connsiteX1" fmla="*/ 679450 w 987821"/>
                      <a:gd name="connsiteY1" fmla="*/ 408384 h 477441"/>
                      <a:gd name="connsiteX2" fmla="*/ 627062 w 987821"/>
                      <a:gd name="connsiteY2" fmla="*/ 329803 h 477441"/>
                      <a:gd name="connsiteX3" fmla="*/ 565150 w 987821"/>
                      <a:gd name="connsiteY3" fmla="*/ 260747 h 477441"/>
                      <a:gd name="connsiteX4" fmla="*/ 484187 w 987821"/>
                      <a:gd name="connsiteY4" fmla="*/ 203597 h 477441"/>
                      <a:gd name="connsiteX5" fmla="*/ 412750 w 987821"/>
                      <a:gd name="connsiteY5" fmla="*/ 148828 h 477441"/>
                      <a:gd name="connsiteX6" fmla="*/ 310356 w 987821"/>
                      <a:gd name="connsiteY6" fmla="*/ 108347 h 477441"/>
                      <a:gd name="connsiteX7" fmla="*/ 219868 w 987821"/>
                      <a:gd name="connsiteY7" fmla="*/ 79772 h 477441"/>
                      <a:gd name="connsiteX8" fmla="*/ 127000 w 987821"/>
                      <a:gd name="connsiteY8" fmla="*/ 65484 h 477441"/>
                      <a:gd name="connsiteX9" fmla="*/ 981868 w 987821"/>
                      <a:gd name="connsiteY9" fmla="*/ 60722 h 477441"/>
                      <a:gd name="connsiteX10" fmla="*/ 981868 w 987821"/>
                      <a:gd name="connsiteY10" fmla="*/ 429816 h 477441"/>
                      <a:gd name="connsiteX11" fmla="*/ 719931 w 987821"/>
                      <a:gd name="connsiteY11" fmla="*/ 477441 h 477441"/>
                      <a:gd name="connsiteX0" fmla="*/ 719931 w 987821"/>
                      <a:gd name="connsiteY0" fmla="*/ 416719 h 416719"/>
                      <a:gd name="connsiteX1" fmla="*/ 679450 w 987821"/>
                      <a:gd name="connsiteY1" fmla="*/ 347662 h 416719"/>
                      <a:gd name="connsiteX2" fmla="*/ 627062 w 987821"/>
                      <a:gd name="connsiteY2" fmla="*/ 269081 h 416719"/>
                      <a:gd name="connsiteX3" fmla="*/ 565150 w 987821"/>
                      <a:gd name="connsiteY3" fmla="*/ 200025 h 416719"/>
                      <a:gd name="connsiteX4" fmla="*/ 484187 w 987821"/>
                      <a:gd name="connsiteY4" fmla="*/ 142875 h 416719"/>
                      <a:gd name="connsiteX5" fmla="*/ 412750 w 987821"/>
                      <a:gd name="connsiteY5" fmla="*/ 88106 h 416719"/>
                      <a:gd name="connsiteX6" fmla="*/ 310356 w 987821"/>
                      <a:gd name="connsiteY6" fmla="*/ 47625 h 416719"/>
                      <a:gd name="connsiteX7" fmla="*/ 219868 w 987821"/>
                      <a:gd name="connsiteY7" fmla="*/ 19050 h 416719"/>
                      <a:gd name="connsiteX8" fmla="*/ 127000 w 987821"/>
                      <a:gd name="connsiteY8" fmla="*/ 4762 h 416719"/>
                      <a:gd name="connsiteX9" fmla="*/ 981868 w 987821"/>
                      <a:gd name="connsiteY9" fmla="*/ 0 h 416719"/>
                      <a:gd name="connsiteX10" fmla="*/ 981868 w 987821"/>
                      <a:gd name="connsiteY10" fmla="*/ 369094 h 416719"/>
                      <a:gd name="connsiteX11" fmla="*/ 719931 w 987821"/>
                      <a:gd name="connsiteY11" fmla="*/ 416719 h 416719"/>
                      <a:gd name="connsiteX0" fmla="*/ 592931 w 860821"/>
                      <a:gd name="connsiteY0" fmla="*/ 416719 h 416719"/>
                      <a:gd name="connsiteX1" fmla="*/ 552450 w 860821"/>
                      <a:gd name="connsiteY1" fmla="*/ 347662 h 416719"/>
                      <a:gd name="connsiteX2" fmla="*/ 500062 w 860821"/>
                      <a:gd name="connsiteY2" fmla="*/ 269081 h 416719"/>
                      <a:gd name="connsiteX3" fmla="*/ 438150 w 860821"/>
                      <a:gd name="connsiteY3" fmla="*/ 200025 h 416719"/>
                      <a:gd name="connsiteX4" fmla="*/ 357187 w 860821"/>
                      <a:gd name="connsiteY4" fmla="*/ 142875 h 416719"/>
                      <a:gd name="connsiteX5" fmla="*/ 285750 w 860821"/>
                      <a:gd name="connsiteY5" fmla="*/ 88106 h 416719"/>
                      <a:gd name="connsiteX6" fmla="*/ 183356 w 860821"/>
                      <a:gd name="connsiteY6" fmla="*/ 47625 h 416719"/>
                      <a:gd name="connsiteX7" fmla="*/ 92868 w 860821"/>
                      <a:gd name="connsiteY7" fmla="*/ 19050 h 416719"/>
                      <a:gd name="connsiteX8" fmla="*/ 0 w 860821"/>
                      <a:gd name="connsiteY8" fmla="*/ 4762 h 416719"/>
                      <a:gd name="connsiteX9" fmla="*/ 854868 w 860821"/>
                      <a:gd name="connsiteY9" fmla="*/ 0 h 416719"/>
                      <a:gd name="connsiteX10" fmla="*/ 854868 w 860821"/>
                      <a:gd name="connsiteY10" fmla="*/ 369094 h 416719"/>
                      <a:gd name="connsiteX11" fmla="*/ 592931 w 860821"/>
                      <a:gd name="connsiteY11" fmla="*/ 416719 h 41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0821" h="416719">
                        <a:moveTo>
                          <a:pt x="592931" y="416719"/>
                        </a:moveTo>
                        <a:cubicBezTo>
                          <a:pt x="569516" y="375841"/>
                          <a:pt x="567928" y="372268"/>
                          <a:pt x="552450" y="347662"/>
                        </a:cubicBezTo>
                        <a:cubicBezTo>
                          <a:pt x="536972" y="323056"/>
                          <a:pt x="519112" y="293687"/>
                          <a:pt x="500062" y="269081"/>
                        </a:cubicBezTo>
                        <a:cubicBezTo>
                          <a:pt x="481012" y="244475"/>
                          <a:pt x="461962" y="221059"/>
                          <a:pt x="438150" y="200025"/>
                        </a:cubicBezTo>
                        <a:cubicBezTo>
                          <a:pt x="414338" y="178991"/>
                          <a:pt x="382587" y="161528"/>
                          <a:pt x="357187" y="142875"/>
                        </a:cubicBezTo>
                        <a:cubicBezTo>
                          <a:pt x="331787" y="124222"/>
                          <a:pt x="314722" y="103981"/>
                          <a:pt x="285750" y="88106"/>
                        </a:cubicBezTo>
                        <a:cubicBezTo>
                          <a:pt x="256778" y="72231"/>
                          <a:pt x="215503" y="59134"/>
                          <a:pt x="183356" y="47625"/>
                        </a:cubicBezTo>
                        <a:cubicBezTo>
                          <a:pt x="151209" y="36116"/>
                          <a:pt x="123427" y="26194"/>
                          <a:pt x="92868" y="19050"/>
                        </a:cubicBezTo>
                        <a:cubicBezTo>
                          <a:pt x="62309" y="11906"/>
                          <a:pt x="96044" y="22225"/>
                          <a:pt x="0" y="4762"/>
                        </a:cubicBezTo>
                        <a:cubicBezTo>
                          <a:pt x="127000" y="1587"/>
                          <a:pt x="590153" y="2778"/>
                          <a:pt x="854868" y="0"/>
                        </a:cubicBezTo>
                        <a:cubicBezTo>
                          <a:pt x="860821" y="154385"/>
                          <a:pt x="858837" y="235347"/>
                          <a:pt x="854868" y="369094"/>
                        </a:cubicBezTo>
                        <a:cubicBezTo>
                          <a:pt x="761206" y="385366"/>
                          <a:pt x="747315" y="390922"/>
                          <a:pt x="592931" y="416719"/>
                        </a:cubicBezTo>
                        <a:close/>
                      </a:path>
                    </a:pathLst>
                  </a:custGeom>
                  <a:grp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97" name="Rectangle 396"/>
                  <p:cNvSpPr/>
                  <p:nvPr/>
                </p:nvSpPr>
                <p:spPr bwMode="auto">
                  <a:xfrm rot="5400000" flipH="1">
                    <a:off x="4260317" y="2678663"/>
                    <a:ext cx="54623" cy="660083"/>
                  </a:xfrm>
                  <a:prstGeom prst="rect">
                    <a:avLst/>
                  </a:prstGeom>
                  <a:grp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98" name="Oval 397"/>
                  <p:cNvSpPr>
                    <a:spLocks noChangeAspect="1"/>
                  </p:cNvSpPr>
                  <p:nvPr/>
                </p:nvSpPr>
                <p:spPr bwMode="auto">
                  <a:xfrm rot="5400000" flipH="1">
                    <a:off x="3445686" y="3899594"/>
                    <a:ext cx="286021" cy="286036"/>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sp>
                <p:nvSpPr>
                  <p:cNvPr id="399" name="Freeform 398"/>
                  <p:cNvSpPr/>
                  <p:nvPr/>
                </p:nvSpPr>
                <p:spPr>
                  <a:xfrm>
                    <a:off x="4031175" y="3354605"/>
                    <a:ext cx="451816" cy="693727"/>
                  </a:xfrm>
                  <a:custGeom>
                    <a:avLst/>
                    <a:gdLst>
                      <a:gd name="connsiteX0" fmla="*/ 0 w 446379"/>
                      <a:gd name="connsiteY0" fmla="*/ 0 h 516717"/>
                      <a:gd name="connsiteX1" fmla="*/ 124445 w 446379"/>
                      <a:gd name="connsiteY1" fmla="*/ 73044 h 516717"/>
                      <a:gd name="connsiteX2" fmla="*/ 227247 w 446379"/>
                      <a:gd name="connsiteY2" fmla="*/ 173141 h 516717"/>
                      <a:gd name="connsiteX3" fmla="*/ 319228 w 446379"/>
                      <a:gd name="connsiteY3" fmla="*/ 273238 h 516717"/>
                      <a:gd name="connsiteX4" fmla="*/ 408504 w 446379"/>
                      <a:gd name="connsiteY4" fmla="*/ 432852 h 516717"/>
                      <a:gd name="connsiteX5" fmla="*/ 446379 w 446379"/>
                      <a:gd name="connsiteY5" fmla="*/ 516717 h 516717"/>
                      <a:gd name="connsiteX0" fmla="*/ 0 w 446379"/>
                      <a:gd name="connsiteY0" fmla="*/ 0 h 516717"/>
                      <a:gd name="connsiteX1" fmla="*/ 124445 w 446379"/>
                      <a:gd name="connsiteY1" fmla="*/ 73044 h 516717"/>
                      <a:gd name="connsiteX2" fmla="*/ 235363 w 446379"/>
                      <a:gd name="connsiteY2" fmla="*/ 162320 h 516717"/>
                      <a:gd name="connsiteX3" fmla="*/ 319228 w 446379"/>
                      <a:gd name="connsiteY3" fmla="*/ 273238 h 516717"/>
                      <a:gd name="connsiteX4" fmla="*/ 408504 w 446379"/>
                      <a:gd name="connsiteY4" fmla="*/ 432852 h 516717"/>
                      <a:gd name="connsiteX5" fmla="*/ 446379 w 446379"/>
                      <a:gd name="connsiteY5" fmla="*/ 516717 h 516717"/>
                      <a:gd name="connsiteX0" fmla="*/ 0 w 465316"/>
                      <a:gd name="connsiteY0" fmla="*/ 0 h 530244"/>
                      <a:gd name="connsiteX1" fmla="*/ 124445 w 465316"/>
                      <a:gd name="connsiteY1" fmla="*/ 73044 h 530244"/>
                      <a:gd name="connsiteX2" fmla="*/ 235363 w 465316"/>
                      <a:gd name="connsiteY2" fmla="*/ 162320 h 530244"/>
                      <a:gd name="connsiteX3" fmla="*/ 319228 w 465316"/>
                      <a:gd name="connsiteY3" fmla="*/ 273238 h 530244"/>
                      <a:gd name="connsiteX4" fmla="*/ 408504 w 465316"/>
                      <a:gd name="connsiteY4" fmla="*/ 432852 h 530244"/>
                      <a:gd name="connsiteX5" fmla="*/ 465316 w 465316"/>
                      <a:gd name="connsiteY5" fmla="*/ 530244 h 530244"/>
                      <a:gd name="connsiteX0" fmla="*/ 0 w 465316"/>
                      <a:gd name="connsiteY0" fmla="*/ 0 h 589761"/>
                      <a:gd name="connsiteX1" fmla="*/ 124445 w 465316"/>
                      <a:gd name="connsiteY1" fmla="*/ 73044 h 589761"/>
                      <a:gd name="connsiteX2" fmla="*/ 235363 w 465316"/>
                      <a:gd name="connsiteY2" fmla="*/ 162320 h 589761"/>
                      <a:gd name="connsiteX3" fmla="*/ 319228 w 465316"/>
                      <a:gd name="connsiteY3" fmla="*/ 273238 h 589761"/>
                      <a:gd name="connsiteX4" fmla="*/ 408504 w 465316"/>
                      <a:gd name="connsiteY4" fmla="*/ 432852 h 589761"/>
                      <a:gd name="connsiteX5" fmla="*/ 465316 w 465316"/>
                      <a:gd name="connsiteY5" fmla="*/ 589761 h 589761"/>
                      <a:gd name="connsiteX0" fmla="*/ 0 w 451789"/>
                      <a:gd name="connsiteY0" fmla="*/ 0 h 595172"/>
                      <a:gd name="connsiteX1" fmla="*/ 124445 w 451789"/>
                      <a:gd name="connsiteY1" fmla="*/ 73044 h 595172"/>
                      <a:gd name="connsiteX2" fmla="*/ 235363 w 451789"/>
                      <a:gd name="connsiteY2" fmla="*/ 162320 h 595172"/>
                      <a:gd name="connsiteX3" fmla="*/ 319228 w 451789"/>
                      <a:gd name="connsiteY3" fmla="*/ 273238 h 595172"/>
                      <a:gd name="connsiteX4" fmla="*/ 408504 w 451789"/>
                      <a:gd name="connsiteY4" fmla="*/ 432852 h 595172"/>
                      <a:gd name="connsiteX5" fmla="*/ 451789 w 451789"/>
                      <a:gd name="connsiteY5" fmla="*/ 595172 h 595172"/>
                      <a:gd name="connsiteX0" fmla="*/ 0 w 451789"/>
                      <a:gd name="connsiteY0" fmla="*/ 0 h 595172"/>
                      <a:gd name="connsiteX1" fmla="*/ 124445 w 451789"/>
                      <a:gd name="connsiteY1" fmla="*/ 73044 h 595172"/>
                      <a:gd name="connsiteX2" fmla="*/ 219596 w 451789"/>
                      <a:gd name="connsiteY2" fmla="*/ 167263 h 595172"/>
                      <a:gd name="connsiteX3" fmla="*/ 235363 w 451789"/>
                      <a:gd name="connsiteY3" fmla="*/ 162320 h 595172"/>
                      <a:gd name="connsiteX4" fmla="*/ 319228 w 451789"/>
                      <a:gd name="connsiteY4" fmla="*/ 273238 h 595172"/>
                      <a:gd name="connsiteX5" fmla="*/ 408504 w 451789"/>
                      <a:gd name="connsiteY5" fmla="*/ 432852 h 595172"/>
                      <a:gd name="connsiteX6" fmla="*/ 451789 w 451789"/>
                      <a:gd name="connsiteY6" fmla="*/ 595172 h 595172"/>
                      <a:gd name="connsiteX0" fmla="*/ 0 w 451789"/>
                      <a:gd name="connsiteY0" fmla="*/ 0 h 595172"/>
                      <a:gd name="connsiteX1" fmla="*/ 119682 w 451789"/>
                      <a:gd name="connsiteY1" fmla="*/ 73044 h 595172"/>
                      <a:gd name="connsiteX2" fmla="*/ 219596 w 451789"/>
                      <a:gd name="connsiteY2" fmla="*/ 167263 h 595172"/>
                      <a:gd name="connsiteX3" fmla="*/ 235363 w 451789"/>
                      <a:gd name="connsiteY3" fmla="*/ 162320 h 595172"/>
                      <a:gd name="connsiteX4" fmla="*/ 319228 w 451789"/>
                      <a:gd name="connsiteY4" fmla="*/ 273238 h 595172"/>
                      <a:gd name="connsiteX5" fmla="*/ 408504 w 451789"/>
                      <a:gd name="connsiteY5" fmla="*/ 432852 h 595172"/>
                      <a:gd name="connsiteX6" fmla="*/ 451789 w 451789"/>
                      <a:gd name="connsiteY6" fmla="*/ 595172 h 595172"/>
                      <a:gd name="connsiteX0" fmla="*/ 0 w 451789"/>
                      <a:gd name="connsiteY0" fmla="*/ 0 h 595172"/>
                      <a:gd name="connsiteX1" fmla="*/ 119682 w 451789"/>
                      <a:gd name="connsiteY1" fmla="*/ 73044 h 595172"/>
                      <a:gd name="connsiteX2" fmla="*/ 219596 w 451789"/>
                      <a:gd name="connsiteY2" fmla="*/ 167263 h 595172"/>
                      <a:gd name="connsiteX3" fmla="*/ 319228 w 451789"/>
                      <a:gd name="connsiteY3" fmla="*/ 273238 h 595172"/>
                      <a:gd name="connsiteX4" fmla="*/ 408504 w 451789"/>
                      <a:gd name="connsiteY4" fmla="*/ 432852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16847 w 451789"/>
                      <a:gd name="connsiteY3" fmla="*/ 282763 h 595172"/>
                      <a:gd name="connsiteX4" fmla="*/ 408504 w 451789"/>
                      <a:gd name="connsiteY4" fmla="*/ 432852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16847 w 451789"/>
                      <a:gd name="connsiteY3" fmla="*/ 282763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47804 w 451789"/>
                      <a:gd name="connsiteY3" fmla="*/ 258247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33516 w 451789"/>
                      <a:gd name="connsiteY3" fmla="*/ 270505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38646 w 451789"/>
                      <a:gd name="connsiteY2" fmla="*/ 152962 h 595172"/>
                      <a:gd name="connsiteX3" fmla="*/ 333516 w 451789"/>
                      <a:gd name="connsiteY3" fmla="*/ 270505 h 595172"/>
                      <a:gd name="connsiteX4" fmla="*/ 418029 w 451789"/>
                      <a:gd name="connsiteY4" fmla="*/ 412423 h 595172"/>
                      <a:gd name="connsiteX5" fmla="*/ 451789 w 451789"/>
                      <a:gd name="connsiteY5" fmla="*/ 595172 h 59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789" h="595172">
                        <a:moveTo>
                          <a:pt x="0" y="0"/>
                        </a:moveTo>
                        <a:cubicBezTo>
                          <a:pt x="43285" y="22093"/>
                          <a:pt x="79908" y="47550"/>
                          <a:pt x="119682" y="73044"/>
                        </a:cubicBezTo>
                        <a:cubicBezTo>
                          <a:pt x="159456" y="98538"/>
                          <a:pt x="205388" y="119596"/>
                          <a:pt x="238646" y="152962"/>
                        </a:cubicBezTo>
                        <a:cubicBezTo>
                          <a:pt x="271904" y="186328"/>
                          <a:pt x="303619" y="227262"/>
                          <a:pt x="333516" y="270505"/>
                        </a:cubicBezTo>
                        <a:cubicBezTo>
                          <a:pt x="363413" y="313748"/>
                          <a:pt x="398317" y="358312"/>
                          <a:pt x="418029" y="412423"/>
                        </a:cubicBezTo>
                        <a:cubicBezTo>
                          <a:pt x="437741" y="466534"/>
                          <a:pt x="451789" y="595172"/>
                          <a:pt x="451789" y="595172"/>
                        </a:cubicBezTo>
                      </a:path>
                    </a:pathLst>
                  </a:cu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cxnSp>
                <p:nvCxnSpPr>
                  <p:cNvPr id="400" name="Straight Connector 399"/>
                  <p:cNvCxnSpPr/>
                  <p:nvPr/>
                </p:nvCxnSpPr>
                <p:spPr bwMode="auto">
                  <a:xfrm flipH="1">
                    <a:off x="4012585" y="2981414"/>
                    <a:ext cx="55010" cy="372334"/>
                  </a:xfrm>
                  <a:prstGeom prst="line">
                    <a:avLst/>
                  </a:prstGeom>
                  <a:grpFill/>
                  <a:ln w="19050">
                    <a:solidFill>
                      <a:schemeClr val="bg1"/>
                    </a:solidFill>
                  </a:ln>
                </p:spPr>
              </p:cxnSp>
              <p:cxnSp>
                <p:nvCxnSpPr>
                  <p:cNvPr id="401" name="Straight Connector 400"/>
                  <p:cNvCxnSpPr>
                    <a:stCxn id="402" idx="0"/>
                  </p:cNvCxnSpPr>
                  <p:nvPr/>
                </p:nvCxnSpPr>
                <p:spPr bwMode="auto">
                  <a:xfrm flipV="1">
                    <a:off x="4507389" y="3036042"/>
                    <a:ext cx="7319" cy="1106138"/>
                  </a:xfrm>
                  <a:prstGeom prst="line">
                    <a:avLst/>
                  </a:prstGeom>
                  <a:grpFill/>
                  <a:ln w="19050">
                    <a:solidFill>
                      <a:schemeClr val="bg1"/>
                    </a:solidFill>
                  </a:ln>
                </p:spPr>
              </p:cxnSp>
              <p:sp>
                <p:nvSpPr>
                  <p:cNvPr id="402" name="Oval 401"/>
                  <p:cNvSpPr>
                    <a:spLocks noChangeAspect="1"/>
                  </p:cNvSpPr>
                  <p:nvPr/>
                </p:nvSpPr>
                <p:spPr bwMode="auto">
                  <a:xfrm rot="5400000" flipH="1">
                    <a:off x="2759639" y="3268134"/>
                    <a:ext cx="1747946" cy="1748088"/>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grpSp>
            <p:sp>
              <p:nvSpPr>
                <p:cNvPr id="395" name="Oval 394"/>
                <p:cNvSpPr>
                  <a:spLocks noChangeAspect="1"/>
                </p:cNvSpPr>
                <p:nvPr/>
              </p:nvSpPr>
              <p:spPr>
                <a:xfrm>
                  <a:off x="5101494" y="5551640"/>
                  <a:ext cx="548640" cy="548640"/>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grpSp>
          <p:grpSp>
            <p:nvGrpSpPr>
              <p:cNvPr id="374" name="Group 373"/>
              <p:cNvGrpSpPr>
                <a:grpSpLocks noChangeAspect="1"/>
              </p:cNvGrpSpPr>
              <p:nvPr/>
            </p:nvGrpSpPr>
            <p:grpSpPr>
              <a:xfrm>
                <a:off x="11751470" y="8344279"/>
                <a:ext cx="136026" cy="95249"/>
                <a:chOff x="5019071" y="4953000"/>
                <a:chExt cx="108820" cy="76199"/>
              </a:xfrm>
            </p:grpSpPr>
            <p:sp>
              <p:nvSpPr>
                <p:cNvPr id="391" name="Rectangle 390"/>
                <p:cNvSpPr/>
                <p:nvPr/>
              </p:nvSpPr>
              <p:spPr bwMode="auto">
                <a:xfrm rot="5400000" flipH="1">
                  <a:off x="5068043" y="4971390"/>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92" name="Rectangle 391"/>
                <p:cNvSpPr/>
                <p:nvPr/>
              </p:nvSpPr>
              <p:spPr bwMode="auto">
                <a:xfrm rot="3180000" flipH="1">
                  <a:off x="5070081" y="4935270"/>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93" name="Rectangle 392"/>
                <p:cNvSpPr/>
                <p:nvPr/>
              </p:nvSpPr>
              <p:spPr bwMode="auto">
                <a:xfrm rot="5400000" flipH="1">
                  <a:off x="5068043" y="4904028"/>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cxnSp>
            <p:nvCxnSpPr>
              <p:cNvPr id="375" name="Straight Arrow Connector 374"/>
              <p:cNvCxnSpPr/>
              <p:nvPr/>
            </p:nvCxnSpPr>
            <p:spPr>
              <a:xfrm flipV="1">
                <a:off x="12010716" y="8287128"/>
                <a:ext cx="0" cy="182880"/>
              </a:xfrm>
              <a:prstGeom prst="straightConnector1">
                <a:avLst/>
              </a:prstGeom>
              <a:ln w="9525">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sp>
            <p:nvSpPr>
              <p:cNvPr id="376" name="Rectangle 375"/>
              <p:cNvSpPr/>
              <p:nvPr/>
            </p:nvSpPr>
            <p:spPr bwMode="auto">
              <a:xfrm rot="5400000" flipH="1">
                <a:off x="11808813" y="8095133"/>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77" name="Oval 376"/>
              <p:cNvSpPr>
                <a:spLocks noChangeAspect="1"/>
              </p:cNvSpPr>
              <p:nvPr/>
            </p:nvSpPr>
            <p:spPr>
              <a:xfrm>
                <a:off x="11719271" y="8403429"/>
                <a:ext cx="59436" cy="594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8" name="Straight Connector 377"/>
              <p:cNvCxnSpPr>
                <a:stCxn id="376" idx="2"/>
                <a:endCxn id="376" idx="2"/>
              </p:cNvCxnSpPr>
              <p:nvPr/>
            </p:nvCxnSpPr>
            <p:spPr>
              <a:xfrm>
                <a:off x="11747597" y="816187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9" name="Straight Connector 378"/>
              <p:cNvCxnSpPr>
                <a:stCxn id="393" idx="0"/>
                <a:endCxn id="376" idx="2"/>
              </p:cNvCxnSpPr>
              <p:nvPr/>
            </p:nvCxnSpPr>
            <p:spPr>
              <a:xfrm flipH="1" flipV="1">
                <a:off x="11747597" y="8161872"/>
                <a:ext cx="137350" cy="187931"/>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p:cNvCxnSpPr>
                <a:stCxn id="393" idx="2"/>
                <a:endCxn id="376" idx="0"/>
              </p:cNvCxnSpPr>
              <p:nvPr/>
            </p:nvCxnSpPr>
            <p:spPr>
              <a:xfrm flipV="1">
                <a:off x="11751469" y="8161872"/>
                <a:ext cx="129606" cy="187931"/>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81" name="Oval 380"/>
              <p:cNvSpPr>
                <a:spLocks noChangeAspect="1"/>
              </p:cNvSpPr>
              <p:nvPr/>
            </p:nvSpPr>
            <p:spPr>
              <a:xfrm>
                <a:off x="11767998" y="821445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2" name="Straight Connector 381"/>
              <p:cNvCxnSpPr/>
              <p:nvPr/>
            </p:nvCxnSpPr>
            <p:spPr>
              <a:xfrm flipV="1">
                <a:off x="11676929" y="8730480"/>
                <a:ext cx="0" cy="320229"/>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383" name="TextBox 382"/>
              <p:cNvSpPr txBox="1"/>
              <p:nvPr/>
            </p:nvSpPr>
            <p:spPr>
              <a:xfrm>
                <a:off x="11718784" y="8952823"/>
                <a:ext cx="439544" cy="307777"/>
              </a:xfrm>
              <a:prstGeom prst="rect">
                <a:avLst/>
              </a:prstGeom>
              <a:noFill/>
            </p:spPr>
            <p:txBody>
              <a:bodyPr wrap="none" rtlCol="0">
                <a:spAutoFit/>
              </a:bodyPr>
              <a:lstStyle/>
              <a:p>
                <a:r>
                  <a:rPr lang="en-US" sz="1400" dirty="0">
                    <a:solidFill>
                      <a:schemeClr val="bg1"/>
                    </a:solidFill>
                    <a:latin typeface="Comic Sans MS" panose="030F0702030302020204" pitchFamily="66" charset="0"/>
                  </a:rPr>
                  <a:t>SD</a:t>
                </a:r>
              </a:p>
            </p:txBody>
          </p:sp>
          <p:sp>
            <p:nvSpPr>
              <p:cNvPr id="384" name="TextBox 383"/>
              <p:cNvSpPr txBox="1"/>
              <p:nvPr/>
            </p:nvSpPr>
            <p:spPr>
              <a:xfrm>
                <a:off x="11231261" y="8098444"/>
                <a:ext cx="553357" cy="307777"/>
              </a:xfrm>
              <a:prstGeom prst="rect">
                <a:avLst/>
              </a:prstGeom>
              <a:noFill/>
            </p:spPr>
            <p:txBody>
              <a:bodyPr wrap="none" rtlCol="0">
                <a:spAutoFit/>
              </a:bodyPr>
              <a:lstStyle/>
              <a:p>
                <a:r>
                  <a:rPr lang="en-US" sz="1400" dirty="0">
                    <a:solidFill>
                      <a:schemeClr val="bg1"/>
                    </a:solidFill>
                    <a:latin typeface="Comic Sans MS" panose="030F0702030302020204" pitchFamily="66" charset="0"/>
                  </a:rPr>
                  <a:t>TDV</a:t>
                </a:r>
              </a:p>
            </p:txBody>
          </p:sp>
          <p:grpSp>
            <p:nvGrpSpPr>
              <p:cNvPr id="385" name="Group 384"/>
              <p:cNvGrpSpPr/>
              <p:nvPr/>
            </p:nvGrpSpPr>
            <p:grpSpPr>
              <a:xfrm>
                <a:off x="11605978" y="9058458"/>
                <a:ext cx="153573" cy="135777"/>
                <a:chOff x="4929263" y="5572680"/>
                <a:chExt cx="153573" cy="135777"/>
              </a:xfrm>
            </p:grpSpPr>
            <p:sp>
              <p:nvSpPr>
                <p:cNvPr id="386" name="Rectangle 385"/>
                <p:cNvSpPr/>
                <p:nvPr/>
              </p:nvSpPr>
              <p:spPr bwMode="auto">
                <a:xfrm rot="5400000" flipH="1">
                  <a:off x="4990479" y="5636195"/>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87" name="Rectangle 386"/>
                <p:cNvSpPr/>
                <p:nvPr/>
              </p:nvSpPr>
              <p:spPr bwMode="auto">
                <a:xfrm flipH="1">
                  <a:off x="4993026" y="5573314"/>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88" name="Rectangle 387"/>
                <p:cNvSpPr/>
                <p:nvPr/>
              </p:nvSpPr>
              <p:spPr bwMode="auto">
                <a:xfrm rot="5400000" flipH="1">
                  <a:off x="4990479" y="5511464"/>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89" name="Rectangle 388"/>
                <p:cNvSpPr/>
                <p:nvPr/>
              </p:nvSpPr>
              <p:spPr bwMode="auto">
                <a:xfrm rot="3300000" flipH="1">
                  <a:off x="5031593" y="5600929"/>
                  <a:ext cx="11046" cy="91440"/>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90" name="Rectangle 389"/>
                <p:cNvSpPr/>
                <p:nvPr/>
              </p:nvSpPr>
              <p:spPr bwMode="auto">
                <a:xfrm rot="19500000" flipH="1">
                  <a:off x="5069307" y="5600406"/>
                  <a:ext cx="11046" cy="45720"/>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grpSp>
        <p:cxnSp>
          <p:nvCxnSpPr>
            <p:cNvPr id="355" name="Straight Connector 354"/>
            <p:cNvCxnSpPr/>
            <p:nvPr/>
          </p:nvCxnSpPr>
          <p:spPr>
            <a:xfrm>
              <a:off x="4646172" y="9506906"/>
              <a:ext cx="19375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56" name="Group 355"/>
            <p:cNvGrpSpPr/>
            <p:nvPr/>
          </p:nvGrpSpPr>
          <p:grpSpPr>
            <a:xfrm flipH="1">
              <a:off x="10090872" y="3402153"/>
              <a:ext cx="241820" cy="189847"/>
              <a:chOff x="6920677" y="3650646"/>
              <a:chExt cx="241820" cy="189847"/>
            </a:xfrm>
          </p:grpSpPr>
          <p:cxnSp>
            <p:nvCxnSpPr>
              <p:cNvPr id="365" name="Straight Connector 364"/>
              <p:cNvCxnSpPr/>
              <p:nvPr/>
            </p:nvCxnSpPr>
            <p:spPr>
              <a:xfrm rot="5400000" flipV="1">
                <a:off x="7081591" y="3639514"/>
                <a:ext cx="0" cy="161813"/>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66" name="Group 365"/>
              <p:cNvGrpSpPr>
                <a:grpSpLocks noChangeAspect="1"/>
              </p:cNvGrpSpPr>
              <p:nvPr/>
            </p:nvGrpSpPr>
            <p:grpSpPr>
              <a:xfrm rot="5400000">
                <a:off x="6873377" y="3697946"/>
                <a:ext cx="189847" cy="95248"/>
                <a:chOff x="5222636" y="4898421"/>
                <a:chExt cx="189847" cy="95248"/>
              </a:xfrm>
            </p:grpSpPr>
            <p:cxnSp>
              <p:nvCxnSpPr>
                <p:cNvPr id="367" name="Straight Connector 366"/>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69" name="Rectangle 368"/>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70" name="Rectangle 369"/>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71" name="Oval 370"/>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358" name="Straight Connector 357"/>
            <p:cNvCxnSpPr/>
            <p:nvPr/>
          </p:nvCxnSpPr>
          <p:spPr>
            <a:xfrm rot="5400000" flipV="1">
              <a:off x="4619959" y="9426001"/>
              <a:ext cx="0" cy="161813"/>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59" name="Group 358"/>
            <p:cNvGrpSpPr>
              <a:grpSpLocks noChangeAspect="1"/>
            </p:cNvGrpSpPr>
            <p:nvPr/>
          </p:nvGrpSpPr>
          <p:grpSpPr>
            <a:xfrm rot="5400000">
              <a:off x="4374354" y="9485580"/>
              <a:ext cx="189847" cy="95248"/>
              <a:chOff x="5222636" y="4898421"/>
              <a:chExt cx="189847" cy="95248"/>
            </a:xfrm>
          </p:grpSpPr>
          <p:cxnSp>
            <p:nvCxnSpPr>
              <p:cNvPr id="360" name="Straight Connector 359"/>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62" name="Rectangle 361"/>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63" name="Rectangle 362"/>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364" name="Oval 363"/>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04" name="Straight Connector 1003"/>
            <p:cNvCxnSpPr/>
            <p:nvPr/>
          </p:nvCxnSpPr>
          <p:spPr>
            <a:xfrm>
              <a:off x="6515139" y="9849638"/>
              <a:ext cx="708627"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05" name="Straight Connector 1004"/>
            <p:cNvCxnSpPr/>
            <p:nvPr/>
          </p:nvCxnSpPr>
          <p:spPr>
            <a:xfrm>
              <a:off x="3840523" y="9849638"/>
              <a:ext cx="2674616" cy="0"/>
            </a:xfrm>
            <a:prstGeom prst="line">
              <a:avLst/>
            </a:prstGeom>
            <a:ln w="38100" cap="rnd">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351" name="Picture 3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6706785" cy="3108960"/>
          </a:xfrm>
          <a:prstGeom prst="rect">
            <a:avLst/>
          </a:prstGeom>
        </p:spPr>
      </p:pic>
      <p:sp>
        <p:nvSpPr>
          <p:cNvPr id="352" name="TextBox 351">
            <a:extLst>
              <a:ext uri="{FF2B5EF4-FFF2-40B4-BE49-F238E27FC236}">
                <a16:creationId xmlns:a16="http://schemas.microsoft.com/office/drawing/2014/main" id="{134EB2E2-AC2B-4D84-8858-4A3083A4E5F0}"/>
              </a:ext>
            </a:extLst>
          </p:cNvPr>
          <p:cNvSpPr txBox="1"/>
          <p:nvPr/>
        </p:nvSpPr>
        <p:spPr>
          <a:xfrm>
            <a:off x="5018285" y="7832841"/>
            <a:ext cx="1290452" cy="738664"/>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1,100 gpm @ 40 ft.w.c., 15 </a:t>
            </a:r>
            <a:r>
              <a:rPr lang="en-US" sz="1400" dirty="0" err="1">
                <a:solidFill>
                  <a:schemeClr val="bg1"/>
                </a:solidFill>
                <a:latin typeface="Comic Sans MS" panose="030F0702030302020204" pitchFamily="66" charset="0"/>
              </a:rPr>
              <a:t>hp</a:t>
            </a:r>
            <a:r>
              <a:rPr lang="en-US" sz="1400" dirty="0">
                <a:solidFill>
                  <a:schemeClr val="bg1"/>
                </a:solidFill>
                <a:latin typeface="Comic Sans MS" panose="030F0702030302020204" pitchFamily="66" charset="0"/>
              </a:rPr>
              <a:t> (Typical)</a:t>
            </a:r>
          </a:p>
        </p:txBody>
      </p:sp>
      <p:sp>
        <p:nvSpPr>
          <p:cNvPr id="357" name="TextBox 356">
            <a:extLst>
              <a:ext uri="{FF2B5EF4-FFF2-40B4-BE49-F238E27FC236}">
                <a16:creationId xmlns:a16="http://schemas.microsoft.com/office/drawing/2014/main" id="{9F8E30C0-6A9A-4D82-882C-1A888877D846}"/>
              </a:ext>
            </a:extLst>
          </p:cNvPr>
          <p:cNvSpPr txBox="1"/>
          <p:nvPr/>
        </p:nvSpPr>
        <p:spPr>
          <a:xfrm>
            <a:off x="8595351" y="1978597"/>
            <a:ext cx="1300834" cy="738664"/>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1,100 gpm @ 90 ft.w.c., 40 </a:t>
            </a:r>
            <a:r>
              <a:rPr lang="en-US" sz="1400" dirty="0" err="1">
                <a:solidFill>
                  <a:schemeClr val="bg1"/>
                </a:solidFill>
                <a:latin typeface="Comic Sans MS" panose="030F0702030302020204" pitchFamily="66" charset="0"/>
              </a:rPr>
              <a:t>hp</a:t>
            </a:r>
            <a:r>
              <a:rPr lang="en-US" sz="1400" dirty="0">
                <a:solidFill>
                  <a:schemeClr val="bg1"/>
                </a:solidFill>
                <a:latin typeface="Comic Sans MS" panose="030F0702030302020204" pitchFamily="66" charset="0"/>
              </a:rPr>
              <a:t> (Typical)</a:t>
            </a:r>
          </a:p>
        </p:txBody>
      </p:sp>
      <p:sp>
        <p:nvSpPr>
          <p:cNvPr id="405" name="TextBox 404">
            <a:extLst>
              <a:ext uri="{FF2B5EF4-FFF2-40B4-BE49-F238E27FC236}">
                <a16:creationId xmlns:a16="http://schemas.microsoft.com/office/drawing/2014/main" id="{B9908A11-39D9-467D-9552-9D386C1F8D63}"/>
              </a:ext>
            </a:extLst>
          </p:cNvPr>
          <p:cNvSpPr txBox="1"/>
          <p:nvPr/>
        </p:nvSpPr>
        <p:spPr>
          <a:xfrm>
            <a:off x="5208941" y="5737437"/>
            <a:ext cx="1481469" cy="95410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550 tons (Typical)</a:t>
            </a:r>
          </a:p>
          <a:p>
            <a:r>
              <a:rPr lang="en-US" sz="1400" dirty="0">
                <a:solidFill>
                  <a:schemeClr val="bg1"/>
                </a:solidFill>
                <a:latin typeface="Comic Sans MS" panose="030F0702030302020204" pitchFamily="66" charset="0"/>
              </a:rPr>
              <a:t>EWT – 54°F</a:t>
            </a:r>
          </a:p>
          <a:p>
            <a:r>
              <a:rPr lang="en-US" sz="1400" dirty="0">
                <a:solidFill>
                  <a:schemeClr val="bg1"/>
                </a:solidFill>
                <a:latin typeface="Comic Sans MS" panose="030F0702030302020204" pitchFamily="66" charset="0"/>
              </a:rPr>
              <a:t>LWT – 42°F</a:t>
            </a:r>
          </a:p>
        </p:txBody>
      </p:sp>
      <p:sp>
        <p:nvSpPr>
          <p:cNvPr id="2" name="TextBox 1">
            <a:extLst>
              <a:ext uri="{FF2B5EF4-FFF2-40B4-BE49-F238E27FC236}">
                <a16:creationId xmlns:a16="http://schemas.microsoft.com/office/drawing/2014/main" id="{018F2929-F18F-4298-AEFC-EFEF7AECDCA3}"/>
              </a:ext>
            </a:extLst>
          </p:cNvPr>
          <p:cNvSpPr txBox="1"/>
          <p:nvPr/>
        </p:nvSpPr>
        <p:spPr>
          <a:xfrm>
            <a:off x="13589129" y="6691680"/>
            <a:ext cx="1092497" cy="1169551"/>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Typical Loads, See Coil Schedule for Details</a:t>
            </a:r>
          </a:p>
        </p:txBody>
      </p:sp>
    </p:spTree>
    <p:extLst>
      <p:ext uri="{BB962C8B-B14F-4D97-AF65-F5344CB8AC3E}">
        <p14:creationId xmlns:p14="http://schemas.microsoft.com/office/powerpoint/2010/main" val="384831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TextBox 531"/>
          <p:cNvSpPr txBox="1"/>
          <p:nvPr/>
        </p:nvSpPr>
        <p:spPr>
          <a:xfrm>
            <a:off x="8192797" y="302933"/>
            <a:ext cx="2009369" cy="507831"/>
          </a:xfrm>
          <a:prstGeom prst="rect">
            <a:avLst/>
          </a:prstGeom>
          <a:noFill/>
        </p:spPr>
        <p:txBody>
          <a:bodyPr wrap="square" rtlCol="0">
            <a:spAutoFit/>
          </a:bodyPr>
          <a:lstStyle/>
          <a:p>
            <a:r>
              <a:rPr lang="en-US" dirty="0">
                <a:solidFill>
                  <a:schemeClr val="bg1"/>
                </a:solidFill>
              </a:rPr>
              <a:t>As Installed</a:t>
            </a:r>
          </a:p>
        </p:txBody>
      </p:sp>
      <p:grpSp>
        <p:nvGrpSpPr>
          <p:cNvPr id="13" name="Group 12"/>
          <p:cNvGrpSpPr/>
          <p:nvPr/>
        </p:nvGrpSpPr>
        <p:grpSpPr>
          <a:xfrm>
            <a:off x="4206279" y="1412363"/>
            <a:ext cx="11064119" cy="8554543"/>
            <a:chOff x="4206279" y="1412363"/>
            <a:chExt cx="11064119" cy="8554543"/>
          </a:xfrm>
        </p:grpSpPr>
        <p:cxnSp>
          <p:nvCxnSpPr>
            <p:cNvPr id="859" name="Straight Connector 858"/>
            <p:cNvCxnSpPr>
              <a:endCxn id="703" idx="4"/>
            </p:cNvCxnSpPr>
            <p:nvPr/>
          </p:nvCxnSpPr>
          <p:spPr>
            <a:xfrm flipH="1" flipV="1">
              <a:off x="6580490" y="9118248"/>
              <a:ext cx="2605" cy="718926"/>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60" name="Straight Connector 859"/>
            <p:cNvCxnSpPr/>
            <p:nvPr/>
          </p:nvCxnSpPr>
          <p:spPr>
            <a:xfrm flipH="1" flipV="1">
              <a:off x="4650644" y="9125846"/>
              <a:ext cx="2605" cy="718926"/>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p:nvPr/>
          </p:nvCxnSpPr>
          <p:spPr>
            <a:xfrm>
              <a:off x="7863839" y="9849638"/>
              <a:ext cx="7072096"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p:nvCxnSpPr>
          <p:spPr>
            <a:xfrm flipV="1">
              <a:off x="7589522" y="3471932"/>
              <a:ext cx="0" cy="6377706"/>
            </a:xfrm>
            <a:prstGeom prst="line">
              <a:avLst/>
            </a:prstGeom>
            <a:ln w="38100" cap="rnd">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407" name="Group 406"/>
            <p:cNvGrpSpPr>
              <a:grpSpLocks noChangeAspect="1"/>
            </p:cNvGrpSpPr>
            <p:nvPr/>
          </p:nvGrpSpPr>
          <p:grpSpPr>
            <a:xfrm rot="5400000">
              <a:off x="11769413" y="9824360"/>
              <a:ext cx="189845" cy="95248"/>
              <a:chOff x="5222637" y="4898422"/>
              <a:chExt cx="189845" cy="95248"/>
            </a:xfrm>
          </p:grpSpPr>
          <p:cxnSp>
            <p:nvCxnSpPr>
              <p:cNvPr id="854" name="Straight Connector 853"/>
              <p:cNvCxnSpPr/>
              <p:nvPr/>
            </p:nvCxnSpPr>
            <p:spPr>
              <a:xfrm flipV="1">
                <a:off x="5301156" y="4942013"/>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5" name="Straight Connector 854"/>
              <p:cNvCxnSpPr/>
              <p:nvPr/>
            </p:nvCxnSpPr>
            <p:spPr>
              <a:xfrm flipV="1">
                <a:off x="5412482" y="4898422"/>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856" name="Rectangle 855"/>
              <p:cNvSpPr/>
              <p:nvPr/>
            </p:nvSpPr>
            <p:spPr bwMode="auto">
              <a:xfrm rot="5400000" flipH="1">
                <a:off x="5284497" y="4921408"/>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857" name="Rectangle 856"/>
              <p:cNvSpPr/>
              <p:nvPr/>
            </p:nvSpPr>
            <p:spPr bwMode="auto">
              <a:xfrm rot="5400000" flipH="1">
                <a:off x="5284497" y="4837206"/>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858" name="Oval 857"/>
              <p:cNvSpPr/>
              <p:nvPr/>
            </p:nvSpPr>
            <p:spPr>
              <a:xfrm>
                <a:off x="5222637"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15" name="Straight Connector 414"/>
            <p:cNvCxnSpPr/>
            <p:nvPr/>
          </p:nvCxnSpPr>
          <p:spPr>
            <a:xfrm>
              <a:off x="4793544" y="7332069"/>
              <a:ext cx="1923990"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23" name="Group 422"/>
            <p:cNvGrpSpPr>
              <a:grpSpLocks noChangeAspect="1"/>
            </p:cNvGrpSpPr>
            <p:nvPr/>
          </p:nvGrpSpPr>
          <p:grpSpPr>
            <a:xfrm rot="5400000">
              <a:off x="4974019" y="7306790"/>
              <a:ext cx="189846" cy="95248"/>
              <a:chOff x="5222637" y="4898421"/>
              <a:chExt cx="189846" cy="95248"/>
            </a:xfrm>
          </p:grpSpPr>
          <p:cxnSp>
            <p:nvCxnSpPr>
              <p:cNvPr id="842" name="Straight Connector 841"/>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3" name="Straight Connector 842"/>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844" name="Rectangle 843"/>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845" name="Rectangle 844"/>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846" name="Oval 845"/>
              <p:cNvSpPr/>
              <p:nvPr/>
            </p:nvSpPr>
            <p:spPr>
              <a:xfrm>
                <a:off x="5222637"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24" name="Straight Connector 423"/>
            <p:cNvCxnSpPr/>
            <p:nvPr/>
          </p:nvCxnSpPr>
          <p:spPr>
            <a:xfrm>
              <a:off x="4795774" y="3471932"/>
              <a:ext cx="5326118"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a:off x="8336059" y="1460274"/>
              <a:ext cx="6599876"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27" name="Group 426"/>
            <p:cNvGrpSpPr/>
            <p:nvPr/>
          </p:nvGrpSpPr>
          <p:grpSpPr>
            <a:xfrm>
              <a:off x="11368206" y="1412363"/>
              <a:ext cx="405875" cy="322228"/>
              <a:chOff x="8143766" y="9139793"/>
              <a:chExt cx="405875" cy="322228"/>
            </a:xfrm>
          </p:grpSpPr>
          <p:grpSp>
            <p:nvGrpSpPr>
              <p:cNvPr id="828" name="Group 827"/>
              <p:cNvGrpSpPr>
                <a:grpSpLocks noChangeAspect="1"/>
              </p:cNvGrpSpPr>
              <p:nvPr/>
            </p:nvGrpSpPr>
            <p:grpSpPr>
              <a:xfrm rot="5400000">
                <a:off x="8407094" y="9187092"/>
                <a:ext cx="189845" cy="95248"/>
                <a:chOff x="5222637" y="4898422"/>
                <a:chExt cx="189845" cy="95248"/>
              </a:xfrm>
            </p:grpSpPr>
            <p:cxnSp>
              <p:nvCxnSpPr>
                <p:cNvPr id="837" name="Straight Connector 836"/>
                <p:cNvCxnSpPr/>
                <p:nvPr/>
              </p:nvCxnSpPr>
              <p:spPr>
                <a:xfrm flipV="1">
                  <a:off x="5301156" y="4942013"/>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8" name="Straight Connector 837"/>
                <p:cNvCxnSpPr/>
                <p:nvPr/>
              </p:nvCxnSpPr>
              <p:spPr>
                <a:xfrm flipV="1">
                  <a:off x="5412482" y="4898422"/>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839" name="Rectangle 838"/>
                <p:cNvSpPr/>
                <p:nvPr/>
              </p:nvSpPr>
              <p:spPr bwMode="auto">
                <a:xfrm rot="5400000" flipH="1">
                  <a:off x="5284497" y="4921408"/>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840" name="Rectangle 839"/>
                <p:cNvSpPr/>
                <p:nvPr/>
              </p:nvSpPr>
              <p:spPr bwMode="auto">
                <a:xfrm rot="5400000" flipH="1">
                  <a:off x="5284497" y="4837206"/>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841" name="Oval 840"/>
                <p:cNvSpPr/>
                <p:nvPr/>
              </p:nvSpPr>
              <p:spPr>
                <a:xfrm>
                  <a:off x="5222637"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9" name="Group 828"/>
              <p:cNvGrpSpPr/>
              <p:nvPr/>
            </p:nvGrpSpPr>
            <p:grpSpPr>
              <a:xfrm>
                <a:off x="8143766" y="9220200"/>
                <a:ext cx="189847" cy="241821"/>
                <a:chOff x="8143766" y="9220200"/>
                <a:chExt cx="189847" cy="241821"/>
              </a:xfrm>
            </p:grpSpPr>
            <p:cxnSp>
              <p:nvCxnSpPr>
                <p:cNvPr id="830" name="Straight Connector 829"/>
                <p:cNvCxnSpPr/>
                <p:nvPr/>
              </p:nvCxnSpPr>
              <p:spPr>
                <a:xfrm flipV="1">
                  <a:off x="8213540" y="9220200"/>
                  <a:ext cx="0" cy="161813"/>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831" name="Group 830"/>
                <p:cNvGrpSpPr>
                  <a:grpSpLocks noChangeAspect="1"/>
                </p:cNvGrpSpPr>
                <p:nvPr/>
              </p:nvGrpSpPr>
              <p:grpSpPr>
                <a:xfrm>
                  <a:off x="8143766" y="9366773"/>
                  <a:ext cx="189847" cy="95248"/>
                  <a:chOff x="5222636" y="4898421"/>
                  <a:chExt cx="189847" cy="95248"/>
                </a:xfrm>
              </p:grpSpPr>
              <p:cxnSp>
                <p:nvCxnSpPr>
                  <p:cNvPr id="832" name="Straight Connector 831"/>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3" name="Straight Connector 832"/>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834" name="Rectangle 833"/>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835" name="Rectangle 834"/>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836" name="Oval 835"/>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cxnSp>
          <p:nvCxnSpPr>
            <p:cNvPr id="428" name="Straight Connector 427"/>
            <p:cNvCxnSpPr/>
            <p:nvPr/>
          </p:nvCxnSpPr>
          <p:spPr>
            <a:xfrm flipV="1">
              <a:off x="14935935" y="1460275"/>
              <a:ext cx="0" cy="8382643"/>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29" name="Group 428"/>
            <p:cNvGrpSpPr/>
            <p:nvPr/>
          </p:nvGrpSpPr>
          <p:grpSpPr>
            <a:xfrm>
              <a:off x="14584598" y="5365208"/>
              <a:ext cx="685800" cy="2282800"/>
              <a:chOff x="11384233" y="3997825"/>
              <a:chExt cx="685800" cy="2282800"/>
            </a:xfrm>
          </p:grpSpPr>
          <p:grpSp>
            <p:nvGrpSpPr>
              <p:cNvPr id="792" name="Group 791"/>
              <p:cNvGrpSpPr>
                <a:grpSpLocks noChangeAspect="1"/>
              </p:cNvGrpSpPr>
              <p:nvPr/>
            </p:nvGrpSpPr>
            <p:grpSpPr>
              <a:xfrm flipV="1">
                <a:off x="11670375" y="3997825"/>
                <a:ext cx="189847" cy="95248"/>
                <a:chOff x="5222636" y="4898421"/>
                <a:chExt cx="189847" cy="95248"/>
              </a:xfrm>
            </p:grpSpPr>
            <p:cxnSp>
              <p:nvCxnSpPr>
                <p:cNvPr id="823" name="Straight Connector 822"/>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4" name="Straight Connector 823"/>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825" name="Rectangle 824"/>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826" name="Rectangle 825"/>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827" name="Oval 826"/>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3" name="Group 792"/>
              <p:cNvGrpSpPr>
                <a:grpSpLocks noChangeAspect="1"/>
              </p:cNvGrpSpPr>
              <p:nvPr/>
            </p:nvGrpSpPr>
            <p:grpSpPr>
              <a:xfrm>
                <a:off x="11669729" y="6185377"/>
                <a:ext cx="189847" cy="95248"/>
                <a:chOff x="5222636" y="4898421"/>
                <a:chExt cx="189847" cy="95248"/>
              </a:xfrm>
            </p:grpSpPr>
            <p:cxnSp>
              <p:nvCxnSpPr>
                <p:cNvPr id="818" name="Straight Connector 817"/>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9" name="Straight Connector 818"/>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820" name="Rectangle 819"/>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821" name="Rectangle 820"/>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822" name="Oval 821"/>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4" name="TextBox 793"/>
              <p:cNvSpPr txBox="1">
                <a:spLocks noChangeAspect="1"/>
              </p:cNvSpPr>
              <p:nvPr/>
            </p:nvSpPr>
            <p:spPr>
              <a:xfrm>
                <a:off x="11384233" y="4249292"/>
                <a:ext cx="685800" cy="990600"/>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r>
                  <a:rPr lang="en-US" sz="1500" dirty="0">
                    <a:solidFill>
                      <a:schemeClr val="bg1"/>
                    </a:solidFill>
                  </a:rPr>
                  <a:t>Typical AHU</a:t>
                </a:r>
              </a:p>
            </p:txBody>
          </p:sp>
          <p:grpSp>
            <p:nvGrpSpPr>
              <p:cNvPr id="795" name="Group 794"/>
              <p:cNvGrpSpPr>
                <a:grpSpLocks noChangeAspect="1"/>
              </p:cNvGrpSpPr>
              <p:nvPr/>
            </p:nvGrpSpPr>
            <p:grpSpPr>
              <a:xfrm rot="5400000">
                <a:off x="11643531" y="5529268"/>
                <a:ext cx="357190" cy="288576"/>
                <a:chOff x="5056442" y="4191000"/>
                <a:chExt cx="714378" cy="577152"/>
              </a:xfrm>
            </p:grpSpPr>
            <p:cxnSp>
              <p:nvCxnSpPr>
                <p:cNvPr id="796" name="Straight Connector 795"/>
                <p:cNvCxnSpPr/>
                <p:nvPr/>
              </p:nvCxnSpPr>
              <p:spPr>
                <a:xfrm flipV="1">
                  <a:off x="5410760" y="4273466"/>
                  <a:ext cx="5743" cy="347472"/>
                </a:xfrm>
                <a:prstGeom prst="line">
                  <a:avLst/>
                </a:prstGeom>
                <a:ln w="34925"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97" name="Group 796"/>
                <p:cNvGrpSpPr/>
                <p:nvPr/>
              </p:nvGrpSpPr>
              <p:grpSpPr>
                <a:xfrm>
                  <a:off x="5056442" y="4291668"/>
                  <a:ext cx="714378" cy="100670"/>
                  <a:chOff x="4267200" y="4343399"/>
                  <a:chExt cx="457200" cy="64428"/>
                </a:xfrm>
                <a:solidFill>
                  <a:schemeClr val="bg1">
                    <a:lumMod val="75000"/>
                  </a:schemeClr>
                </a:solidFill>
              </p:grpSpPr>
              <p:sp>
                <p:nvSpPr>
                  <p:cNvPr id="811" name="Rectangle 810"/>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2" name="Group 811"/>
                  <p:cNvGrpSpPr/>
                  <p:nvPr/>
                </p:nvGrpSpPr>
                <p:grpSpPr>
                  <a:xfrm>
                    <a:off x="4267200" y="4343399"/>
                    <a:ext cx="457200" cy="64428"/>
                    <a:chOff x="4267200" y="4343399"/>
                    <a:chExt cx="457200" cy="64428"/>
                  </a:xfrm>
                  <a:grpFill/>
                </p:grpSpPr>
                <p:cxnSp>
                  <p:nvCxnSpPr>
                    <p:cNvPr id="813" name="Straight Connector 812"/>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4" name="Straight Connector 813"/>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5" name="Straight Connector 814"/>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6" name="Straight Connector 815"/>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7" name="Straight Connector 816"/>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798" name="Group 797"/>
                <p:cNvGrpSpPr/>
                <p:nvPr/>
              </p:nvGrpSpPr>
              <p:grpSpPr>
                <a:xfrm flipV="1">
                  <a:off x="5056442" y="4191000"/>
                  <a:ext cx="714378" cy="100670"/>
                  <a:chOff x="4267200" y="4343399"/>
                  <a:chExt cx="457200" cy="64428"/>
                </a:xfrm>
                <a:solidFill>
                  <a:schemeClr val="bg1">
                    <a:lumMod val="75000"/>
                  </a:schemeClr>
                </a:solidFill>
              </p:grpSpPr>
              <p:sp>
                <p:nvSpPr>
                  <p:cNvPr id="804" name="Rectangle 803"/>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5" name="Group 804"/>
                  <p:cNvGrpSpPr/>
                  <p:nvPr/>
                </p:nvGrpSpPr>
                <p:grpSpPr>
                  <a:xfrm>
                    <a:off x="4267200" y="4343399"/>
                    <a:ext cx="457200" cy="64428"/>
                    <a:chOff x="4267200" y="4343399"/>
                    <a:chExt cx="457200" cy="64428"/>
                  </a:xfrm>
                  <a:grpFill/>
                </p:grpSpPr>
                <p:cxnSp>
                  <p:nvCxnSpPr>
                    <p:cNvPr id="806" name="Straight Connector 805"/>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7" name="Straight Connector 806"/>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8" name="Straight Connector 807"/>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9" name="Straight Connector 808"/>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0" name="Straight Connector 809"/>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799" name="Straight Connector 798"/>
                <p:cNvCxnSpPr/>
                <p:nvPr/>
              </p:nvCxnSpPr>
              <p:spPr>
                <a:xfrm>
                  <a:off x="5056442" y="4291670"/>
                  <a:ext cx="71437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00" name="Group 799"/>
                <p:cNvGrpSpPr/>
                <p:nvPr/>
              </p:nvGrpSpPr>
              <p:grpSpPr>
                <a:xfrm>
                  <a:off x="5179288" y="4527096"/>
                  <a:ext cx="468686" cy="241056"/>
                  <a:chOff x="4267200" y="4527096"/>
                  <a:chExt cx="468686" cy="241056"/>
                </a:xfrm>
              </p:grpSpPr>
              <p:sp>
                <p:nvSpPr>
                  <p:cNvPr id="802" name="Isosceles Triangle 801"/>
                  <p:cNvSpPr/>
                  <p:nvPr/>
                </p:nvSpPr>
                <p:spPr>
                  <a:xfrm rot="5400000">
                    <a:off x="4267291" y="4528157"/>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Isosceles Triangle 802"/>
                  <p:cNvSpPr/>
                  <p:nvPr/>
                </p:nvSpPr>
                <p:spPr>
                  <a:xfrm rot="16200000" flipH="1">
                    <a:off x="4495891" y="4527005"/>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1" name="Oval 800"/>
                <p:cNvSpPr>
                  <a:spLocks noChangeAspect="1"/>
                </p:cNvSpPr>
                <p:nvPr/>
              </p:nvSpPr>
              <p:spPr>
                <a:xfrm>
                  <a:off x="5322191" y="4556184"/>
                  <a:ext cx="182880" cy="18288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453" name="Straight Connector 452"/>
            <p:cNvCxnSpPr/>
            <p:nvPr/>
          </p:nvCxnSpPr>
          <p:spPr>
            <a:xfrm flipV="1">
              <a:off x="13107155" y="1460275"/>
              <a:ext cx="0" cy="8382643"/>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54" name="Group 453"/>
            <p:cNvGrpSpPr/>
            <p:nvPr/>
          </p:nvGrpSpPr>
          <p:grpSpPr>
            <a:xfrm>
              <a:off x="12755818" y="5365208"/>
              <a:ext cx="685800" cy="2282800"/>
              <a:chOff x="9555453" y="3997825"/>
              <a:chExt cx="685800" cy="2282800"/>
            </a:xfrm>
          </p:grpSpPr>
          <p:grpSp>
            <p:nvGrpSpPr>
              <p:cNvPr id="756" name="Group 755"/>
              <p:cNvGrpSpPr>
                <a:grpSpLocks noChangeAspect="1"/>
              </p:cNvGrpSpPr>
              <p:nvPr/>
            </p:nvGrpSpPr>
            <p:grpSpPr>
              <a:xfrm flipV="1">
                <a:off x="9841595" y="3997825"/>
                <a:ext cx="189847" cy="95248"/>
                <a:chOff x="5222636" y="4898421"/>
                <a:chExt cx="189847" cy="95248"/>
              </a:xfrm>
            </p:grpSpPr>
            <p:cxnSp>
              <p:nvCxnSpPr>
                <p:cNvPr id="787" name="Straight Connector 786"/>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8" name="Straight Connector 787"/>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789" name="Rectangle 788"/>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790" name="Rectangle 789"/>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791" name="Oval 790"/>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7" name="Group 756"/>
              <p:cNvGrpSpPr>
                <a:grpSpLocks noChangeAspect="1"/>
              </p:cNvGrpSpPr>
              <p:nvPr/>
            </p:nvGrpSpPr>
            <p:grpSpPr>
              <a:xfrm>
                <a:off x="9840949" y="6185377"/>
                <a:ext cx="189847" cy="95248"/>
                <a:chOff x="5222636" y="4898421"/>
                <a:chExt cx="189847" cy="95248"/>
              </a:xfrm>
            </p:grpSpPr>
            <p:cxnSp>
              <p:nvCxnSpPr>
                <p:cNvPr id="782" name="Straight Connector 781"/>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3" name="Straight Connector 782"/>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784" name="Rectangle 783"/>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785" name="Rectangle 784"/>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786" name="Oval 785"/>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8" name="TextBox 757"/>
              <p:cNvSpPr txBox="1">
                <a:spLocks noChangeAspect="1"/>
              </p:cNvSpPr>
              <p:nvPr/>
            </p:nvSpPr>
            <p:spPr>
              <a:xfrm>
                <a:off x="9555453" y="4249292"/>
                <a:ext cx="685800" cy="990600"/>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r>
                  <a:rPr lang="en-US" sz="1500" dirty="0">
                    <a:solidFill>
                      <a:schemeClr val="bg1"/>
                    </a:solidFill>
                  </a:rPr>
                  <a:t>Typical AHU</a:t>
                </a:r>
              </a:p>
            </p:txBody>
          </p:sp>
          <p:grpSp>
            <p:nvGrpSpPr>
              <p:cNvPr id="759" name="Group 758"/>
              <p:cNvGrpSpPr>
                <a:grpSpLocks noChangeAspect="1"/>
              </p:cNvGrpSpPr>
              <p:nvPr/>
            </p:nvGrpSpPr>
            <p:grpSpPr>
              <a:xfrm rot="5400000">
                <a:off x="9814751" y="5529268"/>
                <a:ext cx="357190" cy="288576"/>
                <a:chOff x="5056442" y="4191000"/>
                <a:chExt cx="714378" cy="577152"/>
              </a:xfrm>
            </p:grpSpPr>
            <p:cxnSp>
              <p:nvCxnSpPr>
                <p:cNvPr id="760" name="Straight Connector 759"/>
                <p:cNvCxnSpPr/>
                <p:nvPr/>
              </p:nvCxnSpPr>
              <p:spPr>
                <a:xfrm flipV="1">
                  <a:off x="5410760" y="4273466"/>
                  <a:ext cx="5743" cy="347472"/>
                </a:xfrm>
                <a:prstGeom prst="line">
                  <a:avLst/>
                </a:prstGeom>
                <a:ln w="34925"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61" name="Group 760"/>
                <p:cNvGrpSpPr/>
                <p:nvPr/>
              </p:nvGrpSpPr>
              <p:grpSpPr>
                <a:xfrm>
                  <a:off x="5056442" y="4291668"/>
                  <a:ext cx="714378" cy="100670"/>
                  <a:chOff x="4267200" y="4343399"/>
                  <a:chExt cx="457200" cy="64428"/>
                </a:xfrm>
                <a:solidFill>
                  <a:schemeClr val="bg1">
                    <a:lumMod val="75000"/>
                  </a:schemeClr>
                </a:solidFill>
              </p:grpSpPr>
              <p:sp>
                <p:nvSpPr>
                  <p:cNvPr id="775" name="Rectangle 774"/>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6" name="Group 775"/>
                  <p:cNvGrpSpPr/>
                  <p:nvPr/>
                </p:nvGrpSpPr>
                <p:grpSpPr>
                  <a:xfrm>
                    <a:off x="4267200" y="4343399"/>
                    <a:ext cx="457200" cy="64428"/>
                    <a:chOff x="4267200" y="4343399"/>
                    <a:chExt cx="457200" cy="64428"/>
                  </a:xfrm>
                  <a:grpFill/>
                </p:grpSpPr>
                <p:cxnSp>
                  <p:nvCxnSpPr>
                    <p:cNvPr id="777" name="Straight Connector 776"/>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8" name="Straight Connector 777"/>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9" name="Straight Connector 778"/>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0" name="Straight Connector 779"/>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1" name="Straight Connector 780"/>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762" name="Group 761"/>
                <p:cNvGrpSpPr/>
                <p:nvPr/>
              </p:nvGrpSpPr>
              <p:grpSpPr>
                <a:xfrm flipV="1">
                  <a:off x="5056442" y="4191000"/>
                  <a:ext cx="714378" cy="100670"/>
                  <a:chOff x="4267200" y="4343399"/>
                  <a:chExt cx="457200" cy="64428"/>
                </a:xfrm>
                <a:solidFill>
                  <a:schemeClr val="bg1">
                    <a:lumMod val="75000"/>
                  </a:schemeClr>
                </a:solidFill>
              </p:grpSpPr>
              <p:sp>
                <p:nvSpPr>
                  <p:cNvPr id="768" name="Rectangle 767"/>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9" name="Group 768"/>
                  <p:cNvGrpSpPr/>
                  <p:nvPr/>
                </p:nvGrpSpPr>
                <p:grpSpPr>
                  <a:xfrm>
                    <a:off x="4267200" y="4343399"/>
                    <a:ext cx="457200" cy="64428"/>
                    <a:chOff x="4267200" y="4343399"/>
                    <a:chExt cx="457200" cy="64428"/>
                  </a:xfrm>
                  <a:grpFill/>
                </p:grpSpPr>
                <p:cxnSp>
                  <p:nvCxnSpPr>
                    <p:cNvPr id="770" name="Straight Connector 769"/>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1" name="Straight Connector 770"/>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2" name="Straight Connector 771"/>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3" name="Straight Connector 772"/>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4" name="Straight Connector 773"/>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763" name="Straight Connector 762"/>
                <p:cNvCxnSpPr/>
                <p:nvPr/>
              </p:nvCxnSpPr>
              <p:spPr>
                <a:xfrm>
                  <a:off x="5056442" y="4291670"/>
                  <a:ext cx="71437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64" name="Group 763"/>
                <p:cNvGrpSpPr/>
                <p:nvPr/>
              </p:nvGrpSpPr>
              <p:grpSpPr>
                <a:xfrm>
                  <a:off x="5179288" y="4527096"/>
                  <a:ext cx="468686" cy="241056"/>
                  <a:chOff x="4267200" y="4527096"/>
                  <a:chExt cx="468686" cy="241056"/>
                </a:xfrm>
              </p:grpSpPr>
              <p:sp>
                <p:nvSpPr>
                  <p:cNvPr id="766" name="Isosceles Triangle 765"/>
                  <p:cNvSpPr/>
                  <p:nvPr/>
                </p:nvSpPr>
                <p:spPr>
                  <a:xfrm rot="5400000">
                    <a:off x="4267291" y="4528157"/>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Isosceles Triangle 766"/>
                  <p:cNvSpPr/>
                  <p:nvPr/>
                </p:nvSpPr>
                <p:spPr>
                  <a:xfrm rot="16200000" flipH="1">
                    <a:off x="4495891" y="4527005"/>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5" name="Oval 764"/>
                <p:cNvSpPr>
                  <a:spLocks noChangeAspect="1"/>
                </p:cNvSpPr>
                <p:nvPr/>
              </p:nvSpPr>
              <p:spPr>
                <a:xfrm>
                  <a:off x="5322191" y="4556184"/>
                  <a:ext cx="182880" cy="18288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493" name="Straight Connector 492"/>
            <p:cNvCxnSpPr/>
            <p:nvPr/>
          </p:nvCxnSpPr>
          <p:spPr>
            <a:xfrm flipH="1" flipV="1">
              <a:off x="6717157" y="3471932"/>
              <a:ext cx="1" cy="1909427"/>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94" name="Group 493"/>
            <p:cNvGrpSpPr/>
            <p:nvPr/>
          </p:nvGrpSpPr>
          <p:grpSpPr>
            <a:xfrm flipV="1">
              <a:off x="6645765" y="5362643"/>
              <a:ext cx="189847" cy="241821"/>
              <a:chOff x="8143766" y="9220200"/>
              <a:chExt cx="189847" cy="241821"/>
            </a:xfrm>
          </p:grpSpPr>
          <p:cxnSp>
            <p:nvCxnSpPr>
              <p:cNvPr id="749" name="Straight Connector 748"/>
              <p:cNvCxnSpPr/>
              <p:nvPr/>
            </p:nvCxnSpPr>
            <p:spPr>
              <a:xfrm flipV="1">
                <a:off x="8213540" y="9220200"/>
                <a:ext cx="0" cy="161813"/>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750" name="Group 749"/>
              <p:cNvGrpSpPr>
                <a:grpSpLocks noChangeAspect="1"/>
              </p:cNvGrpSpPr>
              <p:nvPr/>
            </p:nvGrpSpPr>
            <p:grpSpPr>
              <a:xfrm>
                <a:off x="8143766" y="9366773"/>
                <a:ext cx="189847" cy="95248"/>
                <a:chOff x="5222636" y="4898421"/>
                <a:chExt cx="189847" cy="95248"/>
              </a:xfrm>
            </p:grpSpPr>
            <p:cxnSp>
              <p:nvCxnSpPr>
                <p:cNvPr id="751" name="Straight Connector 750"/>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2" name="Straight Connector 751"/>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753" name="Rectangle 752"/>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754" name="Rectangle 753"/>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755" name="Oval 754"/>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495" name="Straight Connector 494"/>
            <p:cNvCxnSpPr/>
            <p:nvPr/>
          </p:nvCxnSpPr>
          <p:spPr>
            <a:xfrm flipH="1" flipV="1">
              <a:off x="6719099" y="6817337"/>
              <a:ext cx="2263" cy="995035"/>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p:cNvCxnSpPr>
              <a:stCxn id="703" idx="4"/>
              <a:endCxn id="733" idx="2"/>
            </p:cNvCxnSpPr>
            <p:nvPr/>
          </p:nvCxnSpPr>
          <p:spPr>
            <a:xfrm flipV="1">
              <a:off x="6580490" y="8851387"/>
              <a:ext cx="940" cy="266861"/>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497" name="Group 496"/>
            <p:cNvGrpSpPr/>
            <p:nvPr/>
          </p:nvGrpSpPr>
          <p:grpSpPr>
            <a:xfrm>
              <a:off x="6137427" y="7757261"/>
              <a:ext cx="927067" cy="1162156"/>
              <a:chOff x="11231261" y="8098444"/>
              <a:chExt cx="927067" cy="1162156"/>
            </a:xfrm>
          </p:grpSpPr>
          <p:cxnSp>
            <p:nvCxnSpPr>
              <p:cNvPr id="718" name="Straight Connector 717"/>
              <p:cNvCxnSpPr/>
              <p:nvPr/>
            </p:nvCxnSpPr>
            <p:spPr>
              <a:xfrm flipV="1">
                <a:off x="11818526" y="8433432"/>
                <a:ext cx="0" cy="10372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719" name="Group 718"/>
              <p:cNvGrpSpPr>
                <a:grpSpLocks noChangeAspect="1"/>
              </p:cNvGrpSpPr>
              <p:nvPr/>
            </p:nvGrpSpPr>
            <p:grpSpPr>
              <a:xfrm>
                <a:off x="11506200" y="8494393"/>
                <a:ext cx="375735" cy="411480"/>
                <a:chOff x="4829486" y="5084065"/>
                <a:chExt cx="1202345" cy="1316735"/>
              </a:xfrm>
              <a:solidFill>
                <a:schemeClr val="bg1">
                  <a:lumMod val="65000"/>
                </a:schemeClr>
              </a:solidFill>
            </p:grpSpPr>
            <p:grpSp>
              <p:nvGrpSpPr>
                <p:cNvPr id="740" name="Group 739"/>
                <p:cNvGrpSpPr>
                  <a:grpSpLocks noChangeAspect="1"/>
                </p:cNvGrpSpPr>
                <p:nvPr/>
              </p:nvGrpSpPr>
              <p:grpSpPr>
                <a:xfrm>
                  <a:off x="4829486" y="5084065"/>
                  <a:ext cx="1202345" cy="1316735"/>
                  <a:chOff x="2759568" y="2981393"/>
                  <a:chExt cx="1858102" cy="2034758"/>
                </a:xfrm>
                <a:grpFill/>
              </p:grpSpPr>
              <p:sp>
                <p:nvSpPr>
                  <p:cNvPr id="742" name="Freeform 741"/>
                  <p:cNvSpPr/>
                  <p:nvPr/>
                </p:nvSpPr>
                <p:spPr bwMode="auto">
                  <a:xfrm rot="5400000" flipH="1">
                    <a:off x="3747317" y="3298958"/>
                    <a:ext cx="1028457" cy="497912"/>
                  </a:xfrm>
                  <a:custGeom>
                    <a:avLst/>
                    <a:gdLst>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77441"/>
                      <a:gd name="connsiteX1" fmla="*/ 679450 w 1124346"/>
                      <a:gd name="connsiteY1" fmla="*/ 408384 h 477441"/>
                      <a:gd name="connsiteX2" fmla="*/ 627062 w 1124346"/>
                      <a:gd name="connsiteY2" fmla="*/ 329803 h 477441"/>
                      <a:gd name="connsiteX3" fmla="*/ 565150 w 1124346"/>
                      <a:gd name="connsiteY3" fmla="*/ 260747 h 477441"/>
                      <a:gd name="connsiteX4" fmla="*/ 484187 w 1124346"/>
                      <a:gd name="connsiteY4" fmla="*/ 203597 h 477441"/>
                      <a:gd name="connsiteX5" fmla="*/ 412750 w 1124346"/>
                      <a:gd name="connsiteY5" fmla="*/ 148828 h 477441"/>
                      <a:gd name="connsiteX6" fmla="*/ 310356 w 1124346"/>
                      <a:gd name="connsiteY6" fmla="*/ 108347 h 477441"/>
                      <a:gd name="connsiteX7" fmla="*/ 219868 w 1124346"/>
                      <a:gd name="connsiteY7" fmla="*/ 79772 h 477441"/>
                      <a:gd name="connsiteX8" fmla="*/ 127000 w 1124346"/>
                      <a:gd name="connsiteY8" fmla="*/ 65484 h 477441"/>
                      <a:gd name="connsiteX9" fmla="*/ 981868 w 1124346"/>
                      <a:gd name="connsiteY9" fmla="*/ 60722 h 477441"/>
                      <a:gd name="connsiteX10" fmla="*/ 981868 w 1124346"/>
                      <a:gd name="connsiteY10" fmla="*/ 429816 h 477441"/>
                      <a:gd name="connsiteX11" fmla="*/ 719931 w 1124346"/>
                      <a:gd name="connsiteY11" fmla="*/ 477441 h 477441"/>
                      <a:gd name="connsiteX0" fmla="*/ 719931 w 1124346"/>
                      <a:gd name="connsiteY0" fmla="*/ 477441 h 477441"/>
                      <a:gd name="connsiteX1" fmla="*/ 679450 w 1124346"/>
                      <a:gd name="connsiteY1" fmla="*/ 408384 h 477441"/>
                      <a:gd name="connsiteX2" fmla="*/ 627062 w 1124346"/>
                      <a:gd name="connsiteY2" fmla="*/ 329803 h 477441"/>
                      <a:gd name="connsiteX3" fmla="*/ 565150 w 1124346"/>
                      <a:gd name="connsiteY3" fmla="*/ 260747 h 477441"/>
                      <a:gd name="connsiteX4" fmla="*/ 484187 w 1124346"/>
                      <a:gd name="connsiteY4" fmla="*/ 203597 h 477441"/>
                      <a:gd name="connsiteX5" fmla="*/ 412750 w 1124346"/>
                      <a:gd name="connsiteY5" fmla="*/ 148828 h 477441"/>
                      <a:gd name="connsiteX6" fmla="*/ 310356 w 1124346"/>
                      <a:gd name="connsiteY6" fmla="*/ 108347 h 477441"/>
                      <a:gd name="connsiteX7" fmla="*/ 219868 w 1124346"/>
                      <a:gd name="connsiteY7" fmla="*/ 79772 h 477441"/>
                      <a:gd name="connsiteX8" fmla="*/ 127000 w 1124346"/>
                      <a:gd name="connsiteY8" fmla="*/ 65484 h 477441"/>
                      <a:gd name="connsiteX9" fmla="*/ 981868 w 1124346"/>
                      <a:gd name="connsiteY9" fmla="*/ 60722 h 477441"/>
                      <a:gd name="connsiteX10" fmla="*/ 981868 w 1124346"/>
                      <a:gd name="connsiteY10" fmla="*/ 429816 h 477441"/>
                      <a:gd name="connsiteX11" fmla="*/ 719931 w 1124346"/>
                      <a:gd name="connsiteY11" fmla="*/ 477441 h 477441"/>
                      <a:gd name="connsiteX0" fmla="*/ 719931 w 987821"/>
                      <a:gd name="connsiteY0" fmla="*/ 477441 h 477441"/>
                      <a:gd name="connsiteX1" fmla="*/ 679450 w 987821"/>
                      <a:gd name="connsiteY1" fmla="*/ 408384 h 477441"/>
                      <a:gd name="connsiteX2" fmla="*/ 627062 w 987821"/>
                      <a:gd name="connsiteY2" fmla="*/ 329803 h 477441"/>
                      <a:gd name="connsiteX3" fmla="*/ 565150 w 987821"/>
                      <a:gd name="connsiteY3" fmla="*/ 260747 h 477441"/>
                      <a:gd name="connsiteX4" fmla="*/ 484187 w 987821"/>
                      <a:gd name="connsiteY4" fmla="*/ 203597 h 477441"/>
                      <a:gd name="connsiteX5" fmla="*/ 412750 w 987821"/>
                      <a:gd name="connsiteY5" fmla="*/ 148828 h 477441"/>
                      <a:gd name="connsiteX6" fmla="*/ 310356 w 987821"/>
                      <a:gd name="connsiteY6" fmla="*/ 108347 h 477441"/>
                      <a:gd name="connsiteX7" fmla="*/ 219868 w 987821"/>
                      <a:gd name="connsiteY7" fmla="*/ 79772 h 477441"/>
                      <a:gd name="connsiteX8" fmla="*/ 127000 w 987821"/>
                      <a:gd name="connsiteY8" fmla="*/ 65484 h 477441"/>
                      <a:gd name="connsiteX9" fmla="*/ 981868 w 987821"/>
                      <a:gd name="connsiteY9" fmla="*/ 60722 h 477441"/>
                      <a:gd name="connsiteX10" fmla="*/ 981868 w 987821"/>
                      <a:gd name="connsiteY10" fmla="*/ 429816 h 477441"/>
                      <a:gd name="connsiteX11" fmla="*/ 719931 w 987821"/>
                      <a:gd name="connsiteY11" fmla="*/ 477441 h 477441"/>
                      <a:gd name="connsiteX0" fmla="*/ 719931 w 987821"/>
                      <a:gd name="connsiteY0" fmla="*/ 416719 h 416719"/>
                      <a:gd name="connsiteX1" fmla="*/ 679450 w 987821"/>
                      <a:gd name="connsiteY1" fmla="*/ 347662 h 416719"/>
                      <a:gd name="connsiteX2" fmla="*/ 627062 w 987821"/>
                      <a:gd name="connsiteY2" fmla="*/ 269081 h 416719"/>
                      <a:gd name="connsiteX3" fmla="*/ 565150 w 987821"/>
                      <a:gd name="connsiteY3" fmla="*/ 200025 h 416719"/>
                      <a:gd name="connsiteX4" fmla="*/ 484187 w 987821"/>
                      <a:gd name="connsiteY4" fmla="*/ 142875 h 416719"/>
                      <a:gd name="connsiteX5" fmla="*/ 412750 w 987821"/>
                      <a:gd name="connsiteY5" fmla="*/ 88106 h 416719"/>
                      <a:gd name="connsiteX6" fmla="*/ 310356 w 987821"/>
                      <a:gd name="connsiteY6" fmla="*/ 47625 h 416719"/>
                      <a:gd name="connsiteX7" fmla="*/ 219868 w 987821"/>
                      <a:gd name="connsiteY7" fmla="*/ 19050 h 416719"/>
                      <a:gd name="connsiteX8" fmla="*/ 127000 w 987821"/>
                      <a:gd name="connsiteY8" fmla="*/ 4762 h 416719"/>
                      <a:gd name="connsiteX9" fmla="*/ 981868 w 987821"/>
                      <a:gd name="connsiteY9" fmla="*/ 0 h 416719"/>
                      <a:gd name="connsiteX10" fmla="*/ 981868 w 987821"/>
                      <a:gd name="connsiteY10" fmla="*/ 369094 h 416719"/>
                      <a:gd name="connsiteX11" fmla="*/ 719931 w 987821"/>
                      <a:gd name="connsiteY11" fmla="*/ 416719 h 416719"/>
                      <a:gd name="connsiteX0" fmla="*/ 592931 w 860821"/>
                      <a:gd name="connsiteY0" fmla="*/ 416719 h 416719"/>
                      <a:gd name="connsiteX1" fmla="*/ 552450 w 860821"/>
                      <a:gd name="connsiteY1" fmla="*/ 347662 h 416719"/>
                      <a:gd name="connsiteX2" fmla="*/ 500062 w 860821"/>
                      <a:gd name="connsiteY2" fmla="*/ 269081 h 416719"/>
                      <a:gd name="connsiteX3" fmla="*/ 438150 w 860821"/>
                      <a:gd name="connsiteY3" fmla="*/ 200025 h 416719"/>
                      <a:gd name="connsiteX4" fmla="*/ 357187 w 860821"/>
                      <a:gd name="connsiteY4" fmla="*/ 142875 h 416719"/>
                      <a:gd name="connsiteX5" fmla="*/ 285750 w 860821"/>
                      <a:gd name="connsiteY5" fmla="*/ 88106 h 416719"/>
                      <a:gd name="connsiteX6" fmla="*/ 183356 w 860821"/>
                      <a:gd name="connsiteY6" fmla="*/ 47625 h 416719"/>
                      <a:gd name="connsiteX7" fmla="*/ 92868 w 860821"/>
                      <a:gd name="connsiteY7" fmla="*/ 19050 h 416719"/>
                      <a:gd name="connsiteX8" fmla="*/ 0 w 860821"/>
                      <a:gd name="connsiteY8" fmla="*/ 4762 h 416719"/>
                      <a:gd name="connsiteX9" fmla="*/ 854868 w 860821"/>
                      <a:gd name="connsiteY9" fmla="*/ 0 h 416719"/>
                      <a:gd name="connsiteX10" fmla="*/ 854868 w 860821"/>
                      <a:gd name="connsiteY10" fmla="*/ 369094 h 416719"/>
                      <a:gd name="connsiteX11" fmla="*/ 592931 w 860821"/>
                      <a:gd name="connsiteY11" fmla="*/ 416719 h 41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0821" h="416719">
                        <a:moveTo>
                          <a:pt x="592931" y="416719"/>
                        </a:moveTo>
                        <a:cubicBezTo>
                          <a:pt x="569516" y="375841"/>
                          <a:pt x="567928" y="372268"/>
                          <a:pt x="552450" y="347662"/>
                        </a:cubicBezTo>
                        <a:cubicBezTo>
                          <a:pt x="536972" y="323056"/>
                          <a:pt x="519112" y="293687"/>
                          <a:pt x="500062" y="269081"/>
                        </a:cubicBezTo>
                        <a:cubicBezTo>
                          <a:pt x="481012" y="244475"/>
                          <a:pt x="461962" y="221059"/>
                          <a:pt x="438150" y="200025"/>
                        </a:cubicBezTo>
                        <a:cubicBezTo>
                          <a:pt x="414338" y="178991"/>
                          <a:pt x="382587" y="161528"/>
                          <a:pt x="357187" y="142875"/>
                        </a:cubicBezTo>
                        <a:cubicBezTo>
                          <a:pt x="331787" y="124222"/>
                          <a:pt x="314722" y="103981"/>
                          <a:pt x="285750" y="88106"/>
                        </a:cubicBezTo>
                        <a:cubicBezTo>
                          <a:pt x="256778" y="72231"/>
                          <a:pt x="215503" y="59134"/>
                          <a:pt x="183356" y="47625"/>
                        </a:cubicBezTo>
                        <a:cubicBezTo>
                          <a:pt x="151209" y="36116"/>
                          <a:pt x="123427" y="26194"/>
                          <a:pt x="92868" y="19050"/>
                        </a:cubicBezTo>
                        <a:cubicBezTo>
                          <a:pt x="62309" y="11906"/>
                          <a:pt x="96044" y="22225"/>
                          <a:pt x="0" y="4762"/>
                        </a:cubicBezTo>
                        <a:cubicBezTo>
                          <a:pt x="127000" y="1587"/>
                          <a:pt x="590153" y="2778"/>
                          <a:pt x="854868" y="0"/>
                        </a:cubicBezTo>
                        <a:cubicBezTo>
                          <a:pt x="860821" y="154385"/>
                          <a:pt x="858837" y="235347"/>
                          <a:pt x="854868" y="369094"/>
                        </a:cubicBezTo>
                        <a:cubicBezTo>
                          <a:pt x="761206" y="385366"/>
                          <a:pt x="747315" y="390922"/>
                          <a:pt x="592931" y="416719"/>
                        </a:cubicBezTo>
                        <a:close/>
                      </a:path>
                    </a:pathLst>
                  </a:custGeom>
                  <a:grp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743" name="Rectangle 742"/>
                  <p:cNvSpPr/>
                  <p:nvPr/>
                </p:nvSpPr>
                <p:spPr bwMode="auto">
                  <a:xfrm rot="5400000" flipH="1">
                    <a:off x="4260317" y="2678663"/>
                    <a:ext cx="54623" cy="660083"/>
                  </a:xfrm>
                  <a:prstGeom prst="rect">
                    <a:avLst/>
                  </a:prstGeom>
                  <a:grp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744" name="Oval 743"/>
                  <p:cNvSpPr>
                    <a:spLocks noChangeAspect="1"/>
                  </p:cNvSpPr>
                  <p:nvPr/>
                </p:nvSpPr>
                <p:spPr bwMode="auto">
                  <a:xfrm rot="5400000" flipH="1">
                    <a:off x="3445686" y="3899594"/>
                    <a:ext cx="286021" cy="286036"/>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sp>
                <p:nvSpPr>
                  <p:cNvPr id="745" name="Freeform 744"/>
                  <p:cNvSpPr/>
                  <p:nvPr/>
                </p:nvSpPr>
                <p:spPr>
                  <a:xfrm>
                    <a:off x="4031175" y="3354605"/>
                    <a:ext cx="451816" cy="693727"/>
                  </a:xfrm>
                  <a:custGeom>
                    <a:avLst/>
                    <a:gdLst>
                      <a:gd name="connsiteX0" fmla="*/ 0 w 446379"/>
                      <a:gd name="connsiteY0" fmla="*/ 0 h 516717"/>
                      <a:gd name="connsiteX1" fmla="*/ 124445 w 446379"/>
                      <a:gd name="connsiteY1" fmla="*/ 73044 h 516717"/>
                      <a:gd name="connsiteX2" fmla="*/ 227247 w 446379"/>
                      <a:gd name="connsiteY2" fmla="*/ 173141 h 516717"/>
                      <a:gd name="connsiteX3" fmla="*/ 319228 w 446379"/>
                      <a:gd name="connsiteY3" fmla="*/ 273238 h 516717"/>
                      <a:gd name="connsiteX4" fmla="*/ 408504 w 446379"/>
                      <a:gd name="connsiteY4" fmla="*/ 432852 h 516717"/>
                      <a:gd name="connsiteX5" fmla="*/ 446379 w 446379"/>
                      <a:gd name="connsiteY5" fmla="*/ 516717 h 516717"/>
                      <a:gd name="connsiteX0" fmla="*/ 0 w 446379"/>
                      <a:gd name="connsiteY0" fmla="*/ 0 h 516717"/>
                      <a:gd name="connsiteX1" fmla="*/ 124445 w 446379"/>
                      <a:gd name="connsiteY1" fmla="*/ 73044 h 516717"/>
                      <a:gd name="connsiteX2" fmla="*/ 235363 w 446379"/>
                      <a:gd name="connsiteY2" fmla="*/ 162320 h 516717"/>
                      <a:gd name="connsiteX3" fmla="*/ 319228 w 446379"/>
                      <a:gd name="connsiteY3" fmla="*/ 273238 h 516717"/>
                      <a:gd name="connsiteX4" fmla="*/ 408504 w 446379"/>
                      <a:gd name="connsiteY4" fmla="*/ 432852 h 516717"/>
                      <a:gd name="connsiteX5" fmla="*/ 446379 w 446379"/>
                      <a:gd name="connsiteY5" fmla="*/ 516717 h 516717"/>
                      <a:gd name="connsiteX0" fmla="*/ 0 w 465316"/>
                      <a:gd name="connsiteY0" fmla="*/ 0 h 530244"/>
                      <a:gd name="connsiteX1" fmla="*/ 124445 w 465316"/>
                      <a:gd name="connsiteY1" fmla="*/ 73044 h 530244"/>
                      <a:gd name="connsiteX2" fmla="*/ 235363 w 465316"/>
                      <a:gd name="connsiteY2" fmla="*/ 162320 h 530244"/>
                      <a:gd name="connsiteX3" fmla="*/ 319228 w 465316"/>
                      <a:gd name="connsiteY3" fmla="*/ 273238 h 530244"/>
                      <a:gd name="connsiteX4" fmla="*/ 408504 w 465316"/>
                      <a:gd name="connsiteY4" fmla="*/ 432852 h 530244"/>
                      <a:gd name="connsiteX5" fmla="*/ 465316 w 465316"/>
                      <a:gd name="connsiteY5" fmla="*/ 530244 h 530244"/>
                      <a:gd name="connsiteX0" fmla="*/ 0 w 465316"/>
                      <a:gd name="connsiteY0" fmla="*/ 0 h 589761"/>
                      <a:gd name="connsiteX1" fmla="*/ 124445 w 465316"/>
                      <a:gd name="connsiteY1" fmla="*/ 73044 h 589761"/>
                      <a:gd name="connsiteX2" fmla="*/ 235363 w 465316"/>
                      <a:gd name="connsiteY2" fmla="*/ 162320 h 589761"/>
                      <a:gd name="connsiteX3" fmla="*/ 319228 w 465316"/>
                      <a:gd name="connsiteY3" fmla="*/ 273238 h 589761"/>
                      <a:gd name="connsiteX4" fmla="*/ 408504 w 465316"/>
                      <a:gd name="connsiteY4" fmla="*/ 432852 h 589761"/>
                      <a:gd name="connsiteX5" fmla="*/ 465316 w 465316"/>
                      <a:gd name="connsiteY5" fmla="*/ 589761 h 589761"/>
                      <a:gd name="connsiteX0" fmla="*/ 0 w 451789"/>
                      <a:gd name="connsiteY0" fmla="*/ 0 h 595172"/>
                      <a:gd name="connsiteX1" fmla="*/ 124445 w 451789"/>
                      <a:gd name="connsiteY1" fmla="*/ 73044 h 595172"/>
                      <a:gd name="connsiteX2" fmla="*/ 235363 w 451789"/>
                      <a:gd name="connsiteY2" fmla="*/ 162320 h 595172"/>
                      <a:gd name="connsiteX3" fmla="*/ 319228 w 451789"/>
                      <a:gd name="connsiteY3" fmla="*/ 273238 h 595172"/>
                      <a:gd name="connsiteX4" fmla="*/ 408504 w 451789"/>
                      <a:gd name="connsiteY4" fmla="*/ 432852 h 595172"/>
                      <a:gd name="connsiteX5" fmla="*/ 451789 w 451789"/>
                      <a:gd name="connsiteY5" fmla="*/ 595172 h 595172"/>
                      <a:gd name="connsiteX0" fmla="*/ 0 w 451789"/>
                      <a:gd name="connsiteY0" fmla="*/ 0 h 595172"/>
                      <a:gd name="connsiteX1" fmla="*/ 124445 w 451789"/>
                      <a:gd name="connsiteY1" fmla="*/ 73044 h 595172"/>
                      <a:gd name="connsiteX2" fmla="*/ 219596 w 451789"/>
                      <a:gd name="connsiteY2" fmla="*/ 167263 h 595172"/>
                      <a:gd name="connsiteX3" fmla="*/ 235363 w 451789"/>
                      <a:gd name="connsiteY3" fmla="*/ 162320 h 595172"/>
                      <a:gd name="connsiteX4" fmla="*/ 319228 w 451789"/>
                      <a:gd name="connsiteY4" fmla="*/ 273238 h 595172"/>
                      <a:gd name="connsiteX5" fmla="*/ 408504 w 451789"/>
                      <a:gd name="connsiteY5" fmla="*/ 432852 h 595172"/>
                      <a:gd name="connsiteX6" fmla="*/ 451789 w 451789"/>
                      <a:gd name="connsiteY6" fmla="*/ 595172 h 595172"/>
                      <a:gd name="connsiteX0" fmla="*/ 0 w 451789"/>
                      <a:gd name="connsiteY0" fmla="*/ 0 h 595172"/>
                      <a:gd name="connsiteX1" fmla="*/ 119682 w 451789"/>
                      <a:gd name="connsiteY1" fmla="*/ 73044 h 595172"/>
                      <a:gd name="connsiteX2" fmla="*/ 219596 w 451789"/>
                      <a:gd name="connsiteY2" fmla="*/ 167263 h 595172"/>
                      <a:gd name="connsiteX3" fmla="*/ 235363 w 451789"/>
                      <a:gd name="connsiteY3" fmla="*/ 162320 h 595172"/>
                      <a:gd name="connsiteX4" fmla="*/ 319228 w 451789"/>
                      <a:gd name="connsiteY4" fmla="*/ 273238 h 595172"/>
                      <a:gd name="connsiteX5" fmla="*/ 408504 w 451789"/>
                      <a:gd name="connsiteY5" fmla="*/ 432852 h 595172"/>
                      <a:gd name="connsiteX6" fmla="*/ 451789 w 451789"/>
                      <a:gd name="connsiteY6" fmla="*/ 595172 h 595172"/>
                      <a:gd name="connsiteX0" fmla="*/ 0 w 451789"/>
                      <a:gd name="connsiteY0" fmla="*/ 0 h 595172"/>
                      <a:gd name="connsiteX1" fmla="*/ 119682 w 451789"/>
                      <a:gd name="connsiteY1" fmla="*/ 73044 h 595172"/>
                      <a:gd name="connsiteX2" fmla="*/ 219596 w 451789"/>
                      <a:gd name="connsiteY2" fmla="*/ 167263 h 595172"/>
                      <a:gd name="connsiteX3" fmla="*/ 319228 w 451789"/>
                      <a:gd name="connsiteY3" fmla="*/ 273238 h 595172"/>
                      <a:gd name="connsiteX4" fmla="*/ 408504 w 451789"/>
                      <a:gd name="connsiteY4" fmla="*/ 432852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16847 w 451789"/>
                      <a:gd name="connsiteY3" fmla="*/ 282763 h 595172"/>
                      <a:gd name="connsiteX4" fmla="*/ 408504 w 451789"/>
                      <a:gd name="connsiteY4" fmla="*/ 432852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16847 w 451789"/>
                      <a:gd name="connsiteY3" fmla="*/ 282763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47804 w 451789"/>
                      <a:gd name="connsiteY3" fmla="*/ 258247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33516 w 451789"/>
                      <a:gd name="connsiteY3" fmla="*/ 270505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38646 w 451789"/>
                      <a:gd name="connsiteY2" fmla="*/ 152962 h 595172"/>
                      <a:gd name="connsiteX3" fmla="*/ 333516 w 451789"/>
                      <a:gd name="connsiteY3" fmla="*/ 270505 h 595172"/>
                      <a:gd name="connsiteX4" fmla="*/ 418029 w 451789"/>
                      <a:gd name="connsiteY4" fmla="*/ 412423 h 595172"/>
                      <a:gd name="connsiteX5" fmla="*/ 451789 w 451789"/>
                      <a:gd name="connsiteY5" fmla="*/ 595172 h 59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789" h="595172">
                        <a:moveTo>
                          <a:pt x="0" y="0"/>
                        </a:moveTo>
                        <a:cubicBezTo>
                          <a:pt x="43285" y="22093"/>
                          <a:pt x="79908" y="47550"/>
                          <a:pt x="119682" y="73044"/>
                        </a:cubicBezTo>
                        <a:cubicBezTo>
                          <a:pt x="159456" y="98538"/>
                          <a:pt x="205388" y="119596"/>
                          <a:pt x="238646" y="152962"/>
                        </a:cubicBezTo>
                        <a:cubicBezTo>
                          <a:pt x="271904" y="186328"/>
                          <a:pt x="303619" y="227262"/>
                          <a:pt x="333516" y="270505"/>
                        </a:cubicBezTo>
                        <a:cubicBezTo>
                          <a:pt x="363413" y="313748"/>
                          <a:pt x="398317" y="358312"/>
                          <a:pt x="418029" y="412423"/>
                        </a:cubicBezTo>
                        <a:cubicBezTo>
                          <a:pt x="437741" y="466534"/>
                          <a:pt x="451789" y="595172"/>
                          <a:pt x="451789" y="595172"/>
                        </a:cubicBezTo>
                      </a:path>
                    </a:pathLst>
                  </a:cu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cxnSp>
                <p:nvCxnSpPr>
                  <p:cNvPr id="746" name="Straight Connector 745"/>
                  <p:cNvCxnSpPr/>
                  <p:nvPr/>
                </p:nvCxnSpPr>
                <p:spPr bwMode="auto">
                  <a:xfrm flipH="1">
                    <a:off x="4012585" y="2981414"/>
                    <a:ext cx="55010" cy="372334"/>
                  </a:xfrm>
                  <a:prstGeom prst="line">
                    <a:avLst/>
                  </a:prstGeom>
                  <a:grpFill/>
                  <a:ln w="19050">
                    <a:solidFill>
                      <a:schemeClr val="bg1"/>
                    </a:solidFill>
                  </a:ln>
                </p:spPr>
              </p:cxnSp>
              <p:cxnSp>
                <p:nvCxnSpPr>
                  <p:cNvPr id="747" name="Straight Connector 746"/>
                  <p:cNvCxnSpPr>
                    <a:stCxn id="748" idx="0"/>
                  </p:cNvCxnSpPr>
                  <p:nvPr/>
                </p:nvCxnSpPr>
                <p:spPr bwMode="auto">
                  <a:xfrm flipV="1">
                    <a:off x="4507389" y="3036042"/>
                    <a:ext cx="7319" cy="1106138"/>
                  </a:xfrm>
                  <a:prstGeom prst="line">
                    <a:avLst/>
                  </a:prstGeom>
                  <a:grpFill/>
                  <a:ln w="19050">
                    <a:solidFill>
                      <a:schemeClr val="bg1"/>
                    </a:solidFill>
                  </a:ln>
                </p:spPr>
              </p:cxnSp>
              <p:sp>
                <p:nvSpPr>
                  <p:cNvPr id="748" name="Oval 747"/>
                  <p:cNvSpPr>
                    <a:spLocks noChangeAspect="1"/>
                  </p:cNvSpPr>
                  <p:nvPr/>
                </p:nvSpPr>
                <p:spPr bwMode="auto">
                  <a:xfrm rot="5400000" flipH="1">
                    <a:off x="2759639" y="3268134"/>
                    <a:ext cx="1747946" cy="1748088"/>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grpSp>
            <p:sp>
              <p:nvSpPr>
                <p:cNvPr id="741" name="Oval 740"/>
                <p:cNvSpPr>
                  <a:spLocks noChangeAspect="1"/>
                </p:cNvSpPr>
                <p:nvPr/>
              </p:nvSpPr>
              <p:spPr>
                <a:xfrm>
                  <a:off x="5101494" y="5551640"/>
                  <a:ext cx="548640" cy="548640"/>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grpSp>
          <p:grpSp>
            <p:nvGrpSpPr>
              <p:cNvPr id="720" name="Group 719"/>
              <p:cNvGrpSpPr>
                <a:grpSpLocks noChangeAspect="1"/>
              </p:cNvGrpSpPr>
              <p:nvPr/>
            </p:nvGrpSpPr>
            <p:grpSpPr>
              <a:xfrm>
                <a:off x="11751470" y="8344279"/>
                <a:ext cx="136026" cy="95249"/>
                <a:chOff x="5019071" y="4953000"/>
                <a:chExt cx="108820" cy="76199"/>
              </a:xfrm>
            </p:grpSpPr>
            <p:sp>
              <p:nvSpPr>
                <p:cNvPr id="737" name="Rectangle 736"/>
                <p:cNvSpPr/>
                <p:nvPr/>
              </p:nvSpPr>
              <p:spPr bwMode="auto">
                <a:xfrm rot="5400000" flipH="1">
                  <a:off x="5068043" y="4971390"/>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738" name="Rectangle 737"/>
                <p:cNvSpPr/>
                <p:nvPr/>
              </p:nvSpPr>
              <p:spPr bwMode="auto">
                <a:xfrm rot="3180000" flipH="1">
                  <a:off x="5070081" y="4935270"/>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739" name="Rectangle 738"/>
                <p:cNvSpPr/>
                <p:nvPr/>
              </p:nvSpPr>
              <p:spPr bwMode="auto">
                <a:xfrm rot="5400000" flipH="1">
                  <a:off x="5068043" y="4904028"/>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cxnSp>
            <p:nvCxnSpPr>
              <p:cNvPr id="721" name="Straight Arrow Connector 720"/>
              <p:cNvCxnSpPr/>
              <p:nvPr/>
            </p:nvCxnSpPr>
            <p:spPr>
              <a:xfrm flipV="1">
                <a:off x="12010716" y="8287128"/>
                <a:ext cx="0" cy="182880"/>
              </a:xfrm>
              <a:prstGeom prst="straightConnector1">
                <a:avLst/>
              </a:prstGeom>
              <a:ln w="9525">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sp>
            <p:nvSpPr>
              <p:cNvPr id="722" name="Rectangle 721"/>
              <p:cNvSpPr/>
              <p:nvPr/>
            </p:nvSpPr>
            <p:spPr bwMode="auto">
              <a:xfrm rot="5400000" flipH="1">
                <a:off x="11808813" y="8095133"/>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723" name="Oval 722"/>
              <p:cNvSpPr>
                <a:spLocks noChangeAspect="1"/>
              </p:cNvSpPr>
              <p:nvPr/>
            </p:nvSpPr>
            <p:spPr>
              <a:xfrm>
                <a:off x="11719271" y="8403429"/>
                <a:ext cx="59436" cy="594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4" name="Straight Connector 723"/>
              <p:cNvCxnSpPr>
                <a:stCxn id="722" idx="2"/>
                <a:endCxn id="722" idx="2"/>
              </p:cNvCxnSpPr>
              <p:nvPr/>
            </p:nvCxnSpPr>
            <p:spPr>
              <a:xfrm>
                <a:off x="11747597" y="816187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5" name="Straight Connector 724"/>
              <p:cNvCxnSpPr>
                <a:stCxn id="739" idx="0"/>
                <a:endCxn id="722" idx="2"/>
              </p:cNvCxnSpPr>
              <p:nvPr/>
            </p:nvCxnSpPr>
            <p:spPr>
              <a:xfrm flipH="1" flipV="1">
                <a:off x="11747597" y="8161872"/>
                <a:ext cx="137350" cy="187931"/>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6" name="Straight Connector 725"/>
              <p:cNvCxnSpPr>
                <a:stCxn id="739" idx="2"/>
                <a:endCxn id="722" idx="0"/>
              </p:cNvCxnSpPr>
              <p:nvPr/>
            </p:nvCxnSpPr>
            <p:spPr>
              <a:xfrm flipV="1">
                <a:off x="11751469" y="8161872"/>
                <a:ext cx="129606" cy="187931"/>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727" name="Oval 726"/>
              <p:cNvSpPr>
                <a:spLocks noChangeAspect="1"/>
              </p:cNvSpPr>
              <p:nvPr/>
            </p:nvSpPr>
            <p:spPr>
              <a:xfrm>
                <a:off x="11767998" y="821445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8" name="Straight Connector 727"/>
              <p:cNvCxnSpPr/>
              <p:nvPr/>
            </p:nvCxnSpPr>
            <p:spPr>
              <a:xfrm flipV="1">
                <a:off x="11676929" y="8730480"/>
                <a:ext cx="0" cy="320229"/>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729" name="TextBox 728"/>
              <p:cNvSpPr txBox="1"/>
              <p:nvPr/>
            </p:nvSpPr>
            <p:spPr>
              <a:xfrm>
                <a:off x="11718784" y="8952823"/>
                <a:ext cx="439544" cy="307777"/>
              </a:xfrm>
              <a:prstGeom prst="rect">
                <a:avLst/>
              </a:prstGeom>
              <a:noFill/>
            </p:spPr>
            <p:txBody>
              <a:bodyPr wrap="none" rtlCol="0">
                <a:spAutoFit/>
              </a:bodyPr>
              <a:lstStyle/>
              <a:p>
                <a:r>
                  <a:rPr lang="en-US" sz="1400" dirty="0">
                    <a:solidFill>
                      <a:schemeClr val="bg1"/>
                    </a:solidFill>
                    <a:latin typeface="Comic Sans MS" panose="030F0702030302020204" pitchFamily="66" charset="0"/>
                  </a:rPr>
                  <a:t>SD</a:t>
                </a:r>
              </a:p>
            </p:txBody>
          </p:sp>
          <p:sp>
            <p:nvSpPr>
              <p:cNvPr id="730" name="TextBox 729"/>
              <p:cNvSpPr txBox="1"/>
              <p:nvPr/>
            </p:nvSpPr>
            <p:spPr>
              <a:xfrm>
                <a:off x="11231261" y="8098444"/>
                <a:ext cx="553357" cy="307777"/>
              </a:xfrm>
              <a:prstGeom prst="rect">
                <a:avLst/>
              </a:prstGeom>
              <a:noFill/>
            </p:spPr>
            <p:txBody>
              <a:bodyPr wrap="none" rtlCol="0">
                <a:spAutoFit/>
              </a:bodyPr>
              <a:lstStyle/>
              <a:p>
                <a:r>
                  <a:rPr lang="en-US" sz="1400" dirty="0">
                    <a:solidFill>
                      <a:schemeClr val="bg1"/>
                    </a:solidFill>
                    <a:latin typeface="Comic Sans MS" panose="030F0702030302020204" pitchFamily="66" charset="0"/>
                  </a:rPr>
                  <a:t>TDV</a:t>
                </a:r>
              </a:p>
            </p:txBody>
          </p:sp>
          <p:grpSp>
            <p:nvGrpSpPr>
              <p:cNvPr id="731" name="Group 730"/>
              <p:cNvGrpSpPr/>
              <p:nvPr/>
            </p:nvGrpSpPr>
            <p:grpSpPr>
              <a:xfrm>
                <a:off x="11605978" y="9058458"/>
                <a:ext cx="153573" cy="135777"/>
                <a:chOff x="4929263" y="5572680"/>
                <a:chExt cx="153573" cy="135777"/>
              </a:xfrm>
            </p:grpSpPr>
            <p:sp>
              <p:nvSpPr>
                <p:cNvPr id="732" name="Rectangle 731"/>
                <p:cNvSpPr/>
                <p:nvPr/>
              </p:nvSpPr>
              <p:spPr bwMode="auto">
                <a:xfrm rot="5400000" flipH="1">
                  <a:off x="4990479" y="5636195"/>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733" name="Rectangle 732"/>
                <p:cNvSpPr/>
                <p:nvPr/>
              </p:nvSpPr>
              <p:spPr bwMode="auto">
                <a:xfrm flipH="1">
                  <a:off x="4993026" y="5573314"/>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734" name="Rectangle 733"/>
                <p:cNvSpPr/>
                <p:nvPr/>
              </p:nvSpPr>
              <p:spPr bwMode="auto">
                <a:xfrm rot="5400000" flipH="1">
                  <a:off x="4990479" y="5511464"/>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735" name="Rectangle 734"/>
                <p:cNvSpPr/>
                <p:nvPr/>
              </p:nvSpPr>
              <p:spPr bwMode="auto">
                <a:xfrm rot="3300000" flipH="1">
                  <a:off x="5031593" y="5600929"/>
                  <a:ext cx="11046" cy="91440"/>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736" name="Rectangle 735"/>
                <p:cNvSpPr/>
                <p:nvPr/>
              </p:nvSpPr>
              <p:spPr bwMode="auto">
                <a:xfrm rot="19500000" flipH="1">
                  <a:off x="5069307" y="5600406"/>
                  <a:ext cx="11046" cy="45720"/>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grpSp>
        <p:grpSp>
          <p:nvGrpSpPr>
            <p:cNvPr id="504" name="Group 503"/>
            <p:cNvGrpSpPr/>
            <p:nvPr/>
          </p:nvGrpSpPr>
          <p:grpSpPr>
            <a:xfrm>
              <a:off x="6645119" y="6613354"/>
              <a:ext cx="189847" cy="241821"/>
              <a:chOff x="8143766" y="9220200"/>
              <a:chExt cx="189847" cy="241821"/>
            </a:xfrm>
          </p:grpSpPr>
          <p:cxnSp>
            <p:nvCxnSpPr>
              <p:cNvPr id="711" name="Straight Connector 710"/>
              <p:cNvCxnSpPr/>
              <p:nvPr/>
            </p:nvCxnSpPr>
            <p:spPr>
              <a:xfrm flipV="1">
                <a:off x="8213540" y="9220200"/>
                <a:ext cx="0" cy="161813"/>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712" name="Group 711"/>
              <p:cNvGrpSpPr>
                <a:grpSpLocks noChangeAspect="1"/>
              </p:cNvGrpSpPr>
              <p:nvPr/>
            </p:nvGrpSpPr>
            <p:grpSpPr>
              <a:xfrm>
                <a:off x="8143766" y="9366773"/>
                <a:ext cx="189847" cy="95248"/>
                <a:chOff x="5222636" y="4898421"/>
                <a:chExt cx="189847" cy="95248"/>
              </a:xfrm>
            </p:grpSpPr>
            <p:cxnSp>
              <p:nvCxnSpPr>
                <p:cNvPr id="713" name="Straight Connector 712"/>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4" name="Straight Connector 713"/>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715" name="Rectangle 714"/>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716" name="Rectangle 715"/>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717" name="Oval 716"/>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05" name="TextBox 504"/>
            <p:cNvSpPr txBox="1">
              <a:spLocks noChangeAspect="1"/>
            </p:cNvSpPr>
            <p:nvPr/>
          </p:nvSpPr>
          <p:spPr>
            <a:xfrm>
              <a:off x="6366017" y="5614110"/>
              <a:ext cx="685800" cy="990600"/>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r>
                <a:rPr lang="en-US" sz="1500" dirty="0">
                  <a:solidFill>
                    <a:schemeClr val="bg1"/>
                  </a:solidFill>
                </a:rPr>
                <a:t>Chiller 2 VFD &amp; HG</a:t>
              </a:r>
            </a:p>
          </p:txBody>
        </p:sp>
        <p:grpSp>
          <p:nvGrpSpPr>
            <p:cNvPr id="514" name="Group 513"/>
            <p:cNvGrpSpPr/>
            <p:nvPr/>
          </p:nvGrpSpPr>
          <p:grpSpPr>
            <a:xfrm rot="5400000">
              <a:off x="6943583" y="3253981"/>
              <a:ext cx="241820" cy="189847"/>
              <a:chOff x="6920677" y="3650646"/>
              <a:chExt cx="241820" cy="189847"/>
            </a:xfrm>
          </p:grpSpPr>
          <p:cxnSp>
            <p:nvCxnSpPr>
              <p:cNvPr id="704" name="Straight Connector 703"/>
              <p:cNvCxnSpPr/>
              <p:nvPr/>
            </p:nvCxnSpPr>
            <p:spPr>
              <a:xfrm rot="5400000" flipV="1">
                <a:off x="7081591" y="3639514"/>
                <a:ext cx="0" cy="161813"/>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705" name="Group 704"/>
              <p:cNvGrpSpPr>
                <a:grpSpLocks noChangeAspect="1"/>
              </p:cNvGrpSpPr>
              <p:nvPr/>
            </p:nvGrpSpPr>
            <p:grpSpPr>
              <a:xfrm rot="5400000">
                <a:off x="6873377" y="3697946"/>
                <a:ext cx="189847" cy="95248"/>
                <a:chOff x="5222636" y="4898421"/>
                <a:chExt cx="189847" cy="95248"/>
              </a:xfrm>
            </p:grpSpPr>
            <p:cxnSp>
              <p:nvCxnSpPr>
                <p:cNvPr id="706" name="Straight Connector 705"/>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7" name="Straight Connector 706"/>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708" name="Rectangle 707"/>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709" name="Rectangle 708"/>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710" name="Oval 709"/>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4" name="Group 533"/>
            <p:cNvGrpSpPr/>
            <p:nvPr/>
          </p:nvGrpSpPr>
          <p:grpSpPr>
            <a:xfrm>
              <a:off x="6514633" y="9049711"/>
              <a:ext cx="189847" cy="95248"/>
              <a:chOff x="3954341" y="8774390"/>
              <a:chExt cx="189847" cy="95248"/>
            </a:xfrm>
          </p:grpSpPr>
          <p:cxnSp>
            <p:nvCxnSpPr>
              <p:cNvPr id="699" name="Straight Connector 698"/>
              <p:cNvCxnSpPr/>
              <p:nvPr/>
            </p:nvCxnSpPr>
            <p:spPr>
              <a:xfrm flipV="1">
                <a:off x="4032863" y="8817980"/>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0" name="Straight Connector 699"/>
              <p:cNvCxnSpPr/>
              <p:nvPr/>
            </p:nvCxnSpPr>
            <p:spPr>
              <a:xfrm flipV="1">
                <a:off x="4144188" y="8774390"/>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701" name="Rectangle 700"/>
              <p:cNvSpPr/>
              <p:nvPr/>
            </p:nvSpPr>
            <p:spPr bwMode="auto">
              <a:xfrm rot="5400000" flipH="1">
                <a:off x="4016203" y="8797376"/>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702" name="Rectangle 701"/>
              <p:cNvSpPr/>
              <p:nvPr/>
            </p:nvSpPr>
            <p:spPr bwMode="auto">
              <a:xfrm rot="5400000" flipH="1">
                <a:off x="4016203" y="8713174"/>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703" name="Oval 702"/>
              <p:cNvSpPr/>
              <p:nvPr/>
            </p:nvSpPr>
            <p:spPr>
              <a:xfrm>
                <a:off x="3954341" y="8793034"/>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5" name="Group 534"/>
            <p:cNvGrpSpPr/>
            <p:nvPr/>
          </p:nvGrpSpPr>
          <p:grpSpPr>
            <a:xfrm>
              <a:off x="4206279" y="3473888"/>
              <a:ext cx="927067" cy="5671071"/>
              <a:chOff x="1005914" y="2836620"/>
              <a:chExt cx="927067" cy="5671071"/>
            </a:xfrm>
          </p:grpSpPr>
          <p:cxnSp>
            <p:nvCxnSpPr>
              <p:cNvPr id="641" name="Straight Connector 640"/>
              <p:cNvCxnSpPr/>
              <p:nvPr/>
            </p:nvCxnSpPr>
            <p:spPr>
              <a:xfrm flipH="1" flipV="1">
                <a:off x="1585646" y="2836620"/>
                <a:ext cx="1" cy="1907471"/>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642" name="Group 641"/>
              <p:cNvGrpSpPr/>
              <p:nvPr/>
            </p:nvGrpSpPr>
            <p:grpSpPr>
              <a:xfrm flipV="1">
                <a:off x="1514252" y="4725375"/>
                <a:ext cx="189847" cy="241821"/>
                <a:chOff x="8143766" y="9220200"/>
                <a:chExt cx="189847" cy="241821"/>
              </a:xfrm>
            </p:grpSpPr>
            <p:cxnSp>
              <p:nvCxnSpPr>
                <p:cNvPr id="692" name="Straight Connector 691"/>
                <p:cNvCxnSpPr/>
                <p:nvPr/>
              </p:nvCxnSpPr>
              <p:spPr>
                <a:xfrm flipV="1">
                  <a:off x="8213540" y="9220200"/>
                  <a:ext cx="0" cy="161813"/>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693" name="Group 692"/>
                <p:cNvGrpSpPr>
                  <a:grpSpLocks noChangeAspect="1"/>
                </p:cNvGrpSpPr>
                <p:nvPr/>
              </p:nvGrpSpPr>
              <p:grpSpPr>
                <a:xfrm>
                  <a:off x="8143766" y="9366773"/>
                  <a:ext cx="189847" cy="95248"/>
                  <a:chOff x="5222636" y="4898421"/>
                  <a:chExt cx="189847" cy="95248"/>
                </a:xfrm>
              </p:grpSpPr>
              <p:cxnSp>
                <p:nvCxnSpPr>
                  <p:cNvPr id="694" name="Straight Connector 693"/>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5" name="Straight Connector 694"/>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96" name="Rectangle 695"/>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697" name="Rectangle 696"/>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698" name="Oval 697"/>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643" name="Straight Connector 642"/>
              <p:cNvCxnSpPr/>
              <p:nvPr/>
            </p:nvCxnSpPr>
            <p:spPr>
              <a:xfrm flipH="1" flipV="1">
                <a:off x="1587586" y="6180069"/>
                <a:ext cx="2263" cy="995035"/>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44" name="Straight Connector 643"/>
              <p:cNvCxnSpPr>
                <a:stCxn id="653" idx="4"/>
                <a:endCxn id="676" idx="2"/>
              </p:cNvCxnSpPr>
              <p:nvPr/>
            </p:nvCxnSpPr>
            <p:spPr>
              <a:xfrm flipH="1" flipV="1">
                <a:off x="1449917" y="8214119"/>
                <a:ext cx="920" cy="266861"/>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645" name="Group 644"/>
              <p:cNvGrpSpPr/>
              <p:nvPr/>
            </p:nvGrpSpPr>
            <p:grpSpPr>
              <a:xfrm>
                <a:off x="1005914" y="7119993"/>
                <a:ext cx="927067" cy="1162156"/>
                <a:chOff x="11231261" y="8098444"/>
                <a:chExt cx="927067" cy="1162156"/>
              </a:xfrm>
            </p:grpSpPr>
            <p:cxnSp>
              <p:nvCxnSpPr>
                <p:cNvPr id="661" name="Straight Connector 660"/>
                <p:cNvCxnSpPr/>
                <p:nvPr/>
              </p:nvCxnSpPr>
              <p:spPr>
                <a:xfrm flipV="1">
                  <a:off x="11818526" y="8433432"/>
                  <a:ext cx="0" cy="10372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662" name="Group 661"/>
                <p:cNvGrpSpPr>
                  <a:grpSpLocks noChangeAspect="1"/>
                </p:cNvGrpSpPr>
                <p:nvPr/>
              </p:nvGrpSpPr>
              <p:grpSpPr>
                <a:xfrm>
                  <a:off x="11506200" y="8494393"/>
                  <a:ext cx="375735" cy="411480"/>
                  <a:chOff x="4829486" y="5084065"/>
                  <a:chExt cx="1202345" cy="1316735"/>
                </a:xfrm>
                <a:solidFill>
                  <a:schemeClr val="bg1">
                    <a:lumMod val="65000"/>
                  </a:schemeClr>
                </a:solidFill>
              </p:grpSpPr>
              <p:grpSp>
                <p:nvGrpSpPr>
                  <p:cNvPr id="683" name="Group 682"/>
                  <p:cNvGrpSpPr>
                    <a:grpSpLocks noChangeAspect="1"/>
                  </p:cNvGrpSpPr>
                  <p:nvPr/>
                </p:nvGrpSpPr>
                <p:grpSpPr>
                  <a:xfrm>
                    <a:off x="4829486" y="5084065"/>
                    <a:ext cx="1202345" cy="1316735"/>
                    <a:chOff x="2759568" y="2981393"/>
                    <a:chExt cx="1858102" cy="2034758"/>
                  </a:xfrm>
                  <a:grpFill/>
                </p:grpSpPr>
                <p:sp>
                  <p:nvSpPr>
                    <p:cNvPr id="685" name="Freeform 684"/>
                    <p:cNvSpPr/>
                    <p:nvPr/>
                  </p:nvSpPr>
                  <p:spPr bwMode="auto">
                    <a:xfrm rot="5400000" flipH="1">
                      <a:off x="3747317" y="3298958"/>
                      <a:ext cx="1028457" cy="497912"/>
                    </a:xfrm>
                    <a:custGeom>
                      <a:avLst/>
                      <a:gdLst>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77441"/>
                        <a:gd name="connsiteX1" fmla="*/ 679450 w 1124346"/>
                        <a:gd name="connsiteY1" fmla="*/ 408384 h 477441"/>
                        <a:gd name="connsiteX2" fmla="*/ 627062 w 1124346"/>
                        <a:gd name="connsiteY2" fmla="*/ 329803 h 477441"/>
                        <a:gd name="connsiteX3" fmla="*/ 565150 w 1124346"/>
                        <a:gd name="connsiteY3" fmla="*/ 260747 h 477441"/>
                        <a:gd name="connsiteX4" fmla="*/ 484187 w 1124346"/>
                        <a:gd name="connsiteY4" fmla="*/ 203597 h 477441"/>
                        <a:gd name="connsiteX5" fmla="*/ 412750 w 1124346"/>
                        <a:gd name="connsiteY5" fmla="*/ 148828 h 477441"/>
                        <a:gd name="connsiteX6" fmla="*/ 310356 w 1124346"/>
                        <a:gd name="connsiteY6" fmla="*/ 108347 h 477441"/>
                        <a:gd name="connsiteX7" fmla="*/ 219868 w 1124346"/>
                        <a:gd name="connsiteY7" fmla="*/ 79772 h 477441"/>
                        <a:gd name="connsiteX8" fmla="*/ 127000 w 1124346"/>
                        <a:gd name="connsiteY8" fmla="*/ 65484 h 477441"/>
                        <a:gd name="connsiteX9" fmla="*/ 981868 w 1124346"/>
                        <a:gd name="connsiteY9" fmla="*/ 60722 h 477441"/>
                        <a:gd name="connsiteX10" fmla="*/ 981868 w 1124346"/>
                        <a:gd name="connsiteY10" fmla="*/ 429816 h 477441"/>
                        <a:gd name="connsiteX11" fmla="*/ 719931 w 1124346"/>
                        <a:gd name="connsiteY11" fmla="*/ 477441 h 477441"/>
                        <a:gd name="connsiteX0" fmla="*/ 719931 w 1124346"/>
                        <a:gd name="connsiteY0" fmla="*/ 477441 h 477441"/>
                        <a:gd name="connsiteX1" fmla="*/ 679450 w 1124346"/>
                        <a:gd name="connsiteY1" fmla="*/ 408384 h 477441"/>
                        <a:gd name="connsiteX2" fmla="*/ 627062 w 1124346"/>
                        <a:gd name="connsiteY2" fmla="*/ 329803 h 477441"/>
                        <a:gd name="connsiteX3" fmla="*/ 565150 w 1124346"/>
                        <a:gd name="connsiteY3" fmla="*/ 260747 h 477441"/>
                        <a:gd name="connsiteX4" fmla="*/ 484187 w 1124346"/>
                        <a:gd name="connsiteY4" fmla="*/ 203597 h 477441"/>
                        <a:gd name="connsiteX5" fmla="*/ 412750 w 1124346"/>
                        <a:gd name="connsiteY5" fmla="*/ 148828 h 477441"/>
                        <a:gd name="connsiteX6" fmla="*/ 310356 w 1124346"/>
                        <a:gd name="connsiteY6" fmla="*/ 108347 h 477441"/>
                        <a:gd name="connsiteX7" fmla="*/ 219868 w 1124346"/>
                        <a:gd name="connsiteY7" fmla="*/ 79772 h 477441"/>
                        <a:gd name="connsiteX8" fmla="*/ 127000 w 1124346"/>
                        <a:gd name="connsiteY8" fmla="*/ 65484 h 477441"/>
                        <a:gd name="connsiteX9" fmla="*/ 981868 w 1124346"/>
                        <a:gd name="connsiteY9" fmla="*/ 60722 h 477441"/>
                        <a:gd name="connsiteX10" fmla="*/ 981868 w 1124346"/>
                        <a:gd name="connsiteY10" fmla="*/ 429816 h 477441"/>
                        <a:gd name="connsiteX11" fmla="*/ 719931 w 1124346"/>
                        <a:gd name="connsiteY11" fmla="*/ 477441 h 477441"/>
                        <a:gd name="connsiteX0" fmla="*/ 719931 w 987821"/>
                        <a:gd name="connsiteY0" fmla="*/ 477441 h 477441"/>
                        <a:gd name="connsiteX1" fmla="*/ 679450 w 987821"/>
                        <a:gd name="connsiteY1" fmla="*/ 408384 h 477441"/>
                        <a:gd name="connsiteX2" fmla="*/ 627062 w 987821"/>
                        <a:gd name="connsiteY2" fmla="*/ 329803 h 477441"/>
                        <a:gd name="connsiteX3" fmla="*/ 565150 w 987821"/>
                        <a:gd name="connsiteY3" fmla="*/ 260747 h 477441"/>
                        <a:gd name="connsiteX4" fmla="*/ 484187 w 987821"/>
                        <a:gd name="connsiteY4" fmla="*/ 203597 h 477441"/>
                        <a:gd name="connsiteX5" fmla="*/ 412750 w 987821"/>
                        <a:gd name="connsiteY5" fmla="*/ 148828 h 477441"/>
                        <a:gd name="connsiteX6" fmla="*/ 310356 w 987821"/>
                        <a:gd name="connsiteY6" fmla="*/ 108347 h 477441"/>
                        <a:gd name="connsiteX7" fmla="*/ 219868 w 987821"/>
                        <a:gd name="connsiteY7" fmla="*/ 79772 h 477441"/>
                        <a:gd name="connsiteX8" fmla="*/ 127000 w 987821"/>
                        <a:gd name="connsiteY8" fmla="*/ 65484 h 477441"/>
                        <a:gd name="connsiteX9" fmla="*/ 981868 w 987821"/>
                        <a:gd name="connsiteY9" fmla="*/ 60722 h 477441"/>
                        <a:gd name="connsiteX10" fmla="*/ 981868 w 987821"/>
                        <a:gd name="connsiteY10" fmla="*/ 429816 h 477441"/>
                        <a:gd name="connsiteX11" fmla="*/ 719931 w 987821"/>
                        <a:gd name="connsiteY11" fmla="*/ 477441 h 477441"/>
                        <a:gd name="connsiteX0" fmla="*/ 719931 w 987821"/>
                        <a:gd name="connsiteY0" fmla="*/ 416719 h 416719"/>
                        <a:gd name="connsiteX1" fmla="*/ 679450 w 987821"/>
                        <a:gd name="connsiteY1" fmla="*/ 347662 h 416719"/>
                        <a:gd name="connsiteX2" fmla="*/ 627062 w 987821"/>
                        <a:gd name="connsiteY2" fmla="*/ 269081 h 416719"/>
                        <a:gd name="connsiteX3" fmla="*/ 565150 w 987821"/>
                        <a:gd name="connsiteY3" fmla="*/ 200025 h 416719"/>
                        <a:gd name="connsiteX4" fmla="*/ 484187 w 987821"/>
                        <a:gd name="connsiteY4" fmla="*/ 142875 h 416719"/>
                        <a:gd name="connsiteX5" fmla="*/ 412750 w 987821"/>
                        <a:gd name="connsiteY5" fmla="*/ 88106 h 416719"/>
                        <a:gd name="connsiteX6" fmla="*/ 310356 w 987821"/>
                        <a:gd name="connsiteY6" fmla="*/ 47625 h 416719"/>
                        <a:gd name="connsiteX7" fmla="*/ 219868 w 987821"/>
                        <a:gd name="connsiteY7" fmla="*/ 19050 h 416719"/>
                        <a:gd name="connsiteX8" fmla="*/ 127000 w 987821"/>
                        <a:gd name="connsiteY8" fmla="*/ 4762 h 416719"/>
                        <a:gd name="connsiteX9" fmla="*/ 981868 w 987821"/>
                        <a:gd name="connsiteY9" fmla="*/ 0 h 416719"/>
                        <a:gd name="connsiteX10" fmla="*/ 981868 w 987821"/>
                        <a:gd name="connsiteY10" fmla="*/ 369094 h 416719"/>
                        <a:gd name="connsiteX11" fmla="*/ 719931 w 987821"/>
                        <a:gd name="connsiteY11" fmla="*/ 416719 h 416719"/>
                        <a:gd name="connsiteX0" fmla="*/ 592931 w 860821"/>
                        <a:gd name="connsiteY0" fmla="*/ 416719 h 416719"/>
                        <a:gd name="connsiteX1" fmla="*/ 552450 w 860821"/>
                        <a:gd name="connsiteY1" fmla="*/ 347662 h 416719"/>
                        <a:gd name="connsiteX2" fmla="*/ 500062 w 860821"/>
                        <a:gd name="connsiteY2" fmla="*/ 269081 h 416719"/>
                        <a:gd name="connsiteX3" fmla="*/ 438150 w 860821"/>
                        <a:gd name="connsiteY3" fmla="*/ 200025 h 416719"/>
                        <a:gd name="connsiteX4" fmla="*/ 357187 w 860821"/>
                        <a:gd name="connsiteY4" fmla="*/ 142875 h 416719"/>
                        <a:gd name="connsiteX5" fmla="*/ 285750 w 860821"/>
                        <a:gd name="connsiteY5" fmla="*/ 88106 h 416719"/>
                        <a:gd name="connsiteX6" fmla="*/ 183356 w 860821"/>
                        <a:gd name="connsiteY6" fmla="*/ 47625 h 416719"/>
                        <a:gd name="connsiteX7" fmla="*/ 92868 w 860821"/>
                        <a:gd name="connsiteY7" fmla="*/ 19050 h 416719"/>
                        <a:gd name="connsiteX8" fmla="*/ 0 w 860821"/>
                        <a:gd name="connsiteY8" fmla="*/ 4762 h 416719"/>
                        <a:gd name="connsiteX9" fmla="*/ 854868 w 860821"/>
                        <a:gd name="connsiteY9" fmla="*/ 0 h 416719"/>
                        <a:gd name="connsiteX10" fmla="*/ 854868 w 860821"/>
                        <a:gd name="connsiteY10" fmla="*/ 369094 h 416719"/>
                        <a:gd name="connsiteX11" fmla="*/ 592931 w 860821"/>
                        <a:gd name="connsiteY11" fmla="*/ 416719 h 41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0821" h="416719">
                          <a:moveTo>
                            <a:pt x="592931" y="416719"/>
                          </a:moveTo>
                          <a:cubicBezTo>
                            <a:pt x="569516" y="375841"/>
                            <a:pt x="567928" y="372268"/>
                            <a:pt x="552450" y="347662"/>
                          </a:cubicBezTo>
                          <a:cubicBezTo>
                            <a:pt x="536972" y="323056"/>
                            <a:pt x="519112" y="293687"/>
                            <a:pt x="500062" y="269081"/>
                          </a:cubicBezTo>
                          <a:cubicBezTo>
                            <a:pt x="481012" y="244475"/>
                            <a:pt x="461962" y="221059"/>
                            <a:pt x="438150" y="200025"/>
                          </a:cubicBezTo>
                          <a:cubicBezTo>
                            <a:pt x="414338" y="178991"/>
                            <a:pt x="382587" y="161528"/>
                            <a:pt x="357187" y="142875"/>
                          </a:cubicBezTo>
                          <a:cubicBezTo>
                            <a:pt x="331787" y="124222"/>
                            <a:pt x="314722" y="103981"/>
                            <a:pt x="285750" y="88106"/>
                          </a:cubicBezTo>
                          <a:cubicBezTo>
                            <a:pt x="256778" y="72231"/>
                            <a:pt x="215503" y="59134"/>
                            <a:pt x="183356" y="47625"/>
                          </a:cubicBezTo>
                          <a:cubicBezTo>
                            <a:pt x="151209" y="36116"/>
                            <a:pt x="123427" y="26194"/>
                            <a:pt x="92868" y="19050"/>
                          </a:cubicBezTo>
                          <a:cubicBezTo>
                            <a:pt x="62309" y="11906"/>
                            <a:pt x="96044" y="22225"/>
                            <a:pt x="0" y="4762"/>
                          </a:cubicBezTo>
                          <a:cubicBezTo>
                            <a:pt x="127000" y="1587"/>
                            <a:pt x="590153" y="2778"/>
                            <a:pt x="854868" y="0"/>
                          </a:cubicBezTo>
                          <a:cubicBezTo>
                            <a:pt x="860821" y="154385"/>
                            <a:pt x="858837" y="235347"/>
                            <a:pt x="854868" y="369094"/>
                          </a:cubicBezTo>
                          <a:cubicBezTo>
                            <a:pt x="761206" y="385366"/>
                            <a:pt x="747315" y="390922"/>
                            <a:pt x="592931" y="416719"/>
                          </a:cubicBezTo>
                          <a:close/>
                        </a:path>
                      </a:pathLst>
                    </a:custGeom>
                    <a:grp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686" name="Rectangle 685"/>
                    <p:cNvSpPr/>
                    <p:nvPr/>
                  </p:nvSpPr>
                  <p:spPr bwMode="auto">
                    <a:xfrm rot="5400000" flipH="1">
                      <a:off x="4260317" y="2678663"/>
                      <a:ext cx="54623" cy="660083"/>
                    </a:xfrm>
                    <a:prstGeom prst="rect">
                      <a:avLst/>
                    </a:prstGeom>
                    <a:grp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687" name="Oval 686"/>
                    <p:cNvSpPr>
                      <a:spLocks noChangeAspect="1"/>
                    </p:cNvSpPr>
                    <p:nvPr/>
                  </p:nvSpPr>
                  <p:spPr bwMode="auto">
                    <a:xfrm rot="5400000" flipH="1">
                      <a:off x="3445686" y="3899594"/>
                      <a:ext cx="286021" cy="286036"/>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sp>
                  <p:nvSpPr>
                    <p:cNvPr id="688" name="Freeform 687"/>
                    <p:cNvSpPr/>
                    <p:nvPr/>
                  </p:nvSpPr>
                  <p:spPr>
                    <a:xfrm>
                      <a:off x="4031175" y="3354605"/>
                      <a:ext cx="451816" cy="693727"/>
                    </a:xfrm>
                    <a:custGeom>
                      <a:avLst/>
                      <a:gdLst>
                        <a:gd name="connsiteX0" fmla="*/ 0 w 446379"/>
                        <a:gd name="connsiteY0" fmla="*/ 0 h 516717"/>
                        <a:gd name="connsiteX1" fmla="*/ 124445 w 446379"/>
                        <a:gd name="connsiteY1" fmla="*/ 73044 h 516717"/>
                        <a:gd name="connsiteX2" fmla="*/ 227247 w 446379"/>
                        <a:gd name="connsiteY2" fmla="*/ 173141 h 516717"/>
                        <a:gd name="connsiteX3" fmla="*/ 319228 w 446379"/>
                        <a:gd name="connsiteY3" fmla="*/ 273238 h 516717"/>
                        <a:gd name="connsiteX4" fmla="*/ 408504 w 446379"/>
                        <a:gd name="connsiteY4" fmla="*/ 432852 h 516717"/>
                        <a:gd name="connsiteX5" fmla="*/ 446379 w 446379"/>
                        <a:gd name="connsiteY5" fmla="*/ 516717 h 516717"/>
                        <a:gd name="connsiteX0" fmla="*/ 0 w 446379"/>
                        <a:gd name="connsiteY0" fmla="*/ 0 h 516717"/>
                        <a:gd name="connsiteX1" fmla="*/ 124445 w 446379"/>
                        <a:gd name="connsiteY1" fmla="*/ 73044 h 516717"/>
                        <a:gd name="connsiteX2" fmla="*/ 235363 w 446379"/>
                        <a:gd name="connsiteY2" fmla="*/ 162320 h 516717"/>
                        <a:gd name="connsiteX3" fmla="*/ 319228 w 446379"/>
                        <a:gd name="connsiteY3" fmla="*/ 273238 h 516717"/>
                        <a:gd name="connsiteX4" fmla="*/ 408504 w 446379"/>
                        <a:gd name="connsiteY4" fmla="*/ 432852 h 516717"/>
                        <a:gd name="connsiteX5" fmla="*/ 446379 w 446379"/>
                        <a:gd name="connsiteY5" fmla="*/ 516717 h 516717"/>
                        <a:gd name="connsiteX0" fmla="*/ 0 w 465316"/>
                        <a:gd name="connsiteY0" fmla="*/ 0 h 530244"/>
                        <a:gd name="connsiteX1" fmla="*/ 124445 w 465316"/>
                        <a:gd name="connsiteY1" fmla="*/ 73044 h 530244"/>
                        <a:gd name="connsiteX2" fmla="*/ 235363 w 465316"/>
                        <a:gd name="connsiteY2" fmla="*/ 162320 h 530244"/>
                        <a:gd name="connsiteX3" fmla="*/ 319228 w 465316"/>
                        <a:gd name="connsiteY3" fmla="*/ 273238 h 530244"/>
                        <a:gd name="connsiteX4" fmla="*/ 408504 w 465316"/>
                        <a:gd name="connsiteY4" fmla="*/ 432852 h 530244"/>
                        <a:gd name="connsiteX5" fmla="*/ 465316 w 465316"/>
                        <a:gd name="connsiteY5" fmla="*/ 530244 h 530244"/>
                        <a:gd name="connsiteX0" fmla="*/ 0 w 465316"/>
                        <a:gd name="connsiteY0" fmla="*/ 0 h 589761"/>
                        <a:gd name="connsiteX1" fmla="*/ 124445 w 465316"/>
                        <a:gd name="connsiteY1" fmla="*/ 73044 h 589761"/>
                        <a:gd name="connsiteX2" fmla="*/ 235363 w 465316"/>
                        <a:gd name="connsiteY2" fmla="*/ 162320 h 589761"/>
                        <a:gd name="connsiteX3" fmla="*/ 319228 w 465316"/>
                        <a:gd name="connsiteY3" fmla="*/ 273238 h 589761"/>
                        <a:gd name="connsiteX4" fmla="*/ 408504 w 465316"/>
                        <a:gd name="connsiteY4" fmla="*/ 432852 h 589761"/>
                        <a:gd name="connsiteX5" fmla="*/ 465316 w 465316"/>
                        <a:gd name="connsiteY5" fmla="*/ 589761 h 589761"/>
                        <a:gd name="connsiteX0" fmla="*/ 0 w 451789"/>
                        <a:gd name="connsiteY0" fmla="*/ 0 h 595172"/>
                        <a:gd name="connsiteX1" fmla="*/ 124445 w 451789"/>
                        <a:gd name="connsiteY1" fmla="*/ 73044 h 595172"/>
                        <a:gd name="connsiteX2" fmla="*/ 235363 w 451789"/>
                        <a:gd name="connsiteY2" fmla="*/ 162320 h 595172"/>
                        <a:gd name="connsiteX3" fmla="*/ 319228 w 451789"/>
                        <a:gd name="connsiteY3" fmla="*/ 273238 h 595172"/>
                        <a:gd name="connsiteX4" fmla="*/ 408504 w 451789"/>
                        <a:gd name="connsiteY4" fmla="*/ 432852 h 595172"/>
                        <a:gd name="connsiteX5" fmla="*/ 451789 w 451789"/>
                        <a:gd name="connsiteY5" fmla="*/ 595172 h 595172"/>
                        <a:gd name="connsiteX0" fmla="*/ 0 w 451789"/>
                        <a:gd name="connsiteY0" fmla="*/ 0 h 595172"/>
                        <a:gd name="connsiteX1" fmla="*/ 124445 w 451789"/>
                        <a:gd name="connsiteY1" fmla="*/ 73044 h 595172"/>
                        <a:gd name="connsiteX2" fmla="*/ 219596 w 451789"/>
                        <a:gd name="connsiteY2" fmla="*/ 167263 h 595172"/>
                        <a:gd name="connsiteX3" fmla="*/ 235363 w 451789"/>
                        <a:gd name="connsiteY3" fmla="*/ 162320 h 595172"/>
                        <a:gd name="connsiteX4" fmla="*/ 319228 w 451789"/>
                        <a:gd name="connsiteY4" fmla="*/ 273238 h 595172"/>
                        <a:gd name="connsiteX5" fmla="*/ 408504 w 451789"/>
                        <a:gd name="connsiteY5" fmla="*/ 432852 h 595172"/>
                        <a:gd name="connsiteX6" fmla="*/ 451789 w 451789"/>
                        <a:gd name="connsiteY6" fmla="*/ 595172 h 595172"/>
                        <a:gd name="connsiteX0" fmla="*/ 0 w 451789"/>
                        <a:gd name="connsiteY0" fmla="*/ 0 h 595172"/>
                        <a:gd name="connsiteX1" fmla="*/ 119682 w 451789"/>
                        <a:gd name="connsiteY1" fmla="*/ 73044 h 595172"/>
                        <a:gd name="connsiteX2" fmla="*/ 219596 w 451789"/>
                        <a:gd name="connsiteY2" fmla="*/ 167263 h 595172"/>
                        <a:gd name="connsiteX3" fmla="*/ 235363 w 451789"/>
                        <a:gd name="connsiteY3" fmla="*/ 162320 h 595172"/>
                        <a:gd name="connsiteX4" fmla="*/ 319228 w 451789"/>
                        <a:gd name="connsiteY4" fmla="*/ 273238 h 595172"/>
                        <a:gd name="connsiteX5" fmla="*/ 408504 w 451789"/>
                        <a:gd name="connsiteY5" fmla="*/ 432852 h 595172"/>
                        <a:gd name="connsiteX6" fmla="*/ 451789 w 451789"/>
                        <a:gd name="connsiteY6" fmla="*/ 595172 h 595172"/>
                        <a:gd name="connsiteX0" fmla="*/ 0 w 451789"/>
                        <a:gd name="connsiteY0" fmla="*/ 0 h 595172"/>
                        <a:gd name="connsiteX1" fmla="*/ 119682 w 451789"/>
                        <a:gd name="connsiteY1" fmla="*/ 73044 h 595172"/>
                        <a:gd name="connsiteX2" fmla="*/ 219596 w 451789"/>
                        <a:gd name="connsiteY2" fmla="*/ 167263 h 595172"/>
                        <a:gd name="connsiteX3" fmla="*/ 319228 w 451789"/>
                        <a:gd name="connsiteY3" fmla="*/ 273238 h 595172"/>
                        <a:gd name="connsiteX4" fmla="*/ 408504 w 451789"/>
                        <a:gd name="connsiteY4" fmla="*/ 432852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16847 w 451789"/>
                        <a:gd name="connsiteY3" fmla="*/ 282763 h 595172"/>
                        <a:gd name="connsiteX4" fmla="*/ 408504 w 451789"/>
                        <a:gd name="connsiteY4" fmla="*/ 432852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16847 w 451789"/>
                        <a:gd name="connsiteY3" fmla="*/ 282763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47804 w 451789"/>
                        <a:gd name="connsiteY3" fmla="*/ 258247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33516 w 451789"/>
                        <a:gd name="connsiteY3" fmla="*/ 270505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38646 w 451789"/>
                        <a:gd name="connsiteY2" fmla="*/ 152962 h 595172"/>
                        <a:gd name="connsiteX3" fmla="*/ 333516 w 451789"/>
                        <a:gd name="connsiteY3" fmla="*/ 270505 h 595172"/>
                        <a:gd name="connsiteX4" fmla="*/ 418029 w 451789"/>
                        <a:gd name="connsiteY4" fmla="*/ 412423 h 595172"/>
                        <a:gd name="connsiteX5" fmla="*/ 451789 w 451789"/>
                        <a:gd name="connsiteY5" fmla="*/ 595172 h 59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789" h="595172">
                          <a:moveTo>
                            <a:pt x="0" y="0"/>
                          </a:moveTo>
                          <a:cubicBezTo>
                            <a:pt x="43285" y="22093"/>
                            <a:pt x="79908" y="47550"/>
                            <a:pt x="119682" y="73044"/>
                          </a:cubicBezTo>
                          <a:cubicBezTo>
                            <a:pt x="159456" y="98538"/>
                            <a:pt x="205388" y="119596"/>
                            <a:pt x="238646" y="152962"/>
                          </a:cubicBezTo>
                          <a:cubicBezTo>
                            <a:pt x="271904" y="186328"/>
                            <a:pt x="303619" y="227262"/>
                            <a:pt x="333516" y="270505"/>
                          </a:cubicBezTo>
                          <a:cubicBezTo>
                            <a:pt x="363413" y="313748"/>
                            <a:pt x="398317" y="358312"/>
                            <a:pt x="418029" y="412423"/>
                          </a:cubicBezTo>
                          <a:cubicBezTo>
                            <a:pt x="437741" y="466534"/>
                            <a:pt x="451789" y="595172"/>
                            <a:pt x="451789" y="595172"/>
                          </a:cubicBezTo>
                        </a:path>
                      </a:pathLst>
                    </a:cu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cxnSp>
                  <p:nvCxnSpPr>
                    <p:cNvPr id="689" name="Straight Connector 688"/>
                    <p:cNvCxnSpPr/>
                    <p:nvPr/>
                  </p:nvCxnSpPr>
                  <p:spPr bwMode="auto">
                    <a:xfrm flipH="1">
                      <a:off x="4012585" y="2981414"/>
                      <a:ext cx="55010" cy="372334"/>
                    </a:xfrm>
                    <a:prstGeom prst="line">
                      <a:avLst/>
                    </a:prstGeom>
                    <a:grpFill/>
                    <a:ln w="19050">
                      <a:solidFill>
                        <a:schemeClr val="bg1"/>
                      </a:solidFill>
                    </a:ln>
                  </p:spPr>
                </p:cxnSp>
                <p:cxnSp>
                  <p:nvCxnSpPr>
                    <p:cNvPr id="690" name="Straight Connector 689"/>
                    <p:cNvCxnSpPr>
                      <a:stCxn id="691" idx="0"/>
                    </p:cNvCxnSpPr>
                    <p:nvPr/>
                  </p:nvCxnSpPr>
                  <p:spPr bwMode="auto">
                    <a:xfrm flipV="1">
                      <a:off x="4507389" y="3036042"/>
                      <a:ext cx="7319" cy="1106138"/>
                    </a:xfrm>
                    <a:prstGeom prst="line">
                      <a:avLst/>
                    </a:prstGeom>
                    <a:grpFill/>
                    <a:ln w="19050">
                      <a:solidFill>
                        <a:schemeClr val="bg1"/>
                      </a:solidFill>
                    </a:ln>
                  </p:spPr>
                </p:cxnSp>
                <p:sp>
                  <p:nvSpPr>
                    <p:cNvPr id="691" name="Oval 690"/>
                    <p:cNvSpPr>
                      <a:spLocks noChangeAspect="1"/>
                    </p:cNvSpPr>
                    <p:nvPr/>
                  </p:nvSpPr>
                  <p:spPr bwMode="auto">
                    <a:xfrm rot="5400000" flipH="1">
                      <a:off x="2759639" y="3268134"/>
                      <a:ext cx="1747946" cy="1748088"/>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grpSp>
              <p:sp>
                <p:nvSpPr>
                  <p:cNvPr id="684" name="Oval 683"/>
                  <p:cNvSpPr>
                    <a:spLocks noChangeAspect="1"/>
                  </p:cNvSpPr>
                  <p:nvPr/>
                </p:nvSpPr>
                <p:spPr>
                  <a:xfrm>
                    <a:off x="5101494" y="5551640"/>
                    <a:ext cx="548640" cy="548640"/>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grpSp>
            <p:grpSp>
              <p:nvGrpSpPr>
                <p:cNvPr id="663" name="Group 662"/>
                <p:cNvGrpSpPr>
                  <a:grpSpLocks noChangeAspect="1"/>
                </p:cNvGrpSpPr>
                <p:nvPr/>
              </p:nvGrpSpPr>
              <p:grpSpPr>
                <a:xfrm>
                  <a:off x="11751470" y="8344279"/>
                  <a:ext cx="136026" cy="95249"/>
                  <a:chOff x="5019071" y="4953000"/>
                  <a:chExt cx="108820" cy="76199"/>
                </a:xfrm>
              </p:grpSpPr>
              <p:sp>
                <p:nvSpPr>
                  <p:cNvPr id="680" name="Rectangle 679"/>
                  <p:cNvSpPr/>
                  <p:nvPr/>
                </p:nvSpPr>
                <p:spPr bwMode="auto">
                  <a:xfrm rot="5400000" flipH="1">
                    <a:off x="5068043" y="4971390"/>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681" name="Rectangle 680"/>
                  <p:cNvSpPr/>
                  <p:nvPr/>
                </p:nvSpPr>
                <p:spPr bwMode="auto">
                  <a:xfrm rot="3180000" flipH="1">
                    <a:off x="5070081" y="4935270"/>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682" name="Rectangle 681"/>
                  <p:cNvSpPr/>
                  <p:nvPr/>
                </p:nvSpPr>
                <p:spPr bwMode="auto">
                  <a:xfrm rot="5400000" flipH="1">
                    <a:off x="5068043" y="4904028"/>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cxnSp>
              <p:nvCxnSpPr>
                <p:cNvPr id="664" name="Straight Arrow Connector 663"/>
                <p:cNvCxnSpPr/>
                <p:nvPr/>
              </p:nvCxnSpPr>
              <p:spPr>
                <a:xfrm flipV="1">
                  <a:off x="12010716" y="8287128"/>
                  <a:ext cx="0" cy="182880"/>
                </a:xfrm>
                <a:prstGeom prst="straightConnector1">
                  <a:avLst/>
                </a:prstGeom>
                <a:ln w="9525">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sp>
              <p:nvSpPr>
                <p:cNvPr id="665" name="Rectangle 664"/>
                <p:cNvSpPr/>
                <p:nvPr/>
              </p:nvSpPr>
              <p:spPr bwMode="auto">
                <a:xfrm rot="5400000" flipH="1">
                  <a:off x="11808813" y="8095133"/>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666" name="Oval 665"/>
                <p:cNvSpPr>
                  <a:spLocks noChangeAspect="1"/>
                </p:cNvSpPr>
                <p:nvPr/>
              </p:nvSpPr>
              <p:spPr>
                <a:xfrm>
                  <a:off x="11719271" y="8403429"/>
                  <a:ext cx="59436" cy="594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7" name="Straight Connector 666"/>
                <p:cNvCxnSpPr>
                  <a:stCxn id="665" idx="2"/>
                  <a:endCxn id="665" idx="2"/>
                </p:cNvCxnSpPr>
                <p:nvPr/>
              </p:nvCxnSpPr>
              <p:spPr>
                <a:xfrm>
                  <a:off x="11747597" y="816187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8" name="Straight Connector 667"/>
                <p:cNvCxnSpPr>
                  <a:stCxn id="682" idx="0"/>
                  <a:endCxn id="665" idx="2"/>
                </p:cNvCxnSpPr>
                <p:nvPr/>
              </p:nvCxnSpPr>
              <p:spPr>
                <a:xfrm flipH="1" flipV="1">
                  <a:off x="11747597" y="8161872"/>
                  <a:ext cx="137350" cy="187931"/>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p:cNvCxnSpPr>
                  <a:stCxn id="682" idx="2"/>
                  <a:endCxn id="665" idx="0"/>
                </p:cNvCxnSpPr>
                <p:nvPr/>
              </p:nvCxnSpPr>
              <p:spPr>
                <a:xfrm flipV="1">
                  <a:off x="11751469" y="8161872"/>
                  <a:ext cx="129606" cy="187931"/>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70" name="Oval 669"/>
                <p:cNvSpPr>
                  <a:spLocks noChangeAspect="1"/>
                </p:cNvSpPr>
                <p:nvPr/>
              </p:nvSpPr>
              <p:spPr>
                <a:xfrm>
                  <a:off x="11767998" y="821445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1" name="Straight Connector 670"/>
                <p:cNvCxnSpPr/>
                <p:nvPr/>
              </p:nvCxnSpPr>
              <p:spPr>
                <a:xfrm flipV="1">
                  <a:off x="11676929" y="8730480"/>
                  <a:ext cx="0" cy="320229"/>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672" name="TextBox 671"/>
                <p:cNvSpPr txBox="1"/>
                <p:nvPr/>
              </p:nvSpPr>
              <p:spPr>
                <a:xfrm>
                  <a:off x="11718784" y="8952823"/>
                  <a:ext cx="439544" cy="307777"/>
                </a:xfrm>
                <a:prstGeom prst="rect">
                  <a:avLst/>
                </a:prstGeom>
                <a:noFill/>
              </p:spPr>
              <p:txBody>
                <a:bodyPr wrap="none" rtlCol="0">
                  <a:spAutoFit/>
                </a:bodyPr>
                <a:lstStyle/>
                <a:p>
                  <a:r>
                    <a:rPr lang="en-US" sz="1400" dirty="0">
                      <a:solidFill>
                        <a:schemeClr val="bg1"/>
                      </a:solidFill>
                      <a:latin typeface="Comic Sans MS" panose="030F0702030302020204" pitchFamily="66" charset="0"/>
                    </a:rPr>
                    <a:t>SD</a:t>
                  </a:r>
                </a:p>
              </p:txBody>
            </p:sp>
            <p:sp>
              <p:nvSpPr>
                <p:cNvPr id="673" name="TextBox 672"/>
                <p:cNvSpPr txBox="1"/>
                <p:nvPr/>
              </p:nvSpPr>
              <p:spPr>
                <a:xfrm>
                  <a:off x="11231261" y="8098444"/>
                  <a:ext cx="553357" cy="307777"/>
                </a:xfrm>
                <a:prstGeom prst="rect">
                  <a:avLst/>
                </a:prstGeom>
                <a:noFill/>
              </p:spPr>
              <p:txBody>
                <a:bodyPr wrap="none" rtlCol="0">
                  <a:spAutoFit/>
                </a:bodyPr>
                <a:lstStyle/>
                <a:p>
                  <a:r>
                    <a:rPr lang="en-US" sz="1400" dirty="0">
                      <a:solidFill>
                        <a:schemeClr val="bg1"/>
                      </a:solidFill>
                      <a:latin typeface="Comic Sans MS" panose="030F0702030302020204" pitchFamily="66" charset="0"/>
                    </a:rPr>
                    <a:t>TDV</a:t>
                  </a:r>
                </a:p>
              </p:txBody>
            </p:sp>
            <p:grpSp>
              <p:nvGrpSpPr>
                <p:cNvPr id="674" name="Group 673"/>
                <p:cNvGrpSpPr/>
                <p:nvPr/>
              </p:nvGrpSpPr>
              <p:grpSpPr>
                <a:xfrm>
                  <a:off x="11605978" y="9058458"/>
                  <a:ext cx="153573" cy="135777"/>
                  <a:chOff x="4929263" y="5572680"/>
                  <a:chExt cx="153573" cy="135777"/>
                </a:xfrm>
              </p:grpSpPr>
              <p:sp>
                <p:nvSpPr>
                  <p:cNvPr id="675" name="Rectangle 674"/>
                  <p:cNvSpPr/>
                  <p:nvPr/>
                </p:nvSpPr>
                <p:spPr bwMode="auto">
                  <a:xfrm rot="5400000" flipH="1">
                    <a:off x="4990479" y="5636195"/>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676" name="Rectangle 675"/>
                  <p:cNvSpPr/>
                  <p:nvPr/>
                </p:nvSpPr>
                <p:spPr bwMode="auto">
                  <a:xfrm flipH="1">
                    <a:off x="4993026" y="5573314"/>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677" name="Rectangle 676"/>
                  <p:cNvSpPr/>
                  <p:nvPr/>
                </p:nvSpPr>
                <p:spPr bwMode="auto">
                  <a:xfrm rot="5400000" flipH="1">
                    <a:off x="4990479" y="5511464"/>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678" name="Rectangle 677"/>
                  <p:cNvSpPr/>
                  <p:nvPr/>
                </p:nvSpPr>
                <p:spPr bwMode="auto">
                  <a:xfrm rot="3300000" flipH="1">
                    <a:off x="5031593" y="5600929"/>
                    <a:ext cx="11046" cy="91440"/>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679" name="Rectangle 678"/>
                  <p:cNvSpPr/>
                  <p:nvPr/>
                </p:nvSpPr>
                <p:spPr bwMode="auto">
                  <a:xfrm rot="19500000" flipH="1">
                    <a:off x="5069307" y="5600406"/>
                    <a:ext cx="11046" cy="45720"/>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grpSp>
          <p:grpSp>
            <p:nvGrpSpPr>
              <p:cNvPr id="646" name="Group 645"/>
              <p:cNvGrpSpPr/>
              <p:nvPr/>
            </p:nvGrpSpPr>
            <p:grpSpPr>
              <a:xfrm>
                <a:off x="1513606" y="5976086"/>
                <a:ext cx="189847" cy="241821"/>
                <a:chOff x="8143766" y="9220200"/>
                <a:chExt cx="189847" cy="241821"/>
              </a:xfrm>
            </p:grpSpPr>
            <p:cxnSp>
              <p:nvCxnSpPr>
                <p:cNvPr id="654" name="Straight Connector 653"/>
                <p:cNvCxnSpPr/>
                <p:nvPr/>
              </p:nvCxnSpPr>
              <p:spPr>
                <a:xfrm flipV="1">
                  <a:off x="8213540" y="9220200"/>
                  <a:ext cx="0" cy="161813"/>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655" name="Group 654"/>
                <p:cNvGrpSpPr>
                  <a:grpSpLocks noChangeAspect="1"/>
                </p:cNvGrpSpPr>
                <p:nvPr/>
              </p:nvGrpSpPr>
              <p:grpSpPr>
                <a:xfrm>
                  <a:off x="8143766" y="9366773"/>
                  <a:ext cx="189847" cy="95248"/>
                  <a:chOff x="5222636" y="4898421"/>
                  <a:chExt cx="189847" cy="95248"/>
                </a:xfrm>
              </p:grpSpPr>
              <p:cxnSp>
                <p:nvCxnSpPr>
                  <p:cNvPr id="656" name="Straight Connector 655"/>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58" name="Rectangle 657"/>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659" name="Rectangle 658"/>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660" name="Oval 659"/>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47" name="TextBox 646"/>
              <p:cNvSpPr txBox="1">
                <a:spLocks noChangeAspect="1"/>
              </p:cNvSpPr>
              <p:nvPr/>
            </p:nvSpPr>
            <p:spPr>
              <a:xfrm>
                <a:off x="1234504" y="4976842"/>
                <a:ext cx="685800" cy="990600"/>
              </a:xfrm>
              <a:prstGeom prst="rect">
                <a:avLst/>
              </a:prstGeom>
              <a:solidFill>
                <a:schemeClr val="accent5"/>
              </a:solidFill>
              <a:ln w="38100">
                <a:solidFill>
                  <a:schemeClr val="bg1"/>
                </a:solidFill>
              </a:ln>
            </p:spPr>
            <p:txBody>
              <a:bodyPr vert="vert270" wrap="square" lIns="0" tIns="0" rIns="0" bIns="0" rtlCol="0" anchor="ctr" anchorCtr="1">
                <a:noAutofit/>
              </a:bodyPr>
              <a:lstStyle/>
              <a:p>
                <a:pPr algn="ctr"/>
                <a:r>
                  <a:rPr lang="en-US" sz="1500" dirty="0">
                    <a:solidFill>
                      <a:schemeClr val="bg1"/>
                    </a:solidFill>
                  </a:rPr>
                  <a:t>Chiller 1 No VFD</a:t>
                </a:r>
              </a:p>
            </p:txBody>
          </p:sp>
          <p:grpSp>
            <p:nvGrpSpPr>
              <p:cNvPr id="648" name="Group 647"/>
              <p:cNvGrpSpPr/>
              <p:nvPr/>
            </p:nvGrpSpPr>
            <p:grpSpPr>
              <a:xfrm>
                <a:off x="1384980" y="8412443"/>
                <a:ext cx="189847" cy="95248"/>
                <a:chOff x="2025053" y="8774390"/>
                <a:chExt cx="189847" cy="95248"/>
              </a:xfrm>
            </p:grpSpPr>
            <p:cxnSp>
              <p:nvCxnSpPr>
                <p:cNvPr id="649" name="Straight Connector 648"/>
                <p:cNvCxnSpPr/>
                <p:nvPr/>
              </p:nvCxnSpPr>
              <p:spPr>
                <a:xfrm flipV="1">
                  <a:off x="2103575" y="8817980"/>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p:cNvCxnSpPr/>
                <p:nvPr/>
              </p:nvCxnSpPr>
              <p:spPr>
                <a:xfrm flipV="1">
                  <a:off x="2214900" y="8774390"/>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51" name="Rectangle 650"/>
                <p:cNvSpPr/>
                <p:nvPr/>
              </p:nvSpPr>
              <p:spPr bwMode="auto">
                <a:xfrm rot="5400000" flipH="1">
                  <a:off x="2086915" y="8797376"/>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652" name="Rectangle 651"/>
                <p:cNvSpPr/>
                <p:nvPr/>
              </p:nvSpPr>
              <p:spPr bwMode="auto">
                <a:xfrm rot="5400000" flipH="1">
                  <a:off x="2086915" y="8713174"/>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653" name="Oval 652"/>
                <p:cNvSpPr/>
                <p:nvPr/>
              </p:nvSpPr>
              <p:spPr>
                <a:xfrm>
                  <a:off x="2025053" y="8793034"/>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6" name="Group 535"/>
            <p:cNvGrpSpPr/>
            <p:nvPr/>
          </p:nvGrpSpPr>
          <p:grpSpPr>
            <a:xfrm>
              <a:off x="7748794" y="1460274"/>
              <a:ext cx="2515084" cy="2011658"/>
              <a:chOff x="4548429" y="823006"/>
              <a:chExt cx="2515084" cy="2011658"/>
            </a:xfrm>
          </p:grpSpPr>
          <p:cxnSp>
            <p:nvCxnSpPr>
              <p:cNvPr id="593" name="Straight Connector 592"/>
              <p:cNvCxnSpPr/>
              <p:nvPr/>
            </p:nvCxnSpPr>
            <p:spPr>
              <a:xfrm flipH="1" flipV="1">
                <a:off x="7063512" y="823006"/>
                <a:ext cx="1" cy="542713"/>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p:cNvCxnSpPr>
                <a:endCxn id="577" idx="2"/>
              </p:cNvCxnSpPr>
              <p:nvPr/>
            </p:nvCxnSpPr>
            <p:spPr>
              <a:xfrm flipV="1">
                <a:off x="6923580" y="2404733"/>
                <a:ext cx="0" cy="429931"/>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95" name="Straight Connector 594"/>
              <p:cNvCxnSpPr/>
              <p:nvPr/>
            </p:nvCxnSpPr>
            <p:spPr>
              <a:xfrm flipH="1" flipV="1">
                <a:off x="5132365" y="823006"/>
                <a:ext cx="1" cy="542713"/>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p:cNvCxnSpPr>
                <a:endCxn id="625" idx="2"/>
              </p:cNvCxnSpPr>
              <p:nvPr/>
            </p:nvCxnSpPr>
            <p:spPr>
              <a:xfrm flipV="1">
                <a:off x="4992432" y="2404733"/>
                <a:ext cx="0" cy="429931"/>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597" name="Group 596"/>
              <p:cNvGrpSpPr/>
              <p:nvPr/>
            </p:nvGrpSpPr>
            <p:grpSpPr>
              <a:xfrm>
                <a:off x="4548429" y="1310607"/>
                <a:ext cx="927067" cy="1162156"/>
                <a:chOff x="11231261" y="8098444"/>
                <a:chExt cx="927067" cy="1162156"/>
              </a:xfrm>
            </p:grpSpPr>
            <p:cxnSp>
              <p:nvCxnSpPr>
                <p:cNvPr id="610" name="Straight Connector 609"/>
                <p:cNvCxnSpPr/>
                <p:nvPr/>
              </p:nvCxnSpPr>
              <p:spPr>
                <a:xfrm flipV="1">
                  <a:off x="11818526" y="8433432"/>
                  <a:ext cx="0" cy="10372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611" name="Group 610"/>
                <p:cNvGrpSpPr>
                  <a:grpSpLocks noChangeAspect="1"/>
                </p:cNvGrpSpPr>
                <p:nvPr/>
              </p:nvGrpSpPr>
              <p:grpSpPr>
                <a:xfrm>
                  <a:off x="11506200" y="8494393"/>
                  <a:ext cx="375735" cy="411480"/>
                  <a:chOff x="4829486" y="5084065"/>
                  <a:chExt cx="1202345" cy="1316735"/>
                </a:xfrm>
                <a:solidFill>
                  <a:schemeClr val="bg1">
                    <a:lumMod val="65000"/>
                  </a:schemeClr>
                </a:solidFill>
              </p:grpSpPr>
              <p:grpSp>
                <p:nvGrpSpPr>
                  <p:cNvPr id="632" name="Group 631"/>
                  <p:cNvGrpSpPr>
                    <a:grpSpLocks noChangeAspect="1"/>
                  </p:cNvGrpSpPr>
                  <p:nvPr/>
                </p:nvGrpSpPr>
                <p:grpSpPr>
                  <a:xfrm>
                    <a:off x="4829486" y="5084065"/>
                    <a:ext cx="1202345" cy="1316735"/>
                    <a:chOff x="2759568" y="2981393"/>
                    <a:chExt cx="1858102" cy="2034758"/>
                  </a:xfrm>
                  <a:grpFill/>
                </p:grpSpPr>
                <p:sp>
                  <p:nvSpPr>
                    <p:cNvPr id="634" name="Freeform 633"/>
                    <p:cNvSpPr/>
                    <p:nvPr/>
                  </p:nvSpPr>
                  <p:spPr bwMode="auto">
                    <a:xfrm rot="5400000" flipH="1">
                      <a:off x="3747317" y="3298958"/>
                      <a:ext cx="1028457" cy="497912"/>
                    </a:xfrm>
                    <a:custGeom>
                      <a:avLst/>
                      <a:gdLst>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77441"/>
                        <a:gd name="connsiteX1" fmla="*/ 679450 w 1124346"/>
                        <a:gd name="connsiteY1" fmla="*/ 408384 h 477441"/>
                        <a:gd name="connsiteX2" fmla="*/ 627062 w 1124346"/>
                        <a:gd name="connsiteY2" fmla="*/ 329803 h 477441"/>
                        <a:gd name="connsiteX3" fmla="*/ 565150 w 1124346"/>
                        <a:gd name="connsiteY3" fmla="*/ 260747 h 477441"/>
                        <a:gd name="connsiteX4" fmla="*/ 484187 w 1124346"/>
                        <a:gd name="connsiteY4" fmla="*/ 203597 h 477441"/>
                        <a:gd name="connsiteX5" fmla="*/ 412750 w 1124346"/>
                        <a:gd name="connsiteY5" fmla="*/ 148828 h 477441"/>
                        <a:gd name="connsiteX6" fmla="*/ 310356 w 1124346"/>
                        <a:gd name="connsiteY6" fmla="*/ 108347 h 477441"/>
                        <a:gd name="connsiteX7" fmla="*/ 219868 w 1124346"/>
                        <a:gd name="connsiteY7" fmla="*/ 79772 h 477441"/>
                        <a:gd name="connsiteX8" fmla="*/ 127000 w 1124346"/>
                        <a:gd name="connsiteY8" fmla="*/ 65484 h 477441"/>
                        <a:gd name="connsiteX9" fmla="*/ 981868 w 1124346"/>
                        <a:gd name="connsiteY9" fmla="*/ 60722 h 477441"/>
                        <a:gd name="connsiteX10" fmla="*/ 981868 w 1124346"/>
                        <a:gd name="connsiteY10" fmla="*/ 429816 h 477441"/>
                        <a:gd name="connsiteX11" fmla="*/ 719931 w 1124346"/>
                        <a:gd name="connsiteY11" fmla="*/ 477441 h 477441"/>
                        <a:gd name="connsiteX0" fmla="*/ 719931 w 1124346"/>
                        <a:gd name="connsiteY0" fmla="*/ 477441 h 477441"/>
                        <a:gd name="connsiteX1" fmla="*/ 679450 w 1124346"/>
                        <a:gd name="connsiteY1" fmla="*/ 408384 h 477441"/>
                        <a:gd name="connsiteX2" fmla="*/ 627062 w 1124346"/>
                        <a:gd name="connsiteY2" fmla="*/ 329803 h 477441"/>
                        <a:gd name="connsiteX3" fmla="*/ 565150 w 1124346"/>
                        <a:gd name="connsiteY3" fmla="*/ 260747 h 477441"/>
                        <a:gd name="connsiteX4" fmla="*/ 484187 w 1124346"/>
                        <a:gd name="connsiteY4" fmla="*/ 203597 h 477441"/>
                        <a:gd name="connsiteX5" fmla="*/ 412750 w 1124346"/>
                        <a:gd name="connsiteY5" fmla="*/ 148828 h 477441"/>
                        <a:gd name="connsiteX6" fmla="*/ 310356 w 1124346"/>
                        <a:gd name="connsiteY6" fmla="*/ 108347 h 477441"/>
                        <a:gd name="connsiteX7" fmla="*/ 219868 w 1124346"/>
                        <a:gd name="connsiteY7" fmla="*/ 79772 h 477441"/>
                        <a:gd name="connsiteX8" fmla="*/ 127000 w 1124346"/>
                        <a:gd name="connsiteY8" fmla="*/ 65484 h 477441"/>
                        <a:gd name="connsiteX9" fmla="*/ 981868 w 1124346"/>
                        <a:gd name="connsiteY9" fmla="*/ 60722 h 477441"/>
                        <a:gd name="connsiteX10" fmla="*/ 981868 w 1124346"/>
                        <a:gd name="connsiteY10" fmla="*/ 429816 h 477441"/>
                        <a:gd name="connsiteX11" fmla="*/ 719931 w 1124346"/>
                        <a:gd name="connsiteY11" fmla="*/ 477441 h 477441"/>
                        <a:gd name="connsiteX0" fmla="*/ 719931 w 987821"/>
                        <a:gd name="connsiteY0" fmla="*/ 477441 h 477441"/>
                        <a:gd name="connsiteX1" fmla="*/ 679450 w 987821"/>
                        <a:gd name="connsiteY1" fmla="*/ 408384 h 477441"/>
                        <a:gd name="connsiteX2" fmla="*/ 627062 w 987821"/>
                        <a:gd name="connsiteY2" fmla="*/ 329803 h 477441"/>
                        <a:gd name="connsiteX3" fmla="*/ 565150 w 987821"/>
                        <a:gd name="connsiteY3" fmla="*/ 260747 h 477441"/>
                        <a:gd name="connsiteX4" fmla="*/ 484187 w 987821"/>
                        <a:gd name="connsiteY4" fmla="*/ 203597 h 477441"/>
                        <a:gd name="connsiteX5" fmla="*/ 412750 w 987821"/>
                        <a:gd name="connsiteY5" fmla="*/ 148828 h 477441"/>
                        <a:gd name="connsiteX6" fmla="*/ 310356 w 987821"/>
                        <a:gd name="connsiteY6" fmla="*/ 108347 h 477441"/>
                        <a:gd name="connsiteX7" fmla="*/ 219868 w 987821"/>
                        <a:gd name="connsiteY7" fmla="*/ 79772 h 477441"/>
                        <a:gd name="connsiteX8" fmla="*/ 127000 w 987821"/>
                        <a:gd name="connsiteY8" fmla="*/ 65484 h 477441"/>
                        <a:gd name="connsiteX9" fmla="*/ 981868 w 987821"/>
                        <a:gd name="connsiteY9" fmla="*/ 60722 h 477441"/>
                        <a:gd name="connsiteX10" fmla="*/ 981868 w 987821"/>
                        <a:gd name="connsiteY10" fmla="*/ 429816 h 477441"/>
                        <a:gd name="connsiteX11" fmla="*/ 719931 w 987821"/>
                        <a:gd name="connsiteY11" fmla="*/ 477441 h 477441"/>
                        <a:gd name="connsiteX0" fmla="*/ 719931 w 987821"/>
                        <a:gd name="connsiteY0" fmla="*/ 416719 h 416719"/>
                        <a:gd name="connsiteX1" fmla="*/ 679450 w 987821"/>
                        <a:gd name="connsiteY1" fmla="*/ 347662 h 416719"/>
                        <a:gd name="connsiteX2" fmla="*/ 627062 w 987821"/>
                        <a:gd name="connsiteY2" fmla="*/ 269081 h 416719"/>
                        <a:gd name="connsiteX3" fmla="*/ 565150 w 987821"/>
                        <a:gd name="connsiteY3" fmla="*/ 200025 h 416719"/>
                        <a:gd name="connsiteX4" fmla="*/ 484187 w 987821"/>
                        <a:gd name="connsiteY4" fmla="*/ 142875 h 416719"/>
                        <a:gd name="connsiteX5" fmla="*/ 412750 w 987821"/>
                        <a:gd name="connsiteY5" fmla="*/ 88106 h 416719"/>
                        <a:gd name="connsiteX6" fmla="*/ 310356 w 987821"/>
                        <a:gd name="connsiteY6" fmla="*/ 47625 h 416719"/>
                        <a:gd name="connsiteX7" fmla="*/ 219868 w 987821"/>
                        <a:gd name="connsiteY7" fmla="*/ 19050 h 416719"/>
                        <a:gd name="connsiteX8" fmla="*/ 127000 w 987821"/>
                        <a:gd name="connsiteY8" fmla="*/ 4762 h 416719"/>
                        <a:gd name="connsiteX9" fmla="*/ 981868 w 987821"/>
                        <a:gd name="connsiteY9" fmla="*/ 0 h 416719"/>
                        <a:gd name="connsiteX10" fmla="*/ 981868 w 987821"/>
                        <a:gd name="connsiteY10" fmla="*/ 369094 h 416719"/>
                        <a:gd name="connsiteX11" fmla="*/ 719931 w 987821"/>
                        <a:gd name="connsiteY11" fmla="*/ 416719 h 416719"/>
                        <a:gd name="connsiteX0" fmla="*/ 592931 w 860821"/>
                        <a:gd name="connsiteY0" fmla="*/ 416719 h 416719"/>
                        <a:gd name="connsiteX1" fmla="*/ 552450 w 860821"/>
                        <a:gd name="connsiteY1" fmla="*/ 347662 h 416719"/>
                        <a:gd name="connsiteX2" fmla="*/ 500062 w 860821"/>
                        <a:gd name="connsiteY2" fmla="*/ 269081 h 416719"/>
                        <a:gd name="connsiteX3" fmla="*/ 438150 w 860821"/>
                        <a:gd name="connsiteY3" fmla="*/ 200025 h 416719"/>
                        <a:gd name="connsiteX4" fmla="*/ 357187 w 860821"/>
                        <a:gd name="connsiteY4" fmla="*/ 142875 h 416719"/>
                        <a:gd name="connsiteX5" fmla="*/ 285750 w 860821"/>
                        <a:gd name="connsiteY5" fmla="*/ 88106 h 416719"/>
                        <a:gd name="connsiteX6" fmla="*/ 183356 w 860821"/>
                        <a:gd name="connsiteY6" fmla="*/ 47625 h 416719"/>
                        <a:gd name="connsiteX7" fmla="*/ 92868 w 860821"/>
                        <a:gd name="connsiteY7" fmla="*/ 19050 h 416719"/>
                        <a:gd name="connsiteX8" fmla="*/ 0 w 860821"/>
                        <a:gd name="connsiteY8" fmla="*/ 4762 h 416719"/>
                        <a:gd name="connsiteX9" fmla="*/ 854868 w 860821"/>
                        <a:gd name="connsiteY9" fmla="*/ 0 h 416719"/>
                        <a:gd name="connsiteX10" fmla="*/ 854868 w 860821"/>
                        <a:gd name="connsiteY10" fmla="*/ 369094 h 416719"/>
                        <a:gd name="connsiteX11" fmla="*/ 592931 w 860821"/>
                        <a:gd name="connsiteY11" fmla="*/ 416719 h 41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0821" h="416719">
                          <a:moveTo>
                            <a:pt x="592931" y="416719"/>
                          </a:moveTo>
                          <a:cubicBezTo>
                            <a:pt x="569516" y="375841"/>
                            <a:pt x="567928" y="372268"/>
                            <a:pt x="552450" y="347662"/>
                          </a:cubicBezTo>
                          <a:cubicBezTo>
                            <a:pt x="536972" y="323056"/>
                            <a:pt x="519112" y="293687"/>
                            <a:pt x="500062" y="269081"/>
                          </a:cubicBezTo>
                          <a:cubicBezTo>
                            <a:pt x="481012" y="244475"/>
                            <a:pt x="461962" y="221059"/>
                            <a:pt x="438150" y="200025"/>
                          </a:cubicBezTo>
                          <a:cubicBezTo>
                            <a:pt x="414338" y="178991"/>
                            <a:pt x="382587" y="161528"/>
                            <a:pt x="357187" y="142875"/>
                          </a:cubicBezTo>
                          <a:cubicBezTo>
                            <a:pt x="331787" y="124222"/>
                            <a:pt x="314722" y="103981"/>
                            <a:pt x="285750" y="88106"/>
                          </a:cubicBezTo>
                          <a:cubicBezTo>
                            <a:pt x="256778" y="72231"/>
                            <a:pt x="215503" y="59134"/>
                            <a:pt x="183356" y="47625"/>
                          </a:cubicBezTo>
                          <a:cubicBezTo>
                            <a:pt x="151209" y="36116"/>
                            <a:pt x="123427" y="26194"/>
                            <a:pt x="92868" y="19050"/>
                          </a:cubicBezTo>
                          <a:cubicBezTo>
                            <a:pt x="62309" y="11906"/>
                            <a:pt x="96044" y="22225"/>
                            <a:pt x="0" y="4762"/>
                          </a:cubicBezTo>
                          <a:cubicBezTo>
                            <a:pt x="127000" y="1587"/>
                            <a:pt x="590153" y="2778"/>
                            <a:pt x="854868" y="0"/>
                          </a:cubicBezTo>
                          <a:cubicBezTo>
                            <a:pt x="860821" y="154385"/>
                            <a:pt x="858837" y="235347"/>
                            <a:pt x="854868" y="369094"/>
                          </a:cubicBezTo>
                          <a:cubicBezTo>
                            <a:pt x="761206" y="385366"/>
                            <a:pt x="747315" y="390922"/>
                            <a:pt x="592931" y="416719"/>
                          </a:cubicBezTo>
                          <a:close/>
                        </a:path>
                      </a:pathLst>
                    </a:custGeom>
                    <a:grp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635" name="Rectangle 634"/>
                    <p:cNvSpPr/>
                    <p:nvPr/>
                  </p:nvSpPr>
                  <p:spPr bwMode="auto">
                    <a:xfrm rot="5400000" flipH="1">
                      <a:off x="4260317" y="2678663"/>
                      <a:ext cx="54623" cy="660083"/>
                    </a:xfrm>
                    <a:prstGeom prst="rect">
                      <a:avLst/>
                    </a:prstGeom>
                    <a:grp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636" name="Oval 635"/>
                    <p:cNvSpPr>
                      <a:spLocks noChangeAspect="1"/>
                    </p:cNvSpPr>
                    <p:nvPr/>
                  </p:nvSpPr>
                  <p:spPr bwMode="auto">
                    <a:xfrm rot="5400000" flipH="1">
                      <a:off x="3445686" y="3899594"/>
                      <a:ext cx="286021" cy="286036"/>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sp>
                  <p:nvSpPr>
                    <p:cNvPr id="637" name="Freeform 636"/>
                    <p:cNvSpPr/>
                    <p:nvPr/>
                  </p:nvSpPr>
                  <p:spPr>
                    <a:xfrm>
                      <a:off x="4031175" y="3354605"/>
                      <a:ext cx="451816" cy="693727"/>
                    </a:xfrm>
                    <a:custGeom>
                      <a:avLst/>
                      <a:gdLst>
                        <a:gd name="connsiteX0" fmla="*/ 0 w 446379"/>
                        <a:gd name="connsiteY0" fmla="*/ 0 h 516717"/>
                        <a:gd name="connsiteX1" fmla="*/ 124445 w 446379"/>
                        <a:gd name="connsiteY1" fmla="*/ 73044 h 516717"/>
                        <a:gd name="connsiteX2" fmla="*/ 227247 w 446379"/>
                        <a:gd name="connsiteY2" fmla="*/ 173141 h 516717"/>
                        <a:gd name="connsiteX3" fmla="*/ 319228 w 446379"/>
                        <a:gd name="connsiteY3" fmla="*/ 273238 h 516717"/>
                        <a:gd name="connsiteX4" fmla="*/ 408504 w 446379"/>
                        <a:gd name="connsiteY4" fmla="*/ 432852 h 516717"/>
                        <a:gd name="connsiteX5" fmla="*/ 446379 w 446379"/>
                        <a:gd name="connsiteY5" fmla="*/ 516717 h 516717"/>
                        <a:gd name="connsiteX0" fmla="*/ 0 w 446379"/>
                        <a:gd name="connsiteY0" fmla="*/ 0 h 516717"/>
                        <a:gd name="connsiteX1" fmla="*/ 124445 w 446379"/>
                        <a:gd name="connsiteY1" fmla="*/ 73044 h 516717"/>
                        <a:gd name="connsiteX2" fmla="*/ 235363 w 446379"/>
                        <a:gd name="connsiteY2" fmla="*/ 162320 h 516717"/>
                        <a:gd name="connsiteX3" fmla="*/ 319228 w 446379"/>
                        <a:gd name="connsiteY3" fmla="*/ 273238 h 516717"/>
                        <a:gd name="connsiteX4" fmla="*/ 408504 w 446379"/>
                        <a:gd name="connsiteY4" fmla="*/ 432852 h 516717"/>
                        <a:gd name="connsiteX5" fmla="*/ 446379 w 446379"/>
                        <a:gd name="connsiteY5" fmla="*/ 516717 h 516717"/>
                        <a:gd name="connsiteX0" fmla="*/ 0 w 465316"/>
                        <a:gd name="connsiteY0" fmla="*/ 0 h 530244"/>
                        <a:gd name="connsiteX1" fmla="*/ 124445 w 465316"/>
                        <a:gd name="connsiteY1" fmla="*/ 73044 h 530244"/>
                        <a:gd name="connsiteX2" fmla="*/ 235363 w 465316"/>
                        <a:gd name="connsiteY2" fmla="*/ 162320 h 530244"/>
                        <a:gd name="connsiteX3" fmla="*/ 319228 w 465316"/>
                        <a:gd name="connsiteY3" fmla="*/ 273238 h 530244"/>
                        <a:gd name="connsiteX4" fmla="*/ 408504 w 465316"/>
                        <a:gd name="connsiteY4" fmla="*/ 432852 h 530244"/>
                        <a:gd name="connsiteX5" fmla="*/ 465316 w 465316"/>
                        <a:gd name="connsiteY5" fmla="*/ 530244 h 530244"/>
                        <a:gd name="connsiteX0" fmla="*/ 0 w 465316"/>
                        <a:gd name="connsiteY0" fmla="*/ 0 h 589761"/>
                        <a:gd name="connsiteX1" fmla="*/ 124445 w 465316"/>
                        <a:gd name="connsiteY1" fmla="*/ 73044 h 589761"/>
                        <a:gd name="connsiteX2" fmla="*/ 235363 w 465316"/>
                        <a:gd name="connsiteY2" fmla="*/ 162320 h 589761"/>
                        <a:gd name="connsiteX3" fmla="*/ 319228 w 465316"/>
                        <a:gd name="connsiteY3" fmla="*/ 273238 h 589761"/>
                        <a:gd name="connsiteX4" fmla="*/ 408504 w 465316"/>
                        <a:gd name="connsiteY4" fmla="*/ 432852 h 589761"/>
                        <a:gd name="connsiteX5" fmla="*/ 465316 w 465316"/>
                        <a:gd name="connsiteY5" fmla="*/ 589761 h 589761"/>
                        <a:gd name="connsiteX0" fmla="*/ 0 w 451789"/>
                        <a:gd name="connsiteY0" fmla="*/ 0 h 595172"/>
                        <a:gd name="connsiteX1" fmla="*/ 124445 w 451789"/>
                        <a:gd name="connsiteY1" fmla="*/ 73044 h 595172"/>
                        <a:gd name="connsiteX2" fmla="*/ 235363 w 451789"/>
                        <a:gd name="connsiteY2" fmla="*/ 162320 h 595172"/>
                        <a:gd name="connsiteX3" fmla="*/ 319228 w 451789"/>
                        <a:gd name="connsiteY3" fmla="*/ 273238 h 595172"/>
                        <a:gd name="connsiteX4" fmla="*/ 408504 w 451789"/>
                        <a:gd name="connsiteY4" fmla="*/ 432852 h 595172"/>
                        <a:gd name="connsiteX5" fmla="*/ 451789 w 451789"/>
                        <a:gd name="connsiteY5" fmla="*/ 595172 h 595172"/>
                        <a:gd name="connsiteX0" fmla="*/ 0 w 451789"/>
                        <a:gd name="connsiteY0" fmla="*/ 0 h 595172"/>
                        <a:gd name="connsiteX1" fmla="*/ 124445 w 451789"/>
                        <a:gd name="connsiteY1" fmla="*/ 73044 h 595172"/>
                        <a:gd name="connsiteX2" fmla="*/ 219596 w 451789"/>
                        <a:gd name="connsiteY2" fmla="*/ 167263 h 595172"/>
                        <a:gd name="connsiteX3" fmla="*/ 235363 w 451789"/>
                        <a:gd name="connsiteY3" fmla="*/ 162320 h 595172"/>
                        <a:gd name="connsiteX4" fmla="*/ 319228 w 451789"/>
                        <a:gd name="connsiteY4" fmla="*/ 273238 h 595172"/>
                        <a:gd name="connsiteX5" fmla="*/ 408504 w 451789"/>
                        <a:gd name="connsiteY5" fmla="*/ 432852 h 595172"/>
                        <a:gd name="connsiteX6" fmla="*/ 451789 w 451789"/>
                        <a:gd name="connsiteY6" fmla="*/ 595172 h 595172"/>
                        <a:gd name="connsiteX0" fmla="*/ 0 w 451789"/>
                        <a:gd name="connsiteY0" fmla="*/ 0 h 595172"/>
                        <a:gd name="connsiteX1" fmla="*/ 119682 w 451789"/>
                        <a:gd name="connsiteY1" fmla="*/ 73044 h 595172"/>
                        <a:gd name="connsiteX2" fmla="*/ 219596 w 451789"/>
                        <a:gd name="connsiteY2" fmla="*/ 167263 h 595172"/>
                        <a:gd name="connsiteX3" fmla="*/ 235363 w 451789"/>
                        <a:gd name="connsiteY3" fmla="*/ 162320 h 595172"/>
                        <a:gd name="connsiteX4" fmla="*/ 319228 w 451789"/>
                        <a:gd name="connsiteY4" fmla="*/ 273238 h 595172"/>
                        <a:gd name="connsiteX5" fmla="*/ 408504 w 451789"/>
                        <a:gd name="connsiteY5" fmla="*/ 432852 h 595172"/>
                        <a:gd name="connsiteX6" fmla="*/ 451789 w 451789"/>
                        <a:gd name="connsiteY6" fmla="*/ 595172 h 595172"/>
                        <a:gd name="connsiteX0" fmla="*/ 0 w 451789"/>
                        <a:gd name="connsiteY0" fmla="*/ 0 h 595172"/>
                        <a:gd name="connsiteX1" fmla="*/ 119682 w 451789"/>
                        <a:gd name="connsiteY1" fmla="*/ 73044 h 595172"/>
                        <a:gd name="connsiteX2" fmla="*/ 219596 w 451789"/>
                        <a:gd name="connsiteY2" fmla="*/ 167263 h 595172"/>
                        <a:gd name="connsiteX3" fmla="*/ 319228 w 451789"/>
                        <a:gd name="connsiteY3" fmla="*/ 273238 h 595172"/>
                        <a:gd name="connsiteX4" fmla="*/ 408504 w 451789"/>
                        <a:gd name="connsiteY4" fmla="*/ 432852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16847 w 451789"/>
                        <a:gd name="connsiteY3" fmla="*/ 282763 h 595172"/>
                        <a:gd name="connsiteX4" fmla="*/ 408504 w 451789"/>
                        <a:gd name="connsiteY4" fmla="*/ 432852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16847 w 451789"/>
                        <a:gd name="connsiteY3" fmla="*/ 282763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47804 w 451789"/>
                        <a:gd name="connsiteY3" fmla="*/ 258247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33516 w 451789"/>
                        <a:gd name="connsiteY3" fmla="*/ 270505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38646 w 451789"/>
                        <a:gd name="connsiteY2" fmla="*/ 152962 h 595172"/>
                        <a:gd name="connsiteX3" fmla="*/ 333516 w 451789"/>
                        <a:gd name="connsiteY3" fmla="*/ 270505 h 595172"/>
                        <a:gd name="connsiteX4" fmla="*/ 418029 w 451789"/>
                        <a:gd name="connsiteY4" fmla="*/ 412423 h 595172"/>
                        <a:gd name="connsiteX5" fmla="*/ 451789 w 451789"/>
                        <a:gd name="connsiteY5" fmla="*/ 595172 h 59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789" h="595172">
                          <a:moveTo>
                            <a:pt x="0" y="0"/>
                          </a:moveTo>
                          <a:cubicBezTo>
                            <a:pt x="43285" y="22093"/>
                            <a:pt x="79908" y="47550"/>
                            <a:pt x="119682" y="73044"/>
                          </a:cubicBezTo>
                          <a:cubicBezTo>
                            <a:pt x="159456" y="98538"/>
                            <a:pt x="205388" y="119596"/>
                            <a:pt x="238646" y="152962"/>
                          </a:cubicBezTo>
                          <a:cubicBezTo>
                            <a:pt x="271904" y="186328"/>
                            <a:pt x="303619" y="227262"/>
                            <a:pt x="333516" y="270505"/>
                          </a:cubicBezTo>
                          <a:cubicBezTo>
                            <a:pt x="363413" y="313748"/>
                            <a:pt x="398317" y="358312"/>
                            <a:pt x="418029" y="412423"/>
                          </a:cubicBezTo>
                          <a:cubicBezTo>
                            <a:pt x="437741" y="466534"/>
                            <a:pt x="451789" y="595172"/>
                            <a:pt x="451789" y="595172"/>
                          </a:cubicBezTo>
                        </a:path>
                      </a:pathLst>
                    </a:cu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cxnSp>
                  <p:nvCxnSpPr>
                    <p:cNvPr id="638" name="Straight Connector 637"/>
                    <p:cNvCxnSpPr/>
                    <p:nvPr/>
                  </p:nvCxnSpPr>
                  <p:spPr bwMode="auto">
                    <a:xfrm flipH="1">
                      <a:off x="4012585" y="2981414"/>
                      <a:ext cx="55010" cy="372334"/>
                    </a:xfrm>
                    <a:prstGeom prst="line">
                      <a:avLst/>
                    </a:prstGeom>
                    <a:grpFill/>
                    <a:ln w="19050">
                      <a:solidFill>
                        <a:schemeClr val="bg1"/>
                      </a:solidFill>
                    </a:ln>
                  </p:spPr>
                </p:cxnSp>
                <p:cxnSp>
                  <p:nvCxnSpPr>
                    <p:cNvPr id="639" name="Straight Connector 638"/>
                    <p:cNvCxnSpPr>
                      <a:stCxn id="640" idx="0"/>
                    </p:cNvCxnSpPr>
                    <p:nvPr/>
                  </p:nvCxnSpPr>
                  <p:spPr bwMode="auto">
                    <a:xfrm flipV="1">
                      <a:off x="4507389" y="3036042"/>
                      <a:ext cx="7319" cy="1106138"/>
                    </a:xfrm>
                    <a:prstGeom prst="line">
                      <a:avLst/>
                    </a:prstGeom>
                    <a:grpFill/>
                    <a:ln w="19050">
                      <a:solidFill>
                        <a:schemeClr val="bg1"/>
                      </a:solidFill>
                    </a:ln>
                  </p:spPr>
                </p:cxnSp>
                <p:sp>
                  <p:nvSpPr>
                    <p:cNvPr id="640" name="Oval 639"/>
                    <p:cNvSpPr>
                      <a:spLocks noChangeAspect="1"/>
                    </p:cNvSpPr>
                    <p:nvPr/>
                  </p:nvSpPr>
                  <p:spPr bwMode="auto">
                    <a:xfrm rot="5400000" flipH="1">
                      <a:off x="2759639" y="3268134"/>
                      <a:ext cx="1747946" cy="1748088"/>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grpSp>
              <p:sp>
                <p:nvSpPr>
                  <p:cNvPr id="633" name="Oval 632"/>
                  <p:cNvSpPr>
                    <a:spLocks noChangeAspect="1"/>
                  </p:cNvSpPr>
                  <p:nvPr/>
                </p:nvSpPr>
                <p:spPr>
                  <a:xfrm>
                    <a:off x="5101494" y="5551640"/>
                    <a:ext cx="548640" cy="548640"/>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grpSp>
            <p:grpSp>
              <p:nvGrpSpPr>
                <p:cNvPr id="612" name="Group 611"/>
                <p:cNvGrpSpPr>
                  <a:grpSpLocks noChangeAspect="1"/>
                </p:cNvGrpSpPr>
                <p:nvPr/>
              </p:nvGrpSpPr>
              <p:grpSpPr>
                <a:xfrm>
                  <a:off x="11751470" y="8344279"/>
                  <a:ext cx="136026" cy="95249"/>
                  <a:chOff x="5019071" y="4953000"/>
                  <a:chExt cx="108820" cy="76199"/>
                </a:xfrm>
              </p:grpSpPr>
              <p:sp>
                <p:nvSpPr>
                  <p:cNvPr id="629" name="Rectangle 628"/>
                  <p:cNvSpPr/>
                  <p:nvPr/>
                </p:nvSpPr>
                <p:spPr bwMode="auto">
                  <a:xfrm rot="5400000" flipH="1">
                    <a:off x="5068043" y="4971390"/>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630" name="Rectangle 629"/>
                  <p:cNvSpPr/>
                  <p:nvPr/>
                </p:nvSpPr>
                <p:spPr bwMode="auto">
                  <a:xfrm rot="3180000" flipH="1">
                    <a:off x="5070081" y="4935270"/>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631" name="Rectangle 630"/>
                  <p:cNvSpPr/>
                  <p:nvPr/>
                </p:nvSpPr>
                <p:spPr bwMode="auto">
                  <a:xfrm rot="5400000" flipH="1">
                    <a:off x="5068043" y="4904028"/>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cxnSp>
              <p:nvCxnSpPr>
                <p:cNvPr id="613" name="Straight Arrow Connector 612"/>
                <p:cNvCxnSpPr/>
                <p:nvPr/>
              </p:nvCxnSpPr>
              <p:spPr>
                <a:xfrm flipV="1">
                  <a:off x="12010716" y="8287128"/>
                  <a:ext cx="0" cy="182880"/>
                </a:xfrm>
                <a:prstGeom prst="straightConnector1">
                  <a:avLst/>
                </a:prstGeom>
                <a:ln w="9525">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sp>
              <p:nvSpPr>
                <p:cNvPr id="614" name="Rectangle 613"/>
                <p:cNvSpPr/>
                <p:nvPr/>
              </p:nvSpPr>
              <p:spPr bwMode="auto">
                <a:xfrm rot="5400000" flipH="1">
                  <a:off x="11808813" y="8095133"/>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615" name="Oval 614"/>
                <p:cNvSpPr>
                  <a:spLocks noChangeAspect="1"/>
                </p:cNvSpPr>
                <p:nvPr/>
              </p:nvSpPr>
              <p:spPr>
                <a:xfrm>
                  <a:off x="11719271" y="8403429"/>
                  <a:ext cx="59436" cy="594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6" name="Straight Connector 615"/>
                <p:cNvCxnSpPr>
                  <a:stCxn id="614" idx="2"/>
                  <a:endCxn id="614" idx="2"/>
                </p:cNvCxnSpPr>
                <p:nvPr/>
              </p:nvCxnSpPr>
              <p:spPr>
                <a:xfrm>
                  <a:off x="11747597" y="816187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7" name="Straight Connector 616"/>
                <p:cNvCxnSpPr>
                  <a:stCxn id="631" idx="0"/>
                  <a:endCxn id="614" idx="2"/>
                </p:cNvCxnSpPr>
                <p:nvPr/>
              </p:nvCxnSpPr>
              <p:spPr>
                <a:xfrm flipH="1" flipV="1">
                  <a:off x="11747597" y="8161872"/>
                  <a:ext cx="137350" cy="187931"/>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p:cNvCxnSpPr>
                  <a:stCxn id="631" idx="2"/>
                  <a:endCxn id="614" idx="0"/>
                </p:cNvCxnSpPr>
                <p:nvPr/>
              </p:nvCxnSpPr>
              <p:spPr>
                <a:xfrm flipV="1">
                  <a:off x="11751469" y="8161872"/>
                  <a:ext cx="129606" cy="187931"/>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19" name="Oval 618"/>
                <p:cNvSpPr>
                  <a:spLocks noChangeAspect="1"/>
                </p:cNvSpPr>
                <p:nvPr/>
              </p:nvSpPr>
              <p:spPr>
                <a:xfrm>
                  <a:off x="11767998" y="821445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0" name="Straight Connector 619"/>
                <p:cNvCxnSpPr/>
                <p:nvPr/>
              </p:nvCxnSpPr>
              <p:spPr>
                <a:xfrm flipV="1">
                  <a:off x="11676929" y="8730480"/>
                  <a:ext cx="0" cy="320229"/>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621" name="TextBox 620"/>
                <p:cNvSpPr txBox="1"/>
                <p:nvPr/>
              </p:nvSpPr>
              <p:spPr>
                <a:xfrm>
                  <a:off x="11718784" y="8952823"/>
                  <a:ext cx="439544" cy="307777"/>
                </a:xfrm>
                <a:prstGeom prst="rect">
                  <a:avLst/>
                </a:prstGeom>
                <a:noFill/>
              </p:spPr>
              <p:txBody>
                <a:bodyPr wrap="none" rtlCol="0">
                  <a:spAutoFit/>
                </a:bodyPr>
                <a:lstStyle/>
                <a:p>
                  <a:r>
                    <a:rPr lang="en-US" sz="1400" dirty="0">
                      <a:solidFill>
                        <a:schemeClr val="bg1"/>
                      </a:solidFill>
                      <a:latin typeface="Comic Sans MS" panose="030F0702030302020204" pitchFamily="66" charset="0"/>
                    </a:rPr>
                    <a:t>SD</a:t>
                  </a:r>
                </a:p>
              </p:txBody>
            </p:sp>
            <p:sp>
              <p:nvSpPr>
                <p:cNvPr id="622" name="TextBox 621"/>
                <p:cNvSpPr txBox="1"/>
                <p:nvPr/>
              </p:nvSpPr>
              <p:spPr>
                <a:xfrm>
                  <a:off x="11231261" y="8098444"/>
                  <a:ext cx="553357" cy="307777"/>
                </a:xfrm>
                <a:prstGeom prst="rect">
                  <a:avLst/>
                </a:prstGeom>
                <a:noFill/>
              </p:spPr>
              <p:txBody>
                <a:bodyPr wrap="none" rtlCol="0">
                  <a:spAutoFit/>
                </a:bodyPr>
                <a:lstStyle/>
                <a:p>
                  <a:r>
                    <a:rPr lang="en-US" sz="1400" dirty="0">
                      <a:solidFill>
                        <a:schemeClr val="bg1"/>
                      </a:solidFill>
                      <a:latin typeface="Comic Sans MS" panose="030F0702030302020204" pitchFamily="66" charset="0"/>
                    </a:rPr>
                    <a:t>TDV</a:t>
                  </a:r>
                </a:p>
              </p:txBody>
            </p:sp>
            <p:grpSp>
              <p:nvGrpSpPr>
                <p:cNvPr id="623" name="Group 622"/>
                <p:cNvGrpSpPr/>
                <p:nvPr/>
              </p:nvGrpSpPr>
              <p:grpSpPr>
                <a:xfrm>
                  <a:off x="11605978" y="9058458"/>
                  <a:ext cx="153573" cy="135777"/>
                  <a:chOff x="4929263" y="5572680"/>
                  <a:chExt cx="153573" cy="135777"/>
                </a:xfrm>
              </p:grpSpPr>
              <p:sp>
                <p:nvSpPr>
                  <p:cNvPr id="624" name="Rectangle 623"/>
                  <p:cNvSpPr/>
                  <p:nvPr/>
                </p:nvSpPr>
                <p:spPr bwMode="auto">
                  <a:xfrm rot="5400000" flipH="1">
                    <a:off x="4990479" y="5636195"/>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625" name="Rectangle 624"/>
                  <p:cNvSpPr/>
                  <p:nvPr/>
                </p:nvSpPr>
                <p:spPr bwMode="auto">
                  <a:xfrm flipH="1">
                    <a:off x="4993026" y="5573314"/>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626" name="Rectangle 625"/>
                  <p:cNvSpPr/>
                  <p:nvPr/>
                </p:nvSpPr>
                <p:spPr bwMode="auto">
                  <a:xfrm rot="5400000" flipH="1">
                    <a:off x="4990479" y="5511464"/>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627" name="Rectangle 626"/>
                  <p:cNvSpPr/>
                  <p:nvPr/>
                </p:nvSpPr>
                <p:spPr bwMode="auto">
                  <a:xfrm rot="3300000" flipH="1">
                    <a:off x="5031593" y="5600929"/>
                    <a:ext cx="11046" cy="91440"/>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628" name="Rectangle 627"/>
                  <p:cNvSpPr/>
                  <p:nvPr/>
                </p:nvSpPr>
                <p:spPr bwMode="auto">
                  <a:xfrm rot="19500000" flipH="1">
                    <a:off x="5069307" y="5600406"/>
                    <a:ext cx="11046" cy="45720"/>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grpSp>
          <p:grpSp>
            <p:nvGrpSpPr>
              <p:cNvPr id="598" name="Group 597"/>
              <p:cNvGrpSpPr>
                <a:grpSpLocks noChangeAspect="1"/>
              </p:cNvGrpSpPr>
              <p:nvPr/>
            </p:nvGrpSpPr>
            <p:grpSpPr>
              <a:xfrm>
                <a:off x="4929522" y="2556538"/>
                <a:ext cx="189846" cy="95248"/>
                <a:chOff x="5222637" y="4898421"/>
                <a:chExt cx="189846" cy="95248"/>
              </a:xfrm>
            </p:grpSpPr>
            <p:cxnSp>
              <p:nvCxnSpPr>
                <p:cNvPr id="605" name="Straight Connector 604"/>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6" name="Straight Connector 605"/>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07" name="Rectangle 606"/>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608" name="Rectangle 607"/>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609" name="Oval 608"/>
                <p:cNvSpPr/>
                <p:nvPr/>
              </p:nvSpPr>
              <p:spPr>
                <a:xfrm>
                  <a:off x="5222637"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9" name="Group 598"/>
              <p:cNvGrpSpPr>
                <a:grpSpLocks noChangeAspect="1"/>
              </p:cNvGrpSpPr>
              <p:nvPr/>
            </p:nvGrpSpPr>
            <p:grpSpPr>
              <a:xfrm>
                <a:off x="6858010" y="2556538"/>
                <a:ext cx="189846" cy="95248"/>
                <a:chOff x="5222637" y="4898421"/>
                <a:chExt cx="189846" cy="95248"/>
              </a:xfrm>
            </p:grpSpPr>
            <p:cxnSp>
              <p:nvCxnSpPr>
                <p:cNvPr id="600" name="Straight Connector 599"/>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02" name="Rectangle 601"/>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603" name="Rectangle 602"/>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604" name="Oval 603"/>
                <p:cNvSpPr/>
                <p:nvPr/>
              </p:nvSpPr>
              <p:spPr>
                <a:xfrm>
                  <a:off x="5222637"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7" name="Group 536"/>
            <p:cNvGrpSpPr/>
            <p:nvPr/>
          </p:nvGrpSpPr>
          <p:grpSpPr>
            <a:xfrm>
              <a:off x="9679942" y="1947875"/>
              <a:ext cx="927067" cy="1162156"/>
              <a:chOff x="11231261" y="8098444"/>
              <a:chExt cx="927067" cy="1162156"/>
            </a:xfrm>
          </p:grpSpPr>
          <p:cxnSp>
            <p:nvCxnSpPr>
              <p:cNvPr id="562" name="Straight Connector 561"/>
              <p:cNvCxnSpPr/>
              <p:nvPr/>
            </p:nvCxnSpPr>
            <p:spPr>
              <a:xfrm flipV="1">
                <a:off x="11818526" y="8433432"/>
                <a:ext cx="0" cy="10372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563" name="Group 562"/>
              <p:cNvGrpSpPr>
                <a:grpSpLocks noChangeAspect="1"/>
              </p:cNvGrpSpPr>
              <p:nvPr/>
            </p:nvGrpSpPr>
            <p:grpSpPr>
              <a:xfrm>
                <a:off x="11506200" y="8494393"/>
                <a:ext cx="375735" cy="411480"/>
                <a:chOff x="4829486" y="5084065"/>
                <a:chExt cx="1202345" cy="1316735"/>
              </a:xfrm>
              <a:solidFill>
                <a:schemeClr val="bg1">
                  <a:lumMod val="65000"/>
                </a:schemeClr>
              </a:solidFill>
            </p:grpSpPr>
            <p:grpSp>
              <p:nvGrpSpPr>
                <p:cNvPr id="584" name="Group 583"/>
                <p:cNvGrpSpPr>
                  <a:grpSpLocks noChangeAspect="1"/>
                </p:cNvGrpSpPr>
                <p:nvPr/>
              </p:nvGrpSpPr>
              <p:grpSpPr>
                <a:xfrm>
                  <a:off x="4829486" y="5084065"/>
                  <a:ext cx="1202345" cy="1316735"/>
                  <a:chOff x="2759568" y="2981393"/>
                  <a:chExt cx="1858102" cy="2034758"/>
                </a:xfrm>
                <a:grpFill/>
              </p:grpSpPr>
              <p:sp>
                <p:nvSpPr>
                  <p:cNvPr id="586" name="Freeform 585"/>
                  <p:cNvSpPr/>
                  <p:nvPr/>
                </p:nvSpPr>
                <p:spPr bwMode="auto">
                  <a:xfrm rot="5400000" flipH="1">
                    <a:off x="3747317" y="3298958"/>
                    <a:ext cx="1028457" cy="497912"/>
                  </a:xfrm>
                  <a:custGeom>
                    <a:avLst/>
                    <a:gdLst>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77441"/>
                      <a:gd name="connsiteX1" fmla="*/ 679450 w 1124346"/>
                      <a:gd name="connsiteY1" fmla="*/ 408384 h 477441"/>
                      <a:gd name="connsiteX2" fmla="*/ 627062 w 1124346"/>
                      <a:gd name="connsiteY2" fmla="*/ 329803 h 477441"/>
                      <a:gd name="connsiteX3" fmla="*/ 565150 w 1124346"/>
                      <a:gd name="connsiteY3" fmla="*/ 260747 h 477441"/>
                      <a:gd name="connsiteX4" fmla="*/ 484187 w 1124346"/>
                      <a:gd name="connsiteY4" fmla="*/ 203597 h 477441"/>
                      <a:gd name="connsiteX5" fmla="*/ 412750 w 1124346"/>
                      <a:gd name="connsiteY5" fmla="*/ 148828 h 477441"/>
                      <a:gd name="connsiteX6" fmla="*/ 310356 w 1124346"/>
                      <a:gd name="connsiteY6" fmla="*/ 108347 h 477441"/>
                      <a:gd name="connsiteX7" fmla="*/ 219868 w 1124346"/>
                      <a:gd name="connsiteY7" fmla="*/ 79772 h 477441"/>
                      <a:gd name="connsiteX8" fmla="*/ 127000 w 1124346"/>
                      <a:gd name="connsiteY8" fmla="*/ 65484 h 477441"/>
                      <a:gd name="connsiteX9" fmla="*/ 981868 w 1124346"/>
                      <a:gd name="connsiteY9" fmla="*/ 60722 h 477441"/>
                      <a:gd name="connsiteX10" fmla="*/ 981868 w 1124346"/>
                      <a:gd name="connsiteY10" fmla="*/ 429816 h 477441"/>
                      <a:gd name="connsiteX11" fmla="*/ 719931 w 1124346"/>
                      <a:gd name="connsiteY11" fmla="*/ 477441 h 477441"/>
                      <a:gd name="connsiteX0" fmla="*/ 719931 w 1124346"/>
                      <a:gd name="connsiteY0" fmla="*/ 477441 h 477441"/>
                      <a:gd name="connsiteX1" fmla="*/ 679450 w 1124346"/>
                      <a:gd name="connsiteY1" fmla="*/ 408384 h 477441"/>
                      <a:gd name="connsiteX2" fmla="*/ 627062 w 1124346"/>
                      <a:gd name="connsiteY2" fmla="*/ 329803 h 477441"/>
                      <a:gd name="connsiteX3" fmla="*/ 565150 w 1124346"/>
                      <a:gd name="connsiteY3" fmla="*/ 260747 h 477441"/>
                      <a:gd name="connsiteX4" fmla="*/ 484187 w 1124346"/>
                      <a:gd name="connsiteY4" fmla="*/ 203597 h 477441"/>
                      <a:gd name="connsiteX5" fmla="*/ 412750 w 1124346"/>
                      <a:gd name="connsiteY5" fmla="*/ 148828 h 477441"/>
                      <a:gd name="connsiteX6" fmla="*/ 310356 w 1124346"/>
                      <a:gd name="connsiteY6" fmla="*/ 108347 h 477441"/>
                      <a:gd name="connsiteX7" fmla="*/ 219868 w 1124346"/>
                      <a:gd name="connsiteY7" fmla="*/ 79772 h 477441"/>
                      <a:gd name="connsiteX8" fmla="*/ 127000 w 1124346"/>
                      <a:gd name="connsiteY8" fmla="*/ 65484 h 477441"/>
                      <a:gd name="connsiteX9" fmla="*/ 981868 w 1124346"/>
                      <a:gd name="connsiteY9" fmla="*/ 60722 h 477441"/>
                      <a:gd name="connsiteX10" fmla="*/ 981868 w 1124346"/>
                      <a:gd name="connsiteY10" fmla="*/ 429816 h 477441"/>
                      <a:gd name="connsiteX11" fmla="*/ 719931 w 1124346"/>
                      <a:gd name="connsiteY11" fmla="*/ 477441 h 477441"/>
                      <a:gd name="connsiteX0" fmla="*/ 719931 w 987821"/>
                      <a:gd name="connsiteY0" fmla="*/ 477441 h 477441"/>
                      <a:gd name="connsiteX1" fmla="*/ 679450 w 987821"/>
                      <a:gd name="connsiteY1" fmla="*/ 408384 h 477441"/>
                      <a:gd name="connsiteX2" fmla="*/ 627062 w 987821"/>
                      <a:gd name="connsiteY2" fmla="*/ 329803 h 477441"/>
                      <a:gd name="connsiteX3" fmla="*/ 565150 w 987821"/>
                      <a:gd name="connsiteY3" fmla="*/ 260747 h 477441"/>
                      <a:gd name="connsiteX4" fmla="*/ 484187 w 987821"/>
                      <a:gd name="connsiteY4" fmla="*/ 203597 h 477441"/>
                      <a:gd name="connsiteX5" fmla="*/ 412750 w 987821"/>
                      <a:gd name="connsiteY5" fmla="*/ 148828 h 477441"/>
                      <a:gd name="connsiteX6" fmla="*/ 310356 w 987821"/>
                      <a:gd name="connsiteY6" fmla="*/ 108347 h 477441"/>
                      <a:gd name="connsiteX7" fmla="*/ 219868 w 987821"/>
                      <a:gd name="connsiteY7" fmla="*/ 79772 h 477441"/>
                      <a:gd name="connsiteX8" fmla="*/ 127000 w 987821"/>
                      <a:gd name="connsiteY8" fmla="*/ 65484 h 477441"/>
                      <a:gd name="connsiteX9" fmla="*/ 981868 w 987821"/>
                      <a:gd name="connsiteY9" fmla="*/ 60722 h 477441"/>
                      <a:gd name="connsiteX10" fmla="*/ 981868 w 987821"/>
                      <a:gd name="connsiteY10" fmla="*/ 429816 h 477441"/>
                      <a:gd name="connsiteX11" fmla="*/ 719931 w 987821"/>
                      <a:gd name="connsiteY11" fmla="*/ 477441 h 477441"/>
                      <a:gd name="connsiteX0" fmla="*/ 719931 w 987821"/>
                      <a:gd name="connsiteY0" fmla="*/ 416719 h 416719"/>
                      <a:gd name="connsiteX1" fmla="*/ 679450 w 987821"/>
                      <a:gd name="connsiteY1" fmla="*/ 347662 h 416719"/>
                      <a:gd name="connsiteX2" fmla="*/ 627062 w 987821"/>
                      <a:gd name="connsiteY2" fmla="*/ 269081 h 416719"/>
                      <a:gd name="connsiteX3" fmla="*/ 565150 w 987821"/>
                      <a:gd name="connsiteY3" fmla="*/ 200025 h 416719"/>
                      <a:gd name="connsiteX4" fmla="*/ 484187 w 987821"/>
                      <a:gd name="connsiteY4" fmla="*/ 142875 h 416719"/>
                      <a:gd name="connsiteX5" fmla="*/ 412750 w 987821"/>
                      <a:gd name="connsiteY5" fmla="*/ 88106 h 416719"/>
                      <a:gd name="connsiteX6" fmla="*/ 310356 w 987821"/>
                      <a:gd name="connsiteY6" fmla="*/ 47625 h 416719"/>
                      <a:gd name="connsiteX7" fmla="*/ 219868 w 987821"/>
                      <a:gd name="connsiteY7" fmla="*/ 19050 h 416719"/>
                      <a:gd name="connsiteX8" fmla="*/ 127000 w 987821"/>
                      <a:gd name="connsiteY8" fmla="*/ 4762 h 416719"/>
                      <a:gd name="connsiteX9" fmla="*/ 981868 w 987821"/>
                      <a:gd name="connsiteY9" fmla="*/ 0 h 416719"/>
                      <a:gd name="connsiteX10" fmla="*/ 981868 w 987821"/>
                      <a:gd name="connsiteY10" fmla="*/ 369094 h 416719"/>
                      <a:gd name="connsiteX11" fmla="*/ 719931 w 987821"/>
                      <a:gd name="connsiteY11" fmla="*/ 416719 h 416719"/>
                      <a:gd name="connsiteX0" fmla="*/ 592931 w 860821"/>
                      <a:gd name="connsiteY0" fmla="*/ 416719 h 416719"/>
                      <a:gd name="connsiteX1" fmla="*/ 552450 w 860821"/>
                      <a:gd name="connsiteY1" fmla="*/ 347662 h 416719"/>
                      <a:gd name="connsiteX2" fmla="*/ 500062 w 860821"/>
                      <a:gd name="connsiteY2" fmla="*/ 269081 h 416719"/>
                      <a:gd name="connsiteX3" fmla="*/ 438150 w 860821"/>
                      <a:gd name="connsiteY3" fmla="*/ 200025 h 416719"/>
                      <a:gd name="connsiteX4" fmla="*/ 357187 w 860821"/>
                      <a:gd name="connsiteY4" fmla="*/ 142875 h 416719"/>
                      <a:gd name="connsiteX5" fmla="*/ 285750 w 860821"/>
                      <a:gd name="connsiteY5" fmla="*/ 88106 h 416719"/>
                      <a:gd name="connsiteX6" fmla="*/ 183356 w 860821"/>
                      <a:gd name="connsiteY6" fmla="*/ 47625 h 416719"/>
                      <a:gd name="connsiteX7" fmla="*/ 92868 w 860821"/>
                      <a:gd name="connsiteY7" fmla="*/ 19050 h 416719"/>
                      <a:gd name="connsiteX8" fmla="*/ 0 w 860821"/>
                      <a:gd name="connsiteY8" fmla="*/ 4762 h 416719"/>
                      <a:gd name="connsiteX9" fmla="*/ 854868 w 860821"/>
                      <a:gd name="connsiteY9" fmla="*/ 0 h 416719"/>
                      <a:gd name="connsiteX10" fmla="*/ 854868 w 860821"/>
                      <a:gd name="connsiteY10" fmla="*/ 369094 h 416719"/>
                      <a:gd name="connsiteX11" fmla="*/ 592931 w 860821"/>
                      <a:gd name="connsiteY11" fmla="*/ 416719 h 41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0821" h="416719">
                        <a:moveTo>
                          <a:pt x="592931" y="416719"/>
                        </a:moveTo>
                        <a:cubicBezTo>
                          <a:pt x="569516" y="375841"/>
                          <a:pt x="567928" y="372268"/>
                          <a:pt x="552450" y="347662"/>
                        </a:cubicBezTo>
                        <a:cubicBezTo>
                          <a:pt x="536972" y="323056"/>
                          <a:pt x="519112" y="293687"/>
                          <a:pt x="500062" y="269081"/>
                        </a:cubicBezTo>
                        <a:cubicBezTo>
                          <a:pt x="481012" y="244475"/>
                          <a:pt x="461962" y="221059"/>
                          <a:pt x="438150" y="200025"/>
                        </a:cubicBezTo>
                        <a:cubicBezTo>
                          <a:pt x="414338" y="178991"/>
                          <a:pt x="382587" y="161528"/>
                          <a:pt x="357187" y="142875"/>
                        </a:cubicBezTo>
                        <a:cubicBezTo>
                          <a:pt x="331787" y="124222"/>
                          <a:pt x="314722" y="103981"/>
                          <a:pt x="285750" y="88106"/>
                        </a:cubicBezTo>
                        <a:cubicBezTo>
                          <a:pt x="256778" y="72231"/>
                          <a:pt x="215503" y="59134"/>
                          <a:pt x="183356" y="47625"/>
                        </a:cubicBezTo>
                        <a:cubicBezTo>
                          <a:pt x="151209" y="36116"/>
                          <a:pt x="123427" y="26194"/>
                          <a:pt x="92868" y="19050"/>
                        </a:cubicBezTo>
                        <a:cubicBezTo>
                          <a:pt x="62309" y="11906"/>
                          <a:pt x="96044" y="22225"/>
                          <a:pt x="0" y="4762"/>
                        </a:cubicBezTo>
                        <a:cubicBezTo>
                          <a:pt x="127000" y="1587"/>
                          <a:pt x="590153" y="2778"/>
                          <a:pt x="854868" y="0"/>
                        </a:cubicBezTo>
                        <a:cubicBezTo>
                          <a:pt x="860821" y="154385"/>
                          <a:pt x="858837" y="235347"/>
                          <a:pt x="854868" y="369094"/>
                        </a:cubicBezTo>
                        <a:cubicBezTo>
                          <a:pt x="761206" y="385366"/>
                          <a:pt x="747315" y="390922"/>
                          <a:pt x="592931" y="416719"/>
                        </a:cubicBezTo>
                        <a:close/>
                      </a:path>
                    </a:pathLst>
                  </a:custGeom>
                  <a:grp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87" name="Rectangle 586"/>
                  <p:cNvSpPr/>
                  <p:nvPr/>
                </p:nvSpPr>
                <p:spPr bwMode="auto">
                  <a:xfrm rot="5400000" flipH="1">
                    <a:off x="4260317" y="2678663"/>
                    <a:ext cx="54623" cy="660083"/>
                  </a:xfrm>
                  <a:prstGeom prst="rect">
                    <a:avLst/>
                  </a:prstGeom>
                  <a:grp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88" name="Oval 587"/>
                  <p:cNvSpPr>
                    <a:spLocks noChangeAspect="1"/>
                  </p:cNvSpPr>
                  <p:nvPr/>
                </p:nvSpPr>
                <p:spPr bwMode="auto">
                  <a:xfrm rot="5400000" flipH="1">
                    <a:off x="3445686" y="3899594"/>
                    <a:ext cx="286021" cy="286036"/>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sp>
                <p:nvSpPr>
                  <p:cNvPr id="589" name="Freeform 588"/>
                  <p:cNvSpPr/>
                  <p:nvPr/>
                </p:nvSpPr>
                <p:spPr>
                  <a:xfrm>
                    <a:off x="4031175" y="3354605"/>
                    <a:ext cx="451816" cy="693727"/>
                  </a:xfrm>
                  <a:custGeom>
                    <a:avLst/>
                    <a:gdLst>
                      <a:gd name="connsiteX0" fmla="*/ 0 w 446379"/>
                      <a:gd name="connsiteY0" fmla="*/ 0 h 516717"/>
                      <a:gd name="connsiteX1" fmla="*/ 124445 w 446379"/>
                      <a:gd name="connsiteY1" fmla="*/ 73044 h 516717"/>
                      <a:gd name="connsiteX2" fmla="*/ 227247 w 446379"/>
                      <a:gd name="connsiteY2" fmla="*/ 173141 h 516717"/>
                      <a:gd name="connsiteX3" fmla="*/ 319228 w 446379"/>
                      <a:gd name="connsiteY3" fmla="*/ 273238 h 516717"/>
                      <a:gd name="connsiteX4" fmla="*/ 408504 w 446379"/>
                      <a:gd name="connsiteY4" fmla="*/ 432852 h 516717"/>
                      <a:gd name="connsiteX5" fmla="*/ 446379 w 446379"/>
                      <a:gd name="connsiteY5" fmla="*/ 516717 h 516717"/>
                      <a:gd name="connsiteX0" fmla="*/ 0 w 446379"/>
                      <a:gd name="connsiteY0" fmla="*/ 0 h 516717"/>
                      <a:gd name="connsiteX1" fmla="*/ 124445 w 446379"/>
                      <a:gd name="connsiteY1" fmla="*/ 73044 h 516717"/>
                      <a:gd name="connsiteX2" fmla="*/ 235363 w 446379"/>
                      <a:gd name="connsiteY2" fmla="*/ 162320 h 516717"/>
                      <a:gd name="connsiteX3" fmla="*/ 319228 w 446379"/>
                      <a:gd name="connsiteY3" fmla="*/ 273238 h 516717"/>
                      <a:gd name="connsiteX4" fmla="*/ 408504 w 446379"/>
                      <a:gd name="connsiteY4" fmla="*/ 432852 h 516717"/>
                      <a:gd name="connsiteX5" fmla="*/ 446379 w 446379"/>
                      <a:gd name="connsiteY5" fmla="*/ 516717 h 516717"/>
                      <a:gd name="connsiteX0" fmla="*/ 0 w 465316"/>
                      <a:gd name="connsiteY0" fmla="*/ 0 h 530244"/>
                      <a:gd name="connsiteX1" fmla="*/ 124445 w 465316"/>
                      <a:gd name="connsiteY1" fmla="*/ 73044 h 530244"/>
                      <a:gd name="connsiteX2" fmla="*/ 235363 w 465316"/>
                      <a:gd name="connsiteY2" fmla="*/ 162320 h 530244"/>
                      <a:gd name="connsiteX3" fmla="*/ 319228 w 465316"/>
                      <a:gd name="connsiteY3" fmla="*/ 273238 h 530244"/>
                      <a:gd name="connsiteX4" fmla="*/ 408504 w 465316"/>
                      <a:gd name="connsiteY4" fmla="*/ 432852 h 530244"/>
                      <a:gd name="connsiteX5" fmla="*/ 465316 w 465316"/>
                      <a:gd name="connsiteY5" fmla="*/ 530244 h 530244"/>
                      <a:gd name="connsiteX0" fmla="*/ 0 w 465316"/>
                      <a:gd name="connsiteY0" fmla="*/ 0 h 589761"/>
                      <a:gd name="connsiteX1" fmla="*/ 124445 w 465316"/>
                      <a:gd name="connsiteY1" fmla="*/ 73044 h 589761"/>
                      <a:gd name="connsiteX2" fmla="*/ 235363 w 465316"/>
                      <a:gd name="connsiteY2" fmla="*/ 162320 h 589761"/>
                      <a:gd name="connsiteX3" fmla="*/ 319228 w 465316"/>
                      <a:gd name="connsiteY3" fmla="*/ 273238 h 589761"/>
                      <a:gd name="connsiteX4" fmla="*/ 408504 w 465316"/>
                      <a:gd name="connsiteY4" fmla="*/ 432852 h 589761"/>
                      <a:gd name="connsiteX5" fmla="*/ 465316 w 465316"/>
                      <a:gd name="connsiteY5" fmla="*/ 589761 h 589761"/>
                      <a:gd name="connsiteX0" fmla="*/ 0 w 451789"/>
                      <a:gd name="connsiteY0" fmla="*/ 0 h 595172"/>
                      <a:gd name="connsiteX1" fmla="*/ 124445 w 451789"/>
                      <a:gd name="connsiteY1" fmla="*/ 73044 h 595172"/>
                      <a:gd name="connsiteX2" fmla="*/ 235363 w 451789"/>
                      <a:gd name="connsiteY2" fmla="*/ 162320 h 595172"/>
                      <a:gd name="connsiteX3" fmla="*/ 319228 w 451789"/>
                      <a:gd name="connsiteY3" fmla="*/ 273238 h 595172"/>
                      <a:gd name="connsiteX4" fmla="*/ 408504 w 451789"/>
                      <a:gd name="connsiteY4" fmla="*/ 432852 h 595172"/>
                      <a:gd name="connsiteX5" fmla="*/ 451789 w 451789"/>
                      <a:gd name="connsiteY5" fmla="*/ 595172 h 595172"/>
                      <a:gd name="connsiteX0" fmla="*/ 0 w 451789"/>
                      <a:gd name="connsiteY0" fmla="*/ 0 h 595172"/>
                      <a:gd name="connsiteX1" fmla="*/ 124445 w 451789"/>
                      <a:gd name="connsiteY1" fmla="*/ 73044 h 595172"/>
                      <a:gd name="connsiteX2" fmla="*/ 219596 w 451789"/>
                      <a:gd name="connsiteY2" fmla="*/ 167263 h 595172"/>
                      <a:gd name="connsiteX3" fmla="*/ 235363 w 451789"/>
                      <a:gd name="connsiteY3" fmla="*/ 162320 h 595172"/>
                      <a:gd name="connsiteX4" fmla="*/ 319228 w 451789"/>
                      <a:gd name="connsiteY4" fmla="*/ 273238 h 595172"/>
                      <a:gd name="connsiteX5" fmla="*/ 408504 w 451789"/>
                      <a:gd name="connsiteY5" fmla="*/ 432852 h 595172"/>
                      <a:gd name="connsiteX6" fmla="*/ 451789 w 451789"/>
                      <a:gd name="connsiteY6" fmla="*/ 595172 h 595172"/>
                      <a:gd name="connsiteX0" fmla="*/ 0 w 451789"/>
                      <a:gd name="connsiteY0" fmla="*/ 0 h 595172"/>
                      <a:gd name="connsiteX1" fmla="*/ 119682 w 451789"/>
                      <a:gd name="connsiteY1" fmla="*/ 73044 h 595172"/>
                      <a:gd name="connsiteX2" fmla="*/ 219596 w 451789"/>
                      <a:gd name="connsiteY2" fmla="*/ 167263 h 595172"/>
                      <a:gd name="connsiteX3" fmla="*/ 235363 w 451789"/>
                      <a:gd name="connsiteY3" fmla="*/ 162320 h 595172"/>
                      <a:gd name="connsiteX4" fmla="*/ 319228 w 451789"/>
                      <a:gd name="connsiteY4" fmla="*/ 273238 h 595172"/>
                      <a:gd name="connsiteX5" fmla="*/ 408504 w 451789"/>
                      <a:gd name="connsiteY5" fmla="*/ 432852 h 595172"/>
                      <a:gd name="connsiteX6" fmla="*/ 451789 w 451789"/>
                      <a:gd name="connsiteY6" fmla="*/ 595172 h 595172"/>
                      <a:gd name="connsiteX0" fmla="*/ 0 w 451789"/>
                      <a:gd name="connsiteY0" fmla="*/ 0 h 595172"/>
                      <a:gd name="connsiteX1" fmla="*/ 119682 w 451789"/>
                      <a:gd name="connsiteY1" fmla="*/ 73044 h 595172"/>
                      <a:gd name="connsiteX2" fmla="*/ 219596 w 451789"/>
                      <a:gd name="connsiteY2" fmla="*/ 167263 h 595172"/>
                      <a:gd name="connsiteX3" fmla="*/ 319228 w 451789"/>
                      <a:gd name="connsiteY3" fmla="*/ 273238 h 595172"/>
                      <a:gd name="connsiteX4" fmla="*/ 408504 w 451789"/>
                      <a:gd name="connsiteY4" fmla="*/ 432852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16847 w 451789"/>
                      <a:gd name="connsiteY3" fmla="*/ 282763 h 595172"/>
                      <a:gd name="connsiteX4" fmla="*/ 408504 w 451789"/>
                      <a:gd name="connsiteY4" fmla="*/ 432852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16847 w 451789"/>
                      <a:gd name="connsiteY3" fmla="*/ 282763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47804 w 451789"/>
                      <a:gd name="connsiteY3" fmla="*/ 258247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33516 w 451789"/>
                      <a:gd name="connsiteY3" fmla="*/ 270505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38646 w 451789"/>
                      <a:gd name="connsiteY2" fmla="*/ 152962 h 595172"/>
                      <a:gd name="connsiteX3" fmla="*/ 333516 w 451789"/>
                      <a:gd name="connsiteY3" fmla="*/ 270505 h 595172"/>
                      <a:gd name="connsiteX4" fmla="*/ 418029 w 451789"/>
                      <a:gd name="connsiteY4" fmla="*/ 412423 h 595172"/>
                      <a:gd name="connsiteX5" fmla="*/ 451789 w 451789"/>
                      <a:gd name="connsiteY5" fmla="*/ 595172 h 59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789" h="595172">
                        <a:moveTo>
                          <a:pt x="0" y="0"/>
                        </a:moveTo>
                        <a:cubicBezTo>
                          <a:pt x="43285" y="22093"/>
                          <a:pt x="79908" y="47550"/>
                          <a:pt x="119682" y="73044"/>
                        </a:cubicBezTo>
                        <a:cubicBezTo>
                          <a:pt x="159456" y="98538"/>
                          <a:pt x="205388" y="119596"/>
                          <a:pt x="238646" y="152962"/>
                        </a:cubicBezTo>
                        <a:cubicBezTo>
                          <a:pt x="271904" y="186328"/>
                          <a:pt x="303619" y="227262"/>
                          <a:pt x="333516" y="270505"/>
                        </a:cubicBezTo>
                        <a:cubicBezTo>
                          <a:pt x="363413" y="313748"/>
                          <a:pt x="398317" y="358312"/>
                          <a:pt x="418029" y="412423"/>
                        </a:cubicBezTo>
                        <a:cubicBezTo>
                          <a:pt x="437741" y="466534"/>
                          <a:pt x="451789" y="595172"/>
                          <a:pt x="451789" y="595172"/>
                        </a:cubicBezTo>
                      </a:path>
                    </a:pathLst>
                  </a:cu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cxnSp>
                <p:nvCxnSpPr>
                  <p:cNvPr id="590" name="Straight Connector 589"/>
                  <p:cNvCxnSpPr/>
                  <p:nvPr/>
                </p:nvCxnSpPr>
                <p:spPr bwMode="auto">
                  <a:xfrm flipH="1">
                    <a:off x="4012585" y="2981414"/>
                    <a:ext cx="55010" cy="372334"/>
                  </a:xfrm>
                  <a:prstGeom prst="line">
                    <a:avLst/>
                  </a:prstGeom>
                  <a:grpFill/>
                  <a:ln w="19050">
                    <a:solidFill>
                      <a:schemeClr val="bg1"/>
                    </a:solidFill>
                  </a:ln>
                </p:spPr>
              </p:cxnSp>
              <p:cxnSp>
                <p:nvCxnSpPr>
                  <p:cNvPr id="591" name="Straight Connector 590"/>
                  <p:cNvCxnSpPr>
                    <a:stCxn id="592" idx="0"/>
                  </p:cNvCxnSpPr>
                  <p:nvPr/>
                </p:nvCxnSpPr>
                <p:spPr bwMode="auto">
                  <a:xfrm flipV="1">
                    <a:off x="4507389" y="3036042"/>
                    <a:ext cx="7319" cy="1106138"/>
                  </a:xfrm>
                  <a:prstGeom prst="line">
                    <a:avLst/>
                  </a:prstGeom>
                  <a:grpFill/>
                  <a:ln w="19050">
                    <a:solidFill>
                      <a:schemeClr val="bg1"/>
                    </a:solidFill>
                  </a:ln>
                </p:spPr>
              </p:cxnSp>
              <p:sp>
                <p:nvSpPr>
                  <p:cNvPr id="592" name="Oval 591"/>
                  <p:cNvSpPr>
                    <a:spLocks noChangeAspect="1"/>
                  </p:cNvSpPr>
                  <p:nvPr/>
                </p:nvSpPr>
                <p:spPr bwMode="auto">
                  <a:xfrm rot="5400000" flipH="1">
                    <a:off x="2759639" y="3268134"/>
                    <a:ext cx="1747946" cy="1748088"/>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grpSp>
            <p:sp>
              <p:nvSpPr>
                <p:cNvPr id="585" name="Oval 584"/>
                <p:cNvSpPr>
                  <a:spLocks noChangeAspect="1"/>
                </p:cNvSpPr>
                <p:nvPr/>
              </p:nvSpPr>
              <p:spPr>
                <a:xfrm>
                  <a:off x="5101494" y="5551640"/>
                  <a:ext cx="548640" cy="548640"/>
                </a:xfrm>
                <a:prstGeom prst="ellipse">
                  <a:avLst/>
                </a:prstGeom>
                <a:grpFill/>
                <a:ln w="19050">
                  <a:solidFill>
                    <a:schemeClr val="bg1"/>
                  </a:solidFill>
                </a:ln>
              </p:spPr>
              <p:txBody>
                <a:bodyPr vert="vert270" wrap="square" lIns="0" tIns="0" rIns="0" bIns="0" rtlCol="0" anchor="ctr" anchorCtr="1">
                  <a:noAutofit/>
                </a:bodyPr>
                <a:lstStyle/>
                <a:p>
                  <a:pPr algn="ctr"/>
                  <a:endParaRPr lang="en-US" sz="1500">
                    <a:solidFill>
                      <a:schemeClr val="bg1"/>
                    </a:solidFill>
                  </a:endParaRPr>
                </a:p>
              </p:txBody>
            </p:sp>
          </p:grpSp>
          <p:grpSp>
            <p:nvGrpSpPr>
              <p:cNvPr id="564" name="Group 563"/>
              <p:cNvGrpSpPr>
                <a:grpSpLocks noChangeAspect="1"/>
              </p:cNvGrpSpPr>
              <p:nvPr/>
            </p:nvGrpSpPr>
            <p:grpSpPr>
              <a:xfrm>
                <a:off x="11751470" y="8344279"/>
                <a:ext cx="136026" cy="95249"/>
                <a:chOff x="5019071" y="4953000"/>
                <a:chExt cx="108820" cy="76199"/>
              </a:xfrm>
            </p:grpSpPr>
            <p:sp>
              <p:nvSpPr>
                <p:cNvPr id="581" name="Rectangle 580"/>
                <p:cNvSpPr/>
                <p:nvPr/>
              </p:nvSpPr>
              <p:spPr bwMode="auto">
                <a:xfrm rot="5400000" flipH="1">
                  <a:off x="5068043" y="4971390"/>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82" name="Rectangle 581"/>
                <p:cNvSpPr/>
                <p:nvPr/>
              </p:nvSpPr>
              <p:spPr bwMode="auto">
                <a:xfrm rot="3180000" flipH="1">
                  <a:off x="5070081" y="4935270"/>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83" name="Rectangle 582"/>
                <p:cNvSpPr/>
                <p:nvPr/>
              </p:nvSpPr>
              <p:spPr bwMode="auto">
                <a:xfrm rot="5400000" flipH="1">
                  <a:off x="5068043" y="4904028"/>
                  <a:ext cx="8837" cy="106782"/>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cxnSp>
            <p:nvCxnSpPr>
              <p:cNvPr id="565" name="Straight Arrow Connector 564"/>
              <p:cNvCxnSpPr/>
              <p:nvPr/>
            </p:nvCxnSpPr>
            <p:spPr>
              <a:xfrm flipV="1">
                <a:off x="12010716" y="8287128"/>
                <a:ext cx="0" cy="182880"/>
              </a:xfrm>
              <a:prstGeom prst="straightConnector1">
                <a:avLst/>
              </a:prstGeom>
              <a:ln w="9525">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sp>
            <p:nvSpPr>
              <p:cNvPr id="566" name="Rectangle 565"/>
              <p:cNvSpPr/>
              <p:nvPr/>
            </p:nvSpPr>
            <p:spPr bwMode="auto">
              <a:xfrm rot="5400000" flipH="1">
                <a:off x="11808813" y="8095133"/>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67" name="Oval 566"/>
              <p:cNvSpPr>
                <a:spLocks noChangeAspect="1"/>
              </p:cNvSpPr>
              <p:nvPr/>
            </p:nvSpPr>
            <p:spPr>
              <a:xfrm>
                <a:off x="11719271" y="8403429"/>
                <a:ext cx="59436" cy="594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8" name="Straight Connector 567"/>
              <p:cNvCxnSpPr>
                <a:stCxn id="566" idx="2"/>
                <a:endCxn id="566" idx="2"/>
              </p:cNvCxnSpPr>
              <p:nvPr/>
            </p:nvCxnSpPr>
            <p:spPr>
              <a:xfrm>
                <a:off x="11747597" y="816187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9" name="Straight Connector 568"/>
              <p:cNvCxnSpPr>
                <a:stCxn id="583" idx="0"/>
                <a:endCxn id="566" idx="2"/>
              </p:cNvCxnSpPr>
              <p:nvPr/>
            </p:nvCxnSpPr>
            <p:spPr>
              <a:xfrm flipH="1" flipV="1">
                <a:off x="11747597" y="8161872"/>
                <a:ext cx="137350" cy="187931"/>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0" name="Straight Connector 569"/>
              <p:cNvCxnSpPr>
                <a:stCxn id="583" idx="2"/>
                <a:endCxn id="566" idx="0"/>
              </p:cNvCxnSpPr>
              <p:nvPr/>
            </p:nvCxnSpPr>
            <p:spPr>
              <a:xfrm flipV="1">
                <a:off x="11751469" y="8161872"/>
                <a:ext cx="129606" cy="187931"/>
              </a:xfrm>
              <a:prstGeom prst="line">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71" name="Oval 570"/>
              <p:cNvSpPr>
                <a:spLocks noChangeAspect="1"/>
              </p:cNvSpPr>
              <p:nvPr/>
            </p:nvSpPr>
            <p:spPr>
              <a:xfrm>
                <a:off x="11767998" y="821445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2" name="Straight Connector 571"/>
              <p:cNvCxnSpPr/>
              <p:nvPr/>
            </p:nvCxnSpPr>
            <p:spPr>
              <a:xfrm flipV="1">
                <a:off x="11676929" y="8730480"/>
                <a:ext cx="0" cy="320229"/>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573" name="TextBox 572"/>
              <p:cNvSpPr txBox="1"/>
              <p:nvPr/>
            </p:nvSpPr>
            <p:spPr>
              <a:xfrm>
                <a:off x="11718784" y="8952823"/>
                <a:ext cx="439544" cy="307777"/>
              </a:xfrm>
              <a:prstGeom prst="rect">
                <a:avLst/>
              </a:prstGeom>
              <a:noFill/>
            </p:spPr>
            <p:txBody>
              <a:bodyPr wrap="none" rtlCol="0">
                <a:spAutoFit/>
              </a:bodyPr>
              <a:lstStyle/>
              <a:p>
                <a:r>
                  <a:rPr lang="en-US" sz="1400" dirty="0">
                    <a:solidFill>
                      <a:schemeClr val="bg1"/>
                    </a:solidFill>
                    <a:latin typeface="Comic Sans MS" panose="030F0702030302020204" pitchFamily="66" charset="0"/>
                  </a:rPr>
                  <a:t>SD</a:t>
                </a:r>
              </a:p>
            </p:txBody>
          </p:sp>
          <p:sp>
            <p:nvSpPr>
              <p:cNvPr id="574" name="TextBox 573"/>
              <p:cNvSpPr txBox="1"/>
              <p:nvPr/>
            </p:nvSpPr>
            <p:spPr>
              <a:xfrm>
                <a:off x="11231261" y="8098444"/>
                <a:ext cx="553357" cy="307777"/>
              </a:xfrm>
              <a:prstGeom prst="rect">
                <a:avLst/>
              </a:prstGeom>
              <a:noFill/>
            </p:spPr>
            <p:txBody>
              <a:bodyPr wrap="none" rtlCol="0">
                <a:spAutoFit/>
              </a:bodyPr>
              <a:lstStyle/>
              <a:p>
                <a:r>
                  <a:rPr lang="en-US" sz="1400" dirty="0">
                    <a:solidFill>
                      <a:schemeClr val="bg1"/>
                    </a:solidFill>
                    <a:latin typeface="Comic Sans MS" panose="030F0702030302020204" pitchFamily="66" charset="0"/>
                  </a:rPr>
                  <a:t>TDV</a:t>
                </a:r>
              </a:p>
            </p:txBody>
          </p:sp>
          <p:grpSp>
            <p:nvGrpSpPr>
              <p:cNvPr id="575" name="Group 574"/>
              <p:cNvGrpSpPr/>
              <p:nvPr/>
            </p:nvGrpSpPr>
            <p:grpSpPr>
              <a:xfrm>
                <a:off x="11605978" y="9058458"/>
                <a:ext cx="153573" cy="135777"/>
                <a:chOff x="4929263" y="5572680"/>
                <a:chExt cx="153573" cy="135777"/>
              </a:xfrm>
            </p:grpSpPr>
            <p:sp>
              <p:nvSpPr>
                <p:cNvPr id="576" name="Rectangle 575"/>
                <p:cNvSpPr/>
                <p:nvPr/>
              </p:nvSpPr>
              <p:spPr bwMode="auto">
                <a:xfrm rot="5400000" flipH="1">
                  <a:off x="4990479" y="5636195"/>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77" name="Rectangle 576"/>
                <p:cNvSpPr/>
                <p:nvPr/>
              </p:nvSpPr>
              <p:spPr bwMode="auto">
                <a:xfrm flipH="1">
                  <a:off x="4993026" y="5573314"/>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78" name="Rectangle 577"/>
                <p:cNvSpPr/>
                <p:nvPr/>
              </p:nvSpPr>
              <p:spPr bwMode="auto">
                <a:xfrm rot="5400000" flipH="1">
                  <a:off x="4990479" y="5511464"/>
                  <a:ext cx="11046" cy="133478"/>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79" name="Rectangle 578"/>
                <p:cNvSpPr/>
                <p:nvPr/>
              </p:nvSpPr>
              <p:spPr bwMode="auto">
                <a:xfrm rot="3300000" flipH="1">
                  <a:off x="5031593" y="5600929"/>
                  <a:ext cx="11046" cy="91440"/>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80" name="Rectangle 579"/>
                <p:cNvSpPr/>
                <p:nvPr/>
              </p:nvSpPr>
              <p:spPr bwMode="auto">
                <a:xfrm rot="19500000" flipH="1">
                  <a:off x="5069307" y="5600406"/>
                  <a:ext cx="11046" cy="45720"/>
                </a:xfrm>
                <a:prstGeom prst="rect">
                  <a:avLst/>
                </a:prstGeom>
                <a:solidFill>
                  <a:schemeClr val="bg1">
                    <a:lumMod val="65000"/>
                  </a:schemeClr>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grpSp>
        </p:grpSp>
        <p:grpSp>
          <p:nvGrpSpPr>
            <p:cNvPr id="546" name="Group 545"/>
            <p:cNvGrpSpPr/>
            <p:nvPr/>
          </p:nvGrpSpPr>
          <p:grpSpPr>
            <a:xfrm flipH="1">
              <a:off x="10090872" y="3402153"/>
              <a:ext cx="241820" cy="189847"/>
              <a:chOff x="6920677" y="3650646"/>
              <a:chExt cx="241820" cy="189847"/>
            </a:xfrm>
          </p:grpSpPr>
          <p:cxnSp>
            <p:nvCxnSpPr>
              <p:cNvPr id="555" name="Straight Connector 554"/>
              <p:cNvCxnSpPr/>
              <p:nvPr/>
            </p:nvCxnSpPr>
            <p:spPr>
              <a:xfrm rot="5400000" flipV="1">
                <a:off x="7081591" y="3639514"/>
                <a:ext cx="0" cy="161813"/>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556" name="Group 555"/>
              <p:cNvGrpSpPr>
                <a:grpSpLocks noChangeAspect="1"/>
              </p:cNvGrpSpPr>
              <p:nvPr/>
            </p:nvGrpSpPr>
            <p:grpSpPr>
              <a:xfrm rot="5400000">
                <a:off x="6873377" y="3697946"/>
                <a:ext cx="189847" cy="95248"/>
                <a:chOff x="5222636" y="4898421"/>
                <a:chExt cx="189847" cy="95248"/>
              </a:xfrm>
            </p:grpSpPr>
            <p:cxnSp>
              <p:nvCxnSpPr>
                <p:cNvPr id="557" name="Straight Connector 556"/>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59" name="Rectangle 558"/>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60" name="Rectangle 559"/>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61" name="Oval 560"/>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548" name="Straight Connector 547"/>
            <p:cNvCxnSpPr/>
            <p:nvPr/>
          </p:nvCxnSpPr>
          <p:spPr>
            <a:xfrm>
              <a:off x="4519729" y="9849638"/>
              <a:ext cx="3435549" cy="1"/>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49" name="Group 548"/>
            <p:cNvGrpSpPr>
              <a:grpSpLocks noChangeAspect="1"/>
            </p:cNvGrpSpPr>
            <p:nvPr/>
          </p:nvGrpSpPr>
          <p:grpSpPr>
            <a:xfrm rot="5400000">
              <a:off x="4429487" y="9821554"/>
              <a:ext cx="189847" cy="95248"/>
              <a:chOff x="5222636" y="4898421"/>
              <a:chExt cx="189847" cy="95248"/>
            </a:xfrm>
          </p:grpSpPr>
          <p:cxnSp>
            <p:nvCxnSpPr>
              <p:cNvPr id="550" name="Straight Connector 549"/>
              <p:cNvCxnSpPr/>
              <p:nvPr/>
            </p:nvCxnSpPr>
            <p:spPr>
              <a:xfrm flipV="1">
                <a:off x="5301158" y="4942011"/>
                <a:ext cx="111325" cy="1"/>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p:cNvCxnSpPr/>
              <p:nvPr/>
            </p:nvCxnSpPr>
            <p:spPr>
              <a:xfrm flipV="1">
                <a:off x="5412483" y="4898421"/>
                <a:ext cx="0" cy="43590"/>
              </a:xfrm>
              <a:prstGeom prst="line">
                <a:avLst/>
              </a:prstGeom>
              <a:ln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52" name="Rectangle 551"/>
              <p:cNvSpPr/>
              <p:nvPr/>
            </p:nvSpPr>
            <p:spPr bwMode="auto">
              <a:xfrm rot="5400000" flipH="1">
                <a:off x="5284498" y="4921407"/>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53" name="Rectangle 552"/>
              <p:cNvSpPr/>
              <p:nvPr/>
            </p:nvSpPr>
            <p:spPr bwMode="auto">
              <a:xfrm rot="5400000" flipH="1">
                <a:off x="5284498" y="4837205"/>
                <a:ext cx="11046" cy="133478"/>
              </a:xfrm>
              <a:prstGeom prst="rect">
                <a:avLst/>
              </a:prstGeom>
              <a:solidFill>
                <a:schemeClr val="bg1"/>
              </a:solidFill>
              <a:ln w="19050">
                <a:solidFill>
                  <a:schemeClr val="bg1"/>
                </a:solidFill>
              </a:ln>
            </p:spPr>
            <p:txBody>
              <a:bodyPr vert="vert270" wrap="square" lIns="0" tIns="0" rIns="0" bIns="0" rtlCol="0" anchor="ctr" anchorCtr="1">
                <a:noAutofit/>
              </a:bodyPr>
              <a:lstStyle/>
              <a:p>
                <a:pPr algn="ctr"/>
                <a:endParaRPr lang="en-US" sz="1500" dirty="0">
                  <a:solidFill>
                    <a:schemeClr val="bg1"/>
                  </a:solidFill>
                </a:endParaRPr>
              </a:p>
            </p:txBody>
          </p:sp>
          <p:sp>
            <p:nvSpPr>
              <p:cNvPr id="554" name="Oval 553"/>
              <p:cNvSpPr/>
              <p:nvPr/>
            </p:nvSpPr>
            <p:spPr>
              <a:xfrm>
                <a:off x="5222636" y="4917065"/>
                <a:ext cx="131714" cy="4989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336" name="Picture 3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6706785" cy="3108960"/>
          </a:xfrm>
          <a:prstGeom prst="rect">
            <a:avLst/>
          </a:prstGeom>
        </p:spPr>
      </p:pic>
      <p:sp>
        <p:nvSpPr>
          <p:cNvPr id="337" name="TextBox 336">
            <a:extLst>
              <a:ext uri="{FF2B5EF4-FFF2-40B4-BE49-F238E27FC236}">
                <a16:creationId xmlns:a16="http://schemas.microsoft.com/office/drawing/2014/main" id="{25993D32-43CE-4951-956C-31E0385303CC}"/>
              </a:ext>
            </a:extLst>
          </p:cNvPr>
          <p:cNvSpPr txBox="1"/>
          <p:nvPr/>
        </p:nvSpPr>
        <p:spPr>
          <a:xfrm>
            <a:off x="5018285" y="7832841"/>
            <a:ext cx="1290452" cy="738664"/>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1,100 gpm @ 40 ft.w.c., 15 </a:t>
            </a:r>
            <a:r>
              <a:rPr lang="en-US" sz="1400" dirty="0" err="1">
                <a:solidFill>
                  <a:schemeClr val="bg1"/>
                </a:solidFill>
                <a:latin typeface="Comic Sans MS" panose="030F0702030302020204" pitchFamily="66" charset="0"/>
              </a:rPr>
              <a:t>hp</a:t>
            </a:r>
            <a:r>
              <a:rPr lang="en-US" sz="1400" dirty="0">
                <a:solidFill>
                  <a:schemeClr val="bg1"/>
                </a:solidFill>
                <a:latin typeface="Comic Sans MS" panose="030F0702030302020204" pitchFamily="66" charset="0"/>
              </a:rPr>
              <a:t> (Typical)</a:t>
            </a:r>
          </a:p>
        </p:txBody>
      </p:sp>
      <p:sp>
        <p:nvSpPr>
          <p:cNvPr id="338" name="TextBox 337">
            <a:extLst>
              <a:ext uri="{FF2B5EF4-FFF2-40B4-BE49-F238E27FC236}">
                <a16:creationId xmlns:a16="http://schemas.microsoft.com/office/drawing/2014/main" id="{ECCD9F44-4841-4D57-A6FD-A21FBDC5EBB0}"/>
              </a:ext>
            </a:extLst>
          </p:cNvPr>
          <p:cNvSpPr txBox="1"/>
          <p:nvPr/>
        </p:nvSpPr>
        <p:spPr>
          <a:xfrm>
            <a:off x="8595351" y="1978597"/>
            <a:ext cx="1300834" cy="738664"/>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1,100 gpm @ 90 ft.w.c., 40 </a:t>
            </a:r>
            <a:r>
              <a:rPr lang="en-US" sz="1400" dirty="0" err="1">
                <a:solidFill>
                  <a:schemeClr val="bg1"/>
                </a:solidFill>
                <a:latin typeface="Comic Sans MS" panose="030F0702030302020204" pitchFamily="66" charset="0"/>
              </a:rPr>
              <a:t>hp</a:t>
            </a:r>
            <a:r>
              <a:rPr lang="en-US" sz="1400" dirty="0">
                <a:solidFill>
                  <a:schemeClr val="bg1"/>
                </a:solidFill>
                <a:latin typeface="Comic Sans MS" panose="030F0702030302020204" pitchFamily="66" charset="0"/>
              </a:rPr>
              <a:t> (Typical)</a:t>
            </a:r>
          </a:p>
        </p:txBody>
      </p:sp>
      <p:sp>
        <p:nvSpPr>
          <p:cNvPr id="339" name="TextBox 338">
            <a:extLst>
              <a:ext uri="{FF2B5EF4-FFF2-40B4-BE49-F238E27FC236}">
                <a16:creationId xmlns:a16="http://schemas.microsoft.com/office/drawing/2014/main" id="{8B4377CD-25C3-4924-A30D-09AF3A57DAAC}"/>
              </a:ext>
            </a:extLst>
          </p:cNvPr>
          <p:cNvSpPr txBox="1"/>
          <p:nvPr/>
        </p:nvSpPr>
        <p:spPr>
          <a:xfrm>
            <a:off x="5208941" y="5737437"/>
            <a:ext cx="1481469" cy="954107"/>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550 tons (Typical)</a:t>
            </a:r>
          </a:p>
          <a:p>
            <a:r>
              <a:rPr lang="en-US" sz="1400" dirty="0">
                <a:solidFill>
                  <a:schemeClr val="bg1"/>
                </a:solidFill>
                <a:latin typeface="Comic Sans MS" panose="030F0702030302020204" pitchFamily="66" charset="0"/>
              </a:rPr>
              <a:t>EWT – 57°F</a:t>
            </a:r>
          </a:p>
          <a:p>
            <a:r>
              <a:rPr lang="en-US" sz="1400" dirty="0">
                <a:solidFill>
                  <a:schemeClr val="bg1"/>
                </a:solidFill>
                <a:latin typeface="Comic Sans MS" panose="030F0702030302020204" pitchFamily="66" charset="0"/>
              </a:rPr>
              <a:t>LWT – 45°F</a:t>
            </a:r>
          </a:p>
        </p:txBody>
      </p:sp>
      <p:sp>
        <p:nvSpPr>
          <p:cNvPr id="2" name="TextBox 1">
            <a:extLst>
              <a:ext uri="{FF2B5EF4-FFF2-40B4-BE49-F238E27FC236}">
                <a16:creationId xmlns:a16="http://schemas.microsoft.com/office/drawing/2014/main" id="{F16D8E71-A32D-4E06-A05C-048C46376860}"/>
              </a:ext>
            </a:extLst>
          </p:cNvPr>
          <p:cNvSpPr txBox="1"/>
          <p:nvPr/>
        </p:nvSpPr>
        <p:spPr>
          <a:xfrm>
            <a:off x="13589129" y="6691680"/>
            <a:ext cx="1092497" cy="1169551"/>
          </a:xfrm>
          <a:prstGeom prst="rect">
            <a:avLst/>
          </a:prstGeom>
          <a:noFill/>
        </p:spPr>
        <p:txBody>
          <a:bodyPr wrap="square" rtlCol="0">
            <a:spAutoFit/>
          </a:bodyPr>
          <a:lstStyle/>
          <a:p>
            <a:r>
              <a:rPr lang="en-US" sz="1400" dirty="0">
                <a:solidFill>
                  <a:schemeClr val="bg1"/>
                </a:solidFill>
                <a:latin typeface="Comic Sans MS" panose="030F0702030302020204" pitchFamily="66" charset="0"/>
              </a:rPr>
              <a:t>Typical Loads, See Coil Schedule for Details</a:t>
            </a:r>
          </a:p>
        </p:txBody>
      </p:sp>
    </p:spTree>
    <p:extLst>
      <p:ext uri="{BB962C8B-B14F-4D97-AF65-F5344CB8AC3E}">
        <p14:creationId xmlns:p14="http://schemas.microsoft.com/office/powerpoint/2010/main" val="24735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014-11-24 FDE Black">
  <a:themeElements>
    <a:clrScheme name="FDE Primary">
      <a:dk1>
        <a:srgbClr val="000000"/>
      </a:dk1>
      <a:lt1>
        <a:srgbClr val="FFFFFF"/>
      </a:lt1>
      <a:dk2>
        <a:srgbClr val="FFFFFF"/>
      </a:dk2>
      <a:lt2>
        <a:srgbClr val="000000"/>
      </a:lt2>
      <a:accent1>
        <a:srgbClr val="FF0000"/>
      </a:accent1>
      <a:accent2>
        <a:srgbClr val="FFFF00"/>
      </a:accent2>
      <a:accent3>
        <a:srgbClr val="FF9933"/>
      </a:accent3>
      <a:accent4>
        <a:srgbClr val="009900"/>
      </a:accent4>
      <a:accent5>
        <a:srgbClr val="0000FF"/>
      </a:accent5>
      <a:accent6>
        <a:srgbClr val="9933FF"/>
      </a:accent6>
      <a:hlink>
        <a:srgbClr val="00B0F0"/>
      </a:hlink>
      <a:folHlink>
        <a:srgbClr val="6565FF"/>
      </a:folHlink>
    </a:clrScheme>
    <a:fontScheme name="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2014-11-24 FDE Black</Template>
  <TotalTime>4258</TotalTime>
  <Words>280</Words>
  <Application>Microsoft Office PowerPoint</Application>
  <PresentationFormat>Custom</PresentationFormat>
  <Paragraphs>70</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Comic Sans MS</vt:lpstr>
      <vt:lpstr>2014-11-24 FDE Black</vt:lpstr>
      <vt:lpstr>Take What We Started and Complete It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Controlled Systems</dc:title>
  <dc:creator>David Sellers</dc:creator>
  <cp:lastModifiedBy>David Sellers</cp:lastModifiedBy>
  <cp:revision>83</cp:revision>
  <dcterms:created xsi:type="dcterms:W3CDTF">2015-02-09T23:27:02Z</dcterms:created>
  <dcterms:modified xsi:type="dcterms:W3CDTF">2020-09-10T15:08:33Z</dcterms:modified>
</cp:coreProperties>
</file>