
<file path=[Content_Types].xml><?xml version="1.0" encoding="utf-8"?>
<Types xmlns="http://schemas.openxmlformats.org/package/2006/content-types">
  <Default Extension="png" ContentType="image/png"/>
  <Default Extension="wmf" ContentType="image/x-wmf"/>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6" r:id="rId1"/>
  </p:sldMasterIdLst>
  <p:notesMasterIdLst>
    <p:notesMasterId r:id="rId31"/>
  </p:notesMasterIdLst>
  <p:sldIdLst>
    <p:sldId id="256" r:id="rId2"/>
    <p:sldId id="259" r:id="rId3"/>
    <p:sldId id="269" r:id="rId4"/>
    <p:sldId id="257" r:id="rId5"/>
    <p:sldId id="284" r:id="rId6"/>
    <p:sldId id="285" r:id="rId7"/>
    <p:sldId id="265" r:id="rId8"/>
    <p:sldId id="258" r:id="rId9"/>
    <p:sldId id="283" r:id="rId10"/>
    <p:sldId id="281" r:id="rId11"/>
    <p:sldId id="282" r:id="rId12"/>
    <p:sldId id="261" r:id="rId13"/>
    <p:sldId id="260" r:id="rId14"/>
    <p:sldId id="272" r:id="rId15"/>
    <p:sldId id="273" r:id="rId16"/>
    <p:sldId id="274" r:id="rId17"/>
    <p:sldId id="275" r:id="rId18"/>
    <p:sldId id="276" r:id="rId19"/>
    <p:sldId id="270" r:id="rId20"/>
    <p:sldId id="264" r:id="rId21"/>
    <p:sldId id="267" r:id="rId22"/>
    <p:sldId id="268" r:id="rId23"/>
    <p:sldId id="280" r:id="rId24"/>
    <p:sldId id="278" r:id="rId25"/>
    <p:sldId id="263" r:id="rId26"/>
    <p:sldId id="271" r:id="rId27"/>
    <p:sldId id="279" r:id="rId28"/>
    <p:sldId id="277" r:id="rId29"/>
    <p:sldId id="26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36"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EAC4"/>
    <a:srgbClr val="B2B2B2"/>
    <a:srgbClr val="CC9900"/>
    <a:srgbClr val="0099CC"/>
    <a:srgbClr val="008FFC"/>
    <a:srgbClr val="FFA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149" autoAdjust="0"/>
  </p:normalViewPr>
  <p:slideViewPr>
    <p:cSldViewPr snapToObjects="1" showGuides="1">
      <p:cViewPr varScale="1">
        <p:scale>
          <a:sx n="100" d="100"/>
          <a:sy n="100" d="100"/>
        </p:scale>
        <p:origin x="1872" y="84"/>
      </p:cViewPr>
      <p:guideLst>
        <p:guide orient="horz" pos="2736"/>
        <p:guide pos="2880"/>
      </p:guideLst>
    </p:cSldViewPr>
  </p:slideViewPr>
  <p:notesTextViewPr>
    <p:cViewPr>
      <p:scale>
        <a:sx n="1" d="1"/>
        <a:sy n="1" d="1"/>
      </p:scale>
      <p:origin x="0" y="0"/>
    </p:cViewPr>
  </p:notesTextViewPr>
  <p:sorterViewPr>
    <p:cViewPr varScale="1">
      <p:scale>
        <a:sx n="100" d="100"/>
        <a:sy n="100" d="100"/>
      </p:scale>
      <p:origin x="0" y="0"/>
    </p:cViewPr>
  </p:sorterViewPr>
  <p:gridSpacing cx="91439" cy="91439"/>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41BA9E-1171-4165-A481-77C66EB18561}" type="datetimeFigureOut">
              <a:rPr lang="en-US" smtClean="0"/>
              <a:t>6/11/2017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736FBA-0C09-4CF4-942D-A0EEA4E32234}" type="slidenum">
              <a:rPr lang="en-US" smtClean="0"/>
              <a:t>‹#›</a:t>
            </a:fld>
            <a:endParaRPr lang="en-US"/>
          </a:p>
        </p:txBody>
      </p:sp>
    </p:spTree>
    <p:extLst>
      <p:ext uri="{BB962C8B-B14F-4D97-AF65-F5344CB8AC3E}">
        <p14:creationId xmlns:p14="http://schemas.microsoft.com/office/powerpoint/2010/main" val="3408061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736FBA-0C09-4CF4-942D-A0EEA4E32234}" type="slidenum">
              <a:rPr lang="en-US" smtClean="0"/>
              <a:t>2</a:t>
            </a:fld>
            <a:endParaRPr lang="en-US"/>
          </a:p>
        </p:txBody>
      </p:sp>
    </p:spTree>
    <p:extLst>
      <p:ext uri="{BB962C8B-B14F-4D97-AF65-F5344CB8AC3E}">
        <p14:creationId xmlns:p14="http://schemas.microsoft.com/office/powerpoint/2010/main" val="1882752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736FBA-0C09-4CF4-942D-A0EEA4E32234}" type="slidenum">
              <a:rPr lang="en-US" smtClean="0"/>
              <a:t>5</a:t>
            </a:fld>
            <a:endParaRPr lang="en-US"/>
          </a:p>
        </p:txBody>
      </p:sp>
    </p:spTree>
    <p:extLst>
      <p:ext uri="{BB962C8B-B14F-4D97-AF65-F5344CB8AC3E}">
        <p14:creationId xmlns:p14="http://schemas.microsoft.com/office/powerpoint/2010/main" val="2251945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736FBA-0C09-4CF4-942D-A0EEA4E32234}" type="slidenum">
              <a:rPr lang="en-US" smtClean="0"/>
              <a:t>20</a:t>
            </a:fld>
            <a:endParaRPr lang="en-US"/>
          </a:p>
        </p:txBody>
      </p:sp>
    </p:spTree>
    <p:extLst>
      <p:ext uri="{BB962C8B-B14F-4D97-AF65-F5344CB8AC3E}">
        <p14:creationId xmlns:p14="http://schemas.microsoft.com/office/powerpoint/2010/main" val="2318666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GreenPrints 2002 – Atalanta, GA</a:t>
            </a:r>
          </a:p>
        </p:txBody>
      </p:sp>
      <p:sp>
        <p:nvSpPr>
          <p:cNvPr id="5" name="Rectangle 7"/>
          <p:cNvSpPr>
            <a:spLocks noGrp="1" noChangeArrowheads="1"/>
          </p:cNvSpPr>
          <p:nvPr>
            <p:ph type="sldNum" sz="quarter" idx="5"/>
          </p:nvPr>
        </p:nvSpPr>
        <p:spPr>
          <a:ln/>
        </p:spPr>
        <p:txBody>
          <a:bodyPr/>
          <a:lstStyle/>
          <a:p>
            <a:fld id="{D26C065B-FE54-4ADE-9C07-7E513595DFF6}" type="slidenum">
              <a:rPr lang="en-US"/>
              <a:pPr/>
              <a:t>23</a:t>
            </a:fld>
            <a:endParaRPr lang="en-US"/>
          </a:p>
        </p:txBody>
      </p:sp>
      <p:sp>
        <p:nvSpPr>
          <p:cNvPr id="6" name="Rectangle 9"/>
          <p:cNvSpPr>
            <a:spLocks noGrp="1" noChangeArrowheads="1"/>
          </p:cNvSpPr>
          <p:nvPr>
            <p:ph type="dt" idx="1"/>
          </p:nvPr>
        </p:nvSpPr>
        <p:spPr>
          <a:ln/>
        </p:spPr>
        <p:txBody>
          <a:bodyPr/>
          <a:lstStyle/>
          <a:p>
            <a:fld id="{00BBC55C-3EDA-437F-9750-A981226C8955}" type="datetime1">
              <a:rPr lang="en-US"/>
              <a:pPr/>
              <a:t>6/11/2017</a:t>
            </a:fld>
            <a:endParaRPr lang="en-US"/>
          </a:p>
        </p:txBody>
      </p:sp>
      <p:sp>
        <p:nvSpPr>
          <p:cNvPr id="1610754" name="Rectangle 2"/>
          <p:cNvSpPr>
            <a:spLocks noGrp="1" noRot="1" noChangeAspect="1" noChangeArrowheads="1" noTextEdit="1"/>
          </p:cNvSpPr>
          <p:nvPr>
            <p:ph type="sldImg"/>
          </p:nvPr>
        </p:nvSpPr>
        <p:spPr>
          <a:ln/>
        </p:spPr>
      </p:sp>
      <p:sp>
        <p:nvSpPr>
          <p:cNvPr id="16107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803649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5" Type="http://schemas.microsoft.com/office/2007/relationships/hdphoto" Target="../media/hdphoto2.wdp"/><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5" Type="http://schemas.microsoft.com/office/2007/relationships/hdphoto" Target="../media/hdphoto2.wdp"/><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DE Logo Title Slide - White">
    <p:bg>
      <p:bgPr>
        <a:gradFill>
          <a:gsLst>
            <a:gs pos="48000">
              <a:schemeClr val="bg1"/>
            </a:gs>
            <a:gs pos="80000">
              <a:schemeClr val="tx1"/>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41248" y="3770376"/>
            <a:ext cx="7772400" cy="801624"/>
          </a:xfrm>
        </p:spPr>
        <p:txBody>
          <a:bodyPr>
            <a:noAutofit/>
          </a:bodyPr>
          <a:lstStyle>
            <a:lvl1pPr>
              <a:defRPr sz="5300" b="1" baseline="0">
                <a:solidFill>
                  <a:schemeClr val="bg1"/>
                </a:solidFill>
              </a:defRPr>
            </a:lvl1pPr>
          </a:lstStyle>
          <a:p>
            <a:r>
              <a:rPr lang="en-US" dirty="0" smtClean="0"/>
              <a:t>Click to edit Title</a:t>
            </a:r>
            <a:endParaRPr lang="en-US" dirty="0"/>
          </a:p>
        </p:txBody>
      </p:sp>
      <p:sp>
        <p:nvSpPr>
          <p:cNvPr id="8" name="Text Placeholder 7"/>
          <p:cNvSpPr>
            <a:spLocks noGrp="1"/>
          </p:cNvSpPr>
          <p:nvPr>
            <p:ph type="body" sz="quarter" idx="10" hasCustomPrompt="1"/>
          </p:nvPr>
        </p:nvSpPr>
        <p:spPr>
          <a:xfrm>
            <a:off x="838200" y="4572000"/>
            <a:ext cx="7772400" cy="685800"/>
          </a:xfrm>
        </p:spPr>
        <p:txBody>
          <a:bodyPr>
            <a:normAutofit/>
          </a:bodyPr>
          <a:lstStyle>
            <a:lvl1pPr>
              <a:defRPr sz="3300" b="0" baseline="0">
                <a:solidFill>
                  <a:schemeClr val="bg1"/>
                </a:solidFill>
              </a:defRPr>
            </a:lvl1pPr>
          </a:lstStyle>
          <a:p>
            <a:pPr lvl="0"/>
            <a:r>
              <a:rPr lang="en-US" dirty="0" smtClean="0"/>
              <a:t>Click to edit Subtitle</a:t>
            </a:r>
            <a:endParaRPr lang="en-US" dirty="0"/>
          </a:p>
        </p:txBody>
      </p:sp>
      <p:sp>
        <p:nvSpPr>
          <p:cNvPr id="12" name="TextBox 11"/>
          <p:cNvSpPr txBox="1"/>
          <p:nvPr/>
        </p:nvSpPr>
        <p:spPr>
          <a:xfrm>
            <a:off x="4023360" y="5307568"/>
            <a:ext cx="2057400" cy="369332"/>
          </a:xfrm>
          <a:prstGeom prst="rect">
            <a:avLst/>
          </a:prstGeom>
          <a:noFill/>
        </p:spPr>
        <p:txBody>
          <a:bodyPr wrap="square" rtlCol="0">
            <a:spAutoFit/>
          </a:bodyPr>
          <a:lstStyle/>
          <a:p>
            <a:r>
              <a:rPr lang="en-US" b="1" dirty="0" smtClean="0">
                <a:solidFill>
                  <a:schemeClr val="bg1"/>
                </a:solidFill>
                <a:latin typeface="Arial" pitchFamily="34" charset="0"/>
                <a:cs typeface="Arial" pitchFamily="34" charset="0"/>
              </a:rPr>
              <a:t>Presented By:</a:t>
            </a:r>
            <a:endParaRPr lang="en-US" b="1" dirty="0">
              <a:solidFill>
                <a:schemeClr val="bg1"/>
              </a:solidFill>
              <a:latin typeface="Arial" pitchFamily="34" charset="0"/>
              <a:cs typeface="Arial" pitchFamily="34" charset="0"/>
            </a:endParaRPr>
          </a:p>
        </p:txBody>
      </p:sp>
      <p:sp>
        <p:nvSpPr>
          <p:cNvPr id="14" name="Text Placeholder 13"/>
          <p:cNvSpPr>
            <a:spLocks noGrp="1"/>
          </p:cNvSpPr>
          <p:nvPr>
            <p:ph type="body" sz="quarter" idx="12" hasCustomPrompt="1"/>
          </p:nvPr>
        </p:nvSpPr>
        <p:spPr>
          <a:xfrm>
            <a:off x="4023360" y="5711190"/>
            <a:ext cx="5069713" cy="365760"/>
          </a:xfrm>
        </p:spPr>
        <p:txBody>
          <a:bodyPr>
            <a:noAutofit/>
          </a:bodyPr>
          <a:lstStyle>
            <a:lvl1pPr>
              <a:defRPr sz="1800" baseline="0">
                <a:solidFill>
                  <a:schemeClr val="bg1"/>
                </a:solidFill>
              </a:defRPr>
            </a:lvl1pPr>
          </a:lstStyle>
          <a:p>
            <a:pPr lvl="0"/>
            <a:r>
              <a:rPr lang="en-US" dirty="0" smtClean="0"/>
              <a:t>Click to edit Presenter Name</a:t>
            </a:r>
            <a:endParaRPr lang="en-US" dirty="0"/>
          </a:p>
        </p:txBody>
      </p:sp>
      <p:sp>
        <p:nvSpPr>
          <p:cNvPr id="15" name="Text Placeholder 13"/>
          <p:cNvSpPr>
            <a:spLocks noGrp="1"/>
          </p:cNvSpPr>
          <p:nvPr>
            <p:ph type="body" sz="quarter" idx="13" hasCustomPrompt="1"/>
          </p:nvPr>
        </p:nvSpPr>
        <p:spPr>
          <a:xfrm>
            <a:off x="4023360" y="6111240"/>
            <a:ext cx="5069713" cy="365760"/>
          </a:xfrm>
        </p:spPr>
        <p:txBody>
          <a:bodyPr>
            <a:noAutofit/>
          </a:bodyPr>
          <a:lstStyle>
            <a:lvl1pPr>
              <a:defRPr sz="1800" baseline="0">
                <a:solidFill>
                  <a:schemeClr val="bg1"/>
                </a:solidFill>
              </a:defRPr>
            </a:lvl1pPr>
          </a:lstStyle>
          <a:p>
            <a:pPr lvl="0"/>
            <a:r>
              <a:rPr lang="en-US" dirty="0" smtClean="0"/>
              <a:t>Click to edit Presenter Title</a:t>
            </a:r>
            <a:endParaRPr lang="en-US" dirty="0"/>
          </a:p>
        </p:txBody>
      </p:sp>
      <p:sp>
        <p:nvSpPr>
          <p:cNvPr id="17" name="Text Placeholder 13"/>
          <p:cNvSpPr>
            <a:spLocks noGrp="1"/>
          </p:cNvSpPr>
          <p:nvPr>
            <p:ph type="body" sz="quarter" idx="15" hasCustomPrompt="1"/>
          </p:nvPr>
        </p:nvSpPr>
        <p:spPr>
          <a:xfrm>
            <a:off x="4023360" y="6492240"/>
            <a:ext cx="5069713" cy="365760"/>
          </a:xfrm>
        </p:spPr>
        <p:txBody>
          <a:bodyPr>
            <a:noAutofit/>
          </a:bodyPr>
          <a:lstStyle>
            <a:lvl1pPr>
              <a:defRPr sz="1800" baseline="0">
                <a:solidFill>
                  <a:schemeClr val="bg1"/>
                </a:solidFill>
              </a:defRPr>
            </a:lvl1pPr>
          </a:lstStyle>
          <a:p>
            <a:pPr lvl="0"/>
            <a:r>
              <a:rPr lang="en-US" dirty="0" smtClean="0"/>
              <a:t>Click to edit Presentation Date</a:t>
            </a:r>
            <a:endParaRPr lang="en-US" dirty="0"/>
          </a:p>
        </p:txBody>
      </p:sp>
      <p:grpSp>
        <p:nvGrpSpPr>
          <p:cNvPr id="9" name="Group 8"/>
          <p:cNvGrpSpPr/>
          <p:nvPr userDrawn="1"/>
        </p:nvGrpSpPr>
        <p:grpSpPr>
          <a:xfrm>
            <a:off x="820944" y="-355600"/>
            <a:ext cx="8094456" cy="3790904"/>
            <a:chOff x="820944" y="-355600"/>
            <a:chExt cx="8094456" cy="3790904"/>
          </a:xfrm>
        </p:grpSpPr>
        <p:sp>
          <p:nvSpPr>
            <p:cNvPr id="10" name="Rectangle 9"/>
            <p:cNvSpPr/>
            <p:nvPr/>
          </p:nvSpPr>
          <p:spPr>
            <a:xfrm>
              <a:off x="942975" y="1626871"/>
              <a:ext cx="154305" cy="36703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097280" y="1431926"/>
              <a:ext cx="158176" cy="56197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255456" y="826135"/>
              <a:ext cx="325694" cy="116776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581150" y="1036321"/>
              <a:ext cx="321684" cy="9575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1902834" y="361952"/>
              <a:ext cx="310776" cy="163194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205099" y="1431926"/>
              <a:ext cx="171389" cy="56197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2373740" y="545375"/>
              <a:ext cx="310677" cy="144852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2684417" y="1623060"/>
              <a:ext cx="154305" cy="37084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962025"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147317"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332609"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517901"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703193"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888485"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073777"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259069"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444361"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629653"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814945"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820944" y="2134699"/>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820944" y="2317579"/>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820944" y="2500459"/>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820944" y="2683339"/>
              <a:ext cx="2127462" cy="0"/>
            </a:xfrm>
            <a:prstGeom prst="line">
              <a:avLst/>
            </a:prstGeom>
            <a:ln w="41275" cap="sq">
              <a:solidFill>
                <a:schemeClr val="bg1">
                  <a:lumMod val="75000"/>
                  <a:alpha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820944" y="2866219"/>
              <a:ext cx="2127462" cy="0"/>
            </a:xfrm>
            <a:prstGeom prst="line">
              <a:avLst/>
            </a:prstGeom>
            <a:ln w="41275" cap="sq">
              <a:solidFill>
                <a:schemeClr val="bg1">
                  <a:lumMod val="75000"/>
                  <a:alpha val="4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820944" y="3049099"/>
              <a:ext cx="2127462" cy="0"/>
            </a:xfrm>
            <a:prstGeom prst="line">
              <a:avLst/>
            </a:prstGeom>
            <a:ln w="41275" cap="sq">
              <a:solidFill>
                <a:schemeClr val="bg1">
                  <a:lumMod val="75000"/>
                  <a:alpha val="20000"/>
                </a:schemeClr>
              </a:solidFill>
            </a:ln>
          </p:spPr>
          <p:style>
            <a:lnRef idx="1">
              <a:schemeClr val="accent1"/>
            </a:lnRef>
            <a:fillRef idx="0">
              <a:schemeClr val="accent1"/>
            </a:fillRef>
            <a:effectRef idx="0">
              <a:schemeClr val="accent1"/>
            </a:effectRef>
            <a:fontRef idx="minor">
              <a:schemeClr val="tx1"/>
            </a:fontRef>
          </p:style>
        </p:cxnSp>
        <p:grpSp>
          <p:nvGrpSpPr>
            <p:cNvPr id="39" name="Group 38"/>
            <p:cNvGrpSpPr/>
            <p:nvPr/>
          </p:nvGrpSpPr>
          <p:grpSpPr>
            <a:xfrm>
              <a:off x="930058" y="1064566"/>
              <a:ext cx="7333661" cy="1991577"/>
              <a:chOff x="930058" y="1064566"/>
              <a:chExt cx="7333661" cy="1991577"/>
            </a:xfrm>
          </p:grpSpPr>
          <p:cxnSp>
            <p:nvCxnSpPr>
              <p:cNvPr id="41" name="Straight Connector 40"/>
              <p:cNvCxnSpPr/>
              <p:nvPr/>
            </p:nvCxnSpPr>
            <p:spPr>
              <a:xfrm>
                <a:off x="3331921" y="1875542"/>
                <a:ext cx="4931798" cy="0"/>
              </a:xfrm>
              <a:prstGeom prst="line">
                <a:avLst/>
              </a:prstGeom>
              <a:noFill/>
              <a:ln w="152400" cap="rnd">
                <a:gradFill flip="none" rotWithShape="1">
                  <a:gsLst>
                    <a:gs pos="0">
                      <a:srgbClr val="008FFC"/>
                    </a:gs>
                    <a:gs pos="100000">
                      <a:schemeClr val="accent1"/>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cxnSp>
          <p:sp>
            <p:nvSpPr>
              <p:cNvPr id="42" name="Freeform 41"/>
              <p:cNvSpPr/>
              <p:nvPr/>
            </p:nvSpPr>
            <p:spPr>
              <a:xfrm>
                <a:off x="5886578" y="1786879"/>
                <a:ext cx="131163" cy="188644"/>
              </a:xfrm>
              <a:custGeom>
                <a:avLst/>
                <a:gdLst>
                  <a:gd name="connsiteX0" fmla="*/ 130723 w 130723"/>
                  <a:gd name="connsiteY0" fmla="*/ 0 h 188644"/>
                  <a:gd name="connsiteX1" fmla="*/ 107142 w 130723"/>
                  <a:gd name="connsiteY1" fmla="*/ 55021 h 188644"/>
                  <a:gd name="connsiteX2" fmla="*/ 86182 w 130723"/>
                  <a:gd name="connsiteY2" fmla="*/ 36681 h 188644"/>
                  <a:gd name="connsiteX3" fmla="*/ 36401 w 130723"/>
                  <a:gd name="connsiteY3" fmla="*/ 31441 h 188644"/>
                  <a:gd name="connsiteX4" fmla="*/ 4960 w 130723"/>
                  <a:gd name="connsiteY4" fmla="*/ 70742 h 188644"/>
                  <a:gd name="connsiteX5" fmla="*/ 4960 w 130723"/>
                  <a:gd name="connsiteY5" fmla="*/ 125763 h 188644"/>
                  <a:gd name="connsiteX6" fmla="*/ 52121 w 130723"/>
                  <a:gd name="connsiteY6" fmla="*/ 188644 h 188644"/>
                  <a:gd name="connsiteX0" fmla="*/ 130723 w 130723"/>
                  <a:gd name="connsiteY0" fmla="*/ 0 h 188644"/>
                  <a:gd name="connsiteX1" fmla="*/ 107142 w 130723"/>
                  <a:gd name="connsiteY1" fmla="*/ 55021 h 188644"/>
                  <a:gd name="connsiteX2" fmla="*/ 76657 w 130723"/>
                  <a:gd name="connsiteY2" fmla="*/ 36681 h 188644"/>
                  <a:gd name="connsiteX3" fmla="*/ 36401 w 130723"/>
                  <a:gd name="connsiteY3" fmla="*/ 31441 h 188644"/>
                  <a:gd name="connsiteX4" fmla="*/ 4960 w 130723"/>
                  <a:gd name="connsiteY4" fmla="*/ 70742 h 188644"/>
                  <a:gd name="connsiteX5" fmla="*/ 4960 w 130723"/>
                  <a:gd name="connsiteY5" fmla="*/ 125763 h 188644"/>
                  <a:gd name="connsiteX6" fmla="*/ 52121 w 130723"/>
                  <a:gd name="connsiteY6" fmla="*/ 188644 h 188644"/>
                  <a:gd name="connsiteX0" fmla="*/ 130723 w 130723"/>
                  <a:gd name="connsiteY0" fmla="*/ 0 h 188644"/>
                  <a:gd name="connsiteX1" fmla="*/ 107142 w 130723"/>
                  <a:gd name="connsiteY1" fmla="*/ 55021 h 188644"/>
                  <a:gd name="connsiteX2" fmla="*/ 76657 w 130723"/>
                  <a:gd name="connsiteY2" fmla="*/ 36681 h 188644"/>
                  <a:gd name="connsiteX3" fmla="*/ 4960 w 130723"/>
                  <a:gd name="connsiteY3" fmla="*/ 70742 h 188644"/>
                  <a:gd name="connsiteX4" fmla="*/ 4960 w 130723"/>
                  <a:gd name="connsiteY4" fmla="*/ 125763 h 188644"/>
                  <a:gd name="connsiteX5" fmla="*/ 52121 w 130723"/>
                  <a:gd name="connsiteY5" fmla="*/ 188644 h 188644"/>
                  <a:gd name="connsiteX0" fmla="*/ 132203 w 132203"/>
                  <a:gd name="connsiteY0" fmla="*/ 0 h 188644"/>
                  <a:gd name="connsiteX1" fmla="*/ 108622 w 132203"/>
                  <a:gd name="connsiteY1" fmla="*/ 55021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108622 w 132203"/>
                  <a:gd name="connsiteY1" fmla="*/ 45430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92191 w 132203"/>
                  <a:gd name="connsiteY1" fmla="*/ 32396 h 188644"/>
                  <a:gd name="connsiteX2" fmla="*/ 108622 w 132203"/>
                  <a:gd name="connsiteY2" fmla="*/ 45430 h 188644"/>
                  <a:gd name="connsiteX3" fmla="*/ 62150 w 132203"/>
                  <a:gd name="connsiteY3" fmla="*/ 49470 h 188644"/>
                  <a:gd name="connsiteX4" fmla="*/ 6440 w 132203"/>
                  <a:gd name="connsiteY4" fmla="*/ 70742 h 188644"/>
                  <a:gd name="connsiteX5" fmla="*/ 6440 w 132203"/>
                  <a:gd name="connsiteY5" fmla="*/ 125763 h 188644"/>
                  <a:gd name="connsiteX6" fmla="*/ 53601 w 132203"/>
                  <a:gd name="connsiteY6" fmla="*/ 188644 h 188644"/>
                  <a:gd name="connsiteX0" fmla="*/ 132203 w 132203"/>
                  <a:gd name="connsiteY0" fmla="*/ 0 h 188644"/>
                  <a:gd name="connsiteX1" fmla="*/ 108622 w 132203"/>
                  <a:gd name="connsiteY1" fmla="*/ 45430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94335 w 132203"/>
                  <a:gd name="connsiteY1" fmla="*/ 43049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1163 w 131163"/>
                  <a:gd name="connsiteY0" fmla="*/ 0 h 188644"/>
                  <a:gd name="connsiteX1" fmla="*/ 93295 w 131163"/>
                  <a:gd name="connsiteY1" fmla="*/ 43049 h 188644"/>
                  <a:gd name="connsiteX2" fmla="*/ 44441 w 131163"/>
                  <a:gd name="connsiteY2" fmla="*/ 54232 h 188644"/>
                  <a:gd name="connsiteX3" fmla="*/ 5400 w 131163"/>
                  <a:gd name="connsiteY3" fmla="*/ 70742 h 188644"/>
                  <a:gd name="connsiteX4" fmla="*/ 5400 w 131163"/>
                  <a:gd name="connsiteY4" fmla="*/ 125763 h 188644"/>
                  <a:gd name="connsiteX5" fmla="*/ 52561 w 131163"/>
                  <a:gd name="connsiteY5" fmla="*/ 188644 h 188644"/>
                  <a:gd name="connsiteX0" fmla="*/ 131163 w 131163"/>
                  <a:gd name="connsiteY0" fmla="*/ 0 h 188644"/>
                  <a:gd name="connsiteX1" fmla="*/ 93295 w 131163"/>
                  <a:gd name="connsiteY1" fmla="*/ 43049 h 188644"/>
                  <a:gd name="connsiteX2" fmla="*/ 5400 w 131163"/>
                  <a:gd name="connsiteY2" fmla="*/ 70742 h 188644"/>
                  <a:gd name="connsiteX3" fmla="*/ 5400 w 131163"/>
                  <a:gd name="connsiteY3" fmla="*/ 125763 h 188644"/>
                  <a:gd name="connsiteX4" fmla="*/ 52561 w 131163"/>
                  <a:gd name="connsiteY4" fmla="*/ 188644 h 188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163" h="188644">
                    <a:moveTo>
                      <a:pt x="131163" y="0"/>
                    </a:moveTo>
                    <a:cubicBezTo>
                      <a:pt x="126250" y="9465"/>
                      <a:pt x="114255" y="31259"/>
                      <a:pt x="93295" y="43049"/>
                    </a:cubicBezTo>
                    <a:cubicBezTo>
                      <a:pt x="72335" y="54839"/>
                      <a:pt x="20049" y="56956"/>
                      <a:pt x="5400" y="70742"/>
                    </a:cubicBezTo>
                    <a:cubicBezTo>
                      <a:pt x="-1107" y="82664"/>
                      <a:pt x="-2460" y="106113"/>
                      <a:pt x="5400" y="125763"/>
                    </a:cubicBezTo>
                    <a:cubicBezTo>
                      <a:pt x="13260" y="145413"/>
                      <a:pt x="34657" y="166374"/>
                      <a:pt x="52561" y="188644"/>
                    </a:cubicBezTo>
                  </a:path>
                </a:pathLst>
              </a:cu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5970742" y="1792882"/>
                <a:ext cx="105508" cy="169452"/>
              </a:xfrm>
              <a:custGeom>
                <a:avLst/>
                <a:gdLst>
                  <a:gd name="connsiteX0" fmla="*/ 105508 w 105508"/>
                  <a:gd name="connsiteY0" fmla="*/ 0 h 169452"/>
                  <a:gd name="connsiteX1" fmla="*/ 76733 w 105508"/>
                  <a:gd name="connsiteY1" fmla="*/ 92719 h 169452"/>
                  <a:gd name="connsiteX2" fmla="*/ 38367 w 105508"/>
                  <a:gd name="connsiteY2" fmla="*/ 134283 h 169452"/>
                  <a:gd name="connsiteX3" fmla="*/ 0 w 105508"/>
                  <a:gd name="connsiteY3" fmla="*/ 169452 h 169452"/>
                </a:gdLst>
                <a:ahLst/>
                <a:cxnLst>
                  <a:cxn ang="0">
                    <a:pos x="connsiteX0" y="connsiteY0"/>
                  </a:cxn>
                  <a:cxn ang="0">
                    <a:pos x="connsiteX1" y="connsiteY1"/>
                  </a:cxn>
                  <a:cxn ang="0">
                    <a:pos x="connsiteX2" y="connsiteY2"/>
                  </a:cxn>
                  <a:cxn ang="0">
                    <a:pos x="connsiteX3" y="connsiteY3"/>
                  </a:cxn>
                </a:cxnLst>
                <a:rect l="l" t="t" r="r" b="b"/>
                <a:pathLst>
                  <a:path w="105508" h="169452">
                    <a:moveTo>
                      <a:pt x="105508" y="0"/>
                    </a:moveTo>
                    <a:cubicBezTo>
                      <a:pt x="96715" y="35169"/>
                      <a:pt x="87923" y="70339"/>
                      <a:pt x="76733" y="92719"/>
                    </a:cubicBezTo>
                    <a:cubicBezTo>
                      <a:pt x="65543" y="115099"/>
                      <a:pt x="51156" y="121494"/>
                      <a:pt x="38367" y="134283"/>
                    </a:cubicBezTo>
                    <a:cubicBezTo>
                      <a:pt x="25578" y="147072"/>
                      <a:pt x="12789" y="158262"/>
                      <a:pt x="0" y="169452"/>
                    </a:cubicBezTo>
                  </a:path>
                </a:pathLst>
              </a:custGeom>
              <a:no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4863096" y="1780833"/>
                <a:ext cx="131163" cy="188644"/>
              </a:xfrm>
              <a:custGeom>
                <a:avLst/>
                <a:gdLst>
                  <a:gd name="connsiteX0" fmla="*/ 130723 w 130723"/>
                  <a:gd name="connsiteY0" fmla="*/ 0 h 188644"/>
                  <a:gd name="connsiteX1" fmla="*/ 107142 w 130723"/>
                  <a:gd name="connsiteY1" fmla="*/ 55021 h 188644"/>
                  <a:gd name="connsiteX2" fmla="*/ 86182 w 130723"/>
                  <a:gd name="connsiteY2" fmla="*/ 36681 h 188644"/>
                  <a:gd name="connsiteX3" fmla="*/ 36401 w 130723"/>
                  <a:gd name="connsiteY3" fmla="*/ 31441 h 188644"/>
                  <a:gd name="connsiteX4" fmla="*/ 4960 w 130723"/>
                  <a:gd name="connsiteY4" fmla="*/ 70742 h 188644"/>
                  <a:gd name="connsiteX5" fmla="*/ 4960 w 130723"/>
                  <a:gd name="connsiteY5" fmla="*/ 125763 h 188644"/>
                  <a:gd name="connsiteX6" fmla="*/ 52121 w 130723"/>
                  <a:gd name="connsiteY6" fmla="*/ 188644 h 188644"/>
                  <a:gd name="connsiteX0" fmla="*/ 130723 w 130723"/>
                  <a:gd name="connsiteY0" fmla="*/ 0 h 188644"/>
                  <a:gd name="connsiteX1" fmla="*/ 107142 w 130723"/>
                  <a:gd name="connsiteY1" fmla="*/ 55021 h 188644"/>
                  <a:gd name="connsiteX2" fmla="*/ 76657 w 130723"/>
                  <a:gd name="connsiteY2" fmla="*/ 36681 h 188644"/>
                  <a:gd name="connsiteX3" fmla="*/ 36401 w 130723"/>
                  <a:gd name="connsiteY3" fmla="*/ 31441 h 188644"/>
                  <a:gd name="connsiteX4" fmla="*/ 4960 w 130723"/>
                  <a:gd name="connsiteY4" fmla="*/ 70742 h 188644"/>
                  <a:gd name="connsiteX5" fmla="*/ 4960 w 130723"/>
                  <a:gd name="connsiteY5" fmla="*/ 125763 h 188644"/>
                  <a:gd name="connsiteX6" fmla="*/ 52121 w 130723"/>
                  <a:gd name="connsiteY6" fmla="*/ 188644 h 188644"/>
                  <a:gd name="connsiteX0" fmla="*/ 130723 w 130723"/>
                  <a:gd name="connsiteY0" fmla="*/ 0 h 188644"/>
                  <a:gd name="connsiteX1" fmla="*/ 107142 w 130723"/>
                  <a:gd name="connsiteY1" fmla="*/ 55021 h 188644"/>
                  <a:gd name="connsiteX2" fmla="*/ 76657 w 130723"/>
                  <a:gd name="connsiteY2" fmla="*/ 36681 h 188644"/>
                  <a:gd name="connsiteX3" fmla="*/ 4960 w 130723"/>
                  <a:gd name="connsiteY3" fmla="*/ 70742 h 188644"/>
                  <a:gd name="connsiteX4" fmla="*/ 4960 w 130723"/>
                  <a:gd name="connsiteY4" fmla="*/ 125763 h 188644"/>
                  <a:gd name="connsiteX5" fmla="*/ 52121 w 130723"/>
                  <a:gd name="connsiteY5" fmla="*/ 188644 h 188644"/>
                  <a:gd name="connsiteX0" fmla="*/ 132203 w 132203"/>
                  <a:gd name="connsiteY0" fmla="*/ 0 h 188644"/>
                  <a:gd name="connsiteX1" fmla="*/ 108622 w 132203"/>
                  <a:gd name="connsiteY1" fmla="*/ 55021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108622 w 132203"/>
                  <a:gd name="connsiteY1" fmla="*/ 45430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92191 w 132203"/>
                  <a:gd name="connsiteY1" fmla="*/ 32396 h 188644"/>
                  <a:gd name="connsiteX2" fmla="*/ 108622 w 132203"/>
                  <a:gd name="connsiteY2" fmla="*/ 45430 h 188644"/>
                  <a:gd name="connsiteX3" fmla="*/ 62150 w 132203"/>
                  <a:gd name="connsiteY3" fmla="*/ 49470 h 188644"/>
                  <a:gd name="connsiteX4" fmla="*/ 6440 w 132203"/>
                  <a:gd name="connsiteY4" fmla="*/ 70742 h 188644"/>
                  <a:gd name="connsiteX5" fmla="*/ 6440 w 132203"/>
                  <a:gd name="connsiteY5" fmla="*/ 125763 h 188644"/>
                  <a:gd name="connsiteX6" fmla="*/ 53601 w 132203"/>
                  <a:gd name="connsiteY6" fmla="*/ 188644 h 188644"/>
                  <a:gd name="connsiteX0" fmla="*/ 132203 w 132203"/>
                  <a:gd name="connsiteY0" fmla="*/ 0 h 188644"/>
                  <a:gd name="connsiteX1" fmla="*/ 108622 w 132203"/>
                  <a:gd name="connsiteY1" fmla="*/ 45430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94335 w 132203"/>
                  <a:gd name="connsiteY1" fmla="*/ 43049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1163 w 131163"/>
                  <a:gd name="connsiteY0" fmla="*/ 0 h 188644"/>
                  <a:gd name="connsiteX1" fmla="*/ 93295 w 131163"/>
                  <a:gd name="connsiteY1" fmla="*/ 43049 h 188644"/>
                  <a:gd name="connsiteX2" fmla="*/ 44441 w 131163"/>
                  <a:gd name="connsiteY2" fmla="*/ 54232 h 188644"/>
                  <a:gd name="connsiteX3" fmla="*/ 5400 w 131163"/>
                  <a:gd name="connsiteY3" fmla="*/ 70742 h 188644"/>
                  <a:gd name="connsiteX4" fmla="*/ 5400 w 131163"/>
                  <a:gd name="connsiteY4" fmla="*/ 125763 h 188644"/>
                  <a:gd name="connsiteX5" fmla="*/ 52561 w 131163"/>
                  <a:gd name="connsiteY5" fmla="*/ 188644 h 188644"/>
                  <a:gd name="connsiteX0" fmla="*/ 131163 w 131163"/>
                  <a:gd name="connsiteY0" fmla="*/ 0 h 188644"/>
                  <a:gd name="connsiteX1" fmla="*/ 93295 w 131163"/>
                  <a:gd name="connsiteY1" fmla="*/ 43049 h 188644"/>
                  <a:gd name="connsiteX2" fmla="*/ 5400 w 131163"/>
                  <a:gd name="connsiteY2" fmla="*/ 70742 h 188644"/>
                  <a:gd name="connsiteX3" fmla="*/ 5400 w 131163"/>
                  <a:gd name="connsiteY3" fmla="*/ 125763 h 188644"/>
                  <a:gd name="connsiteX4" fmla="*/ 52561 w 131163"/>
                  <a:gd name="connsiteY4" fmla="*/ 188644 h 188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163" h="188644">
                    <a:moveTo>
                      <a:pt x="131163" y="0"/>
                    </a:moveTo>
                    <a:cubicBezTo>
                      <a:pt x="126250" y="9465"/>
                      <a:pt x="114255" y="31259"/>
                      <a:pt x="93295" y="43049"/>
                    </a:cubicBezTo>
                    <a:cubicBezTo>
                      <a:pt x="72335" y="54839"/>
                      <a:pt x="20049" y="56956"/>
                      <a:pt x="5400" y="70742"/>
                    </a:cubicBezTo>
                    <a:cubicBezTo>
                      <a:pt x="-1107" y="82664"/>
                      <a:pt x="-2460" y="106113"/>
                      <a:pt x="5400" y="125763"/>
                    </a:cubicBezTo>
                    <a:cubicBezTo>
                      <a:pt x="13260" y="145413"/>
                      <a:pt x="34657" y="166374"/>
                      <a:pt x="52561" y="188644"/>
                    </a:cubicBezTo>
                  </a:path>
                </a:pathLst>
              </a:cu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p:nvPr/>
            </p:nvSpPr>
            <p:spPr>
              <a:xfrm>
                <a:off x="4930593" y="1793979"/>
                <a:ext cx="105508" cy="169452"/>
              </a:xfrm>
              <a:custGeom>
                <a:avLst/>
                <a:gdLst>
                  <a:gd name="connsiteX0" fmla="*/ 105508 w 105508"/>
                  <a:gd name="connsiteY0" fmla="*/ 0 h 169452"/>
                  <a:gd name="connsiteX1" fmla="*/ 76733 w 105508"/>
                  <a:gd name="connsiteY1" fmla="*/ 92719 h 169452"/>
                  <a:gd name="connsiteX2" fmla="*/ 38367 w 105508"/>
                  <a:gd name="connsiteY2" fmla="*/ 134283 h 169452"/>
                  <a:gd name="connsiteX3" fmla="*/ 0 w 105508"/>
                  <a:gd name="connsiteY3" fmla="*/ 169452 h 169452"/>
                </a:gdLst>
                <a:ahLst/>
                <a:cxnLst>
                  <a:cxn ang="0">
                    <a:pos x="connsiteX0" y="connsiteY0"/>
                  </a:cxn>
                  <a:cxn ang="0">
                    <a:pos x="connsiteX1" y="connsiteY1"/>
                  </a:cxn>
                  <a:cxn ang="0">
                    <a:pos x="connsiteX2" y="connsiteY2"/>
                  </a:cxn>
                  <a:cxn ang="0">
                    <a:pos x="connsiteX3" y="connsiteY3"/>
                  </a:cxn>
                </a:cxnLst>
                <a:rect l="l" t="t" r="r" b="b"/>
                <a:pathLst>
                  <a:path w="105508" h="169452">
                    <a:moveTo>
                      <a:pt x="105508" y="0"/>
                    </a:moveTo>
                    <a:cubicBezTo>
                      <a:pt x="96715" y="35169"/>
                      <a:pt x="87923" y="70339"/>
                      <a:pt x="76733" y="92719"/>
                    </a:cubicBezTo>
                    <a:cubicBezTo>
                      <a:pt x="65543" y="115099"/>
                      <a:pt x="51156" y="121494"/>
                      <a:pt x="38367" y="134283"/>
                    </a:cubicBezTo>
                    <a:cubicBezTo>
                      <a:pt x="25578" y="147072"/>
                      <a:pt x="12789" y="158262"/>
                      <a:pt x="0" y="169452"/>
                    </a:cubicBezTo>
                  </a:path>
                </a:pathLst>
              </a:custGeom>
              <a:no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a:off x="1584542" y="1875542"/>
                <a:ext cx="1252603" cy="1067309"/>
              </a:xfrm>
              <a:custGeom>
                <a:avLst/>
                <a:gdLst>
                  <a:gd name="connsiteX0" fmla="*/ 0 w 1233814"/>
                  <a:gd name="connsiteY0" fmla="*/ 91044 h 1067309"/>
                  <a:gd name="connsiteX1" fmla="*/ 93946 w 1233814"/>
                  <a:gd name="connsiteY1" fmla="*/ 31546 h 1067309"/>
                  <a:gd name="connsiteX2" fmla="*/ 197285 w 1233814"/>
                  <a:gd name="connsiteY2" fmla="*/ 231 h 1067309"/>
                  <a:gd name="connsiteX3" fmla="*/ 275573 w 1233814"/>
                  <a:gd name="connsiteY3" fmla="*/ 22151 h 1067309"/>
                  <a:gd name="connsiteX4" fmla="*/ 350729 w 1233814"/>
                  <a:gd name="connsiteY4" fmla="*/ 103570 h 1067309"/>
                  <a:gd name="connsiteX5" fmla="*/ 403965 w 1233814"/>
                  <a:gd name="connsiteY5" fmla="*/ 300855 h 1067309"/>
                  <a:gd name="connsiteX6" fmla="*/ 510436 w 1233814"/>
                  <a:gd name="connsiteY6" fmla="*/ 795633 h 1067309"/>
                  <a:gd name="connsiteX7" fmla="*/ 616907 w 1233814"/>
                  <a:gd name="connsiteY7" fmla="*/ 970998 h 1067309"/>
                  <a:gd name="connsiteX8" fmla="*/ 729642 w 1233814"/>
                  <a:gd name="connsiteY8" fmla="*/ 1052417 h 1067309"/>
                  <a:gd name="connsiteX9" fmla="*/ 879954 w 1233814"/>
                  <a:gd name="connsiteY9" fmla="*/ 1055548 h 1067309"/>
                  <a:gd name="connsiteX10" fmla="*/ 1002083 w 1233814"/>
                  <a:gd name="connsiteY10" fmla="*/ 930288 h 1067309"/>
                  <a:gd name="connsiteX11" fmla="*/ 1102291 w 1233814"/>
                  <a:gd name="connsiteY11" fmla="*/ 660979 h 1067309"/>
                  <a:gd name="connsiteX12" fmla="*/ 1164921 w 1233814"/>
                  <a:gd name="connsiteY12" fmla="*/ 407326 h 1067309"/>
                  <a:gd name="connsiteX13" fmla="*/ 1233814 w 1233814"/>
                  <a:gd name="connsiteY13" fmla="*/ 188121 h 1067309"/>
                  <a:gd name="connsiteX0" fmla="*/ 0 w 1221288"/>
                  <a:gd name="connsiteY0" fmla="*/ 106701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25489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49471"/>
                  <a:gd name="connsiteY0" fmla="*/ 125489 h 1067309"/>
                  <a:gd name="connsiteX1" fmla="*/ 81420 w 1249471"/>
                  <a:gd name="connsiteY1" fmla="*/ 31546 h 1067309"/>
                  <a:gd name="connsiteX2" fmla="*/ 184759 w 1249471"/>
                  <a:gd name="connsiteY2" fmla="*/ 231 h 1067309"/>
                  <a:gd name="connsiteX3" fmla="*/ 263047 w 1249471"/>
                  <a:gd name="connsiteY3" fmla="*/ 22151 h 1067309"/>
                  <a:gd name="connsiteX4" fmla="*/ 338203 w 1249471"/>
                  <a:gd name="connsiteY4" fmla="*/ 103570 h 1067309"/>
                  <a:gd name="connsiteX5" fmla="*/ 391439 w 1249471"/>
                  <a:gd name="connsiteY5" fmla="*/ 300855 h 1067309"/>
                  <a:gd name="connsiteX6" fmla="*/ 497910 w 1249471"/>
                  <a:gd name="connsiteY6" fmla="*/ 795633 h 1067309"/>
                  <a:gd name="connsiteX7" fmla="*/ 604381 w 1249471"/>
                  <a:gd name="connsiteY7" fmla="*/ 970998 h 1067309"/>
                  <a:gd name="connsiteX8" fmla="*/ 717116 w 1249471"/>
                  <a:gd name="connsiteY8" fmla="*/ 1052417 h 1067309"/>
                  <a:gd name="connsiteX9" fmla="*/ 867428 w 1249471"/>
                  <a:gd name="connsiteY9" fmla="*/ 1055548 h 1067309"/>
                  <a:gd name="connsiteX10" fmla="*/ 989557 w 1249471"/>
                  <a:gd name="connsiteY10" fmla="*/ 930288 h 1067309"/>
                  <a:gd name="connsiteX11" fmla="*/ 1089765 w 1249471"/>
                  <a:gd name="connsiteY11" fmla="*/ 660979 h 1067309"/>
                  <a:gd name="connsiteX12" fmla="*/ 1152395 w 1249471"/>
                  <a:gd name="connsiteY12" fmla="*/ 407326 h 1067309"/>
                  <a:gd name="connsiteX13" fmla="*/ 1249471 w 1249471"/>
                  <a:gd name="connsiteY13" fmla="*/ 166200 h 1067309"/>
                  <a:gd name="connsiteX0" fmla="*/ 0 w 1249471"/>
                  <a:gd name="connsiteY0" fmla="*/ 125489 h 1067309"/>
                  <a:gd name="connsiteX1" fmla="*/ 81420 w 1249471"/>
                  <a:gd name="connsiteY1" fmla="*/ 31546 h 1067309"/>
                  <a:gd name="connsiteX2" fmla="*/ 184759 w 1249471"/>
                  <a:gd name="connsiteY2" fmla="*/ 231 h 1067309"/>
                  <a:gd name="connsiteX3" fmla="*/ 263047 w 1249471"/>
                  <a:gd name="connsiteY3" fmla="*/ 22151 h 1067309"/>
                  <a:gd name="connsiteX4" fmla="*/ 338203 w 1249471"/>
                  <a:gd name="connsiteY4" fmla="*/ 103570 h 1067309"/>
                  <a:gd name="connsiteX5" fmla="*/ 391439 w 1249471"/>
                  <a:gd name="connsiteY5" fmla="*/ 300855 h 1067309"/>
                  <a:gd name="connsiteX6" fmla="*/ 497910 w 1249471"/>
                  <a:gd name="connsiteY6" fmla="*/ 795633 h 1067309"/>
                  <a:gd name="connsiteX7" fmla="*/ 604381 w 1249471"/>
                  <a:gd name="connsiteY7" fmla="*/ 970998 h 1067309"/>
                  <a:gd name="connsiteX8" fmla="*/ 717116 w 1249471"/>
                  <a:gd name="connsiteY8" fmla="*/ 1052417 h 1067309"/>
                  <a:gd name="connsiteX9" fmla="*/ 867428 w 1249471"/>
                  <a:gd name="connsiteY9" fmla="*/ 1055548 h 1067309"/>
                  <a:gd name="connsiteX10" fmla="*/ 989557 w 1249471"/>
                  <a:gd name="connsiteY10" fmla="*/ 930288 h 1067309"/>
                  <a:gd name="connsiteX11" fmla="*/ 1089765 w 1249471"/>
                  <a:gd name="connsiteY11" fmla="*/ 660979 h 1067309"/>
                  <a:gd name="connsiteX12" fmla="*/ 1152395 w 1249471"/>
                  <a:gd name="connsiteY12" fmla="*/ 407326 h 1067309"/>
                  <a:gd name="connsiteX13" fmla="*/ 1249471 w 1249471"/>
                  <a:gd name="connsiteY13" fmla="*/ 166200 h 1067309"/>
                  <a:gd name="connsiteX0" fmla="*/ 0 w 1243208"/>
                  <a:gd name="connsiteY0" fmla="*/ 125489 h 1067309"/>
                  <a:gd name="connsiteX1" fmla="*/ 81420 w 1243208"/>
                  <a:gd name="connsiteY1" fmla="*/ 31546 h 1067309"/>
                  <a:gd name="connsiteX2" fmla="*/ 184759 w 1243208"/>
                  <a:gd name="connsiteY2" fmla="*/ 231 h 1067309"/>
                  <a:gd name="connsiteX3" fmla="*/ 263047 w 1243208"/>
                  <a:gd name="connsiteY3" fmla="*/ 22151 h 1067309"/>
                  <a:gd name="connsiteX4" fmla="*/ 338203 w 1243208"/>
                  <a:gd name="connsiteY4" fmla="*/ 103570 h 1067309"/>
                  <a:gd name="connsiteX5" fmla="*/ 391439 w 1243208"/>
                  <a:gd name="connsiteY5" fmla="*/ 300855 h 1067309"/>
                  <a:gd name="connsiteX6" fmla="*/ 497910 w 1243208"/>
                  <a:gd name="connsiteY6" fmla="*/ 795633 h 1067309"/>
                  <a:gd name="connsiteX7" fmla="*/ 604381 w 1243208"/>
                  <a:gd name="connsiteY7" fmla="*/ 970998 h 1067309"/>
                  <a:gd name="connsiteX8" fmla="*/ 717116 w 1243208"/>
                  <a:gd name="connsiteY8" fmla="*/ 1052417 h 1067309"/>
                  <a:gd name="connsiteX9" fmla="*/ 867428 w 1243208"/>
                  <a:gd name="connsiteY9" fmla="*/ 1055548 h 1067309"/>
                  <a:gd name="connsiteX10" fmla="*/ 989557 w 1243208"/>
                  <a:gd name="connsiteY10" fmla="*/ 930288 h 1067309"/>
                  <a:gd name="connsiteX11" fmla="*/ 1089765 w 1243208"/>
                  <a:gd name="connsiteY11" fmla="*/ 660979 h 1067309"/>
                  <a:gd name="connsiteX12" fmla="*/ 1152395 w 1243208"/>
                  <a:gd name="connsiteY12" fmla="*/ 407326 h 1067309"/>
                  <a:gd name="connsiteX13" fmla="*/ 1243208 w 1243208"/>
                  <a:gd name="connsiteY13" fmla="*/ 153674 h 1067309"/>
                  <a:gd name="connsiteX0" fmla="*/ 0 w 1252603"/>
                  <a:gd name="connsiteY0" fmla="*/ 125489 h 1067309"/>
                  <a:gd name="connsiteX1" fmla="*/ 81420 w 1252603"/>
                  <a:gd name="connsiteY1" fmla="*/ 31546 h 1067309"/>
                  <a:gd name="connsiteX2" fmla="*/ 184759 w 1252603"/>
                  <a:gd name="connsiteY2" fmla="*/ 231 h 1067309"/>
                  <a:gd name="connsiteX3" fmla="*/ 263047 w 1252603"/>
                  <a:gd name="connsiteY3" fmla="*/ 22151 h 1067309"/>
                  <a:gd name="connsiteX4" fmla="*/ 338203 w 1252603"/>
                  <a:gd name="connsiteY4" fmla="*/ 103570 h 1067309"/>
                  <a:gd name="connsiteX5" fmla="*/ 391439 w 1252603"/>
                  <a:gd name="connsiteY5" fmla="*/ 300855 h 1067309"/>
                  <a:gd name="connsiteX6" fmla="*/ 497910 w 1252603"/>
                  <a:gd name="connsiteY6" fmla="*/ 795633 h 1067309"/>
                  <a:gd name="connsiteX7" fmla="*/ 604381 w 1252603"/>
                  <a:gd name="connsiteY7" fmla="*/ 970998 h 1067309"/>
                  <a:gd name="connsiteX8" fmla="*/ 717116 w 1252603"/>
                  <a:gd name="connsiteY8" fmla="*/ 1052417 h 1067309"/>
                  <a:gd name="connsiteX9" fmla="*/ 867428 w 1252603"/>
                  <a:gd name="connsiteY9" fmla="*/ 1055548 h 1067309"/>
                  <a:gd name="connsiteX10" fmla="*/ 989557 w 1252603"/>
                  <a:gd name="connsiteY10" fmla="*/ 930288 h 1067309"/>
                  <a:gd name="connsiteX11" fmla="*/ 1089765 w 1252603"/>
                  <a:gd name="connsiteY11" fmla="*/ 660979 h 1067309"/>
                  <a:gd name="connsiteX12" fmla="*/ 1152395 w 1252603"/>
                  <a:gd name="connsiteY12" fmla="*/ 407326 h 1067309"/>
                  <a:gd name="connsiteX13" fmla="*/ 1252603 w 1252603"/>
                  <a:gd name="connsiteY13" fmla="*/ 156806 h 1067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52603" h="1067309">
                    <a:moveTo>
                      <a:pt x="0" y="125489"/>
                    </a:moveTo>
                    <a:cubicBezTo>
                      <a:pt x="36795" y="84518"/>
                      <a:pt x="50627" y="52422"/>
                      <a:pt x="81420" y="31546"/>
                    </a:cubicBezTo>
                    <a:cubicBezTo>
                      <a:pt x="112213" y="10670"/>
                      <a:pt x="154488" y="1797"/>
                      <a:pt x="184759" y="231"/>
                    </a:cubicBezTo>
                    <a:cubicBezTo>
                      <a:pt x="215030" y="-1335"/>
                      <a:pt x="237473" y="4928"/>
                      <a:pt x="263047" y="22151"/>
                    </a:cubicBezTo>
                    <a:cubicBezTo>
                      <a:pt x="288621" y="39374"/>
                      <a:pt x="316804" y="57119"/>
                      <a:pt x="338203" y="103570"/>
                    </a:cubicBezTo>
                    <a:cubicBezTo>
                      <a:pt x="359602" y="150021"/>
                      <a:pt x="364821" y="185511"/>
                      <a:pt x="391439" y="300855"/>
                    </a:cubicBezTo>
                    <a:cubicBezTo>
                      <a:pt x="418057" y="416199"/>
                      <a:pt x="462420" y="683942"/>
                      <a:pt x="497910" y="795633"/>
                    </a:cubicBezTo>
                    <a:cubicBezTo>
                      <a:pt x="533400" y="907324"/>
                      <a:pt x="567847" y="928201"/>
                      <a:pt x="604381" y="970998"/>
                    </a:cubicBezTo>
                    <a:cubicBezTo>
                      <a:pt x="640915" y="1013795"/>
                      <a:pt x="673275" y="1038325"/>
                      <a:pt x="717116" y="1052417"/>
                    </a:cubicBezTo>
                    <a:cubicBezTo>
                      <a:pt x="760957" y="1066509"/>
                      <a:pt x="822021" y="1075903"/>
                      <a:pt x="867428" y="1055548"/>
                    </a:cubicBezTo>
                    <a:cubicBezTo>
                      <a:pt x="912835" y="1035193"/>
                      <a:pt x="952501" y="996050"/>
                      <a:pt x="989557" y="930288"/>
                    </a:cubicBezTo>
                    <a:cubicBezTo>
                      <a:pt x="1026613" y="864527"/>
                      <a:pt x="1062625" y="748139"/>
                      <a:pt x="1089765" y="660979"/>
                    </a:cubicBezTo>
                    <a:cubicBezTo>
                      <a:pt x="1116905" y="573819"/>
                      <a:pt x="1125255" y="491355"/>
                      <a:pt x="1152395" y="407326"/>
                    </a:cubicBezTo>
                    <a:cubicBezTo>
                      <a:pt x="1179535" y="323297"/>
                      <a:pt x="1204064" y="211607"/>
                      <a:pt x="1252603" y="156806"/>
                    </a:cubicBezTo>
                  </a:path>
                </a:pathLst>
              </a:custGeom>
              <a:noFill/>
              <a:ln w="152400" cap="rnd">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p:cNvSpPr/>
              <p:nvPr/>
            </p:nvSpPr>
            <p:spPr>
              <a:xfrm>
                <a:off x="930058" y="1064566"/>
                <a:ext cx="2401863" cy="1088051"/>
              </a:xfrm>
              <a:custGeom>
                <a:avLst/>
                <a:gdLst>
                  <a:gd name="connsiteX0" fmla="*/ 0 w 2091846"/>
                  <a:gd name="connsiteY0" fmla="*/ 1076333 h 1084914"/>
                  <a:gd name="connsiteX1" fmla="*/ 284967 w 2091846"/>
                  <a:gd name="connsiteY1" fmla="*/ 1082596 h 1084914"/>
                  <a:gd name="connsiteX2" fmla="*/ 488515 w 2091846"/>
                  <a:gd name="connsiteY2" fmla="*/ 1041886 h 1084914"/>
                  <a:gd name="connsiteX3" fmla="*/ 638827 w 2091846"/>
                  <a:gd name="connsiteY3" fmla="*/ 932283 h 1084914"/>
                  <a:gd name="connsiteX4" fmla="*/ 720246 w 2091846"/>
                  <a:gd name="connsiteY4" fmla="*/ 672368 h 1084914"/>
                  <a:gd name="connsiteX5" fmla="*/ 829849 w 2091846"/>
                  <a:gd name="connsiteY5" fmla="*/ 221431 h 1084914"/>
                  <a:gd name="connsiteX6" fmla="*/ 914400 w 2091846"/>
                  <a:gd name="connsiteY6" fmla="*/ 67987 h 1084914"/>
                  <a:gd name="connsiteX7" fmla="*/ 992687 w 2091846"/>
                  <a:gd name="connsiteY7" fmla="*/ 14752 h 1084914"/>
                  <a:gd name="connsiteX8" fmla="*/ 1077238 w 2091846"/>
                  <a:gd name="connsiteY8" fmla="*/ 2226 h 1084914"/>
                  <a:gd name="connsiteX9" fmla="*/ 1183709 w 2091846"/>
                  <a:gd name="connsiteY9" fmla="*/ 52330 h 1084914"/>
                  <a:gd name="connsiteX10" fmla="*/ 1302706 w 2091846"/>
                  <a:gd name="connsiteY10" fmla="*/ 296587 h 1084914"/>
                  <a:gd name="connsiteX11" fmla="*/ 1484334 w 2091846"/>
                  <a:gd name="connsiteY11" fmla="*/ 838338 h 1084914"/>
                  <a:gd name="connsiteX12" fmla="*/ 1615857 w 2091846"/>
                  <a:gd name="connsiteY12" fmla="*/ 998045 h 1084914"/>
                  <a:gd name="connsiteX13" fmla="*/ 1750512 w 2091846"/>
                  <a:gd name="connsiteY13" fmla="*/ 1038755 h 1084914"/>
                  <a:gd name="connsiteX14" fmla="*/ 1860115 w 2091846"/>
                  <a:gd name="connsiteY14" fmla="*/ 998045 h 1084914"/>
                  <a:gd name="connsiteX15" fmla="*/ 1913350 w 2091846"/>
                  <a:gd name="connsiteY15" fmla="*/ 891574 h 1084914"/>
                  <a:gd name="connsiteX16" fmla="*/ 1985375 w 2091846"/>
                  <a:gd name="connsiteY16" fmla="*/ 822681 h 1084914"/>
                  <a:gd name="connsiteX17" fmla="*/ 2091846 w 2091846"/>
                  <a:gd name="connsiteY17" fmla="*/ 797629 h 1084914"/>
                  <a:gd name="connsiteX0" fmla="*/ 0 w 2123162"/>
                  <a:gd name="connsiteY0" fmla="*/ 1085728 h 1089324"/>
                  <a:gd name="connsiteX1" fmla="*/ 316283 w 2123162"/>
                  <a:gd name="connsiteY1" fmla="*/ 1082596 h 1089324"/>
                  <a:gd name="connsiteX2" fmla="*/ 519831 w 2123162"/>
                  <a:gd name="connsiteY2" fmla="*/ 1041886 h 1089324"/>
                  <a:gd name="connsiteX3" fmla="*/ 670143 w 2123162"/>
                  <a:gd name="connsiteY3" fmla="*/ 932283 h 1089324"/>
                  <a:gd name="connsiteX4" fmla="*/ 751562 w 2123162"/>
                  <a:gd name="connsiteY4" fmla="*/ 672368 h 1089324"/>
                  <a:gd name="connsiteX5" fmla="*/ 861165 w 2123162"/>
                  <a:gd name="connsiteY5" fmla="*/ 221431 h 1089324"/>
                  <a:gd name="connsiteX6" fmla="*/ 945716 w 2123162"/>
                  <a:gd name="connsiteY6" fmla="*/ 67987 h 1089324"/>
                  <a:gd name="connsiteX7" fmla="*/ 1024003 w 2123162"/>
                  <a:gd name="connsiteY7" fmla="*/ 14752 h 1089324"/>
                  <a:gd name="connsiteX8" fmla="*/ 1108554 w 2123162"/>
                  <a:gd name="connsiteY8" fmla="*/ 2226 h 1089324"/>
                  <a:gd name="connsiteX9" fmla="*/ 1215025 w 2123162"/>
                  <a:gd name="connsiteY9" fmla="*/ 52330 h 1089324"/>
                  <a:gd name="connsiteX10" fmla="*/ 1334022 w 2123162"/>
                  <a:gd name="connsiteY10" fmla="*/ 296587 h 1089324"/>
                  <a:gd name="connsiteX11" fmla="*/ 1515650 w 2123162"/>
                  <a:gd name="connsiteY11" fmla="*/ 838338 h 1089324"/>
                  <a:gd name="connsiteX12" fmla="*/ 1647173 w 2123162"/>
                  <a:gd name="connsiteY12" fmla="*/ 998045 h 1089324"/>
                  <a:gd name="connsiteX13" fmla="*/ 1781828 w 2123162"/>
                  <a:gd name="connsiteY13" fmla="*/ 1038755 h 1089324"/>
                  <a:gd name="connsiteX14" fmla="*/ 1891431 w 2123162"/>
                  <a:gd name="connsiteY14" fmla="*/ 998045 h 1089324"/>
                  <a:gd name="connsiteX15" fmla="*/ 1944666 w 2123162"/>
                  <a:gd name="connsiteY15" fmla="*/ 891574 h 1089324"/>
                  <a:gd name="connsiteX16" fmla="*/ 2016691 w 2123162"/>
                  <a:gd name="connsiteY16" fmla="*/ 822681 h 1089324"/>
                  <a:gd name="connsiteX17" fmla="*/ 2123162 w 2123162"/>
                  <a:gd name="connsiteY17" fmla="*/ 797629 h 1089324"/>
                  <a:gd name="connsiteX0" fmla="*/ 0 w 2116898"/>
                  <a:gd name="connsiteY0" fmla="*/ 1076333 h 1084914"/>
                  <a:gd name="connsiteX1" fmla="*/ 310019 w 2116898"/>
                  <a:gd name="connsiteY1" fmla="*/ 1082596 h 1084914"/>
                  <a:gd name="connsiteX2" fmla="*/ 513567 w 2116898"/>
                  <a:gd name="connsiteY2" fmla="*/ 1041886 h 1084914"/>
                  <a:gd name="connsiteX3" fmla="*/ 663879 w 2116898"/>
                  <a:gd name="connsiteY3" fmla="*/ 932283 h 1084914"/>
                  <a:gd name="connsiteX4" fmla="*/ 745298 w 2116898"/>
                  <a:gd name="connsiteY4" fmla="*/ 672368 h 1084914"/>
                  <a:gd name="connsiteX5" fmla="*/ 854901 w 2116898"/>
                  <a:gd name="connsiteY5" fmla="*/ 221431 h 1084914"/>
                  <a:gd name="connsiteX6" fmla="*/ 939452 w 2116898"/>
                  <a:gd name="connsiteY6" fmla="*/ 67987 h 1084914"/>
                  <a:gd name="connsiteX7" fmla="*/ 1017739 w 2116898"/>
                  <a:gd name="connsiteY7" fmla="*/ 14752 h 1084914"/>
                  <a:gd name="connsiteX8" fmla="*/ 1102290 w 2116898"/>
                  <a:gd name="connsiteY8" fmla="*/ 2226 h 1084914"/>
                  <a:gd name="connsiteX9" fmla="*/ 1208761 w 2116898"/>
                  <a:gd name="connsiteY9" fmla="*/ 52330 h 1084914"/>
                  <a:gd name="connsiteX10" fmla="*/ 1327758 w 2116898"/>
                  <a:gd name="connsiteY10" fmla="*/ 296587 h 1084914"/>
                  <a:gd name="connsiteX11" fmla="*/ 1509386 w 2116898"/>
                  <a:gd name="connsiteY11" fmla="*/ 838338 h 1084914"/>
                  <a:gd name="connsiteX12" fmla="*/ 1640909 w 2116898"/>
                  <a:gd name="connsiteY12" fmla="*/ 998045 h 1084914"/>
                  <a:gd name="connsiteX13" fmla="*/ 1775564 w 2116898"/>
                  <a:gd name="connsiteY13" fmla="*/ 1038755 h 1084914"/>
                  <a:gd name="connsiteX14" fmla="*/ 1885167 w 2116898"/>
                  <a:gd name="connsiteY14" fmla="*/ 998045 h 1084914"/>
                  <a:gd name="connsiteX15" fmla="*/ 1938402 w 2116898"/>
                  <a:gd name="connsiteY15" fmla="*/ 891574 h 1084914"/>
                  <a:gd name="connsiteX16" fmla="*/ 2010427 w 2116898"/>
                  <a:gd name="connsiteY16" fmla="*/ 822681 h 1084914"/>
                  <a:gd name="connsiteX17" fmla="*/ 2116898 w 2116898"/>
                  <a:gd name="connsiteY17" fmla="*/ 797629 h 1084914"/>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32283 h 1080737"/>
                  <a:gd name="connsiteX4" fmla="*/ 745298 w 2116898"/>
                  <a:gd name="connsiteY4" fmla="*/ 672368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5298 w 2116898"/>
                  <a:gd name="connsiteY4" fmla="*/ 672368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7 w 2116898"/>
                  <a:gd name="connsiteY4" fmla="*/ 647316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7 w 2116898"/>
                  <a:gd name="connsiteY4" fmla="*/ 647316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29641 w 2116898"/>
                  <a:gd name="connsiteY4" fmla="*/ 634790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39036 w 2116898"/>
                  <a:gd name="connsiteY4" fmla="*/ 634790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8 w 2116898"/>
                  <a:gd name="connsiteY4" fmla="*/ 631659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8 w 2116898"/>
                  <a:gd name="connsiteY4" fmla="*/ 631659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1495 w 2116898"/>
                  <a:gd name="connsiteY10" fmla="*/ 309114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996 h 1081400"/>
                  <a:gd name="connsiteX1" fmla="*/ 300624 w 2116898"/>
                  <a:gd name="connsiteY1" fmla="*/ 1076996 h 1081400"/>
                  <a:gd name="connsiteX2" fmla="*/ 513567 w 2116898"/>
                  <a:gd name="connsiteY2" fmla="*/ 1042549 h 1081400"/>
                  <a:gd name="connsiteX3" fmla="*/ 663879 w 2116898"/>
                  <a:gd name="connsiteY3" fmla="*/ 914157 h 1081400"/>
                  <a:gd name="connsiteX4" fmla="*/ 742168 w 2116898"/>
                  <a:gd name="connsiteY4" fmla="*/ 632322 h 1081400"/>
                  <a:gd name="connsiteX5" fmla="*/ 829849 w 2116898"/>
                  <a:gd name="connsiteY5" fmla="*/ 262804 h 1081400"/>
                  <a:gd name="connsiteX6" fmla="*/ 939452 w 2116898"/>
                  <a:gd name="connsiteY6" fmla="*/ 68650 h 1081400"/>
                  <a:gd name="connsiteX7" fmla="*/ 1017739 w 2116898"/>
                  <a:gd name="connsiteY7" fmla="*/ 15415 h 1081400"/>
                  <a:gd name="connsiteX8" fmla="*/ 1102290 w 2116898"/>
                  <a:gd name="connsiteY8" fmla="*/ 2889 h 1081400"/>
                  <a:gd name="connsiteX9" fmla="*/ 1189972 w 2116898"/>
                  <a:gd name="connsiteY9" fmla="*/ 62388 h 1081400"/>
                  <a:gd name="connsiteX10" fmla="*/ 1321495 w 2116898"/>
                  <a:gd name="connsiteY10" fmla="*/ 309777 h 1081400"/>
                  <a:gd name="connsiteX11" fmla="*/ 1509386 w 2116898"/>
                  <a:gd name="connsiteY11" fmla="*/ 839001 h 1081400"/>
                  <a:gd name="connsiteX12" fmla="*/ 1640909 w 2116898"/>
                  <a:gd name="connsiteY12" fmla="*/ 998708 h 1081400"/>
                  <a:gd name="connsiteX13" fmla="*/ 1775564 w 2116898"/>
                  <a:gd name="connsiteY13" fmla="*/ 1039418 h 1081400"/>
                  <a:gd name="connsiteX14" fmla="*/ 1885167 w 2116898"/>
                  <a:gd name="connsiteY14" fmla="*/ 998708 h 1081400"/>
                  <a:gd name="connsiteX15" fmla="*/ 1938402 w 2116898"/>
                  <a:gd name="connsiteY15" fmla="*/ 892237 h 1081400"/>
                  <a:gd name="connsiteX16" fmla="*/ 2010427 w 2116898"/>
                  <a:gd name="connsiteY16" fmla="*/ 823344 h 1081400"/>
                  <a:gd name="connsiteX17" fmla="*/ 2116898 w 2116898"/>
                  <a:gd name="connsiteY17" fmla="*/ 798292 h 1081400"/>
                  <a:gd name="connsiteX0" fmla="*/ 0 w 2116898"/>
                  <a:gd name="connsiteY0" fmla="*/ 1077218 h 1081622"/>
                  <a:gd name="connsiteX1" fmla="*/ 300624 w 2116898"/>
                  <a:gd name="connsiteY1" fmla="*/ 1077218 h 1081622"/>
                  <a:gd name="connsiteX2" fmla="*/ 513567 w 2116898"/>
                  <a:gd name="connsiteY2" fmla="*/ 1042771 h 1081622"/>
                  <a:gd name="connsiteX3" fmla="*/ 663879 w 2116898"/>
                  <a:gd name="connsiteY3" fmla="*/ 914379 h 1081622"/>
                  <a:gd name="connsiteX4" fmla="*/ 742168 w 2116898"/>
                  <a:gd name="connsiteY4" fmla="*/ 632544 h 1081622"/>
                  <a:gd name="connsiteX5" fmla="*/ 829849 w 2116898"/>
                  <a:gd name="connsiteY5" fmla="*/ 263026 h 1081622"/>
                  <a:gd name="connsiteX6" fmla="*/ 939452 w 2116898"/>
                  <a:gd name="connsiteY6" fmla="*/ 68872 h 1081622"/>
                  <a:gd name="connsiteX7" fmla="*/ 1017739 w 2116898"/>
                  <a:gd name="connsiteY7" fmla="*/ 15637 h 1081622"/>
                  <a:gd name="connsiteX8" fmla="*/ 1102290 w 2116898"/>
                  <a:gd name="connsiteY8" fmla="*/ 3111 h 1081622"/>
                  <a:gd name="connsiteX9" fmla="*/ 1196235 w 2116898"/>
                  <a:gd name="connsiteY9" fmla="*/ 65742 h 1081622"/>
                  <a:gd name="connsiteX10" fmla="*/ 1321495 w 2116898"/>
                  <a:gd name="connsiteY10" fmla="*/ 309999 h 1081622"/>
                  <a:gd name="connsiteX11" fmla="*/ 1509386 w 2116898"/>
                  <a:gd name="connsiteY11" fmla="*/ 839223 h 1081622"/>
                  <a:gd name="connsiteX12" fmla="*/ 1640909 w 2116898"/>
                  <a:gd name="connsiteY12" fmla="*/ 998930 h 1081622"/>
                  <a:gd name="connsiteX13" fmla="*/ 1775564 w 2116898"/>
                  <a:gd name="connsiteY13" fmla="*/ 1039640 h 1081622"/>
                  <a:gd name="connsiteX14" fmla="*/ 1885167 w 2116898"/>
                  <a:gd name="connsiteY14" fmla="*/ 998930 h 1081622"/>
                  <a:gd name="connsiteX15" fmla="*/ 1938402 w 2116898"/>
                  <a:gd name="connsiteY15" fmla="*/ 892459 h 1081622"/>
                  <a:gd name="connsiteX16" fmla="*/ 2010427 w 2116898"/>
                  <a:gd name="connsiteY16" fmla="*/ 823566 h 1081622"/>
                  <a:gd name="connsiteX17" fmla="*/ 2116898 w 2116898"/>
                  <a:gd name="connsiteY17" fmla="*/ 798514 h 1081622"/>
                  <a:gd name="connsiteX0" fmla="*/ 0 w 2116898"/>
                  <a:gd name="connsiteY0" fmla="*/ 1061645 h 1066049"/>
                  <a:gd name="connsiteX1" fmla="*/ 300624 w 2116898"/>
                  <a:gd name="connsiteY1" fmla="*/ 1061645 h 1066049"/>
                  <a:gd name="connsiteX2" fmla="*/ 513567 w 2116898"/>
                  <a:gd name="connsiteY2" fmla="*/ 1027198 h 1066049"/>
                  <a:gd name="connsiteX3" fmla="*/ 663879 w 2116898"/>
                  <a:gd name="connsiteY3" fmla="*/ 898806 h 1066049"/>
                  <a:gd name="connsiteX4" fmla="*/ 742168 w 2116898"/>
                  <a:gd name="connsiteY4" fmla="*/ 616971 h 1066049"/>
                  <a:gd name="connsiteX5" fmla="*/ 829849 w 2116898"/>
                  <a:gd name="connsiteY5" fmla="*/ 247453 h 1066049"/>
                  <a:gd name="connsiteX6" fmla="*/ 939452 w 2116898"/>
                  <a:gd name="connsiteY6" fmla="*/ 53299 h 1066049"/>
                  <a:gd name="connsiteX7" fmla="*/ 1017739 w 2116898"/>
                  <a:gd name="connsiteY7" fmla="*/ 64 h 1066049"/>
                  <a:gd name="connsiteX8" fmla="*/ 1196235 w 2116898"/>
                  <a:gd name="connsiteY8" fmla="*/ 50169 h 1066049"/>
                  <a:gd name="connsiteX9" fmla="*/ 1321495 w 2116898"/>
                  <a:gd name="connsiteY9" fmla="*/ 294426 h 1066049"/>
                  <a:gd name="connsiteX10" fmla="*/ 1509386 w 2116898"/>
                  <a:gd name="connsiteY10" fmla="*/ 823650 h 1066049"/>
                  <a:gd name="connsiteX11" fmla="*/ 1640909 w 2116898"/>
                  <a:gd name="connsiteY11" fmla="*/ 983357 h 1066049"/>
                  <a:gd name="connsiteX12" fmla="*/ 1775564 w 2116898"/>
                  <a:gd name="connsiteY12" fmla="*/ 1024067 h 1066049"/>
                  <a:gd name="connsiteX13" fmla="*/ 1885167 w 2116898"/>
                  <a:gd name="connsiteY13" fmla="*/ 983357 h 1066049"/>
                  <a:gd name="connsiteX14" fmla="*/ 1938402 w 2116898"/>
                  <a:gd name="connsiteY14" fmla="*/ 876886 h 1066049"/>
                  <a:gd name="connsiteX15" fmla="*/ 2010427 w 2116898"/>
                  <a:gd name="connsiteY15" fmla="*/ 807993 h 1066049"/>
                  <a:gd name="connsiteX16" fmla="*/ 2116898 w 2116898"/>
                  <a:gd name="connsiteY16" fmla="*/ 782941 h 1066049"/>
                  <a:gd name="connsiteX0" fmla="*/ 0 w 2116898"/>
                  <a:gd name="connsiteY0" fmla="*/ 1086641 h 1091045"/>
                  <a:gd name="connsiteX1" fmla="*/ 300624 w 2116898"/>
                  <a:gd name="connsiteY1" fmla="*/ 1086641 h 1091045"/>
                  <a:gd name="connsiteX2" fmla="*/ 513567 w 2116898"/>
                  <a:gd name="connsiteY2" fmla="*/ 1052194 h 1091045"/>
                  <a:gd name="connsiteX3" fmla="*/ 663879 w 2116898"/>
                  <a:gd name="connsiteY3" fmla="*/ 923802 h 1091045"/>
                  <a:gd name="connsiteX4" fmla="*/ 742168 w 2116898"/>
                  <a:gd name="connsiteY4" fmla="*/ 641967 h 1091045"/>
                  <a:gd name="connsiteX5" fmla="*/ 829849 w 2116898"/>
                  <a:gd name="connsiteY5" fmla="*/ 272449 h 1091045"/>
                  <a:gd name="connsiteX6" fmla="*/ 939452 w 2116898"/>
                  <a:gd name="connsiteY6" fmla="*/ 78295 h 1091045"/>
                  <a:gd name="connsiteX7" fmla="*/ 1080369 w 2116898"/>
                  <a:gd name="connsiteY7" fmla="*/ 8 h 1091045"/>
                  <a:gd name="connsiteX8" fmla="*/ 1196235 w 2116898"/>
                  <a:gd name="connsiteY8" fmla="*/ 75165 h 1091045"/>
                  <a:gd name="connsiteX9" fmla="*/ 1321495 w 2116898"/>
                  <a:gd name="connsiteY9" fmla="*/ 319422 h 1091045"/>
                  <a:gd name="connsiteX10" fmla="*/ 1509386 w 2116898"/>
                  <a:gd name="connsiteY10" fmla="*/ 848646 h 1091045"/>
                  <a:gd name="connsiteX11" fmla="*/ 1640909 w 2116898"/>
                  <a:gd name="connsiteY11" fmla="*/ 1008353 h 1091045"/>
                  <a:gd name="connsiteX12" fmla="*/ 1775564 w 2116898"/>
                  <a:gd name="connsiteY12" fmla="*/ 1049063 h 1091045"/>
                  <a:gd name="connsiteX13" fmla="*/ 1885167 w 2116898"/>
                  <a:gd name="connsiteY13" fmla="*/ 1008353 h 1091045"/>
                  <a:gd name="connsiteX14" fmla="*/ 1938402 w 2116898"/>
                  <a:gd name="connsiteY14" fmla="*/ 901882 h 1091045"/>
                  <a:gd name="connsiteX15" fmla="*/ 2010427 w 2116898"/>
                  <a:gd name="connsiteY15" fmla="*/ 832989 h 1091045"/>
                  <a:gd name="connsiteX16" fmla="*/ 2116898 w 2116898"/>
                  <a:gd name="connsiteY16" fmla="*/ 807937 h 1091045"/>
                  <a:gd name="connsiteX0" fmla="*/ 0 w 2116898"/>
                  <a:gd name="connsiteY0" fmla="*/ 1074124 h 1078528"/>
                  <a:gd name="connsiteX1" fmla="*/ 300624 w 2116898"/>
                  <a:gd name="connsiteY1" fmla="*/ 1074124 h 1078528"/>
                  <a:gd name="connsiteX2" fmla="*/ 513567 w 2116898"/>
                  <a:gd name="connsiteY2" fmla="*/ 1039677 h 1078528"/>
                  <a:gd name="connsiteX3" fmla="*/ 663879 w 2116898"/>
                  <a:gd name="connsiteY3" fmla="*/ 911285 h 1078528"/>
                  <a:gd name="connsiteX4" fmla="*/ 742168 w 2116898"/>
                  <a:gd name="connsiteY4" fmla="*/ 629450 h 1078528"/>
                  <a:gd name="connsiteX5" fmla="*/ 829849 w 2116898"/>
                  <a:gd name="connsiteY5" fmla="*/ 259932 h 1078528"/>
                  <a:gd name="connsiteX6" fmla="*/ 939452 w 2116898"/>
                  <a:gd name="connsiteY6" fmla="*/ 65778 h 1078528"/>
                  <a:gd name="connsiteX7" fmla="*/ 1092895 w 2116898"/>
                  <a:gd name="connsiteY7" fmla="*/ 17 h 1078528"/>
                  <a:gd name="connsiteX8" fmla="*/ 1196235 w 2116898"/>
                  <a:gd name="connsiteY8" fmla="*/ 62648 h 1078528"/>
                  <a:gd name="connsiteX9" fmla="*/ 1321495 w 2116898"/>
                  <a:gd name="connsiteY9" fmla="*/ 306905 h 1078528"/>
                  <a:gd name="connsiteX10" fmla="*/ 1509386 w 2116898"/>
                  <a:gd name="connsiteY10" fmla="*/ 836129 h 1078528"/>
                  <a:gd name="connsiteX11" fmla="*/ 1640909 w 2116898"/>
                  <a:gd name="connsiteY11" fmla="*/ 995836 h 1078528"/>
                  <a:gd name="connsiteX12" fmla="*/ 1775564 w 2116898"/>
                  <a:gd name="connsiteY12" fmla="*/ 1036546 h 1078528"/>
                  <a:gd name="connsiteX13" fmla="*/ 1885167 w 2116898"/>
                  <a:gd name="connsiteY13" fmla="*/ 995836 h 1078528"/>
                  <a:gd name="connsiteX14" fmla="*/ 1938402 w 2116898"/>
                  <a:gd name="connsiteY14" fmla="*/ 889365 h 1078528"/>
                  <a:gd name="connsiteX15" fmla="*/ 2010427 w 2116898"/>
                  <a:gd name="connsiteY15" fmla="*/ 820472 h 1078528"/>
                  <a:gd name="connsiteX16" fmla="*/ 2116898 w 2116898"/>
                  <a:gd name="connsiteY16" fmla="*/ 795420 h 1078528"/>
                  <a:gd name="connsiteX0" fmla="*/ 0 w 2116898"/>
                  <a:gd name="connsiteY0" fmla="*/ 1083511 h 1087915"/>
                  <a:gd name="connsiteX1" fmla="*/ 300624 w 2116898"/>
                  <a:gd name="connsiteY1" fmla="*/ 1083511 h 1087915"/>
                  <a:gd name="connsiteX2" fmla="*/ 513567 w 2116898"/>
                  <a:gd name="connsiteY2" fmla="*/ 1049064 h 1087915"/>
                  <a:gd name="connsiteX3" fmla="*/ 663879 w 2116898"/>
                  <a:gd name="connsiteY3" fmla="*/ 920672 h 1087915"/>
                  <a:gd name="connsiteX4" fmla="*/ 742168 w 2116898"/>
                  <a:gd name="connsiteY4" fmla="*/ 638837 h 1087915"/>
                  <a:gd name="connsiteX5" fmla="*/ 829849 w 2116898"/>
                  <a:gd name="connsiteY5" fmla="*/ 269319 h 1087915"/>
                  <a:gd name="connsiteX6" fmla="*/ 939452 w 2116898"/>
                  <a:gd name="connsiteY6" fmla="*/ 75165 h 1087915"/>
                  <a:gd name="connsiteX7" fmla="*/ 1089764 w 2116898"/>
                  <a:gd name="connsiteY7" fmla="*/ 10 h 1087915"/>
                  <a:gd name="connsiteX8" fmla="*/ 1196235 w 2116898"/>
                  <a:gd name="connsiteY8" fmla="*/ 72035 h 1087915"/>
                  <a:gd name="connsiteX9" fmla="*/ 1321495 w 2116898"/>
                  <a:gd name="connsiteY9" fmla="*/ 316292 h 1087915"/>
                  <a:gd name="connsiteX10" fmla="*/ 1509386 w 2116898"/>
                  <a:gd name="connsiteY10" fmla="*/ 845516 h 1087915"/>
                  <a:gd name="connsiteX11" fmla="*/ 1640909 w 2116898"/>
                  <a:gd name="connsiteY11" fmla="*/ 1005223 h 1087915"/>
                  <a:gd name="connsiteX12" fmla="*/ 1775564 w 2116898"/>
                  <a:gd name="connsiteY12" fmla="*/ 1045933 h 1087915"/>
                  <a:gd name="connsiteX13" fmla="*/ 1885167 w 2116898"/>
                  <a:gd name="connsiteY13" fmla="*/ 1005223 h 1087915"/>
                  <a:gd name="connsiteX14" fmla="*/ 1938402 w 2116898"/>
                  <a:gd name="connsiteY14" fmla="*/ 898752 h 1087915"/>
                  <a:gd name="connsiteX15" fmla="*/ 2010427 w 2116898"/>
                  <a:gd name="connsiteY15" fmla="*/ 829859 h 1087915"/>
                  <a:gd name="connsiteX16" fmla="*/ 2116898 w 2116898"/>
                  <a:gd name="connsiteY16" fmla="*/ 804807 h 1087915"/>
                  <a:gd name="connsiteX0" fmla="*/ 0 w 2116898"/>
                  <a:gd name="connsiteY0" fmla="*/ 1084558 h 1088962"/>
                  <a:gd name="connsiteX1" fmla="*/ 300624 w 2116898"/>
                  <a:gd name="connsiteY1" fmla="*/ 1084558 h 1088962"/>
                  <a:gd name="connsiteX2" fmla="*/ 513567 w 2116898"/>
                  <a:gd name="connsiteY2" fmla="*/ 1050111 h 1088962"/>
                  <a:gd name="connsiteX3" fmla="*/ 663879 w 2116898"/>
                  <a:gd name="connsiteY3" fmla="*/ 921719 h 1088962"/>
                  <a:gd name="connsiteX4" fmla="*/ 742168 w 2116898"/>
                  <a:gd name="connsiteY4" fmla="*/ 639884 h 1088962"/>
                  <a:gd name="connsiteX5" fmla="*/ 829849 w 2116898"/>
                  <a:gd name="connsiteY5" fmla="*/ 270366 h 1088962"/>
                  <a:gd name="connsiteX6" fmla="*/ 939452 w 2116898"/>
                  <a:gd name="connsiteY6" fmla="*/ 76212 h 1088962"/>
                  <a:gd name="connsiteX7" fmla="*/ 1089764 w 2116898"/>
                  <a:gd name="connsiteY7" fmla="*/ 1057 h 1088962"/>
                  <a:gd name="connsiteX8" fmla="*/ 1196235 w 2116898"/>
                  <a:gd name="connsiteY8" fmla="*/ 73082 h 1088962"/>
                  <a:gd name="connsiteX9" fmla="*/ 1321495 w 2116898"/>
                  <a:gd name="connsiteY9" fmla="*/ 317339 h 1088962"/>
                  <a:gd name="connsiteX10" fmla="*/ 1509386 w 2116898"/>
                  <a:gd name="connsiteY10" fmla="*/ 846563 h 1088962"/>
                  <a:gd name="connsiteX11" fmla="*/ 1640909 w 2116898"/>
                  <a:gd name="connsiteY11" fmla="*/ 1006270 h 1088962"/>
                  <a:gd name="connsiteX12" fmla="*/ 1775564 w 2116898"/>
                  <a:gd name="connsiteY12" fmla="*/ 1046980 h 1088962"/>
                  <a:gd name="connsiteX13" fmla="*/ 1885167 w 2116898"/>
                  <a:gd name="connsiteY13" fmla="*/ 1006270 h 1088962"/>
                  <a:gd name="connsiteX14" fmla="*/ 1938402 w 2116898"/>
                  <a:gd name="connsiteY14" fmla="*/ 899799 h 1088962"/>
                  <a:gd name="connsiteX15" fmla="*/ 2010427 w 2116898"/>
                  <a:gd name="connsiteY15" fmla="*/ 830906 h 1088962"/>
                  <a:gd name="connsiteX16" fmla="*/ 2116898 w 2116898"/>
                  <a:gd name="connsiteY16" fmla="*/ 805854 h 1088962"/>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196235 w 2116898"/>
                  <a:gd name="connsiteY8" fmla="*/ 72171 h 1088051"/>
                  <a:gd name="connsiteX9" fmla="*/ 1321495 w 2116898"/>
                  <a:gd name="connsiteY9" fmla="*/ 316428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21495 w 2116898"/>
                  <a:gd name="connsiteY9" fmla="*/ 316428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41480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4040 w 2116898"/>
                  <a:gd name="connsiteY11" fmla="*/ 1024148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25044 w 2116898"/>
                  <a:gd name="connsiteY10" fmla="*/ 851915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53434 w 2116898"/>
                  <a:gd name="connsiteY11" fmla="*/ 1014754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34645 w 2116898"/>
                  <a:gd name="connsiteY11" fmla="*/ 1021017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38818"/>
                  <a:gd name="connsiteY0" fmla="*/ 1083647 h 1088051"/>
                  <a:gd name="connsiteX1" fmla="*/ 300624 w 2138818"/>
                  <a:gd name="connsiteY1" fmla="*/ 1083647 h 1088051"/>
                  <a:gd name="connsiteX2" fmla="*/ 513567 w 2138818"/>
                  <a:gd name="connsiteY2" fmla="*/ 1049200 h 1088051"/>
                  <a:gd name="connsiteX3" fmla="*/ 663879 w 2138818"/>
                  <a:gd name="connsiteY3" fmla="*/ 920808 h 1088051"/>
                  <a:gd name="connsiteX4" fmla="*/ 742168 w 2138818"/>
                  <a:gd name="connsiteY4" fmla="*/ 638973 h 1088051"/>
                  <a:gd name="connsiteX5" fmla="*/ 829849 w 2138818"/>
                  <a:gd name="connsiteY5" fmla="*/ 269455 h 1088051"/>
                  <a:gd name="connsiteX6" fmla="*/ 939452 w 2138818"/>
                  <a:gd name="connsiteY6" fmla="*/ 75301 h 1088051"/>
                  <a:gd name="connsiteX7" fmla="*/ 1089764 w 2138818"/>
                  <a:gd name="connsiteY7" fmla="*/ 146 h 1088051"/>
                  <a:gd name="connsiteX8" fmla="*/ 1221287 w 2138818"/>
                  <a:gd name="connsiteY8" fmla="*/ 90960 h 1088051"/>
                  <a:gd name="connsiteX9" fmla="*/ 1337152 w 2138818"/>
                  <a:gd name="connsiteY9" fmla="*/ 354006 h 1088051"/>
                  <a:gd name="connsiteX10" fmla="*/ 1515650 w 2138818"/>
                  <a:gd name="connsiteY10" fmla="*/ 855047 h 1088051"/>
                  <a:gd name="connsiteX11" fmla="*/ 1634645 w 2138818"/>
                  <a:gd name="connsiteY11" fmla="*/ 1021017 h 1088051"/>
                  <a:gd name="connsiteX12" fmla="*/ 1781827 w 2138818"/>
                  <a:gd name="connsiteY12" fmla="*/ 1064858 h 1088051"/>
                  <a:gd name="connsiteX13" fmla="*/ 1885167 w 2138818"/>
                  <a:gd name="connsiteY13" fmla="*/ 1005359 h 1088051"/>
                  <a:gd name="connsiteX14" fmla="*/ 1938402 w 2138818"/>
                  <a:gd name="connsiteY14" fmla="*/ 898888 h 1088051"/>
                  <a:gd name="connsiteX15" fmla="*/ 2010427 w 2138818"/>
                  <a:gd name="connsiteY15" fmla="*/ 829995 h 1088051"/>
                  <a:gd name="connsiteX16" fmla="*/ 2138818 w 2138818"/>
                  <a:gd name="connsiteY16" fmla="*/ 823732 h 1088051"/>
                  <a:gd name="connsiteX0" fmla="*/ 0 w 2138818"/>
                  <a:gd name="connsiteY0" fmla="*/ 1083647 h 1088051"/>
                  <a:gd name="connsiteX1" fmla="*/ 300624 w 2138818"/>
                  <a:gd name="connsiteY1" fmla="*/ 1083647 h 1088051"/>
                  <a:gd name="connsiteX2" fmla="*/ 513567 w 2138818"/>
                  <a:gd name="connsiteY2" fmla="*/ 1049200 h 1088051"/>
                  <a:gd name="connsiteX3" fmla="*/ 663879 w 2138818"/>
                  <a:gd name="connsiteY3" fmla="*/ 920808 h 1088051"/>
                  <a:gd name="connsiteX4" fmla="*/ 742168 w 2138818"/>
                  <a:gd name="connsiteY4" fmla="*/ 638973 h 1088051"/>
                  <a:gd name="connsiteX5" fmla="*/ 829849 w 2138818"/>
                  <a:gd name="connsiteY5" fmla="*/ 269455 h 1088051"/>
                  <a:gd name="connsiteX6" fmla="*/ 939452 w 2138818"/>
                  <a:gd name="connsiteY6" fmla="*/ 75301 h 1088051"/>
                  <a:gd name="connsiteX7" fmla="*/ 1089764 w 2138818"/>
                  <a:gd name="connsiteY7" fmla="*/ 146 h 1088051"/>
                  <a:gd name="connsiteX8" fmla="*/ 1221287 w 2138818"/>
                  <a:gd name="connsiteY8" fmla="*/ 90960 h 1088051"/>
                  <a:gd name="connsiteX9" fmla="*/ 1337152 w 2138818"/>
                  <a:gd name="connsiteY9" fmla="*/ 354006 h 1088051"/>
                  <a:gd name="connsiteX10" fmla="*/ 1515650 w 2138818"/>
                  <a:gd name="connsiteY10" fmla="*/ 855047 h 1088051"/>
                  <a:gd name="connsiteX11" fmla="*/ 1634645 w 2138818"/>
                  <a:gd name="connsiteY11" fmla="*/ 1021017 h 1088051"/>
                  <a:gd name="connsiteX12" fmla="*/ 1781827 w 2138818"/>
                  <a:gd name="connsiteY12" fmla="*/ 1064858 h 1088051"/>
                  <a:gd name="connsiteX13" fmla="*/ 1885167 w 2138818"/>
                  <a:gd name="connsiteY13" fmla="*/ 1005359 h 1088051"/>
                  <a:gd name="connsiteX14" fmla="*/ 1938402 w 2138818"/>
                  <a:gd name="connsiteY14" fmla="*/ 898888 h 1088051"/>
                  <a:gd name="connsiteX15" fmla="*/ 2010427 w 2138818"/>
                  <a:gd name="connsiteY15" fmla="*/ 829995 h 1088051"/>
                  <a:gd name="connsiteX16" fmla="*/ 2138818 w 2138818"/>
                  <a:gd name="connsiteY16" fmla="*/ 823732 h 1088051"/>
                  <a:gd name="connsiteX0" fmla="*/ 0 w 2160738"/>
                  <a:gd name="connsiteY0" fmla="*/ 1083647 h 1088051"/>
                  <a:gd name="connsiteX1" fmla="*/ 300624 w 2160738"/>
                  <a:gd name="connsiteY1" fmla="*/ 1083647 h 1088051"/>
                  <a:gd name="connsiteX2" fmla="*/ 513567 w 2160738"/>
                  <a:gd name="connsiteY2" fmla="*/ 1049200 h 1088051"/>
                  <a:gd name="connsiteX3" fmla="*/ 663879 w 2160738"/>
                  <a:gd name="connsiteY3" fmla="*/ 920808 h 1088051"/>
                  <a:gd name="connsiteX4" fmla="*/ 742168 w 2160738"/>
                  <a:gd name="connsiteY4" fmla="*/ 638973 h 1088051"/>
                  <a:gd name="connsiteX5" fmla="*/ 829849 w 2160738"/>
                  <a:gd name="connsiteY5" fmla="*/ 269455 h 1088051"/>
                  <a:gd name="connsiteX6" fmla="*/ 939452 w 2160738"/>
                  <a:gd name="connsiteY6" fmla="*/ 75301 h 1088051"/>
                  <a:gd name="connsiteX7" fmla="*/ 1089764 w 2160738"/>
                  <a:gd name="connsiteY7" fmla="*/ 146 h 1088051"/>
                  <a:gd name="connsiteX8" fmla="*/ 1221287 w 2160738"/>
                  <a:gd name="connsiteY8" fmla="*/ 90960 h 1088051"/>
                  <a:gd name="connsiteX9" fmla="*/ 1337152 w 2160738"/>
                  <a:gd name="connsiteY9" fmla="*/ 354006 h 1088051"/>
                  <a:gd name="connsiteX10" fmla="*/ 1515650 w 2160738"/>
                  <a:gd name="connsiteY10" fmla="*/ 855047 h 1088051"/>
                  <a:gd name="connsiteX11" fmla="*/ 1634645 w 2160738"/>
                  <a:gd name="connsiteY11" fmla="*/ 1021017 h 1088051"/>
                  <a:gd name="connsiteX12" fmla="*/ 1781827 w 2160738"/>
                  <a:gd name="connsiteY12" fmla="*/ 1064858 h 1088051"/>
                  <a:gd name="connsiteX13" fmla="*/ 1885167 w 2160738"/>
                  <a:gd name="connsiteY13" fmla="*/ 1005359 h 1088051"/>
                  <a:gd name="connsiteX14" fmla="*/ 1938402 w 2160738"/>
                  <a:gd name="connsiteY14" fmla="*/ 898888 h 1088051"/>
                  <a:gd name="connsiteX15" fmla="*/ 2010427 w 2160738"/>
                  <a:gd name="connsiteY15" fmla="*/ 829995 h 1088051"/>
                  <a:gd name="connsiteX16" fmla="*/ 2160738 w 2160738"/>
                  <a:gd name="connsiteY16" fmla="*/ 826863 h 1088051"/>
                  <a:gd name="connsiteX0" fmla="*/ 0 w 2160738"/>
                  <a:gd name="connsiteY0" fmla="*/ 1083647 h 1088051"/>
                  <a:gd name="connsiteX1" fmla="*/ 300624 w 2160738"/>
                  <a:gd name="connsiteY1" fmla="*/ 1083647 h 1088051"/>
                  <a:gd name="connsiteX2" fmla="*/ 513567 w 2160738"/>
                  <a:gd name="connsiteY2" fmla="*/ 1049200 h 1088051"/>
                  <a:gd name="connsiteX3" fmla="*/ 663879 w 2160738"/>
                  <a:gd name="connsiteY3" fmla="*/ 920808 h 1088051"/>
                  <a:gd name="connsiteX4" fmla="*/ 742168 w 2160738"/>
                  <a:gd name="connsiteY4" fmla="*/ 638973 h 1088051"/>
                  <a:gd name="connsiteX5" fmla="*/ 829849 w 2160738"/>
                  <a:gd name="connsiteY5" fmla="*/ 269455 h 1088051"/>
                  <a:gd name="connsiteX6" fmla="*/ 939452 w 2160738"/>
                  <a:gd name="connsiteY6" fmla="*/ 75301 h 1088051"/>
                  <a:gd name="connsiteX7" fmla="*/ 1089764 w 2160738"/>
                  <a:gd name="connsiteY7" fmla="*/ 146 h 1088051"/>
                  <a:gd name="connsiteX8" fmla="*/ 1221287 w 2160738"/>
                  <a:gd name="connsiteY8" fmla="*/ 90960 h 1088051"/>
                  <a:gd name="connsiteX9" fmla="*/ 1337152 w 2160738"/>
                  <a:gd name="connsiteY9" fmla="*/ 354006 h 1088051"/>
                  <a:gd name="connsiteX10" fmla="*/ 1515650 w 2160738"/>
                  <a:gd name="connsiteY10" fmla="*/ 855047 h 1088051"/>
                  <a:gd name="connsiteX11" fmla="*/ 1634645 w 2160738"/>
                  <a:gd name="connsiteY11" fmla="*/ 1021017 h 1088051"/>
                  <a:gd name="connsiteX12" fmla="*/ 1781827 w 2160738"/>
                  <a:gd name="connsiteY12" fmla="*/ 1064858 h 1088051"/>
                  <a:gd name="connsiteX13" fmla="*/ 1885167 w 2160738"/>
                  <a:gd name="connsiteY13" fmla="*/ 1005359 h 1088051"/>
                  <a:gd name="connsiteX14" fmla="*/ 1938402 w 2160738"/>
                  <a:gd name="connsiteY14" fmla="*/ 898888 h 1088051"/>
                  <a:gd name="connsiteX15" fmla="*/ 2010427 w 2160738"/>
                  <a:gd name="connsiteY15" fmla="*/ 829995 h 1088051"/>
                  <a:gd name="connsiteX16" fmla="*/ 2160738 w 2160738"/>
                  <a:gd name="connsiteY16" fmla="*/ 826863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85167 w 2170132"/>
                  <a:gd name="connsiteY13" fmla="*/ 1005359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85167 w 2170132"/>
                  <a:gd name="connsiteY13" fmla="*/ 1005359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94562 w 2170132"/>
                  <a:gd name="connsiteY13" fmla="*/ 980306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10219 w 2170132"/>
                  <a:gd name="connsiteY13" fmla="*/ 995963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38402 w 2170132"/>
                  <a:gd name="connsiteY13" fmla="*/ 898888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38402 w 2170132"/>
                  <a:gd name="connsiteY13" fmla="*/ 923940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29007 w 2170132"/>
                  <a:gd name="connsiteY13" fmla="*/ 952123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29007 w 2170132"/>
                  <a:gd name="connsiteY13" fmla="*/ 95212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8072 w 2170132"/>
                  <a:gd name="connsiteY10" fmla="*/ 732918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1985375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55253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5877 w 2170132"/>
                  <a:gd name="connsiteY13" fmla="*/ 983436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6483 w 2170132"/>
                  <a:gd name="connsiteY13" fmla="*/ 964647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9009 w 2170132"/>
                  <a:gd name="connsiteY13" fmla="*/ 977173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9009 w 2170132"/>
                  <a:gd name="connsiteY13" fmla="*/ 977173 h 1088051"/>
                  <a:gd name="connsiteX14" fmla="*/ 1982244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1982244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1932139 w 2170132"/>
                  <a:gd name="connsiteY14" fmla="*/ 1002229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2035479 w 2170132"/>
                  <a:gd name="connsiteY14" fmla="*/ 90828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1979112 w 2170132"/>
                  <a:gd name="connsiteY14" fmla="*/ 876968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79112 w 2170132"/>
                  <a:gd name="connsiteY14" fmla="*/ 876968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66586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79112 w 2170132"/>
                  <a:gd name="connsiteY14" fmla="*/ 858178 h 1088051"/>
                  <a:gd name="connsiteX15" fmla="*/ 2170132 w 2170132"/>
                  <a:gd name="connsiteY15" fmla="*/ 817468 h 1088051"/>
                  <a:gd name="connsiteX0" fmla="*/ 0 w 2304787"/>
                  <a:gd name="connsiteY0" fmla="*/ 1083647 h 1088051"/>
                  <a:gd name="connsiteX1" fmla="*/ 300624 w 2304787"/>
                  <a:gd name="connsiteY1" fmla="*/ 1083647 h 1088051"/>
                  <a:gd name="connsiteX2" fmla="*/ 513567 w 2304787"/>
                  <a:gd name="connsiteY2" fmla="*/ 1049200 h 1088051"/>
                  <a:gd name="connsiteX3" fmla="*/ 663879 w 2304787"/>
                  <a:gd name="connsiteY3" fmla="*/ 920808 h 1088051"/>
                  <a:gd name="connsiteX4" fmla="*/ 742168 w 2304787"/>
                  <a:gd name="connsiteY4" fmla="*/ 638973 h 1088051"/>
                  <a:gd name="connsiteX5" fmla="*/ 829849 w 2304787"/>
                  <a:gd name="connsiteY5" fmla="*/ 269455 h 1088051"/>
                  <a:gd name="connsiteX6" fmla="*/ 939452 w 2304787"/>
                  <a:gd name="connsiteY6" fmla="*/ 75301 h 1088051"/>
                  <a:gd name="connsiteX7" fmla="*/ 1089764 w 2304787"/>
                  <a:gd name="connsiteY7" fmla="*/ 146 h 1088051"/>
                  <a:gd name="connsiteX8" fmla="*/ 1221287 w 2304787"/>
                  <a:gd name="connsiteY8" fmla="*/ 90960 h 1088051"/>
                  <a:gd name="connsiteX9" fmla="*/ 1337152 w 2304787"/>
                  <a:gd name="connsiteY9" fmla="*/ 354006 h 1088051"/>
                  <a:gd name="connsiteX10" fmla="*/ 1474940 w 2304787"/>
                  <a:gd name="connsiteY10" fmla="*/ 754838 h 1088051"/>
                  <a:gd name="connsiteX11" fmla="*/ 1615856 w 2304787"/>
                  <a:gd name="connsiteY11" fmla="*/ 999097 h 1088051"/>
                  <a:gd name="connsiteX12" fmla="*/ 1784958 w 2304787"/>
                  <a:gd name="connsiteY12" fmla="*/ 1061726 h 1088051"/>
                  <a:gd name="connsiteX13" fmla="*/ 1878906 w 2304787"/>
                  <a:gd name="connsiteY13" fmla="*/ 1005357 h 1088051"/>
                  <a:gd name="connsiteX14" fmla="*/ 1979112 w 2304787"/>
                  <a:gd name="connsiteY14" fmla="*/ 858178 h 1088051"/>
                  <a:gd name="connsiteX15" fmla="*/ 2304787 w 2304787"/>
                  <a:gd name="connsiteY15" fmla="*/ 808073 h 1088051"/>
                  <a:gd name="connsiteX0" fmla="*/ 0 w 2304787"/>
                  <a:gd name="connsiteY0" fmla="*/ 1083647 h 1088051"/>
                  <a:gd name="connsiteX1" fmla="*/ 300624 w 2304787"/>
                  <a:gd name="connsiteY1" fmla="*/ 1083647 h 1088051"/>
                  <a:gd name="connsiteX2" fmla="*/ 513567 w 2304787"/>
                  <a:gd name="connsiteY2" fmla="*/ 1049200 h 1088051"/>
                  <a:gd name="connsiteX3" fmla="*/ 663879 w 2304787"/>
                  <a:gd name="connsiteY3" fmla="*/ 920808 h 1088051"/>
                  <a:gd name="connsiteX4" fmla="*/ 742168 w 2304787"/>
                  <a:gd name="connsiteY4" fmla="*/ 638973 h 1088051"/>
                  <a:gd name="connsiteX5" fmla="*/ 829849 w 2304787"/>
                  <a:gd name="connsiteY5" fmla="*/ 269455 h 1088051"/>
                  <a:gd name="connsiteX6" fmla="*/ 939452 w 2304787"/>
                  <a:gd name="connsiteY6" fmla="*/ 75301 h 1088051"/>
                  <a:gd name="connsiteX7" fmla="*/ 1089764 w 2304787"/>
                  <a:gd name="connsiteY7" fmla="*/ 146 h 1088051"/>
                  <a:gd name="connsiteX8" fmla="*/ 1221287 w 2304787"/>
                  <a:gd name="connsiteY8" fmla="*/ 90960 h 1088051"/>
                  <a:gd name="connsiteX9" fmla="*/ 1337152 w 2304787"/>
                  <a:gd name="connsiteY9" fmla="*/ 354006 h 1088051"/>
                  <a:gd name="connsiteX10" fmla="*/ 1474940 w 2304787"/>
                  <a:gd name="connsiteY10" fmla="*/ 754838 h 1088051"/>
                  <a:gd name="connsiteX11" fmla="*/ 1615856 w 2304787"/>
                  <a:gd name="connsiteY11" fmla="*/ 999097 h 1088051"/>
                  <a:gd name="connsiteX12" fmla="*/ 1784958 w 2304787"/>
                  <a:gd name="connsiteY12" fmla="*/ 1061726 h 1088051"/>
                  <a:gd name="connsiteX13" fmla="*/ 1878906 w 2304787"/>
                  <a:gd name="connsiteY13" fmla="*/ 1005357 h 1088051"/>
                  <a:gd name="connsiteX14" fmla="*/ 1979112 w 2304787"/>
                  <a:gd name="connsiteY14" fmla="*/ 858178 h 1088051"/>
                  <a:gd name="connsiteX15" fmla="*/ 2304787 w 2304787"/>
                  <a:gd name="connsiteY15" fmla="*/ 808073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082452 w 2301655"/>
                  <a:gd name="connsiteY15" fmla="*/ 833127 h 1088051"/>
                  <a:gd name="connsiteX16" fmla="*/ 2301655 w 2301655"/>
                  <a:gd name="connsiteY16"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098109 w 2301655"/>
                  <a:gd name="connsiteY15" fmla="*/ 817469 h 1088051"/>
                  <a:gd name="connsiteX16" fmla="*/ 2301655 w 2301655"/>
                  <a:gd name="connsiteY16" fmla="*/ 820599 h 1088051"/>
                  <a:gd name="connsiteX0" fmla="*/ 0 w 2401863"/>
                  <a:gd name="connsiteY0" fmla="*/ 1083647 h 1088051"/>
                  <a:gd name="connsiteX1" fmla="*/ 300624 w 2401863"/>
                  <a:gd name="connsiteY1" fmla="*/ 1083647 h 1088051"/>
                  <a:gd name="connsiteX2" fmla="*/ 513567 w 2401863"/>
                  <a:gd name="connsiteY2" fmla="*/ 1049200 h 1088051"/>
                  <a:gd name="connsiteX3" fmla="*/ 663879 w 2401863"/>
                  <a:gd name="connsiteY3" fmla="*/ 920808 h 1088051"/>
                  <a:gd name="connsiteX4" fmla="*/ 742168 w 2401863"/>
                  <a:gd name="connsiteY4" fmla="*/ 638973 h 1088051"/>
                  <a:gd name="connsiteX5" fmla="*/ 829849 w 2401863"/>
                  <a:gd name="connsiteY5" fmla="*/ 269455 h 1088051"/>
                  <a:gd name="connsiteX6" fmla="*/ 939452 w 2401863"/>
                  <a:gd name="connsiteY6" fmla="*/ 75301 h 1088051"/>
                  <a:gd name="connsiteX7" fmla="*/ 1089764 w 2401863"/>
                  <a:gd name="connsiteY7" fmla="*/ 146 h 1088051"/>
                  <a:gd name="connsiteX8" fmla="*/ 1221287 w 2401863"/>
                  <a:gd name="connsiteY8" fmla="*/ 90960 h 1088051"/>
                  <a:gd name="connsiteX9" fmla="*/ 1337152 w 2401863"/>
                  <a:gd name="connsiteY9" fmla="*/ 354006 h 1088051"/>
                  <a:gd name="connsiteX10" fmla="*/ 1474940 w 2401863"/>
                  <a:gd name="connsiteY10" fmla="*/ 754838 h 1088051"/>
                  <a:gd name="connsiteX11" fmla="*/ 1615856 w 2401863"/>
                  <a:gd name="connsiteY11" fmla="*/ 999097 h 1088051"/>
                  <a:gd name="connsiteX12" fmla="*/ 1784958 w 2401863"/>
                  <a:gd name="connsiteY12" fmla="*/ 1061726 h 1088051"/>
                  <a:gd name="connsiteX13" fmla="*/ 1878906 w 2401863"/>
                  <a:gd name="connsiteY13" fmla="*/ 1005357 h 1088051"/>
                  <a:gd name="connsiteX14" fmla="*/ 1979112 w 2401863"/>
                  <a:gd name="connsiteY14" fmla="*/ 858178 h 1088051"/>
                  <a:gd name="connsiteX15" fmla="*/ 2098109 w 2401863"/>
                  <a:gd name="connsiteY15" fmla="*/ 817469 h 1088051"/>
                  <a:gd name="connsiteX16" fmla="*/ 2401863 w 2401863"/>
                  <a:gd name="connsiteY16" fmla="*/ 814336 h 1088051"/>
                  <a:gd name="connsiteX0" fmla="*/ 0 w 2401863"/>
                  <a:gd name="connsiteY0" fmla="*/ 1083647 h 1088051"/>
                  <a:gd name="connsiteX1" fmla="*/ 300624 w 2401863"/>
                  <a:gd name="connsiteY1" fmla="*/ 1083647 h 1088051"/>
                  <a:gd name="connsiteX2" fmla="*/ 513567 w 2401863"/>
                  <a:gd name="connsiteY2" fmla="*/ 1049200 h 1088051"/>
                  <a:gd name="connsiteX3" fmla="*/ 663879 w 2401863"/>
                  <a:gd name="connsiteY3" fmla="*/ 920808 h 1088051"/>
                  <a:gd name="connsiteX4" fmla="*/ 742168 w 2401863"/>
                  <a:gd name="connsiteY4" fmla="*/ 638973 h 1088051"/>
                  <a:gd name="connsiteX5" fmla="*/ 829849 w 2401863"/>
                  <a:gd name="connsiteY5" fmla="*/ 269455 h 1088051"/>
                  <a:gd name="connsiteX6" fmla="*/ 939452 w 2401863"/>
                  <a:gd name="connsiteY6" fmla="*/ 75301 h 1088051"/>
                  <a:gd name="connsiteX7" fmla="*/ 1089764 w 2401863"/>
                  <a:gd name="connsiteY7" fmla="*/ 146 h 1088051"/>
                  <a:gd name="connsiteX8" fmla="*/ 1221287 w 2401863"/>
                  <a:gd name="connsiteY8" fmla="*/ 90960 h 1088051"/>
                  <a:gd name="connsiteX9" fmla="*/ 1337152 w 2401863"/>
                  <a:gd name="connsiteY9" fmla="*/ 354006 h 1088051"/>
                  <a:gd name="connsiteX10" fmla="*/ 1474940 w 2401863"/>
                  <a:gd name="connsiteY10" fmla="*/ 754838 h 1088051"/>
                  <a:gd name="connsiteX11" fmla="*/ 1615856 w 2401863"/>
                  <a:gd name="connsiteY11" fmla="*/ 999097 h 1088051"/>
                  <a:gd name="connsiteX12" fmla="*/ 1784958 w 2401863"/>
                  <a:gd name="connsiteY12" fmla="*/ 1061726 h 1088051"/>
                  <a:gd name="connsiteX13" fmla="*/ 1878906 w 2401863"/>
                  <a:gd name="connsiteY13" fmla="*/ 1005357 h 1088051"/>
                  <a:gd name="connsiteX14" fmla="*/ 1979112 w 2401863"/>
                  <a:gd name="connsiteY14" fmla="*/ 858178 h 1088051"/>
                  <a:gd name="connsiteX15" fmla="*/ 2098109 w 2401863"/>
                  <a:gd name="connsiteY15" fmla="*/ 817469 h 1088051"/>
                  <a:gd name="connsiteX16" fmla="*/ 2401863 w 2401863"/>
                  <a:gd name="connsiteY16" fmla="*/ 814336 h 108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1863" h="1088051">
                    <a:moveTo>
                      <a:pt x="0" y="1083647"/>
                    </a:moveTo>
                    <a:cubicBezTo>
                      <a:pt x="101774" y="1089649"/>
                      <a:pt x="215030" y="1089388"/>
                      <a:pt x="300624" y="1083647"/>
                    </a:cubicBezTo>
                    <a:cubicBezTo>
                      <a:pt x="386218" y="1077906"/>
                      <a:pt x="453025" y="1076340"/>
                      <a:pt x="513567" y="1049200"/>
                    </a:cubicBezTo>
                    <a:cubicBezTo>
                      <a:pt x="574110" y="1022060"/>
                      <a:pt x="625779" y="989179"/>
                      <a:pt x="663879" y="920808"/>
                    </a:cubicBezTo>
                    <a:cubicBezTo>
                      <a:pt x="701979" y="852437"/>
                      <a:pt x="714506" y="747532"/>
                      <a:pt x="742168" y="638973"/>
                    </a:cubicBezTo>
                    <a:cubicBezTo>
                      <a:pt x="769830" y="530414"/>
                      <a:pt x="796968" y="363400"/>
                      <a:pt x="829849" y="269455"/>
                    </a:cubicBezTo>
                    <a:cubicBezTo>
                      <a:pt x="862730" y="175510"/>
                      <a:pt x="896133" y="120186"/>
                      <a:pt x="939452" y="75301"/>
                    </a:cubicBezTo>
                    <a:cubicBezTo>
                      <a:pt x="982771" y="30416"/>
                      <a:pt x="1042792" y="-2464"/>
                      <a:pt x="1089764" y="146"/>
                    </a:cubicBezTo>
                    <a:cubicBezTo>
                      <a:pt x="1136737" y="2756"/>
                      <a:pt x="1180056" y="31983"/>
                      <a:pt x="1221287" y="90960"/>
                    </a:cubicBezTo>
                    <a:cubicBezTo>
                      <a:pt x="1262518" y="149937"/>
                      <a:pt x="1294877" y="243360"/>
                      <a:pt x="1337152" y="354006"/>
                    </a:cubicBezTo>
                    <a:cubicBezTo>
                      <a:pt x="1379427" y="464652"/>
                      <a:pt x="1428489" y="647323"/>
                      <a:pt x="1474940" y="754838"/>
                    </a:cubicBezTo>
                    <a:cubicBezTo>
                      <a:pt x="1521391" y="862353"/>
                      <a:pt x="1564186" y="947949"/>
                      <a:pt x="1615856" y="999097"/>
                    </a:cubicBezTo>
                    <a:cubicBezTo>
                      <a:pt x="1667526" y="1050245"/>
                      <a:pt x="1741116" y="1060683"/>
                      <a:pt x="1784958" y="1061726"/>
                    </a:cubicBezTo>
                    <a:cubicBezTo>
                      <a:pt x="1828800" y="1062769"/>
                      <a:pt x="1846547" y="1039282"/>
                      <a:pt x="1878906" y="1005357"/>
                    </a:cubicBezTo>
                    <a:cubicBezTo>
                      <a:pt x="1911265" y="971432"/>
                      <a:pt x="1945188" y="886883"/>
                      <a:pt x="1979112" y="858178"/>
                    </a:cubicBezTo>
                    <a:cubicBezTo>
                      <a:pt x="2013036" y="829473"/>
                      <a:pt x="2044352" y="823732"/>
                      <a:pt x="2098109" y="817469"/>
                    </a:cubicBezTo>
                    <a:cubicBezTo>
                      <a:pt x="2151866" y="811206"/>
                      <a:pt x="2202490" y="813293"/>
                      <a:pt x="2401863" y="814336"/>
                    </a:cubicBezTo>
                  </a:path>
                </a:pathLst>
              </a:custGeom>
              <a:noFill/>
              <a:ln w="152400" cap="rnd">
                <a:solidFill>
                  <a:srgbClr val="008F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4538" y="1828800"/>
                <a:ext cx="4779962" cy="1227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4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4898" y="-355600"/>
              <a:ext cx="6540502" cy="3790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887721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Agenda Item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p>
            <a:r>
              <a:rPr lang="en-US" smtClean="0"/>
              <a:t>Order of Connection Matters Exercise</a:t>
            </a:r>
            <a:endParaRPr lang="en-US" dirty="0"/>
          </a:p>
        </p:txBody>
      </p:sp>
      <p:sp>
        <p:nvSpPr>
          <p:cNvPr id="6" name="Slide Number Placeholder 5"/>
          <p:cNvSpPr>
            <a:spLocks noGrp="1"/>
          </p:cNvSpPr>
          <p:nvPr>
            <p:ph type="sldNum" sz="quarter" idx="11"/>
          </p:nvPr>
        </p:nvSpPr>
        <p:spPr/>
        <p:txBody>
          <a:bodyPr/>
          <a:lstStyle/>
          <a:p>
            <a:fld id="{A9320731-3B2C-4107-8664-CAD7BE973DC8}" type="slidenum">
              <a:rPr lang="en-US" smtClean="0"/>
              <a:pPr/>
              <a:t>‹#›</a:t>
            </a:fld>
            <a:endParaRPr lang="en-US"/>
          </a:p>
        </p:txBody>
      </p:sp>
    </p:spTree>
    <p:extLst>
      <p:ext uri="{BB962C8B-B14F-4D97-AF65-F5344CB8AC3E}">
        <p14:creationId xmlns:p14="http://schemas.microsoft.com/office/powerpoint/2010/main" val="675571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0"/>
          </p:nvPr>
        </p:nvSpPr>
        <p:spPr/>
        <p:txBody>
          <a:bodyPr/>
          <a:lstStyle/>
          <a:p>
            <a:r>
              <a:rPr lang="en-US" smtClean="0"/>
              <a:t>Order of Connection Matters Exercise</a:t>
            </a:r>
            <a:endParaRPr lang="en-US" dirty="0"/>
          </a:p>
        </p:txBody>
      </p:sp>
      <p:sp>
        <p:nvSpPr>
          <p:cNvPr id="7" name="Slide Number Placeholder 6"/>
          <p:cNvSpPr>
            <a:spLocks noGrp="1"/>
          </p:cNvSpPr>
          <p:nvPr>
            <p:ph type="sldNum" sz="quarter" idx="11"/>
          </p:nvPr>
        </p:nvSpPr>
        <p:spPr/>
        <p:txBody>
          <a:bodyPr/>
          <a:lstStyle/>
          <a:p>
            <a:fld id="{E347D01F-1A12-4043-9E52-C5C412E1DD77}" type="slidenum">
              <a:rPr lang="en-US" smtClean="0"/>
              <a:pPr/>
              <a:t>‹#›</a:t>
            </a:fld>
            <a:endParaRPr lang="en-US"/>
          </a:p>
        </p:txBody>
      </p:sp>
    </p:spTree>
    <p:extLst>
      <p:ext uri="{BB962C8B-B14F-4D97-AF65-F5344CB8AC3E}">
        <p14:creationId xmlns:p14="http://schemas.microsoft.com/office/powerpoint/2010/main" val="2510560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0"/>
          </p:nvPr>
        </p:nvSpPr>
        <p:spPr/>
        <p:txBody>
          <a:bodyPr/>
          <a:lstStyle/>
          <a:p>
            <a:r>
              <a:rPr lang="en-US" smtClean="0"/>
              <a:t>Order of Connection Matters Exercise</a:t>
            </a:r>
            <a:endParaRPr lang="en-US" dirty="0"/>
          </a:p>
        </p:txBody>
      </p:sp>
      <p:sp>
        <p:nvSpPr>
          <p:cNvPr id="9" name="Slide Number Placeholder 8"/>
          <p:cNvSpPr>
            <a:spLocks noGrp="1"/>
          </p:cNvSpPr>
          <p:nvPr>
            <p:ph type="sldNum" sz="quarter" idx="11"/>
          </p:nvPr>
        </p:nvSpPr>
        <p:spPr/>
        <p:txBody>
          <a:bodyPr/>
          <a:lstStyle/>
          <a:p>
            <a:fld id="{A9320731-3B2C-4107-8664-CAD7BE973DC8}" type="slidenum">
              <a:rPr lang="en-US" smtClean="0"/>
              <a:pPr/>
              <a:t>‹#›</a:t>
            </a:fld>
            <a:endParaRPr lang="en-US"/>
          </a:p>
        </p:txBody>
      </p:sp>
    </p:spTree>
    <p:extLst>
      <p:ext uri="{BB962C8B-B14F-4D97-AF65-F5344CB8AC3E}">
        <p14:creationId xmlns:p14="http://schemas.microsoft.com/office/powerpoint/2010/main" val="263239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0"/>
          </p:nvPr>
        </p:nvSpPr>
        <p:spPr/>
        <p:txBody>
          <a:bodyPr/>
          <a:lstStyle/>
          <a:p>
            <a:r>
              <a:rPr lang="en-US" smtClean="0"/>
              <a:t>Order of Connection Matters Exercise</a:t>
            </a:r>
            <a:endParaRPr lang="en-US" dirty="0"/>
          </a:p>
        </p:txBody>
      </p:sp>
      <p:sp>
        <p:nvSpPr>
          <p:cNvPr id="5" name="Slide Number Placeholder 4"/>
          <p:cNvSpPr>
            <a:spLocks noGrp="1"/>
          </p:cNvSpPr>
          <p:nvPr>
            <p:ph type="sldNum" sz="quarter" idx="11"/>
          </p:nvPr>
        </p:nvSpPr>
        <p:spPr/>
        <p:txBody>
          <a:bodyPr/>
          <a:lstStyle/>
          <a:p>
            <a:fld id="{A9320731-3B2C-4107-8664-CAD7BE973DC8}" type="slidenum">
              <a:rPr lang="en-US" smtClean="0"/>
              <a:pPr/>
              <a:t>‹#›</a:t>
            </a:fld>
            <a:endParaRPr lang="en-US"/>
          </a:p>
        </p:txBody>
      </p:sp>
    </p:spTree>
    <p:extLst>
      <p:ext uri="{BB962C8B-B14F-4D97-AF65-F5344CB8AC3E}">
        <p14:creationId xmlns:p14="http://schemas.microsoft.com/office/powerpoint/2010/main" val="3835072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Order of Connection Matters Exercise</a:t>
            </a:r>
            <a:endParaRPr lang="en-US" dirty="0"/>
          </a:p>
        </p:txBody>
      </p:sp>
      <p:sp>
        <p:nvSpPr>
          <p:cNvPr id="4" name="Slide Number Placeholder 3"/>
          <p:cNvSpPr>
            <a:spLocks noGrp="1"/>
          </p:cNvSpPr>
          <p:nvPr>
            <p:ph type="sldNum" sz="quarter" idx="11"/>
          </p:nvPr>
        </p:nvSpPr>
        <p:spPr/>
        <p:txBody>
          <a:bodyPr/>
          <a:lstStyle/>
          <a:p>
            <a:fld id="{A9320731-3B2C-4107-8664-CAD7BE973DC8}" type="slidenum">
              <a:rPr lang="en-US" smtClean="0"/>
              <a:pPr/>
              <a:t>‹#›</a:t>
            </a:fld>
            <a:endParaRPr lang="en-US"/>
          </a:p>
        </p:txBody>
      </p:sp>
    </p:spTree>
    <p:extLst>
      <p:ext uri="{BB962C8B-B14F-4D97-AF65-F5344CB8AC3E}">
        <p14:creationId xmlns:p14="http://schemas.microsoft.com/office/powerpoint/2010/main" val="6199470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losing Slide">
    <p:bg>
      <p:bgPr>
        <a:gradFill>
          <a:gsLst>
            <a:gs pos="48000">
              <a:schemeClr val="bg1"/>
            </a:gs>
            <a:gs pos="80000">
              <a:schemeClr val="tx1"/>
            </a:gs>
          </a:gsLst>
          <a:lin ang="5400000" scaled="0"/>
        </a:gradFill>
        <a:effectLst/>
      </p:bgPr>
    </p:bg>
    <p:spTree>
      <p:nvGrpSpPr>
        <p:cNvPr id="1" name=""/>
        <p:cNvGrpSpPr/>
        <p:nvPr/>
      </p:nvGrpSpPr>
      <p:grpSpPr>
        <a:xfrm>
          <a:off x="0" y="0"/>
          <a:ext cx="0" cy="0"/>
          <a:chOff x="0" y="0"/>
          <a:chExt cx="0" cy="0"/>
        </a:xfrm>
      </p:grpSpPr>
      <p:sp>
        <p:nvSpPr>
          <p:cNvPr id="9" name="TextBox 8"/>
          <p:cNvSpPr txBox="1"/>
          <p:nvPr userDrawn="1"/>
        </p:nvSpPr>
        <p:spPr>
          <a:xfrm>
            <a:off x="2514600" y="4191000"/>
            <a:ext cx="6477000" cy="1569660"/>
          </a:xfrm>
          <a:prstGeom prst="rect">
            <a:avLst/>
          </a:prstGeom>
          <a:noFill/>
        </p:spPr>
        <p:txBody>
          <a:bodyPr wrap="square" rtlCol="0">
            <a:spAutoFit/>
          </a:bodyPr>
          <a:lstStyle/>
          <a:p>
            <a:r>
              <a:rPr lang="en-US" sz="3600" b="1" dirty="0" smtClean="0">
                <a:solidFill>
                  <a:schemeClr val="bg1"/>
                </a:solidFill>
                <a:latin typeface="Arial" pitchFamily="34" charset="0"/>
                <a:ea typeface="ヒラギノ角ゴ Pro W3"/>
                <a:cs typeface="ヒラギノ角ゴ Pro W3"/>
              </a:rPr>
              <a:t>Questions?</a:t>
            </a:r>
          </a:p>
          <a:p>
            <a:endParaRPr lang="en-US" sz="3600" b="1" dirty="0" smtClean="0">
              <a:solidFill>
                <a:schemeClr val="bg1"/>
              </a:solidFill>
              <a:latin typeface="Arial" pitchFamily="34" charset="0"/>
              <a:ea typeface="ヒラギノ角ゴ Pro W3"/>
              <a:cs typeface="ヒラギノ角ゴ Pro W3"/>
            </a:endParaRPr>
          </a:p>
          <a:p>
            <a:r>
              <a:rPr lang="en-US" sz="2400" b="1" dirty="0" smtClean="0">
                <a:solidFill>
                  <a:schemeClr val="bg1"/>
                </a:solidFill>
                <a:latin typeface="Arial" pitchFamily="34" charset="0"/>
                <a:ea typeface="ヒラギノ角ゴ Pro W3"/>
                <a:cs typeface="ヒラギノ角ゴ Pro W3"/>
              </a:rPr>
              <a:t>Thank you for participating!</a:t>
            </a:r>
            <a:endParaRPr lang="en-US" sz="2400" b="1" dirty="0"/>
          </a:p>
        </p:txBody>
      </p:sp>
      <p:sp>
        <p:nvSpPr>
          <p:cNvPr id="11" name="TextBox 10"/>
          <p:cNvSpPr txBox="1"/>
          <p:nvPr userDrawn="1"/>
        </p:nvSpPr>
        <p:spPr>
          <a:xfrm>
            <a:off x="2514600" y="5969913"/>
            <a:ext cx="6477000" cy="430887"/>
          </a:xfrm>
          <a:prstGeom prst="rect">
            <a:avLst/>
          </a:prstGeom>
          <a:noFill/>
        </p:spPr>
        <p:txBody>
          <a:bodyPr wrap="square" rtlCol="0">
            <a:spAutoFit/>
          </a:bodyPr>
          <a:lstStyle/>
          <a:p>
            <a:pPr marL="0" indent="0"/>
            <a:r>
              <a:rPr lang="en-US" sz="2200" b="1" dirty="0" smtClean="0">
                <a:solidFill>
                  <a:schemeClr val="tx2"/>
                </a:solidFill>
                <a:latin typeface="Arial" pitchFamily="34" charset="0"/>
                <a:ea typeface="ヒラギノ角ゴ Pro W3"/>
                <a:cs typeface="ヒラギノ角ゴ Pro W3"/>
              </a:rPr>
              <a:t>Visit our</a:t>
            </a:r>
            <a:r>
              <a:rPr lang="en-US" sz="2200" b="1" baseline="0" dirty="0" smtClean="0">
                <a:solidFill>
                  <a:schemeClr val="tx2"/>
                </a:solidFill>
                <a:latin typeface="Arial" pitchFamily="34" charset="0"/>
                <a:ea typeface="ヒラギノ角ゴ Pro W3"/>
                <a:cs typeface="ヒラギノ角ゴ Pro W3"/>
              </a:rPr>
              <a:t> website at www.FacilityDynamics.com</a:t>
            </a:r>
            <a:endParaRPr lang="en-US" sz="2200" b="1" dirty="0" smtClean="0">
              <a:solidFill>
                <a:schemeClr val="tx2"/>
              </a:solidFill>
              <a:latin typeface="Arial" pitchFamily="34" charset="0"/>
              <a:ea typeface="ヒラギノ角ゴ Pro W3"/>
              <a:cs typeface="ヒラギノ角ゴ Pro W3"/>
            </a:endParaRPr>
          </a:p>
        </p:txBody>
      </p:sp>
      <p:grpSp>
        <p:nvGrpSpPr>
          <p:cNvPr id="5" name="Group 4"/>
          <p:cNvGrpSpPr/>
          <p:nvPr userDrawn="1"/>
        </p:nvGrpSpPr>
        <p:grpSpPr>
          <a:xfrm>
            <a:off x="820944" y="-355600"/>
            <a:ext cx="8094456" cy="3790904"/>
            <a:chOff x="820944" y="-355600"/>
            <a:chExt cx="8094456" cy="3790904"/>
          </a:xfrm>
        </p:grpSpPr>
        <p:sp>
          <p:nvSpPr>
            <p:cNvPr id="6" name="Rectangle 5"/>
            <p:cNvSpPr/>
            <p:nvPr/>
          </p:nvSpPr>
          <p:spPr>
            <a:xfrm>
              <a:off x="942975" y="1626871"/>
              <a:ext cx="154305" cy="36703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097280" y="1431926"/>
              <a:ext cx="158176" cy="56197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55456" y="826135"/>
              <a:ext cx="325694" cy="116776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581150" y="1036321"/>
              <a:ext cx="321684" cy="9575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902834" y="361952"/>
              <a:ext cx="310776" cy="163194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205099" y="1431926"/>
              <a:ext cx="171389" cy="56197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373740" y="545375"/>
              <a:ext cx="310677" cy="144852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684417" y="1623060"/>
              <a:ext cx="154305" cy="37084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p:nvPr/>
          </p:nvCxnSpPr>
          <p:spPr>
            <a:xfrm>
              <a:off x="962025"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147317"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332609"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517901"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703193"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888485"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073777"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259069"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444361"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629653"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814945"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820944" y="2134699"/>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820944" y="2317579"/>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820944" y="2500459"/>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820944" y="2683339"/>
              <a:ext cx="2127462" cy="0"/>
            </a:xfrm>
            <a:prstGeom prst="line">
              <a:avLst/>
            </a:prstGeom>
            <a:ln w="41275" cap="sq">
              <a:solidFill>
                <a:schemeClr val="bg1">
                  <a:lumMod val="75000"/>
                  <a:alpha val="6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820944" y="2866219"/>
              <a:ext cx="2127462" cy="0"/>
            </a:xfrm>
            <a:prstGeom prst="line">
              <a:avLst/>
            </a:prstGeom>
            <a:ln w="41275" cap="sq">
              <a:solidFill>
                <a:schemeClr val="bg1">
                  <a:lumMod val="75000"/>
                  <a:alpha val="4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820944" y="3049099"/>
              <a:ext cx="2127462" cy="0"/>
            </a:xfrm>
            <a:prstGeom prst="line">
              <a:avLst/>
            </a:prstGeom>
            <a:ln w="41275" cap="sq">
              <a:solidFill>
                <a:schemeClr val="bg1">
                  <a:lumMod val="75000"/>
                  <a:alpha val="20000"/>
                </a:schemeClr>
              </a:solidFill>
            </a:ln>
          </p:spPr>
          <p:style>
            <a:lnRef idx="1">
              <a:schemeClr val="accent1"/>
            </a:lnRef>
            <a:fillRef idx="0">
              <a:schemeClr val="accent1"/>
            </a:fillRef>
            <a:effectRef idx="0">
              <a:schemeClr val="accent1"/>
            </a:effectRef>
            <a:fontRef idx="minor">
              <a:schemeClr val="tx1"/>
            </a:fontRef>
          </p:style>
        </p:cxnSp>
        <p:grpSp>
          <p:nvGrpSpPr>
            <p:cNvPr id="34" name="Group 33"/>
            <p:cNvGrpSpPr/>
            <p:nvPr/>
          </p:nvGrpSpPr>
          <p:grpSpPr>
            <a:xfrm>
              <a:off x="930058" y="1064566"/>
              <a:ext cx="7333661" cy="1991577"/>
              <a:chOff x="930058" y="1064566"/>
              <a:chExt cx="7333661" cy="1991577"/>
            </a:xfrm>
          </p:grpSpPr>
          <p:cxnSp>
            <p:nvCxnSpPr>
              <p:cNvPr id="36" name="Straight Connector 35"/>
              <p:cNvCxnSpPr/>
              <p:nvPr/>
            </p:nvCxnSpPr>
            <p:spPr>
              <a:xfrm>
                <a:off x="3331921" y="1875542"/>
                <a:ext cx="4931798" cy="0"/>
              </a:xfrm>
              <a:prstGeom prst="line">
                <a:avLst/>
              </a:prstGeom>
              <a:noFill/>
              <a:ln w="152400" cap="rnd">
                <a:gradFill flip="none" rotWithShape="1">
                  <a:gsLst>
                    <a:gs pos="0">
                      <a:srgbClr val="008FFC"/>
                    </a:gs>
                    <a:gs pos="100000">
                      <a:schemeClr val="accent1"/>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cxnSp>
          <p:sp>
            <p:nvSpPr>
              <p:cNvPr id="37" name="Freeform 36"/>
              <p:cNvSpPr/>
              <p:nvPr/>
            </p:nvSpPr>
            <p:spPr>
              <a:xfrm>
                <a:off x="5886578" y="1786879"/>
                <a:ext cx="131163" cy="188644"/>
              </a:xfrm>
              <a:custGeom>
                <a:avLst/>
                <a:gdLst>
                  <a:gd name="connsiteX0" fmla="*/ 130723 w 130723"/>
                  <a:gd name="connsiteY0" fmla="*/ 0 h 188644"/>
                  <a:gd name="connsiteX1" fmla="*/ 107142 w 130723"/>
                  <a:gd name="connsiteY1" fmla="*/ 55021 h 188644"/>
                  <a:gd name="connsiteX2" fmla="*/ 86182 w 130723"/>
                  <a:gd name="connsiteY2" fmla="*/ 36681 h 188644"/>
                  <a:gd name="connsiteX3" fmla="*/ 36401 w 130723"/>
                  <a:gd name="connsiteY3" fmla="*/ 31441 h 188644"/>
                  <a:gd name="connsiteX4" fmla="*/ 4960 w 130723"/>
                  <a:gd name="connsiteY4" fmla="*/ 70742 h 188644"/>
                  <a:gd name="connsiteX5" fmla="*/ 4960 w 130723"/>
                  <a:gd name="connsiteY5" fmla="*/ 125763 h 188644"/>
                  <a:gd name="connsiteX6" fmla="*/ 52121 w 130723"/>
                  <a:gd name="connsiteY6" fmla="*/ 188644 h 188644"/>
                  <a:gd name="connsiteX0" fmla="*/ 130723 w 130723"/>
                  <a:gd name="connsiteY0" fmla="*/ 0 h 188644"/>
                  <a:gd name="connsiteX1" fmla="*/ 107142 w 130723"/>
                  <a:gd name="connsiteY1" fmla="*/ 55021 h 188644"/>
                  <a:gd name="connsiteX2" fmla="*/ 76657 w 130723"/>
                  <a:gd name="connsiteY2" fmla="*/ 36681 h 188644"/>
                  <a:gd name="connsiteX3" fmla="*/ 36401 w 130723"/>
                  <a:gd name="connsiteY3" fmla="*/ 31441 h 188644"/>
                  <a:gd name="connsiteX4" fmla="*/ 4960 w 130723"/>
                  <a:gd name="connsiteY4" fmla="*/ 70742 h 188644"/>
                  <a:gd name="connsiteX5" fmla="*/ 4960 w 130723"/>
                  <a:gd name="connsiteY5" fmla="*/ 125763 h 188644"/>
                  <a:gd name="connsiteX6" fmla="*/ 52121 w 130723"/>
                  <a:gd name="connsiteY6" fmla="*/ 188644 h 188644"/>
                  <a:gd name="connsiteX0" fmla="*/ 130723 w 130723"/>
                  <a:gd name="connsiteY0" fmla="*/ 0 h 188644"/>
                  <a:gd name="connsiteX1" fmla="*/ 107142 w 130723"/>
                  <a:gd name="connsiteY1" fmla="*/ 55021 h 188644"/>
                  <a:gd name="connsiteX2" fmla="*/ 76657 w 130723"/>
                  <a:gd name="connsiteY2" fmla="*/ 36681 h 188644"/>
                  <a:gd name="connsiteX3" fmla="*/ 4960 w 130723"/>
                  <a:gd name="connsiteY3" fmla="*/ 70742 h 188644"/>
                  <a:gd name="connsiteX4" fmla="*/ 4960 w 130723"/>
                  <a:gd name="connsiteY4" fmla="*/ 125763 h 188644"/>
                  <a:gd name="connsiteX5" fmla="*/ 52121 w 130723"/>
                  <a:gd name="connsiteY5" fmla="*/ 188644 h 188644"/>
                  <a:gd name="connsiteX0" fmla="*/ 132203 w 132203"/>
                  <a:gd name="connsiteY0" fmla="*/ 0 h 188644"/>
                  <a:gd name="connsiteX1" fmla="*/ 108622 w 132203"/>
                  <a:gd name="connsiteY1" fmla="*/ 55021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108622 w 132203"/>
                  <a:gd name="connsiteY1" fmla="*/ 45430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92191 w 132203"/>
                  <a:gd name="connsiteY1" fmla="*/ 32396 h 188644"/>
                  <a:gd name="connsiteX2" fmla="*/ 108622 w 132203"/>
                  <a:gd name="connsiteY2" fmla="*/ 45430 h 188644"/>
                  <a:gd name="connsiteX3" fmla="*/ 62150 w 132203"/>
                  <a:gd name="connsiteY3" fmla="*/ 49470 h 188644"/>
                  <a:gd name="connsiteX4" fmla="*/ 6440 w 132203"/>
                  <a:gd name="connsiteY4" fmla="*/ 70742 h 188644"/>
                  <a:gd name="connsiteX5" fmla="*/ 6440 w 132203"/>
                  <a:gd name="connsiteY5" fmla="*/ 125763 h 188644"/>
                  <a:gd name="connsiteX6" fmla="*/ 53601 w 132203"/>
                  <a:gd name="connsiteY6" fmla="*/ 188644 h 188644"/>
                  <a:gd name="connsiteX0" fmla="*/ 132203 w 132203"/>
                  <a:gd name="connsiteY0" fmla="*/ 0 h 188644"/>
                  <a:gd name="connsiteX1" fmla="*/ 108622 w 132203"/>
                  <a:gd name="connsiteY1" fmla="*/ 45430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94335 w 132203"/>
                  <a:gd name="connsiteY1" fmla="*/ 43049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1163 w 131163"/>
                  <a:gd name="connsiteY0" fmla="*/ 0 h 188644"/>
                  <a:gd name="connsiteX1" fmla="*/ 93295 w 131163"/>
                  <a:gd name="connsiteY1" fmla="*/ 43049 h 188644"/>
                  <a:gd name="connsiteX2" fmla="*/ 44441 w 131163"/>
                  <a:gd name="connsiteY2" fmla="*/ 54232 h 188644"/>
                  <a:gd name="connsiteX3" fmla="*/ 5400 w 131163"/>
                  <a:gd name="connsiteY3" fmla="*/ 70742 h 188644"/>
                  <a:gd name="connsiteX4" fmla="*/ 5400 w 131163"/>
                  <a:gd name="connsiteY4" fmla="*/ 125763 h 188644"/>
                  <a:gd name="connsiteX5" fmla="*/ 52561 w 131163"/>
                  <a:gd name="connsiteY5" fmla="*/ 188644 h 188644"/>
                  <a:gd name="connsiteX0" fmla="*/ 131163 w 131163"/>
                  <a:gd name="connsiteY0" fmla="*/ 0 h 188644"/>
                  <a:gd name="connsiteX1" fmla="*/ 93295 w 131163"/>
                  <a:gd name="connsiteY1" fmla="*/ 43049 h 188644"/>
                  <a:gd name="connsiteX2" fmla="*/ 5400 w 131163"/>
                  <a:gd name="connsiteY2" fmla="*/ 70742 h 188644"/>
                  <a:gd name="connsiteX3" fmla="*/ 5400 w 131163"/>
                  <a:gd name="connsiteY3" fmla="*/ 125763 h 188644"/>
                  <a:gd name="connsiteX4" fmla="*/ 52561 w 131163"/>
                  <a:gd name="connsiteY4" fmla="*/ 188644 h 188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163" h="188644">
                    <a:moveTo>
                      <a:pt x="131163" y="0"/>
                    </a:moveTo>
                    <a:cubicBezTo>
                      <a:pt x="126250" y="9465"/>
                      <a:pt x="114255" y="31259"/>
                      <a:pt x="93295" y="43049"/>
                    </a:cubicBezTo>
                    <a:cubicBezTo>
                      <a:pt x="72335" y="54839"/>
                      <a:pt x="20049" y="56956"/>
                      <a:pt x="5400" y="70742"/>
                    </a:cubicBezTo>
                    <a:cubicBezTo>
                      <a:pt x="-1107" y="82664"/>
                      <a:pt x="-2460" y="106113"/>
                      <a:pt x="5400" y="125763"/>
                    </a:cubicBezTo>
                    <a:cubicBezTo>
                      <a:pt x="13260" y="145413"/>
                      <a:pt x="34657" y="166374"/>
                      <a:pt x="52561" y="188644"/>
                    </a:cubicBezTo>
                  </a:path>
                </a:pathLst>
              </a:cu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5970742" y="1792882"/>
                <a:ext cx="105508" cy="169452"/>
              </a:xfrm>
              <a:custGeom>
                <a:avLst/>
                <a:gdLst>
                  <a:gd name="connsiteX0" fmla="*/ 105508 w 105508"/>
                  <a:gd name="connsiteY0" fmla="*/ 0 h 169452"/>
                  <a:gd name="connsiteX1" fmla="*/ 76733 w 105508"/>
                  <a:gd name="connsiteY1" fmla="*/ 92719 h 169452"/>
                  <a:gd name="connsiteX2" fmla="*/ 38367 w 105508"/>
                  <a:gd name="connsiteY2" fmla="*/ 134283 h 169452"/>
                  <a:gd name="connsiteX3" fmla="*/ 0 w 105508"/>
                  <a:gd name="connsiteY3" fmla="*/ 169452 h 169452"/>
                </a:gdLst>
                <a:ahLst/>
                <a:cxnLst>
                  <a:cxn ang="0">
                    <a:pos x="connsiteX0" y="connsiteY0"/>
                  </a:cxn>
                  <a:cxn ang="0">
                    <a:pos x="connsiteX1" y="connsiteY1"/>
                  </a:cxn>
                  <a:cxn ang="0">
                    <a:pos x="connsiteX2" y="connsiteY2"/>
                  </a:cxn>
                  <a:cxn ang="0">
                    <a:pos x="connsiteX3" y="connsiteY3"/>
                  </a:cxn>
                </a:cxnLst>
                <a:rect l="l" t="t" r="r" b="b"/>
                <a:pathLst>
                  <a:path w="105508" h="169452">
                    <a:moveTo>
                      <a:pt x="105508" y="0"/>
                    </a:moveTo>
                    <a:cubicBezTo>
                      <a:pt x="96715" y="35169"/>
                      <a:pt x="87923" y="70339"/>
                      <a:pt x="76733" y="92719"/>
                    </a:cubicBezTo>
                    <a:cubicBezTo>
                      <a:pt x="65543" y="115099"/>
                      <a:pt x="51156" y="121494"/>
                      <a:pt x="38367" y="134283"/>
                    </a:cubicBezTo>
                    <a:cubicBezTo>
                      <a:pt x="25578" y="147072"/>
                      <a:pt x="12789" y="158262"/>
                      <a:pt x="0" y="169452"/>
                    </a:cubicBezTo>
                  </a:path>
                </a:pathLst>
              </a:custGeom>
              <a:no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4863096" y="1780833"/>
                <a:ext cx="131163" cy="188644"/>
              </a:xfrm>
              <a:custGeom>
                <a:avLst/>
                <a:gdLst>
                  <a:gd name="connsiteX0" fmla="*/ 130723 w 130723"/>
                  <a:gd name="connsiteY0" fmla="*/ 0 h 188644"/>
                  <a:gd name="connsiteX1" fmla="*/ 107142 w 130723"/>
                  <a:gd name="connsiteY1" fmla="*/ 55021 h 188644"/>
                  <a:gd name="connsiteX2" fmla="*/ 86182 w 130723"/>
                  <a:gd name="connsiteY2" fmla="*/ 36681 h 188644"/>
                  <a:gd name="connsiteX3" fmla="*/ 36401 w 130723"/>
                  <a:gd name="connsiteY3" fmla="*/ 31441 h 188644"/>
                  <a:gd name="connsiteX4" fmla="*/ 4960 w 130723"/>
                  <a:gd name="connsiteY4" fmla="*/ 70742 h 188644"/>
                  <a:gd name="connsiteX5" fmla="*/ 4960 w 130723"/>
                  <a:gd name="connsiteY5" fmla="*/ 125763 h 188644"/>
                  <a:gd name="connsiteX6" fmla="*/ 52121 w 130723"/>
                  <a:gd name="connsiteY6" fmla="*/ 188644 h 188644"/>
                  <a:gd name="connsiteX0" fmla="*/ 130723 w 130723"/>
                  <a:gd name="connsiteY0" fmla="*/ 0 h 188644"/>
                  <a:gd name="connsiteX1" fmla="*/ 107142 w 130723"/>
                  <a:gd name="connsiteY1" fmla="*/ 55021 h 188644"/>
                  <a:gd name="connsiteX2" fmla="*/ 76657 w 130723"/>
                  <a:gd name="connsiteY2" fmla="*/ 36681 h 188644"/>
                  <a:gd name="connsiteX3" fmla="*/ 36401 w 130723"/>
                  <a:gd name="connsiteY3" fmla="*/ 31441 h 188644"/>
                  <a:gd name="connsiteX4" fmla="*/ 4960 w 130723"/>
                  <a:gd name="connsiteY4" fmla="*/ 70742 h 188644"/>
                  <a:gd name="connsiteX5" fmla="*/ 4960 w 130723"/>
                  <a:gd name="connsiteY5" fmla="*/ 125763 h 188644"/>
                  <a:gd name="connsiteX6" fmla="*/ 52121 w 130723"/>
                  <a:gd name="connsiteY6" fmla="*/ 188644 h 188644"/>
                  <a:gd name="connsiteX0" fmla="*/ 130723 w 130723"/>
                  <a:gd name="connsiteY0" fmla="*/ 0 h 188644"/>
                  <a:gd name="connsiteX1" fmla="*/ 107142 w 130723"/>
                  <a:gd name="connsiteY1" fmla="*/ 55021 h 188644"/>
                  <a:gd name="connsiteX2" fmla="*/ 76657 w 130723"/>
                  <a:gd name="connsiteY2" fmla="*/ 36681 h 188644"/>
                  <a:gd name="connsiteX3" fmla="*/ 4960 w 130723"/>
                  <a:gd name="connsiteY3" fmla="*/ 70742 h 188644"/>
                  <a:gd name="connsiteX4" fmla="*/ 4960 w 130723"/>
                  <a:gd name="connsiteY4" fmla="*/ 125763 h 188644"/>
                  <a:gd name="connsiteX5" fmla="*/ 52121 w 130723"/>
                  <a:gd name="connsiteY5" fmla="*/ 188644 h 188644"/>
                  <a:gd name="connsiteX0" fmla="*/ 132203 w 132203"/>
                  <a:gd name="connsiteY0" fmla="*/ 0 h 188644"/>
                  <a:gd name="connsiteX1" fmla="*/ 108622 w 132203"/>
                  <a:gd name="connsiteY1" fmla="*/ 55021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108622 w 132203"/>
                  <a:gd name="connsiteY1" fmla="*/ 45430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92191 w 132203"/>
                  <a:gd name="connsiteY1" fmla="*/ 32396 h 188644"/>
                  <a:gd name="connsiteX2" fmla="*/ 108622 w 132203"/>
                  <a:gd name="connsiteY2" fmla="*/ 45430 h 188644"/>
                  <a:gd name="connsiteX3" fmla="*/ 62150 w 132203"/>
                  <a:gd name="connsiteY3" fmla="*/ 49470 h 188644"/>
                  <a:gd name="connsiteX4" fmla="*/ 6440 w 132203"/>
                  <a:gd name="connsiteY4" fmla="*/ 70742 h 188644"/>
                  <a:gd name="connsiteX5" fmla="*/ 6440 w 132203"/>
                  <a:gd name="connsiteY5" fmla="*/ 125763 h 188644"/>
                  <a:gd name="connsiteX6" fmla="*/ 53601 w 132203"/>
                  <a:gd name="connsiteY6" fmla="*/ 188644 h 188644"/>
                  <a:gd name="connsiteX0" fmla="*/ 132203 w 132203"/>
                  <a:gd name="connsiteY0" fmla="*/ 0 h 188644"/>
                  <a:gd name="connsiteX1" fmla="*/ 108622 w 132203"/>
                  <a:gd name="connsiteY1" fmla="*/ 45430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94335 w 132203"/>
                  <a:gd name="connsiteY1" fmla="*/ 43049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1163 w 131163"/>
                  <a:gd name="connsiteY0" fmla="*/ 0 h 188644"/>
                  <a:gd name="connsiteX1" fmla="*/ 93295 w 131163"/>
                  <a:gd name="connsiteY1" fmla="*/ 43049 h 188644"/>
                  <a:gd name="connsiteX2" fmla="*/ 44441 w 131163"/>
                  <a:gd name="connsiteY2" fmla="*/ 54232 h 188644"/>
                  <a:gd name="connsiteX3" fmla="*/ 5400 w 131163"/>
                  <a:gd name="connsiteY3" fmla="*/ 70742 h 188644"/>
                  <a:gd name="connsiteX4" fmla="*/ 5400 w 131163"/>
                  <a:gd name="connsiteY4" fmla="*/ 125763 h 188644"/>
                  <a:gd name="connsiteX5" fmla="*/ 52561 w 131163"/>
                  <a:gd name="connsiteY5" fmla="*/ 188644 h 188644"/>
                  <a:gd name="connsiteX0" fmla="*/ 131163 w 131163"/>
                  <a:gd name="connsiteY0" fmla="*/ 0 h 188644"/>
                  <a:gd name="connsiteX1" fmla="*/ 93295 w 131163"/>
                  <a:gd name="connsiteY1" fmla="*/ 43049 h 188644"/>
                  <a:gd name="connsiteX2" fmla="*/ 5400 w 131163"/>
                  <a:gd name="connsiteY2" fmla="*/ 70742 h 188644"/>
                  <a:gd name="connsiteX3" fmla="*/ 5400 w 131163"/>
                  <a:gd name="connsiteY3" fmla="*/ 125763 h 188644"/>
                  <a:gd name="connsiteX4" fmla="*/ 52561 w 131163"/>
                  <a:gd name="connsiteY4" fmla="*/ 188644 h 188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163" h="188644">
                    <a:moveTo>
                      <a:pt x="131163" y="0"/>
                    </a:moveTo>
                    <a:cubicBezTo>
                      <a:pt x="126250" y="9465"/>
                      <a:pt x="114255" y="31259"/>
                      <a:pt x="93295" y="43049"/>
                    </a:cubicBezTo>
                    <a:cubicBezTo>
                      <a:pt x="72335" y="54839"/>
                      <a:pt x="20049" y="56956"/>
                      <a:pt x="5400" y="70742"/>
                    </a:cubicBezTo>
                    <a:cubicBezTo>
                      <a:pt x="-1107" y="82664"/>
                      <a:pt x="-2460" y="106113"/>
                      <a:pt x="5400" y="125763"/>
                    </a:cubicBezTo>
                    <a:cubicBezTo>
                      <a:pt x="13260" y="145413"/>
                      <a:pt x="34657" y="166374"/>
                      <a:pt x="52561" y="188644"/>
                    </a:cubicBezTo>
                  </a:path>
                </a:pathLst>
              </a:cu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4930593" y="1793979"/>
                <a:ext cx="105508" cy="169452"/>
              </a:xfrm>
              <a:custGeom>
                <a:avLst/>
                <a:gdLst>
                  <a:gd name="connsiteX0" fmla="*/ 105508 w 105508"/>
                  <a:gd name="connsiteY0" fmla="*/ 0 h 169452"/>
                  <a:gd name="connsiteX1" fmla="*/ 76733 w 105508"/>
                  <a:gd name="connsiteY1" fmla="*/ 92719 h 169452"/>
                  <a:gd name="connsiteX2" fmla="*/ 38367 w 105508"/>
                  <a:gd name="connsiteY2" fmla="*/ 134283 h 169452"/>
                  <a:gd name="connsiteX3" fmla="*/ 0 w 105508"/>
                  <a:gd name="connsiteY3" fmla="*/ 169452 h 169452"/>
                </a:gdLst>
                <a:ahLst/>
                <a:cxnLst>
                  <a:cxn ang="0">
                    <a:pos x="connsiteX0" y="connsiteY0"/>
                  </a:cxn>
                  <a:cxn ang="0">
                    <a:pos x="connsiteX1" y="connsiteY1"/>
                  </a:cxn>
                  <a:cxn ang="0">
                    <a:pos x="connsiteX2" y="connsiteY2"/>
                  </a:cxn>
                  <a:cxn ang="0">
                    <a:pos x="connsiteX3" y="connsiteY3"/>
                  </a:cxn>
                </a:cxnLst>
                <a:rect l="l" t="t" r="r" b="b"/>
                <a:pathLst>
                  <a:path w="105508" h="169452">
                    <a:moveTo>
                      <a:pt x="105508" y="0"/>
                    </a:moveTo>
                    <a:cubicBezTo>
                      <a:pt x="96715" y="35169"/>
                      <a:pt x="87923" y="70339"/>
                      <a:pt x="76733" y="92719"/>
                    </a:cubicBezTo>
                    <a:cubicBezTo>
                      <a:pt x="65543" y="115099"/>
                      <a:pt x="51156" y="121494"/>
                      <a:pt x="38367" y="134283"/>
                    </a:cubicBezTo>
                    <a:cubicBezTo>
                      <a:pt x="25578" y="147072"/>
                      <a:pt x="12789" y="158262"/>
                      <a:pt x="0" y="169452"/>
                    </a:cubicBezTo>
                  </a:path>
                </a:pathLst>
              </a:custGeom>
              <a:no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584542" y="1875542"/>
                <a:ext cx="1252603" cy="1067309"/>
              </a:xfrm>
              <a:custGeom>
                <a:avLst/>
                <a:gdLst>
                  <a:gd name="connsiteX0" fmla="*/ 0 w 1233814"/>
                  <a:gd name="connsiteY0" fmla="*/ 91044 h 1067309"/>
                  <a:gd name="connsiteX1" fmla="*/ 93946 w 1233814"/>
                  <a:gd name="connsiteY1" fmla="*/ 31546 h 1067309"/>
                  <a:gd name="connsiteX2" fmla="*/ 197285 w 1233814"/>
                  <a:gd name="connsiteY2" fmla="*/ 231 h 1067309"/>
                  <a:gd name="connsiteX3" fmla="*/ 275573 w 1233814"/>
                  <a:gd name="connsiteY3" fmla="*/ 22151 h 1067309"/>
                  <a:gd name="connsiteX4" fmla="*/ 350729 w 1233814"/>
                  <a:gd name="connsiteY4" fmla="*/ 103570 h 1067309"/>
                  <a:gd name="connsiteX5" fmla="*/ 403965 w 1233814"/>
                  <a:gd name="connsiteY5" fmla="*/ 300855 h 1067309"/>
                  <a:gd name="connsiteX6" fmla="*/ 510436 w 1233814"/>
                  <a:gd name="connsiteY6" fmla="*/ 795633 h 1067309"/>
                  <a:gd name="connsiteX7" fmla="*/ 616907 w 1233814"/>
                  <a:gd name="connsiteY7" fmla="*/ 970998 h 1067309"/>
                  <a:gd name="connsiteX8" fmla="*/ 729642 w 1233814"/>
                  <a:gd name="connsiteY8" fmla="*/ 1052417 h 1067309"/>
                  <a:gd name="connsiteX9" fmla="*/ 879954 w 1233814"/>
                  <a:gd name="connsiteY9" fmla="*/ 1055548 h 1067309"/>
                  <a:gd name="connsiteX10" fmla="*/ 1002083 w 1233814"/>
                  <a:gd name="connsiteY10" fmla="*/ 930288 h 1067309"/>
                  <a:gd name="connsiteX11" fmla="*/ 1102291 w 1233814"/>
                  <a:gd name="connsiteY11" fmla="*/ 660979 h 1067309"/>
                  <a:gd name="connsiteX12" fmla="*/ 1164921 w 1233814"/>
                  <a:gd name="connsiteY12" fmla="*/ 407326 h 1067309"/>
                  <a:gd name="connsiteX13" fmla="*/ 1233814 w 1233814"/>
                  <a:gd name="connsiteY13" fmla="*/ 188121 h 1067309"/>
                  <a:gd name="connsiteX0" fmla="*/ 0 w 1221288"/>
                  <a:gd name="connsiteY0" fmla="*/ 106701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25489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49471"/>
                  <a:gd name="connsiteY0" fmla="*/ 125489 h 1067309"/>
                  <a:gd name="connsiteX1" fmla="*/ 81420 w 1249471"/>
                  <a:gd name="connsiteY1" fmla="*/ 31546 h 1067309"/>
                  <a:gd name="connsiteX2" fmla="*/ 184759 w 1249471"/>
                  <a:gd name="connsiteY2" fmla="*/ 231 h 1067309"/>
                  <a:gd name="connsiteX3" fmla="*/ 263047 w 1249471"/>
                  <a:gd name="connsiteY3" fmla="*/ 22151 h 1067309"/>
                  <a:gd name="connsiteX4" fmla="*/ 338203 w 1249471"/>
                  <a:gd name="connsiteY4" fmla="*/ 103570 h 1067309"/>
                  <a:gd name="connsiteX5" fmla="*/ 391439 w 1249471"/>
                  <a:gd name="connsiteY5" fmla="*/ 300855 h 1067309"/>
                  <a:gd name="connsiteX6" fmla="*/ 497910 w 1249471"/>
                  <a:gd name="connsiteY6" fmla="*/ 795633 h 1067309"/>
                  <a:gd name="connsiteX7" fmla="*/ 604381 w 1249471"/>
                  <a:gd name="connsiteY7" fmla="*/ 970998 h 1067309"/>
                  <a:gd name="connsiteX8" fmla="*/ 717116 w 1249471"/>
                  <a:gd name="connsiteY8" fmla="*/ 1052417 h 1067309"/>
                  <a:gd name="connsiteX9" fmla="*/ 867428 w 1249471"/>
                  <a:gd name="connsiteY9" fmla="*/ 1055548 h 1067309"/>
                  <a:gd name="connsiteX10" fmla="*/ 989557 w 1249471"/>
                  <a:gd name="connsiteY10" fmla="*/ 930288 h 1067309"/>
                  <a:gd name="connsiteX11" fmla="*/ 1089765 w 1249471"/>
                  <a:gd name="connsiteY11" fmla="*/ 660979 h 1067309"/>
                  <a:gd name="connsiteX12" fmla="*/ 1152395 w 1249471"/>
                  <a:gd name="connsiteY12" fmla="*/ 407326 h 1067309"/>
                  <a:gd name="connsiteX13" fmla="*/ 1249471 w 1249471"/>
                  <a:gd name="connsiteY13" fmla="*/ 166200 h 1067309"/>
                  <a:gd name="connsiteX0" fmla="*/ 0 w 1249471"/>
                  <a:gd name="connsiteY0" fmla="*/ 125489 h 1067309"/>
                  <a:gd name="connsiteX1" fmla="*/ 81420 w 1249471"/>
                  <a:gd name="connsiteY1" fmla="*/ 31546 h 1067309"/>
                  <a:gd name="connsiteX2" fmla="*/ 184759 w 1249471"/>
                  <a:gd name="connsiteY2" fmla="*/ 231 h 1067309"/>
                  <a:gd name="connsiteX3" fmla="*/ 263047 w 1249471"/>
                  <a:gd name="connsiteY3" fmla="*/ 22151 h 1067309"/>
                  <a:gd name="connsiteX4" fmla="*/ 338203 w 1249471"/>
                  <a:gd name="connsiteY4" fmla="*/ 103570 h 1067309"/>
                  <a:gd name="connsiteX5" fmla="*/ 391439 w 1249471"/>
                  <a:gd name="connsiteY5" fmla="*/ 300855 h 1067309"/>
                  <a:gd name="connsiteX6" fmla="*/ 497910 w 1249471"/>
                  <a:gd name="connsiteY6" fmla="*/ 795633 h 1067309"/>
                  <a:gd name="connsiteX7" fmla="*/ 604381 w 1249471"/>
                  <a:gd name="connsiteY7" fmla="*/ 970998 h 1067309"/>
                  <a:gd name="connsiteX8" fmla="*/ 717116 w 1249471"/>
                  <a:gd name="connsiteY8" fmla="*/ 1052417 h 1067309"/>
                  <a:gd name="connsiteX9" fmla="*/ 867428 w 1249471"/>
                  <a:gd name="connsiteY9" fmla="*/ 1055548 h 1067309"/>
                  <a:gd name="connsiteX10" fmla="*/ 989557 w 1249471"/>
                  <a:gd name="connsiteY10" fmla="*/ 930288 h 1067309"/>
                  <a:gd name="connsiteX11" fmla="*/ 1089765 w 1249471"/>
                  <a:gd name="connsiteY11" fmla="*/ 660979 h 1067309"/>
                  <a:gd name="connsiteX12" fmla="*/ 1152395 w 1249471"/>
                  <a:gd name="connsiteY12" fmla="*/ 407326 h 1067309"/>
                  <a:gd name="connsiteX13" fmla="*/ 1249471 w 1249471"/>
                  <a:gd name="connsiteY13" fmla="*/ 166200 h 1067309"/>
                  <a:gd name="connsiteX0" fmla="*/ 0 w 1243208"/>
                  <a:gd name="connsiteY0" fmla="*/ 125489 h 1067309"/>
                  <a:gd name="connsiteX1" fmla="*/ 81420 w 1243208"/>
                  <a:gd name="connsiteY1" fmla="*/ 31546 h 1067309"/>
                  <a:gd name="connsiteX2" fmla="*/ 184759 w 1243208"/>
                  <a:gd name="connsiteY2" fmla="*/ 231 h 1067309"/>
                  <a:gd name="connsiteX3" fmla="*/ 263047 w 1243208"/>
                  <a:gd name="connsiteY3" fmla="*/ 22151 h 1067309"/>
                  <a:gd name="connsiteX4" fmla="*/ 338203 w 1243208"/>
                  <a:gd name="connsiteY4" fmla="*/ 103570 h 1067309"/>
                  <a:gd name="connsiteX5" fmla="*/ 391439 w 1243208"/>
                  <a:gd name="connsiteY5" fmla="*/ 300855 h 1067309"/>
                  <a:gd name="connsiteX6" fmla="*/ 497910 w 1243208"/>
                  <a:gd name="connsiteY6" fmla="*/ 795633 h 1067309"/>
                  <a:gd name="connsiteX7" fmla="*/ 604381 w 1243208"/>
                  <a:gd name="connsiteY7" fmla="*/ 970998 h 1067309"/>
                  <a:gd name="connsiteX8" fmla="*/ 717116 w 1243208"/>
                  <a:gd name="connsiteY8" fmla="*/ 1052417 h 1067309"/>
                  <a:gd name="connsiteX9" fmla="*/ 867428 w 1243208"/>
                  <a:gd name="connsiteY9" fmla="*/ 1055548 h 1067309"/>
                  <a:gd name="connsiteX10" fmla="*/ 989557 w 1243208"/>
                  <a:gd name="connsiteY10" fmla="*/ 930288 h 1067309"/>
                  <a:gd name="connsiteX11" fmla="*/ 1089765 w 1243208"/>
                  <a:gd name="connsiteY11" fmla="*/ 660979 h 1067309"/>
                  <a:gd name="connsiteX12" fmla="*/ 1152395 w 1243208"/>
                  <a:gd name="connsiteY12" fmla="*/ 407326 h 1067309"/>
                  <a:gd name="connsiteX13" fmla="*/ 1243208 w 1243208"/>
                  <a:gd name="connsiteY13" fmla="*/ 153674 h 1067309"/>
                  <a:gd name="connsiteX0" fmla="*/ 0 w 1252603"/>
                  <a:gd name="connsiteY0" fmla="*/ 125489 h 1067309"/>
                  <a:gd name="connsiteX1" fmla="*/ 81420 w 1252603"/>
                  <a:gd name="connsiteY1" fmla="*/ 31546 h 1067309"/>
                  <a:gd name="connsiteX2" fmla="*/ 184759 w 1252603"/>
                  <a:gd name="connsiteY2" fmla="*/ 231 h 1067309"/>
                  <a:gd name="connsiteX3" fmla="*/ 263047 w 1252603"/>
                  <a:gd name="connsiteY3" fmla="*/ 22151 h 1067309"/>
                  <a:gd name="connsiteX4" fmla="*/ 338203 w 1252603"/>
                  <a:gd name="connsiteY4" fmla="*/ 103570 h 1067309"/>
                  <a:gd name="connsiteX5" fmla="*/ 391439 w 1252603"/>
                  <a:gd name="connsiteY5" fmla="*/ 300855 h 1067309"/>
                  <a:gd name="connsiteX6" fmla="*/ 497910 w 1252603"/>
                  <a:gd name="connsiteY6" fmla="*/ 795633 h 1067309"/>
                  <a:gd name="connsiteX7" fmla="*/ 604381 w 1252603"/>
                  <a:gd name="connsiteY7" fmla="*/ 970998 h 1067309"/>
                  <a:gd name="connsiteX8" fmla="*/ 717116 w 1252603"/>
                  <a:gd name="connsiteY8" fmla="*/ 1052417 h 1067309"/>
                  <a:gd name="connsiteX9" fmla="*/ 867428 w 1252603"/>
                  <a:gd name="connsiteY9" fmla="*/ 1055548 h 1067309"/>
                  <a:gd name="connsiteX10" fmla="*/ 989557 w 1252603"/>
                  <a:gd name="connsiteY10" fmla="*/ 930288 h 1067309"/>
                  <a:gd name="connsiteX11" fmla="*/ 1089765 w 1252603"/>
                  <a:gd name="connsiteY11" fmla="*/ 660979 h 1067309"/>
                  <a:gd name="connsiteX12" fmla="*/ 1152395 w 1252603"/>
                  <a:gd name="connsiteY12" fmla="*/ 407326 h 1067309"/>
                  <a:gd name="connsiteX13" fmla="*/ 1252603 w 1252603"/>
                  <a:gd name="connsiteY13" fmla="*/ 156806 h 1067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52603" h="1067309">
                    <a:moveTo>
                      <a:pt x="0" y="125489"/>
                    </a:moveTo>
                    <a:cubicBezTo>
                      <a:pt x="36795" y="84518"/>
                      <a:pt x="50627" y="52422"/>
                      <a:pt x="81420" y="31546"/>
                    </a:cubicBezTo>
                    <a:cubicBezTo>
                      <a:pt x="112213" y="10670"/>
                      <a:pt x="154488" y="1797"/>
                      <a:pt x="184759" y="231"/>
                    </a:cubicBezTo>
                    <a:cubicBezTo>
                      <a:pt x="215030" y="-1335"/>
                      <a:pt x="237473" y="4928"/>
                      <a:pt x="263047" y="22151"/>
                    </a:cubicBezTo>
                    <a:cubicBezTo>
                      <a:pt x="288621" y="39374"/>
                      <a:pt x="316804" y="57119"/>
                      <a:pt x="338203" y="103570"/>
                    </a:cubicBezTo>
                    <a:cubicBezTo>
                      <a:pt x="359602" y="150021"/>
                      <a:pt x="364821" y="185511"/>
                      <a:pt x="391439" y="300855"/>
                    </a:cubicBezTo>
                    <a:cubicBezTo>
                      <a:pt x="418057" y="416199"/>
                      <a:pt x="462420" y="683942"/>
                      <a:pt x="497910" y="795633"/>
                    </a:cubicBezTo>
                    <a:cubicBezTo>
                      <a:pt x="533400" y="907324"/>
                      <a:pt x="567847" y="928201"/>
                      <a:pt x="604381" y="970998"/>
                    </a:cubicBezTo>
                    <a:cubicBezTo>
                      <a:pt x="640915" y="1013795"/>
                      <a:pt x="673275" y="1038325"/>
                      <a:pt x="717116" y="1052417"/>
                    </a:cubicBezTo>
                    <a:cubicBezTo>
                      <a:pt x="760957" y="1066509"/>
                      <a:pt x="822021" y="1075903"/>
                      <a:pt x="867428" y="1055548"/>
                    </a:cubicBezTo>
                    <a:cubicBezTo>
                      <a:pt x="912835" y="1035193"/>
                      <a:pt x="952501" y="996050"/>
                      <a:pt x="989557" y="930288"/>
                    </a:cubicBezTo>
                    <a:cubicBezTo>
                      <a:pt x="1026613" y="864527"/>
                      <a:pt x="1062625" y="748139"/>
                      <a:pt x="1089765" y="660979"/>
                    </a:cubicBezTo>
                    <a:cubicBezTo>
                      <a:pt x="1116905" y="573819"/>
                      <a:pt x="1125255" y="491355"/>
                      <a:pt x="1152395" y="407326"/>
                    </a:cubicBezTo>
                    <a:cubicBezTo>
                      <a:pt x="1179535" y="323297"/>
                      <a:pt x="1204064" y="211607"/>
                      <a:pt x="1252603" y="156806"/>
                    </a:cubicBezTo>
                  </a:path>
                </a:pathLst>
              </a:custGeom>
              <a:noFill/>
              <a:ln w="152400" cap="rnd">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930058" y="1064566"/>
                <a:ext cx="2401863" cy="1088051"/>
              </a:xfrm>
              <a:custGeom>
                <a:avLst/>
                <a:gdLst>
                  <a:gd name="connsiteX0" fmla="*/ 0 w 2091846"/>
                  <a:gd name="connsiteY0" fmla="*/ 1076333 h 1084914"/>
                  <a:gd name="connsiteX1" fmla="*/ 284967 w 2091846"/>
                  <a:gd name="connsiteY1" fmla="*/ 1082596 h 1084914"/>
                  <a:gd name="connsiteX2" fmla="*/ 488515 w 2091846"/>
                  <a:gd name="connsiteY2" fmla="*/ 1041886 h 1084914"/>
                  <a:gd name="connsiteX3" fmla="*/ 638827 w 2091846"/>
                  <a:gd name="connsiteY3" fmla="*/ 932283 h 1084914"/>
                  <a:gd name="connsiteX4" fmla="*/ 720246 w 2091846"/>
                  <a:gd name="connsiteY4" fmla="*/ 672368 h 1084914"/>
                  <a:gd name="connsiteX5" fmla="*/ 829849 w 2091846"/>
                  <a:gd name="connsiteY5" fmla="*/ 221431 h 1084914"/>
                  <a:gd name="connsiteX6" fmla="*/ 914400 w 2091846"/>
                  <a:gd name="connsiteY6" fmla="*/ 67987 h 1084914"/>
                  <a:gd name="connsiteX7" fmla="*/ 992687 w 2091846"/>
                  <a:gd name="connsiteY7" fmla="*/ 14752 h 1084914"/>
                  <a:gd name="connsiteX8" fmla="*/ 1077238 w 2091846"/>
                  <a:gd name="connsiteY8" fmla="*/ 2226 h 1084914"/>
                  <a:gd name="connsiteX9" fmla="*/ 1183709 w 2091846"/>
                  <a:gd name="connsiteY9" fmla="*/ 52330 h 1084914"/>
                  <a:gd name="connsiteX10" fmla="*/ 1302706 w 2091846"/>
                  <a:gd name="connsiteY10" fmla="*/ 296587 h 1084914"/>
                  <a:gd name="connsiteX11" fmla="*/ 1484334 w 2091846"/>
                  <a:gd name="connsiteY11" fmla="*/ 838338 h 1084914"/>
                  <a:gd name="connsiteX12" fmla="*/ 1615857 w 2091846"/>
                  <a:gd name="connsiteY12" fmla="*/ 998045 h 1084914"/>
                  <a:gd name="connsiteX13" fmla="*/ 1750512 w 2091846"/>
                  <a:gd name="connsiteY13" fmla="*/ 1038755 h 1084914"/>
                  <a:gd name="connsiteX14" fmla="*/ 1860115 w 2091846"/>
                  <a:gd name="connsiteY14" fmla="*/ 998045 h 1084914"/>
                  <a:gd name="connsiteX15" fmla="*/ 1913350 w 2091846"/>
                  <a:gd name="connsiteY15" fmla="*/ 891574 h 1084914"/>
                  <a:gd name="connsiteX16" fmla="*/ 1985375 w 2091846"/>
                  <a:gd name="connsiteY16" fmla="*/ 822681 h 1084914"/>
                  <a:gd name="connsiteX17" fmla="*/ 2091846 w 2091846"/>
                  <a:gd name="connsiteY17" fmla="*/ 797629 h 1084914"/>
                  <a:gd name="connsiteX0" fmla="*/ 0 w 2123162"/>
                  <a:gd name="connsiteY0" fmla="*/ 1085728 h 1089324"/>
                  <a:gd name="connsiteX1" fmla="*/ 316283 w 2123162"/>
                  <a:gd name="connsiteY1" fmla="*/ 1082596 h 1089324"/>
                  <a:gd name="connsiteX2" fmla="*/ 519831 w 2123162"/>
                  <a:gd name="connsiteY2" fmla="*/ 1041886 h 1089324"/>
                  <a:gd name="connsiteX3" fmla="*/ 670143 w 2123162"/>
                  <a:gd name="connsiteY3" fmla="*/ 932283 h 1089324"/>
                  <a:gd name="connsiteX4" fmla="*/ 751562 w 2123162"/>
                  <a:gd name="connsiteY4" fmla="*/ 672368 h 1089324"/>
                  <a:gd name="connsiteX5" fmla="*/ 861165 w 2123162"/>
                  <a:gd name="connsiteY5" fmla="*/ 221431 h 1089324"/>
                  <a:gd name="connsiteX6" fmla="*/ 945716 w 2123162"/>
                  <a:gd name="connsiteY6" fmla="*/ 67987 h 1089324"/>
                  <a:gd name="connsiteX7" fmla="*/ 1024003 w 2123162"/>
                  <a:gd name="connsiteY7" fmla="*/ 14752 h 1089324"/>
                  <a:gd name="connsiteX8" fmla="*/ 1108554 w 2123162"/>
                  <a:gd name="connsiteY8" fmla="*/ 2226 h 1089324"/>
                  <a:gd name="connsiteX9" fmla="*/ 1215025 w 2123162"/>
                  <a:gd name="connsiteY9" fmla="*/ 52330 h 1089324"/>
                  <a:gd name="connsiteX10" fmla="*/ 1334022 w 2123162"/>
                  <a:gd name="connsiteY10" fmla="*/ 296587 h 1089324"/>
                  <a:gd name="connsiteX11" fmla="*/ 1515650 w 2123162"/>
                  <a:gd name="connsiteY11" fmla="*/ 838338 h 1089324"/>
                  <a:gd name="connsiteX12" fmla="*/ 1647173 w 2123162"/>
                  <a:gd name="connsiteY12" fmla="*/ 998045 h 1089324"/>
                  <a:gd name="connsiteX13" fmla="*/ 1781828 w 2123162"/>
                  <a:gd name="connsiteY13" fmla="*/ 1038755 h 1089324"/>
                  <a:gd name="connsiteX14" fmla="*/ 1891431 w 2123162"/>
                  <a:gd name="connsiteY14" fmla="*/ 998045 h 1089324"/>
                  <a:gd name="connsiteX15" fmla="*/ 1944666 w 2123162"/>
                  <a:gd name="connsiteY15" fmla="*/ 891574 h 1089324"/>
                  <a:gd name="connsiteX16" fmla="*/ 2016691 w 2123162"/>
                  <a:gd name="connsiteY16" fmla="*/ 822681 h 1089324"/>
                  <a:gd name="connsiteX17" fmla="*/ 2123162 w 2123162"/>
                  <a:gd name="connsiteY17" fmla="*/ 797629 h 1089324"/>
                  <a:gd name="connsiteX0" fmla="*/ 0 w 2116898"/>
                  <a:gd name="connsiteY0" fmla="*/ 1076333 h 1084914"/>
                  <a:gd name="connsiteX1" fmla="*/ 310019 w 2116898"/>
                  <a:gd name="connsiteY1" fmla="*/ 1082596 h 1084914"/>
                  <a:gd name="connsiteX2" fmla="*/ 513567 w 2116898"/>
                  <a:gd name="connsiteY2" fmla="*/ 1041886 h 1084914"/>
                  <a:gd name="connsiteX3" fmla="*/ 663879 w 2116898"/>
                  <a:gd name="connsiteY3" fmla="*/ 932283 h 1084914"/>
                  <a:gd name="connsiteX4" fmla="*/ 745298 w 2116898"/>
                  <a:gd name="connsiteY4" fmla="*/ 672368 h 1084914"/>
                  <a:gd name="connsiteX5" fmla="*/ 854901 w 2116898"/>
                  <a:gd name="connsiteY5" fmla="*/ 221431 h 1084914"/>
                  <a:gd name="connsiteX6" fmla="*/ 939452 w 2116898"/>
                  <a:gd name="connsiteY6" fmla="*/ 67987 h 1084914"/>
                  <a:gd name="connsiteX7" fmla="*/ 1017739 w 2116898"/>
                  <a:gd name="connsiteY7" fmla="*/ 14752 h 1084914"/>
                  <a:gd name="connsiteX8" fmla="*/ 1102290 w 2116898"/>
                  <a:gd name="connsiteY8" fmla="*/ 2226 h 1084914"/>
                  <a:gd name="connsiteX9" fmla="*/ 1208761 w 2116898"/>
                  <a:gd name="connsiteY9" fmla="*/ 52330 h 1084914"/>
                  <a:gd name="connsiteX10" fmla="*/ 1327758 w 2116898"/>
                  <a:gd name="connsiteY10" fmla="*/ 296587 h 1084914"/>
                  <a:gd name="connsiteX11" fmla="*/ 1509386 w 2116898"/>
                  <a:gd name="connsiteY11" fmla="*/ 838338 h 1084914"/>
                  <a:gd name="connsiteX12" fmla="*/ 1640909 w 2116898"/>
                  <a:gd name="connsiteY12" fmla="*/ 998045 h 1084914"/>
                  <a:gd name="connsiteX13" fmla="*/ 1775564 w 2116898"/>
                  <a:gd name="connsiteY13" fmla="*/ 1038755 h 1084914"/>
                  <a:gd name="connsiteX14" fmla="*/ 1885167 w 2116898"/>
                  <a:gd name="connsiteY14" fmla="*/ 998045 h 1084914"/>
                  <a:gd name="connsiteX15" fmla="*/ 1938402 w 2116898"/>
                  <a:gd name="connsiteY15" fmla="*/ 891574 h 1084914"/>
                  <a:gd name="connsiteX16" fmla="*/ 2010427 w 2116898"/>
                  <a:gd name="connsiteY16" fmla="*/ 822681 h 1084914"/>
                  <a:gd name="connsiteX17" fmla="*/ 2116898 w 2116898"/>
                  <a:gd name="connsiteY17" fmla="*/ 797629 h 1084914"/>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32283 h 1080737"/>
                  <a:gd name="connsiteX4" fmla="*/ 745298 w 2116898"/>
                  <a:gd name="connsiteY4" fmla="*/ 672368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5298 w 2116898"/>
                  <a:gd name="connsiteY4" fmla="*/ 672368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7 w 2116898"/>
                  <a:gd name="connsiteY4" fmla="*/ 647316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7 w 2116898"/>
                  <a:gd name="connsiteY4" fmla="*/ 647316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29641 w 2116898"/>
                  <a:gd name="connsiteY4" fmla="*/ 634790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39036 w 2116898"/>
                  <a:gd name="connsiteY4" fmla="*/ 634790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8 w 2116898"/>
                  <a:gd name="connsiteY4" fmla="*/ 631659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8 w 2116898"/>
                  <a:gd name="connsiteY4" fmla="*/ 631659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1495 w 2116898"/>
                  <a:gd name="connsiteY10" fmla="*/ 309114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996 h 1081400"/>
                  <a:gd name="connsiteX1" fmla="*/ 300624 w 2116898"/>
                  <a:gd name="connsiteY1" fmla="*/ 1076996 h 1081400"/>
                  <a:gd name="connsiteX2" fmla="*/ 513567 w 2116898"/>
                  <a:gd name="connsiteY2" fmla="*/ 1042549 h 1081400"/>
                  <a:gd name="connsiteX3" fmla="*/ 663879 w 2116898"/>
                  <a:gd name="connsiteY3" fmla="*/ 914157 h 1081400"/>
                  <a:gd name="connsiteX4" fmla="*/ 742168 w 2116898"/>
                  <a:gd name="connsiteY4" fmla="*/ 632322 h 1081400"/>
                  <a:gd name="connsiteX5" fmla="*/ 829849 w 2116898"/>
                  <a:gd name="connsiteY5" fmla="*/ 262804 h 1081400"/>
                  <a:gd name="connsiteX6" fmla="*/ 939452 w 2116898"/>
                  <a:gd name="connsiteY6" fmla="*/ 68650 h 1081400"/>
                  <a:gd name="connsiteX7" fmla="*/ 1017739 w 2116898"/>
                  <a:gd name="connsiteY7" fmla="*/ 15415 h 1081400"/>
                  <a:gd name="connsiteX8" fmla="*/ 1102290 w 2116898"/>
                  <a:gd name="connsiteY8" fmla="*/ 2889 h 1081400"/>
                  <a:gd name="connsiteX9" fmla="*/ 1189972 w 2116898"/>
                  <a:gd name="connsiteY9" fmla="*/ 62388 h 1081400"/>
                  <a:gd name="connsiteX10" fmla="*/ 1321495 w 2116898"/>
                  <a:gd name="connsiteY10" fmla="*/ 309777 h 1081400"/>
                  <a:gd name="connsiteX11" fmla="*/ 1509386 w 2116898"/>
                  <a:gd name="connsiteY11" fmla="*/ 839001 h 1081400"/>
                  <a:gd name="connsiteX12" fmla="*/ 1640909 w 2116898"/>
                  <a:gd name="connsiteY12" fmla="*/ 998708 h 1081400"/>
                  <a:gd name="connsiteX13" fmla="*/ 1775564 w 2116898"/>
                  <a:gd name="connsiteY13" fmla="*/ 1039418 h 1081400"/>
                  <a:gd name="connsiteX14" fmla="*/ 1885167 w 2116898"/>
                  <a:gd name="connsiteY14" fmla="*/ 998708 h 1081400"/>
                  <a:gd name="connsiteX15" fmla="*/ 1938402 w 2116898"/>
                  <a:gd name="connsiteY15" fmla="*/ 892237 h 1081400"/>
                  <a:gd name="connsiteX16" fmla="*/ 2010427 w 2116898"/>
                  <a:gd name="connsiteY16" fmla="*/ 823344 h 1081400"/>
                  <a:gd name="connsiteX17" fmla="*/ 2116898 w 2116898"/>
                  <a:gd name="connsiteY17" fmla="*/ 798292 h 1081400"/>
                  <a:gd name="connsiteX0" fmla="*/ 0 w 2116898"/>
                  <a:gd name="connsiteY0" fmla="*/ 1077218 h 1081622"/>
                  <a:gd name="connsiteX1" fmla="*/ 300624 w 2116898"/>
                  <a:gd name="connsiteY1" fmla="*/ 1077218 h 1081622"/>
                  <a:gd name="connsiteX2" fmla="*/ 513567 w 2116898"/>
                  <a:gd name="connsiteY2" fmla="*/ 1042771 h 1081622"/>
                  <a:gd name="connsiteX3" fmla="*/ 663879 w 2116898"/>
                  <a:gd name="connsiteY3" fmla="*/ 914379 h 1081622"/>
                  <a:gd name="connsiteX4" fmla="*/ 742168 w 2116898"/>
                  <a:gd name="connsiteY4" fmla="*/ 632544 h 1081622"/>
                  <a:gd name="connsiteX5" fmla="*/ 829849 w 2116898"/>
                  <a:gd name="connsiteY5" fmla="*/ 263026 h 1081622"/>
                  <a:gd name="connsiteX6" fmla="*/ 939452 w 2116898"/>
                  <a:gd name="connsiteY6" fmla="*/ 68872 h 1081622"/>
                  <a:gd name="connsiteX7" fmla="*/ 1017739 w 2116898"/>
                  <a:gd name="connsiteY7" fmla="*/ 15637 h 1081622"/>
                  <a:gd name="connsiteX8" fmla="*/ 1102290 w 2116898"/>
                  <a:gd name="connsiteY8" fmla="*/ 3111 h 1081622"/>
                  <a:gd name="connsiteX9" fmla="*/ 1196235 w 2116898"/>
                  <a:gd name="connsiteY9" fmla="*/ 65742 h 1081622"/>
                  <a:gd name="connsiteX10" fmla="*/ 1321495 w 2116898"/>
                  <a:gd name="connsiteY10" fmla="*/ 309999 h 1081622"/>
                  <a:gd name="connsiteX11" fmla="*/ 1509386 w 2116898"/>
                  <a:gd name="connsiteY11" fmla="*/ 839223 h 1081622"/>
                  <a:gd name="connsiteX12" fmla="*/ 1640909 w 2116898"/>
                  <a:gd name="connsiteY12" fmla="*/ 998930 h 1081622"/>
                  <a:gd name="connsiteX13" fmla="*/ 1775564 w 2116898"/>
                  <a:gd name="connsiteY13" fmla="*/ 1039640 h 1081622"/>
                  <a:gd name="connsiteX14" fmla="*/ 1885167 w 2116898"/>
                  <a:gd name="connsiteY14" fmla="*/ 998930 h 1081622"/>
                  <a:gd name="connsiteX15" fmla="*/ 1938402 w 2116898"/>
                  <a:gd name="connsiteY15" fmla="*/ 892459 h 1081622"/>
                  <a:gd name="connsiteX16" fmla="*/ 2010427 w 2116898"/>
                  <a:gd name="connsiteY16" fmla="*/ 823566 h 1081622"/>
                  <a:gd name="connsiteX17" fmla="*/ 2116898 w 2116898"/>
                  <a:gd name="connsiteY17" fmla="*/ 798514 h 1081622"/>
                  <a:gd name="connsiteX0" fmla="*/ 0 w 2116898"/>
                  <a:gd name="connsiteY0" fmla="*/ 1061645 h 1066049"/>
                  <a:gd name="connsiteX1" fmla="*/ 300624 w 2116898"/>
                  <a:gd name="connsiteY1" fmla="*/ 1061645 h 1066049"/>
                  <a:gd name="connsiteX2" fmla="*/ 513567 w 2116898"/>
                  <a:gd name="connsiteY2" fmla="*/ 1027198 h 1066049"/>
                  <a:gd name="connsiteX3" fmla="*/ 663879 w 2116898"/>
                  <a:gd name="connsiteY3" fmla="*/ 898806 h 1066049"/>
                  <a:gd name="connsiteX4" fmla="*/ 742168 w 2116898"/>
                  <a:gd name="connsiteY4" fmla="*/ 616971 h 1066049"/>
                  <a:gd name="connsiteX5" fmla="*/ 829849 w 2116898"/>
                  <a:gd name="connsiteY5" fmla="*/ 247453 h 1066049"/>
                  <a:gd name="connsiteX6" fmla="*/ 939452 w 2116898"/>
                  <a:gd name="connsiteY6" fmla="*/ 53299 h 1066049"/>
                  <a:gd name="connsiteX7" fmla="*/ 1017739 w 2116898"/>
                  <a:gd name="connsiteY7" fmla="*/ 64 h 1066049"/>
                  <a:gd name="connsiteX8" fmla="*/ 1196235 w 2116898"/>
                  <a:gd name="connsiteY8" fmla="*/ 50169 h 1066049"/>
                  <a:gd name="connsiteX9" fmla="*/ 1321495 w 2116898"/>
                  <a:gd name="connsiteY9" fmla="*/ 294426 h 1066049"/>
                  <a:gd name="connsiteX10" fmla="*/ 1509386 w 2116898"/>
                  <a:gd name="connsiteY10" fmla="*/ 823650 h 1066049"/>
                  <a:gd name="connsiteX11" fmla="*/ 1640909 w 2116898"/>
                  <a:gd name="connsiteY11" fmla="*/ 983357 h 1066049"/>
                  <a:gd name="connsiteX12" fmla="*/ 1775564 w 2116898"/>
                  <a:gd name="connsiteY12" fmla="*/ 1024067 h 1066049"/>
                  <a:gd name="connsiteX13" fmla="*/ 1885167 w 2116898"/>
                  <a:gd name="connsiteY13" fmla="*/ 983357 h 1066049"/>
                  <a:gd name="connsiteX14" fmla="*/ 1938402 w 2116898"/>
                  <a:gd name="connsiteY14" fmla="*/ 876886 h 1066049"/>
                  <a:gd name="connsiteX15" fmla="*/ 2010427 w 2116898"/>
                  <a:gd name="connsiteY15" fmla="*/ 807993 h 1066049"/>
                  <a:gd name="connsiteX16" fmla="*/ 2116898 w 2116898"/>
                  <a:gd name="connsiteY16" fmla="*/ 782941 h 1066049"/>
                  <a:gd name="connsiteX0" fmla="*/ 0 w 2116898"/>
                  <a:gd name="connsiteY0" fmla="*/ 1086641 h 1091045"/>
                  <a:gd name="connsiteX1" fmla="*/ 300624 w 2116898"/>
                  <a:gd name="connsiteY1" fmla="*/ 1086641 h 1091045"/>
                  <a:gd name="connsiteX2" fmla="*/ 513567 w 2116898"/>
                  <a:gd name="connsiteY2" fmla="*/ 1052194 h 1091045"/>
                  <a:gd name="connsiteX3" fmla="*/ 663879 w 2116898"/>
                  <a:gd name="connsiteY3" fmla="*/ 923802 h 1091045"/>
                  <a:gd name="connsiteX4" fmla="*/ 742168 w 2116898"/>
                  <a:gd name="connsiteY4" fmla="*/ 641967 h 1091045"/>
                  <a:gd name="connsiteX5" fmla="*/ 829849 w 2116898"/>
                  <a:gd name="connsiteY5" fmla="*/ 272449 h 1091045"/>
                  <a:gd name="connsiteX6" fmla="*/ 939452 w 2116898"/>
                  <a:gd name="connsiteY6" fmla="*/ 78295 h 1091045"/>
                  <a:gd name="connsiteX7" fmla="*/ 1080369 w 2116898"/>
                  <a:gd name="connsiteY7" fmla="*/ 8 h 1091045"/>
                  <a:gd name="connsiteX8" fmla="*/ 1196235 w 2116898"/>
                  <a:gd name="connsiteY8" fmla="*/ 75165 h 1091045"/>
                  <a:gd name="connsiteX9" fmla="*/ 1321495 w 2116898"/>
                  <a:gd name="connsiteY9" fmla="*/ 319422 h 1091045"/>
                  <a:gd name="connsiteX10" fmla="*/ 1509386 w 2116898"/>
                  <a:gd name="connsiteY10" fmla="*/ 848646 h 1091045"/>
                  <a:gd name="connsiteX11" fmla="*/ 1640909 w 2116898"/>
                  <a:gd name="connsiteY11" fmla="*/ 1008353 h 1091045"/>
                  <a:gd name="connsiteX12" fmla="*/ 1775564 w 2116898"/>
                  <a:gd name="connsiteY12" fmla="*/ 1049063 h 1091045"/>
                  <a:gd name="connsiteX13" fmla="*/ 1885167 w 2116898"/>
                  <a:gd name="connsiteY13" fmla="*/ 1008353 h 1091045"/>
                  <a:gd name="connsiteX14" fmla="*/ 1938402 w 2116898"/>
                  <a:gd name="connsiteY14" fmla="*/ 901882 h 1091045"/>
                  <a:gd name="connsiteX15" fmla="*/ 2010427 w 2116898"/>
                  <a:gd name="connsiteY15" fmla="*/ 832989 h 1091045"/>
                  <a:gd name="connsiteX16" fmla="*/ 2116898 w 2116898"/>
                  <a:gd name="connsiteY16" fmla="*/ 807937 h 1091045"/>
                  <a:gd name="connsiteX0" fmla="*/ 0 w 2116898"/>
                  <a:gd name="connsiteY0" fmla="*/ 1074124 h 1078528"/>
                  <a:gd name="connsiteX1" fmla="*/ 300624 w 2116898"/>
                  <a:gd name="connsiteY1" fmla="*/ 1074124 h 1078528"/>
                  <a:gd name="connsiteX2" fmla="*/ 513567 w 2116898"/>
                  <a:gd name="connsiteY2" fmla="*/ 1039677 h 1078528"/>
                  <a:gd name="connsiteX3" fmla="*/ 663879 w 2116898"/>
                  <a:gd name="connsiteY3" fmla="*/ 911285 h 1078528"/>
                  <a:gd name="connsiteX4" fmla="*/ 742168 w 2116898"/>
                  <a:gd name="connsiteY4" fmla="*/ 629450 h 1078528"/>
                  <a:gd name="connsiteX5" fmla="*/ 829849 w 2116898"/>
                  <a:gd name="connsiteY5" fmla="*/ 259932 h 1078528"/>
                  <a:gd name="connsiteX6" fmla="*/ 939452 w 2116898"/>
                  <a:gd name="connsiteY6" fmla="*/ 65778 h 1078528"/>
                  <a:gd name="connsiteX7" fmla="*/ 1092895 w 2116898"/>
                  <a:gd name="connsiteY7" fmla="*/ 17 h 1078528"/>
                  <a:gd name="connsiteX8" fmla="*/ 1196235 w 2116898"/>
                  <a:gd name="connsiteY8" fmla="*/ 62648 h 1078528"/>
                  <a:gd name="connsiteX9" fmla="*/ 1321495 w 2116898"/>
                  <a:gd name="connsiteY9" fmla="*/ 306905 h 1078528"/>
                  <a:gd name="connsiteX10" fmla="*/ 1509386 w 2116898"/>
                  <a:gd name="connsiteY10" fmla="*/ 836129 h 1078528"/>
                  <a:gd name="connsiteX11" fmla="*/ 1640909 w 2116898"/>
                  <a:gd name="connsiteY11" fmla="*/ 995836 h 1078528"/>
                  <a:gd name="connsiteX12" fmla="*/ 1775564 w 2116898"/>
                  <a:gd name="connsiteY12" fmla="*/ 1036546 h 1078528"/>
                  <a:gd name="connsiteX13" fmla="*/ 1885167 w 2116898"/>
                  <a:gd name="connsiteY13" fmla="*/ 995836 h 1078528"/>
                  <a:gd name="connsiteX14" fmla="*/ 1938402 w 2116898"/>
                  <a:gd name="connsiteY14" fmla="*/ 889365 h 1078528"/>
                  <a:gd name="connsiteX15" fmla="*/ 2010427 w 2116898"/>
                  <a:gd name="connsiteY15" fmla="*/ 820472 h 1078528"/>
                  <a:gd name="connsiteX16" fmla="*/ 2116898 w 2116898"/>
                  <a:gd name="connsiteY16" fmla="*/ 795420 h 1078528"/>
                  <a:gd name="connsiteX0" fmla="*/ 0 w 2116898"/>
                  <a:gd name="connsiteY0" fmla="*/ 1083511 h 1087915"/>
                  <a:gd name="connsiteX1" fmla="*/ 300624 w 2116898"/>
                  <a:gd name="connsiteY1" fmla="*/ 1083511 h 1087915"/>
                  <a:gd name="connsiteX2" fmla="*/ 513567 w 2116898"/>
                  <a:gd name="connsiteY2" fmla="*/ 1049064 h 1087915"/>
                  <a:gd name="connsiteX3" fmla="*/ 663879 w 2116898"/>
                  <a:gd name="connsiteY3" fmla="*/ 920672 h 1087915"/>
                  <a:gd name="connsiteX4" fmla="*/ 742168 w 2116898"/>
                  <a:gd name="connsiteY4" fmla="*/ 638837 h 1087915"/>
                  <a:gd name="connsiteX5" fmla="*/ 829849 w 2116898"/>
                  <a:gd name="connsiteY5" fmla="*/ 269319 h 1087915"/>
                  <a:gd name="connsiteX6" fmla="*/ 939452 w 2116898"/>
                  <a:gd name="connsiteY6" fmla="*/ 75165 h 1087915"/>
                  <a:gd name="connsiteX7" fmla="*/ 1089764 w 2116898"/>
                  <a:gd name="connsiteY7" fmla="*/ 10 h 1087915"/>
                  <a:gd name="connsiteX8" fmla="*/ 1196235 w 2116898"/>
                  <a:gd name="connsiteY8" fmla="*/ 72035 h 1087915"/>
                  <a:gd name="connsiteX9" fmla="*/ 1321495 w 2116898"/>
                  <a:gd name="connsiteY9" fmla="*/ 316292 h 1087915"/>
                  <a:gd name="connsiteX10" fmla="*/ 1509386 w 2116898"/>
                  <a:gd name="connsiteY10" fmla="*/ 845516 h 1087915"/>
                  <a:gd name="connsiteX11" fmla="*/ 1640909 w 2116898"/>
                  <a:gd name="connsiteY11" fmla="*/ 1005223 h 1087915"/>
                  <a:gd name="connsiteX12" fmla="*/ 1775564 w 2116898"/>
                  <a:gd name="connsiteY12" fmla="*/ 1045933 h 1087915"/>
                  <a:gd name="connsiteX13" fmla="*/ 1885167 w 2116898"/>
                  <a:gd name="connsiteY13" fmla="*/ 1005223 h 1087915"/>
                  <a:gd name="connsiteX14" fmla="*/ 1938402 w 2116898"/>
                  <a:gd name="connsiteY14" fmla="*/ 898752 h 1087915"/>
                  <a:gd name="connsiteX15" fmla="*/ 2010427 w 2116898"/>
                  <a:gd name="connsiteY15" fmla="*/ 829859 h 1087915"/>
                  <a:gd name="connsiteX16" fmla="*/ 2116898 w 2116898"/>
                  <a:gd name="connsiteY16" fmla="*/ 804807 h 1087915"/>
                  <a:gd name="connsiteX0" fmla="*/ 0 w 2116898"/>
                  <a:gd name="connsiteY0" fmla="*/ 1084558 h 1088962"/>
                  <a:gd name="connsiteX1" fmla="*/ 300624 w 2116898"/>
                  <a:gd name="connsiteY1" fmla="*/ 1084558 h 1088962"/>
                  <a:gd name="connsiteX2" fmla="*/ 513567 w 2116898"/>
                  <a:gd name="connsiteY2" fmla="*/ 1050111 h 1088962"/>
                  <a:gd name="connsiteX3" fmla="*/ 663879 w 2116898"/>
                  <a:gd name="connsiteY3" fmla="*/ 921719 h 1088962"/>
                  <a:gd name="connsiteX4" fmla="*/ 742168 w 2116898"/>
                  <a:gd name="connsiteY4" fmla="*/ 639884 h 1088962"/>
                  <a:gd name="connsiteX5" fmla="*/ 829849 w 2116898"/>
                  <a:gd name="connsiteY5" fmla="*/ 270366 h 1088962"/>
                  <a:gd name="connsiteX6" fmla="*/ 939452 w 2116898"/>
                  <a:gd name="connsiteY6" fmla="*/ 76212 h 1088962"/>
                  <a:gd name="connsiteX7" fmla="*/ 1089764 w 2116898"/>
                  <a:gd name="connsiteY7" fmla="*/ 1057 h 1088962"/>
                  <a:gd name="connsiteX8" fmla="*/ 1196235 w 2116898"/>
                  <a:gd name="connsiteY8" fmla="*/ 73082 h 1088962"/>
                  <a:gd name="connsiteX9" fmla="*/ 1321495 w 2116898"/>
                  <a:gd name="connsiteY9" fmla="*/ 317339 h 1088962"/>
                  <a:gd name="connsiteX10" fmla="*/ 1509386 w 2116898"/>
                  <a:gd name="connsiteY10" fmla="*/ 846563 h 1088962"/>
                  <a:gd name="connsiteX11" fmla="*/ 1640909 w 2116898"/>
                  <a:gd name="connsiteY11" fmla="*/ 1006270 h 1088962"/>
                  <a:gd name="connsiteX12" fmla="*/ 1775564 w 2116898"/>
                  <a:gd name="connsiteY12" fmla="*/ 1046980 h 1088962"/>
                  <a:gd name="connsiteX13" fmla="*/ 1885167 w 2116898"/>
                  <a:gd name="connsiteY13" fmla="*/ 1006270 h 1088962"/>
                  <a:gd name="connsiteX14" fmla="*/ 1938402 w 2116898"/>
                  <a:gd name="connsiteY14" fmla="*/ 899799 h 1088962"/>
                  <a:gd name="connsiteX15" fmla="*/ 2010427 w 2116898"/>
                  <a:gd name="connsiteY15" fmla="*/ 830906 h 1088962"/>
                  <a:gd name="connsiteX16" fmla="*/ 2116898 w 2116898"/>
                  <a:gd name="connsiteY16" fmla="*/ 805854 h 1088962"/>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196235 w 2116898"/>
                  <a:gd name="connsiteY8" fmla="*/ 72171 h 1088051"/>
                  <a:gd name="connsiteX9" fmla="*/ 1321495 w 2116898"/>
                  <a:gd name="connsiteY9" fmla="*/ 316428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21495 w 2116898"/>
                  <a:gd name="connsiteY9" fmla="*/ 316428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41480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4040 w 2116898"/>
                  <a:gd name="connsiteY11" fmla="*/ 1024148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25044 w 2116898"/>
                  <a:gd name="connsiteY10" fmla="*/ 851915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53434 w 2116898"/>
                  <a:gd name="connsiteY11" fmla="*/ 1014754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34645 w 2116898"/>
                  <a:gd name="connsiteY11" fmla="*/ 1021017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38818"/>
                  <a:gd name="connsiteY0" fmla="*/ 1083647 h 1088051"/>
                  <a:gd name="connsiteX1" fmla="*/ 300624 w 2138818"/>
                  <a:gd name="connsiteY1" fmla="*/ 1083647 h 1088051"/>
                  <a:gd name="connsiteX2" fmla="*/ 513567 w 2138818"/>
                  <a:gd name="connsiteY2" fmla="*/ 1049200 h 1088051"/>
                  <a:gd name="connsiteX3" fmla="*/ 663879 w 2138818"/>
                  <a:gd name="connsiteY3" fmla="*/ 920808 h 1088051"/>
                  <a:gd name="connsiteX4" fmla="*/ 742168 w 2138818"/>
                  <a:gd name="connsiteY4" fmla="*/ 638973 h 1088051"/>
                  <a:gd name="connsiteX5" fmla="*/ 829849 w 2138818"/>
                  <a:gd name="connsiteY5" fmla="*/ 269455 h 1088051"/>
                  <a:gd name="connsiteX6" fmla="*/ 939452 w 2138818"/>
                  <a:gd name="connsiteY6" fmla="*/ 75301 h 1088051"/>
                  <a:gd name="connsiteX7" fmla="*/ 1089764 w 2138818"/>
                  <a:gd name="connsiteY7" fmla="*/ 146 h 1088051"/>
                  <a:gd name="connsiteX8" fmla="*/ 1221287 w 2138818"/>
                  <a:gd name="connsiteY8" fmla="*/ 90960 h 1088051"/>
                  <a:gd name="connsiteX9" fmla="*/ 1337152 w 2138818"/>
                  <a:gd name="connsiteY9" fmla="*/ 354006 h 1088051"/>
                  <a:gd name="connsiteX10" fmla="*/ 1515650 w 2138818"/>
                  <a:gd name="connsiteY10" fmla="*/ 855047 h 1088051"/>
                  <a:gd name="connsiteX11" fmla="*/ 1634645 w 2138818"/>
                  <a:gd name="connsiteY11" fmla="*/ 1021017 h 1088051"/>
                  <a:gd name="connsiteX12" fmla="*/ 1781827 w 2138818"/>
                  <a:gd name="connsiteY12" fmla="*/ 1064858 h 1088051"/>
                  <a:gd name="connsiteX13" fmla="*/ 1885167 w 2138818"/>
                  <a:gd name="connsiteY13" fmla="*/ 1005359 h 1088051"/>
                  <a:gd name="connsiteX14" fmla="*/ 1938402 w 2138818"/>
                  <a:gd name="connsiteY14" fmla="*/ 898888 h 1088051"/>
                  <a:gd name="connsiteX15" fmla="*/ 2010427 w 2138818"/>
                  <a:gd name="connsiteY15" fmla="*/ 829995 h 1088051"/>
                  <a:gd name="connsiteX16" fmla="*/ 2138818 w 2138818"/>
                  <a:gd name="connsiteY16" fmla="*/ 823732 h 1088051"/>
                  <a:gd name="connsiteX0" fmla="*/ 0 w 2138818"/>
                  <a:gd name="connsiteY0" fmla="*/ 1083647 h 1088051"/>
                  <a:gd name="connsiteX1" fmla="*/ 300624 w 2138818"/>
                  <a:gd name="connsiteY1" fmla="*/ 1083647 h 1088051"/>
                  <a:gd name="connsiteX2" fmla="*/ 513567 w 2138818"/>
                  <a:gd name="connsiteY2" fmla="*/ 1049200 h 1088051"/>
                  <a:gd name="connsiteX3" fmla="*/ 663879 w 2138818"/>
                  <a:gd name="connsiteY3" fmla="*/ 920808 h 1088051"/>
                  <a:gd name="connsiteX4" fmla="*/ 742168 w 2138818"/>
                  <a:gd name="connsiteY4" fmla="*/ 638973 h 1088051"/>
                  <a:gd name="connsiteX5" fmla="*/ 829849 w 2138818"/>
                  <a:gd name="connsiteY5" fmla="*/ 269455 h 1088051"/>
                  <a:gd name="connsiteX6" fmla="*/ 939452 w 2138818"/>
                  <a:gd name="connsiteY6" fmla="*/ 75301 h 1088051"/>
                  <a:gd name="connsiteX7" fmla="*/ 1089764 w 2138818"/>
                  <a:gd name="connsiteY7" fmla="*/ 146 h 1088051"/>
                  <a:gd name="connsiteX8" fmla="*/ 1221287 w 2138818"/>
                  <a:gd name="connsiteY8" fmla="*/ 90960 h 1088051"/>
                  <a:gd name="connsiteX9" fmla="*/ 1337152 w 2138818"/>
                  <a:gd name="connsiteY9" fmla="*/ 354006 h 1088051"/>
                  <a:gd name="connsiteX10" fmla="*/ 1515650 w 2138818"/>
                  <a:gd name="connsiteY10" fmla="*/ 855047 h 1088051"/>
                  <a:gd name="connsiteX11" fmla="*/ 1634645 w 2138818"/>
                  <a:gd name="connsiteY11" fmla="*/ 1021017 h 1088051"/>
                  <a:gd name="connsiteX12" fmla="*/ 1781827 w 2138818"/>
                  <a:gd name="connsiteY12" fmla="*/ 1064858 h 1088051"/>
                  <a:gd name="connsiteX13" fmla="*/ 1885167 w 2138818"/>
                  <a:gd name="connsiteY13" fmla="*/ 1005359 h 1088051"/>
                  <a:gd name="connsiteX14" fmla="*/ 1938402 w 2138818"/>
                  <a:gd name="connsiteY14" fmla="*/ 898888 h 1088051"/>
                  <a:gd name="connsiteX15" fmla="*/ 2010427 w 2138818"/>
                  <a:gd name="connsiteY15" fmla="*/ 829995 h 1088051"/>
                  <a:gd name="connsiteX16" fmla="*/ 2138818 w 2138818"/>
                  <a:gd name="connsiteY16" fmla="*/ 823732 h 1088051"/>
                  <a:gd name="connsiteX0" fmla="*/ 0 w 2160738"/>
                  <a:gd name="connsiteY0" fmla="*/ 1083647 h 1088051"/>
                  <a:gd name="connsiteX1" fmla="*/ 300624 w 2160738"/>
                  <a:gd name="connsiteY1" fmla="*/ 1083647 h 1088051"/>
                  <a:gd name="connsiteX2" fmla="*/ 513567 w 2160738"/>
                  <a:gd name="connsiteY2" fmla="*/ 1049200 h 1088051"/>
                  <a:gd name="connsiteX3" fmla="*/ 663879 w 2160738"/>
                  <a:gd name="connsiteY3" fmla="*/ 920808 h 1088051"/>
                  <a:gd name="connsiteX4" fmla="*/ 742168 w 2160738"/>
                  <a:gd name="connsiteY4" fmla="*/ 638973 h 1088051"/>
                  <a:gd name="connsiteX5" fmla="*/ 829849 w 2160738"/>
                  <a:gd name="connsiteY5" fmla="*/ 269455 h 1088051"/>
                  <a:gd name="connsiteX6" fmla="*/ 939452 w 2160738"/>
                  <a:gd name="connsiteY6" fmla="*/ 75301 h 1088051"/>
                  <a:gd name="connsiteX7" fmla="*/ 1089764 w 2160738"/>
                  <a:gd name="connsiteY7" fmla="*/ 146 h 1088051"/>
                  <a:gd name="connsiteX8" fmla="*/ 1221287 w 2160738"/>
                  <a:gd name="connsiteY8" fmla="*/ 90960 h 1088051"/>
                  <a:gd name="connsiteX9" fmla="*/ 1337152 w 2160738"/>
                  <a:gd name="connsiteY9" fmla="*/ 354006 h 1088051"/>
                  <a:gd name="connsiteX10" fmla="*/ 1515650 w 2160738"/>
                  <a:gd name="connsiteY10" fmla="*/ 855047 h 1088051"/>
                  <a:gd name="connsiteX11" fmla="*/ 1634645 w 2160738"/>
                  <a:gd name="connsiteY11" fmla="*/ 1021017 h 1088051"/>
                  <a:gd name="connsiteX12" fmla="*/ 1781827 w 2160738"/>
                  <a:gd name="connsiteY12" fmla="*/ 1064858 h 1088051"/>
                  <a:gd name="connsiteX13" fmla="*/ 1885167 w 2160738"/>
                  <a:gd name="connsiteY13" fmla="*/ 1005359 h 1088051"/>
                  <a:gd name="connsiteX14" fmla="*/ 1938402 w 2160738"/>
                  <a:gd name="connsiteY14" fmla="*/ 898888 h 1088051"/>
                  <a:gd name="connsiteX15" fmla="*/ 2010427 w 2160738"/>
                  <a:gd name="connsiteY15" fmla="*/ 829995 h 1088051"/>
                  <a:gd name="connsiteX16" fmla="*/ 2160738 w 2160738"/>
                  <a:gd name="connsiteY16" fmla="*/ 826863 h 1088051"/>
                  <a:gd name="connsiteX0" fmla="*/ 0 w 2160738"/>
                  <a:gd name="connsiteY0" fmla="*/ 1083647 h 1088051"/>
                  <a:gd name="connsiteX1" fmla="*/ 300624 w 2160738"/>
                  <a:gd name="connsiteY1" fmla="*/ 1083647 h 1088051"/>
                  <a:gd name="connsiteX2" fmla="*/ 513567 w 2160738"/>
                  <a:gd name="connsiteY2" fmla="*/ 1049200 h 1088051"/>
                  <a:gd name="connsiteX3" fmla="*/ 663879 w 2160738"/>
                  <a:gd name="connsiteY3" fmla="*/ 920808 h 1088051"/>
                  <a:gd name="connsiteX4" fmla="*/ 742168 w 2160738"/>
                  <a:gd name="connsiteY4" fmla="*/ 638973 h 1088051"/>
                  <a:gd name="connsiteX5" fmla="*/ 829849 w 2160738"/>
                  <a:gd name="connsiteY5" fmla="*/ 269455 h 1088051"/>
                  <a:gd name="connsiteX6" fmla="*/ 939452 w 2160738"/>
                  <a:gd name="connsiteY6" fmla="*/ 75301 h 1088051"/>
                  <a:gd name="connsiteX7" fmla="*/ 1089764 w 2160738"/>
                  <a:gd name="connsiteY7" fmla="*/ 146 h 1088051"/>
                  <a:gd name="connsiteX8" fmla="*/ 1221287 w 2160738"/>
                  <a:gd name="connsiteY8" fmla="*/ 90960 h 1088051"/>
                  <a:gd name="connsiteX9" fmla="*/ 1337152 w 2160738"/>
                  <a:gd name="connsiteY9" fmla="*/ 354006 h 1088051"/>
                  <a:gd name="connsiteX10" fmla="*/ 1515650 w 2160738"/>
                  <a:gd name="connsiteY10" fmla="*/ 855047 h 1088051"/>
                  <a:gd name="connsiteX11" fmla="*/ 1634645 w 2160738"/>
                  <a:gd name="connsiteY11" fmla="*/ 1021017 h 1088051"/>
                  <a:gd name="connsiteX12" fmla="*/ 1781827 w 2160738"/>
                  <a:gd name="connsiteY12" fmla="*/ 1064858 h 1088051"/>
                  <a:gd name="connsiteX13" fmla="*/ 1885167 w 2160738"/>
                  <a:gd name="connsiteY13" fmla="*/ 1005359 h 1088051"/>
                  <a:gd name="connsiteX14" fmla="*/ 1938402 w 2160738"/>
                  <a:gd name="connsiteY14" fmla="*/ 898888 h 1088051"/>
                  <a:gd name="connsiteX15" fmla="*/ 2010427 w 2160738"/>
                  <a:gd name="connsiteY15" fmla="*/ 829995 h 1088051"/>
                  <a:gd name="connsiteX16" fmla="*/ 2160738 w 2160738"/>
                  <a:gd name="connsiteY16" fmla="*/ 826863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85167 w 2170132"/>
                  <a:gd name="connsiteY13" fmla="*/ 1005359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85167 w 2170132"/>
                  <a:gd name="connsiteY13" fmla="*/ 1005359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94562 w 2170132"/>
                  <a:gd name="connsiteY13" fmla="*/ 980306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10219 w 2170132"/>
                  <a:gd name="connsiteY13" fmla="*/ 995963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38402 w 2170132"/>
                  <a:gd name="connsiteY13" fmla="*/ 898888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38402 w 2170132"/>
                  <a:gd name="connsiteY13" fmla="*/ 923940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29007 w 2170132"/>
                  <a:gd name="connsiteY13" fmla="*/ 952123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29007 w 2170132"/>
                  <a:gd name="connsiteY13" fmla="*/ 95212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8072 w 2170132"/>
                  <a:gd name="connsiteY10" fmla="*/ 732918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1985375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55253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5877 w 2170132"/>
                  <a:gd name="connsiteY13" fmla="*/ 983436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6483 w 2170132"/>
                  <a:gd name="connsiteY13" fmla="*/ 964647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9009 w 2170132"/>
                  <a:gd name="connsiteY13" fmla="*/ 977173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9009 w 2170132"/>
                  <a:gd name="connsiteY13" fmla="*/ 977173 h 1088051"/>
                  <a:gd name="connsiteX14" fmla="*/ 1982244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1982244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1932139 w 2170132"/>
                  <a:gd name="connsiteY14" fmla="*/ 1002229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2035479 w 2170132"/>
                  <a:gd name="connsiteY14" fmla="*/ 90828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1979112 w 2170132"/>
                  <a:gd name="connsiteY14" fmla="*/ 876968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79112 w 2170132"/>
                  <a:gd name="connsiteY14" fmla="*/ 876968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66586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79112 w 2170132"/>
                  <a:gd name="connsiteY14" fmla="*/ 858178 h 1088051"/>
                  <a:gd name="connsiteX15" fmla="*/ 2170132 w 2170132"/>
                  <a:gd name="connsiteY15" fmla="*/ 817468 h 1088051"/>
                  <a:gd name="connsiteX0" fmla="*/ 0 w 2304787"/>
                  <a:gd name="connsiteY0" fmla="*/ 1083647 h 1088051"/>
                  <a:gd name="connsiteX1" fmla="*/ 300624 w 2304787"/>
                  <a:gd name="connsiteY1" fmla="*/ 1083647 h 1088051"/>
                  <a:gd name="connsiteX2" fmla="*/ 513567 w 2304787"/>
                  <a:gd name="connsiteY2" fmla="*/ 1049200 h 1088051"/>
                  <a:gd name="connsiteX3" fmla="*/ 663879 w 2304787"/>
                  <a:gd name="connsiteY3" fmla="*/ 920808 h 1088051"/>
                  <a:gd name="connsiteX4" fmla="*/ 742168 w 2304787"/>
                  <a:gd name="connsiteY4" fmla="*/ 638973 h 1088051"/>
                  <a:gd name="connsiteX5" fmla="*/ 829849 w 2304787"/>
                  <a:gd name="connsiteY5" fmla="*/ 269455 h 1088051"/>
                  <a:gd name="connsiteX6" fmla="*/ 939452 w 2304787"/>
                  <a:gd name="connsiteY6" fmla="*/ 75301 h 1088051"/>
                  <a:gd name="connsiteX7" fmla="*/ 1089764 w 2304787"/>
                  <a:gd name="connsiteY7" fmla="*/ 146 h 1088051"/>
                  <a:gd name="connsiteX8" fmla="*/ 1221287 w 2304787"/>
                  <a:gd name="connsiteY8" fmla="*/ 90960 h 1088051"/>
                  <a:gd name="connsiteX9" fmla="*/ 1337152 w 2304787"/>
                  <a:gd name="connsiteY9" fmla="*/ 354006 h 1088051"/>
                  <a:gd name="connsiteX10" fmla="*/ 1474940 w 2304787"/>
                  <a:gd name="connsiteY10" fmla="*/ 754838 h 1088051"/>
                  <a:gd name="connsiteX11" fmla="*/ 1615856 w 2304787"/>
                  <a:gd name="connsiteY11" fmla="*/ 999097 h 1088051"/>
                  <a:gd name="connsiteX12" fmla="*/ 1784958 w 2304787"/>
                  <a:gd name="connsiteY12" fmla="*/ 1061726 h 1088051"/>
                  <a:gd name="connsiteX13" fmla="*/ 1878906 w 2304787"/>
                  <a:gd name="connsiteY13" fmla="*/ 1005357 h 1088051"/>
                  <a:gd name="connsiteX14" fmla="*/ 1979112 w 2304787"/>
                  <a:gd name="connsiteY14" fmla="*/ 858178 h 1088051"/>
                  <a:gd name="connsiteX15" fmla="*/ 2304787 w 2304787"/>
                  <a:gd name="connsiteY15" fmla="*/ 808073 h 1088051"/>
                  <a:gd name="connsiteX0" fmla="*/ 0 w 2304787"/>
                  <a:gd name="connsiteY0" fmla="*/ 1083647 h 1088051"/>
                  <a:gd name="connsiteX1" fmla="*/ 300624 w 2304787"/>
                  <a:gd name="connsiteY1" fmla="*/ 1083647 h 1088051"/>
                  <a:gd name="connsiteX2" fmla="*/ 513567 w 2304787"/>
                  <a:gd name="connsiteY2" fmla="*/ 1049200 h 1088051"/>
                  <a:gd name="connsiteX3" fmla="*/ 663879 w 2304787"/>
                  <a:gd name="connsiteY3" fmla="*/ 920808 h 1088051"/>
                  <a:gd name="connsiteX4" fmla="*/ 742168 w 2304787"/>
                  <a:gd name="connsiteY4" fmla="*/ 638973 h 1088051"/>
                  <a:gd name="connsiteX5" fmla="*/ 829849 w 2304787"/>
                  <a:gd name="connsiteY5" fmla="*/ 269455 h 1088051"/>
                  <a:gd name="connsiteX6" fmla="*/ 939452 w 2304787"/>
                  <a:gd name="connsiteY6" fmla="*/ 75301 h 1088051"/>
                  <a:gd name="connsiteX7" fmla="*/ 1089764 w 2304787"/>
                  <a:gd name="connsiteY7" fmla="*/ 146 h 1088051"/>
                  <a:gd name="connsiteX8" fmla="*/ 1221287 w 2304787"/>
                  <a:gd name="connsiteY8" fmla="*/ 90960 h 1088051"/>
                  <a:gd name="connsiteX9" fmla="*/ 1337152 w 2304787"/>
                  <a:gd name="connsiteY9" fmla="*/ 354006 h 1088051"/>
                  <a:gd name="connsiteX10" fmla="*/ 1474940 w 2304787"/>
                  <a:gd name="connsiteY10" fmla="*/ 754838 h 1088051"/>
                  <a:gd name="connsiteX11" fmla="*/ 1615856 w 2304787"/>
                  <a:gd name="connsiteY11" fmla="*/ 999097 h 1088051"/>
                  <a:gd name="connsiteX12" fmla="*/ 1784958 w 2304787"/>
                  <a:gd name="connsiteY12" fmla="*/ 1061726 h 1088051"/>
                  <a:gd name="connsiteX13" fmla="*/ 1878906 w 2304787"/>
                  <a:gd name="connsiteY13" fmla="*/ 1005357 h 1088051"/>
                  <a:gd name="connsiteX14" fmla="*/ 1979112 w 2304787"/>
                  <a:gd name="connsiteY14" fmla="*/ 858178 h 1088051"/>
                  <a:gd name="connsiteX15" fmla="*/ 2304787 w 2304787"/>
                  <a:gd name="connsiteY15" fmla="*/ 808073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082452 w 2301655"/>
                  <a:gd name="connsiteY15" fmla="*/ 833127 h 1088051"/>
                  <a:gd name="connsiteX16" fmla="*/ 2301655 w 2301655"/>
                  <a:gd name="connsiteY16"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098109 w 2301655"/>
                  <a:gd name="connsiteY15" fmla="*/ 817469 h 1088051"/>
                  <a:gd name="connsiteX16" fmla="*/ 2301655 w 2301655"/>
                  <a:gd name="connsiteY16" fmla="*/ 820599 h 1088051"/>
                  <a:gd name="connsiteX0" fmla="*/ 0 w 2401863"/>
                  <a:gd name="connsiteY0" fmla="*/ 1083647 h 1088051"/>
                  <a:gd name="connsiteX1" fmla="*/ 300624 w 2401863"/>
                  <a:gd name="connsiteY1" fmla="*/ 1083647 h 1088051"/>
                  <a:gd name="connsiteX2" fmla="*/ 513567 w 2401863"/>
                  <a:gd name="connsiteY2" fmla="*/ 1049200 h 1088051"/>
                  <a:gd name="connsiteX3" fmla="*/ 663879 w 2401863"/>
                  <a:gd name="connsiteY3" fmla="*/ 920808 h 1088051"/>
                  <a:gd name="connsiteX4" fmla="*/ 742168 w 2401863"/>
                  <a:gd name="connsiteY4" fmla="*/ 638973 h 1088051"/>
                  <a:gd name="connsiteX5" fmla="*/ 829849 w 2401863"/>
                  <a:gd name="connsiteY5" fmla="*/ 269455 h 1088051"/>
                  <a:gd name="connsiteX6" fmla="*/ 939452 w 2401863"/>
                  <a:gd name="connsiteY6" fmla="*/ 75301 h 1088051"/>
                  <a:gd name="connsiteX7" fmla="*/ 1089764 w 2401863"/>
                  <a:gd name="connsiteY7" fmla="*/ 146 h 1088051"/>
                  <a:gd name="connsiteX8" fmla="*/ 1221287 w 2401863"/>
                  <a:gd name="connsiteY8" fmla="*/ 90960 h 1088051"/>
                  <a:gd name="connsiteX9" fmla="*/ 1337152 w 2401863"/>
                  <a:gd name="connsiteY9" fmla="*/ 354006 h 1088051"/>
                  <a:gd name="connsiteX10" fmla="*/ 1474940 w 2401863"/>
                  <a:gd name="connsiteY10" fmla="*/ 754838 h 1088051"/>
                  <a:gd name="connsiteX11" fmla="*/ 1615856 w 2401863"/>
                  <a:gd name="connsiteY11" fmla="*/ 999097 h 1088051"/>
                  <a:gd name="connsiteX12" fmla="*/ 1784958 w 2401863"/>
                  <a:gd name="connsiteY12" fmla="*/ 1061726 h 1088051"/>
                  <a:gd name="connsiteX13" fmla="*/ 1878906 w 2401863"/>
                  <a:gd name="connsiteY13" fmla="*/ 1005357 h 1088051"/>
                  <a:gd name="connsiteX14" fmla="*/ 1979112 w 2401863"/>
                  <a:gd name="connsiteY14" fmla="*/ 858178 h 1088051"/>
                  <a:gd name="connsiteX15" fmla="*/ 2098109 w 2401863"/>
                  <a:gd name="connsiteY15" fmla="*/ 817469 h 1088051"/>
                  <a:gd name="connsiteX16" fmla="*/ 2401863 w 2401863"/>
                  <a:gd name="connsiteY16" fmla="*/ 814336 h 1088051"/>
                  <a:gd name="connsiteX0" fmla="*/ 0 w 2401863"/>
                  <a:gd name="connsiteY0" fmla="*/ 1083647 h 1088051"/>
                  <a:gd name="connsiteX1" fmla="*/ 300624 w 2401863"/>
                  <a:gd name="connsiteY1" fmla="*/ 1083647 h 1088051"/>
                  <a:gd name="connsiteX2" fmla="*/ 513567 w 2401863"/>
                  <a:gd name="connsiteY2" fmla="*/ 1049200 h 1088051"/>
                  <a:gd name="connsiteX3" fmla="*/ 663879 w 2401863"/>
                  <a:gd name="connsiteY3" fmla="*/ 920808 h 1088051"/>
                  <a:gd name="connsiteX4" fmla="*/ 742168 w 2401863"/>
                  <a:gd name="connsiteY4" fmla="*/ 638973 h 1088051"/>
                  <a:gd name="connsiteX5" fmla="*/ 829849 w 2401863"/>
                  <a:gd name="connsiteY5" fmla="*/ 269455 h 1088051"/>
                  <a:gd name="connsiteX6" fmla="*/ 939452 w 2401863"/>
                  <a:gd name="connsiteY6" fmla="*/ 75301 h 1088051"/>
                  <a:gd name="connsiteX7" fmla="*/ 1089764 w 2401863"/>
                  <a:gd name="connsiteY7" fmla="*/ 146 h 1088051"/>
                  <a:gd name="connsiteX8" fmla="*/ 1221287 w 2401863"/>
                  <a:gd name="connsiteY8" fmla="*/ 90960 h 1088051"/>
                  <a:gd name="connsiteX9" fmla="*/ 1337152 w 2401863"/>
                  <a:gd name="connsiteY9" fmla="*/ 354006 h 1088051"/>
                  <a:gd name="connsiteX10" fmla="*/ 1474940 w 2401863"/>
                  <a:gd name="connsiteY10" fmla="*/ 754838 h 1088051"/>
                  <a:gd name="connsiteX11" fmla="*/ 1615856 w 2401863"/>
                  <a:gd name="connsiteY11" fmla="*/ 999097 h 1088051"/>
                  <a:gd name="connsiteX12" fmla="*/ 1784958 w 2401863"/>
                  <a:gd name="connsiteY12" fmla="*/ 1061726 h 1088051"/>
                  <a:gd name="connsiteX13" fmla="*/ 1878906 w 2401863"/>
                  <a:gd name="connsiteY13" fmla="*/ 1005357 h 1088051"/>
                  <a:gd name="connsiteX14" fmla="*/ 1979112 w 2401863"/>
                  <a:gd name="connsiteY14" fmla="*/ 858178 h 1088051"/>
                  <a:gd name="connsiteX15" fmla="*/ 2098109 w 2401863"/>
                  <a:gd name="connsiteY15" fmla="*/ 817469 h 1088051"/>
                  <a:gd name="connsiteX16" fmla="*/ 2401863 w 2401863"/>
                  <a:gd name="connsiteY16" fmla="*/ 814336 h 108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1863" h="1088051">
                    <a:moveTo>
                      <a:pt x="0" y="1083647"/>
                    </a:moveTo>
                    <a:cubicBezTo>
                      <a:pt x="101774" y="1089649"/>
                      <a:pt x="215030" y="1089388"/>
                      <a:pt x="300624" y="1083647"/>
                    </a:cubicBezTo>
                    <a:cubicBezTo>
                      <a:pt x="386218" y="1077906"/>
                      <a:pt x="453025" y="1076340"/>
                      <a:pt x="513567" y="1049200"/>
                    </a:cubicBezTo>
                    <a:cubicBezTo>
                      <a:pt x="574110" y="1022060"/>
                      <a:pt x="625779" y="989179"/>
                      <a:pt x="663879" y="920808"/>
                    </a:cubicBezTo>
                    <a:cubicBezTo>
                      <a:pt x="701979" y="852437"/>
                      <a:pt x="714506" y="747532"/>
                      <a:pt x="742168" y="638973"/>
                    </a:cubicBezTo>
                    <a:cubicBezTo>
                      <a:pt x="769830" y="530414"/>
                      <a:pt x="796968" y="363400"/>
                      <a:pt x="829849" y="269455"/>
                    </a:cubicBezTo>
                    <a:cubicBezTo>
                      <a:pt x="862730" y="175510"/>
                      <a:pt x="896133" y="120186"/>
                      <a:pt x="939452" y="75301"/>
                    </a:cubicBezTo>
                    <a:cubicBezTo>
                      <a:pt x="982771" y="30416"/>
                      <a:pt x="1042792" y="-2464"/>
                      <a:pt x="1089764" y="146"/>
                    </a:cubicBezTo>
                    <a:cubicBezTo>
                      <a:pt x="1136737" y="2756"/>
                      <a:pt x="1180056" y="31983"/>
                      <a:pt x="1221287" y="90960"/>
                    </a:cubicBezTo>
                    <a:cubicBezTo>
                      <a:pt x="1262518" y="149937"/>
                      <a:pt x="1294877" y="243360"/>
                      <a:pt x="1337152" y="354006"/>
                    </a:cubicBezTo>
                    <a:cubicBezTo>
                      <a:pt x="1379427" y="464652"/>
                      <a:pt x="1428489" y="647323"/>
                      <a:pt x="1474940" y="754838"/>
                    </a:cubicBezTo>
                    <a:cubicBezTo>
                      <a:pt x="1521391" y="862353"/>
                      <a:pt x="1564186" y="947949"/>
                      <a:pt x="1615856" y="999097"/>
                    </a:cubicBezTo>
                    <a:cubicBezTo>
                      <a:pt x="1667526" y="1050245"/>
                      <a:pt x="1741116" y="1060683"/>
                      <a:pt x="1784958" y="1061726"/>
                    </a:cubicBezTo>
                    <a:cubicBezTo>
                      <a:pt x="1828800" y="1062769"/>
                      <a:pt x="1846547" y="1039282"/>
                      <a:pt x="1878906" y="1005357"/>
                    </a:cubicBezTo>
                    <a:cubicBezTo>
                      <a:pt x="1911265" y="971432"/>
                      <a:pt x="1945188" y="886883"/>
                      <a:pt x="1979112" y="858178"/>
                    </a:cubicBezTo>
                    <a:cubicBezTo>
                      <a:pt x="2013036" y="829473"/>
                      <a:pt x="2044352" y="823732"/>
                      <a:pt x="2098109" y="817469"/>
                    </a:cubicBezTo>
                    <a:cubicBezTo>
                      <a:pt x="2151866" y="811206"/>
                      <a:pt x="2202490" y="813293"/>
                      <a:pt x="2401863" y="814336"/>
                    </a:cubicBezTo>
                  </a:path>
                </a:pathLst>
              </a:custGeom>
              <a:noFill/>
              <a:ln w="152400" cap="rnd">
                <a:solidFill>
                  <a:srgbClr val="008F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4538" y="1828800"/>
                <a:ext cx="4779962" cy="1227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3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4898" y="-355600"/>
              <a:ext cx="6540502" cy="3790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4817361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Closing Slide">
    <p:bg>
      <p:bgPr>
        <a:solidFill>
          <a:schemeClr val="tx1"/>
        </a:solidFill>
        <a:effectLst/>
      </p:bgPr>
    </p:bg>
    <p:spTree>
      <p:nvGrpSpPr>
        <p:cNvPr id="1" name=""/>
        <p:cNvGrpSpPr/>
        <p:nvPr/>
      </p:nvGrpSpPr>
      <p:grpSpPr>
        <a:xfrm>
          <a:off x="0" y="0"/>
          <a:ext cx="0" cy="0"/>
          <a:chOff x="0" y="0"/>
          <a:chExt cx="0" cy="0"/>
        </a:xfrm>
      </p:grpSpPr>
      <p:sp>
        <p:nvSpPr>
          <p:cNvPr id="9" name="TextBox 8"/>
          <p:cNvSpPr txBox="1"/>
          <p:nvPr userDrawn="1"/>
        </p:nvSpPr>
        <p:spPr>
          <a:xfrm>
            <a:off x="2514600" y="4191000"/>
            <a:ext cx="6477000" cy="1569660"/>
          </a:xfrm>
          <a:prstGeom prst="rect">
            <a:avLst/>
          </a:prstGeom>
          <a:noFill/>
        </p:spPr>
        <p:txBody>
          <a:bodyPr wrap="square" rtlCol="0">
            <a:spAutoFit/>
          </a:bodyPr>
          <a:lstStyle/>
          <a:p>
            <a:r>
              <a:rPr lang="en-US" sz="3600" b="1" dirty="0" smtClean="0">
                <a:solidFill>
                  <a:schemeClr val="bg1"/>
                </a:solidFill>
                <a:latin typeface="Arial" pitchFamily="34" charset="0"/>
                <a:ea typeface="ヒラギノ角ゴ Pro W3"/>
                <a:cs typeface="ヒラギノ角ゴ Pro W3"/>
              </a:rPr>
              <a:t>Questions?</a:t>
            </a:r>
          </a:p>
          <a:p>
            <a:endParaRPr lang="en-US" sz="3600" b="1" dirty="0" smtClean="0">
              <a:solidFill>
                <a:schemeClr val="bg1"/>
              </a:solidFill>
              <a:latin typeface="Arial" pitchFamily="34" charset="0"/>
              <a:ea typeface="ヒラギノ角ゴ Pro W3"/>
              <a:cs typeface="ヒラギノ角ゴ Pro W3"/>
            </a:endParaRPr>
          </a:p>
          <a:p>
            <a:r>
              <a:rPr lang="en-US" sz="2400" b="1" dirty="0" smtClean="0">
                <a:solidFill>
                  <a:schemeClr val="bg1"/>
                </a:solidFill>
                <a:latin typeface="Arial" pitchFamily="34" charset="0"/>
                <a:ea typeface="ヒラギノ角ゴ Pro W3"/>
                <a:cs typeface="ヒラギノ角ゴ Pro W3"/>
              </a:rPr>
              <a:t>Thank you for participating!</a:t>
            </a:r>
            <a:endParaRPr lang="en-US" sz="2400" b="1" dirty="0"/>
          </a:p>
        </p:txBody>
      </p:sp>
      <p:sp>
        <p:nvSpPr>
          <p:cNvPr id="11" name="TextBox 10"/>
          <p:cNvSpPr txBox="1"/>
          <p:nvPr userDrawn="1"/>
        </p:nvSpPr>
        <p:spPr>
          <a:xfrm>
            <a:off x="2514600" y="5969913"/>
            <a:ext cx="6477000" cy="430887"/>
          </a:xfrm>
          <a:prstGeom prst="rect">
            <a:avLst/>
          </a:prstGeom>
          <a:noFill/>
        </p:spPr>
        <p:txBody>
          <a:bodyPr wrap="square" rtlCol="0">
            <a:spAutoFit/>
          </a:bodyPr>
          <a:lstStyle/>
          <a:p>
            <a:pPr marL="0" indent="0"/>
            <a:r>
              <a:rPr lang="en-US" sz="2200" b="1" dirty="0" smtClean="0">
                <a:solidFill>
                  <a:schemeClr val="tx2"/>
                </a:solidFill>
                <a:latin typeface="Arial" pitchFamily="34" charset="0"/>
                <a:ea typeface="ヒラギノ角ゴ Pro W3"/>
                <a:cs typeface="ヒラギノ角ゴ Pro W3"/>
              </a:rPr>
              <a:t>Visit our</a:t>
            </a:r>
            <a:r>
              <a:rPr lang="en-US" sz="2200" b="1" baseline="0" dirty="0" smtClean="0">
                <a:solidFill>
                  <a:schemeClr val="tx2"/>
                </a:solidFill>
                <a:latin typeface="Arial" pitchFamily="34" charset="0"/>
                <a:ea typeface="ヒラギノ角ゴ Pro W3"/>
                <a:cs typeface="ヒラギノ角ゴ Pro W3"/>
              </a:rPr>
              <a:t> website at www.FacilityDynamics.com</a:t>
            </a:r>
            <a:endParaRPr lang="en-US" sz="2200" b="1" dirty="0" smtClean="0">
              <a:solidFill>
                <a:schemeClr val="tx2"/>
              </a:solidFill>
              <a:latin typeface="Arial" pitchFamily="34" charset="0"/>
              <a:ea typeface="ヒラギノ角ゴ Pro W3"/>
              <a:cs typeface="ヒラギノ角ゴ Pro W3"/>
            </a:endParaRPr>
          </a:p>
        </p:txBody>
      </p:sp>
      <p:grpSp>
        <p:nvGrpSpPr>
          <p:cNvPr id="5" name="Group 4"/>
          <p:cNvGrpSpPr/>
          <p:nvPr userDrawn="1"/>
        </p:nvGrpSpPr>
        <p:grpSpPr>
          <a:xfrm>
            <a:off x="820944" y="-215900"/>
            <a:ext cx="8096046" cy="3790904"/>
            <a:chOff x="820944" y="-355600"/>
            <a:chExt cx="8096046" cy="3790904"/>
          </a:xfrm>
        </p:grpSpPr>
        <p:sp>
          <p:nvSpPr>
            <p:cNvPr id="6" name="Rectangle 5"/>
            <p:cNvSpPr/>
            <p:nvPr/>
          </p:nvSpPr>
          <p:spPr>
            <a:xfrm>
              <a:off x="942975" y="1626871"/>
              <a:ext cx="154305" cy="36703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097280" y="1431926"/>
              <a:ext cx="158176" cy="56197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55456" y="826135"/>
              <a:ext cx="325694" cy="116776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581150" y="1036321"/>
              <a:ext cx="321684" cy="9575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902834" y="361952"/>
              <a:ext cx="310776" cy="163194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205099" y="1431926"/>
              <a:ext cx="171389" cy="56197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373740" y="545375"/>
              <a:ext cx="310677" cy="144852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684417" y="1623060"/>
              <a:ext cx="154305" cy="37084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p:nvPr/>
          </p:nvCxnSpPr>
          <p:spPr>
            <a:xfrm>
              <a:off x="963615" y="19939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148907" y="19939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334199" y="19939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519491" y="19939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704783" y="19939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890075" y="19939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075367" y="19939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260659" y="19939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444361" y="19939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629653" y="19939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814945" y="19939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820944" y="2134699"/>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820944" y="2317579"/>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820944" y="2500459"/>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820944" y="2683339"/>
              <a:ext cx="2127462" cy="0"/>
            </a:xfrm>
            <a:prstGeom prst="line">
              <a:avLst/>
            </a:prstGeom>
            <a:ln w="41275" cap="sq">
              <a:solidFill>
                <a:schemeClr val="bg1">
                  <a:lumMod val="75000"/>
                  <a:alpha val="6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820944" y="2866219"/>
              <a:ext cx="2127462" cy="0"/>
            </a:xfrm>
            <a:prstGeom prst="line">
              <a:avLst/>
            </a:prstGeom>
            <a:ln w="41275" cap="sq">
              <a:solidFill>
                <a:schemeClr val="bg1">
                  <a:lumMod val="75000"/>
                  <a:alpha val="4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820944" y="3049099"/>
              <a:ext cx="2127462" cy="0"/>
            </a:xfrm>
            <a:prstGeom prst="line">
              <a:avLst/>
            </a:prstGeom>
            <a:ln w="41275" cap="sq">
              <a:solidFill>
                <a:schemeClr val="bg1">
                  <a:lumMod val="75000"/>
                  <a:alpha val="20000"/>
                </a:schemeClr>
              </a:solidFill>
            </a:ln>
          </p:spPr>
          <p:style>
            <a:lnRef idx="1">
              <a:schemeClr val="accent1"/>
            </a:lnRef>
            <a:fillRef idx="0">
              <a:schemeClr val="accent1"/>
            </a:fillRef>
            <a:effectRef idx="0">
              <a:schemeClr val="accent1"/>
            </a:effectRef>
            <a:fontRef idx="minor">
              <a:schemeClr val="tx1"/>
            </a:fontRef>
          </p:style>
        </p:cxnSp>
        <p:grpSp>
          <p:nvGrpSpPr>
            <p:cNvPr id="34" name="Group 33"/>
            <p:cNvGrpSpPr/>
            <p:nvPr/>
          </p:nvGrpSpPr>
          <p:grpSpPr>
            <a:xfrm>
              <a:off x="930058" y="1064566"/>
              <a:ext cx="7333661" cy="1991577"/>
              <a:chOff x="930058" y="1064566"/>
              <a:chExt cx="7333661" cy="1991577"/>
            </a:xfrm>
          </p:grpSpPr>
          <p:cxnSp>
            <p:nvCxnSpPr>
              <p:cNvPr id="36" name="Straight Connector 35"/>
              <p:cNvCxnSpPr/>
              <p:nvPr/>
            </p:nvCxnSpPr>
            <p:spPr>
              <a:xfrm>
                <a:off x="3331921" y="1875542"/>
                <a:ext cx="4931798" cy="0"/>
              </a:xfrm>
              <a:prstGeom prst="line">
                <a:avLst/>
              </a:prstGeom>
              <a:noFill/>
              <a:ln w="152400" cap="rnd">
                <a:gradFill flip="none" rotWithShape="1">
                  <a:gsLst>
                    <a:gs pos="0">
                      <a:srgbClr val="008FFC"/>
                    </a:gs>
                    <a:gs pos="100000">
                      <a:schemeClr val="accent1"/>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cxnSp>
          <p:sp>
            <p:nvSpPr>
              <p:cNvPr id="37" name="Freeform 36"/>
              <p:cNvSpPr/>
              <p:nvPr/>
            </p:nvSpPr>
            <p:spPr>
              <a:xfrm>
                <a:off x="5886578" y="1786879"/>
                <a:ext cx="131163" cy="188644"/>
              </a:xfrm>
              <a:custGeom>
                <a:avLst/>
                <a:gdLst>
                  <a:gd name="connsiteX0" fmla="*/ 130723 w 130723"/>
                  <a:gd name="connsiteY0" fmla="*/ 0 h 188644"/>
                  <a:gd name="connsiteX1" fmla="*/ 107142 w 130723"/>
                  <a:gd name="connsiteY1" fmla="*/ 55021 h 188644"/>
                  <a:gd name="connsiteX2" fmla="*/ 86182 w 130723"/>
                  <a:gd name="connsiteY2" fmla="*/ 36681 h 188644"/>
                  <a:gd name="connsiteX3" fmla="*/ 36401 w 130723"/>
                  <a:gd name="connsiteY3" fmla="*/ 31441 h 188644"/>
                  <a:gd name="connsiteX4" fmla="*/ 4960 w 130723"/>
                  <a:gd name="connsiteY4" fmla="*/ 70742 h 188644"/>
                  <a:gd name="connsiteX5" fmla="*/ 4960 w 130723"/>
                  <a:gd name="connsiteY5" fmla="*/ 125763 h 188644"/>
                  <a:gd name="connsiteX6" fmla="*/ 52121 w 130723"/>
                  <a:gd name="connsiteY6" fmla="*/ 188644 h 188644"/>
                  <a:gd name="connsiteX0" fmla="*/ 130723 w 130723"/>
                  <a:gd name="connsiteY0" fmla="*/ 0 h 188644"/>
                  <a:gd name="connsiteX1" fmla="*/ 107142 w 130723"/>
                  <a:gd name="connsiteY1" fmla="*/ 55021 h 188644"/>
                  <a:gd name="connsiteX2" fmla="*/ 76657 w 130723"/>
                  <a:gd name="connsiteY2" fmla="*/ 36681 h 188644"/>
                  <a:gd name="connsiteX3" fmla="*/ 36401 w 130723"/>
                  <a:gd name="connsiteY3" fmla="*/ 31441 h 188644"/>
                  <a:gd name="connsiteX4" fmla="*/ 4960 w 130723"/>
                  <a:gd name="connsiteY4" fmla="*/ 70742 h 188644"/>
                  <a:gd name="connsiteX5" fmla="*/ 4960 w 130723"/>
                  <a:gd name="connsiteY5" fmla="*/ 125763 h 188644"/>
                  <a:gd name="connsiteX6" fmla="*/ 52121 w 130723"/>
                  <a:gd name="connsiteY6" fmla="*/ 188644 h 188644"/>
                  <a:gd name="connsiteX0" fmla="*/ 130723 w 130723"/>
                  <a:gd name="connsiteY0" fmla="*/ 0 h 188644"/>
                  <a:gd name="connsiteX1" fmla="*/ 107142 w 130723"/>
                  <a:gd name="connsiteY1" fmla="*/ 55021 h 188644"/>
                  <a:gd name="connsiteX2" fmla="*/ 76657 w 130723"/>
                  <a:gd name="connsiteY2" fmla="*/ 36681 h 188644"/>
                  <a:gd name="connsiteX3" fmla="*/ 4960 w 130723"/>
                  <a:gd name="connsiteY3" fmla="*/ 70742 h 188644"/>
                  <a:gd name="connsiteX4" fmla="*/ 4960 w 130723"/>
                  <a:gd name="connsiteY4" fmla="*/ 125763 h 188644"/>
                  <a:gd name="connsiteX5" fmla="*/ 52121 w 130723"/>
                  <a:gd name="connsiteY5" fmla="*/ 188644 h 188644"/>
                  <a:gd name="connsiteX0" fmla="*/ 132203 w 132203"/>
                  <a:gd name="connsiteY0" fmla="*/ 0 h 188644"/>
                  <a:gd name="connsiteX1" fmla="*/ 108622 w 132203"/>
                  <a:gd name="connsiteY1" fmla="*/ 55021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108622 w 132203"/>
                  <a:gd name="connsiteY1" fmla="*/ 45430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92191 w 132203"/>
                  <a:gd name="connsiteY1" fmla="*/ 32396 h 188644"/>
                  <a:gd name="connsiteX2" fmla="*/ 108622 w 132203"/>
                  <a:gd name="connsiteY2" fmla="*/ 45430 h 188644"/>
                  <a:gd name="connsiteX3" fmla="*/ 62150 w 132203"/>
                  <a:gd name="connsiteY3" fmla="*/ 49470 h 188644"/>
                  <a:gd name="connsiteX4" fmla="*/ 6440 w 132203"/>
                  <a:gd name="connsiteY4" fmla="*/ 70742 h 188644"/>
                  <a:gd name="connsiteX5" fmla="*/ 6440 w 132203"/>
                  <a:gd name="connsiteY5" fmla="*/ 125763 h 188644"/>
                  <a:gd name="connsiteX6" fmla="*/ 53601 w 132203"/>
                  <a:gd name="connsiteY6" fmla="*/ 188644 h 188644"/>
                  <a:gd name="connsiteX0" fmla="*/ 132203 w 132203"/>
                  <a:gd name="connsiteY0" fmla="*/ 0 h 188644"/>
                  <a:gd name="connsiteX1" fmla="*/ 108622 w 132203"/>
                  <a:gd name="connsiteY1" fmla="*/ 45430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94335 w 132203"/>
                  <a:gd name="connsiteY1" fmla="*/ 43049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1163 w 131163"/>
                  <a:gd name="connsiteY0" fmla="*/ 0 h 188644"/>
                  <a:gd name="connsiteX1" fmla="*/ 93295 w 131163"/>
                  <a:gd name="connsiteY1" fmla="*/ 43049 h 188644"/>
                  <a:gd name="connsiteX2" fmla="*/ 44441 w 131163"/>
                  <a:gd name="connsiteY2" fmla="*/ 54232 h 188644"/>
                  <a:gd name="connsiteX3" fmla="*/ 5400 w 131163"/>
                  <a:gd name="connsiteY3" fmla="*/ 70742 h 188644"/>
                  <a:gd name="connsiteX4" fmla="*/ 5400 w 131163"/>
                  <a:gd name="connsiteY4" fmla="*/ 125763 h 188644"/>
                  <a:gd name="connsiteX5" fmla="*/ 52561 w 131163"/>
                  <a:gd name="connsiteY5" fmla="*/ 188644 h 188644"/>
                  <a:gd name="connsiteX0" fmla="*/ 131163 w 131163"/>
                  <a:gd name="connsiteY0" fmla="*/ 0 h 188644"/>
                  <a:gd name="connsiteX1" fmla="*/ 93295 w 131163"/>
                  <a:gd name="connsiteY1" fmla="*/ 43049 h 188644"/>
                  <a:gd name="connsiteX2" fmla="*/ 5400 w 131163"/>
                  <a:gd name="connsiteY2" fmla="*/ 70742 h 188644"/>
                  <a:gd name="connsiteX3" fmla="*/ 5400 w 131163"/>
                  <a:gd name="connsiteY3" fmla="*/ 125763 h 188644"/>
                  <a:gd name="connsiteX4" fmla="*/ 52561 w 131163"/>
                  <a:gd name="connsiteY4" fmla="*/ 188644 h 188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163" h="188644">
                    <a:moveTo>
                      <a:pt x="131163" y="0"/>
                    </a:moveTo>
                    <a:cubicBezTo>
                      <a:pt x="126250" y="9465"/>
                      <a:pt x="114255" y="31259"/>
                      <a:pt x="93295" y="43049"/>
                    </a:cubicBezTo>
                    <a:cubicBezTo>
                      <a:pt x="72335" y="54839"/>
                      <a:pt x="20049" y="56956"/>
                      <a:pt x="5400" y="70742"/>
                    </a:cubicBezTo>
                    <a:cubicBezTo>
                      <a:pt x="-1107" y="82664"/>
                      <a:pt x="-2460" y="106113"/>
                      <a:pt x="5400" y="125763"/>
                    </a:cubicBezTo>
                    <a:cubicBezTo>
                      <a:pt x="13260" y="145413"/>
                      <a:pt x="34657" y="166374"/>
                      <a:pt x="52561" y="188644"/>
                    </a:cubicBezTo>
                  </a:path>
                </a:pathLst>
              </a:cu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5970742" y="1792882"/>
                <a:ext cx="105508" cy="169452"/>
              </a:xfrm>
              <a:custGeom>
                <a:avLst/>
                <a:gdLst>
                  <a:gd name="connsiteX0" fmla="*/ 105508 w 105508"/>
                  <a:gd name="connsiteY0" fmla="*/ 0 h 169452"/>
                  <a:gd name="connsiteX1" fmla="*/ 76733 w 105508"/>
                  <a:gd name="connsiteY1" fmla="*/ 92719 h 169452"/>
                  <a:gd name="connsiteX2" fmla="*/ 38367 w 105508"/>
                  <a:gd name="connsiteY2" fmla="*/ 134283 h 169452"/>
                  <a:gd name="connsiteX3" fmla="*/ 0 w 105508"/>
                  <a:gd name="connsiteY3" fmla="*/ 169452 h 169452"/>
                </a:gdLst>
                <a:ahLst/>
                <a:cxnLst>
                  <a:cxn ang="0">
                    <a:pos x="connsiteX0" y="connsiteY0"/>
                  </a:cxn>
                  <a:cxn ang="0">
                    <a:pos x="connsiteX1" y="connsiteY1"/>
                  </a:cxn>
                  <a:cxn ang="0">
                    <a:pos x="connsiteX2" y="connsiteY2"/>
                  </a:cxn>
                  <a:cxn ang="0">
                    <a:pos x="connsiteX3" y="connsiteY3"/>
                  </a:cxn>
                </a:cxnLst>
                <a:rect l="l" t="t" r="r" b="b"/>
                <a:pathLst>
                  <a:path w="105508" h="169452">
                    <a:moveTo>
                      <a:pt x="105508" y="0"/>
                    </a:moveTo>
                    <a:cubicBezTo>
                      <a:pt x="96715" y="35169"/>
                      <a:pt x="87923" y="70339"/>
                      <a:pt x="76733" y="92719"/>
                    </a:cubicBezTo>
                    <a:cubicBezTo>
                      <a:pt x="65543" y="115099"/>
                      <a:pt x="51156" y="121494"/>
                      <a:pt x="38367" y="134283"/>
                    </a:cubicBezTo>
                    <a:cubicBezTo>
                      <a:pt x="25578" y="147072"/>
                      <a:pt x="12789" y="158262"/>
                      <a:pt x="0" y="169452"/>
                    </a:cubicBezTo>
                  </a:path>
                </a:pathLst>
              </a:cu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4863096" y="1780833"/>
                <a:ext cx="131163" cy="188644"/>
              </a:xfrm>
              <a:custGeom>
                <a:avLst/>
                <a:gdLst>
                  <a:gd name="connsiteX0" fmla="*/ 130723 w 130723"/>
                  <a:gd name="connsiteY0" fmla="*/ 0 h 188644"/>
                  <a:gd name="connsiteX1" fmla="*/ 107142 w 130723"/>
                  <a:gd name="connsiteY1" fmla="*/ 55021 h 188644"/>
                  <a:gd name="connsiteX2" fmla="*/ 86182 w 130723"/>
                  <a:gd name="connsiteY2" fmla="*/ 36681 h 188644"/>
                  <a:gd name="connsiteX3" fmla="*/ 36401 w 130723"/>
                  <a:gd name="connsiteY3" fmla="*/ 31441 h 188644"/>
                  <a:gd name="connsiteX4" fmla="*/ 4960 w 130723"/>
                  <a:gd name="connsiteY4" fmla="*/ 70742 h 188644"/>
                  <a:gd name="connsiteX5" fmla="*/ 4960 w 130723"/>
                  <a:gd name="connsiteY5" fmla="*/ 125763 h 188644"/>
                  <a:gd name="connsiteX6" fmla="*/ 52121 w 130723"/>
                  <a:gd name="connsiteY6" fmla="*/ 188644 h 188644"/>
                  <a:gd name="connsiteX0" fmla="*/ 130723 w 130723"/>
                  <a:gd name="connsiteY0" fmla="*/ 0 h 188644"/>
                  <a:gd name="connsiteX1" fmla="*/ 107142 w 130723"/>
                  <a:gd name="connsiteY1" fmla="*/ 55021 h 188644"/>
                  <a:gd name="connsiteX2" fmla="*/ 76657 w 130723"/>
                  <a:gd name="connsiteY2" fmla="*/ 36681 h 188644"/>
                  <a:gd name="connsiteX3" fmla="*/ 36401 w 130723"/>
                  <a:gd name="connsiteY3" fmla="*/ 31441 h 188644"/>
                  <a:gd name="connsiteX4" fmla="*/ 4960 w 130723"/>
                  <a:gd name="connsiteY4" fmla="*/ 70742 h 188644"/>
                  <a:gd name="connsiteX5" fmla="*/ 4960 w 130723"/>
                  <a:gd name="connsiteY5" fmla="*/ 125763 h 188644"/>
                  <a:gd name="connsiteX6" fmla="*/ 52121 w 130723"/>
                  <a:gd name="connsiteY6" fmla="*/ 188644 h 188644"/>
                  <a:gd name="connsiteX0" fmla="*/ 130723 w 130723"/>
                  <a:gd name="connsiteY0" fmla="*/ 0 h 188644"/>
                  <a:gd name="connsiteX1" fmla="*/ 107142 w 130723"/>
                  <a:gd name="connsiteY1" fmla="*/ 55021 h 188644"/>
                  <a:gd name="connsiteX2" fmla="*/ 76657 w 130723"/>
                  <a:gd name="connsiteY2" fmla="*/ 36681 h 188644"/>
                  <a:gd name="connsiteX3" fmla="*/ 4960 w 130723"/>
                  <a:gd name="connsiteY3" fmla="*/ 70742 h 188644"/>
                  <a:gd name="connsiteX4" fmla="*/ 4960 w 130723"/>
                  <a:gd name="connsiteY4" fmla="*/ 125763 h 188644"/>
                  <a:gd name="connsiteX5" fmla="*/ 52121 w 130723"/>
                  <a:gd name="connsiteY5" fmla="*/ 188644 h 188644"/>
                  <a:gd name="connsiteX0" fmla="*/ 132203 w 132203"/>
                  <a:gd name="connsiteY0" fmla="*/ 0 h 188644"/>
                  <a:gd name="connsiteX1" fmla="*/ 108622 w 132203"/>
                  <a:gd name="connsiteY1" fmla="*/ 55021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108622 w 132203"/>
                  <a:gd name="connsiteY1" fmla="*/ 45430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92191 w 132203"/>
                  <a:gd name="connsiteY1" fmla="*/ 32396 h 188644"/>
                  <a:gd name="connsiteX2" fmla="*/ 108622 w 132203"/>
                  <a:gd name="connsiteY2" fmla="*/ 45430 h 188644"/>
                  <a:gd name="connsiteX3" fmla="*/ 62150 w 132203"/>
                  <a:gd name="connsiteY3" fmla="*/ 49470 h 188644"/>
                  <a:gd name="connsiteX4" fmla="*/ 6440 w 132203"/>
                  <a:gd name="connsiteY4" fmla="*/ 70742 h 188644"/>
                  <a:gd name="connsiteX5" fmla="*/ 6440 w 132203"/>
                  <a:gd name="connsiteY5" fmla="*/ 125763 h 188644"/>
                  <a:gd name="connsiteX6" fmla="*/ 53601 w 132203"/>
                  <a:gd name="connsiteY6" fmla="*/ 188644 h 188644"/>
                  <a:gd name="connsiteX0" fmla="*/ 132203 w 132203"/>
                  <a:gd name="connsiteY0" fmla="*/ 0 h 188644"/>
                  <a:gd name="connsiteX1" fmla="*/ 108622 w 132203"/>
                  <a:gd name="connsiteY1" fmla="*/ 45430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94335 w 132203"/>
                  <a:gd name="connsiteY1" fmla="*/ 43049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1163 w 131163"/>
                  <a:gd name="connsiteY0" fmla="*/ 0 h 188644"/>
                  <a:gd name="connsiteX1" fmla="*/ 93295 w 131163"/>
                  <a:gd name="connsiteY1" fmla="*/ 43049 h 188644"/>
                  <a:gd name="connsiteX2" fmla="*/ 44441 w 131163"/>
                  <a:gd name="connsiteY2" fmla="*/ 54232 h 188644"/>
                  <a:gd name="connsiteX3" fmla="*/ 5400 w 131163"/>
                  <a:gd name="connsiteY3" fmla="*/ 70742 h 188644"/>
                  <a:gd name="connsiteX4" fmla="*/ 5400 w 131163"/>
                  <a:gd name="connsiteY4" fmla="*/ 125763 h 188644"/>
                  <a:gd name="connsiteX5" fmla="*/ 52561 w 131163"/>
                  <a:gd name="connsiteY5" fmla="*/ 188644 h 188644"/>
                  <a:gd name="connsiteX0" fmla="*/ 131163 w 131163"/>
                  <a:gd name="connsiteY0" fmla="*/ 0 h 188644"/>
                  <a:gd name="connsiteX1" fmla="*/ 93295 w 131163"/>
                  <a:gd name="connsiteY1" fmla="*/ 43049 h 188644"/>
                  <a:gd name="connsiteX2" fmla="*/ 5400 w 131163"/>
                  <a:gd name="connsiteY2" fmla="*/ 70742 h 188644"/>
                  <a:gd name="connsiteX3" fmla="*/ 5400 w 131163"/>
                  <a:gd name="connsiteY3" fmla="*/ 125763 h 188644"/>
                  <a:gd name="connsiteX4" fmla="*/ 52561 w 131163"/>
                  <a:gd name="connsiteY4" fmla="*/ 188644 h 188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163" h="188644">
                    <a:moveTo>
                      <a:pt x="131163" y="0"/>
                    </a:moveTo>
                    <a:cubicBezTo>
                      <a:pt x="126250" y="9465"/>
                      <a:pt x="114255" y="31259"/>
                      <a:pt x="93295" y="43049"/>
                    </a:cubicBezTo>
                    <a:cubicBezTo>
                      <a:pt x="72335" y="54839"/>
                      <a:pt x="20049" y="56956"/>
                      <a:pt x="5400" y="70742"/>
                    </a:cubicBezTo>
                    <a:cubicBezTo>
                      <a:pt x="-1107" y="82664"/>
                      <a:pt x="-2460" y="106113"/>
                      <a:pt x="5400" y="125763"/>
                    </a:cubicBezTo>
                    <a:cubicBezTo>
                      <a:pt x="13260" y="145413"/>
                      <a:pt x="34657" y="166374"/>
                      <a:pt x="52561" y="188644"/>
                    </a:cubicBezTo>
                  </a:path>
                </a:pathLst>
              </a:cu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4930593" y="1793979"/>
                <a:ext cx="105508" cy="169452"/>
              </a:xfrm>
              <a:custGeom>
                <a:avLst/>
                <a:gdLst>
                  <a:gd name="connsiteX0" fmla="*/ 105508 w 105508"/>
                  <a:gd name="connsiteY0" fmla="*/ 0 h 169452"/>
                  <a:gd name="connsiteX1" fmla="*/ 76733 w 105508"/>
                  <a:gd name="connsiteY1" fmla="*/ 92719 h 169452"/>
                  <a:gd name="connsiteX2" fmla="*/ 38367 w 105508"/>
                  <a:gd name="connsiteY2" fmla="*/ 134283 h 169452"/>
                  <a:gd name="connsiteX3" fmla="*/ 0 w 105508"/>
                  <a:gd name="connsiteY3" fmla="*/ 169452 h 169452"/>
                </a:gdLst>
                <a:ahLst/>
                <a:cxnLst>
                  <a:cxn ang="0">
                    <a:pos x="connsiteX0" y="connsiteY0"/>
                  </a:cxn>
                  <a:cxn ang="0">
                    <a:pos x="connsiteX1" y="connsiteY1"/>
                  </a:cxn>
                  <a:cxn ang="0">
                    <a:pos x="connsiteX2" y="connsiteY2"/>
                  </a:cxn>
                  <a:cxn ang="0">
                    <a:pos x="connsiteX3" y="connsiteY3"/>
                  </a:cxn>
                </a:cxnLst>
                <a:rect l="l" t="t" r="r" b="b"/>
                <a:pathLst>
                  <a:path w="105508" h="169452">
                    <a:moveTo>
                      <a:pt x="105508" y="0"/>
                    </a:moveTo>
                    <a:cubicBezTo>
                      <a:pt x="96715" y="35169"/>
                      <a:pt x="87923" y="70339"/>
                      <a:pt x="76733" y="92719"/>
                    </a:cubicBezTo>
                    <a:cubicBezTo>
                      <a:pt x="65543" y="115099"/>
                      <a:pt x="51156" y="121494"/>
                      <a:pt x="38367" y="134283"/>
                    </a:cubicBezTo>
                    <a:cubicBezTo>
                      <a:pt x="25578" y="147072"/>
                      <a:pt x="12789" y="158262"/>
                      <a:pt x="0" y="169452"/>
                    </a:cubicBezTo>
                  </a:path>
                </a:pathLst>
              </a:cu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584542" y="1875542"/>
                <a:ext cx="1252603" cy="1067309"/>
              </a:xfrm>
              <a:custGeom>
                <a:avLst/>
                <a:gdLst>
                  <a:gd name="connsiteX0" fmla="*/ 0 w 1233814"/>
                  <a:gd name="connsiteY0" fmla="*/ 91044 h 1067309"/>
                  <a:gd name="connsiteX1" fmla="*/ 93946 w 1233814"/>
                  <a:gd name="connsiteY1" fmla="*/ 31546 h 1067309"/>
                  <a:gd name="connsiteX2" fmla="*/ 197285 w 1233814"/>
                  <a:gd name="connsiteY2" fmla="*/ 231 h 1067309"/>
                  <a:gd name="connsiteX3" fmla="*/ 275573 w 1233814"/>
                  <a:gd name="connsiteY3" fmla="*/ 22151 h 1067309"/>
                  <a:gd name="connsiteX4" fmla="*/ 350729 w 1233814"/>
                  <a:gd name="connsiteY4" fmla="*/ 103570 h 1067309"/>
                  <a:gd name="connsiteX5" fmla="*/ 403965 w 1233814"/>
                  <a:gd name="connsiteY5" fmla="*/ 300855 h 1067309"/>
                  <a:gd name="connsiteX6" fmla="*/ 510436 w 1233814"/>
                  <a:gd name="connsiteY6" fmla="*/ 795633 h 1067309"/>
                  <a:gd name="connsiteX7" fmla="*/ 616907 w 1233814"/>
                  <a:gd name="connsiteY7" fmla="*/ 970998 h 1067309"/>
                  <a:gd name="connsiteX8" fmla="*/ 729642 w 1233814"/>
                  <a:gd name="connsiteY8" fmla="*/ 1052417 h 1067309"/>
                  <a:gd name="connsiteX9" fmla="*/ 879954 w 1233814"/>
                  <a:gd name="connsiteY9" fmla="*/ 1055548 h 1067309"/>
                  <a:gd name="connsiteX10" fmla="*/ 1002083 w 1233814"/>
                  <a:gd name="connsiteY10" fmla="*/ 930288 h 1067309"/>
                  <a:gd name="connsiteX11" fmla="*/ 1102291 w 1233814"/>
                  <a:gd name="connsiteY11" fmla="*/ 660979 h 1067309"/>
                  <a:gd name="connsiteX12" fmla="*/ 1164921 w 1233814"/>
                  <a:gd name="connsiteY12" fmla="*/ 407326 h 1067309"/>
                  <a:gd name="connsiteX13" fmla="*/ 1233814 w 1233814"/>
                  <a:gd name="connsiteY13" fmla="*/ 188121 h 1067309"/>
                  <a:gd name="connsiteX0" fmla="*/ 0 w 1221288"/>
                  <a:gd name="connsiteY0" fmla="*/ 106701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25489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49471"/>
                  <a:gd name="connsiteY0" fmla="*/ 125489 h 1067309"/>
                  <a:gd name="connsiteX1" fmla="*/ 81420 w 1249471"/>
                  <a:gd name="connsiteY1" fmla="*/ 31546 h 1067309"/>
                  <a:gd name="connsiteX2" fmla="*/ 184759 w 1249471"/>
                  <a:gd name="connsiteY2" fmla="*/ 231 h 1067309"/>
                  <a:gd name="connsiteX3" fmla="*/ 263047 w 1249471"/>
                  <a:gd name="connsiteY3" fmla="*/ 22151 h 1067309"/>
                  <a:gd name="connsiteX4" fmla="*/ 338203 w 1249471"/>
                  <a:gd name="connsiteY4" fmla="*/ 103570 h 1067309"/>
                  <a:gd name="connsiteX5" fmla="*/ 391439 w 1249471"/>
                  <a:gd name="connsiteY5" fmla="*/ 300855 h 1067309"/>
                  <a:gd name="connsiteX6" fmla="*/ 497910 w 1249471"/>
                  <a:gd name="connsiteY6" fmla="*/ 795633 h 1067309"/>
                  <a:gd name="connsiteX7" fmla="*/ 604381 w 1249471"/>
                  <a:gd name="connsiteY7" fmla="*/ 970998 h 1067309"/>
                  <a:gd name="connsiteX8" fmla="*/ 717116 w 1249471"/>
                  <a:gd name="connsiteY8" fmla="*/ 1052417 h 1067309"/>
                  <a:gd name="connsiteX9" fmla="*/ 867428 w 1249471"/>
                  <a:gd name="connsiteY9" fmla="*/ 1055548 h 1067309"/>
                  <a:gd name="connsiteX10" fmla="*/ 989557 w 1249471"/>
                  <a:gd name="connsiteY10" fmla="*/ 930288 h 1067309"/>
                  <a:gd name="connsiteX11" fmla="*/ 1089765 w 1249471"/>
                  <a:gd name="connsiteY11" fmla="*/ 660979 h 1067309"/>
                  <a:gd name="connsiteX12" fmla="*/ 1152395 w 1249471"/>
                  <a:gd name="connsiteY12" fmla="*/ 407326 h 1067309"/>
                  <a:gd name="connsiteX13" fmla="*/ 1249471 w 1249471"/>
                  <a:gd name="connsiteY13" fmla="*/ 166200 h 1067309"/>
                  <a:gd name="connsiteX0" fmla="*/ 0 w 1249471"/>
                  <a:gd name="connsiteY0" fmla="*/ 125489 h 1067309"/>
                  <a:gd name="connsiteX1" fmla="*/ 81420 w 1249471"/>
                  <a:gd name="connsiteY1" fmla="*/ 31546 h 1067309"/>
                  <a:gd name="connsiteX2" fmla="*/ 184759 w 1249471"/>
                  <a:gd name="connsiteY2" fmla="*/ 231 h 1067309"/>
                  <a:gd name="connsiteX3" fmla="*/ 263047 w 1249471"/>
                  <a:gd name="connsiteY3" fmla="*/ 22151 h 1067309"/>
                  <a:gd name="connsiteX4" fmla="*/ 338203 w 1249471"/>
                  <a:gd name="connsiteY4" fmla="*/ 103570 h 1067309"/>
                  <a:gd name="connsiteX5" fmla="*/ 391439 w 1249471"/>
                  <a:gd name="connsiteY5" fmla="*/ 300855 h 1067309"/>
                  <a:gd name="connsiteX6" fmla="*/ 497910 w 1249471"/>
                  <a:gd name="connsiteY6" fmla="*/ 795633 h 1067309"/>
                  <a:gd name="connsiteX7" fmla="*/ 604381 w 1249471"/>
                  <a:gd name="connsiteY7" fmla="*/ 970998 h 1067309"/>
                  <a:gd name="connsiteX8" fmla="*/ 717116 w 1249471"/>
                  <a:gd name="connsiteY8" fmla="*/ 1052417 h 1067309"/>
                  <a:gd name="connsiteX9" fmla="*/ 867428 w 1249471"/>
                  <a:gd name="connsiteY9" fmla="*/ 1055548 h 1067309"/>
                  <a:gd name="connsiteX10" fmla="*/ 989557 w 1249471"/>
                  <a:gd name="connsiteY10" fmla="*/ 930288 h 1067309"/>
                  <a:gd name="connsiteX11" fmla="*/ 1089765 w 1249471"/>
                  <a:gd name="connsiteY11" fmla="*/ 660979 h 1067309"/>
                  <a:gd name="connsiteX12" fmla="*/ 1152395 w 1249471"/>
                  <a:gd name="connsiteY12" fmla="*/ 407326 h 1067309"/>
                  <a:gd name="connsiteX13" fmla="*/ 1249471 w 1249471"/>
                  <a:gd name="connsiteY13" fmla="*/ 166200 h 1067309"/>
                  <a:gd name="connsiteX0" fmla="*/ 0 w 1243208"/>
                  <a:gd name="connsiteY0" fmla="*/ 125489 h 1067309"/>
                  <a:gd name="connsiteX1" fmla="*/ 81420 w 1243208"/>
                  <a:gd name="connsiteY1" fmla="*/ 31546 h 1067309"/>
                  <a:gd name="connsiteX2" fmla="*/ 184759 w 1243208"/>
                  <a:gd name="connsiteY2" fmla="*/ 231 h 1067309"/>
                  <a:gd name="connsiteX3" fmla="*/ 263047 w 1243208"/>
                  <a:gd name="connsiteY3" fmla="*/ 22151 h 1067309"/>
                  <a:gd name="connsiteX4" fmla="*/ 338203 w 1243208"/>
                  <a:gd name="connsiteY4" fmla="*/ 103570 h 1067309"/>
                  <a:gd name="connsiteX5" fmla="*/ 391439 w 1243208"/>
                  <a:gd name="connsiteY5" fmla="*/ 300855 h 1067309"/>
                  <a:gd name="connsiteX6" fmla="*/ 497910 w 1243208"/>
                  <a:gd name="connsiteY6" fmla="*/ 795633 h 1067309"/>
                  <a:gd name="connsiteX7" fmla="*/ 604381 w 1243208"/>
                  <a:gd name="connsiteY7" fmla="*/ 970998 h 1067309"/>
                  <a:gd name="connsiteX8" fmla="*/ 717116 w 1243208"/>
                  <a:gd name="connsiteY8" fmla="*/ 1052417 h 1067309"/>
                  <a:gd name="connsiteX9" fmla="*/ 867428 w 1243208"/>
                  <a:gd name="connsiteY9" fmla="*/ 1055548 h 1067309"/>
                  <a:gd name="connsiteX10" fmla="*/ 989557 w 1243208"/>
                  <a:gd name="connsiteY10" fmla="*/ 930288 h 1067309"/>
                  <a:gd name="connsiteX11" fmla="*/ 1089765 w 1243208"/>
                  <a:gd name="connsiteY11" fmla="*/ 660979 h 1067309"/>
                  <a:gd name="connsiteX12" fmla="*/ 1152395 w 1243208"/>
                  <a:gd name="connsiteY12" fmla="*/ 407326 h 1067309"/>
                  <a:gd name="connsiteX13" fmla="*/ 1243208 w 1243208"/>
                  <a:gd name="connsiteY13" fmla="*/ 153674 h 1067309"/>
                  <a:gd name="connsiteX0" fmla="*/ 0 w 1252603"/>
                  <a:gd name="connsiteY0" fmla="*/ 125489 h 1067309"/>
                  <a:gd name="connsiteX1" fmla="*/ 81420 w 1252603"/>
                  <a:gd name="connsiteY1" fmla="*/ 31546 h 1067309"/>
                  <a:gd name="connsiteX2" fmla="*/ 184759 w 1252603"/>
                  <a:gd name="connsiteY2" fmla="*/ 231 h 1067309"/>
                  <a:gd name="connsiteX3" fmla="*/ 263047 w 1252603"/>
                  <a:gd name="connsiteY3" fmla="*/ 22151 h 1067309"/>
                  <a:gd name="connsiteX4" fmla="*/ 338203 w 1252603"/>
                  <a:gd name="connsiteY4" fmla="*/ 103570 h 1067309"/>
                  <a:gd name="connsiteX5" fmla="*/ 391439 w 1252603"/>
                  <a:gd name="connsiteY5" fmla="*/ 300855 h 1067309"/>
                  <a:gd name="connsiteX6" fmla="*/ 497910 w 1252603"/>
                  <a:gd name="connsiteY6" fmla="*/ 795633 h 1067309"/>
                  <a:gd name="connsiteX7" fmla="*/ 604381 w 1252603"/>
                  <a:gd name="connsiteY7" fmla="*/ 970998 h 1067309"/>
                  <a:gd name="connsiteX8" fmla="*/ 717116 w 1252603"/>
                  <a:gd name="connsiteY8" fmla="*/ 1052417 h 1067309"/>
                  <a:gd name="connsiteX9" fmla="*/ 867428 w 1252603"/>
                  <a:gd name="connsiteY9" fmla="*/ 1055548 h 1067309"/>
                  <a:gd name="connsiteX10" fmla="*/ 989557 w 1252603"/>
                  <a:gd name="connsiteY10" fmla="*/ 930288 h 1067309"/>
                  <a:gd name="connsiteX11" fmla="*/ 1089765 w 1252603"/>
                  <a:gd name="connsiteY11" fmla="*/ 660979 h 1067309"/>
                  <a:gd name="connsiteX12" fmla="*/ 1152395 w 1252603"/>
                  <a:gd name="connsiteY12" fmla="*/ 407326 h 1067309"/>
                  <a:gd name="connsiteX13" fmla="*/ 1252603 w 1252603"/>
                  <a:gd name="connsiteY13" fmla="*/ 156806 h 1067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52603" h="1067309">
                    <a:moveTo>
                      <a:pt x="0" y="125489"/>
                    </a:moveTo>
                    <a:cubicBezTo>
                      <a:pt x="36795" y="84518"/>
                      <a:pt x="50627" y="52422"/>
                      <a:pt x="81420" y="31546"/>
                    </a:cubicBezTo>
                    <a:cubicBezTo>
                      <a:pt x="112213" y="10670"/>
                      <a:pt x="154488" y="1797"/>
                      <a:pt x="184759" y="231"/>
                    </a:cubicBezTo>
                    <a:cubicBezTo>
                      <a:pt x="215030" y="-1335"/>
                      <a:pt x="237473" y="4928"/>
                      <a:pt x="263047" y="22151"/>
                    </a:cubicBezTo>
                    <a:cubicBezTo>
                      <a:pt x="288621" y="39374"/>
                      <a:pt x="316804" y="57119"/>
                      <a:pt x="338203" y="103570"/>
                    </a:cubicBezTo>
                    <a:cubicBezTo>
                      <a:pt x="359602" y="150021"/>
                      <a:pt x="364821" y="185511"/>
                      <a:pt x="391439" y="300855"/>
                    </a:cubicBezTo>
                    <a:cubicBezTo>
                      <a:pt x="418057" y="416199"/>
                      <a:pt x="462420" y="683942"/>
                      <a:pt x="497910" y="795633"/>
                    </a:cubicBezTo>
                    <a:cubicBezTo>
                      <a:pt x="533400" y="907324"/>
                      <a:pt x="567847" y="928201"/>
                      <a:pt x="604381" y="970998"/>
                    </a:cubicBezTo>
                    <a:cubicBezTo>
                      <a:pt x="640915" y="1013795"/>
                      <a:pt x="673275" y="1038325"/>
                      <a:pt x="717116" y="1052417"/>
                    </a:cubicBezTo>
                    <a:cubicBezTo>
                      <a:pt x="760957" y="1066509"/>
                      <a:pt x="822021" y="1075903"/>
                      <a:pt x="867428" y="1055548"/>
                    </a:cubicBezTo>
                    <a:cubicBezTo>
                      <a:pt x="912835" y="1035193"/>
                      <a:pt x="952501" y="996050"/>
                      <a:pt x="989557" y="930288"/>
                    </a:cubicBezTo>
                    <a:cubicBezTo>
                      <a:pt x="1026613" y="864527"/>
                      <a:pt x="1062625" y="748139"/>
                      <a:pt x="1089765" y="660979"/>
                    </a:cubicBezTo>
                    <a:cubicBezTo>
                      <a:pt x="1116905" y="573819"/>
                      <a:pt x="1125255" y="491355"/>
                      <a:pt x="1152395" y="407326"/>
                    </a:cubicBezTo>
                    <a:cubicBezTo>
                      <a:pt x="1179535" y="323297"/>
                      <a:pt x="1204064" y="211607"/>
                      <a:pt x="1252603" y="156806"/>
                    </a:cubicBezTo>
                  </a:path>
                </a:pathLst>
              </a:custGeom>
              <a:noFill/>
              <a:ln w="152400" cap="rnd">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930058" y="1064566"/>
                <a:ext cx="2401863" cy="1088051"/>
              </a:xfrm>
              <a:custGeom>
                <a:avLst/>
                <a:gdLst>
                  <a:gd name="connsiteX0" fmla="*/ 0 w 2091846"/>
                  <a:gd name="connsiteY0" fmla="*/ 1076333 h 1084914"/>
                  <a:gd name="connsiteX1" fmla="*/ 284967 w 2091846"/>
                  <a:gd name="connsiteY1" fmla="*/ 1082596 h 1084914"/>
                  <a:gd name="connsiteX2" fmla="*/ 488515 w 2091846"/>
                  <a:gd name="connsiteY2" fmla="*/ 1041886 h 1084914"/>
                  <a:gd name="connsiteX3" fmla="*/ 638827 w 2091846"/>
                  <a:gd name="connsiteY3" fmla="*/ 932283 h 1084914"/>
                  <a:gd name="connsiteX4" fmla="*/ 720246 w 2091846"/>
                  <a:gd name="connsiteY4" fmla="*/ 672368 h 1084914"/>
                  <a:gd name="connsiteX5" fmla="*/ 829849 w 2091846"/>
                  <a:gd name="connsiteY5" fmla="*/ 221431 h 1084914"/>
                  <a:gd name="connsiteX6" fmla="*/ 914400 w 2091846"/>
                  <a:gd name="connsiteY6" fmla="*/ 67987 h 1084914"/>
                  <a:gd name="connsiteX7" fmla="*/ 992687 w 2091846"/>
                  <a:gd name="connsiteY7" fmla="*/ 14752 h 1084914"/>
                  <a:gd name="connsiteX8" fmla="*/ 1077238 w 2091846"/>
                  <a:gd name="connsiteY8" fmla="*/ 2226 h 1084914"/>
                  <a:gd name="connsiteX9" fmla="*/ 1183709 w 2091846"/>
                  <a:gd name="connsiteY9" fmla="*/ 52330 h 1084914"/>
                  <a:gd name="connsiteX10" fmla="*/ 1302706 w 2091846"/>
                  <a:gd name="connsiteY10" fmla="*/ 296587 h 1084914"/>
                  <a:gd name="connsiteX11" fmla="*/ 1484334 w 2091846"/>
                  <a:gd name="connsiteY11" fmla="*/ 838338 h 1084914"/>
                  <a:gd name="connsiteX12" fmla="*/ 1615857 w 2091846"/>
                  <a:gd name="connsiteY12" fmla="*/ 998045 h 1084914"/>
                  <a:gd name="connsiteX13" fmla="*/ 1750512 w 2091846"/>
                  <a:gd name="connsiteY13" fmla="*/ 1038755 h 1084914"/>
                  <a:gd name="connsiteX14" fmla="*/ 1860115 w 2091846"/>
                  <a:gd name="connsiteY14" fmla="*/ 998045 h 1084914"/>
                  <a:gd name="connsiteX15" fmla="*/ 1913350 w 2091846"/>
                  <a:gd name="connsiteY15" fmla="*/ 891574 h 1084914"/>
                  <a:gd name="connsiteX16" fmla="*/ 1985375 w 2091846"/>
                  <a:gd name="connsiteY16" fmla="*/ 822681 h 1084914"/>
                  <a:gd name="connsiteX17" fmla="*/ 2091846 w 2091846"/>
                  <a:gd name="connsiteY17" fmla="*/ 797629 h 1084914"/>
                  <a:gd name="connsiteX0" fmla="*/ 0 w 2123162"/>
                  <a:gd name="connsiteY0" fmla="*/ 1085728 h 1089324"/>
                  <a:gd name="connsiteX1" fmla="*/ 316283 w 2123162"/>
                  <a:gd name="connsiteY1" fmla="*/ 1082596 h 1089324"/>
                  <a:gd name="connsiteX2" fmla="*/ 519831 w 2123162"/>
                  <a:gd name="connsiteY2" fmla="*/ 1041886 h 1089324"/>
                  <a:gd name="connsiteX3" fmla="*/ 670143 w 2123162"/>
                  <a:gd name="connsiteY3" fmla="*/ 932283 h 1089324"/>
                  <a:gd name="connsiteX4" fmla="*/ 751562 w 2123162"/>
                  <a:gd name="connsiteY4" fmla="*/ 672368 h 1089324"/>
                  <a:gd name="connsiteX5" fmla="*/ 861165 w 2123162"/>
                  <a:gd name="connsiteY5" fmla="*/ 221431 h 1089324"/>
                  <a:gd name="connsiteX6" fmla="*/ 945716 w 2123162"/>
                  <a:gd name="connsiteY6" fmla="*/ 67987 h 1089324"/>
                  <a:gd name="connsiteX7" fmla="*/ 1024003 w 2123162"/>
                  <a:gd name="connsiteY7" fmla="*/ 14752 h 1089324"/>
                  <a:gd name="connsiteX8" fmla="*/ 1108554 w 2123162"/>
                  <a:gd name="connsiteY8" fmla="*/ 2226 h 1089324"/>
                  <a:gd name="connsiteX9" fmla="*/ 1215025 w 2123162"/>
                  <a:gd name="connsiteY9" fmla="*/ 52330 h 1089324"/>
                  <a:gd name="connsiteX10" fmla="*/ 1334022 w 2123162"/>
                  <a:gd name="connsiteY10" fmla="*/ 296587 h 1089324"/>
                  <a:gd name="connsiteX11" fmla="*/ 1515650 w 2123162"/>
                  <a:gd name="connsiteY11" fmla="*/ 838338 h 1089324"/>
                  <a:gd name="connsiteX12" fmla="*/ 1647173 w 2123162"/>
                  <a:gd name="connsiteY12" fmla="*/ 998045 h 1089324"/>
                  <a:gd name="connsiteX13" fmla="*/ 1781828 w 2123162"/>
                  <a:gd name="connsiteY13" fmla="*/ 1038755 h 1089324"/>
                  <a:gd name="connsiteX14" fmla="*/ 1891431 w 2123162"/>
                  <a:gd name="connsiteY14" fmla="*/ 998045 h 1089324"/>
                  <a:gd name="connsiteX15" fmla="*/ 1944666 w 2123162"/>
                  <a:gd name="connsiteY15" fmla="*/ 891574 h 1089324"/>
                  <a:gd name="connsiteX16" fmla="*/ 2016691 w 2123162"/>
                  <a:gd name="connsiteY16" fmla="*/ 822681 h 1089324"/>
                  <a:gd name="connsiteX17" fmla="*/ 2123162 w 2123162"/>
                  <a:gd name="connsiteY17" fmla="*/ 797629 h 1089324"/>
                  <a:gd name="connsiteX0" fmla="*/ 0 w 2116898"/>
                  <a:gd name="connsiteY0" fmla="*/ 1076333 h 1084914"/>
                  <a:gd name="connsiteX1" fmla="*/ 310019 w 2116898"/>
                  <a:gd name="connsiteY1" fmla="*/ 1082596 h 1084914"/>
                  <a:gd name="connsiteX2" fmla="*/ 513567 w 2116898"/>
                  <a:gd name="connsiteY2" fmla="*/ 1041886 h 1084914"/>
                  <a:gd name="connsiteX3" fmla="*/ 663879 w 2116898"/>
                  <a:gd name="connsiteY3" fmla="*/ 932283 h 1084914"/>
                  <a:gd name="connsiteX4" fmla="*/ 745298 w 2116898"/>
                  <a:gd name="connsiteY4" fmla="*/ 672368 h 1084914"/>
                  <a:gd name="connsiteX5" fmla="*/ 854901 w 2116898"/>
                  <a:gd name="connsiteY5" fmla="*/ 221431 h 1084914"/>
                  <a:gd name="connsiteX6" fmla="*/ 939452 w 2116898"/>
                  <a:gd name="connsiteY6" fmla="*/ 67987 h 1084914"/>
                  <a:gd name="connsiteX7" fmla="*/ 1017739 w 2116898"/>
                  <a:gd name="connsiteY7" fmla="*/ 14752 h 1084914"/>
                  <a:gd name="connsiteX8" fmla="*/ 1102290 w 2116898"/>
                  <a:gd name="connsiteY8" fmla="*/ 2226 h 1084914"/>
                  <a:gd name="connsiteX9" fmla="*/ 1208761 w 2116898"/>
                  <a:gd name="connsiteY9" fmla="*/ 52330 h 1084914"/>
                  <a:gd name="connsiteX10" fmla="*/ 1327758 w 2116898"/>
                  <a:gd name="connsiteY10" fmla="*/ 296587 h 1084914"/>
                  <a:gd name="connsiteX11" fmla="*/ 1509386 w 2116898"/>
                  <a:gd name="connsiteY11" fmla="*/ 838338 h 1084914"/>
                  <a:gd name="connsiteX12" fmla="*/ 1640909 w 2116898"/>
                  <a:gd name="connsiteY12" fmla="*/ 998045 h 1084914"/>
                  <a:gd name="connsiteX13" fmla="*/ 1775564 w 2116898"/>
                  <a:gd name="connsiteY13" fmla="*/ 1038755 h 1084914"/>
                  <a:gd name="connsiteX14" fmla="*/ 1885167 w 2116898"/>
                  <a:gd name="connsiteY14" fmla="*/ 998045 h 1084914"/>
                  <a:gd name="connsiteX15" fmla="*/ 1938402 w 2116898"/>
                  <a:gd name="connsiteY15" fmla="*/ 891574 h 1084914"/>
                  <a:gd name="connsiteX16" fmla="*/ 2010427 w 2116898"/>
                  <a:gd name="connsiteY16" fmla="*/ 822681 h 1084914"/>
                  <a:gd name="connsiteX17" fmla="*/ 2116898 w 2116898"/>
                  <a:gd name="connsiteY17" fmla="*/ 797629 h 1084914"/>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32283 h 1080737"/>
                  <a:gd name="connsiteX4" fmla="*/ 745298 w 2116898"/>
                  <a:gd name="connsiteY4" fmla="*/ 672368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5298 w 2116898"/>
                  <a:gd name="connsiteY4" fmla="*/ 672368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7 w 2116898"/>
                  <a:gd name="connsiteY4" fmla="*/ 647316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7 w 2116898"/>
                  <a:gd name="connsiteY4" fmla="*/ 647316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29641 w 2116898"/>
                  <a:gd name="connsiteY4" fmla="*/ 634790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39036 w 2116898"/>
                  <a:gd name="connsiteY4" fmla="*/ 634790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8 w 2116898"/>
                  <a:gd name="connsiteY4" fmla="*/ 631659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8 w 2116898"/>
                  <a:gd name="connsiteY4" fmla="*/ 631659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1495 w 2116898"/>
                  <a:gd name="connsiteY10" fmla="*/ 309114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996 h 1081400"/>
                  <a:gd name="connsiteX1" fmla="*/ 300624 w 2116898"/>
                  <a:gd name="connsiteY1" fmla="*/ 1076996 h 1081400"/>
                  <a:gd name="connsiteX2" fmla="*/ 513567 w 2116898"/>
                  <a:gd name="connsiteY2" fmla="*/ 1042549 h 1081400"/>
                  <a:gd name="connsiteX3" fmla="*/ 663879 w 2116898"/>
                  <a:gd name="connsiteY3" fmla="*/ 914157 h 1081400"/>
                  <a:gd name="connsiteX4" fmla="*/ 742168 w 2116898"/>
                  <a:gd name="connsiteY4" fmla="*/ 632322 h 1081400"/>
                  <a:gd name="connsiteX5" fmla="*/ 829849 w 2116898"/>
                  <a:gd name="connsiteY5" fmla="*/ 262804 h 1081400"/>
                  <a:gd name="connsiteX6" fmla="*/ 939452 w 2116898"/>
                  <a:gd name="connsiteY6" fmla="*/ 68650 h 1081400"/>
                  <a:gd name="connsiteX7" fmla="*/ 1017739 w 2116898"/>
                  <a:gd name="connsiteY7" fmla="*/ 15415 h 1081400"/>
                  <a:gd name="connsiteX8" fmla="*/ 1102290 w 2116898"/>
                  <a:gd name="connsiteY8" fmla="*/ 2889 h 1081400"/>
                  <a:gd name="connsiteX9" fmla="*/ 1189972 w 2116898"/>
                  <a:gd name="connsiteY9" fmla="*/ 62388 h 1081400"/>
                  <a:gd name="connsiteX10" fmla="*/ 1321495 w 2116898"/>
                  <a:gd name="connsiteY10" fmla="*/ 309777 h 1081400"/>
                  <a:gd name="connsiteX11" fmla="*/ 1509386 w 2116898"/>
                  <a:gd name="connsiteY11" fmla="*/ 839001 h 1081400"/>
                  <a:gd name="connsiteX12" fmla="*/ 1640909 w 2116898"/>
                  <a:gd name="connsiteY12" fmla="*/ 998708 h 1081400"/>
                  <a:gd name="connsiteX13" fmla="*/ 1775564 w 2116898"/>
                  <a:gd name="connsiteY13" fmla="*/ 1039418 h 1081400"/>
                  <a:gd name="connsiteX14" fmla="*/ 1885167 w 2116898"/>
                  <a:gd name="connsiteY14" fmla="*/ 998708 h 1081400"/>
                  <a:gd name="connsiteX15" fmla="*/ 1938402 w 2116898"/>
                  <a:gd name="connsiteY15" fmla="*/ 892237 h 1081400"/>
                  <a:gd name="connsiteX16" fmla="*/ 2010427 w 2116898"/>
                  <a:gd name="connsiteY16" fmla="*/ 823344 h 1081400"/>
                  <a:gd name="connsiteX17" fmla="*/ 2116898 w 2116898"/>
                  <a:gd name="connsiteY17" fmla="*/ 798292 h 1081400"/>
                  <a:gd name="connsiteX0" fmla="*/ 0 w 2116898"/>
                  <a:gd name="connsiteY0" fmla="*/ 1077218 h 1081622"/>
                  <a:gd name="connsiteX1" fmla="*/ 300624 w 2116898"/>
                  <a:gd name="connsiteY1" fmla="*/ 1077218 h 1081622"/>
                  <a:gd name="connsiteX2" fmla="*/ 513567 w 2116898"/>
                  <a:gd name="connsiteY2" fmla="*/ 1042771 h 1081622"/>
                  <a:gd name="connsiteX3" fmla="*/ 663879 w 2116898"/>
                  <a:gd name="connsiteY3" fmla="*/ 914379 h 1081622"/>
                  <a:gd name="connsiteX4" fmla="*/ 742168 w 2116898"/>
                  <a:gd name="connsiteY4" fmla="*/ 632544 h 1081622"/>
                  <a:gd name="connsiteX5" fmla="*/ 829849 w 2116898"/>
                  <a:gd name="connsiteY5" fmla="*/ 263026 h 1081622"/>
                  <a:gd name="connsiteX6" fmla="*/ 939452 w 2116898"/>
                  <a:gd name="connsiteY6" fmla="*/ 68872 h 1081622"/>
                  <a:gd name="connsiteX7" fmla="*/ 1017739 w 2116898"/>
                  <a:gd name="connsiteY7" fmla="*/ 15637 h 1081622"/>
                  <a:gd name="connsiteX8" fmla="*/ 1102290 w 2116898"/>
                  <a:gd name="connsiteY8" fmla="*/ 3111 h 1081622"/>
                  <a:gd name="connsiteX9" fmla="*/ 1196235 w 2116898"/>
                  <a:gd name="connsiteY9" fmla="*/ 65742 h 1081622"/>
                  <a:gd name="connsiteX10" fmla="*/ 1321495 w 2116898"/>
                  <a:gd name="connsiteY10" fmla="*/ 309999 h 1081622"/>
                  <a:gd name="connsiteX11" fmla="*/ 1509386 w 2116898"/>
                  <a:gd name="connsiteY11" fmla="*/ 839223 h 1081622"/>
                  <a:gd name="connsiteX12" fmla="*/ 1640909 w 2116898"/>
                  <a:gd name="connsiteY12" fmla="*/ 998930 h 1081622"/>
                  <a:gd name="connsiteX13" fmla="*/ 1775564 w 2116898"/>
                  <a:gd name="connsiteY13" fmla="*/ 1039640 h 1081622"/>
                  <a:gd name="connsiteX14" fmla="*/ 1885167 w 2116898"/>
                  <a:gd name="connsiteY14" fmla="*/ 998930 h 1081622"/>
                  <a:gd name="connsiteX15" fmla="*/ 1938402 w 2116898"/>
                  <a:gd name="connsiteY15" fmla="*/ 892459 h 1081622"/>
                  <a:gd name="connsiteX16" fmla="*/ 2010427 w 2116898"/>
                  <a:gd name="connsiteY16" fmla="*/ 823566 h 1081622"/>
                  <a:gd name="connsiteX17" fmla="*/ 2116898 w 2116898"/>
                  <a:gd name="connsiteY17" fmla="*/ 798514 h 1081622"/>
                  <a:gd name="connsiteX0" fmla="*/ 0 w 2116898"/>
                  <a:gd name="connsiteY0" fmla="*/ 1061645 h 1066049"/>
                  <a:gd name="connsiteX1" fmla="*/ 300624 w 2116898"/>
                  <a:gd name="connsiteY1" fmla="*/ 1061645 h 1066049"/>
                  <a:gd name="connsiteX2" fmla="*/ 513567 w 2116898"/>
                  <a:gd name="connsiteY2" fmla="*/ 1027198 h 1066049"/>
                  <a:gd name="connsiteX3" fmla="*/ 663879 w 2116898"/>
                  <a:gd name="connsiteY3" fmla="*/ 898806 h 1066049"/>
                  <a:gd name="connsiteX4" fmla="*/ 742168 w 2116898"/>
                  <a:gd name="connsiteY4" fmla="*/ 616971 h 1066049"/>
                  <a:gd name="connsiteX5" fmla="*/ 829849 w 2116898"/>
                  <a:gd name="connsiteY5" fmla="*/ 247453 h 1066049"/>
                  <a:gd name="connsiteX6" fmla="*/ 939452 w 2116898"/>
                  <a:gd name="connsiteY6" fmla="*/ 53299 h 1066049"/>
                  <a:gd name="connsiteX7" fmla="*/ 1017739 w 2116898"/>
                  <a:gd name="connsiteY7" fmla="*/ 64 h 1066049"/>
                  <a:gd name="connsiteX8" fmla="*/ 1196235 w 2116898"/>
                  <a:gd name="connsiteY8" fmla="*/ 50169 h 1066049"/>
                  <a:gd name="connsiteX9" fmla="*/ 1321495 w 2116898"/>
                  <a:gd name="connsiteY9" fmla="*/ 294426 h 1066049"/>
                  <a:gd name="connsiteX10" fmla="*/ 1509386 w 2116898"/>
                  <a:gd name="connsiteY10" fmla="*/ 823650 h 1066049"/>
                  <a:gd name="connsiteX11" fmla="*/ 1640909 w 2116898"/>
                  <a:gd name="connsiteY11" fmla="*/ 983357 h 1066049"/>
                  <a:gd name="connsiteX12" fmla="*/ 1775564 w 2116898"/>
                  <a:gd name="connsiteY12" fmla="*/ 1024067 h 1066049"/>
                  <a:gd name="connsiteX13" fmla="*/ 1885167 w 2116898"/>
                  <a:gd name="connsiteY13" fmla="*/ 983357 h 1066049"/>
                  <a:gd name="connsiteX14" fmla="*/ 1938402 w 2116898"/>
                  <a:gd name="connsiteY14" fmla="*/ 876886 h 1066049"/>
                  <a:gd name="connsiteX15" fmla="*/ 2010427 w 2116898"/>
                  <a:gd name="connsiteY15" fmla="*/ 807993 h 1066049"/>
                  <a:gd name="connsiteX16" fmla="*/ 2116898 w 2116898"/>
                  <a:gd name="connsiteY16" fmla="*/ 782941 h 1066049"/>
                  <a:gd name="connsiteX0" fmla="*/ 0 w 2116898"/>
                  <a:gd name="connsiteY0" fmla="*/ 1086641 h 1091045"/>
                  <a:gd name="connsiteX1" fmla="*/ 300624 w 2116898"/>
                  <a:gd name="connsiteY1" fmla="*/ 1086641 h 1091045"/>
                  <a:gd name="connsiteX2" fmla="*/ 513567 w 2116898"/>
                  <a:gd name="connsiteY2" fmla="*/ 1052194 h 1091045"/>
                  <a:gd name="connsiteX3" fmla="*/ 663879 w 2116898"/>
                  <a:gd name="connsiteY3" fmla="*/ 923802 h 1091045"/>
                  <a:gd name="connsiteX4" fmla="*/ 742168 w 2116898"/>
                  <a:gd name="connsiteY4" fmla="*/ 641967 h 1091045"/>
                  <a:gd name="connsiteX5" fmla="*/ 829849 w 2116898"/>
                  <a:gd name="connsiteY5" fmla="*/ 272449 h 1091045"/>
                  <a:gd name="connsiteX6" fmla="*/ 939452 w 2116898"/>
                  <a:gd name="connsiteY6" fmla="*/ 78295 h 1091045"/>
                  <a:gd name="connsiteX7" fmla="*/ 1080369 w 2116898"/>
                  <a:gd name="connsiteY7" fmla="*/ 8 h 1091045"/>
                  <a:gd name="connsiteX8" fmla="*/ 1196235 w 2116898"/>
                  <a:gd name="connsiteY8" fmla="*/ 75165 h 1091045"/>
                  <a:gd name="connsiteX9" fmla="*/ 1321495 w 2116898"/>
                  <a:gd name="connsiteY9" fmla="*/ 319422 h 1091045"/>
                  <a:gd name="connsiteX10" fmla="*/ 1509386 w 2116898"/>
                  <a:gd name="connsiteY10" fmla="*/ 848646 h 1091045"/>
                  <a:gd name="connsiteX11" fmla="*/ 1640909 w 2116898"/>
                  <a:gd name="connsiteY11" fmla="*/ 1008353 h 1091045"/>
                  <a:gd name="connsiteX12" fmla="*/ 1775564 w 2116898"/>
                  <a:gd name="connsiteY12" fmla="*/ 1049063 h 1091045"/>
                  <a:gd name="connsiteX13" fmla="*/ 1885167 w 2116898"/>
                  <a:gd name="connsiteY13" fmla="*/ 1008353 h 1091045"/>
                  <a:gd name="connsiteX14" fmla="*/ 1938402 w 2116898"/>
                  <a:gd name="connsiteY14" fmla="*/ 901882 h 1091045"/>
                  <a:gd name="connsiteX15" fmla="*/ 2010427 w 2116898"/>
                  <a:gd name="connsiteY15" fmla="*/ 832989 h 1091045"/>
                  <a:gd name="connsiteX16" fmla="*/ 2116898 w 2116898"/>
                  <a:gd name="connsiteY16" fmla="*/ 807937 h 1091045"/>
                  <a:gd name="connsiteX0" fmla="*/ 0 w 2116898"/>
                  <a:gd name="connsiteY0" fmla="*/ 1074124 h 1078528"/>
                  <a:gd name="connsiteX1" fmla="*/ 300624 w 2116898"/>
                  <a:gd name="connsiteY1" fmla="*/ 1074124 h 1078528"/>
                  <a:gd name="connsiteX2" fmla="*/ 513567 w 2116898"/>
                  <a:gd name="connsiteY2" fmla="*/ 1039677 h 1078528"/>
                  <a:gd name="connsiteX3" fmla="*/ 663879 w 2116898"/>
                  <a:gd name="connsiteY3" fmla="*/ 911285 h 1078528"/>
                  <a:gd name="connsiteX4" fmla="*/ 742168 w 2116898"/>
                  <a:gd name="connsiteY4" fmla="*/ 629450 h 1078528"/>
                  <a:gd name="connsiteX5" fmla="*/ 829849 w 2116898"/>
                  <a:gd name="connsiteY5" fmla="*/ 259932 h 1078528"/>
                  <a:gd name="connsiteX6" fmla="*/ 939452 w 2116898"/>
                  <a:gd name="connsiteY6" fmla="*/ 65778 h 1078528"/>
                  <a:gd name="connsiteX7" fmla="*/ 1092895 w 2116898"/>
                  <a:gd name="connsiteY7" fmla="*/ 17 h 1078528"/>
                  <a:gd name="connsiteX8" fmla="*/ 1196235 w 2116898"/>
                  <a:gd name="connsiteY8" fmla="*/ 62648 h 1078528"/>
                  <a:gd name="connsiteX9" fmla="*/ 1321495 w 2116898"/>
                  <a:gd name="connsiteY9" fmla="*/ 306905 h 1078528"/>
                  <a:gd name="connsiteX10" fmla="*/ 1509386 w 2116898"/>
                  <a:gd name="connsiteY10" fmla="*/ 836129 h 1078528"/>
                  <a:gd name="connsiteX11" fmla="*/ 1640909 w 2116898"/>
                  <a:gd name="connsiteY11" fmla="*/ 995836 h 1078528"/>
                  <a:gd name="connsiteX12" fmla="*/ 1775564 w 2116898"/>
                  <a:gd name="connsiteY12" fmla="*/ 1036546 h 1078528"/>
                  <a:gd name="connsiteX13" fmla="*/ 1885167 w 2116898"/>
                  <a:gd name="connsiteY13" fmla="*/ 995836 h 1078528"/>
                  <a:gd name="connsiteX14" fmla="*/ 1938402 w 2116898"/>
                  <a:gd name="connsiteY14" fmla="*/ 889365 h 1078528"/>
                  <a:gd name="connsiteX15" fmla="*/ 2010427 w 2116898"/>
                  <a:gd name="connsiteY15" fmla="*/ 820472 h 1078528"/>
                  <a:gd name="connsiteX16" fmla="*/ 2116898 w 2116898"/>
                  <a:gd name="connsiteY16" fmla="*/ 795420 h 1078528"/>
                  <a:gd name="connsiteX0" fmla="*/ 0 w 2116898"/>
                  <a:gd name="connsiteY0" fmla="*/ 1083511 h 1087915"/>
                  <a:gd name="connsiteX1" fmla="*/ 300624 w 2116898"/>
                  <a:gd name="connsiteY1" fmla="*/ 1083511 h 1087915"/>
                  <a:gd name="connsiteX2" fmla="*/ 513567 w 2116898"/>
                  <a:gd name="connsiteY2" fmla="*/ 1049064 h 1087915"/>
                  <a:gd name="connsiteX3" fmla="*/ 663879 w 2116898"/>
                  <a:gd name="connsiteY3" fmla="*/ 920672 h 1087915"/>
                  <a:gd name="connsiteX4" fmla="*/ 742168 w 2116898"/>
                  <a:gd name="connsiteY4" fmla="*/ 638837 h 1087915"/>
                  <a:gd name="connsiteX5" fmla="*/ 829849 w 2116898"/>
                  <a:gd name="connsiteY5" fmla="*/ 269319 h 1087915"/>
                  <a:gd name="connsiteX6" fmla="*/ 939452 w 2116898"/>
                  <a:gd name="connsiteY6" fmla="*/ 75165 h 1087915"/>
                  <a:gd name="connsiteX7" fmla="*/ 1089764 w 2116898"/>
                  <a:gd name="connsiteY7" fmla="*/ 10 h 1087915"/>
                  <a:gd name="connsiteX8" fmla="*/ 1196235 w 2116898"/>
                  <a:gd name="connsiteY8" fmla="*/ 72035 h 1087915"/>
                  <a:gd name="connsiteX9" fmla="*/ 1321495 w 2116898"/>
                  <a:gd name="connsiteY9" fmla="*/ 316292 h 1087915"/>
                  <a:gd name="connsiteX10" fmla="*/ 1509386 w 2116898"/>
                  <a:gd name="connsiteY10" fmla="*/ 845516 h 1087915"/>
                  <a:gd name="connsiteX11" fmla="*/ 1640909 w 2116898"/>
                  <a:gd name="connsiteY11" fmla="*/ 1005223 h 1087915"/>
                  <a:gd name="connsiteX12" fmla="*/ 1775564 w 2116898"/>
                  <a:gd name="connsiteY12" fmla="*/ 1045933 h 1087915"/>
                  <a:gd name="connsiteX13" fmla="*/ 1885167 w 2116898"/>
                  <a:gd name="connsiteY13" fmla="*/ 1005223 h 1087915"/>
                  <a:gd name="connsiteX14" fmla="*/ 1938402 w 2116898"/>
                  <a:gd name="connsiteY14" fmla="*/ 898752 h 1087915"/>
                  <a:gd name="connsiteX15" fmla="*/ 2010427 w 2116898"/>
                  <a:gd name="connsiteY15" fmla="*/ 829859 h 1087915"/>
                  <a:gd name="connsiteX16" fmla="*/ 2116898 w 2116898"/>
                  <a:gd name="connsiteY16" fmla="*/ 804807 h 1087915"/>
                  <a:gd name="connsiteX0" fmla="*/ 0 w 2116898"/>
                  <a:gd name="connsiteY0" fmla="*/ 1084558 h 1088962"/>
                  <a:gd name="connsiteX1" fmla="*/ 300624 w 2116898"/>
                  <a:gd name="connsiteY1" fmla="*/ 1084558 h 1088962"/>
                  <a:gd name="connsiteX2" fmla="*/ 513567 w 2116898"/>
                  <a:gd name="connsiteY2" fmla="*/ 1050111 h 1088962"/>
                  <a:gd name="connsiteX3" fmla="*/ 663879 w 2116898"/>
                  <a:gd name="connsiteY3" fmla="*/ 921719 h 1088962"/>
                  <a:gd name="connsiteX4" fmla="*/ 742168 w 2116898"/>
                  <a:gd name="connsiteY4" fmla="*/ 639884 h 1088962"/>
                  <a:gd name="connsiteX5" fmla="*/ 829849 w 2116898"/>
                  <a:gd name="connsiteY5" fmla="*/ 270366 h 1088962"/>
                  <a:gd name="connsiteX6" fmla="*/ 939452 w 2116898"/>
                  <a:gd name="connsiteY6" fmla="*/ 76212 h 1088962"/>
                  <a:gd name="connsiteX7" fmla="*/ 1089764 w 2116898"/>
                  <a:gd name="connsiteY7" fmla="*/ 1057 h 1088962"/>
                  <a:gd name="connsiteX8" fmla="*/ 1196235 w 2116898"/>
                  <a:gd name="connsiteY8" fmla="*/ 73082 h 1088962"/>
                  <a:gd name="connsiteX9" fmla="*/ 1321495 w 2116898"/>
                  <a:gd name="connsiteY9" fmla="*/ 317339 h 1088962"/>
                  <a:gd name="connsiteX10" fmla="*/ 1509386 w 2116898"/>
                  <a:gd name="connsiteY10" fmla="*/ 846563 h 1088962"/>
                  <a:gd name="connsiteX11" fmla="*/ 1640909 w 2116898"/>
                  <a:gd name="connsiteY11" fmla="*/ 1006270 h 1088962"/>
                  <a:gd name="connsiteX12" fmla="*/ 1775564 w 2116898"/>
                  <a:gd name="connsiteY12" fmla="*/ 1046980 h 1088962"/>
                  <a:gd name="connsiteX13" fmla="*/ 1885167 w 2116898"/>
                  <a:gd name="connsiteY13" fmla="*/ 1006270 h 1088962"/>
                  <a:gd name="connsiteX14" fmla="*/ 1938402 w 2116898"/>
                  <a:gd name="connsiteY14" fmla="*/ 899799 h 1088962"/>
                  <a:gd name="connsiteX15" fmla="*/ 2010427 w 2116898"/>
                  <a:gd name="connsiteY15" fmla="*/ 830906 h 1088962"/>
                  <a:gd name="connsiteX16" fmla="*/ 2116898 w 2116898"/>
                  <a:gd name="connsiteY16" fmla="*/ 805854 h 1088962"/>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196235 w 2116898"/>
                  <a:gd name="connsiteY8" fmla="*/ 72171 h 1088051"/>
                  <a:gd name="connsiteX9" fmla="*/ 1321495 w 2116898"/>
                  <a:gd name="connsiteY9" fmla="*/ 316428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21495 w 2116898"/>
                  <a:gd name="connsiteY9" fmla="*/ 316428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41480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4040 w 2116898"/>
                  <a:gd name="connsiteY11" fmla="*/ 1024148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25044 w 2116898"/>
                  <a:gd name="connsiteY10" fmla="*/ 851915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53434 w 2116898"/>
                  <a:gd name="connsiteY11" fmla="*/ 1014754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34645 w 2116898"/>
                  <a:gd name="connsiteY11" fmla="*/ 1021017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38818"/>
                  <a:gd name="connsiteY0" fmla="*/ 1083647 h 1088051"/>
                  <a:gd name="connsiteX1" fmla="*/ 300624 w 2138818"/>
                  <a:gd name="connsiteY1" fmla="*/ 1083647 h 1088051"/>
                  <a:gd name="connsiteX2" fmla="*/ 513567 w 2138818"/>
                  <a:gd name="connsiteY2" fmla="*/ 1049200 h 1088051"/>
                  <a:gd name="connsiteX3" fmla="*/ 663879 w 2138818"/>
                  <a:gd name="connsiteY3" fmla="*/ 920808 h 1088051"/>
                  <a:gd name="connsiteX4" fmla="*/ 742168 w 2138818"/>
                  <a:gd name="connsiteY4" fmla="*/ 638973 h 1088051"/>
                  <a:gd name="connsiteX5" fmla="*/ 829849 w 2138818"/>
                  <a:gd name="connsiteY5" fmla="*/ 269455 h 1088051"/>
                  <a:gd name="connsiteX6" fmla="*/ 939452 w 2138818"/>
                  <a:gd name="connsiteY6" fmla="*/ 75301 h 1088051"/>
                  <a:gd name="connsiteX7" fmla="*/ 1089764 w 2138818"/>
                  <a:gd name="connsiteY7" fmla="*/ 146 h 1088051"/>
                  <a:gd name="connsiteX8" fmla="*/ 1221287 w 2138818"/>
                  <a:gd name="connsiteY8" fmla="*/ 90960 h 1088051"/>
                  <a:gd name="connsiteX9" fmla="*/ 1337152 w 2138818"/>
                  <a:gd name="connsiteY9" fmla="*/ 354006 h 1088051"/>
                  <a:gd name="connsiteX10" fmla="*/ 1515650 w 2138818"/>
                  <a:gd name="connsiteY10" fmla="*/ 855047 h 1088051"/>
                  <a:gd name="connsiteX11" fmla="*/ 1634645 w 2138818"/>
                  <a:gd name="connsiteY11" fmla="*/ 1021017 h 1088051"/>
                  <a:gd name="connsiteX12" fmla="*/ 1781827 w 2138818"/>
                  <a:gd name="connsiteY12" fmla="*/ 1064858 h 1088051"/>
                  <a:gd name="connsiteX13" fmla="*/ 1885167 w 2138818"/>
                  <a:gd name="connsiteY13" fmla="*/ 1005359 h 1088051"/>
                  <a:gd name="connsiteX14" fmla="*/ 1938402 w 2138818"/>
                  <a:gd name="connsiteY14" fmla="*/ 898888 h 1088051"/>
                  <a:gd name="connsiteX15" fmla="*/ 2010427 w 2138818"/>
                  <a:gd name="connsiteY15" fmla="*/ 829995 h 1088051"/>
                  <a:gd name="connsiteX16" fmla="*/ 2138818 w 2138818"/>
                  <a:gd name="connsiteY16" fmla="*/ 823732 h 1088051"/>
                  <a:gd name="connsiteX0" fmla="*/ 0 w 2138818"/>
                  <a:gd name="connsiteY0" fmla="*/ 1083647 h 1088051"/>
                  <a:gd name="connsiteX1" fmla="*/ 300624 w 2138818"/>
                  <a:gd name="connsiteY1" fmla="*/ 1083647 h 1088051"/>
                  <a:gd name="connsiteX2" fmla="*/ 513567 w 2138818"/>
                  <a:gd name="connsiteY2" fmla="*/ 1049200 h 1088051"/>
                  <a:gd name="connsiteX3" fmla="*/ 663879 w 2138818"/>
                  <a:gd name="connsiteY3" fmla="*/ 920808 h 1088051"/>
                  <a:gd name="connsiteX4" fmla="*/ 742168 w 2138818"/>
                  <a:gd name="connsiteY4" fmla="*/ 638973 h 1088051"/>
                  <a:gd name="connsiteX5" fmla="*/ 829849 w 2138818"/>
                  <a:gd name="connsiteY5" fmla="*/ 269455 h 1088051"/>
                  <a:gd name="connsiteX6" fmla="*/ 939452 w 2138818"/>
                  <a:gd name="connsiteY6" fmla="*/ 75301 h 1088051"/>
                  <a:gd name="connsiteX7" fmla="*/ 1089764 w 2138818"/>
                  <a:gd name="connsiteY7" fmla="*/ 146 h 1088051"/>
                  <a:gd name="connsiteX8" fmla="*/ 1221287 w 2138818"/>
                  <a:gd name="connsiteY8" fmla="*/ 90960 h 1088051"/>
                  <a:gd name="connsiteX9" fmla="*/ 1337152 w 2138818"/>
                  <a:gd name="connsiteY9" fmla="*/ 354006 h 1088051"/>
                  <a:gd name="connsiteX10" fmla="*/ 1515650 w 2138818"/>
                  <a:gd name="connsiteY10" fmla="*/ 855047 h 1088051"/>
                  <a:gd name="connsiteX11" fmla="*/ 1634645 w 2138818"/>
                  <a:gd name="connsiteY11" fmla="*/ 1021017 h 1088051"/>
                  <a:gd name="connsiteX12" fmla="*/ 1781827 w 2138818"/>
                  <a:gd name="connsiteY12" fmla="*/ 1064858 h 1088051"/>
                  <a:gd name="connsiteX13" fmla="*/ 1885167 w 2138818"/>
                  <a:gd name="connsiteY13" fmla="*/ 1005359 h 1088051"/>
                  <a:gd name="connsiteX14" fmla="*/ 1938402 w 2138818"/>
                  <a:gd name="connsiteY14" fmla="*/ 898888 h 1088051"/>
                  <a:gd name="connsiteX15" fmla="*/ 2010427 w 2138818"/>
                  <a:gd name="connsiteY15" fmla="*/ 829995 h 1088051"/>
                  <a:gd name="connsiteX16" fmla="*/ 2138818 w 2138818"/>
                  <a:gd name="connsiteY16" fmla="*/ 823732 h 1088051"/>
                  <a:gd name="connsiteX0" fmla="*/ 0 w 2160738"/>
                  <a:gd name="connsiteY0" fmla="*/ 1083647 h 1088051"/>
                  <a:gd name="connsiteX1" fmla="*/ 300624 w 2160738"/>
                  <a:gd name="connsiteY1" fmla="*/ 1083647 h 1088051"/>
                  <a:gd name="connsiteX2" fmla="*/ 513567 w 2160738"/>
                  <a:gd name="connsiteY2" fmla="*/ 1049200 h 1088051"/>
                  <a:gd name="connsiteX3" fmla="*/ 663879 w 2160738"/>
                  <a:gd name="connsiteY3" fmla="*/ 920808 h 1088051"/>
                  <a:gd name="connsiteX4" fmla="*/ 742168 w 2160738"/>
                  <a:gd name="connsiteY4" fmla="*/ 638973 h 1088051"/>
                  <a:gd name="connsiteX5" fmla="*/ 829849 w 2160738"/>
                  <a:gd name="connsiteY5" fmla="*/ 269455 h 1088051"/>
                  <a:gd name="connsiteX6" fmla="*/ 939452 w 2160738"/>
                  <a:gd name="connsiteY6" fmla="*/ 75301 h 1088051"/>
                  <a:gd name="connsiteX7" fmla="*/ 1089764 w 2160738"/>
                  <a:gd name="connsiteY7" fmla="*/ 146 h 1088051"/>
                  <a:gd name="connsiteX8" fmla="*/ 1221287 w 2160738"/>
                  <a:gd name="connsiteY8" fmla="*/ 90960 h 1088051"/>
                  <a:gd name="connsiteX9" fmla="*/ 1337152 w 2160738"/>
                  <a:gd name="connsiteY9" fmla="*/ 354006 h 1088051"/>
                  <a:gd name="connsiteX10" fmla="*/ 1515650 w 2160738"/>
                  <a:gd name="connsiteY10" fmla="*/ 855047 h 1088051"/>
                  <a:gd name="connsiteX11" fmla="*/ 1634645 w 2160738"/>
                  <a:gd name="connsiteY11" fmla="*/ 1021017 h 1088051"/>
                  <a:gd name="connsiteX12" fmla="*/ 1781827 w 2160738"/>
                  <a:gd name="connsiteY12" fmla="*/ 1064858 h 1088051"/>
                  <a:gd name="connsiteX13" fmla="*/ 1885167 w 2160738"/>
                  <a:gd name="connsiteY13" fmla="*/ 1005359 h 1088051"/>
                  <a:gd name="connsiteX14" fmla="*/ 1938402 w 2160738"/>
                  <a:gd name="connsiteY14" fmla="*/ 898888 h 1088051"/>
                  <a:gd name="connsiteX15" fmla="*/ 2010427 w 2160738"/>
                  <a:gd name="connsiteY15" fmla="*/ 829995 h 1088051"/>
                  <a:gd name="connsiteX16" fmla="*/ 2160738 w 2160738"/>
                  <a:gd name="connsiteY16" fmla="*/ 826863 h 1088051"/>
                  <a:gd name="connsiteX0" fmla="*/ 0 w 2160738"/>
                  <a:gd name="connsiteY0" fmla="*/ 1083647 h 1088051"/>
                  <a:gd name="connsiteX1" fmla="*/ 300624 w 2160738"/>
                  <a:gd name="connsiteY1" fmla="*/ 1083647 h 1088051"/>
                  <a:gd name="connsiteX2" fmla="*/ 513567 w 2160738"/>
                  <a:gd name="connsiteY2" fmla="*/ 1049200 h 1088051"/>
                  <a:gd name="connsiteX3" fmla="*/ 663879 w 2160738"/>
                  <a:gd name="connsiteY3" fmla="*/ 920808 h 1088051"/>
                  <a:gd name="connsiteX4" fmla="*/ 742168 w 2160738"/>
                  <a:gd name="connsiteY4" fmla="*/ 638973 h 1088051"/>
                  <a:gd name="connsiteX5" fmla="*/ 829849 w 2160738"/>
                  <a:gd name="connsiteY5" fmla="*/ 269455 h 1088051"/>
                  <a:gd name="connsiteX6" fmla="*/ 939452 w 2160738"/>
                  <a:gd name="connsiteY6" fmla="*/ 75301 h 1088051"/>
                  <a:gd name="connsiteX7" fmla="*/ 1089764 w 2160738"/>
                  <a:gd name="connsiteY7" fmla="*/ 146 h 1088051"/>
                  <a:gd name="connsiteX8" fmla="*/ 1221287 w 2160738"/>
                  <a:gd name="connsiteY8" fmla="*/ 90960 h 1088051"/>
                  <a:gd name="connsiteX9" fmla="*/ 1337152 w 2160738"/>
                  <a:gd name="connsiteY9" fmla="*/ 354006 h 1088051"/>
                  <a:gd name="connsiteX10" fmla="*/ 1515650 w 2160738"/>
                  <a:gd name="connsiteY10" fmla="*/ 855047 h 1088051"/>
                  <a:gd name="connsiteX11" fmla="*/ 1634645 w 2160738"/>
                  <a:gd name="connsiteY11" fmla="*/ 1021017 h 1088051"/>
                  <a:gd name="connsiteX12" fmla="*/ 1781827 w 2160738"/>
                  <a:gd name="connsiteY12" fmla="*/ 1064858 h 1088051"/>
                  <a:gd name="connsiteX13" fmla="*/ 1885167 w 2160738"/>
                  <a:gd name="connsiteY13" fmla="*/ 1005359 h 1088051"/>
                  <a:gd name="connsiteX14" fmla="*/ 1938402 w 2160738"/>
                  <a:gd name="connsiteY14" fmla="*/ 898888 h 1088051"/>
                  <a:gd name="connsiteX15" fmla="*/ 2010427 w 2160738"/>
                  <a:gd name="connsiteY15" fmla="*/ 829995 h 1088051"/>
                  <a:gd name="connsiteX16" fmla="*/ 2160738 w 2160738"/>
                  <a:gd name="connsiteY16" fmla="*/ 826863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85167 w 2170132"/>
                  <a:gd name="connsiteY13" fmla="*/ 1005359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85167 w 2170132"/>
                  <a:gd name="connsiteY13" fmla="*/ 1005359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94562 w 2170132"/>
                  <a:gd name="connsiteY13" fmla="*/ 980306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10219 w 2170132"/>
                  <a:gd name="connsiteY13" fmla="*/ 995963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38402 w 2170132"/>
                  <a:gd name="connsiteY13" fmla="*/ 898888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38402 w 2170132"/>
                  <a:gd name="connsiteY13" fmla="*/ 923940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29007 w 2170132"/>
                  <a:gd name="connsiteY13" fmla="*/ 952123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29007 w 2170132"/>
                  <a:gd name="connsiteY13" fmla="*/ 95212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8072 w 2170132"/>
                  <a:gd name="connsiteY10" fmla="*/ 732918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1985375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55253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5877 w 2170132"/>
                  <a:gd name="connsiteY13" fmla="*/ 983436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6483 w 2170132"/>
                  <a:gd name="connsiteY13" fmla="*/ 964647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9009 w 2170132"/>
                  <a:gd name="connsiteY13" fmla="*/ 977173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9009 w 2170132"/>
                  <a:gd name="connsiteY13" fmla="*/ 977173 h 1088051"/>
                  <a:gd name="connsiteX14" fmla="*/ 1982244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1982244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1932139 w 2170132"/>
                  <a:gd name="connsiteY14" fmla="*/ 1002229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2035479 w 2170132"/>
                  <a:gd name="connsiteY14" fmla="*/ 90828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1979112 w 2170132"/>
                  <a:gd name="connsiteY14" fmla="*/ 876968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79112 w 2170132"/>
                  <a:gd name="connsiteY14" fmla="*/ 876968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66586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79112 w 2170132"/>
                  <a:gd name="connsiteY14" fmla="*/ 858178 h 1088051"/>
                  <a:gd name="connsiteX15" fmla="*/ 2170132 w 2170132"/>
                  <a:gd name="connsiteY15" fmla="*/ 817468 h 1088051"/>
                  <a:gd name="connsiteX0" fmla="*/ 0 w 2304787"/>
                  <a:gd name="connsiteY0" fmla="*/ 1083647 h 1088051"/>
                  <a:gd name="connsiteX1" fmla="*/ 300624 w 2304787"/>
                  <a:gd name="connsiteY1" fmla="*/ 1083647 h 1088051"/>
                  <a:gd name="connsiteX2" fmla="*/ 513567 w 2304787"/>
                  <a:gd name="connsiteY2" fmla="*/ 1049200 h 1088051"/>
                  <a:gd name="connsiteX3" fmla="*/ 663879 w 2304787"/>
                  <a:gd name="connsiteY3" fmla="*/ 920808 h 1088051"/>
                  <a:gd name="connsiteX4" fmla="*/ 742168 w 2304787"/>
                  <a:gd name="connsiteY4" fmla="*/ 638973 h 1088051"/>
                  <a:gd name="connsiteX5" fmla="*/ 829849 w 2304787"/>
                  <a:gd name="connsiteY5" fmla="*/ 269455 h 1088051"/>
                  <a:gd name="connsiteX6" fmla="*/ 939452 w 2304787"/>
                  <a:gd name="connsiteY6" fmla="*/ 75301 h 1088051"/>
                  <a:gd name="connsiteX7" fmla="*/ 1089764 w 2304787"/>
                  <a:gd name="connsiteY7" fmla="*/ 146 h 1088051"/>
                  <a:gd name="connsiteX8" fmla="*/ 1221287 w 2304787"/>
                  <a:gd name="connsiteY8" fmla="*/ 90960 h 1088051"/>
                  <a:gd name="connsiteX9" fmla="*/ 1337152 w 2304787"/>
                  <a:gd name="connsiteY9" fmla="*/ 354006 h 1088051"/>
                  <a:gd name="connsiteX10" fmla="*/ 1474940 w 2304787"/>
                  <a:gd name="connsiteY10" fmla="*/ 754838 h 1088051"/>
                  <a:gd name="connsiteX11" fmla="*/ 1615856 w 2304787"/>
                  <a:gd name="connsiteY11" fmla="*/ 999097 h 1088051"/>
                  <a:gd name="connsiteX12" fmla="*/ 1784958 w 2304787"/>
                  <a:gd name="connsiteY12" fmla="*/ 1061726 h 1088051"/>
                  <a:gd name="connsiteX13" fmla="*/ 1878906 w 2304787"/>
                  <a:gd name="connsiteY13" fmla="*/ 1005357 h 1088051"/>
                  <a:gd name="connsiteX14" fmla="*/ 1979112 w 2304787"/>
                  <a:gd name="connsiteY14" fmla="*/ 858178 h 1088051"/>
                  <a:gd name="connsiteX15" fmla="*/ 2304787 w 2304787"/>
                  <a:gd name="connsiteY15" fmla="*/ 808073 h 1088051"/>
                  <a:gd name="connsiteX0" fmla="*/ 0 w 2304787"/>
                  <a:gd name="connsiteY0" fmla="*/ 1083647 h 1088051"/>
                  <a:gd name="connsiteX1" fmla="*/ 300624 w 2304787"/>
                  <a:gd name="connsiteY1" fmla="*/ 1083647 h 1088051"/>
                  <a:gd name="connsiteX2" fmla="*/ 513567 w 2304787"/>
                  <a:gd name="connsiteY2" fmla="*/ 1049200 h 1088051"/>
                  <a:gd name="connsiteX3" fmla="*/ 663879 w 2304787"/>
                  <a:gd name="connsiteY3" fmla="*/ 920808 h 1088051"/>
                  <a:gd name="connsiteX4" fmla="*/ 742168 w 2304787"/>
                  <a:gd name="connsiteY4" fmla="*/ 638973 h 1088051"/>
                  <a:gd name="connsiteX5" fmla="*/ 829849 w 2304787"/>
                  <a:gd name="connsiteY5" fmla="*/ 269455 h 1088051"/>
                  <a:gd name="connsiteX6" fmla="*/ 939452 w 2304787"/>
                  <a:gd name="connsiteY6" fmla="*/ 75301 h 1088051"/>
                  <a:gd name="connsiteX7" fmla="*/ 1089764 w 2304787"/>
                  <a:gd name="connsiteY7" fmla="*/ 146 h 1088051"/>
                  <a:gd name="connsiteX8" fmla="*/ 1221287 w 2304787"/>
                  <a:gd name="connsiteY8" fmla="*/ 90960 h 1088051"/>
                  <a:gd name="connsiteX9" fmla="*/ 1337152 w 2304787"/>
                  <a:gd name="connsiteY9" fmla="*/ 354006 h 1088051"/>
                  <a:gd name="connsiteX10" fmla="*/ 1474940 w 2304787"/>
                  <a:gd name="connsiteY10" fmla="*/ 754838 h 1088051"/>
                  <a:gd name="connsiteX11" fmla="*/ 1615856 w 2304787"/>
                  <a:gd name="connsiteY11" fmla="*/ 999097 h 1088051"/>
                  <a:gd name="connsiteX12" fmla="*/ 1784958 w 2304787"/>
                  <a:gd name="connsiteY12" fmla="*/ 1061726 h 1088051"/>
                  <a:gd name="connsiteX13" fmla="*/ 1878906 w 2304787"/>
                  <a:gd name="connsiteY13" fmla="*/ 1005357 h 1088051"/>
                  <a:gd name="connsiteX14" fmla="*/ 1979112 w 2304787"/>
                  <a:gd name="connsiteY14" fmla="*/ 858178 h 1088051"/>
                  <a:gd name="connsiteX15" fmla="*/ 2304787 w 2304787"/>
                  <a:gd name="connsiteY15" fmla="*/ 808073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082452 w 2301655"/>
                  <a:gd name="connsiteY15" fmla="*/ 833127 h 1088051"/>
                  <a:gd name="connsiteX16" fmla="*/ 2301655 w 2301655"/>
                  <a:gd name="connsiteY16"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098109 w 2301655"/>
                  <a:gd name="connsiteY15" fmla="*/ 817469 h 1088051"/>
                  <a:gd name="connsiteX16" fmla="*/ 2301655 w 2301655"/>
                  <a:gd name="connsiteY16" fmla="*/ 820599 h 1088051"/>
                  <a:gd name="connsiteX0" fmla="*/ 0 w 2401863"/>
                  <a:gd name="connsiteY0" fmla="*/ 1083647 h 1088051"/>
                  <a:gd name="connsiteX1" fmla="*/ 300624 w 2401863"/>
                  <a:gd name="connsiteY1" fmla="*/ 1083647 h 1088051"/>
                  <a:gd name="connsiteX2" fmla="*/ 513567 w 2401863"/>
                  <a:gd name="connsiteY2" fmla="*/ 1049200 h 1088051"/>
                  <a:gd name="connsiteX3" fmla="*/ 663879 w 2401863"/>
                  <a:gd name="connsiteY3" fmla="*/ 920808 h 1088051"/>
                  <a:gd name="connsiteX4" fmla="*/ 742168 w 2401863"/>
                  <a:gd name="connsiteY4" fmla="*/ 638973 h 1088051"/>
                  <a:gd name="connsiteX5" fmla="*/ 829849 w 2401863"/>
                  <a:gd name="connsiteY5" fmla="*/ 269455 h 1088051"/>
                  <a:gd name="connsiteX6" fmla="*/ 939452 w 2401863"/>
                  <a:gd name="connsiteY6" fmla="*/ 75301 h 1088051"/>
                  <a:gd name="connsiteX7" fmla="*/ 1089764 w 2401863"/>
                  <a:gd name="connsiteY7" fmla="*/ 146 h 1088051"/>
                  <a:gd name="connsiteX8" fmla="*/ 1221287 w 2401863"/>
                  <a:gd name="connsiteY8" fmla="*/ 90960 h 1088051"/>
                  <a:gd name="connsiteX9" fmla="*/ 1337152 w 2401863"/>
                  <a:gd name="connsiteY9" fmla="*/ 354006 h 1088051"/>
                  <a:gd name="connsiteX10" fmla="*/ 1474940 w 2401863"/>
                  <a:gd name="connsiteY10" fmla="*/ 754838 h 1088051"/>
                  <a:gd name="connsiteX11" fmla="*/ 1615856 w 2401863"/>
                  <a:gd name="connsiteY11" fmla="*/ 999097 h 1088051"/>
                  <a:gd name="connsiteX12" fmla="*/ 1784958 w 2401863"/>
                  <a:gd name="connsiteY12" fmla="*/ 1061726 h 1088051"/>
                  <a:gd name="connsiteX13" fmla="*/ 1878906 w 2401863"/>
                  <a:gd name="connsiteY13" fmla="*/ 1005357 h 1088051"/>
                  <a:gd name="connsiteX14" fmla="*/ 1979112 w 2401863"/>
                  <a:gd name="connsiteY14" fmla="*/ 858178 h 1088051"/>
                  <a:gd name="connsiteX15" fmla="*/ 2098109 w 2401863"/>
                  <a:gd name="connsiteY15" fmla="*/ 817469 h 1088051"/>
                  <a:gd name="connsiteX16" fmla="*/ 2401863 w 2401863"/>
                  <a:gd name="connsiteY16" fmla="*/ 814336 h 1088051"/>
                  <a:gd name="connsiteX0" fmla="*/ 0 w 2401863"/>
                  <a:gd name="connsiteY0" fmla="*/ 1083647 h 1088051"/>
                  <a:gd name="connsiteX1" fmla="*/ 300624 w 2401863"/>
                  <a:gd name="connsiteY1" fmla="*/ 1083647 h 1088051"/>
                  <a:gd name="connsiteX2" fmla="*/ 513567 w 2401863"/>
                  <a:gd name="connsiteY2" fmla="*/ 1049200 h 1088051"/>
                  <a:gd name="connsiteX3" fmla="*/ 663879 w 2401863"/>
                  <a:gd name="connsiteY3" fmla="*/ 920808 h 1088051"/>
                  <a:gd name="connsiteX4" fmla="*/ 742168 w 2401863"/>
                  <a:gd name="connsiteY4" fmla="*/ 638973 h 1088051"/>
                  <a:gd name="connsiteX5" fmla="*/ 829849 w 2401863"/>
                  <a:gd name="connsiteY5" fmla="*/ 269455 h 1088051"/>
                  <a:gd name="connsiteX6" fmla="*/ 939452 w 2401863"/>
                  <a:gd name="connsiteY6" fmla="*/ 75301 h 1088051"/>
                  <a:gd name="connsiteX7" fmla="*/ 1089764 w 2401863"/>
                  <a:gd name="connsiteY7" fmla="*/ 146 h 1088051"/>
                  <a:gd name="connsiteX8" fmla="*/ 1221287 w 2401863"/>
                  <a:gd name="connsiteY8" fmla="*/ 90960 h 1088051"/>
                  <a:gd name="connsiteX9" fmla="*/ 1337152 w 2401863"/>
                  <a:gd name="connsiteY9" fmla="*/ 354006 h 1088051"/>
                  <a:gd name="connsiteX10" fmla="*/ 1474940 w 2401863"/>
                  <a:gd name="connsiteY10" fmla="*/ 754838 h 1088051"/>
                  <a:gd name="connsiteX11" fmla="*/ 1615856 w 2401863"/>
                  <a:gd name="connsiteY11" fmla="*/ 999097 h 1088051"/>
                  <a:gd name="connsiteX12" fmla="*/ 1784958 w 2401863"/>
                  <a:gd name="connsiteY12" fmla="*/ 1061726 h 1088051"/>
                  <a:gd name="connsiteX13" fmla="*/ 1878906 w 2401863"/>
                  <a:gd name="connsiteY13" fmla="*/ 1005357 h 1088051"/>
                  <a:gd name="connsiteX14" fmla="*/ 1979112 w 2401863"/>
                  <a:gd name="connsiteY14" fmla="*/ 858178 h 1088051"/>
                  <a:gd name="connsiteX15" fmla="*/ 2098109 w 2401863"/>
                  <a:gd name="connsiteY15" fmla="*/ 817469 h 1088051"/>
                  <a:gd name="connsiteX16" fmla="*/ 2401863 w 2401863"/>
                  <a:gd name="connsiteY16" fmla="*/ 814336 h 108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1863" h="1088051">
                    <a:moveTo>
                      <a:pt x="0" y="1083647"/>
                    </a:moveTo>
                    <a:cubicBezTo>
                      <a:pt x="101774" y="1089649"/>
                      <a:pt x="215030" y="1089388"/>
                      <a:pt x="300624" y="1083647"/>
                    </a:cubicBezTo>
                    <a:cubicBezTo>
                      <a:pt x="386218" y="1077906"/>
                      <a:pt x="453025" y="1076340"/>
                      <a:pt x="513567" y="1049200"/>
                    </a:cubicBezTo>
                    <a:cubicBezTo>
                      <a:pt x="574110" y="1022060"/>
                      <a:pt x="625779" y="989179"/>
                      <a:pt x="663879" y="920808"/>
                    </a:cubicBezTo>
                    <a:cubicBezTo>
                      <a:pt x="701979" y="852437"/>
                      <a:pt x="714506" y="747532"/>
                      <a:pt x="742168" y="638973"/>
                    </a:cubicBezTo>
                    <a:cubicBezTo>
                      <a:pt x="769830" y="530414"/>
                      <a:pt x="796968" y="363400"/>
                      <a:pt x="829849" y="269455"/>
                    </a:cubicBezTo>
                    <a:cubicBezTo>
                      <a:pt x="862730" y="175510"/>
                      <a:pt x="896133" y="120186"/>
                      <a:pt x="939452" y="75301"/>
                    </a:cubicBezTo>
                    <a:cubicBezTo>
                      <a:pt x="982771" y="30416"/>
                      <a:pt x="1042792" y="-2464"/>
                      <a:pt x="1089764" y="146"/>
                    </a:cubicBezTo>
                    <a:cubicBezTo>
                      <a:pt x="1136737" y="2756"/>
                      <a:pt x="1180056" y="31983"/>
                      <a:pt x="1221287" y="90960"/>
                    </a:cubicBezTo>
                    <a:cubicBezTo>
                      <a:pt x="1262518" y="149937"/>
                      <a:pt x="1294877" y="243360"/>
                      <a:pt x="1337152" y="354006"/>
                    </a:cubicBezTo>
                    <a:cubicBezTo>
                      <a:pt x="1379427" y="464652"/>
                      <a:pt x="1428489" y="647323"/>
                      <a:pt x="1474940" y="754838"/>
                    </a:cubicBezTo>
                    <a:cubicBezTo>
                      <a:pt x="1521391" y="862353"/>
                      <a:pt x="1564186" y="947949"/>
                      <a:pt x="1615856" y="999097"/>
                    </a:cubicBezTo>
                    <a:cubicBezTo>
                      <a:pt x="1667526" y="1050245"/>
                      <a:pt x="1741116" y="1060683"/>
                      <a:pt x="1784958" y="1061726"/>
                    </a:cubicBezTo>
                    <a:cubicBezTo>
                      <a:pt x="1828800" y="1062769"/>
                      <a:pt x="1846547" y="1039282"/>
                      <a:pt x="1878906" y="1005357"/>
                    </a:cubicBezTo>
                    <a:cubicBezTo>
                      <a:pt x="1911265" y="971432"/>
                      <a:pt x="1945188" y="886883"/>
                      <a:pt x="1979112" y="858178"/>
                    </a:cubicBezTo>
                    <a:cubicBezTo>
                      <a:pt x="2013036" y="829473"/>
                      <a:pt x="2044352" y="823732"/>
                      <a:pt x="2098109" y="817469"/>
                    </a:cubicBezTo>
                    <a:cubicBezTo>
                      <a:pt x="2151866" y="811206"/>
                      <a:pt x="2202490" y="813293"/>
                      <a:pt x="2401863" y="814336"/>
                    </a:cubicBezTo>
                  </a:path>
                </a:pathLst>
              </a:custGeom>
              <a:noFill/>
              <a:ln w="152400" cap="rnd">
                <a:solidFill>
                  <a:srgbClr val="008F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2"/>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3284538" y="1828800"/>
                <a:ext cx="4779962" cy="1227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35" name="Picture 2"/>
            <p:cNvPicPr>
              <a:picLocks noChangeAspect="1" noChangeArrowheads="1"/>
            </p:cNvPicPr>
            <p:nvPr/>
          </p:nvPicPr>
          <p:blipFill>
            <a:blip r:embed="rId4">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2376488" y="-355600"/>
              <a:ext cx="6540502" cy="3790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1645189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xfrm>
            <a:off x="457200" y="6554788"/>
            <a:ext cx="2128838" cy="263525"/>
          </a:xfrm>
          <a:prstGeom prst="rect">
            <a:avLst/>
          </a:prstGeom>
          <a:ln/>
        </p:spPr>
        <p:txBody>
          <a:bodyPr/>
          <a:lstStyle>
            <a:lvl1pPr>
              <a:defRPr/>
            </a:lvl1pPr>
          </a:lstStyle>
          <a:p>
            <a:pPr>
              <a:defRPr/>
            </a:pPr>
            <a:endParaRPr lang="en-US"/>
          </a:p>
        </p:txBody>
      </p:sp>
      <p:sp>
        <p:nvSpPr>
          <p:cNvPr id="3" name="Rectangle 4"/>
          <p:cNvSpPr>
            <a:spLocks noGrp="1" noChangeArrowheads="1"/>
          </p:cNvSpPr>
          <p:nvPr>
            <p:ph type="ftr" idx="11"/>
          </p:nvPr>
        </p:nvSpPr>
        <p:spPr>
          <a:xfrm>
            <a:off x="3127375" y="6494463"/>
            <a:ext cx="2897188" cy="323850"/>
          </a:xfrm>
          <a:prstGeom prst="rect">
            <a:avLst/>
          </a:prstGeom>
          <a:ln/>
        </p:spPr>
        <p:txBody>
          <a:bodyPr/>
          <a:lstStyle>
            <a:lvl1pPr>
              <a:defRPr/>
            </a:lvl1pPr>
          </a:lstStyle>
          <a:p>
            <a:pPr>
              <a:defRPr/>
            </a:pPr>
            <a:r>
              <a:rPr lang="en-US" smtClean="0"/>
              <a:t>Order of Connection Matters Exercise</a:t>
            </a:r>
            <a:endParaRPr lang="en-US"/>
          </a:p>
        </p:txBody>
      </p:sp>
      <p:grpSp>
        <p:nvGrpSpPr>
          <p:cNvPr id="4" name="Group 3"/>
          <p:cNvGrpSpPr/>
          <p:nvPr userDrawn="1"/>
        </p:nvGrpSpPr>
        <p:grpSpPr>
          <a:xfrm>
            <a:off x="5638800" y="1840942"/>
            <a:ext cx="2510977" cy="2822573"/>
            <a:chOff x="2287247" y="3237204"/>
            <a:chExt cx="2510977" cy="2822573"/>
          </a:xfrm>
        </p:grpSpPr>
        <p:sp>
          <p:nvSpPr>
            <p:cNvPr id="5" name="Rectangle 4"/>
            <p:cNvSpPr/>
            <p:nvPr/>
          </p:nvSpPr>
          <p:spPr>
            <a:xfrm>
              <a:off x="2409278" y="4502123"/>
              <a:ext cx="154305" cy="36703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563583" y="4307178"/>
              <a:ext cx="158176" cy="56197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721759" y="3701387"/>
              <a:ext cx="325694" cy="116776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047453" y="3911573"/>
              <a:ext cx="321684" cy="9575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369137" y="3237204"/>
              <a:ext cx="310776" cy="163194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671402" y="4307178"/>
              <a:ext cx="171389" cy="56197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840043" y="3420627"/>
              <a:ext cx="310677" cy="144852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150720" y="4498312"/>
              <a:ext cx="154305" cy="37084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a:off x="2428328" y="48691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613620" y="48691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798912" y="48691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984204" y="48691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169496" y="48691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354788" y="48691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540080" y="48691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725372" y="48691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910664" y="48691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095956" y="48691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281248" y="48691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2287247" y="5009951"/>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2287247" y="5192831"/>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2287247" y="5375711"/>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2287247" y="5558591"/>
              <a:ext cx="2127462" cy="0"/>
            </a:xfrm>
            <a:prstGeom prst="line">
              <a:avLst/>
            </a:prstGeom>
            <a:ln w="41275" cap="sq">
              <a:solidFill>
                <a:schemeClr val="bg1">
                  <a:lumMod val="75000"/>
                  <a:alpha val="6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2287247" y="5741471"/>
              <a:ext cx="2127462" cy="0"/>
            </a:xfrm>
            <a:prstGeom prst="line">
              <a:avLst/>
            </a:prstGeom>
            <a:ln w="41275" cap="sq">
              <a:solidFill>
                <a:schemeClr val="bg1">
                  <a:lumMod val="75000"/>
                  <a:alpha val="40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2287247" y="5924351"/>
              <a:ext cx="2127462" cy="0"/>
            </a:xfrm>
            <a:prstGeom prst="line">
              <a:avLst/>
            </a:prstGeom>
            <a:ln w="41275" cap="sq">
              <a:solidFill>
                <a:schemeClr val="bg1">
                  <a:lumMod val="75000"/>
                  <a:alpha val="20000"/>
                </a:schemeClr>
              </a:solidFill>
            </a:ln>
          </p:spPr>
          <p:style>
            <a:lnRef idx="1">
              <a:schemeClr val="accent1"/>
            </a:lnRef>
            <a:fillRef idx="0">
              <a:schemeClr val="accent1"/>
            </a:fillRef>
            <a:effectRef idx="0">
              <a:schemeClr val="accent1"/>
            </a:effectRef>
            <a:fontRef idx="minor">
              <a:schemeClr val="tx1"/>
            </a:fontRef>
          </p:style>
        </p:cxnSp>
        <p:sp>
          <p:nvSpPr>
            <p:cNvPr id="30" name="Freeform 29"/>
            <p:cNvSpPr/>
            <p:nvPr/>
          </p:nvSpPr>
          <p:spPr>
            <a:xfrm>
              <a:off x="3050845" y="4750794"/>
              <a:ext cx="1252603" cy="1067309"/>
            </a:xfrm>
            <a:custGeom>
              <a:avLst/>
              <a:gdLst>
                <a:gd name="connsiteX0" fmla="*/ 0 w 1233814"/>
                <a:gd name="connsiteY0" fmla="*/ 91044 h 1067309"/>
                <a:gd name="connsiteX1" fmla="*/ 93946 w 1233814"/>
                <a:gd name="connsiteY1" fmla="*/ 31546 h 1067309"/>
                <a:gd name="connsiteX2" fmla="*/ 197285 w 1233814"/>
                <a:gd name="connsiteY2" fmla="*/ 231 h 1067309"/>
                <a:gd name="connsiteX3" fmla="*/ 275573 w 1233814"/>
                <a:gd name="connsiteY3" fmla="*/ 22151 h 1067309"/>
                <a:gd name="connsiteX4" fmla="*/ 350729 w 1233814"/>
                <a:gd name="connsiteY4" fmla="*/ 103570 h 1067309"/>
                <a:gd name="connsiteX5" fmla="*/ 403965 w 1233814"/>
                <a:gd name="connsiteY5" fmla="*/ 300855 h 1067309"/>
                <a:gd name="connsiteX6" fmla="*/ 510436 w 1233814"/>
                <a:gd name="connsiteY6" fmla="*/ 795633 h 1067309"/>
                <a:gd name="connsiteX7" fmla="*/ 616907 w 1233814"/>
                <a:gd name="connsiteY7" fmla="*/ 970998 h 1067309"/>
                <a:gd name="connsiteX8" fmla="*/ 729642 w 1233814"/>
                <a:gd name="connsiteY8" fmla="*/ 1052417 h 1067309"/>
                <a:gd name="connsiteX9" fmla="*/ 879954 w 1233814"/>
                <a:gd name="connsiteY9" fmla="*/ 1055548 h 1067309"/>
                <a:gd name="connsiteX10" fmla="*/ 1002083 w 1233814"/>
                <a:gd name="connsiteY10" fmla="*/ 930288 h 1067309"/>
                <a:gd name="connsiteX11" fmla="*/ 1102291 w 1233814"/>
                <a:gd name="connsiteY11" fmla="*/ 660979 h 1067309"/>
                <a:gd name="connsiteX12" fmla="*/ 1164921 w 1233814"/>
                <a:gd name="connsiteY12" fmla="*/ 407326 h 1067309"/>
                <a:gd name="connsiteX13" fmla="*/ 1233814 w 1233814"/>
                <a:gd name="connsiteY13" fmla="*/ 188121 h 1067309"/>
                <a:gd name="connsiteX0" fmla="*/ 0 w 1221288"/>
                <a:gd name="connsiteY0" fmla="*/ 106701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25489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49471"/>
                <a:gd name="connsiteY0" fmla="*/ 125489 h 1067309"/>
                <a:gd name="connsiteX1" fmla="*/ 81420 w 1249471"/>
                <a:gd name="connsiteY1" fmla="*/ 31546 h 1067309"/>
                <a:gd name="connsiteX2" fmla="*/ 184759 w 1249471"/>
                <a:gd name="connsiteY2" fmla="*/ 231 h 1067309"/>
                <a:gd name="connsiteX3" fmla="*/ 263047 w 1249471"/>
                <a:gd name="connsiteY3" fmla="*/ 22151 h 1067309"/>
                <a:gd name="connsiteX4" fmla="*/ 338203 w 1249471"/>
                <a:gd name="connsiteY4" fmla="*/ 103570 h 1067309"/>
                <a:gd name="connsiteX5" fmla="*/ 391439 w 1249471"/>
                <a:gd name="connsiteY5" fmla="*/ 300855 h 1067309"/>
                <a:gd name="connsiteX6" fmla="*/ 497910 w 1249471"/>
                <a:gd name="connsiteY6" fmla="*/ 795633 h 1067309"/>
                <a:gd name="connsiteX7" fmla="*/ 604381 w 1249471"/>
                <a:gd name="connsiteY7" fmla="*/ 970998 h 1067309"/>
                <a:gd name="connsiteX8" fmla="*/ 717116 w 1249471"/>
                <a:gd name="connsiteY8" fmla="*/ 1052417 h 1067309"/>
                <a:gd name="connsiteX9" fmla="*/ 867428 w 1249471"/>
                <a:gd name="connsiteY9" fmla="*/ 1055548 h 1067309"/>
                <a:gd name="connsiteX10" fmla="*/ 989557 w 1249471"/>
                <a:gd name="connsiteY10" fmla="*/ 930288 h 1067309"/>
                <a:gd name="connsiteX11" fmla="*/ 1089765 w 1249471"/>
                <a:gd name="connsiteY11" fmla="*/ 660979 h 1067309"/>
                <a:gd name="connsiteX12" fmla="*/ 1152395 w 1249471"/>
                <a:gd name="connsiteY12" fmla="*/ 407326 h 1067309"/>
                <a:gd name="connsiteX13" fmla="*/ 1249471 w 1249471"/>
                <a:gd name="connsiteY13" fmla="*/ 166200 h 1067309"/>
                <a:gd name="connsiteX0" fmla="*/ 0 w 1249471"/>
                <a:gd name="connsiteY0" fmla="*/ 125489 h 1067309"/>
                <a:gd name="connsiteX1" fmla="*/ 81420 w 1249471"/>
                <a:gd name="connsiteY1" fmla="*/ 31546 h 1067309"/>
                <a:gd name="connsiteX2" fmla="*/ 184759 w 1249471"/>
                <a:gd name="connsiteY2" fmla="*/ 231 h 1067309"/>
                <a:gd name="connsiteX3" fmla="*/ 263047 w 1249471"/>
                <a:gd name="connsiteY3" fmla="*/ 22151 h 1067309"/>
                <a:gd name="connsiteX4" fmla="*/ 338203 w 1249471"/>
                <a:gd name="connsiteY4" fmla="*/ 103570 h 1067309"/>
                <a:gd name="connsiteX5" fmla="*/ 391439 w 1249471"/>
                <a:gd name="connsiteY5" fmla="*/ 300855 h 1067309"/>
                <a:gd name="connsiteX6" fmla="*/ 497910 w 1249471"/>
                <a:gd name="connsiteY6" fmla="*/ 795633 h 1067309"/>
                <a:gd name="connsiteX7" fmla="*/ 604381 w 1249471"/>
                <a:gd name="connsiteY7" fmla="*/ 970998 h 1067309"/>
                <a:gd name="connsiteX8" fmla="*/ 717116 w 1249471"/>
                <a:gd name="connsiteY8" fmla="*/ 1052417 h 1067309"/>
                <a:gd name="connsiteX9" fmla="*/ 867428 w 1249471"/>
                <a:gd name="connsiteY9" fmla="*/ 1055548 h 1067309"/>
                <a:gd name="connsiteX10" fmla="*/ 989557 w 1249471"/>
                <a:gd name="connsiteY10" fmla="*/ 930288 h 1067309"/>
                <a:gd name="connsiteX11" fmla="*/ 1089765 w 1249471"/>
                <a:gd name="connsiteY11" fmla="*/ 660979 h 1067309"/>
                <a:gd name="connsiteX12" fmla="*/ 1152395 w 1249471"/>
                <a:gd name="connsiteY12" fmla="*/ 407326 h 1067309"/>
                <a:gd name="connsiteX13" fmla="*/ 1249471 w 1249471"/>
                <a:gd name="connsiteY13" fmla="*/ 166200 h 1067309"/>
                <a:gd name="connsiteX0" fmla="*/ 0 w 1243208"/>
                <a:gd name="connsiteY0" fmla="*/ 125489 h 1067309"/>
                <a:gd name="connsiteX1" fmla="*/ 81420 w 1243208"/>
                <a:gd name="connsiteY1" fmla="*/ 31546 h 1067309"/>
                <a:gd name="connsiteX2" fmla="*/ 184759 w 1243208"/>
                <a:gd name="connsiteY2" fmla="*/ 231 h 1067309"/>
                <a:gd name="connsiteX3" fmla="*/ 263047 w 1243208"/>
                <a:gd name="connsiteY3" fmla="*/ 22151 h 1067309"/>
                <a:gd name="connsiteX4" fmla="*/ 338203 w 1243208"/>
                <a:gd name="connsiteY4" fmla="*/ 103570 h 1067309"/>
                <a:gd name="connsiteX5" fmla="*/ 391439 w 1243208"/>
                <a:gd name="connsiteY5" fmla="*/ 300855 h 1067309"/>
                <a:gd name="connsiteX6" fmla="*/ 497910 w 1243208"/>
                <a:gd name="connsiteY6" fmla="*/ 795633 h 1067309"/>
                <a:gd name="connsiteX7" fmla="*/ 604381 w 1243208"/>
                <a:gd name="connsiteY7" fmla="*/ 970998 h 1067309"/>
                <a:gd name="connsiteX8" fmla="*/ 717116 w 1243208"/>
                <a:gd name="connsiteY8" fmla="*/ 1052417 h 1067309"/>
                <a:gd name="connsiteX9" fmla="*/ 867428 w 1243208"/>
                <a:gd name="connsiteY9" fmla="*/ 1055548 h 1067309"/>
                <a:gd name="connsiteX10" fmla="*/ 989557 w 1243208"/>
                <a:gd name="connsiteY10" fmla="*/ 930288 h 1067309"/>
                <a:gd name="connsiteX11" fmla="*/ 1089765 w 1243208"/>
                <a:gd name="connsiteY11" fmla="*/ 660979 h 1067309"/>
                <a:gd name="connsiteX12" fmla="*/ 1152395 w 1243208"/>
                <a:gd name="connsiteY12" fmla="*/ 407326 h 1067309"/>
                <a:gd name="connsiteX13" fmla="*/ 1243208 w 1243208"/>
                <a:gd name="connsiteY13" fmla="*/ 153674 h 1067309"/>
                <a:gd name="connsiteX0" fmla="*/ 0 w 1252603"/>
                <a:gd name="connsiteY0" fmla="*/ 125489 h 1067309"/>
                <a:gd name="connsiteX1" fmla="*/ 81420 w 1252603"/>
                <a:gd name="connsiteY1" fmla="*/ 31546 h 1067309"/>
                <a:gd name="connsiteX2" fmla="*/ 184759 w 1252603"/>
                <a:gd name="connsiteY2" fmla="*/ 231 h 1067309"/>
                <a:gd name="connsiteX3" fmla="*/ 263047 w 1252603"/>
                <a:gd name="connsiteY3" fmla="*/ 22151 h 1067309"/>
                <a:gd name="connsiteX4" fmla="*/ 338203 w 1252603"/>
                <a:gd name="connsiteY4" fmla="*/ 103570 h 1067309"/>
                <a:gd name="connsiteX5" fmla="*/ 391439 w 1252603"/>
                <a:gd name="connsiteY5" fmla="*/ 300855 h 1067309"/>
                <a:gd name="connsiteX6" fmla="*/ 497910 w 1252603"/>
                <a:gd name="connsiteY6" fmla="*/ 795633 h 1067309"/>
                <a:gd name="connsiteX7" fmla="*/ 604381 w 1252603"/>
                <a:gd name="connsiteY7" fmla="*/ 970998 h 1067309"/>
                <a:gd name="connsiteX8" fmla="*/ 717116 w 1252603"/>
                <a:gd name="connsiteY8" fmla="*/ 1052417 h 1067309"/>
                <a:gd name="connsiteX9" fmla="*/ 867428 w 1252603"/>
                <a:gd name="connsiteY9" fmla="*/ 1055548 h 1067309"/>
                <a:gd name="connsiteX10" fmla="*/ 989557 w 1252603"/>
                <a:gd name="connsiteY10" fmla="*/ 930288 h 1067309"/>
                <a:gd name="connsiteX11" fmla="*/ 1089765 w 1252603"/>
                <a:gd name="connsiteY11" fmla="*/ 660979 h 1067309"/>
                <a:gd name="connsiteX12" fmla="*/ 1152395 w 1252603"/>
                <a:gd name="connsiteY12" fmla="*/ 407326 h 1067309"/>
                <a:gd name="connsiteX13" fmla="*/ 1252603 w 1252603"/>
                <a:gd name="connsiteY13" fmla="*/ 156806 h 1067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52603" h="1067309">
                  <a:moveTo>
                    <a:pt x="0" y="125489"/>
                  </a:moveTo>
                  <a:cubicBezTo>
                    <a:pt x="36795" y="84518"/>
                    <a:pt x="50627" y="52422"/>
                    <a:pt x="81420" y="31546"/>
                  </a:cubicBezTo>
                  <a:cubicBezTo>
                    <a:pt x="112213" y="10670"/>
                    <a:pt x="154488" y="1797"/>
                    <a:pt x="184759" y="231"/>
                  </a:cubicBezTo>
                  <a:cubicBezTo>
                    <a:pt x="215030" y="-1335"/>
                    <a:pt x="237473" y="4928"/>
                    <a:pt x="263047" y="22151"/>
                  </a:cubicBezTo>
                  <a:cubicBezTo>
                    <a:pt x="288621" y="39374"/>
                    <a:pt x="316804" y="57119"/>
                    <a:pt x="338203" y="103570"/>
                  </a:cubicBezTo>
                  <a:cubicBezTo>
                    <a:pt x="359602" y="150021"/>
                    <a:pt x="364821" y="185511"/>
                    <a:pt x="391439" y="300855"/>
                  </a:cubicBezTo>
                  <a:cubicBezTo>
                    <a:pt x="418057" y="416199"/>
                    <a:pt x="462420" y="683942"/>
                    <a:pt x="497910" y="795633"/>
                  </a:cubicBezTo>
                  <a:cubicBezTo>
                    <a:pt x="533400" y="907324"/>
                    <a:pt x="567847" y="928201"/>
                    <a:pt x="604381" y="970998"/>
                  </a:cubicBezTo>
                  <a:cubicBezTo>
                    <a:pt x="640915" y="1013795"/>
                    <a:pt x="673275" y="1038325"/>
                    <a:pt x="717116" y="1052417"/>
                  </a:cubicBezTo>
                  <a:cubicBezTo>
                    <a:pt x="760957" y="1066509"/>
                    <a:pt x="822021" y="1075903"/>
                    <a:pt x="867428" y="1055548"/>
                  </a:cubicBezTo>
                  <a:cubicBezTo>
                    <a:pt x="912835" y="1035193"/>
                    <a:pt x="952501" y="996050"/>
                    <a:pt x="989557" y="930288"/>
                  </a:cubicBezTo>
                  <a:cubicBezTo>
                    <a:pt x="1026613" y="864527"/>
                    <a:pt x="1062625" y="748139"/>
                    <a:pt x="1089765" y="660979"/>
                  </a:cubicBezTo>
                  <a:cubicBezTo>
                    <a:pt x="1116905" y="573819"/>
                    <a:pt x="1125255" y="491355"/>
                    <a:pt x="1152395" y="407326"/>
                  </a:cubicBezTo>
                  <a:cubicBezTo>
                    <a:pt x="1179535" y="323297"/>
                    <a:pt x="1204064" y="211607"/>
                    <a:pt x="1252603" y="156806"/>
                  </a:cubicBezTo>
                </a:path>
              </a:pathLst>
            </a:custGeom>
            <a:noFill/>
            <a:ln w="152400" cap="rnd">
              <a:solidFill>
                <a:srgbClr val="008F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2396361" y="3939818"/>
              <a:ext cx="2401863" cy="1088051"/>
            </a:xfrm>
            <a:custGeom>
              <a:avLst/>
              <a:gdLst>
                <a:gd name="connsiteX0" fmla="*/ 0 w 2091846"/>
                <a:gd name="connsiteY0" fmla="*/ 1076333 h 1084914"/>
                <a:gd name="connsiteX1" fmla="*/ 284967 w 2091846"/>
                <a:gd name="connsiteY1" fmla="*/ 1082596 h 1084914"/>
                <a:gd name="connsiteX2" fmla="*/ 488515 w 2091846"/>
                <a:gd name="connsiteY2" fmla="*/ 1041886 h 1084914"/>
                <a:gd name="connsiteX3" fmla="*/ 638827 w 2091846"/>
                <a:gd name="connsiteY3" fmla="*/ 932283 h 1084914"/>
                <a:gd name="connsiteX4" fmla="*/ 720246 w 2091846"/>
                <a:gd name="connsiteY4" fmla="*/ 672368 h 1084914"/>
                <a:gd name="connsiteX5" fmla="*/ 829849 w 2091846"/>
                <a:gd name="connsiteY5" fmla="*/ 221431 h 1084914"/>
                <a:gd name="connsiteX6" fmla="*/ 914400 w 2091846"/>
                <a:gd name="connsiteY6" fmla="*/ 67987 h 1084914"/>
                <a:gd name="connsiteX7" fmla="*/ 992687 w 2091846"/>
                <a:gd name="connsiteY7" fmla="*/ 14752 h 1084914"/>
                <a:gd name="connsiteX8" fmla="*/ 1077238 w 2091846"/>
                <a:gd name="connsiteY8" fmla="*/ 2226 h 1084914"/>
                <a:gd name="connsiteX9" fmla="*/ 1183709 w 2091846"/>
                <a:gd name="connsiteY9" fmla="*/ 52330 h 1084914"/>
                <a:gd name="connsiteX10" fmla="*/ 1302706 w 2091846"/>
                <a:gd name="connsiteY10" fmla="*/ 296587 h 1084914"/>
                <a:gd name="connsiteX11" fmla="*/ 1484334 w 2091846"/>
                <a:gd name="connsiteY11" fmla="*/ 838338 h 1084914"/>
                <a:gd name="connsiteX12" fmla="*/ 1615857 w 2091846"/>
                <a:gd name="connsiteY12" fmla="*/ 998045 h 1084914"/>
                <a:gd name="connsiteX13" fmla="*/ 1750512 w 2091846"/>
                <a:gd name="connsiteY13" fmla="*/ 1038755 h 1084914"/>
                <a:gd name="connsiteX14" fmla="*/ 1860115 w 2091846"/>
                <a:gd name="connsiteY14" fmla="*/ 998045 h 1084914"/>
                <a:gd name="connsiteX15" fmla="*/ 1913350 w 2091846"/>
                <a:gd name="connsiteY15" fmla="*/ 891574 h 1084914"/>
                <a:gd name="connsiteX16" fmla="*/ 1985375 w 2091846"/>
                <a:gd name="connsiteY16" fmla="*/ 822681 h 1084914"/>
                <a:gd name="connsiteX17" fmla="*/ 2091846 w 2091846"/>
                <a:gd name="connsiteY17" fmla="*/ 797629 h 1084914"/>
                <a:gd name="connsiteX0" fmla="*/ 0 w 2123162"/>
                <a:gd name="connsiteY0" fmla="*/ 1085728 h 1089324"/>
                <a:gd name="connsiteX1" fmla="*/ 316283 w 2123162"/>
                <a:gd name="connsiteY1" fmla="*/ 1082596 h 1089324"/>
                <a:gd name="connsiteX2" fmla="*/ 519831 w 2123162"/>
                <a:gd name="connsiteY2" fmla="*/ 1041886 h 1089324"/>
                <a:gd name="connsiteX3" fmla="*/ 670143 w 2123162"/>
                <a:gd name="connsiteY3" fmla="*/ 932283 h 1089324"/>
                <a:gd name="connsiteX4" fmla="*/ 751562 w 2123162"/>
                <a:gd name="connsiteY4" fmla="*/ 672368 h 1089324"/>
                <a:gd name="connsiteX5" fmla="*/ 861165 w 2123162"/>
                <a:gd name="connsiteY5" fmla="*/ 221431 h 1089324"/>
                <a:gd name="connsiteX6" fmla="*/ 945716 w 2123162"/>
                <a:gd name="connsiteY6" fmla="*/ 67987 h 1089324"/>
                <a:gd name="connsiteX7" fmla="*/ 1024003 w 2123162"/>
                <a:gd name="connsiteY7" fmla="*/ 14752 h 1089324"/>
                <a:gd name="connsiteX8" fmla="*/ 1108554 w 2123162"/>
                <a:gd name="connsiteY8" fmla="*/ 2226 h 1089324"/>
                <a:gd name="connsiteX9" fmla="*/ 1215025 w 2123162"/>
                <a:gd name="connsiteY9" fmla="*/ 52330 h 1089324"/>
                <a:gd name="connsiteX10" fmla="*/ 1334022 w 2123162"/>
                <a:gd name="connsiteY10" fmla="*/ 296587 h 1089324"/>
                <a:gd name="connsiteX11" fmla="*/ 1515650 w 2123162"/>
                <a:gd name="connsiteY11" fmla="*/ 838338 h 1089324"/>
                <a:gd name="connsiteX12" fmla="*/ 1647173 w 2123162"/>
                <a:gd name="connsiteY12" fmla="*/ 998045 h 1089324"/>
                <a:gd name="connsiteX13" fmla="*/ 1781828 w 2123162"/>
                <a:gd name="connsiteY13" fmla="*/ 1038755 h 1089324"/>
                <a:gd name="connsiteX14" fmla="*/ 1891431 w 2123162"/>
                <a:gd name="connsiteY14" fmla="*/ 998045 h 1089324"/>
                <a:gd name="connsiteX15" fmla="*/ 1944666 w 2123162"/>
                <a:gd name="connsiteY15" fmla="*/ 891574 h 1089324"/>
                <a:gd name="connsiteX16" fmla="*/ 2016691 w 2123162"/>
                <a:gd name="connsiteY16" fmla="*/ 822681 h 1089324"/>
                <a:gd name="connsiteX17" fmla="*/ 2123162 w 2123162"/>
                <a:gd name="connsiteY17" fmla="*/ 797629 h 1089324"/>
                <a:gd name="connsiteX0" fmla="*/ 0 w 2116898"/>
                <a:gd name="connsiteY0" fmla="*/ 1076333 h 1084914"/>
                <a:gd name="connsiteX1" fmla="*/ 310019 w 2116898"/>
                <a:gd name="connsiteY1" fmla="*/ 1082596 h 1084914"/>
                <a:gd name="connsiteX2" fmla="*/ 513567 w 2116898"/>
                <a:gd name="connsiteY2" fmla="*/ 1041886 h 1084914"/>
                <a:gd name="connsiteX3" fmla="*/ 663879 w 2116898"/>
                <a:gd name="connsiteY3" fmla="*/ 932283 h 1084914"/>
                <a:gd name="connsiteX4" fmla="*/ 745298 w 2116898"/>
                <a:gd name="connsiteY4" fmla="*/ 672368 h 1084914"/>
                <a:gd name="connsiteX5" fmla="*/ 854901 w 2116898"/>
                <a:gd name="connsiteY5" fmla="*/ 221431 h 1084914"/>
                <a:gd name="connsiteX6" fmla="*/ 939452 w 2116898"/>
                <a:gd name="connsiteY6" fmla="*/ 67987 h 1084914"/>
                <a:gd name="connsiteX7" fmla="*/ 1017739 w 2116898"/>
                <a:gd name="connsiteY7" fmla="*/ 14752 h 1084914"/>
                <a:gd name="connsiteX8" fmla="*/ 1102290 w 2116898"/>
                <a:gd name="connsiteY8" fmla="*/ 2226 h 1084914"/>
                <a:gd name="connsiteX9" fmla="*/ 1208761 w 2116898"/>
                <a:gd name="connsiteY9" fmla="*/ 52330 h 1084914"/>
                <a:gd name="connsiteX10" fmla="*/ 1327758 w 2116898"/>
                <a:gd name="connsiteY10" fmla="*/ 296587 h 1084914"/>
                <a:gd name="connsiteX11" fmla="*/ 1509386 w 2116898"/>
                <a:gd name="connsiteY11" fmla="*/ 838338 h 1084914"/>
                <a:gd name="connsiteX12" fmla="*/ 1640909 w 2116898"/>
                <a:gd name="connsiteY12" fmla="*/ 998045 h 1084914"/>
                <a:gd name="connsiteX13" fmla="*/ 1775564 w 2116898"/>
                <a:gd name="connsiteY13" fmla="*/ 1038755 h 1084914"/>
                <a:gd name="connsiteX14" fmla="*/ 1885167 w 2116898"/>
                <a:gd name="connsiteY14" fmla="*/ 998045 h 1084914"/>
                <a:gd name="connsiteX15" fmla="*/ 1938402 w 2116898"/>
                <a:gd name="connsiteY15" fmla="*/ 891574 h 1084914"/>
                <a:gd name="connsiteX16" fmla="*/ 2010427 w 2116898"/>
                <a:gd name="connsiteY16" fmla="*/ 822681 h 1084914"/>
                <a:gd name="connsiteX17" fmla="*/ 2116898 w 2116898"/>
                <a:gd name="connsiteY17" fmla="*/ 797629 h 1084914"/>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32283 h 1080737"/>
                <a:gd name="connsiteX4" fmla="*/ 745298 w 2116898"/>
                <a:gd name="connsiteY4" fmla="*/ 672368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5298 w 2116898"/>
                <a:gd name="connsiteY4" fmla="*/ 672368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7 w 2116898"/>
                <a:gd name="connsiteY4" fmla="*/ 647316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7 w 2116898"/>
                <a:gd name="connsiteY4" fmla="*/ 647316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29641 w 2116898"/>
                <a:gd name="connsiteY4" fmla="*/ 634790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39036 w 2116898"/>
                <a:gd name="connsiteY4" fmla="*/ 634790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8 w 2116898"/>
                <a:gd name="connsiteY4" fmla="*/ 631659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8 w 2116898"/>
                <a:gd name="connsiteY4" fmla="*/ 631659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1495 w 2116898"/>
                <a:gd name="connsiteY10" fmla="*/ 309114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996 h 1081400"/>
                <a:gd name="connsiteX1" fmla="*/ 300624 w 2116898"/>
                <a:gd name="connsiteY1" fmla="*/ 1076996 h 1081400"/>
                <a:gd name="connsiteX2" fmla="*/ 513567 w 2116898"/>
                <a:gd name="connsiteY2" fmla="*/ 1042549 h 1081400"/>
                <a:gd name="connsiteX3" fmla="*/ 663879 w 2116898"/>
                <a:gd name="connsiteY3" fmla="*/ 914157 h 1081400"/>
                <a:gd name="connsiteX4" fmla="*/ 742168 w 2116898"/>
                <a:gd name="connsiteY4" fmla="*/ 632322 h 1081400"/>
                <a:gd name="connsiteX5" fmla="*/ 829849 w 2116898"/>
                <a:gd name="connsiteY5" fmla="*/ 262804 h 1081400"/>
                <a:gd name="connsiteX6" fmla="*/ 939452 w 2116898"/>
                <a:gd name="connsiteY6" fmla="*/ 68650 h 1081400"/>
                <a:gd name="connsiteX7" fmla="*/ 1017739 w 2116898"/>
                <a:gd name="connsiteY7" fmla="*/ 15415 h 1081400"/>
                <a:gd name="connsiteX8" fmla="*/ 1102290 w 2116898"/>
                <a:gd name="connsiteY8" fmla="*/ 2889 h 1081400"/>
                <a:gd name="connsiteX9" fmla="*/ 1189972 w 2116898"/>
                <a:gd name="connsiteY9" fmla="*/ 62388 h 1081400"/>
                <a:gd name="connsiteX10" fmla="*/ 1321495 w 2116898"/>
                <a:gd name="connsiteY10" fmla="*/ 309777 h 1081400"/>
                <a:gd name="connsiteX11" fmla="*/ 1509386 w 2116898"/>
                <a:gd name="connsiteY11" fmla="*/ 839001 h 1081400"/>
                <a:gd name="connsiteX12" fmla="*/ 1640909 w 2116898"/>
                <a:gd name="connsiteY12" fmla="*/ 998708 h 1081400"/>
                <a:gd name="connsiteX13" fmla="*/ 1775564 w 2116898"/>
                <a:gd name="connsiteY13" fmla="*/ 1039418 h 1081400"/>
                <a:gd name="connsiteX14" fmla="*/ 1885167 w 2116898"/>
                <a:gd name="connsiteY14" fmla="*/ 998708 h 1081400"/>
                <a:gd name="connsiteX15" fmla="*/ 1938402 w 2116898"/>
                <a:gd name="connsiteY15" fmla="*/ 892237 h 1081400"/>
                <a:gd name="connsiteX16" fmla="*/ 2010427 w 2116898"/>
                <a:gd name="connsiteY16" fmla="*/ 823344 h 1081400"/>
                <a:gd name="connsiteX17" fmla="*/ 2116898 w 2116898"/>
                <a:gd name="connsiteY17" fmla="*/ 798292 h 1081400"/>
                <a:gd name="connsiteX0" fmla="*/ 0 w 2116898"/>
                <a:gd name="connsiteY0" fmla="*/ 1077218 h 1081622"/>
                <a:gd name="connsiteX1" fmla="*/ 300624 w 2116898"/>
                <a:gd name="connsiteY1" fmla="*/ 1077218 h 1081622"/>
                <a:gd name="connsiteX2" fmla="*/ 513567 w 2116898"/>
                <a:gd name="connsiteY2" fmla="*/ 1042771 h 1081622"/>
                <a:gd name="connsiteX3" fmla="*/ 663879 w 2116898"/>
                <a:gd name="connsiteY3" fmla="*/ 914379 h 1081622"/>
                <a:gd name="connsiteX4" fmla="*/ 742168 w 2116898"/>
                <a:gd name="connsiteY4" fmla="*/ 632544 h 1081622"/>
                <a:gd name="connsiteX5" fmla="*/ 829849 w 2116898"/>
                <a:gd name="connsiteY5" fmla="*/ 263026 h 1081622"/>
                <a:gd name="connsiteX6" fmla="*/ 939452 w 2116898"/>
                <a:gd name="connsiteY6" fmla="*/ 68872 h 1081622"/>
                <a:gd name="connsiteX7" fmla="*/ 1017739 w 2116898"/>
                <a:gd name="connsiteY7" fmla="*/ 15637 h 1081622"/>
                <a:gd name="connsiteX8" fmla="*/ 1102290 w 2116898"/>
                <a:gd name="connsiteY8" fmla="*/ 3111 h 1081622"/>
                <a:gd name="connsiteX9" fmla="*/ 1196235 w 2116898"/>
                <a:gd name="connsiteY9" fmla="*/ 65742 h 1081622"/>
                <a:gd name="connsiteX10" fmla="*/ 1321495 w 2116898"/>
                <a:gd name="connsiteY10" fmla="*/ 309999 h 1081622"/>
                <a:gd name="connsiteX11" fmla="*/ 1509386 w 2116898"/>
                <a:gd name="connsiteY11" fmla="*/ 839223 h 1081622"/>
                <a:gd name="connsiteX12" fmla="*/ 1640909 w 2116898"/>
                <a:gd name="connsiteY12" fmla="*/ 998930 h 1081622"/>
                <a:gd name="connsiteX13" fmla="*/ 1775564 w 2116898"/>
                <a:gd name="connsiteY13" fmla="*/ 1039640 h 1081622"/>
                <a:gd name="connsiteX14" fmla="*/ 1885167 w 2116898"/>
                <a:gd name="connsiteY14" fmla="*/ 998930 h 1081622"/>
                <a:gd name="connsiteX15" fmla="*/ 1938402 w 2116898"/>
                <a:gd name="connsiteY15" fmla="*/ 892459 h 1081622"/>
                <a:gd name="connsiteX16" fmla="*/ 2010427 w 2116898"/>
                <a:gd name="connsiteY16" fmla="*/ 823566 h 1081622"/>
                <a:gd name="connsiteX17" fmla="*/ 2116898 w 2116898"/>
                <a:gd name="connsiteY17" fmla="*/ 798514 h 1081622"/>
                <a:gd name="connsiteX0" fmla="*/ 0 w 2116898"/>
                <a:gd name="connsiteY0" fmla="*/ 1061645 h 1066049"/>
                <a:gd name="connsiteX1" fmla="*/ 300624 w 2116898"/>
                <a:gd name="connsiteY1" fmla="*/ 1061645 h 1066049"/>
                <a:gd name="connsiteX2" fmla="*/ 513567 w 2116898"/>
                <a:gd name="connsiteY2" fmla="*/ 1027198 h 1066049"/>
                <a:gd name="connsiteX3" fmla="*/ 663879 w 2116898"/>
                <a:gd name="connsiteY3" fmla="*/ 898806 h 1066049"/>
                <a:gd name="connsiteX4" fmla="*/ 742168 w 2116898"/>
                <a:gd name="connsiteY4" fmla="*/ 616971 h 1066049"/>
                <a:gd name="connsiteX5" fmla="*/ 829849 w 2116898"/>
                <a:gd name="connsiteY5" fmla="*/ 247453 h 1066049"/>
                <a:gd name="connsiteX6" fmla="*/ 939452 w 2116898"/>
                <a:gd name="connsiteY6" fmla="*/ 53299 h 1066049"/>
                <a:gd name="connsiteX7" fmla="*/ 1017739 w 2116898"/>
                <a:gd name="connsiteY7" fmla="*/ 64 h 1066049"/>
                <a:gd name="connsiteX8" fmla="*/ 1196235 w 2116898"/>
                <a:gd name="connsiteY8" fmla="*/ 50169 h 1066049"/>
                <a:gd name="connsiteX9" fmla="*/ 1321495 w 2116898"/>
                <a:gd name="connsiteY9" fmla="*/ 294426 h 1066049"/>
                <a:gd name="connsiteX10" fmla="*/ 1509386 w 2116898"/>
                <a:gd name="connsiteY10" fmla="*/ 823650 h 1066049"/>
                <a:gd name="connsiteX11" fmla="*/ 1640909 w 2116898"/>
                <a:gd name="connsiteY11" fmla="*/ 983357 h 1066049"/>
                <a:gd name="connsiteX12" fmla="*/ 1775564 w 2116898"/>
                <a:gd name="connsiteY12" fmla="*/ 1024067 h 1066049"/>
                <a:gd name="connsiteX13" fmla="*/ 1885167 w 2116898"/>
                <a:gd name="connsiteY13" fmla="*/ 983357 h 1066049"/>
                <a:gd name="connsiteX14" fmla="*/ 1938402 w 2116898"/>
                <a:gd name="connsiteY14" fmla="*/ 876886 h 1066049"/>
                <a:gd name="connsiteX15" fmla="*/ 2010427 w 2116898"/>
                <a:gd name="connsiteY15" fmla="*/ 807993 h 1066049"/>
                <a:gd name="connsiteX16" fmla="*/ 2116898 w 2116898"/>
                <a:gd name="connsiteY16" fmla="*/ 782941 h 1066049"/>
                <a:gd name="connsiteX0" fmla="*/ 0 w 2116898"/>
                <a:gd name="connsiteY0" fmla="*/ 1086641 h 1091045"/>
                <a:gd name="connsiteX1" fmla="*/ 300624 w 2116898"/>
                <a:gd name="connsiteY1" fmla="*/ 1086641 h 1091045"/>
                <a:gd name="connsiteX2" fmla="*/ 513567 w 2116898"/>
                <a:gd name="connsiteY2" fmla="*/ 1052194 h 1091045"/>
                <a:gd name="connsiteX3" fmla="*/ 663879 w 2116898"/>
                <a:gd name="connsiteY3" fmla="*/ 923802 h 1091045"/>
                <a:gd name="connsiteX4" fmla="*/ 742168 w 2116898"/>
                <a:gd name="connsiteY4" fmla="*/ 641967 h 1091045"/>
                <a:gd name="connsiteX5" fmla="*/ 829849 w 2116898"/>
                <a:gd name="connsiteY5" fmla="*/ 272449 h 1091045"/>
                <a:gd name="connsiteX6" fmla="*/ 939452 w 2116898"/>
                <a:gd name="connsiteY6" fmla="*/ 78295 h 1091045"/>
                <a:gd name="connsiteX7" fmla="*/ 1080369 w 2116898"/>
                <a:gd name="connsiteY7" fmla="*/ 8 h 1091045"/>
                <a:gd name="connsiteX8" fmla="*/ 1196235 w 2116898"/>
                <a:gd name="connsiteY8" fmla="*/ 75165 h 1091045"/>
                <a:gd name="connsiteX9" fmla="*/ 1321495 w 2116898"/>
                <a:gd name="connsiteY9" fmla="*/ 319422 h 1091045"/>
                <a:gd name="connsiteX10" fmla="*/ 1509386 w 2116898"/>
                <a:gd name="connsiteY10" fmla="*/ 848646 h 1091045"/>
                <a:gd name="connsiteX11" fmla="*/ 1640909 w 2116898"/>
                <a:gd name="connsiteY11" fmla="*/ 1008353 h 1091045"/>
                <a:gd name="connsiteX12" fmla="*/ 1775564 w 2116898"/>
                <a:gd name="connsiteY12" fmla="*/ 1049063 h 1091045"/>
                <a:gd name="connsiteX13" fmla="*/ 1885167 w 2116898"/>
                <a:gd name="connsiteY13" fmla="*/ 1008353 h 1091045"/>
                <a:gd name="connsiteX14" fmla="*/ 1938402 w 2116898"/>
                <a:gd name="connsiteY14" fmla="*/ 901882 h 1091045"/>
                <a:gd name="connsiteX15" fmla="*/ 2010427 w 2116898"/>
                <a:gd name="connsiteY15" fmla="*/ 832989 h 1091045"/>
                <a:gd name="connsiteX16" fmla="*/ 2116898 w 2116898"/>
                <a:gd name="connsiteY16" fmla="*/ 807937 h 1091045"/>
                <a:gd name="connsiteX0" fmla="*/ 0 w 2116898"/>
                <a:gd name="connsiteY0" fmla="*/ 1074124 h 1078528"/>
                <a:gd name="connsiteX1" fmla="*/ 300624 w 2116898"/>
                <a:gd name="connsiteY1" fmla="*/ 1074124 h 1078528"/>
                <a:gd name="connsiteX2" fmla="*/ 513567 w 2116898"/>
                <a:gd name="connsiteY2" fmla="*/ 1039677 h 1078528"/>
                <a:gd name="connsiteX3" fmla="*/ 663879 w 2116898"/>
                <a:gd name="connsiteY3" fmla="*/ 911285 h 1078528"/>
                <a:gd name="connsiteX4" fmla="*/ 742168 w 2116898"/>
                <a:gd name="connsiteY4" fmla="*/ 629450 h 1078528"/>
                <a:gd name="connsiteX5" fmla="*/ 829849 w 2116898"/>
                <a:gd name="connsiteY5" fmla="*/ 259932 h 1078528"/>
                <a:gd name="connsiteX6" fmla="*/ 939452 w 2116898"/>
                <a:gd name="connsiteY6" fmla="*/ 65778 h 1078528"/>
                <a:gd name="connsiteX7" fmla="*/ 1092895 w 2116898"/>
                <a:gd name="connsiteY7" fmla="*/ 17 h 1078528"/>
                <a:gd name="connsiteX8" fmla="*/ 1196235 w 2116898"/>
                <a:gd name="connsiteY8" fmla="*/ 62648 h 1078528"/>
                <a:gd name="connsiteX9" fmla="*/ 1321495 w 2116898"/>
                <a:gd name="connsiteY9" fmla="*/ 306905 h 1078528"/>
                <a:gd name="connsiteX10" fmla="*/ 1509386 w 2116898"/>
                <a:gd name="connsiteY10" fmla="*/ 836129 h 1078528"/>
                <a:gd name="connsiteX11" fmla="*/ 1640909 w 2116898"/>
                <a:gd name="connsiteY11" fmla="*/ 995836 h 1078528"/>
                <a:gd name="connsiteX12" fmla="*/ 1775564 w 2116898"/>
                <a:gd name="connsiteY12" fmla="*/ 1036546 h 1078528"/>
                <a:gd name="connsiteX13" fmla="*/ 1885167 w 2116898"/>
                <a:gd name="connsiteY13" fmla="*/ 995836 h 1078528"/>
                <a:gd name="connsiteX14" fmla="*/ 1938402 w 2116898"/>
                <a:gd name="connsiteY14" fmla="*/ 889365 h 1078528"/>
                <a:gd name="connsiteX15" fmla="*/ 2010427 w 2116898"/>
                <a:gd name="connsiteY15" fmla="*/ 820472 h 1078528"/>
                <a:gd name="connsiteX16" fmla="*/ 2116898 w 2116898"/>
                <a:gd name="connsiteY16" fmla="*/ 795420 h 1078528"/>
                <a:gd name="connsiteX0" fmla="*/ 0 w 2116898"/>
                <a:gd name="connsiteY0" fmla="*/ 1083511 h 1087915"/>
                <a:gd name="connsiteX1" fmla="*/ 300624 w 2116898"/>
                <a:gd name="connsiteY1" fmla="*/ 1083511 h 1087915"/>
                <a:gd name="connsiteX2" fmla="*/ 513567 w 2116898"/>
                <a:gd name="connsiteY2" fmla="*/ 1049064 h 1087915"/>
                <a:gd name="connsiteX3" fmla="*/ 663879 w 2116898"/>
                <a:gd name="connsiteY3" fmla="*/ 920672 h 1087915"/>
                <a:gd name="connsiteX4" fmla="*/ 742168 w 2116898"/>
                <a:gd name="connsiteY4" fmla="*/ 638837 h 1087915"/>
                <a:gd name="connsiteX5" fmla="*/ 829849 w 2116898"/>
                <a:gd name="connsiteY5" fmla="*/ 269319 h 1087915"/>
                <a:gd name="connsiteX6" fmla="*/ 939452 w 2116898"/>
                <a:gd name="connsiteY6" fmla="*/ 75165 h 1087915"/>
                <a:gd name="connsiteX7" fmla="*/ 1089764 w 2116898"/>
                <a:gd name="connsiteY7" fmla="*/ 10 h 1087915"/>
                <a:gd name="connsiteX8" fmla="*/ 1196235 w 2116898"/>
                <a:gd name="connsiteY8" fmla="*/ 72035 h 1087915"/>
                <a:gd name="connsiteX9" fmla="*/ 1321495 w 2116898"/>
                <a:gd name="connsiteY9" fmla="*/ 316292 h 1087915"/>
                <a:gd name="connsiteX10" fmla="*/ 1509386 w 2116898"/>
                <a:gd name="connsiteY10" fmla="*/ 845516 h 1087915"/>
                <a:gd name="connsiteX11" fmla="*/ 1640909 w 2116898"/>
                <a:gd name="connsiteY11" fmla="*/ 1005223 h 1087915"/>
                <a:gd name="connsiteX12" fmla="*/ 1775564 w 2116898"/>
                <a:gd name="connsiteY12" fmla="*/ 1045933 h 1087915"/>
                <a:gd name="connsiteX13" fmla="*/ 1885167 w 2116898"/>
                <a:gd name="connsiteY13" fmla="*/ 1005223 h 1087915"/>
                <a:gd name="connsiteX14" fmla="*/ 1938402 w 2116898"/>
                <a:gd name="connsiteY14" fmla="*/ 898752 h 1087915"/>
                <a:gd name="connsiteX15" fmla="*/ 2010427 w 2116898"/>
                <a:gd name="connsiteY15" fmla="*/ 829859 h 1087915"/>
                <a:gd name="connsiteX16" fmla="*/ 2116898 w 2116898"/>
                <a:gd name="connsiteY16" fmla="*/ 804807 h 1087915"/>
                <a:gd name="connsiteX0" fmla="*/ 0 w 2116898"/>
                <a:gd name="connsiteY0" fmla="*/ 1084558 h 1088962"/>
                <a:gd name="connsiteX1" fmla="*/ 300624 w 2116898"/>
                <a:gd name="connsiteY1" fmla="*/ 1084558 h 1088962"/>
                <a:gd name="connsiteX2" fmla="*/ 513567 w 2116898"/>
                <a:gd name="connsiteY2" fmla="*/ 1050111 h 1088962"/>
                <a:gd name="connsiteX3" fmla="*/ 663879 w 2116898"/>
                <a:gd name="connsiteY3" fmla="*/ 921719 h 1088962"/>
                <a:gd name="connsiteX4" fmla="*/ 742168 w 2116898"/>
                <a:gd name="connsiteY4" fmla="*/ 639884 h 1088962"/>
                <a:gd name="connsiteX5" fmla="*/ 829849 w 2116898"/>
                <a:gd name="connsiteY5" fmla="*/ 270366 h 1088962"/>
                <a:gd name="connsiteX6" fmla="*/ 939452 w 2116898"/>
                <a:gd name="connsiteY6" fmla="*/ 76212 h 1088962"/>
                <a:gd name="connsiteX7" fmla="*/ 1089764 w 2116898"/>
                <a:gd name="connsiteY7" fmla="*/ 1057 h 1088962"/>
                <a:gd name="connsiteX8" fmla="*/ 1196235 w 2116898"/>
                <a:gd name="connsiteY8" fmla="*/ 73082 h 1088962"/>
                <a:gd name="connsiteX9" fmla="*/ 1321495 w 2116898"/>
                <a:gd name="connsiteY9" fmla="*/ 317339 h 1088962"/>
                <a:gd name="connsiteX10" fmla="*/ 1509386 w 2116898"/>
                <a:gd name="connsiteY10" fmla="*/ 846563 h 1088962"/>
                <a:gd name="connsiteX11" fmla="*/ 1640909 w 2116898"/>
                <a:gd name="connsiteY11" fmla="*/ 1006270 h 1088962"/>
                <a:gd name="connsiteX12" fmla="*/ 1775564 w 2116898"/>
                <a:gd name="connsiteY12" fmla="*/ 1046980 h 1088962"/>
                <a:gd name="connsiteX13" fmla="*/ 1885167 w 2116898"/>
                <a:gd name="connsiteY13" fmla="*/ 1006270 h 1088962"/>
                <a:gd name="connsiteX14" fmla="*/ 1938402 w 2116898"/>
                <a:gd name="connsiteY14" fmla="*/ 899799 h 1088962"/>
                <a:gd name="connsiteX15" fmla="*/ 2010427 w 2116898"/>
                <a:gd name="connsiteY15" fmla="*/ 830906 h 1088962"/>
                <a:gd name="connsiteX16" fmla="*/ 2116898 w 2116898"/>
                <a:gd name="connsiteY16" fmla="*/ 805854 h 1088962"/>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196235 w 2116898"/>
                <a:gd name="connsiteY8" fmla="*/ 72171 h 1088051"/>
                <a:gd name="connsiteX9" fmla="*/ 1321495 w 2116898"/>
                <a:gd name="connsiteY9" fmla="*/ 316428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21495 w 2116898"/>
                <a:gd name="connsiteY9" fmla="*/ 316428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41480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4040 w 2116898"/>
                <a:gd name="connsiteY11" fmla="*/ 1024148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25044 w 2116898"/>
                <a:gd name="connsiteY10" fmla="*/ 851915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53434 w 2116898"/>
                <a:gd name="connsiteY11" fmla="*/ 1014754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34645 w 2116898"/>
                <a:gd name="connsiteY11" fmla="*/ 1021017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38818"/>
                <a:gd name="connsiteY0" fmla="*/ 1083647 h 1088051"/>
                <a:gd name="connsiteX1" fmla="*/ 300624 w 2138818"/>
                <a:gd name="connsiteY1" fmla="*/ 1083647 h 1088051"/>
                <a:gd name="connsiteX2" fmla="*/ 513567 w 2138818"/>
                <a:gd name="connsiteY2" fmla="*/ 1049200 h 1088051"/>
                <a:gd name="connsiteX3" fmla="*/ 663879 w 2138818"/>
                <a:gd name="connsiteY3" fmla="*/ 920808 h 1088051"/>
                <a:gd name="connsiteX4" fmla="*/ 742168 w 2138818"/>
                <a:gd name="connsiteY4" fmla="*/ 638973 h 1088051"/>
                <a:gd name="connsiteX5" fmla="*/ 829849 w 2138818"/>
                <a:gd name="connsiteY5" fmla="*/ 269455 h 1088051"/>
                <a:gd name="connsiteX6" fmla="*/ 939452 w 2138818"/>
                <a:gd name="connsiteY6" fmla="*/ 75301 h 1088051"/>
                <a:gd name="connsiteX7" fmla="*/ 1089764 w 2138818"/>
                <a:gd name="connsiteY7" fmla="*/ 146 h 1088051"/>
                <a:gd name="connsiteX8" fmla="*/ 1221287 w 2138818"/>
                <a:gd name="connsiteY8" fmla="*/ 90960 h 1088051"/>
                <a:gd name="connsiteX9" fmla="*/ 1337152 w 2138818"/>
                <a:gd name="connsiteY9" fmla="*/ 354006 h 1088051"/>
                <a:gd name="connsiteX10" fmla="*/ 1515650 w 2138818"/>
                <a:gd name="connsiteY10" fmla="*/ 855047 h 1088051"/>
                <a:gd name="connsiteX11" fmla="*/ 1634645 w 2138818"/>
                <a:gd name="connsiteY11" fmla="*/ 1021017 h 1088051"/>
                <a:gd name="connsiteX12" fmla="*/ 1781827 w 2138818"/>
                <a:gd name="connsiteY12" fmla="*/ 1064858 h 1088051"/>
                <a:gd name="connsiteX13" fmla="*/ 1885167 w 2138818"/>
                <a:gd name="connsiteY13" fmla="*/ 1005359 h 1088051"/>
                <a:gd name="connsiteX14" fmla="*/ 1938402 w 2138818"/>
                <a:gd name="connsiteY14" fmla="*/ 898888 h 1088051"/>
                <a:gd name="connsiteX15" fmla="*/ 2010427 w 2138818"/>
                <a:gd name="connsiteY15" fmla="*/ 829995 h 1088051"/>
                <a:gd name="connsiteX16" fmla="*/ 2138818 w 2138818"/>
                <a:gd name="connsiteY16" fmla="*/ 823732 h 1088051"/>
                <a:gd name="connsiteX0" fmla="*/ 0 w 2138818"/>
                <a:gd name="connsiteY0" fmla="*/ 1083647 h 1088051"/>
                <a:gd name="connsiteX1" fmla="*/ 300624 w 2138818"/>
                <a:gd name="connsiteY1" fmla="*/ 1083647 h 1088051"/>
                <a:gd name="connsiteX2" fmla="*/ 513567 w 2138818"/>
                <a:gd name="connsiteY2" fmla="*/ 1049200 h 1088051"/>
                <a:gd name="connsiteX3" fmla="*/ 663879 w 2138818"/>
                <a:gd name="connsiteY3" fmla="*/ 920808 h 1088051"/>
                <a:gd name="connsiteX4" fmla="*/ 742168 w 2138818"/>
                <a:gd name="connsiteY4" fmla="*/ 638973 h 1088051"/>
                <a:gd name="connsiteX5" fmla="*/ 829849 w 2138818"/>
                <a:gd name="connsiteY5" fmla="*/ 269455 h 1088051"/>
                <a:gd name="connsiteX6" fmla="*/ 939452 w 2138818"/>
                <a:gd name="connsiteY6" fmla="*/ 75301 h 1088051"/>
                <a:gd name="connsiteX7" fmla="*/ 1089764 w 2138818"/>
                <a:gd name="connsiteY7" fmla="*/ 146 h 1088051"/>
                <a:gd name="connsiteX8" fmla="*/ 1221287 w 2138818"/>
                <a:gd name="connsiteY8" fmla="*/ 90960 h 1088051"/>
                <a:gd name="connsiteX9" fmla="*/ 1337152 w 2138818"/>
                <a:gd name="connsiteY9" fmla="*/ 354006 h 1088051"/>
                <a:gd name="connsiteX10" fmla="*/ 1515650 w 2138818"/>
                <a:gd name="connsiteY10" fmla="*/ 855047 h 1088051"/>
                <a:gd name="connsiteX11" fmla="*/ 1634645 w 2138818"/>
                <a:gd name="connsiteY11" fmla="*/ 1021017 h 1088051"/>
                <a:gd name="connsiteX12" fmla="*/ 1781827 w 2138818"/>
                <a:gd name="connsiteY12" fmla="*/ 1064858 h 1088051"/>
                <a:gd name="connsiteX13" fmla="*/ 1885167 w 2138818"/>
                <a:gd name="connsiteY13" fmla="*/ 1005359 h 1088051"/>
                <a:gd name="connsiteX14" fmla="*/ 1938402 w 2138818"/>
                <a:gd name="connsiteY14" fmla="*/ 898888 h 1088051"/>
                <a:gd name="connsiteX15" fmla="*/ 2010427 w 2138818"/>
                <a:gd name="connsiteY15" fmla="*/ 829995 h 1088051"/>
                <a:gd name="connsiteX16" fmla="*/ 2138818 w 2138818"/>
                <a:gd name="connsiteY16" fmla="*/ 823732 h 1088051"/>
                <a:gd name="connsiteX0" fmla="*/ 0 w 2160738"/>
                <a:gd name="connsiteY0" fmla="*/ 1083647 h 1088051"/>
                <a:gd name="connsiteX1" fmla="*/ 300624 w 2160738"/>
                <a:gd name="connsiteY1" fmla="*/ 1083647 h 1088051"/>
                <a:gd name="connsiteX2" fmla="*/ 513567 w 2160738"/>
                <a:gd name="connsiteY2" fmla="*/ 1049200 h 1088051"/>
                <a:gd name="connsiteX3" fmla="*/ 663879 w 2160738"/>
                <a:gd name="connsiteY3" fmla="*/ 920808 h 1088051"/>
                <a:gd name="connsiteX4" fmla="*/ 742168 w 2160738"/>
                <a:gd name="connsiteY4" fmla="*/ 638973 h 1088051"/>
                <a:gd name="connsiteX5" fmla="*/ 829849 w 2160738"/>
                <a:gd name="connsiteY5" fmla="*/ 269455 h 1088051"/>
                <a:gd name="connsiteX6" fmla="*/ 939452 w 2160738"/>
                <a:gd name="connsiteY6" fmla="*/ 75301 h 1088051"/>
                <a:gd name="connsiteX7" fmla="*/ 1089764 w 2160738"/>
                <a:gd name="connsiteY7" fmla="*/ 146 h 1088051"/>
                <a:gd name="connsiteX8" fmla="*/ 1221287 w 2160738"/>
                <a:gd name="connsiteY8" fmla="*/ 90960 h 1088051"/>
                <a:gd name="connsiteX9" fmla="*/ 1337152 w 2160738"/>
                <a:gd name="connsiteY9" fmla="*/ 354006 h 1088051"/>
                <a:gd name="connsiteX10" fmla="*/ 1515650 w 2160738"/>
                <a:gd name="connsiteY10" fmla="*/ 855047 h 1088051"/>
                <a:gd name="connsiteX11" fmla="*/ 1634645 w 2160738"/>
                <a:gd name="connsiteY11" fmla="*/ 1021017 h 1088051"/>
                <a:gd name="connsiteX12" fmla="*/ 1781827 w 2160738"/>
                <a:gd name="connsiteY12" fmla="*/ 1064858 h 1088051"/>
                <a:gd name="connsiteX13" fmla="*/ 1885167 w 2160738"/>
                <a:gd name="connsiteY13" fmla="*/ 1005359 h 1088051"/>
                <a:gd name="connsiteX14" fmla="*/ 1938402 w 2160738"/>
                <a:gd name="connsiteY14" fmla="*/ 898888 h 1088051"/>
                <a:gd name="connsiteX15" fmla="*/ 2010427 w 2160738"/>
                <a:gd name="connsiteY15" fmla="*/ 829995 h 1088051"/>
                <a:gd name="connsiteX16" fmla="*/ 2160738 w 2160738"/>
                <a:gd name="connsiteY16" fmla="*/ 826863 h 1088051"/>
                <a:gd name="connsiteX0" fmla="*/ 0 w 2160738"/>
                <a:gd name="connsiteY0" fmla="*/ 1083647 h 1088051"/>
                <a:gd name="connsiteX1" fmla="*/ 300624 w 2160738"/>
                <a:gd name="connsiteY1" fmla="*/ 1083647 h 1088051"/>
                <a:gd name="connsiteX2" fmla="*/ 513567 w 2160738"/>
                <a:gd name="connsiteY2" fmla="*/ 1049200 h 1088051"/>
                <a:gd name="connsiteX3" fmla="*/ 663879 w 2160738"/>
                <a:gd name="connsiteY3" fmla="*/ 920808 h 1088051"/>
                <a:gd name="connsiteX4" fmla="*/ 742168 w 2160738"/>
                <a:gd name="connsiteY4" fmla="*/ 638973 h 1088051"/>
                <a:gd name="connsiteX5" fmla="*/ 829849 w 2160738"/>
                <a:gd name="connsiteY5" fmla="*/ 269455 h 1088051"/>
                <a:gd name="connsiteX6" fmla="*/ 939452 w 2160738"/>
                <a:gd name="connsiteY6" fmla="*/ 75301 h 1088051"/>
                <a:gd name="connsiteX7" fmla="*/ 1089764 w 2160738"/>
                <a:gd name="connsiteY7" fmla="*/ 146 h 1088051"/>
                <a:gd name="connsiteX8" fmla="*/ 1221287 w 2160738"/>
                <a:gd name="connsiteY8" fmla="*/ 90960 h 1088051"/>
                <a:gd name="connsiteX9" fmla="*/ 1337152 w 2160738"/>
                <a:gd name="connsiteY9" fmla="*/ 354006 h 1088051"/>
                <a:gd name="connsiteX10" fmla="*/ 1515650 w 2160738"/>
                <a:gd name="connsiteY10" fmla="*/ 855047 h 1088051"/>
                <a:gd name="connsiteX11" fmla="*/ 1634645 w 2160738"/>
                <a:gd name="connsiteY11" fmla="*/ 1021017 h 1088051"/>
                <a:gd name="connsiteX12" fmla="*/ 1781827 w 2160738"/>
                <a:gd name="connsiteY12" fmla="*/ 1064858 h 1088051"/>
                <a:gd name="connsiteX13" fmla="*/ 1885167 w 2160738"/>
                <a:gd name="connsiteY13" fmla="*/ 1005359 h 1088051"/>
                <a:gd name="connsiteX14" fmla="*/ 1938402 w 2160738"/>
                <a:gd name="connsiteY14" fmla="*/ 898888 h 1088051"/>
                <a:gd name="connsiteX15" fmla="*/ 2010427 w 2160738"/>
                <a:gd name="connsiteY15" fmla="*/ 829995 h 1088051"/>
                <a:gd name="connsiteX16" fmla="*/ 2160738 w 2160738"/>
                <a:gd name="connsiteY16" fmla="*/ 826863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85167 w 2170132"/>
                <a:gd name="connsiteY13" fmla="*/ 1005359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85167 w 2170132"/>
                <a:gd name="connsiteY13" fmla="*/ 1005359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94562 w 2170132"/>
                <a:gd name="connsiteY13" fmla="*/ 980306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10219 w 2170132"/>
                <a:gd name="connsiteY13" fmla="*/ 995963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38402 w 2170132"/>
                <a:gd name="connsiteY13" fmla="*/ 898888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38402 w 2170132"/>
                <a:gd name="connsiteY13" fmla="*/ 923940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29007 w 2170132"/>
                <a:gd name="connsiteY13" fmla="*/ 952123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29007 w 2170132"/>
                <a:gd name="connsiteY13" fmla="*/ 95212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8072 w 2170132"/>
                <a:gd name="connsiteY10" fmla="*/ 732918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1985375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55253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5877 w 2170132"/>
                <a:gd name="connsiteY13" fmla="*/ 983436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6483 w 2170132"/>
                <a:gd name="connsiteY13" fmla="*/ 964647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9009 w 2170132"/>
                <a:gd name="connsiteY13" fmla="*/ 977173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9009 w 2170132"/>
                <a:gd name="connsiteY13" fmla="*/ 977173 h 1088051"/>
                <a:gd name="connsiteX14" fmla="*/ 1982244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1982244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1932139 w 2170132"/>
                <a:gd name="connsiteY14" fmla="*/ 1002229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2035479 w 2170132"/>
                <a:gd name="connsiteY14" fmla="*/ 90828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1979112 w 2170132"/>
                <a:gd name="connsiteY14" fmla="*/ 876968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79112 w 2170132"/>
                <a:gd name="connsiteY14" fmla="*/ 876968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66586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79112 w 2170132"/>
                <a:gd name="connsiteY14" fmla="*/ 858178 h 1088051"/>
                <a:gd name="connsiteX15" fmla="*/ 2170132 w 2170132"/>
                <a:gd name="connsiteY15" fmla="*/ 817468 h 1088051"/>
                <a:gd name="connsiteX0" fmla="*/ 0 w 2304787"/>
                <a:gd name="connsiteY0" fmla="*/ 1083647 h 1088051"/>
                <a:gd name="connsiteX1" fmla="*/ 300624 w 2304787"/>
                <a:gd name="connsiteY1" fmla="*/ 1083647 h 1088051"/>
                <a:gd name="connsiteX2" fmla="*/ 513567 w 2304787"/>
                <a:gd name="connsiteY2" fmla="*/ 1049200 h 1088051"/>
                <a:gd name="connsiteX3" fmla="*/ 663879 w 2304787"/>
                <a:gd name="connsiteY3" fmla="*/ 920808 h 1088051"/>
                <a:gd name="connsiteX4" fmla="*/ 742168 w 2304787"/>
                <a:gd name="connsiteY4" fmla="*/ 638973 h 1088051"/>
                <a:gd name="connsiteX5" fmla="*/ 829849 w 2304787"/>
                <a:gd name="connsiteY5" fmla="*/ 269455 h 1088051"/>
                <a:gd name="connsiteX6" fmla="*/ 939452 w 2304787"/>
                <a:gd name="connsiteY6" fmla="*/ 75301 h 1088051"/>
                <a:gd name="connsiteX7" fmla="*/ 1089764 w 2304787"/>
                <a:gd name="connsiteY7" fmla="*/ 146 h 1088051"/>
                <a:gd name="connsiteX8" fmla="*/ 1221287 w 2304787"/>
                <a:gd name="connsiteY8" fmla="*/ 90960 h 1088051"/>
                <a:gd name="connsiteX9" fmla="*/ 1337152 w 2304787"/>
                <a:gd name="connsiteY9" fmla="*/ 354006 h 1088051"/>
                <a:gd name="connsiteX10" fmla="*/ 1474940 w 2304787"/>
                <a:gd name="connsiteY10" fmla="*/ 754838 h 1088051"/>
                <a:gd name="connsiteX11" fmla="*/ 1615856 w 2304787"/>
                <a:gd name="connsiteY11" fmla="*/ 999097 h 1088051"/>
                <a:gd name="connsiteX12" fmla="*/ 1784958 w 2304787"/>
                <a:gd name="connsiteY12" fmla="*/ 1061726 h 1088051"/>
                <a:gd name="connsiteX13" fmla="*/ 1878906 w 2304787"/>
                <a:gd name="connsiteY13" fmla="*/ 1005357 h 1088051"/>
                <a:gd name="connsiteX14" fmla="*/ 1979112 w 2304787"/>
                <a:gd name="connsiteY14" fmla="*/ 858178 h 1088051"/>
                <a:gd name="connsiteX15" fmla="*/ 2304787 w 2304787"/>
                <a:gd name="connsiteY15" fmla="*/ 808073 h 1088051"/>
                <a:gd name="connsiteX0" fmla="*/ 0 w 2304787"/>
                <a:gd name="connsiteY0" fmla="*/ 1083647 h 1088051"/>
                <a:gd name="connsiteX1" fmla="*/ 300624 w 2304787"/>
                <a:gd name="connsiteY1" fmla="*/ 1083647 h 1088051"/>
                <a:gd name="connsiteX2" fmla="*/ 513567 w 2304787"/>
                <a:gd name="connsiteY2" fmla="*/ 1049200 h 1088051"/>
                <a:gd name="connsiteX3" fmla="*/ 663879 w 2304787"/>
                <a:gd name="connsiteY3" fmla="*/ 920808 h 1088051"/>
                <a:gd name="connsiteX4" fmla="*/ 742168 w 2304787"/>
                <a:gd name="connsiteY4" fmla="*/ 638973 h 1088051"/>
                <a:gd name="connsiteX5" fmla="*/ 829849 w 2304787"/>
                <a:gd name="connsiteY5" fmla="*/ 269455 h 1088051"/>
                <a:gd name="connsiteX6" fmla="*/ 939452 w 2304787"/>
                <a:gd name="connsiteY6" fmla="*/ 75301 h 1088051"/>
                <a:gd name="connsiteX7" fmla="*/ 1089764 w 2304787"/>
                <a:gd name="connsiteY7" fmla="*/ 146 h 1088051"/>
                <a:gd name="connsiteX8" fmla="*/ 1221287 w 2304787"/>
                <a:gd name="connsiteY8" fmla="*/ 90960 h 1088051"/>
                <a:gd name="connsiteX9" fmla="*/ 1337152 w 2304787"/>
                <a:gd name="connsiteY9" fmla="*/ 354006 h 1088051"/>
                <a:gd name="connsiteX10" fmla="*/ 1474940 w 2304787"/>
                <a:gd name="connsiteY10" fmla="*/ 754838 h 1088051"/>
                <a:gd name="connsiteX11" fmla="*/ 1615856 w 2304787"/>
                <a:gd name="connsiteY11" fmla="*/ 999097 h 1088051"/>
                <a:gd name="connsiteX12" fmla="*/ 1784958 w 2304787"/>
                <a:gd name="connsiteY12" fmla="*/ 1061726 h 1088051"/>
                <a:gd name="connsiteX13" fmla="*/ 1878906 w 2304787"/>
                <a:gd name="connsiteY13" fmla="*/ 1005357 h 1088051"/>
                <a:gd name="connsiteX14" fmla="*/ 1979112 w 2304787"/>
                <a:gd name="connsiteY14" fmla="*/ 858178 h 1088051"/>
                <a:gd name="connsiteX15" fmla="*/ 2304787 w 2304787"/>
                <a:gd name="connsiteY15" fmla="*/ 808073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082452 w 2301655"/>
                <a:gd name="connsiteY15" fmla="*/ 833127 h 1088051"/>
                <a:gd name="connsiteX16" fmla="*/ 2301655 w 2301655"/>
                <a:gd name="connsiteY16"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098109 w 2301655"/>
                <a:gd name="connsiteY15" fmla="*/ 817469 h 1088051"/>
                <a:gd name="connsiteX16" fmla="*/ 2301655 w 2301655"/>
                <a:gd name="connsiteY16" fmla="*/ 820599 h 1088051"/>
                <a:gd name="connsiteX0" fmla="*/ 0 w 2401863"/>
                <a:gd name="connsiteY0" fmla="*/ 1083647 h 1088051"/>
                <a:gd name="connsiteX1" fmla="*/ 300624 w 2401863"/>
                <a:gd name="connsiteY1" fmla="*/ 1083647 h 1088051"/>
                <a:gd name="connsiteX2" fmla="*/ 513567 w 2401863"/>
                <a:gd name="connsiteY2" fmla="*/ 1049200 h 1088051"/>
                <a:gd name="connsiteX3" fmla="*/ 663879 w 2401863"/>
                <a:gd name="connsiteY3" fmla="*/ 920808 h 1088051"/>
                <a:gd name="connsiteX4" fmla="*/ 742168 w 2401863"/>
                <a:gd name="connsiteY4" fmla="*/ 638973 h 1088051"/>
                <a:gd name="connsiteX5" fmla="*/ 829849 w 2401863"/>
                <a:gd name="connsiteY5" fmla="*/ 269455 h 1088051"/>
                <a:gd name="connsiteX6" fmla="*/ 939452 w 2401863"/>
                <a:gd name="connsiteY6" fmla="*/ 75301 h 1088051"/>
                <a:gd name="connsiteX7" fmla="*/ 1089764 w 2401863"/>
                <a:gd name="connsiteY7" fmla="*/ 146 h 1088051"/>
                <a:gd name="connsiteX8" fmla="*/ 1221287 w 2401863"/>
                <a:gd name="connsiteY8" fmla="*/ 90960 h 1088051"/>
                <a:gd name="connsiteX9" fmla="*/ 1337152 w 2401863"/>
                <a:gd name="connsiteY9" fmla="*/ 354006 h 1088051"/>
                <a:gd name="connsiteX10" fmla="*/ 1474940 w 2401863"/>
                <a:gd name="connsiteY10" fmla="*/ 754838 h 1088051"/>
                <a:gd name="connsiteX11" fmla="*/ 1615856 w 2401863"/>
                <a:gd name="connsiteY11" fmla="*/ 999097 h 1088051"/>
                <a:gd name="connsiteX12" fmla="*/ 1784958 w 2401863"/>
                <a:gd name="connsiteY12" fmla="*/ 1061726 h 1088051"/>
                <a:gd name="connsiteX13" fmla="*/ 1878906 w 2401863"/>
                <a:gd name="connsiteY13" fmla="*/ 1005357 h 1088051"/>
                <a:gd name="connsiteX14" fmla="*/ 1979112 w 2401863"/>
                <a:gd name="connsiteY14" fmla="*/ 858178 h 1088051"/>
                <a:gd name="connsiteX15" fmla="*/ 2098109 w 2401863"/>
                <a:gd name="connsiteY15" fmla="*/ 817469 h 1088051"/>
                <a:gd name="connsiteX16" fmla="*/ 2401863 w 2401863"/>
                <a:gd name="connsiteY16" fmla="*/ 814336 h 1088051"/>
                <a:gd name="connsiteX0" fmla="*/ 0 w 2401863"/>
                <a:gd name="connsiteY0" fmla="*/ 1083647 h 1088051"/>
                <a:gd name="connsiteX1" fmla="*/ 300624 w 2401863"/>
                <a:gd name="connsiteY1" fmla="*/ 1083647 h 1088051"/>
                <a:gd name="connsiteX2" fmla="*/ 513567 w 2401863"/>
                <a:gd name="connsiteY2" fmla="*/ 1049200 h 1088051"/>
                <a:gd name="connsiteX3" fmla="*/ 663879 w 2401863"/>
                <a:gd name="connsiteY3" fmla="*/ 920808 h 1088051"/>
                <a:gd name="connsiteX4" fmla="*/ 742168 w 2401863"/>
                <a:gd name="connsiteY4" fmla="*/ 638973 h 1088051"/>
                <a:gd name="connsiteX5" fmla="*/ 829849 w 2401863"/>
                <a:gd name="connsiteY5" fmla="*/ 269455 h 1088051"/>
                <a:gd name="connsiteX6" fmla="*/ 939452 w 2401863"/>
                <a:gd name="connsiteY6" fmla="*/ 75301 h 1088051"/>
                <a:gd name="connsiteX7" fmla="*/ 1089764 w 2401863"/>
                <a:gd name="connsiteY7" fmla="*/ 146 h 1088051"/>
                <a:gd name="connsiteX8" fmla="*/ 1221287 w 2401863"/>
                <a:gd name="connsiteY8" fmla="*/ 90960 h 1088051"/>
                <a:gd name="connsiteX9" fmla="*/ 1337152 w 2401863"/>
                <a:gd name="connsiteY9" fmla="*/ 354006 h 1088051"/>
                <a:gd name="connsiteX10" fmla="*/ 1474940 w 2401863"/>
                <a:gd name="connsiteY10" fmla="*/ 754838 h 1088051"/>
                <a:gd name="connsiteX11" fmla="*/ 1615856 w 2401863"/>
                <a:gd name="connsiteY11" fmla="*/ 999097 h 1088051"/>
                <a:gd name="connsiteX12" fmla="*/ 1784958 w 2401863"/>
                <a:gd name="connsiteY12" fmla="*/ 1061726 h 1088051"/>
                <a:gd name="connsiteX13" fmla="*/ 1878906 w 2401863"/>
                <a:gd name="connsiteY13" fmla="*/ 1005357 h 1088051"/>
                <a:gd name="connsiteX14" fmla="*/ 1979112 w 2401863"/>
                <a:gd name="connsiteY14" fmla="*/ 858178 h 1088051"/>
                <a:gd name="connsiteX15" fmla="*/ 2098109 w 2401863"/>
                <a:gd name="connsiteY15" fmla="*/ 817469 h 1088051"/>
                <a:gd name="connsiteX16" fmla="*/ 2401863 w 2401863"/>
                <a:gd name="connsiteY16" fmla="*/ 814336 h 108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1863" h="1088051">
                  <a:moveTo>
                    <a:pt x="0" y="1083647"/>
                  </a:moveTo>
                  <a:cubicBezTo>
                    <a:pt x="101774" y="1089649"/>
                    <a:pt x="215030" y="1089388"/>
                    <a:pt x="300624" y="1083647"/>
                  </a:cubicBezTo>
                  <a:cubicBezTo>
                    <a:pt x="386218" y="1077906"/>
                    <a:pt x="453025" y="1076340"/>
                    <a:pt x="513567" y="1049200"/>
                  </a:cubicBezTo>
                  <a:cubicBezTo>
                    <a:pt x="574110" y="1022060"/>
                    <a:pt x="625779" y="989179"/>
                    <a:pt x="663879" y="920808"/>
                  </a:cubicBezTo>
                  <a:cubicBezTo>
                    <a:pt x="701979" y="852437"/>
                    <a:pt x="714506" y="747532"/>
                    <a:pt x="742168" y="638973"/>
                  </a:cubicBezTo>
                  <a:cubicBezTo>
                    <a:pt x="769830" y="530414"/>
                    <a:pt x="796968" y="363400"/>
                    <a:pt x="829849" y="269455"/>
                  </a:cubicBezTo>
                  <a:cubicBezTo>
                    <a:pt x="862730" y="175510"/>
                    <a:pt x="896133" y="120186"/>
                    <a:pt x="939452" y="75301"/>
                  </a:cubicBezTo>
                  <a:cubicBezTo>
                    <a:pt x="982771" y="30416"/>
                    <a:pt x="1042792" y="-2464"/>
                    <a:pt x="1089764" y="146"/>
                  </a:cubicBezTo>
                  <a:cubicBezTo>
                    <a:pt x="1136737" y="2756"/>
                    <a:pt x="1180056" y="31983"/>
                    <a:pt x="1221287" y="90960"/>
                  </a:cubicBezTo>
                  <a:cubicBezTo>
                    <a:pt x="1262518" y="149937"/>
                    <a:pt x="1294877" y="243360"/>
                    <a:pt x="1337152" y="354006"/>
                  </a:cubicBezTo>
                  <a:cubicBezTo>
                    <a:pt x="1379427" y="464652"/>
                    <a:pt x="1428489" y="647323"/>
                    <a:pt x="1474940" y="754838"/>
                  </a:cubicBezTo>
                  <a:cubicBezTo>
                    <a:pt x="1521391" y="862353"/>
                    <a:pt x="1564186" y="947949"/>
                    <a:pt x="1615856" y="999097"/>
                  </a:cubicBezTo>
                  <a:cubicBezTo>
                    <a:pt x="1667526" y="1050245"/>
                    <a:pt x="1741116" y="1060683"/>
                    <a:pt x="1784958" y="1061726"/>
                  </a:cubicBezTo>
                  <a:cubicBezTo>
                    <a:pt x="1828800" y="1062769"/>
                    <a:pt x="1846547" y="1039282"/>
                    <a:pt x="1878906" y="1005357"/>
                  </a:cubicBezTo>
                  <a:cubicBezTo>
                    <a:pt x="1911265" y="971432"/>
                    <a:pt x="1945188" y="886883"/>
                    <a:pt x="1979112" y="858178"/>
                  </a:cubicBezTo>
                  <a:cubicBezTo>
                    <a:pt x="2013036" y="829473"/>
                    <a:pt x="2044352" y="823732"/>
                    <a:pt x="2098109" y="817469"/>
                  </a:cubicBezTo>
                  <a:cubicBezTo>
                    <a:pt x="2151866" y="811206"/>
                    <a:pt x="2202490" y="813293"/>
                    <a:pt x="2401863" y="814336"/>
                  </a:cubicBezTo>
                </a:path>
              </a:pathLst>
            </a:custGeom>
            <a:noFill/>
            <a:ln w="152400" cap="rnd">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1" name="Group 60"/>
          <p:cNvGrpSpPr/>
          <p:nvPr userDrawn="1"/>
        </p:nvGrpSpPr>
        <p:grpSpPr>
          <a:xfrm>
            <a:off x="2847748" y="2962298"/>
            <a:ext cx="2510977" cy="3102269"/>
            <a:chOff x="2847748" y="2962298"/>
            <a:chExt cx="2510977" cy="3102269"/>
          </a:xfrm>
        </p:grpSpPr>
        <p:grpSp>
          <p:nvGrpSpPr>
            <p:cNvPr id="62" name="Group 61"/>
            <p:cNvGrpSpPr/>
            <p:nvPr/>
          </p:nvGrpSpPr>
          <p:grpSpPr>
            <a:xfrm>
              <a:off x="2847748" y="3224304"/>
              <a:ext cx="2127462" cy="2822573"/>
              <a:chOff x="2847748" y="3224304"/>
              <a:chExt cx="2127462" cy="2822573"/>
            </a:xfrm>
          </p:grpSpPr>
          <p:sp>
            <p:nvSpPr>
              <p:cNvPr id="65" name="Rectangle 64"/>
              <p:cNvSpPr/>
              <p:nvPr/>
            </p:nvSpPr>
            <p:spPr>
              <a:xfrm>
                <a:off x="2969779" y="4489223"/>
                <a:ext cx="154305" cy="36703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3124084" y="4294278"/>
                <a:ext cx="158176" cy="56197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3282260" y="3688487"/>
                <a:ext cx="325694" cy="116776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607954" y="3898673"/>
                <a:ext cx="321684" cy="9575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3929638" y="3224304"/>
                <a:ext cx="310776" cy="163194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231903" y="4294278"/>
                <a:ext cx="171389" cy="56197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400544" y="3407727"/>
                <a:ext cx="310677" cy="144852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4711221" y="4485412"/>
                <a:ext cx="154305" cy="37084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Straight Connector 72"/>
              <p:cNvCxnSpPr/>
              <p:nvPr/>
            </p:nvCxnSpPr>
            <p:spPr>
              <a:xfrm>
                <a:off x="2988829" y="48562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3174121" y="48562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3359413" y="48562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3544705" y="48562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3729997" y="48562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3915289" y="48562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4100581" y="48562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4285873" y="48562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4471165" y="48562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4656457" y="48562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4841749" y="48562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H="1">
                <a:off x="2847748" y="4997051"/>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H="1">
                <a:off x="2847748" y="5179931"/>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2847748" y="5362811"/>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a:off x="2847748" y="5545691"/>
                <a:ext cx="2127462" cy="0"/>
              </a:xfrm>
              <a:prstGeom prst="line">
                <a:avLst/>
              </a:prstGeom>
              <a:ln w="41275" cap="sq">
                <a:solidFill>
                  <a:schemeClr val="bg1">
                    <a:lumMod val="75000"/>
                    <a:alpha val="60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H="1">
                <a:off x="2847748" y="5728571"/>
                <a:ext cx="2127462" cy="0"/>
              </a:xfrm>
              <a:prstGeom prst="line">
                <a:avLst/>
              </a:prstGeom>
              <a:ln w="41275" cap="sq">
                <a:solidFill>
                  <a:schemeClr val="bg1">
                    <a:lumMod val="75000"/>
                    <a:alpha val="40000"/>
                  </a:scheme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a:off x="2847748" y="5911451"/>
                <a:ext cx="2127462" cy="0"/>
              </a:xfrm>
              <a:prstGeom prst="line">
                <a:avLst/>
              </a:prstGeom>
              <a:ln w="41275" cap="sq">
                <a:solidFill>
                  <a:schemeClr val="bg1">
                    <a:lumMod val="75000"/>
                    <a:alpha val="20000"/>
                  </a:schemeClr>
                </a:solidFill>
              </a:ln>
            </p:spPr>
            <p:style>
              <a:lnRef idx="1">
                <a:schemeClr val="accent1"/>
              </a:lnRef>
              <a:fillRef idx="0">
                <a:schemeClr val="accent1"/>
              </a:fillRef>
              <a:effectRef idx="0">
                <a:schemeClr val="accent1"/>
              </a:effectRef>
              <a:fontRef idx="minor">
                <a:schemeClr val="tx1"/>
              </a:fontRef>
            </p:style>
          </p:cxnSp>
        </p:grpSp>
        <p:sp>
          <p:nvSpPr>
            <p:cNvPr id="63" name="Freeform 62"/>
            <p:cNvSpPr/>
            <p:nvPr/>
          </p:nvSpPr>
          <p:spPr>
            <a:xfrm>
              <a:off x="3646070" y="2962298"/>
              <a:ext cx="1217879" cy="2842905"/>
            </a:xfrm>
            <a:custGeom>
              <a:avLst/>
              <a:gdLst>
                <a:gd name="connsiteX0" fmla="*/ 0 w 1233814"/>
                <a:gd name="connsiteY0" fmla="*/ 91044 h 1067309"/>
                <a:gd name="connsiteX1" fmla="*/ 93946 w 1233814"/>
                <a:gd name="connsiteY1" fmla="*/ 31546 h 1067309"/>
                <a:gd name="connsiteX2" fmla="*/ 197285 w 1233814"/>
                <a:gd name="connsiteY2" fmla="*/ 231 h 1067309"/>
                <a:gd name="connsiteX3" fmla="*/ 275573 w 1233814"/>
                <a:gd name="connsiteY3" fmla="*/ 22151 h 1067309"/>
                <a:gd name="connsiteX4" fmla="*/ 350729 w 1233814"/>
                <a:gd name="connsiteY4" fmla="*/ 103570 h 1067309"/>
                <a:gd name="connsiteX5" fmla="*/ 403965 w 1233814"/>
                <a:gd name="connsiteY5" fmla="*/ 300855 h 1067309"/>
                <a:gd name="connsiteX6" fmla="*/ 510436 w 1233814"/>
                <a:gd name="connsiteY6" fmla="*/ 795633 h 1067309"/>
                <a:gd name="connsiteX7" fmla="*/ 616907 w 1233814"/>
                <a:gd name="connsiteY7" fmla="*/ 970998 h 1067309"/>
                <a:gd name="connsiteX8" fmla="*/ 729642 w 1233814"/>
                <a:gd name="connsiteY8" fmla="*/ 1052417 h 1067309"/>
                <a:gd name="connsiteX9" fmla="*/ 879954 w 1233814"/>
                <a:gd name="connsiteY9" fmla="*/ 1055548 h 1067309"/>
                <a:gd name="connsiteX10" fmla="*/ 1002083 w 1233814"/>
                <a:gd name="connsiteY10" fmla="*/ 930288 h 1067309"/>
                <a:gd name="connsiteX11" fmla="*/ 1102291 w 1233814"/>
                <a:gd name="connsiteY11" fmla="*/ 660979 h 1067309"/>
                <a:gd name="connsiteX12" fmla="*/ 1164921 w 1233814"/>
                <a:gd name="connsiteY12" fmla="*/ 407326 h 1067309"/>
                <a:gd name="connsiteX13" fmla="*/ 1233814 w 1233814"/>
                <a:gd name="connsiteY13" fmla="*/ 188121 h 1067309"/>
                <a:gd name="connsiteX0" fmla="*/ 0 w 1221288"/>
                <a:gd name="connsiteY0" fmla="*/ 106701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25489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49471"/>
                <a:gd name="connsiteY0" fmla="*/ 125489 h 1067309"/>
                <a:gd name="connsiteX1" fmla="*/ 81420 w 1249471"/>
                <a:gd name="connsiteY1" fmla="*/ 31546 h 1067309"/>
                <a:gd name="connsiteX2" fmla="*/ 184759 w 1249471"/>
                <a:gd name="connsiteY2" fmla="*/ 231 h 1067309"/>
                <a:gd name="connsiteX3" fmla="*/ 263047 w 1249471"/>
                <a:gd name="connsiteY3" fmla="*/ 22151 h 1067309"/>
                <a:gd name="connsiteX4" fmla="*/ 338203 w 1249471"/>
                <a:gd name="connsiteY4" fmla="*/ 103570 h 1067309"/>
                <a:gd name="connsiteX5" fmla="*/ 391439 w 1249471"/>
                <a:gd name="connsiteY5" fmla="*/ 300855 h 1067309"/>
                <a:gd name="connsiteX6" fmla="*/ 497910 w 1249471"/>
                <a:gd name="connsiteY6" fmla="*/ 795633 h 1067309"/>
                <a:gd name="connsiteX7" fmla="*/ 604381 w 1249471"/>
                <a:gd name="connsiteY7" fmla="*/ 970998 h 1067309"/>
                <a:gd name="connsiteX8" fmla="*/ 717116 w 1249471"/>
                <a:gd name="connsiteY8" fmla="*/ 1052417 h 1067309"/>
                <a:gd name="connsiteX9" fmla="*/ 867428 w 1249471"/>
                <a:gd name="connsiteY9" fmla="*/ 1055548 h 1067309"/>
                <a:gd name="connsiteX10" fmla="*/ 989557 w 1249471"/>
                <a:gd name="connsiteY10" fmla="*/ 930288 h 1067309"/>
                <a:gd name="connsiteX11" fmla="*/ 1089765 w 1249471"/>
                <a:gd name="connsiteY11" fmla="*/ 660979 h 1067309"/>
                <a:gd name="connsiteX12" fmla="*/ 1152395 w 1249471"/>
                <a:gd name="connsiteY12" fmla="*/ 407326 h 1067309"/>
                <a:gd name="connsiteX13" fmla="*/ 1249471 w 1249471"/>
                <a:gd name="connsiteY13" fmla="*/ 166200 h 1067309"/>
                <a:gd name="connsiteX0" fmla="*/ 0 w 1249471"/>
                <a:gd name="connsiteY0" fmla="*/ 125489 h 1067309"/>
                <a:gd name="connsiteX1" fmla="*/ 81420 w 1249471"/>
                <a:gd name="connsiteY1" fmla="*/ 31546 h 1067309"/>
                <a:gd name="connsiteX2" fmla="*/ 184759 w 1249471"/>
                <a:gd name="connsiteY2" fmla="*/ 231 h 1067309"/>
                <a:gd name="connsiteX3" fmla="*/ 263047 w 1249471"/>
                <a:gd name="connsiteY3" fmla="*/ 22151 h 1067309"/>
                <a:gd name="connsiteX4" fmla="*/ 338203 w 1249471"/>
                <a:gd name="connsiteY4" fmla="*/ 103570 h 1067309"/>
                <a:gd name="connsiteX5" fmla="*/ 391439 w 1249471"/>
                <a:gd name="connsiteY5" fmla="*/ 300855 h 1067309"/>
                <a:gd name="connsiteX6" fmla="*/ 497910 w 1249471"/>
                <a:gd name="connsiteY6" fmla="*/ 795633 h 1067309"/>
                <a:gd name="connsiteX7" fmla="*/ 604381 w 1249471"/>
                <a:gd name="connsiteY7" fmla="*/ 970998 h 1067309"/>
                <a:gd name="connsiteX8" fmla="*/ 717116 w 1249471"/>
                <a:gd name="connsiteY8" fmla="*/ 1052417 h 1067309"/>
                <a:gd name="connsiteX9" fmla="*/ 867428 w 1249471"/>
                <a:gd name="connsiteY9" fmla="*/ 1055548 h 1067309"/>
                <a:gd name="connsiteX10" fmla="*/ 989557 w 1249471"/>
                <a:gd name="connsiteY10" fmla="*/ 930288 h 1067309"/>
                <a:gd name="connsiteX11" fmla="*/ 1089765 w 1249471"/>
                <a:gd name="connsiteY11" fmla="*/ 660979 h 1067309"/>
                <a:gd name="connsiteX12" fmla="*/ 1152395 w 1249471"/>
                <a:gd name="connsiteY12" fmla="*/ 407326 h 1067309"/>
                <a:gd name="connsiteX13" fmla="*/ 1249471 w 1249471"/>
                <a:gd name="connsiteY13" fmla="*/ 166200 h 1067309"/>
                <a:gd name="connsiteX0" fmla="*/ 0 w 1243208"/>
                <a:gd name="connsiteY0" fmla="*/ 125489 h 1067309"/>
                <a:gd name="connsiteX1" fmla="*/ 81420 w 1243208"/>
                <a:gd name="connsiteY1" fmla="*/ 31546 h 1067309"/>
                <a:gd name="connsiteX2" fmla="*/ 184759 w 1243208"/>
                <a:gd name="connsiteY2" fmla="*/ 231 h 1067309"/>
                <a:gd name="connsiteX3" fmla="*/ 263047 w 1243208"/>
                <a:gd name="connsiteY3" fmla="*/ 22151 h 1067309"/>
                <a:gd name="connsiteX4" fmla="*/ 338203 w 1243208"/>
                <a:gd name="connsiteY4" fmla="*/ 103570 h 1067309"/>
                <a:gd name="connsiteX5" fmla="*/ 391439 w 1243208"/>
                <a:gd name="connsiteY5" fmla="*/ 300855 h 1067309"/>
                <a:gd name="connsiteX6" fmla="*/ 497910 w 1243208"/>
                <a:gd name="connsiteY6" fmla="*/ 795633 h 1067309"/>
                <a:gd name="connsiteX7" fmla="*/ 604381 w 1243208"/>
                <a:gd name="connsiteY7" fmla="*/ 970998 h 1067309"/>
                <a:gd name="connsiteX8" fmla="*/ 717116 w 1243208"/>
                <a:gd name="connsiteY8" fmla="*/ 1052417 h 1067309"/>
                <a:gd name="connsiteX9" fmla="*/ 867428 w 1243208"/>
                <a:gd name="connsiteY9" fmla="*/ 1055548 h 1067309"/>
                <a:gd name="connsiteX10" fmla="*/ 989557 w 1243208"/>
                <a:gd name="connsiteY10" fmla="*/ 930288 h 1067309"/>
                <a:gd name="connsiteX11" fmla="*/ 1089765 w 1243208"/>
                <a:gd name="connsiteY11" fmla="*/ 660979 h 1067309"/>
                <a:gd name="connsiteX12" fmla="*/ 1152395 w 1243208"/>
                <a:gd name="connsiteY12" fmla="*/ 407326 h 1067309"/>
                <a:gd name="connsiteX13" fmla="*/ 1243208 w 1243208"/>
                <a:gd name="connsiteY13" fmla="*/ 153674 h 1067309"/>
                <a:gd name="connsiteX0" fmla="*/ 0 w 1252603"/>
                <a:gd name="connsiteY0" fmla="*/ 125489 h 1067309"/>
                <a:gd name="connsiteX1" fmla="*/ 81420 w 1252603"/>
                <a:gd name="connsiteY1" fmla="*/ 31546 h 1067309"/>
                <a:gd name="connsiteX2" fmla="*/ 184759 w 1252603"/>
                <a:gd name="connsiteY2" fmla="*/ 231 h 1067309"/>
                <a:gd name="connsiteX3" fmla="*/ 263047 w 1252603"/>
                <a:gd name="connsiteY3" fmla="*/ 22151 h 1067309"/>
                <a:gd name="connsiteX4" fmla="*/ 338203 w 1252603"/>
                <a:gd name="connsiteY4" fmla="*/ 103570 h 1067309"/>
                <a:gd name="connsiteX5" fmla="*/ 391439 w 1252603"/>
                <a:gd name="connsiteY5" fmla="*/ 300855 h 1067309"/>
                <a:gd name="connsiteX6" fmla="*/ 497910 w 1252603"/>
                <a:gd name="connsiteY6" fmla="*/ 795633 h 1067309"/>
                <a:gd name="connsiteX7" fmla="*/ 604381 w 1252603"/>
                <a:gd name="connsiteY7" fmla="*/ 970998 h 1067309"/>
                <a:gd name="connsiteX8" fmla="*/ 717116 w 1252603"/>
                <a:gd name="connsiteY8" fmla="*/ 1052417 h 1067309"/>
                <a:gd name="connsiteX9" fmla="*/ 867428 w 1252603"/>
                <a:gd name="connsiteY9" fmla="*/ 1055548 h 1067309"/>
                <a:gd name="connsiteX10" fmla="*/ 989557 w 1252603"/>
                <a:gd name="connsiteY10" fmla="*/ 930288 h 1067309"/>
                <a:gd name="connsiteX11" fmla="*/ 1089765 w 1252603"/>
                <a:gd name="connsiteY11" fmla="*/ 660979 h 1067309"/>
                <a:gd name="connsiteX12" fmla="*/ 1152395 w 1252603"/>
                <a:gd name="connsiteY12" fmla="*/ 407326 h 1067309"/>
                <a:gd name="connsiteX13" fmla="*/ 1252603 w 1252603"/>
                <a:gd name="connsiteY13" fmla="*/ 156806 h 1067309"/>
                <a:gd name="connsiteX0" fmla="*/ 0 w 1171183"/>
                <a:gd name="connsiteY0" fmla="*/ 31546 h 1067309"/>
                <a:gd name="connsiteX1" fmla="*/ 103339 w 1171183"/>
                <a:gd name="connsiteY1" fmla="*/ 231 h 1067309"/>
                <a:gd name="connsiteX2" fmla="*/ 181627 w 1171183"/>
                <a:gd name="connsiteY2" fmla="*/ 22151 h 1067309"/>
                <a:gd name="connsiteX3" fmla="*/ 256783 w 1171183"/>
                <a:gd name="connsiteY3" fmla="*/ 103570 h 1067309"/>
                <a:gd name="connsiteX4" fmla="*/ 310019 w 1171183"/>
                <a:gd name="connsiteY4" fmla="*/ 300855 h 1067309"/>
                <a:gd name="connsiteX5" fmla="*/ 416490 w 1171183"/>
                <a:gd name="connsiteY5" fmla="*/ 795633 h 1067309"/>
                <a:gd name="connsiteX6" fmla="*/ 522961 w 1171183"/>
                <a:gd name="connsiteY6" fmla="*/ 970998 h 1067309"/>
                <a:gd name="connsiteX7" fmla="*/ 635696 w 1171183"/>
                <a:gd name="connsiteY7" fmla="*/ 1052417 h 1067309"/>
                <a:gd name="connsiteX8" fmla="*/ 786008 w 1171183"/>
                <a:gd name="connsiteY8" fmla="*/ 1055548 h 1067309"/>
                <a:gd name="connsiteX9" fmla="*/ 908137 w 1171183"/>
                <a:gd name="connsiteY9" fmla="*/ 930288 h 1067309"/>
                <a:gd name="connsiteX10" fmla="*/ 1008345 w 1171183"/>
                <a:gd name="connsiteY10" fmla="*/ 660979 h 1067309"/>
                <a:gd name="connsiteX11" fmla="*/ 1070975 w 1171183"/>
                <a:gd name="connsiteY11" fmla="*/ 407326 h 1067309"/>
                <a:gd name="connsiteX12" fmla="*/ 1171183 w 1171183"/>
                <a:gd name="connsiteY12" fmla="*/ 156806 h 1067309"/>
                <a:gd name="connsiteX0" fmla="*/ 0 w 1578807"/>
                <a:gd name="connsiteY0" fmla="*/ 14567 h 1069609"/>
                <a:gd name="connsiteX1" fmla="*/ 510963 w 1578807"/>
                <a:gd name="connsiteY1" fmla="*/ 2531 h 1069609"/>
                <a:gd name="connsiteX2" fmla="*/ 589251 w 1578807"/>
                <a:gd name="connsiteY2" fmla="*/ 24451 h 1069609"/>
                <a:gd name="connsiteX3" fmla="*/ 664407 w 1578807"/>
                <a:gd name="connsiteY3" fmla="*/ 105870 h 1069609"/>
                <a:gd name="connsiteX4" fmla="*/ 717643 w 1578807"/>
                <a:gd name="connsiteY4" fmla="*/ 303155 h 1069609"/>
                <a:gd name="connsiteX5" fmla="*/ 824114 w 1578807"/>
                <a:gd name="connsiteY5" fmla="*/ 797933 h 1069609"/>
                <a:gd name="connsiteX6" fmla="*/ 930585 w 1578807"/>
                <a:gd name="connsiteY6" fmla="*/ 973298 h 1069609"/>
                <a:gd name="connsiteX7" fmla="*/ 1043320 w 1578807"/>
                <a:gd name="connsiteY7" fmla="*/ 1054717 h 1069609"/>
                <a:gd name="connsiteX8" fmla="*/ 1193632 w 1578807"/>
                <a:gd name="connsiteY8" fmla="*/ 1057848 h 1069609"/>
                <a:gd name="connsiteX9" fmla="*/ 1315761 w 1578807"/>
                <a:gd name="connsiteY9" fmla="*/ 932588 h 1069609"/>
                <a:gd name="connsiteX10" fmla="*/ 1415969 w 1578807"/>
                <a:gd name="connsiteY10" fmla="*/ 663279 h 1069609"/>
                <a:gd name="connsiteX11" fmla="*/ 1478599 w 1578807"/>
                <a:gd name="connsiteY11" fmla="*/ 409626 h 1069609"/>
                <a:gd name="connsiteX12" fmla="*/ 1578807 w 1578807"/>
                <a:gd name="connsiteY12" fmla="*/ 159106 h 1069609"/>
                <a:gd name="connsiteX0" fmla="*/ 0 w 1578807"/>
                <a:gd name="connsiteY0" fmla="*/ 14567 h 1069609"/>
                <a:gd name="connsiteX1" fmla="*/ 510963 w 1578807"/>
                <a:gd name="connsiteY1" fmla="*/ 2531 h 1069609"/>
                <a:gd name="connsiteX2" fmla="*/ 589251 w 1578807"/>
                <a:gd name="connsiteY2" fmla="*/ 24451 h 1069609"/>
                <a:gd name="connsiteX3" fmla="*/ 664407 w 1578807"/>
                <a:gd name="connsiteY3" fmla="*/ 105870 h 1069609"/>
                <a:gd name="connsiteX4" fmla="*/ 717643 w 1578807"/>
                <a:gd name="connsiteY4" fmla="*/ 303155 h 1069609"/>
                <a:gd name="connsiteX5" fmla="*/ 824114 w 1578807"/>
                <a:gd name="connsiteY5" fmla="*/ 797933 h 1069609"/>
                <a:gd name="connsiteX6" fmla="*/ 930585 w 1578807"/>
                <a:gd name="connsiteY6" fmla="*/ 973298 h 1069609"/>
                <a:gd name="connsiteX7" fmla="*/ 1043320 w 1578807"/>
                <a:gd name="connsiteY7" fmla="*/ 1054717 h 1069609"/>
                <a:gd name="connsiteX8" fmla="*/ 1193632 w 1578807"/>
                <a:gd name="connsiteY8" fmla="*/ 1057848 h 1069609"/>
                <a:gd name="connsiteX9" fmla="*/ 1315761 w 1578807"/>
                <a:gd name="connsiteY9" fmla="*/ 932588 h 1069609"/>
                <a:gd name="connsiteX10" fmla="*/ 1415969 w 1578807"/>
                <a:gd name="connsiteY10" fmla="*/ 663279 h 1069609"/>
                <a:gd name="connsiteX11" fmla="*/ 1478599 w 1578807"/>
                <a:gd name="connsiteY11" fmla="*/ 409626 h 1069609"/>
                <a:gd name="connsiteX12" fmla="*/ 1578807 w 1578807"/>
                <a:gd name="connsiteY12" fmla="*/ 159106 h 1069609"/>
                <a:gd name="connsiteX0" fmla="*/ 0 w 1578807"/>
                <a:gd name="connsiteY0" fmla="*/ 12036 h 1067078"/>
                <a:gd name="connsiteX1" fmla="*/ 510963 w 1578807"/>
                <a:gd name="connsiteY1" fmla="*/ 0 h 1067078"/>
                <a:gd name="connsiteX2" fmla="*/ 589251 w 1578807"/>
                <a:gd name="connsiteY2" fmla="*/ 21920 h 1067078"/>
                <a:gd name="connsiteX3" fmla="*/ 664407 w 1578807"/>
                <a:gd name="connsiteY3" fmla="*/ 103339 h 1067078"/>
                <a:gd name="connsiteX4" fmla="*/ 717643 w 1578807"/>
                <a:gd name="connsiteY4" fmla="*/ 300624 h 1067078"/>
                <a:gd name="connsiteX5" fmla="*/ 824114 w 1578807"/>
                <a:gd name="connsiteY5" fmla="*/ 795402 h 1067078"/>
                <a:gd name="connsiteX6" fmla="*/ 930585 w 1578807"/>
                <a:gd name="connsiteY6" fmla="*/ 970767 h 1067078"/>
                <a:gd name="connsiteX7" fmla="*/ 1043320 w 1578807"/>
                <a:gd name="connsiteY7" fmla="*/ 1052186 h 1067078"/>
                <a:gd name="connsiteX8" fmla="*/ 1193632 w 1578807"/>
                <a:gd name="connsiteY8" fmla="*/ 1055317 h 1067078"/>
                <a:gd name="connsiteX9" fmla="*/ 1315761 w 1578807"/>
                <a:gd name="connsiteY9" fmla="*/ 930057 h 1067078"/>
                <a:gd name="connsiteX10" fmla="*/ 1415969 w 1578807"/>
                <a:gd name="connsiteY10" fmla="*/ 660748 h 1067078"/>
                <a:gd name="connsiteX11" fmla="*/ 1478599 w 1578807"/>
                <a:gd name="connsiteY11" fmla="*/ 407095 h 1067078"/>
                <a:gd name="connsiteX12" fmla="*/ 1578807 w 1578807"/>
                <a:gd name="connsiteY12" fmla="*/ 156575 h 1067078"/>
                <a:gd name="connsiteX0" fmla="*/ 0 w 1578807"/>
                <a:gd name="connsiteY0" fmla="*/ 13248 h 1068290"/>
                <a:gd name="connsiteX1" fmla="*/ 510963 w 1578807"/>
                <a:gd name="connsiteY1" fmla="*/ 1212 h 1068290"/>
                <a:gd name="connsiteX2" fmla="*/ 605776 w 1578807"/>
                <a:gd name="connsiteY2" fmla="*/ 12115 h 1068290"/>
                <a:gd name="connsiteX3" fmla="*/ 664407 w 1578807"/>
                <a:gd name="connsiteY3" fmla="*/ 104551 h 1068290"/>
                <a:gd name="connsiteX4" fmla="*/ 717643 w 1578807"/>
                <a:gd name="connsiteY4" fmla="*/ 301836 h 1068290"/>
                <a:gd name="connsiteX5" fmla="*/ 824114 w 1578807"/>
                <a:gd name="connsiteY5" fmla="*/ 796614 h 1068290"/>
                <a:gd name="connsiteX6" fmla="*/ 930585 w 1578807"/>
                <a:gd name="connsiteY6" fmla="*/ 971979 h 1068290"/>
                <a:gd name="connsiteX7" fmla="*/ 1043320 w 1578807"/>
                <a:gd name="connsiteY7" fmla="*/ 1053398 h 1068290"/>
                <a:gd name="connsiteX8" fmla="*/ 1193632 w 1578807"/>
                <a:gd name="connsiteY8" fmla="*/ 1056529 h 1068290"/>
                <a:gd name="connsiteX9" fmla="*/ 1315761 w 1578807"/>
                <a:gd name="connsiteY9" fmla="*/ 931269 h 1068290"/>
                <a:gd name="connsiteX10" fmla="*/ 1415969 w 1578807"/>
                <a:gd name="connsiteY10" fmla="*/ 661960 h 1068290"/>
                <a:gd name="connsiteX11" fmla="*/ 1478599 w 1578807"/>
                <a:gd name="connsiteY11" fmla="*/ 408307 h 1068290"/>
                <a:gd name="connsiteX12" fmla="*/ 1578807 w 1578807"/>
                <a:gd name="connsiteY12" fmla="*/ 157787 h 1068290"/>
                <a:gd name="connsiteX0" fmla="*/ 0 w 1578807"/>
                <a:gd name="connsiteY0" fmla="*/ 17655 h 1072697"/>
                <a:gd name="connsiteX1" fmla="*/ 420074 w 1578807"/>
                <a:gd name="connsiteY1" fmla="*/ 110 h 1072697"/>
                <a:gd name="connsiteX2" fmla="*/ 605776 w 1578807"/>
                <a:gd name="connsiteY2" fmla="*/ 16522 h 1072697"/>
                <a:gd name="connsiteX3" fmla="*/ 664407 w 1578807"/>
                <a:gd name="connsiteY3" fmla="*/ 108958 h 1072697"/>
                <a:gd name="connsiteX4" fmla="*/ 717643 w 1578807"/>
                <a:gd name="connsiteY4" fmla="*/ 306243 h 1072697"/>
                <a:gd name="connsiteX5" fmla="*/ 824114 w 1578807"/>
                <a:gd name="connsiteY5" fmla="*/ 801021 h 1072697"/>
                <a:gd name="connsiteX6" fmla="*/ 930585 w 1578807"/>
                <a:gd name="connsiteY6" fmla="*/ 976386 h 1072697"/>
                <a:gd name="connsiteX7" fmla="*/ 1043320 w 1578807"/>
                <a:gd name="connsiteY7" fmla="*/ 1057805 h 1072697"/>
                <a:gd name="connsiteX8" fmla="*/ 1193632 w 1578807"/>
                <a:gd name="connsiteY8" fmla="*/ 1060936 h 1072697"/>
                <a:gd name="connsiteX9" fmla="*/ 1315761 w 1578807"/>
                <a:gd name="connsiteY9" fmla="*/ 935676 h 1072697"/>
                <a:gd name="connsiteX10" fmla="*/ 1415969 w 1578807"/>
                <a:gd name="connsiteY10" fmla="*/ 666367 h 1072697"/>
                <a:gd name="connsiteX11" fmla="*/ 1478599 w 1578807"/>
                <a:gd name="connsiteY11" fmla="*/ 412714 h 1072697"/>
                <a:gd name="connsiteX12" fmla="*/ 1578807 w 1578807"/>
                <a:gd name="connsiteY12" fmla="*/ 162194 h 1072697"/>
                <a:gd name="connsiteX0" fmla="*/ 0 w 1581561"/>
                <a:gd name="connsiteY0" fmla="*/ 6528 h 1072587"/>
                <a:gd name="connsiteX1" fmla="*/ 422828 w 1581561"/>
                <a:gd name="connsiteY1" fmla="*/ 0 h 1072587"/>
                <a:gd name="connsiteX2" fmla="*/ 608530 w 1581561"/>
                <a:gd name="connsiteY2" fmla="*/ 16412 h 1072587"/>
                <a:gd name="connsiteX3" fmla="*/ 667161 w 1581561"/>
                <a:gd name="connsiteY3" fmla="*/ 108848 h 1072587"/>
                <a:gd name="connsiteX4" fmla="*/ 720397 w 1581561"/>
                <a:gd name="connsiteY4" fmla="*/ 306133 h 1072587"/>
                <a:gd name="connsiteX5" fmla="*/ 826868 w 1581561"/>
                <a:gd name="connsiteY5" fmla="*/ 800911 h 1072587"/>
                <a:gd name="connsiteX6" fmla="*/ 933339 w 1581561"/>
                <a:gd name="connsiteY6" fmla="*/ 976276 h 1072587"/>
                <a:gd name="connsiteX7" fmla="*/ 1046074 w 1581561"/>
                <a:gd name="connsiteY7" fmla="*/ 1057695 h 1072587"/>
                <a:gd name="connsiteX8" fmla="*/ 1196386 w 1581561"/>
                <a:gd name="connsiteY8" fmla="*/ 1060826 h 1072587"/>
                <a:gd name="connsiteX9" fmla="*/ 1318515 w 1581561"/>
                <a:gd name="connsiteY9" fmla="*/ 935566 h 1072587"/>
                <a:gd name="connsiteX10" fmla="*/ 1418723 w 1581561"/>
                <a:gd name="connsiteY10" fmla="*/ 666257 h 1072587"/>
                <a:gd name="connsiteX11" fmla="*/ 1481353 w 1581561"/>
                <a:gd name="connsiteY11" fmla="*/ 412604 h 1072587"/>
                <a:gd name="connsiteX12" fmla="*/ 1581561 w 1581561"/>
                <a:gd name="connsiteY12" fmla="*/ 162084 h 1072587"/>
                <a:gd name="connsiteX0" fmla="*/ 0 w 1581561"/>
                <a:gd name="connsiteY0" fmla="*/ 6528 h 1072587"/>
                <a:gd name="connsiteX1" fmla="*/ 422828 w 1581561"/>
                <a:gd name="connsiteY1" fmla="*/ 0 h 1072587"/>
                <a:gd name="connsiteX2" fmla="*/ 608530 w 1581561"/>
                <a:gd name="connsiteY2" fmla="*/ 16412 h 1072587"/>
                <a:gd name="connsiteX3" fmla="*/ 667161 w 1581561"/>
                <a:gd name="connsiteY3" fmla="*/ 108848 h 1072587"/>
                <a:gd name="connsiteX4" fmla="*/ 720397 w 1581561"/>
                <a:gd name="connsiteY4" fmla="*/ 306133 h 1072587"/>
                <a:gd name="connsiteX5" fmla="*/ 826868 w 1581561"/>
                <a:gd name="connsiteY5" fmla="*/ 800911 h 1072587"/>
                <a:gd name="connsiteX6" fmla="*/ 933339 w 1581561"/>
                <a:gd name="connsiteY6" fmla="*/ 976276 h 1072587"/>
                <a:gd name="connsiteX7" fmla="*/ 1046074 w 1581561"/>
                <a:gd name="connsiteY7" fmla="*/ 1057695 h 1072587"/>
                <a:gd name="connsiteX8" fmla="*/ 1196386 w 1581561"/>
                <a:gd name="connsiteY8" fmla="*/ 1060826 h 1072587"/>
                <a:gd name="connsiteX9" fmla="*/ 1318515 w 1581561"/>
                <a:gd name="connsiteY9" fmla="*/ 935566 h 1072587"/>
                <a:gd name="connsiteX10" fmla="*/ 1418723 w 1581561"/>
                <a:gd name="connsiteY10" fmla="*/ 666257 h 1072587"/>
                <a:gd name="connsiteX11" fmla="*/ 1481353 w 1581561"/>
                <a:gd name="connsiteY11" fmla="*/ 412604 h 1072587"/>
                <a:gd name="connsiteX12" fmla="*/ 1581561 w 1581561"/>
                <a:gd name="connsiteY12" fmla="*/ 162084 h 1072587"/>
                <a:gd name="connsiteX0" fmla="*/ 0 w 1581561"/>
                <a:gd name="connsiteY0" fmla="*/ 0 h 1066059"/>
                <a:gd name="connsiteX1" fmla="*/ 608530 w 1581561"/>
                <a:gd name="connsiteY1" fmla="*/ 9884 h 1066059"/>
                <a:gd name="connsiteX2" fmla="*/ 667161 w 1581561"/>
                <a:gd name="connsiteY2" fmla="*/ 102320 h 1066059"/>
                <a:gd name="connsiteX3" fmla="*/ 720397 w 1581561"/>
                <a:gd name="connsiteY3" fmla="*/ 299605 h 1066059"/>
                <a:gd name="connsiteX4" fmla="*/ 826868 w 1581561"/>
                <a:gd name="connsiteY4" fmla="*/ 794383 h 1066059"/>
                <a:gd name="connsiteX5" fmla="*/ 933339 w 1581561"/>
                <a:gd name="connsiteY5" fmla="*/ 969748 h 1066059"/>
                <a:gd name="connsiteX6" fmla="*/ 1046074 w 1581561"/>
                <a:gd name="connsiteY6" fmla="*/ 1051167 h 1066059"/>
                <a:gd name="connsiteX7" fmla="*/ 1196386 w 1581561"/>
                <a:gd name="connsiteY7" fmla="*/ 1054298 h 1066059"/>
                <a:gd name="connsiteX8" fmla="*/ 1318515 w 1581561"/>
                <a:gd name="connsiteY8" fmla="*/ 929038 h 1066059"/>
                <a:gd name="connsiteX9" fmla="*/ 1418723 w 1581561"/>
                <a:gd name="connsiteY9" fmla="*/ 659729 h 1066059"/>
                <a:gd name="connsiteX10" fmla="*/ 1481353 w 1581561"/>
                <a:gd name="connsiteY10" fmla="*/ 406076 h 1066059"/>
                <a:gd name="connsiteX11" fmla="*/ 1581561 w 1581561"/>
                <a:gd name="connsiteY11" fmla="*/ 155556 h 1066059"/>
                <a:gd name="connsiteX0" fmla="*/ 0 w 1581561"/>
                <a:gd name="connsiteY0" fmla="*/ 0 h 1066059"/>
                <a:gd name="connsiteX1" fmla="*/ 608530 w 1581561"/>
                <a:gd name="connsiteY1" fmla="*/ 9884 h 1066059"/>
                <a:gd name="connsiteX2" fmla="*/ 667161 w 1581561"/>
                <a:gd name="connsiteY2" fmla="*/ 102320 h 1066059"/>
                <a:gd name="connsiteX3" fmla="*/ 720397 w 1581561"/>
                <a:gd name="connsiteY3" fmla="*/ 299605 h 1066059"/>
                <a:gd name="connsiteX4" fmla="*/ 826868 w 1581561"/>
                <a:gd name="connsiteY4" fmla="*/ 794383 h 1066059"/>
                <a:gd name="connsiteX5" fmla="*/ 933339 w 1581561"/>
                <a:gd name="connsiteY5" fmla="*/ 969748 h 1066059"/>
                <a:gd name="connsiteX6" fmla="*/ 1046074 w 1581561"/>
                <a:gd name="connsiteY6" fmla="*/ 1051167 h 1066059"/>
                <a:gd name="connsiteX7" fmla="*/ 1196386 w 1581561"/>
                <a:gd name="connsiteY7" fmla="*/ 1054298 h 1066059"/>
                <a:gd name="connsiteX8" fmla="*/ 1318515 w 1581561"/>
                <a:gd name="connsiteY8" fmla="*/ 929038 h 1066059"/>
                <a:gd name="connsiteX9" fmla="*/ 1418723 w 1581561"/>
                <a:gd name="connsiteY9" fmla="*/ 659729 h 1066059"/>
                <a:gd name="connsiteX10" fmla="*/ 1481353 w 1581561"/>
                <a:gd name="connsiteY10" fmla="*/ 406076 h 1066059"/>
                <a:gd name="connsiteX11" fmla="*/ 1581561 w 1581561"/>
                <a:gd name="connsiteY11" fmla="*/ 155556 h 1066059"/>
                <a:gd name="connsiteX0" fmla="*/ 0 w 1581561"/>
                <a:gd name="connsiteY0" fmla="*/ 0 h 1066059"/>
                <a:gd name="connsiteX1" fmla="*/ 667161 w 1581561"/>
                <a:gd name="connsiteY1" fmla="*/ 102320 h 1066059"/>
                <a:gd name="connsiteX2" fmla="*/ 720397 w 1581561"/>
                <a:gd name="connsiteY2" fmla="*/ 299605 h 1066059"/>
                <a:gd name="connsiteX3" fmla="*/ 826868 w 1581561"/>
                <a:gd name="connsiteY3" fmla="*/ 794383 h 1066059"/>
                <a:gd name="connsiteX4" fmla="*/ 933339 w 1581561"/>
                <a:gd name="connsiteY4" fmla="*/ 969748 h 1066059"/>
                <a:gd name="connsiteX5" fmla="*/ 1046074 w 1581561"/>
                <a:gd name="connsiteY5" fmla="*/ 1051167 h 1066059"/>
                <a:gd name="connsiteX6" fmla="*/ 1196386 w 1581561"/>
                <a:gd name="connsiteY6" fmla="*/ 1054298 h 1066059"/>
                <a:gd name="connsiteX7" fmla="*/ 1318515 w 1581561"/>
                <a:gd name="connsiteY7" fmla="*/ 929038 h 1066059"/>
                <a:gd name="connsiteX8" fmla="*/ 1418723 w 1581561"/>
                <a:gd name="connsiteY8" fmla="*/ 659729 h 1066059"/>
                <a:gd name="connsiteX9" fmla="*/ 1481353 w 1581561"/>
                <a:gd name="connsiteY9" fmla="*/ 406076 h 1066059"/>
                <a:gd name="connsiteX10" fmla="*/ 1581561 w 1581561"/>
                <a:gd name="connsiteY10" fmla="*/ 155556 h 1066059"/>
                <a:gd name="connsiteX0" fmla="*/ 0 w 1113970"/>
                <a:gd name="connsiteY0" fmla="*/ 0 h 2250623"/>
                <a:gd name="connsiteX1" fmla="*/ 199570 w 1113970"/>
                <a:gd name="connsiteY1" fmla="*/ 1286884 h 2250623"/>
                <a:gd name="connsiteX2" fmla="*/ 252806 w 1113970"/>
                <a:gd name="connsiteY2" fmla="*/ 1484169 h 2250623"/>
                <a:gd name="connsiteX3" fmla="*/ 359277 w 1113970"/>
                <a:gd name="connsiteY3" fmla="*/ 1978947 h 2250623"/>
                <a:gd name="connsiteX4" fmla="*/ 465748 w 1113970"/>
                <a:gd name="connsiteY4" fmla="*/ 2154312 h 2250623"/>
                <a:gd name="connsiteX5" fmla="*/ 578483 w 1113970"/>
                <a:gd name="connsiteY5" fmla="*/ 2235731 h 2250623"/>
                <a:gd name="connsiteX6" fmla="*/ 728795 w 1113970"/>
                <a:gd name="connsiteY6" fmla="*/ 2238862 h 2250623"/>
                <a:gd name="connsiteX7" fmla="*/ 850924 w 1113970"/>
                <a:gd name="connsiteY7" fmla="*/ 2113602 h 2250623"/>
                <a:gd name="connsiteX8" fmla="*/ 951132 w 1113970"/>
                <a:gd name="connsiteY8" fmla="*/ 1844293 h 2250623"/>
                <a:gd name="connsiteX9" fmla="*/ 1013762 w 1113970"/>
                <a:gd name="connsiteY9" fmla="*/ 1590640 h 2250623"/>
                <a:gd name="connsiteX10" fmla="*/ 1113970 w 1113970"/>
                <a:gd name="connsiteY10" fmla="*/ 1340120 h 2250623"/>
                <a:gd name="connsiteX0" fmla="*/ 0 w 1113970"/>
                <a:gd name="connsiteY0" fmla="*/ 0 h 2250623"/>
                <a:gd name="connsiteX1" fmla="*/ 199570 w 1113970"/>
                <a:gd name="connsiteY1" fmla="*/ 1286884 h 2250623"/>
                <a:gd name="connsiteX2" fmla="*/ 252806 w 1113970"/>
                <a:gd name="connsiteY2" fmla="*/ 1484169 h 2250623"/>
                <a:gd name="connsiteX3" fmla="*/ 359277 w 1113970"/>
                <a:gd name="connsiteY3" fmla="*/ 1978947 h 2250623"/>
                <a:gd name="connsiteX4" fmla="*/ 465748 w 1113970"/>
                <a:gd name="connsiteY4" fmla="*/ 2154312 h 2250623"/>
                <a:gd name="connsiteX5" fmla="*/ 578483 w 1113970"/>
                <a:gd name="connsiteY5" fmla="*/ 2235731 h 2250623"/>
                <a:gd name="connsiteX6" fmla="*/ 728795 w 1113970"/>
                <a:gd name="connsiteY6" fmla="*/ 2238862 h 2250623"/>
                <a:gd name="connsiteX7" fmla="*/ 850924 w 1113970"/>
                <a:gd name="connsiteY7" fmla="*/ 2113602 h 2250623"/>
                <a:gd name="connsiteX8" fmla="*/ 951132 w 1113970"/>
                <a:gd name="connsiteY8" fmla="*/ 1844293 h 2250623"/>
                <a:gd name="connsiteX9" fmla="*/ 1013762 w 1113970"/>
                <a:gd name="connsiteY9" fmla="*/ 1590640 h 2250623"/>
                <a:gd name="connsiteX10" fmla="*/ 1113970 w 1113970"/>
                <a:gd name="connsiteY10" fmla="*/ 1340120 h 2250623"/>
                <a:gd name="connsiteX0" fmla="*/ 0 w 1113970"/>
                <a:gd name="connsiteY0" fmla="*/ 0 h 2250623"/>
                <a:gd name="connsiteX1" fmla="*/ 199570 w 1113970"/>
                <a:gd name="connsiteY1" fmla="*/ 1286884 h 2250623"/>
                <a:gd name="connsiteX2" fmla="*/ 252806 w 1113970"/>
                <a:gd name="connsiteY2" fmla="*/ 1484169 h 2250623"/>
                <a:gd name="connsiteX3" fmla="*/ 359277 w 1113970"/>
                <a:gd name="connsiteY3" fmla="*/ 1978947 h 2250623"/>
                <a:gd name="connsiteX4" fmla="*/ 465748 w 1113970"/>
                <a:gd name="connsiteY4" fmla="*/ 2154312 h 2250623"/>
                <a:gd name="connsiteX5" fmla="*/ 578483 w 1113970"/>
                <a:gd name="connsiteY5" fmla="*/ 2235731 h 2250623"/>
                <a:gd name="connsiteX6" fmla="*/ 728795 w 1113970"/>
                <a:gd name="connsiteY6" fmla="*/ 2238862 h 2250623"/>
                <a:gd name="connsiteX7" fmla="*/ 850924 w 1113970"/>
                <a:gd name="connsiteY7" fmla="*/ 2113602 h 2250623"/>
                <a:gd name="connsiteX8" fmla="*/ 951132 w 1113970"/>
                <a:gd name="connsiteY8" fmla="*/ 1844293 h 2250623"/>
                <a:gd name="connsiteX9" fmla="*/ 1013762 w 1113970"/>
                <a:gd name="connsiteY9" fmla="*/ 1590640 h 2250623"/>
                <a:gd name="connsiteX10" fmla="*/ 1113970 w 1113970"/>
                <a:gd name="connsiteY10" fmla="*/ 1340120 h 2250623"/>
                <a:gd name="connsiteX0" fmla="*/ 0 w 1113970"/>
                <a:gd name="connsiteY0" fmla="*/ 0 h 2250623"/>
                <a:gd name="connsiteX1" fmla="*/ 199570 w 1113970"/>
                <a:gd name="connsiteY1" fmla="*/ 1286884 h 2250623"/>
                <a:gd name="connsiteX2" fmla="*/ 359277 w 1113970"/>
                <a:gd name="connsiteY2" fmla="*/ 1978947 h 2250623"/>
                <a:gd name="connsiteX3" fmla="*/ 465748 w 1113970"/>
                <a:gd name="connsiteY3" fmla="*/ 2154312 h 2250623"/>
                <a:gd name="connsiteX4" fmla="*/ 578483 w 1113970"/>
                <a:gd name="connsiteY4" fmla="*/ 2235731 h 2250623"/>
                <a:gd name="connsiteX5" fmla="*/ 728795 w 1113970"/>
                <a:gd name="connsiteY5" fmla="*/ 2238862 h 2250623"/>
                <a:gd name="connsiteX6" fmla="*/ 850924 w 1113970"/>
                <a:gd name="connsiteY6" fmla="*/ 2113602 h 2250623"/>
                <a:gd name="connsiteX7" fmla="*/ 951132 w 1113970"/>
                <a:gd name="connsiteY7" fmla="*/ 1844293 h 2250623"/>
                <a:gd name="connsiteX8" fmla="*/ 1013762 w 1113970"/>
                <a:gd name="connsiteY8" fmla="*/ 1590640 h 2250623"/>
                <a:gd name="connsiteX9" fmla="*/ 1113970 w 1113970"/>
                <a:gd name="connsiteY9" fmla="*/ 1340120 h 2250623"/>
                <a:gd name="connsiteX0" fmla="*/ 0 w 1217879"/>
                <a:gd name="connsiteY0" fmla="*/ 0 h 2842905"/>
                <a:gd name="connsiteX1" fmla="*/ 303479 w 1217879"/>
                <a:gd name="connsiteY1" fmla="*/ 1879166 h 2842905"/>
                <a:gd name="connsiteX2" fmla="*/ 463186 w 1217879"/>
                <a:gd name="connsiteY2" fmla="*/ 2571229 h 2842905"/>
                <a:gd name="connsiteX3" fmla="*/ 569657 w 1217879"/>
                <a:gd name="connsiteY3" fmla="*/ 2746594 h 2842905"/>
                <a:gd name="connsiteX4" fmla="*/ 682392 w 1217879"/>
                <a:gd name="connsiteY4" fmla="*/ 2828013 h 2842905"/>
                <a:gd name="connsiteX5" fmla="*/ 832704 w 1217879"/>
                <a:gd name="connsiteY5" fmla="*/ 2831144 h 2842905"/>
                <a:gd name="connsiteX6" fmla="*/ 954833 w 1217879"/>
                <a:gd name="connsiteY6" fmla="*/ 2705884 h 2842905"/>
                <a:gd name="connsiteX7" fmla="*/ 1055041 w 1217879"/>
                <a:gd name="connsiteY7" fmla="*/ 2436575 h 2842905"/>
                <a:gd name="connsiteX8" fmla="*/ 1117671 w 1217879"/>
                <a:gd name="connsiteY8" fmla="*/ 2182922 h 2842905"/>
                <a:gd name="connsiteX9" fmla="*/ 1217879 w 1217879"/>
                <a:gd name="connsiteY9" fmla="*/ 1932402 h 2842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7879" h="2842905">
                  <a:moveTo>
                    <a:pt x="0" y="0"/>
                  </a:moveTo>
                  <a:cubicBezTo>
                    <a:pt x="128868" y="938116"/>
                    <a:pt x="226281" y="1450628"/>
                    <a:pt x="303479" y="1879166"/>
                  </a:cubicBezTo>
                  <a:cubicBezTo>
                    <a:pt x="380677" y="2307704"/>
                    <a:pt x="418823" y="2426658"/>
                    <a:pt x="463186" y="2571229"/>
                  </a:cubicBezTo>
                  <a:cubicBezTo>
                    <a:pt x="507549" y="2715800"/>
                    <a:pt x="533123" y="2703797"/>
                    <a:pt x="569657" y="2746594"/>
                  </a:cubicBezTo>
                  <a:cubicBezTo>
                    <a:pt x="606191" y="2789391"/>
                    <a:pt x="638551" y="2813921"/>
                    <a:pt x="682392" y="2828013"/>
                  </a:cubicBezTo>
                  <a:cubicBezTo>
                    <a:pt x="726233" y="2842105"/>
                    <a:pt x="787297" y="2851499"/>
                    <a:pt x="832704" y="2831144"/>
                  </a:cubicBezTo>
                  <a:cubicBezTo>
                    <a:pt x="878111" y="2810789"/>
                    <a:pt x="917777" y="2771646"/>
                    <a:pt x="954833" y="2705884"/>
                  </a:cubicBezTo>
                  <a:cubicBezTo>
                    <a:pt x="991889" y="2640123"/>
                    <a:pt x="1027901" y="2523735"/>
                    <a:pt x="1055041" y="2436575"/>
                  </a:cubicBezTo>
                  <a:cubicBezTo>
                    <a:pt x="1082181" y="2349415"/>
                    <a:pt x="1090531" y="2266951"/>
                    <a:pt x="1117671" y="2182922"/>
                  </a:cubicBezTo>
                  <a:cubicBezTo>
                    <a:pt x="1144811" y="2098893"/>
                    <a:pt x="1169340" y="1987203"/>
                    <a:pt x="1217879" y="1932402"/>
                  </a:cubicBezTo>
                </a:path>
              </a:pathLst>
            </a:custGeom>
            <a:noFill/>
            <a:ln w="152400" cap="rnd">
              <a:solidFill>
                <a:srgbClr val="008F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63"/>
            <p:cNvSpPr/>
            <p:nvPr/>
          </p:nvSpPr>
          <p:spPr>
            <a:xfrm>
              <a:off x="3284692" y="3926919"/>
              <a:ext cx="2074033" cy="2137648"/>
            </a:xfrm>
            <a:custGeom>
              <a:avLst/>
              <a:gdLst>
                <a:gd name="connsiteX0" fmla="*/ 0 w 2091846"/>
                <a:gd name="connsiteY0" fmla="*/ 1076333 h 1084914"/>
                <a:gd name="connsiteX1" fmla="*/ 284967 w 2091846"/>
                <a:gd name="connsiteY1" fmla="*/ 1082596 h 1084914"/>
                <a:gd name="connsiteX2" fmla="*/ 488515 w 2091846"/>
                <a:gd name="connsiteY2" fmla="*/ 1041886 h 1084914"/>
                <a:gd name="connsiteX3" fmla="*/ 638827 w 2091846"/>
                <a:gd name="connsiteY3" fmla="*/ 932283 h 1084914"/>
                <a:gd name="connsiteX4" fmla="*/ 720246 w 2091846"/>
                <a:gd name="connsiteY4" fmla="*/ 672368 h 1084914"/>
                <a:gd name="connsiteX5" fmla="*/ 829849 w 2091846"/>
                <a:gd name="connsiteY5" fmla="*/ 221431 h 1084914"/>
                <a:gd name="connsiteX6" fmla="*/ 914400 w 2091846"/>
                <a:gd name="connsiteY6" fmla="*/ 67987 h 1084914"/>
                <a:gd name="connsiteX7" fmla="*/ 992687 w 2091846"/>
                <a:gd name="connsiteY7" fmla="*/ 14752 h 1084914"/>
                <a:gd name="connsiteX8" fmla="*/ 1077238 w 2091846"/>
                <a:gd name="connsiteY8" fmla="*/ 2226 h 1084914"/>
                <a:gd name="connsiteX9" fmla="*/ 1183709 w 2091846"/>
                <a:gd name="connsiteY9" fmla="*/ 52330 h 1084914"/>
                <a:gd name="connsiteX10" fmla="*/ 1302706 w 2091846"/>
                <a:gd name="connsiteY10" fmla="*/ 296587 h 1084914"/>
                <a:gd name="connsiteX11" fmla="*/ 1484334 w 2091846"/>
                <a:gd name="connsiteY11" fmla="*/ 838338 h 1084914"/>
                <a:gd name="connsiteX12" fmla="*/ 1615857 w 2091846"/>
                <a:gd name="connsiteY12" fmla="*/ 998045 h 1084914"/>
                <a:gd name="connsiteX13" fmla="*/ 1750512 w 2091846"/>
                <a:gd name="connsiteY13" fmla="*/ 1038755 h 1084914"/>
                <a:gd name="connsiteX14" fmla="*/ 1860115 w 2091846"/>
                <a:gd name="connsiteY14" fmla="*/ 998045 h 1084914"/>
                <a:gd name="connsiteX15" fmla="*/ 1913350 w 2091846"/>
                <a:gd name="connsiteY15" fmla="*/ 891574 h 1084914"/>
                <a:gd name="connsiteX16" fmla="*/ 1985375 w 2091846"/>
                <a:gd name="connsiteY16" fmla="*/ 822681 h 1084914"/>
                <a:gd name="connsiteX17" fmla="*/ 2091846 w 2091846"/>
                <a:gd name="connsiteY17" fmla="*/ 797629 h 1084914"/>
                <a:gd name="connsiteX0" fmla="*/ 0 w 2123162"/>
                <a:gd name="connsiteY0" fmla="*/ 1085728 h 1089324"/>
                <a:gd name="connsiteX1" fmla="*/ 316283 w 2123162"/>
                <a:gd name="connsiteY1" fmla="*/ 1082596 h 1089324"/>
                <a:gd name="connsiteX2" fmla="*/ 519831 w 2123162"/>
                <a:gd name="connsiteY2" fmla="*/ 1041886 h 1089324"/>
                <a:gd name="connsiteX3" fmla="*/ 670143 w 2123162"/>
                <a:gd name="connsiteY3" fmla="*/ 932283 h 1089324"/>
                <a:gd name="connsiteX4" fmla="*/ 751562 w 2123162"/>
                <a:gd name="connsiteY4" fmla="*/ 672368 h 1089324"/>
                <a:gd name="connsiteX5" fmla="*/ 861165 w 2123162"/>
                <a:gd name="connsiteY5" fmla="*/ 221431 h 1089324"/>
                <a:gd name="connsiteX6" fmla="*/ 945716 w 2123162"/>
                <a:gd name="connsiteY6" fmla="*/ 67987 h 1089324"/>
                <a:gd name="connsiteX7" fmla="*/ 1024003 w 2123162"/>
                <a:gd name="connsiteY7" fmla="*/ 14752 h 1089324"/>
                <a:gd name="connsiteX8" fmla="*/ 1108554 w 2123162"/>
                <a:gd name="connsiteY8" fmla="*/ 2226 h 1089324"/>
                <a:gd name="connsiteX9" fmla="*/ 1215025 w 2123162"/>
                <a:gd name="connsiteY9" fmla="*/ 52330 h 1089324"/>
                <a:gd name="connsiteX10" fmla="*/ 1334022 w 2123162"/>
                <a:gd name="connsiteY10" fmla="*/ 296587 h 1089324"/>
                <a:gd name="connsiteX11" fmla="*/ 1515650 w 2123162"/>
                <a:gd name="connsiteY11" fmla="*/ 838338 h 1089324"/>
                <a:gd name="connsiteX12" fmla="*/ 1647173 w 2123162"/>
                <a:gd name="connsiteY12" fmla="*/ 998045 h 1089324"/>
                <a:gd name="connsiteX13" fmla="*/ 1781828 w 2123162"/>
                <a:gd name="connsiteY13" fmla="*/ 1038755 h 1089324"/>
                <a:gd name="connsiteX14" fmla="*/ 1891431 w 2123162"/>
                <a:gd name="connsiteY14" fmla="*/ 998045 h 1089324"/>
                <a:gd name="connsiteX15" fmla="*/ 1944666 w 2123162"/>
                <a:gd name="connsiteY15" fmla="*/ 891574 h 1089324"/>
                <a:gd name="connsiteX16" fmla="*/ 2016691 w 2123162"/>
                <a:gd name="connsiteY16" fmla="*/ 822681 h 1089324"/>
                <a:gd name="connsiteX17" fmla="*/ 2123162 w 2123162"/>
                <a:gd name="connsiteY17" fmla="*/ 797629 h 1089324"/>
                <a:gd name="connsiteX0" fmla="*/ 0 w 2116898"/>
                <a:gd name="connsiteY0" fmla="*/ 1076333 h 1084914"/>
                <a:gd name="connsiteX1" fmla="*/ 310019 w 2116898"/>
                <a:gd name="connsiteY1" fmla="*/ 1082596 h 1084914"/>
                <a:gd name="connsiteX2" fmla="*/ 513567 w 2116898"/>
                <a:gd name="connsiteY2" fmla="*/ 1041886 h 1084914"/>
                <a:gd name="connsiteX3" fmla="*/ 663879 w 2116898"/>
                <a:gd name="connsiteY3" fmla="*/ 932283 h 1084914"/>
                <a:gd name="connsiteX4" fmla="*/ 745298 w 2116898"/>
                <a:gd name="connsiteY4" fmla="*/ 672368 h 1084914"/>
                <a:gd name="connsiteX5" fmla="*/ 854901 w 2116898"/>
                <a:gd name="connsiteY5" fmla="*/ 221431 h 1084914"/>
                <a:gd name="connsiteX6" fmla="*/ 939452 w 2116898"/>
                <a:gd name="connsiteY6" fmla="*/ 67987 h 1084914"/>
                <a:gd name="connsiteX7" fmla="*/ 1017739 w 2116898"/>
                <a:gd name="connsiteY7" fmla="*/ 14752 h 1084914"/>
                <a:gd name="connsiteX8" fmla="*/ 1102290 w 2116898"/>
                <a:gd name="connsiteY8" fmla="*/ 2226 h 1084914"/>
                <a:gd name="connsiteX9" fmla="*/ 1208761 w 2116898"/>
                <a:gd name="connsiteY9" fmla="*/ 52330 h 1084914"/>
                <a:gd name="connsiteX10" fmla="*/ 1327758 w 2116898"/>
                <a:gd name="connsiteY10" fmla="*/ 296587 h 1084914"/>
                <a:gd name="connsiteX11" fmla="*/ 1509386 w 2116898"/>
                <a:gd name="connsiteY11" fmla="*/ 838338 h 1084914"/>
                <a:gd name="connsiteX12" fmla="*/ 1640909 w 2116898"/>
                <a:gd name="connsiteY12" fmla="*/ 998045 h 1084914"/>
                <a:gd name="connsiteX13" fmla="*/ 1775564 w 2116898"/>
                <a:gd name="connsiteY13" fmla="*/ 1038755 h 1084914"/>
                <a:gd name="connsiteX14" fmla="*/ 1885167 w 2116898"/>
                <a:gd name="connsiteY14" fmla="*/ 998045 h 1084914"/>
                <a:gd name="connsiteX15" fmla="*/ 1938402 w 2116898"/>
                <a:gd name="connsiteY15" fmla="*/ 891574 h 1084914"/>
                <a:gd name="connsiteX16" fmla="*/ 2010427 w 2116898"/>
                <a:gd name="connsiteY16" fmla="*/ 822681 h 1084914"/>
                <a:gd name="connsiteX17" fmla="*/ 2116898 w 2116898"/>
                <a:gd name="connsiteY17" fmla="*/ 797629 h 1084914"/>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32283 h 1080737"/>
                <a:gd name="connsiteX4" fmla="*/ 745298 w 2116898"/>
                <a:gd name="connsiteY4" fmla="*/ 672368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5298 w 2116898"/>
                <a:gd name="connsiteY4" fmla="*/ 672368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7 w 2116898"/>
                <a:gd name="connsiteY4" fmla="*/ 647316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7 w 2116898"/>
                <a:gd name="connsiteY4" fmla="*/ 647316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29641 w 2116898"/>
                <a:gd name="connsiteY4" fmla="*/ 634790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39036 w 2116898"/>
                <a:gd name="connsiteY4" fmla="*/ 634790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8 w 2116898"/>
                <a:gd name="connsiteY4" fmla="*/ 631659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8 w 2116898"/>
                <a:gd name="connsiteY4" fmla="*/ 631659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1495 w 2116898"/>
                <a:gd name="connsiteY10" fmla="*/ 309114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996 h 1081400"/>
                <a:gd name="connsiteX1" fmla="*/ 300624 w 2116898"/>
                <a:gd name="connsiteY1" fmla="*/ 1076996 h 1081400"/>
                <a:gd name="connsiteX2" fmla="*/ 513567 w 2116898"/>
                <a:gd name="connsiteY2" fmla="*/ 1042549 h 1081400"/>
                <a:gd name="connsiteX3" fmla="*/ 663879 w 2116898"/>
                <a:gd name="connsiteY3" fmla="*/ 914157 h 1081400"/>
                <a:gd name="connsiteX4" fmla="*/ 742168 w 2116898"/>
                <a:gd name="connsiteY4" fmla="*/ 632322 h 1081400"/>
                <a:gd name="connsiteX5" fmla="*/ 829849 w 2116898"/>
                <a:gd name="connsiteY5" fmla="*/ 262804 h 1081400"/>
                <a:gd name="connsiteX6" fmla="*/ 939452 w 2116898"/>
                <a:gd name="connsiteY6" fmla="*/ 68650 h 1081400"/>
                <a:gd name="connsiteX7" fmla="*/ 1017739 w 2116898"/>
                <a:gd name="connsiteY7" fmla="*/ 15415 h 1081400"/>
                <a:gd name="connsiteX8" fmla="*/ 1102290 w 2116898"/>
                <a:gd name="connsiteY8" fmla="*/ 2889 h 1081400"/>
                <a:gd name="connsiteX9" fmla="*/ 1189972 w 2116898"/>
                <a:gd name="connsiteY9" fmla="*/ 62388 h 1081400"/>
                <a:gd name="connsiteX10" fmla="*/ 1321495 w 2116898"/>
                <a:gd name="connsiteY10" fmla="*/ 309777 h 1081400"/>
                <a:gd name="connsiteX11" fmla="*/ 1509386 w 2116898"/>
                <a:gd name="connsiteY11" fmla="*/ 839001 h 1081400"/>
                <a:gd name="connsiteX12" fmla="*/ 1640909 w 2116898"/>
                <a:gd name="connsiteY12" fmla="*/ 998708 h 1081400"/>
                <a:gd name="connsiteX13" fmla="*/ 1775564 w 2116898"/>
                <a:gd name="connsiteY13" fmla="*/ 1039418 h 1081400"/>
                <a:gd name="connsiteX14" fmla="*/ 1885167 w 2116898"/>
                <a:gd name="connsiteY14" fmla="*/ 998708 h 1081400"/>
                <a:gd name="connsiteX15" fmla="*/ 1938402 w 2116898"/>
                <a:gd name="connsiteY15" fmla="*/ 892237 h 1081400"/>
                <a:gd name="connsiteX16" fmla="*/ 2010427 w 2116898"/>
                <a:gd name="connsiteY16" fmla="*/ 823344 h 1081400"/>
                <a:gd name="connsiteX17" fmla="*/ 2116898 w 2116898"/>
                <a:gd name="connsiteY17" fmla="*/ 798292 h 1081400"/>
                <a:gd name="connsiteX0" fmla="*/ 0 w 2116898"/>
                <a:gd name="connsiteY0" fmla="*/ 1077218 h 1081622"/>
                <a:gd name="connsiteX1" fmla="*/ 300624 w 2116898"/>
                <a:gd name="connsiteY1" fmla="*/ 1077218 h 1081622"/>
                <a:gd name="connsiteX2" fmla="*/ 513567 w 2116898"/>
                <a:gd name="connsiteY2" fmla="*/ 1042771 h 1081622"/>
                <a:gd name="connsiteX3" fmla="*/ 663879 w 2116898"/>
                <a:gd name="connsiteY3" fmla="*/ 914379 h 1081622"/>
                <a:gd name="connsiteX4" fmla="*/ 742168 w 2116898"/>
                <a:gd name="connsiteY4" fmla="*/ 632544 h 1081622"/>
                <a:gd name="connsiteX5" fmla="*/ 829849 w 2116898"/>
                <a:gd name="connsiteY5" fmla="*/ 263026 h 1081622"/>
                <a:gd name="connsiteX6" fmla="*/ 939452 w 2116898"/>
                <a:gd name="connsiteY6" fmla="*/ 68872 h 1081622"/>
                <a:gd name="connsiteX7" fmla="*/ 1017739 w 2116898"/>
                <a:gd name="connsiteY7" fmla="*/ 15637 h 1081622"/>
                <a:gd name="connsiteX8" fmla="*/ 1102290 w 2116898"/>
                <a:gd name="connsiteY8" fmla="*/ 3111 h 1081622"/>
                <a:gd name="connsiteX9" fmla="*/ 1196235 w 2116898"/>
                <a:gd name="connsiteY9" fmla="*/ 65742 h 1081622"/>
                <a:gd name="connsiteX10" fmla="*/ 1321495 w 2116898"/>
                <a:gd name="connsiteY10" fmla="*/ 309999 h 1081622"/>
                <a:gd name="connsiteX11" fmla="*/ 1509386 w 2116898"/>
                <a:gd name="connsiteY11" fmla="*/ 839223 h 1081622"/>
                <a:gd name="connsiteX12" fmla="*/ 1640909 w 2116898"/>
                <a:gd name="connsiteY12" fmla="*/ 998930 h 1081622"/>
                <a:gd name="connsiteX13" fmla="*/ 1775564 w 2116898"/>
                <a:gd name="connsiteY13" fmla="*/ 1039640 h 1081622"/>
                <a:gd name="connsiteX14" fmla="*/ 1885167 w 2116898"/>
                <a:gd name="connsiteY14" fmla="*/ 998930 h 1081622"/>
                <a:gd name="connsiteX15" fmla="*/ 1938402 w 2116898"/>
                <a:gd name="connsiteY15" fmla="*/ 892459 h 1081622"/>
                <a:gd name="connsiteX16" fmla="*/ 2010427 w 2116898"/>
                <a:gd name="connsiteY16" fmla="*/ 823566 h 1081622"/>
                <a:gd name="connsiteX17" fmla="*/ 2116898 w 2116898"/>
                <a:gd name="connsiteY17" fmla="*/ 798514 h 1081622"/>
                <a:gd name="connsiteX0" fmla="*/ 0 w 2116898"/>
                <a:gd name="connsiteY0" fmla="*/ 1061645 h 1066049"/>
                <a:gd name="connsiteX1" fmla="*/ 300624 w 2116898"/>
                <a:gd name="connsiteY1" fmla="*/ 1061645 h 1066049"/>
                <a:gd name="connsiteX2" fmla="*/ 513567 w 2116898"/>
                <a:gd name="connsiteY2" fmla="*/ 1027198 h 1066049"/>
                <a:gd name="connsiteX3" fmla="*/ 663879 w 2116898"/>
                <a:gd name="connsiteY3" fmla="*/ 898806 h 1066049"/>
                <a:gd name="connsiteX4" fmla="*/ 742168 w 2116898"/>
                <a:gd name="connsiteY4" fmla="*/ 616971 h 1066049"/>
                <a:gd name="connsiteX5" fmla="*/ 829849 w 2116898"/>
                <a:gd name="connsiteY5" fmla="*/ 247453 h 1066049"/>
                <a:gd name="connsiteX6" fmla="*/ 939452 w 2116898"/>
                <a:gd name="connsiteY6" fmla="*/ 53299 h 1066049"/>
                <a:gd name="connsiteX7" fmla="*/ 1017739 w 2116898"/>
                <a:gd name="connsiteY7" fmla="*/ 64 h 1066049"/>
                <a:gd name="connsiteX8" fmla="*/ 1196235 w 2116898"/>
                <a:gd name="connsiteY8" fmla="*/ 50169 h 1066049"/>
                <a:gd name="connsiteX9" fmla="*/ 1321495 w 2116898"/>
                <a:gd name="connsiteY9" fmla="*/ 294426 h 1066049"/>
                <a:gd name="connsiteX10" fmla="*/ 1509386 w 2116898"/>
                <a:gd name="connsiteY10" fmla="*/ 823650 h 1066049"/>
                <a:gd name="connsiteX11" fmla="*/ 1640909 w 2116898"/>
                <a:gd name="connsiteY11" fmla="*/ 983357 h 1066049"/>
                <a:gd name="connsiteX12" fmla="*/ 1775564 w 2116898"/>
                <a:gd name="connsiteY12" fmla="*/ 1024067 h 1066049"/>
                <a:gd name="connsiteX13" fmla="*/ 1885167 w 2116898"/>
                <a:gd name="connsiteY13" fmla="*/ 983357 h 1066049"/>
                <a:gd name="connsiteX14" fmla="*/ 1938402 w 2116898"/>
                <a:gd name="connsiteY14" fmla="*/ 876886 h 1066049"/>
                <a:gd name="connsiteX15" fmla="*/ 2010427 w 2116898"/>
                <a:gd name="connsiteY15" fmla="*/ 807993 h 1066049"/>
                <a:gd name="connsiteX16" fmla="*/ 2116898 w 2116898"/>
                <a:gd name="connsiteY16" fmla="*/ 782941 h 1066049"/>
                <a:gd name="connsiteX0" fmla="*/ 0 w 2116898"/>
                <a:gd name="connsiteY0" fmla="*/ 1086641 h 1091045"/>
                <a:gd name="connsiteX1" fmla="*/ 300624 w 2116898"/>
                <a:gd name="connsiteY1" fmla="*/ 1086641 h 1091045"/>
                <a:gd name="connsiteX2" fmla="*/ 513567 w 2116898"/>
                <a:gd name="connsiteY2" fmla="*/ 1052194 h 1091045"/>
                <a:gd name="connsiteX3" fmla="*/ 663879 w 2116898"/>
                <a:gd name="connsiteY3" fmla="*/ 923802 h 1091045"/>
                <a:gd name="connsiteX4" fmla="*/ 742168 w 2116898"/>
                <a:gd name="connsiteY4" fmla="*/ 641967 h 1091045"/>
                <a:gd name="connsiteX5" fmla="*/ 829849 w 2116898"/>
                <a:gd name="connsiteY5" fmla="*/ 272449 h 1091045"/>
                <a:gd name="connsiteX6" fmla="*/ 939452 w 2116898"/>
                <a:gd name="connsiteY6" fmla="*/ 78295 h 1091045"/>
                <a:gd name="connsiteX7" fmla="*/ 1080369 w 2116898"/>
                <a:gd name="connsiteY7" fmla="*/ 8 h 1091045"/>
                <a:gd name="connsiteX8" fmla="*/ 1196235 w 2116898"/>
                <a:gd name="connsiteY8" fmla="*/ 75165 h 1091045"/>
                <a:gd name="connsiteX9" fmla="*/ 1321495 w 2116898"/>
                <a:gd name="connsiteY9" fmla="*/ 319422 h 1091045"/>
                <a:gd name="connsiteX10" fmla="*/ 1509386 w 2116898"/>
                <a:gd name="connsiteY10" fmla="*/ 848646 h 1091045"/>
                <a:gd name="connsiteX11" fmla="*/ 1640909 w 2116898"/>
                <a:gd name="connsiteY11" fmla="*/ 1008353 h 1091045"/>
                <a:gd name="connsiteX12" fmla="*/ 1775564 w 2116898"/>
                <a:gd name="connsiteY12" fmla="*/ 1049063 h 1091045"/>
                <a:gd name="connsiteX13" fmla="*/ 1885167 w 2116898"/>
                <a:gd name="connsiteY13" fmla="*/ 1008353 h 1091045"/>
                <a:gd name="connsiteX14" fmla="*/ 1938402 w 2116898"/>
                <a:gd name="connsiteY14" fmla="*/ 901882 h 1091045"/>
                <a:gd name="connsiteX15" fmla="*/ 2010427 w 2116898"/>
                <a:gd name="connsiteY15" fmla="*/ 832989 h 1091045"/>
                <a:gd name="connsiteX16" fmla="*/ 2116898 w 2116898"/>
                <a:gd name="connsiteY16" fmla="*/ 807937 h 1091045"/>
                <a:gd name="connsiteX0" fmla="*/ 0 w 2116898"/>
                <a:gd name="connsiteY0" fmla="*/ 1074124 h 1078528"/>
                <a:gd name="connsiteX1" fmla="*/ 300624 w 2116898"/>
                <a:gd name="connsiteY1" fmla="*/ 1074124 h 1078528"/>
                <a:gd name="connsiteX2" fmla="*/ 513567 w 2116898"/>
                <a:gd name="connsiteY2" fmla="*/ 1039677 h 1078528"/>
                <a:gd name="connsiteX3" fmla="*/ 663879 w 2116898"/>
                <a:gd name="connsiteY3" fmla="*/ 911285 h 1078528"/>
                <a:gd name="connsiteX4" fmla="*/ 742168 w 2116898"/>
                <a:gd name="connsiteY4" fmla="*/ 629450 h 1078528"/>
                <a:gd name="connsiteX5" fmla="*/ 829849 w 2116898"/>
                <a:gd name="connsiteY5" fmla="*/ 259932 h 1078528"/>
                <a:gd name="connsiteX6" fmla="*/ 939452 w 2116898"/>
                <a:gd name="connsiteY6" fmla="*/ 65778 h 1078528"/>
                <a:gd name="connsiteX7" fmla="*/ 1092895 w 2116898"/>
                <a:gd name="connsiteY7" fmla="*/ 17 h 1078528"/>
                <a:gd name="connsiteX8" fmla="*/ 1196235 w 2116898"/>
                <a:gd name="connsiteY8" fmla="*/ 62648 h 1078528"/>
                <a:gd name="connsiteX9" fmla="*/ 1321495 w 2116898"/>
                <a:gd name="connsiteY9" fmla="*/ 306905 h 1078528"/>
                <a:gd name="connsiteX10" fmla="*/ 1509386 w 2116898"/>
                <a:gd name="connsiteY10" fmla="*/ 836129 h 1078528"/>
                <a:gd name="connsiteX11" fmla="*/ 1640909 w 2116898"/>
                <a:gd name="connsiteY11" fmla="*/ 995836 h 1078528"/>
                <a:gd name="connsiteX12" fmla="*/ 1775564 w 2116898"/>
                <a:gd name="connsiteY12" fmla="*/ 1036546 h 1078528"/>
                <a:gd name="connsiteX13" fmla="*/ 1885167 w 2116898"/>
                <a:gd name="connsiteY13" fmla="*/ 995836 h 1078528"/>
                <a:gd name="connsiteX14" fmla="*/ 1938402 w 2116898"/>
                <a:gd name="connsiteY14" fmla="*/ 889365 h 1078528"/>
                <a:gd name="connsiteX15" fmla="*/ 2010427 w 2116898"/>
                <a:gd name="connsiteY15" fmla="*/ 820472 h 1078528"/>
                <a:gd name="connsiteX16" fmla="*/ 2116898 w 2116898"/>
                <a:gd name="connsiteY16" fmla="*/ 795420 h 1078528"/>
                <a:gd name="connsiteX0" fmla="*/ 0 w 2116898"/>
                <a:gd name="connsiteY0" fmla="*/ 1083511 h 1087915"/>
                <a:gd name="connsiteX1" fmla="*/ 300624 w 2116898"/>
                <a:gd name="connsiteY1" fmla="*/ 1083511 h 1087915"/>
                <a:gd name="connsiteX2" fmla="*/ 513567 w 2116898"/>
                <a:gd name="connsiteY2" fmla="*/ 1049064 h 1087915"/>
                <a:gd name="connsiteX3" fmla="*/ 663879 w 2116898"/>
                <a:gd name="connsiteY3" fmla="*/ 920672 h 1087915"/>
                <a:gd name="connsiteX4" fmla="*/ 742168 w 2116898"/>
                <a:gd name="connsiteY4" fmla="*/ 638837 h 1087915"/>
                <a:gd name="connsiteX5" fmla="*/ 829849 w 2116898"/>
                <a:gd name="connsiteY5" fmla="*/ 269319 h 1087915"/>
                <a:gd name="connsiteX6" fmla="*/ 939452 w 2116898"/>
                <a:gd name="connsiteY6" fmla="*/ 75165 h 1087915"/>
                <a:gd name="connsiteX7" fmla="*/ 1089764 w 2116898"/>
                <a:gd name="connsiteY7" fmla="*/ 10 h 1087915"/>
                <a:gd name="connsiteX8" fmla="*/ 1196235 w 2116898"/>
                <a:gd name="connsiteY8" fmla="*/ 72035 h 1087915"/>
                <a:gd name="connsiteX9" fmla="*/ 1321495 w 2116898"/>
                <a:gd name="connsiteY9" fmla="*/ 316292 h 1087915"/>
                <a:gd name="connsiteX10" fmla="*/ 1509386 w 2116898"/>
                <a:gd name="connsiteY10" fmla="*/ 845516 h 1087915"/>
                <a:gd name="connsiteX11" fmla="*/ 1640909 w 2116898"/>
                <a:gd name="connsiteY11" fmla="*/ 1005223 h 1087915"/>
                <a:gd name="connsiteX12" fmla="*/ 1775564 w 2116898"/>
                <a:gd name="connsiteY12" fmla="*/ 1045933 h 1087915"/>
                <a:gd name="connsiteX13" fmla="*/ 1885167 w 2116898"/>
                <a:gd name="connsiteY13" fmla="*/ 1005223 h 1087915"/>
                <a:gd name="connsiteX14" fmla="*/ 1938402 w 2116898"/>
                <a:gd name="connsiteY14" fmla="*/ 898752 h 1087915"/>
                <a:gd name="connsiteX15" fmla="*/ 2010427 w 2116898"/>
                <a:gd name="connsiteY15" fmla="*/ 829859 h 1087915"/>
                <a:gd name="connsiteX16" fmla="*/ 2116898 w 2116898"/>
                <a:gd name="connsiteY16" fmla="*/ 804807 h 1087915"/>
                <a:gd name="connsiteX0" fmla="*/ 0 w 2116898"/>
                <a:gd name="connsiteY0" fmla="*/ 1084558 h 1088962"/>
                <a:gd name="connsiteX1" fmla="*/ 300624 w 2116898"/>
                <a:gd name="connsiteY1" fmla="*/ 1084558 h 1088962"/>
                <a:gd name="connsiteX2" fmla="*/ 513567 w 2116898"/>
                <a:gd name="connsiteY2" fmla="*/ 1050111 h 1088962"/>
                <a:gd name="connsiteX3" fmla="*/ 663879 w 2116898"/>
                <a:gd name="connsiteY3" fmla="*/ 921719 h 1088962"/>
                <a:gd name="connsiteX4" fmla="*/ 742168 w 2116898"/>
                <a:gd name="connsiteY4" fmla="*/ 639884 h 1088962"/>
                <a:gd name="connsiteX5" fmla="*/ 829849 w 2116898"/>
                <a:gd name="connsiteY5" fmla="*/ 270366 h 1088962"/>
                <a:gd name="connsiteX6" fmla="*/ 939452 w 2116898"/>
                <a:gd name="connsiteY6" fmla="*/ 76212 h 1088962"/>
                <a:gd name="connsiteX7" fmla="*/ 1089764 w 2116898"/>
                <a:gd name="connsiteY7" fmla="*/ 1057 h 1088962"/>
                <a:gd name="connsiteX8" fmla="*/ 1196235 w 2116898"/>
                <a:gd name="connsiteY8" fmla="*/ 73082 h 1088962"/>
                <a:gd name="connsiteX9" fmla="*/ 1321495 w 2116898"/>
                <a:gd name="connsiteY9" fmla="*/ 317339 h 1088962"/>
                <a:gd name="connsiteX10" fmla="*/ 1509386 w 2116898"/>
                <a:gd name="connsiteY10" fmla="*/ 846563 h 1088962"/>
                <a:gd name="connsiteX11" fmla="*/ 1640909 w 2116898"/>
                <a:gd name="connsiteY11" fmla="*/ 1006270 h 1088962"/>
                <a:gd name="connsiteX12" fmla="*/ 1775564 w 2116898"/>
                <a:gd name="connsiteY12" fmla="*/ 1046980 h 1088962"/>
                <a:gd name="connsiteX13" fmla="*/ 1885167 w 2116898"/>
                <a:gd name="connsiteY13" fmla="*/ 1006270 h 1088962"/>
                <a:gd name="connsiteX14" fmla="*/ 1938402 w 2116898"/>
                <a:gd name="connsiteY14" fmla="*/ 899799 h 1088962"/>
                <a:gd name="connsiteX15" fmla="*/ 2010427 w 2116898"/>
                <a:gd name="connsiteY15" fmla="*/ 830906 h 1088962"/>
                <a:gd name="connsiteX16" fmla="*/ 2116898 w 2116898"/>
                <a:gd name="connsiteY16" fmla="*/ 805854 h 1088962"/>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196235 w 2116898"/>
                <a:gd name="connsiteY8" fmla="*/ 72171 h 1088051"/>
                <a:gd name="connsiteX9" fmla="*/ 1321495 w 2116898"/>
                <a:gd name="connsiteY9" fmla="*/ 316428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21495 w 2116898"/>
                <a:gd name="connsiteY9" fmla="*/ 316428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41480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4040 w 2116898"/>
                <a:gd name="connsiteY11" fmla="*/ 1024148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25044 w 2116898"/>
                <a:gd name="connsiteY10" fmla="*/ 851915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53434 w 2116898"/>
                <a:gd name="connsiteY11" fmla="*/ 1014754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34645 w 2116898"/>
                <a:gd name="connsiteY11" fmla="*/ 1021017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38818"/>
                <a:gd name="connsiteY0" fmla="*/ 1083647 h 1088051"/>
                <a:gd name="connsiteX1" fmla="*/ 300624 w 2138818"/>
                <a:gd name="connsiteY1" fmla="*/ 1083647 h 1088051"/>
                <a:gd name="connsiteX2" fmla="*/ 513567 w 2138818"/>
                <a:gd name="connsiteY2" fmla="*/ 1049200 h 1088051"/>
                <a:gd name="connsiteX3" fmla="*/ 663879 w 2138818"/>
                <a:gd name="connsiteY3" fmla="*/ 920808 h 1088051"/>
                <a:gd name="connsiteX4" fmla="*/ 742168 w 2138818"/>
                <a:gd name="connsiteY4" fmla="*/ 638973 h 1088051"/>
                <a:gd name="connsiteX5" fmla="*/ 829849 w 2138818"/>
                <a:gd name="connsiteY5" fmla="*/ 269455 h 1088051"/>
                <a:gd name="connsiteX6" fmla="*/ 939452 w 2138818"/>
                <a:gd name="connsiteY6" fmla="*/ 75301 h 1088051"/>
                <a:gd name="connsiteX7" fmla="*/ 1089764 w 2138818"/>
                <a:gd name="connsiteY7" fmla="*/ 146 h 1088051"/>
                <a:gd name="connsiteX8" fmla="*/ 1221287 w 2138818"/>
                <a:gd name="connsiteY8" fmla="*/ 90960 h 1088051"/>
                <a:gd name="connsiteX9" fmla="*/ 1337152 w 2138818"/>
                <a:gd name="connsiteY9" fmla="*/ 354006 h 1088051"/>
                <a:gd name="connsiteX10" fmla="*/ 1515650 w 2138818"/>
                <a:gd name="connsiteY10" fmla="*/ 855047 h 1088051"/>
                <a:gd name="connsiteX11" fmla="*/ 1634645 w 2138818"/>
                <a:gd name="connsiteY11" fmla="*/ 1021017 h 1088051"/>
                <a:gd name="connsiteX12" fmla="*/ 1781827 w 2138818"/>
                <a:gd name="connsiteY12" fmla="*/ 1064858 h 1088051"/>
                <a:gd name="connsiteX13" fmla="*/ 1885167 w 2138818"/>
                <a:gd name="connsiteY13" fmla="*/ 1005359 h 1088051"/>
                <a:gd name="connsiteX14" fmla="*/ 1938402 w 2138818"/>
                <a:gd name="connsiteY14" fmla="*/ 898888 h 1088051"/>
                <a:gd name="connsiteX15" fmla="*/ 2010427 w 2138818"/>
                <a:gd name="connsiteY15" fmla="*/ 829995 h 1088051"/>
                <a:gd name="connsiteX16" fmla="*/ 2138818 w 2138818"/>
                <a:gd name="connsiteY16" fmla="*/ 823732 h 1088051"/>
                <a:gd name="connsiteX0" fmla="*/ 0 w 2138818"/>
                <a:gd name="connsiteY0" fmla="*/ 1083647 h 1088051"/>
                <a:gd name="connsiteX1" fmla="*/ 300624 w 2138818"/>
                <a:gd name="connsiteY1" fmla="*/ 1083647 h 1088051"/>
                <a:gd name="connsiteX2" fmla="*/ 513567 w 2138818"/>
                <a:gd name="connsiteY2" fmla="*/ 1049200 h 1088051"/>
                <a:gd name="connsiteX3" fmla="*/ 663879 w 2138818"/>
                <a:gd name="connsiteY3" fmla="*/ 920808 h 1088051"/>
                <a:gd name="connsiteX4" fmla="*/ 742168 w 2138818"/>
                <a:gd name="connsiteY4" fmla="*/ 638973 h 1088051"/>
                <a:gd name="connsiteX5" fmla="*/ 829849 w 2138818"/>
                <a:gd name="connsiteY5" fmla="*/ 269455 h 1088051"/>
                <a:gd name="connsiteX6" fmla="*/ 939452 w 2138818"/>
                <a:gd name="connsiteY6" fmla="*/ 75301 h 1088051"/>
                <a:gd name="connsiteX7" fmla="*/ 1089764 w 2138818"/>
                <a:gd name="connsiteY7" fmla="*/ 146 h 1088051"/>
                <a:gd name="connsiteX8" fmla="*/ 1221287 w 2138818"/>
                <a:gd name="connsiteY8" fmla="*/ 90960 h 1088051"/>
                <a:gd name="connsiteX9" fmla="*/ 1337152 w 2138818"/>
                <a:gd name="connsiteY9" fmla="*/ 354006 h 1088051"/>
                <a:gd name="connsiteX10" fmla="*/ 1515650 w 2138818"/>
                <a:gd name="connsiteY10" fmla="*/ 855047 h 1088051"/>
                <a:gd name="connsiteX11" fmla="*/ 1634645 w 2138818"/>
                <a:gd name="connsiteY11" fmla="*/ 1021017 h 1088051"/>
                <a:gd name="connsiteX12" fmla="*/ 1781827 w 2138818"/>
                <a:gd name="connsiteY12" fmla="*/ 1064858 h 1088051"/>
                <a:gd name="connsiteX13" fmla="*/ 1885167 w 2138818"/>
                <a:gd name="connsiteY13" fmla="*/ 1005359 h 1088051"/>
                <a:gd name="connsiteX14" fmla="*/ 1938402 w 2138818"/>
                <a:gd name="connsiteY14" fmla="*/ 898888 h 1088051"/>
                <a:gd name="connsiteX15" fmla="*/ 2010427 w 2138818"/>
                <a:gd name="connsiteY15" fmla="*/ 829995 h 1088051"/>
                <a:gd name="connsiteX16" fmla="*/ 2138818 w 2138818"/>
                <a:gd name="connsiteY16" fmla="*/ 823732 h 1088051"/>
                <a:gd name="connsiteX0" fmla="*/ 0 w 2160738"/>
                <a:gd name="connsiteY0" fmla="*/ 1083647 h 1088051"/>
                <a:gd name="connsiteX1" fmla="*/ 300624 w 2160738"/>
                <a:gd name="connsiteY1" fmla="*/ 1083647 h 1088051"/>
                <a:gd name="connsiteX2" fmla="*/ 513567 w 2160738"/>
                <a:gd name="connsiteY2" fmla="*/ 1049200 h 1088051"/>
                <a:gd name="connsiteX3" fmla="*/ 663879 w 2160738"/>
                <a:gd name="connsiteY3" fmla="*/ 920808 h 1088051"/>
                <a:gd name="connsiteX4" fmla="*/ 742168 w 2160738"/>
                <a:gd name="connsiteY4" fmla="*/ 638973 h 1088051"/>
                <a:gd name="connsiteX5" fmla="*/ 829849 w 2160738"/>
                <a:gd name="connsiteY5" fmla="*/ 269455 h 1088051"/>
                <a:gd name="connsiteX6" fmla="*/ 939452 w 2160738"/>
                <a:gd name="connsiteY6" fmla="*/ 75301 h 1088051"/>
                <a:gd name="connsiteX7" fmla="*/ 1089764 w 2160738"/>
                <a:gd name="connsiteY7" fmla="*/ 146 h 1088051"/>
                <a:gd name="connsiteX8" fmla="*/ 1221287 w 2160738"/>
                <a:gd name="connsiteY8" fmla="*/ 90960 h 1088051"/>
                <a:gd name="connsiteX9" fmla="*/ 1337152 w 2160738"/>
                <a:gd name="connsiteY9" fmla="*/ 354006 h 1088051"/>
                <a:gd name="connsiteX10" fmla="*/ 1515650 w 2160738"/>
                <a:gd name="connsiteY10" fmla="*/ 855047 h 1088051"/>
                <a:gd name="connsiteX11" fmla="*/ 1634645 w 2160738"/>
                <a:gd name="connsiteY11" fmla="*/ 1021017 h 1088051"/>
                <a:gd name="connsiteX12" fmla="*/ 1781827 w 2160738"/>
                <a:gd name="connsiteY12" fmla="*/ 1064858 h 1088051"/>
                <a:gd name="connsiteX13" fmla="*/ 1885167 w 2160738"/>
                <a:gd name="connsiteY13" fmla="*/ 1005359 h 1088051"/>
                <a:gd name="connsiteX14" fmla="*/ 1938402 w 2160738"/>
                <a:gd name="connsiteY14" fmla="*/ 898888 h 1088051"/>
                <a:gd name="connsiteX15" fmla="*/ 2010427 w 2160738"/>
                <a:gd name="connsiteY15" fmla="*/ 829995 h 1088051"/>
                <a:gd name="connsiteX16" fmla="*/ 2160738 w 2160738"/>
                <a:gd name="connsiteY16" fmla="*/ 826863 h 1088051"/>
                <a:gd name="connsiteX0" fmla="*/ 0 w 2160738"/>
                <a:gd name="connsiteY0" fmla="*/ 1083647 h 1088051"/>
                <a:gd name="connsiteX1" fmla="*/ 300624 w 2160738"/>
                <a:gd name="connsiteY1" fmla="*/ 1083647 h 1088051"/>
                <a:gd name="connsiteX2" fmla="*/ 513567 w 2160738"/>
                <a:gd name="connsiteY2" fmla="*/ 1049200 h 1088051"/>
                <a:gd name="connsiteX3" fmla="*/ 663879 w 2160738"/>
                <a:gd name="connsiteY3" fmla="*/ 920808 h 1088051"/>
                <a:gd name="connsiteX4" fmla="*/ 742168 w 2160738"/>
                <a:gd name="connsiteY4" fmla="*/ 638973 h 1088051"/>
                <a:gd name="connsiteX5" fmla="*/ 829849 w 2160738"/>
                <a:gd name="connsiteY5" fmla="*/ 269455 h 1088051"/>
                <a:gd name="connsiteX6" fmla="*/ 939452 w 2160738"/>
                <a:gd name="connsiteY6" fmla="*/ 75301 h 1088051"/>
                <a:gd name="connsiteX7" fmla="*/ 1089764 w 2160738"/>
                <a:gd name="connsiteY7" fmla="*/ 146 h 1088051"/>
                <a:gd name="connsiteX8" fmla="*/ 1221287 w 2160738"/>
                <a:gd name="connsiteY8" fmla="*/ 90960 h 1088051"/>
                <a:gd name="connsiteX9" fmla="*/ 1337152 w 2160738"/>
                <a:gd name="connsiteY9" fmla="*/ 354006 h 1088051"/>
                <a:gd name="connsiteX10" fmla="*/ 1515650 w 2160738"/>
                <a:gd name="connsiteY10" fmla="*/ 855047 h 1088051"/>
                <a:gd name="connsiteX11" fmla="*/ 1634645 w 2160738"/>
                <a:gd name="connsiteY11" fmla="*/ 1021017 h 1088051"/>
                <a:gd name="connsiteX12" fmla="*/ 1781827 w 2160738"/>
                <a:gd name="connsiteY12" fmla="*/ 1064858 h 1088051"/>
                <a:gd name="connsiteX13" fmla="*/ 1885167 w 2160738"/>
                <a:gd name="connsiteY13" fmla="*/ 1005359 h 1088051"/>
                <a:gd name="connsiteX14" fmla="*/ 1938402 w 2160738"/>
                <a:gd name="connsiteY14" fmla="*/ 898888 h 1088051"/>
                <a:gd name="connsiteX15" fmla="*/ 2010427 w 2160738"/>
                <a:gd name="connsiteY15" fmla="*/ 829995 h 1088051"/>
                <a:gd name="connsiteX16" fmla="*/ 2160738 w 2160738"/>
                <a:gd name="connsiteY16" fmla="*/ 826863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85167 w 2170132"/>
                <a:gd name="connsiteY13" fmla="*/ 1005359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85167 w 2170132"/>
                <a:gd name="connsiteY13" fmla="*/ 1005359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94562 w 2170132"/>
                <a:gd name="connsiteY13" fmla="*/ 980306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10219 w 2170132"/>
                <a:gd name="connsiteY13" fmla="*/ 995963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38402 w 2170132"/>
                <a:gd name="connsiteY13" fmla="*/ 898888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38402 w 2170132"/>
                <a:gd name="connsiteY13" fmla="*/ 923940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29007 w 2170132"/>
                <a:gd name="connsiteY13" fmla="*/ 952123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29007 w 2170132"/>
                <a:gd name="connsiteY13" fmla="*/ 95212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8072 w 2170132"/>
                <a:gd name="connsiteY10" fmla="*/ 732918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1985375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55253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5877 w 2170132"/>
                <a:gd name="connsiteY13" fmla="*/ 983436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6483 w 2170132"/>
                <a:gd name="connsiteY13" fmla="*/ 964647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9009 w 2170132"/>
                <a:gd name="connsiteY13" fmla="*/ 977173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9009 w 2170132"/>
                <a:gd name="connsiteY13" fmla="*/ 977173 h 1088051"/>
                <a:gd name="connsiteX14" fmla="*/ 1982244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1982244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1932139 w 2170132"/>
                <a:gd name="connsiteY14" fmla="*/ 1002229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2035479 w 2170132"/>
                <a:gd name="connsiteY14" fmla="*/ 90828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1979112 w 2170132"/>
                <a:gd name="connsiteY14" fmla="*/ 876968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79112 w 2170132"/>
                <a:gd name="connsiteY14" fmla="*/ 876968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66586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79112 w 2170132"/>
                <a:gd name="connsiteY14" fmla="*/ 858178 h 1088051"/>
                <a:gd name="connsiteX15" fmla="*/ 2170132 w 2170132"/>
                <a:gd name="connsiteY15" fmla="*/ 817468 h 1088051"/>
                <a:gd name="connsiteX0" fmla="*/ 0 w 2304787"/>
                <a:gd name="connsiteY0" fmla="*/ 1083647 h 1088051"/>
                <a:gd name="connsiteX1" fmla="*/ 300624 w 2304787"/>
                <a:gd name="connsiteY1" fmla="*/ 1083647 h 1088051"/>
                <a:gd name="connsiteX2" fmla="*/ 513567 w 2304787"/>
                <a:gd name="connsiteY2" fmla="*/ 1049200 h 1088051"/>
                <a:gd name="connsiteX3" fmla="*/ 663879 w 2304787"/>
                <a:gd name="connsiteY3" fmla="*/ 920808 h 1088051"/>
                <a:gd name="connsiteX4" fmla="*/ 742168 w 2304787"/>
                <a:gd name="connsiteY4" fmla="*/ 638973 h 1088051"/>
                <a:gd name="connsiteX5" fmla="*/ 829849 w 2304787"/>
                <a:gd name="connsiteY5" fmla="*/ 269455 h 1088051"/>
                <a:gd name="connsiteX6" fmla="*/ 939452 w 2304787"/>
                <a:gd name="connsiteY6" fmla="*/ 75301 h 1088051"/>
                <a:gd name="connsiteX7" fmla="*/ 1089764 w 2304787"/>
                <a:gd name="connsiteY7" fmla="*/ 146 h 1088051"/>
                <a:gd name="connsiteX8" fmla="*/ 1221287 w 2304787"/>
                <a:gd name="connsiteY8" fmla="*/ 90960 h 1088051"/>
                <a:gd name="connsiteX9" fmla="*/ 1337152 w 2304787"/>
                <a:gd name="connsiteY9" fmla="*/ 354006 h 1088051"/>
                <a:gd name="connsiteX10" fmla="*/ 1474940 w 2304787"/>
                <a:gd name="connsiteY10" fmla="*/ 754838 h 1088051"/>
                <a:gd name="connsiteX11" fmla="*/ 1615856 w 2304787"/>
                <a:gd name="connsiteY11" fmla="*/ 999097 h 1088051"/>
                <a:gd name="connsiteX12" fmla="*/ 1784958 w 2304787"/>
                <a:gd name="connsiteY12" fmla="*/ 1061726 h 1088051"/>
                <a:gd name="connsiteX13" fmla="*/ 1878906 w 2304787"/>
                <a:gd name="connsiteY13" fmla="*/ 1005357 h 1088051"/>
                <a:gd name="connsiteX14" fmla="*/ 1979112 w 2304787"/>
                <a:gd name="connsiteY14" fmla="*/ 858178 h 1088051"/>
                <a:gd name="connsiteX15" fmla="*/ 2304787 w 2304787"/>
                <a:gd name="connsiteY15" fmla="*/ 808073 h 1088051"/>
                <a:gd name="connsiteX0" fmla="*/ 0 w 2304787"/>
                <a:gd name="connsiteY0" fmla="*/ 1083647 h 1088051"/>
                <a:gd name="connsiteX1" fmla="*/ 300624 w 2304787"/>
                <a:gd name="connsiteY1" fmla="*/ 1083647 h 1088051"/>
                <a:gd name="connsiteX2" fmla="*/ 513567 w 2304787"/>
                <a:gd name="connsiteY2" fmla="*/ 1049200 h 1088051"/>
                <a:gd name="connsiteX3" fmla="*/ 663879 w 2304787"/>
                <a:gd name="connsiteY3" fmla="*/ 920808 h 1088051"/>
                <a:gd name="connsiteX4" fmla="*/ 742168 w 2304787"/>
                <a:gd name="connsiteY4" fmla="*/ 638973 h 1088051"/>
                <a:gd name="connsiteX5" fmla="*/ 829849 w 2304787"/>
                <a:gd name="connsiteY5" fmla="*/ 269455 h 1088051"/>
                <a:gd name="connsiteX6" fmla="*/ 939452 w 2304787"/>
                <a:gd name="connsiteY6" fmla="*/ 75301 h 1088051"/>
                <a:gd name="connsiteX7" fmla="*/ 1089764 w 2304787"/>
                <a:gd name="connsiteY7" fmla="*/ 146 h 1088051"/>
                <a:gd name="connsiteX8" fmla="*/ 1221287 w 2304787"/>
                <a:gd name="connsiteY8" fmla="*/ 90960 h 1088051"/>
                <a:gd name="connsiteX9" fmla="*/ 1337152 w 2304787"/>
                <a:gd name="connsiteY9" fmla="*/ 354006 h 1088051"/>
                <a:gd name="connsiteX10" fmla="*/ 1474940 w 2304787"/>
                <a:gd name="connsiteY10" fmla="*/ 754838 h 1088051"/>
                <a:gd name="connsiteX11" fmla="*/ 1615856 w 2304787"/>
                <a:gd name="connsiteY11" fmla="*/ 999097 h 1088051"/>
                <a:gd name="connsiteX12" fmla="*/ 1784958 w 2304787"/>
                <a:gd name="connsiteY12" fmla="*/ 1061726 h 1088051"/>
                <a:gd name="connsiteX13" fmla="*/ 1878906 w 2304787"/>
                <a:gd name="connsiteY13" fmla="*/ 1005357 h 1088051"/>
                <a:gd name="connsiteX14" fmla="*/ 1979112 w 2304787"/>
                <a:gd name="connsiteY14" fmla="*/ 858178 h 1088051"/>
                <a:gd name="connsiteX15" fmla="*/ 2304787 w 2304787"/>
                <a:gd name="connsiteY15" fmla="*/ 808073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082452 w 2301655"/>
                <a:gd name="connsiteY15" fmla="*/ 833127 h 1088051"/>
                <a:gd name="connsiteX16" fmla="*/ 2301655 w 2301655"/>
                <a:gd name="connsiteY16"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098109 w 2301655"/>
                <a:gd name="connsiteY15" fmla="*/ 817469 h 1088051"/>
                <a:gd name="connsiteX16" fmla="*/ 2301655 w 2301655"/>
                <a:gd name="connsiteY16" fmla="*/ 820599 h 1088051"/>
                <a:gd name="connsiteX0" fmla="*/ 0 w 2401863"/>
                <a:gd name="connsiteY0" fmla="*/ 1083647 h 1088051"/>
                <a:gd name="connsiteX1" fmla="*/ 300624 w 2401863"/>
                <a:gd name="connsiteY1" fmla="*/ 1083647 h 1088051"/>
                <a:gd name="connsiteX2" fmla="*/ 513567 w 2401863"/>
                <a:gd name="connsiteY2" fmla="*/ 1049200 h 1088051"/>
                <a:gd name="connsiteX3" fmla="*/ 663879 w 2401863"/>
                <a:gd name="connsiteY3" fmla="*/ 920808 h 1088051"/>
                <a:gd name="connsiteX4" fmla="*/ 742168 w 2401863"/>
                <a:gd name="connsiteY4" fmla="*/ 638973 h 1088051"/>
                <a:gd name="connsiteX5" fmla="*/ 829849 w 2401863"/>
                <a:gd name="connsiteY5" fmla="*/ 269455 h 1088051"/>
                <a:gd name="connsiteX6" fmla="*/ 939452 w 2401863"/>
                <a:gd name="connsiteY6" fmla="*/ 75301 h 1088051"/>
                <a:gd name="connsiteX7" fmla="*/ 1089764 w 2401863"/>
                <a:gd name="connsiteY7" fmla="*/ 146 h 1088051"/>
                <a:gd name="connsiteX8" fmla="*/ 1221287 w 2401863"/>
                <a:gd name="connsiteY8" fmla="*/ 90960 h 1088051"/>
                <a:gd name="connsiteX9" fmla="*/ 1337152 w 2401863"/>
                <a:gd name="connsiteY9" fmla="*/ 354006 h 1088051"/>
                <a:gd name="connsiteX10" fmla="*/ 1474940 w 2401863"/>
                <a:gd name="connsiteY10" fmla="*/ 754838 h 1088051"/>
                <a:gd name="connsiteX11" fmla="*/ 1615856 w 2401863"/>
                <a:gd name="connsiteY11" fmla="*/ 999097 h 1088051"/>
                <a:gd name="connsiteX12" fmla="*/ 1784958 w 2401863"/>
                <a:gd name="connsiteY12" fmla="*/ 1061726 h 1088051"/>
                <a:gd name="connsiteX13" fmla="*/ 1878906 w 2401863"/>
                <a:gd name="connsiteY13" fmla="*/ 1005357 h 1088051"/>
                <a:gd name="connsiteX14" fmla="*/ 1979112 w 2401863"/>
                <a:gd name="connsiteY14" fmla="*/ 858178 h 1088051"/>
                <a:gd name="connsiteX15" fmla="*/ 2098109 w 2401863"/>
                <a:gd name="connsiteY15" fmla="*/ 817469 h 1088051"/>
                <a:gd name="connsiteX16" fmla="*/ 2401863 w 2401863"/>
                <a:gd name="connsiteY16" fmla="*/ 814336 h 1088051"/>
                <a:gd name="connsiteX0" fmla="*/ 0 w 2401863"/>
                <a:gd name="connsiteY0" fmla="*/ 1083647 h 1088051"/>
                <a:gd name="connsiteX1" fmla="*/ 300624 w 2401863"/>
                <a:gd name="connsiteY1" fmla="*/ 1083647 h 1088051"/>
                <a:gd name="connsiteX2" fmla="*/ 513567 w 2401863"/>
                <a:gd name="connsiteY2" fmla="*/ 1049200 h 1088051"/>
                <a:gd name="connsiteX3" fmla="*/ 663879 w 2401863"/>
                <a:gd name="connsiteY3" fmla="*/ 920808 h 1088051"/>
                <a:gd name="connsiteX4" fmla="*/ 742168 w 2401863"/>
                <a:gd name="connsiteY4" fmla="*/ 638973 h 1088051"/>
                <a:gd name="connsiteX5" fmla="*/ 829849 w 2401863"/>
                <a:gd name="connsiteY5" fmla="*/ 269455 h 1088051"/>
                <a:gd name="connsiteX6" fmla="*/ 939452 w 2401863"/>
                <a:gd name="connsiteY6" fmla="*/ 75301 h 1088051"/>
                <a:gd name="connsiteX7" fmla="*/ 1089764 w 2401863"/>
                <a:gd name="connsiteY7" fmla="*/ 146 h 1088051"/>
                <a:gd name="connsiteX8" fmla="*/ 1221287 w 2401863"/>
                <a:gd name="connsiteY8" fmla="*/ 90960 h 1088051"/>
                <a:gd name="connsiteX9" fmla="*/ 1337152 w 2401863"/>
                <a:gd name="connsiteY9" fmla="*/ 354006 h 1088051"/>
                <a:gd name="connsiteX10" fmla="*/ 1474940 w 2401863"/>
                <a:gd name="connsiteY10" fmla="*/ 754838 h 1088051"/>
                <a:gd name="connsiteX11" fmla="*/ 1615856 w 2401863"/>
                <a:gd name="connsiteY11" fmla="*/ 999097 h 1088051"/>
                <a:gd name="connsiteX12" fmla="*/ 1784958 w 2401863"/>
                <a:gd name="connsiteY12" fmla="*/ 1061726 h 1088051"/>
                <a:gd name="connsiteX13" fmla="*/ 1878906 w 2401863"/>
                <a:gd name="connsiteY13" fmla="*/ 1005357 h 1088051"/>
                <a:gd name="connsiteX14" fmla="*/ 1979112 w 2401863"/>
                <a:gd name="connsiteY14" fmla="*/ 858178 h 1088051"/>
                <a:gd name="connsiteX15" fmla="*/ 2098109 w 2401863"/>
                <a:gd name="connsiteY15" fmla="*/ 817469 h 1088051"/>
                <a:gd name="connsiteX16" fmla="*/ 2401863 w 2401863"/>
                <a:gd name="connsiteY16" fmla="*/ 814336 h 1088051"/>
                <a:gd name="connsiteX0" fmla="*/ 0 w 2101239"/>
                <a:gd name="connsiteY0" fmla="*/ 1083647 h 1083647"/>
                <a:gd name="connsiteX1" fmla="*/ 212943 w 2101239"/>
                <a:gd name="connsiteY1" fmla="*/ 1049200 h 1083647"/>
                <a:gd name="connsiteX2" fmla="*/ 363255 w 2101239"/>
                <a:gd name="connsiteY2" fmla="*/ 920808 h 1083647"/>
                <a:gd name="connsiteX3" fmla="*/ 441544 w 2101239"/>
                <a:gd name="connsiteY3" fmla="*/ 638973 h 1083647"/>
                <a:gd name="connsiteX4" fmla="*/ 529225 w 2101239"/>
                <a:gd name="connsiteY4" fmla="*/ 269455 h 1083647"/>
                <a:gd name="connsiteX5" fmla="*/ 638828 w 2101239"/>
                <a:gd name="connsiteY5" fmla="*/ 75301 h 1083647"/>
                <a:gd name="connsiteX6" fmla="*/ 789140 w 2101239"/>
                <a:gd name="connsiteY6" fmla="*/ 146 h 1083647"/>
                <a:gd name="connsiteX7" fmla="*/ 920663 w 2101239"/>
                <a:gd name="connsiteY7" fmla="*/ 90960 h 1083647"/>
                <a:gd name="connsiteX8" fmla="*/ 1036528 w 2101239"/>
                <a:gd name="connsiteY8" fmla="*/ 354006 h 1083647"/>
                <a:gd name="connsiteX9" fmla="*/ 1174316 w 2101239"/>
                <a:gd name="connsiteY9" fmla="*/ 754838 h 1083647"/>
                <a:gd name="connsiteX10" fmla="*/ 1315232 w 2101239"/>
                <a:gd name="connsiteY10" fmla="*/ 999097 h 1083647"/>
                <a:gd name="connsiteX11" fmla="*/ 1484334 w 2101239"/>
                <a:gd name="connsiteY11" fmla="*/ 1061726 h 1083647"/>
                <a:gd name="connsiteX12" fmla="*/ 1578282 w 2101239"/>
                <a:gd name="connsiteY12" fmla="*/ 1005357 h 1083647"/>
                <a:gd name="connsiteX13" fmla="*/ 1678488 w 2101239"/>
                <a:gd name="connsiteY13" fmla="*/ 858178 h 1083647"/>
                <a:gd name="connsiteX14" fmla="*/ 1797485 w 2101239"/>
                <a:gd name="connsiteY14" fmla="*/ 817469 h 1083647"/>
                <a:gd name="connsiteX15" fmla="*/ 2101239 w 2101239"/>
                <a:gd name="connsiteY15" fmla="*/ 814336 h 1083647"/>
                <a:gd name="connsiteX0" fmla="*/ 0 w 2101239"/>
                <a:gd name="connsiteY0" fmla="*/ 1083647 h 1083647"/>
                <a:gd name="connsiteX1" fmla="*/ 212943 w 2101239"/>
                <a:gd name="connsiteY1" fmla="*/ 1049200 h 1083647"/>
                <a:gd name="connsiteX2" fmla="*/ 363255 w 2101239"/>
                <a:gd name="connsiteY2" fmla="*/ 920808 h 1083647"/>
                <a:gd name="connsiteX3" fmla="*/ 441544 w 2101239"/>
                <a:gd name="connsiteY3" fmla="*/ 638973 h 1083647"/>
                <a:gd name="connsiteX4" fmla="*/ 529225 w 2101239"/>
                <a:gd name="connsiteY4" fmla="*/ 269455 h 1083647"/>
                <a:gd name="connsiteX5" fmla="*/ 638828 w 2101239"/>
                <a:gd name="connsiteY5" fmla="*/ 75301 h 1083647"/>
                <a:gd name="connsiteX6" fmla="*/ 789140 w 2101239"/>
                <a:gd name="connsiteY6" fmla="*/ 146 h 1083647"/>
                <a:gd name="connsiteX7" fmla="*/ 920663 w 2101239"/>
                <a:gd name="connsiteY7" fmla="*/ 90960 h 1083647"/>
                <a:gd name="connsiteX8" fmla="*/ 1036528 w 2101239"/>
                <a:gd name="connsiteY8" fmla="*/ 354006 h 1083647"/>
                <a:gd name="connsiteX9" fmla="*/ 1174316 w 2101239"/>
                <a:gd name="connsiteY9" fmla="*/ 754838 h 1083647"/>
                <a:gd name="connsiteX10" fmla="*/ 1315232 w 2101239"/>
                <a:gd name="connsiteY10" fmla="*/ 999097 h 1083647"/>
                <a:gd name="connsiteX11" fmla="*/ 1484334 w 2101239"/>
                <a:gd name="connsiteY11" fmla="*/ 1061726 h 1083647"/>
                <a:gd name="connsiteX12" fmla="*/ 1578282 w 2101239"/>
                <a:gd name="connsiteY12" fmla="*/ 1005357 h 1083647"/>
                <a:gd name="connsiteX13" fmla="*/ 1678488 w 2101239"/>
                <a:gd name="connsiteY13" fmla="*/ 858178 h 1083647"/>
                <a:gd name="connsiteX14" fmla="*/ 1797485 w 2101239"/>
                <a:gd name="connsiteY14" fmla="*/ 817469 h 1083647"/>
                <a:gd name="connsiteX15" fmla="*/ 2101239 w 2101239"/>
                <a:gd name="connsiteY15" fmla="*/ 814336 h 1083647"/>
                <a:gd name="connsiteX0" fmla="*/ 0 w 1888296"/>
                <a:gd name="connsiteY0" fmla="*/ 1049200 h 1061759"/>
                <a:gd name="connsiteX1" fmla="*/ 150312 w 1888296"/>
                <a:gd name="connsiteY1" fmla="*/ 920808 h 1061759"/>
                <a:gd name="connsiteX2" fmla="*/ 228601 w 1888296"/>
                <a:gd name="connsiteY2" fmla="*/ 638973 h 1061759"/>
                <a:gd name="connsiteX3" fmla="*/ 316282 w 1888296"/>
                <a:gd name="connsiteY3" fmla="*/ 269455 h 1061759"/>
                <a:gd name="connsiteX4" fmla="*/ 425885 w 1888296"/>
                <a:gd name="connsiteY4" fmla="*/ 75301 h 1061759"/>
                <a:gd name="connsiteX5" fmla="*/ 576197 w 1888296"/>
                <a:gd name="connsiteY5" fmla="*/ 146 h 1061759"/>
                <a:gd name="connsiteX6" fmla="*/ 707720 w 1888296"/>
                <a:gd name="connsiteY6" fmla="*/ 90960 h 1061759"/>
                <a:gd name="connsiteX7" fmla="*/ 823585 w 1888296"/>
                <a:gd name="connsiteY7" fmla="*/ 354006 h 1061759"/>
                <a:gd name="connsiteX8" fmla="*/ 961373 w 1888296"/>
                <a:gd name="connsiteY8" fmla="*/ 754838 h 1061759"/>
                <a:gd name="connsiteX9" fmla="*/ 1102289 w 1888296"/>
                <a:gd name="connsiteY9" fmla="*/ 999097 h 1061759"/>
                <a:gd name="connsiteX10" fmla="*/ 1271391 w 1888296"/>
                <a:gd name="connsiteY10" fmla="*/ 1061726 h 1061759"/>
                <a:gd name="connsiteX11" fmla="*/ 1365339 w 1888296"/>
                <a:gd name="connsiteY11" fmla="*/ 1005357 h 1061759"/>
                <a:gd name="connsiteX12" fmla="*/ 1465545 w 1888296"/>
                <a:gd name="connsiteY12" fmla="*/ 858178 h 1061759"/>
                <a:gd name="connsiteX13" fmla="*/ 1584542 w 1888296"/>
                <a:gd name="connsiteY13" fmla="*/ 817469 h 1061759"/>
                <a:gd name="connsiteX14" fmla="*/ 1888296 w 1888296"/>
                <a:gd name="connsiteY14" fmla="*/ 814336 h 1061759"/>
                <a:gd name="connsiteX0" fmla="*/ 0 w 2074033"/>
                <a:gd name="connsiteY0" fmla="*/ 1992175 h 1992175"/>
                <a:gd name="connsiteX1" fmla="*/ 336049 w 2074033"/>
                <a:gd name="connsiteY1" fmla="*/ 920808 h 1992175"/>
                <a:gd name="connsiteX2" fmla="*/ 414338 w 2074033"/>
                <a:gd name="connsiteY2" fmla="*/ 638973 h 1992175"/>
                <a:gd name="connsiteX3" fmla="*/ 502019 w 2074033"/>
                <a:gd name="connsiteY3" fmla="*/ 269455 h 1992175"/>
                <a:gd name="connsiteX4" fmla="*/ 611622 w 2074033"/>
                <a:gd name="connsiteY4" fmla="*/ 75301 h 1992175"/>
                <a:gd name="connsiteX5" fmla="*/ 761934 w 2074033"/>
                <a:gd name="connsiteY5" fmla="*/ 146 h 1992175"/>
                <a:gd name="connsiteX6" fmla="*/ 893457 w 2074033"/>
                <a:gd name="connsiteY6" fmla="*/ 90960 h 1992175"/>
                <a:gd name="connsiteX7" fmla="*/ 1009322 w 2074033"/>
                <a:gd name="connsiteY7" fmla="*/ 354006 h 1992175"/>
                <a:gd name="connsiteX8" fmla="*/ 1147110 w 2074033"/>
                <a:gd name="connsiteY8" fmla="*/ 754838 h 1992175"/>
                <a:gd name="connsiteX9" fmla="*/ 1288026 w 2074033"/>
                <a:gd name="connsiteY9" fmla="*/ 999097 h 1992175"/>
                <a:gd name="connsiteX10" fmla="*/ 1457128 w 2074033"/>
                <a:gd name="connsiteY10" fmla="*/ 1061726 h 1992175"/>
                <a:gd name="connsiteX11" fmla="*/ 1551076 w 2074033"/>
                <a:gd name="connsiteY11" fmla="*/ 1005357 h 1992175"/>
                <a:gd name="connsiteX12" fmla="*/ 1651282 w 2074033"/>
                <a:gd name="connsiteY12" fmla="*/ 858178 h 1992175"/>
                <a:gd name="connsiteX13" fmla="*/ 1770279 w 2074033"/>
                <a:gd name="connsiteY13" fmla="*/ 817469 h 1992175"/>
                <a:gd name="connsiteX14" fmla="*/ 2074033 w 2074033"/>
                <a:gd name="connsiteY14" fmla="*/ 814336 h 1992175"/>
                <a:gd name="connsiteX0" fmla="*/ 311 w 2074344"/>
                <a:gd name="connsiteY0" fmla="*/ 1992175 h 2024227"/>
                <a:gd name="connsiteX1" fmla="*/ 336360 w 2074344"/>
                <a:gd name="connsiteY1" fmla="*/ 920808 h 2024227"/>
                <a:gd name="connsiteX2" fmla="*/ 414649 w 2074344"/>
                <a:gd name="connsiteY2" fmla="*/ 638973 h 2024227"/>
                <a:gd name="connsiteX3" fmla="*/ 502330 w 2074344"/>
                <a:gd name="connsiteY3" fmla="*/ 269455 h 2024227"/>
                <a:gd name="connsiteX4" fmla="*/ 611933 w 2074344"/>
                <a:gd name="connsiteY4" fmla="*/ 75301 h 2024227"/>
                <a:gd name="connsiteX5" fmla="*/ 762245 w 2074344"/>
                <a:gd name="connsiteY5" fmla="*/ 146 h 2024227"/>
                <a:gd name="connsiteX6" fmla="*/ 893768 w 2074344"/>
                <a:gd name="connsiteY6" fmla="*/ 90960 h 2024227"/>
                <a:gd name="connsiteX7" fmla="*/ 1009633 w 2074344"/>
                <a:gd name="connsiteY7" fmla="*/ 354006 h 2024227"/>
                <a:gd name="connsiteX8" fmla="*/ 1147421 w 2074344"/>
                <a:gd name="connsiteY8" fmla="*/ 754838 h 2024227"/>
                <a:gd name="connsiteX9" fmla="*/ 1288337 w 2074344"/>
                <a:gd name="connsiteY9" fmla="*/ 999097 h 2024227"/>
                <a:gd name="connsiteX10" fmla="*/ 1457439 w 2074344"/>
                <a:gd name="connsiteY10" fmla="*/ 1061726 h 2024227"/>
                <a:gd name="connsiteX11" fmla="*/ 1551387 w 2074344"/>
                <a:gd name="connsiteY11" fmla="*/ 1005357 h 2024227"/>
                <a:gd name="connsiteX12" fmla="*/ 1651593 w 2074344"/>
                <a:gd name="connsiteY12" fmla="*/ 858178 h 2024227"/>
                <a:gd name="connsiteX13" fmla="*/ 1770590 w 2074344"/>
                <a:gd name="connsiteY13" fmla="*/ 817469 h 2024227"/>
                <a:gd name="connsiteX14" fmla="*/ 2074344 w 2074344"/>
                <a:gd name="connsiteY14" fmla="*/ 814336 h 2024227"/>
                <a:gd name="connsiteX0" fmla="*/ 0 w 2074033"/>
                <a:gd name="connsiteY0" fmla="*/ 1992175 h 1992175"/>
                <a:gd name="connsiteX1" fmla="*/ 336049 w 2074033"/>
                <a:gd name="connsiteY1" fmla="*/ 920808 h 1992175"/>
                <a:gd name="connsiteX2" fmla="*/ 414338 w 2074033"/>
                <a:gd name="connsiteY2" fmla="*/ 638973 h 1992175"/>
                <a:gd name="connsiteX3" fmla="*/ 502019 w 2074033"/>
                <a:gd name="connsiteY3" fmla="*/ 269455 h 1992175"/>
                <a:gd name="connsiteX4" fmla="*/ 611622 w 2074033"/>
                <a:gd name="connsiteY4" fmla="*/ 75301 h 1992175"/>
                <a:gd name="connsiteX5" fmla="*/ 761934 w 2074033"/>
                <a:gd name="connsiteY5" fmla="*/ 146 h 1992175"/>
                <a:gd name="connsiteX6" fmla="*/ 893457 w 2074033"/>
                <a:gd name="connsiteY6" fmla="*/ 90960 h 1992175"/>
                <a:gd name="connsiteX7" fmla="*/ 1009322 w 2074033"/>
                <a:gd name="connsiteY7" fmla="*/ 354006 h 1992175"/>
                <a:gd name="connsiteX8" fmla="*/ 1147110 w 2074033"/>
                <a:gd name="connsiteY8" fmla="*/ 754838 h 1992175"/>
                <a:gd name="connsiteX9" fmla="*/ 1288026 w 2074033"/>
                <a:gd name="connsiteY9" fmla="*/ 999097 h 1992175"/>
                <a:gd name="connsiteX10" fmla="*/ 1457128 w 2074033"/>
                <a:gd name="connsiteY10" fmla="*/ 1061726 h 1992175"/>
                <a:gd name="connsiteX11" fmla="*/ 1551076 w 2074033"/>
                <a:gd name="connsiteY11" fmla="*/ 1005357 h 1992175"/>
                <a:gd name="connsiteX12" fmla="*/ 1651282 w 2074033"/>
                <a:gd name="connsiteY12" fmla="*/ 858178 h 1992175"/>
                <a:gd name="connsiteX13" fmla="*/ 1770279 w 2074033"/>
                <a:gd name="connsiteY13" fmla="*/ 817469 h 1992175"/>
                <a:gd name="connsiteX14" fmla="*/ 2074033 w 2074033"/>
                <a:gd name="connsiteY14" fmla="*/ 814336 h 1992175"/>
                <a:gd name="connsiteX0" fmla="*/ 0 w 2074033"/>
                <a:gd name="connsiteY0" fmla="*/ 2106475 h 2106475"/>
                <a:gd name="connsiteX1" fmla="*/ 336049 w 2074033"/>
                <a:gd name="connsiteY1" fmla="*/ 920808 h 2106475"/>
                <a:gd name="connsiteX2" fmla="*/ 414338 w 2074033"/>
                <a:gd name="connsiteY2" fmla="*/ 638973 h 2106475"/>
                <a:gd name="connsiteX3" fmla="*/ 502019 w 2074033"/>
                <a:gd name="connsiteY3" fmla="*/ 269455 h 2106475"/>
                <a:gd name="connsiteX4" fmla="*/ 611622 w 2074033"/>
                <a:gd name="connsiteY4" fmla="*/ 75301 h 2106475"/>
                <a:gd name="connsiteX5" fmla="*/ 761934 w 2074033"/>
                <a:gd name="connsiteY5" fmla="*/ 146 h 2106475"/>
                <a:gd name="connsiteX6" fmla="*/ 893457 w 2074033"/>
                <a:gd name="connsiteY6" fmla="*/ 90960 h 2106475"/>
                <a:gd name="connsiteX7" fmla="*/ 1009322 w 2074033"/>
                <a:gd name="connsiteY7" fmla="*/ 354006 h 2106475"/>
                <a:gd name="connsiteX8" fmla="*/ 1147110 w 2074033"/>
                <a:gd name="connsiteY8" fmla="*/ 754838 h 2106475"/>
                <a:gd name="connsiteX9" fmla="*/ 1288026 w 2074033"/>
                <a:gd name="connsiteY9" fmla="*/ 999097 h 2106475"/>
                <a:gd name="connsiteX10" fmla="*/ 1457128 w 2074033"/>
                <a:gd name="connsiteY10" fmla="*/ 1061726 h 2106475"/>
                <a:gd name="connsiteX11" fmla="*/ 1551076 w 2074033"/>
                <a:gd name="connsiteY11" fmla="*/ 1005357 h 2106475"/>
                <a:gd name="connsiteX12" fmla="*/ 1651282 w 2074033"/>
                <a:gd name="connsiteY12" fmla="*/ 858178 h 2106475"/>
                <a:gd name="connsiteX13" fmla="*/ 1770279 w 2074033"/>
                <a:gd name="connsiteY13" fmla="*/ 817469 h 2106475"/>
                <a:gd name="connsiteX14" fmla="*/ 2074033 w 2074033"/>
                <a:gd name="connsiteY14" fmla="*/ 814336 h 2106475"/>
                <a:gd name="connsiteX0" fmla="*/ 0 w 2074033"/>
                <a:gd name="connsiteY0" fmla="*/ 2106475 h 2106475"/>
                <a:gd name="connsiteX1" fmla="*/ 336049 w 2074033"/>
                <a:gd name="connsiteY1" fmla="*/ 920808 h 2106475"/>
                <a:gd name="connsiteX2" fmla="*/ 414338 w 2074033"/>
                <a:gd name="connsiteY2" fmla="*/ 638973 h 2106475"/>
                <a:gd name="connsiteX3" fmla="*/ 502019 w 2074033"/>
                <a:gd name="connsiteY3" fmla="*/ 269455 h 2106475"/>
                <a:gd name="connsiteX4" fmla="*/ 611622 w 2074033"/>
                <a:gd name="connsiteY4" fmla="*/ 75301 h 2106475"/>
                <a:gd name="connsiteX5" fmla="*/ 761934 w 2074033"/>
                <a:gd name="connsiteY5" fmla="*/ 146 h 2106475"/>
                <a:gd name="connsiteX6" fmla="*/ 893457 w 2074033"/>
                <a:gd name="connsiteY6" fmla="*/ 90960 h 2106475"/>
                <a:gd name="connsiteX7" fmla="*/ 1009322 w 2074033"/>
                <a:gd name="connsiteY7" fmla="*/ 354006 h 2106475"/>
                <a:gd name="connsiteX8" fmla="*/ 1147110 w 2074033"/>
                <a:gd name="connsiteY8" fmla="*/ 754838 h 2106475"/>
                <a:gd name="connsiteX9" fmla="*/ 1288026 w 2074033"/>
                <a:gd name="connsiteY9" fmla="*/ 999097 h 2106475"/>
                <a:gd name="connsiteX10" fmla="*/ 1457128 w 2074033"/>
                <a:gd name="connsiteY10" fmla="*/ 1061726 h 2106475"/>
                <a:gd name="connsiteX11" fmla="*/ 1551076 w 2074033"/>
                <a:gd name="connsiteY11" fmla="*/ 1005357 h 2106475"/>
                <a:gd name="connsiteX12" fmla="*/ 1651282 w 2074033"/>
                <a:gd name="connsiteY12" fmla="*/ 858178 h 2106475"/>
                <a:gd name="connsiteX13" fmla="*/ 1770279 w 2074033"/>
                <a:gd name="connsiteY13" fmla="*/ 817469 h 2106475"/>
                <a:gd name="connsiteX14" fmla="*/ 2074033 w 2074033"/>
                <a:gd name="connsiteY14" fmla="*/ 814336 h 2106475"/>
                <a:gd name="connsiteX0" fmla="*/ 0 w 2074033"/>
                <a:gd name="connsiteY0" fmla="*/ 2106475 h 2106475"/>
                <a:gd name="connsiteX1" fmla="*/ 336049 w 2074033"/>
                <a:gd name="connsiteY1" fmla="*/ 920808 h 2106475"/>
                <a:gd name="connsiteX2" fmla="*/ 414338 w 2074033"/>
                <a:gd name="connsiteY2" fmla="*/ 638973 h 2106475"/>
                <a:gd name="connsiteX3" fmla="*/ 502019 w 2074033"/>
                <a:gd name="connsiteY3" fmla="*/ 269455 h 2106475"/>
                <a:gd name="connsiteX4" fmla="*/ 611622 w 2074033"/>
                <a:gd name="connsiteY4" fmla="*/ 75301 h 2106475"/>
                <a:gd name="connsiteX5" fmla="*/ 761934 w 2074033"/>
                <a:gd name="connsiteY5" fmla="*/ 146 h 2106475"/>
                <a:gd name="connsiteX6" fmla="*/ 893457 w 2074033"/>
                <a:gd name="connsiteY6" fmla="*/ 90960 h 2106475"/>
                <a:gd name="connsiteX7" fmla="*/ 1009322 w 2074033"/>
                <a:gd name="connsiteY7" fmla="*/ 354006 h 2106475"/>
                <a:gd name="connsiteX8" fmla="*/ 1147110 w 2074033"/>
                <a:gd name="connsiteY8" fmla="*/ 754838 h 2106475"/>
                <a:gd name="connsiteX9" fmla="*/ 1288026 w 2074033"/>
                <a:gd name="connsiteY9" fmla="*/ 999097 h 2106475"/>
                <a:gd name="connsiteX10" fmla="*/ 1457128 w 2074033"/>
                <a:gd name="connsiteY10" fmla="*/ 1061726 h 2106475"/>
                <a:gd name="connsiteX11" fmla="*/ 1551076 w 2074033"/>
                <a:gd name="connsiteY11" fmla="*/ 1005357 h 2106475"/>
                <a:gd name="connsiteX12" fmla="*/ 1651282 w 2074033"/>
                <a:gd name="connsiteY12" fmla="*/ 858178 h 2106475"/>
                <a:gd name="connsiteX13" fmla="*/ 1770279 w 2074033"/>
                <a:gd name="connsiteY13" fmla="*/ 817469 h 2106475"/>
                <a:gd name="connsiteX14" fmla="*/ 2074033 w 2074033"/>
                <a:gd name="connsiteY14" fmla="*/ 814336 h 2106475"/>
                <a:gd name="connsiteX0" fmla="*/ 0 w 2074033"/>
                <a:gd name="connsiteY0" fmla="*/ 2106475 h 2106475"/>
                <a:gd name="connsiteX1" fmla="*/ 336049 w 2074033"/>
                <a:gd name="connsiteY1" fmla="*/ 920808 h 2106475"/>
                <a:gd name="connsiteX2" fmla="*/ 414338 w 2074033"/>
                <a:gd name="connsiteY2" fmla="*/ 638973 h 2106475"/>
                <a:gd name="connsiteX3" fmla="*/ 502019 w 2074033"/>
                <a:gd name="connsiteY3" fmla="*/ 269455 h 2106475"/>
                <a:gd name="connsiteX4" fmla="*/ 611622 w 2074033"/>
                <a:gd name="connsiteY4" fmla="*/ 75301 h 2106475"/>
                <a:gd name="connsiteX5" fmla="*/ 761934 w 2074033"/>
                <a:gd name="connsiteY5" fmla="*/ 146 h 2106475"/>
                <a:gd name="connsiteX6" fmla="*/ 893457 w 2074033"/>
                <a:gd name="connsiteY6" fmla="*/ 90960 h 2106475"/>
                <a:gd name="connsiteX7" fmla="*/ 1009322 w 2074033"/>
                <a:gd name="connsiteY7" fmla="*/ 354006 h 2106475"/>
                <a:gd name="connsiteX8" fmla="*/ 1147110 w 2074033"/>
                <a:gd name="connsiteY8" fmla="*/ 754838 h 2106475"/>
                <a:gd name="connsiteX9" fmla="*/ 1288026 w 2074033"/>
                <a:gd name="connsiteY9" fmla="*/ 999097 h 2106475"/>
                <a:gd name="connsiteX10" fmla="*/ 1457128 w 2074033"/>
                <a:gd name="connsiteY10" fmla="*/ 1061726 h 2106475"/>
                <a:gd name="connsiteX11" fmla="*/ 1551076 w 2074033"/>
                <a:gd name="connsiteY11" fmla="*/ 1005357 h 2106475"/>
                <a:gd name="connsiteX12" fmla="*/ 1651282 w 2074033"/>
                <a:gd name="connsiteY12" fmla="*/ 858178 h 2106475"/>
                <a:gd name="connsiteX13" fmla="*/ 1770279 w 2074033"/>
                <a:gd name="connsiteY13" fmla="*/ 817469 h 2106475"/>
                <a:gd name="connsiteX14" fmla="*/ 2074033 w 2074033"/>
                <a:gd name="connsiteY14" fmla="*/ 814336 h 2106475"/>
                <a:gd name="connsiteX0" fmla="*/ 0 w 2074033"/>
                <a:gd name="connsiteY0" fmla="*/ 2137648 h 2137648"/>
                <a:gd name="connsiteX1" fmla="*/ 336049 w 2074033"/>
                <a:gd name="connsiteY1" fmla="*/ 920808 h 2137648"/>
                <a:gd name="connsiteX2" fmla="*/ 414338 w 2074033"/>
                <a:gd name="connsiteY2" fmla="*/ 638973 h 2137648"/>
                <a:gd name="connsiteX3" fmla="*/ 502019 w 2074033"/>
                <a:gd name="connsiteY3" fmla="*/ 269455 h 2137648"/>
                <a:gd name="connsiteX4" fmla="*/ 611622 w 2074033"/>
                <a:gd name="connsiteY4" fmla="*/ 75301 h 2137648"/>
                <a:gd name="connsiteX5" fmla="*/ 761934 w 2074033"/>
                <a:gd name="connsiteY5" fmla="*/ 146 h 2137648"/>
                <a:gd name="connsiteX6" fmla="*/ 893457 w 2074033"/>
                <a:gd name="connsiteY6" fmla="*/ 90960 h 2137648"/>
                <a:gd name="connsiteX7" fmla="*/ 1009322 w 2074033"/>
                <a:gd name="connsiteY7" fmla="*/ 354006 h 2137648"/>
                <a:gd name="connsiteX8" fmla="*/ 1147110 w 2074033"/>
                <a:gd name="connsiteY8" fmla="*/ 754838 h 2137648"/>
                <a:gd name="connsiteX9" fmla="*/ 1288026 w 2074033"/>
                <a:gd name="connsiteY9" fmla="*/ 999097 h 2137648"/>
                <a:gd name="connsiteX10" fmla="*/ 1457128 w 2074033"/>
                <a:gd name="connsiteY10" fmla="*/ 1061726 h 2137648"/>
                <a:gd name="connsiteX11" fmla="*/ 1551076 w 2074033"/>
                <a:gd name="connsiteY11" fmla="*/ 1005357 h 2137648"/>
                <a:gd name="connsiteX12" fmla="*/ 1651282 w 2074033"/>
                <a:gd name="connsiteY12" fmla="*/ 858178 h 2137648"/>
                <a:gd name="connsiteX13" fmla="*/ 1770279 w 2074033"/>
                <a:gd name="connsiteY13" fmla="*/ 817469 h 2137648"/>
                <a:gd name="connsiteX14" fmla="*/ 2074033 w 2074033"/>
                <a:gd name="connsiteY14" fmla="*/ 814336 h 2137648"/>
                <a:gd name="connsiteX0" fmla="*/ 0 w 2074033"/>
                <a:gd name="connsiteY0" fmla="*/ 2137648 h 2137648"/>
                <a:gd name="connsiteX1" fmla="*/ 414338 w 2074033"/>
                <a:gd name="connsiteY1" fmla="*/ 638973 h 2137648"/>
                <a:gd name="connsiteX2" fmla="*/ 502019 w 2074033"/>
                <a:gd name="connsiteY2" fmla="*/ 269455 h 2137648"/>
                <a:gd name="connsiteX3" fmla="*/ 611622 w 2074033"/>
                <a:gd name="connsiteY3" fmla="*/ 75301 h 2137648"/>
                <a:gd name="connsiteX4" fmla="*/ 761934 w 2074033"/>
                <a:gd name="connsiteY4" fmla="*/ 146 h 2137648"/>
                <a:gd name="connsiteX5" fmla="*/ 893457 w 2074033"/>
                <a:gd name="connsiteY5" fmla="*/ 90960 h 2137648"/>
                <a:gd name="connsiteX6" fmla="*/ 1009322 w 2074033"/>
                <a:gd name="connsiteY6" fmla="*/ 354006 h 2137648"/>
                <a:gd name="connsiteX7" fmla="*/ 1147110 w 2074033"/>
                <a:gd name="connsiteY7" fmla="*/ 754838 h 2137648"/>
                <a:gd name="connsiteX8" fmla="*/ 1288026 w 2074033"/>
                <a:gd name="connsiteY8" fmla="*/ 999097 h 2137648"/>
                <a:gd name="connsiteX9" fmla="*/ 1457128 w 2074033"/>
                <a:gd name="connsiteY9" fmla="*/ 1061726 h 2137648"/>
                <a:gd name="connsiteX10" fmla="*/ 1551076 w 2074033"/>
                <a:gd name="connsiteY10" fmla="*/ 1005357 h 2137648"/>
                <a:gd name="connsiteX11" fmla="*/ 1651282 w 2074033"/>
                <a:gd name="connsiteY11" fmla="*/ 858178 h 2137648"/>
                <a:gd name="connsiteX12" fmla="*/ 1770279 w 2074033"/>
                <a:gd name="connsiteY12" fmla="*/ 817469 h 2137648"/>
                <a:gd name="connsiteX13" fmla="*/ 2074033 w 2074033"/>
                <a:gd name="connsiteY13" fmla="*/ 814336 h 2137648"/>
                <a:gd name="connsiteX0" fmla="*/ 0 w 2074033"/>
                <a:gd name="connsiteY0" fmla="*/ 2137648 h 2137648"/>
                <a:gd name="connsiteX1" fmla="*/ 414338 w 2074033"/>
                <a:gd name="connsiteY1" fmla="*/ 638973 h 2137648"/>
                <a:gd name="connsiteX2" fmla="*/ 502019 w 2074033"/>
                <a:gd name="connsiteY2" fmla="*/ 269455 h 2137648"/>
                <a:gd name="connsiteX3" fmla="*/ 611622 w 2074033"/>
                <a:gd name="connsiteY3" fmla="*/ 75301 h 2137648"/>
                <a:gd name="connsiteX4" fmla="*/ 761934 w 2074033"/>
                <a:gd name="connsiteY4" fmla="*/ 146 h 2137648"/>
                <a:gd name="connsiteX5" fmla="*/ 893457 w 2074033"/>
                <a:gd name="connsiteY5" fmla="*/ 90960 h 2137648"/>
                <a:gd name="connsiteX6" fmla="*/ 1009322 w 2074033"/>
                <a:gd name="connsiteY6" fmla="*/ 354006 h 2137648"/>
                <a:gd name="connsiteX7" fmla="*/ 1147110 w 2074033"/>
                <a:gd name="connsiteY7" fmla="*/ 754838 h 2137648"/>
                <a:gd name="connsiteX8" fmla="*/ 1288026 w 2074033"/>
                <a:gd name="connsiteY8" fmla="*/ 999097 h 2137648"/>
                <a:gd name="connsiteX9" fmla="*/ 1457128 w 2074033"/>
                <a:gd name="connsiteY9" fmla="*/ 1061726 h 2137648"/>
                <a:gd name="connsiteX10" fmla="*/ 1551076 w 2074033"/>
                <a:gd name="connsiteY10" fmla="*/ 1005357 h 2137648"/>
                <a:gd name="connsiteX11" fmla="*/ 1651282 w 2074033"/>
                <a:gd name="connsiteY11" fmla="*/ 858178 h 2137648"/>
                <a:gd name="connsiteX12" fmla="*/ 1770279 w 2074033"/>
                <a:gd name="connsiteY12" fmla="*/ 817469 h 2137648"/>
                <a:gd name="connsiteX13" fmla="*/ 2074033 w 2074033"/>
                <a:gd name="connsiteY13" fmla="*/ 814336 h 2137648"/>
                <a:gd name="connsiteX0" fmla="*/ 0 w 2074033"/>
                <a:gd name="connsiteY0" fmla="*/ 2137648 h 2137648"/>
                <a:gd name="connsiteX1" fmla="*/ 414338 w 2074033"/>
                <a:gd name="connsiteY1" fmla="*/ 638973 h 2137648"/>
                <a:gd name="connsiteX2" fmla="*/ 502019 w 2074033"/>
                <a:gd name="connsiteY2" fmla="*/ 269455 h 2137648"/>
                <a:gd name="connsiteX3" fmla="*/ 611622 w 2074033"/>
                <a:gd name="connsiteY3" fmla="*/ 75301 h 2137648"/>
                <a:gd name="connsiteX4" fmla="*/ 761934 w 2074033"/>
                <a:gd name="connsiteY4" fmla="*/ 146 h 2137648"/>
                <a:gd name="connsiteX5" fmla="*/ 893457 w 2074033"/>
                <a:gd name="connsiteY5" fmla="*/ 90960 h 2137648"/>
                <a:gd name="connsiteX6" fmla="*/ 1009322 w 2074033"/>
                <a:gd name="connsiteY6" fmla="*/ 354006 h 2137648"/>
                <a:gd name="connsiteX7" fmla="*/ 1147110 w 2074033"/>
                <a:gd name="connsiteY7" fmla="*/ 754838 h 2137648"/>
                <a:gd name="connsiteX8" fmla="*/ 1288026 w 2074033"/>
                <a:gd name="connsiteY8" fmla="*/ 999097 h 2137648"/>
                <a:gd name="connsiteX9" fmla="*/ 1457128 w 2074033"/>
                <a:gd name="connsiteY9" fmla="*/ 1061726 h 2137648"/>
                <a:gd name="connsiteX10" fmla="*/ 1551076 w 2074033"/>
                <a:gd name="connsiteY10" fmla="*/ 1005357 h 2137648"/>
                <a:gd name="connsiteX11" fmla="*/ 1651282 w 2074033"/>
                <a:gd name="connsiteY11" fmla="*/ 858178 h 2137648"/>
                <a:gd name="connsiteX12" fmla="*/ 1770279 w 2074033"/>
                <a:gd name="connsiteY12" fmla="*/ 817469 h 2137648"/>
                <a:gd name="connsiteX13" fmla="*/ 2074033 w 2074033"/>
                <a:gd name="connsiteY13" fmla="*/ 814336 h 2137648"/>
                <a:gd name="connsiteX0" fmla="*/ 0 w 2074033"/>
                <a:gd name="connsiteY0" fmla="*/ 2137648 h 2137648"/>
                <a:gd name="connsiteX1" fmla="*/ 414338 w 2074033"/>
                <a:gd name="connsiteY1" fmla="*/ 638973 h 2137648"/>
                <a:gd name="connsiteX2" fmla="*/ 502019 w 2074033"/>
                <a:gd name="connsiteY2" fmla="*/ 269455 h 2137648"/>
                <a:gd name="connsiteX3" fmla="*/ 611622 w 2074033"/>
                <a:gd name="connsiteY3" fmla="*/ 75301 h 2137648"/>
                <a:gd name="connsiteX4" fmla="*/ 761934 w 2074033"/>
                <a:gd name="connsiteY4" fmla="*/ 146 h 2137648"/>
                <a:gd name="connsiteX5" fmla="*/ 893457 w 2074033"/>
                <a:gd name="connsiteY5" fmla="*/ 90960 h 2137648"/>
                <a:gd name="connsiteX6" fmla="*/ 1009322 w 2074033"/>
                <a:gd name="connsiteY6" fmla="*/ 354006 h 2137648"/>
                <a:gd name="connsiteX7" fmla="*/ 1147110 w 2074033"/>
                <a:gd name="connsiteY7" fmla="*/ 754838 h 2137648"/>
                <a:gd name="connsiteX8" fmla="*/ 1288026 w 2074033"/>
                <a:gd name="connsiteY8" fmla="*/ 999097 h 2137648"/>
                <a:gd name="connsiteX9" fmla="*/ 1457128 w 2074033"/>
                <a:gd name="connsiteY9" fmla="*/ 1061726 h 2137648"/>
                <a:gd name="connsiteX10" fmla="*/ 1551076 w 2074033"/>
                <a:gd name="connsiteY10" fmla="*/ 1005357 h 2137648"/>
                <a:gd name="connsiteX11" fmla="*/ 1651282 w 2074033"/>
                <a:gd name="connsiteY11" fmla="*/ 858178 h 2137648"/>
                <a:gd name="connsiteX12" fmla="*/ 1770279 w 2074033"/>
                <a:gd name="connsiteY12" fmla="*/ 817469 h 2137648"/>
                <a:gd name="connsiteX13" fmla="*/ 2074033 w 2074033"/>
                <a:gd name="connsiteY13" fmla="*/ 814336 h 2137648"/>
                <a:gd name="connsiteX0" fmla="*/ 0 w 2074033"/>
                <a:gd name="connsiteY0" fmla="*/ 2137648 h 2137648"/>
                <a:gd name="connsiteX1" fmla="*/ 414338 w 2074033"/>
                <a:gd name="connsiteY1" fmla="*/ 638973 h 2137648"/>
                <a:gd name="connsiteX2" fmla="*/ 502019 w 2074033"/>
                <a:gd name="connsiteY2" fmla="*/ 269455 h 2137648"/>
                <a:gd name="connsiteX3" fmla="*/ 611622 w 2074033"/>
                <a:gd name="connsiteY3" fmla="*/ 75301 h 2137648"/>
                <a:gd name="connsiteX4" fmla="*/ 761934 w 2074033"/>
                <a:gd name="connsiteY4" fmla="*/ 146 h 2137648"/>
                <a:gd name="connsiteX5" fmla="*/ 893457 w 2074033"/>
                <a:gd name="connsiteY5" fmla="*/ 90960 h 2137648"/>
                <a:gd name="connsiteX6" fmla="*/ 1009322 w 2074033"/>
                <a:gd name="connsiteY6" fmla="*/ 354006 h 2137648"/>
                <a:gd name="connsiteX7" fmla="*/ 1147110 w 2074033"/>
                <a:gd name="connsiteY7" fmla="*/ 754838 h 2137648"/>
                <a:gd name="connsiteX8" fmla="*/ 1288026 w 2074033"/>
                <a:gd name="connsiteY8" fmla="*/ 999097 h 2137648"/>
                <a:gd name="connsiteX9" fmla="*/ 1457128 w 2074033"/>
                <a:gd name="connsiteY9" fmla="*/ 1061726 h 2137648"/>
                <a:gd name="connsiteX10" fmla="*/ 1551076 w 2074033"/>
                <a:gd name="connsiteY10" fmla="*/ 1005357 h 2137648"/>
                <a:gd name="connsiteX11" fmla="*/ 1651282 w 2074033"/>
                <a:gd name="connsiteY11" fmla="*/ 858178 h 2137648"/>
                <a:gd name="connsiteX12" fmla="*/ 1770279 w 2074033"/>
                <a:gd name="connsiteY12" fmla="*/ 817469 h 2137648"/>
                <a:gd name="connsiteX13" fmla="*/ 2074033 w 2074033"/>
                <a:gd name="connsiteY13" fmla="*/ 814336 h 2137648"/>
                <a:gd name="connsiteX0" fmla="*/ 0 w 2074033"/>
                <a:gd name="connsiteY0" fmla="*/ 2137648 h 2137648"/>
                <a:gd name="connsiteX1" fmla="*/ 414338 w 2074033"/>
                <a:gd name="connsiteY1" fmla="*/ 638973 h 2137648"/>
                <a:gd name="connsiteX2" fmla="*/ 502019 w 2074033"/>
                <a:gd name="connsiteY2" fmla="*/ 269455 h 2137648"/>
                <a:gd name="connsiteX3" fmla="*/ 611622 w 2074033"/>
                <a:gd name="connsiteY3" fmla="*/ 75301 h 2137648"/>
                <a:gd name="connsiteX4" fmla="*/ 761934 w 2074033"/>
                <a:gd name="connsiteY4" fmla="*/ 146 h 2137648"/>
                <a:gd name="connsiteX5" fmla="*/ 893457 w 2074033"/>
                <a:gd name="connsiteY5" fmla="*/ 90960 h 2137648"/>
                <a:gd name="connsiteX6" fmla="*/ 1009322 w 2074033"/>
                <a:gd name="connsiteY6" fmla="*/ 354006 h 2137648"/>
                <a:gd name="connsiteX7" fmla="*/ 1147110 w 2074033"/>
                <a:gd name="connsiteY7" fmla="*/ 754838 h 2137648"/>
                <a:gd name="connsiteX8" fmla="*/ 1288026 w 2074033"/>
                <a:gd name="connsiteY8" fmla="*/ 999097 h 2137648"/>
                <a:gd name="connsiteX9" fmla="*/ 1457128 w 2074033"/>
                <a:gd name="connsiteY9" fmla="*/ 1061726 h 2137648"/>
                <a:gd name="connsiteX10" fmla="*/ 1551076 w 2074033"/>
                <a:gd name="connsiteY10" fmla="*/ 1005357 h 2137648"/>
                <a:gd name="connsiteX11" fmla="*/ 1651282 w 2074033"/>
                <a:gd name="connsiteY11" fmla="*/ 858178 h 2137648"/>
                <a:gd name="connsiteX12" fmla="*/ 1770279 w 2074033"/>
                <a:gd name="connsiteY12" fmla="*/ 817469 h 2137648"/>
                <a:gd name="connsiteX13" fmla="*/ 2074033 w 2074033"/>
                <a:gd name="connsiteY13" fmla="*/ 814336 h 2137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74033" h="2137648">
                  <a:moveTo>
                    <a:pt x="0" y="2137648"/>
                  </a:moveTo>
                  <a:cubicBezTo>
                    <a:pt x="346093" y="921415"/>
                    <a:pt x="330668" y="950338"/>
                    <a:pt x="414338" y="638973"/>
                  </a:cubicBezTo>
                  <a:cubicBezTo>
                    <a:pt x="498008" y="327608"/>
                    <a:pt x="469138" y="363400"/>
                    <a:pt x="502019" y="269455"/>
                  </a:cubicBezTo>
                  <a:cubicBezTo>
                    <a:pt x="534900" y="175510"/>
                    <a:pt x="568303" y="120186"/>
                    <a:pt x="611622" y="75301"/>
                  </a:cubicBezTo>
                  <a:cubicBezTo>
                    <a:pt x="654941" y="30416"/>
                    <a:pt x="714962" y="-2464"/>
                    <a:pt x="761934" y="146"/>
                  </a:cubicBezTo>
                  <a:cubicBezTo>
                    <a:pt x="808907" y="2756"/>
                    <a:pt x="852226" y="31983"/>
                    <a:pt x="893457" y="90960"/>
                  </a:cubicBezTo>
                  <a:cubicBezTo>
                    <a:pt x="934688" y="149937"/>
                    <a:pt x="967047" y="243360"/>
                    <a:pt x="1009322" y="354006"/>
                  </a:cubicBezTo>
                  <a:cubicBezTo>
                    <a:pt x="1051597" y="464652"/>
                    <a:pt x="1100659" y="647323"/>
                    <a:pt x="1147110" y="754838"/>
                  </a:cubicBezTo>
                  <a:cubicBezTo>
                    <a:pt x="1193561" y="862353"/>
                    <a:pt x="1236356" y="947949"/>
                    <a:pt x="1288026" y="999097"/>
                  </a:cubicBezTo>
                  <a:cubicBezTo>
                    <a:pt x="1339696" y="1050245"/>
                    <a:pt x="1413286" y="1060683"/>
                    <a:pt x="1457128" y="1061726"/>
                  </a:cubicBezTo>
                  <a:cubicBezTo>
                    <a:pt x="1500970" y="1062769"/>
                    <a:pt x="1518717" y="1039282"/>
                    <a:pt x="1551076" y="1005357"/>
                  </a:cubicBezTo>
                  <a:cubicBezTo>
                    <a:pt x="1583435" y="971432"/>
                    <a:pt x="1617358" y="886883"/>
                    <a:pt x="1651282" y="858178"/>
                  </a:cubicBezTo>
                  <a:cubicBezTo>
                    <a:pt x="1685206" y="829473"/>
                    <a:pt x="1716522" y="823732"/>
                    <a:pt x="1770279" y="817469"/>
                  </a:cubicBezTo>
                  <a:cubicBezTo>
                    <a:pt x="1824036" y="811206"/>
                    <a:pt x="1874660" y="813293"/>
                    <a:pt x="2074033" y="814336"/>
                  </a:cubicBezTo>
                </a:path>
              </a:pathLst>
            </a:custGeom>
            <a:noFill/>
            <a:ln w="152400" cap="rnd">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239658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Interview Closing Slides">
    <p:bg>
      <p:bgPr>
        <a:blipFill dpi="0" rotWithShape="1">
          <a:blip r:embed="rId2">
            <a:alphaModFix amt="58000"/>
            <a:lum/>
          </a:blip>
          <a:srcRect/>
          <a:stretch>
            <a:fillRect l="-8000" r="-8000"/>
          </a:stretch>
        </a:blipFill>
        <a:effectLst/>
      </p:bgPr>
    </p:bg>
    <p:spTree>
      <p:nvGrpSpPr>
        <p:cNvPr id="1" name=""/>
        <p:cNvGrpSpPr/>
        <p:nvPr/>
      </p:nvGrpSpPr>
      <p:grpSpPr>
        <a:xfrm>
          <a:off x="0" y="0"/>
          <a:ext cx="0" cy="0"/>
          <a:chOff x="0" y="0"/>
          <a:chExt cx="0" cy="0"/>
        </a:xfrm>
      </p:grpSpPr>
      <p:sp>
        <p:nvSpPr>
          <p:cNvPr id="4" name="Rectangle 2"/>
          <p:cNvSpPr>
            <a:spLocks noGrp="1" noChangeArrowheads="1"/>
          </p:cNvSpPr>
          <p:nvPr>
            <p:ph type="ctrTitle" hasCustomPrompt="1"/>
          </p:nvPr>
        </p:nvSpPr>
        <p:spPr>
          <a:xfrm>
            <a:off x="239713" y="228600"/>
            <a:ext cx="7772400" cy="2066925"/>
          </a:xfrm>
        </p:spPr>
        <p:txBody>
          <a:bodyPr/>
          <a:lstStyle>
            <a:lvl1pPr>
              <a:defRPr b="0" i="0" cap="none" baseline="0">
                <a:solidFill>
                  <a:schemeClr val="tx1"/>
                </a:solidFill>
              </a:defRPr>
            </a:lvl1pPr>
          </a:lstStyle>
          <a:p>
            <a:r>
              <a:rPr lang="en-US" dirty="0" smtClean="0"/>
              <a:t>Thank You For Inviting Us</a:t>
            </a:r>
            <a:endParaRPr lang="en-US" dirty="0"/>
          </a:p>
        </p:txBody>
      </p:sp>
      <p:pic>
        <p:nvPicPr>
          <p:cNvPr id="7" name="Picture 6"/>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324600" y="5541168"/>
            <a:ext cx="2415548" cy="915988"/>
          </a:xfrm>
          <a:prstGeom prst="rect">
            <a:avLst/>
          </a:prstGeom>
        </p:spPr>
      </p:pic>
    </p:spTree>
    <p:extLst>
      <p:ext uri="{BB962C8B-B14F-4D97-AF65-F5344CB8AC3E}">
        <p14:creationId xmlns:p14="http://schemas.microsoft.com/office/powerpoint/2010/main" val="510607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DE Logo Title Slide - Black">
    <p:bg>
      <p:bgPr>
        <a:solidFill>
          <a:schemeClr val="tx1"/>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20944" y="501652"/>
            <a:ext cx="7442775" cy="2822573"/>
            <a:chOff x="820944" y="501652"/>
            <a:chExt cx="7442775" cy="2822573"/>
          </a:xfrm>
        </p:grpSpPr>
        <p:sp>
          <p:nvSpPr>
            <p:cNvPr id="50" name="Rectangle 49"/>
            <p:cNvSpPr/>
            <p:nvPr/>
          </p:nvSpPr>
          <p:spPr>
            <a:xfrm>
              <a:off x="942975" y="1766571"/>
              <a:ext cx="154305" cy="36703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1097280" y="1571626"/>
              <a:ext cx="158176" cy="56197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1255456" y="965835"/>
              <a:ext cx="325694" cy="116776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1581150" y="1176021"/>
              <a:ext cx="321684" cy="9575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1902834" y="501652"/>
              <a:ext cx="310776" cy="163194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2205099" y="1571626"/>
              <a:ext cx="171389" cy="56197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2373740" y="685075"/>
              <a:ext cx="310677" cy="144852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2684417" y="1762760"/>
              <a:ext cx="154305" cy="37084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8" name="Straight Connector 57"/>
            <p:cNvCxnSpPr/>
            <p:nvPr/>
          </p:nvCxnSpPr>
          <p:spPr>
            <a:xfrm>
              <a:off x="963615" y="21336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148907" y="21336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1334199" y="21336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519491" y="21336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704783" y="21336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1890075" y="21336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2075367" y="21336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2260659" y="21336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2444361" y="21336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2629653" y="21336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2814945" y="21336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820944" y="2274399"/>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820944" y="2457279"/>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a:off x="820944" y="2640159"/>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H="1">
              <a:off x="820944" y="2823039"/>
              <a:ext cx="2127462" cy="0"/>
            </a:xfrm>
            <a:prstGeom prst="line">
              <a:avLst/>
            </a:prstGeom>
            <a:ln w="41275" cap="sq">
              <a:solidFill>
                <a:schemeClr val="bg1">
                  <a:lumMod val="75000"/>
                  <a:alpha val="60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a:off x="820944" y="3005919"/>
              <a:ext cx="2127462" cy="0"/>
            </a:xfrm>
            <a:prstGeom prst="line">
              <a:avLst/>
            </a:prstGeom>
            <a:ln w="41275" cap="sq">
              <a:solidFill>
                <a:schemeClr val="bg1">
                  <a:lumMod val="75000"/>
                  <a:alpha val="40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H="1">
              <a:off x="820944" y="3188799"/>
              <a:ext cx="2127462" cy="0"/>
            </a:xfrm>
            <a:prstGeom prst="line">
              <a:avLst/>
            </a:prstGeom>
            <a:ln w="41275" cap="sq">
              <a:solidFill>
                <a:schemeClr val="bg1">
                  <a:lumMod val="75000"/>
                  <a:alpha val="20000"/>
                </a:schemeClr>
              </a:solidFill>
            </a:ln>
          </p:spPr>
          <p:style>
            <a:lnRef idx="1">
              <a:schemeClr val="accent1"/>
            </a:lnRef>
            <a:fillRef idx="0">
              <a:schemeClr val="accent1"/>
            </a:fillRef>
            <a:effectRef idx="0">
              <a:schemeClr val="accent1"/>
            </a:effectRef>
            <a:fontRef idx="minor">
              <a:schemeClr val="tx1"/>
            </a:fontRef>
          </p:style>
        </p:cxnSp>
        <p:grpSp>
          <p:nvGrpSpPr>
            <p:cNvPr id="75" name="Group 74"/>
            <p:cNvGrpSpPr/>
            <p:nvPr/>
          </p:nvGrpSpPr>
          <p:grpSpPr>
            <a:xfrm>
              <a:off x="930058" y="1204266"/>
              <a:ext cx="7333661" cy="1991577"/>
              <a:chOff x="930058" y="1064566"/>
              <a:chExt cx="7333661" cy="1991577"/>
            </a:xfrm>
          </p:grpSpPr>
          <p:cxnSp>
            <p:nvCxnSpPr>
              <p:cNvPr id="77" name="Straight Connector 76"/>
              <p:cNvCxnSpPr/>
              <p:nvPr/>
            </p:nvCxnSpPr>
            <p:spPr>
              <a:xfrm>
                <a:off x="3331921" y="1875542"/>
                <a:ext cx="4931798" cy="0"/>
              </a:xfrm>
              <a:prstGeom prst="line">
                <a:avLst/>
              </a:prstGeom>
              <a:noFill/>
              <a:ln w="152400" cap="rnd">
                <a:gradFill flip="none" rotWithShape="1">
                  <a:gsLst>
                    <a:gs pos="0">
                      <a:schemeClr val="accent1"/>
                    </a:gs>
                    <a:gs pos="100000">
                      <a:srgbClr val="008FFC"/>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cxnSp>
          <p:sp>
            <p:nvSpPr>
              <p:cNvPr id="78" name="Freeform 77"/>
              <p:cNvSpPr/>
              <p:nvPr/>
            </p:nvSpPr>
            <p:spPr>
              <a:xfrm>
                <a:off x="5886578" y="1786879"/>
                <a:ext cx="131163" cy="188644"/>
              </a:xfrm>
              <a:custGeom>
                <a:avLst/>
                <a:gdLst>
                  <a:gd name="connsiteX0" fmla="*/ 130723 w 130723"/>
                  <a:gd name="connsiteY0" fmla="*/ 0 h 188644"/>
                  <a:gd name="connsiteX1" fmla="*/ 107142 w 130723"/>
                  <a:gd name="connsiteY1" fmla="*/ 55021 h 188644"/>
                  <a:gd name="connsiteX2" fmla="*/ 86182 w 130723"/>
                  <a:gd name="connsiteY2" fmla="*/ 36681 h 188644"/>
                  <a:gd name="connsiteX3" fmla="*/ 36401 w 130723"/>
                  <a:gd name="connsiteY3" fmla="*/ 31441 h 188644"/>
                  <a:gd name="connsiteX4" fmla="*/ 4960 w 130723"/>
                  <a:gd name="connsiteY4" fmla="*/ 70742 h 188644"/>
                  <a:gd name="connsiteX5" fmla="*/ 4960 w 130723"/>
                  <a:gd name="connsiteY5" fmla="*/ 125763 h 188644"/>
                  <a:gd name="connsiteX6" fmla="*/ 52121 w 130723"/>
                  <a:gd name="connsiteY6" fmla="*/ 188644 h 188644"/>
                  <a:gd name="connsiteX0" fmla="*/ 130723 w 130723"/>
                  <a:gd name="connsiteY0" fmla="*/ 0 h 188644"/>
                  <a:gd name="connsiteX1" fmla="*/ 107142 w 130723"/>
                  <a:gd name="connsiteY1" fmla="*/ 55021 h 188644"/>
                  <a:gd name="connsiteX2" fmla="*/ 76657 w 130723"/>
                  <a:gd name="connsiteY2" fmla="*/ 36681 h 188644"/>
                  <a:gd name="connsiteX3" fmla="*/ 36401 w 130723"/>
                  <a:gd name="connsiteY3" fmla="*/ 31441 h 188644"/>
                  <a:gd name="connsiteX4" fmla="*/ 4960 w 130723"/>
                  <a:gd name="connsiteY4" fmla="*/ 70742 h 188644"/>
                  <a:gd name="connsiteX5" fmla="*/ 4960 w 130723"/>
                  <a:gd name="connsiteY5" fmla="*/ 125763 h 188644"/>
                  <a:gd name="connsiteX6" fmla="*/ 52121 w 130723"/>
                  <a:gd name="connsiteY6" fmla="*/ 188644 h 188644"/>
                  <a:gd name="connsiteX0" fmla="*/ 130723 w 130723"/>
                  <a:gd name="connsiteY0" fmla="*/ 0 h 188644"/>
                  <a:gd name="connsiteX1" fmla="*/ 107142 w 130723"/>
                  <a:gd name="connsiteY1" fmla="*/ 55021 h 188644"/>
                  <a:gd name="connsiteX2" fmla="*/ 76657 w 130723"/>
                  <a:gd name="connsiteY2" fmla="*/ 36681 h 188644"/>
                  <a:gd name="connsiteX3" fmla="*/ 4960 w 130723"/>
                  <a:gd name="connsiteY3" fmla="*/ 70742 h 188644"/>
                  <a:gd name="connsiteX4" fmla="*/ 4960 w 130723"/>
                  <a:gd name="connsiteY4" fmla="*/ 125763 h 188644"/>
                  <a:gd name="connsiteX5" fmla="*/ 52121 w 130723"/>
                  <a:gd name="connsiteY5" fmla="*/ 188644 h 188644"/>
                  <a:gd name="connsiteX0" fmla="*/ 132203 w 132203"/>
                  <a:gd name="connsiteY0" fmla="*/ 0 h 188644"/>
                  <a:gd name="connsiteX1" fmla="*/ 108622 w 132203"/>
                  <a:gd name="connsiteY1" fmla="*/ 55021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108622 w 132203"/>
                  <a:gd name="connsiteY1" fmla="*/ 45430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92191 w 132203"/>
                  <a:gd name="connsiteY1" fmla="*/ 32396 h 188644"/>
                  <a:gd name="connsiteX2" fmla="*/ 108622 w 132203"/>
                  <a:gd name="connsiteY2" fmla="*/ 45430 h 188644"/>
                  <a:gd name="connsiteX3" fmla="*/ 62150 w 132203"/>
                  <a:gd name="connsiteY3" fmla="*/ 49470 h 188644"/>
                  <a:gd name="connsiteX4" fmla="*/ 6440 w 132203"/>
                  <a:gd name="connsiteY4" fmla="*/ 70742 h 188644"/>
                  <a:gd name="connsiteX5" fmla="*/ 6440 w 132203"/>
                  <a:gd name="connsiteY5" fmla="*/ 125763 h 188644"/>
                  <a:gd name="connsiteX6" fmla="*/ 53601 w 132203"/>
                  <a:gd name="connsiteY6" fmla="*/ 188644 h 188644"/>
                  <a:gd name="connsiteX0" fmla="*/ 132203 w 132203"/>
                  <a:gd name="connsiteY0" fmla="*/ 0 h 188644"/>
                  <a:gd name="connsiteX1" fmla="*/ 108622 w 132203"/>
                  <a:gd name="connsiteY1" fmla="*/ 45430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94335 w 132203"/>
                  <a:gd name="connsiteY1" fmla="*/ 43049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1163 w 131163"/>
                  <a:gd name="connsiteY0" fmla="*/ 0 h 188644"/>
                  <a:gd name="connsiteX1" fmla="*/ 93295 w 131163"/>
                  <a:gd name="connsiteY1" fmla="*/ 43049 h 188644"/>
                  <a:gd name="connsiteX2" fmla="*/ 44441 w 131163"/>
                  <a:gd name="connsiteY2" fmla="*/ 54232 h 188644"/>
                  <a:gd name="connsiteX3" fmla="*/ 5400 w 131163"/>
                  <a:gd name="connsiteY3" fmla="*/ 70742 h 188644"/>
                  <a:gd name="connsiteX4" fmla="*/ 5400 w 131163"/>
                  <a:gd name="connsiteY4" fmla="*/ 125763 h 188644"/>
                  <a:gd name="connsiteX5" fmla="*/ 52561 w 131163"/>
                  <a:gd name="connsiteY5" fmla="*/ 188644 h 188644"/>
                  <a:gd name="connsiteX0" fmla="*/ 131163 w 131163"/>
                  <a:gd name="connsiteY0" fmla="*/ 0 h 188644"/>
                  <a:gd name="connsiteX1" fmla="*/ 93295 w 131163"/>
                  <a:gd name="connsiteY1" fmla="*/ 43049 h 188644"/>
                  <a:gd name="connsiteX2" fmla="*/ 5400 w 131163"/>
                  <a:gd name="connsiteY2" fmla="*/ 70742 h 188644"/>
                  <a:gd name="connsiteX3" fmla="*/ 5400 w 131163"/>
                  <a:gd name="connsiteY3" fmla="*/ 125763 h 188644"/>
                  <a:gd name="connsiteX4" fmla="*/ 52561 w 131163"/>
                  <a:gd name="connsiteY4" fmla="*/ 188644 h 188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163" h="188644">
                    <a:moveTo>
                      <a:pt x="131163" y="0"/>
                    </a:moveTo>
                    <a:cubicBezTo>
                      <a:pt x="126250" y="9465"/>
                      <a:pt x="114255" y="31259"/>
                      <a:pt x="93295" y="43049"/>
                    </a:cubicBezTo>
                    <a:cubicBezTo>
                      <a:pt x="72335" y="54839"/>
                      <a:pt x="20049" y="56956"/>
                      <a:pt x="5400" y="70742"/>
                    </a:cubicBezTo>
                    <a:cubicBezTo>
                      <a:pt x="-1107" y="82664"/>
                      <a:pt x="-2460" y="106113"/>
                      <a:pt x="5400" y="125763"/>
                    </a:cubicBezTo>
                    <a:cubicBezTo>
                      <a:pt x="13260" y="145413"/>
                      <a:pt x="34657" y="166374"/>
                      <a:pt x="52561" y="188644"/>
                    </a:cubicBezTo>
                  </a:path>
                </a:pathLst>
              </a:cu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78"/>
              <p:cNvSpPr/>
              <p:nvPr/>
            </p:nvSpPr>
            <p:spPr>
              <a:xfrm>
                <a:off x="5970742" y="1792882"/>
                <a:ext cx="105508" cy="169452"/>
              </a:xfrm>
              <a:custGeom>
                <a:avLst/>
                <a:gdLst>
                  <a:gd name="connsiteX0" fmla="*/ 105508 w 105508"/>
                  <a:gd name="connsiteY0" fmla="*/ 0 h 169452"/>
                  <a:gd name="connsiteX1" fmla="*/ 76733 w 105508"/>
                  <a:gd name="connsiteY1" fmla="*/ 92719 h 169452"/>
                  <a:gd name="connsiteX2" fmla="*/ 38367 w 105508"/>
                  <a:gd name="connsiteY2" fmla="*/ 134283 h 169452"/>
                  <a:gd name="connsiteX3" fmla="*/ 0 w 105508"/>
                  <a:gd name="connsiteY3" fmla="*/ 169452 h 169452"/>
                </a:gdLst>
                <a:ahLst/>
                <a:cxnLst>
                  <a:cxn ang="0">
                    <a:pos x="connsiteX0" y="connsiteY0"/>
                  </a:cxn>
                  <a:cxn ang="0">
                    <a:pos x="connsiteX1" y="connsiteY1"/>
                  </a:cxn>
                  <a:cxn ang="0">
                    <a:pos x="connsiteX2" y="connsiteY2"/>
                  </a:cxn>
                  <a:cxn ang="0">
                    <a:pos x="connsiteX3" y="connsiteY3"/>
                  </a:cxn>
                </a:cxnLst>
                <a:rect l="l" t="t" r="r" b="b"/>
                <a:pathLst>
                  <a:path w="105508" h="169452">
                    <a:moveTo>
                      <a:pt x="105508" y="0"/>
                    </a:moveTo>
                    <a:cubicBezTo>
                      <a:pt x="96715" y="35169"/>
                      <a:pt x="87923" y="70339"/>
                      <a:pt x="76733" y="92719"/>
                    </a:cubicBezTo>
                    <a:cubicBezTo>
                      <a:pt x="65543" y="115099"/>
                      <a:pt x="51156" y="121494"/>
                      <a:pt x="38367" y="134283"/>
                    </a:cubicBezTo>
                    <a:cubicBezTo>
                      <a:pt x="25578" y="147072"/>
                      <a:pt x="12789" y="158262"/>
                      <a:pt x="0" y="169452"/>
                    </a:cubicBezTo>
                  </a:path>
                </a:pathLst>
              </a:cu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79"/>
              <p:cNvSpPr/>
              <p:nvPr/>
            </p:nvSpPr>
            <p:spPr>
              <a:xfrm>
                <a:off x="4863096" y="1780833"/>
                <a:ext cx="131163" cy="188644"/>
              </a:xfrm>
              <a:custGeom>
                <a:avLst/>
                <a:gdLst>
                  <a:gd name="connsiteX0" fmla="*/ 130723 w 130723"/>
                  <a:gd name="connsiteY0" fmla="*/ 0 h 188644"/>
                  <a:gd name="connsiteX1" fmla="*/ 107142 w 130723"/>
                  <a:gd name="connsiteY1" fmla="*/ 55021 h 188644"/>
                  <a:gd name="connsiteX2" fmla="*/ 86182 w 130723"/>
                  <a:gd name="connsiteY2" fmla="*/ 36681 h 188644"/>
                  <a:gd name="connsiteX3" fmla="*/ 36401 w 130723"/>
                  <a:gd name="connsiteY3" fmla="*/ 31441 h 188644"/>
                  <a:gd name="connsiteX4" fmla="*/ 4960 w 130723"/>
                  <a:gd name="connsiteY4" fmla="*/ 70742 h 188644"/>
                  <a:gd name="connsiteX5" fmla="*/ 4960 w 130723"/>
                  <a:gd name="connsiteY5" fmla="*/ 125763 h 188644"/>
                  <a:gd name="connsiteX6" fmla="*/ 52121 w 130723"/>
                  <a:gd name="connsiteY6" fmla="*/ 188644 h 188644"/>
                  <a:gd name="connsiteX0" fmla="*/ 130723 w 130723"/>
                  <a:gd name="connsiteY0" fmla="*/ 0 h 188644"/>
                  <a:gd name="connsiteX1" fmla="*/ 107142 w 130723"/>
                  <a:gd name="connsiteY1" fmla="*/ 55021 h 188644"/>
                  <a:gd name="connsiteX2" fmla="*/ 76657 w 130723"/>
                  <a:gd name="connsiteY2" fmla="*/ 36681 h 188644"/>
                  <a:gd name="connsiteX3" fmla="*/ 36401 w 130723"/>
                  <a:gd name="connsiteY3" fmla="*/ 31441 h 188644"/>
                  <a:gd name="connsiteX4" fmla="*/ 4960 w 130723"/>
                  <a:gd name="connsiteY4" fmla="*/ 70742 h 188644"/>
                  <a:gd name="connsiteX5" fmla="*/ 4960 w 130723"/>
                  <a:gd name="connsiteY5" fmla="*/ 125763 h 188644"/>
                  <a:gd name="connsiteX6" fmla="*/ 52121 w 130723"/>
                  <a:gd name="connsiteY6" fmla="*/ 188644 h 188644"/>
                  <a:gd name="connsiteX0" fmla="*/ 130723 w 130723"/>
                  <a:gd name="connsiteY0" fmla="*/ 0 h 188644"/>
                  <a:gd name="connsiteX1" fmla="*/ 107142 w 130723"/>
                  <a:gd name="connsiteY1" fmla="*/ 55021 h 188644"/>
                  <a:gd name="connsiteX2" fmla="*/ 76657 w 130723"/>
                  <a:gd name="connsiteY2" fmla="*/ 36681 h 188644"/>
                  <a:gd name="connsiteX3" fmla="*/ 4960 w 130723"/>
                  <a:gd name="connsiteY3" fmla="*/ 70742 h 188644"/>
                  <a:gd name="connsiteX4" fmla="*/ 4960 w 130723"/>
                  <a:gd name="connsiteY4" fmla="*/ 125763 h 188644"/>
                  <a:gd name="connsiteX5" fmla="*/ 52121 w 130723"/>
                  <a:gd name="connsiteY5" fmla="*/ 188644 h 188644"/>
                  <a:gd name="connsiteX0" fmla="*/ 132203 w 132203"/>
                  <a:gd name="connsiteY0" fmla="*/ 0 h 188644"/>
                  <a:gd name="connsiteX1" fmla="*/ 108622 w 132203"/>
                  <a:gd name="connsiteY1" fmla="*/ 55021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108622 w 132203"/>
                  <a:gd name="connsiteY1" fmla="*/ 45430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92191 w 132203"/>
                  <a:gd name="connsiteY1" fmla="*/ 32396 h 188644"/>
                  <a:gd name="connsiteX2" fmla="*/ 108622 w 132203"/>
                  <a:gd name="connsiteY2" fmla="*/ 45430 h 188644"/>
                  <a:gd name="connsiteX3" fmla="*/ 62150 w 132203"/>
                  <a:gd name="connsiteY3" fmla="*/ 49470 h 188644"/>
                  <a:gd name="connsiteX4" fmla="*/ 6440 w 132203"/>
                  <a:gd name="connsiteY4" fmla="*/ 70742 h 188644"/>
                  <a:gd name="connsiteX5" fmla="*/ 6440 w 132203"/>
                  <a:gd name="connsiteY5" fmla="*/ 125763 h 188644"/>
                  <a:gd name="connsiteX6" fmla="*/ 53601 w 132203"/>
                  <a:gd name="connsiteY6" fmla="*/ 188644 h 188644"/>
                  <a:gd name="connsiteX0" fmla="*/ 132203 w 132203"/>
                  <a:gd name="connsiteY0" fmla="*/ 0 h 188644"/>
                  <a:gd name="connsiteX1" fmla="*/ 108622 w 132203"/>
                  <a:gd name="connsiteY1" fmla="*/ 45430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94335 w 132203"/>
                  <a:gd name="connsiteY1" fmla="*/ 43049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1163 w 131163"/>
                  <a:gd name="connsiteY0" fmla="*/ 0 h 188644"/>
                  <a:gd name="connsiteX1" fmla="*/ 93295 w 131163"/>
                  <a:gd name="connsiteY1" fmla="*/ 43049 h 188644"/>
                  <a:gd name="connsiteX2" fmla="*/ 44441 w 131163"/>
                  <a:gd name="connsiteY2" fmla="*/ 54232 h 188644"/>
                  <a:gd name="connsiteX3" fmla="*/ 5400 w 131163"/>
                  <a:gd name="connsiteY3" fmla="*/ 70742 h 188644"/>
                  <a:gd name="connsiteX4" fmla="*/ 5400 w 131163"/>
                  <a:gd name="connsiteY4" fmla="*/ 125763 h 188644"/>
                  <a:gd name="connsiteX5" fmla="*/ 52561 w 131163"/>
                  <a:gd name="connsiteY5" fmla="*/ 188644 h 188644"/>
                  <a:gd name="connsiteX0" fmla="*/ 131163 w 131163"/>
                  <a:gd name="connsiteY0" fmla="*/ 0 h 188644"/>
                  <a:gd name="connsiteX1" fmla="*/ 93295 w 131163"/>
                  <a:gd name="connsiteY1" fmla="*/ 43049 h 188644"/>
                  <a:gd name="connsiteX2" fmla="*/ 5400 w 131163"/>
                  <a:gd name="connsiteY2" fmla="*/ 70742 h 188644"/>
                  <a:gd name="connsiteX3" fmla="*/ 5400 w 131163"/>
                  <a:gd name="connsiteY3" fmla="*/ 125763 h 188644"/>
                  <a:gd name="connsiteX4" fmla="*/ 52561 w 131163"/>
                  <a:gd name="connsiteY4" fmla="*/ 188644 h 188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163" h="188644">
                    <a:moveTo>
                      <a:pt x="131163" y="0"/>
                    </a:moveTo>
                    <a:cubicBezTo>
                      <a:pt x="126250" y="9465"/>
                      <a:pt x="114255" y="31259"/>
                      <a:pt x="93295" y="43049"/>
                    </a:cubicBezTo>
                    <a:cubicBezTo>
                      <a:pt x="72335" y="54839"/>
                      <a:pt x="20049" y="56956"/>
                      <a:pt x="5400" y="70742"/>
                    </a:cubicBezTo>
                    <a:cubicBezTo>
                      <a:pt x="-1107" y="82664"/>
                      <a:pt x="-2460" y="106113"/>
                      <a:pt x="5400" y="125763"/>
                    </a:cubicBezTo>
                    <a:cubicBezTo>
                      <a:pt x="13260" y="145413"/>
                      <a:pt x="34657" y="166374"/>
                      <a:pt x="52561" y="188644"/>
                    </a:cubicBezTo>
                  </a:path>
                </a:pathLst>
              </a:cu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80"/>
              <p:cNvSpPr/>
              <p:nvPr/>
            </p:nvSpPr>
            <p:spPr>
              <a:xfrm>
                <a:off x="4930593" y="1793979"/>
                <a:ext cx="105508" cy="169452"/>
              </a:xfrm>
              <a:custGeom>
                <a:avLst/>
                <a:gdLst>
                  <a:gd name="connsiteX0" fmla="*/ 105508 w 105508"/>
                  <a:gd name="connsiteY0" fmla="*/ 0 h 169452"/>
                  <a:gd name="connsiteX1" fmla="*/ 76733 w 105508"/>
                  <a:gd name="connsiteY1" fmla="*/ 92719 h 169452"/>
                  <a:gd name="connsiteX2" fmla="*/ 38367 w 105508"/>
                  <a:gd name="connsiteY2" fmla="*/ 134283 h 169452"/>
                  <a:gd name="connsiteX3" fmla="*/ 0 w 105508"/>
                  <a:gd name="connsiteY3" fmla="*/ 169452 h 169452"/>
                </a:gdLst>
                <a:ahLst/>
                <a:cxnLst>
                  <a:cxn ang="0">
                    <a:pos x="connsiteX0" y="connsiteY0"/>
                  </a:cxn>
                  <a:cxn ang="0">
                    <a:pos x="connsiteX1" y="connsiteY1"/>
                  </a:cxn>
                  <a:cxn ang="0">
                    <a:pos x="connsiteX2" y="connsiteY2"/>
                  </a:cxn>
                  <a:cxn ang="0">
                    <a:pos x="connsiteX3" y="connsiteY3"/>
                  </a:cxn>
                </a:cxnLst>
                <a:rect l="l" t="t" r="r" b="b"/>
                <a:pathLst>
                  <a:path w="105508" h="169452">
                    <a:moveTo>
                      <a:pt x="105508" y="0"/>
                    </a:moveTo>
                    <a:cubicBezTo>
                      <a:pt x="96715" y="35169"/>
                      <a:pt x="87923" y="70339"/>
                      <a:pt x="76733" y="92719"/>
                    </a:cubicBezTo>
                    <a:cubicBezTo>
                      <a:pt x="65543" y="115099"/>
                      <a:pt x="51156" y="121494"/>
                      <a:pt x="38367" y="134283"/>
                    </a:cubicBezTo>
                    <a:cubicBezTo>
                      <a:pt x="25578" y="147072"/>
                      <a:pt x="12789" y="158262"/>
                      <a:pt x="0" y="169452"/>
                    </a:cubicBezTo>
                  </a:path>
                </a:pathLst>
              </a:cu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81"/>
              <p:cNvSpPr/>
              <p:nvPr/>
            </p:nvSpPr>
            <p:spPr>
              <a:xfrm>
                <a:off x="1584542" y="1875542"/>
                <a:ext cx="1252603" cy="1067309"/>
              </a:xfrm>
              <a:custGeom>
                <a:avLst/>
                <a:gdLst>
                  <a:gd name="connsiteX0" fmla="*/ 0 w 1233814"/>
                  <a:gd name="connsiteY0" fmla="*/ 91044 h 1067309"/>
                  <a:gd name="connsiteX1" fmla="*/ 93946 w 1233814"/>
                  <a:gd name="connsiteY1" fmla="*/ 31546 h 1067309"/>
                  <a:gd name="connsiteX2" fmla="*/ 197285 w 1233814"/>
                  <a:gd name="connsiteY2" fmla="*/ 231 h 1067309"/>
                  <a:gd name="connsiteX3" fmla="*/ 275573 w 1233814"/>
                  <a:gd name="connsiteY3" fmla="*/ 22151 h 1067309"/>
                  <a:gd name="connsiteX4" fmla="*/ 350729 w 1233814"/>
                  <a:gd name="connsiteY4" fmla="*/ 103570 h 1067309"/>
                  <a:gd name="connsiteX5" fmla="*/ 403965 w 1233814"/>
                  <a:gd name="connsiteY5" fmla="*/ 300855 h 1067309"/>
                  <a:gd name="connsiteX6" fmla="*/ 510436 w 1233814"/>
                  <a:gd name="connsiteY6" fmla="*/ 795633 h 1067309"/>
                  <a:gd name="connsiteX7" fmla="*/ 616907 w 1233814"/>
                  <a:gd name="connsiteY7" fmla="*/ 970998 h 1067309"/>
                  <a:gd name="connsiteX8" fmla="*/ 729642 w 1233814"/>
                  <a:gd name="connsiteY8" fmla="*/ 1052417 h 1067309"/>
                  <a:gd name="connsiteX9" fmla="*/ 879954 w 1233814"/>
                  <a:gd name="connsiteY9" fmla="*/ 1055548 h 1067309"/>
                  <a:gd name="connsiteX10" fmla="*/ 1002083 w 1233814"/>
                  <a:gd name="connsiteY10" fmla="*/ 930288 h 1067309"/>
                  <a:gd name="connsiteX11" fmla="*/ 1102291 w 1233814"/>
                  <a:gd name="connsiteY11" fmla="*/ 660979 h 1067309"/>
                  <a:gd name="connsiteX12" fmla="*/ 1164921 w 1233814"/>
                  <a:gd name="connsiteY12" fmla="*/ 407326 h 1067309"/>
                  <a:gd name="connsiteX13" fmla="*/ 1233814 w 1233814"/>
                  <a:gd name="connsiteY13" fmla="*/ 188121 h 1067309"/>
                  <a:gd name="connsiteX0" fmla="*/ 0 w 1221288"/>
                  <a:gd name="connsiteY0" fmla="*/ 106701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25489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49471"/>
                  <a:gd name="connsiteY0" fmla="*/ 125489 h 1067309"/>
                  <a:gd name="connsiteX1" fmla="*/ 81420 w 1249471"/>
                  <a:gd name="connsiteY1" fmla="*/ 31546 h 1067309"/>
                  <a:gd name="connsiteX2" fmla="*/ 184759 w 1249471"/>
                  <a:gd name="connsiteY2" fmla="*/ 231 h 1067309"/>
                  <a:gd name="connsiteX3" fmla="*/ 263047 w 1249471"/>
                  <a:gd name="connsiteY3" fmla="*/ 22151 h 1067309"/>
                  <a:gd name="connsiteX4" fmla="*/ 338203 w 1249471"/>
                  <a:gd name="connsiteY4" fmla="*/ 103570 h 1067309"/>
                  <a:gd name="connsiteX5" fmla="*/ 391439 w 1249471"/>
                  <a:gd name="connsiteY5" fmla="*/ 300855 h 1067309"/>
                  <a:gd name="connsiteX6" fmla="*/ 497910 w 1249471"/>
                  <a:gd name="connsiteY6" fmla="*/ 795633 h 1067309"/>
                  <a:gd name="connsiteX7" fmla="*/ 604381 w 1249471"/>
                  <a:gd name="connsiteY7" fmla="*/ 970998 h 1067309"/>
                  <a:gd name="connsiteX8" fmla="*/ 717116 w 1249471"/>
                  <a:gd name="connsiteY8" fmla="*/ 1052417 h 1067309"/>
                  <a:gd name="connsiteX9" fmla="*/ 867428 w 1249471"/>
                  <a:gd name="connsiteY9" fmla="*/ 1055548 h 1067309"/>
                  <a:gd name="connsiteX10" fmla="*/ 989557 w 1249471"/>
                  <a:gd name="connsiteY10" fmla="*/ 930288 h 1067309"/>
                  <a:gd name="connsiteX11" fmla="*/ 1089765 w 1249471"/>
                  <a:gd name="connsiteY11" fmla="*/ 660979 h 1067309"/>
                  <a:gd name="connsiteX12" fmla="*/ 1152395 w 1249471"/>
                  <a:gd name="connsiteY12" fmla="*/ 407326 h 1067309"/>
                  <a:gd name="connsiteX13" fmla="*/ 1249471 w 1249471"/>
                  <a:gd name="connsiteY13" fmla="*/ 166200 h 1067309"/>
                  <a:gd name="connsiteX0" fmla="*/ 0 w 1249471"/>
                  <a:gd name="connsiteY0" fmla="*/ 125489 h 1067309"/>
                  <a:gd name="connsiteX1" fmla="*/ 81420 w 1249471"/>
                  <a:gd name="connsiteY1" fmla="*/ 31546 h 1067309"/>
                  <a:gd name="connsiteX2" fmla="*/ 184759 w 1249471"/>
                  <a:gd name="connsiteY2" fmla="*/ 231 h 1067309"/>
                  <a:gd name="connsiteX3" fmla="*/ 263047 w 1249471"/>
                  <a:gd name="connsiteY3" fmla="*/ 22151 h 1067309"/>
                  <a:gd name="connsiteX4" fmla="*/ 338203 w 1249471"/>
                  <a:gd name="connsiteY4" fmla="*/ 103570 h 1067309"/>
                  <a:gd name="connsiteX5" fmla="*/ 391439 w 1249471"/>
                  <a:gd name="connsiteY5" fmla="*/ 300855 h 1067309"/>
                  <a:gd name="connsiteX6" fmla="*/ 497910 w 1249471"/>
                  <a:gd name="connsiteY6" fmla="*/ 795633 h 1067309"/>
                  <a:gd name="connsiteX7" fmla="*/ 604381 w 1249471"/>
                  <a:gd name="connsiteY7" fmla="*/ 970998 h 1067309"/>
                  <a:gd name="connsiteX8" fmla="*/ 717116 w 1249471"/>
                  <a:gd name="connsiteY8" fmla="*/ 1052417 h 1067309"/>
                  <a:gd name="connsiteX9" fmla="*/ 867428 w 1249471"/>
                  <a:gd name="connsiteY9" fmla="*/ 1055548 h 1067309"/>
                  <a:gd name="connsiteX10" fmla="*/ 989557 w 1249471"/>
                  <a:gd name="connsiteY10" fmla="*/ 930288 h 1067309"/>
                  <a:gd name="connsiteX11" fmla="*/ 1089765 w 1249471"/>
                  <a:gd name="connsiteY11" fmla="*/ 660979 h 1067309"/>
                  <a:gd name="connsiteX12" fmla="*/ 1152395 w 1249471"/>
                  <a:gd name="connsiteY12" fmla="*/ 407326 h 1067309"/>
                  <a:gd name="connsiteX13" fmla="*/ 1249471 w 1249471"/>
                  <a:gd name="connsiteY13" fmla="*/ 166200 h 1067309"/>
                  <a:gd name="connsiteX0" fmla="*/ 0 w 1243208"/>
                  <a:gd name="connsiteY0" fmla="*/ 125489 h 1067309"/>
                  <a:gd name="connsiteX1" fmla="*/ 81420 w 1243208"/>
                  <a:gd name="connsiteY1" fmla="*/ 31546 h 1067309"/>
                  <a:gd name="connsiteX2" fmla="*/ 184759 w 1243208"/>
                  <a:gd name="connsiteY2" fmla="*/ 231 h 1067309"/>
                  <a:gd name="connsiteX3" fmla="*/ 263047 w 1243208"/>
                  <a:gd name="connsiteY3" fmla="*/ 22151 h 1067309"/>
                  <a:gd name="connsiteX4" fmla="*/ 338203 w 1243208"/>
                  <a:gd name="connsiteY4" fmla="*/ 103570 h 1067309"/>
                  <a:gd name="connsiteX5" fmla="*/ 391439 w 1243208"/>
                  <a:gd name="connsiteY5" fmla="*/ 300855 h 1067309"/>
                  <a:gd name="connsiteX6" fmla="*/ 497910 w 1243208"/>
                  <a:gd name="connsiteY6" fmla="*/ 795633 h 1067309"/>
                  <a:gd name="connsiteX7" fmla="*/ 604381 w 1243208"/>
                  <a:gd name="connsiteY7" fmla="*/ 970998 h 1067309"/>
                  <a:gd name="connsiteX8" fmla="*/ 717116 w 1243208"/>
                  <a:gd name="connsiteY8" fmla="*/ 1052417 h 1067309"/>
                  <a:gd name="connsiteX9" fmla="*/ 867428 w 1243208"/>
                  <a:gd name="connsiteY9" fmla="*/ 1055548 h 1067309"/>
                  <a:gd name="connsiteX10" fmla="*/ 989557 w 1243208"/>
                  <a:gd name="connsiteY10" fmla="*/ 930288 h 1067309"/>
                  <a:gd name="connsiteX11" fmla="*/ 1089765 w 1243208"/>
                  <a:gd name="connsiteY11" fmla="*/ 660979 h 1067309"/>
                  <a:gd name="connsiteX12" fmla="*/ 1152395 w 1243208"/>
                  <a:gd name="connsiteY12" fmla="*/ 407326 h 1067309"/>
                  <a:gd name="connsiteX13" fmla="*/ 1243208 w 1243208"/>
                  <a:gd name="connsiteY13" fmla="*/ 153674 h 1067309"/>
                  <a:gd name="connsiteX0" fmla="*/ 0 w 1252603"/>
                  <a:gd name="connsiteY0" fmla="*/ 125489 h 1067309"/>
                  <a:gd name="connsiteX1" fmla="*/ 81420 w 1252603"/>
                  <a:gd name="connsiteY1" fmla="*/ 31546 h 1067309"/>
                  <a:gd name="connsiteX2" fmla="*/ 184759 w 1252603"/>
                  <a:gd name="connsiteY2" fmla="*/ 231 h 1067309"/>
                  <a:gd name="connsiteX3" fmla="*/ 263047 w 1252603"/>
                  <a:gd name="connsiteY3" fmla="*/ 22151 h 1067309"/>
                  <a:gd name="connsiteX4" fmla="*/ 338203 w 1252603"/>
                  <a:gd name="connsiteY4" fmla="*/ 103570 h 1067309"/>
                  <a:gd name="connsiteX5" fmla="*/ 391439 w 1252603"/>
                  <a:gd name="connsiteY5" fmla="*/ 300855 h 1067309"/>
                  <a:gd name="connsiteX6" fmla="*/ 497910 w 1252603"/>
                  <a:gd name="connsiteY6" fmla="*/ 795633 h 1067309"/>
                  <a:gd name="connsiteX7" fmla="*/ 604381 w 1252603"/>
                  <a:gd name="connsiteY7" fmla="*/ 970998 h 1067309"/>
                  <a:gd name="connsiteX8" fmla="*/ 717116 w 1252603"/>
                  <a:gd name="connsiteY8" fmla="*/ 1052417 h 1067309"/>
                  <a:gd name="connsiteX9" fmla="*/ 867428 w 1252603"/>
                  <a:gd name="connsiteY9" fmla="*/ 1055548 h 1067309"/>
                  <a:gd name="connsiteX10" fmla="*/ 989557 w 1252603"/>
                  <a:gd name="connsiteY10" fmla="*/ 930288 h 1067309"/>
                  <a:gd name="connsiteX11" fmla="*/ 1089765 w 1252603"/>
                  <a:gd name="connsiteY11" fmla="*/ 660979 h 1067309"/>
                  <a:gd name="connsiteX12" fmla="*/ 1152395 w 1252603"/>
                  <a:gd name="connsiteY12" fmla="*/ 407326 h 1067309"/>
                  <a:gd name="connsiteX13" fmla="*/ 1252603 w 1252603"/>
                  <a:gd name="connsiteY13" fmla="*/ 156806 h 1067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52603" h="1067309">
                    <a:moveTo>
                      <a:pt x="0" y="125489"/>
                    </a:moveTo>
                    <a:cubicBezTo>
                      <a:pt x="36795" y="84518"/>
                      <a:pt x="50627" y="52422"/>
                      <a:pt x="81420" y="31546"/>
                    </a:cubicBezTo>
                    <a:cubicBezTo>
                      <a:pt x="112213" y="10670"/>
                      <a:pt x="154488" y="1797"/>
                      <a:pt x="184759" y="231"/>
                    </a:cubicBezTo>
                    <a:cubicBezTo>
                      <a:pt x="215030" y="-1335"/>
                      <a:pt x="237473" y="4928"/>
                      <a:pt x="263047" y="22151"/>
                    </a:cubicBezTo>
                    <a:cubicBezTo>
                      <a:pt x="288621" y="39374"/>
                      <a:pt x="316804" y="57119"/>
                      <a:pt x="338203" y="103570"/>
                    </a:cubicBezTo>
                    <a:cubicBezTo>
                      <a:pt x="359602" y="150021"/>
                      <a:pt x="364821" y="185511"/>
                      <a:pt x="391439" y="300855"/>
                    </a:cubicBezTo>
                    <a:cubicBezTo>
                      <a:pt x="418057" y="416199"/>
                      <a:pt x="462420" y="683942"/>
                      <a:pt x="497910" y="795633"/>
                    </a:cubicBezTo>
                    <a:cubicBezTo>
                      <a:pt x="533400" y="907324"/>
                      <a:pt x="567847" y="928201"/>
                      <a:pt x="604381" y="970998"/>
                    </a:cubicBezTo>
                    <a:cubicBezTo>
                      <a:pt x="640915" y="1013795"/>
                      <a:pt x="673275" y="1038325"/>
                      <a:pt x="717116" y="1052417"/>
                    </a:cubicBezTo>
                    <a:cubicBezTo>
                      <a:pt x="760957" y="1066509"/>
                      <a:pt x="822021" y="1075903"/>
                      <a:pt x="867428" y="1055548"/>
                    </a:cubicBezTo>
                    <a:cubicBezTo>
                      <a:pt x="912835" y="1035193"/>
                      <a:pt x="952501" y="996050"/>
                      <a:pt x="989557" y="930288"/>
                    </a:cubicBezTo>
                    <a:cubicBezTo>
                      <a:pt x="1026613" y="864527"/>
                      <a:pt x="1062625" y="748139"/>
                      <a:pt x="1089765" y="660979"/>
                    </a:cubicBezTo>
                    <a:cubicBezTo>
                      <a:pt x="1116905" y="573819"/>
                      <a:pt x="1125255" y="491355"/>
                      <a:pt x="1152395" y="407326"/>
                    </a:cubicBezTo>
                    <a:cubicBezTo>
                      <a:pt x="1179535" y="323297"/>
                      <a:pt x="1204064" y="211607"/>
                      <a:pt x="1252603" y="156806"/>
                    </a:cubicBezTo>
                  </a:path>
                </a:pathLst>
              </a:custGeom>
              <a:noFill/>
              <a:ln w="152400" cap="rnd">
                <a:solidFill>
                  <a:srgbClr val="008F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82"/>
              <p:cNvSpPr/>
              <p:nvPr/>
            </p:nvSpPr>
            <p:spPr>
              <a:xfrm>
                <a:off x="930058" y="1064566"/>
                <a:ext cx="2401863" cy="1088051"/>
              </a:xfrm>
              <a:custGeom>
                <a:avLst/>
                <a:gdLst>
                  <a:gd name="connsiteX0" fmla="*/ 0 w 2091846"/>
                  <a:gd name="connsiteY0" fmla="*/ 1076333 h 1084914"/>
                  <a:gd name="connsiteX1" fmla="*/ 284967 w 2091846"/>
                  <a:gd name="connsiteY1" fmla="*/ 1082596 h 1084914"/>
                  <a:gd name="connsiteX2" fmla="*/ 488515 w 2091846"/>
                  <a:gd name="connsiteY2" fmla="*/ 1041886 h 1084914"/>
                  <a:gd name="connsiteX3" fmla="*/ 638827 w 2091846"/>
                  <a:gd name="connsiteY3" fmla="*/ 932283 h 1084914"/>
                  <a:gd name="connsiteX4" fmla="*/ 720246 w 2091846"/>
                  <a:gd name="connsiteY4" fmla="*/ 672368 h 1084914"/>
                  <a:gd name="connsiteX5" fmla="*/ 829849 w 2091846"/>
                  <a:gd name="connsiteY5" fmla="*/ 221431 h 1084914"/>
                  <a:gd name="connsiteX6" fmla="*/ 914400 w 2091846"/>
                  <a:gd name="connsiteY6" fmla="*/ 67987 h 1084914"/>
                  <a:gd name="connsiteX7" fmla="*/ 992687 w 2091846"/>
                  <a:gd name="connsiteY7" fmla="*/ 14752 h 1084914"/>
                  <a:gd name="connsiteX8" fmla="*/ 1077238 w 2091846"/>
                  <a:gd name="connsiteY8" fmla="*/ 2226 h 1084914"/>
                  <a:gd name="connsiteX9" fmla="*/ 1183709 w 2091846"/>
                  <a:gd name="connsiteY9" fmla="*/ 52330 h 1084914"/>
                  <a:gd name="connsiteX10" fmla="*/ 1302706 w 2091846"/>
                  <a:gd name="connsiteY10" fmla="*/ 296587 h 1084914"/>
                  <a:gd name="connsiteX11" fmla="*/ 1484334 w 2091846"/>
                  <a:gd name="connsiteY11" fmla="*/ 838338 h 1084914"/>
                  <a:gd name="connsiteX12" fmla="*/ 1615857 w 2091846"/>
                  <a:gd name="connsiteY12" fmla="*/ 998045 h 1084914"/>
                  <a:gd name="connsiteX13" fmla="*/ 1750512 w 2091846"/>
                  <a:gd name="connsiteY13" fmla="*/ 1038755 h 1084914"/>
                  <a:gd name="connsiteX14" fmla="*/ 1860115 w 2091846"/>
                  <a:gd name="connsiteY14" fmla="*/ 998045 h 1084914"/>
                  <a:gd name="connsiteX15" fmla="*/ 1913350 w 2091846"/>
                  <a:gd name="connsiteY15" fmla="*/ 891574 h 1084914"/>
                  <a:gd name="connsiteX16" fmla="*/ 1985375 w 2091846"/>
                  <a:gd name="connsiteY16" fmla="*/ 822681 h 1084914"/>
                  <a:gd name="connsiteX17" fmla="*/ 2091846 w 2091846"/>
                  <a:gd name="connsiteY17" fmla="*/ 797629 h 1084914"/>
                  <a:gd name="connsiteX0" fmla="*/ 0 w 2123162"/>
                  <a:gd name="connsiteY0" fmla="*/ 1085728 h 1089324"/>
                  <a:gd name="connsiteX1" fmla="*/ 316283 w 2123162"/>
                  <a:gd name="connsiteY1" fmla="*/ 1082596 h 1089324"/>
                  <a:gd name="connsiteX2" fmla="*/ 519831 w 2123162"/>
                  <a:gd name="connsiteY2" fmla="*/ 1041886 h 1089324"/>
                  <a:gd name="connsiteX3" fmla="*/ 670143 w 2123162"/>
                  <a:gd name="connsiteY3" fmla="*/ 932283 h 1089324"/>
                  <a:gd name="connsiteX4" fmla="*/ 751562 w 2123162"/>
                  <a:gd name="connsiteY4" fmla="*/ 672368 h 1089324"/>
                  <a:gd name="connsiteX5" fmla="*/ 861165 w 2123162"/>
                  <a:gd name="connsiteY5" fmla="*/ 221431 h 1089324"/>
                  <a:gd name="connsiteX6" fmla="*/ 945716 w 2123162"/>
                  <a:gd name="connsiteY6" fmla="*/ 67987 h 1089324"/>
                  <a:gd name="connsiteX7" fmla="*/ 1024003 w 2123162"/>
                  <a:gd name="connsiteY7" fmla="*/ 14752 h 1089324"/>
                  <a:gd name="connsiteX8" fmla="*/ 1108554 w 2123162"/>
                  <a:gd name="connsiteY8" fmla="*/ 2226 h 1089324"/>
                  <a:gd name="connsiteX9" fmla="*/ 1215025 w 2123162"/>
                  <a:gd name="connsiteY9" fmla="*/ 52330 h 1089324"/>
                  <a:gd name="connsiteX10" fmla="*/ 1334022 w 2123162"/>
                  <a:gd name="connsiteY10" fmla="*/ 296587 h 1089324"/>
                  <a:gd name="connsiteX11" fmla="*/ 1515650 w 2123162"/>
                  <a:gd name="connsiteY11" fmla="*/ 838338 h 1089324"/>
                  <a:gd name="connsiteX12" fmla="*/ 1647173 w 2123162"/>
                  <a:gd name="connsiteY12" fmla="*/ 998045 h 1089324"/>
                  <a:gd name="connsiteX13" fmla="*/ 1781828 w 2123162"/>
                  <a:gd name="connsiteY13" fmla="*/ 1038755 h 1089324"/>
                  <a:gd name="connsiteX14" fmla="*/ 1891431 w 2123162"/>
                  <a:gd name="connsiteY14" fmla="*/ 998045 h 1089324"/>
                  <a:gd name="connsiteX15" fmla="*/ 1944666 w 2123162"/>
                  <a:gd name="connsiteY15" fmla="*/ 891574 h 1089324"/>
                  <a:gd name="connsiteX16" fmla="*/ 2016691 w 2123162"/>
                  <a:gd name="connsiteY16" fmla="*/ 822681 h 1089324"/>
                  <a:gd name="connsiteX17" fmla="*/ 2123162 w 2123162"/>
                  <a:gd name="connsiteY17" fmla="*/ 797629 h 1089324"/>
                  <a:gd name="connsiteX0" fmla="*/ 0 w 2116898"/>
                  <a:gd name="connsiteY0" fmla="*/ 1076333 h 1084914"/>
                  <a:gd name="connsiteX1" fmla="*/ 310019 w 2116898"/>
                  <a:gd name="connsiteY1" fmla="*/ 1082596 h 1084914"/>
                  <a:gd name="connsiteX2" fmla="*/ 513567 w 2116898"/>
                  <a:gd name="connsiteY2" fmla="*/ 1041886 h 1084914"/>
                  <a:gd name="connsiteX3" fmla="*/ 663879 w 2116898"/>
                  <a:gd name="connsiteY3" fmla="*/ 932283 h 1084914"/>
                  <a:gd name="connsiteX4" fmla="*/ 745298 w 2116898"/>
                  <a:gd name="connsiteY4" fmla="*/ 672368 h 1084914"/>
                  <a:gd name="connsiteX5" fmla="*/ 854901 w 2116898"/>
                  <a:gd name="connsiteY5" fmla="*/ 221431 h 1084914"/>
                  <a:gd name="connsiteX6" fmla="*/ 939452 w 2116898"/>
                  <a:gd name="connsiteY6" fmla="*/ 67987 h 1084914"/>
                  <a:gd name="connsiteX7" fmla="*/ 1017739 w 2116898"/>
                  <a:gd name="connsiteY7" fmla="*/ 14752 h 1084914"/>
                  <a:gd name="connsiteX8" fmla="*/ 1102290 w 2116898"/>
                  <a:gd name="connsiteY8" fmla="*/ 2226 h 1084914"/>
                  <a:gd name="connsiteX9" fmla="*/ 1208761 w 2116898"/>
                  <a:gd name="connsiteY9" fmla="*/ 52330 h 1084914"/>
                  <a:gd name="connsiteX10" fmla="*/ 1327758 w 2116898"/>
                  <a:gd name="connsiteY10" fmla="*/ 296587 h 1084914"/>
                  <a:gd name="connsiteX11" fmla="*/ 1509386 w 2116898"/>
                  <a:gd name="connsiteY11" fmla="*/ 838338 h 1084914"/>
                  <a:gd name="connsiteX12" fmla="*/ 1640909 w 2116898"/>
                  <a:gd name="connsiteY12" fmla="*/ 998045 h 1084914"/>
                  <a:gd name="connsiteX13" fmla="*/ 1775564 w 2116898"/>
                  <a:gd name="connsiteY13" fmla="*/ 1038755 h 1084914"/>
                  <a:gd name="connsiteX14" fmla="*/ 1885167 w 2116898"/>
                  <a:gd name="connsiteY14" fmla="*/ 998045 h 1084914"/>
                  <a:gd name="connsiteX15" fmla="*/ 1938402 w 2116898"/>
                  <a:gd name="connsiteY15" fmla="*/ 891574 h 1084914"/>
                  <a:gd name="connsiteX16" fmla="*/ 2010427 w 2116898"/>
                  <a:gd name="connsiteY16" fmla="*/ 822681 h 1084914"/>
                  <a:gd name="connsiteX17" fmla="*/ 2116898 w 2116898"/>
                  <a:gd name="connsiteY17" fmla="*/ 797629 h 1084914"/>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32283 h 1080737"/>
                  <a:gd name="connsiteX4" fmla="*/ 745298 w 2116898"/>
                  <a:gd name="connsiteY4" fmla="*/ 672368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5298 w 2116898"/>
                  <a:gd name="connsiteY4" fmla="*/ 672368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7 w 2116898"/>
                  <a:gd name="connsiteY4" fmla="*/ 647316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7 w 2116898"/>
                  <a:gd name="connsiteY4" fmla="*/ 647316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29641 w 2116898"/>
                  <a:gd name="connsiteY4" fmla="*/ 634790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39036 w 2116898"/>
                  <a:gd name="connsiteY4" fmla="*/ 634790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8 w 2116898"/>
                  <a:gd name="connsiteY4" fmla="*/ 631659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8 w 2116898"/>
                  <a:gd name="connsiteY4" fmla="*/ 631659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1495 w 2116898"/>
                  <a:gd name="connsiteY10" fmla="*/ 309114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996 h 1081400"/>
                  <a:gd name="connsiteX1" fmla="*/ 300624 w 2116898"/>
                  <a:gd name="connsiteY1" fmla="*/ 1076996 h 1081400"/>
                  <a:gd name="connsiteX2" fmla="*/ 513567 w 2116898"/>
                  <a:gd name="connsiteY2" fmla="*/ 1042549 h 1081400"/>
                  <a:gd name="connsiteX3" fmla="*/ 663879 w 2116898"/>
                  <a:gd name="connsiteY3" fmla="*/ 914157 h 1081400"/>
                  <a:gd name="connsiteX4" fmla="*/ 742168 w 2116898"/>
                  <a:gd name="connsiteY4" fmla="*/ 632322 h 1081400"/>
                  <a:gd name="connsiteX5" fmla="*/ 829849 w 2116898"/>
                  <a:gd name="connsiteY5" fmla="*/ 262804 h 1081400"/>
                  <a:gd name="connsiteX6" fmla="*/ 939452 w 2116898"/>
                  <a:gd name="connsiteY6" fmla="*/ 68650 h 1081400"/>
                  <a:gd name="connsiteX7" fmla="*/ 1017739 w 2116898"/>
                  <a:gd name="connsiteY7" fmla="*/ 15415 h 1081400"/>
                  <a:gd name="connsiteX8" fmla="*/ 1102290 w 2116898"/>
                  <a:gd name="connsiteY8" fmla="*/ 2889 h 1081400"/>
                  <a:gd name="connsiteX9" fmla="*/ 1189972 w 2116898"/>
                  <a:gd name="connsiteY9" fmla="*/ 62388 h 1081400"/>
                  <a:gd name="connsiteX10" fmla="*/ 1321495 w 2116898"/>
                  <a:gd name="connsiteY10" fmla="*/ 309777 h 1081400"/>
                  <a:gd name="connsiteX11" fmla="*/ 1509386 w 2116898"/>
                  <a:gd name="connsiteY11" fmla="*/ 839001 h 1081400"/>
                  <a:gd name="connsiteX12" fmla="*/ 1640909 w 2116898"/>
                  <a:gd name="connsiteY12" fmla="*/ 998708 h 1081400"/>
                  <a:gd name="connsiteX13" fmla="*/ 1775564 w 2116898"/>
                  <a:gd name="connsiteY13" fmla="*/ 1039418 h 1081400"/>
                  <a:gd name="connsiteX14" fmla="*/ 1885167 w 2116898"/>
                  <a:gd name="connsiteY14" fmla="*/ 998708 h 1081400"/>
                  <a:gd name="connsiteX15" fmla="*/ 1938402 w 2116898"/>
                  <a:gd name="connsiteY15" fmla="*/ 892237 h 1081400"/>
                  <a:gd name="connsiteX16" fmla="*/ 2010427 w 2116898"/>
                  <a:gd name="connsiteY16" fmla="*/ 823344 h 1081400"/>
                  <a:gd name="connsiteX17" fmla="*/ 2116898 w 2116898"/>
                  <a:gd name="connsiteY17" fmla="*/ 798292 h 1081400"/>
                  <a:gd name="connsiteX0" fmla="*/ 0 w 2116898"/>
                  <a:gd name="connsiteY0" fmla="*/ 1077218 h 1081622"/>
                  <a:gd name="connsiteX1" fmla="*/ 300624 w 2116898"/>
                  <a:gd name="connsiteY1" fmla="*/ 1077218 h 1081622"/>
                  <a:gd name="connsiteX2" fmla="*/ 513567 w 2116898"/>
                  <a:gd name="connsiteY2" fmla="*/ 1042771 h 1081622"/>
                  <a:gd name="connsiteX3" fmla="*/ 663879 w 2116898"/>
                  <a:gd name="connsiteY3" fmla="*/ 914379 h 1081622"/>
                  <a:gd name="connsiteX4" fmla="*/ 742168 w 2116898"/>
                  <a:gd name="connsiteY4" fmla="*/ 632544 h 1081622"/>
                  <a:gd name="connsiteX5" fmla="*/ 829849 w 2116898"/>
                  <a:gd name="connsiteY5" fmla="*/ 263026 h 1081622"/>
                  <a:gd name="connsiteX6" fmla="*/ 939452 w 2116898"/>
                  <a:gd name="connsiteY6" fmla="*/ 68872 h 1081622"/>
                  <a:gd name="connsiteX7" fmla="*/ 1017739 w 2116898"/>
                  <a:gd name="connsiteY7" fmla="*/ 15637 h 1081622"/>
                  <a:gd name="connsiteX8" fmla="*/ 1102290 w 2116898"/>
                  <a:gd name="connsiteY8" fmla="*/ 3111 h 1081622"/>
                  <a:gd name="connsiteX9" fmla="*/ 1196235 w 2116898"/>
                  <a:gd name="connsiteY9" fmla="*/ 65742 h 1081622"/>
                  <a:gd name="connsiteX10" fmla="*/ 1321495 w 2116898"/>
                  <a:gd name="connsiteY10" fmla="*/ 309999 h 1081622"/>
                  <a:gd name="connsiteX11" fmla="*/ 1509386 w 2116898"/>
                  <a:gd name="connsiteY11" fmla="*/ 839223 h 1081622"/>
                  <a:gd name="connsiteX12" fmla="*/ 1640909 w 2116898"/>
                  <a:gd name="connsiteY12" fmla="*/ 998930 h 1081622"/>
                  <a:gd name="connsiteX13" fmla="*/ 1775564 w 2116898"/>
                  <a:gd name="connsiteY13" fmla="*/ 1039640 h 1081622"/>
                  <a:gd name="connsiteX14" fmla="*/ 1885167 w 2116898"/>
                  <a:gd name="connsiteY14" fmla="*/ 998930 h 1081622"/>
                  <a:gd name="connsiteX15" fmla="*/ 1938402 w 2116898"/>
                  <a:gd name="connsiteY15" fmla="*/ 892459 h 1081622"/>
                  <a:gd name="connsiteX16" fmla="*/ 2010427 w 2116898"/>
                  <a:gd name="connsiteY16" fmla="*/ 823566 h 1081622"/>
                  <a:gd name="connsiteX17" fmla="*/ 2116898 w 2116898"/>
                  <a:gd name="connsiteY17" fmla="*/ 798514 h 1081622"/>
                  <a:gd name="connsiteX0" fmla="*/ 0 w 2116898"/>
                  <a:gd name="connsiteY0" fmla="*/ 1061645 h 1066049"/>
                  <a:gd name="connsiteX1" fmla="*/ 300624 w 2116898"/>
                  <a:gd name="connsiteY1" fmla="*/ 1061645 h 1066049"/>
                  <a:gd name="connsiteX2" fmla="*/ 513567 w 2116898"/>
                  <a:gd name="connsiteY2" fmla="*/ 1027198 h 1066049"/>
                  <a:gd name="connsiteX3" fmla="*/ 663879 w 2116898"/>
                  <a:gd name="connsiteY3" fmla="*/ 898806 h 1066049"/>
                  <a:gd name="connsiteX4" fmla="*/ 742168 w 2116898"/>
                  <a:gd name="connsiteY4" fmla="*/ 616971 h 1066049"/>
                  <a:gd name="connsiteX5" fmla="*/ 829849 w 2116898"/>
                  <a:gd name="connsiteY5" fmla="*/ 247453 h 1066049"/>
                  <a:gd name="connsiteX6" fmla="*/ 939452 w 2116898"/>
                  <a:gd name="connsiteY6" fmla="*/ 53299 h 1066049"/>
                  <a:gd name="connsiteX7" fmla="*/ 1017739 w 2116898"/>
                  <a:gd name="connsiteY7" fmla="*/ 64 h 1066049"/>
                  <a:gd name="connsiteX8" fmla="*/ 1196235 w 2116898"/>
                  <a:gd name="connsiteY8" fmla="*/ 50169 h 1066049"/>
                  <a:gd name="connsiteX9" fmla="*/ 1321495 w 2116898"/>
                  <a:gd name="connsiteY9" fmla="*/ 294426 h 1066049"/>
                  <a:gd name="connsiteX10" fmla="*/ 1509386 w 2116898"/>
                  <a:gd name="connsiteY10" fmla="*/ 823650 h 1066049"/>
                  <a:gd name="connsiteX11" fmla="*/ 1640909 w 2116898"/>
                  <a:gd name="connsiteY11" fmla="*/ 983357 h 1066049"/>
                  <a:gd name="connsiteX12" fmla="*/ 1775564 w 2116898"/>
                  <a:gd name="connsiteY12" fmla="*/ 1024067 h 1066049"/>
                  <a:gd name="connsiteX13" fmla="*/ 1885167 w 2116898"/>
                  <a:gd name="connsiteY13" fmla="*/ 983357 h 1066049"/>
                  <a:gd name="connsiteX14" fmla="*/ 1938402 w 2116898"/>
                  <a:gd name="connsiteY14" fmla="*/ 876886 h 1066049"/>
                  <a:gd name="connsiteX15" fmla="*/ 2010427 w 2116898"/>
                  <a:gd name="connsiteY15" fmla="*/ 807993 h 1066049"/>
                  <a:gd name="connsiteX16" fmla="*/ 2116898 w 2116898"/>
                  <a:gd name="connsiteY16" fmla="*/ 782941 h 1066049"/>
                  <a:gd name="connsiteX0" fmla="*/ 0 w 2116898"/>
                  <a:gd name="connsiteY0" fmla="*/ 1086641 h 1091045"/>
                  <a:gd name="connsiteX1" fmla="*/ 300624 w 2116898"/>
                  <a:gd name="connsiteY1" fmla="*/ 1086641 h 1091045"/>
                  <a:gd name="connsiteX2" fmla="*/ 513567 w 2116898"/>
                  <a:gd name="connsiteY2" fmla="*/ 1052194 h 1091045"/>
                  <a:gd name="connsiteX3" fmla="*/ 663879 w 2116898"/>
                  <a:gd name="connsiteY3" fmla="*/ 923802 h 1091045"/>
                  <a:gd name="connsiteX4" fmla="*/ 742168 w 2116898"/>
                  <a:gd name="connsiteY4" fmla="*/ 641967 h 1091045"/>
                  <a:gd name="connsiteX5" fmla="*/ 829849 w 2116898"/>
                  <a:gd name="connsiteY5" fmla="*/ 272449 h 1091045"/>
                  <a:gd name="connsiteX6" fmla="*/ 939452 w 2116898"/>
                  <a:gd name="connsiteY6" fmla="*/ 78295 h 1091045"/>
                  <a:gd name="connsiteX7" fmla="*/ 1080369 w 2116898"/>
                  <a:gd name="connsiteY7" fmla="*/ 8 h 1091045"/>
                  <a:gd name="connsiteX8" fmla="*/ 1196235 w 2116898"/>
                  <a:gd name="connsiteY8" fmla="*/ 75165 h 1091045"/>
                  <a:gd name="connsiteX9" fmla="*/ 1321495 w 2116898"/>
                  <a:gd name="connsiteY9" fmla="*/ 319422 h 1091045"/>
                  <a:gd name="connsiteX10" fmla="*/ 1509386 w 2116898"/>
                  <a:gd name="connsiteY10" fmla="*/ 848646 h 1091045"/>
                  <a:gd name="connsiteX11" fmla="*/ 1640909 w 2116898"/>
                  <a:gd name="connsiteY11" fmla="*/ 1008353 h 1091045"/>
                  <a:gd name="connsiteX12" fmla="*/ 1775564 w 2116898"/>
                  <a:gd name="connsiteY12" fmla="*/ 1049063 h 1091045"/>
                  <a:gd name="connsiteX13" fmla="*/ 1885167 w 2116898"/>
                  <a:gd name="connsiteY13" fmla="*/ 1008353 h 1091045"/>
                  <a:gd name="connsiteX14" fmla="*/ 1938402 w 2116898"/>
                  <a:gd name="connsiteY14" fmla="*/ 901882 h 1091045"/>
                  <a:gd name="connsiteX15" fmla="*/ 2010427 w 2116898"/>
                  <a:gd name="connsiteY15" fmla="*/ 832989 h 1091045"/>
                  <a:gd name="connsiteX16" fmla="*/ 2116898 w 2116898"/>
                  <a:gd name="connsiteY16" fmla="*/ 807937 h 1091045"/>
                  <a:gd name="connsiteX0" fmla="*/ 0 w 2116898"/>
                  <a:gd name="connsiteY0" fmla="*/ 1074124 h 1078528"/>
                  <a:gd name="connsiteX1" fmla="*/ 300624 w 2116898"/>
                  <a:gd name="connsiteY1" fmla="*/ 1074124 h 1078528"/>
                  <a:gd name="connsiteX2" fmla="*/ 513567 w 2116898"/>
                  <a:gd name="connsiteY2" fmla="*/ 1039677 h 1078528"/>
                  <a:gd name="connsiteX3" fmla="*/ 663879 w 2116898"/>
                  <a:gd name="connsiteY3" fmla="*/ 911285 h 1078528"/>
                  <a:gd name="connsiteX4" fmla="*/ 742168 w 2116898"/>
                  <a:gd name="connsiteY4" fmla="*/ 629450 h 1078528"/>
                  <a:gd name="connsiteX5" fmla="*/ 829849 w 2116898"/>
                  <a:gd name="connsiteY5" fmla="*/ 259932 h 1078528"/>
                  <a:gd name="connsiteX6" fmla="*/ 939452 w 2116898"/>
                  <a:gd name="connsiteY6" fmla="*/ 65778 h 1078528"/>
                  <a:gd name="connsiteX7" fmla="*/ 1092895 w 2116898"/>
                  <a:gd name="connsiteY7" fmla="*/ 17 h 1078528"/>
                  <a:gd name="connsiteX8" fmla="*/ 1196235 w 2116898"/>
                  <a:gd name="connsiteY8" fmla="*/ 62648 h 1078528"/>
                  <a:gd name="connsiteX9" fmla="*/ 1321495 w 2116898"/>
                  <a:gd name="connsiteY9" fmla="*/ 306905 h 1078528"/>
                  <a:gd name="connsiteX10" fmla="*/ 1509386 w 2116898"/>
                  <a:gd name="connsiteY10" fmla="*/ 836129 h 1078528"/>
                  <a:gd name="connsiteX11" fmla="*/ 1640909 w 2116898"/>
                  <a:gd name="connsiteY11" fmla="*/ 995836 h 1078528"/>
                  <a:gd name="connsiteX12" fmla="*/ 1775564 w 2116898"/>
                  <a:gd name="connsiteY12" fmla="*/ 1036546 h 1078528"/>
                  <a:gd name="connsiteX13" fmla="*/ 1885167 w 2116898"/>
                  <a:gd name="connsiteY13" fmla="*/ 995836 h 1078528"/>
                  <a:gd name="connsiteX14" fmla="*/ 1938402 w 2116898"/>
                  <a:gd name="connsiteY14" fmla="*/ 889365 h 1078528"/>
                  <a:gd name="connsiteX15" fmla="*/ 2010427 w 2116898"/>
                  <a:gd name="connsiteY15" fmla="*/ 820472 h 1078528"/>
                  <a:gd name="connsiteX16" fmla="*/ 2116898 w 2116898"/>
                  <a:gd name="connsiteY16" fmla="*/ 795420 h 1078528"/>
                  <a:gd name="connsiteX0" fmla="*/ 0 w 2116898"/>
                  <a:gd name="connsiteY0" fmla="*/ 1083511 h 1087915"/>
                  <a:gd name="connsiteX1" fmla="*/ 300624 w 2116898"/>
                  <a:gd name="connsiteY1" fmla="*/ 1083511 h 1087915"/>
                  <a:gd name="connsiteX2" fmla="*/ 513567 w 2116898"/>
                  <a:gd name="connsiteY2" fmla="*/ 1049064 h 1087915"/>
                  <a:gd name="connsiteX3" fmla="*/ 663879 w 2116898"/>
                  <a:gd name="connsiteY3" fmla="*/ 920672 h 1087915"/>
                  <a:gd name="connsiteX4" fmla="*/ 742168 w 2116898"/>
                  <a:gd name="connsiteY4" fmla="*/ 638837 h 1087915"/>
                  <a:gd name="connsiteX5" fmla="*/ 829849 w 2116898"/>
                  <a:gd name="connsiteY5" fmla="*/ 269319 h 1087915"/>
                  <a:gd name="connsiteX6" fmla="*/ 939452 w 2116898"/>
                  <a:gd name="connsiteY6" fmla="*/ 75165 h 1087915"/>
                  <a:gd name="connsiteX7" fmla="*/ 1089764 w 2116898"/>
                  <a:gd name="connsiteY7" fmla="*/ 10 h 1087915"/>
                  <a:gd name="connsiteX8" fmla="*/ 1196235 w 2116898"/>
                  <a:gd name="connsiteY8" fmla="*/ 72035 h 1087915"/>
                  <a:gd name="connsiteX9" fmla="*/ 1321495 w 2116898"/>
                  <a:gd name="connsiteY9" fmla="*/ 316292 h 1087915"/>
                  <a:gd name="connsiteX10" fmla="*/ 1509386 w 2116898"/>
                  <a:gd name="connsiteY10" fmla="*/ 845516 h 1087915"/>
                  <a:gd name="connsiteX11" fmla="*/ 1640909 w 2116898"/>
                  <a:gd name="connsiteY11" fmla="*/ 1005223 h 1087915"/>
                  <a:gd name="connsiteX12" fmla="*/ 1775564 w 2116898"/>
                  <a:gd name="connsiteY12" fmla="*/ 1045933 h 1087915"/>
                  <a:gd name="connsiteX13" fmla="*/ 1885167 w 2116898"/>
                  <a:gd name="connsiteY13" fmla="*/ 1005223 h 1087915"/>
                  <a:gd name="connsiteX14" fmla="*/ 1938402 w 2116898"/>
                  <a:gd name="connsiteY14" fmla="*/ 898752 h 1087915"/>
                  <a:gd name="connsiteX15" fmla="*/ 2010427 w 2116898"/>
                  <a:gd name="connsiteY15" fmla="*/ 829859 h 1087915"/>
                  <a:gd name="connsiteX16" fmla="*/ 2116898 w 2116898"/>
                  <a:gd name="connsiteY16" fmla="*/ 804807 h 1087915"/>
                  <a:gd name="connsiteX0" fmla="*/ 0 w 2116898"/>
                  <a:gd name="connsiteY0" fmla="*/ 1084558 h 1088962"/>
                  <a:gd name="connsiteX1" fmla="*/ 300624 w 2116898"/>
                  <a:gd name="connsiteY1" fmla="*/ 1084558 h 1088962"/>
                  <a:gd name="connsiteX2" fmla="*/ 513567 w 2116898"/>
                  <a:gd name="connsiteY2" fmla="*/ 1050111 h 1088962"/>
                  <a:gd name="connsiteX3" fmla="*/ 663879 w 2116898"/>
                  <a:gd name="connsiteY3" fmla="*/ 921719 h 1088962"/>
                  <a:gd name="connsiteX4" fmla="*/ 742168 w 2116898"/>
                  <a:gd name="connsiteY4" fmla="*/ 639884 h 1088962"/>
                  <a:gd name="connsiteX5" fmla="*/ 829849 w 2116898"/>
                  <a:gd name="connsiteY5" fmla="*/ 270366 h 1088962"/>
                  <a:gd name="connsiteX6" fmla="*/ 939452 w 2116898"/>
                  <a:gd name="connsiteY6" fmla="*/ 76212 h 1088962"/>
                  <a:gd name="connsiteX7" fmla="*/ 1089764 w 2116898"/>
                  <a:gd name="connsiteY7" fmla="*/ 1057 h 1088962"/>
                  <a:gd name="connsiteX8" fmla="*/ 1196235 w 2116898"/>
                  <a:gd name="connsiteY8" fmla="*/ 73082 h 1088962"/>
                  <a:gd name="connsiteX9" fmla="*/ 1321495 w 2116898"/>
                  <a:gd name="connsiteY9" fmla="*/ 317339 h 1088962"/>
                  <a:gd name="connsiteX10" fmla="*/ 1509386 w 2116898"/>
                  <a:gd name="connsiteY10" fmla="*/ 846563 h 1088962"/>
                  <a:gd name="connsiteX11" fmla="*/ 1640909 w 2116898"/>
                  <a:gd name="connsiteY11" fmla="*/ 1006270 h 1088962"/>
                  <a:gd name="connsiteX12" fmla="*/ 1775564 w 2116898"/>
                  <a:gd name="connsiteY12" fmla="*/ 1046980 h 1088962"/>
                  <a:gd name="connsiteX13" fmla="*/ 1885167 w 2116898"/>
                  <a:gd name="connsiteY13" fmla="*/ 1006270 h 1088962"/>
                  <a:gd name="connsiteX14" fmla="*/ 1938402 w 2116898"/>
                  <a:gd name="connsiteY14" fmla="*/ 899799 h 1088962"/>
                  <a:gd name="connsiteX15" fmla="*/ 2010427 w 2116898"/>
                  <a:gd name="connsiteY15" fmla="*/ 830906 h 1088962"/>
                  <a:gd name="connsiteX16" fmla="*/ 2116898 w 2116898"/>
                  <a:gd name="connsiteY16" fmla="*/ 805854 h 1088962"/>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196235 w 2116898"/>
                  <a:gd name="connsiteY8" fmla="*/ 72171 h 1088051"/>
                  <a:gd name="connsiteX9" fmla="*/ 1321495 w 2116898"/>
                  <a:gd name="connsiteY9" fmla="*/ 316428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21495 w 2116898"/>
                  <a:gd name="connsiteY9" fmla="*/ 316428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41480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4040 w 2116898"/>
                  <a:gd name="connsiteY11" fmla="*/ 1024148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25044 w 2116898"/>
                  <a:gd name="connsiteY10" fmla="*/ 851915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53434 w 2116898"/>
                  <a:gd name="connsiteY11" fmla="*/ 1014754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34645 w 2116898"/>
                  <a:gd name="connsiteY11" fmla="*/ 1021017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38818"/>
                  <a:gd name="connsiteY0" fmla="*/ 1083647 h 1088051"/>
                  <a:gd name="connsiteX1" fmla="*/ 300624 w 2138818"/>
                  <a:gd name="connsiteY1" fmla="*/ 1083647 h 1088051"/>
                  <a:gd name="connsiteX2" fmla="*/ 513567 w 2138818"/>
                  <a:gd name="connsiteY2" fmla="*/ 1049200 h 1088051"/>
                  <a:gd name="connsiteX3" fmla="*/ 663879 w 2138818"/>
                  <a:gd name="connsiteY3" fmla="*/ 920808 h 1088051"/>
                  <a:gd name="connsiteX4" fmla="*/ 742168 w 2138818"/>
                  <a:gd name="connsiteY4" fmla="*/ 638973 h 1088051"/>
                  <a:gd name="connsiteX5" fmla="*/ 829849 w 2138818"/>
                  <a:gd name="connsiteY5" fmla="*/ 269455 h 1088051"/>
                  <a:gd name="connsiteX6" fmla="*/ 939452 w 2138818"/>
                  <a:gd name="connsiteY6" fmla="*/ 75301 h 1088051"/>
                  <a:gd name="connsiteX7" fmla="*/ 1089764 w 2138818"/>
                  <a:gd name="connsiteY7" fmla="*/ 146 h 1088051"/>
                  <a:gd name="connsiteX8" fmla="*/ 1221287 w 2138818"/>
                  <a:gd name="connsiteY8" fmla="*/ 90960 h 1088051"/>
                  <a:gd name="connsiteX9" fmla="*/ 1337152 w 2138818"/>
                  <a:gd name="connsiteY9" fmla="*/ 354006 h 1088051"/>
                  <a:gd name="connsiteX10" fmla="*/ 1515650 w 2138818"/>
                  <a:gd name="connsiteY10" fmla="*/ 855047 h 1088051"/>
                  <a:gd name="connsiteX11" fmla="*/ 1634645 w 2138818"/>
                  <a:gd name="connsiteY11" fmla="*/ 1021017 h 1088051"/>
                  <a:gd name="connsiteX12" fmla="*/ 1781827 w 2138818"/>
                  <a:gd name="connsiteY12" fmla="*/ 1064858 h 1088051"/>
                  <a:gd name="connsiteX13" fmla="*/ 1885167 w 2138818"/>
                  <a:gd name="connsiteY13" fmla="*/ 1005359 h 1088051"/>
                  <a:gd name="connsiteX14" fmla="*/ 1938402 w 2138818"/>
                  <a:gd name="connsiteY14" fmla="*/ 898888 h 1088051"/>
                  <a:gd name="connsiteX15" fmla="*/ 2010427 w 2138818"/>
                  <a:gd name="connsiteY15" fmla="*/ 829995 h 1088051"/>
                  <a:gd name="connsiteX16" fmla="*/ 2138818 w 2138818"/>
                  <a:gd name="connsiteY16" fmla="*/ 823732 h 1088051"/>
                  <a:gd name="connsiteX0" fmla="*/ 0 w 2138818"/>
                  <a:gd name="connsiteY0" fmla="*/ 1083647 h 1088051"/>
                  <a:gd name="connsiteX1" fmla="*/ 300624 w 2138818"/>
                  <a:gd name="connsiteY1" fmla="*/ 1083647 h 1088051"/>
                  <a:gd name="connsiteX2" fmla="*/ 513567 w 2138818"/>
                  <a:gd name="connsiteY2" fmla="*/ 1049200 h 1088051"/>
                  <a:gd name="connsiteX3" fmla="*/ 663879 w 2138818"/>
                  <a:gd name="connsiteY3" fmla="*/ 920808 h 1088051"/>
                  <a:gd name="connsiteX4" fmla="*/ 742168 w 2138818"/>
                  <a:gd name="connsiteY4" fmla="*/ 638973 h 1088051"/>
                  <a:gd name="connsiteX5" fmla="*/ 829849 w 2138818"/>
                  <a:gd name="connsiteY5" fmla="*/ 269455 h 1088051"/>
                  <a:gd name="connsiteX6" fmla="*/ 939452 w 2138818"/>
                  <a:gd name="connsiteY6" fmla="*/ 75301 h 1088051"/>
                  <a:gd name="connsiteX7" fmla="*/ 1089764 w 2138818"/>
                  <a:gd name="connsiteY7" fmla="*/ 146 h 1088051"/>
                  <a:gd name="connsiteX8" fmla="*/ 1221287 w 2138818"/>
                  <a:gd name="connsiteY8" fmla="*/ 90960 h 1088051"/>
                  <a:gd name="connsiteX9" fmla="*/ 1337152 w 2138818"/>
                  <a:gd name="connsiteY9" fmla="*/ 354006 h 1088051"/>
                  <a:gd name="connsiteX10" fmla="*/ 1515650 w 2138818"/>
                  <a:gd name="connsiteY10" fmla="*/ 855047 h 1088051"/>
                  <a:gd name="connsiteX11" fmla="*/ 1634645 w 2138818"/>
                  <a:gd name="connsiteY11" fmla="*/ 1021017 h 1088051"/>
                  <a:gd name="connsiteX12" fmla="*/ 1781827 w 2138818"/>
                  <a:gd name="connsiteY12" fmla="*/ 1064858 h 1088051"/>
                  <a:gd name="connsiteX13" fmla="*/ 1885167 w 2138818"/>
                  <a:gd name="connsiteY13" fmla="*/ 1005359 h 1088051"/>
                  <a:gd name="connsiteX14" fmla="*/ 1938402 w 2138818"/>
                  <a:gd name="connsiteY14" fmla="*/ 898888 h 1088051"/>
                  <a:gd name="connsiteX15" fmla="*/ 2010427 w 2138818"/>
                  <a:gd name="connsiteY15" fmla="*/ 829995 h 1088051"/>
                  <a:gd name="connsiteX16" fmla="*/ 2138818 w 2138818"/>
                  <a:gd name="connsiteY16" fmla="*/ 823732 h 1088051"/>
                  <a:gd name="connsiteX0" fmla="*/ 0 w 2160738"/>
                  <a:gd name="connsiteY0" fmla="*/ 1083647 h 1088051"/>
                  <a:gd name="connsiteX1" fmla="*/ 300624 w 2160738"/>
                  <a:gd name="connsiteY1" fmla="*/ 1083647 h 1088051"/>
                  <a:gd name="connsiteX2" fmla="*/ 513567 w 2160738"/>
                  <a:gd name="connsiteY2" fmla="*/ 1049200 h 1088051"/>
                  <a:gd name="connsiteX3" fmla="*/ 663879 w 2160738"/>
                  <a:gd name="connsiteY3" fmla="*/ 920808 h 1088051"/>
                  <a:gd name="connsiteX4" fmla="*/ 742168 w 2160738"/>
                  <a:gd name="connsiteY4" fmla="*/ 638973 h 1088051"/>
                  <a:gd name="connsiteX5" fmla="*/ 829849 w 2160738"/>
                  <a:gd name="connsiteY5" fmla="*/ 269455 h 1088051"/>
                  <a:gd name="connsiteX6" fmla="*/ 939452 w 2160738"/>
                  <a:gd name="connsiteY6" fmla="*/ 75301 h 1088051"/>
                  <a:gd name="connsiteX7" fmla="*/ 1089764 w 2160738"/>
                  <a:gd name="connsiteY7" fmla="*/ 146 h 1088051"/>
                  <a:gd name="connsiteX8" fmla="*/ 1221287 w 2160738"/>
                  <a:gd name="connsiteY8" fmla="*/ 90960 h 1088051"/>
                  <a:gd name="connsiteX9" fmla="*/ 1337152 w 2160738"/>
                  <a:gd name="connsiteY9" fmla="*/ 354006 h 1088051"/>
                  <a:gd name="connsiteX10" fmla="*/ 1515650 w 2160738"/>
                  <a:gd name="connsiteY10" fmla="*/ 855047 h 1088051"/>
                  <a:gd name="connsiteX11" fmla="*/ 1634645 w 2160738"/>
                  <a:gd name="connsiteY11" fmla="*/ 1021017 h 1088051"/>
                  <a:gd name="connsiteX12" fmla="*/ 1781827 w 2160738"/>
                  <a:gd name="connsiteY12" fmla="*/ 1064858 h 1088051"/>
                  <a:gd name="connsiteX13" fmla="*/ 1885167 w 2160738"/>
                  <a:gd name="connsiteY13" fmla="*/ 1005359 h 1088051"/>
                  <a:gd name="connsiteX14" fmla="*/ 1938402 w 2160738"/>
                  <a:gd name="connsiteY14" fmla="*/ 898888 h 1088051"/>
                  <a:gd name="connsiteX15" fmla="*/ 2010427 w 2160738"/>
                  <a:gd name="connsiteY15" fmla="*/ 829995 h 1088051"/>
                  <a:gd name="connsiteX16" fmla="*/ 2160738 w 2160738"/>
                  <a:gd name="connsiteY16" fmla="*/ 826863 h 1088051"/>
                  <a:gd name="connsiteX0" fmla="*/ 0 w 2160738"/>
                  <a:gd name="connsiteY0" fmla="*/ 1083647 h 1088051"/>
                  <a:gd name="connsiteX1" fmla="*/ 300624 w 2160738"/>
                  <a:gd name="connsiteY1" fmla="*/ 1083647 h 1088051"/>
                  <a:gd name="connsiteX2" fmla="*/ 513567 w 2160738"/>
                  <a:gd name="connsiteY2" fmla="*/ 1049200 h 1088051"/>
                  <a:gd name="connsiteX3" fmla="*/ 663879 w 2160738"/>
                  <a:gd name="connsiteY3" fmla="*/ 920808 h 1088051"/>
                  <a:gd name="connsiteX4" fmla="*/ 742168 w 2160738"/>
                  <a:gd name="connsiteY4" fmla="*/ 638973 h 1088051"/>
                  <a:gd name="connsiteX5" fmla="*/ 829849 w 2160738"/>
                  <a:gd name="connsiteY5" fmla="*/ 269455 h 1088051"/>
                  <a:gd name="connsiteX6" fmla="*/ 939452 w 2160738"/>
                  <a:gd name="connsiteY6" fmla="*/ 75301 h 1088051"/>
                  <a:gd name="connsiteX7" fmla="*/ 1089764 w 2160738"/>
                  <a:gd name="connsiteY7" fmla="*/ 146 h 1088051"/>
                  <a:gd name="connsiteX8" fmla="*/ 1221287 w 2160738"/>
                  <a:gd name="connsiteY8" fmla="*/ 90960 h 1088051"/>
                  <a:gd name="connsiteX9" fmla="*/ 1337152 w 2160738"/>
                  <a:gd name="connsiteY9" fmla="*/ 354006 h 1088051"/>
                  <a:gd name="connsiteX10" fmla="*/ 1515650 w 2160738"/>
                  <a:gd name="connsiteY10" fmla="*/ 855047 h 1088051"/>
                  <a:gd name="connsiteX11" fmla="*/ 1634645 w 2160738"/>
                  <a:gd name="connsiteY11" fmla="*/ 1021017 h 1088051"/>
                  <a:gd name="connsiteX12" fmla="*/ 1781827 w 2160738"/>
                  <a:gd name="connsiteY12" fmla="*/ 1064858 h 1088051"/>
                  <a:gd name="connsiteX13" fmla="*/ 1885167 w 2160738"/>
                  <a:gd name="connsiteY13" fmla="*/ 1005359 h 1088051"/>
                  <a:gd name="connsiteX14" fmla="*/ 1938402 w 2160738"/>
                  <a:gd name="connsiteY14" fmla="*/ 898888 h 1088051"/>
                  <a:gd name="connsiteX15" fmla="*/ 2010427 w 2160738"/>
                  <a:gd name="connsiteY15" fmla="*/ 829995 h 1088051"/>
                  <a:gd name="connsiteX16" fmla="*/ 2160738 w 2160738"/>
                  <a:gd name="connsiteY16" fmla="*/ 826863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85167 w 2170132"/>
                  <a:gd name="connsiteY13" fmla="*/ 1005359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85167 w 2170132"/>
                  <a:gd name="connsiteY13" fmla="*/ 1005359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94562 w 2170132"/>
                  <a:gd name="connsiteY13" fmla="*/ 980306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10219 w 2170132"/>
                  <a:gd name="connsiteY13" fmla="*/ 995963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38402 w 2170132"/>
                  <a:gd name="connsiteY13" fmla="*/ 898888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38402 w 2170132"/>
                  <a:gd name="connsiteY13" fmla="*/ 923940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29007 w 2170132"/>
                  <a:gd name="connsiteY13" fmla="*/ 952123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29007 w 2170132"/>
                  <a:gd name="connsiteY13" fmla="*/ 95212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8072 w 2170132"/>
                  <a:gd name="connsiteY10" fmla="*/ 732918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1985375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55253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5877 w 2170132"/>
                  <a:gd name="connsiteY13" fmla="*/ 983436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6483 w 2170132"/>
                  <a:gd name="connsiteY13" fmla="*/ 964647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9009 w 2170132"/>
                  <a:gd name="connsiteY13" fmla="*/ 977173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9009 w 2170132"/>
                  <a:gd name="connsiteY13" fmla="*/ 977173 h 1088051"/>
                  <a:gd name="connsiteX14" fmla="*/ 1982244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1982244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1932139 w 2170132"/>
                  <a:gd name="connsiteY14" fmla="*/ 1002229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2035479 w 2170132"/>
                  <a:gd name="connsiteY14" fmla="*/ 90828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1979112 w 2170132"/>
                  <a:gd name="connsiteY14" fmla="*/ 876968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79112 w 2170132"/>
                  <a:gd name="connsiteY14" fmla="*/ 876968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66586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79112 w 2170132"/>
                  <a:gd name="connsiteY14" fmla="*/ 858178 h 1088051"/>
                  <a:gd name="connsiteX15" fmla="*/ 2170132 w 2170132"/>
                  <a:gd name="connsiteY15" fmla="*/ 817468 h 1088051"/>
                  <a:gd name="connsiteX0" fmla="*/ 0 w 2304787"/>
                  <a:gd name="connsiteY0" fmla="*/ 1083647 h 1088051"/>
                  <a:gd name="connsiteX1" fmla="*/ 300624 w 2304787"/>
                  <a:gd name="connsiteY1" fmla="*/ 1083647 h 1088051"/>
                  <a:gd name="connsiteX2" fmla="*/ 513567 w 2304787"/>
                  <a:gd name="connsiteY2" fmla="*/ 1049200 h 1088051"/>
                  <a:gd name="connsiteX3" fmla="*/ 663879 w 2304787"/>
                  <a:gd name="connsiteY3" fmla="*/ 920808 h 1088051"/>
                  <a:gd name="connsiteX4" fmla="*/ 742168 w 2304787"/>
                  <a:gd name="connsiteY4" fmla="*/ 638973 h 1088051"/>
                  <a:gd name="connsiteX5" fmla="*/ 829849 w 2304787"/>
                  <a:gd name="connsiteY5" fmla="*/ 269455 h 1088051"/>
                  <a:gd name="connsiteX6" fmla="*/ 939452 w 2304787"/>
                  <a:gd name="connsiteY6" fmla="*/ 75301 h 1088051"/>
                  <a:gd name="connsiteX7" fmla="*/ 1089764 w 2304787"/>
                  <a:gd name="connsiteY7" fmla="*/ 146 h 1088051"/>
                  <a:gd name="connsiteX8" fmla="*/ 1221287 w 2304787"/>
                  <a:gd name="connsiteY8" fmla="*/ 90960 h 1088051"/>
                  <a:gd name="connsiteX9" fmla="*/ 1337152 w 2304787"/>
                  <a:gd name="connsiteY9" fmla="*/ 354006 h 1088051"/>
                  <a:gd name="connsiteX10" fmla="*/ 1474940 w 2304787"/>
                  <a:gd name="connsiteY10" fmla="*/ 754838 h 1088051"/>
                  <a:gd name="connsiteX11" fmla="*/ 1615856 w 2304787"/>
                  <a:gd name="connsiteY11" fmla="*/ 999097 h 1088051"/>
                  <a:gd name="connsiteX12" fmla="*/ 1784958 w 2304787"/>
                  <a:gd name="connsiteY12" fmla="*/ 1061726 h 1088051"/>
                  <a:gd name="connsiteX13" fmla="*/ 1878906 w 2304787"/>
                  <a:gd name="connsiteY13" fmla="*/ 1005357 h 1088051"/>
                  <a:gd name="connsiteX14" fmla="*/ 1979112 w 2304787"/>
                  <a:gd name="connsiteY14" fmla="*/ 858178 h 1088051"/>
                  <a:gd name="connsiteX15" fmla="*/ 2304787 w 2304787"/>
                  <a:gd name="connsiteY15" fmla="*/ 808073 h 1088051"/>
                  <a:gd name="connsiteX0" fmla="*/ 0 w 2304787"/>
                  <a:gd name="connsiteY0" fmla="*/ 1083647 h 1088051"/>
                  <a:gd name="connsiteX1" fmla="*/ 300624 w 2304787"/>
                  <a:gd name="connsiteY1" fmla="*/ 1083647 h 1088051"/>
                  <a:gd name="connsiteX2" fmla="*/ 513567 w 2304787"/>
                  <a:gd name="connsiteY2" fmla="*/ 1049200 h 1088051"/>
                  <a:gd name="connsiteX3" fmla="*/ 663879 w 2304787"/>
                  <a:gd name="connsiteY3" fmla="*/ 920808 h 1088051"/>
                  <a:gd name="connsiteX4" fmla="*/ 742168 w 2304787"/>
                  <a:gd name="connsiteY4" fmla="*/ 638973 h 1088051"/>
                  <a:gd name="connsiteX5" fmla="*/ 829849 w 2304787"/>
                  <a:gd name="connsiteY5" fmla="*/ 269455 h 1088051"/>
                  <a:gd name="connsiteX6" fmla="*/ 939452 w 2304787"/>
                  <a:gd name="connsiteY6" fmla="*/ 75301 h 1088051"/>
                  <a:gd name="connsiteX7" fmla="*/ 1089764 w 2304787"/>
                  <a:gd name="connsiteY7" fmla="*/ 146 h 1088051"/>
                  <a:gd name="connsiteX8" fmla="*/ 1221287 w 2304787"/>
                  <a:gd name="connsiteY8" fmla="*/ 90960 h 1088051"/>
                  <a:gd name="connsiteX9" fmla="*/ 1337152 w 2304787"/>
                  <a:gd name="connsiteY9" fmla="*/ 354006 h 1088051"/>
                  <a:gd name="connsiteX10" fmla="*/ 1474940 w 2304787"/>
                  <a:gd name="connsiteY10" fmla="*/ 754838 h 1088051"/>
                  <a:gd name="connsiteX11" fmla="*/ 1615856 w 2304787"/>
                  <a:gd name="connsiteY11" fmla="*/ 999097 h 1088051"/>
                  <a:gd name="connsiteX12" fmla="*/ 1784958 w 2304787"/>
                  <a:gd name="connsiteY12" fmla="*/ 1061726 h 1088051"/>
                  <a:gd name="connsiteX13" fmla="*/ 1878906 w 2304787"/>
                  <a:gd name="connsiteY13" fmla="*/ 1005357 h 1088051"/>
                  <a:gd name="connsiteX14" fmla="*/ 1979112 w 2304787"/>
                  <a:gd name="connsiteY14" fmla="*/ 858178 h 1088051"/>
                  <a:gd name="connsiteX15" fmla="*/ 2304787 w 2304787"/>
                  <a:gd name="connsiteY15" fmla="*/ 808073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082452 w 2301655"/>
                  <a:gd name="connsiteY15" fmla="*/ 833127 h 1088051"/>
                  <a:gd name="connsiteX16" fmla="*/ 2301655 w 2301655"/>
                  <a:gd name="connsiteY16"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098109 w 2301655"/>
                  <a:gd name="connsiteY15" fmla="*/ 817469 h 1088051"/>
                  <a:gd name="connsiteX16" fmla="*/ 2301655 w 2301655"/>
                  <a:gd name="connsiteY16" fmla="*/ 820599 h 1088051"/>
                  <a:gd name="connsiteX0" fmla="*/ 0 w 2401863"/>
                  <a:gd name="connsiteY0" fmla="*/ 1083647 h 1088051"/>
                  <a:gd name="connsiteX1" fmla="*/ 300624 w 2401863"/>
                  <a:gd name="connsiteY1" fmla="*/ 1083647 h 1088051"/>
                  <a:gd name="connsiteX2" fmla="*/ 513567 w 2401863"/>
                  <a:gd name="connsiteY2" fmla="*/ 1049200 h 1088051"/>
                  <a:gd name="connsiteX3" fmla="*/ 663879 w 2401863"/>
                  <a:gd name="connsiteY3" fmla="*/ 920808 h 1088051"/>
                  <a:gd name="connsiteX4" fmla="*/ 742168 w 2401863"/>
                  <a:gd name="connsiteY4" fmla="*/ 638973 h 1088051"/>
                  <a:gd name="connsiteX5" fmla="*/ 829849 w 2401863"/>
                  <a:gd name="connsiteY5" fmla="*/ 269455 h 1088051"/>
                  <a:gd name="connsiteX6" fmla="*/ 939452 w 2401863"/>
                  <a:gd name="connsiteY6" fmla="*/ 75301 h 1088051"/>
                  <a:gd name="connsiteX7" fmla="*/ 1089764 w 2401863"/>
                  <a:gd name="connsiteY7" fmla="*/ 146 h 1088051"/>
                  <a:gd name="connsiteX8" fmla="*/ 1221287 w 2401863"/>
                  <a:gd name="connsiteY8" fmla="*/ 90960 h 1088051"/>
                  <a:gd name="connsiteX9" fmla="*/ 1337152 w 2401863"/>
                  <a:gd name="connsiteY9" fmla="*/ 354006 h 1088051"/>
                  <a:gd name="connsiteX10" fmla="*/ 1474940 w 2401863"/>
                  <a:gd name="connsiteY10" fmla="*/ 754838 h 1088051"/>
                  <a:gd name="connsiteX11" fmla="*/ 1615856 w 2401863"/>
                  <a:gd name="connsiteY11" fmla="*/ 999097 h 1088051"/>
                  <a:gd name="connsiteX12" fmla="*/ 1784958 w 2401863"/>
                  <a:gd name="connsiteY12" fmla="*/ 1061726 h 1088051"/>
                  <a:gd name="connsiteX13" fmla="*/ 1878906 w 2401863"/>
                  <a:gd name="connsiteY13" fmla="*/ 1005357 h 1088051"/>
                  <a:gd name="connsiteX14" fmla="*/ 1979112 w 2401863"/>
                  <a:gd name="connsiteY14" fmla="*/ 858178 h 1088051"/>
                  <a:gd name="connsiteX15" fmla="*/ 2098109 w 2401863"/>
                  <a:gd name="connsiteY15" fmla="*/ 817469 h 1088051"/>
                  <a:gd name="connsiteX16" fmla="*/ 2401863 w 2401863"/>
                  <a:gd name="connsiteY16" fmla="*/ 814336 h 1088051"/>
                  <a:gd name="connsiteX0" fmla="*/ 0 w 2401863"/>
                  <a:gd name="connsiteY0" fmla="*/ 1083647 h 1088051"/>
                  <a:gd name="connsiteX1" fmla="*/ 300624 w 2401863"/>
                  <a:gd name="connsiteY1" fmla="*/ 1083647 h 1088051"/>
                  <a:gd name="connsiteX2" fmla="*/ 513567 w 2401863"/>
                  <a:gd name="connsiteY2" fmla="*/ 1049200 h 1088051"/>
                  <a:gd name="connsiteX3" fmla="*/ 663879 w 2401863"/>
                  <a:gd name="connsiteY3" fmla="*/ 920808 h 1088051"/>
                  <a:gd name="connsiteX4" fmla="*/ 742168 w 2401863"/>
                  <a:gd name="connsiteY4" fmla="*/ 638973 h 1088051"/>
                  <a:gd name="connsiteX5" fmla="*/ 829849 w 2401863"/>
                  <a:gd name="connsiteY5" fmla="*/ 269455 h 1088051"/>
                  <a:gd name="connsiteX6" fmla="*/ 939452 w 2401863"/>
                  <a:gd name="connsiteY6" fmla="*/ 75301 h 1088051"/>
                  <a:gd name="connsiteX7" fmla="*/ 1089764 w 2401863"/>
                  <a:gd name="connsiteY7" fmla="*/ 146 h 1088051"/>
                  <a:gd name="connsiteX8" fmla="*/ 1221287 w 2401863"/>
                  <a:gd name="connsiteY8" fmla="*/ 90960 h 1088051"/>
                  <a:gd name="connsiteX9" fmla="*/ 1337152 w 2401863"/>
                  <a:gd name="connsiteY9" fmla="*/ 354006 h 1088051"/>
                  <a:gd name="connsiteX10" fmla="*/ 1474940 w 2401863"/>
                  <a:gd name="connsiteY10" fmla="*/ 754838 h 1088051"/>
                  <a:gd name="connsiteX11" fmla="*/ 1615856 w 2401863"/>
                  <a:gd name="connsiteY11" fmla="*/ 999097 h 1088051"/>
                  <a:gd name="connsiteX12" fmla="*/ 1784958 w 2401863"/>
                  <a:gd name="connsiteY12" fmla="*/ 1061726 h 1088051"/>
                  <a:gd name="connsiteX13" fmla="*/ 1878906 w 2401863"/>
                  <a:gd name="connsiteY13" fmla="*/ 1005357 h 1088051"/>
                  <a:gd name="connsiteX14" fmla="*/ 1979112 w 2401863"/>
                  <a:gd name="connsiteY14" fmla="*/ 858178 h 1088051"/>
                  <a:gd name="connsiteX15" fmla="*/ 2098109 w 2401863"/>
                  <a:gd name="connsiteY15" fmla="*/ 817469 h 1088051"/>
                  <a:gd name="connsiteX16" fmla="*/ 2401863 w 2401863"/>
                  <a:gd name="connsiteY16" fmla="*/ 814336 h 108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1863" h="1088051">
                    <a:moveTo>
                      <a:pt x="0" y="1083647"/>
                    </a:moveTo>
                    <a:cubicBezTo>
                      <a:pt x="101774" y="1089649"/>
                      <a:pt x="215030" y="1089388"/>
                      <a:pt x="300624" y="1083647"/>
                    </a:cubicBezTo>
                    <a:cubicBezTo>
                      <a:pt x="386218" y="1077906"/>
                      <a:pt x="453025" y="1076340"/>
                      <a:pt x="513567" y="1049200"/>
                    </a:cubicBezTo>
                    <a:cubicBezTo>
                      <a:pt x="574110" y="1022060"/>
                      <a:pt x="625779" y="989179"/>
                      <a:pt x="663879" y="920808"/>
                    </a:cubicBezTo>
                    <a:cubicBezTo>
                      <a:pt x="701979" y="852437"/>
                      <a:pt x="714506" y="747532"/>
                      <a:pt x="742168" y="638973"/>
                    </a:cubicBezTo>
                    <a:cubicBezTo>
                      <a:pt x="769830" y="530414"/>
                      <a:pt x="796968" y="363400"/>
                      <a:pt x="829849" y="269455"/>
                    </a:cubicBezTo>
                    <a:cubicBezTo>
                      <a:pt x="862730" y="175510"/>
                      <a:pt x="896133" y="120186"/>
                      <a:pt x="939452" y="75301"/>
                    </a:cubicBezTo>
                    <a:cubicBezTo>
                      <a:pt x="982771" y="30416"/>
                      <a:pt x="1042792" y="-2464"/>
                      <a:pt x="1089764" y="146"/>
                    </a:cubicBezTo>
                    <a:cubicBezTo>
                      <a:pt x="1136737" y="2756"/>
                      <a:pt x="1180056" y="31983"/>
                      <a:pt x="1221287" y="90960"/>
                    </a:cubicBezTo>
                    <a:cubicBezTo>
                      <a:pt x="1262518" y="149937"/>
                      <a:pt x="1294877" y="243360"/>
                      <a:pt x="1337152" y="354006"/>
                    </a:cubicBezTo>
                    <a:cubicBezTo>
                      <a:pt x="1379427" y="464652"/>
                      <a:pt x="1428489" y="647323"/>
                      <a:pt x="1474940" y="754838"/>
                    </a:cubicBezTo>
                    <a:cubicBezTo>
                      <a:pt x="1521391" y="862353"/>
                      <a:pt x="1564186" y="947949"/>
                      <a:pt x="1615856" y="999097"/>
                    </a:cubicBezTo>
                    <a:cubicBezTo>
                      <a:pt x="1667526" y="1050245"/>
                      <a:pt x="1741116" y="1060683"/>
                      <a:pt x="1784958" y="1061726"/>
                    </a:cubicBezTo>
                    <a:cubicBezTo>
                      <a:pt x="1828800" y="1062769"/>
                      <a:pt x="1846547" y="1039282"/>
                      <a:pt x="1878906" y="1005357"/>
                    </a:cubicBezTo>
                    <a:cubicBezTo>
                      <a:pt x="1911265" y="971432"/>
                      <a:pt x="1945188" y="886883"/>
                      <a:pt x="1979112" y="858178"/>
                    </a:cubicBezTo>
                    <a:cubicBezTo>
                      <a:pt x="2013036" y="829473"/>
                      <a:pt x="2044352" y="823732"/>
                      <a:pt x="2098109" y="817469"/>
                    </a:cubicBezTo>
                    <a:cubicBezTo>
                      <a:pt x="2151866" y="811206"/>
                      <a:pt x="2202490" y="813293"/>
                      <a:pt x="2401863" y="814336"/>
                    </a:cubicBezTo>
                  </a:path>
                </a:pathLst>
              </a:custGeom>
              <a:noFill/>
              <a:ln w="152400" cap="rnd">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4" name="Picture 2"/>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3284538" y="1828800"/>
                <a:ext cx="4779962" cy="1227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pic>
        <p:nvPicPr>
          <p:cNvPr id="76" name="Picture 2"/>
          <p:cNvPicPr>
            <a:picLocks noChangeAspect="1" noChangeArrowheads="1"/>
          </p:cNvPicPr>
          <p:nvPr/>
        </p:nvPicPr>
        <p:blipFill>
          <a:blip r:embed="rId4">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2376488" y="-215900"/>
            <a:ext cx="6540502" cy="3790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hasCustomPrompt="1"/>
          </p:nvPr>
        </p:nvSpPr>
        <p:spPr>
          <a:xfrm>
            <a:off x="841248" y="3770376"/>
            <a:ext cx="7772400" cy="801624"/>
          </a:xfrm>
        </p:spPr>
        <p:txBody>
          <a:bodyPr>
            <a:noAutofit/>
          </a:bodyPr>
          <a:lstStyle>
            <a:lvl1pPr>
              <a:defRPr sz="5300" b="1" baseline="0">
                <a:solidFill>
                  <a:schemeClr val="bg1"/>
                </a:solidFill>
              </a:defRPr>
            </a:lvl1pPr>
          </a:lstStyle>
          <a:p>
            <a:r>
              <a:rPr lang="en-US" dirty="0" smtClean="0"/>
              <a:t>Click to edit Title</a:t>
            </a:r>
            <a:endParaRPr lang="en-US" dirty="0"/>
          </a:p>
        </p:txBody>
      </p:sp>
      <p:sp>
        <p:nvSpPr>
          <p:cNvPr id="8" name="Text Placeholder 7"/>
          <p:cNvSpPr>
            <a:spLocks noGrp="1"/>
          </p:cNvSpPr>
          <p:nvPr>
            <p:ph type="body" sz="quarter" idx="10" hasCustomPrompt="1"/>
          </p:nvPr>
        </p:nvSpPr>
        <p:spPr>
          <a:xfrm>
            <a:off x="838200" y="4572000"/>
            <a:ext cx="7772400" cy="685800"/>
          </a:xfrm>
        </p:spPr>
        <p:txBody>
          <a:bodyPr>
            <a:normAutofit/>
          </a:bodyPr>
          <a:lstStyle>
            <a:lvl1pPr>
              <a:defRPr sz="3300" b="0" baseline="0">
                <a:solidFill>
                  <a:schemeClr val="bg1"/>
                </a:solidFill>
              </a:defRPr>
            </a:lvl1pPr>
          </a:lstStyle>
          <a:p>
            <a:pPr lvl="0"/>
            <a:r>
              <a:rPr lang="en-US" dirty="0" smtClean="0"/>
              <a:t>Click to edit Subtitle</a:t>
            </a:r>
            <a:endParaRPr lang="en-US" dirty="0"/>
          </a:p>
        </p:txBody>
      </p:sp>
      <p:sp>
        <p:nvSpPr>
          <p:cNvPr id="12" name="TextBox 11"/>
          <p:cNvSpPr txBox="1"/>
          <p:nvPr/>
        </p:nvSpPr>
        <p:spPr>
          <a:xfrm>
            <a:off x="4023360" y="5307568"/>
            <a:ext cx="2057400" cy="369332"/>
          </a:xfrm>
          <a:prstGeom prst="rect">
            <a:avLst/>
          </a:prstGeom>
          <a:noFill/>
        </p:spPr>
        <p:txBody>
          <a:bodyPr wrap="square" rtlCol="0">
            <a:spAutoFit/>
          </a:bodyPr>
          <a:lstStyle/>
          <a:p>
            <a:r>
              <a:rPr lang="en-US" b="1" dirty="0" smtClean="0">
                <a:solidFill>
                  <a:schemeClr val="bg1"/>
                </a:solidFill>
                <a:latin typeface="Arial" pitchFamily="34" charset="0"/>
                <a:cs typeface="Arial" pitchFamily="34" charset="0"/>
              </a:rPr>
              <a:t>Presented By:</a:t>
            </a:r>
            <a:endParaRPr lang="en-US" b="1" dirty="0">
              <a:solidFill>
                <a:schemeClr val="bg1"/>
              </a:solidFill>
              <a:latin typeface="Arial" pitchFamily="34" charset="0"/>
              <a:cs typeface="Arial" pitchFamily="34" charset="0"/>
            </a:endParaRPr>
          </a:p>
        </p:txBody>
      </p:sp>
      <p:sp>
        <p:nvSpPr>
          <p:cNvPr id="14" name="Text Placeholder 13"/>
          <p:cNvSpPr>
            <a:spLocks noGrp="1"/>
          </p:cNvSpPr>
          <p:nvPr>
            <p:ph type="body" sz="quarter" idx="12" hasCustomPrompt="1"/>
          </p:nvPr>
        </p:nvSpPr>
        <p:spPr>
          <a:xfrm>
            <a:off x="4023360" y="5711190"/>
            <a:ext cx="5069713" cy="365760"/>
          </a:xfrm>
        </p:spPr>
        <p:txBody>
          <a:bodyPr>
            <a:noAutofit/>
          </a:bodyPr>
          <a:lstStyle>
            <a:lvl1pPr>
              <a:defRPr sz="1800" baseline="0">
                <a:solidFill>
                  <a:schemeClr val="bg1"/>
                </a:solidFill>
              </a:defRPr>
            </a:lvl1pPr>
          </a:lstStyle>
          <a:p>
            <a:pPr lvl="0"/>
            <a:r>
              <a:rPr lang="en-US" dirty="0" smtClean="0"/>
              <a:t>Click to edit Presenter Name</a:t>
            </a:r>
            <a:endParaRPr lang="en-US" dirty="0"/>
          </a:p>
        </p:txBody>
      </p:sp>
      <p:sp>
        <p:nvSpPr>
          <p:cNvPr id="15" name="Text Placeholder 13"/>
          <p:cNvSpPr>
            <a:spLocks noGrp="1"/>
          </p:cNvSpPr>
          <p:nvPr>
            <p:ph type="body" sz="quarter" idx="13" hasCustomPrompt="1"/>
          </p:nvPr>
        </p:nvSpPr>
        <p:spPr>
          <a:xfrm>
            <a:off x="4023360" y="6111240"/>
            <a:ext cx="5069713" cy="365760"/>
          </a:xfrm>
        </p:spPr>
        <p:txBody>
          <a:bodyPr>
            <a:noAutofit/>
          </a:bodyPr>
          <a:lstStyle>
            <a:lvl1pPr>
              <a:defRPr sz="1800" baseline="0">
                <a:solidFill>
                  <a:schemeClr val="bg1"/>
                </a:solidFill>
              </a:defRPr>
            </a:lvl1pPr>
          </a:lstStyle>
          <a:p>
            <a:pPr lvl="0"/>
            <a:r>
              <a:rPr lang="en-US" dirty="0" smtClean="0"/>
              <a:t>Click to edit Presenter Title</a:t>
            </a:r>
            <a:endParaRPr lang="en-US" dirty="0"/>
          </a:p>
        </p:txBody>
      </p:sp>
      <p:sp>
        <p:nvSpPr>
          <p:cNvPr id="17" name="Text Placeholder 13"/>
          <p:cNvSpPr>
            <a:spLocks noGrp="1"/>
          </p:cNvSpPr>
          <p:nvPr>
            <p:ph type="body" sz="quarter" idx="15" hasCustomPrompt="1"/>
          </p:nvPr>
        </p:nvSpPr>
        <p:spPr>
          <a:xfrm>
            <a:off x="4023360" y="6492240"/>
            <a:ext cx="5069713" cy="365760"/>
          </a:xfrm>
        </p:spPr>
        <p:txBody>
          <a:bodyPr>
            <a:noAutofit/>
          </a:bodyPr>
          <a:lstStyle>
            <a:lvl1pPr>
              <a:defRPr sz="1800" baseline="0">
                <a:solidFill>
                  <a:schemeClr val="bg1"/>
                </a:solidFill>
              </a:defRPr>
            </a:lvl1pPr>
          </a:lstStyle>
          <a:p>
            <a:pPr lvl="0"/>
            <a:r>
              <a:rPr lang="en-US" dirty="0" smtClean="0"/>
              <a:t>Click to edit Presentation Date</a:t>
            </a:r>
            <a:endParaRPr lang="en-US" dirty="0"/>
          </a:p>
        </p:txBody>
      </p:sp>
    </p:spTree>
    <p:extLst>
      <p:ext uri="{BB962C8B-B14F-4D97-AF65-F5344CB8AC3E}">
        <p14:creationId xmlns:p14="http://schemas.microsoft.com/office/powerpoint/2010/main" val="3163940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Interview Title Slide">
    <p:bg>
      <p:bgPr>
        <a:blipFill dpi="0" rotWithShape="1">
          <a:blip r:embed="rId2">
            <a:alphaModFix amt="58000"/>
            <a:lum/>
          </a:blip>
          <a:srcRect/>
          <a:stretch>
            <a:fillRect l="-8000" r="-8000"/>
          </a:stretch>
        </a:blipFill>
        <a:effectLst/>
      </p:bgPr>
    </p:bg>
    <p:spTree>
      <p:nvGrpSpPr>
        <p:cNvPr id="1" name=""/>
        <p:cNvGrpSpPr/>
        <p:nvPr/>
      </p:nvGrpSpPr>
      <p:grpSpPr>
        <a:xfrm>
          <a:off x="0" y="0"/>
          <a:ext cx="0" cy="0"/>
          <a:chOff x="0" y="0"/>
          <a:chExt cx="0" cy="0"/>
        </a:xfrm>
      </p:grpSpPr>
      <p:sp>
        <p:nvSpPr>
          <p:cNvPr id="4" name="Rectangle 2"/>
          <p:cNvSpPr>
            <a:spLocks noGrp="1" noChangeArrowheads="1"/>
          </p:cNvSpPr>
          <p:nvPr>
            <p:ph type="ctrTitle" hasCustomPrompt="1"/>
          </p:nvPr>
        </p:nvSpPr>
        <p:spPr>
          <a:xfrm>
            <a:off x="239713" y="861788"/>
            <a:ext cx="7772400" cy="731520"/>
          </a:xfrm>
        </p:spPr>
        <p:txBody>
          <a:bodyPr/>
          <a:lstStyle>
            <a:lvl1pPr>
              <a:defRPr sz="3200" b="1" i="1" baseline="0">
                <a:solidFill>
                  <a:schemeClr val="tx1"/>
                </a:solidFill>
              </a:defRPr>
            </a:lvl1pPr>
          </a:lstStyle>
          <a:p>
            <a:r>
              <a:rPr lang="en-US" dirty="0" smtClean="0"/>
              <a:t>Click to edit Project Type</a:t>
            </a:r>
            <a:endParaRPr lang="en-US" dirty="0"/>
          </a:p>
        </p:txBody>
      </p:sp>
      <p:sp>
        <p:nvSpPr>
          <p:cNvPr id="5" name="Rectangle 7"/>
          <p:cNvSpPr>
            <a:spLocks noChangeArrowheads="1"/>
          </p:cNvSpPr>
          <p:nvPr userDrawn="1"/>
        </p:nvSpPr>
        <p:spPr bwMode="auto">
          <a:xfrm>
            <a:off x="239713" y="4800601"/>
            <a:ext cx="1970087" cy="365760"/>
          </a:xfrm>
          <a:prstGeom prst="rect">
            <a:avLst/>
          </a:prstGeom>
          <a:noFill/>
          <a:ln w="9525">
            <a:noFill/>
            <a:miter lim="800000"/>
            <a:headEnd/>
            <a:tailEnd/>
          </a:ln>
          <a:effectLst/>
        </p:spPr>
        <p:txBody>
          <a:bodyPr anchor="ctr"/>
          <a:lstStyle/>
          <a:p>
            <a:pPr marL="344488" indent="-344488" eaLnBrk="1" hangingPunct="1"/>
            <a:r>
              <a:rPr lang="en-US" sz="1800" dirty="0" smtClean="0">
                <a:solidFill>
                  <a:schemeClr val="tx1"/>
                </a:solidFill>
                <a:latin typeface="+mn-lt"/>
              </a:rPr>
              <a:t>Presented By:</a:t>
            </a:r>
          </a:p>
        </p:txBody>
      </p:sp>
      <p:sp>
        <p:nvSpPr>
          <p:cNvPr id="3" name="Text Placeholder 2"/>
          <p:cNvSpPr>
            <a:spLocks noGrp="1"/>
          </p:cNvSpPr>
          <p:nvPr>
            <p:ph type="body" sz="quarter" idx="10" hasCustomPrompt="1"/>
          </p:nvPr>
        </p:nvSpPr>
        <p:spPr>
          <a:xfrm>
            <a:off x="239713" y="5166361"/>
            <a:ext cx="2743200" cy="1097280"/>
          </a:xfrm>
        </p:spPr>
        <p:txBody>
          <a:bodyPr/>
          <a:lstStyle>
            <a:lvl1pPr marL="0" indent="0" algn="l" defTabSz="914400" rtl="0" eaLnBrk="1" latinLnBrk="0" hangingPunct="1">
              <a:buNone/>
              <a:defRPr lang="en-US" sz="1800" kern="1200" dirty="0" smtClean="0">
                <a:solidFill>
                  <a:schemeClr val="tx1"/>
                </a:solidFill>
                <a:latin typeface="+mn-lt"/>
                <a:ea typeface="+mn-ea"/>
                <a:cs typeface="+mn-cs"/>
              </a:defRPr>
            </a:lvl1pPr>
            <a:lvl2pPr marL="344488" indent="-344488" algn="l" defTabSz="914400" rtl="0" eaLnBrk="1" latinLnBrk="0" hangingPunct="1">
              <a:defRPr lang="en-US" sz="1800" kern="1200" dirty="0" smtClean="0">
                <a:solidFill>
                  <a:schemeClr val="tx1"/>
                </a:solidFill>
                <a:latin typeface="+mn-lt"/>
                <a:ea typeface="+mn-ea"/>
                <a:cs typeface="+mn-cs"/>
              </a:defRPr>
            </a:lvl2pPr>
            <a:lvl3pPr marL="344488" indent="-344488" algn="l" defTabSz="914400" rtl="0" eaLnBrk="1" latinLnBrk="0" hangingPunct="1">
              <a:defRPr lang="en-US" sz="1800" kern="1200" dirty="0" smtClean="0">
                <a:solidFill>
                  <a:schemeClr val="tx1"/>
                </a:solidFill>
                <a:latin typeface="+mn-lt"/>
                <a:ea typeface="+mn-ea"/>
                <a:cs typeface="+mn-cs"/>
              </a:defRPr>
            </a:lvl3pPr>
            <a:lvl4pPr marL="344488" indent="-344488" algn="l" defTabSz="914400" rtl="0" eaLnBrk="1" latinLnBrk="0" hangingPunct="1">
              <a:defRPr lang="en-US" sz="1800" kern="1200" dirty="0" smtClean="0">
                <a:solidFill>
                  <a:schemeClr val="tx1"/>
                </a:solidFill>
                <a:latin typeface="+mn-lt"/>
                <a:ea typeface="+mn-ea"/>
                <a:cs typeface="+mn-cs"/>
              </a:defRPr>
            </a:lvl4pPr>
            <a:lvl5pPr marL="344488" indent="-344488" algn="l" defTabSz="914400" rtl="0" eaLnBrk="1" latinLnBrk="0" hangingPunct="1">
              <a:defRPr lang="en-US" sz="1800" kern="1200" dirty="0">
                <a:solidFill>
                  <a:schemeClr val="tx1"/>
                </a:solidFill>
                <a:latin typeface="+mn-lt"/>
                <a:ea typeface="+mn-ea"/>
                <a:cs typeface="+mn-cs"/>
              </a:defRPr>
            </a:lvl5pPr>
          </a:lstStyle>
          <a:p>
            <a:pPr lvl="0"/>
            <a:r>
              <a:rPr lang="en-US" dirty="0" smtClean="0"/>
              <a:t>Click to enter interview team members</a:t>
            </a:r>
            <a:endParaRPr lang="en-US" dirty="0"/>
          </a:p>
        </p:txBody>
      </p:sp>
      <p:sp>
        <p:nvSpPr>
          <p:cNvPr id="10" name="Text Placeholder 2"/>
          <p:cNvSpPr>
            <a:spLocks noGrp="1"/>
          </p:cNvSpPr>
          <p:nvPr>
            <p:ph type="body" sz="quarter" idx="11" hasCustomPrompt="1"/>
          </p:nvPr>
        </p:nvSpPr>
        <p:spPr>
          <a:xfrm>
            <a:off x="239713" y="6274276"/>
            <a:ext cx="2743200" cy="365760"/>
          </a:xfrm>
        </p:spPr>
        <p:txBody>
          <a:bodyPr/>
          <a:lstStyle>
            <a:lvl1pPr marL="0" indent="0" algn="l" defTabSz="914400" rtl="0" eaLnBrk="1" latinLnBrk="0" hangingPunct="1">
              <a:buNone/>
              <a:defRPr lang="en-US" sz="1800" kern="1200" dirty="0" smtClean="0">
                <a:solidFill>
                  <a:schemeClr val="tx1"/>
                </a:solidFill>
                <a:latin typeface="+mn-lt"/>
                <a:ea typeface="+mn-ea"/>
                <a:cs typeface="+mn-cs"/>
              </a:defRPr>
            </a:lvl1pPr>
            <a:lvl2pPr marL="344488" indent="-344488" algn="l" defTabSz="914400" rtl="0" eaLnBrk="1" latinLnBrk="0" hangingPunct="1">
              <a:defRPr lang="en-US" sz="1800" kern="1200" dirty="0" smtClean="0">
                <a:solidFill>
                  <a:schemeClr val="tx1"/>
                </a:solidFill>
                <a:latin typeface="+mn-lt"/>
                <a:ea typeface="+mn-ea"/>
                <a:cs typeface="+mn-cs"/>
              </a:defRPr>
            </a:lvl2pPr>
            <a:lvl3pPr marL="344488" indent="-344488" algn="l" defTabSz="914400" rtl="0" eaLnBrk="1" latinLnBrk="0" hangingPunct="1">
              <a:defRPr lang="en-US" sz="1800" kern="1200" dirty="0" smtClean="0">
                <a:solidFill>
                  <a:schemeClr val="tx1"/>
                </a:solidFill>
                <a:latin typeface="+mn-lt"/>
                <a:ea typeface="+mn-ea"/>
                <a:cs typeface="+mn-cs"/>
              </a:defRPr>
            </a:lvl3pPr>
            <a:lvl4pPr marL="344488" indent="-344488" algn="l" defTabSz="914400" rtl="0" eaLnBrk="1" latinLnBrk="0" hangingPunct="1">
              <a:defRPr lang="en-US" sz="1800" kern="1200" dirty="0" smtClean="0">
                <a:solidFill>
                  <a:schemeClr val="tx1"/>
                </a:solidFill>
                <a:latin typeface="+mn-lt"/>
                <a:ea typeface="+mn-ea"/>
                <a:cs typeface="+mn-cs"/>
              </a:defRPr>
            </a:lvl4pPr>
            <a:lvl5pPr marL="344488" indent="-344488" algn="l" defTabSz="914400" rtl="0" eaLnBrk="1" latinLnBrk="0" hangingPunct="1">
              <a:defRPr lang="en-US" sz="1800" kern="1200" dirty="0">
                <a:solidFill>
                  <a:schemeClr val="tx1"/>
                </a:solidFill>
                <a:latin typeface="+mn-lt"/>
                <a:ea typeface="+mn-ea"/>
                <a:cs typeface="+mn-cs"/>
              </a:defRPr>
            </a:lvl5pPr>
          </a:lstStyle>
          <a:p>
            <a:pPr lvl="0"/>
            <a:r>
              <a:rPr lang="en-US" dirty="0" smtClean="0"/>
              <a:t>Click to enter date</a:t>
            </a:r>
            <a:endParaRPr lang="en-US" dirty="0"/>
          </a:p>
        </p:txBody>
      </p:sp>
      <p:sp>
        <p:nvSpPr>
          <p:cNvPr id="8" name="Rectangle 7"/>
          <p:cNvSpPr>
            <a:spLocks noChangeArrowheads="1"/>
          </p:cNvSpPr>
          <p:nvPr userDrawn="1"/>
        </p:nvSpPr>
        <p:spPr bwMode="auto">
          <a:xfrm>
            <a:off x="239713" y="1634544"/>
            <a:ext cx="1970087" cy="365760"/>
          </a:xfrm>
          <a:prstGeom prst="rect">
            <a:avLst/>
          </a:prstGeom>
          <a:noFill/>
          <a:ln w="9525">
            <a:noFill/>
            <a:miter lim="800000"/>
            <a:headEnd/>
            <a:tailEnd/>
          </a:ln>
          <a:effectLst/>
        </p:spPr>
        <p:txBody>
          <a:bodyPr anchor="ctr"/>
          <a:lstStyle/>
          <a:p>
            <a:pPr marL="344488" indent="-344488" eaLnBrk="1" hangingPunct="1"/>
            <a:r>
              <a:rPr lang="en-US" sz="1800" i="1" dirty="0" smtClean="0">
                <a:solidFill>
                  <a:schemeClr val="tx1"/>
                </a:solidFill>
                <a:latin typeface="+mn-lt"/>
              </a:rPr>
              <a:t>For</a:t>
            </a:r>
          </a:p>
        </p:txBody>
      </p:sp>
      <p:sp>
        <p:nvSpPr>
          <p:cNvPr id="6" name="Text Placeholder 5"/>
          <p:cNvSpPr>
            <a:spLocks noGrp="1"/>
          </p:cNvSpPr>
          <p:nvPr>
            <p:ph type="body" sz="quarter" idx="12" hasCustomPrompt="1"/>
          </p:nvPr>
        </p:nvSpPr>
        <p:spPr>
          <a:xfrm>
            <a:off x="325906" y="2133600"/>
            <a:ext cx="7772400" cy="731520"/>
          </a:xfrm>
        </p:spPr>
        <p:txBody>
          <a:bodyPr>
            <a:normAutofit/>
          </a:bodyPr>
          <a:lstStyle>
            <a:lvl1pPr algn="l" defTabSz="914400" rtl="0" eaLnBrk="1" latinLnBrk="0" hangingPunct="1">
              <a:spcBef>
                <a:spcPct val="0"/>
              </a:spcBef>
              <a:buNone/>
              <a:defRPr lang="en-US" sz="3200" b="1" i="1" kern="1200" baseline="0" dirty="0">
                <a:solidFill>
                  <a:schemeClr val="tx1"/>
                </a:solidFill>
                <a:latin typeface="Arial" pitchFamily="34" charset="0"/>
                <a:ea typeface="+mj-ea"/>
                <a:cs typeface="Arial" pitchFamily="34" charset="0"/>
              </a:defRPr>
            </a:lvl1pPr>
          </a:lstStyle>
          <a:p>
            <a:pPr lvl="0"/>
            <a:r>
              <a:rPr lang="en-US" dirty="0" smtClean="0"/>
              <a:t>Click to edit Project Name</a:t>
            </a:r>
            <a:endParaRPr lang="en-US" dirty="0"/>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656387" y="5484166"/>
            <a:ext cx="2487613" cy="1160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215021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ample Disclaim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Disclaimer</a:t>
            </a:r>
          </a:p>
        </p:txBody>
      </p:sp>
      <p:sp>
        <p:nvSpPr>
          <p:cNvPr id="5" name="Footer Placeholder 4"/>
          <p:cNvSpPr>
            <a:spLocks noGrp="1"/>
          </p:cNvSpPr>
          <p:nvPr>
            <p:ph type="ftr" sz="quarter" idx="10"/>
          </p:nvPr>
        </p:nvSpPr>
        <p:spPr/>
        <p:txBody>
          <a:bodyPr/>
          <a:lstStyle/>
          <a:p>
            <a:r>
              <a:rPr lang="en-US" smtClean="0"/>
              <a:t>Order of Connection Matters Exercise</a:t>
            </a:r>
            <a:endParaRPr lang="en-US" dirty="0"/>
          </a:p>
        </p:txBody>
      </p:sp>
      <p:sp>
        <p:nvSpPr>
          <p:cNvPr id="6" name="Slide Number Placeholder 5"/>
          <p:cNvSpPr>
            <a:spLocks noGrp="1"/>
          </p:cNvSpPr>
          <p:nvPr>
            <p:ph type="sldNum" sz="quarter" idx="11"/>
          </p:nvPr>
        </p:nvSpPr>
        <p:spPr/>
        <p:txBody>
          <a:bodyPr/>
          <a:lstStyle/>
          <a:p>
            <a:fld id="{A9320731-3B2C-4107-8664-CAD7BE973DC8}" type="slidenum">
              <a:rPr lang="en-US" smtClean="0"/>
              <a:pPr/>
              <a:t>‹#›</a:t>
            </a:fld>
            <a:endParaRPr lang="en-US"/>
          </a:p>
        </p:txBody>
      </p:sp>
      <p:sp>
        <p:nvSpPr>
          <p:cNvPr id="9" name="TextBox 8"/>
          <p:cNvSpPr txBox="1"/>
          <p:nvPr userDrawn="1"/>
        </p:nvSpPr>
        <p:spPr>
          <a:xfrm>
            <a:off x="457200" y="1600200"/>
            <a:ext cx="8229600" cy="4870564"/>
          </a:xfrm>
          <a:prstGeom prst="rect">
            <a:avLst/>
          </a:prstGeom>
          <a:noFill/>
        </p:spPr>
        <p:txBody>
          <a:bodyPr wrap="square" rtlCol="0">
            <a:spAutoFit/>
          </a:bodyPr>
          <a:lstStyle/>
          <a:p>
            <a:pPr lvl="0">
              <a:lnSpc>
                <a:spcPct val="150000"/>
              </a:lnSpc>
              <a:spcBef>
                <a:spcPts val="900"/>
              </a:spcBef>
            </a:pPr>
            <a:r>
              <a:rPr lang="en-US" sz="1500" b="1" dirty="0" smtClean="0">
                <a:solidFill>
                  <a:schemeClr val="bg1"/>
                </a:solidFill>
                <a:latin typeface="Arial" pitchFamily="34" charset="0"/>
                <a:cs typeface="Arial" pitchFamily="34" charset="0"/>
              </a:rPr>
              <a:t>The information in this document is believed to accurately describe the technologies described herein and are meant to clarify and illustrate typical situations, which must be appropriately adapted to individual circumstances.  These materials were prepared to be used in conjunction with a free, educational program and are not intended to provide legal advice or establish legal standards of reasonable behavior.  Neither </a:t>
            </a:r>
            <a:r>
              <a:rPr lang="en-US" sz="1500" b="1" dirty="0" smtClean="0">
                <a:solidFill>
                  <a:schemeClr val="accent4"/>
                </a:solidFill>
                <a:latin typeface="Arial" pitchFamily="34" charset="0"/>
                <a:cs typeface="Arial" pitchFamily="34" charset="0"/>
              </a:rPr>
              <a:t>Pacific Gas and Electric Company (PG&amp;E)</a:t>
            </a:r>
            <a:r>
              <a:rPr lang="en-US" sz="1500" b="1" dirty="0" smtClean="0">
                <a:solidFill>
                  <a:schemeClr val="bg1"/>
                </a:solidFill>
                <a:latin typeface="Arial" pitchFamily="34" charset="0"/>
                <a:cs typeface="Arial" pitchFamily="34" charset="0"/>
              </a:rPr>
              <a:t> nor any of its employees and agents: </a:t>
            </a:r>
          </a:p>
          <a:p>
            <a:pPr marL="342900" lvl="1" indent="-342900">
              <a:lnSpc>
                <a:spcPct val="150000"/>
              </a:lnSpc>
              <a:spcBef>
                <a:spcPts val="900"/>
              </a:spcBef>
              <a:buFont typeface="+mj-lt"/>
              <a:buAutoNum type="arabicParenR"/>
            </a:pPr>
            <a:r>
              <a:rPr lang="en-US" sz="1500" b="1" dirty="0" smtClean="0">
                <a:solidFill>
                  <a:schemeClr val="bg1"/>
                </a:solidFill>
                <a:latin typeface="Arial" pitchFamily="34" charset="0"/>
                <a:cs typeface="Arial" pitchFamily="34" charset="0"/>
              </a:rPr>
              <a:t>Makes any written or oral warranty, expressed or implied, including, but not limited to, those concerning merchantability or fitness for a particular purpose; </a:t>
            </a:r>
          </a:p>
          <a:p>
            <a:pPr marL="342900" lvl="1" indent="-342900">
              <a:lnSpc>
                <a:spcPct val="150000"/>
              </a:lnSpc>
              <a:spcBef>
                <a:spcPts val="900"/>
              </a:spcBef>
              <a:buFont typeface="+mj-lt"/>
              <a:buAutoNum type="arabicParenR"/>
            </a:pPr>
            <a:r>
              <a:rPr lang="en-US" sz="1500" b="1" dirty="0" smtClean="0">
                <a:solidFill>
                  <a:schemeClr val="bg1"/>
                </a:solidFill>
                <a:latin typeface="Arial" pitchFamily="34" charset="0"/>
                <a:cs typeface="Arial" pitchFamily="34" charset="0"/>
              </a:rPr>
              <a:t>Assumes any legal liability or responsibility for the accuracy or completeness of any information, apparatus, product, process, method, or policy contained herein; or </a:t>
            </a:r>
          </a:p>
          <a:p>
            <a:pPr marL="342900" lvl="1" indent="-342900">
              <a:lnSpc>
                <a:spcPct val="150000"/>
              </a:lnSpc>
              <a:spcBef>
                <a:spcPts val="900"/>
              </a:spcBef>
              <a:buFont typeface="+mj-lt"/>
              <a:buAutoNum type="arabicParenR"/>
            </a:pPr>
            <a:r>
              <a:rPr lang="en-US" sz="1500" b="1" dirty="0" smtClean="0">
                <a:solidFill>
                  <a:schemeClr val="bg1"/>
                </a:solidFill>
                <a:latin typeface="Arial" pitchFamily="34" charset="0"/>
                <a:cs typeface="Arial" pitchFamily="34" charset="0"/>
              </a:rPr>
              <a:t>Represents that its use would not infringe any privately owned rights, including, but not limited to, patents, trademarks, or copyrights. </a:t>
            </a:r>
          </a:p>
          <a:p>
            <a:endParaRPr lang="en-US" dirty="0">
              <a:solidFill>
                <a:schemeClr val="bg1"/>
              </a:solidFill>
            </a:endParaRPr>
          </a:p>
        </p:txBody>
      </p:sp>
      <p:sp>
        <p:nvSpPr>
          <p:cNvPr id="10" name="TextBox 9"/>
          <p:cNvSpPr txBox="1"/>
          <p:nvPr userDrawn="1"/>
        </p:nvSpPr>
        <p:spPr>
          <a:xfrm>
            <a:off x="2743200" y="274638"/>
            <a:ext cx="5943600" cy="1323439"/>
          </a:xfrm>
          <a:prstGeom prst="rect">
            <a:avLst/>
          </a:prstGeom>
          <a:noFill/>
        </p:spPr>
        <p:txBody>
          <a:bodyPr wrap="square" rtlCol="0">
            <a:spAutoFit/>
          </a:bodyPr>
          <a:lstStyle/>
          <a:p>
            <a:r>
              <a:rPr lang="en-US" sz="1600" dirty="0" smtClean="0">
                <a:solidFill>
                  <a:schemeClr val="accent4"/>
                </a:solidFill>
                <a:latin typeface="Arial" pitchFamily="34" charset="0"/>
                <a:cs typeface="Arial" pitchFamily="34" charset="0"/>
              </a:rPr>
              <a:t>Some clients require a disclaimer.</a:t>
            </a:r>
            <a:r>
              <a:rPr lang="en-US" sz="1600" baseline="0" dirty="0" smtClean="0">
                <a:solidFill>
                  <a:schemeClr val="accent4"/>
                </a:solidFill>
                <a:latin typeface="Arial" pitchFamily="34" charset="0"/>
                <a:cs typeface="Arial" pitchFamily="34" charset="0"/>
              </a:rPr>
              <a:t>  This slide is an example that can be edited to provide that by going to “View” then “Title Slide” and then editing this layout by deleting this box and changing the red company name as required  and formatting the color to white.</a:t>
            </a:r>
            <a:endParaRPr lang="en-US" sz="1600" dirty="0">
              <a:solidFill>
                <a:schemeClr val="accent4"/>
              </a:solidFill>
              <a:latin typeface="Arial" pitchFamily="34" charset="0"/>
              <a:cs typeface="Arial" pitchFamily="34" charset="0"/>
            </a:endParaRPr>
          </a:p>
        </p:txBody>
      </p:sp>
    </p:spTree>
    <p:extLst>
      <p:ext uri="{BB962C8B-B14F-4D97-AF65-F5344CB8AC3E}">
        <p14:creationId xmlns:p14="http://schemas.microsoft.com/office/powerpoint/2010/main" val="2724684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ample Copyright Notic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Copyright Materials</a:t>
            </a:r>
          </a:p>
        </p:txBody>
      </p:sp>
      <p:sp>
        <p:nvSpPr>
          <p:cNvPr id="5" name="Footer Placeholder 4"/>
          <p:cNvSpPr>
            <a:spLocks noGrp="1"/>
          </p:cNvSpPr>
          <p:nvPr>
            <p:ph type="ftr" sz="quarter" idx="10"/>
          </p:nvPr>
        </p:nvSpPr>
        <p:spPr/>
        <p:txBody>
          <a:bodyPr/>
          <a:lstStyle/>
          <a:p>
            <a:r>
              <a:rPr lang="en-US" smtClean="0"/>
              <a:t>Order of Connection Matters Exercise</a:t>
            </a:r>
            <a:endParaRPr lang="en-US" dirty="0"/>
          </a:p>
        </p:txBody>
      </p:sp>
      <p:sp>
        <p:nvSpPr>
          <p:cNvPr id="6" name="Slide Number Placeholder 5"/>
          <p:cNvSpPr>
            <a:spLocks noGrp="1"/>
          </p:cNvSpPr>
          <p:nvPr>
            <p:ph type="sldNum" sz="quarter" idx="11"/>
          </p:nvPr>
        </p:nvSpPr>
        <p:spPr/>
        <p:txBody>
          <a:bodyPr/>
          <a:lstStyle/>
          <a:p>
            <a:fld id="{A9320731-3B2C-4107-8664-CAD7BE973DC8}" type="slidenum">
              <a:rPr lang="en-US" smtClean="0"/>
              <a:pPr/>
              <a:t>‹#›</a:t>
            </a:fld>
            <a:endParaRPr lang="en-US"/>
          </a:p>
        </p:txBody>
      </p:sp>
      <p:sp>
        <p:nvSpPr>
          <p:cNvPr id="9" name="TextBox 8"/>
          <p:cNvSpPr txBox="1"/>
          <p:nvPr userDrawn="1"/>
        </p:nvSpPr>
        <p:spPr>
          <a:xfrm>
            <a:off x="457200" y="1600200"/>
            <a:ext cx="8229600" cy="2123658"/>
          </a:xfrm>
          <a:prstGeom prst="rect">
            <a:avLst/>
          </a:prstGeom>
          <a:noFill/>
        </p:spPr>
        <p:txBody>
          <a:bodyPr wrap="square" rtlCol="0">
            <a:spAutoFit/>
          </a:bodyPr>
          <a:lstStyle/>
          <a:p>
            <a:pPr lvl="0">
              <a:lnSpc>
                <a:spcPct val="150000"/>
              </a:lnSpc>
              <a:spcBef>
                <a:spcPts val="900"/>
              </a:spcBef>
            </a:pPr>
            <a:r>
              <a:rPr lang="en-US" sz="1800" b="1" dirty="0" smtClean="0">
                <a:solidFill>
                  <a:schemeClr val="bg1"/>
                </a:solidFill>
                <a:latin typeface="Arial" pitchFamily="34" charset="0"/>
                <a:cs typeface="Arial" pitchFamily="34" charset="0"/>
              </a:rPr>
              <a:t>Some or all of this presentation may be protected by US and International Copyright laws.  Reproduction, distribution, display and use of the presentation without written permission of the copyright holder is prohibited.</a:t>
            </a:r>
          </a:p>
          <a:p>
            <a:endParaRPr lang="en-US" sz="2400" dirty="0">
              <a:solidFill>
                <a:schemeClr val="bg1"/>
              </a:solidFill>
            </a:endParaRPr>
          </a:p>
        </p:txBody>
      </p:sp>
      <p:sp>
        <p:nvSpPr>
          <p:cNvPr id="10" name="TextBox 9"/>
          <p:cNvSpPr txBox="1"/>
          <p:nvPr userDrawn="1"/>
        </p:nvSpPr>
        <p:spPr>
          <a:xfrm>
            <a:off x="533400" y="3581400"/>
            <a:ext cx="8153400" cy="2062103"/>
          </a:xfrm>
          <a:prstGeom prst="rect">
            <a:avLst/>
          </a:prstGeom>
          <a:noFill/>
        </p:spPr>
        <p:txBody>
          <a:bodyPr wrap="square" rtlCol="0">
            <a:spAutoFit/>
          </a:bodyPr>
          <a:lstStyle/>
          <a:p>
            <a:r>
              <a:rPr lang="en-US" sz="1600" dirty="0" smtClean="0">
                <a:solidFill>
                  <a:schemeClr val="accent4"/>
                </a:solidFill>
                <a:latin typeface="Arial" pitchFamily="34" charset="0"/>
                <a:cs typeface="Arial" pitchFamily="34" charset="0"/>
              </a:rPr>
              <a:t>Some clients require a copyright notice.  Or, we may want to copyright</a:t>
            </a:r>
            <a:r>
              <a:rPr lang="en-US" sz="1600" baseline="0" dirty="0" smtClean="0">
                <a:solidFill>
                  <a:schemeClr val="accent4"/>
                </a:solidFill>
                <a:latin typeface="Arial" pitchFamily="34" charset="0"/>
                <a:cs typeface="Arial" pitchFamily="34" charset="0"/>
              </a:rPr>
              <a:t> the materials as ours.  This slide provides such notice.  To eliminate this text box, go to </a:t>
            </a:r>
            <a:br>
              <a:rPr lang="en-US" sz="1600" baseline="0" dirty="0" smtClean="0">
                <a:solidFill>
                  <a:schemeClr val="accent4"/>
                </a:solidFill>
                <a:latin typeface="Arial" pitchFamily="34" charset="0"/>
                <a:cs typeface="Arial" pitchFamily="34" charset="0"/>
              </a:rPr>
            </a:br>
            <a:r>
              <a:rPr lang="en-US" sz="1600" baseline="0" dirty="0" smtClean="0">
                <a:solidFill>
                  <a:schemeClr val="accent4"/>
                </a:solidFill>
                <a:latin typeface="Arial" pitchFamily="34" charset="0"/>
                <a:cs typeface="Arial" pitchFamily="34" charset="0"/>
              </a:rPr>
              <a:t>“View” then “Slide Master” and delete it from the lay out slide.</a:t>
            </a:r>
          </a:p>
          <a:p>
            <a:endParaRPr lang="en-US" sz="1600" baseline="0" dirty="0" smtClean="0">
              <a:solidFill>
                <a:schemeClr val="accent4"/>
              </a:solidFill>
              <a:latin typeface="Arial" pitchFamily="34" charset="0"/>
              <a:cs typeface="Arial" pitchFamily="34" charset="0"/>
            </a:endParaRPr>
          </a:p>
          <a:p>
            <a:r>
              <a:rPr lang="en-US" sz="1600" baseline="0" dirty="0" smtClean="0">
                <a:solidFill>
                  <a:schemeClr val="accent4"/>
                </a:solidFill>
                <a:latin typeface="Arial" pitchFamily="34" charset="0"/>
                <a:cs typeface="Arial" pitchFamily="34" charset="0"/>
              </a:rPr>
              <a:t>You can also add © FDE &lt;Current Year&gt; into the footer for each slide.  Do this by going to “Insert” then “Header and Footer” and making appropriate edits.   The little copy right symbol is available from the Insert menu also by clicking on the “Symbol” button (the one with the omega sign on it).</a:t>
            </a:r>
            <a:endParaRPr lang="en-US" sz="1600" dirty="0">
              <a:solidFill>
                <a:schemeClr val="accent4"/>
              </a:solidFill>
              <a:latin typeface="Arial" pitchFamily="34" charset="0"/>
              <a:cs typeface="Arial" pitchFamily="34" charset="0"/>
            </a:endParaRPr>
          </a:p>
        </p:txBody>
      </p:sp>
    </p:spTree>
    <p:extLst>
      <p:ext uri="{BB962C8B-B14F-4D97-AF65-F5344CB8AC3E}">
        <p14:creationId xmlns:p14="http://schemas.microsoft.com/office/powerpoint/2010/main" val="417198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Learning Objectives">
    <p:bg>
      <p:bgPr>
        <a:solidFill>
          <a:schemeClr val="tx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smtClean="0"/>
              <a:t>Order of Connection Matters Exercise</a:t>
            </a:r>
            <a:endParaRPr lang="en-US" dirty="0"/>
          </a:p>
        </p:txBody>
      </p:sp>
      <p:sp>
        <p:nvSpPr>
          <p:cNvPr id="6" name="Slide Number Placeholder 5"/>
          <p:cNvSpPr>
            <a:spLocks noGrp="1"/>
          </p:cNvSpPr>
          <p:nvPr>
            <p:ph type="sldNum" sz="quarter" idx="11"/>
          </p:nvPr>
        </p:nvSpPr>
        <p:spPr/>
        <p:txBody>
          <a:bodyPr/>
          <a:lstStyle/>
          <a:p>
            <a:fld id="{A9320731-3B2C-4107-8664-CAD7BE973DC8}" type="slidenum">
              <a:rPr lang="en-US" smtClean="0"/>
              <a:pPr/>
              <a:t>‹#›</a:t>
            </a:fld>
            <a:endParaRPr lang="en-US"/>
          </a:p>
        </p:txBody>
      </p:sp>
      <p:sp>
        <p:nvSpPr>
          <p:cNvPr id="4" name="TextBox 3"/>
          <p:cNvSpPr txBox="1"/>
          <p:nvPr userDrawn="1"/>
        </p:nvSpPr>
        <p:spPr>
          <a:xfrm>
            <a:off x="457200" y="274638"/>
            <a:ext cx="8229600" cy="1143000"/>
          </a:xfrm>
          <a:prstGeom prst="rect">
            <a:avLst/>
          </a:prstGeom>
        </p:spPr>
        <p:txBody>
          <a:bodyPr vert="horz" lIns="91440" tIns="45720" rIns="91440" bIns="45720" rtlCol="0" anchor="ctr">
            <a:normAutofit/>
          </a:bodyPr>
          <a:lstStyle>
            <a:lvl1pPr>
              <a:spcBef>
                <a:spcPct val="0"/>
              </a:spcBef>
              <a:buNone/>
              <a:defRPr sz="3200">
                <a:solidFill>
                  <a:schemeClr val="tx2"/>
                </a:solidFill>
                <a:latin typeface="Arial" pitchFamily="34" charset="0"/>
                <a:ea typeface="+mj-ea"/>
                <a:cs typeface="Arial" pitchFamily="34" charset="0"/>
              </a:defRPr>
            </a:lvl1pPr>
          </a:lstStyle>
          <a:p>
            <a:pPr lvl="0"/>
            <a:r>
              <a:rPr lang="en-US" dirty="0" smtClean="0">
                <a:solidFill>
                  <a:srgbClr val="FFA100"/>
                </a:solidFill>
              </a:rPr>
              <a:t>Learning Objectives</a:t>
            </a:r>
            <a:endParaRPr lang="en-US" dirty="0">
              <a:solidFill>
                <a:srgbClr val="FFA100"/>
              </a:solidFill>
            </a:endParaRPr>
          </a:p>
        </p:txBody>
      </p:sp>
      <p:sp>
        <p:nvSpPr>
          <p:cNvPr id="2" name="TextBox 1"/>
          <p:cNvSpPr txBox="1"/>
          <p:nvPr userDrawn="1"/>
        </p:nvSpPr>
        <p:spPr>
          <a:xfrm>
            <a:off x="457200" y="1600200"/>
            <a:ext cx="5814412" cy="461665"/>
          </a:xfrm>
          <a:prstGeom prst="rect">
            <a:avLst/>
          </a:prstGeom>
          <a:noFill/>
        </p:spPr>
        <p:txBody>
          <a:bodyPr wrap="none" rtlCol="0">
            <a:spAutoFit/>
          </a:bodyPr>
          <a:lstStyle/>
          <a:p>
            <a:pPr lvl="0"/>
            <a:r>
              <a:rPr lang="en-US" sz="2400" b="0" kern="1200" baseline="0" dirty="0" smtClean="0">
                <a:solidFill>
                  <a:schemeClr val="bg1"/>
                </a:solidFill>
                <a:latin typeface="Arial" pitchFamily="34" charset="0"/>
                <a:ea typeface="+mn-ea"/>
                <a:cs typeface="Arial" pitchFamily="34" charset="0"/>
              </a:rPr>
              <a:t>After completing this course, you should:</a:t>
            </a:r>
          </a:p>
        </p:txBody>
      </p:sp>
      <p:sp>
        <p:nvSpPr>
          <p:cNvPr id="8" name="Text Placeholder 7"/>
          <p:cNvSpPr>
            <a:spLocks noGrp="1"/>
          </p:cNvSpPr>
          <p:nvPr>
            <p:ph type="body" sz="quarter" idx="12" hasCustomPrompt="1"/>
          </p:nvPr>
        </p:nvSpPr>
        <p:spPr>
          <a:xfrm>
            <a:off x="457200" y="2286000"/>
            <a:ext cx="7636625" cy="4015105"/>
          </a:xfrm>
          <a:ln>
            <a:noFill/>
          </a:ln>
        </p:spPr>
        <p:txBody>
          <a:bodyPr/>
          <a:lstStyle>
            <a:lvl2pPr marL="465138" indent="-457200">
              <a:buFont typeface="+mj-lt"/>
              <a:buAutoNum type="arabicPeriod"/>
              <a:defRPr baseline="0">
                <a:solidFill>
                  <a:srgbClr val="FFA100"/>
                </a:solidFill>
              </a:defRPr>
            </a:lvl2pPr>
            <a:lvl3pPr>
              <a:defRPr lang="en-US" sz="1800" kern="1200" baseline="0" dirty="0">
                <a:solidFill>
                  <a:schemeClr val="accent4"/>
                </a:solidFill>
                <a:latin typeface="Arial" pitchFamily="34" charset="0"/>
                <a:ea typeface="+mn-ea"/>
                <a:cs typeface="Arial" pitchFamily="34" charset="0"/>
              </a:defRPr>
            </a:lvl3pPr>
          </a:lstStyle>
          <a:p>
            <a:pPr lvl="1"/>
            <a:r>
              <a:rPr lang="en-US" dirty="0" smtClean="0"/>
              <a:t>Click here to enter learning objectives</a:t>
            </a:r>
          </a:p>
          <a:p>
            <a:pPr lvl="2"/>
            <a:endParaRPr lang="en-US" dirty="0" smtClean="0"/>
          </a:p>
        </p:txBody>
      </p:sp>
      <p:sp>
        <p:nvSpPr>
          <p:cNvPr id="10" name="Text Placeholder 9"/>
          <p:cNvSpPr>
            <a:spLocks noGrp="1"/>
          </p:cNvSpPr>
          <p:nvPr>
            <p:ph type="body" sz="quarter" idx="13" hasCustomPrompt="1"/>
          </p:nvPr>
        </p:nvSpPr>
        <p:spPr>
          <a:xfrm>
            <a:off x="573579" y="3421351"/>
            <a:ext cx="7351222" cy="1760249"/>
          </a:xfrm>
          <a:ln>
            <a:noFill/>
          </a:ln>
        </p:spPr>
        <p:txBody>
          <a:bodyPr>
            <a:noAutofit/>
          </a:bodyPr>
          <a:lstStyle>
            <a:lvl3pPr marL="346075" indent="0" algn="l" defTabSz="914400" rtl="0" eaLnBrk="1" latinLnBrk="0" hangingPunct="1">
              <a:spcBef>
                <a:spcPct val="20000"/>
              </a:spcBef>
              <a:buFont typeface="+mj-lt"/>
              <a:buNone/>
              <a:defRPr lang="en-US" sz="1800" kern="1200" baseline="0" dirty="0">
                <a:solidFill>
                  <a:srgbClr val="FF0000"/>
                </a:solidFill>
                <a:latin typeface="Arial" pitchFamily="34" charset="0"/>
                <a:ea typeface="+mn-ea"/>
                <a:cs typeface="Arial" pitchFamily="34" charset="0"/>
              </a:defRPr>
            </a:lvl3pPr>
          </a:lstStyle>
          <a:p>
            <a:pPr marL="346075" lvl="2" indent="0" algn="l" defTabSz="914400" rtl="0" eaLnBrk="1" latinLnBrk="0" hangingPunct="1">
              <a:spcBef>
                <a:spcPct val="20000"/>
              </a:spcBef>
              <a:buFont typeface="+mj-lt"/>
              <a:buNone/>
            </a:pPr>
            <a:r>
              <a:rPr lang="en-US" dirty="0" smtClean="0"/>
              <a:t>Where courses are offered for credits, you often have to state the learning objectives at the beginning of the slide set.  Typically 4-6 objectives are required.</a:t>
            </a:r>
          </a:p>
          <a:p>
            <a:pPr marL="346075" lvl="2" indent="0" algn="l" defTabSz="914400" rtl="0" eaLnBrk="1" latinLnBrk="0" hangingPunct="1">
              <a:spcBef>
                <a:spcPct val="20000"/>
              </a:spcBef>
              <a:buFont typeface="+mj-lt"/>
              <a:buNone/>
            </a:pPr>
            <a:r>
              <a:rPr lang="en-US" dirty="0" smtClean="0"/>
              <a:t>Usually this is a good starting point for organizing your presentation anyway and it helps set up the class and sets expectations.</a:t>
            </a:r>
            <a:endParaRPr lang="en-US" dirty="0"/>
          </a:p>
        </p:txBody>
      </p:sp>
    </p:spTree>
    <p:extLst>
      <p:ext uri="{BB962C8B-B14F-4D97-AF65-F5344CB8AC3E}">
        <p14:creationId xmlns:p14="http://schemas.microsoft.com/office/powerpoint/2010/main" val="3150728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Learning Objectives">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marL="457200" indent="-457200">
              <a:buFont typeface="Arial" pitchFamily="34" charset="0"/>
              <a:buChar char="•"/>
              <a:defRPr baseline="0">
                <a:solidFill>
                  <a:schemeClr val="bg1"/>
                </a:solidFill>
              </a:defRPr>
            </a:lvl1pPr>
            <a:lvl2pPr marL="465138" indent="-457200">
              <a:buFont typeface="+mj-lt"/>
              <a:buAutoNum type="arabicPeriod"/>
              <a:defRPr baseline="0"/>
            </a:lvl2pPr>
            <a:lvl3pPr marL="803275" indent="-457200">
              <a:buFont typeface="+mj-lt"/>
              <a:buAutoNum type="arabicPeriod"/>
              <a:defRPr lang="en-US" sz="1800" kern="1200" baseline="0" dirty="0" smtClean="0">
                <a:solidFill>
                  <a:schemeClr val="accent4"/>
                </a:solidFill>
                <a:latin typeface="Arial" pitchFamily="34" charset="0"/>
                <a:ea typeface="+mn-ea"/>
                <a:cs typeface="Arial" pitchFamily="34" charset="0"/>
              </a:defRPr>
            </a:lvl3pPr>
            <a:lvl4pPr marL="1143000" indent="-457200">
              <a:buFont typeface="+mj-lt"/>
              <a:buAutoNum type="arabicPeriod"/>
              <a:defRPr/>
            </a:lvl4pPr>
            <a:lvl5pPr marL="1482725" indent="-457200">
              <a:buFont typeface="+mj-lt"/>
              <a:buAutoNum type="arabicPeriod"/>
              <a:defRPr/>
            </a:lvl5pPr>
          </a:lstStyle>
          <a:p>
            <a:pPr lvl="0"/>
            <a:r>
              <a:rPr lang="en-US" dirty="0" smtClean="0"/>
              <a:t>Topic 1</a:t>
            </a:r>
          </a:p>
          <a:p>
            <a:pPr lvl="0"/>
            <a:r>
              <a:rPr lang="en-US" dirty="0" smtClean="0"/>
              <a:t>Topic 2</a:t>
            </a:r>
          </a:p>
          <a:p>
            <a:pPr lvl="0"/>
            <a:r>
              <a:rPr lang="en-US" dirty="0" smtClean="0"/>
              <a:t>Topic 3</a:t>
            </a:r>
          </a:p>
          <a:p>
            <a:pPr lvl="0"/>
            <a:r>
              <a:rPr lang="en-US" dirty="0" smtClean="0"/>
              <a:t>Topic 4</a:t>
            </a:r>
          </a:p>
          <a:p>
            <a:pPr lvl="0"/>
            <a:r>
              <a:rPr lang="en-US" dirty="0" smtClean="0"/>
              <a:t>Topic 5</a:t>
            </a:r>
          </a:p>
          <a:p>
            <a:pPr lvl="0"/>
            <a:r>
              <a:rPr lang="en-US" dirty="0" smtClean="0"/>
              <a:t>Topic 6</a:t>
            </a:r>
          </a:p>
          <a:p>
            <a:pPr marL="346075" lvl="2" indent="0" algn="l" defTabSz="914400" rtl="0" eaLnBrk="1" latinLnBrk="0" hangingPunct="1">
              <a:spcBef>
                <a:spcPct val="20000"/>
              </a:spcBef>
              <a:buFont typeface="+mj-lt"/>
              <a:buNone/>
            </a:pPr>
            <a:endParaRPr lang="en-US" dirty="0" smtClean="0"/>
          </a:p>
          <a:p>
            <a:pPr marL="346075" lvl="2" indent="0" algn="l" defTabSz="914400" rtl="0" eaLnBrk="1" latinLnBrk="0" hangingPunct="1">
              <a:spcBef>
                <a:spcPct val="20000"/>
              </a:spcBef>
              <a:buFont typeface="+mj-lt"/>
              <a:buNone/>
            </a:pPr>
            <a:r>
              <a:rPr lang="en-US" dirty="0" smtClean="0"/>
              <a:t>Providing an agenda is also required by some clients.  This is also a good organizing tool for putting your presentation together and is also a good way to help the students understand how the learning objectives tie into the plan for the day.  If you include time targets, this also helps you manage your time.</a:t>
            </a:r>
          </a:p>
          <a:p>
            <a:pPr lvl="0"/>
            <a:endParaRPr lang="en-US" dirty="0"/>
          </a:p>
        </p:txBody>
      </p:sp>
      <p:sp>
        <p:nvSpPr>
          <p:cNvPr id="5" name="Footer Placeholder 4"/>
          <p:cNvSpPr>
            <a:spLocks noGrp="1"/>
          </p:cNvSpPr>
          <p:nvPr>
            <p:ph type="ftr" sz="quarter" idx="10"/>
          </p:nvPr>
        </p:nvSpPr>
        <p:spPr/>
        <p:txBody>
          <a:bodyPr/>
          <a:lstStyle/>
          <a:p>
            <a:r>
              <a:rPr lang="en-US" smtClean="0"/>
              <a:t>Order of Connection Matters Exercise</a:t>
            </a:r>
            <a:endParaRPr lang="en-US" dirty="0"/>
          </a:p>
        </p:txBody>
      </p:sp>
      <p:sp>
        <p:nvSpPr>
          <p:cNvPr id="6" name="Slide Number Placeholder 5"/>
          <p:cNvSpPr>
            <a:spLocks noGrp="1"/>
          </p:cNvSpPr>
          <p:nvPr>
            <p:ph type="sldNum" sz="quarter" idx="11"/>
          </p:nvPr>
        </p:nvSpPr>
        <p:spPr/>
        <p:txBody>
          <a:bodyPr/>
          <a:lstStyle/>
          <a:p>
            <a:fld id="{A9320731-3B2C-4107-8664-CAD7BE973DC8}" type="slidenum">
              <a:rPr lang="en-US" smtClean="0"/>
              <a:pPr/>
              <a:t>‹#›</a:t>
            </a:fld>
            <a:endParaRPr lang="en-US"/>
          </a:p>
        </p:txBody>
      </p:sp>
      <p:sp>
        <p:nvSpPr>
          <p:cNvPr id="4" name="TextBox 3"/>
          <p:cNvSpPr txBox="1"/>
          <p:nvPr userDrawn="1"/>
        </p:nvSpPr>
        <p:spPr>
          <a:xfrm>
            <a:off x="457200" y="274638"/>
            <a:ext cx="8229600" cy="1143000"/>
          </a:xfrm>
          <a:prstGeom prst="rect">
            <a:avLst/>
          </a:prstGeom>
        </p:spPr>
        <p:txBody>
          <a:bodyPr vert="horz" lIns="91440" tIns="45720" rIns="91440" bIns="45720" rtlCol="0" anchor="ctr">
            <a:normAutofit/>
          </a:bodyPr>
          <a:lstStyle>
            <a:lvl1pPr>
              <a:spcBef>
                <a:spcPct val="0"/>
              </a:spcBef>
              <a:buNone/>
              <a:defRPr sz="3200">
                <a:solidFill>
                  <a:schemeClr val="tx2"/>
                </a:solidFill>
                <a:latin typeface="Arial" pitchFamily="34" charset="0"/>
                <a:ea typeface="+mj-ea"/>
                <a:cs typeface="Arial" pitchFamily="34" charset="0"/>
              </a:defRPr>
            </a:lvl1pPr>
          </a:lstStyle>
          <a:p>
            <a:pPr lvl="0"/>
            <a:r>
              <a:rPr lang="en-US" dirty="0" smtClean="0">
                <a:solidFill>
                  <a:srgbClr val="FFA100"/>
                </a:solidFill>
              </a:rPr>
              <a:t>Agenda</a:t>
            </a:r>
            <a:endParaRPr lang="en-US" dirty="0">
              <a:solidFill>
                <a:srgbClr val="FFA100"/>
              </a:solidFill>
            </a:endParaRPr>
          </a:p>
        </p:txBody>
      </p:sp>
    </p:spTree>
    <p:extLst>
      <p:ext uri="{BB962C8B-B14F-4D97-AF65-F5344CB8AC3E}">
        <p14:creationId xmlns:p14="http://schemas.microsoft.com/office/powerpoint/2010/main" val="194706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genda Background">
    <p:bg>
      <p:bgPr>
        <a:solidFill>
          <a:schemeClr val="tx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smtClean="0"/>
              <a:t>Order of Connection Matters Exercise</a:t>
            </a:r>
            <a:endParaRPr lang="en-US" dirty="0"/>
          </a:p>
        </p:txBody>
      </p:sp>
      <p:sp>
        <p:nvSpPr>
          <p:cNvPr id="6" name="Slide Number Placeholder 5"/>
          <p:cNvSpPr>
            <a:spLocks noGrp="1"/>
          </p:cNvSpPr>
          <p:nvPr>
            <p:ph type="sldNum" sz="quarter" idx="11"/>
          </p:nvPr>
        </p:nvSpPr>
        <p:spPr/>
        <p:txBody>
          <a:bodyPr/>
          <a:lstStyle/>
          <a:p>
            <a:fld id="{A9320731-3B2C-4107-8664-CAD7BE973DC8}" type="slidenum">
              <a:rPr lang="en-US" smtClean="0"/>
              <a:pPr/>
              <a:t>‹#›</a:t>
            </a:fld>
            <a:endParaRPr lang="en-US"/>
          </a:p>
        </p:txBody>
      </p:sp>
      <p:sp>
        <p:nvSpPr>
          <p:cNvPr id="4" name="TextBox 3"/>
          <p:cNvSpPr txBox="1"/>
          <p:nvPr userDrawn="1"/>
        </p:nvSpPr>
        <p:spPr>
          <a:xfrm>
            <a:off x="457200" y="274638"/>
            <a:ext cx="8229600" cy="1143000"/>
          </a:xfrm>
          <a:prstGeom prst="rect">
            <a:avLst/>
          </a:prstGeom>
        </p:spPr>
        <p:txBody>
          <a:bodyPr vert="horz" lIns="91440" tIns="45720" rIns="91440" bIns="45720" rtlCol="0" anchor="ctr">
            <a:normAutofit/>
          </a:bodyPr>
          <a:lstStyle>
            <a:lvl1pPr>
              <a:spcBef>
                <a:spcPct val="0"/>
              </a:spcBef>
              <a:buNone/>
              <a:defRPr sz="3200">
                <a:solidFill>
                  <a:schemeClr val="tx2"/>
                </a:solidFill>
                <a:latin typeface="Arial" pitchFamily="34" charset="0"/>
                <a:ea typeface="+mj-ea"/>
                <a:cs typeface="Arial" pitchFamily="34" charset="0"/>
              </a:defRPr>
            </a:lvl1pPr>
          </a:lstStyle>
          <a:p>
            <a:pPr lvl="0"/>
            <a:r>
              <a:rPr lang="en-US" dirty="0" smtClean="0">
                <a:solidFill>
                  <a:srgbClr val="FFA100"/>
                </a:solidFill>
              </a:rPr>
              <a:t>Agenda</a:t>
            </a:r>
            <a:endParaRPr lang="en-US" dirty="0">
              <a:solidFill>
                <a:srgbClr val="FFA100"/>
              </a:solidFill>
            </a:endParaRPr>
          </a:p>
        </p:txBody>
      </p:sp>
    </p:spTree>
    <p:extLst>
      <p:ext uri="{BB962C8B-B14F-4D97-AF65-F5344CB8AC3E}">
        <p14:creationId xmlns:p14="http://schemas.microsoft.com/office/powerpoint/2010/main" val="4269062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bg1"/>
                </a:solidFill>
              </a:defRPr>
            </a:lvl1pPr>
            <a:lvl2pPr>
              <a:defRPr>
                <a:solidFill>
                  <a:srgbClr val="FFA100"/>
                </a:solidFill>
              </a:defRPr>
            </a:lvl2pPr>
            <a:lvl3pPr>
              <a:defRPr>
                <a:solidFill>
                  <a:srgbClr val="FFA100"/>
                </a:solidFill>
              </a:defRPr>
            </a:lvl3pPr>
            <a:lvl4pPr>
              <a:defRPr>
                <a:solidFill>
                  <a:srgbClr val="FFA100"/>
                </a:solidFill>
              </a:defRPr>
            </a:lvl4pPr>
            <a:lvl5pPr>
              <a:defRPr>
                <a:solidFill>
                  <a:srgbClr val="FFA1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p:txBody>
          <a:bodyPr/>
          <a:lstStyle/>
          <a:p>
            <a:r>
              <a:rPr lang="en-US" smtClean="0"/>
              <a:t>Order of Connection Matters Exercise</a:t>
            </a:r>
            <a:endParaRPr lang="en-US" dirty="0"/>
          </a:p>
        </p:txBody>
      </p:sp>
      <p:sp>
        <p:nvSpPr>
          <p:cNvPr id="6" name="Slide Number Placeholder 5"/>
          <p:cNvSpPr>
            <a:spLocks noGrp="1"/>
          </p:cNvSpPr>
          <p:nvPr>
            <p:ph type="sldNum" sz="quarter" idx="11"/>
          </p:nvPr>
        </p:nvSpPr>
        <p:spPr/>
        <p:txBody>
          <a:bodyPr/>
          <a:lstStyle/>
          <a:p>
            <a:fld id="{A9320731-3B2C-4107-8664-CAD7BE973DC8}" type="slidenum">
              <a:rPr lang="en-US" smtClean="0"/>
              <a:pPr/>
              <a:t>‹#›</a:t>
            </a:fld>
            <a:endParaRPr lang="en-US"/>
          </a:p>
        </p:txBody>
      </p:sp>
    </p:spTree>
    <p:extLst>
      <p:ext uri="{BB962C8B-B14F-4D97-AF65-F5344CB8AC3E}">
        <p14:creationId xmlns:p14="http://schemas.microsoft.com/office/powerpoint/2010/main" val="2391072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524000" y="6629400"/>
            <a:ext cx="6096000" cy="228600"/>
          </a:xfrm>
          <a:prstGeom prst="rect">
            <a:avLst/>
          </a:prstGeom>
        </p:spPr>
        <p:txBody>
          <a:bodyPr vert="horz" lIns="91440" tIns="45720" rIns="91440" bIns="45720" rtlCol="0" anchor="ctr"/>
          <a:lstStyle>
            <a:lvl1pPr algn="ctr">
              <a:defRPr sz="1200" cap="small" baseline="0">
                <a:solidFill>
                  <a:schemeClr val="tx1">
                    <a:tint val="75000"/>
                  </a:schemeClr>
                </a:solidFill>
                <a:latin typeface="Arial" pitchFamily="34" charset="0"/>
                <a:cs typeface="Arial" pitchFamily="34" charset="0"/>
              </a:defRPr>
            </a:lvl1pPr>
          </a:lstStyle>
          <a:p>
            <a:r>
              <a:rPr lang="en-US" smtClean="0"/>
              <a:t>Order of Connection Matters Exercise</a:t>
            </a:r>
            <a:endParaRPr lang="en-US" dirty="0"/>
          </a:p>
        </p:txBody>
      </p:sp>
      <p:sp>
        <p:nvSpPr>
          <p:cNvPr id="6" name="Slide Number Placeholder 5"/>
          <p:cNvSpPr>
            <a:spLocks noGrp="1"/>
          </p:cNvSpPr>
          <p:nvPr>
            <p:ph type="sldNum" sz="quarter" idx="4"/>
          </p:nvPr>
        </p:nvSpPr>
        <p:spPr>
          <a:xfrm>
            <a:off x="7620000" y="6629400"/>
            <a:ext cx="1524000" cy="228600"/>
          </a:xfrm>
          <a:prstGeom prst="rect">
            <a:avLst/>
          </a:prstGeom>
        </p:spPr>
        <p:txBody>
          <a:bodyPr vert="horz" lIns="91440" tIns="45720" rIns="91440" bIns="45720" rtlCol="0" anchor="ctr"/>
          <a:lstStyle>
            <a:lvl1pPr algn="r">
              <a:defRPr lang="en-US" sz="1200" cap="small" baseline="0" smtClean="0">
                <a:solidFill>
                  <a:schemeClr val="tx1">
                    <a:tint val="75000"/>
                  </a:schemeClr>
                </a:solidFill>
                <a:latin typeface="Arial" pitchFamily="34" charset="0"/>
                <a:cs typeface="Arial" pitchFamily="34" charset="0"/>
              </a:defRPr>
            </a:lvl1pPr>
          </a:lstStyle>
          <a:p>
            <a:fld id="{A9320731-3B2C-4107-8664-CAD7BE973DC8}" type="slidenum">
              <a:rPr lang="en-US" smtClean="0"/>
              <a:pPr/>
              <a:t>‹#›</a:t>
            </a:fld>
            <a:endParaRPr lang="en-US"/>
          </a:p>
        </p:txBody>
      </p:sp>
    </p:spTree>
    <p:extLst>
      <p:ext uri="{BB962C8B-B14F-4D97-AF65-F5344CB8AC3E}">
        <p14:creationId xmlns:p14="http://schemas.microsoft.com/office/powerpoint/2010/main" val="3197250252"/>
      </p:ext>
    </p:extLst>
  </p:cSld>
  <p:clrMap bg1="lt1" tx1="dk1" bg2="lt2" tx2="dk2" accent1="accent1" accent2="accent2" accent3="accent3" accent4="accent4" accent5="accent5" accent6="accent6" hlink="hlink" folHlink="folHlink"/>
  <p:sldLayoutIdLst>
    <p:sldLayoutId id="2147483707" r:id="rId1"/>
    <p:sldLayoutId id="2147483747" r:id="rId2"/>
    <p:sldLayoutId id="2147483745" r:id="rId3"/>
    <p:sldLayoutId id="2147483739" r:id="rId4"/>
    <p:sldLayoutId id="2147483740" r:id="rId5"/>
    <p:sldLayoutId id="2147483749" r:id="rId6"/>
    <p:sldLayoutId id="2147483742" r:id="rId7"/>
    <p:sldLayoutId id="2147483744" r:id="rId8"/>
    <p:sldLayoutId id="2147483713" r:id="rId9"/>
    <p:sldLayoutId id="2147483714" r:id="rId10"/>
    <p:sldLayoutId id="2147483715" r:id="rId11"/>
    <p:sldLayoutId id="2147483716" r:id="rId12"/>
    <p:sldLayoutId id="2147483717" r:id="rId13"/>
    <p:sldLayoutId id="2147483718" r:id="rId14"/>
    <p:sldLayoutId id="2147483719" r:id="rId15"/>
    <p:sldLayoutId id="2147483748" r:id="rId16"/>
    <p:sldLayoutId id="2147483750" r:id="rId17"/>
    <p:sldLayoutId id="2147483746" r:id="rId18"/>
  </p:sldLayoutIdLst>
  <p:hf sldNum="0" hdr="0" ftr="0" dt="0"/>
  <p:txStyles>
    <p:titleStyle>
      <a:lvl1pPr algn="l" defTabSz="914400" rtl="0" eaLnBrk="1" latinLnBrk="0" hangingPunct="1">
        <a:spcBef>
          <a:spcPct val="0"/>
        </a:spcBef>
        <a:buNone/>
        <a:defRPr sz="3200" kern="1200">
          <a:solidFill>
            <a:srgbClr val="FFA100"/>
          </a:solidFill>
          <a:latin typeface="Arial" pitchFamily="34" charset="0"/>
          <a:ea typeface="+mj-ea"/>
          <a:cs typeface="Arial" pitchFamily="34" charset="0"/>
        </a:defRPr>
      </a:lvl1pPr>
    </p:titleStyle>
    <p:bodyStyle>
      <a:lvl1pPr marL="0" indent="0" algn="l" defTabSz="914400" rtl="0" eaLnBrk="1" latinLnBrk="0" hangingPunct="1">
        <a:spcBef>
          <a:spcPct val="20000"/>
        </a:spcBef>
        <a:buFont typeface="Arial" pitchFamily="34" charset="0"/>
        <a:buNone/>
        <a:defRPr sz="2400" b="0" kern="1200">
          <a:solidFill>
            <a:schemeClr val="bg1"/>
          </a:solidFill>
          <a:latin typeface="Arial" pitchFamily="34" charset="0"/>
          <a:ea typeface="+mn-ea"/>
          <a:cs typeface="Arial" pitchFamily="34" charset="0"/>
        </a:defRPr>
      </a:lvl1pPr>
      <a:lvl2pPr marL="350838" indent="-342900" algn="l" defTabSz="914400" rtl="0" eaLnBrk="1" latinLnBrk="0" hangingPunct="1">
        <a:spcBef>
          <a:spcPct val="20000"/>
        </a:spcBef>
        <a:buFont typeface="Arial" pitchFamily="34" charset="0"/>
        <a:buChar char="•"/>
        <a:defRPr sz="2400" kern="1200">
          <a:solidFill>
            <a:srgbClr val="FFA100"/>
          </a:solidFill>
          <a:latin typeface="Arial" pitchFamily="34" charset="0"/>
          <a:ea typeface="+mn-ea"/>
          <a:cs typeface="Arial" pitchFamily="34" charset="0"/>
        </a:defRPr>
      </a:lvl2pPr>
      <a:lvl3pPr marL="688975" indent="-342900" algn="l" defTabSz="914400" rtl="0" eaLnBrk="1" latinLnBrk="0" hangingPunct="1">
        <a:spcBef>
          <a:spcPct val="20000"/>
        </a:spcBef>
        <a:buFont typeface="Calibri" pitchFamily="34" charset="0"/>
        <a:buChar char="‒"/>
        <a:defRPr sz="2400" kern="1200">
          <a:solidFill>
            <a:srgbClr val="FFA100"/>
          </a:solidFill>
          <a:latin typeface="Arial" pitchFamily="34" charset="0"/>
          <a:ea typeface="+mn-ea"/>
          <a:cs typeface="Arial" pitchFamily="34" charset="0"/>
        </a:defRPr>
      </a:lvl3pPr>
      <a:lvl4pPr marL="1033463" indent="-347663" algn="l" defTabSz="914400" rtl="0" eaLnBrk="1" latinLnBrk="0" hangingPunct="1">
        <a:spcBef>
          <a:spcPct val="20000"/>
        </a:spcBef>
        <a:buFont typeface="Arial" pitchFamily="34" charset="0"/>
        <a:buChar char="•"/>
        <a:defRPr sz="2400" kern="1200">
          <a:solidFill>
            <a:srgbClr val="FFA100"/>
          </a:solidFill>
          <a:latin typeface="Arial" pitchFamily="34" charset="0"/>
          <a:ea typeface="+mn-ea"/>
          <a:cs typeface="Arial" pitchFamily="34" charset="0"/>
        </a:defRPr>
      </a:lvl4pPr>
      <a:lvl5pPr marL="1312863" indent="-287338" algn="l" defTabSz="914400" rtl="0" eaLnBrk="1" latinLnBrk="0" hangingPunct="1">
        <a:spcBef>
          <a:spcPct val="20000"/>
        </a:spcBef>
        <a:buFont typeface="Calibri" pitchFamily="34" charset="0"/>
        <a:buChar char="‒"/>
        <a:defRPr sz="2000" kern="1200">
          <a:solidFill>
            <a:srgbClr val="FFA10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13.xml"/><Relationship Id="rId4" Type="http://schemas.openxmlformats.org/officeDocument/2006/relationships/image" Target="../media/image11.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System Diagrams</a:t>
            </a:r>
            <a:endParaRPr lang="en-US" dirty="0"/>
          </a:p>
        </p:txBody>
      </p:sp>
      <p:sp>
        <p:nvSpPr>
          <p:cNvPr id="3" name="Text Placeholder 2"/>
          <p:cNvSpPr>
            <a:spLocks noGrp="1"/>
          </p:cNvSpPr>
          <p:nvPr>
            <p:ph type="body" sz="quarter" idx="10"/>
          </p:nvPr>
        </p:nvSpPr>
        <p:spPr/>
        <p:txBody>
          <a:bodyPr/>
          <a:lstStyle/>
          <a:p>
            <a:r>
              <a:rPr lang="en-US" dirty="0" smtClean="0"/>
              <a:t>Symbol Library – Black Background</a:t>
            </a:r>
            <a:endParaRPr lang="en-US" dirty="0"/>
          </a:p>
        </p:txBody>
      </p:sp>
      <p:sp>
        <p:nvSpPr>
          <p:cNvPr id="4" name="Text Placeholder 3"/>
          <p:cNvSpPr>
            <a:spLocks noGrp="1"/>
          </p:cNvSpPr>
          <p:nvPr>
            <p:ph type="body" sz="quarter" idx="12"/>
          </p:nvPr>
        </p:nvSpPr>
        <p:spPr/>
        <p:txBody>
          <a:bodyPr/>
          <a:lstStyle/>
          <a:p>
            <a:r>
              <a:rPr lang="en-US" dirty="0" smtClean="0"/>
              <a:t>David Sellers</a:t>
            </a:r>
            <a:endParaRPr lang="en-US" dirty="0"/>
          </a:p>
        </p:txBody>
      </p:sp>
      <p:sp>
        <p:nvSpPr>
          <p:cNvPr id="5" name="Text Placeholder 4"/>
          <p:cNvSpPr>
            <a:spLocks noGrp="1"/>
          </p:cNvSpPr>
          <p:nvPr>
            <p:ph type="body" sz="quarter" idx="13"/>
          </p:nvPr>
        </p:nvSpPr>
        <p:spPr/>
        <p:txBody>
          <a:bodyPr/>
          <a:lstStyle/>
          <a:p>
            <a:r>
              <a:rPr lang="en-US" dirty="0" smtClean="0"/>
              <a:t>Facility Dynamics Engineering</a:t>
            </a:r>
            <a:endParaRPr lang="en-US" dirty="0"/>
          </a:p>
        </p:txBody>
      </p:sp>
      <p:sp>
        <p:nvSpPr>
          <p:cNvPr id="6" name="Text Placeholder 5"/>
          <p:cNvSpPr>
            <a:spLocks noGrp="1"/>
          </p:cNvSpPr>
          <p:nvPr>
            <p:ph type="body" sz="quarter" idx="15"/>
          </p:nvPr>
        </p:nvSpPr>
        <p:spPr/>
        <p:txBody>
          <a:bodyPr/>
          <a:lstStyle/>
          <a:p>
            <a:r>
              <a:rPr lang="en-US" dirty="0" smtClean="0"/>
              <a:t>2015-11-06</a:t>
            </a:r>
            <a:endParaRPr lang="en-US" dirty="0"/>
          </a:p>
        </p:txBody>
      </p:sp>
    </p:spTree>
    <p:extLst>
      <p:ext uri="{BB962C8B-B14F-4D97-AF65-F5344CB8AC3E}">
        <p14:creationId xmlns:p14="http://schemas.microsoft.com/office/powerpoint/2010/main" val="1718180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Equipment</a:t>
            </a:r>
            <a:endParaRPr lang="en-US" dirty="0"/>
          </a:p>
        </p:txBody>
      </p:sp>
      <p:grpSp>
        <p:nvGrpSpPr>
          <p:cNvPr id="3" name="Group 2"/>
          <p:cNvGrpSpPr/>
          <p:nvPr/>
        </p:nvGrpSpPr>
        <p:grpSpPr>
          <a:xfrm>
            <a:off x="640123" y="1508782"/>
            <a:ext cx="2834609" cy="2194535"/>
            <a:chOff x="640123" y="1508782"/>
            <a:chExt cx="2834609" cy="2194535"/>
          </a:xfrm>
        </p:grpSpPr>
        <p:sp>
          <p:nvSpPr>
            <p:cNvPr id="97" name="TextBox 96"/>
            <p:cNvSpPr txBox="1"/>
            <p:nvPr/>
          </p:nvSpPr>
          <p:spPr>
            <a:xfrm>
              <a:off x="1612043" y="2057416"/>
              <a:ext cx="1862689" cy="1292662"/>
            </a:xfrm>
            <a:prstGeom prst="rect">
              <a:avLst/>
            </a:prstGeom>
            <a:noFill/>
          </p:spPr>
          <p:txBody>
            <a:bodyPr wrap="none" lIns="0" tIns="0" rIns="0" bIns="0" rtlCol="0" anchor="ctr" anchorCtr="0">
              <a:spAutoFit/>
            </a:bodyPr>
            <a:lstStyle/>
            <a:p>
              <a:r>
                <a:rPr lang="en-US" sz="1400" dirty="0" smtClean="0">
                  <a:solidFill>
                    <a:schemeClr val="bg1"/>
                  </a:solidFill>
                  <a:latin typeface="Comic Sans MS" panose="030F0702030302020204" pitchFamily="66" charset="0"/>
                </a:rPr>
                <a:t>Pump ???</a:t>
              </a:r>
            </a:p>
            <a:p>
              <a:r>
                <a:rPr lang="en-US" sz="1400" dirty="0" smtClean="0">
                  <a:solidFill>
                    <a:schemeClr val="bg1"/>
                  </a:solidFill>
                  <a:latin typeface="Comic Sans MS" panose="030F0702030302020204" pitchFamily="66" charset="0"/>
                </a:rPr>
                <a:t>Make and Model</a:t>
              </a:r>
            </a:p>
            <a:p>
              <a:r>
                <a:rPr lang="en-US" sz="1400" dirty="0" smtClean="0">
                  <a:solidFill>
                    <a:schemeClr val="bg1"/>
                  </a:solidFill>
                  <a:latin typeface="Comic Sans MS" panose="030F0702030302020204" pitchFamily="66" charset="0"/>
                </a:rPr>
                <a:t>?,??? </a:t>
              </a:r>
              <a:r>
                <a:rPr lang="en-US" sz="1400" dirty="0" err="1" smtClean="0">
                  <a:solidFill>
                    <a:schemeClr val="bg1"/>
                  </a:solidFill>
                  <a:latin typeface="Comic Sans MS" panose="030F0702030302020204" pitchFamily="66" charset="0"/>
                </a:rPr>
                <a:t>gpm</a:t>
              </a:r>
              <a:r>
                <a:rPr lang="en-US" sz="1400" dirty="0" smtClean="0">
                  <a:solidFill>
                    <a:schemeClr val="bg1"/>
                  </a:solidFill>
                  <a:latin typeface="Comic Sans MS" panose="030F0702030302020204" pitchFamily="66" charset="0"/>
                </a:rPr>
                <a:t> at ?? </a:t>
              </a:r>
              <a:r>
                <a:rPr lang="en-US" sz="1400" dirty="0" err="1" smtClean="0">
                  <a:solidFill>
                    <a:schemeClr val="bg1"/>
                  </a:solidFill>
                  <a:latin typeface="Comic Sans MS" panose="030F0702030302020204" pitchFamily="66" charset="0"/>
                </a:rPr>
                <a:t>ft.w.c</a:t>
              </a:r>
              <a:r>
                <a:rPr lang="en-US" sz="1400" dirty="0" smtClean="0">
                  <a:solidFill>
                    <a:schemeClr val="bg1"/>
                  </a:solidFill>
                  <a:latin typeface="Comic Sans MS" panose="030F0702030302020204" pitchFamily="66" charset="0"/>
                </a:rPr>
                <a:t>.</a:t>
              </a:r>
            </a:p>
            <a:p>
              <a:r>
                <a:rPr lang="en-US" sz="1400" dirty="0" smtClean="0">
                  <a:solidFill>
                    <a:schemeClr val="bg1"/>
                  </a:solidFill>
                  <a:latin typeface="Comic Sans MS" panose="030F0702030302020204" pitchFamily="66" charset="0"/>
                </a:rPr>
                <a:t>?,??? rpm</a:t>
              </a:r>
            </a:p>
            <a:p>
              <a:r>
                <a:rPr lang="en-US" sz="1400" dirty="0" smtClean="0">
                  <a:solidFill>
                    <a:schemeClr val="bg1"/>
                  </a:solidFill>
                  <a:latin typeface="Comic Sans MS" panose="030F0702030302020204" pitchFamily="66" charset="0"/>
                </a:rPr>
                <a:t>?? </a:t>
              </a:r>
              <a:r>
                <a:rPr lang="en-US" sz="1400" dirty="0" err="1">
                  <a:solidFill>
                    <a:schemeClr val="bg1"/>
                  </a:solidFill>
                  <a:latin typeface="Comic Sans MS" panose="030F0702030302020204" pitchFamily="66" charset="0"/>
                </a:rPr>
                <a:t>h</a:t>
              </a:r>
              <a:r>
                <a:rPr lang="en-US" sz="1400" dirty="0" err="1" smtClean="0">
                  <a:solidFill>
                    <a:schemeClr val="bg1"/>
                  </a:solidFill>
                  <a:latin typeface="Comic Sans MS" panose="030F0702030302020204" pitchFamily="66" charset="0"/>
                </a:rPr>
                <a:t>p</a:t>
              </a:r>
              <a:endParaRPr lang="en-US" sz="1400" dirty="0" smtClean="0">
                <a:solidFill>
                  <a:schemeClr val="bg1"/>
                </a:solidFill>
                <a:latin typeface="Comic Sans MS" panose="030F0702030302020204" pitchFamily="66" charset="0"/>
              </a:endParaRPr>
            </a:p>
            <a:p>
              <a:r>
                <a:rPr lang="en-US" sz="1400" dirty="0" smtClean="0">
                  <a:solidFill>
                    <a:schemeClr val="bg1"/>
                  </a:solidFill>
                  <a:latin typeface="Comic Sans MS" panose="030F0702030302020204" pitchFamily="66" charset="0"/>
                </a:rPr>
                <a:t>?? </a:t>
              </a:r>
              <a:r>
                <a:rPr lang="en-US" sz="1400" dirty="0" err="1" smtClean="0">
                  <a:solidFill>
                    <a:schemeClr val="bg1"/>
                  </a:solidFill>
                  <a:latin typeface="Comic Sans MS" panose="030F0702030302020204" pitchFamily="66" charset="0"/>
                </a:rPr>
                <a:t>bhp</a:t>
              </a:r>
              <a:endParaRPr lang="en-US" sz="1400" dirty="0" smtClean="0">
                <a:solidFill>
                  <a:schemeClr val="bg1"/>
                </a:solidFill>
                <a:latin typeface="Comic Sans MS" panose="030F0702030302020204" pitchFamily="66" charset="0"/>
              </a:endParaRPr>
            </a:p>
          </p:txBody>
        </p:sp>
        <p:grpSp>
          <p:nvGrpSpPr>
            <p:cNvPr id="98" name="Group 97"/>
            <p:cNvGrpSpPr/>
            <p:nvPr/>
          </p:nvGrpSpPr>
          <p:grpSpPr>
            <a:xfrm>
              <a:off x="640123" y="1508782"/>
              <a:ext cx="822951" cy="2194535"/>
              <a:chOff x="548684" y="4160513"/>
              <a:chExt cx="822951" cy="2194535"/>
            </a:xfrm>
          </p:grpSpPr>
          <p:cxnSp>
            <p:nvCxnSpPr>
              <p:cNvPr id="99" name="Straight Connector 98"/>
              <p:cNvCxnSpPr>
                <a:endCxn id="110" idx="2"/>
              </p:cNvCxnSpPr>
              <p:nvPr/>
            </p:nvCxnSpPr>
            <p:spPr>
              <a:xfrm flipV="1">
                <a:off x="1234476" y="5504001"/>
                <a:ext cx="1" cy="210975"/>
              </a:xfrm>
              <a:prstGeom prst="line">
                <a:avLst/>
              </a:prstGeom>
              <a:ln w="254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flipV="1">
                <a:off x="914440" y="4892024"/>
                <a:ext cx="5716" cy="302127"/>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flipV="1">
                <a:off x="914434" y="4160513"/>
                <a:ext cx="0" cy="548635"/>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102" name="Group 101"/>
              <p:cNvGrpSpPr/>
              <p:nvPr/>
            </p:nvGrpSpPr>
            <p:grpSpPr>
              <a:xfrm>
                <a:off x="548684" y="4983463"/>
                <a:ext cx="548634" cy="731512"/>
                <a:chOff x="2468903" y="2057415"/>
                <a:chExt cx="548634" cy="731512"/>
              </a:xfrm>
            </p:grpSpPr>
            <p:cxnSp>
              <p:nvCxnSpPr>
                <p:cNvPr id="129" name="Straight Connector 128"/>
                <p:cNvCxnSpPr/>
                <p:nvPr/>
              </p:nvCxnSpPr>
              <p:spPr>
                <a:xfrm flipV="1">
                  <a:off x="2743220" y="2057415"/>
                  <a:ext cx="0" cy="7315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2468903" y="2423171"/>
                  <a:ext cx="5486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1" name="Group 130"/>
                <p:cNvGrpSpPr/>
                <p:nvPr/>
              </p:nvGrpSpPr>
              <p:grpSpPr>
                <a:xfrm>
                  <a:off x="2560342" y="2240293"/>
                  <a:ext cx="365760" cy="454722"/>
                  <a:chOff x="2560342" y="2240293"/>
                  <a:chExt cx="365760" cy="454722"/>
                </a:xfrm>
              </p:grpSpPr>
              <p:sp>
                <p:nvSpPr>
                  <p:cNvPr id="132" name="Trapezoid 131"/>
                  <p:cNvSpPr/>
                  <p:nvPr/>
                </p:nvSpPr>
                <p:spPr>
                  <a:xfrm>
                    <a:off x="2738224" y="2286000"/>
                    <a:ext cx="182878" cy="185692"/>
                  </a:xfrm>
                  <a:prstGeom prst="trapezoid">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sp>
                <p:nvSpPr>
                  <p:cNvPr id="133" name="Oval 132"/>
                  <p:cNvSpPr>
                    <a:spLocks noChangeAspect="1"/>
                  </p:cNvSpPr>
                  <p:nvPr/>
                </p:nvSpPr>
                <p:spPr>
                  <a:xfrm>
                    <a:off x="2560342" y="2329255"/>
                    <a:ext cx="365760" cy="365760"/>
                  </a:xfrm>
                  <a:prstGeom prst="ellipse">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sp>
                <p:nvSpPr>
                  <p:cNvPr id="134" name="Oval 133"/>
                  <p:cNvSpPr>
                    <a:spLocks noChangeAspect="1"/>
                  </p:cNvSpPr>
                  <p:nvPr/>
                </p:nvSpPr>
                <p:spPr>
                  <a:xfrm>
                    <a:off x="2651781" y="2423171"/>
                    <a:ext cx="182880" cy="182880"/>
                  </a:xfrm>
                  <a:prstGeom prst="ellipse">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sp>
                <p:nvSpPr>
                  <p:cNvPr id="135" name="Rectangle 134"/>
                  <p:cNvSpPr/>
                  <p:nvPr/>
                </p:nvSpPr>
                <p:spPr>
                  <a:xfrm>
                    <a:off x="2743220" y="2240293"/>
                    <a:ext cx="182882" cy="45719"/>
                  </a:xfrm>
                  <a:prstGeom prst="rect">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grpSp>
          </p:grpSp>
          <p:cxnSp>
            <p:nvCxnSpPr>
              <p:cNvPr id="103" name="Straight Connector 102"/>
              <p:cNvCxnSpPr/>
              <p:nvPr/>
            </p:nvCxnSpPr>
            <p:spPr>
              <a:xfrm>
                <a:off x="823009" y="5440658"/>
                <a:ext cx="0" cy="914390"/>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104" name="Group 103"/>
              <p:cNvGrpSpPr/>
              <p:nvPr/>
            </p:nvGrpSpPr>
            <p:grpSpPr>
              <a:xfrm>
                <a:off x="640123" y="4709145"/>
                <a:ext cx="548640" cy="205740"/>
                <a:chOff x="914435" y="2057413"/>
                <a:chExt cx="548640" cy="205740"/>
              </a:xfrm>
            </p:grpSpPr>
            <p:cxnSp>
              <p:nvCxnSpPr>
                <p:cNvPr id="123" name="Straight Connector 122"/>
                <p:cNvCxnSpPr/>
                <p:nvPr/>
              </p:nvCxnSpPr>
              <p:spPr>
                <a:xfrm>
                  <a:off x="914435" y="2148854"/>
                  <a:ext cx="5486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1097313" y="2240293"/>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1097313" y="2057414"/>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flipV="1">
                  <a:off x="1097313" y="2057415"/>
                  <a:ext cx="182878" cy="182878"/>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27" name="Oval 126"/>
                <p:cNvSpPr>
                  <a:spLocks noChangeAspect="1"/>
                </p:cNvSpPr>
                <p:nvPr/>
              </p:nvSpPr>
              <p:spPr>
                <a:xfrm>
                  <a:off x="1074453" y="2217433"/>
                  <a:ext cx="45720" cy="45720"/>
                </a:xfrm>
                <a:prstGeom prst="ellipse">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8" name="Straight Connector 127"/>
                <p:cNvCxnSpPr/>
                <p:nvPr/>
              </p:nvCxnSpPr>
              <p:spPr>
                <a:xfrm flipV="1">
                  <a:off x="1405118" y="2057413"/>
                  <a:ext cx="0" cy="182880"/>
                </a:xfrm>
                <a:prstGeom prst="line">
                  <a:avLst/>
                </a:prstGeom>
                <a:ln cap="rnd">
                  <a:solidFill>
                    <a:schemeClr val="bg1"/>
                  </a:solidFill>
                  <a:tailEnd type="arrow" w="lg" len="med"/>
                </a:ln>
              </p:spPr>
              <p:style>
                <a:lnRef idx="1">
                  <a:schemeClr val="accent1"/>
                </a:lnRef>
                <a:fillRef idx="0">
                  <a:schemeClr val="accent1"/>
                </a:fillRef>
                <a:effectRef idx="0">
                  <a:schemeClr val="accent1"/>
                </a:effectRef>
                <a:fontRef idx="minor">
                  <a:schemeClr val="tx1"/>
                </a:fontRef>
              </p:style>
            </p:cxnSp>
          </p:grpSp>
          <p:grpSp>
            <p:nvGrpSpPr>
              <p:cNvPr id="105" name="Group 104"/>
              <p:cNvGrpSpPr/>
              <p:nvPr/>
            </p:nvGrpSpPr>
            <p:grpSpPr>
              <a:xfrm>
                <a:off x="640123" y="4343391"/>
                <a:ext cx="548640" cy="182878"/>
                <a:chOff x="731562" y="1600241"/>
                <a:chExt cx="548640" cy="182878"/>
              </a:xfrm>
            </p:grpSpPr>
            <p:cxnSp>
              <p:nvCxnSpPr>
                <p:cNvPr id="117" name="Straight Connector 116"/>
                <p:cNvCxnSpPr/>
                <p:nvPr/>
              </p:nvCxnSpPr>
              <p:spPr>
                <a:xfrm>
                  <a:off x="731562" y="1691680"/>
                  <a:ext cx="548640" cy="0"/>
                </a:xfrm>
                <a:prstGeom prst="line">
                  <a:avLst/>
                </a:prstGeom>
                <a:ln w="952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914440" y="1783119"/>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914440" y="1600241"/>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1097318" y="1691680"/>
                  <a:ext cx="13716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1234478" y="1691680"/>
                  <a:ext cx="0" cy="72122"/>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22" name="Oval 121"/>
                <p:cNvSpPr/>
                <p:nvPr/>
              </p:nvSpPr>
              <p:spPr>
                <a:xfrm>
                  <a:off x="914432" y="1623100"/>
                  <a:ext cx="182880" cy="137160"/>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grpSp>
            <p:nvGrpSpPr>
              <p:cNvPr id="106" name="Group 105"/>
              <p:cNvGrpSpPr/>
              <p:nvPr/>
            </p:nvGrpSpPr>
            <p:grpSpPr>
              <a:xfrm>
                <a:off x="548684" y="5897853"/>
                <a:ext cx="548640" cy="182878"/>
                <a:chOff x="731562" y="1600241"/>
                <a:chExt cx="548640" cy="182878"/>
              </a:xfrm>
            </p:grpSpPr>
            <p:cxnSp>
              <p:nvCxnSpPr>
                <p:cNvPr id="111" name="Straight Connector 110"/>
                <p:cNvCxnSpPr/>
                <p:nvPr/>
              </p:nvCxnSpPr>
              <p:spPr>
                <a:xfrm>
                  <a:off x="731562" y="1691680"/>
                  <a:ext cx="548640" cy="0"/>
                </a:xfrm>
                <a:prstGeom prst="line">
                  <a:avLst/>
                </a:prstGeom>
                <a:ln w="952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914440" y="1783119"/>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914440" y="1600241"/>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1097318" y="1691680"/>
                  <a:ext cx="13716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1234478" y="1691680"/>
                  <a:ext cx="0" cy="72122"/>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6" name="Oval 115"/>
                <p:cNvSpPr/>
                <p:nvPr/>
              </p:nvSpPr>
              <p:spPr>
                <a:xfrm>
                  <a:off x="914432" y="1623100"/>
                  <a:ext cx="182880" cy="137160"/>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cxnSp>
            <p:nvCxnSpPr>
              <p:cNvPr id="107" name="Straight Connector 106"/>
              <p:cNvCxnSpPr>
                <a:stCxn id="110" idx="0"/>
              </p:cNvCxnSpPr>
              <p:nvPr/>
            </p:nvCxnSpPr>
            <p:spPr>
              <a:xfrm flipV="1">
                <a:off x="1234477" y="5077691"/>
                <a:ext cx="0" cy="180089"/>
              </a:xfrm>
              <a:prstGeom prst="line">
                <a:avLst/>
              </a:prstGeom>
              <a:ln w="254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flipH="1" flipV="1">
                <a:off x="914441" y="5074902"/>
                <a:ext cx="320036" cy="2789"/>
              </a:xfrm>
              <a:prstGeom prst="line">
                <a:avLst/>
              </a:prstGeom>
              <a:ln w="254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flipH="1" flipV="1">
                <a:off x="823009" y="5711108"/>
                <a:ext cx="411467" cy="1"/>
              </a:xfrm>
              <a:prstGeom prst="line">
                <a:avLst/>
              </a:prstGeom>
              <a:ln w="25400" cap="rnd">
                <a:solidFill>
                  <a:schemeClr val="accent3"/>
                </a:solidFill>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1097318" y="5257780"/>
                <a:ext cx="274317" cy="246221"/>
              </a:xfrm>
              <a:prstGeom prst="rect">
                <a:avLst/>
              </a:prstGeom>
              <a:noFill/>
              <a:ln w="25400">
                <a:solidFill>
                  <a:schemeClr val="bg1">
                    <a:lumMod val="75000"/>
                  </a:schemeClr>
                </a:solidFill>
              </a:ln>
            </p:spPr>
            <p:txBody>
              <a:bodyPr wrap="square" lIns="45720" tIns="45720" rIns="45720" bIns="45720" rtlCol="0" anchor="ctr" anchorCtr="1">
                <a:spAutoFit/>
              </a:bodyPr>
              <a:lstStyle/>
              <a:p>
                <a:r>
                  <a:rPr lang="en-US" sz="1000" dirty="0" smtClean="0">
                    <a:solidFill>
                      <a:schemeClr val="bg1"/>
                    </a:solidFill>
                    <a:latin typeface="Comic Sans MS" panose="030F0702030302020204" pitchFamily="66" charset="0"/>
                  </a:rPr>
                  <a:t>DP</a:t>
                </a:r>
                <a:endParaRPr lang="en-US" sz="1000" dirty="0">
                  <a:solidFill>
                    <a:schemeClr val="bg1"/>
                  </a:solidFill>
                  <a:latin typeface="Comic Sans MS" panose="030F0702030302020204" pitchFamily="66" charset="0"/>
                </a:endParaRPr>
              </a:p>
            </p:txBody>
          </p:sp>
        </p:grpSp>
      </p:grpSp>
      <p:sp>
        <p:nvSpPr>
          <p:cNvPr id="136" name="TextBox 135"/>
          <p:cNvSpPr txBox="1"/>
          <p:nvPr/>
        </p:nvSpPr>
        <p:spPr>
          <a:xfrm>
            <a:off x="3657607" y="1858254"/>
            <a:ext cx="3388748" cy="215444"/>
          </a:xfrm>
          <a:prstGeom prst="rect">
            <a:avLst/>
          </a:prstGeom>
          <a:noFill/>
        </p:spPr>
        <p:txBody>
          <a:bodyPr wrap="none" lIns="0" tIns="0" rIns="0" bIns="0" rtlCol="0" anchor="ctr" anchorCtr="0">
            <a:spAutoFit/>
          </a:bodyPr>
          <a:lstStyle/>
          <a:p>
            <a:r>
              <a:rPr lang="en-US" sz="1400" dirty="0" smtClean="0">
                <a:solidFill>
                  <a:schemeClr val="bg1"/>
                </a:solidFill>
                <a:latin typeface="Comic Sans MS" panose="030F0702030302020204" pitchFamily="66" charset="0"/>
              </a:rPr>
              <a:t>Pump with service valves and check valve</a:t>
            </a:r>
            <a:endParaRPr lang="en-US" sz="1400" dirty="0">
              <a:solidFill>
                <a:schemeClr val="bg1"/>
              </a:solidFill>
              <a:latin typeface="Comic Sans MS" panose="030F0702030302020204" pitchFamily="66" charset="0"/>
            </a:endParaRPr>
          </a:p>
        </p:txBody>
      </p:sp>
      <p:sp>
        <p:nvSpPr>
          <p:cNvPr id="141" name="TextBox 140"/>
          <p:cNvSpPr txBox="1"/>
          <p:nvPr/>
        </p:nvSpPr>
        <p:spPr>
          <a:xfrm>
            <a:off x="3657607" y="4645210"/>
            <a:ext cx="1344920" cy="215444"/>
          </a:xfrm>
          <a:prstGeom prst="rect">
            <a:avLst/>
          </a:prstGeom>
          <a:noFill/>
        </p:spPr>
        <p:txBody>
          <a:bodyPr wrap="none" lIns="0" tIns="0" rIns="0" bIns="0" rtlCol="0" anchor="ctr" anchorCtr="0">
            <a:spAutoFit/>
          </a:bodyPr>
          <a:lstStyle/>
          <a:p>
            <a:r>
              <a:rPr lang="en-US" sz="1400" dirty="0" smtClean="0">
                <a:solidFill>
                  <a:schemeClr val="bg1"/>
                </a:solidFill>
                <a:latin typeface="Comic Sans MS" panose="030F0702030302020204" pitchFamily="66" charset="0"/>
              </a:rPr>
              <a:t>Heat Exchanger</a:t>
            </a:r>
            <a:endParaRPr lang="en-US" sz="1400" dirty="0">
              <a:solidFill>
                <a:schemeClr val="bg1"/>
              </a:solidFill>
              <a:latin typeface="Comic Sans MS" panose="030F0702030302020204" pitchFamily="66" charset="0"/>
            </a:endParaRPr>
          </a:p>
        </p:txBody>
      </p:sp>
      <p:grpSp>
        <p:nvGrpSpPr>
          <p:cNvPr id="142" name="Group 141"/>
          <p:cNvGrpSpPr/>
          <p:nvPr/>
        </p:nvGrpSpPr>
        <p:grpSpPr>
          <a:xfrm>
            <a:off x="845861" y="3703323"/>
            <a:ext cx="2384808" cy="1554457"/>
            <a:chOff x="845861" y="2423177"/>
            <a:chExt cx="2384808" cy="1554457"/>
          </a:xfrm>
        </p:grpSpPr>
        <p:cxnSp>
          <p:nvCxnSpPr>
            <p:cNvPr id="143" name="Straight Connector 142"/>
            <p:cNvCxnSpPr/>
            <p:nvPr/>
          </p:nvCxnSpPr>
          <p:spPr>
            <a:xfrm>
              <a:off x="1280195" y="2697488"/>
              <a:ext cx="1440165" cy="0"/>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44" name="Group 143"/>
            <p:cNvGrpSpPr/>
            <p:nvPr/>
          </p:nvGrpSpPr>
          <p:grpSpPr>
            <a:xfrm rot="16200000">
              <a:off x="1539194" y="2468892"/>
              <a:ext cx="365749" cy="274320"/>
              <a:chOff x="3657610" y="5029200"/>
              <a:chExt cx="365749" cy="274320"/>
            </a:xfrm>
          </p:grpSpPr>
          <p:grpSp>
            <p:nvGrpSpPr>
              <p:cNvPr id="158" name="Group 157"/>
              <p:cNvGrpSpPr/>
              <p:nvPr/>
            </p:nvGrpSpPr>
            <p:grpSpPr>
              <a:xfrm>
                <a:off x="3657610" y="5074901"/>
                <a:ext cx="182883" cy="182879"/>
                <a:chOff x="914435" y="4160512"/>
                <a:chExt cx="182883" cy="182879"/>
              </a:xfrm>
            </p:grpSpPr>
            <p:sp>
              <p:nvSpPr>
                <p:cNvPr id="163" name="Isosceles Triangle 162"/>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64" name="Isosceles Triangle 163"/>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cxnSp>
            <p:nvCxnSpPr>
              <p:cNvPr id="159" name="Straight Connector 158"/>
              <p:cNvCxnSpPr>
                <a:stCxn id="164" idx="0"/>
              </p:cNvCxnSpPr>
              <p:nvPr/>
            </p:nvCxnSpPr>
            <p:spPr>
              <a:xfrm>
                <a:off x="3749050" y="5166340"/>
                <a:ext cx="137150" cy="1"/>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60" name="Group 159"/>
              <p:cNvGrpSpPr>
                <a:grpSpLocks noChangeAspect="1"/>
              </p:cNvGrpSpPr>
              <p:nvPr/>
            </p:nvGrpSpPr>
            <p:grpSpPr>
              <a:xfrm>
                <a:off x="3749040" y="5029200"/>
                <a:ext cx="274319" cy="274320"/>
                <a:chOff x="3794760" y="5074900"/>
                <a:chExt cx="182880" cy="182881"/>
              </a:xfrm>
            </p:grpSpPr>
            <p:sp>
              <p:nvSpPr>
                <p:cNvPr id="161" name="Arc 160"/>
                <p:cNvSpPr>
                  <a:spLocks noChangeAspect="1"/>
                </p:cNvSpPr>
                <p:nvPr/>
              </p:nvSpPr>
              <p:spPr>
                <a:xfrm>
                  <a:off x="3794760" y="5074900"/>
                  <a:ext cx="182880" cy="182880"/>
                </a:xfrm>
                <a:prstGeom prst="arc">
                  <a:avLst>
                    <a:gd name="adj1" fmla="val 16200000"/>
                    <a:gd name="adj2" fmla="val 4961308"/>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62" name="Straight Connector 161"/>
                <p:cNvCxnSpPr/>
                <p:nvPr/>
              </p:nvCxnSpPr>
              <p:spPr>
                <a:xfrm>
                  <a:off x="3886200" y="5074901"/>
                  <a:ext cx="0" cy="18288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grpSp>
        <p:cxnSp>
          <p:nvCxnSpPr>
            <p:cNvPr id="145" name="Straight Connector 144"/>
            <p:cNvCxnSpPr/>
            <p:nvPr/>
          </p:nvCxnSpPr>
          <p:spPr>
            <a:xfrm flipV="1">
              <a:off x="1280196" y="2695015"/>
              <a:ext cx="0" cy="276790"/>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a:off x="2468903" y="3429000"/>
              <a:ext cx="0" cy="274318"/>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rot="16200000">
              <a:off x="2743200" y="3703320"/>
              <a:ext cx="0" cy="274318"/>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148" name="Group 147"/>
            <p:cNvGrpSpPr/>
            <p:nvPr/>
          </p:nvGrpSpPr>
          <p:grpSpPr>
            <a:xfrm>
              <a:off x="845861" y="2880366"/>
              <a:ext cx="1994514" cy="636207"/>
              <a:chOff x="845861" y="2880366"/>
              <a:chExt cx="1994514" cy="636207"/>
            </a:xfrm>
          </p:grpSpPr>
          <p:sp>
            <p:nvSpPr>
              <p:cNvPr id="155" name="Rectangle 154"/>
              <p:cNvSpPr/>
              <p:nvPr/>
            </p:nvSpPr>
            <p:spPr>
              <a:xfrm>
                <a:off x="845861" y="2971805"/>
                <a:ext cx="1994514" cy="457195"/>
              </a:xfrm>
              <a:prstGeom prst="rect">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sp>
            <p:nvSpPr>
              <p:cNvPr id="156" name="Rectangle 155"/>
              <p:cNvSpPr/>
              <p:nvPr/>
            </p:nvSpPr>
            <p:spPr>
              <a:xfrm>
                <a:off x="1066839" y="2880367"/>
                <a:ext cx="63967" cy="636206"/>
              </a:xfrm>
              <a:prstGeom prst="rect">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sp>
            <p:nvSpPr>
              <p:cNvPr id="157" name="Rectangle 156"/>
              <p:cNvSpPr/>
              <p:nvPr/>
            </p:nvSpPr>
            <p:spPr>
              <a:xfrm>
                <a:off x="1124790" y="2880366"/>
                <a:ext cx="63967" cy="636206"/>
              </a:xfrm>
              <a:prstGeom prst="rect">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grpSp>
        <p:grpSp>
          <p:nvGrpSpPr>
            <p:cNvPr id="149" name="Group 148"/>
            <p:cNvGrpSpPr/>
            <p:nvPr/>
          </p:nvGrpSpPr>
          <p:grpSpPr>
            <a:xfrm>
              <a:off x="2331720" y="3731413"/>
              <a:ext cx="274317" cy="246221"/>
              <a:chOff x="2331720" y="3731413"/>
              <a:chExt cx="274317" cy="246221"/>
            </a:xfrm>
          </p:grpSpPr>
          <p:sp>
            <p:nvSpPr>
              <p:cNvPr id="153" name="TextBox 152"/>
              <p:cNvSpPr txBox="1"/>
              <p:nvPr/>
            </p:nvSpPr>
            <p:spPr>
              <a:xfrm>
                <a:off x="2331720" y="3731413"/>
                <a:ext cx="274317" cy="246221"/>
              </a:xfrm>
              <a:prstGeom prst="rect">
                <a:avLst/>
              </a:prstGeom>
              <a:noFill/>
              <a:ln w="25400">
                <a:solidFill>
                  <a:schemeClr val="bg1">
                    <a:lumMod val="75000"/>
                  </a:schemeClr>
                </a:solidFill>
              </a:ln>
            </p:spPr>
            <p:txBody>
              <a:bodyPr wrap="square" lIns="45720" tIns="45720" rIns="45720" bIns="45720" rtlCol="0" anchor="ctr" anchorCtr="1">
                <a:spAutoFit/>
              </a:bodyPr>
              <a:lstStyle/>
              <a:p>
                <a:endParaRPr lang="en-US" sz="1000" dirty="0">
                  <a:solidFill>
                    <a:schemeClr val="bg1"/>
                  </a:solidFill>
                  <a:latin typeface="Comic Sans MS" panose="030F0702030302020204" pitchFamily="66" charset="0"/>
                </a:endParaRPr>
              </a:p>
            </p:txBody>
          </p:sp>
          <p:cxnSp>
            <p:nvCxnSpPr>
              <p:cNvPr id="154" name="Straight Connector 153"/>
              <p:cNvCxnSpPr/>
              <p:nvPr/>
            </p:nvCxnSpPr>
            <p:spPr>
              <a:xfrm>
                <a:off x="2331720" y="3731413"/>
                <a:ext cx="274317" cy="246221"/>
              </a:xfrm>
              <a:prstGeom prst="line">
                <a:avLst/>
              </a:prstGeom>
              <a:noFill/>
              <a:ln w="25400">
                <a:solidFill>
                  <a:schemeClr val="bg1">
                    <a:lumMod val="75000"/>
                  </a:schemeClr>
                </a:solidFill>
              </a:ln>
            </p:spPr>
          </p:cxnSp>
        </p:grpSp>
        <p:sp>
          <p:nvSpPr>
            <p:cNvPr id="150" name="TextBox 149"/>
            <p:cNvSpPr txBox="1"/>
            <p:nvPr/>
          </p:nvSpPr>
          <p:spPr>
            <a:xfrm>
              <a:off x="1265251" y="3108960"/>
              <a:ext cx="1477969" cy="215444"/>
            </a:xfrm>
            <a:prstGeom prst="rect">
              <a:avLst/>
            </a:prstGeom>
            <a:noFill/>
          </p:spPr>
          <p:txBody>
            <a:bodyPr wrap="none" lIns="0" tIns="0" rIns="0" bIns="0" rtlCol="0" anchor="ctr" anchorCtr="0">
              <a:spAutoFit/>
            </a:bodyPr>
            <a:lstStyle/>
            <a:p>
              <a:r>
                <a:rPr lang="en-US" sz="1400" dirty="0" smtClean="0">
                  <a:solidFill>
                    <a:schemeClr val="bg1"/>
                  </a:solidFill>
                  <a:latin typeface="Comic Sans MS" panose="030F0702030302020204" pitchFamily="66" charset="0"/>
                </a:rPr>
                <a:t>Heat Exchanger </a:t>
              </a:r>
              <a:r>
                <a:rPr lang="en-US" sz="1400" dirty="0">
                  <a:solidFill>
                    <a:schemeClr val="bg1"/>
                  </a:solidFill>
                  <a:latin typeface="Comic Sans MS" panose="030F0702030302020204" pitchFamily="66" charset="0"/>
                </a:rPr>
                <a:t>1</a:t>
              </a:r>
              <a:endParaRPr lang="en-US" sz="1400" dirty="0" smtClean="0">
                <a:solidFill>
                  <a:schemeClr val="bg1"/>
                </a:solidFill>
                <a:latin typeface="Comic Sans MS" panose="030F0702030302020204" pitchFamily="66" charset="0"/>
              </a:endParaRPr>
            </a:p>
          </p:txBody>
        </p:sp>
        <p:sp>
          <p:nvSpPr>
            <p:cNvPr id="151" name="TextBox 150"/>
            <p:cNvSpPr txBox="1"/>
            <p:nvPr/>
          </p:nvSpPr>
          <p:spPr>
            <a:xfrm>
              <a:off x="2828654" y="2573483"/>
              <a:ext cx="317395" cy="215444"/>
            </a:xfrm>
            <a:prstGeom prst="rect">
              <a:avLst/>
            </a:prstGeom>
            <a:noFill/>
          </p:spPr>
          <p:txBody>
            <a:bodyPr wrap="none" lIns="0" tIns="0" rIns="0" bIns="0" rtlCol="0" anchor="ctr" anchorCtr="0">
              <a:spAutoFit/>
            </a:bodyPr>
            <a:lstStyle/>
            <a:p>
              <a:r>
                <a:rPr lang="en-US" sz="1400" dirty="0" smtClean="0">
                  <a:solidFill>
                    <a:schemeClr val="bg1"/>
                  </a:solidFill>
                  <a:latin typeface="Comic Sans MS" panose="030F0702030302020204" pitchFamily="66" charset="0"/>
                </a:rPr>
                <a:t>LPS</a:t>
              </a:r>
            </a:p>
          </p:txBody>
        </p:sp>
        <p:sp>
          <p:nvSpPr>
            <p:cNvPr id="152" name="TextBox 151"/>
            <p:cNvSpPr txBox="1"/>
            <p:nvPr/>
          </p:nvSpPr>
          <p:spPr>
            <a:xfrm>
              <a:off x="2926098" y="3703317"/>
              <a:ext cx="304571" cy="215444"/>
            </a:xfrm>
            <a:prstGeom prst="rect">
              <a:avLst/>
            </a:prstGeom>
            <a:noFill/>
          </p:spPr>
          <p:txBody>
            <a:bodyPr wrap="none" lIns="0" tIns="0" rIns="0" bIns="0" rtlCol="0" anchor="ctr" anchorCtr="0">
              <a:spAutoFit/>
            </a:bodyPr>
            <a:lstStyle/>
            <a:p>
              <a:r>
                <a:rPr lang="en-US" sz="1400" dirty="0" smtClean="0">
                  <a:solidFill>
                    <a:schemeClr val="bg1"/>
                  </a:solidFill>
                  <a:latin typeface="Comic Sans MS" panose="030F0702030302020204" pitchFamily="66" charset="0"/>
                </a:rPr>
                <a:t>LPR</a:t>
              </a:r>
            </a:p>
          </p:txBody>
        </p:sp>
      </p:grpSp>
    </p:spTree>
    <p:extLst>
      <p:ext uri="{BB962C8B-B14F-4D97-AF65-F5344CB8AC3E}">
        <p14:creationId xmlns:p14="http://schemas.microsoft.com/office/powerpoint/2010/main" val="2376597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Equipment</a:t>
            </a:r>
            <a:endParaRPr lang="en-US" dirty="0"/>
          </a:p>
        </p:txBody>
      </p:sp>
      <p:grpSp>
        <p:nvGrpSpPr>
          <p:cNvPr id="68" name="Group 67"/>
          <p:cNvGrpSpPr/>
          <p:nvPr/>
        </p:nvGrpSpPr>
        <p:grpSpPr>
          <a:xfrm>
            <a:off x="3931927" y="777269"/>
            <a:ext cx="1554463" cy="5669218"/>
            <a:chOff x="3931927" y="685830"/>
            <a:chExt cx="1554463" cy="5669218"/>
          </a:xfrm>
        </p:grpSpPr>
        <p:grpSp>
          <p:nvGrpSpPr>
            <p:cNvPr id="69" name="Group 68"/>
            <p:cNvGrpSpPr/>
            <p:nvPr/>
          </p:nvGrpSpPr>
          <p:grpSpPr>
            <a:xfrm>
              <a:off x="3931927" y="685830"/>
              <a:ext cx="548634" cy="5669218"/>
              <a:chOff x="4297683" y="685830"/>
              <a:chExt cx="548634" cy="5669218"/>
            </a:xfrm>
          </p:grpSpPr>
          <p:cxnSp>
            <p:nvCxnSpPr>
              <p:cNvPr id="71" name="Straight Connector 70"/>
              <p:cNvCxnSpPr>
                <a:endCxn id="176" idx="3"/>
              </p:cNvCxnSpPr>
              <p:nvPr/>
            </p:nvCxnSpPr>
            <p:spPr>
              <a:xfrm flipV="1">
                <a:off x="4567004" y="4800584"/>
                <a:ext cx="4997" cy="1554464"/>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4572000" y="685830"/>
                <a:ext cx="4996" cy="1463024"/>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73" name="Group 72"/>
              <p:cNvGrpSpPr/>
              <p:nvPr/>
            </p:nvGrpSpPr>
            <p:grpSpPr>
              <a:xfrm>
                <a:off x="4297683" y="1965973"/>
                <a:ext cx="548634" cy="2834611"/>
                <a:chOff x="4297683" y="1965973"/>
                <a:chExt cx="548634" cy="2834611"/>
              </a:xfrm>
            </p:grpSpPr>
            <p:cxnSp>
              <p:nvCxnSpPr>
                <p:cNvPr id="74" name="Straight Connector 73"/>
                <p:cNvCxnSpPr>
                  <a:stCxn id="168" idx="3"/>
                  <a:endCxn id="176" idx="3"/>
                </p:cNvCxnSpPr>
                <p:nvPr/>
              </p:nvCxnSpPr>
              <p:spPr>
                <a:xfrm>
                  <a:off x="4572001" y="2194553"/>
                  <a:ext cx="0" cy="2606031"/>
                </a:xfrm>
                <a:prstGeom prst="line">
                  <a:avLst/>
                </a:prstGeom>
                <a:ln w="38100" cap="rnd">
                  <a:gradFill flip="none" rotWithShape="1">
                    <a:gsLst>
                      <a:gs pos="0">
                        <a:schemeClr val="accent3"/>
                      </a:gs>
                      <a:gs pos="100000">
                        <a:schemeClr val="accent1"/>
                      </a:gs>
                    </a:gsLst>
                    <a:lin ang="16200000" scaled="1"/>
                    <a:tileRect/>
                  </a:gradFill>
                </a:ln>
              </p:spPr>
              <p:style>
                <a:lnRef idx="1">
                  <a:schemeClr val="accent1"/>
                </a:lnRef>
                <a:fillRef idx="0">
                  <a:schemeClr val="accent1"/>
                </a:fillRef>
                <a:effectRef idx="0">
                  <a:schemeClr val="accent1"/>
                </a:effectRef>
                <a:fontRef idx="minor">
                  <a:schemeClr val="tx1"/>
                </a:fontRef>
              </p:style>
            </p:cxnSp>
            <p:grpSp>
              <p:nvGrpSpPr>
                <p:cNvPr id="75" name="Group 74"/>
                <p:cNvGrpSpPr/>
                <p:nvPr/>
              </p:nvGrpSpPr>
              <p:grpSpPr>
                <a:xfrm>
                  <a:off x="4297683" y="4617705"/>
                  <a:ext cx="548634" cy="182879"/>
                  <a:chOff x="731562" y="5074901"/>
                  <a:chExt cx="548634" cy="182879"/>
                </a:xfrm>
              </p:grpSpPr>
              <p:cxnSp>
                <p:nvCxnSpPr>
                  <p:cNvPr id="169" name="Straight Connector 168"/>
                  <p:cNvCxnSpPr/>
                  <p:nvPr/>
                </p:nvCxnSpPr>
                <p:spPr>
                  <a:xfrm flipH="1">
                    <a:off x="731562" y="5166341"/>
                    <a:ext cx="5486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70" name="Group 169"/>
                  <p:cNvGrpSpPr/>
                  <p:nvPr/>
                </p:nvGrpSpPr>
                <p:grpSpPr>
                  <a:xfrm>
                    <a:off x="914440" y="5074901"/>
                    <a:ext cx="197266" cy="182879"/>
                    <a:chOff x="914440" y="5074901"/>
                    <a:chExt cx="197266" cy="182879"/>
                  </a:xfrm>
                </p:grpSpPr>
                <p:grpSp>
                  <p:nvGrpSpPr>
                    <p:cNvPr id="171" name="Group 170"/>
                    <p:cNvGrpSpPr/>
                    <p:nvPr/>
                  </p:nvGrpSpPr>
                  <p:grpSpPr>
                    <a:xfrm>
                      <a:off x="1020267" y="5120640"/>
                      <a:ext cx="91439" cy="91439"/>
                      <a:chOff x="1158273" y="5166341"/>
                      <a:chExt cx="91439" cy="91439"/>
                    </a:xfrm>
                  </p:grpSpPr>
                  <p:cxnSp>
                    <p:nvCxnSpPr>
                      <p:cNvPr id="177" name="Straight Connector 176"/>
                      <p:cNvCxnSpPr/>
                      <p:nvPr/>
                    </p:nvCxnSpPr>
                    <p:spPr>
                      <a:xfrm>
                        <a:off x="1158273" y="5166341"/>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a:off x="1158273" y="5257780"/>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72" name="Group 171"/>
                    <p:cNvGrpSpPr/>
                    <p:nvPr/>
                  </p:nvGrpSpPr>
                  <p:grpSpPr>
                    <a:xfrm>
                      <a:off x="914440" y="5074901"/>
                      <a:ext cx="182883" cy="182879"/>
                      <a:chOff x="914435" y="4160512"/>
                      <a:chExt cx="182883" cy="182879"/>
                    </a:xfrm>
                  </p:grpSpPr>
                  <p:sp>
                    <p:nvSpPr>
                      <p:cNvPr id="175" name="Isosceles Triangle 174"/>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76" name="Isosceles Triangle 175"/>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173" name="Oval 172"/>
                    <p:cNvSpPr>
                      <a:spLocks noChangeAspect="1"/>
                    </p:cNvSpPr>
                    <p:nvPr/>
                  </p:nvSpPr>
                  <p:spPr>
                    <a:xfrm rot="1800000">
                      <a:off x="934878" y="5102352"/>
                      <a:ext cx="137160" cy="137160"/>
                    </a:xfrm>
                    <a:prstGeom prst="ellipse">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4" name="Straight Connector 173"/>
                    <p:cNvCxnSpPr>
                      <a:stCxn id="173" idx="2"/>
                      <a:endCxn id="173" idx="6"/>
                    </p:cNvCxnSpPr>
                    <p:nvPr/>
                  </p:nvCxnSpPr>
                  <p:spPr>
                    <a:xfrm>
                      <a:off x="944066" y="5136642"/>
                      <a:ext cx="118784" cy="6858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grpSp>
            </p:grpSp>
            <p:grpSp>
              <p:nvGrpSpPr>
                <p:cNvPr id="76" name="Group 75"/>
                <p:cNvGrpSpPr/>
                <p:nvPr/>
              </p:nvGrpSpPr>
              <p:grpSpPr>
                <a:xfrm>
                  <a:off x="4480561" y="1965973"/>
                  <a:ext cx="365749" cy="274320"/>
                  <a:chOff x="3657610" y="5029200"/>
                  <a:chExt cx="365749" cy="274320"/>
                </a:xfrm>
              </p:grpSpPr>
              <p:grpSp>
                <p:nvGrpSpPr>
                  <p:cNvPr id="138" name="Group 137"/>
                  <p:cNvGrpSpPr/>
                  <p:nvPr/>
                </p:nvGrpSpPr>
                <p:grpSpPr>
                  <a:xfrm>
                    <a:off x="3657610" y="5074901"/>
                    <a:ext cx="182883" cy="182879"/>
                    <a:chOff x="914435" y="4160512"/>
                    <a:chExt cx="182883" cy="182879"/>
                  </a:xfrm>
                </p:grpSpPr>
                <p:sp>
                  <p:nvSpPr>
                    <p:cNvPr id="167" name="Isosceles Triangle 166"/>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68" name="Isosceles Triangle 167"/>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cxnSp>
                <p:nvCxnSpPr>
                  <p:cNvPr id="139" name="Straight Connector 138"/>
                  <p:cNvCxnSpPr>
                    <a:stCxn id="168" idx="0"/>
                  </p:cNvCxnSpPr>
                  <p:nvPr/>
                </p:nvCxnSpPr>
                <p:spPr>
                  <a:xfrm>
                    <a:off x="3749050" y="5166340"/>
                    <a:ext cx="137150" cy="1"/>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40" name="Group 139"/>
                  <p:cNvGrpSpPr>
                    <a:grpSpLocks noChangeAspect="1"/>
                  </p:cNvGrpSpPr>
                  <p:nvPr/>
                </p:nvGrpSpPr>
                <p:grpSpPr>
                  <a:xfrm>
                    <a:off x="3749040" y="5029200"/>
                    <a:ext cx="274319" cy="274320"/>
                    <a:chOff x="3794760" y="5074900"/>
                    <a:chExt cx="182880" cy="182881"/>
                  </a:xfrm>
                </p:grpSpPr>
                <p:sp>
                  <p:nvSpPr>
                    <p:cNvPr id="165" name="Arc 164"/>
                    <p:cNvSpPr>
                      <a:spLocks noChangeAspect="1"/>
                    </p:cNvSpPr>
                    <p:nvPr/>
                  </p:nvSpPr>
                  <p:spPr>
                    <a:xfrm>
                      <a:off x="3794760" y="5074900"/>
                      <a:ext cx="182880" cy="182880"/>
                    </a:xfrm>
                    <a:prstGeom prst="arc">
                      <a:avLst>
                        <a:gd name="adj1" fmla="val 16200000"/>
                        <a:gd name="adj2" fmla="val 4961308"/>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66" name="Straight Connector 165"/>
                    <p:cNvCxnSpPr/>
                    <p:nvPr/>
                  </p:nvCxnSpPr>
                  <p:spPr>
                    <a:xfrm>
                      <a:off x="3886200" y="5074901"/>
                      <a:ext cx="0" cy="18288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grpSp>
            <p:cxnSp>
              <p:nvCxnSpPr>
                <p:cNvPr id="77" name="Straight Connector 76"/>
                <p:cNvCxnSpPr/>
                <p:nvPr/>
              </p:nvCxnSpPr>
              <p:spPr>
                <a:xfrm>
                  <a:off x="4480564" y="2514604"/>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4480564" y="2605838"/>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4480564" y="2697072"/>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4480564" y="2788306"/>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4480564" y="2970774"/>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4480564" y="3244476"/>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4480564" y="2879540"/>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4480564" y="3335710"/>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4480564" y="3153242"/>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4480564" y="3062008"/>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4480564" y="3426949"/>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4480561" y="3520439"/>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4480561" y="3611673"/>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4480561" y="3702907"/>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4480561" y="3794141"/>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4480561" y="3976609"/>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4480561" y="4250311"/>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4480561" y="3885375"/>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4480561" y="4341545"/>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480561" y="4159077"/>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4480561" y="4067843"/>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sp>
          <p:nvSpPr>
            <p:cNvPr id="70" name="TextBox 69"/>
            <p:cNvSpPr txBox="1"/>
            <p:nvPr/>
          </p:nvSpPr>
          <p:spPr>
            <a:xfrm>
              <a:off x="4568997" y="3024421"/>
              <a:ext cx="917393" cy="861774"/>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Finned Tube Radiation  Load</a:t>
              </a:r>
            </a:p>
          </p:txBody>
        </p:sp>
      </p:grpSp>
      <p:grpSp>
        <p:nvGrpSpPr>
          <p:cNvPr id="238" name="Group 237"/>
          <p:cNvGrpSpPr/>
          <p:nvPr/>
        </p:nvGrpSpPr>
        <p:grpSpPr>
          <a:xfrm>
            <a:off x="7040853" y="685830"/>
            <a:ext cx="1648905" cy="5669218"/>
            <a:chOff x="7040853" y="685830"/>
            <a:chExt cx="1648905" cy="5669218"/>
          </a:xfrm>
        </p:grpSpPr>
        <p:cxnSp>
          <p:nvCxnSpPr>
            <p:cNvPr id="239" name="Straight Connector 238"/>
            <p:cNvCxnSpPr/>
            <p:nvPr/>
          </p:nvCxnSpPr>
          <p:spPr>
            <a:xfrm>
              <a:off x="7315170" y="2129482"/>
              <a:ext cx="0" cy="3128298"/>
            </a:xfrm>
            <a:prstGeom prst="line">
              <a:avLst/>
            </a:prstGeom>
            <a:ln w="38100" cap="rnd">
              <a:gradFill flip="none" rotWithShape="1">
                <a:gsLst>
                  <a:gs pos="0">
                    <a:schemeClr val="accent3"/>
                  </a:gs>
                  <a:gs pos="100000">
                    <a:schemeClr val="accent1"/>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a:off x="7315170" y="2103120"/>
              <a:ext cx="919386" cy="0"/>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a:off x="7315170" y="5257780"/>
              <a:ext cx="919386" cy="0"/>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a:endCxn id="273" idx="3"/>
            </p:cNvCxnSpPr>
            <p:nvPr/>
          </p:nvCxnSpPr>
          <p:spPr>
            <a:xfrm flipV="1">
              <a:off x="8224564" y="4800584"/>
              <a:ext cx="4997" cy="1554464"/>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flipV="1">
              <a:off x="8229560" y="685830"/>
              <a:ext cx="4996" cy="1463024"/>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a:endCxn id="273" idx="3"/>
            </p:cNvCxnSpPr>
            <p:nvPr/>
          </p:nvCxnSpPr>
          <p:spPr>
            <a:xfrm>
              <a:off x="8229561" y="2194553"/>
              <a:ext cx="0" cy="2606031"/>
            </a:xfrm>
            <a:prstGeom prst="line">
              <a:avLst/>
            </a:prstGeom>
            <a:ln w="38100" cap="rnd">
              <a:gradFill flip="none" rotWithShape="1">
                <a:gsLst>
                  <a:gs pos="0">
                    <a:schemeClr val="accent3"/>
                  </a:gs>
                  <a:gs pos="100000">
                    <a:schemeClr val="accent1"/>
                  </a:gs>
                </a:gsLst>
                <a:lin ang="16200000" scaled="1"/>
                <a:tileRect/>
              </a:gradFill>
            </a:ln>
          </p:spPr>
          <p:style>
            <a:lnRef idx="1">
              <a:schemeClr val="accent1"/>
            </a:lnRef>
            <a:fillRef idx="0">
              <a:schemeClr val="accent1"/>
            </a:fillRef>
            <a:effectRef idx="0">
              <a:schemeClr val="accent1"/>
            </a:effectRef>
            <a:fontRef idx="minor">
              <a:schemeClr val="tx1"/>
            </a:fontRef>
          </p:style>
        </p:cxnSp>
        <p:grpSp>
          <p:nvGrpSpPr>
            <p:cNvPr id="245" name="Group 244"/>
            <p:cNvGrpSpPr/>
            <p:nvPr/>
          </p:nvGrpSpPr>
          <p:grpSpPr>
            <a:xfrm>
              <a:off x="7955243" y="4617705"/>
              <a:ext cx="548634" cy="182879"/>
              <a:chOff x="731562" y="5074901"/>
              <a:chExt cx="548634" cy="182879"/>
            </a:xfrm>
          </p:grpSpPr>
          <p:cxnSp>
            <p:nvCxnSpPr>
              <p:cNvPr id="266" name="Straight Connector 265"/>
              <p:cNvCxnSpPr/>
              <p:nvPr/>
            </p:nvCxnSpPr>
            <p:spPr>
              <a:xfrm flipH="1">
                <a:off x="731562" y="5166341"/>
                <a:ext cx="5486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67" name="Group 266"/>
              <p:cNvGrpSpPr/>
              <p:nvPr/>
            </p:nvGrpSpPr>
            <p:grpSpPr>
              <a:xfrm>
                <a:off x="914440" y="5074901"/>
                <a:ext cx="197266" cy="182879"/>
                <a:chOff x="914440" y="5074901"/>
                <a:chExt cx="197266" cy="182879"/>
              </a:xfrm>
            </p:grpSpPr>
            <p:grpSp>
              <p:nvGrpSpPr>
                <p:cNvPr id="268" name="Group 267"/>
                <p:cNvGrpSpPr/>
                <p:nvPr/>
              </p:nvGrpSpPr>
              <p:grpSpPr>
                <a:xfrm>
                  <a:off x="1020267" y="5120640"/>
                  <a:ext cx="91439" cy="91439"/>
                  <a:chOff x="1158273" y="5166341"/>
                  <a:chExt cx="91439" cy="91439"/>
                </a:xfrm>
              </p:grpSpPr>
              <p:cxnSp>
                <p:nvCxnSpPr>
                  <p:cNvPr id="274" name="Straight Connector 273"/>
                  <p:cNvCxnSpPr/>
                  <p:nvPr/>
                </p:nvCxnSpPr>
                <p:spPr>
                  <a:xfrm>
                    <a:off x="1158273" y="5166341"/>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5" name="Straight Connector 274"/>
                  <p:cNvCxnSpPr/>
                  <p:nvPr/>
                </p:nvCxnSpPr>
                <p:spPr>
                  <a:xfrm>
                    <a:off x="1158273" y="5257780"/>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69" name="Group 268"/>
                <p:cNvGrpSpPr/>
                <p:nvPr/>
              </p:nvGrpSpPr>
              <p:grpSpPr>
                <a:xfrm>
                  <a:off x="914440" y="5074901"/>
                  <a:ext cx="182883" cy="182879"/>
                  <a:chOff x="914435" y="4160512"/>
                  <a:chExt cx="182883" cy="182879"/>
                </a:xfrm>
              </p:grpSpPr>
              <p:sp>
                <p:nvSpPr>
                  <p:cNvPr id="272" name="Isosceles Triangle 271"/>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273" name="Isosceles Triangle 272"/>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270" name="Oval 269"/>
                <p:cNvSpPr>
                  <a:spLocks noChangeAspect="1"/>
                </p:cNvSpPr>
                <p:nvPr/>
              </p:nvSpPr>
              <p:spPr>
                <a:xfrm rot="1800000">
                  <a:off x="934878" y="5102352"/>
                  <a:ext cx="137160" cy="137160"/>
                </a:xfrm>
                <a:prstGeom prst="ellipse">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1" name="Straight Connector 270"/>
                <p:cNvCxnSpPr>
                  <a:stCxn id="270" idx="2"/>
                  <a:endCxn id="270" idx="6"/>
                </p:cNvCxnSpPr>
                <p:nvPr/>
              </p:nvCxnSpPr>
              <p:spPr>
                <a:xfrm>
                  <a:off x="944066" y="5136642"/>
                  <a:ext cx="118784" cy="6858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grpSp>
        </p:grpSp>
        <p:sp>
          <p:nvSpPr>
            <p:cNvPr id="246" name="TextBox 245"/>
            <p:cNvSpPr txBox="1"/>
            <p:nvPr/>
          </p:nvSpPr>
          <p:spPr>
            <a:xfrm>
              <a:off x="7772365" y="2514603"/>
              <a:ext cx="917393" cy="1826941"/>
            </a:xfrm>
            <a:prstGeom prst="rect">
              <a:avLst/>
            </a:prstGeom>
            <a:solidFill>
              <a:schemeClr val="bg1">
                <a:lumMod val="65000"/>
              </a:schemeClr>
            </a:solidFill>
            <a:ln w="25400">
              <a:solidFill>
                <a:schemeClr val="bg1"/>
              </a:solidFill>
            </a:ln>
          </p:spPr>
          <p:txBody>
            <a:bodyPr wrap="square" lIns="0" tIns="0" rIns="0" bIns="0" rtlCol="0" anchor="ctr" anchorCtr="1">
              <a:noAutofit/>
            </a:bodyPr>
            <a:lstStyle/>
            <a:p>
              <a:pPr algn="ctr"/>
              <a:r>
                <a:rPr lang="en-US" sz="1400" dirty="0" smtClean="0">
                  <a:solidFill>
                    <a:schemeClr val="bg1"/>
                  </a:solidFill>
                  <a:latin typeface="Comic Sans MS" panose="030F0702030302020204" pitchFamily="66" charset="0"/>
                </a:rPr>
                <a:t>Outdoor Air AHU</a:t>
              </a:r>
            </a:p>
          </p:txBody>
        </p:sp>
        <p:grpSp>
          <p:nvGrpSpPr>
            <p:cNvPr id="247" name="Group 246"/>
            <p:cNvGrpSpPr/>
            <p:nvPr/>
          </p:nvGrpSpPr>
          <p:grpSpPr>
            <a:xfrm>
              <a:off x="8138121" y="1965973"/>
              <a:ext cx="365750" cy="274320"/>
              <a:chOff x="3657609" y="5669280"/>
              <a:chExt cx="365750" cy="274320"/>
            </a:xfrm>
          </p:grpSpPr>
          <p:sp>
            <p:nvSpPr>
              <p:cNvPr id="259" name="Isosceles Triangle 258"/>
              <p:cNvSpPr/>
              <p:nvPr/>
            </p:nvSpPr>
            <p:spPr>
              <a:xfrm flipV="1">
                <a:off x="3657613" y="571498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260" name="Isosceles Triangle 259"/>
              <p:cNvSpPr/>
              <p:nvPr/>
            </p:nvSpPr>
            <p:spPr>
              <a:xfrm>
                <a:off x="3657610" y="5806420"/>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cxnSp>
            <p:nvCxnSpPr>
              <p:cNvPr id="261" name="Straight Connector 260"/>
              <p:cNvCxnSpPr>
                <a:stCxn id="260" idx="0"/>
              </p:cNvCxnSpPr>
              <p:nvPr/>
            </p:nvCxnSpPr>
            <p:spPr>
              <a:xfrm>
                <a:off x="3749050" y="5806420"/>
                <a:ext cx="137150" cy="1"/>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62" name="Group 261"/>
              <p:cNvGrpSpPr>
                <a:grpSpLocks noChangeAspect="1"/>
              </p:cNvGrpSpPr>
              <p:nvPr/>
            </p:nvGrpSpPr>
            <p:grpSpPr>
              <a:xfrm>
                <a:off x="3749040" y="5669280"/>
                <a:ext cx="274319" cy="274320"/>
                <a:chOff x="3794760" y="5074900"/>
                <a:chExt cx="182880" cy="182881"/>
              </a:xfrm>
            </p:grpSpPr>
            <p:sp>
              <p:nvSpPr>
                <p:cNvPr id="264" name="Arc 263"/>
                <p:cNvSpPr>
                  <a:spLocks noChangeAspect="1"/>
                </p:cNvSpPr>
                <p:nvPr/>
              </p:nvSpPr>
              <p:spPr>
                <a:xfrm>
                  <a:off x="3794760" y="5074900"/>
                  <a:ext cx="182880" cy="182880"/>
                </a:xfrm>
                <a:prstGeom prst="arc">
                  <a:avLst>
                    <a:gd name="adj1" fmla="val 16200000"/>
                    <a:gd name="adj2" fmla="val 4961308"/>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65" name="Straight Connector 264"/>
                <p:cNvCxnSpPr/>
                <p:nvPr/>
              </p:nvCxnSpPr>
              <p:spPr>
                <a:xfrm>
                  <a:off x="3886200" y="5074901"/>
                  <a:ext cx="0" cy="18288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63" name="Isosceles Triangle 262"/>
              <p:cNvSpPr/>
              <p:nvPr/>
            </p:nvSpPr>
            <p:spPr>
              <a:xfrm rot="5400000">
                <a:off x="3611889" y="5760693"/>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cxnSp>
          <p:nvCxnSpPr>
            <p:cNvPr id="248" name="Straight Connector 247"/>
            <p:cNvCxnSpPr/>
            <p:nvPr/>
          </p:nvCxnSpPr>
          <p:spPr>
            <a:xfrm flipH="1">
              <a:off x="7040853" y="3428999"/>
              <a:ext cx="5486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a:off x="7315170" y="3246122"/>
              <a:ext cx="0" cy="365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50" name="Group 249"/>
            <p:cNvGrpSpPr/>
            <p:nvPr/>
          </p:nvGrpSpPr>
          <p:grpSpPr>
            <a:xfrm>
              <a:off x="7223731" y="3337559"/>
              <a:ext cx="197266" cy="182879"/>
              <a:chOff x="914440" y="5074901"/>
              <a:chExt cx="197266" cy="182879"/>
            </a:xfrm>
          </p:grpSpPr>
          <p:grpSp>
            <p:nvGrpSpPr>
              <p:cNvPr id="251" name="Group 250"/>
              <p:cNvGrpSpPr/>
              <p:nvPr/>
            </p:nvGrpSpPr>
            <p:grpSpPr>
              <a:xfrm>
                <a:off x="1020267" y="5120640"/>
                <a:ext cx="91439" cy="91439"/>
                <a:chOff x="1158273" y="5166341"/>
                <a:chExt cx="91439" cy="91439"/>
              </a:xfrm>
            </p:grpSpPr>
            <p:cxnSp>
              <p:nvCxnSpPr>
                <p:cNvPr id="257" name="Straight Connector 256"/>
                <p:cNvCxnSpPr/>
                <p:nvPr/>
              </p:nvCxnSpPr>
              <p:spPr>
                <a:xfrm>
                  <a:off x="1158273" y="5166341"/>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a:off x="1158273" y="5257780"/>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52" name="Group 251"/>
              <p:cNvGrpSpPr/>
              <p:nvPr/>
            </p:nvGrpSpPr>
            <p:grpSpPr>
              <a:xfrm>
                <a:off x="914440" y="5074901"/>
                <a:ext cx="182883" cy="182879"/>
                <a:chOff x="914435" y="4160512"/>
                <a:chExt cx="182883" cy="182879"/>
              </a:xfrm>
            </p:grpSpPr>
            <p:sp>
              <p:nvSpPr>
                <p:cNvPr id="255" name="Isosceles Triangle 254"/>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256" name="Isosceles Triangle 255"/>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253" name="Oval 252"/>
              <p:cNvSpPr>
                <a:spLocks noChangeAspect="1"/>
              </p:cNvSpPr>
              <p:nvPr/>
            </p:nvSpPr>
            <p:spPr>
              <a:xfrm rot="1800000">
                <a:off x="934878" y="5102352"/>
                <a:ext cx="137160" cy="137160"/>
              </a:xfrm>
              <a:prstGeom prst="ellipse">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4" name="Straight Connector 253"/>
              <p:cNvCxnSpPr>
                <a:stCxn id="253" idx="2"/>
                <a:endCxn id="253" idx="6"/>
              </p:cNvCxnSpPr>
              <p:nvPr/>
            </p:nvCxnSpPr>
            <p:spPr>
              <a:xfrm>
                <a:off x="944066" y="5136642"/>
                <a:ext cx="118784" cy="6858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170222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Equipment</a:t>
            </a:r>
            <a:endParaRPr lang="en-US" dirty="0"/>
          </a:p>
        </p:txBody>
      </p:sp>
      <p:grpSp>
        <p:nvGrpSpPr>
          <p:cNvPr id="14" name="Group 13"/>
          <p:cNvGrpSpPr/>
          <p:nvPr/>
        </p:nvGrpSpPr>
        <p:grpSpPr>
          <a:xfrm>
            <a:off x="914440" y="1188730"/>
            <a:ext cx="914390" cy="1325880"/>
            <a:chOff x="914440" y="2103120"/>
            <a:chExt cx="914390" cy="1325880"/>
          </a:xfrm>
        </p:grpSpPr>
        <p:cxnSp>
          <p:nvCxnSpPr>
            <p:cNvPr id="8" name="Straight Connector 7"/>
            <p:cNvCxnSpPr/>
            <p:nvPr/>
          </p:nvCxnSpPr>
          <p:spPr>
            <a:xfrm flipH="1">
              <a:off x="1554513" y="2330222"/>
              <a:ext cx="274317" cy="0"/>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flipH="1">
              <a:off x="1554513" y="2513100"/>
              <a:ext cx="274317" cy="0"/>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914440" y="2103120"/>
              <a:ext cx="685792" cy="1325880"/>
              <a:chOff x="914440" y="2057415"/>
              <a:chExt cx="685792" cy="1325880"/>
            </a:xfrm>
          </p:grpSpPr>
          <p:sp>
            <p:nvSpPr>
              <p:cNvPr id="238" name="Rectangle 237"/>
              <p:cNvSpPr/>
              <p:nvPr/>
            </p:nvSpPr>
            <p:spPr>
              <a:xfrm>
                <a:off x="1417355" y="2284517"/>
                <a:ext cx="91439" cy="182878"/>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9" name="Rectangle 238"/>
              <p:cNvSpPr/>
              <p:nvPr/>
            </p:nvSpPr>
            <p:spPr>
              <a:xfrm>
                <a:off x="1508794" y="2238802"/>
                <a:ext cx="45719" cy="274320"/>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3" name="Rectangle 232"/>
              <p:cNvSpPr/>
              <p:nvPr/>
            </p:nvSpPr>
            <p:spPr>
              <a:xfrm>
                <a:off x="914440" y="2238805"/>
                <a:ext cx="548634" cy="114449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4" name="Straight Connector 233"/>
              <p:cNvCxnSpPr/>
              <p:nvPr/>
            </p:nvCxnSpPr>
            <p:spPr>
              <a:xfrm>
                <a:off x="1463074" y="2238805"/>
                <a:ext cx="0" cy="114449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a:off x="914440" y="2238805"/>
                <a:ext cx="0" cy="114449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236" name="Arc 235"/>
              <p:cNvSpPr/>
              <p:nvPr/>
            </p:nvSpPr>
            <p:spPr>
              <a:xfrm>
                <a:off x="914440" y="2057415"/>
                <a:ext cx="548634" cy="365755"/>
              </a:xfrm>
              <a:prstGeom prst="arc">
                <a:avLst>
                  <a:gd name="adj1" fmla="val 10777592"/>
                  <a:gd name="adj2" fmla="val 100870"/>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37" name="Straight Connector 236"/>
              <p:cNvCxnSpPr/>
              <p:nvPr/>
            </p:nvCxnSpPr>
            <p:spPr>
              <a:xfrm>
                <a:off x="914440" y="3383295"/>
                <a:ext cx="548634"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240" name="Rectangle 239"/>
              <p:cNvSpPr/>
              <p:nvPr/>
            </p:nvSpPr>
            <p:spPr>
              <a:xfrm>
                <a:off x="1554513" y="2238805"/>
                <a:ext cx="45719" cy="274320"/>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sp>
        <p:nvSpPr>
          <p:cNvPr id="242" name="TextBox 241"/>
          <p:cNvSpPr txBox="1"/>
          <p:nvPr/>
        </p:nvSpPr>
        <p:spPr>
          <a:xfrm>
            <a:off x="2103147" y="1374662"/>
            <a:ext cx="1444062" cy="646331"/>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Domestic Hot Water Storage Tank and Heater</a:t>
            </a:r>
            <a:endParaRPr lang="en-US" sz="1400" dirty="0">
              <a:solidFill>
                <a:schemeClr val="bg1"/>
              </a:solidFill>
              <a:latin typeface="Comic Sans MS" panose="030F0702030302020204" pitchFamily="66" charset="0"/>
            </a:endParaRPr>
          </a:p>
        </p:txBody>
      </p:sp>
      <p:grpSp>
        <p:nvGrpSpPr>
          <p:cNvPr id="47" name="Group 46"/>
          <p:cNvGrpSpPr/>
          <p:nvPr/>
        </p:nvGrpSpPr>
        <p:grpSpPr>
          <a:xfrm>
            <a:off x="91489" y="2606049"/>
            <a:ext cx="4023316" cy="2651731"/>
            <a:chOff x="91489" y="2606049"/>
            <a:chExt cx="4023316" cy="2651731"/>
          </a:xfrm>
        </p:grpSpPr>
        <p:cxnSp>
          <p:nvCxnSpPr>
            <p:cNvPr id="46" name="Straight Connector 45"/>
            <p:cNvCxnSpPr>
              <a:stCxn id="244" idx="3"/>
            </p:cNvCxnSpPr>
            <p:nvPr/>
          </p:nvCxnSpPr>
          <p:spPr>
            <a:xfrm>
              <a:off x="3931926" y="4983463"/>
              <a:ext cx="182879" cy="0"/>
            </a:xfrm>
            <a:prstGeom prst="line">
              <a:avLst/>
            </a:prstGeom>
            <a:solidFill>
              <a:schemeClr val="bg1">
                <a:lumMod val="75000"/>
              </a:schemeClr>
            </a:solidFill>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76" name="Straight Connector 275"/>
            <p:cNvCxnSpPr/>
            <p:nvPr/>
          </p:nvCxnSpPr>
          <p:spPr>
            <a:xfrm>
              <a:off x="457244" y="3246122"/>
              <a:ext cx="182879" cy="0"/>
            </a:xfrm>
            <a:prstGeom prst="line">
              <a:avLst/>
            </a:prstGeom>
            <a:solidFill>
              <a:schemeClr val="bg1">
                <a:lumMod val="75000"/>
              </a:schemeClr>
            </a:solidFill>
            <a:ln w="381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914440" y="2971805"/>
              <a:ext cx="2743170" cy="2285975"/>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243" name="Rectangle 242"/>
            <p:cNvSpPr/>
            <p:nvPr/>
          </p:nvSpPr>
          <p:spPr>
            <a:xfrm>
              <a:off x="3657610" y="3063244"/>
              <a:ext cx="274316" cy="365756"/>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4" name="Rectangle 243"/>
            <p:cNvSpPr/>
            <p:nvPr/>
          </p:nvSpPr>
          <p:spPr>
            <a:xfrm>
              <a:off x="3657609" y="4800585"/>
              <a:ext cx="274317" cy="365756"/>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1" name="Rectangle 250"/>
            <p:cNvSpPr/>
            <p:nvPr/>
          </p:nvSpPr>
          <p:spPr>
            <a:xfrm>
              <a:off x="3749049" y="3429000"/>
              <a:ext cx="113470" cy="1371585"/>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2" name="Rectangle 251"/>
            <p:cNvSpPr/>
            <p:nvPr/>
          </p:nvSpPr>
          <p:spPr>
            <a:xfrm>
              <a:off x="640124" y="3063244"/>
              <a:ext cx="274316" cy="365756"/>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3" name="Rectangle 252"/>
            <p:cNvSpPr/>
            <p:nvPr/>
          </p:nvSpPr>
          <p:spPr>
            <a:xfrm>
              <a:off x="823001" y="4800585"/>
              <a:ext cx="91439" cy="365756"/>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4" name="Group 43"/>
            <p:cNvGrpSpPr/>
            <p:nvPr/>
          </p:nvGrpSpPr>
          <p:grpSpPr>
            <a:xfrm>
              <a:off x="91489" y="3703313"/>
              <a:ext cx="822951" cy="1052928"/>
              <a:chOff x="91489" y="3703313"/>
              <a:chExt cx="822951" cy="1052928"/>
            </a:xfrm>
          </p:grpSpPr>
          <p:cxnSp>
            <p:nvCxnSpPr>
              <p:cNvPr id="18" name="Straight Connector 17"/>
              <p:cNvCxnSpPr/>
              <p:nvPr/>
            </p:nvCxnSpPr>
            <p:spPr>
              <a:xfrm flipH="1">
                <a:off x="91489" y="4709150"/>
                <a:ext cx="731512" cy="0"/>
              </a:xfrm>
              <a:prstGeom prst="line">
                <a:avLst/>
              </a:prstGeom>
              <a:solidFill>
                <a:schemeClr val="bg1">
                  <a:lumMod val="75000"/>
                </a:schemeClr>
              </a:solidFill>
              <a:ln w="38100" cap="rnd">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254" name="Group 253"/>
              <p:cNvGrpSpPr>
                <a:grpSpLocks noChangeAspect="1"/>
              </p:cNvGrpSpPr>
              <p:nvPr/>
            </p:nvGrpSpPr>
            <p:grpSpPr>
              <a:xfrm>
                <a:off x="320135" y="4160516"/>
                <a:ext cx="388259" cy="365760"/>
                <a:chOff x="13393006" y="8001678"/>
                <a:chExt cx="675105" cy="635984"/>
              </a:xfrm>
            </p:grpSpPr>
            <p:sp>
              <p:nvSpPr>
                <p:cNvPr id="255" name="Freeform 254"/>
                <p:cNvSpPr/>
                <p:nvPr/>
              </p:nvSpPr>
              <p:spPr>
                <a:xfrm>
                  <a:off x="13851668" y="8001678"/>
                  <a:ext cx="216443" cy="407003"/>
                </a:xfrm>
                <a:custGeom>
                  <a:avLst/>
                  <a:gdLst>
                    <a:gd name="connsiteX0" fmla="*/ 433 w 229969"/>
                    <a:gd name="connsiteY0" fmla="*/ 47540 h 501920"/>
                    <a:gd name="connsiteX1" fmla="*/ 214788 w 229969"/>
                    <a:gd name="connsiteY1" fmla="*/ 52967 h 501920"/>
                    <a:gd name="connsiteX2" fmla="*/ 206647 w 229969"/>
                    <a:gd name="connsiteY2" fmla="*/ 454543 h 501920"/>
                    <a:gd name="connsiteX3" fmla="*/ 160520 w 229969"/>
                    <a:gd name="connsiteY3" fmla="*/ 449117 h 501920"/>
                    <a:gd name="connsiteX4" fmla="*/ 433 w 229969"/>
                    <a:gd name="connsiteY4" fmla="*/ 47540 h 501920"/>
                    <a:gd name="connsiteX0" fmla="*/ 433 w 229969"/>
                    <a:gd name="connsiteY0" fmla="*/ 47540 h 501920"/>
                    <a:gd name="connsiteX1" fmla="*/ 214788 w 229969"/>
                    <a:gd name="connsiteY1" fmla="*/ 52967 h 501920"/>
                    <a:gd name="connsiteX2" fmla="*/ 206647 w 229969"/>
                    <a:gd name="connsiteY2" fmla="*/ 454543 h 501920"/>
                    <a:gd name="connsiteX3" fmla="*/ 160520 w 229969"/>
                    <a:gd name="connsiteY3" fmla="*/ 449117 h 501920"/>
                    <a:gd name="connsiteX4" fmla="*/ 433 w 229969"/>
                    <a:gd name="connsiteY4" fmla="*/ 47540 h 501920"/>
                    <a:gd name="connsiteX0" fmla="*/ 433 w 229969"/>
                    <a:gd name="connsiteY0" fmla="*/ 25765 h 480145"/>
                    <a:gd name="connsiteX1" fmla="*/ 214788 w 229969"/>
                    <a:gd name="connsiteY1" fmla="*/ 31192 h 480145"/>
                    <a:gd name="connsiteX2" fmla="*/ 206647 w 229969"/>
                    <a:gd name="connsiteY2" fmla="*/ 432768 h 480145"/>
                    <a:gd name="connsiteX3" fmla="*/ 160520 w 229969"/>
                    <a:gd name="connsiteY3" fmla="*/ 427342 h 480145"/>
                    <a:gd name="connsiteX4" fmla="*/ 433 w 229969"/>
                    <a:gd name="connsiteY4" fmla="*/ 25765 h 480145"/>
                    <a:gd name="connsiteX0" fmla="*/ 0 w 229536"/>
                    <a:gd name="connsiteY0" fmla="*/ 25765 h 480145"/>
                    <a:gd name="connsiteX1" fmla="*/ 214355 w 229536"/>
                    <a:gd name="connsiteY1" fmla="*/ 31192 h 480145"/>
                    <a:gd name="connsiteX2" fmla="*/ 206214 w 229536"/>
                    <a:gd name="connsiteY2" fmla="*/ 432768 h 480145"/>
                    <a:gd name="connsiteX3" fmla="*/ 160087 w 229536"/>
                    <a:gd name="connsiteY3" fmla="*/ 427342 h 480145"/>
                    <a:gd name="connsiteX4" fmla="*/ 0 w 229536"/>
                    <a:gd name="connsiteY4" fmla="*/ 25765 h 480145"/>
                    <a:gd name="connsiteX0" fmla="*/ 0 w 229536"/>
                    <a:gd name="connsiteY0" fmla="*/ 25765 h 480145"/>
                    <a:gd name="connsiteX1" fmla="*/ 214355 w 229536"/>
                    <a:gd name="connsiteY1" fmla="*/ 31192 h 480145"/>
                    <a:gd name="connsiteX2" fmla="*/ 206214 w 229536"/>
                    <a:gd name="connsiteY2" fmla="*/ 432768 h 480145"/>
                    <a:gd name="connsiteX3" fmla="*/ 160087 w 229536"/>
                    <a:gd name="connsiteY3" fmla="*/ 427342 h 480145"/>
                    <a:gd name="connsiteX4" fmla="*/ 0 w 229536"/>
                    <a:gd name="connsiteY4" fmla="*/ 25765 h 480145"/>
                    <a:gd name="connsiteX0" fmla="*/ 0 w 229536"/>
                    <a:gd name="connsiteY0" fmla="*/ 0 h 454380"/>
                    <a:gd name="connsiteX1" fmla="*/ 214355 w 229536"/>
                    <a:gd name="connsiteY1" fmla="*/ 5427 h 454380"/>
                    <a:gd name="connsiteX2" fmla="*/ 206214 w 229536"/>
                    <a:gd name="connsiteY2" fmla="*/ 407003 h 454380"/>
                    <a:gd name="connsiteX3" fmla="*/ 160087 w 229536"/>
                    <a:gd name="connsiteY3" fmla="*/ 401577 h 454380"/>
                    <a:gd name="connsiteX4" fmla="*/ 0 w 229536"/>
                    <a:gd name="connsiteY4" fmla="*/ 0 h 454380"/>
                    <a:gd name="connsiteX0" fmla="*/ 0 w 215120"/>
                    <a:gd name="connsiteY0" fmla="*/ 0 h 454380"/>
                    <a:gd name="connsiteX1" fmla="*/ 214355 w 215120"/>
                    <a:gd name="connsiteY1" fmla="*/ 5427 h 454380"/>
                    <a:gd name="connsiteX2" fmla="*/ 206214 w 215120"/>
                    <a:gd name="connsiteY2" fmla="*/ 407003 h 454380"/>
                    <a:gd name="connsiteX3" fmla="*/ 160087 w 215120"/>
                    <a:gd name="connsiteY3" fmla="*/ 401577 h 454380"/>
                    <a:gd name="connsiteX4" fmla="*/ 0 w 215120"/>
                    <a:gd name="connsiteY4" fmla="*/ 0 h 454380"/>
                    <a:gd name="connsiteX0" fmla="*/ 0 w 215120"/>
                    <a:gd name="connsiteY0" fmla="*/ 0 h 454380"/>
                    <a:gd name="connsiteX1" fmla="*/ 214355 w 215120"/>
                    <a:gd name="connsiteY1" fmla="*/ 5427 h 454380"/>
                    <a:gd name="connsiteX2" fmla="*/ 206214 w 215120"/>
                    <a:gd name="connsiteY2" fmla="*/ 407003 h 454380"/>
                    <a:gd name="connsiteX3" fmla="*/ 160087 w 215120"/>
                    <a:gd name="connsiteY3" fmla="*/ 401577 h 454380"/>
                    <a:gd name="connsiteX4" fmla="*/ 0 w 215120"/>
                    <a:gd name="connsiteY4" fmla="*/ 0 h 454380"/>
                    <a:gd name="connsiteX0" fmla="*/ 0 w 214673"/>
                    <a:gd name="connsiteY0" fmla="*/ 0 h 454380"/>
                    <a:gd name="connsiteX1" fmla="*/ 214355 w 214673"/>
                    <a:gd name="connsiteY1" fmla="*/ 5427 h 454380"/>
                    <a:gd name="connsiteX2" fmla="*/ 206214 w 214673"/>
                    <a:gd name="connsiteY2" fmla="*/ 407003 h 454380"/>
                    <a:gd name="connsiteX3" fmla="*/ 160087 w 214673"/>
                    <a:gd name="connsiteY3" fmla="*/ 401577 h 454380"/>
                    <a:gd name="connsiteX4" fmla="*/ 0 w 214673"/>
                    <a:gd name="connsiteY4" fmla="*/ 0 h 454380"/>
                    <a:gd name="connsiteX0" fmla="*/ 0 w 216443"/>
                    <a:gd name="connsiteY0" fmla="*/ 0 h 454544"/>
                    <a:gd name="connsiteX1" fmla="*/ 214355 w 216443"/>
                    <a:gd name="connsiteY1" fmla="*/ 5427 h 454544"/>
                    <a:gd name="connsiteX2" fmla="*/ 214354 w 216443"/>
                    <a:gd name="connsiteY2" fmla="*/ 407003 h 454544"/>
                    <a:gd name="connsiteX3" fmla="*/ 160087 w 216443"/>
                    <a:gd name="connsiteY3" fmla="*/ 401577 h 454544"/>
                    <a:gd name="connsiteX4" fmla="*/ 0 w 216443"/>
                    <a:gd name="connsiteY4" fmla="*/ 0 h 454544"/>
                    <a:gd name="connsiteX0" fmla="*/ 0 w 216443"/>
                    <a:gd name="connsiteY0" fmla="*/ 0 h 432136"/>
                    <a:gd name="connsiteX1" fmla="*/ 214355 w 216443"/>
                    <a:gd name="connsiteY1" fmla="*/ 5427 h 432136"/>
                    <a:gd name="connsiteX2" fmla="*/ 214354 w 216443"/>
                    <a:gd name="connsiteY2" fmla="*/ 407003 h 432136"/>
                    <a:gd name="connsiteX3" fmla="*/ 160087 w 216443"/>
                    <a:gd name="connsiteY3" fmla="*/ 401577 h 432136"/>
                    <a:gd name="connsiteX4" fmla="*/ 0 w 216443"/>
                    <a:gd name="connsiteY4" fmla="*/ 0 h 432136"/>
                    <a:gd name="connsiteX0" fmla="*/ 0 w 216443"/>
                    <a:gd name="connsiteY0" fmla="*/ 0 h 432136"/>
                    <a:gd name="connsiteX1" fmla="*/ 214355 w 216443"/>
                    <a:gd name="connsiteY1" fmla="*/ 5427 h 432136"/>
                    <a:gd name="connsiteX2" fmla="*/ 214354 w 216443"/>
                    <a:gd name="connsiteY2" fmla="*/ 407003 h 432136"/>
                    <a:gd name="connsiteX3" fmla="*/ 160087 w 216443"/>
                    <a:gd name="connsiteY3" fmla="*/ 401577 h 432136"/>
                    <a:gd name="connsiteX4" fmla="*/ 0 w 216443"/>
                    <a:gd name="connsiteY4" fmla="*/ 0 h 432136"/>
                    <a:gd name="connsiteX0" fmla="*/ 0 w 216443"/>
                    <a:gd name="connsiteY0" fmla="*/ 0 h 407003"/>
                    <a:gd name="connsiteX1" fmla="*/ 214355 w 216443"/>
                    <a:gd name="connsiteY1" fmla="*/ 5427 h 407003"/>
                    <a:gd name="connsiteX2" fmla="*/ 214354 w 216443"/>
                    <a:gd name="connsiteY2" fmla="*/ 407003 h 407003"/>
                    <a:gd name="connsiteX3" fmla="*/ 160087 w 216443"/>
                    <a:gd name="connsiteY3" fmla="*/ 401577 h 407003"/>
                    <a:gd name="connsiteX4" fmla="*/ 0 w 216443"/>
                    <a:gd name="connsiteY4" fmla="*/ 0 h 407003"/>
                    <a:gd name="connsiteX0" fmla="*/ 0 w 216443"/>
                    <a:gd name="connsiteY0" fmla="*/ 0 h 407003"/>
                    <a:gd name="connsiteX1" fmla="*/ 214355 w 216443"/>
                    <a:gd name="connsiteY1" fmla="*/ 5427 h 407003"/>
                    <a:gd name="connsiteX2" fmla="*/ 214354 w 216443"/>
                    <a:gd name="connsiteY2" fmla="*/ 407003 h 407003"/>
                    <a:gd name="connsiteX3" fmla="*/ 160087 w 216443"/>
                    <a:gd name="connsiteY3" fmla="*/ 401577 h 407003"/>
                    <a:gd name="connsiteX4" fmla="*/ 0 w 216443"/>
                    <a:gd name="connsiteY4" fmla="*/ 0 h 407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43" h="407003">
                      <a:moveTo>
                        <a:pt x="0" y="0"/>
                      </a:moveTo>
                      <a:cubicBezTo>
                        <a:pt x="82306" y="1808"/>
                        <a:pt x="128432" y="0"/>
                        <a:pt x="214355" y="5427"/>
                      </a:cubicBezTo>
                      <a:cubicBezTo>
                        <a:pt x="216164" y="97681"/>
                        <a:pt x="217972" y="338265"/>
                        <a:pt x="214354" y="407003"/>
                      </a:cubicBezTo>
                      <a:cubicBezTo>
                        <a:pt x="191742" y="402481"/>
                        <a:pt x="182246" y="404291"/>
                        <a:pt x="160087" y="401577"/>
                      </a:cubicBezTo>
                      <a:cubicBezTo>
                        <a:pt x="137928" y="333743"/>
                        <a:pt x="4522" y="66025"/>
                        <a:pt x="0"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6" name="Group 209"/>
                <p:cNvGrpSpPr>
                  <a:grpSpLocks noChangeAspect="1"/>
                </p:cNvGrpSpPr>
                <p:nvPr/>
              </p:nvGrpSpPr>
              <p:grpSpPr bwMode="auto">
                <a:xfrm>
                  <a:off x="13393006" y="8001868"/>
                  <a:ext cx="671514" cy="635794"/>
                  <a:chOff x="3485" y="1006"/>
                  <a:chExt cx="599" cy="581"/>
                </a:xfrm>
              </p:grpSpPr>
              <p:sp>
                <p:nvSpPr>
                  <p:cNvPr id="257" name="Line 210"/>
                  <p:cNvSpPr>
                    <a:spLocks noChangeShapeType="1"/>
                  </p:cNvSpPr>
                  <p:nvPr/>
                </p:nvSpPr>
                <p:spPr bwMode="auto">
                  <a:xfrm>
                    <a:off x="4083" y="1008"/>
                    <a:ext cx="0" cy="367"/>
                  </a:xfrm>
                  <a:prstGeom prst="line">
                    <a:avLst/>
                  </a:prstGeom>
                  <a:noFill/>
                  <a:ln w="38100" cap="rnd">
                    <a:solidFill>
                      <a:schemeClr val="bg1"/>
                    </a:solidFill>
                    <a:round/>
                    <a:headEnd/>
                    <a:tailEnd/>
                  </a:ln>
                </p:spPr>
                <p:txBody>
                  <a:bodyPr anchor="ctr"/>
                  <a:lstStyle/>
                  <a:p>
                    <a:endParaRPr lang="en-US"/>
                  </a:p>
                </p:txBody>
              </p:sp>
              <p:sp>
                <p:nvSpPr>
                  <p:cNvPr id="258" name="Freeform 211"/>
                  <p:cNvSpPr>
                    <a:spLocks/>
                  </p:cNvSpPr>
                  <p:nvPr/>
                </p:nvSpPr>
                <p:spPr bwMode="auto">
                  <a:xfrm>
                    <a:off x="3485" y="1009"/>
                    <a:ext cx="558" cy="578"/>
                  </a:xfrm>
                  <a:custGeom>
                    <a:avLst/>
                    <a:gdLst>
                      <a:gd name="T0" fmla="*/ 416 w 558"/>
                      <a:gd name="T1" fmla="*/ 1 h 578"/>
                      <a:gd name="T2" fmla="*/ 353 w 558"/>
                      <a:gd name="T3" fmla="*/ 2 h 578"/>
                      <a:gd name="T4" fmla="*/ 237 w 558"/>
                      <a:gd name="T5" fmla="*/ 16 h 578"/>
                      <a:gd name="T6" fmla="*/ 132 w 558"/>
                      <a:gd name="T7" fmla="*/ 67 h 578"/>
                      <a:gd name="T8" fmla="*/ 40 w 558"/>
                      <a:gd name="T9" fmla="*/ 164 h 578"/>
                      <a:gd name="T10" fmla="*/ 0 w 558"/>
                      <a:gd name="T11" fmla="*/ 324 h 578"/>
                      <a:gd name="T12" fmla="*/ 43 w 558"/>
                      <a:gd name="T13" fmla="*/ 459 h 578"/>
                      <a:gd name="T14" fmla="*/ 159 w 558"/>
                      <a:gd name="T15" fmla="*/ 548 h 578"/>
                      <a:gd name="T16" fmla="*/ 276 w 558"/>
                      <a:gd name="T17" fmla="*/ 575 h 578"/>
                      <a:gd name="T18" fmla="*/ 405 w 558"/>
                      <a:gd name="T19" fmla="*/ 565 h 578"/>
                      <a:gd name="T20" fmla="*/ 501 w 558"/>
                      <a:gd name="T21" fmla="*/ 514 h 578"/>
                      <a:gd name="T22" fmla="*/ 542 w 558"/>
                      <a:gd name="T23" fmla="*/ 454 h 578"/>
                      <a:gd name="T24" fmla="*/ 558 w 558"/>
                      <a:gd name="T25" fmla="*/ 365 h 5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58"/>
                      <a:gd name="T40" fmla="*/ 0 h 578"/>
                      <a:gd name="T41" fmla="*/ 558 w 558"/>
                      <a:gd name="T42" fmla="*/ 578 h 57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58" h="578">
                        <a:moveTo>
                          <a:pt x="416" y="1"/>
                        </a:moveTo>
                        <a:cubicBezTo>
                          <a:pt x="406" y="1"/>
                          <a:pt x="383" y="0"/>
                          <a:pt x="353" y="2"/>
                        </a:cubicBezTo>
                        <a:cubicBezTo>
                          <a:pt x="323" y="4"/>
                          <a:pt x="274" y="5"/>
                          <a:pt x="237" y="16"/>
                        </a:cubicBezTo>
                        <a:cubicBezTo>
                          <a:pt x="200" y="27"/>
                          <a:pt x="165" y="42"/>
                          <a:pt x="132" y="67"/>
                        </a:cubicBezTo>
                        <a:cubicBezTo>
                          <a:pt x="99" y="92"/>
                          <a:pt x="62" y="121"/>
                          <a:pt x="40" y="164"/>
                        </a:cubicBezTo>
                        <a:cubicBezTo>
                          <a:pt x="18" y="207"/>
                          <a:pt x="0" y="275"/>
                          <a:pt x="0" y="324"/>
                        </a:cubicBezTo>
                        <a:cubicBezTo>
                          <a:pt x="0" y="373"/>
                          <a:pt x="17" y="422"/>
                          <a:pt x="43" y="459"/>
                        </a:cubicBezTo>
                        <a:cubicBezTo>
                          <a:pt x="69" y="496"/>
                          <a:pt x="120" y="529"/>
                          <a:pt x="159" y="548"/>
                        </a:cubicBezTo>
                        <a:cubicBezTo>
                          <a:pt x="198" y="567"/>
                          <a:pt x="235" y="572"/>
                          <a:pt x="276" y="575"/>
                        </a:cubicBezTo>
                        <a:cubicBezTo>
                          <a:pt x="317" y="578"/>
                          <a:pt x="368" y="575"/>
                          <a:pt x="405" y="565"/>
                        </a:cubicBezTo>
                        <a:cubicBezTo>
                          <a:pt x="442" y="555"/>
                          <a:pt x="478" y="533"/>
                          <a:pt x="501" y="514"/>
                        </a:cubicBezTo>
                        <a:cubicBezTo>
                          <a:pt x="524" y="495"/>
                          <a:pt x="533" y="479"/>
                          <a:pt x="542" y="454"/>
                        </a:cubicBezTo>
                        <a:cubicBezTo>
                          <a:pt x="551" y="429"/>
                          <a:pt x="555" y="384"/>
                          <a:pt x="558" y="365"/>
                        </a:cubicBezTo>
                      </a:path>
                    </a:pathLst>
                  </a:custGeom>
                  <a:solidFill>
                    <a:schemeClr val="bg1">
                      <a:lumMod val="75000"/>
                    </a:schemeClr>
                  </a:solidFill>
                  <a:ln w="38100" cap="rnd" cmpd="sng">
                    <a:solidFill>
                      <a:schemeClr val="bg1"/>
                    </a:solidFill>
                    <a:prstDash val="solid"/>
                    <a:round/>
                    <a:headEnd type="none" w="med" len="med"/>
                    <a:tailEnd type="none" w="med" len="med"/>
                  </a:ln>
                </p:spPr>
                <p:txBody>
                  <a:bodyPr anchor="ctr"/>
                  <a:lstStyle/>
                  <a:p>
                    <a:endParaRPr lang="en-US"/>
                  </a:p>
                </p:txBody>
              </p:sp>
              <p:sp>
                <p:nvSpPr>
                  <p:cNvPr id="259" name="Oval 212"/>
                  <p:cNvSpPr>
                    <a:spLocks noChangeAspect="1" noChangeArrowheads="1"/>
                  </p:cNvSpPr>
                  <p:nvPr/>
                </p:nvSpPr>
                <p:spPr bwMode="auto">
                  <a:xfrm>
                    <a:off x="3629" y="1152"/>
                    <a:ext cx="346" cy="346"/>
                  </a:xfrm>
                  <a:prstGeom prst="ellipse">
                    <a:avLst/>
                  </a:prstGeom>
                  <a:solidFill>
                    <a:schemeClr val="bg1">
                      <a:lumMod val="75000"/>
                    </a:schemeClr>
                  </a:solidFill>
                  <a:ln w="38100" cap="rnd" algn="ctr">
                    <a:solidFill>
                      <a:schemeClr val="bg1"/>
                    </a:solidFill>
                    <a:round/>
                    <a:headEnd/>
                    <a:tailEnd/>
                  </a:ln>
                </p:spPr>
                <p:txBody>
                  <a:bodyPr wrap="none" anchor="ctr"/>
                  <a:lstStyle/>
                  <a:p>
                    <a:endParaRPr lang="en-US"/>
                  </a:p>
                </p:txBody>
              </p:sp>
              <p:sp>
                <p:nvSpPr>
                  <p:cNvPr id="260" name="Line 213"/>
                  <p:cNvSpPr>
                    <a:spLocks noChangeShapeType="1"/>
                  </p:cNvSpPr>
                  <p:nvPr/>
                </p:nvSpPr>
                <p:spPr bwMode="auto">
                  <a:xfrm flipV="1">
                    <a:off x="3884" y="1006"/>
                    <a:ext cx="200" cy="3"/>
                  </a:xfrm>
                  <a:prstGeom prst="line">
                    <a:avLst/>
                  </a:prstGeom>
                  <a:noFill/>
                  <a:ln w="38100" cap="rnd">
                    <a:solidFill>
                      <a:schemeClr val="bg1"/>
                    </a:solidFill>
                    <a:round/>
                    <a:headEnd/>
                    <a:tailEnd/>
                  </a:ln>
                </p:spPr>
                <p:txBody>
                  <a:bodyPr anchor="ctr"/>
                  <a:lstStyle/>
                  <a:p>
                    <a:endParaRPr lang="en-US"/>
                  </a:p>
                </p:txBody>
              </p:sp>
              <p:sp>
                <p:nvSpPr>
                  <p:cNvPr id="261" name="Line 214"/>
                  <p:cNvSpPr>
                    <a:spLocks noChangeShapeType="1"/>
                  </p:cNvSpPr>
                  <p:nvPr/>
                </p:nvSpPr>
                <p:spPr bwMode="auto">
                  <a:xfrm flipV="1">
                    <a:off x="4048" y="1375"/>
                    <a:ext cx="33" cy="0"/>
                  </a:xfrm>
                  <a:prstGeom prst="line">
                    <a:avLst/>
                  </a:prstGeom>
                  <a:noFill/>
                  <a:ln w="38100" cap="rnd">
                    <a:solidFill>
                      <a:schemeClr val="bg1"/>
                    </a:solidFill>
                    <a:round/>
                    <a:headEnd/>
                    <a:tailEnd/>
                  </a:ln>
                </p:spPr>
                <p:txBody>
                  <a:bodyPr anchor="ctr"/>
                  <a:lstStyle/>
                  <a:p>
                    <a:endParaRPr lang="en-US"/>
                  </a:p>
                </p:txBody>
              </p:sp>
            </p:grpSp>
          </p:grpSp>
          <p:sp>
            <p:nvSpPr>
              <p:cNvPr id="263" name="Rectangle 262"/>
              <p:cNvSpPr/>
              <p:nvPr/>
            </p:nvSpPr>
            <p:spPr>
              <a:xfrm>
                <a:off x="705683" y="4160516"/>
                <a:ext cx="163117" cy="232074"/>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264" name="Rectangle 263"/>
              <p:cNvSpPr/>
              <p:nvPr/>
            </p:nvSpPr>
            <p:spPr>
              <a:xfrm>
                <a:off x="777330" y="4069073"/>
                <a:ext cx="137110" cy="365760"/>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cxnSp>
            <p:nvCxnSpPr>
              <p:cNvPr id="21" name="Straight Connector 20"/>
              <p:cNvCxnSpPr/>
              <p:nvPr/>
            </p:nvCxnSpPr>
            <p:spPr>
              <a:xfrm flipH="1" flipV="1">
                <a:off x="823050" y="4343390"/>
                <a:ext cx="1" cy="365760"/>
              </a:xfrm>
              <a:prstGeom prst="line">
                <a:avLst/>
              </a:prstGeom>
              <a:solidFill>
                <a:schemeClr val="bg1">
                  <a:lumMod val="75000"/>
                </a:schemeClr>
              </a:solidFill>
              <a:ln w="381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265" name="Rectangle 264"/>
              <p:cNvSpPr/>
              <p:nvPr/>
            </p:nvSpPr>
            <p:spPr>
              <a:xfrm>
                <a:off x="728820" y="3703313"/>
                <a:ext cx="94181" cy="365760"/>
              </a:xfrm>
              <a:prstGeom prst="rect">
                <a:avLst/>
              </a:prstGeom>
              <a:solidFill>
                <a:srgbClr val="0099CC"/>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nvGrpSpPr>
              <p:cNvPr id="266" name="Group 265"/>
              <p:cNvGrpSpPr>
                <a:grpSpLocks noChangeAspect="1"/>
              </p:cNvGrpSpPr>
              <p:nvPr/>
            </p:nvGrpSpPr>
            <p:grpSpPr>
              <a:xfrm rot="5400000">
                <a:off x="484760" y="4664800"/>
                <a:ext cx="91442" cy="91440"/>
                <a:chOff x="914440" y="4526267"/>
                <a:chExt cx="182883" cy="182879"/>
              </a:xfrm>
            </p:grpSpPr>
            <p:grpSp>
              <p:nvGrpSpPr>
                <p:cNvPr id="267" name="Group 266"/>
                <p:cNvGrpSpPr/>
                <p:nvPr/>
              </p:nvGrpSpPr>
              <p:grpSpPr>
                <a:xfrm>
                  <a:off x="914440" y="4526267"/>
                  <a:ext cx="182883" cy="182879"/>
                  <a:chOff x="914435" y="4160512"/>
                  <a:chExt cx="182883" cy="182879"/>
                </a:xfrm>
              </p:grpSpPr>
              <p:sp>
                <p:nvSpPr>
                  <p:cNvPr id="269" name="Isosceles Triangle 268"/>
                  <p:cNvSpPr/>
                  <p:nvPr/>
                </p:nvSpPr>
                <p:spPr>
                  <a:xfrm flipV="1">
                    <a:off x="914438" y="4160512"/>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270" name="Isosceles Triangle 269"/>
                  <p:cNvSpPr/>
                  <p:nvPr/>
                </p:nvSpPr>
                <p:spPr>
                  <a:xfrm>
                    <a:off x="914435" y="4251951"/>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268" name="Oval 267"/>
                <p:cNvSpPr>
                  <a:spLocks noChangeAspect="1"/>
                </p:cNvSpPr>
                <p:nvPr/>
              </p:nvSpPr>
              <p:spPr>
                <a:xfrm>
                  <a:off x="960120" y="4572000"/>
                  <a:ext cx="91440" cy="91440"/>
                </a:xfrm>
                <a:prstGeom prst="ellipse">
                  <a:avLst/>
                </a:prstGeom>
                <a:solidFill>
                  <a:schemeClr val="bg1">
                    <a:lumMod val="7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5" name="Straight Connector 24"/>
              <p:cNvCxnSpPr>
                <a:stCxn id="259" idx="4"/>
                <a:endCxn id="259" idx="0"/>
              </p:cNvCxnSpPr>
              <p:nvPr/>
            </p:nvCxnSpPr>
            <p:spPr>
              <a:xfrm flipV="1">
                <a:off x="524515" y="4252510"/>
                <a:ext cx="0" cy="21775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259" idx="2"/>
                <a:endCxn id="259" idx="6"/>
              </p:cNvCxnSpPr>
              <p:nvPr/>
            </p:nvCxnSpPr>
            <p:spPr>
              <a:xfrm>
                <a:off x="412976" y="4361387"/>
                <a:ext cx="22307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259" idx="1"/>
                <a:endCxn id="259" idx="5"/>
              </p:cNvCxnSpPr>
              <p:nvPr/>
            </p:nvCxnSpPr>
            <p:spPr>
              <a:xfrm>
                <a:off x="445645" y="4284399"/>
                <a:ext cx="157739" cy="15397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259" idx="7"/>
                <a:endCxn id="259" idx="3"/>
              </p:cNvCxnSpPr>
              <p:nvPr/>
            </p:nvCxnSpPr>
            <p:spPr>
              <a:xfrm flipH="1">
                <a:off x="445645" y="4284399"/>
                <a:ext cx="157739" cy="15397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71" name="Rectangle 270"/>
              <p:cNvSpPr/>
              <p:nvPr/>
            </p:nvSpPr>
            <p:spPr>
              <a:xfrm>
                <a:off x="637381" y="3916673"/>
                <a:ext cx="94181" cy="152400"/>
              </a:xfrm>
              <a:prstGeom prst="rect">
                <a:avLst/>
              </a:prstGeom>
              <a:solidFill>
                <a:srgbClr val="0099CC"/>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cxnSp>
            <p:nvCxnSpPr>
              <p:cNvPr id="33" name="Straight Connector 32"/>
              <p:cNvCxnSpPr/>
              <p:nvPr/>
            </p:nvCxnSpPr>
            <p:spPr>
              <a:xfrm flipH="1">
                <a:off x="502920" y="3992873"/>
                <a:ext cx="18288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72" name="Oval 271"/>
              <p:cNvSpPr>
                <a:spLocks noChangeAspect="1"/>
              </p:cNvSpPr>
              <p:nvPr/>
            </p:nvSpPr>
            <p:spPr>
              <a:xfrm>
                <a:off x="649224" y="3968496"/>
                <a:ext cx="45720" cy="45720"/>
              </a:xfrm>
              <a:prstGeom prst="ellipse">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3" name="Straight Connector 272"/>
              <p:cNvCxnSpPr/>
              <p:nvPr/>
            </p:nvCxnSpPr>
            <p:spPr>
              <a:xfrm rot="1860000" flipH="1">
                <a:off x="347435" y="4306824"/>
                <a:ext cx="18288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4" name="Straight Connector 273"/>
              <p:cNvCxnSpPr/>
              <p:nvPr/>
            </p:nvCxnSpPr>
            <p:spPr>
              <a:xfrm rot="1860000" flipH="1">
                <a:off x="352746" y="4664803"/>
                <a:ext cx="18288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346737" y="3956320"/>
                <a:ext cx="228646" cy="34905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411480" y="4251960"/>
                <a:ext cx="0" cy="45720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77" name="TextBox 276"/>
            <p:cNvSpPr txBox="1"/>
            <p:nvPr/>
          </p:nvSpPr>
          <p:spPr>
            <a:xfrm>
              <a:off x="1097318" y="3171580"/>
              <a:ext cx="2103097" cy="861774"/>
            </a:xfrm>
            <a:prstGeom prst="rect">
              <a:avLst/>
            </a:prstGeom>
            <a:noFill/>
          </p:spPr>
          <p:txBody>
            <a:bodyPr wrap="square" lIns="0" tIns="0" rIns="0" bIns="0" rtlCol="0">
              <a:spAutoFit/>
            </a:bodyPr>
            <a:lstStyle/>
            <a:p>
              <a:r>
                <a:rPr lang="en-US" sz="1400" dirty="0" smtClean="0">
                  <a:latin typeface="Comic Sans MS" panose="030F0702030302020204" pitchFamily="66" charset="0"/>
                </a:rPr>
                <a:t>Boiler ???</a:t>
              </a:r>
            </a:p>
            <a:p>
              <a:r>
                <a:rPr lang="en-US" sz="1400" dirty="0" smtClean="0">
                  <a:latin typeface="Comic Sans MS" panose="030F0702030302020204" pitchFamily="66" charset="0"/>
                </a:rPr>
                <a:t>Make and Model</a:t>
              </a:r>
            </a:p>
            <a:p>
              <a:r>
                <a:rPr lang="en-US" sz="1400" dirty="0" smtClean="0">
                  <a:latin typeface="Comic Sans MS" panose="030F0702030302020204" pitchFamily="66" charset="0"/>
                </a:rPr>
                <a:t>Heat ?,??? </a:t>
              </a:r>
              <a:r>
                <a:rPr lang="en-US" sz="1400" dirty="0" err="1" smtClean="0">
                  <a:latin typeface="Comic Sans MS" panose="030F0702030302020204" pitchFamily="66" charset="0"/>
                </a:rPr>
                <a:t>gpm</a:t>
              </a:r>
              <a:r>
                <a:rPr lang="en-US" sz="1400" dirty="0" smtClean="0">
                  <a:latin typeface="Comic Sans MS" panose="030F0702030302020204" pitchFamily="66" charset="0"/>
                </a:rPr>
                <a:t> from ??°F to ??°F</a:t>
              </a:r>
              <a:endParaRPr lang="en-US" sz="1400" dirty="0">
                <a:latin typeface="Comic Sans MS" panose="030F0702030302020204" pitchFamily="66" charset="0"/>
              </a:endParaRPr>
            </a:p>
          </p:txBody>
        </p:sp>
        <p:grpSp>
          <p:nvGrpSpPr>
            <p:cNvPr id="278" name="Group 277"/>
            <p:cNvGrpSpPr/>
            <p:nvPr/>
          </p:nvGrpSpPr>
          <p:grpSpPr>
            <a:xfrm>
              <a:off x="3657606" y="2606049"/>
              <a:ext cx="365760" cy="458437"/>
              <a:chOff x="6217898" y="320074"/>
              <a:chExt cx="365760" cy="458437"/>
            </a:xfrm>
          </p:grpSpPr>
          <p:cxnSp>
            <p:nvCxnSpPr>
              <p:cNvPr id="280" name="Straight Connector 279"/>
              <p:cNvCxnSpPr/>
              <p:nvPr/>
            </p:nvCxnSpPr>
            <p:spPr>
              <a:xfrm rot="16200000" flipV="1">
                <a:off x="6400777" y="502944"/>
                <a:ext cx="2" cy="3657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81" name="Group 280"/>
              <p:cNvGrpSpPr/>
              <p:nvPr/>
            </p:nvGrpSpPr>
            <p:grpSpPr>
              <a:xfrm>
                <a:off x="6217921" y="320074"/>
                <a:ext cx="274298" cy="458437"/>
                <a:chOff x="6263640" y="320074"/>
                <a:chExt cx="274298" cy="458437"/>
              </a:xfrm>
            </p:grpSpPr>
            <p:grpSp>
              <p:nvGrpSpPr>
                <p:cNvPr id="282" name="Group 281"/>
                <p:cNvGrpSpPr/>
                <p:nvPr/>
              </p:nvGrpSpPr>
              <p:grpSpPr>
                <a:xfrm>
                  <a:off x="6263640" y="320074"/>
                  <a:ext cx="182878" cy="458437"/>
                  <a:chOff x="6217902" y="320074"/>
                  <a:chExt cx="182878" cy="458437"/>
                </a:xfrm>
              </p:grpSpPr>
              <p:cxnSp>
                <p:nvCxnSpPr>
                  <p:cNvPr id="285" name="Straight Connector 284"/>
                  <p:cNvCxnSpPr/>
                  <p:nvPr/>
                </p:nvCxnSpPr>
                <p:spPr>
                  <a:xfrm>
                    <a:off x="6400780" y="320074"/>
                    <a:ext cx="0" cy="458437"/>
                  </a:xfrm>
                  <a:prstGeom prst="lin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6" name="Straight Connector 285"/>
                  <p:cNvCxnSpPr/>
                  <p:nvPr/>
                </p:nvCxnSpPr>
                <p:spPr>
                  <a:xfrm flipH="1">
                    <a:off x="6217902" y="320074"/>
                    <a:ext cx="182877" cy="91439"/>
                  </a:xfrm>
                  <a:prstGeom prst="lin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83" name="Rectangle 282"/>
                <p:cNvSpPr/>
                <p:nvPr/>
              </p:nvSpPr>
              <p:spPr>
                <a:xfrm>
                  <a:off x="6400779" y="411513"/>
                  <a:ext cx="91440" cy="274310"/>
                </a:xfrm>
                <a:prstGeom prst="rect">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284" name="Rectangle 283"/>
                <p:cNvSpPr/>
                <p:nvPr/>
              </p:nvSpPr>
              <p:spPr>
                <a:xfrm rot="5400000">
                  <a:off x="6469359" y="448056"/>
                  <a:ext cx="91440" cy="45719"/>
                </a:xfrm>
                <a:prstGeom prst="rect">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grpSp>
      </p:grpSp>
    </p:spTree>
    <p:extLst>
      <p:ext uri="{BB962C8B-B14F-4D97-AF65-F5344CB8AC3E}">
        <p14:creationId xmlns:p14="http://schemas.microsoft.com/office/powerpoint/2010/main" val="3880228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noFill/>
          <a:ln w="38100" cap="rnd">
            <a:noFill/>
            <a:round/>
            <a:headEnd/>
            <a:tailEnd/>
          </a:ln>
        </p:spPr>
        <p:txBody>
          <a:bodyPr/>
          <a:lstStyle/>
          <a:p>
            <a:r>
              <a:rPr lang="en-US" dirty="0" smtClean="0"/>
              <a:t>Equipment</a:t>
            </a:r>
            <a:endParaRPr lang="en-US" dirty="0"/>
          </a:p>
        </p:txBody>
      </p:sp>
      <p:grpSp>
        <p:nvGrpSpPr>
          <p:cNvPr id="10" name="Group 9"/>
          <p:cNvGrpSpPr/>
          <p:nvPr/>
        </p:nvGrpSpPr>
        <p:grpSpPr>
          <a:xfrm>
            <a:off x="182928" y="1234464"/>
            <a:ext cx="3189209" cy="3578637"/>
            <a:chOff x="182928" y="1234464"/>
            <a:chExt cx="3189209" cy="3578637"/>
          </a:xfrm>
        </p:grpSpPr>
        <p:sp>
          <p:nvSpPr>
            <p:cNvPr id="57" name="TextBox 56"/>
            <p:cNvSpPr txBox="1"/>
            <p:nvPr/>
          </p:nvSpPr>
          <p:spPr>
            <a:xfrm>
              <a:off x="249297" y="1526807"/>
              <a:ext cx="1371588" cy="430887"/>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Forced Draft Cooling Tower</a:t>
              </a:r>
              <a:endParaRPr lang="en-US" sz="1400" dirty="0">
                <a:solidFill>
                  <a:schemeClr val="bg1"/>
                </a:solidFill>
                <a:latin typeface="Comic Sans MS" panose="030F0702030302020204" pitchFamily="66" charset="0"/>
              </a:endParaRPr>
            </a:p>
          </p:txBody>
        </p:sp>
        <p:grpSp>
          <p:nvGrpSpPr>
            <p:cNvPr id="75" name="Group 74"/>
            <p:cNvGrpSpPr/>
            <p:nvPr/>
          </p:nvGrpSpPr>
          <p:grpSpPr>
            <a:xfrm>
              <a:off x="1280196" y="1234464"/>
              <a:ext cx="2091941" cy="2201584"/>
              <a:chOff x="1565704" y="1920274"/>
              <a:chExt cx="2091941" cy="2201584"/>
            </a:xfrm>
          </p:grpSpPr>
          <p:grpSp>
            <p:nvGrpSpPr>
              <p:cNvPr id="76" name="Group 75"/>
              <p:cNvGrpSpPr/>
              <p:nvPr/>
            </p:nvGrpSpPr>
            <p:grpSpPr>
              <a:xfrm>
                <a:off x="2095500" y="3291859"/>
                <a:ext cx="1204071" cy="548634"/>
                <a:chOff x="2095500" y="3291859"/>
                <a:chExt cx="1204071" cy="548634"/>
              </a:xfrm>
            </p:grpSpPr>
            <p:cxnSp>
              <p:nvCxnSpPr>
                <p:cNvPr id="148" name="Straight Connector 147"/>
                <p:cNvCxnSpPr/>
                <p:nvPr/>
              </p:nvCxnSpPr>
              <p:spPr>
                <a:xfrm>
                  <a:off x="3299571" y="3291859"/>
                  <a:ext cx="0" cy="548634"/>
                </a:xfrm>
                <a:prstGeom prst="line">
                  <a:avLst/>
                </a:prstGeom>
                <a:ln w="15875">
                  <a:solidFill>
                    <a:srgbClr val="008FFC"/>
                  </a:solidFill>
                  <a:prstDash val="sysDot"/>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3200450" y="3291859"/>
                  <a:ext cx="0" cy="548634"/>
                </a:xfrm>
                <a:prstGeom prst="line">
                  <a:avLst/>
                </a:prstGeom>
                <a:ln w="15875">
                  <a:solidFill>
                    <a:srgbClr val="008FFC"/>
                  </a:solidFill>
                  <a:prstDash val="sysDot"/>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3109011" y="3291859"/>
                  <a:ext cx="0" cy="548634"/>
                </a:xfrm>
                <a:prstGeom prst="line">
                  <a:avLst/>
                </a:prstGeom>
                <a:ln w="15875">
                  <a:solidFill>
                    <a:srgbClr val="008FFC"/>
                  </a:solidFill>
                  <a:prstDash val="sysDot"/>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a:off x="3017572" y="3291859"/>
                  <a:ext cx="0" cy="548634"/>
                </a:xfrm>
                <a:prstGeom prst="line">
                  <a:avLst/>
                </a:prstGeom>
                <a:ln w="15875">
                  <a:solidFill>
                    <a:srgbClr val="008FFC"/>
                  </a:solidFill>
                  <a:prstDash val="sysDot"/>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2933815" y="3291859"/>
                  <a:ext cx="0" cy="548634"/>
                </a:xfrm>
                <a:prstGeom prst="line">
                  <a:avLst/>
                </a:prstGeom>
                <a:ln w="15875">
                  <a:solidFill>
                    <a:srgbClr val="008FFC"/>
                  </a:solidFill>
                  <a:prstDash val="sysDot"/>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a:off x="2834694" y="3291859"/>
                  <a:ext cx="0" cy="548634"/>
                </a:xfrm>
                <a:prstGeom prst="line">
                  <a:avLst/>
                </a:prstGeom>
                <a:ln w="15875">
                  <a:solidFill>
                    <a:srgbClr val="008FFC"/>
                  </a:solidFill>
                  <a:prstDash val="sysDot"/>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a:off x="2743255" y="3291859"/>
                  <a:ext cx="0" cy="548634"/>
                </a:xfrm>
                <a:prstGeom prst="line">
                  <a:avLst/>
                </a:prstGeom>
                <a:ln w="15875">
                  <a:solidFill>
                    <a:srgbClr val="008FFC"/>
                  </a:solidFill>
                  <a:prstDash val="sysDot"/>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a:off x="2651816" y="3291859"/>
                  <a:ext cx="0" cy="548634"/>
                </a:xfrm>
                <a:prstGeom prst="line">
                  <a:avLst/>
                </a:prstGeom>
                <a:ln w="15875">
                  <a:solidFill>
                    <a:srgbClr val="008FFC"/>
                  </a:solidFill>
                  <a:prstDash val="sysDot"/>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a:off x="2568059" y="3291859"/>
                  <a:ext cx="0" cy="548634"/>
                </a:xfrm>
                <a:prstGeom prst="line">
                  <a:avLst/>
                </a:prstGeom>
                <a:ln w="15875">
                  <a:solidFill>
                    <a:srgbClr val="008FFC"/>
                  </a:solidFill>
                  <a:prstDash val="sysDot"/>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a:off x="2468938" y="3291859"/>
                  <a:ext cx="0" cy="548634"/>
                </a:xfrm>
                <a:prstGeom prst="line">
                  <a:avLst/>
                </a:prstGeom>
                <a:ln w="15875">
                  <a:solidFill>
                    <a:srgbClr val="008FFC"/>
                  </a:solidFill>
                  <a:prstDash val="sysDot"/>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2377499" y="3291859"/>
                  <a:ext cx="0" cy="548634"/>
                </a:xfrm>
                <a:prstGeom prst="line">
                  <a:avLst/>
                </a:prstGeom>
                <a:ln w="15875">
                  <a:solidFill>
                    <a:srgbClr val="008FFC"/>
                  </a:solidFill>
                  <a:prstDash val="sysDot"/>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2286060" y="3291859"/>
                  <a:ext cx="0" cy="548634"/>
                </a:xfrm>
                <a:prstGeom prst="line">
                  <a:avLst/>
                </a:prstGeom>
                <a:ln w="15875">
                  <a:solidFill>
                    <a:srgbClr val="008FFC"/>
                  </a:solidFill>
                  <a:prstDash val="sysDot"/>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2194621" y="3291859"/>
                  <a:ext cx="0" cy="548634"/>
                </a:xfrm>
                <a:prstGeom prst="line">
                  <a:avLst/>
                </a:prstGeom>
                <a:ln w="15875">
                  <a:solidFill>
                    <a:srgbClr val="008FFC"/>
                  </a:solidFill>
                  <a:prstDash val="sysDot"/>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2095500" y="3291859"/>
                  <a:ext cx="0" cy="548634"/>
                </a:xfrm>
                <a:prstGeom prst="line">
                  <a:avLst/>
                </a:prstGeom>
                <a:ln w="15875">
                  <a:solidFill>
                    <a:srgbClr val="008FFC"/>
                  </a:solidFill>
                  <a:prstDash val="sysDot"/>
                </a:ln>
              </p:spPr>
              <p:style>
                <a:lnRef idx="1">
                  <a:schemeClr val="accent1"/>
                </a:lnRef>
                <a:fillRef idx="0">
                  <a:schemeClr val="accent1"/>
                </a:fillRef>
                <a:effectRef idx="0">
                  <a:schemeClr val="accent1"/>
                </a:effectRef>
                <a:fontRef idx="minor">
                  <a:schemeClr val="tx1"/>
                </a:fontRef>
              </p:style>
            </p:cxnSp>
          </p:grpSp>
          <p:grpSp>
            <p:nvGrpSpPr>
              <p:cNvPr id="77" name="Group 76"/>
              <p:cNvGrpSpPr/>
              <p:nvPr/>
            </p:nvGrpSpPr>
            <p:grpSpPr>
              <a:xfrm>
                <a:off x="2070567" y="3900381"/>
                <a:ext cx="1312761" cy="214429"/>
                <a:chOff x="2070567" y="3900381"/>
                <a:chExt cx="1312761" cy="214429"/>
              </a:xfrm>
            </p:grpSpPr>
            <p:sp>
              <p:nvSpPr>
                <p:cNvPr id="146" name="Rectangle 145"/>
                <p:cNvSpPr/>
                <p:nvPr/>
              </p:nvSpPr>
              <p:spPr>
                <a:xfrm>
                  <a:off x="2070567" y="3931932"/>
                  <a:ext cx="1312761" cy="18287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reeform 146"/>
                <p:cNvSpPr/>
                <p:nvPr/>
              </p:nvSpPr>
              <p:spPr>
                <a:xfrm>
                  <a:off x="2071787" y="3900381"/>
                  <a:ext cx="1301262" cy="38599"/>
                </a:xfrm>
                <a:custGeom>
                  <a:avLst/>
                  <a:gdLst>
                    <a:gd name="connsiteX0" fmla="*/ 0 w 1301262"/>
                    <a:gd name="connsiteY0" fmla="*/ 25784 h 38599"/>
                    <a:gd name="connsiteX1" fmla="*/ 99114 w 1301262"/>
                    <a:gd name="connsiteY1" fmla="*/ 6601 h 38599"/>
                    <a:gd name="connsiteX2" fmla="*/ 150269 w 1301262"/>
                    <a:gd name="connsiteY2" fmla="*/ 38573 h 38599"/>
                    <a:gd name="connsiteX3" fmla="*/ 294143 w 1301262"/>
                    <a:gd name="connsiteY3" fmla="*/ 206 h 38599"/>
                    <a:gd name="connsiteX4" fmla="*/ 348496 w 1301262"/>
                    <a:gd name="connsiteY4" fmla="*/ 22587 h 38599"/>
                    <a:gd name="connsiteX5" fmla="*/ 485975 w 1301262"/>
                    <a:gd name="connsiteY5" fmla="*/ 6601 h 38599"/>
                    <a:gd name="connsiteX6" fmla="*/ 601075 w 1301262"/>
                    <a:gd name="connsiteY6" fmla="*/ 32178 h 38599"/>
                    <a:gd name="connsiteX7" fmla="*/ 735357 w 1301262"/>
                    <a:gd name="connsiteY7" fmla="*/ 6601 h 38599"/>
                    <a:gd name="connsiteX8" fmla="*/ 799301 w 1301262"/>
                    <a:gd name="connsiteY8" fmla="*/ 25784 h 38599"/>
                    <a:gd name="connsiteX9" fmla="*/ 917598 w 1301262"/>
                    <a:gd name="connsiteY9" fmla="*/ 206 h 38599"/>
                    <a:gd name="connsiteX10" fmla="*/ 1007119 w 1301262"/>
                    <a:gd name="connsiteY10" fmla="*/ 32178 h 38599"/>
                    <a:gd name="connsiteX11" fmla="*/ 1122219 w 1301262"/>
                    <a:gd name="connsiteY11" fmla="*/ 16192 h 38599"/>
                    <a:gd name="connsiteX12" fmla="*/ 1195754 w 1301262"/>
                    <a:gd name="connsiteY12" fmla="*/ 35376 h 38599"/>
                    <a:gd name="connsiteX13" fmla="*/ 1262896 w 1301262"/>
                    <a:gd name="connsiteY13" fmla="*/ 19390 h 38599"/>
                    <a:gd name="connsiteX14" fmla="*/ 1301262 w 1301262"/>
                    <a:gd name="connsiteY14" fmla="*/ 25784 h 38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01262" h="38599">
                      <a:moveTo>
                        <a:pt x="0" y="25784"/>
                      </a:moveTo>
                      <a:cubicBezTo>
                        <a:pt x="37034" y="15126"/>
                        <a:pt x="74069" y="4469"/>
                        <a:pt x="99114" y="6601"/>
                      </a:cubicBezTo>
                      <a:cubicBezTo>
                        <a:pt x="124159" y="8732"/>
                        <a:pt x="117764" y="39639"/>
                        <a:pt x="150269" y="38573"/>
                      </a:cubicBezTo>
                      <a:cubicBezTo>
                        <a:pt x="182774" y="37507"/>
                        <a:pt x="261105" y="2870"/>
                        <a:pt x="294143" y="206"/>
                      </a:cubicBezTo>
                      <a:cubicBezTo>
                        <a:pt x="327181" y="-2458"/>
                        <a:pt x="316524" y="21521"/>
                        <a:pt x="348496" y="22587"/>
                      </a:cubicBezTo>
                      <a:cubicBezTo>
                        <a:pt x="380468" y="23653"/>
                        <a:pt x="443879" y="5003"/>
                        <a:pt x="485975" y="6601"/>
                      </a:cubicBezTo>
                      <a:cubicBezTo>
                        <a:pt x="528071" y="8199"/>
                        <a:pt x="559511" y="32178"/>
                        <a:pt x="601075" y="32178"/>
                      </a:cubicBezTo>
                      <a:cubicBezTo>
                        <a:pt x="642639" y="32178"/>
                        <a:pt x="702319" y="7667"/>
                        <a:pt x="735357" y="6601"/>
                      </a:cubicBezTo>
                      <a:cubicBezTo>
                        <a:pt x="768395" y="5535"/>
                        <a:pt x="768928" y="26850"/>
                        <a:pt x="799301" y="25784"/>
                      </a:cubicBezTo>
                      <a:cubicBezTo>
                        <a:pt x="829674" y="24718"/>
                        <a:pt x="882962" y="-860"/>
                        <a:pt x="917598" y="206"/>
                      </a:cubicBezTo>
                      <a:cubicBezTo>
                        <a:pt x="952234" y="1272"/>
                        <a:pt x="973016" y="29514"/>
                        <a:pt x="1007119" y="32178"/>
                      </a:cubicBezTo>
                      <a:cubicBezTo>
                        <a:pt x="1041223" y="34842"/>
                        <a:pt x="1090780" y="15659"/>
                        <a:pt x="1122219" y="16192"/>
                      </a:cubicBezTo>
                      <a:cubicBezTo>
                        <a:pt x="1153658" y="16725"/>
                        <a:pt x="1172308" y="34843"/>
                        <a:pt x="1195754" y="35376"/>
                      </a:cubicBezTo>
                      <a:cubicBezTo>
                        <a:pt x="1219200" y="35909"/>
                        <a:pt x="1245311" y="20989"/>
                        <a:pt x="1262896" y="19390"/>
                      </a:cubicBezTo>
                      <a:cubicBezTo>
                        <a:pt x="1280481" y="17791"/>
                        <a:pt x="1269823" y="27383"/>
                        <a:pt x="1301262" y="25784"/>
                      </a:cubicBezTo>
                    </a:path>
                  </a:pathLst>
                </a:custGeom>
                <a:noFill/>
                <a:ln w="666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8" name="Group 77"/>
              <p:cNvGrpSpPr/>
              <p:nvPr/>
            </p:nvGrpSpPr>
            <p:grpSpPr>
              <a:xfrm rot="2700000">
                <a:off x="1546143" y="3268918"/>
                <a:ext cx="675105" cy="635984"/>
                <a:chOff x="13393006" y="8001678"/>
                <a:chExt cx="675105" cy="635984"/>
              </a:xfrm>
            </p:grpSpPr>
            <p:sp>
              <p:nvSpPr>
                <p:cNvPr id="139" name="Freeform 138"/>
                <p:cNvSpPr/>
                <p:nvPr/>
              </p:nvSpPr>
              <p:spPr>
                <a:xfrm>
                  <a:off x="13851668" y="8001678"/>
                  <a:ext cx="216443" cy="407003"/>
                </a:xfrm>
                <a:custGeom>
                  <a:avLst/>
                  <a:gdLst>
                    <a:gd name="connsiteX0" fmla="*/ 433 w 229969"/>
                    <a:gd name="connsiteY0" fmla="*/ 47540 h 501920"/>
                    <a:gd name="connsiteX1" fmla="*/ 214788 w 229969"/>
                    <a:gd name="connsiteY1" fmla="*/ 52967 h 501920"/>
                    <a:gd name="connsiteX2" fmla="*/ 206647 w 229969"/>
                    <a:gd name="connsiteY2" fmla="*/ 454543 h 501920"/>
                    <a:gd name="connsiteX3" fmla="*/ 160520 w 229969"/>
                    <a:gd name="connsiteY3" fmla="*/ 449117 h 501920"/>
                    <a:gd name="connsiteX4" fmla="*/ 433 w 229969"/>
                    <a:gd name="connsiteY4" fmla="*/ 47540 h 501920"/>
                    <a:gd name="connsiteX0" fmla="*/ 433 w 229969"/>
                    <a:gd name="connsiteY0" fmla="*/ 47540 h 501920"/>
                    <a:gd name="connsiteX1" fmla="*/ 214788 w 229969"/>
                    <a:gd name="connsiteY1" fmla="*/ 52967 h 501920"/>
                    <a:gd name="connsiteX2" fmla="*/ 206647 w 229969"/>
                    <a:gd name="connsiteY2" fmla="*/ 454543 h 501920"/>
                    <a:gd name="connsiteX3" fmla="*/ 160520 w 229969"/>
                    <a:gd name="connsiteY3" fmla="*/ 449117 h 501920"/>
                    <a:gd name="connsiteX4" fmla="*/ 433 w 229969"/>
                    <a:gd name="connsiteY4" fmla="*/ 47540 h 501920"/>
                    <a:gd name="connsiteX0" fmla="*/ 433 w 229969"/>
                    <a:gd name="connsiteY0" fmla="*/ 25765 h 480145"/>
                    <a:gd name="connsiteX1" fmla="*/ 214788 w 229969"/>
                    <a:gd name="connsiteY1" fmla="*/ 31192 h 480145"/>
                    <a:gd name="connsiteX2" fmla="*/ 206647 w 229969"/>
                    <a:gd name="connsiteY2" fmla="*/ 432768 h 480145"/>
                    <a:gd name="connsiteX3" fmla="*/ 160520 w 229969"/>
                    <a:gd name="connsiteY3" fmla="*/ 427342 h 480145"/>
                    <a:gd name="connsiteX4" fmla="*/ 433 w 229969"/>
                    <a:gd name="connsiteY4" fmla="*/ 25765 h 480145"/>
                    <a:gd name="connsiteX0" fmla="*/ 0 w 229536"/>
                    <a:gd name="connsiteY0" fmla="*/ 25765 h 480145"/>
                    <a:gd name="connsiteX1" fmla="*/ 214355 w 229536"/>
                    <a:gd name="connsiteY1" fmla="*/ 31192 h 480145"/>
                    <a:gd name="connsiteX2" fmla="*/ 206214 w 229536"/>
                    <a:gd name="connsiteY2" fmla="*/ 432768 h 480145"/>
                    <a:gd name="connsiteX3" fmla="*/ 160087 w 229536"/>
                    <a:gd name="connsiteY3" fmla="*/ 427342 h 480145"/>
                    <a:gd name="connsiteX4" fmla="*/ 0 w 229536"/>
                    <a:gd name="connsiteY4" fmla="*/ 25765 h 480145"/>
                    <a:gd name="connsiteX0" fmla="*/ 0 w 229536"/>
                    <a:gd name="connsiteY0" fmla="*/ 25765 h 480145"/>
                    <a:gd name="connsiteX1" fmla="*/ 214355 w 229536"/>
                    <a:gd name="connsiteY1" fmla="*/ 31192 h 480145"/>
                    <a:gd name="connsiteX2" fmla="*/ 206214 w 229536"/>
                    <a:gd name="connsiteY2" fmla="*/ 432768 h 480145"/>
                    <a:gd name="connsiteX3" fmla="*/ 160087 w 229536"/>
                    <a:gd name="connsiteY3" fmla="*/ 427342 h 480145"/>
                    <a:gd name="connsiteX4" fmla="*/ 0 w 229536"/>
                    <a:gd name="connsiteY4" fmla="*/ 25765 h 480145"/>
                    <a:gd name="connsiteX0" fmla="*/ 0 w 229536"/>
                    <a:gd name="connsiteY0" fmla="*/ 0 h 454380"/>
                    <a:gd name="connsiteX1" fmla="*/ 214355 w 229536"/>
                    <a:gd name="connsiteY1" fmla="*/ 5427 h 454380"/>
                    <a:gd name="connsiteX2" fmla="*/ 206214 w 229536"/>
                    <a:gd name="connsiteY2" fmla="*/ 407003 h 454380"/>
                    <a:gd name="connsiteX3" fmla="*/ 160087 w 229536"/>
                    <a:gd name="connsiteY3" fmla="*/ 401577 h 454380"/>
                    <a:gd name="connsiteX4" fmla="*/ 0 w 229536"/>
                    <a:gd name="connsiteY4" fmla="*/ 0 h 454380"/>
                    <a:gd name="connsiteX0" fmla="*/ 0 w 215120"/>
                    <a:gd name="connsiteY0" fmla="*/ 0 h 454380"/>
                    <a:gd name="connsiteX1" fmla="*/ 214355 w 215120"/>
                    <a:gd name="connsiteY1" fmla="*/ 5427 h 454380"/>
                    <a:gd name="connsiteX2" fmla="*/ 206214 w 215120"/>
                    <a:gd name="connsiteY2" fmla="*/ 407003 h 454380"/>
                    <a:gd name="connsiteX3" fmla="*/ 160087 w 215120"/>
                    <a:gd name="connsiteY3" fmla="*/ 401577 h 454380"/>
                    <a:gd name="connsiteX4" fmla="*/ 0 w 215120"/>
                    <a:gd name="connsiteY4" fmla="*/ 0 h 454380"/>
                    <a:gd name="connsiteX0" fmla="*/ 0 w 215120"/>
                    <a:gd name="connsiteY0" fmla="*/ 0 h 454380"/>
                    <a:gd name="connsiteX1" fmla="*/ 214355 w 215120"/>
                    <a:gd name="connsiteY1" fmla="*/ 5427 h 454380"/>
                    <a:gd name="connsiteX2" fmla="*/ 206214 w 215120"/>
                    <a:gd name="connsiteY2" fmla="*/ 407003 h 454380"/>
                    <a:gd name="connsiteX3" fmla="*/ 160087 w 215120"/>
                    <a:gd name="connsiteY3" fmla="*/ 401577 h 454380"/>
                    <a:gd name="connsiteX4" fmla="*/ 0 w 215120"/>
                    <a:gd name="connsiteY4" fmla="*/ 0 h 454380"/>
                    <a:gd name="connsiteX0" fmla="*/ 0 w 214673"/>
                    <a:gd name="connsiteY0" fmla="*/ 0 h 454380"/>
                    <a:gd name="connsiteX1" fmla="*/ 214355 w 214673"/>
                    <a:gd name="connsiteY1" fmla="*/ 5427 h 454380"/>
                    <a:gd name="connsiteX2" fmla="*/ 206214 w 214673"/>
                    <a:gd name="connsiteY2" fmla="*/ 407003 h 454380"/>
                    <a:gd name="connsiteX3" fmla="*/ 160087 w 214673"/>
                    <a:gd name="connsiteY3" fmla="*/ 401577 h 454380"/>
                    <a:gd name="connsiteX4" fmla="*/ 0 w 214673"/>
                    <a:gd name="connsiteY4" fmla="*/ 0 h 454380"/>
                    <a:gd name="connsiteX0" fmla="*/ 0 w 216443"/>
                    <a:gd name="connsiteY0" fmla="*/ 0 h 454544"/>
                    <a:gd name="connsiteX1" fmla="*/ 214355 w 216443"/>
                    <a:gd name="connsiteY1" fmla="*/ 5427 h 454544"/>
                    <a:gd name="connsiteX2" fmla="*/ 214354 w 216443"/>
                    <a:gd name="connsiteY2" fmla="*/ 407003 h 454544"/>
                    <a:gd name="connsiteX3" fmla="*/ 160087 w 216443"/>
                    <a:gd name="connsiteY3" fmla="*/ 401577 h 454544"/>
                    <a:gd name="connsiteX4" fmla="*/ 0 w 216443"/>
                    <a:gd name="connsiteY4" fmla="*/ 0 h 454544"/>
                    <a:gd name="connsiteX0" fmla="*/ 0 w 216443"/>
                    <a:gd name="connsiteY0" fmla="*/ 0 h 432136"/>
                    <a:gd name="connsiteX1" fmla="*/ 214355 w 216443"/>
                    <a:gd name="connsiteY1" fmla="*/ 5427 h 432136"/>
                    <a:gd name="connsiteX2" fmla="*/ 214354 w 216443"/>
                    <a:gd name="connsiteY2" fmla="*/ 407003 h 432136"/>
                    <a:gd name="connsiteX3" fmla="*/ 160087 w 216443"/>
                    <a:gd name="connsiteY3" fmla="*/ 401577 h 432136"/>
                    <a:gd name="connsiteX4" fmla="*/ 0 w 216443"/>
                    <a:gd name="connsiteY4" fmla="*/ 0 h 432136"/>
                    <a:gd name="connsiteX0" fmla="*/ 0 w 216443"/>
                    <a:gd name="connsiteY0" fmla="*/ 0 h 432136"/>
                    <a:gd name="connsiteX1" fmla="*/ 214355 w 216443"/>
                    <a:gd name="connsiteY1" fmla="*/ 5427 h 432136"/>
                    <a:gd name="connsiteX2" fmla="*/ 214354 w 216443"/>
                    <a:gd name="connsiteY2" fmla="*/ 407003 h 432136"/>
                    <a:gd name="connsiteX3" fmla="*/ 160087 w 216443"/>
                    <a:gd name="connsiteY3" fmla="*/ 401577 h 432136"/>
                    <a:gd name="connsiteX4" fmla="*/ 0 w 216443"/>
                    <a:gd name="connsiteY4" fmla="*/ 0 h 432136"/>
                    <a:gd name="connsiteX0" fmla="*/ 0 w 216443"/>
                    <a:gd name="connsiteY0" fmla="*/ 0 h 407003"/>
                    <a:gd name="connsiteX1" fmla="*/ 214355 w 216443"/>
                    <a:gd name="connsiteY1" fmla="*/ 5427 h 407003"/>
                    <a:gd name="connsiteX2" fmla="*/ 214354 w 216443"/>
                    <a:gd name="connsiteY2" fmla="*/ 407003 h 407003"/>
                    <a:gd name="connsiteX3" fmla="*/ 160087 w 216443"/>
                    <a:gd name="connsiteY3" fmla="*/ 401577 h 407003"/>
                    <a:gd name="connsiteX4" fmla="*/ 0 w 216443"/>
                    <a:gd name="connsiteY4" fmla="*/ 0 h 407003"/>
                    <a:gd name="connsiteX0" fmla="*/ 0 w 216443"/>
                    <a:gd name="connsiteY0" fmla="*/ 0 h 407003"/>
                    <a:gd name="connsiteX1" fmla="*/ 214355 w 216443"/>
                    <a:gd name="connsiteY1" fmla="*/ 5427 h 407003"/>
                    <a:gd name="connsiteX2" fmla="*/ 214354 w 216443"/>
                    <a:gd name="connsiteY2" fmla="*/ 407003 h 407003"/>
                    <a:gd name="connsiteX3" fmla="*/ 160087 w 216443"/>
                    <a:gd name="connsiteY3" fmla="*/ 401577 h 407003"/>
                    <a:gd name="connsiteX4" fmla="*/ 0 w 216443"/>
                    <a:gd name="connsiteY4" fmla="*/ 0 h 407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43" h="407003">
                      <a:moveTo>
                        <a:pt x="0" y="0"/>
                      </a:moveTo>
                      <a:cubicBezTo>
                        <a:pt x="82306" y="1808"/>
                        <a:pt x="128432" y="0"/>
                        <a:pt x="214355" y="5427"/>
                      </a:cubicBezTo>
                      <a:cubicBezTo>
                        <a:pt x="216164" y="97681"/>
                        <a:pt x="217972" y="338265"/>
                        <a:pt x="214354" y="407003"/>
                      </a:cubicBezTo>
                      <a:cubicBezTo>
                        <a:pt x="191742" y="402481"/>
                        <a:pt x="182246" y="404291"/>
                        <a:pt x="160087" y="401577"/>
                      </a:cubicBezTo>
                      <a:cubicBezTo>
                        <a:pt x="137928" y="333743"/>
                        <a:pt x="4522" y="66025"/>
                        <a:pt x="0"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0" name="Group 209"/>
                <p:cNvGrpSpPr>
                  <a:grpSpLocks noChangeAspect="1"/>
                </p:cNvGrpSpPr>
                <p:nvPr/>
              </p:nvGrpSpPr>
              <p:grpSpPr bwMode="auto">
                <a:xfrm>
                  <a:off x="13393006" y="8001868"/>
                  <a:ext cx="671514" cy="635794"/>
                  <a:chOff x="3485" y="1006"/>
                  <a:chExt cx="599" cy="581"/>
                </a:xfrm>
              </p:grpSpPr>
              <p:sp>
                <p:nvSpPr>
                  <p:cNvPr id="141" name="Line 210"/>
                  <p:cNvSpPr>
                    <a:spLocks noChangeShapeType="1"/>
                  </p:cNvSpPr>
                  <p:nvPr/>
                </p:nvSpPr>
                <p:spPr bwMode="auto">
                  <a:xfrm>
                    <a:off x="4083" y="1008"/>
                    <a:ext cx="0" cy="367"/>
                  </a:xfrm>
                  <a:prstGeom prst="line">
                    <a:avLst/>
                  </a:prstGeom>
                  <a:noFill/>
                  <a:ln w="38100" cap="rnd">
                    <a:solidFill>
                      <a:schemeClr val="tx1">
                        <a:lumMod val="50000"/>
                        <a:lumOff val="50000"/>
                      </a:schemeClr>
                    </a:solidFill>
                    <a:round/>
                    <a:headEnd/>
                    <a:tailEnd/>
                  </a:ln>
                </p:spPr>
                <p:txBody>
                  <a:bodyPr anchor="ctr"/>
                  <a:lstStyle/>
                  <a:p>
                    <a:endParaRPr lang="en-US"/>
                  </a:p>
                </p:txBody>
              </p:sp>
              <p:sp>
                <p:nvSpPr>
                  <p:cNvPr id="142" name="Freeform 211"/>
                  <p:cNvSpPr>
                    <a:spLocks/>
                  </p:cNvSpPr>
                  <p:nvPr/>
                </p:nvSpPr>
                <p:spPr bwMode="auto">
                  <a:xfrm>
                    <a:off x="3485" y="1009"/>
                    <a:ext cx="558" cy="578"/>
                  </a:xfrm>
                  <a:custGeom>
                    <a:avLst/>
                    <a:gdLst>
                      <a:gd name="T0" fmla="*/ 416 w 558"/>
                      <a:gd name="T1" fmla="*/ 1 h 578"/>
                      <a:gd name="T2" fmla="*/ 353 w 558"/>
                      <a:gd name="T3" fmla="*/ 2 h 578"/>
                      <a:gd name="T4" fmla="*/ 237 w 558"/>
                      <a:gd name="T5" fmla="*/ 16 h 578"/>
                      <a:gd name="T6" fmla="*/ 132 w 558"/>
                      <a:gd name="T7" fmla="*/ 67 h 578"/>
                      <a:gd name="T8" fmla="*/ 40 w 558"/>
                      <a:gd name="T9" fmla="*/ 164 h 578"/>
                      <a:gd name="T10" fmla="*/ 0 w 558"/>
                      <a:gd name="T11" fmla="*/ 324 h 578"/>
                      <a:gd name="T12" fmla="*/ 43 w 558"/>
                      <a:gd name="T13" fmla="*/ 459 h 578"/>
                      <a:gd name="T14" fmla="*/ 159 w 558"/>
                      <a:gd name="T15" fmla="*/ 548 h 578"/>
                      <a:gd name="T16" fmla="*/ 276 w 558"/>
                      <a:gd name="T17" fmla="*/ 575 h 578"/>
                      <a:gd name="T18" fmla="*/ 405 w 558"/>
                      <a:gd name="T19" fmla="*/ 565 h 578"/>
                      <a:gd name="T20" fmla="*/ 501 w 558"/>
                      <a:gd name="T21" fmla="*/ 514 h 578"/>
                      <a:gd name="T22" fmla="*/ 542 w 558"/>
                      <a:gd name="T23" fmla="*/ 454 h 578"/>
                      <a:gd name="T24" fmla="*/ 558 w 558"/>
                      <a:gd name="T25" fmla="*/ 365 h 5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58"/>
                      <a:gd name="T40" fmla="*/ 0 h 578"/>
                      <a:gd name="T41" fmla="*/ 558 w 558"/>
                      <a:gd name="T42" fmla="*/ 578 h 57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58" h="578">
                        <a:moveTo>
                          <a:pt x="416" y="1"/>
                        </a:moveTo>
                        <a:cubicBezTo>
                          <a:pt x="406" y="1"/>
                          <a:pt x="383" y="0"/>
                          <a:pt x="353" y="2"/>
                        </a:cubicBezTo>
                        <a:cubicBezTo>
                          <a:pt x="323" y="4"/>
                          <a:pt x="274" y="5"/>
                          <a:pt x="237" y="16"/>
                        </a:cubicBezTo>
                        <a:cubicBezTo>
                          <a:pt x="200" y="27"/>
                          <a:pt x="165" y="42"/>
                          <a:pt x="132" y="67"/>
                        </a:cubicBezTo>
                        <a:cubicBezTo>
                          <a:pt x="99" y="92"/>
                          <a:pt x="62" y="121"/>
                          <a:pt x="40" y="164"/>
                        </a:cubicBezTo>
                        <a:cubicBezTo>
                          <a:pt x="18" y="207"/>
                          <a:pt x="0" y="275"/>
                          <a:pt x="0" y="324"/>
                        </a:cubicBezTo>
                        <a:cubicBezTo>
                          <a:pt x="0" y="373"/>
                          <a:pt x="17" y="422"/>
                          <a:pt x="43" y="459"/>
                        </a:cubicBezTo>
                        <a:cubicBezTo>
                          <a:pt x="69" y="496"/>
                          <a:pt x="120" y="529"/>
                          <a:pt x="159" y="548"/>
                        </a:cubicBezTo>
                        <a:cubicBezTo>
                          <a:pt x="198" y="567"/>
                          <a:pt x="235" y="572"/>
                          <a:pt x="276" y="575"/>
                        </a:cubicBezTo>
                        <a:cubicBezTo>
                          <a:pt x="317" y="578"/>
                          <a:pt x="368" y="575"/>
                          <a:pt x="405" y="565"/>
                        </a:cubicBezTo>
                        <a:cubicBezTo>
                          <a:pt x="442" y="555"/>
                          <a:pt x="478" y="533"/>
                          <a:pt x="501" y="514"/>
                        </a:cubicBezTo>
                        <a:cubicBezTo>
                          <a:pt x="524" y="495"/>
                          <a:pt x="533" y="479"/>
                          <a:pt x="542" y="454"/>
                        </a:cubicBezTo>
                        <a:cubicBezTo>
                          <a:pt x="551" y="429"/>
                          <a:pt x="555" y="384"/>
                          <a:pt x="558" y="365"/>
                        </a:cubicBezTo>
                      </a:path>
                    </a:pathLst>
                  </a:custGeom>
                  <a:solidFill>
                    <a:schemeClr val="bg1">
                      <a:lumMod val="75000"/>
                    </a:schemeClr>
                  </a:solidFill>
                  <a:ln w="38100" cap="rnd" cmpd="sng">
                    <a:solidFill>
                      <a:schemeClr val="tx1">
                        <a:lumMod val="50000"/>
                        <a:lumOff val="50000"/>
                      </a:schemeClr>
                    </a:solidFill>
                    <a:prstDash val="solid"/>
                    <a:round/>
                    <a:headEnd type="none" w="med" len="med"/>
                    <a:tailEnd type="none" w="med" len="med"/>
                  </a:ln>
                </p:spPr>
                <p:txBody>
                  <a:bodyPr anchor="ctr"/>
                  <a:lstStyle/>
                  <a:p>
                    <a:endParaRPr lang="en-US"/>
                  </a:p>
                </p:txBody>
              </p:sp>
              <p:sp>
                <p:nvSpPr>
                  <p:cNvPr id="143" name="Oval 212"/>
                  <p:cNvSpPr>
                    <a:spLocks noChangeAspect="1" noChangeArrowheads="1"/>
                  </p:cNvSpPr>
                  <p:nvPr/>
                </p:nvSpPr>
                <p:spPr bwMode="auto">
                  <a:xfrm>
                    <a:off x="3629" y="1152"/>
                    <a:ext cx="346" cy="346"/>
                  </a:xfrm>
                  <a:prstGeom prst="ellipse">
                    <a:avLst/>
                  </a:prstGeom>
                  <a:solidFill>
                    <a:schemeClr val="bg1">
                      <a:lumMod val="75000"/>
                    </a:schemeClr>
                  </a:solidFill>
                  <a:ln w="38100" cap="rnd" algn="ctr">
                    <a:solidFill>
                      <a:schemeClr val="tx1">
                        <a:lumMod val="50000"/>
                        <a:lumOff val="50000"/>
                      </a:schemeClr>
                    </a:solidFill>
                    <a:round/>
                    <a:headEnd/>
                    <a:tailEnd/>
                  </a:ln>
                </p:spPr>
                <p:txBody>
                  <a:bodyPr wrap="none" anchor="ctr"/>
                  <a:lstStyle/>
                  <a:p>
                    <a:endParaRPr lang="en-US"/>
                  </a:p>
                </p:txBody>
              </p:sp>
              <p:sp>
                <p:nvSpPr>
                  <p:cNvPr id="144" name="Line 213"/>
                  <p:cNvSpPr>
                    <a:spLocks noChangeShapeType="1"/>
                  </p:cNvSpPr>
                  <p:nvPr/>
                </p:nvSpPr>
                <p:spPr bwMode="auto">
                  <a:xfrm flipV="1">
                    <a:off x="3884" y="1006"/>
                    <a:ext cx="200" cy="3"/>
                  </a:xfrm>
                  <a:prstGeom prst="line">
                    <a:avLst/>
                  </a:prstGeom>
                  <a:noFill/>
                  <a:ln w="38100" cap="rnd">
                    <a:solidFill>
                      <a:schemeClr val="tx1">
                        <a:lumMod val="50000"/>
                        <a:lumOff val="50000"/>
                      </a:schemeClr>
                    </a:solidFill>
                    <a:round/>
                    <a:headEnd/>
                    <a:tailEnd/>
                  </a:ln>
                </p:spPr>
                <p:txBody>
                  <a:bodyPr anchor="ctr"/>
                  <a:lstStyle/>
                  <a:p>
                    <a:endParaRPr lang="en-US"/>
                  </a:p>
                </p:txBody>
              </p:sp>
              <p:sp>
                <p:nvSpPr>
                  <p:cNvPr id="145" name="Line 214"/>
                  <p:cNvSpPr>
                    <a:spLocks noChangeShapeType="1"/>
                  </p:cNvSpPr>
                  <p:nvPr/>
                </p:nvSpPr>
                <p:spPr bwMode="auto">
                  <a:xfrm flipV="1">
                    <a:off x="4048" y="1375"/>
                    <a:ext cx="33" cy="0"/>
                  </a:xfrm>
                  <a:prstGeom prst="line">
                    <a:avLst/>
                  </a:prstGeom>
                  <a:noFill/>
                  <a:ln w="38100" cap="rnd">
                    <a:solidFill>
                      <a:schemeClr val="tx1">
                        <a:lumMod val="50000"/>
                        <a:lumOff val="50000"/>
                      </a:schemeClr>
                    </a:solidFill>
                    <a:round/>
                    <a:headEnd/>
                    <a:tailEnd/>
                  </a:ln>
                </p:spPr>
                <p:txBody>
                  <a:bodyPr anchor="ctr"/>
                  <a:lstStyle/>
                  <a:p>
                    <a:endParaRPr lang="en-US"/>
                  </a:p>
                </p:txBody>
              </p:sp>
            </p:grpSp>
          </p:grpSp>
          <p:cxnSp>
            <p:nvCxnSpPr>
              <p:cNvPr id="79" name="Straight Connector 78"/>
              <p:cNvCxnSpPr>
                <a:stCxn id="145" idx="1"/>
              </p:cNvCxnSpPr>
              <p:nvPr/>
            </p:nvCxnSpPr>
            <p:spPr>
              <a:xfrm>
                <a:off x="2056655" y="3881488"/>
                <a:ext cx="1584" cy="233322"/>
              </a:xfrm>
              <a:prstGeom prst="line">
                <a:avLst/>
              </a:prstGeom>
              <a:noFill/>
              <a:ln w="38100" cap="rnd">
                <a:solidFill>
                  <a:schemeClr val="tx1">
                    <a:lumMod val="50000"/>
                    <a:lumOff val="50000"/>
                  </a:schemeClr>
                </a:solidFill>
                <a:round/>
                <a:headEnd/>
                <a:tailEnd/>
              </a:ln>
            </p:spPr>
          </p:cxnSp>
          <p:cxnSp>
            <p:nvCxnSpPr>
              <p:cNvPr id="80" name="Straight Connector 79"/>
              <p:cNvCxnSpPr/>
              <p:nvPr/>
            </p:nvCxnSpPr>
            <p:spPr>
              <a:xfrm>
                <a:off x="2068983" y="4114810"/>
                <a:ext cx="1314345" cy="0"/>
              </a:xfrm>
              <a:prstGeom prst="line">
                <a:avLst/>
              </a:prstGeom>
              <a:noFill/>
              <a:ln w="38100" cap="rnd">
                <a:solidFill>
                  <a:schemeClr val="tx1">
                    <a:lumMod val="50000"/>
                    <a:lumOff val="50000"/>
                  </a:schemeClr>
                </a:solidFill>
                <a:round/>
                <a:headEnd/>
                <a:tailEnd/>
              </a:ln>
            </p:spPr>
          </p:cxnSp>
          <p:cxnSp>
            <p:nvCxnSpPr>
              <p:cNvPr id="81" name="Straight Connector 80"/>
              <p:cNvCxnSpPr/>
              <p:nvPr/>
            </p:nvCxnSpPr>
            <p:spPr>
              <a:xfrm>
                <a:off x="2068983" y="3888536"/>
                <a:ext cx="1584" cy="233322"/>
              </a:xfrm>
              <a:prstGeom prst="line">
                <a:avLst/>
              </a:prstGeom>
              <a:noFill/>
              <a:ln w="38100" cap="rnd">
                <a:solidFill>
                  <a:schemeClr val="tx1">
                    <a:lumMod val="50000"/>
                    <a:lumOff val="50000"/>
                  </a:schemeClr>
                </a:solidFill>
                <a:round/>
                <a:headEnd/>
                <a:tailEnd/>
              </a:ln>
            </p:spPr>
          </p:cxnSp>
          <p:cxnSp>
            <p:nvCxnSpPr>
              <p:cNvPr id="82" name="Straight Connector 81"/>
              <p:cNvCxnSpPr/>
              <p:nvPr/>
            </p:nvCxnSpPr>
            <p:spPr>
              <a:xfrm>
                <a:off x="3383328" y="1920274"/>
                <a:ext cx="0" cy="2196123"/>
              </a:xfrm>
              <a:prstGeom prst="line">
                <a:avLst/>
              </a:prstGeom>
              <a:noFill/>
              <a:ln w="38100" cap="rnd">
                <a:solidFill>
                  <a:schemeClr val="tx1">
                    <a:lumMod val="50000"/>
                    <a:lumOff val="50000"/>
                  </a:schemeClr>
                </a:solidFill>
                <a:round/>
                <a:headEnd/>
                <a:tailEnd/>
              </a:ln>
            </p:spPr>
          </p:cxnSp>
          <p:cxnSp>
            <p:nvCxnSpPr>
              <p:cNvPr id="83" name="Straight Connector 82"/>
              <p:cNvCxnSpPr>
                <a:endCxn id="142" idx="2"/>
              </p:cNvCxnSpPr>
              <p:nvPr/>
            </p:nvCxnSpPr>
            <p:spPr>
              <a:xfrm flipH="1">
                <a:off x="2042899" y="1920274"/>
                <a:ext cx="16924" cy="1405805"/>
              </a:xfrm>
              <a:prstGeom prst="line">
                <a:avLst/>
              </a:prstGeom>
              <a:noFill/>
              <a:ln w="38100" cap="rnd">
                <a:solidFill>
                  <a:schemeClr val="tx1">
                    <a:lumMod val="50000"/>
                    <a:lumOff val="50000"/>
                  </a:schemeClr>
                </a:solidFill>
                <a:round/>
                <a:headEnd/>
                <a:tailEnd/>
              </a:ln>
            </p:spPr>
          </p:cxnSp>
          <p:grpSp>
            <p:nvGrpSpPr>
              <p:cNvPr id="84" name="Group 83"/>
              <p:cNvGrpSpPr/>
              <p:nvPr/>
            </p:nvGrpSpPr>
            <p:grpSpPr>
              <a:xfrm>
                <a:off x="2103183" y="2643504"/>
                <a:ext cx="1196400" cy="558201"/>
                <a:chOff x="2103183" y="2643504"/>
                <a:chExt cx="1196400" cy="558201"/>
              </a:xfrm>
            </p:grpSpPr>
            <p:sp>
              <p:nvSpPr>
                <p:cNvPr id="126" name="Freeform 125"/>
                <p:cNvSpPr/>
                <p:nvPr/>
              </p:nvSpPr>
              <p:spPr>
                <a:xfrm rot="5400000">
                  <a:off x="1877789" y="2873355"/>
                  <a:ext cx="549919" cy="99132"/>
                </a:xfrm>
                <a:custGeom>
                  <a:avLst/>
                  <a:gdLst>
                    <a:gd name="connsiteX0" fmla="*/ 0 w 549919"/>
                    <a:gd name="connsiteY0" fmla="*/ 89531 h 99132"/>
                    <a:gd name="connsiteX1" fmla="*/ 95916 w 549919"/>
                    <a:gd name="connsiteY1" fmla="*/ 6404 h 99132"/>
                    <a:gd name="connsiteX2" fmla="*/ 182241 w 549919"/>
                    <a:gd name="connsiteY2" fmla="*/ 99123 h 99132"/>
                    <a:gd name="connsiteX3" fmla="*/ 278157 w 549919"/>
                    <a:gd name="connsiteY3" fmla="*/ 9 h 99132"/>
                    <a:gd name="connsiteX4" fmla="*/ 367679 w 549919"/>
                    <a:gd name="connsiteY4" fmla="*/ 92728 h 99132"/>
                    <a:gd name="connsiteX5" fmla="*/ 460397 w 549919"/>
                    <a:gd name="connsiteY5" fmla="*/ 9 h 99132"/>
                    <a:gd name="connsiteX6" fmla="*/ 549919 w 549919"/>
                    <a:gd name="connsiteY6" fmla="*/ 92728 h 99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19" h="99132">
                      <a:moveTo>
                        <a:pt x="0" y="89531"/>
                      </a:moveTo>
                      <a:cubicBezTo>
                        <a:pt x="32771" y="47168"/>
                        <a:pt x="65543" y="4805"/>
                        <a:pt x="95916" y="6404"/>
                      </a:cubicBezTo>
                      <a:cubicBezTo>
                        <a:pt x="126289" y="8003"/>
                        <a:pt x="151868" y="100189"/>
                        <a:pt x="182241" y="99123"/>
                      </a:cubicBezTo>
                      <a:cubicBezTo>
                        <a:pt x="212614" y="98057"/>
                        <a:pt x="247251" y="1075"/>
                        <a:pt x="278157" y="9"/>
                      </a:cubicBezTo>
                      <a:cubicBezTo>
                        <a:pt x="309063" y="-1057"/>
                        <a:pt x="337306" y="92728"/>
                        <a:pt x="367679" y="92728"/>
                      </a:cubicBezTo>
                      <a:cubicBezTo>
                        <a:pt x="398052" y="92728"/>
                        <a:pt x="430024" y="9"/>
                        <a:pt x="460397" y="9"/>
                      </a:cubicBezTo>
                      <a:cubicBezTo>
                        <a:pt x="490770" y="9"/>
                        <a:pt x="537663" y="76742"/>
                        <a:pt x="549919" y="92728"/>
                      </a:cubicBezTo>
                    </a:path>
                  </a:pathLst>
                </a:custGeom>
                <a:noFill/>
                <a:ln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Freeform 126"/>
                <p:cNvSpPr/>
                <p:nvPr/>
              </p:nvSpPr>
              <p:spPr>
                <a:xfrm rot="5400000">
                  <a:off x="1969228" y="2873355"/>
                  <a:ext cx="549919" cy="99132"/>
                </a:xfrm>
                <a:custGeom>
                  <a:avLst/>
                  <a:gdLst>
                    <a:gd name="connsiteX0" fmla="*/ 0 w 549919"/>
                    <a:gd name="connsiteY0" fmla="*/ 89531 h 99132"/>
                    <a:gd name="connsiteX1" fmla="*/ 95916 w 549919"/>
                    <a:gd name="connsiteY1" fmla="*/ 6404 h 99132"/>
                    <a:gd name="connsiteX2" fmla="*/ 182241 w 549919"/>
                    <a:gd name="connsiteY2" fmla="*/ 99123 h 99132"/>
                    <a:gd name="connsiteX3" fmla="*/ 278157 w 549919"/>
                    <a:gd name="connsiteY3" fmla="*/ 9 h 99132"/>
                    <a:gd name="connsiteX4" fmla="*/ 367679 w 549919"/>
                    <a:gd name="connsiteY4" fmla="*/ 92728 h 99132"/>
                    <a:gd name="connsiteX5" fmla="*/ 460397 w 549919"/>
                    <a:gd name="connsiteY5" fmla="*/ 9 h 99132"/>
                    <a:gd name="connsiteX6" fmla="*/ 549919 w 549919"/>
                    <a:gd name="connsiteY6" fmla="*/ 92728 h 99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19" h="99132">
                      <a:moveTo>
                        <a:pt x="0" y="89531"/>
                      </a:moveTo>
                      <a:cubicBezTo>
                        <a:pt x="32771" y="47168"/>
                        <a:pt x="65543" y="4805"/>
                        <a:pt x="95916" y="6404"/>
                      </a:cubicBezTo>
                      <a:cubicBezTo>
                        <a:pt x="126289" y="8003"/>
                        <a:pt x="151868" y="100189"/>
                        <a:pt x="182241" y="99123"/>
                      </a:cubicBezTo>
                      <a:cubicBezTo>
                        <a:pt x="212614" y="98057"/>
                        <a:pt x="247251" y="1075"/>
                        <a:pt x="278157" y="9"/>
                      </a:cubicBezTo>
                      <a:cubicBezTo>
                        <a:pt x="309063" y="-1057"/>
                        <a:pt x="337306" y="92728"/>
                        <a:pt x="367679" y="92728"/>
                      </a:cubicBezTo>
                      <a:cubicBezTo>
                        <a:pt x="398052" y="92728"/>
                        <a:pt x="430024" y="9"/>
                        <a:pt x="460397" y="9"/>
                      </a:cubicBezTo>
                      <a:cubicBezTo>
                        <a:pt x="490770" y="9"/>
                        <a:pt x="537663" y="76742"/>
                        <a:pt x="549919" y="92728"/>
                      </a:cubicBezTo>
                    </a:path>
                  </a:pathLst>
                </a:custGeom>
                <a:noFill/>
                <a:ln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Freeform 127"/>
                <p:cNvSpPr/>
                <p:nvPr/>
              </p:nvSpPr>
              <p:spPr>
                <a:xfrm rot="5400000">
                  <a:off x="2060667" y="2868898"/>
                  <a:ext cx="549919" cy="99132"/>
                </a:xfrm>
                <a:custGeom>
                  <a:avLst/>
                  <a:gdLst>
                    <a:gd name="connsiteX0" fmla="*/ 0 w 549919"/>
                    <a:gd name="connsiteY0" fmla="*/ 89531 h 99132"/>
                    <a:gd name="connsiteX1" fmla="*/ 95916 w 549919"/>
                    <a:gd name="connsiteY1" fmla="*/ 6404 h 99132"/>
                    <a:gd name="connsiteX2" fmla="*/ 182241 w 549919"/>
                    <a:gd name="connsiteY2" fmla="*/ 99123 h 99132"/>
                    <a:gd name="connsiteX3" fmla="*/ 278157 w 549919"/>
                    <a:gd name="connsiteY3" fmla="*/ 9 h 99132"/>
                    <a:gd name="connsiteX4" fmla="*/ 367679 w 549919"/>
                    <a:gd name="connsiteY4" fmla="*/ 92728 h 99132"/>
                    <a:gd name="connsiteX5" fmla="*/ 460397 w 549919"/>
                    <a:gd name="connsiteY5" fmla="*/ 9 h 99132"/>
                    <a:gd name="connsiteX6" fmla="*/ 549919 w 549919"/>
                    <a:gd name="connsiteY6" fmla="*/ 92728 h 99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19" h="99132">
                      <a:moveTo>
                        <a:pt x="0" y="89531"/>
                      </a:moveTo>
                      <a:cubicBezTo>
                        <a:pt x="32771" y="47168"/>
                        <a:pt x="65543" y="4805"/>
                        <a:pt x="95916" y="6404"/>
                      </a:cubicBezTo>
                      <a:cubicBezTo>
                        <a:pt x="126289" y="8003"/>
                        <a:pt x="151868" y="100189"/>
                        <a:pt x="182241" y="99123"/>
                      </a:cubicBezTo>
                      <a:cubicBezTo>
                        <a:pt x="212614" y="98057"/>
                        <a:pt x="247251" y="1075"/>
                        <a:pt x="278157" y="9"/>
                      </a:cubicBezTo>
                      <a:cubicBezTo>
                        <a:pt x="309063" y="-1057"/>
                        <a:pt x="337306" y="92728"/>
                        <a:pt x="367679" y="92728"/>
                      </a:cubicBezTo>
                      <a:cubicBezTo>
                        <a:pt x="398052" y="92728"/>
                        <a:pt x="430024" y="9"/>
                        <a:pt x="460397" y="9"/>
                      </a:cubicBezTo>
                      <a:cubicBezTo>
                        <a:pt x="490770" y="9"/>
                        <a:pt x="537663" y="76742"/>
                        <a:pt x="549919" y="92728"/>
                      </a:cubicBezTo>
                    </a:path>
                  </a:pathLst>
                </a:custGeom>
                <a:noFill/>
                <a:ln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Freeform 128"/>
                <p:cNvSpPr/>
                <p:nvPr/>
              </p:nvSpPr>
              <p:spPr>
                <a:xfrm rot="5400000">
                  <a:off x="2152106" y="2868898"/>
                  <a:ext cx="549919" cy="99132"/>
                </a:xfrm>
                <a:custGeom>
                  <a:avLst/>
                  <a:gdLst>
                    <a:gd name="connsiteX0" fmla="*/ 0 w 549919"/>
                    <a:gd name="connsiteY0" fmla="*/ 89531 h 99132"/>
                    <a:gd name="connsiteX1" fmla="*/ 95916 w 549919"/>
                    <a:gd name="connsiteY1" fmla="*/ 6404 h 99132"/>
                    <a:gd name="connsiteX2" fmla="*/ 182241 w 549919"/>
                    <a:gd name="connsiteY2" fmla="*/ 99123 h 99132"/>
                    <a:gd name="connsiteX3" fmla="*/ 278157 w 549919"/>
                    <a:gd name="connsiteY3" fmla="*/ 9 h 99132"/>
                    <a:gd name="connsiteX4" fmla="*/ 367679 w 549919"/>
                    <a:gd name="connsiteY4" fmla="*/ 92728 h 99132"/>
                    <a:gd name="connsiteX5" fmla="*/ 460397 w 549919"/>
                    <a:gd name="connsiteY5" fmla="*/ 9 h 99132"/>
                    <a:gd name="connsiteX6" fmla="*/ 549919 w 549919"/>
                    <a:gd name="connsiteY6" fmla="*/ 92728 h 99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19" h="99132">
                      <a:moveTo>
                        <a:pt x="0" y="89531"/>
                      </a:moveTo>
                      <a:cubicBezTo>
                        <a:pt x="32771" y="47168"/>
                        <a:pt x="65543" y="4805"/>
                        <a:pt x="95916" y="6404"/>
                      </a:cubicBezTo>
                      <a:cubicBezTo>
                        <a:pt x="126289" y="8003"/>
                        <a:pt x="151868" y="100189"/>
                        <a:pt x="182241" y="99123"/>
                      </a:cubicBezTo>
                      <a:cubicBezTo>
                        <a:pt x="212614" y="98057"/>
                        <a:pt x="247251" y="1075"/>
                        <a:pt x="278157" y="9"/>
                      </a:cubicBezTo>
                      <a:cubicBezTo>
                        <a:pt x="309063" y="-1057"/>
                        <a:pt x="337306" y="92728"/>
                        <a:pt x="367679" y="92728"/>
                      </a:cubicBezTo>
                      <a:cubicBezTo>
                        <a:pt x="398052" y="92728"/>
                        <a:pt x="430024" y="9"/>
                        <a:pt x="460397" y="9"/>
                      </a:cubicBezTo>
                      <a:cubicBezTo>
                        <a:pt x="490770" y="9"/>
                        <a:pt x="537663" y="76742"/>
                        <a:pt x="549919" y="92728"/>
                      </a:cubicBezTo>
                    </a:path>
                  </a:pathLst>
                </a:custGeom>
                <a:noFill/>
                <a:ln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Freeform 129"/>
                <p:cNvSpPr/>
                <p:nvPr/>
              </p:nvSpPr>
              <p:spPr>
                <a:xfrm rot="5400000">
                  <a:off x="2243545" y="2875894"/>
                  <a:ext cx="549919" cy="99132"/>
                </a:xfrm>
                <a:custGeom>
                  <a:avLst/>
                  <a:gdLst>
                    <a:gd name="connsiteX0" fmla="*/ 0 w 549919"/>
                    <a:gd name="connsiteY0" fmla="*/ 89531 h 99132"/>
                    <a:gd name="connsiteX1" fmla="*/ 95916 w 549919"/>
                    <a:gd name="connsiteY1" fmla="*/ 6404 h 99132"/>
                    <a:gd name="connsiteX2" fmla="*/ 182241 w 549919"/>
                    <a:gd name="connsiteY2" fmla="*/ 99123 h 99132"/>
                    <a:gd name="connsiteX3" fmla="*/ 278157 w 549919"/>
                    <a:gd name="connsiteY3" fmla="*/ 9 h 99132"/>
                    <a:gd name="connsiteX4" fmla="*/ 367679 w 549919"/>
                    <a:gd name="connsiteY4" fmla="*/ 92728 h 99132"/>
                    <a:gd name="connsiteX5" fmla="*/ 460397 w 549919"/>
                    <a:gd name="connsiteY5" fmla="*/ 9 h 99132"/>
                    <a:gd name="connsiteX6" fmla="*/ 549919 w 549919"/>
                    <a:gd name="connsiteY6" fmla="*/ 92728 h 99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19" h="99132">
                      <a:moveTo>
                        <a:pt x="0" y="89531"/>
                      </a:moveTo>
                      <a:cubicBezTo>
                        <a:pt x="32771" y="47168"/>
                        <a:pt x="65543" y="4805"/>
                        <a:pt x="95916" y="6404"/>
                      </a:cubicBezTo>
                      <a:cubicBezTo>
                        <a:pt x="126289" y="8003"/>
                        <a:pt x="151868" y="100189"/>
                        <a:pt x="182241" y="99123"/>
                      </a:cubicBezTo>
                      <a:cubicBezTo>
                        <a:pt x="212614" y="98057"/>
                        <a:pt x="247251" y="1075"/>
                        <a:pt x="278157" y="9"/>
                      </a:cubicBezTo>
                      <a:cubicBezTo>
                        <a:pt x="309063" y="-1057"/>
                        <a:pt x="337306" y="92728"/>
                        <a:pt x="367679" y="92728"/>
                      </a:cubicBezTo>
                      <a:cubicBezTo>
                        <a:pt x="398052" y="92728"/>
                        <a:pt x="430024" y="9"/>
                        <a:pt x="460397" y="9"/>
                      </a:cubicBezTo>
                      <a:cubicBezTo>
                        <a:pt x="490770" y="9"/>
                        <a:pt x="537663" y="76742"/>
                        <a:pt x="549919" y="92728"/>
                      </a:cubicBezTo>
                    </a:path>
                  </a:pathLst>
                </a:custGeom>
                <a:noFill/>
                <a:ln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Freeform 130"/>
                <p:cNvSpPr/>
                <p:nvPr/>
              </p:nvSpPr>
              <p:spPr>
                <a:xfrm rot="5400000">
                  <a:off x="2334984" y="2875894"/>
                  <a:ext cx="549919" cy="99132"/>
                </a:xfrm>
                <a:custGeom>
                  <a:avLst/>
                  <a:gdLst>
                    <a:gd name="connsiteX0" fmla="*/ 0 w 549919"/>
                    <a:gd name="connsiteY0" fmla="*/ 89531 h 99132"/>
                    <a:gd name="connsiteX1" fmla="*/ 95916 w 549919"/>
                    <a:gd name="connsiteY1" fmla="*/ 6404 h 99132"/>
                    <a:gd name="connsiteX2" fmla="*/ 182241 w 549919"/>
                    <a:gd name="connsiteY2" fmla="*/ 99123 h 99132"/>
                    <a:gd name="connsiteX3" fmla="*/ 278157 w 549919"/>
                    <a:gd name="connsiteY3" fmla="*/ 9 h 99132"/>
                    <a:gd name="connsiteX4" fmla="*/ 367679 w 549919"/>
                    <a:gd name="connsiteY4" fmla="*/ 92728 h 99132"/>
                    <a:gd name="connsiteX5" fmla="*/ 460397 w 549919"/>
                    <a:gd name="connsiteY5" fmla="*/ 9 h 99132"/>
                    <a:gd name="connsiteX6" fmla="*/ 549919 w 549919"/>
                    <a:gd name="connsiteY6" fmla="*/ 92728 h 99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19" h="99132">
                      <a:moveTo>
                        <a:pt x="0" y="89531"/>
                      </a:moveTo>
                      <a:cubicBezTo>
                        <a:pt x="32771" y="47168"/>
                        <a:pt x="65543" y="4805"/>
                        <a:pt x="95916" y="6404"/>
                      </a:cubicBezTo>
                      <a:cubicBezTo>
                        <a:pt x="126289" y="8003"/>
                        <a:pt x="151868" y="100189"/>
                        <a:pt x="182241" y="99123"/>
                      </a:cubicBezTo>
                      <a:cubicBezTo>
                        <a:pt x="212614" y="98057"/>
                        <a:pt x="247251" y="1075"/>
                        <a:pt x="278157" y="9"/>
                      </a:cubicBezTo>
                      <a:cubicBezTo>
                        <a:pt x="309063" y="-1057"/>
                        <a:pt x="337306" y="92728"/>
                        <a:pt x="367679" y="92728"/>
                      </a:cubicBezTo>
                      <a:cubicBezTo>
                        <a:pt x="398052" y="92728"/>
                        <a:pt x="430024" y="9"/>
                        <a:pt x="460397" y="9"/>
                      </a:cubicBezTo>
                      <a:cubicBezTo>
                        <a:pt x="490770" y="9"/>
                        <a:pt x="537663" y="76742"/>
                        <a:pt x="549919" y="92728"/>
                      </a:cubicBezTo>
                    </a:path>
                  </a:pathLst>
                </a:custGeom>
                <a:noFill/>
                <a:ln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Freeform 131"/>
                <p:cNvSpPr/>
                <p:nvPr/>
              </p:nvSpPr>
              <p:spPr>
                <a:xfrm rot="5400000">
                  <a:off x="2426423" y="2871437"/>
                  <a:ext cx="549919" cy="99132"/>
                </a:xfrm>
                <a:custGeom>
                  <a:avLst/>
                  <a:gdLst>
                    <a:gd name="connsiteX0" fmla="*/ 0 w 549919"/>
                    <a:gd name="connsiteY0" fmla="*/ 89531 h 99132"/>
                    <a:gd name="connsiteX1" fmla="*/ 95916 w 549919"/>
                    <a:gd name="connsiteY1" fmla="*/ 6404 h 99132"/>
                    <a:gd name="connsiteX2" fmla="*/ 182241 w 549919"/>
                    <a:gd name="connsiteY2" fmla="*/ 99123 h 99132"/>
                    <a:gd name="connsiteX3" fmla="*/ 278157 w 549919"/>
                    <a:gd name="connsiteY3" fmla="*/ 9 h 99132"/>
                    <a:gd name="connsiteX4" fmla="*/ 367679 w 549919"/>
                    <a:gd name="connsiteY4" fmla="*/ 92728 h 99132"/>
                    <a:gd name="connsiteX5" fmla="*/ 460397 w 549919"/>
                    <a:gd name="connsiteY5" fmla="*/ 9 h 99132"/>
                    <a:gd name="connsiteX6" fmla="*/ 549919 w 549919"/>
                    <a:gd name="connsiteY6" fmla="*/ 92728 h 99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19" h="99132">
                      <a:moveTo>
                        <a:pt x="0" y="89531"/>
                      </a:moveTo>
                      <a:cubicBezTo>
                        <a:pt x="32771" y="47168"/>
                        <a:pt x="65543" y="4805"/>
                        <a:pt x="95916" y="6404"/>
                      </a:cubicBezTo>
                      <a:cubicBezTo>
                        <a:pt x="126289" y="8003"/>
                        <a:pt x="151868" y="100189"/>
                        <a:pt x="182241" y="99123"/>
                      </a:cubicBezTo>
                      <a:cubicBezTo>
                        <a:pt x="212614" y="98057"/>
                        <a:pt x="247251" y="1075"/>
                        <a:pt x="278157" y="9"/>
                      </a:cubicBezTo>
                      <a:cubicBezTo>
                        <a:pt x="309063" y="-1057"/>
                        <a:pt x="337306" y="92728"/>
                        <a:pt x="367679" y="92728"/>
                      </a:cubicBezTo>
                      <a:cubicBezTo>
                        <a:pt x="398052" y="92728"/>
                        <a:pt x="430024" y="9"/>
                        <a:pt x="460397" y="9"/>
                      </a:cubicBezTo>
                      <a:cubicBezTo>
                        <a:pt x="490770" y="9"/>
                        <a:pt x="537663" y="76742"/>
                        <a:pt x="549919" y="92728"/>
                      </a:cubicBezTo>
                    </a:path>
                  </a:pathLst>
                </a:custGeom>
                <a:noFill/>
                <a:ln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Freeform 132"/>
                <p:cNvSpPr/>
                <p:nvPr/>
              </p:nvSpPr>
              <p:spPr>
                <a:xfrm rot="5400000">
                  <a:off x="2517862" y="2871437"/>
                  <a:ext cx="549919" cy="99132"/>
                </a:xfrm>
                <a:custGeom>
                  <a:avLst/>
                  <a:gdLst>
                    <a:gd name="connsiteX0" fmla="*/ 0 w 549919"/>
                    <a:gd name="connsiteY0" fmla="*/ 89531 h 99132"/>
                    <a:gd name="connsiteX1" fmla="*/ 95916 w 549919"/>
                    <a:gd name="connsiteY1" fmla="*/ 6404 h 99132"/>
                    <a:gd name="connsiteX2" fmla="*/ 182241 w 549919"/>
                    <a:gd name="connsiteY2" fmla="*/ 99123 h 99132"/>
                    <a:gd name="connsiteX3" fmla="*/ 278157 w 549919"/>
                    <a:gd name="connsiteY3" fmla="*/ 9 h 99132"/>
                    <a:gd name="connsiteX4" fmla="*/ 367679 w 549919"/>
                    <a:gd name="connsiteY4" fmla="*/ 92728 h 99132"/>
                    <a:gd name="connsiteX5" fmla="*/ 460397 w 549919"/>
                    <a:gd name="connsiteY5" fmla="*/ 9 h 99132"/>
                    <a:gd name="connsiteX6" fmla="*/ 549919 w 549919"/>
                    <a:gd name="connsiteY6" fmla="*/ 92728 h 99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19" h="99132">
                      <a:moveTo>
                        <a:pt x="0" y="89531"/>
                      </a:moveTo>
                      <a:cubicBezTo>
                        <a:pt x="32771" y="47168"/>
                        <a:pt x="65543" y="4805"/>
                        <a:pt x="95916" y="6404"/>
                      </a:cubicBezTo>
                      <a:cubicBezTo>
                        <a:pt x="126289" y="8003"/>
                        <a:pt x="151868" y="100189"/>
                        <a:pt x="182241" y="99123"/>
                      </a:cubicBezTo>
                      <a:cubicBezTo>
                        <a:pt x="212614" y="98057"/>
                        <a:pt x="247251" y="1075"/>
                        <a:pt x="278157" y="9"/>
                      </a:cubicBezTo>
                      <a:cubicBezTo>
                        <a:pt x="309063" y="-1057"/>
                        <a:pt x="337306" y="92728"/>
                        <a:pt x="367679" y="92728"/>
                      </a:cubicBezTo>
                      <a:cubicBezTo>
                        <a:pt x="398052" y="92728"/>
                        <a:pt x="430024" y="9"/>
                        <a:pt x="460397" y="9"/>
                      </a:cubicBezTo>
                      <a:cubicBezTo>
                        <a:pt x="490770" y="9"/>
                        <a:pt x="537663" y="76742"/>
                        <a:pt x="549919" y="92728"/>
                      </a:cubicBezTo>
                    </a:path>
                  </a:pathLst>
                </a:custGeom>
                <a:noFill/>
                <a:ln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Freeform 133"/>
                <p:cNvSpPr/>
                <p:nvPr/>
              </p:nvSpPr>
              <p:spPr>
                <a:xfrm rot="5400000">
                  <a:off x="2609301" y="2875894"/>
                  <a:ext cx="549919" cy="99132"/>
                </a:xfrm>
                <a:custGeom>
                  <a:avLst/>
                  <a:gdLst>
                    <a:gd name="connsiteX0" fmla="*/ 0 w 549919"/>
                    <a:gd name="connsiteY0" fmla="*/ 89531 h 99132"/>
                    <a:gd name="connsiteX1" fmla="*/ 95916 w 549919"/>
                    <a:gd name="connsiteY1" fmla="*/ 6404 h 99132"/>
                    <a:gd name="connsiteX2" fmla="*/ 182241 w 549919"/>
                    <a:gd name="connsiteY2" fmla="*/ 99123 h 99132"/>
                    <a:gd name="connsiteX3" fmla="*/ 278157 w 549919"/>
                    <a:gd name="connsiteY3" fmla="*/ 9 h 99132"/>
                    <a:gd name="connsiteX4" fmla="*/ 367679 w 549919"/>
                    <a:gd name="connsiteY4" fmla="*/ 92728 h 99132"/>
                    <a:gd name="connsiteX5" fmla="*/ 460397 w 549919"/>
                    <a:gd name="connsiteY5" fmla="*/ 9 h 99132"/>
                    <a:gd name="connsiteX6" fmla="*/ 549919 w 549919"/>
                    <a:gd name="connsiteY6" fmla="*/ 92728 h 99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19" h="99132">
                      <a:moveTo>
                        <a:pt x="0" y="89531"/>
                      </a:moveTo>
                      <a:cubicBezTo>
                        <a:pt x="32771" y="47168"/>
                        <a:pt x="65543" y="4805"/>
                        <a:pt x="95916" y="6404"/>
                      </a:cubicBezTo>
                      <a:cubicBezTo>
                        <a:pt x="126289" y="8003"/>
                        <a:pt x="151868" y="100189"/>
                        <a:pt x="182241" y="99123"/>
                      </a:cubicBezTo>
                      <a:cubicBezTo>
                        <a:pt x="212614" y="98057"/>
                        <a:pt x="247251" y="1075"/>
                        <a:pt x="278157" y="9"/>
                      </a:cubicBezTo>
                      <a:cubicBezTo>
                        <a:pt x="309063" y="-1057"/>
                        <a:pt x="337306" y="92728"/>
                        <a:pt x="367679" y="92728"/>
                      </a:cubicBezTo>
                      <a:cubicBezTo>
                        <a:pt x="398052" y="92728"/>
                        <a:pt x="430024" y="9"/>
                        <a:pt x="460397" y="9"/>
                      </a:cubicBezTo>
                      <a:cubicBezTo>
                        <a:pt x="490770" y="9"/>
                        <a:pt x="537663" y="76742"/>
                        <a:pt x="549919" y="92728"/>
                      </a:cubicBezTo>
                    </a:path>
                  </a:pathLst>
                </a:custGeom>
                <a:noFill/>
                <a:ln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Freeform 134"/>
                <p:cNvSpPr/>
                <p:nvPr/>
              </p:nvSpPr>
              <p:spPr>
                <a:xfrm rot="5400000">
                  <a:off x="2700740" y="2875894"/>
                  <a:ext cx="549919" cy="99132"/>
                </a:xfrm>
                <a:custGeom>
                  <a:avLst/>
                  <a:gdLst>
                    <a:gd name="connsiteX0" fmla="*/ 0 w 549919"/>
                    <a:gd name="connsiteY0" fmla="*/ 89531 h 99132"/>
                    <a:gd name="connsiteX1" fmla="*/ 95916 w 549919"/>
                    <a:gd name="connsiteY1" fmla="*/ 6404 h 99132"/>
                    <a:gd name="connsiteX2" fmla="*/ 182241 w 549919"/>
                    <a:gd name="connsiteY2" fmla="*/ 99123 h 99132"/>
                    <a:gd name="connsiteX3" fmla="*/ 278157 w 549919"/>
                    <a:gd name="connsiteY3" fmla="*/ 9 h 99132"/>
                    <a:gd name="connsiteX4" fmla="*/ 367679 w 549919"/>
                    <a:gd name="connsiteY4" fmla="*/ 92728 h 99132"/>
                    <a:gd name="connsiteX5" fmla="*/ 460397 w 549919"/>
                    <a:gd name="connsiteY5" fmla="*/ 9 h 99132"/>
                    <a:gd name="connsiteX6" fmla="*/ 549919 w 549919"/>
                    <a:gd name="connsiteY6" fmla="*/ 92728 h 99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19" h="99132">
                      <a:moveTo>
                        <a:pt x="0" y="89531"/>
                      </a:moveTo>
                      <a:cubicBezTo>
                        <a:pt x="32771" y="47168"/>
                        <a:pt x="65543" y="4805"/>
                        <a:pt x="95916" y="6404"/>
                      </a:cubicBezTo>
                      <a:cubicBezTo>
                        <a:pt x="126289" y="8003"/>
                        <a:pt x="151868" y="100189"/>
                        <a:pt x="182241" y="99123"/>
                      </a:cubicBezTo>
                      <a:cubicBezTo>
                        <a:pt x="212614" y="98057"/>
                        <a:pt x="247251" y="1075"/>
                        <a:pt x="278157" y="9"/>
                      </a:cubicBezTo>
                      <a:cubicBezTo>
                        <a:pt x="309063" y="-1057"/>
                        <a:pt x="337306" y="92728"/>
                        <a:pt x="367679" y="92728"/>
                      </a:cubicBezTo>
                      <a:cubicBezTo>
                        <a:pt x="398052" y="92728"/>
                        <a:pt x="430024" y="9"/>
                        <a:pt x="460397" y="9"/>
                      </a:cubicBezTo>
                      <a:cubicBezTo>
                        <a:pt x="490770" y="9"/>
                        <a:pt x="537663" y="76742"/>
                        <a:pt x="549919" y="92728"/>
                      </a:cubicBezTo>
                    </a:path>
                  </a:pathLst>
                </a:custGeom>
                <a:noFill/>
                <a:ln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Freeform 135"/>
                <p:cNvSpPr/>
                <p:nvPr/>
              </p:nvSpPr>
              <p:spPr>
                <a:xfrm rot="5400000">
                  <a:off x="2792179" y="2871437"/>
                  <a:ext cx="549919" cy="99132"/>
                </a:xfrm>
                <a:custGeom>
                  <a:avLst/>
                  <a:gdLst>
                    <a:gd name="connsiteX0" fmla="*/ 0 w 549919"/>
                    <a:gd name="connsiteY0" fmla="*/ 89531 h 99132"/>
                    <a:gd name="connsiteX1" fmla="*/ 95916 w 549919"/>
                    <a:gd name="connsiteY1" fmla="*/ 6404 h 99132"/>
                    <a:gd name="connsiteX2" fmla="*/ 182241 w 549919"/>
                    <a:gd name="connsiteY2" fmla="*/ 99123 h 99132"/>
                    <a:gd name="connsiteX3" fmla="*/ 278157 w 549919"/>
                    <a:gd name="connsiteY3" fmla="*/ 9 h 99132"/>
                    <a:gd name="connsiteX4" fmla="*/ 367679 w 549919"/>
                    <a:gd name="connsiteY4" fmla="*/ 92728 h 99132"/>
                    <a:gd name="connsiteX5" fmla="*/ 460397 w 549919"/>
                    <a:gd name="connsiteY5" fmla="*/ 9 h 99132"/>
                    <a:gd name="connsiteX6" fmla="*/ 549919 w 549919"/>
                    <a:gd name="connsiteY6" fmla="*/ 92728 h 99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19" h="99132">
                      <a:moveTo>
                        <a:pt x="0" y="89531"/>
                      </a:moveTo>
                      <a:cubicBezTo>
                        <a:pt x="32771" y="47168"/>
                        <a:pt x="65543" y="4805"/>
                        <a:pt x="95916" y="6404"/>
                      </a:cubicBezTo>
                      <a:cubicBezTo>
                        <a:pt x="126289" y="8003"/>
                        <a:pt x="151868" y="100189"/>
                        <a:pt x="182241" y="99123"/>
                      </a:cubicBezTo>
                      <a:cubicBezTo>
                        <a:pt x="212614" y="98057"/>
                        <a:pt x="247251" y="1075"/>
                        <a:pt x="278157" y="9"/>
                      </a:cubicBezTo>
                      <a:cubicBezTo>
                        <a:pt x="309063" y="-1057"/>
                        <a:pt x="337306" y="92728"/>
                        <a:pt x="367679" y="92728"/>
                      </a:cubicBezTo>
                      <a:cubicBezTo>
                        <a:pt x="398052" y="92728"/>
                        <a:pt x="430024" y="9"/>
                        <a:pt x="460397" y="9"/>
                      </a:cubicBezTo>
                      <a:cubicBezTo>
                        <a:pt x="490770" y="9"/>
                        <a:pt x="537663" y="76742"/>
                        <a:pt x="549919" y="92728"/>
                      </a:cubicBezTo>
                    </a:path>
                  </a:pathLst>
                </a:custGeom>
                <a:noFill/>
                <a:ln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Freeform 136"/>
                <p:cNvSpPr/>
                <p:nvPr/>
              </p:nvSpPr>
              <p:spPr>
                <a:xfrm rot="5400000">
                  <a:off x="2883618" y="2871437"/>
                  <a:ext cx="549919" cy="99132"/>
                </a:xfrm>
                <a:custGeom>
                  <a:avLst/>
                  <a:gdLst>
                    <a:gd name="connsiteX0" fmla="*/ 0 w 549919"/>
                    <a:gd name="connsiteY0" fmla="*/ 89531 h 99132"/>
                    <a:gd name="connsiteX1" fmla="*/ 95916 w 549919"/>
                    <a:gd name="connsiteY1" fmla="*/ 6404 h 99132"/>
                    <a:gd name="connsiteX2" fmla="*/ 182241 w 549919"/>
                    <a:gd name="connsiteY2" fmla="*/ 99123 h 99132"/>
                    <a:gd name="connsiteX3" fmla="*/ 278157 w 549919"/>
                    <a:gd name="connsiteY3" fmla="*/ 9 h 99132"/>
                    <a:gd name="connsiteX4" fmla="*/ 367679 w 549919"/>
                    <a:gd name="connsiteY4" fmla="*/ 92728 h 99132"/>
                    <a:gd name="connsiteX5" fmla="*/ 460397 w 549919"/>
                    <a:gd name="connsiteY5" fmla="*/ 9 h 99132"/>
                    <a:gd name="connsiteX6" fmla="*/ 549919 w 549919"/>
                    <a:gd name="connsiteY6" fmla="*/ 92728 h 99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19" h="99132">
                      <a:moveTo>
                        <a:pt x="0" y="89531"/>
                      </a:moveTo>
                      <a:cubicBezTo>
                        <a:pt x="32771" y="47168"/>
                        <a:pt x="65543" y="4805"/>
                        <a:pt x="95916" y="6404"/>
                      </a:cubicBezTo>
                      <a:cubicBezTo>
                        <a:pt x="126289" y="8003"/>
                        <a:pt x="151868" y="100189"/>
                        <a:pt x="182241" y="99123"/>
                      </a:cubicBezTo>
                      <a:cubicBezTo>
                        <a:pt x="212614" y="98057"/>
                        <a:pt x="247251" y="1075"/>
                        <a:pt x="278157" y="9"/>
                      </a:cubicBezTo>
                      <a:cubicBezTo>
                        <a:pt x="309063" y="-1057"/>
                        <a:pt x="337306" y="92728"/>
                        <a:pt x="367679" y="92728"/>
                      </a:cubicBezTo>
                      <a:cubicBezTo>
                        <a:pt x="398052" y="92728"/>
                        <a:pt x="430024" y="9"/>
                        <a:pt x="460397" y="9"/>
                      </a:cubicBezTo>
                      <a:cubicBezTo>
                        <a:pt x="490770" y="9"/>
                        <a:pt x="537663" y="76742"/>
                        <a:pt x="549919" y="92728"/>
                      </a:cubicBezTo>
                    </a:path>
                  </a:pathLst>
                </a:custGeom>
                <a:noFill/>
                <a:ln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reeform 137"/>
                <p:cNvSpPr/>
                <p:nvPr/>
              </p:nvSpPr>
              <p:spPr>
                <a:xfrm rot="5400000">
                  <a:off x="2975057" y="2877180"/>
                  <a:ext cx="549919" cy="99132"/>
                </a:xfrm>
                <a:custGeom>
                  <a:avLst/>
                  <a:gdLst>
                    <a:gd name="connsiteX0" fmla="*/ 0 w 549919"/>
                    <a:gd name="connsiteY0" fmla="*/ 89531 h 99132"/>
                    <a:gd name="connsiteX1" fmla="*/ 95916 w 549919"/>
                    <a:gd name="connsiteY1" fmla="*/ 6404 h 99132"/>
                    <a:gd name="connsiteX2" fmla="*/ 182241 w 549919"/>
                    <a:gd name="connsiteY2" fmla="*/ 99123 h 99132"/>
                    <a:gd name="connsiteX3" fmla="*/ 278157 w 549919"/>
                    <a:gd name="connsiteY3" fmla="*/ 9 h 99132"/>
                    <a:gd name="connsiteX4" fmla="*/ 367679 w 549919"/>
                    <a:gd name="connsiteY4" fmla="*/ 92728 h 99132"/>
                    <a:gd name="connsiteX5" fmla="*/ 460397 w 549919"/>
                    <a:gd name="connsiteY5" fmla="*/ 9 h 99132"/>
                    <a:gd name="connsiteX6" fmla="*/ 549919 w 549919"/>
                    <a:gd name="connsiteY6" fmla="*/ 92728 h 99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19" h="99132">
                      <a:moveTo>
                        <a:pt x="0" y="89531"/>
                      </a:moveTo>
                      <a:cubicBezTo>
                        <a:pt x="32771" y="47168"/>
                        <a:pt x="65543" y="4805"/>
                        <a:pt x="95916" y="6404"/>
                      </a:cubicBezTo>
                      <a:cubicBezTo>
                        <a:pt x="126289" y="8003"/>
                        <a:pt x="151868" y="100189"/>
                        <a:pt x="182241" y="99123"/>
                      </a:cubicBezTo>
                      <a:cubicBezTo>
                        <a:pt x="212614" y="98057"/>
                        <a:pt x="247251" y="1075"/>
                        <a:pt x="278157" y="9"/>
                      </a:cubicBezTo>
                      <a:cubicBezTo>
                        <a:pt x="309063" y="-1057"/>
                        <a:pt x="337306" y="92728"/>
                        <a:pt x="367679" y="92728"/>
                      </a:cubicBezTo>
                      <a:cubicBezTo>
                        <a:pt x="398052" y="92728"/>
                        <a:pt x="430024" y="9"/>
                        <a:pt x="460397" y="9"/>
                      </a:cubicBezTo>
                      <a:cubicBezTo>
                        <a:pt x="490770" y="9"/>
                        <a:pt x="537663" y="76742"/>
                        <a:pt x="549919" y="92728"/>
                      </a:cubicBezTo>
                    </a:path>
                  </a:pathLst>
                </a:custGeom>
                <a:noFill/>
                <a:ln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5" name="Group 84"/>
              <p:cNvGrpSpPr/>
              <p:nvPr/>
            </p:nvGrpSpPr>
            <p:grpSpPr>
              <a:xfrm>
                <a:off x="2097361" y="1920274"/>
                <a:ext cx="1202210" cy="272370"/>
                <a:chOff x="2097361" y="2103152"/>
                <a:chExt cx="1202210" cy="272370"/>
              </a:xfrm>
            </p:grpSpPr>
            <p:sp>
              <p:nvSpPr>
                <p:cNvPr id="113" name="Freeform 112"/>
                <p:cNvSpPr/>
                <p:nvPr/>
              </p:nvSpPr>
              <p:spPr>
                <a:xfrm>
                  <a:off x="2097361" y="2113351"/>
                  <a:ext cx="99121" cy="262171"/>
                </a:xfrm>
                <a:custGeom>
                  <a:avLst/>
                  <a:gdLst>
                    <a:gd name="connsiteX0" fmla="*/ 3201 w 99121"/>
                    <a:gd name="connsiteY0" fmla="*/ 262171 h 262171"/>
                    <a:gd name="connsiteX1" fmla="*/ 99117 w 99121"/>
                    <a:gd name="connsiteY1" fmla="*/ 172649 h 262171"/>
                    <a:gd name="connsiteX2" fmla="*/ 4 w 99121"/>
                    <a:gd name="connsiteY2" fmla="*/ 83127 h 262171"/>
                    <a:gd name="connsiteX3" fmla="*/ 95920 w 99121"/>
                    <a:gd name="connsiteY3" fmla="*/ 0 h 262171"/>
                  </a:gdLst>
                  <a:ahLst/>
                  <a:cxnLst>
                    <a:cxn ang="0">
                      <a:pos x="connsiteX0" y="connsiteY0"/>
                    </a:cxn>
                    <a:cxn ang="0">
                      <a:pos x="connsiteX1" y="connsiteY1"/>
                    </a:cxn>
                    <a:cxn ang="0">
                      <a:pos x="connsiteX2" y="connsiteY2"/>
                    </a:cxn>
                    <a:cxn ang="0">
                      <a:pos x="connsiteX3" y="connsiteY3"/>
                    </a:cxn>
                  </a:cxnLst>
                  <a:rect l="l" t="t" r="r" b="b"/>
                  <a:pathLst>
                    <a:path w="99121" h="262171">
                      <a:moveTo>
                        <a:pt x="3201" y="262171"/>
                      </a:moveTo>
                      <a:cubicBezTo>
                        <a:pt x="51425" y="232330"/>
                        <a:pt x="99650" y="202490"/>
                        <a:pt x="99117" y="172649"/>
                      </a:cubicBezTo>
                      <a:cubicBezTo>
                        <a:pt x="98584" y="142808"/>
                        <a:pt x="537" y="111902"/>
                        <a:pt x="4" y="83127"/>
                      </a:cubicBezTo>
                      <a:cubicBezTo>
                        <a:pt x="-529" y="54352"/>
                        <a:pt x="47695" y="27176"/>
                        <a:pt x="95920" y="0"/>
                      </a:cubicBezTo>
                    </a:path>
                  </a:pathLst>
                </a:custGeom>
                <a:noFill/>
                <a:ln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Freeform 113"/>
                <p:cNvSpPr/>
                <p:nvPr/>
              </p:nvSpPr>
              <p:spPr>
                <a:xfrm>
                  <a:off x="2194621" y="2103152"/>
                  <a:ext cx="99121" cy="262171"/>
                </a:xfrm>
                <a:custGeom>
                  <a:avLst/>
                  <a:gdLst>
                    <a:gd name="connsiteX0" fmla="*/ 3201 w 99121"/>
                    <a:gd name="connsiteY0" fmla="*/ 262171 h 262171"/>
                    <a:gd name="connsiteX1" fmla="*/ 99117 w 99121"/>
                    <a:gd name="connsiteY1" fmla="*/ 172649 h 262171"/>
                    <a:gd name="connsiteX2" fmla="*/ 4 w 99121"/>
                    <a:gd name="connsiteY2" fmla="*/ 83127 h 262171"/>
                    <a:gd name="connsiteX3" fmla="*/ 95920 w 99121"/>
                    <a:gd name="connsiteY3" fmla="*/ 0 h 262171"/>
                  </a:gdLst>
                  <a:ahLst/>
                  <a:cxnLst>
                    <a:cxn ang="0">
                      <a:pos x="connsiteX0" y="connsiteY0"/>
                    </a:cxn>
                    <a:cxn ang="0">
                      <a:pos x="connsiteX1" y="connsiteY1"/>
                    </a:cxn>
                    <a:cxn ang="0">
                      <a:pos x="connsiteX2" y="connsiteY2"/>
                    </a:cxn>
                    <a:cxn ang="0">
                      <a:pos x="connsiteX3" y="connsiteY3"/>
                    </a:cxn>
                  </a:cxnLst>
                  <a:rect l="l" t="t" r="r" b="b"/>
                  <a:pathLst>
                    <a:path w="99121" h="262171">
                      <a:moveTo>
                        <a:pt x="3201" y="262171"/>
                      </a:moveTo>
                      <a:cubicBezTo>
                        <a:pt x="51425" y="232330"/>
                        <a:pt x="99650" y="202490"/>
                        <a:pt x="99117" y="172649"/>
                      </a:cubicBezTo>
                      <a:cubicBezTo>
                        <a:pt x="98584" y="142808"/>
                        <a:pt x="537" y="111902"/>
                        <a:pt x="4" y="83127"/>
                      </a:cubicBezTo>
                      <a:cubicBezTo>
                        <a:pt x="-529" y="54352"/>
                        <a:pt x="47695" y="27176"/>
                        <a:pt x="95920" y="0"/>
                      </a:cubicBezTo>
                    </a:path>
                  </a:pathLst>
                </a:custGeom>
                <a:noFill/>
                <a:ln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Freeform 114"/>
                <p:cNvSpPr/>
                <p:nvPr/>
              </p:nvSpPr>
              <p:spPr>
                <a:xfrm>
                  <a:off x="2286060" y="2113351"/>
                  <a:ext cx="99121" cy="262171"/>
                </a:xfrm>
                <a:custGeom>
                  <a:avLst/>
                  <a:gdLst>
                    <a:gd name="connsiteX0" fmla="*/ 3201 w 99121"/>
                    <a:gd name="connsiteY0" fmla="*/ 262171 h 262171"/>
                    <a:gd name="connsiteX1" fmla="*/ 99117 w 99121"/>
                    <a:gd name="connsiteY1" fmla="*/ 172649 h 262171"/>
                    <a:gd name="connsiteX2" fmla="*/ 4 w 99121"/>
                    <a:gd name="connsiteY2" fmla="*/ 83127 h 262171"/>
                    <a:gd name="connsiteX3" fmla="*/ 95920 w 99121"/>
                    <a:gd name="connsiteY3" fmla="*/ 0 h 262171"/>
                  </a:gdLst>
                  <a:ahLst/>
                  <a:cxnLst>
                    <a:cxn ang="0">
                      <a:pos x="connsiteX0" y="connsiteY0"/>
                    </a:cxn>
                    <a:cxn ang="0">
                      <a:pos x="connsiteX1" y="connsiteY1"/>
                    </a:cxn>
                    <a:cxn ang="0">
                      <a:pos x="connsiteX2" y="connsiteY2"/>
                    </a:cxn>
                    <a:cxn ang="0">
                      <a:pos x="connsiteX3" y="connsiteY3"/>
                    </a:cxn>
                  </a:cxnLst>
                  <a:rect l="l" t="t" r="r" b="b"/>
                  <a:pathLst>
                    <a:path w="99121" h="262171">
                      <a:moveTo>
                        <a:pt x="3201" y="262171"/>
                      </a:moveTo>
                      <a:cubicBezTo>
                        <a:pt x="51425" y="232330"/>
                        <a:pt x="99650" y="202490"/>
                        <a:pt x="99117" y="172649"/>
                      </a:cubicBezTo>
                      <a:cubicBezTo>
                        <a:pt x="98584" y="142808"/>
                        <a:pt x="537" y="111902"/>
                        <a:pt x="4" y="83127"/>
                      </a:cubicBezTo>
                      <a:cubicBezTo>
                        <a:pt x="-529" y="54352"/>
                        <a:pt x="47695" y="27176"/>
                        <a:pt x="95920" y="0"/>
                      </a:cubicBezTo>
                    </a:path>
                  </a:pathLst>
                </a:custGeom>
                <a:noFill/>
                <a:ln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Freeform 115"/>
                <p:cNvSpPr/>
                <p:nvPr/>
              </p:nvSpPr>
              <p:spPr>
                <a:xfrm>
                  <a:off x="2383320" y="2103152"/>
                  <a:ext cx="99121" cy="262171"/>
                </a:xfrm>
                <a:custGeom>
                  <a:avLst/>
                  <a:gdLst>
                    <a:gd name="connsiteX0" fmla="*/ 3201 w 99121"/>
                    <a:gd name="connsiteY0" fmla="*/ 262171 h 262171"/>
                    <a:gd name="connsiteX1" fmla="*/ 99117 w 99121"/>
                    <a:gd name="connsiteY1" fmla="*/ 172649 h 262171"/>
                    <a:gd name="connsiteX2" fmla="*/ 4 w 99121"/>
                    <a:gd name="connsiteY2" fmla="*/ 83127 h 262171"/>
                    <a:gd name="connsiteX3" fmla="*/ 95920 w 99121"/>
                    <a:gd name="connsiteY3" fmla="*/ 0 h 262171"/>
                  </a:gdLst>
                  <a:ahLst/>
                  <a:cxnLst>
                    <a:cxn ang="0">
                      <a:pos x="connsiteX0" y="connsiteY0"/>
                    </a:cxn>
                    <a:cxn ang="0">
                      <a:pos x="connsiteX1" y="connsiteY1"/>
                    </a:cxn>
                    <a:cxn ang="0">
                      <a:pos x="connsiteX2" y="connsiteY2"/>
                    </a:cxn>
                    <a:cxn ang="0">
                      <a:pos x="connsiteX3" y="connsiteY3"/>
                    </a:cxn>
                  </a:cxnLst>
                  <a:rect l="l" t="t" r="r" b="b"/>
                  <a:pathLst>
                    <a:path w="99121" h="262171">
                      <a:moveTo>
                        <a:pt x="3201" y="262171"/>
                      </a:moveTo>
                      <a:cubicBezTo>
                        <a:pt x="51425" y="232330"/>
                        <a:pt x="99650" y="202490"/>
                        <a:pt x="99117" y="172649"/>
                      </a:cubicBezTo>
                      <a:cubicBezTo>
                        <a:pt x="98584" y="142808"/>
                        <a:pt x="537" y="111902"/>
                        <a:pt x="4" y="83127"/>
                      </a:cubicBezTo>
                      <a:cubicBezTo>
                        <a:pt x="-529" y="54352"/>
                        <a:pt x="47695" y="27176"/>
                        <a:pt x="95920" y="0"/>
                      </a:cubicBezTo>
                    </a:path>
                  </a:pathLst>
                </a:custGeom>
                <a:noFill/>
                <a:ln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Freeform 116"/>
                <p:cNvSpPr/>
                <p:nvPr/>
              </p:nvSpPr>
              <p:spPr>
                <a:xfrm>
                  <a:off x="2468938" y="2113351"/>
                  <a:ext cx="99121" cy="262171"/>
                </a:xfrm>
                <a:custGeom>
                  <a:avLst/>
                  <a:gdLst>
                    <a:gd name="connsiteX0" fmla="*/ 3201 w 99121"/>
                    <a:gd name="connsiteY0" fmla="*/ 262171 h 262171"/>
                    <a:gd name="connsiteX1" fmla="*/ 99117 w 99121"/>
                    <a:gd name="connsiteY1" fmla="*/ 172649 h 262171"/>
                    <a:gd name="connsiteX2" fmla="*/ 4 w 99121"/>
                    <a:gd name="connsiteY2" fmla="*/ 83127 h 262171"/>
                    <a:gd name="connsiteX3" fmla="*/ 95920 w 99121"/>
                    <a:gd name="connsiteY3" fmla="*/ 0 h 262171"/>
                  </a:gdLst>
                  <a:ahLst/>
                  <a:cxnLst>
                    <a:cxn ang="0">
                      <a:pos x="connsiteX0" y="connsiteY0"/>
                    </a:cxn>
                    <a:cxn ang="0">
                      <a:pos x="connsiteX1" y="connsiteY1"/>
                    </a:cxn>
                    <a:cxn ang="0">
                      <a:pos x="connsiteX2" y="connsiteY2"/>
                    </a:cxn>
                    <a:cxn ang="0">
                      <a:pos x="connsiteX3" y="connsiteY3"/>
                    </a:cxn>
                  </a:cxnLst>
                  <a:rect l="l" t="t" r="r" b="b"/>
                  <a:pathLst>
                    <a:path w="99121" h="262171">
                      <a:moveTo>
                        <a:pt x="3201" y="262171"/>
                      </a:moveTo>
                      <a:cubicBezTo>
                        <a:pt x="51425" y="232330"/>
                        <a:pt x="99650" y="202490"/>
                        <a:pt x="99117" y="172649"/>
                      </a:cubicBezTo>
                      <a:cubicBezTo>
                        <a:pt x="98584" y="142808"/>
                        <a:pt x="537" y="111902"/>
                        <a:pt x="4" y="83127"/>
                      </a:cubicBezTo>
                      <a:cubicBezTo>
                        <a:pt x="-529" y="54352"/>
                        <a:pt x="47695" y="27176"/>
                        <a:pt x="95920" y="0"/>
                      </a:cubicBezTo>
                    </a:path>
                  </a:pathLst>
                </a:custGeom>
                <a:noFill/>
                <a:ln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Freeform 117"/>
                <p:cNvSpPr/>
                <p:nvPr/>
              </p:nvSpPr>
              <p:spPr>
                <a:xfrm>
                  <a:off x="2566198" y="2103152"/>
                  <a:ext cx="99121" cy="262171"/>
                </a:xfrm>
                <a:custGeom>
                  <a:avLst/>
                  <a:gdLst>
                    <a:gd name="connsiteX0" fmla="*/ 3201 w 99121"/>
                    <a:gd name="connsiteY0" fmla="*/ 262171 h 262171"/>
                    <a:gd name="connsiteX1" fmla="*/ 99117 w 99121"/>
                    <a:gd name="connsiteY1" fmla="*/ 172649 h 262171"/>
                    <a:gd name="connsiteX2" fmla="*/ 4 w 99121"/>
                    <a:gd name="connsiteY2" fmla="*/ 83127 h 262171"/>
                    <a:gd name="connsiteX3" fmla="*/ 95920 w 99121"/>
                    <a:gd name="connsiteY3" fmla="*/ 0 h 262171"/>
                  </a:gdLst>
                  <a:ahLst/>
                  <a:cxnLst>
                    <a:cxn ang="0">
                      <a:pos x="connsiteX0" y="connsiteY0"/>
                    </a:cxn>
                    <a:cxn ang="0">
                      <a:pos x="connsiteX1" y="connsiteY1"/>
                    </a:cxn>
                    <a:cxn ang="0">
                      <a:pos x="connsiteX2" y="connsiteY2"/>
                    </a:cxn>
                    <a:cxn ang="0">
                      <a:pos x="connsiteX3" y="connsiteY3"/>
                    </a:cxn>
                  </a:cxnLst>
                  <a:rect l="l" t="t" r="r" b="b"/>
                  <a:pathLst>
                    <a:path w="99121" h="262171">
                      <a:moveTo>
                        <a:pt x="3201" y="262171"/>
                      </a:moveTo>
                      <a:cubicBezTo>
                        <a:pt x="51425" y="232330"/>
                        <a:pt x="99650" y="202490"/>
                        <a:pt x="99117" y="172649"/>
                      </a:cubicBezTo>
                      <a:cubicBezTo>
                        <a:pt x="98584" y="142808"/>
                        <a:pt x="537" y="111902"/>
                        <a:pt x="4" y="83127"/>
                      </a:cubicBezTo>
                      <a:cubicBezTo>
                        <a:pt x="-529" y="54352"/>
                        <a:pt x="47695" y="27176"/>
                        <a:pt x="95920" y="0"/>
                      </a:cubicBezTo>
                    </a:path>
                  </a:pathLst>
                </a:custGeom>
                <a:noFill/>
                <a:ln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Freeform 118"/>
                <p:cNvSpPr/>
                <p:nvPr/>
              </p:nvSpPr>
              <p:spPr>
                <a:xfrm>
                  <a:off x="2657637" y="2113351"/>
                  <a:ext cx="99121" cy="262171"/>
                </a:xfrm>
                <a:custGeom>
                  <a:avLst/>
                  <a:gdLst>
                    <a:gd name="connsiteX0" fmla="*/ 3201 w 99121"/>
                    <a:gd name="connsiteY0" fmla="*/ 262171 h 262171"/>
                    <a:gd name="connsiteX1" fmla="*/ 99117 w 99121"/>
                    <a:gd name="connsiteY1" fmla="*/ 172649 h 262171"/>
                    <a:gd name="connsiteX2" fmla="*/ 4 w 99121"/>
                    <a:gd name="connsiteY2" fmla="*/ 83127 h 262171"/>
                    <a:gd name="connsiteX3" fmla="*/ 95920 w 99121"/>
                    <a:gd name="connsiteY3" fmla="*/ 0 h 262171"/>
                  </a:gdLst>
                  <a:ahLst/>
                  <a:cxnLst>
                    <a:cxn ang="0">
                      <a:pos x="connsiteX0" y="connsiteY0"/>
                    </a:cxn>
                    <a:cxn ang="0">
                      <a:pos x="connsiteX1" y="connsiteY1"/>
                    </a:cxn>
                    <a:cxn ang="0">
                      <a:pos x="connsiteX2" y="connsiteY2"/>
                    </a:cxn>
                    <a:cxn ang="0">
                      <a:pos x="connsiteX3" y="connsiteY3"/>
                    </a:cxn>
                  </a:cxnLst>
                  <a:rect l="l" t="t" r="r" b="b"/>
                  <a:pathLst>
                    <a:path w="99121" h="262171">
                      <a:moveTo>
                        <a:pt x="3201" y="262171"/>
                      </a:moveTo>
                      <a:cubicBezTo>
                        <a:pt x="51425" y="232330"/>
                        <a:pt x="99650" y="202490"/>
                        <a:pt x="99117" y="172649"/>
                      </a:cubicBezTo>
                      <a:cubicBezTo>
                        <a:pt x="98584" y="142808"/>
                        <a:pt x="537" y="111902"/>
                        <a:pt x="4" y="83127"/>
                      </a:cubicBezTo>
                      <a:cubicBezTo>
                        <a:pt x="-529" y="54352"/>
                        <a:pt x="47695" y="27176"/>
                        <a:pt x="95920" y="0"/>
                      </a:cubicBezTo>
                    </a:path>
                  </a:pathLst>
                </a:custGeom>
                <a:noFill/>
                <a:ln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Freeform 119"/>
                <p:cNvSpPr/>
                <p:nvPr/>
              </p:nvSpPr>
              <p:spPr>
                <a:xfrm>
                  <a:off x="2754897" y="2103152"/>
                  <a:ext cx="99121" cy="262171"/>
                </a:xfrm>
                <a:custGeom>
                  <a:avLst/>
                  <a:gdLst>
                    <a:gd name="connsiteX0" fmla="*/ 3201 w 99121"/>
                    <a:gd name="connsiteY0" fmla="*/ 262171 h 262171"/>
                    <a:gd name="connsiteX1" fmla="*/ 99117 w 99121"/>
                    <a:gd name="connsiteY1" fmla="*/ 172649 h 262171"/>
                    <a:gd name="connsiteX2" fmla="*/ 4 w 99121"/>
                    <a:gd name="connsiteY2" fmla="*/ 83127 h 262171"/>
                    <a:gd name="connsiteX3" fmla="*/ 95920 w 99121"/>
                    <a:gd name="connsiteY3" fmla="*/ 0 h 262171"/>
                  </a:gdLst>
                  <a:ahLst/>
                  <a:cxnLst>
                    <a:cxn ang="0">
                      <a:pos x="connsiteX0" y="connsiteY0"/>
                    </a:cxn>
                    <a:cxn ang="0">
                      <a:pos x="connsiteX1" y="connsiteY1"/>
                    </a:cxn>
                    <a:cxn ang="0">
                      <a:pos x="connsiteX2" y="connsiteY2"/>
                    </a:cxn>
                    <a:cxn ang="0">
                      <a:pos x="connsiteX3" y="connsiteY3"/>
                    </a:cxn>
                  </a:cxnLst>
                  <a:rect l="l" t="t" r="r" b="b"/>
                  <a:pathLst>
                    <a:path w="99121" h="262171">
                      <a:moveTo>
                        <a:pt x="3201" y="262171"/>
                      </a:moveTo>
                      <a:cubicBezTo>
                        <a:pt x="51425" y="232330"/>
                        <a:pt x="99650" y="202490"/>
                        <a:pt x="99117" y="172649"/>
                      </a:cubicBezTo>
                      <a:cubicBezTo>
                        <a:pt x="98584" y="142808"/>
                        <a:pt x="537" y="111902"/>
                        <a:pt x="4" y="83127"/>
                      </a:cubicBezTo>
                      <a:cubicBezTo>
                        <a:pt x="-529" y="54352"/>
                        <a:pt x="47695" y="27176"/>
                        <a:pt x="95920" y="0"/>
                      </a:cubicBezTo>
                    </a:path>
                  </a:pathLst>
                </a:custGeom>
                <a:noFill/>
                <a:ln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Freeform 120"/>
                <p:cNvSpPr/>
                <p:nvPr/>
              </p:nvSpPr>
              <p:spPr>
                <a:xfrm>
                  <a:off x="2834694" y="2113351"/>
                  <a:ext cx="99121" cy="262171"/>
                </a:xfrm>
                <a:custGeom>
                  <a:avLst/>
                  <a:gdLst>
                    <a:gd name="connsiteX0" fmla="*/ 3201 w 99121"/>
                    <a:gd name="connsiteY0" fmla="*/ 262171 h 262171"/>
                    <a:gd name="connsiteX1" fmla="*/ 99117 w 99121"/>
                    <a:gd name="connsiteY1" fmla="*/ 172649 h 262171"/>
                    <a:gd name="connsiteX2" fmla="*/ 4 w 99121"/>
                    <a:gd name="connsiteY2" fmla="*/ 83127 h 262171"/>
                    <a:gd name="connsiteX3" fmla="*/ 95920 w 99121"/>
                    <a:gd name="connsiteY3" fmla="*/ 0 h 262171"/>
                  </a:gdLst>
                  <a:ahLst/>
                  <a:cxnLst>
                    <a:cxn ang="0">
                      <a:pos x="connsiteX0" y="connsiteY0"/>
                    </a:cxn>
                    <a:cxn ang="0">
                      <a:pos x="connsiteX1" y="connsiteY1"/>
                    </a:cxn>
                    <a:cxn ang="0">
                      <a:pos x="connsiteX2" y="connsiteY2"/>
                    </a:cxn>
                    <a:cxn ang="0">
                      <a:pos x="connsiteX3" y="connsiteY3"/>
                    </a:cxn>
                  </a:cxnLst>
                  <a:rect l="l" t="t" r="r" b="b"/>
                  <a:pathLst>
                    <a:path w="99121" h="262171">
                      <a:moveTo>
                        <a:pt x="3201" y="262171"/>
                      </a:moveTo>
                      <a:cubicBezTo>
                        <a:pt x="51425" y="232330"/>
                        <a:pt x="99650" y="202490"/>
                        <a:pt x="99117" y="172649"/>
                      </a:cubicBezTo>
                      <a:cubicBezTo>
                        <a:pt x="98584" y="142808"/>
                        <a:pt x="537" y="111902"/>
                        <a:pt x="4" y="83127"/>
                      </a:cubicBezTo>
                      <a:cubicBezTo>
                        <a:pt x="-529" y="54352"/>
                        <a:pt x="47695" y="27176"/>
                        <a:pt x="95920" y="0"/>
                      </a:cubicBezTo>
                    </a:path>
                  </a:pathLst>
                </a:custGeom>
                <a:noFill/>
                <a:ln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Freeform 121"/>
                <p:cNvSpPr/>
                <p:nvPr/>
              </p:nvSpPr>
              <p:spPr>
                <a:xfrm>
                  <a:off x="2931954" y="2103152"/>
                  <a:ext cx="99121" cy="262171"/>
                </a:xfrm>
                <a:custGeom>
                  <a:avLst/>
                  <a:gdLst>
                    <a:gd name="connsiteX0" fmla="*/ 3201 w 99121"/>
                    <a:gd name="connsiteY0" fmla="*/ 262171 h 262171"/>
                    <a:gd name="connsiteX1" fmla="*/ 99117 w 99121"/>
                    <a:gd name="connsiteY1" fmla="*/ 172649 h 262171"/>
                    <a:gd name="connsiteX2" fmla="*/ 4 w 99121"/>
                    <a:gd name="connsiteY2" fmla="*/ 83127 h 262171"/>
                    <a:gd name="connsiteX3" fmla="*/ 95920 w 99121"/>
                    <a:gd name="connsiteY3" fmla="*/ 0 h 262171"/>
                  </a:gdLst>
                  <a:ahLst/>
                  <a:cxnLst>
                    <a:cxn ang="0">
                      <a:pos x="connsiteX0" y="connsiteY0"/>
                    </a:cxn>
                    <a:cxn ang="0">
                      <a:pos x="connsiteX1" y="connsiteY1"/>
                    </a:cxn>
                    <a:cxn ang="0">
                      <a:pos x="connsiteX2" y="connsiteY2"/>
                    </a:cxn>
                    <a:cxn ang="0">
                      <a:pos x="connsiteX3" y="connsiteY3"/>
                    </a:cxn>
                  </a:cxnLst>
                  <a:rect l="l" t="t" r="r" b="b"/>
                  <a:pathLst>
                    <a:path w="99121" h="262171">
                      <a:moveTo>
                        <a:pt x="3201" y="262171"/>
                      </a:moveTo>
                      <a:cubicBezTo>
                        <a:pt x="51425" y="232330"/>
                        <a:pt x="99650" y="202490"/>
                        <a:pt x="99117" y="172649"/>
                      </a:cubicBezTo>
                      <a:cubicBezTo>
                        <a:pt x="98584" y="142808"/>
                        <a:pt x="537" y="111902"/>
                        <a:pt x="4" y="83127"/>
                      </a:cubicBezTo>
                      <a:cubicBezTo>
                        <a:pt x="-529" y="54352"/>
                        <a:pt x="47695" y="27176"/>
                        <a:pt x="95920" y="0"/>
                      </a:cubicBezTo>
                    </a:path>
                  </a:pathLst>
                </a:custGeom>
                <a:noFill/>
                <a:ln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Freeform 122"/>
                <p:cNvSpPr/>
                <p:nvPr/>
              </p:nvSpPr>
              <p:spPr>
                <a:xfrm>
                  <a:off x="3023393" y="2113351"/>
                  <a:ext cx="99121" cy="262171"/>
                </a:xfrm>
                <a:custGeom>
                  <a:avLst/>
                  <a:gdLst>
                    <a:gd name="connsiteX0" fmla="*/ 3201 w 99121"/>
                    <a:gd name="connsiteY0" fmla="*/ 262171 h 262171"/>
                    <a:gd name="connsiteX1" fmla="*/ 99117 w 99121"/>
                    <a:gd name="connsiteY1" fmla="*/ 172649 h 262171"/>
                    <a:gd name="connsiteX2" fmla="*/ 4 w 99121"/>
                    <a:gd name="connsiteY2" fmla="*/ 83127 h 262171"/>
                    <a:gd name="connsiteX3" fmla="*/ 95920 w 99121"/>
                    <a:gd name="connsiteY3" fmla="*/ 0 h 262171"/>
                  </a:gdLst>
                  <a:ahLst/>
                  <a:cxnLst>
                    <a:cxn ang="0">
                      <a:pos x="connsiteX0" y="connsiteY0"/>
                    </a:cxn>
                    <a:cxn ang="0">
                      <a:pos x="connsiteX1" y="connsiteY1"/>
                    </a:cxn>
                    <a:cxn ang="0">
                      <a:pos x="connsiteX2" y="connsiteY2"/>
                    </a:cxn>
                    <a:cxn ang="0">
                      <a:pos x="connsiteX3" y="connsiteY3"/>
                    </a:cxn>
                  </a:cxnLst>
                  <a:rect l="l" t="t" r="r" b="b"/>
                  <a:pathLst>
                    <a:path w="99121" h="262171">
                      <a:moveTo>
                        <a:pt x="3201" y="262171"/>
                      </a:moveTo>
                      <a:cubicBezTo>
                        <a:pt x="51425" y="232330"/>
                        <a:pt x="99650" y="202490"/>
                        <a:pt x="99117" y="172649"/>
                      </a:cubicBezTo>
                      <a:cubicBezTo>
                        <a:pt x="98584" y="142808"/>
                        <a:pt x="537" y="111902"/>
                        <a:pt x="4" y="83127"/>
                      </a:cubicBezTo>
                      <a:cubicBezTo>
                        <a:pt x="-529" y="54352"/>
                        <a:pt x="47695" y="27176"/>
                        <a:pt x="95920" y="0"/>
                      </a:cubicBezTo>
                    </a:path>
                  </a:pathLst>
                </a:custGeom>
                <a:noFill/>
                <a:ln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Freeform 123"/>
                <p:cNvSpPr/>
                <p:nvPr/>
              </p:nvSpPr>
              <p:spPr>
                <a:xfrm>
                  <a:off x="3120653" y="2103152"/>
                  <a:ext cx="99121" cy="262171"/>
                </a:xfrm>
                <a:custGeom>
                  <a:avLst/>
                  <a:gdLst>
                    <a:gd name="connsiteX0" fmla="*/ 3201 w 99121"/>
                    <a:gd name="connsiteY0" fmla="*/ 262171 h 262171"/>
                    <a:gd name="connsiteX1" fmla="*/ 99117 w 99121"/>
                    <a:gd name="connsiteY1" fmla="*/ 172649 h 262171"/>
                    <a:gd name="connsiteX2" fmla="*/ 4 w 99121"/>
                    <a:gd name="connsiteY2" fmla="*/ 83127 h 262171"/>
                    <a:gd name="connsiteX3" fmla="*/ 95920 w 99121"/>
                    <a:gd name="connsiteY3" fmla="*/ 0 h 262171"/>
                  </a:gdLst>
                  <a:ahLst/>
                  <a:cxnLst>
                    <a:cxn ang="0">
                      <a:pos x="connsiteX0" y="connsiteY0"/>
                    </a:cxn>
                    <a:cxn ang="0">
                      <a:pos x="connsiteX1" y="connsiteY1"/>
                    </a:cxn>
                    <a:cxn ang="0">
                      <a:pos x="connsiteX2" y="connsiteY2"/>
                    </a:cxn>
                    <a:cxn ang="0">
                      <a:pos x="connsiteX3" y="connsiteY3"/>
                    </a:cxn>
                  </a:cxnLst>
                  <a:rect l="l" t="t" r="r" b="b"/>
                  <a:pathLst>
                    <a:path w="99121" h="262171">
                      <a:moveTo>
                        <a:pt x="3201" y="262171"/>
                      </a:moveTo>
                      <a:cubicBezTo>
                        <a:pt x="51425" y="232330"/>
                        <a:pt x="99650" y="202490"/>
                        <a:pt x="99117" y="172649"/>
                      </a:cubicBezTo>
                      <a:cubicBezTo>
                        <a:pt x="98584" y="142808"/>
                        <a:pt x="537" y="111902"/>
                        <a:pt x="4" y="83127"/>
                      </a:cubicBezTo>
                      <a:cubicBezTo>
                        <a:pt x="-529" y="54352"/>
                        <a:pt x="47695" y="27176"/>
                        <a:pt x="95920" y="0"/>
                      </a:cubicBezTo>
                    </a:path>
                  </a:pathLst>
                </a:custGeom>
                <a:noFill/>
                <a:ln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Freeform 124"/>
                <p:cNvSpPr/>
                <p:nvPr/>
              </p:nvSpPr>
              <p:spPr>
                <a:xfrm>
                  <a:off x="3200450" y="2103152"/>
                  <a:ext cx="99121" cy="262171"/>
                </a:xfrm>
                <a:custGeom>
                  <a:avLst/>
                  <a:gdLst>
                    <a:gd name="connsiteX0" fmla="*/ 3201 w 99121"/>
                    <a:gd name="connsiteY0" fmla="*/ 262171 h 262171"/>
                    <a:gd name="connsiteX1" fmla="*/ 99117 w 99121"/>
                    <a:gd name="connsiteY1" fmla="*/ 172649 h 262171"/>
                    <a:gd name="connsiteX2" fmla="*/ 4 w 99121"/>
                    <a:gd name="connsiteY2" fmla="*/ 83127 h 262171"/>
                    <a:gd name="connsiteX3" fmla="*/ 95920 w 99121"/>
                    <a:gd name="connsiteY3" fmla="*/ 0 h 262171"/>
                  </a:gdLst>
                  <a:ahLst/>
                  <a:cxnLst>
                    <a:cxn ang="0">
                      <a:pos x="connsiteX0" y="connsiteY0"/>
                    </a:cxn>
                    <a:cxn ang="0">
                      <a:pos x="connsiteX1" y="connsiteY1"/>
                    </a:cxn>
                    <a:cxn ang="0">
                      <a:pos x="connsiteX2" y="connsiteY2"/>
                    </a:cxn>
                    <a:cxn ang="0">
                      <a:pos x="connsiteX3" y="connsiteY3"/>
                    </a:cxn>
                  </a:cxnLst>
                  <a:rect l="l" t="t" r="r" b="b"/>
                  <a:pathLst>
                    <a:path w="99121" h="262171">
                      <a:moveTo>
                        <a:pt x="3201" y="262171"/>
                      </a:moveTo>
                      <a:cubicBezTo>
                        <a:pt x="51425" y="232330"/>
                        <a:pt x="99650" y="202490"/>
                        <a:pt x="99117" y="172649"/>
                      </a:cubicBezTo>
                      <a:cubicBezTo>
                        <a:pt x="98584" y="142808"/>
                        <a:pt x="537" y="111902"/>
                        <a:pt x="4" y="83127"/>
                      </a:cubicBezTo>
                      <a:cubicBezTo>
                        <a:pt x="-529" y="54352"/>
                        <a:pt x="47695" y="27176"/>
                        <a:pt x="95920" y="0"/>
                      </a:cubicBezTo>
                    </a:path>
                  </a:pathLst>
                </a:custGeom>
                <a:noFill/>
                <a:ln cap="rnd">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6" name="Group 85"/>
              <p:cNvGrpSpPr/>
              <p:nvPr/>
            </p:nvGrpSpPr>
            <p:grpSpPr>
              <a:xfrm>
                <a:off x="2145183" y="2286030"/>
                <a:ext cx="1512462" cy="286928"/>
                <a:chOff x="2145183" y="2286030"/>
                <a:chExt cx="1512462" cy="286928"/>
              </a:xfrm>
            </p:grpSpPr>
            <p:cxnSp>
              <p:nvCxnSpPr>
                <p:cNvPr id="87" name="Straight Connector 86"/>
                <p:cNvCxnSpPr>
                  <a:stCxn id="89" idx="0"/>
                </p:cNvCxnSpPr>
                <p:nvPr/>
              </p:nvCxnSpPr>
              <p:spPr>
                <a:xfrm>
                  <a:off x="2240341" y="2286030"/>
                  <a:ext cx="1417304" cy="0"/>
                </a:xfrm>
                <a:prstGeom prst="line">
                  <a:avLst/>
                </a:prstGeom>
                <a:ln w="38100" cap="rnd">
                  <a:solidFill>
                    <a:srgbClr val="00CC66"/>
                  </a:solidFill>
                </a:ln>
              </p:spPr>
              <p:style>
                <a:lnRef idx="1">
                  <a:schemeClr val="accent1"/>
                </a:lnRef>
                <a:fillRef idx="0">
                  <a:schemeClr val="accent1"/>
                </a:fillRef>
                <a:effectRef idx="0">
                  <a:schemeClr val="accent1"/>
                </a:effectRef>
                <a:fontRef idx="minor">
                  <a:schemeClr val="tx1"/>
                </a:fontRef>
              </p:style>
            </p:cxnSp>
            <p:grpSp>
              <p:nvGrpSpPr>
                <p:cNvPr id="88" name="Group 87"/>
                <p:cNvGrpSpPr/>
                <p:nvPr/>
              </p:nvGrpSpPr>
              <p:grpSpPr>
                <a:xfrm>
                  <a:off x="2145183" y="2364858"/>
                  <a:ext cx="199380" cy="195489"/>
                  <a:chOff x="2145183" y="2364858"/>
                  <a:chExt cx="199380" cy="195489"/>
                </a:xfrm>
              </p:grpSpPr>
              <p:cxnSp>
                <p:nvCxnSpPr>
                  <p:cNvPr id="110" name="Straight Connector 109"/>
                  <p:cNvCxnSpPr>
                    <a:endCxn id="89" idx="3"/>
                  </p:cNvCxnSpPr>
                  <p:nvPr/>
                </p:nvCxnSpPr>
                <p:spPr>
                  <a:xfrm flipV="1">
                    <a:off x="2240341" y="2364858"/>
                    <a:ext cx="0" cy="195489"/>
                  </a:xfrm>
                  <a:prstGeom prst="line">
                    <a:avLst/>
                  </a:prstGeom>
                  <a:ln w="15875">
                    <a:solidFill>
                      <a:srgbClr val="008FFC"/>
                    </a:solidFill>
                    <a:prstDash val="sysDot"/>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a:endCxn id="89" idx="3"/>
                  </p:cNvCxnSpPr>
                  <p:nvPr/>
                </p:nvCxnSpPr>
                <p:spPr>
                  <a:xfrm flipH="1" flipV="1">
                    <a:off x="2240341" y="2364858"/>
                    <a:ext cx="104222" cy="195489"/>
                  </a:xfrm>
                  <a:prstGeom prst="line">
                    <a:avLst/>
                  </a:prstGeom>
                  <a:ln w="15875">
                    <a:solidFill>
                      <a:srgbClr val="008FFC"/>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a:endCxn id="89" idx="3"/>
                  </p:cNvCxnSpPr>
                  <p:nvPr/>
                </p:nvCxnSpPr>
                <p:spPr>
                  <a:xfrm flipV="1">
                    <a:off x="2145183" y="2364858"/>
                    <a:ext cx="95158" cy="195489"/>
                  </a:xfrm>
                  <a:prstGeom prst="line">
                    <a:avLst/>
                  </a:prstGeom>
                  <a:ln w="15875">
                    <a:solidFill>
                      <a:srgbClr val="008FFC"/>
                    </a:solidFill>
                    <a:prstDash val="sysDot"/>
                  </a:ln>
                </p:spPr>
                <p:style>
                  <a:lnRef idx="1">
                    <a:schemeClr val="accent1"/>
                  </a:lnRef>
                  <a:fillRef idx="0">
                    <a:schemeClr val="accent1"/>
                  </a:fillRef>
                  <a:effectRef idx="0">
                    <a:schemeClr val="accent1"/>
                  </a:effectRef>
                  <a:fontRef idx="minor">
                    <a:schemeClr val="tx1"/>
                  </a:fontRef>
                </p:style>
              </p:cxnSp>
            </p:grpSp>
            <p:sp>
              <p:nvSpPr>
                <p:cNvPr id="89" name="Isosceles Triangle 88"/>
                <p:cNvSpPr>
                  <a:spLocks noChangeAspect="1"/>
                </p:cNvSpPr>
                <p:nvPr/>
              </p:nvSpPr>
              <p:spPr>
                <a:xfrm>
                  <a:off x="2194621" y="2286030"/>
                  <a:ext cx="91440" cy="78828"/>
                </a:xfrm>
                <a:prstGeom prst="triangle">
                  <a:avLst/>
                </a:prstGeom>
                <a:solidFill>
                  <a:srgbClr val="00CC66"/>
                </a:solidFill>
                <a:ln>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Isosceles Triangle 89"/>
                <p:cNvSpPr>
                  <a:spLocks noChangeAspect="1"/>
                </p:cNvSpPr>
                <p:nvPr/>
              </p:nvSpPr>
              <p:spPr>
                <a:xfrm>
                  <a:off x="2672816" y="2286030"/>
                  <a:ext cx="91440" cy="78828"/>
                </a:xfrm>
                <a:prstGeom prst="triangle">
                  <a:avLst/>
                </a:prstGeom>
                <a:solidFill>
                  <a:srgbClr val="00CC66"/>
                </a:solidFill>
                <a:ln>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1" name="Group 90"/>
                <p:cNvGrpSpPr/>
                <p:nvPr/>
              </p:nvGrpSpPr>
              <p:grpSpPr>
                <a:xfrm>
                  <a:off x="2627097" y="2364858"/>
                  <a:ext cx="199380" cy="195489"/>
                  <a:chOff x="2145183" y="2364858"/>
                  <a:chExt cx="199380" cy="195489"/>
                </a:xfrm>
              </p:grpSpPr>
              <p:cxnSp>
                <p:nvCxnSpPr>
                  <p:cNvPr id="107" name="Straight Connector 106"/>
                  <p:cNvCxnSpPr/>
                  <p:nvPr/>
                </p:nvCxnSpPr>
                <p:spPr>
                  <a:xfrm flipV="1">
                    <a:off x="2240341" y="2364858"/>
                    <a:ext cx="0" cy="195489"/>
                  </a:xfrm>
                  <a:prstGeom prst="line">
                    <a:avLst/>
                  </a:prstGeom>
                  <a:ln w="15875">
                    <a:solidFill>
                      <a:srgbClr val="008FFC"/>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flipH="1" flipV="1">
                    <a:off x="2240341" y="2364858"/>
                    <a:ext cx="104222" cy="195489"/>
                  </a:xfrm>
                  <a:prstGeom prst="line">
                    <a:avLst/>
                  </a:prstGeom>
                  <a:ln w="15875">
                    <a:solidFill>
                      <a:srgbClr val="008FFC"/>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flipV="1">
                    <a:off x="2145183" y="2364858"/>
                    <a:ext cx="95158" cy="195489"/>
                  </a:xfrm>
                  <a:prstGeom prst="line">
                    <a:avLst/>
                  </a:prstGeom>
                  <a:ln w="15875">
                    <a:solidFill>
                      <a:srgbClr val="008FFC"/>
                    </a:solidFill>
                    <a:prstDash val="sysDot"/>
                  </a:ln>
                </p:spPr>
                <p:style>
                  <a:lnRef idx="1">
                    <a:schemeClr val="accent1"/>
                  </a:lnRef>
                  <a:fillRef idx="0">
                    <a:schemeClr val="accent1"/>
                  </a:fillRef>
                  <a:effectRef idx="0">
                    <a:schemeClr val="accent1"/>
                  </a:effectRef>
                  <a:fontRef idx="minor">
                    <a:schemeClr val="tx1"/>
                  </a:fontRef>
                </p:style>
              </p:cxnSp>
            </p:grpSp>
            <p:sp>
              <p:nvSpPr>
                <p:cNvPr id="92" name="Isosceles Triangle 91"/>
                <p:cNvSpPr>
                  <a:spLocks noChangeAspect="1"/>
                </p:cNvSpPr>
                <p:nvPr/>
              </p:nvSpPr>
              <p:spPr>
                <a:xfrm>
                  <a:off x="3154730" y="2286030"/>
                  <a:ext cx="91440" cy="78828"/>
                </a:xfrm>
                <a:prstGeom prst="triangle">
                  <a:avLst/>
                </a:prstGeom>
                <a:solidFill>
                  <a:srgbClr val="00CC66"/>
                </a:solidFill>
                <a:ln>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3" name="Group 92"/>
                <p:cNvGrpSpPr/>
                <p:nvPr/>
              </p:nvGrpSpPr>
              <p:grpSpPr>
                <a:xfrm>
                  <a:off x="3109011" y="2377469"/>
                  <a:ext cx="199380" cy="195489"/>
                  <a:chOff x="2145183" y="2364858"/>
                  <a:chExt cx="199380" cy="195489"/>
                </a:xfrm>
              </p:grpSpPr>
              <p:cxnSp>
                <p:nvCxnSpPr>
                  <p:cNvPr id="104" name="Straight Connector 103"/>
                  <p:cNvCxnSpPr/>
                  <p:nvPr/>
                </p:nvCxnSpPr>
                <p:spPr>
                  <a:xfrm flipV="1">
                    <a:off x="2240341" y="2364858"/>
                    <a:ext cx="0" cy="195489"/>
                  </a:xfrm>
                  <a:prstGeom prst="line">
                    <a:avLst/>
                  </a:prstGeom>
                  <a:ln w="15875">
                    <a:solidFill>
                      <a:srgbClr val="008FFC"/>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flipH="1" flipV="1">
                    <a:off x="2240341" y="2364858"/>
                    <a:ext cx="104222" cy="195489"/>
                  </a:xfrm>
                  <a:prstGeom prst="line">
                    <a:avLst/>
                  </a:prstGeom>
                  <a:ln w="15875">
                    <a:solidFill>
                      <a:srgbClr val="008FFC"/>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flipV="1">
                    <a:off x="2145183" y="2364858"/>
                    <a:ext cx="95158" cy="195489"/>
                  </a:xfrm>
                  <a:prstGeom prst="line">
                    <a:avLst/>
                  </a:prstGeom>
                  <a:ln w="15875">
                    <a:solidFill>
                      <a:srgbClr val="008FFC"/>
                    </a:solidFill>
                    <a:prstDash val="sysDot"/>
                  </a:ln>
                </p:spPr>
                <p:style>
                  <a:lnRef idx="1">
                    <a:schemeClr val="accent1"/>
                  </a:lnRef>
                  <a:fillRef idx="0">
                    <a:schemeClr val="accent1"/>
                  </a:fillRef>
                  <a:effectRef idx="0">
                    <a:schemeClr val="accent1"/>
                  </a:effectRef>
                  <a:fontRef idx="minor">
                    <a:schemeClr val="tx1"/>
                  </a:fontRef>
                </p:style>
              </p:cxnSp>
            </p:grpSp>
            <p:grpSp>
              <p:nvGrpSpPr>
                <p:cNvPr id="94" name="Group 93"/>
                <p:cNvGrpSpPr/>
                <p:nvPr/>
              </p:nvGrpSpPr>
              <p:grpSpPr>
                <a:xfrm>
                  <a:off x="2386140" y="2364858"/>
                  <a:ext cx="199380" cy="195489"/>
                  <a:chOff x="2145183" y="2364858"/>
                  <a:chExt cx="199380" cy="195489"/>
                </a:xfrm>
              </p:grpSpPr>
              <p:cxnSp>
                <p:nvCxnSpPr>
                  <p:cNvPr id="101" name="Straight Connector 100"/>
                  <p:cNvCxnSpPr>
                    <a:endCxn id="95" idx="3"/>
                  </p:cNvCxnSpPr>
                  <p:nvPr/>
                </p:nvCxnSpPr>
                <p:spPr>
                  <a:xfrm flipV="1">
                    <a:off x="2240341" y="2364858"/>
                    <a:ext cx="0" cy="195489"/>
                  </a:xfrm>
                  <a:prstGeom prst="line">
                    <a:avLst/>
                  </a:prstGeom>
                  <a:ln w="15875">
                    <a:solidFill>
                      <a:srgbClr val="008FFC"/>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a:endCxn id="95" idx="3"/>
                  </p:cNvCxnSpPr>
                  <p:nvPr/>
                </p:nvCxnSpPr>
                <p:spPr>
                  <a:xfrm flipH="1" flipV="1">
                    <a:off x="2240341" y="2364858"/>
                    <a:ext cx="104222" cy="195489"/>
                  </a:xfrm>
                  <a:prstGeom prst="line">
                    <a:avLst/>
                  </a:prstGeom>
                  <a:ln w="15875">
                    <a:solidFill>
                      <a:srgbClr val="008FFC"/>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a:endCxn id="95" idx="3"/>
                  </p:cNvCxnSpPr>
                  <p:nvPr/>
                </p:nvCxnSpPr>
                <p:spPr>
                  <a:xfrm flipV="1">
                    <a:off x="2145183" y="2364858"/>
                    <a:ext cx="95158" cy="195489"/>
                  </a:xfrm>
                  <a:prstGeom prst="line">
                    <a:avLst/>
                  </a:prstGeom>
                  <a:ln w="15875">
                    <a:solidFill>
                      <a:srgbClr val="008FFC"/>
                    </a:solidFill>
                    <a:prstDash val="sysDot"/>
                  </a:ln>
                </p:spPr>
                <p:style>
                  <a:lnRef idx="1">
                    <a:schemeClr val="accent1"/>
                  </a:lnRef>
                  <a:fillRef idx="0">
                    <a:schemeClr val="accent1"/>
                  </a:fillRef>
                  <a:effectRef idx="0">
                    <a:schemeClr val="accent1"/>
                  </a:effectRef>
                  <a:fontRef idx="minor">
                    <a:schemeClr val="tx1"/>
                  </a:fontRef>
                </p:style>
              </p:cxnSp>
            </p:grpSp>
            <p:sp>
              <p:nvSpPr>
                <p:cNvPr id="95" name="Isosceles Triangle 94"/>
                <p:cNvSpPr>
                  <a:spLocks noChangeAspect="1"/>
                </p:cNvSpPr>
                <p:nvPr/>
              </p:nvSpPr>
              <p:spPr>
                <a:xfrm>
                  <a:off x="2435578" y="2286030"/>
                  <a:ext cx="91440" cy="78828"/>
                </a:xfrm>
                <a:prstGeom prst="triangle">
                  <a:avLst/>
                </a:prstGeom>
                <a:solidFill>
                  <a:srgbClr val="00CC66"/>
                </a:solidFill>
                <a:ln>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2868054" y="2364858"/>
                  <a:ext cx="199380" cy="195489"/>
                  <a:chOff x="2145183" y="2364858"/>
                  <a:chExt cx="199380" cy="195489"/>
                </a:xfrm>
              </p:grpSpPr>
              <p:cxnSp>
                <p:nvCxnSpPr>
                  <p:cNvPr id="98" name="Straight Connector 97"/>
                  <p:cNvCxnSpPr>
                    <a:endCxn id="97" idx="3"/>
                  </p:cNvCxnSpPr>
                  <p:nvPr/>
                </p:nvCxnSpPr>
                <p:spPr>
                  <a:xfrm flipV="1">
                    <a:off x="2240341" y="2364858"/>
                    <a:ext cx="0" cy="195489"/>
                  </a:xfrm>
                  <a:prstGeom prst="line">
                    <a:avLst/>
                  </a:prstGeom>
                  <a:ln w="15875">
                    <a:solidFill>
                      <a:srgbClr val="008FFC"/>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a:endCxn id="97" idx="3"/>
                  </p:cNvCxnSpPr>
                  <p:nvPr/>
                </p:nvCxnSpPr>
                <p:spPr>
                  <a:xfrm flipH="1" flipV="1">
                    <a:off x="2240341" y="2364858"/>
                    <a:ext cx="104222" cy="195489"/>
                  </a:xfrm>
                  <a:prstGeom prst="line">
                    <a:avLst/>
                  </a:prstGeom>
                  <a:ln w="15875">
                    <a:solidFill>
                      <a:srgbClr val="008FFC"/>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a:endCxn id="97" idx="3"/>
                  </p:cNvCxnSpPr>
                  <p:nvPr/>
                </p:nvCxnSpPr>
                <p:spPr>
                  <a:xfrm flipV="1">
                    <a:off x="2145183" y="2364858"/>
                    <a:ext cx="95158" cy="195489"/>
                  </a:xfrm>
                  <a:prstGeom prst="line">
                    <a:avLst/>
                  </a:prstGeom>
                  <a:ln w="15875">
                    <a:solidFill>
                      <a:srgbClr val="008FFC"/>
                    </a:solidFill>
                    <a:prstDash val="sysDot"/>
                  </a:ln>
                </p:spPr>
                <p:style>
                  <a:lnRef idx="1">
                    <a:schemeClr val="accent1"/>
                  </a:lnRef>
                  <a:fillRef idx="0">
                    <a:schemeClr val="accent1"/>
                  </a:fillRef>
                  <a:effectRef idx="0">
                    <a:schemeClr val="accent1"/>
                  </a:effectRef>
                  <a:fontRef idx="minor">
                    <a:schemeClr val="tx1"/>
                  </a:fontRef>
                </p:style>
              </p:cxnSp>
            </p:grpSp>
            <p:sp>
              <p:nvSpPr>
                <p:cNvPr id="97" name="Isosceles Triangle 96"/>
                <p:cNvSpPr>
                  <a:spLocks noChangeAspect="1"/>
                </p:cNvSpPr>
                <p:nvPr/>
              </p:nvSpPr>
              <p:spPr>
                <a:xfrm>
                  <a:off x="2917492" y="2286030"/>
                  <a:ext cx="91440" cy="78828"/>
                </a:xfrm>
                <a:prstGeom prst="triangle">
                  <a:avLst/>
                </a:prstGeom>
                <a:solidFill>
                  <a:srgbClr val="00CC66"/>
                </a:solidFill>
                <a:ln>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62" name="TextBox 161"/>
            <p:cNvSpPr txBox="1"/>
            <p:nvPr/>
          </p:nvSpPr>
          <p:spPr>
            <a:xfrm>
              <a:off x="182928" y="3520439"/>
              <a:ext cx="2919621" cy="1292662"/>
            </a:xfrm>
            <a:prstGeom prst="rect">
              <a:avLst/>
            </a:prstGeom>
            <a:noFill/>
          </p:spPr>
          <p:txBody>
            <a:bodyPr wrap="square" lIns="0" tIns="0" rIns="0" bIns="0" rtlCol="0">
              <a:spAutoFit/>
            </a:bodyPr>
            <a:lstStyle/>
            <a:p>
              <a:pPr algn="r"/>
              <a:r>
                <a:rPr lang="en-US" sz="1400" dirty="0" smtClean="0">
                  <a:solidFill>
                    <a:schemeClr val="bg1"/>
                  </a:solidFill>
                  <a:latin typeface="Comic Sans MS" panose="030F0702030302020204" pitchFamily="66" charset="0"/>
                </a:rPr>
                <a:t>Cooling Tower ????</a:t>
              </a:r>
            </a:p>
            <a:p>
              <a:pPr algn="r"/>
              <a:r>
                <a:rPr lang="en-US" sz="1400" dirty="0" smtClean="0">
                  <a:solidFill>
                    <a:schemeClr val="bg1"/>
                  </a:solidFill>
                  <a:latin typeface="Comic Sans MS" panose="030F0702030302020204" pitchFamily="66" charset="0"/>
                </a:rPr>
                <a:t>Make and Model</a:t>
              </a:r>
            </a:p>
            <a:p>
              <a:pPr algn="r"/>
              <a:r>
                <a:rPr lang="en-US" sz="1400" dirty="0" smtClean="0">
                  <a:solidFill>
                    <a:schemeClr val="bg1"/>
                  </a:solidFill>
                  <a:latin typeface="Comic Sans MS" panose="030F0702030302020204" pitchFamily="66" charset="0"/>
                </a:rPr>
                <a:t>???,???,??? Btu/</a:t>
              </a:r>
              <a:r>
                <a:rPr lang="en-US" sz="1400" dirty="0" err="1" smtClean="0">
                  <a:solidFill>
                    <a:schemeClr val="bg1"/>
                  </a:solidFill>
                  <a:latin typeface="Comic Sans MS" panose="030F0702030302020204" pitchFamily="66" charset="0"/>
                </a:rPr>
                <a:t>hr</a:t>
              </a:r>
              <a:r>
                <a:rPr lang="en-US" sz="1400" dirty="0" smtClean="0">
                  <a:solidFill>
                    <a:schemeClr val="bg1"/>
                  </a:solidFill>
                  <a:latin typeface="Comic Sans MS" panose="030F0702030302020204" pitchFamily="66" charset="0"/>
                </a:rPr>
                <a:t> heat rejection</a:t>
              </a:r>
            </a:p>
            <a:p>
              <a:pPr algn="r"/>
              <a:r>
                <a:rPr lang="en-US" sz="1400" dirty="0" smtClean="0">
                  <a:solidFill>
                    <a:schemeClr val="bg1"/>
                  </a:solidFill>
                  <a:latin typeface="Comic Sans MS" panose="030F0702030302020204" pitchFamily="66" charset="0"/>
                </a:rPr>
                <a:t>??/?? </a:t>
              </a:r>
              <a:r>
                <a:rPr lang="en-US" sz="1400" dirty="0" err="1" smtClean="0">
                  <a:solidFill>
                    <a:schemeClr val="bg1"/>
                  </a:solidFill>
                  <a:latin typeface="Comic Sans MS" panose="030F0702030302020204" pitchFamily="66" charset="0"/>
                </a:rPr>
                <a:t>hp</a:t>
              </a:r>
              <a:r>
                <a:rPr lang="en-US" sz="1400" dirty="0" smtClean="0">
                  <a:solidFill>
                    <a:schemeClr val="bg1"/>
                  </a:solidFill>
                  <a:latin typeface="Comic Sans MS" panose="030F0702030302020204" pitchFamily="66" charset="0"/>
                </a:rPr>
                <a:t>/</a:t>
              </a:r>
              <a:r>
                <a:rPr lang="en-US" sz="1400" dirty="0" err="1" smtClean="0">
                  <a:solidFill>
                    <a:schemeClr val="bg1"/>
                  </a:solidFill>
                  <a:latin typeface="Comic Sans MS" panose="030F0702030302020204" pitchFamily="66" charset="0"/>
                </a:rPr>
                <a:t>bhp</a:t>
              </a:r>
              <a:r>
                <a:rPr lang="en-US" sz="1400" dirty="0" smtClean="0">
                  <a:solidFill>
                    <a:schemeClr val="bg1"/>
                  </a:solidFill>
                  <a:latin typeface="Comic Sans MS" panose="030F0702030302020204" pitchFamily="66" charset="0"/>
                </a:rPr>
                <a:t> fan at ?,??? Rpm</a:t>
              </a:r>
            </a:p>
            <a:p>
              <a:pPr algn="r"/>
              <a:r>
                <a:rPr lang="en-US" sz="1400" dirty="0" smtClean="0">
                  <a:solidFill>
                    <a:schemeClr val="bg1"/>
                  </a:solidFill>
                  <a:latin typeface="Comic Sans MS" panose="030F0702030302020204" pitchFamily="66" charset="0"/>
                </a:rPr>
                <a:t>??/?? °F Entering/Leaving Water Temperature at ??°F </a:t>
              </a:r>
              <a:r>
                <a:rPr lang="en-US" sz="1400" dirty="0" err="1" smtClean="0">
                  <a:solidFill>
                    <a:schemeClr val="bg1"/>
                  </a:solidFill>
                  <a:latin typeface="Comic Sans MS" panose="030F0702030302020204" pitchFamily="66" charset="0"/>
                </a:rPr>
                <a:t>twb</a:t>
              </a:r>
              <a:endParaRPr lang="en-US" sz="1400" dirty="0" smtClean="0">
                <a:solidFill>
                  <a:schemeClr val="bg1"/>
                </a:solidFill>
                <a:latin typeface="Comic Sans MS" panose="030F0702030302020204" pitchFamily="66" charset="0"/>
              </a:endParaRPr>
            </a:p>
          </p:txBody>
        </p:sp>
      </p:grpSp>
      <p:grpSp>
        <p:nvGrpSpPr>
          <p:cNvPr id="11" name="Group 10"/>
          <p:cNvGrpSpPr/>
          <p:nvPr/>
        </p:nvGrpSpPr>
        <p:grpSpPr>
          <a:xfrm>
            <a:off x="4572000" y="1169333"/>
            <a:ext cx="4295887" cy="4649597"/>
            <a:chOff x="4572000" y="1169333"/>
            <a:chExt cx="4295887" cy="4649597"/>
          </a:xfrm>
        </p:grpSpPr>
        <p:grpSp>
          <p:nvGrpSpPr>
            <p:cNvPr id="9" name="Group 8"/>
            <p:cNvGrpSpPr/>
            <p:nvPr/>
          </p:nvGrpSpPr>
          <p:grpSpPr>
            <a:xfrm>
              <a:off x="4572000" y="1600190"/>
              <a:ext cx="3748999" cy="2743200"/>
              <a:chOff x="4572000" y="685800"/>
              <a:chExt cx="3748999" cy="2743200"/>
            </a:xfrm>
          </p:grpSpPr>
          <p:grpSp>
            <p:nvGrpSpPr>
              <p:cNvPr id="8" name="Group 7"/>
              <p:cNvGrpSpPr/>
              <p:nvPr/>
            </p:nvGrpSpPr>
            <p:grpSpPr>
              <a:xfrm>
                <a:off x="4572000" y="3116206"/>
                <a:ext cx="3748999" cy="312794"/>
                <a:chOff x="4572000" y="3116206"/>
                <a:chExt cx="3748999" cy="312794"/>
              </a:xfrm>
            </p:grpSpPr>
            <p:grpSp>
              <p:nvGrpSpPr>
                <p:cNvPr id="3" name="Group 2"/>
                <p:cNvGrpSpPr/>
                <p:nvPr/>
              </p:nvGrpSpPr>
              <p:grpSpPr>
                <a:xfrm>
                  <a:off x="4572000" y="3123132"/>
                  <a:ext cx="2592907" cy="305868"/>
                  <a:chOff x="4572000" y="3123132"/>
                  <a:chExt cx="2592907" cy="305868"/>
                </a:xfrm>
              </p:grpSpPr>
              <p:sp>
                <p:nvSpPr>
                  <p:cNvPr id="528" name="Rectangle 527"/>
                  <p:cNvSpPr/>
                  <p:nvPr/>
                </p:nvSpPr>
                <p:spPr>
                  <a:xfrm>
                    <a:off x="4572000" y="3154682"/>
                    <a:ext cx="1312761" cy="27431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9" name="Freeform 528"/>
                  <p:cNvSpPr/>
                  <p:nvPr/>
                </p:nvSpPr>
                <p:spPr>
                  <a:xfrm>
                    <a:off x="4573220" y="3123132"/>
                    <a:ext cx="1301262" cy="38599"/>
                  </a:xfrm>
                  <a:custGeom>
                    <a:avLst/>
                    <a:gdLst>
                      <a:gd name="connsiteX0" fmla="*/ 0 w 1301262"/>
                      <a:gd name="connsiteY0" fmla="*/ 25784 h 38599"/>
                      <a:gd name="connsiteX1" fmla="*/ 99114 w 1301262"/>
                      <a:gd name="connsiteY1" fmla="*/ 6601 h 38599"/>
                      <a:gd name="connsiteX2" fmla="*/ 150269 w 1301262"/>
                      <a:gd name="connsiteY2" fmla="*/ 38573 h 38599"/>
                      <a:gd name="connsiteX3" fmla="*/ 294143 w 1301262"/>
                      <a:gd name="connsiteY3" fmla="*/ 206 h 38599"/>
                      <a:gd name="connsiteX4" fmla="*/ 348496 w 1301262"/>
                      <a:gd name="connsiteY4" fmla="*/ 22587 h 38599"/>
                      <a:gd name="connsiteX5" fmla="*/ 485975 w 1301262"/>
                      <a:gd name="connsiteY5" fmla="*/ 6601 h 38599"/>
                      <a:gd name="connsiteX6" fmla="*/ 601075 w 1301262"/>
                      <a:gd name="connsiteY6" fmla="*/ 32178 h 38599"/>
                      <a:gd name="connsiteX7" fmla="*/ 735357 w 1301262"/>
                      <a:gd name="connsiteY7" fmla="*/ 6601 h 38599"/>
                      <a:gd name="connsiteX8" fmla="*/ 799301 w 1301262"/>
                      <a:gd name="connsiteY8" fmla="*/ 25784 h 38599"/>
                      <a:gd name="connsiteX9" fmla="*/ 917598 w 1301262"/>
                      <a:gd name="connsiteY9" fmla="*/ 206 h 38599"/>
                      <a:gd name="connsiteX10" fmla="*/ 1007119 w 1301262"/>
                      <a:gd name="connsiteY10" fmla="*/ 32178 h 38599"/>
                      <a:gd name="connsiteX11" fmla="*/ 1122219 w 1301262"/>
                      <a:gd name="connsiteY11" fmla="*/ 16192 h 38599"/>
                      <a:gd name="connsiteX12" fmla="*/ 1195754 w 1301262"/>
                      <a:gd name="connsiteY12" fmla="*/ 35376 h 38599"/>
                      <a:gd name="connsiteX13" fmla="*/ 1262896 w 1301262"/>
                      <a:gd name="connsiteY13" fmla="*/ 19390 h 38599"/>
                      <a:gd name="connsiteX14" fmla="*/ 1301262 w 1301262"/>
                      <a:gd name="connsiteY14" fmla="*/ 25784 h 38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01262" h="38599">
                        <a:moveTo>
                          <a:pt x="0" y="25784"/>
                        </a:moveTo>
                        <a:cubicBezTo>
                          <a:pt x="37034" y="15126"/>
                          <a:pt x="74069" y="4469"/>
                          <a:pt x="99114" y="6601"/>
                        </a:cubicBezTo>
                        <a:cubicBezTo>
                          <a:pt x="124159" y="8732"/>
                          <a:pt x="117764" y="39639"/>
                          <a:pt x="150269" y="38573"/>
                        </a:cubicBezTo>
                        <a:cubicBezTo>
                          <a:pt x="182774" y="37507"/>
                          <a:pt x="261105" y="2870"/>
                          <a:pt x="294143" y="206"/>
                        </a:cubicBezTo>
                        <a:cubicBezTo>
                          <a:pt x="327181" y="-2458"/>
                          <a:pt x="316524" y="21521"/>
                          <a:pt x="348496" y="22587"/>
                        </a:cubicBezTo>
                        <a:cubicBezTo>
                          <a:pt x="380468" y="23653"/>
                          <a:pt x="443879" y="5003"/>
                          <a:pt x="485975" y="6601"/>
                        </a:cubicBezTo>
                        <a:cubicBezTo>
                          <a:pt x="528071" y="8199"/>
                          <a:pt x="559511" y="32178"/>
                          <a:pt x="601075" y="32178"/>
                        </a:cubicBezTo>
                        <a:cubicBezTo>
                          <a:pt x="642639" y="32178"/>
                          <a:pt x="702319" y="7667"/>
                          <a:pt x="735357" y="6601"/>
                        </a:cubicBezTo>
                        <a:cubicBezTo>
                          <a:pt x="768395" y="5535"/>
                          <a:pt x="768928" y="26850"/>
                          <a:pt x="799301" y="25784"/>
                        </a:cubicBezTo>
                        <a:cubicBezTo>
                          <a:pt x="829674" y="24718"/>
                          <a:pt x="882962" y="-860"/>
                          <a:pt x="917598" y="206"/>
                        </a:cubicBezTo>
                        <a:cubicBezTo>
                          <a:pt x="952234" y="1272"/>
                          <a:pt x="973016" y="29514"/>
                          <a:pt x="1007119" y="32178"/>
                        </a:cubicBezTo>
                        <a:cubicBezTo>
                          <a:pt x="1041223" y="34842"/>
                          <a:pt x="1090780" y="15659"/>
                          <a:pt x="1122219" y="16192"/>
                        </a:cubicBezTo>
                        <a:cubicBezTo>
                          <a:pt x="1153658" y="16725"/>
                          <a:pt x="1172308" y="34843"/>
                          <a:pt x="1195754" y="35376"/>
                        </a:cubicBezTo>
                        <a:cubicBezTo>
                          <a:pt x="1219200" y="35909"/>
                          <a:pt x="1245311" y="20989"/>
                          <a:pt x="1262896" y="19390"/>
                        </a:cubicBezTo>
                        <a:cubicBezTo>
                          <a:pt x="1280481" y="17791"/>
                          <a:pt x="1269823" y="27383"/>
                          <a:pt x="1301262" y="25784"/>
                        </a:cubicBezTo>
                      </a:path>
                    </a:pathLst>
                  </a:custGeom>
                  <a:noFill/>
                  <a:ln w="666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1" name="Rectangle 530"/>
                  <p:cNvSpPr/>
                  <p:nvPr/>
                </p:nvSpPr>
                <p:spPr>
                  <a:xfrm>
                    <a:off x="5852146" y="3154683"/>
                    <a:ext cx="1312761" cy="27431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2" name="Freeform 531"/>
                  <p:cNvSpPr/>
                  <p:nvPr/>
                </p:nvSpPr>
                <p:spPr>
                  <a:xfrm>
                    <a:off x="5853366" y="3123133"/>
                    <a:ext cx="1301262" cy="38599"/>
                  </a:xfrm>
                  <a:custGeom>
                    <a:avLst/>
                    <a:gdLst>
                      <a:gd name="connsiteX0" fmla="*/ 0 w 1301262"/>
                      <a:gd name="connsiteY0" fmla="*/ 25784 h 38599"/>
                      <a:gd name="connsiteX1" fmla="*/ 99114 w 1301262"/>
                      <a:gd name="connsiteY1" fmla="*/ 6601 h 38599"/>
                      <a:gd name="connsiteX2" fmla="*/ 150269 w 1301262"/>
                      <a:gd name="connsiteY2" fmla="*/ 38573 h 38599"/>
                      <a:gd name="connsiteX3" fmla="*/ 294143 w 1301262"/>
                      <a:gd name="connsiteY3" fmla="*/ 206 h 38599"/>
                      <a:gd name="connsiteX4" fmla="*/ 348496 w 1301262"/>
                      <a:gd name="connsiteY4" fmla="*/ 22587 h 38599"/>
                      <a:gd name="connsiteX5" fmla="*/ 485975 w 1301262"/>
                      <a:gd name="connsiteY5" fmla="*/ 6601 h 38599"/>
                      <a:gd name="connsiteX6" fmla="*/ 601075 w 1301262"/>
                      <a:gd name="connsiteY6" fmla="*/ 32178 h 38599"/>
                      <a:gd name="connsiteX7" fmla="*/ 735357 w 1301262"/>
                      <a:gd name="connsiteY7" fmla="*/ 6601 h 38599"/>
                      <a:gd name="connsiteX8" fmla="*/ 799301 w 1301262"/>
                      <a:gd name="connsiteY8" fmla="*/ 25784 h 38599"/>
                      <a:gd name="connsiteX9" fmla="*/ 917598 w 1301262"/>
                      <a:gd name="connsiteY9" fmla="*/ 206 h 38599"/>
                      <a:gd name="connsiteX10" fmla="*/ 1007119 w 1301262"/>
                      <a:gd name="connsiteY10" fmla="*/ 32178 h 38599"/>
                      <a:gd name="connsiteX11" fmla="*/ 1122219 w 1301262"/>
                      <a:gd name="connsiteY11" fmla="*/ 16192 h 38599"/>
                      <a:gd name="connsiteX12" fmla="*/ 1195754 w 1301262"/>
                      <a:gd name="connsiteY12" fmla="*/ 35376 h 38599"/>
                      <a:gd name="connsiteX13" fmla="*/ 1262896 w 1301262"/>
                      <a:gd name="connsiteY13" fmla="*/ 19390 h 38599"/>
                      <a:gd name="connsiteX14" fmla="*/ 1301262 w 1301262"/>
                      <a:gd name="connsiteY14" fmla="*/ 25784 h 38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01262" h="38599">
                        <a:moveTo>
                          <a:pt x="0" y="25784"/>
                        </a:moveTo>
                        <a:cubicBezTo>
                          <a:pt x="37034" y="15126"/>
                          <a:pt x="74069" y="4469"/>
                          <a:pt x="99114" y="6601"/>
                        </a:cubicBezTo>
                        <a:cubicBezTo>
                          <a:pt x="124159" y="8732"/>
                          <a:pt x="117764" y="39639"/>
                          <a:pt x="150269" y="38573"/>
                        </a:cubicBezTo>
                        <a:cubicBezTo>
                          <a:pt x="182774" y="37507"/>
                          <a:pt x="261105" y="2870"/>
                          <a:pt x="294143" y="206"/>
                        </a:cubicBezTo>
                        <a:cubicBezTo>
                          <a:pt x="327181" y="-2458"/>
                          <a:pt x="316524" y="21521"/>
                          <a:pt x="348496" y="22587"/>
                        </a:cubicBezTo>
                        <a:cubicBezTo>
                          <a:pt x="380468" y="23653"/>
                          <a:pt x="443879" y="5003"/>
                          <a:pt x="485975" y="6601"/>
                        </a:cubicBezTo>
                        <a:cubicBezTo>
                          <a:pt x="528071" y="8199"/>
                          <a:pt x="559511" y="32178"/>
                          <a:pt x="601075" y="32178"/>
                        </a:cubicBezTo>
                        <a:cubicBezTo>
                          <a:pt x="642639" y="32178"/>
                          <a:pt x="702319" y="7667"/>
                          <a:pt x="735357" y="6601"/>
                        </a:cubicBezTo>
                        <a:cubicBezTo>
                          <a:pt x="768395" y="5535"/>
                          <a:pt x="768928" y="26850"/>
                          <a:pt x="799301" y="25784"/>
                        </a:cubicBezTo>
                        <a:cubicBezTo>
                          <a:pt x="829674" y="24718"/>
                          <a:pt x="882962" y="-860"/>
                          <a:pt x="917598" y="206"/>
                        </a:cubicBezTo>
                        <a:cubicBezTo>
                          <a:pt x="952234" y="1272"/>
                          <a:pt x="973016" y="29514"/>
                          <a:pt x="1007119" y="32178"/>
                        </a:cubicBezTo>
                        <a:cubicBezTo>
                          <a:pt x="1041223" y="34842"/>
                          <a:pt x="1090780" y="15659"/>
                          <a:pt x="1122219" y="16192"/>
                        </a:cubicBezTo>
                        <a:cubicBezTo>
                          <a:pt x="1153658" y="16725"/>
                          <a:pt x="1172308" y="34843"/>
                          <a:pt x="1195754" y="35376"/>
                        </a:cubicBezTo>
                        <a:cubicBezTo>
                          <a:pt x="1219200" y="35909"/>
                          <a:pt x="1245311" y="20989"/>
                          <a:pt x="1262896" y="19390"/>
                        </a:cubicBezTo>
                        <a:cubicBezTo>
                          <a:pt x="1280481" y="17791"/>
                          <a:pt x="1269823" y="27383"/>
                          <a:pt x="1301262" y="25784"/>
                        </a:cubicBezTo>
                      </a:path>
                    </a:pathLst>
                  </a:custGeom>
                  <a:noFill/>
                  <a:ln w="666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6" name="Rectangle 535"/>
                <p:cNvSpPr/>
                <p:nvPr/>
              </p:nvSpPr>
              <p:spPr>
                <a:xfrm>
                  <a:off x="7008238" y="3147756"/>
                  <a:ext cx="1312761" cy="27431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7" name="Freeform 536"/>
                <p:cNvSpPr/>
                <p:nvPr/>
              </p:nvSpPr>
              <p:spPr>
                <a:xfrm>
                  <a:off x="7009458" y="3116206"/>
                  <a:ext cx="1301262" cy="38599"/>
                </a:xfrm>
                <a:custGeom>
                  <a:avLst/>
                  <a:gdLst>
                    <a:gd name="connsiteX0" fmla="*/ 0 w 1301262"/>
                    <a:gd name="connsiteY0" fmla="*/ 25784 h 38599"/>
                    <a:gd name="connsiteX1" fmla="*/ 99114 w 1301262"/>
                    <a:gd name="connsiteY1" fmla="*/ 6601 h 38599"/>
                    <a:gd name="connsiteX2" fmla="*/ 150269 w 1301262"/>
                    <a:gd name="connsiteY2" fmla="*/ 38573 h 38599"/>
                    <a:gd name="connsiteX3" fmla="*/ 294143 w 1301262"/>
                    <a:gd name="connsiteY3" fmla="*/ 206 h 38599"/>
                    <a:gd name="connsiteX4" fmla="*/ 348496 w 1301262"/>
                    <a:gd name="connsiteY4" fmla="*/ 22587 h 38599"/>
                    <a:gd name="connsiteX5" fmla="*/ 485975 w 1301262"/>
                    <a:gd name="connsiteY5" fmla="*/ 6601 h 38599"/>
                    <a:gd name="connsiteX6" fmla="*/ 601075 w 1301262"/>
                    <a:gd name="connsiteY6" fmla="*/ 32178 h 38599"/>
                    <a:gd name="connsiteX7" fmla="*/ 735357 w 1301262"/>
                    <a:gd name="connsiteY7" fmla="*/ 6601 h 38599"/>
                    <a:gd name="connsiteX8" fmla="*/ 799301 w 1301262"/>
                    <a:gd name="connsiteY8" fmla="*/ 25784 h 38599"/>
                    <a:gd name="connsiteX9" fmla="*/ 917598 w 1301262"/>
                    <a:gd name="connsiteY9" fmla="*/ 206 h 38599"/>
                    <a:gd name="connsiteX10" fmla="*/ 1007119 w 1301262"/>
                    <a:gd name="connsiteY10" fmla="*/ 32178 h 38599"/>
                    <a:gd name="connsiteX11" fmla="*/ 1122219 w 1301262"/>
                    <a:gd name="connsiteY11" fmla="*/ 16192 h 38599"/>
                    <a:gd name="connsiteX12" fmla="*/ 1195754 w 1301262"/>
                    <a:gd name="connsiteY12" fmla="*/ 35376 h 38599"/>
                    <a:gd name="connsiteX13" fmla="*/ 1262896 w 1301262"/>
                    <a:gd name="connsiteY13" fmla="*/ 19390 h 38599"/>
                    <a:gd name="connsiteX14" fmla="*/ 1301262 w 1301262"/>
                    <a:gd name="connsiteY14" fmla="*/ 25784 h 38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01262" h="38599">
                      <a:moveTo>
                        <a:pt x="0" y="25784"/>
                      </a:moveTo>
                      <a:cubicBezTo>
                        <a:pt x="37034" y="15126"/>
                        <a:pt x="74069" y="4469"/>
                        <a:pt x="99114" y="6601"/>
                      </a:cubicBezTo>
                      <a:cubicBezTo>
                        <a:pt x="124159" y="8732"/>
                        <a:pt x="117764" y="39639"/>
                        <a:pt x="150269" y="38573"/>
                      </a:cubicBezTo>
                      <a:cubicBezTo>
                        <a:pt x="182774" y="37507"/>
                        <a:pt x="261105" y="2870"/>
                        <a:pt x="294143" y="206"/>
                      </a:cubicBezTo>
                      <a:cubicBezTo>
                        <a:pt x="327181" y="-2458"/>
                        <a:pt x="316524" y="21521"/>
                        <a:pt x="348496" y="22587"/>
                      </a:cubicBezTo>
                      <a:cubicBezTo>
                        <a:pt x="380468" y="23653"/>
                        <a:pt x="443879" y="5003"/>
                        <a:pt x="485975" y="6601"/>
                      </a:cubicBezTo>
                      <a:cubicBezTo>
                        <a:pt x="528071" y="8199"/>
                        <a:pt x="559511" y="32178"/>
                        <a:pt x="601075" y="32178"/>
                      </a:cubicBezTo>
                      <a:cubicBezTo>
                        <a:pt x="642639" y="32178"/>
                        <a:pt x="702319" y="7667"/>
                        <a:pt x="735357" y="6601"/>
                      </a:cubicBezTo>
                      <a:cubicBezTo>
                        <a:pt x="768395" y="5535"/>
                        <a:pt x="768928" y="26850"/>
                        <a:pt x="799301" y="25784"/>
                      </a:cubicBezTo>
                      <a:cubicBezTo>
                        <a:pt x="829674" y="24718"/>
                        <a:pt x="882962" y="-860"/>
                        <a:pt x="917598" y="206"/>
                      </a:cubicBezTo>
                      <a:cubicBezTo>
                        <a:pt x="952234" y="1272"/>
                        <a:pt x="973016" y="29514"/>
                        <a:pt x="1007119" y="32178"/>
                      </a:cubicBezTo>
                      <a:cubicBezTo>
                        <a:pt x="1041223" y="34842"/>
                        <a:pt x="1090780" y="15659"/>
                        <a:pt x="1122219" y="16192"/>
                      </a:cubicBezTo>
                      <a:cubicBezTo>
                        <a:pt x="1153658" y="16725"/>
                        <a:pt x="1172308" y="34843"/>
                        <a:pt x="1195754" y="35376"/>
                      </a:cubicBezTo>
                      <a:cubicBezTo>
                        <a:pt x="1219200" y="35909"/>
                        <a:pt x="1245311" y="20989"/>
                        <a:pt x="1262896" y="19390"/>
                      </a:cubicBezTo>
                      <a:cubicBezTo>
                        <a:pt x="1280481" y="17791"/>
                        <a:pt x="1269823" y="27383"/>
                        <a:pt x="1301262" y="25784"/>
                      </a:cubicBezTo>
                    </a:path>
                  </a:pathLst>
                </a:custGeom>
                <a:noFill/>
                <a:ln w="666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5" name="Isosceles Triangle 174"/>
              <p:cNvSpPr/>
              <p:nvPr/>
            </p:nvSpPr>
            <p:spPr bwMode="auto">
              <a:xfrm rot="5400000">
                <a:off x="6065200" y="749180"/>
                <a:ext cx="97471" cy="734558"/>
              </a:xfrm>
              <a:prstGeom prst="triangle">
                <a:avLst/>
              </a:prstGeom>
              <a:solidFill>
                <a:schemeClr val="bg1">
                  <a:lumMod val="75000"/>
                </a:schemeClr>
              </a:solidFill>
              <a:ln w="38100" cap="rnd" algn="ctr">
                <a:solidFill>
                  <a:schemeClr val="tx1">
                    <a:lumMod val="50000"/>
                    <a:lumOff val="50000"/>
                  </a:schemeClr>
                </a:solidFill>
                <a:round/>
                <a:headEnd/>
                <a:tailEnd/>
              </a:ln>
            </p:spPr>
            <p:txBody>
              <a:bodyPr wrap="none" anchor="ctr"/>
              <a:lstStyle/>
              <a:p>
                <a:endParaRPr lang="en-US" dirty="0"/>
              </a:p>
            </p:txBody>
          </p:sp>
          <p:sp>
            <p:nvSpPr>
              <p:cNvPr id="176" name="Isosceles Triangle 175"/>
              <p:cNvSpPr/>
              <p:nvPr/>
            </p:nvSpPr>
            <p:spPr bwMode="auto">
              <a:xfrm rot="16200000" flipH="1">
                <a:off x="6726939" y="749180"/>
                <a:ext cx="97471" cy="734558"/>
              </a:xfrm>
              <a:prstGeom prst="triangle">
                <a:avLst/>
              </a:prstGeom>
              <a:solidFill>
                <a:schemeClr val="bg1">
                  <a:lumMod val="75000"/>
                </a:schemeClr>
              </a:solidFill>
              <a:ln w="38100" cap="rnd" algn="ctr">
                <a:solidFill>
                  <a:schemeClr val="tx1">
                    <a:lumMod val="50000"/>
                    <a:lumOff val="50000"/>
                  </a:schemeClr>
                </a:solidFill>
                <a:round/>
                <a:headEnd/>
                <a:tailEnd/>
              </a:ln>
            </p:spPr>
            <p:txBody>
              <a:bodyPr wrap="none" anchor="ctr"/>
              <a:lstStyle/>
              <a:p>
                <a:endParaRPr lang="en-US" dirty="0"/>
              </a:p>
            </p:txBody>
          </p:sp>
          <p:grpSp>
            <p:nvGrpSpPr>
              <p:cNvPr id="177" name="Group 565"/>
              <p:cNvGrpSpPr/>
              <p:nvPr/>
            </p:nvGrpSpPr>
            <p:grpSpPr>
              <a:xfrm>
                <a:off x="4695638" y="1402942"/>
                <a:ext cx="3491211" cy="1652755"/>
                <a:chOff x="1127918" y="2681287"/>
                <a:chExt cx="3500918" cy="1657350"/>
              </a:xfrm>
            </p:grpSpPr>
            <p:grpSp>
              <p:nvGrpSpPr>
                <p:cNvPr id="508" name="Group 544"/>
                <p:cNvGrpSpPr/>
                <p:nvPr/>
              </p:nvGrpSpPr>
              <p:grpSpPr>
                <a:xfrm>
                  <a:off x="1127918" y="2681287"/>
                  <a:ext cx="203834" cy="1657350"/>
                  <a:chOff x="1137444" y="2690813"/>
                  <a:chExt cx="203834" cy="1657350"/>
                </a:xfrm>
              </p:grpSpPr>
              <p:sp>
                <p:nvSpPr>
                  <p:cNvPr id="524" name="Freeform 523"/>
                  <p:cNvSpPr/>
                  <p:nvPr/>
                </p:nvSpPr>
                <p:spPr bwMode="auto">
                  <a:xfrm>
                    <a:off x="1137444" y="2690813"/>
                    <a:ext cx="153194" cy="1657350"/>
                  </a:xfrm>
                  <a:custGeom>
                    <a:avLst/>
                    <a:gdLst>
                      <a:gd name="connsiteX0" fmla="*/ 91281 w 153194"/>
                      <a:gd name="connsiteY0" fmla="*/ 0 h 1657350"/>
                      <a:gd name="connsiteX1" fmla="*/ 794 w 153194"/>
                      <a:gd name="connsiteY1" fmla="*/ 104775 h 1657350"/>
                      <a:gd name="connsiteX2" fmla="*/ 96044 w 153194"/>
                      <a:gd name="connsiteY2" fmla="*/ 185737 h 1657350"/>
                      <a:gd name="connsiteX3" fmla="*/ 5556 w 153194"/>
                      <a:gd name="connsiteY3" fmla="*/ 285750 h 1657350"/>
                      <a:gd name="connsiteX4" fmla="*/ 96044 w 153194"/>
                      <a:gd name="connsiteY4" fmla="*/ 371475 h 1657350"/>
                      <a:gd name="connsiteX5" fmla="*/ 5556 w 153194"/>
                      <a:gd name="connsiteY5" fmla="*/ 466725 h 1657350"/>
                      <a:gd name="connsiteX6" fmla="*/ 96044 w 153194"/>
                      <a:gd name="connsiteY6" fmla="*/ 552450 h 1657350"/>
                      <a:gd name="connsiteX7" fmla="*/ 10319 w 153194"/>
                      <a:gd name="connsiteY7" fmla="*/ 652462 h 1657350"/>
                      <a:gd name="connsiteX8" fmla="*/ 91281 w 153194"/>
                      <a:gd name="connsiteY8" fmla="*/ 742950 h 1657350"/>
                      <a:gd name="connsiteX9" fmla="*/ 5556 w 153194"/>
                      <a:gd name="connsiteY9" fmla="*/ 833437 h 1657350"/>
                      <a:gd name="connsiteX10" fmla="*/ 96044 w 153194"/>
                      <a:gd name="connsiteY10" fmla="*/ 919162 h 1657350"/>
                      <a:gd name="connsiteX11" fmla="*/ 15081 w 153194"/>
                      <a:gd name="connsiteY11" fmla="*/ 1019175 h 1657350"/>
                      <a:gd name="connsiteX12" fmla="*/ 96044 w 153194"/>
                      <a:gd name="connsiteY12" fmla="*/ 1104900 h 1657350"/>
                      <a:gd name="connsiteX13" fmla="*/ 10319 w 153194"/>
                      <a:gd name="connsiteY13" fmla="*/ 1204912 h 1657350"/>
                      <a:gd name="connsiteX14" fmla="*/ 110331 w 153194"/>
                      <a:gd name="connsiteY14" fmla="*/ 1285875 h 1657350"/>
                      <a:gd name="connsiteX15" fmla="*/ 794 w 153194"/>
                      <a:gd name="connsiteY15" fmla="*/ 1390650 h 1657350"/>
                      <a:gd name="connsiteX16" fmla="*/ 110331 w 153194"/>
                      <a:gd name="connsiteY16" fmla="*/ 1485900 h 1657350"/>
                      <a:gd name="connsiteX17" fmla="*/ 153194 w 153194"/>
                      <a:gd name="connsiteY17" fmla="*/ 1657350 h 1657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3194" h="1657350">
                        <a:moveTo>
                          <a:pt x="91281" y="0"/>
                        </a:moveTo>
                        <a:cubicBezTo>
                          <a:pt x="45640" y="36909"/>
                          <a:pt x="0" y="73819"/>
                          <a:pt x="794" y="104775"/>
                        </a:cubicBezTo>
                        <a:cubicBezTo>
                          <a:pt x="1588" y="135731"/>
                          <a:pt x="95250" y="155575"/>
                          <a:pt x="96044" y="185737"/>
                        </a:cubicBezTo>
                        <a:cubicBezTo>
                          <a:pt x="96838" y="215899"/>
                          <a:pt x="5556" y="254794"/>
                          <a:pt x="5556" y="285750"/>
                        </a:cubicBezTo>
                        <a:cubicBezTo>
                          <a:pt x="5556" y="316706"/>
                          <a:pt x="96044" y="341313"/>
                          <a:pt x="96044" y="371475"/>
                        </a:cubicBezTo>
                        <a:cubicBezTo>
                          <a:pt x="96044" y="401637"/>
                          <a:pt x="5556" y="436563"/>
                          <a:pt x="5556" y="466725"/>
                        </a:cubicBezTo>
                        <a:cubicBezTo>
                          <a:pt x="5556" y="496887"/>
                          <a:pt x="95250" y="521494"/>
                          <a:pt x="96044" y="552450"/>
                        </a:cubicBezTo>
                        <a:cubicBezTo>
                          <a:pt x="96838" y="583406"/>
                          <a:pt x="11113" y="620712"/>
                          <a:pt x="10319" y="652462"/>
                        </a:cubicBezTo>
                        <a:cubicBezTo>
                          <a:pt x="9525" y="684212"/>
                          <a:pt x="92075" y="712788"/>
                          <a:pt x="91281" y="742950"/>
                        </a:cubicBezTo>
                        <a:cubicBezTo>
                          <a:pt x="90487" y="773112"/>
                          <a:pt x="4762" y="804068"/>
                          <a:pt x="5556" y="833437"/>
                        </a:cubicBezTo>
                        <a:cubicBezTo>
                          <a:pt x="6350" y="862806"/>
                          <a:pt x="94457" y="888206"/>
                          <a:pt x="96044" y="919162"/>
                        </a:cubicBezTo>
                        <a:cubicBezTo>
                          <a:pt x="97632" y="950118"/>
                          <a:pt x="15081" y="988219"/>
                          <a:pt x="15081" y="1019175"/>
                        </a:cubicBezTo>
                        <a:cubicBezTo>
                          <a:pt x="15081" y="1050131"/>
                          <a:pt x="96838" y="1073944"/>
                          <a:pt x="96044" y="1104900"/>
                        </a:cubicBezTo>
                        <a:cubicBezTo>
                          <a:pt x="95250" y="1135856"/>
                          <a:pt x="7938" y="1174750"/>
                          <a:pt x="10319" y="1204912"/>
                        </a:cubicBezTo>
                        <a:cubicBezTo>
                          <a:pt x="12700" y="1235075"/>
                          <a:pt x="111919" y="1254919"/>
                          <a:pt x="110331" y="1285875"/>
                        </a:cubicBezTo>
                        <a:cubicBezTo>
                          <a:pt x="108744" y="1316831"/>
                          <a:pt x="794" y="1357313"/>
                          <a:pt x="794" y="1390650"/>
                        </a:cubicBezTo>
                        <a:cubicBezTo>
                          <a:pt x="794" y="1423987"/>
                          <a:pt x="84931" y="1441450"/>
                          <a:pt x="110331" y="1485900"/>
                        </a:cubicBezTo>
                        <a:cubicBezTo>
                          <a:pt x="135731" y="1530350"/>
                          <a:pt x="146844" y="1627188"/>
                          <a:pt x="153194" y="1657350"/>
                        </a:cubicBezTo>
                      </a:path>
                    </a:pathLst>
                  </a:custGeom>
                  <a:noFill/>
                  <a:ln w="12700" cap="rnd" cmpd="sng" algn="ctr">
                    <a:gradFill flip="none" rotWithShape="1">
                      <a:gsLst>
                        <a:gs pos="0">
                          <a:srgbClr val="0099CC"/>
                        </a:gs>
                        <a:gs pos="45000">
                          <a:srgbClr val="006699">
                            <a:alpha val="80000"/>
                          </a:srgbClr>
                        </a:gs>
                        <a:gs pos="70000">
                          <a:srgbClr val="006699"/>
                        </a:gs>
                      </a:gsLst>
                      <a:lin ang="2700000" scaled="1"/>
                      <a:tileRect/>
                    </a:gradFill>
                    <a:prstDash val="solid"/>
                    <a:round/>
                    <a:headEnd type="none" w="med" len="med"/>
                    <a:tailEnd type="none" w="med" len="med"/>
                  </a:ln>
                  <a:effectLst/>
                </p:spPr>
                <p:txBody>
                  <a:bodyPr rtlCol="0" anchor="ctr"/>
                  <a:lstStyle/>
                  <a:p>
                    <a:pPr algn="ctr"/>
                    <a:endParaRPr lang="en-US"/>
                  </a:p>
                </p:txBody>
              </p:sp>
              <p:sp>
                <p:nvSpPr>
                  <p:cNvPr id="525" name="Freeform 524"/>
                  <p:cNvSpPr/>
                  <p:nvPr/>
                </p:nvSpPr>
                <p:spPr bwMode="auto">
                  <a:xfrm flipH="1">
                    <a:off x="1188084" y="2690813"/>
                    <a:ext cx="153194" cy="1657350"/>
                  </a:xfrm>
                  <a:custGeom>
                    <a:avLst/>
                    <a:gdLst>
                      <a:gd name="connsiteX0" fmla="*/ 91281 w 153194"/>
                      <a:gd name="connsiteY0" fmla="*/ 0 h 1657350"/>
                      <a:gd name="connsiteX1" fmla="*/ 794 w 153194"/>
                      <a:gd name="connsiteY1" fmla="*/ 104775 h 1657350"/>
                      <a:gd name="connsiteX2" fmla="*/ 96044 w 153194"/>
                      <a:gd name="connsiteY2" fmla="*/ 185737 h 1657350"/>
                      <a:gd name="connsiteX3" fmla="*/ 5556 w 153194"/>
                      <a:gd name="connsiteY3" fmla="*/ 285750 h 1657350"/>
                      <a:gd name="connsiteX4" fmla="*/ 96044 w 153194"/>
                      <a:gd name="connsiteY4" fmla="*/ 371475 h 1657350"/>
                      <a:gd name="connsiteX5" fmla="*/ 5556 w 153194"/>
                      <a:gd name="connsiteY5" fmla="*/ 466725 h 1657350"/>
                      <a:gd name="connsiteX6" fmla="*/ 96044 w 153194"/>
                      <a:gd name="connsiteY6" fmla="*/ 552450 h 1657350"/>
                      <a:gd name="connsiteX7" fmla="*/ 10319 w 153194"/>
                      <a:gd name="connsiteY7" fmla="*/ 652462 h 1657350"/>
                      <a:gd name="connsiteX8" fmla="*/ 91281 w 153194"/>
                      <a:gd name="connsiteY8" fmla="*/ 742950 h 1657350"/>
                      <a:gd name="connsiteX9" fmla="*/ 5556 w 153194"/>
                      <a:gd name="connsiteY9" fmla="*/ 833437 h 1657350"/>
                      <a:gd name="connsiteX10" fmla="*/ 96044 w 153194"/>
                      <a:gd name="connsiteY10" fmla="*/ 919162 h 1657350"/>
                      <a:gd name="connsiteX11" fmla="*/ 15081 w 153194"/>
                      <a:gd name="connsiteY11" fmla="*/ 1019175 h 1657350"/>
                      <a:gd name="connsiteX12" fmla="*/ 96044 w 153194"/>
                      <a:gd name="connsiteY12" fmla="*/ 1104900 h 1657350"/>
                      <a:gd name="connsiteX13" fmla="*/ 10319 w 153194"/>
                      <a:gd name="connsiteY13" fmla="*/ 1204912 h 1657350"/>
                      <a:gd name="connsiteX14" fmla="*/ 110331 w 153194"/>
                      <a:gd name="connsiteY14" fmla="*/ 1285875 h 1657350"/>
                      <a:gd name="connsiteX15" fmla="*/ 794 w 153194"/>
                      <a:gd name="connsiteY15" fmla="*/ 1390650 h 1657350"/>
                      <a:gd name="connsiteX16" fmla="*/ 110331 w 153194"/>
                      <a:gd name="connsiteY16" fmla="*/ 1485900 h 1657350"/>
                      <a:gd name="connsiteX17" fmla="*/ 153194 w 153194"/>
                      <a:gd name="connsiteY17" fmla="*/ 1657350 h 1657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3194" h="1657350">
                        <a:moveTo>
                          <a:pt x="91281" y="0"/>
                        </a:moveTo>
                        <a:cubicBezTo>
                          <a:pt x="45640" y="36909"/>
                          <a:pt x="0" y="73819"/>
                          <a:pt x="794" y="104775"/>
                        </a:cubicBezTo>
                        <a:cubicBezTo>
                          <a:pt x="1588" y="135731"/>
                          <a:pt x="95250" y="155575"/>
                          <a:pt x="96044" y="185737"/>
                        </a:cubicBezTo>
                        <a:cubicBezTo>
                          <a:pt x="96838" y="215899"/>
                          <a:pt x="5556" y="254794"/>
                          <a:pt x="5556" y="285750"/>
                        </a:cubicBezTo>
                        <a:cubicBezTo>
                          <a:pt x="5556" y="316706"/>
                          <a:pt x="96044" y="341313"/>
                          <a:pt x="96044" y="371475"/>
                        </a:cubicBezTo>
                        <a:cubicBezTo>
                          <a:pt x="96044" y="401637"/>
                          <a:pt x="5556" y="436563"/>
                          <a:pt x="5556" y="466725"/>
                        </a:cubicBezTo>
                        <a:cubicBezTo>
                          <a:pt x="5556" y="496887"/>
                          <a:pt x="95250" y="521494"/>
                          <a:pt x="96044" y="552450"/>
                        </a:cubicBezTo>
                        <a:cubicBezTo>
                          <a:pt x="96838" y="583406"/>
                          <a:pt x="11113" y="620712"/>
                          <a:pt x="10319" y="652462"/>
                        </a:cubicBezTo>
                        <a:cubicBezTo>
                          <a:pt x="9525" y="684212"/>
                          <a:pt x="92075" y="712788"/>
                          <a:pt x="91281" y="742950"/>
                        </a:cubicBezTo>
                        <a:cubicBezTo>
                          <a:pt x="90487" y="773112"/>
                          <a:pt x="4762" y="804068"/>
                          <a:pt x="5556" y="833437"/>
                        </a:cubicBezTo>
                        <a:cubicBezTo>
                          <a:pt x="6350" y="862806"/>
                          <a:pt x="94457" y="888206"/>
                          <a:pt x="96044" y="919162"/>
                        </a:cubicBezTo>
                        <a:cubicBezTo>
                          <a:pt x="97632" y="950118"/>
                          <a:pt x="15081" y="988219"/>
                          <a:pt x="15081" y="1019175"/>
                        </a:cubicBezTo>
                        <a:cubicBezTo>
                          <a:pt x="15081" y="1050131"/>
                          <a:pt x="96838" y="1073944"/>
                          <a:pt x="96044" y="1104900"/>
                        </a:cubicBezTo>
                        <a:cubicBezTo>
                          <a:pt x="95250" y="1135856"/>
                          <a:pt x="7938" y="1174750"/>
                          <a:pt x="10319" y="1204912"/>
                        </a:cubicBezTo>
                        <a:cubicBezTo>
                          <a:pt x="12700" y="1235075"/>
                          <a:pt x="111919" y="1254919"/>
                          <a:pt x="110331" y="1285875"/>
                        </a:cubicBezTo>
                        <a:cubicBezTo>
                          <a:pt x="108744" y="1316831"/>
                          <a:pt x="794" y="1357313"/>
                          <a:pt x="794" y="1390650"/>
                        </a:cubicBezTo>
                        <a:cubicBezTo>
                          <a:pt x="794" y="1423987"/>
                          <a:pt x="84931" y="1441450"/>
                          <a:pt x="110331" y="1485900"/>
                        </a:cubicBezTo>
                        <a:cubicBezTo>
                          <a:pt x="135731" y="1530350"/>
                          <a:pt x="146844" y="1627188"/>
                          <a:pt x="153194" y="1657350"/>
                        </a:cubicBezTo>
                      </a:path>
                    </a:pathLst>
                  </a:custGeom>
                  <a:noFill/>
                  <a:ln w="12700" cap="rnd" cmpd="sng" algn="ctr">
                    <a:gradFill flip="none" rotWithShape="1">
                      <a:gsLst>
                        <a:gs pos="0">
                          <a:srgbClr val="0099CC">
                            <a:alpha val="50000"/>
                          </a:srgbClr>
                        </a:gs>
                        <a:gs pos="45000">
                          <a:srgbClr val="006699">
                            <a:alpha val="80000"/>
                          </a:srgbClr>
                        </a:gs>
                        <a:gs pos="70000">
                          <a:srgbClr val="006699"/>
                        </a:gs>
                      </a:gsLst>
                      <a:lin ang="2700000" scaled="1"/>
                      <a:tileRect/>
                    </a:gradFill>
                    <a:prstDash val="solid"/>
                    <a:round/>
                    <a:headEnd type="none" w="med" len="med"/>
                    <a:tailEnd type="none" w="med" len="med"/>
                  </a:ln>
                  <a:effectLst/>
                </p:spPr>
                <p:txBody>
                  <a:bodyPr rtlCol="0" anchor="ctr"/>
                  <a:lstStyle/>
                  <a:p>
                    <a:pPr algn="ctr"/>
                    <a:endParaRPr lang="en-US"/>
                  </a:p>
                </p:txBody>
              </p:sp>
            </p:grpSp>
            <p:grpSp>
              <p:nvGrpSpPr>
                <p:cNvPr id="509" name="Group 547"/>
                <p:cNvGrpSpPr/>
                <p:nvPr/>
              </p:nvGrpSpPr>
              <p:grpSpPr>
                <a:xfrm>
                  <a:off x="1315402" y="2681287"/>
                  <a:ext cx="203834" cy="1657350"/>
                  <a:chOff x="1137444" y="2690813"/>
                  <a:chExt cx="203834" cy="1657350"/>
                </a:xfrm>
              </p:grpSpPr>
              <p:sp>
                <p:nvSpPr>
                  <p:cNvPr id="522" name="Freeform 521"/>
                  <p:cNvSpPr/>
                  <p:nvPr/>
                </p:nvSpPr>
                <p:spPr bwMode="auto">
                  <a:xfrm>
                    <a:off x="1137444" y="2690813"/>
                    <a:ext cx="153194" cy="1657350"/>
                  </a:xfrm>
                  <a:custGeom>
                    <a:avLst/>
                    <a:gdLst>
                      <a:gd name="connsiteX0" fmla="*/ 91281 w 153194"/>
                      <a:gd name="connsiteY0" fmla="*/ 0 h 1657350"/>
                      <a:gd name="connsiteX1" fmla="*/ 794 w 153194"/>
                      <a:gd name="connsiteY1" fmla="*/ 104775 h 1657350"/>
                      <a:gd name="connsiteX2" fmla="*/ 96044 w 153194"/>
                      <a:gd name="connsiteY2" fmla="*/ 185737 h 1657350"/>
                      <a:gd name="connsiteX3" fmla="*/ 5556 w 153194"/>
                      <a:gd name="connsiteY3" fmla="*/ 285750 h 1657350"/>
                      <a:gd name="connsiteX4" fmla="*/ 96044 w 153194"/>
                      <a:gd name="connsiteY4" fmla="*/ 371475 h 1657350"/>
                      <a:gd name="connsiteX5" fmla="*/ 5556 w 153194"/>
                      <a:gd name="connsiteY5" fmla="*/ 466725 h 1657350"/>
                      <a:gd name="connsiteX6" fmla="*/ 96044 w 153194"/>
                      <a:gd name="connsiteY6" fmla="*/ 552450 h 1657350"/>
                      <a:gd name="connsiteX7" fmla="*/ 10319 w 153194"/>
                      <a:gd name="connsiteY7" fmla="*/ 652462 h 1657350"/>
                      <a:gd name="connsiteX8" fmla="*/ 91281 w 153194"/>
                      <a:gd name="connsiteY8" fmla="*/ 742950 h 1657350"/>
                      <a:gd name="connsiteX9" fmla="*/ 5556 w 153194"/>
                      <a:gd name="connsiteY9" fmla="*/ 833437 h 1657350"/>
                      <a:gd name="connsiteX10" fmla="*/ 96044 w 153194"/>
                      <a:gd name="connsiteY10" fmla="*/ 919162 h 1657350"/>
                      <a:gd name="connsiteX11" fmla="*/ 15081 w 153194"/>
                      <a:gd name="connsiteY11" fmla="*/ 1019175 h 1657350"/>
                      <a:gd name="connsiteX12" fmla="*/ 96044 w 153194"/>
                      <a:gd name="connsiteY12" fmla="*/ 1104900 h 1657350"/>
                      <a:gd name="connsiteX13" fmla="*/ 10319 w 153194"/>
                      <a:gd name="connsiteY13" fmla="*/ 1204912 h 1657350"/>
                      <a:gd name="connsiteX14" fmla="*/ 110331 w 153194"/>
                      <a:gd name="connsiteY14" fmla="*/ 1285875 h 1657350"/>
                      <a:gd name="connsiteX15" fmla="*/ 794 w 153194"/>
                      <a:gd name="connsiteY15" fmla="*/ 1390650 h 1657350"/>
                      <a:gd name="connsiteX16" fmla="*/ 110331 w 153194"/>
                      <a:gd name="connsiteY16" fmla="*/ 1485900 h 1657350"/>
                      <a:gd name="connsiteX17" fmla="*/ 153194 w 153194"/>
                      <a:gd name="connsiteY17" fmla="*/ 1657350 h 1657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3194" h="1657350">
                        <a:moveTo>
                          <a:pt x="91281" y="0"/>
                        </a:moveTo>
                        <a:cubicBezTo>
                          <a:pt x="45640" y="36909"/>
                          <a:pt x="0" y="73819"/>
                          <a:pt x="794" y="104775"/>
                        </a:cubicBezTo>
                        <a:cubicBezTo>
                          <a:pt x="1588" y="135731"/>
                          <a:pt x="95250" y="155575"/>
                          <a:pt x="96044" y="185737"/>
                        </a:cubicBezTo>
                        <a:cubicBezTo>
                          <a:pt x="96838" y="215899"/>
                          <a:pt x="5556" y="254794"/>
                          <a:pt x="5556" y="285750"/>
                        </a:cubicBezTo>
                        <a:cubicBezTo>
                          <a:pt x="5556" y="316706"/>
                          <a:pt x="96044" y="341313"/>
                          <a:pt x="96044" y="371475"/>
                        </a:cubicBezTo>
                        <a:cubicBezTo>
                          <a:pt x="96044" y="401637"/>
                          <a:pt x="5556" y="436563"/>
                          <a:pt x="5556" y="466725"/>
                        </a:cubicBezTo>
                        <a:cubicBezTo>
                          <a:pt x="5556" y="496887"/>
                          <a:pt x="95250" y="521494"/>
                          <a:pt x="96044" y="552450"/>
                        </a:cubicBezTo>
                        <a:cubicBezTo>
                          <a:pt x="96838" y="583406"/>
                          <a:pt x="11113" y="620712"/>
                          <a:pt x="10319" y="652462"/>
                        </a:cubicBezTo>
                        <a:cubicBezTo>
                          <a:pt x="9525" y="684212"/>
                          <a:pt x="92075" y="712788"/>
                          <a:pt x="91281" y="742950"/>
                        </a:cubicBezTo>
                        <a:cubicBezTo>
                          <a:pt x="90487" y="773112"/>
                          <a:pt x="4762" y="804068"/>
                          <a:pt x="5556" y="833437"/>
                        </a:cubicBezTo>
                        <a:cubicBezTo>
                          <a:pt x="6350" y="862806"/>
                          <a:pt x="94457" y="888206"/>
                          <a:pt x="96044" y="919162"/>
                        </a:cubicBezTo>
                        <a:cubicBezTo>
                          <a:pt x="97632" y="950118"/>
                          <a:pt x="15081" y="988219"/>
                          <a:pt x="15081" y="1019175"/>
                        </a:cubicBezTo>
                        <a:cubicBezTo>
                          <a:pt x="15081" y="1050131"/>
                          <a:pt x="96838" y="1073944"/>
                          <a:pt x="96044" y="1104900"/>
                        </a:cubicBezTo>
                        <a:cubicBezTo>
                          <a:pt x="95250" y="1135856"/>
                          <a:pt x="7938" y="1174750"/>
                          <a:pt x="10319" y="1204912"/>
                        </a:cubicBezTo>
                        <a:cubicBezTo>
                          <a:pt x="12700" y="1235075"/>
                          <a:pt x="111919" y="1254919"/>
                          <a:pt x="110331" y="1285875"/>
                        </a:cubicBezTo>
                        <a:cubicBezTo>
                          <a:pt x="108744" y="1316831"/>
                          <a:pt x="794" y="1357313"/>
                          <a:pt x="794" y="1390650"/>
                        </a:cubicBezTo>
                        <a:cubicBezTo>
                          <a:pt x="794" y="1423987"/>
                          <a:pt x="84931" y="1441450"/>
                          <a:pt x="110331" y="1485900"/>
                        </a:cubicBezTo>
                        <a:cubicBezTo>
                          <a:pt x="135731" y="1530350"/>
                          <a:pt x="146844" y="1627188"/>
                          <a:pt x="153194" y="1657350"/>
                        </a:cubicBezTo>
                      </a:path>
                    </a:pathLst>
                  </a:custGeom>
                  <a:noFill/>
                  <a:ln w="12700" cap="rnd" cmpd="sng" algn="ctr">
                    <a:gradFill flip="none" rotWithShape="1">
                      <a:gsLst>
                        <a:gs pos="0">
                          <a:srgbClr val="0099CC">
                            <a:alpha val="50000"/>
                          </a:srgbClr>
                        </a:gs>
                        <a:gs pos="45000">
                          <a:srgbClr val="006699">
                            <a:alpha val="80000"/>
                          </a:srgbClr>
                        </a:gs>
                        <a:gs pos="70000">
                          <a:srgbClr val="006699"/>
                        </a:gs>
                      </a:gsLst>
                      <a:lin ang="2700000" scaled="1"/>
                      <a:tileRect/>
                    </a:gradFill>
                    <a:prstDash val="solid"/>
                    <a:round/>
                    <a:headEnd type="none" w="med" len="med"/>
                    <a:tailEnd type="none" w="med" len="med"/>
                  </a:ln>
                  <a:effectLst/>
                </p:spPr>
                <p:txBody>
                  <a:bodyPr rtlCol="0" anchor="ctr"/>
                  <a:lstStyle/>
                  <a:p>
                    <a:pPr algn="ctr"/>
                    <a:endParaRPr lang="en-US"/>
                  </a:p>
                </p:txBody>
              </p:sp>
              <p:sp>
                <p:nvSpPr>
                  <p:cNvPr id="523" name="Freeform 522"/>
                  <p:cNvSpPr/>
                  <p:nvPr/>
                </p:nvSpPr>
                <p:spPr bwMode="auto">
                  <a:xfrm flipH="1">
                    <a:off x="1188084" y="2690813"/>
                    <a:ext cx="153194" cy="1657350"/>
                  </a:xfrm>
                  <a:custGeom>
                    <a:avLst/>
                    <a:gdLst>
                      <a:gd name="connsiteX0" fmla="*/ 91281 w 153194"/>
                      <a:gd name="connsiteY0" fmla="*/ 0 h 1657350"/>
                      <a:gd name="connsiteX1" fmla="*/ 794 w 153194"/>
                      <a:gd name="connsiteY1" fmla="*/ 104775 h 1657350"/>
                      <a:gd name="connsiteX2" fmla="*/ 96044 w 153194"/>
                      <a:gd name="connsiteY2" fmla="*/ 185737 h 1657350"/>
                      <a:gd name="connsiteX3" fmla="*/ 5556 w 153194"/>
                      <a:gd name="connsiteY3" fmla="*/ 285750 h 1657350"/>
                      <a:gd name="connsiteX4" fmla="*/ 96044 w 153194"/>
                      <a:gd name="connsiteY4" fmla="*/ 371475 h 1657350"/>
                      <a:gd name="connsiteX5" fmla="*/ 5556 w 153194"/>
                      <a:gd name="connsiteY5" fmla="*/ 466725 h 1657350"/>
                      <a:gd name="connsiteX6" fmla="*/ 96044 w 153194"/>
                      <a:gd name="connsiteY6" fmla="*/ 552450 h 1657350"/>
                      <a:gd name="connsiteX7" fmla="*/ 10319 w 153194"/>
                      <a:gd name="connsiteY7" fmla="*/ 652462 h 1657350"/>
                      <a:gd name="connsiteX8" fmla="*/ 91281 w 153194"/>
                      <a:gd name="connsiteY8" fmla="*/ 742950 h 1657350"/>
                      <a:gd name="connsiteX9" fmla="*/ 5556 w 153194"/>
                      <a:gd name="connsiteY9" fmla="*/ 833437 h 1657350"/>
                      <a:gd name="connsiteX10" fmla="*/ 96044 w 153194"/>
                      <a:gd name="connsiteY10" fmla="*/ 919162 h 1657350"/>
                      <a:gd name="connsiteX11" fmla="*/ 15081 w 153194"/>
                      <a:gd name="connsiteY11" fmla="*/ 1019175 h 1657350"/>
                      <a:gd name="connsiteX12" fmla="*/ 96044 w 153194"/>
                      <a:gd name="connsiteY12" fmla="*/ 1104900 h 1657350"/>
                      <a:gd name="connsiteX13" fmla="*/ 10319 w 153194"/>
                      <a:gd name="connsiteY13" fmla="*/ 1204912 h 1657350"/>
                      <a:gd name="connsiteX14" fmla="*/ 110331 w 153194"/>
                      <a:gd name="connsiteY14" fmla="*/ 1285875 h 1657350"/>
                      <a:gd name="connsiteX15" fmla="*/ 794 w 153194"/>
                      <a:gd name="connsiteY15" fmla="*/ 1390650 h 1657350"/>
                      <a:gd name="connsiteX16" fmla="*/ 110331 w 153194"/>
                      <a:gd name="connsiteY16" fmla="*/ 1485900 h 1657350"/>
                      <a:gd name="connsiteX17" fmla="*/ 153194 w 153194"/>
                      <a:gd name="connsiteY17" fmla="*/ 1657350 h 1657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3194" h="1657350">
                        <a:moveTo>
                          <a:pt x="91281" y="0"/>
                        </a:moveTo>
                        <a:cubicBezTo>
                          <a:pt x="45640" y="36909"/>
                          <a:pt x="0" y="73819"/>
                          <a:pt x="794" y="104775"/>
                        </a:cubicBezTo>
                        <a:cubicBezTo>
                          <a:pt x="1588" y="135731"/>
                          <a:pt x="95250" y="155575"/>
                          <a:pt x="96044" y="185737"/>
                        </a:cubicBezTo>
                        <a:cubicBezTo>
                          <a:pt x="96838" y="215899"/>
                          <a:pt x="5556" y="254794"/>
                          <a:pt x="5556" y="285750"/>
                        </a:cubicBezTo>
                        <a:cubicBezTo>
                          <a:pt x="5556" y="316706"/>
                          <a:pt x="96044" y="341313"/>
                          <a:pt x="96044" y="371475"/>
                        </a:cubicBezTo>
                        <a:cubicBezTo>
                          <a:pt x="96044" y="401637"/>
                          <a:pt x="5556" y="436563"/>
                          <a:pt x="5556" y="466725"/>
                        </a:cubicBezTo>
                        <a:cubicBezTo>
                          <a:pt x="5556" y="496887"/>
                          <a:pt x="95250" y="521494"/>
                          <a:pt x="96044" y="552450"/>
                        </a:cubicBezTo>
                        <a:cubicBezTo>
                          <a:pt x="96838" y="583406"/>
                          <a:pt x="11113" y="620712"/>
                          <a:pt x="10319" y="652462"/>
                        </a:cubicBezTo>
                        <a:cubicBezTo>
                          <a:pt x="9525" y="684212"/>
                          <a:pt x="92075" y="712788"/>
                          <a:pt x="91281" y="742950"/>
                        </a:cubicBezTo>
                        <a:cubicBezTo>
                          <a:pt x="90487" y="773112"/>
                          <a:pt x="4762" y="804068"/>
                          <a:pt x="5556" y="833437"/>
                        </a:cubicBezTo>
                        <a:cubicBezTo>
                          <a:pt x="6350" y="862806"/>
                          <a:pt x="94457" y="888206"/>
                          <a:pt x="96044" y="919162"/>
                        </a:cubicBezTo>
                        <a:cubicBezTo>
                          <a:pt x="97632" y="950118"/>
                          <a:pt x="15081" y="988219"/>
                          <a:pt x="15081" y="1019175"/>
                        </a:cubicBezTo>
                        <a:cubicBezTo>
                          <a:pt x="15081" y="1050131"/>
                          <a:pt x="96838" y="1073944"/>
                          <a:pt x="96044" y="1104900"/>
                        </a:cubicBezTo>
                        <a:cubicBezTo>
                          <a:pt x="95250" y="1135856"/>
                          <a:pt x="7938" y="1174750"/>
                          <a:pt x="10319" y="1204912"/>
                        </a:cubicBezTo>
                        <a:cubicBezTo>
                          <a:pt x="12700" y="1235075"/>
                          <a:pt x="111919" y="1254919"/>
                          <a:pt x="110331" y="1285875"/>
                        </a:cubicBezTo>
                        <a:cubicBezTo>
                          <a:pt x="108744" y="1316831"/>
                          <a:pt x="794" y="1357313"/>
                          <a:pt x="794" y="1390650"/>
                        </a:cubicBezTo>
                        <a:cubicBezTo>
                          <a:pt x="794" y="1423987"/>
                          <a:pt x="84931" y="1441450"/>
                          <a:pt x="110331" y="1485900"/>
                        </a:cubicBezTo>
                        <a:cubicBezTo>
                          <a:pt x="135731" y="1530350"/>
                          <a:pt x="146844" y="1627188"/>
                          <a:pt x="153194" y="1657350"/>
                        </a:cubicBezTo>
                      </a:path>
                    </a:pathLst>
                  </a:custGeom>
                  <a:noFill/>
                  <a:ln w="12700" cap="rnd" cmpd="sng" algn="ctr">
                    <a:gradFill flip="none" rotWithShape="1">
                      <a:gsLst>
                        <a:gs pos="0">
                          <a:srgbClr val="0099CC"/>
                        </a:gs>
                        <a:gs pos="45000">
                          <a:srgbClr val="006699">
                            <a:alpha val="80000"/>
                          </a:srgbClr>
                        </a:gs>
                        <a:gs pos="70000">
                          <a:srgbClr val="006699"/>
                        </a:gs>
                      </a:gsLst>
                      <a:lin ang="2700000" scaled="1"/>
                      <a:tileRect/>
                    </a:gradFill>
                    <a:prstDash val="solid"/>
                    <a:round/>
                    <a:headEnd type="none" w="med" len="med"/>
                    <a:tailEnd type="none" w="med" len="med"/>
                  </a:ln>
                  <a:effectLst/>
                </p:spPr>
                <p:txBody>
                  <a:bodyPr rtlCol="0" anchor="ctr"/>
                  <a:lstStyle/>
                  <a:p>
                    <a:pPr algn="ctr"/>
                    <a:endParaRPr lang="en-US"/>
                  </a:p>
                </p:txBody>
              </p:sp>
            </p:grpSp>
            <p:grpSp>
              <p:nvGrpSpPr>
                <p:cNvPr id="510" name="Group 550"/>
                <p:cNvGrpSpPr/>
                <p:nvPr/>
              </p:nvGrpSpPr>
              <p:grpSpPr>
                <a:xfrm>
                  <a:off x="1496380" y="2681287"/>
                  <a:ext cx="203834" cy="1657350"/>
                  <a:chOff x="1137444" y="2690813"/>
                  <a:chExt cx="203834" cy="1657350"/>
                </a:xfrm>
              </p:grpSpPr>
              <p:sp>
                <p:nvSpPr>
                  <p:cNvPr id="520" name="Freeform 519"/>
                  <p:cNvSpPr/>
                  <p:nvPr/>
                </p:nvSpPr>
                <p:spPr bwMode="auto">
                  <a:xfrm>
                    <a:off x="1137444" y="2690813"/>
                    <a:ext cx="153194" cy="1657350"/>
                  </a:xfrm>
                  <a:custGeom>
                    <a:avLst/>
                    <a:gdLst>
                      <a:gd name="connsiteX0" fmla="*/ 91281 w 153194"/>
                      <a:gd name="connsiteY0" fmla="*/ 0 h 1657350"/>
                      <a:gd name="connsiteX1" fmla="*/ 794 w 153194"/>
                      <a:gd name="connsiteY1" fmla="*/ 104775 h 1657350"/>
                      <a:gd name="connsiteX2" fmla="*/ 96044 w 153194"/>
                      <a:gd name="connsiteY2" fmla="*/ 185737 h 1657350"/>
                      <a:gd name="connsiteX3" fmla="*/ 5556 w 153194"/>
                      <a:gd name="connsiteY3" fmla="*/ 285750 h 1657350"/>
                      <a:gd name="connsiteX4" fmla="*/ 96044 w 153194"/>
                      <a:gd name="connsiteY4" fmla="*/ 371475 h 1657350"/>
                      <a:gd name="connsiteX5" fmla="*/ 5556 w 153194"/>
                      <a:gd name="connsiteY5" fmla="*/ 466725 h 1657350"/>
                      <a:gd name="connsiteX6" fmla="*/ 96044 w 153194"/>
                      <a:gd name="connsiteY6" fmla="*/ 552450 h 1657350"/>
                      <a:gd name="connsiteX7" fmla="*/ 10319 w 153194"/>
                      <a:gd name="connsiteY7" fmla="*/ 652462 h 1657350"/>
                      <a:gd name="connsiteX8" fmla="*/ 91281 w 153194"/>
                      <a:gd name="connsiteY8" fmla="*/ 742950 h 1657350"/>
                      <a:gd name="connsiteX9" fmla="*/ 5556 w 153194"/>
                      <a:gd name="connsiteY9" fmla="*/ 833437 h 1657350"/>
                      <a:gd name="connsiteX10" fmla="*/ 96044 w 153194"/>
                      <a:gd name="connsiteY10" fmla="*/ 919162 h 1657350"/>
                      <a:gd name="connsiteX11" fmla="*/ 15081 w 153194"/>
                      <a:gd name="connsiteY11" fmla="*/ 1019175 h 1657350"/>
                      <a:gd name="connsiteX12" fmla="*/ 96044 w 153194"/>
                      <a:gd name="connsiteY12" fmla="*/ 1104900 h 1657350"/>
                      <a:gd name="connsiteX13" fmla="*/ 10319 w 153194"/>
                      <a:gd name="connsiteY13" fmla="*/ 1204912 h 1657350"/>
                      <a:gd name="connsiteX14" fmla="*/ 110331 w 153194"/>
                      <a:gd name="connsiteY14" fmla="*/ 1285875 h 1657350"/>
                      <a:gd name="connsiteX15" fmla="*/ 794 w 153194"/>
                      <a:gd name="connsiteY15" fmla="*/ 1390650 h 1657350"/>
                      <a:gd name="connsiteX16" fmla="*/ 110331 w 153194"/>
                      <a:gd name="connsiteY16" fmla="*/ 1485900 h 1657350"/>
                      <a:gd name="connsiteX17" fmla="*/ 153194 w 153194"/>
                      <a:gd name="connsiteY17" fmla="*/ 1657350 h 1657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3194" h="1657350">
                        <a:moveTo>
                          <a:pt x="91281" y="0"/>
                        </a:moveTo>
                        <a:cubicBezTo>
                          <a:pt x="45640" y="36909"/>
                          <a:pt x="0" y="73819"/>
                          <a:pt x="794" y="104775"/>
                        </a:cubicBezTo>
                        <a:cubicBezTo>
                          <a:pt x="1588" y="135731"/>
                          <a:pt x="95250" y="155575"/>
                          <a:pt x="96044" y="185737"/>
                        </a:cubicBezTo>
                        <a:cubicBezTo>
                          <a:pt x="96838" y="215899"/>
                          <a:pt x="5556" y="254794"/>
                          <a:pt x="5556" y="285750"/>
                        </a:cubicBezTo>
                        <a:cubicBezTo>
                          <a:pt x="5556" y="316706"/>
                          <a:pt x="96044" y="341313"/>
                          <a:pt x="96044" y="371475"/>
                        </a:cubicBezTo>
                        <a:cubicBezTo>
                          <a:pt x="96044" y="401637"/>
                          <a:pt x="5556" y="436563"/>
                          <a:pt x="5556" y="466725"/>
                        </a:cubicBezTo>
                        <a:cubicBezTo>
                          <a:pt x="5556" y="496887"/>
                          <a:pt x="95250" y="521494"/>
                          <a:pt x="96044" y="552450"/>
                        </a:cubicBezTo>
                        <a:cubicBezTo>
                          <a:pt x="96838" y="583406"/>
                          <a:pt x="11113" y="620712"/>
                          <a:pt x="10319" y="652462"/>
                        </a:cubicBezTo>
                        <a:cubicBezTo>
                          <a:pt x="9525" y="684212"/>
                          <a:pt x="92075" y="712788"/>
                          <a:pt x="91281" y="742950"/>
                        </a:cubicBezTo>
                        <a:cubicBezTo>
                          <a:pt x="90487" y="773112"/>
                          <a:pt x="4762" y="804068"/>
                          <a:pt x="5556" y="833437"/>
                        </a:cubicBezTo>
                        <a:cubicBezTo>
                          <a:pt x="6350" y="862806"/>
                          <a:pt x="94457" y="888206"/>
                          <a:pt x="96044" y="919162"/>
                        </a:cubicBezTo>
                        <a:cubicBezTo>
                          <a:pt x="97632" y="950118"/>
                          <a:pt x="15081" y="988219"/>
                          <a:pt x="15081" y="1019175"/>
                        </a:cubicBezTo>
                        <a:cubicBezTo>
                          <a:pt x="15081" y="1050131"/>
                          <a:pt x="96838" y="1073944"/>
                          <a:pt x="96044" y="1104900"/>
                        </a:cubicBezTo>
                        <a:cubicBezTo>
                          <a:pt x="95250" y="1135856"/>
                          <a:pt x="7938" y="1174750"/>
                          <a:pt x="10319" y="1204912"/>
                        </a:cubicBezTo>
                        <a:cubicBezTo>
                          <a:pt x="12700" y="1235075"/>
                          <a:pt x="111919" y="1254919"/>
                          <a:pt x="110331" y="1285875"/>
                        </a:cubicBezTo>
                        <a:cubicBezTo>
                          <a:pt x="108744" y="1316831"/>
                          <a:pt x="794" y="1357313"/>
                          <a:pt x="794" y="1390650"/>
                        </a:cubicBezTo>
                        <a:cubicBezTo>
                          <a:pt x="794" y="1423987"/>
                          <a:pt x="84931" y="1441450"/>
                          <a:pt x="110331" y="1485900"/>
                        </a:cubicBezTo>
                        <a:cubicBezTo>
                          <a:pt x="135731" y="1530350"/>
                          <a:pt x="146844" y="1627188"/>
                          <a:pt x="153194" y="1657350"/>
                        </a:cubicBezTo>
                      </a:path>
                    </a:pathLst>
                  </a:custGeom>
                  <a:noFill/>
                  <a:ln w="12700" cap="rnd" cmpd="sng" algn="ctr">
                    <a:gradFill flip="none" rotWithShape="1">
                      <a:gsLst>
                        <a:gs pos="0">
                          <a:srgbClr val="0099CC">
                            <a:alpha val="50000"/>
                          </a:srgbClr>
                        </a:gs>
                        <a:gs pos="45000">
                          <a:srgbClr val="006699">
                            <a:alpha val="80000"/>
                          </a:srgbClr>
                        </a:gs>
                        <a:gs pos="70000">
                          <a:srgbClr val="006699"/>
                        </a:gs>
                      </a:gsLst>
                      <a:lin ang="2700000" scaled="1"/>
                      <a:tileRect/>
                    </a:gradFill>
                    <a:prstDash val="solid"/>
                    <a:round/>
                    <a:headEnd type="none" w="med" len="med"/>
                    <a:tailEnd type="none" w="med" len="med"/>
                  </a:ln>
                  <a:effectLst/>
                </p:spPr>
                <p:txBody>
                  <a:bodyPr rtlCol="0" anchor="ctr"/>
                  <a:lstStyle/>
                  <a:p>
                    <a:pPr algn="ctr"/>
                    <a:endParaRPr lang="en-US"/>
                  </a:p>
                </p:txBody>
              </p:sp>
              <p:sp>
                <p:nvSpPr>
                  <p:cNvPr id="521" name="Freeform 520"/>
                  <p:cNvSpPr/>
                  <p:nvPr/>
                </p:nvSpPr>
                <p:spPr bwMode="auto">
                  <a:xfrm flipH="1">
                    <a:off x="1188084" y="2690813"/>
                    <a:ext cx="153194" cy="1657350"/>
                  </a:xfrm>
                  <a:custGeom>
                    <a:avLst/>
                    <a:gdLst>
                      <a:gd name="connsiteX0" fmla="*/ 91281 w 153194"/>
                      <a:gd name="connsiteY0" fmla="*/ 0 h 1657350"/>
                      <a:gd name="connsiteX1" fmla="*/ 794 w 153194"/>
                      <a:gd name="connsiteY1" fmla="*/ 104775 h 1657350"/>
                      <a:gd name="connsiteX2" fmla="*/ 96044 w 153194"/>
                      <a:gd name="connsiteY2" fmla="*/ 185737 h 1657350"/>
                      <a:gd name="connsiteX3" fmla="*/ 5556 w 153194"/>
                      <a:gd name="connsiteY3" fmla="*/ 285750 h 1657350"/>
                      <a:gd name="connsiteX4" fmla="*/ 96044 w 153194"/>
                      <a:gd name="connsiteY4" fmla="*/ 371475 h 1657350"/>
                      <a:gd name="connsiteX5" fmla="*/ 5556 w 153194"/>
                      <a:gd name="connsiteY5" fmla="*/ 466725 h 1657350"/>
                      <a:gd name="connsiteX6" fmla="*/ 96044 w 153194"/>
                      <a:gd name="connsiteY6" fmla="*/ 552450 h 1657350"/>
                      <a:gd name="connsiteX7" fmla="*/ 10319 w 153194"/>
                      <a:gd name="connsiteY7" fmla="*/ 652462 h 1657350"/>
                      <a:gd name="connsiteX8" fmla="*/ 91281 w 153194"/>
                      <a:gd name="connsiteY8" fmla="*/ 742950 h 1657350"/>
                      <a:gd name="connsiteX9" fmla="*/ 5556 w 153194"/>
                      <a:gd name="connsiteY9" fmla="*/ 833437 h 1657350"/>
                      <a:gd name="connsiteX10" fmla="*/ 96044 w 153194"/>
                      <a:gd name="connsiteY10" fmla="*/ 919162 h 1657350"/>
                      <a:gd name="connsiteX11" fmla="*/ 15081 w 153194"/>
                      <a:gd name="connsiteY11" fmla="*/ 1019175 h 1657350"/>
                      <a:gd name="connsiteX12" fmla="*/ 96044 w 153194"/>
                      <a:gd name="connsiteY12" fmla="*/ 1104900 h 1657350"/>
                      <a:gd name="connsiteX13" fmla="*/ 10319 w 153194"/>
                      <a:gd name="connsiteY13" fmla="*/ 1204912 h 1657350"/>
                      <a:gd name="connsiteX14" fmla="*/ 110331 w 153194"/>
                      <a:gd name="connsiteY14" fmla="*/ 1285875 h 1657350"/>
                      <a:gd name="connsiteX15" fmla="*/ 794 w 153194"/>
                      <a:gd name="connsiteY15" fmla="*/ 1390650 h 1657350"/>
                      <a:gd name="connsiteX16" fmla="*/ 110331 w 153194"/>
                      <a:gd name="connsiteY16" fmla="*/ 1485900 h 1657350"/>
                      <a:gd name="connsiteX17" fmla="*/ 153194 w 153194"/>
                      <a:gd name="connsiteY17" fmla="*/ 1657350 h 1657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3194" h="1657350">
                        <a:moveTo>
                          <a:pt x="91281" y="0"/>
                        </a:moveTo>
                        <a:cubicBezTo>
                          <a:pt x="45640" y="36909"/>
                          <a:pt x="0" y="73819"/>
                          <a:pt x="794" y="104775"/>
                        </a:cubicBezTo>
                        <a:cubicBezTo>
                          <a:pt x="1588" y="135731"/>
                          <a:pt x="95250" y="155575"/>
                          <a:pt x="96044" y="185737"/>
                        </a:cubicBezTo>
                        <a:cubicBezTo>
                          <a:pt x="96838" y="215899"/>
                          <a:pt x="5556" y="254794"/>
                          <a:pt x="5556" y="285750"/>
                        </a:cubicBezTo>
                        <a:cubicBezTo>
                          <a:pt x="5556" y="316706"/>
                          <a:pt x="96044" y="341313"/>
                          <a:pt x="96044" y="371475"/>
                        </a:cubicBezTo>
                        <a:cubicBezTo>
                          <a:pt x="96044" y="401637"/>
                          <a:pt x="5556" y="436563"/>
                          <a:pt x="5556" y="466725"/>
                        </a:cubicBezTo>
                        <a:cubicBezTo>
                          <a:pt x="5556" y="496887"/>
                          <a:pt x="95250" y="521494"/>
                          <a:pt x="96044" y="552450"/>
                        </a:cubicBezTo>
                        <a:cubicBezTo>
                          <a:pt x="96838" y="583406"/>
                          <a:pt x="11113" y="620712"/>
                          <a:pt x="10319" y="652462"/>
                        </a:cubicBezTo>
                        <a:cubicBezTo>
                          <a:pt x="9525" y="684212"/>
                          <a:pt x="92075" y="712788"/>
                          <a:pt x="91281" y="742950"/>
                        </a:cubicBezTo>
                        <a:cubicBezTo>
                          <a:pt x="90487" y="773112"/>
                          <a:pt x="4762" y="804068"/>
                          <a:pt x="5556" y="833437"/>
                        </a:cubicBezTo>
                        <a:cubicBezTo>
                          <a:pt x="6350" y="862806"/>
                          <a:pt x="94457" y="888206"/>
                          <a:pt x="96044" y="919162"/>
                        </a:cubicBezTo>
                        <a:cubicBezTo>
                          <a:pt x="97632" y="950118"/>
                          <a:pt x="15081" y="988219"/>
                          <a:pt x="15081" y="1019175"/>
                        </a:cubicBezTo>
                        <a:cubicBezTo>
                          <a:pt x="15081" y="1050131"/>
                          <a:pt x="96838" y="1073944"/>
                          <a:pt x="96044" y="1104900"/>
                        </a:cubicBezTo>
                        <a:cubicBezTo>
                          <a:pt x="95250" y="1135856"/>
                          <a:pt x="7938" y="1174750"/>
                          <a:pt x="10319" y="1204912"/>
                        </a:cubicBezTo>
                        <a:cubicBezTo>
                          <a:pt x="12700" y="1235075"/>
                          <a:pt x="111919" y="1254919"/>
                          <a:pt x="110331" y="1285875"/>
                        </a:cubicBezTo>
                        <a:cubicBezTo>
                          <a:pt x="108744" y="1316831"/>
                          <a:pt x="794" y="1357313"/>
                          <a:pt x="794" y="1390650"/>
                        </a:cubicBezTo>
                        <a:cubicBezTo>
                          <a:pt x="794" y="1423987"/>
                          <a:pt x="84931" y="1441450"/>
                          <a:pt x="110331" y="1485900"/>
                        </a:cubicBezTo>
                        <a:cubicBezTo>
                          <a:pt x="135731" y="1530350"/>
                          <a:pt x="146844" y="1627188"/>
                          <a:pt x="153194" y="1657350"/>
                        </a:cubicBezTo>
                      </a:path>
                    </a:pathLst>
                  </a:custGeom>
                  <a:noFill/>
                  <a:ln w="12700" cap="rnd" cmpd="sng" algn="ctr">
                    <a:gradFill flip="none" rotWithShape="1">
                      <a:gsLst>
                        <a:gs pos="0">
                          <a:srgbClr val="0099CC"/>
                        </a:gs>
                        <a:gs pos="45000">
                          <a:srgbClr val="006699">
                            <a:alpha val="80000"/>
                          </a:srgbClr>
                        </a:gs>
                        <a:gs pos="70000">
                          <a:srgbClr val="006699"/>
                        </a:gs>
                      </a:gsLst>
                      <a:lin ang="2700000" scaled="1"/>
                      <a:tileRect/>
                    </a:gradFill>
                    <a:prstDash val="solid"/>
                    <a:round/>
                    <a:headEnd type="none" w="med" len="med"/>
                    <a:tailEnd type="none" w="med" len="med"/>
                  </a:ln>
                  <a:effectLst/>
                </p:spPr>
                <p:txBody>
                  <a:bodyPr rtlCol="0" anchor="ctr"/>
                  <a:lstStyle/>
                  <a:p>
                    <a:pPr algn="ctr"/>
                    <a:endParaRPr lang="en-US"/>
                  </a:p>
                </p:txBody>
              </p:sp>
            </p:grpSp>
            <p:grpSp>
              <p:nvGrpSpPr>
                <p:cNvPr id="511" name="Group 553"/>
                <p:cNvGrpSpPr/>
                <p:nvPr/>
              </p:nvGrpSpPr>
              <p:grpSpPr>
                <a:xfrm>
                  <a:off x="4066066" y="2681287"/>
                  <a:ext cx="203834" cy="1657350"/>
                  <a:chOff x="1137444" y="2690813"/>
                  <a:chExt cx="203834" cy="1657350"/>
                </a:xfrm>
              </p:grpSpPr>
              <p:sp>
                <p:nvSpPr>
                  <p:cNvPr id="518" name="Freeform 517"/>
                  <p:cNvSpPr/>
                  <p:nvPr/>
                </p:nvSpPr>
                <p:spPr bwMode="auto">
                  <a:xfrm>
                    <a:off x="1137444" y="2690813"/>
                    <a:ext cx="153194" cy="1657350"/>
                  </a:xfrm>
                  <a:custGeom>
                    <a:avLst/>
                    <a:gdLst>
                      <a:gd name="connsiteX0" fmla="*/ 91281 w 153194"/>
                      <a:gd name="connsiteY0" fmla="*/ 0 h 1657350"/>
                      <a:gd name="connsiteX1" fmla="*/ 794 w 153194"/>
                      <a:gd name="connsiteY1" fmla="*/ 104775 h 1657350"/>
                      <a:gd name="connsiteX2" fmla="*/ 96044 w 153194"/>
                      <a:gd name="connsiteY2" fmla="*/ 185737 h 1657350"/>
                      <a:gd name="connsiteX3" fmla="*/ 5556 w 153194"/>
                      <a:gd name="connsiteY3" fmla="*/ 285750 h 1657350"/>
                      <a:gd name="connsiteX4" fmla="*/ 96044 w 153194"/>
                      <a:gd name="connsiteY4" fmla="*/ 371475 h 1657350"/>
                      <a:gd name="connsiteX5" fmla="*/ 5556 w 153194"/>
                      <a:gd name="connsiteY5" fmla="*/ 466725 h 1657350"/>
                      <a:gd name="connsiteX6" fmla="*/ 96044 w 153194"/>
                      <a:gd name="connsiteY6" fmla="*/ 552450 h 1657350"/>
                      <a:gd name="connsiteX7" fmla="*/ 10319 w 153194"/>
                      <a:gd name="connsiteY7" fmla="*/ 652462 h 1657350"/>
                      <a:gd name="connsiteX8" fmla="*/ 91281 w 153194"/>
                      <a:gd name="connsiteY8" fmla="*/ 742950 h 1657350"/>
                      <a:gd name="connsiteX9" fmla="*/ 5556 w 153194"/>
                      <a:gd name="connsiteY9" fmla="*/ 833437 h 1657350"/>
                      <a:gd name="connsiteX10" fmla="*/ 96044 w 153194"/>
                      <a:gd name="connsiteY10" fmla="*/ 919162 h 1657350"/>
                      <a:gd name="connsiteX11" fmla="*/ 15081 w 153194"/>
                      <a:gd name="connsiteY11" fmla="*/ 1019175 h 1657350"/>
                      <a:gd name="connsiteX12" fmla="*/ 96044 w 153194"/>
                      <a:gd name="connsiteY12" fmla="*/ 1104900 h 1657350"/>
                      <a:gd name="connsiteX13" fmla="*/ 10319 w 153194"/>
                      <a:gd name="connsiteY13" fmla="*/ 1204912 h 1657350"/>
                      <a:gd name="connsiteX14" fmla="*/ 110331 w 153194"/>
                      <a:gd name="connsiteY14" fmla="*/ 1285875 h 1657350"/>
                      <a:gd name="connsiteX15" fmla="*/ 794 w 153194"/>
                      <a:gd name="connsiteY15" fmla="*/ 1390650 h 1657350"/>
                      <a:gd name="connsiteX16" fmla="*/ 110331 w 153194"/>
                      <a:gd name="connsiteY16" fmla="*/ 1485900 h 1657350"/>
                      <a:gd name="connsiteX17" fmla="*/ 153194 w 153194"/>
                      <a:gd name="connsiteY17" fmla="*/ 1657350 h 1657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3194" h="1657350">
                        <a:moveTo>
                          <a:pt x="91281" y="0"/>
                        </a:moveTo>
                        <a:cubicBezTo>
                          <a:pt x="45640" y="36909"/>
                          <a:pt x="0" y="73819"/>
                          <a:pt x="794" y="104775"/>
                        </a:cubicBezTo>
                        <a:cubicBezTo>
                          <a:pt x="1588" y="135731"/>
                          <a:pt x="95250" y="155575"/>
                          <a:pt x="96044" y="185737"/>
                        </a:cubicBezTo>
                        <a:cubicBezTo>
                          <a:pt x="96838" y="215899"/>
                          <a:pt x="5556" y="254794"/>
                          <a:pt x="5556" y="285750"/>
                        </a:cubicBezTo>
                        <a:cubicBezTo>
                          <a:pt x="5556" y="316706"/>
                          <a:pt x="96044" y="341313"/>
                          <a:pt x="96044" y="371475"/>
                        </a:cubicBezTo>
                        <a:cubicBezTo>
                          <a:pt x="96044" y="401637"/>
                          <a:pt x="5556" y="436563"/>
                          <a:pt x="5556" y="466725"/>
                        </a:cubicBezTo>
                        <a:cubicBezTo>
                          <a:pt x="5556" y="496887"/>
                          <a:pt x="95250" y="521494"/>
                          <a:pt x="96044" y="552450"/>
                        </a:cubicBezTo>
                        <a:cubicBezTo>
                          <a:pt x="96838" y="583406"/>
                          <a:pt x="11113" y="620712"/>
                          <a:pt x="10319" y="652462"/>
                        </a:cubicBezTo>
                        <a:cubicBezTo>
                          <a:pt x="9525" y="684212"/>
                          <a:pt x="92075" y="712788"/>
                          <a:pt x="91281" y="742950"/>
                        </a:cubicBezTo>
                        <a:cubicBezTo>
                          <a:pt x="90487" y="773112"/>
                          <a:pt x="4762" y="804068"/>
                          <a:pt x="5556" y="833437"/>
                        </a:cubicBezTo>
                        <a:cubicBezTo>
                          <a:pt x="6350" y="862806"/>
                          <a:pt x="94457" y="888206"/>
                          <a:pt x="96044" y="919162"/>
                        </a:cubicBezTo>
                        <a:cubicBezTo>
                          <a:pt x="97632" y="950118"/>
                          <a:pt x="15081" y="988219"/>
                          <a:pt x="15081" y="1019175"/>
                        </a:cubicBezTo>
                        <a:cubicBezTo>
                          <a:pt x="15081" y="1050131"/>
                          <a:pt x="96838" y="1073944"/>
                          <a:pt x="96044" y="1104900"/>
                        </a:cubicBezTo>
                        <a:cubicBezTo>
                          <a:pt x="95250" y="1135856"/>
                          <a:pt x="7938" y="1174750"/>
                          <a:pt x="10319" y="1204912"/>
                        </a:cubicBezTo>
                        <a:cubicBezTo>
                          <a:pt x="12700" y="1235075"/>
                          <a:pt x="111919" y="1254919"/>
                          <a:pt x="110331" y="1285875"/>
                        </a:cubicBezTo>
                        <a:cubicBezTo>
                          <a:pt x="108744" y="1316831"/>
                          <a:pt x="794" y="1357313"/>
                          <a:pt x="794" y="1390650"/>
                        </a:cubicBezTo>
                        <a:cubicBezTo>
                          <a:pt x="794" y="1423987"/>
                          <a:pt x="84931" y="1441450"/>
                          <a:pt x="110331" y="1485900"/>
                        </a:cubicBezTo>
                        <a:cubicBezTo>
                          <a:pt x="135731" y="1530350"/>
                          <a:pt x="146844" y="1627188"/>
                          <a:pt x="153194" y="1657350"/>
                        </a:cubicBezTo>
                      </a:path>
                    </a:pathLst>
                  </a:custGeom>
                  <a:noFill/>
                  <a:ln w="12700" cap="rnd" cmpd="sng" algn="ctr">
                    <a:gradFill>
                      <a:gsLst>
                        <a:gs pos="0">
                          <a:srgbClr val="006699"/>
                        </a:gs>
                        <a:gs pos="45000">
                          <a:srgbClr val="006699">
                            <a:alpha val="80000"/>
                          </a:srgbClr>
                        </a:gs>
                        <a:gs pos="70000">
                          <a:srgbClr val="0099CC"/>
                        </a:gs>
                      </a:gsLst>
                      <a:lin ang="16200000" scaled="0"/>
                    </a:gradFill>
                    <a:prstDash val="solid"/>
                    <a:round/>
                    <a:headEnd type="none" w="med" len="med"/>
                    <a:tailEnd type="none" w="med" len="med"/>
                  </a:ln>
                  <a:effectLst/>
                </p:spPr>
                <p:txBody>
                  <a:bodyPr rtlCol="0" anchor="ctr"/>
                  <a:lstStyle/>
                  <a:p>
                    <a:pPr algn="ctr"/>
                    <a:endParaRPr lang="en-US"/>
                  </a:p>
                </p:txBody>
              </p:sp>
              <p:sp>
                <p:nvSpPr>
                  <p:cNvPr id="519" name="Freeform 518"/>
                  <p:cNvSpPr/>
                  <p:nvPr/>
                </p:nvSpPr>
                <p:spPr bwMode="auto">
                  <a:xfrm flipH="1">
                    <a:off x="1188084" y="2690813"/>
                    <a:ext cx="153194" cy="1657350"/>
                  </a:xfrm>
                  <a:custGeom>
                    <a:avLst/>
                    <a:gdLst>
                      <a:gd name="connsiteX0" fmla="*/ 91281 w 153194"/>
                      <a:gd name="connsiteY0" fmla="*/ 0 h 1657350"/>
                      <a:gd name="connsiteX1" fmla="*/ 794 w 153194"/>
                      <a:gd name="connsiteY1" fmla="*/ 104775 h 1657350"/>
                      <a:gd name="connsiteX2" fmla="*/ 96044 w 153194"/>
                      <a:gd name="connsiteY2" fmla="*/ 185737 h 1657350"/>
                      <a:gd name="connsiteX3" fmla="*/ 5556 w 153194"/>
                      <a:gd name="connsiteY3" fmla="*/ 285750 h 1657350"/>
                      <a:gd name="connsiteX4" fmla="*/ 96044 w 153194"/>
                      <a:gd name="connsiteY4" fmla="*/ 371475 h 1657350"/>
                      <a:gd name="connsiteX5" fmla="*/ 5556 w 153194"/>
                      <a:gd name="connsiteY5" fmla="*/ 466725 h 1657350"/>
                      <a:gd name="connsiteX6" fmla="*/ 96044 w 153194"/>
                      <a:gd name="connsiteY6" fmla="*/ 552450 h 1657350"/>
                      <a:gd name="connsiteX7" fmla="*/ 10319 w 153194"/>
                      <a:gd name="connsiteY7" fmla="*/ 652462 h 1657350"/>
                      <a:gd name="connsiteX8" fmla="*/ 91281 w 153194"/>
                      <a:gd name="connsiteY8" fmla="*/ 742950 h 1657350"/>
                      <a:gd name="connsiteX9" fmla="*/ 5556 w 153194"/>
                      <a:gd name="connsiteY9" fmla="*/ 833437 h 1657350"/>
                      <a:gd name="connsiteX10" fmla="*/ 96044 w 153194"/>
                      <a:gd name="connsiteY10" fmla="*/ 919162 h 1657350"/>
                      <a:gd name="connsiteX11" fmla="*/ 15081 w 153194"/>
                      <a:gd name="connsiteY11" fmla="*/ 1019175 h 1657350"/>
                      <a:gd name="connsiteX12" fmla="*/ 96044 w 153194"/>
                      <a:gd name="connsiteY12" fmla="*/ 1104900 h 1657350"/>
                      <a:gd name="connsiteX13" fmla="*/ 10319 w 153194"/>
                      <a:gd name="connsiteY13" fmla="*/ 1204912 h 1657350"/>
                      <a:gd name="connsiteX14" fmla="*/ 110331 w 153194"/>
                      <a:gd name="connsiteY14" fmla="*/ 1285875 h 1657350"/>
                      <a:gd name="connsiteX15" fmla="*/ 794 w 153194"/>
                      <a:gd name="connsiteY15" fmla="*/ 1390650 h 1657350"/>
                      <a:gd name="connsiteX16" fmla="*/ 110331 w 153194"/>
                      <a:gd name="connsiteY16" fmla="*/ 1485900 h 1657350"/>
                      <a:gd name="connsiteX17" fmla="*/ 153194 w 153194"/>
                      <a:gd name="connsiteY17" fmla="*/ 1657350 h 1657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3194" h="1657350">
                        <a:moveTo>
                          <a:pt x="91281" y="0"/>
                        </a:moveTo>
                        <a:cubicBezTo>
                          <a:pt x="45640" y="36909"/>
                          <a:pt x="0" y="73819"/>
                          <a:pt x="794" y="104775"/>
                        </a:cubicBezTo>
                        <a:cubicBezTo>
                          <a:pt x="1588" y="135731"/>
                          <a:pt x="95250" y="155575"/>
                          <a:pt x="96044" y="185737"/>
                        </a:cubicBezTo>
                        <a:cubicBezTo>
                          <a:pt x="96838" y="215899"/>
                          <a:pt x="5556" y="254794"/>
                          <a:pt x="5556" y="285750"/>
                        </a:cubicBezTo>
                        <a:cubicBezTo>
                          <a:pt x="5556" y="316706"/>
                          <a:pt x="96044" y="341313"/>
                          <a:pt x="96044" y="371475"/>
                        </a:cubicBezTo>
                        <a:cubicBezTo>
                          <a:pt x="96044" y="401637"/>
                          <a:pt x="5556" y="436563"/>
                          <a:pt x="5556" y="466725"/>
                        </a:cubicBezTo>
                        <a:cubicBezTo>
                          <a:pt x="5556" y="496887"/>
                          <a:pt x="95250" y="521494"/>
                          <a:pt x="96044" y="552450"/>
                        </a:cubicBezTo>
                        <a:cubicBezTo>
                          <a:pt x="96838" y="583406"/>
                          <a:pt x="11113" y="620712"/>
                          <a:pt x="10319" y="652462"/>
                        </a:cubicBezTo>
                        <a:cubicBezTo>
                          <a:pt x="9525" y="684212"/>
                          <a:pt x="92075" y="712788"/>
                          <a:pt x="91281" y="742950"/>
                        </a:cubicBezTo>
                        <a:cubicBezTo>
                          <a:pt x="90487" y="773112"/>
                          <a:pt x="4762" y="804068"/>
                          <a:pt x="5556" y="833437"/>
                        </a:cubicBezTo>
                        <a:cubicBezTo>
                          <a:pt x="6350" y="862806"/>
                          <a:pt x="94457" y="888206"/>
                          <a:pt x="96044" y="919162"/>
                        </a:cubicBezTo>
                        <a:cubicBezTo>
                          <a:pt x="97632" y="950118"/>
                          <a:pt x="15081" y="988219"/>
                          <a:pt x="15081" y="1019175"/>
                        </a:cubicBezTo>
                        <a:cubicBezTo>
                          <a:pt x="15081" y="1050131"/>
                          <a:pt x="96838" y="1073944"/>
                          <a:pt x="96044" y="1104900"/>
                        </a:cubicBezTo>
                        <a:cubicBezTo>
                          <a:pt x="95250" y="1135856"/>
                          <a:pt x="7938" y="1174750"/>
                          <a:pt x="10319" y="1204912"/>
                        </a:cubicBezTo>
                        <a:cubicBezTo>
                          <a:pt x="12700" y="1235075"/>
                          <a:pt x="111919" y="1254919"/>
                          <a:pt x="110331" y="1285875"/>
                        </a:cubicBezTo>
                        <a:cubicBezTo>
                          <a:pt x="108744" y="1316831"/>
                          <a:pt x="794" y="1357313"/>
                          <a:pt x="794" y="1390650"/>
                        </a:cubicBezTo>
                        <a:cubicBezTo>
                          <a:pt x="794" y="1423987"/>
                          <a:pt x="84931" y="1441450"/>
                          <a:pt x="110331" y="1485900"/>
                        </a:cubicBezTo>
                        <a:cubicBezTo>
                          <a:pt x="135731" y="1530350"/>
                          <a:pt x="146844" y="1627188"/>
                          <a:pt x="153194" y="1657350"/>
                        </a:cubicBezTo>
                      </a:path>
                    </a:pathLst>
                  </a:custGeom>
                  <a:noFill/>
                  <a:ln w="12700" cap="rnd" cmpd="sng" algn="ctr">
                    <a:gradFill>
                      <a:gsLst>
                        <a:gs pos="0">
                          <a:srgbClr val="006699"/>
                        </a:gs>
                        <a:gs pos="45000">
                          <a:srgbClr val="006699">
                            <a:alpha val="80000"/>
                          </a:srgbClr>
                        </a:gs>
                        <a:gs pos="70000">
                          <a:srgbClr val="0099CC"/>
                        </a:gs>
                      </a:gsLst>
                      <a:lin ang="16200000" scaled="0"/>
                    </a:gradFill>
                    <a:prstDash val="solid"/>
                    <a:round/>
                    <a:headEnd type="none" w="med" len="med"/>
                    <a:tailEnd type="none" w="med" len="med"/>
                  </a:ln>
                  <a:effectLst/>
                </p:spPr>
                <p:txBody>
                  <a:bodyPr rtlCol="0" anchor="ctr"/>
                  <a:lstStyle/>
                  <a:p>
                    <a:pPr algn="ctr"/>
                    <a:endParaRPr lang="en-US"/>
                  </a:p>
                </p:txBody>
              </p:sp>
            </p:grpSp>
            <p:grpSp>
              <p:nvGrpSpPr>
                <p:cNvPr id="512" name="Group 556"/>
                <p:cNvGrpSpPr/>
                <p:nvPr/>
              </p:nvGrpSpPr>
              <p:grpSpPr>
                <a:xfrm>
                  <a:off x="4244024" y="2681287"/>
                  <a:ext cx="203834" cy="1657350"/>
                  <a:chOff x="1137444" y="2690813"/>
                  <a:chExt cx="203834" cy="1657350"/>
                </a:xfrm>
              </p:grpSpPr>
              <p:sp>
                <p:nvSpPr>
                  <p:cNvPr id="516" name="Freeform 515"/>
                  <p:cNvSpPr/>
                  <p:nvPr/>
                </p:nvSpPr>
                <p:spPr bwMode="auto">
                  <a:xfrm>
                    <a:off x="1137444" y="2690813"/>
                    <a:ext cx="153194" cy="1657350"/>
                  </a:xfrm>
                  <a:custGeom>
                    <a:avLst/>
                    <a:gdLst>
                      <a:gd name="connsiteX0" fmla="*/ 91281 w 153194"/>
                      <a:gd name="connsiteY0" fmla="*/ 0 h 1657350"/>
                      <a:gd name="connsiteX1" fmla="*/ 794 w 153194"/>
                      <a:gd name="connsiteY1" fmla="*/ 104775 h 1657350"/>
                      <a:gd name="connsiteX2" fmla="*/ 96044 w 153194"/>
                      <a:gd name="connsiteY2" fmla="*/ 185737 h 1657350"/>
                      <a:gd name="connsiteX3" fmla="*/ 5556 w 153194"/>
                      <a:gd name="connsiteY3" fmla="*/ 285750 h 1657350"/>
                      <a:gd name="connsiteX4" fmla="*/ 96044 w 153194"/>
                      <a:gd name="connsiteY4" fmla="*/ 371475 h 1657350"/>
                      <a:gd name="connsiteX5" fmla="*/ 5556 w 153194"/>
                      <a:gd name="connsiteY5" fmla="*/ 466725 h 1657350"/>
                      <a:gd name="connsiteX6" fmla="*/ 96044 w 153194"/>
                      <a:gd name="connsiteY6" fmla="*/ 552450 h 1657350"/>
                      <a:gd name="connsiteX7" fmla="*/ 10319 w 153194"/>
                      <a:gd name="connsiteY7" fmla="*/ 652462 h 1657350"/>
                      <a:gd name="connsiteX8" fmla="*/ 91281 w 153194"/>
                      <a:gd name="connsiteY8" fmla="*/ 742950 h 1657350"/>
                      <a:gd name="connsiteX9" fmla="*/ 5556 w 153194"/>
                      <a:gd name="connsiteY9" fmla="*/ 833437 h 1657350"/>
                      <a:gd name="connsiteX10" fmla="*/ 96044 w 153194"/>
                      <a:gd name="connsiteY10" fmla="*/ 919162 h 1657350"/>
                      <a:gd name="connsiteX11" fmla="*/ 15081 w 153194"/>
                      <a:gd name="connsiteY11" fmla="*/ 1019175 h 1657350"/>
                      <a:gd name="connsiteX12" fmla="*/ 96044 w 153194"/>
                      <a:gd name="connsiteY12" fmla="*/ 1104900 h 1657350"/>
                      <a:gd name="connsiteX13" fmla="*/ 10319 w 153194"/>
                      <a:gd name="connsiteY13" fmla="*/ 1204912 h 1657350"/>
                      <a:gd name="connsiteX14" fmla="*/ 110331 w 153194"/>
                      <a:gd name="connsiteY14" fmla="*/ 1285875 h 1657350"/>
                      <a:gd name="connsiteX15" fmla="*/ 794 w 153194"/>
                      <a:gd name="connsiteY15" fmla="*/ 1390650 h 1657350"/>
                      <a:gd name="connsiteX16" fmla="*/ 110331 w 153194"/>
                      <a:gd name="connsiteY16" fmla="*/ 1485900 h 1657350"/>
                      <a:gd name="connsiteX17" fmla="*/ 153194 w 153194"/>
                      <a:gd name="connsiteY17" fmla="*/ 1657350 h 1657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3194" h="1657350">
                        <a:moveTo>
                          <a:pt x="91281" y="0"/>
                        </a:moveTo>
                        <a:cubicBezTo>
                          <a:pt x="45640" y="36909"/>
                          <a:pt x="0" y="73819"/>
                          <a:pt x="794" y="104775"/>
                        </a:cubicBezTo>
                        <a:cubicBezTo>
                          <a:pt x="1588" y="135731"/>
                          <a:pt x="95250" y="155575"/>
                          <a:pt x="96044" y="185737"/>
                        </a:cubicBezTo>
                        <a:cubicBezTo>
                          <a:pt x="96838" y="215899"/>
                          <a:pt x="5556" y="254794"/>
                          <a:pt x="5556" y="285750"/>
                        </a:cubicBezTo>
                        <a:cubicBezTo>
                          <a:pt x="5556" y="316706"/>
                          <a:pt x="96044" y="341313"/>
                          <a:pt x="96044" y="371475"/>
                        </a:cubicBezTo>
                        <a:cubicBezTo>
                          <a:pt x="96044" y="401637"/>
                          <a:pt x="5556" y="436563"/>
                          <a:pt x="5556" y="466725"/>
                        </a:cubicBezTo>
                        <a:cubicBezTo>
                          <a:pt x="5556" y="496887"/>
                          <a:pt x="95250" y="521494"/>
                          <a:pt x="96044" y="552450"/>
                        </a:cubicBezTo>
                        <a:cubicBezTo>
                          <a:pt x="96838" y="583406"/>
                          <a:pt x="11113" y="620712"/>
                          <a:pt x="10319" y="652462"/>
                        </a:cubicBezTo>
                        <a:cubicBezTo>
                          <a:pt x="9525" y="684212"/>
                          <a:pt x="92075" y="712788"/>
                          <a:pt x="91281" y="742950"/>
                        </a:cubicBezTo>
                        <a:cubicBezTo>
                          <a:pt x="90487" y="773112"/>
                          <a:pt x="4762" y="804068"/>
                          <a:pt x="5556" y="833437"/>
                        </a:cubicBezTo>
                        <a:cubicBezTo>
                          <a:pt x="6350" y="862806"/>
                          <a:pt x="94457" y="888206"/>
                          <a:pt x="96044" y="919162"/>
                        </a:cubicBezTo>
                        <a:cubicBezTo>
                          <a:pt x="97632" y="950118"/>
                          <a:pt x="15081" y="988219"/>
                          <a:pt x="15081" y="1019175"/>
                        </a:cubicBezTo>
                        <a:cubicBezTo>
                          <a:pt x="15081" y="1050131"/>
                          <a:pt x="96838" y="1073944"/>
                          <a:pt x="96044" y="1104900"/>
                        </a:cubicBezTo>
                        <a:cubicBezTo>
                          <a:pt x="95250" y="1135856"/>
                          <a:pt x="7938" y="1174750"/>
                          <a:pt x="10319" y="1204912"/>
                        </a:cubicBezTo>
                        <a:cubicBezTo>
                          <a:pt x="12700" y="1235075"/>
                          <a:pt x="111919" y="1254919"/>
                          <a:pt x="110331" y="1285875"/>
                        </a:cubicBezTo>
                        <a:cubicBezTo>
                          <a:pt x="108744" y="1316831"/>
                          <a:pt x="794" y="1357313"/>
                          <a:pt x="794" y="1390650"/>
                        </a:cubicBezTo>
                        <a:cubicBezTo>
                          <a:pt x="794" y="1423987"/>
                          <a:pt x="84931" y="1441450"/>
                          <a:pt x="110331" y="1485900"/>
                        </a:cubicBezTo>
                        <a:cubicBezTo>
                          <a:pt x="135731" y="1530350"/>
                          <a:pt x="146844" y="1627188"/>
                          <a:pt x="153194" y="1657350"/>
                        </a:cubicBezTo>
                      </a:path>
                    </a:pathLst>
                  </a:custGeom>
                  <a:noFill/>
                  <a:ln w="12700" cap="rnd" cmpd="sng" algn="ctr">
                    <a:gradFill>
                      <a:gsLst>
                        <a:gs pos="0">
                          <a:srgbClr val="006699"/>
                        </a:gs>
                        <a:gs pos="45000">
                          <a:srgbClr val="006699">
                            <a:alpha val="80000"/>
                          </a:srgbClr>
                        </a:gs>
                        <a:gs pos="70000">
                          <a:srgbClr val="0099CC"/>
                        </a:gs>
                      </a:gsLst>
                      <a:lin ang="16200000" scaled="0"/>
                    </a:gradFill>
                    <a:prstDash val="solid"/>
                    <a:round/>
                    <a:headEnd type="none" w="med" len="med"/>
                    <a:tailEnd type="none" w="med" len="med"/>
                  </a:ln>
                  <a:effectLst/>
                </p:spPr>
                <p:txBody>
                  <a:bodyPr rtlCol="0" anchor="ctr"/>
                  <a:lstStyle/>
                  <a:p>
                    <a:pPr algn="ctr"/>
                    <a:endParaRPr lang="en-US"/>
                  </a:p>
                </p:txBody>
              </p:sp>
              <p:sp>
                <p:nvSpPr>
                  <p:cNvPr id="517" name="Freeform 516"/>
                  <p:cNvSpPr/>
                  <p:nvPr/>
                </p:nvSpPr>
                <p:spPr bwMode="auto">
                  <a:xfrm flipH="1">
                    <a:off x="1188084" y="2690813"/>
                    <a:ext cx="153194" cy="1657350"/>
                  </a:xfrm>
                  <a:custGeom>
                    <a:avLst/>
                    <a:gdLst>
                      <a:gd name="connsiteX0" fmla="*/ 91281 w 153194"/>
                      <a:gd name="connsiteY0" fmla="*/ 0 h 1657350"/>
                      <a:gd name="connsiteX1" fmla="*/ 794 w 153194"/>
                      <a:gd name="connsiteY1" fmla="*/ 104775 h 1657350"/>
                      <a:gd name="connsiteX2" fmla="*/ 96044 w 153194"/>
                      <a:gd name="connsiteY2" fmla="*/ 185737 h 1657350"/>
                      <a:gd name="connsiteX3" fmla="*/ 5556 w 153194"/>
                      <a:gd name="connsiteY3" fmla="*/ 285750 h 1657350"/>
                      <a:gd name="connsiteX4" fmla="*/ 96044 w 153194"/>
                      <a:gd name="connsiteY4" fmla="*/ 371475 h 1657350"/>
                      <a:gd name="connsiteX5" fmla="*/ 5556 w 153194"/>
                      <a:gd name="connsiteY5" fmla="*/ 466725 h 1657350"/>
                      <a:gd name="connsiteX6" fmla="*/ 96044 w 153194"/>
                      <a:gd name="connsiteY6" fmla="*/ 552450 h 1657350"/>
                      <a:gd name="connsiteX7" fmla="*/ 10319 w 153194"/>
                      <a:gd name="connsiteY7" fmla="*/ 652462 h 1657350"/>
                      <a:gd name="connsiteX8" fmla="*/ 91281 w 153194"/>
                      <a:gd name="connsiteY8" fmla="*/ 742950 h 1657350"/>
                      <a:gd name="connsiteX9" fmla="*/ 5556 w 153194"/>
                      <a:gd name="connsiteY9" fmla="*/ 833437 h 1657350"/>
                      <a:gd name="connsiteX10" fmla="*/ 96044 w 153194"/>
                      <a:gd name="connsiteY10" fmla="*/ 919162 h 1657350"/>
                      <a:gd name="connsiteX11" fmla="*/ 15081 w 153194"/>
                      <a:gd name="connsiteY11" fmla="*/ 1019175 h 1657350"/>
                      <a:gd name="connsiteX12" fmla="*/ 96044 w 153194"/>
                      <a:gd name="connsiteY12" fmla="*/ 1104900 h 1657350"/>
                      <a:gd name="connsiteX13" fmla="*/ 10319 w 153194"/>
                      <a:gd name="connsiteY13" fmla="*/ 1204912 h 1657350"/>
                      <a:gd name="connsiteX14" fmla="*/ 110331 w 153194"/>
                      <a:gd name="connsiteY14" fmla="*/ 1285875 h 1657350"/>
                      <a:gd name="connsiteX15" fmla="*/ 794 w 153194"/>
                      <a:gd name="connsiteY15" fmla="*/ 1390650 h 1657350"/>
                      <a:gd name="connsiteX16" fmla="*/ 110331 w 153194"/>
                      <a:gd name="connsiteY16" fmla="*/ 1485900 h 1657350"/>
                      <a:gd name="connsiteX17" fmla="*/ 153194 w 153194"/>
                      <a:gd name="connsiteY17" fmla="*/ 1657350 h 1657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3194" h="1657350">
                        <a:moveTo>
                          <a:pt x="91281" y="0"/>
                        </a:moveTo>
                        <a:cubicBezTo>
                          <a:pt x="45640" y="36909"/>
                          <a:pt x="0" y="73819"/>
                          <a:pt x="794" y="104775"/>
                        </a:cubicBezTo>
                        <a:cubicBezTo>
                          <a:pt x="1588" y="135731"/>
                          <a:pt x="95250" y="155575"/>
                          <a:pt x="96044" y="185737"/>
                        </a:cubicBezTo>
                        <a:cubicBezTo>
                          <a:pt x="96838" y="215899"/>
                          <a:pt x="5556" y="254794"/>
                          <a:pt x="5556" y="285750"/>
                        </a:cubicBezTo>
                        <a:cubicBezTo>
                          <a:pt x="5556" y="316706"/>
                          <a:pt x="96044" y="341313"/>
                          <a:pt x="96044" y="371475"/>
                        </a:cubicBezTo>
                        <a:cubicBezTo>
                          <a:pt x="96044" y="401637"/>
                          <a:pt x="5556" y="436563"/>
                          <a:pt x="5556" y="466725"/>
                        </a:cubicBezTo>
                        <a:cubicBezTo>
                          <a:pt x="5556" y="496887"/>
                          <a:pt x="95250" y="521494"/>
                          <a:pt x="96044" y="552450"/>
                        </a:cubicBezTo>
                        <a:cubicBezTo>
                          <a:pt x="96838" y="583406"/>
                          <a:pt x="11113" y="620712"/>
                          <a:pt x="10319" y="652462"/>
                        </a:cubicBezTo>
                        <a:cubicBezTo>
                          <a:pt x="9525" y="684212"/>
                          <a:pt x="92075" y="712788"/>
                          <a:pt x="91281" y="742950"/>
                        </a:cubicBezTo>
                        <a:cubicBezTo>
                          <a:pt x="90487" y="773112"/>
                          <a:pt x="4762" y="804068"/>
                          <a:pt x="5556" y="833437"/>
                        </a:cubicBezTo>
                        <a:cubicBezTo>
                          <a:pt x="6350" y="862806"/>
                          <a:pt x="94457" y="888206"/>
                          <a:pt x="96044" y="919162"/>
                        </a:cubicBezTo>
                        <a:cubicBezTo>
                          <a:pt x="97632" y="950118"/>
                          <a:pt x="15081" y="988219"/>
                          <a:pt x="15081" y="1019175"/>
                        </a:cubicBezTo>
                        <a:cubicBezTo>
                          <a:pt x="15081" y="1050131"/>
                          <a:pt x="96838" y="1073944"/>
                          <a:pt x="96044" y="1104900"/>
                        </a:cubicBezTo>
                        <a:cubicBezTo>
                          <a:pt x="95250" y="1135856"/>
                          <a:pt x="7938" y="1174750"/>
                          <a:pt x="10319" y="1204912"/>
                        </a:cubicBezTo>
                        <a:cubicBezTo>
                          <a:pt x="12700" y="1235075"/>
                          <a:pt x="111919" y="1254919"/>
                          <a:pt x="110331" y="1285875"/>
                        </a:cubicBezTo>
                        <a:cubicBezTo>
                          <a:pt x="108744" y="1316831"/>
                          <a:pt x="794" y="1357313"/>
                          <a:pt x="794" y="1390650"/>
                        </a:cubicBezTo>
                        <a:cubicBezTo>
                          <a:pt x="794" y="1423987"/>
                          <a:pt x="84931" y="1441450"/>
                          <a:pt x="110331" y="1485900"/>
                        </a:cubicBezTo>
                        <a:cubicBezTo>
                          <a:pt x="135731" y="1530350"/>
                          <a:pt x="146844" y="1627188"/>
                          <a:pt x="153194" y="1657350"/>
                        </a:cubicBezTo>
                      </a:path>
                    </a:pathLst>
                  </a:custGeom>
                  <a:noFill/>
                  <a:ln w="12700" cap="rnd" cmpd="sng" algn="ctr">
                    <a:gradFill>
                      <a:gsLst>
                        <a:gs pos="0">
                          <a:srgbClr val="006699"/>
                        </a:gs>
                        <a:gs pos="45000">
                          <a:srgbClr val="006699">
                            <a:alpha val="80000"/>
                          </a:srgbClr>
                        </a:gs>
                        <a:gs pos="70000">
                          <a:srgbClr val="0099CC"/>
                        </a:gs>
                      </a:gsLst>
                      <a:lin ang="16200000" scaled="0"/>
                    </a:gradFill>
                    <a:prstDash val="solid"/>
                    <a:round/>
                    <a:headEnd type="none" w="med" len="med"/>
                    <a:tailEnd type="none" w="med" len="med"/>
                  </a:ln>
                  <a:effectLst/>
                </p:spPr>
                <p:txBody>
                  <a:bodyPr rtlCol="0" anchor="ctr"/>
                  <a:lstStyle/>
                  <a:p>
                    <a:pPr algn="ctr"/>
                    <a:endParaRPr lang="en-US"/>
                  </a:p>
                </p:txBody>
              </p:sp>
            </p:grpSp>
            <p:grpSp>
              <p:nvGrpSpPr>
                <p:cNvPr id="513" name="Group 559"/>
                <p:cNvGrpSpPr/>
                <p:nvPr/>
              </p:nvGrpSpPr>
              <p:grpSpPr>
                <a:xfrm>
                  <a:off x="4425002" y="2681287"/>
                  <a:ext cx="203834" cy="1657350"/>
                  <a:chOff x="1137444" y="2690813"/>
                  <a:chExt cx="203834" cy="1657350"/>
                </a:xfrm>
              </p:grpSpPr>
              <p:sp>
                <p:nvSpPr>
                  <p:cNvPr id="514" name="Freeform 513"/>
                  <p:cNvSpPr/>
                  <p:nvPr/>
                </p:nvSpPr>
                <p:spPr bwMode="auto">
                  <a:xfrm>
                    <a:off x="1137444" y="2690813"/>
                    <a:ext cx="153194" cy="1657350"/>
                  </a:xfrm>
                  <a:custGeom>
                    <a:avLst/>
                    <a:gdLst>
                      <a:gd name="connsiteX0" fmla="*/ 91281 w 153194"/>
                      <a:gd name="connsiteY0" fmla="*/ 0 h 1657350"/>
                      <a:gd name="connsiteX1" fmla="*/ 794 w 153194"/>
                      <a:gd name="connsiteY1" fmla="*/ 104775 h 1657350"/>
                      <a:gd name="connsiteX2" fmla="*/ 96044 w 153194"/>
                      <a:gd name="connsiteY2" fmla="*/ 185737 h 1657350"/>
                      <a:gd name="connsiteX3" fmla="*/ 5556 w 153194"/>
                      <a:gd name="connsiteY3" fmla="*/ 285750 h 1657350"/>
                      <a:gd name="connsiteX4" fmla="*/ 96044 w 153194"/>
                      <a:gd name="connsiteY4" fmla="*/ 371475 h 1657350"/>
                      <a:gd name="connsiteX5" fmla="*/ 5556 w 153194"/>
                      <a:gd name="connsiteY5" fmla="*/ 466725 h 1657350"/>
                      <a:gd name="connsiteX6" fmla="*/ 96044 w 153194"/>
                      <a:gd name="connsiteY6" fmla="*/ 552450 h 1657350"/>
                      <a:gd name="connsiteX7" fmla="*/ 10319 w 153194"/>
                      <a:gd name="connsiteY7" fmla="*/ 652462 h 1657350"/>
                      <a:gd name="connsiteX8" fmla="*/ 91281 w 153194"/>
                      <a:gd name="connsiteY8" fmla="*/ 742950 h 1657350"/>
                      <a:gd name="connsiteX9" fmla="*/ 5556 w 153194"/>
                      <a:gd name="connsiteY9" fmla="*/ 833437 h 1657350"/>
                      <a:gd name="connsiteX10" fmla="*/ 96044 w 153194"/>
                      <a:gd name="connsiteY10" fmla="*/ 919162 h 1657350"/>
                      <a:gd name="connsiteX11" fmla="*/ 15081 w 153194"/>
                      <a:gd name="connsiteY11" fmla="*/ 1019175 h 1657350"/>
                      <a:gd name="connsiteX12" fmla="*/ 96044 w 153194"/>
                      <a:gd name="connsiteY12" fmla="*/ 1104900 h 1657350"/>
                      <a:gd name="connsiteX13" fmla="*/ 10319 w 153194"/>
                      <a:gd name="connsiteY13" fmla="*/ 1204912 h 1657350"/>
                      <a:gd name="connsiteX14" fmla="*/ 110331 w 153194"/>
                      <a:gd name="connsiteY14" fmla="*/ 1285875 h 1657350"/>
                      <a:gd name="connsiteX15" fmla="*/ 794 w 153194"/>
                      <a:gd name="connsiteY15" fmla="*/ 1390650 h 1657350"/>
                      <a:gd name="connsiteX16" fmla="*/ 110331 w 153194"/>
                      <a:gd name="connsiteY16" fmla="*/ 1485900 h 1657350"/>
                      <a:gd name="connsiteX17" fmla="*/ 153194 w 153194"/>
                      <a:gd name="connsiteY17" fmla="*/ 1657350 h 1657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3194" h="1657350">
                        <a:moveTo>
                          <a:pt x="91281" y="0"/>
                        </a:moveTo>
                        <a:cubicBezTo>
                          <a:pt x="45640" y="36909"/>
                          <a:pt x="0" y="73819"/>
                          <a:pt x="794" y="104775"/>
                        </a:cubicBezTo>
                        <a:cubicBezTo>
                          <a:pt x="1588" y="135731"/>
                          <a:pt x="95250" y="155575"/>
                          <a:pt x="96044" y="185737"/>
                        </a:cubicBezTo>
                        <a:cubicBezTo>
                          <a:pt x="96838" y="215899"/>
                          <a:pt x="5556" y="254794"/>
                          <a:pt x="5556" y="285750"/>
                        </a:cubicBezTo>
                        <a:cubicBezTo>
                          <a:pt x="5556" y="316706"/>
                          <a:pt x="96044" y="341313"/>
                          <a:pt x="96044" y="371475"/>
                        </a:cubicBezTo>
                        <a:cubicBezTo>
                          <a:pt x="96044" y="401637"/>
                          <a:pt x="5556" y="436563"/>
                          <a:pt x="5556" y="466725"/>
                        </a:cubicBezTo>
                        <a:cubicBezTo>
                          <a:pt x="5556" y="496887"/>
                          <a:pt x="95250" y="521494"/>
                          <a:pt x="96044" y="552450"/>
                        </a:cubicBezTo>
                        <a:cubicBezTo>
                          <a:pt x="96838" y="583406"/>
                          <a:pt x="11113" y="620712"/>
                          <a:pt x="10319" y="652462"/>
                        </a:cubicBezTo>
                        <a:cubicBezTo>
                          <a:pt x="9525" y="684212"/>
                          <a:pt x="92075" y="712788"/>
                          <a:pt x="91281" y="742950"/>
                        </a:cubicBezTo>
                        <a:cubicBezTo>
                          <a:pt x="90487" y="773112"/>
                          <a:pt x="4762" y="804068"/>
                          <a:pt x="5556" y="833437"/>
                        </a:cubicBezTo>
                        <a:cubicBezTo>
                          <a:pt x="6350" y="862806"/>
                          <a:pt x="94457" y="888206"/>
                          <a:pt x="96044" y="919162"/>
                        </a:cubicBezTo>
                        <a:cubicBezTo>
                          <a:pt x="97632" y="950118"/>
                          <a:pt x="15081" y="988219"/>
                          <a:pt x="15081" y="1019175"/>
                        </a:cubicBezTo>
                        <a:cubicBezTo>
                          <a:pt x="15081" y="1050131"/>
                          <a:pt x="96838" y="1073944"/>
                          <a:pt x="96044" y="1104900"/>
                        </a:cubicBezTo>
                        <a:cubicBezTo>
                          <a:pt x="95250" y="1135856"/>
                          <a:pt x="7938" y="1174750"/>
                          <a:pt x="10319" y="1204912"/>
                        </a:cubicBezTo>
                        <a:cubicBezTo>
                          <a:pt x="12700" y="1235075"/>
                          <a:pt x="111919" y="1254919"/>
                          <a:pt x="110331" y="1285875"/>
                        </a:cubicBezTo>
                        <a:cubicBezTo>
                          <a:pt x="108744" y="1316831"/>
                          <a:pt x="794" y="1357313"/>
                          <a:pt x="794" y="1390650"/>
                        </a:cubicBezTo>
                        <a:cubicBezTo>
                          <a:pt x="794" y="1423987"/>
                          <a:pt x="84931" y="1441450"/>
                          <a:pt x="110331" y="1485900"/>
                        </a:cubicBezTo>
                        <a:cubicBezTo>
                          <a:pt x="135731" y="1530350"/>
                          <a:pt x="146844" y="1627188"/>
                          <a:pt x="153194" y="1657350"/>
                        </a:cubicBezTo>
                      </a:path>
                    </a:pathLst>
                  </a:custGeom>
                  <a:noFill/>
                  <a:ln w="12700" cap="rnd" cmpd="sng" algn="ctr">
                    <a:gradFill>
                      <a:gsLst>
                        <a:gs pos="0">
                          <a:srgbClr val="006699"/>
                        </a:gs>
                        <a:gs pos="45000">
                          <a:srgbClr val="006699">
                            <a:alpha val="80000"/>
                          </a:srgbClr>
                        </a:gs>
                        <a:gs pos="70000">
                          <a:srgbClr val="0099CC"/>
                        </a:gs>
                      </a:gsLst>
                      <a:lin ang="16200000" scaled="0"/>
                    </a:gradFill>
                    <a:prstDash val="solid"/>
                    <a:round/>
                    <a:headEnd type="none" w="med" len="med"/>
                    <a:tailEnd type="none" w="med" len="med"/>
                  </a:ln>
                  <a:effectLst/>
                </p:spPr>
                <p:txBody>
                  <a:bodyPr rtlCol="0" anchor="ctr"/>
                  <a:lstStyle/>
                  <a:p>
                    <a:pPr algn="ctr"/>
                    <a:endParaRPr lang="en-US"/>
                  </a:p>
                </p:txBody>
              </p:sp>
              <p:sp>
                <p:nvSpPr>
                  <p:cNvPr id="515" name="Freeform 514"/>
                  <p:cNvSpPr/>
                  <p:nvPr/>
                </p:nvSpPr>
                <p:spPr bwMode="auto">
                  <a:xfrm flipH="1">
                    <a:off x="1188084" y="2690813"/>
                    <a:ext cx="153194" cy="1657350"/>
                  </a:xfrm>
                  <a:custGeom>
                    <a:avLst/>
                    <a:gdLst>
                      <a:gd name="connsiteX0" fmla="*/ 91281 w 153194"/>
                      <a:gd name="connsiteY0" fmla="*/ 0 h 1657350"/>
                      <a:gd name="connsiteX1" fmla="*/ 794 w 153194"/>
                      <a:gd name="connsiteY1" fmla="*/ 104775 h 1657350"/>
                      <a:gd name="connsiteX2" fmla="*/ 96044 w 153194"/>
                      <a:gd name="connsiteY2" fmla="*/ 185737 h 1657350"/>
                      <a:gd name="connsiteX3" fmla="*/ 5556 w 153194"/>
                      <a:gd name="connsiteY3" fmla="*/ 285750 h 1657350"/>
                      <a:gd name="connsiteX4" fmla="*/ 96044 w 153194"/>
                      <a:gd name="connsiteY4" fmla="*/ 371475 h 1657350"/>
                      <a:gd name="connsiteX5" fmla="*/ 5556 w 153194"/>
                      <a:gd name="connsiteY5" fmla="*/ 466725 h 1657350"/>
                      <a:gd name="connsiteX6" fmla="*/ 96044 w 153194"/>
                      <a:gd name="connsiteY6" fmla="*/ 552450 h 1657350"/>
                      <a:gd name="connsiteX7" fmla="*/ 10319 w 153194"/>
                      <a:gd name="connsiteY7" fmla="*/ 652462 h 1657350"/>
                      <a:gd name="connsiteX8" fmla="*/ 91281 w 153194"/>
                      <a:gd name="connsiteY8" fmla="*/ 742950 h 1657350"/>
                      <a:gd name="connsiteX9" fmla="*/ 5556 w 153194"/>
                      <a:gd name="connsiteY9" fmla="*/ 833437 h 1657350"/>
                      <a:gd name="connsiteX10" fmla="*/ 96044 w 153194"/>
                      <a:gd name="connsiteY10" fmla="*/ 919162 h 1657350"/>
                      <a:gd name="connsiteX11" fmla="*/ 15081 w 153194"/>
                      <a:gd name="connsiteY11" fmla="*/ 1019175 h 1657350"/>
                      <a:gd name="connsiteX12" fmla="*/ 96044 w 153194"/>
                      <a:gd name="connsiteY12" fmla="*/ 1104900 h 1657350"/>
                      <a:gd name="connsiteX13" fmla="*/ 10319 w 153194"/>
                      <a:gd name="connsiteY13" fmla="*/ 1204912 h 1657350"/>
                      <a:gd name="connsiteX14" fmla="*/ 110331 w 153194"/>
                      <a:gd name="connsiteY14" fmla="*/ 1285875 h 1657350"/>
                      <a:gd name="connsiteX15" fmla="*/ 794 w 153194"/>
                      <a:gd name="connsiteY15" fmla="*/ 1390650 h 1657350"/>
                      <a:gd name="connsiteX16" fmla="*/ 110331 w 153194"/>
                      <a:gd name="connsiteY16" fmla="*/ 1485900 h 1657350"/>
                      <a:gd name="connsiteX17" fmla="*/ 153194 w 153194"/>
                      <a:gd name="connsiteY17" fmla="*/ 1657350 h 1657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3194" h="1657350">
                        <a:moveTo>
                          <a:pt x="91281" y="0"/>
                        </a:moveTo>
                        <a:cubicBezTo>
                          <a:pt x="45640" y="36909"/>
                          <a:pt x="0" y="73819"/>
                          <a:pt x="794" y="104775"/>
                        </a:cubicBezTo>
                        <a:cubicBezTo>
                          <a:pt x="1588" y="135731"/>
                          <a:pt x="95250" y="155575"/>
                          <a:pt x="96044" y="185737"/>
                        </a:cubicBezTo>
                        <a:cubicBezTo>
                          <a:pt x="96838" y="215899"/>
                          <a:pt x="5556" y="254794"/>
                          <a:pt x="5556" y="285750"/>
                        </a:cubicBezTo>
                        <a:cubicBezTo>
                          <a:pt x="5556" y="316706"/>
                          <a:pt x="96044" y="341313"/>
                          <a:pt x="96044" y="371475"/>
                        </a:cubicBezTo>
                        <a:cubicBezTo>
                          <a:pt x="96044" y="401637"/>
                          <a:pt x="5556" y="436563"/>
                          <a:pt x="5556" y="466725"/>
                        </a:cubicBezTo>
                        <a:cubicBezTo>
                          <a:pt x="5556" y="496887"/>
                          <a:pt x="95250" y="521494"/>
                          <a:pt x="96044" y="552450"/>
                        </a:cubicBezTo>
                        <a:cubicBezTo>
                          <a:pt x="96838" y="583406"/>
                          <a:pt x="11113" y="620712"/>
                          <a:pt x="10319" y="652462"/>
                        </a:cubicBezTo>
                        <a:cubicBezTo>
                          <a:pt x="9525" y="684212"/>
                          <a:pt x="92075" y="712788"/>
                          <a:pt x="91281" y="742950"/>
                        </a:cubicBezTo>
                        <a:cubicBezTo>
                          <a:pt x="90487" y="773112"/>
                          <a:pt x="4762" y="804068"/>
                          <a:pt x="5556" y="833437"/>
                        </a:cubicBezTo>
                        <a:cubicBezTo>
                          <a:pt x="6350" y="862806"/>
                          <a:pt x="94457" y="888206"/>
                          <a:pt x="96044" y="919162"/>
                        </a:cubicBezTo>
                        <a:cubicBezTo>
                          <a:pt x="97632" y="950118"/>
                          <a:pt x="15081" y="988219"/>
                          <a:pt x="15081" y="1019175"/>
                        </a:cubicBezTo>
                        <a:cubicBezTo>
                          <a:pt x="15081" y="1050131"/>
                          <a:pt x="96838" y="1073944"/>
                          <a:pt x="96044" y="1104900"/>
                        </a:cubicBezTo>
                        <a:cubicBezTo>
                          <a:pt x="95250" y="1135856"/>
                          <a:pt x="7938" y="1174750"/>
                          <a:pt x="10319" y="1204912"/>
                        </a:cubicBezTo>
                        <a:cubicBezTo>
                          <a:pt x="12700" y="1235075"/>
                          <a:pt x="111919" y="1254919"/>
                          <a:pt x="110331" y="1285875"/>
                        </a:cubicBezTo>
                        <a:cubicBezTo>
                          <a:pt x="108744" y="1316831"/>
                          <a:pt x="794" y="1357313"/>
                          <a:pt x="794" y="1390650"/>
                        </a:cubicBezTo>
                        <a:cubicBezTo>
                          <a:pt x="794" y="1423987"/>
                          <a:pt x="84931" y="1441450"/>
                          <a:pt x="110331" y="1485900"/>
                        </a:cubicBezTo>
                        <a:cubicBezTo>
                          <a:pt x="135731" y="1530350"/>
                          <a:pt x="146844" y="1627188"/>
                          <a:pt x="153194" y="1657350"/>
                        </a:cubicBezTo>
                      </a:path>
                    </a:pathLst>
                  </a:custGeom>
                  <a:noFill/>
                  <a:ln w="12700" cap="rnd" cmpd="sng" algn="ctr">
                    <a:gradFill>
                      <a:gsLst>
                        <a:gs pos="0">
                          <a:srgbClr val="006699"/>
                        </a:gs>
                        <a:gs pos="45000">
                          <a:srgbClr val="006699">
                            <a:alpha val="80000"/>
                          </a:srgbClr>
                        </a:gs>
                        <a:gs pos="70000">
                          <a:srgbClr val="0099CC"/>
                        </a:gs>
                      </a:gsLst>
                      <a:lin ang="16200000" scaled="0"/>
                    </a:gradFill>
                    <a:prstDash val="solid"/>
                    <a:round/>
                    <a:headEnd type="none" w="med" len="med"/>
                    <a:tailEnd type="none" w="med" len="med"/>
                  </a:ln>
                  <a:effectLst/>
                </p:spPr>
                <p:txBody>
                  <a:bodyPr rtlCol="0" anchor="ctr"/>
                  <a:lstStyle/>
                  <a:p>
                    <a:pPr algn="ctr"/>
                    <a:endParaRPr lang="en-US"/>
                  </a:p>
                </p:txBody>
              </p:sp>
            </p:grpSp>
          </p:grpSp>
          <p:sp>
            <p:nvSpPr>
              <p:cNvPr id="178" name="Rectangle 177"/>
              <p:cNvSpPr/>
              <p:nvPr/>
            </p:nvSpPr>
            <p:spPr bwMode="auto">
              <a:xfrm>
                <a:off x="7586850" y="1276364"/>
                <a:ext cx="638942" cy="1360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sp>
            <p:nvSpPr>
              <p:cNvPr id="179" name="Rectangle 178"/>
              <p:cNvSpPr/>
              <p:nvPr/>
            </p:nvSpPr>
            <p:spPr bwMode="auto">
              <a:xfrm>
                <a:off x="4663817" y="1276364"/>
                <a:ext cx="638942" cy="1360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cxnSp>
            <p:nvCxnSpPr>
              <p:cNvPr id="181" name="Straight Connector 180"/>
              <p:cNvCxnSpPr/>
              <p:nvPr/>
            </p:nvCxnSpPr>
            <p:spPr bwMode="auto">
              <a:xfrm rot="5400000">
                <a:off x="5209641" y="1320910"/>
                <a:ext cx="186232" cy="0"/>
              </a:xfrm>
              <a:prstGeom prst="line">
                <a:avLst/>
              </a:prstGeom>
              <a:noFill/>
              <a:ln w="38100" cap="rnd">
                <a:solidFill>
                  <a:schemeClr val="tx1">
                    <a:lumMod val="50000"/>
                    <a:lumOff val="50000"/>
                  </a:schemeClr>
                </a:solidFill>
                <a:round/>
                <a:headEnd/>
                <a:tailEnd/>
              </a:ln>
            </p:spPr>
          </p:cxnSp>
          <p:cxnSp>
            <p:nvCxnSpPr>
              <p:cNvPr id="182" name="Straight Connector 181"/>
              <p:cNvCxnSpPr/>
              <p:nvPr/>
            </p:nvCxnSpPr>
            <p:spPr bwMode="auto">
              <a:xfrm>
                <a:off x="4663819" y="1414049"/>
                <a:ext cx="91819" cy="2"/>
              </a:xfrm>
              <a:prstGeom prst="line">
                <a:avLst/>
              </a:prstGeom>
              <a:noFill/>
              <a:ln w="38100" cap="rnd">
                <a:solidFill>
                  <a:schemeClr val="tx1">
                    <a:lumMod val="50000"/>
                    <a:lumOff val="50000"/>
                  </a:schemeClr>
                </a:solidFill>
                <a:round/>
                <a:headEnd/>
                <a:tailEnd/>
              </a:ln>
            </p:spPr>
          </p:cxnSp>
          <p:cxnSp>
            <p:nvCxnSpPr>
              <p:cNvPr id="183" name="Straight Connector 182"/>
              <p:cNvCxnSpPr/>
              <p:nvPr/>
            </p:nvCxnSpPr>
            <p:spPr bwMode="auto">
              <a:xfrm>
                <a:off x="4842709" y="1414049"/>
                <a:ext cx="91819" cy="2"/>
              </a:xfrm>
              <a:prstGeom prst="line">
                <a:avLst/>
              </a:prstGeom>
              <a:noFill/>
              <a:ln w="38100" cap="rnd">
                <a:solidFill>
                  <a:schemeClr val="tx1">
                    <a:lumMod val="50000"/>
                    <a:lumOff val="50000"/>
                  </a:schemeClr>
                </a:solidFill>
                <a:round/>
                <a:headEnd/>
                <a:tailEnd/>
              </a:ln>
            </p:spPr>
          </p:cxnSp>
          <p:cxnSp>
            <p:nvCxnSpPr>
              <p:cNvPr id="184" name="Straight Connector 183"/>
              <p:cNvCxnSpPr/>
              <p:nvPr/>
            </p:nvCxnSpPr>
            <p:spPr bwMode="auto">
              <a:xfrm>
                <a:off x="5026347" y="1414049"/>
                <a:ext cx="91819" cy="2"/>
              </a:xfrm>
              <a:prstGeom prst="line">
                <a:avLst/>
              </a:prstGeom>
              <a:noFill/>
              <a:ln w="38100" cap="rnd">
                <a:solidFill>
                  <a:schemeClr val="tx1">
                    <a:lumMod val="50000"/>
                    <a:lumOff val="50000"/>
                  </a:schemeClr>
                </a:solidFill>
                <a:round/>
                <a:headEnd/>
                <a:tailEnd/>
              </a:ln>
            </p:spPr>
          </p:cxnSp>
          <p:cxnSp>
            <p:nvCxnSpPr>
              <p:cNvPr id="185" name="Straight Connector 184"/>
              <p:cNvCxnSpPr/>
              <p:nvPr/>
            </p:nvCxnSpPr>
            <p:spPr bwMode="auto">
              <a:xfrm>
                <a:off x="5210938" y="1414049"/>
                <a:ext cx="91819" cy="2"/>
              </a:xfrm>
              <a:prstGeom prst="line">
                <a:avLst/>
              </a:prstGeom>
              <a:noFill/>
              <a:ln w="38100" cap="rnd">
                <a:solidFill>
                  <a:schemeClr val="tx1">
                    <a:lumMod val="50000"/>
                    <a:lumOff val="50000"/>
                  </a:schemeClr>
                </a:solidFill>
                <a:round/>
                <a:headEnd/>
                <a:tailEnd/>
              </a:ln>
            </p:spPr>
          </p:cxnSp>
          <p:cxnSp>
            <p:nvCxnSpPr>
              <p:cNvPr id="186" name="Straight Connector 185"/>
              <p:cNvCxnSpPr/>
              <p:nvPr/>
            </p:nvCxnSpPr>
            <p:spPr bwMode="auto">
              <a:xfrm rot="5400000">
                <a:off x="4570702" y="1320936"/>
                <a:ext cx="186232" cy="0"/>
              </a:xfrm>
              <a:prstGeom prst="line">
                <a:avLst/>
              </a:prstGeom>
              <a:noFill/>
              <a:ln w="38100" cap="rnd">
                <a:solidFill>
                  <a:schemeClr val="tx1">
                    <a:lumMod val="50000"/>
                    <a:lumOff val="50000"/>
                  </a:schemeClr>
                </a:solidFill>
                <a:round/>
                <a:headEnd/>
                <a:tailEnd/>
              </a:ln>
            </p:spPr>
          </p:cxnSp>
          <p:cxnSp>
            <p:nvCxnSpPr>
              <p:cNvPr id="187" name="Straight Connector 186"/>
              <p:cNvCxnSpPr/>
              <p:nvPr/>
            </p:nvCxnSpPr>
            <p:spPr bwMode="auto">
              <a:xfrm>
                <a:off x="4572002" y="1419091"/>
                <a:ext cx="91819" cy="86755"/>
              </a:xfrm>
              <a:prstGeom prst="line">
                <a:avLst/>
              </a:prstGeom>
              <a:solidFill>
                <a:schemeClr val="accent1"/>
              </a:solidFill>
              <a:ln w="19050" cap="rnd" cmpd="sng" algn="ctr">
                <a:solidFill>
                  <a:schemeClr val="bg1">
                    <a:lumMod val="75000"/>
                  </a:schemeClr>
                </a:solidFill>
                <a:prstDash val="solid"/>
                <a:round/>
                <a:headEnd type="none" w="med" len="med"/>
                <a:tailEnd type="none" w="med" len="med"/>
              </a:ln>
              <a:effectLst/>
            </p:spPr>
          </p:cxnSp>
          <p:grpSp>
            <p:nvGrpSpPr>
              <p:cNvPr id="188" name="Group 153"/>
              <p:cNvGrpSpPr/>
              <p:nvPr/>
            </p:nvGrpSpPr>
            <p:grpSpPr>
              <a:xfrm>
                <a:off x="4755637" y="1510910"/>
                <a:ext cx="454349" cy="2"/>
                <a:chOff x="1981200" y="2844824"/>
                <a:chExt cx="455611" cy="2"/>
              </a:xfrm>
            </p:grpSpPr>
            <p:cxnSp>
              <p:nvCxnSpPr>
                <p:cNvPr id="505" name="Straight Connector 504"/>
                <p:cNvCxnSpPr/>
                <p:nvPr/>
              </p:nvCxnSpPr>
              <p:spPr bwMode="auto">
                <a:xfrm>
                  <a:off x="1981200"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506" name="Straight Connector 505"/>
                <p:cNvCxnSpPr/>
                <p:nvPr/>
              </p:nvCxnSpPr>
              <p:spPr bwMode="auto">
                <a:xfrm>
                  <a:off x="2160589"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507" name="Straight Connector 506"/>
                <p:cNvCxnSpPr/>
                <p:nvPr/>
              </p:nvCxnSpPr>
              <p:spPr bwMode="auto">
                <a:xfrm>
                  <a:off x="2344737"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cxnSp>
            <p:nvCxnSpPr>
              <p:cNvPr id="189" name="Straight Connector 188"/>
              <p:cNvCxnSpPr/>
              <p:nvPr/>
            </p:nvCxnSpPr>
            <p:spPr bwMode="auto">
              <a:xfrm>
                <a:off x="4663819" y="1597665"/>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190" name="Straight Connector 189"/>
              <p:cNvCxnSpPr/>
              <p:nvPr/>
            </p:nvCxnSpPr>
            <p:spPr bwMode="auto">
              <a:xfrm>
                <a:off x="4842709" y="1597665"/>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191" name="Straight Connector 190"/>
              <p:cNvCxnSpPr/>
              <p:nvPr/>
            </p:nvCxnSpPr>
            <p:spPr bwMode="auto">
              <a:xfrm>
                <a:off x="5026347" y="1597667"/>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192" name="Straight Connector 191"/>
              <p:cNvCxnSpPr/>
              <p:nvPr/>
            </p:nvCxnSpPr>
            <p:spPr bwMode="auto">
              <a:xfrm>
                <a:off x="5210940" y="1597667"/>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193" name="Straight Connector 192"/>
              <p:cNvCxnSpPr/>
              <p:nvPr/>
            </p:nvCxnSpPr>
            <p:spPr bwMode="auto">
              <a:xfrm>
                <a:off x="4572000" y="1510916"/>
                <a:ext cx="91819" cy="86755"/>
              </a:xfrm>
              <a:prstGeom prst="line">
                <a:avLst/>
              </a:prstGeom>
              <a:solidFill>
                <a:schemeClr val="accent1"/>
              </a:solidFill>
              <a:ln w="19050" cap="rnd" cmpd="sng" algn="ctr">
                <a:solidFill>
                  <a:schemeClr val="bg1">
                    <a:lumMod val="75000"/>
                  </a:schemeClr>
                </a:solidFill>
                <a:prstDash val="solid"/>
                <a:round/>
                <a:headEnd type="none" w="med" len="med"/>
                <a:tailEnd type="none" w="med" len="med"/>
              </a:ln>
              <a:effectLst/>
            </p:spPr>
          </p:cxnSp>
          <p:cxnSp>
            <p:nvCxnSpPr>
              <p:cNvPr id="194" name="Straight Connector 193"/>
              <p:cNvCxnSpPr/>
              <p:nvPr/>
            </p:nvCxnSpPr>
            <p:spPr bwMode="auto">
              <a:xfrm>
                <a:off x="4572002" y="1607793"/>
                <a:ext cx="91819" cy="86755"/>
              </a:xfrm>
              <a:prstGeom prst="line">
                <a:avLst/>
              </a:prstGeom>
              <a:solidFill>
                <a:schemeClr val="accent1"/>
              </a:solidFill>
              <a:ln w="19050" cap="rnd" cmpd="sng" algn="ctr">
                <a:solidFill>
                  <a:schemeClr val="bg1">
                    <a:lumMod val="75000"/>
                  </a:schemeClr>
                </a:solidFill>
                <a:prstDash val="solid"/>
                <a:round/>
                <a:headEnd type="none" w="med" len="med"/>
                <a:tailEnd type="none" w="med" len="med"/>
              </a:ln>
              <a:effectLst/>
            </p:spPr>
          </p:cxnSp>
          <p:grpSp>
            <p:nvGrpSpPr>
              <p:cNvPr id="195" name="Group 153"/>
              <p:cNvGrpSpPr/>
              <p:nvPr/>
            </p:nvGrpSpPr>
            <p:grpSpPr>
              <a:xfrm>
                <a:off x="4755637" y="1699612"/>
                <a:ext cx="454349" cy="2"/>
                <a:chOff x="1981200" y="2844824"/>
                <a:chExt cx="455611" cy="2"/>
              </a:xfrm>
            </p:grpSpPr>
            <p:cxnSp>
              <p:nvCxnSpPr>
                <p:cNvPr id="502" name="Straight Connector 189"/>
                <p:cNvCxnSpPr/>
                <p:nvPr/>
              </p:nvCxnSpPr>
              <p:spPr bwMode="auto">
                <a:xfrm>
                  <a:off x="1981200"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503" name="Straight Connector 190"/>
                <p:cNvCxnSpPr/>
                <p:nvPr/>
              </p:nvCxnSpPr>
              <p:spPr bwMode="auto">
                <a:xfrm>
                  <a:off x="2160589"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504" name="Straight Connector 191"/>
                <p:cNvCxnSpPr/>
                <p:nvPr/>
              </p:nvCxnSpPr>
              <p:spPr bwMode="auto">
                <a:xfrm>
                  <a:off x="2344737"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cxnSp>
            <p:nvCxnSpPr>
              <p:cNvPr id="196" name="Straight Connector 195"/>
              <p:cNvCxnSpPr/>
              <p:nvPr/>
            </p:nvCxnSpPr>
            <p:spPr bwMode="auto">
              <a:xfrm>
                <a:off x="4663819" y="1783835"/>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197" name="Straight Connector 196"/>
              <p:cNvCxnSpPr/>
              <p:nvPr/>
            </p:nvCxnSpPr>
            <p:spPr bwMode="auto">
              <a:xfrm>
                <a:off x="4842709" y="1786366"/>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02" name="Straight Connector 201"/>
              <p:cNvCxnSpPr/>
              <p:nvPr/>
            </p:nvCxnSpPr>
            <p:spPr bwMode="auto">
              <a:xfrm>
                <a:off x="5026347" y="1786368"/>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03" name="Straight Connector 202"/>
              <p:cNvCxnSpPr/>
              <p:nvPr/>
            </p:nvCxnSpPr>
            <p:spPr bwMode="auto">
              <a:xfrm>
                <a:off x="5210940" y="1786368"/>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08" name="Straight Connector 207"/>
              <p:cNvCxnSpPr/>
              <p:nvPr/>
            </p:nvCxnSpPr>
            <p:spPr bwMode="auto">
              <a:xfrm>
                <a:off x="4572000" y="1699618"/>
                <a:ext cx="91819" cy="86755"/>
              </a:xfrm>
              <a:prstGeom prst="line">
                <a:avLst/>
              </a:prstGeom>
              <a:solidFill>
                <a:schemeClr val="accent1"/>
              </a:solidFill>
              <a:ln w="19050" cap="rnd" cmpd="sng" algn="ctr">
                <a:solidFill>
                  <a:schemeClr val="bg1">
                    <a:lumMod val="75000"/>
                  </a:schemeClr>
                </a:solidFill>
                <a:prstDash val="solid"/>
                <a:round/>
                <a:headEnd type="none" w="med" len="med"/>
                <a:tailEnd type="none" w="med" len="med"/>
              </a:ln>
              <a:effectLst/>
            </p:spPr>
          </p:cxnSp>
          <p:cxnSp>
            <p:nvCxnSpPr>
              <p:cNvPr id="209" name="Straight Connector 208"/>
              <p:cNvCxnSpPr/>
              <p:nvPr/>
            </p:nvCxnSpPr>
            <p:spPr bwMode="auto">
              <a:xfrm>
                <a:off x="4572002" y="1786370"/>
                <a:ext cx="91819" cy="86755"/>
              </a:xfrm>
              <a:prstGeom prst="line">
                <a:avLst/>
              </a:prstGeom>
              <a:solidFill>
                <a:schemeClr val="accent1"/>
              </a:solidFill>
              <a:ln w="19050" cap="rnd" cmpd="sng" algn="ctr">
                <a:solidFill>
                  <a:schemeClr val="bg1">
                    <a:lumMod val="75000"/>
                  </a:schemeClr>
                </a:solidFill>
                <a:prstDash val="solid"/>
                <a:round/>
                <a:headEnd type="none" w="med" len="med"/>
                <a:tailEnd type="none" w="med" len="med"/>
              </a:ln>
              <a:effectLst/>
            </p:spPr>
          </p:cxnSp>
          <p:grpSp>
            <p:nvGrpSpPr>
              <p:cNvPr id="210" name="Group 153"/>
              <p:cNvGrpSpPr/>
              <p:nvPr/>
            </p:nvGrpSpPr>
            <p:grpSpPr>
              <a:xfrm>
                <a:off x="4755637" y="1875658"/>
                <a:ext cx="454349" cy="2"/>
                <a:chOff x="1981200" y="2844824"/>
                <a:chExt cx="455611" cy="2"/>
              </a:xfrm>
            </p:grpSpPr>
            <p:cxnSp>
              <p:nvCxnSpPr>
                <p:cNvPr id="499" name="Straight Connector 213"/>
                <p:cNvCxnSpPr/>
                <p:nvPr/>
              </p:nvCxnSpPr>
              <p:spPr bwMode="auto">
                <a:xfrm>
                  <a:off x="1981200"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500" name="Straight Connector 499"/>
                <p:cNvCxnSpPr/>
                <p:nvPr/>
              </p:nvCxnSpPr>
              <p:spPr bwMode="auto">
                <a:xfrm>
                  <a:off x="2160589"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501" name="Straight Connector 500"/>
                <p:cNvCxnSpPr/>
                <p:nvPr/>
              </p:nvCxnSpPr>
              <p:spPr bwMode="auto">
                <a:xfrm>
                  <a:off x="2344737"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cxnSp>
            <p:nvCxnSpPr>
              <p:cNvPr id="211" name="Straight Connector 210"/>
              <p:cNvCxnSpPr/>
              <p:nvPr/>
            </p:nvCxnSpPr>
            <p:spPr bwMode="auto">
              <a:xfrm>
                <a:off x="4663819" y="1962413"/>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12" name="Straight Connector 211"/>
              <p:cNvCxnSpPr/>
              <p:nvPr/>
            </p:nvCxnSpPr>
            <p:spPr bwMode="auto">
              <a:xfrm>
                <a:off x="4842709" y="1962413"/>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13" name="Straight Connector 212"/>
              <p:cNvCxnSpPr/>
              <p:nvPr/>
            </p:nvCxnSpPr>
            <p:spPr bwMode="auto">
              <a:xfrm>
                <a:off x="5026347" y="1962415"/>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14" name="Straight Connector 213"/>
              <p:cNvCxnSpPr/>
              <p:nvPr/>
            </p:nvCxnSpPr>
            <p:spPr bwMode="auto">
              <a:xfrm>
                <a:off x="5210940" y="1962415"/>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23" name="Straight Connector 222"/>
              <p:cNvCxnSpPr/>
              <p:nvPr/>
            </p:nvCxnSpPr>
            <p:spPr bwMode="auto">
              <a:xfrm>
                <a:off x="4572000" y="1878195"/>
                <a:ext cx="91819" cy="86755"/>
              </a:xfrm>
              <a:prstGeom prst="line">
                <a:avLst/>
              </a:prstGeom>
              <a:solidFill>
                <a:schemeClr val="accent1"/>
              </a:solidFill>
              <a:ln w="19050" cap="rnd" cmpd="sng" algn="ctr">
                <a:solidFill>
                  <a:schemeClr val="bg1">
                    <a:lumMod val="75000"/>
                  </a:schemeClr>
                </a:solidFill>
                <a:prstDash val="solid"/>
                <a:round/>
                <a:headEnd type="none" w="med" len="med"/>
                <a:tailEnd type="none" w="med" len="med"/>
              </a:ln>
              <a:effectLst/>
            </p:spPr>
          </p:cxnSp>
          <p:cxnSp>
            <p:nvCxnSpPr>
              <p:cNvPr id="224" name="Straight Connector 223"/>
              <p:cNvCxnSpPr/>
              <p:nvPr/>
            </p:nvCxnSpPr>
            <p:spPr bwMode="auto">
              <a:xfrm>
                <a:off x="4572002" y="1975072"/>
                <a:ext cx="91819" cy="86755"/>
              </a:xfrm>
              <a:prstGeom prst="line">
                <a:avLst/>
              </a:prstGeom>
              <a:solidFill>
                <a:schemeClr val="accent1"/>
              </a:solidFill>
              <a:ln w="19050" cap="rnd" cmpd="sng" algn="ctr">
                <a:solidFill>
                  <a:schemeClr val="bg1">
                    <a:lumMod val="75000"/>
                  </a:schemeClr>
                </a:solidFill>
                <a:prstDash val="solid"/>
                <a:round/>
                <a:headEnd type="none" w="med" len="med"/>
                <a:tailEnd type="none" w="med" len="med"/>
              </a:ln>
              <a:effectLst/>
            </p:spPr>
          </p:cxnSp>
          <p:grpSp>
            <p:nvGrpSpPr>
              <p:cNvPr id="225" name="Group 153"/>
              <p:cNvGrpSpPr/>
              <p:nvPr/>
            </p:nvGrpSpPr>
            <p:grpSpPr>
              <a:xfrm>
                <a:off x="4755637" y="2064360"/>
                <a:ext cx="454349" cy="2"/>
                <a:chOff x="1981200" y="2844824"/>
                <a:chExt cx="455611" cy="2"/>
              </a:xfrm>
            </p:grpSpPr>
            <p:cxnSp>
              <p:nvCxnSpPr>
                <p:cNvPr id="496" name="Straight Connector 203"/>
                <p:cNvCxnSpPr/>
                <p:nvPr/>
              </p:nvCxnSpPr>
              <p:spPr bwMode="auto">
                <a:xfrm>
                  <a:off x="1981200"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97" name="Straight Connector 204"/>
                <p:cNvCxnSpPr/>
                <p:nvPr/>
              </p:nvCxnSpPr>
              <p:spPr bwMode="auto">
                <a:xfrm>
                  <a:off x="2160589"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98" name="Straight Connector 205"/>
                <p:cNvCxnSpPr/>
                <p:nvPr/>
              </p:nvCxnSpPr>
              <p:spPr bwMode="auto">
                <a:xfrm>
                  <a:off x="2344737"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cxnSp>
            <p:nvCxnSpPr>
              <p:cNvPr id="226" name="Straight Connector 225"/>
              <p:cNvCxnSpPr/>
              <p:nvPr/>
            </p:nvCxnSpPr>
            <p:spPr bwMode="auto">
              <a:xfrm>
                <a:off x="4663819" y="2151114"/>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27" name="Straight Connector 226"/>
              <p:cNvCxnSpPr/>
              <p:nvPr/>
            </p:nvCxnSpPr>
            <p:spPr bwMode="auto">
              <a:xfrm>
                <a:off x="4842709" y="2151114"/>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28" name="Straight Connector 227"/>
              <p:cNvCxnSpPr/>
              <p:nvPr/>
            </p:nvCxnSpPr>
            <p:spPr bwMode="auto">
              <a:xfrm>
                <a:off x="5026347" y="2151116"/>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29" name="Straight Connector 228"/>
              <p:cNvCxnSpPr/>
              <p:nvPr/>
            </p:nvCxnSpPr>
            <p:spPr bwMode="auto">
              <a:xfrm>
                <a:off x="5210940" y="2151116"/>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30" name="Straight Connector 229"/>
              <p:cNvCxnSpPr/>
              <p:nvPr/>
            </p:nvCxnSpPr>
            <p:spPr bwMode="auto">
              <a:xfrm>
                <a:off x="4572000" y="2066897"/>
                <a:ext cx="91819" cy="86755"/>
              </a:xfrm>
              <a:prstGeom prst="line">
                <a:avLst/>
              </a:prstGeom>
              <a:solidFill>
                <a:schemeClr val="accent1"/>
              </a:solidFill>
              <a:ln w="19050" cap="rnd" cmpd="sng" algn="ctr">
                <a:solidFill>
                  <a:schemeClr val="bg1">
                    <a:lumMod val="75000"/>
                  </a:schemeClr>
                </a:solidFill>
                <a:prstDash val="solid"/>
                <a:round/>
                <a:headEnd type="none" w="med" len="med"/>
                <a:tailEnd type="none" w="med" len="med"/>
              </a:ln>
              <a:effectLst/>
            </p:spPr>
          </p:cxnSp>
          <p:cxnSp>
            <p:nvCxnSpPr>
              <p:cNvPr id="231" name="Straight Connector 230"/>
              <p:cNvCxnSpPr/>
              <p:nvPr/>
            </p:nvCxnSpPr>
            <p:spPr bwMode="auto">
              <a:xfrm>
                <a:off x="4572002" y="2153649"/>
                <a:ext cx="91819" cy="86755"/>
              </a:xfrm>
              <a:prstGeom prst="line">
                <a:avLst/>
              </a:prstGeom>
              <a:solidFill>
                <a:schemeClr val="accent1"/>
              </a:solidFill>
              <a:ln w="19050" cap="rnd" cmpd="sng" algn="ctr">
                <a:solidFill>
                  <a:schemeClr val="bg1">
                    <a:lumMod val="75000"/>
                  </a:schemeClr>
                </a:solidFill>
                <a:prstDash val="solid"/>
                <a:round/>
                <a:headEnd type="none" w="med" len="med"/>
                <a:tailEnd type="none" w="med" len="med"/>
              </a:ln>
              <a:effectLst/>
            </p:spPr>
          </p:cxnSp>
          <p:grpSp>
            <p:nvGrpSpPr>
              <p:cNvPr id="232" name="Group 153"/>
              <p:cNvGrpSpPr/>
              <p:nvPr/>
            </p:nvGrpSpPr>
            <p:grpSpPr>
              <a:xfrm>
                <a:off x="4755637" y="2242937"/>
                <a:ext cx="454349" cy="2"/>
                <a:chOff x="1981200" y="2844824"/>
                <a:chExt cx="455611" cy="2"/>
              </a:xfrm>
            </p:grpSpPr>
            <p:cxnSp>
              <p:nvCxnSpPr>
                <p:cNvPr id="493" name="Straight Connector 284"/>
                <p:cNvCxnSpPr/>
                <p:nvPr/>
              </p:nvCxnSpPr>
              <p:spPr bwMode="auto">
                <a:xfrm>
                  <a:off x="1981200"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94" name="Straight Connector 285"/>
                <p:cNvCxnSpPr/>
                <p:nvPr/>
              </p:nvCxnSpPr>
              <p:spPr bwMode="auto">
                <a:xfrm>
                  <a:off x="2160589"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95" name="Straight Connector 286"/>
                <p:cNvCxnSpPr/>
                <p:nvPr/>
              </p:nvCxnSpPr>
              <p:spPr bwMode="auto">
                <a:xfrm>
                  <a:off x="2344737"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cxnSp>
            <p:nvCxnSpPr>
              <p:cNvPr id="233" name="Straight Connector 232"/>
              <p:cNvCxnSpPr/>
              <p:nvPr/>
            </p:nvCxnSpPr>
            <p:spPr bwMode="auto">
              <a:xfrm>
                <a:off x="4663819" y="2329692"/>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34" name="Straight Connector 233"/>
              <p:cNvCxnSpPr/>
              <p:nvPr/>
            </p:nvCxnSpPr>
            <p:spPr bwMode="auto">
              <a:xfrm>
                <a:off x="4842709" y="2329692"/>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35" name="Straight Connector 234"/>
              <p:cNvCxnSpPr/>
              <p:nvPr/>
            </p:nvCxnSpPr>
            <p:spPr bwMode="auto">
              <a:xfrm>
                <a:off x="5026347" y="2329694"/>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36" name="Straight Connector 235"/>
              <p:cNvCxnSpPr/>
              <p:nvPr/>
            </p:nvCxnSpPr>
            <p:spPr bwMode="auto">
              <a:xfrm>
                <a:off x="5210940" y="2329694"/>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37" name="Straight Connector 236"/>
              <p:cNvCxnSpPr/>
              <p:nvPr/>
            </p:nvCxnSpPr>
            <p:spPr bwMode="auto">
              <a:xfrm>
                <a:off x="4572000" y="2245474"/>
                <a:ext cx="91819" cy="86755"/>
              </a:xfrm>
              <a:prstGeom prst="line">
                <a:avLst/>
              </a:prstGeom>
              <a:solidFill>
                <a:schemeClr val="accent1"/>
              </a:solidFill>
              <a:ln w="19050" cap="rnd" cmpd="sng" algn="ctr">
                <a:solidFill>
                  <a:schemeClr val="bg1">
                    <a:lumMod val="75000"/>
                  </a:schemeClr>
                </a:solidFill>
                <a:prstDash val="solid"/>
                <a:round/>
                <a:headEnd type="none" w="med" len="med"/>
                <a:tailEnd type="none" w="med" len="med"/>
              </a:ln>
              <a:effectLst/>
            </p:spPr>
          </p:cxnSp>
          <p:cxnSp>
            <p:nvCxnSpPr>
              <p:cNvPr id="238" name="Straight Connector 237"/>
              <p:cNvCxnSpPr/>
              <p:nvPr/>
            </p:nvCxnSpPr>
            <p:spPr bwMode="auto">
              <a:xfrm>
                <a:off x="4572002" y="2342351"/>
                <a:ext cx="91819" cy="86755"/>
              </a:xfrm>
              <a:prstGeom prst="line">
                <a:avLst/>
              </a:prstGeom>
              <a:solidFill>
                <a:schemeClr val="accent1"/>
              </a:solidFill>
              <a:ln w="19050" cap="rnd" cmpd="sng" algn="ctr">
                <a:solidFill>
                  <a:schemeClr val="bg1">
                    <a:lumMod val="75000"/>
                  </a:schemeClr>
                </a:solidFill>
                <a:prstDash val="solid"/>
                <a:round/>
                <a:headEnd type="none" w="med" len="med"/>
                <a:tailEnd type="none" w="med" len="med"/>
              </a:ln>
              <a:effectLst/>
            </p:spPr>
          </p:cxnSp>
          <p:grpSp>
            <p:nvGrpSpPr>
              <p:cNvPr id="239" name="Group 153"/>
              <p:cNvGrpSpPr/>
              <p:nvPr/>
            </p:nvGrpSpPr>
            <p:grpSpPr>
              <a:xfrm>
                <a:off x="4755637" y="2431639"/>
                <a:ext cx="454349" cy="2"/>
                <a:chOff x="1981200" y="2844824"/>
                <a:chExt cx="455611" cy="2"/>
              </a:xfrm>
            </p:grpSpPr>
            <p:cxnSp>
              <p:nvCxnSpPr>
                <p:cNvPr id="490" name="Straight Connector 274"/>
                <p:cNvCxnSpPr/>
                <p:nvPr/>
              </p:nvCxnSpPr>
              <p:spPr bwMode="auto">
                <a:xfrm>
                  <a:off x="1981200"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91" name="Straight Connector 275"/>
                <p:cNvCxnSpPr/>
                <p:nvPr/>
              </p:nvCxnSpPr>
              <p:spPr bwMode="auto">
                <a:xfrm>
                  <a:off x="2160589"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92" name="Straight Connector 276"/>
                <p:cNvCxnSpPr/>
                <p:nvPr/>
              </p:nvCxnSpPr>
              <p:spPr bwMode="auto">
                <a:xfrm>
                  <a:off x="2344737"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cxnSp>
            <p:nvCxnSpPr>
              <p:cNvPr id="240" name="Straight Connector 239"/>
              <p:cNvCxnSpPr/>
              <p:nvPr/>
            </p:nvCxnSpPr>
            <p:spPr bwMode="auto">
              <a:xfrm>
                <a:off x="4663819" y="2518393"/>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41" name="Straight Connector 240"/>
              <p:cNvCxnSpPr/>
              <p:nvPr/>
            </p:nvCxnSpPr>
            <p:spPr bwMode="auto">
              <a:xfrm>
                <a:off x="4842709" y="2518393"/>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42" name="Straight Connector 241"/>
              <p:cNvCxnSpPr/>
              <p:nvPr/>
            </p:nvCxnSpPr>
            <p:spPr bwMode="auto">
              <a:xfrm>
                <a:off x="5026347" y="2518395"/>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43" name="Straight Connector 242"/>
              <p:cNvCxnSpPr/>
              <p:nvPr/>
            </p:nvCxnSpPr>
            <p:spPr bwMode="auto">
              <a:xfrm>
                <a:off x="5210940" y="2518395"/>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44" name="Straight Connector 243"/>
              <p:cNvCxnSpPr/>
              <p:nvPr/>
            </p:nvCxnSpPr>
            <p:spPr bwMode="auto">
              <a:xfrm>
                <a:off x="4572000" y="2434176"/>
                <a:ext cx="91819" cy="86755"/>
              </a:xfrm>
              <a:prstGeom prst="line">
                <a:avLst/>
              </a:prstGeom>
              <a:solidFill>
                <a:schemeClr val="accent1"/>
              </a:solidFill>
              <a:ln w="19050" cap="rnd" cmpd="sng" algn="ctr">
                <a:solidFill>
                  <a:schemeClr val="bg1">
                    <a:lumMod val="75000"/>
                  </a:schemeClr>
                </a:solidFill>
                <a:prstDash val="solid"/>
                <a:round/>
                <a:headEnd type="none" w="med" len="med"/>
                <a:tailEnd type="none" w="med" len="med"/>
              </a:ln>
              <a:effectLst/>
            </p:spPr>
          </p:cxnSp>
          <p:cxnSp>
            <p:nvCxnSpPr>
              <p:cNvPr id="251" name="Straight Connector 250"/>
              <p:cNvCxnSpPr/>
              <p:nvPr/>
            </p:nvCxnSpPr>
            <p:spPr bwMode="auto">
              <a:xfrm>
                <a:off x="4572002" y="2520928"/>
                <a:ext cx="91819" cy="86755"/>
              </a:xfrm>
              <a:prstGeom prst="line">
                <a:avLst/>
              </a:prstGeom>
              <a:solidFill>
                <a:schemeClr val="accent1"/>
              </a:solidFill>
              <a:ln w="19050" cap="rnd" cmpd="sng" algn="ctr">
                <a:solidFill>
                  <a:schemeClr val="bg1">
                    <a:lumMod val="75000"/>
                  </a:schemeClr>
                </a:solidFill>
                <a:prstDash val="solid"/>
                <a:round/>
                <a:headEnd type="none" w="med" len="med"/>
                <a:tailEnd type="none" w="med" len="med"/>
              </a:ln>
              <a:effectLst/>
            </p:spPr>
          </p:cxnSp>
          <p:grpSp>
            <p:nvGrpSpPr>
              <p:cNvPr id="252" name="Group 153"/>
              <p:cNvGrpSpPr/>
              <p:nvPr/>
            </p:nvGrpSpPr>
            <p:grpSpPr>
              <a:xfrm>
                <a:off x="4755637" y="2610216"/>
                <a:ext cx="454349" cy="2"/>
                <a:chOff x="1981200" y="2844824"/>
                <a:chExt cx="455611" cy="2"/>
              </a:xfrm>
            </p:grpSpPr>
            <p:cxnSp>
              <p:nvCxnSpPr>
                <p:cNvPr id="487" name="Straight Connector 262"/>
                <p:cNvCxnSpPr/>
                <p:nvPr/>
              </p:nvCxnSpPr>
              <p:spPr bwMode="auto">
                <a:xfrm>
                  <a:off x="1981200"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88" name="Straight Connector 263"/>
                <p:cNvCxnSpPr/>
                <p:nvPr/>
              </p:nvCxnSpPr>
              <p:spPr bwMode="auto">
                <a:xfrm>
                  <a:off x="2160589"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89" name="Straight Connector 264"/>
                <p:cNvCxnSpPr/>
                <p:nvPr/>
              </p:nvCxnSpPr>
              <p:spPr bwMode="auto">
                <a:xfrm>
                  <a:off x="2344737"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cxnSp>
            <p:nvCxnSpPr>
              <p:cNvPr id="253" name="Straight Connector 252"/>
              <p:cNvCxnSpPr/>
              <p:nvPr/>
            </p:nvCxnSpPr>
            <p:spPr bwMode="auto">
              <a:xfrm>
                <a:off x="4663819" y="2696971"/>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54" name="Straight Connector 253"/>
              <p:cNvCxnSpPr/>
              <p:nvPr/>
            </p:nvCxnSpPr>
            <p:spPr bwMode="auto">
              <a:xfrm>
                <a:off x="4842709" y="2696971"/>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55" name="Straight Connector 254"/>
              <p:cNvCxnSpPr/>
              <p:nvPr/>
            </p:nvCxnSpPr>
            <p:spPr bwMode="auto">
              <a:xfrm>
                <a:off x="5026347" y="2696973"/>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56" name="Straight Connector 255"/>
              <p:cNvCxnSpPr/>
              <p:nvPr/>
            </p:nvCxnSpPr>
            <p:spPr bwMode="auto">
              <a:xfrm>
                <a:off x="5210940" y="2696973"/>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57" name="Straight Connector 256"/>
              <p:cNvCxnSpPr/>
              <p:nvPr/>
            </p:nvCxnSpPr>
            <p:spPr bwMode="auto">
              <a:xfrm>
                <a:off x="4572000" y="2612753"/>
                <a:ext cx="91819" cy="86755"/>
              </a:xfrm>
              <a:prstGeom prst="line">
                <a:avLst/>
              </a:prstGeom>
              <a:solidFill>
                <a:schemeClr val="accent1"/>
              </a:solidFill>
              <a:ln w="19050" cap="rnd" cmpd="sng" algn="ctr">
                <a:solidFill>
                  <a:schemeClr val="bg1">
                    <a:lumMod val="75000"/>
                  </a:schemeClr>
                </a:solidFill>
                <a:prstDash val="solid"/>
                <a:round/>
                <a:headEnd type="none" w="med" len="med"/>
                <a:tailEnd type="none" w="med" len="med"/>
              </a:ln>
              <a:effectLst/>
            </p:spPr>
          </p:cxnSp>
          <p:cxnSp>
            <p:nvCxnSpPr>
              <p:cNvPr id="258" name="Straight Connector 257"/>
              <p:cNvCxnSpPr/>
              <p:nvPr/>
            </p:nvCxnSpPr>
            <p:spPr bwMode="auto">
              <a:xfrm>
                <a:off x="4572002" y="2709630"/>
                <a:ext cx="91819" cy="86755"/>
              </a:xfrm>
              <a:prstGeom prst="line">
                <a:avLst/>
              </a:prstGeom>
              <a:solidFill>
                <a:schemeClr val="accent1"/>
              </a:solidFill>
              <a:ln w="19050" cap="rnd" cmpd="sng" algn="ctr">
                <a:solidFill>
                  <a:schemeClr val="bg1">
                    <a:lumMod val="75000"/>
                  </a:schemeClr>
                </a:solidFill>
                <a:prstDash val="solid"/>
                <a:round/>
                <a:headEnd type="none" w="med" len="med"/>
                <a:tailEnd type="none" w="med" len="med"/>
              </a:ln>
              <a:effectLst/>
            </p:spPr>
          </p:cxnSp>
          <p:grpSp>
            <p:nvGrpSpPr>
              <p:cNvPr id="259" name="Group 153"/>
              <p:cNvGrpSpPr/>
              <p:nvPr/>
            </p:nvGrpSpPr>
            <p:grpSpPr>
              <a:xfrm>
                <a:off x="4755637" y="2798918"/>
                <a:ext cx="454349" cy="2"/>
                <a:chOff x="1981200" y="2844824"/>
                <a:chExt cx="455611" cy="2"/>
              </a:xfrm>
            </p:grpSpPr>
            <p:cxnSp>
              <p:nvCxnSpPr>
                <p:cNvPr id="484" name="Straight Connector 252"/>
                <p:cNvCxnSpPr/>
                <p:nvPr/>
              </p:nvCxnSpPr>
              <p:spPr bwMode="auto">
                <a:xfrm>
                  <a:off x="1981200"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85" name="Straight Connector 253"/>
                <p:cNvCxnSpPr/>
                <p:nvPr/>
              </p:nvCxnSpPr>
              <p:spPr bwMode="auto">
                <a:xfrm>
                  <a:off x="2160589"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86" name="Straight Connector 254"/>
                <p:cNvCxnSpPr/>
                <p:nvPr/>
              </p:nvCxnSpPr>
              <p:spPr bwMode="auto">
                <a:xfrm>
                  <a:off x="2344737"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cxnSp>
            <p:nvCxnSpPr>
              <p:cNvPr id="260" name="Straight Connector 259"/>
              <p:cNvCxnSpPr/>
              <p:nvPr/>
            </p:nvCxnSpPr>
            <p:spPr bwMode="auto">
              <a:xfrm>
                <a:off x="4663819" y="2888203"/>
                <a:ext cx="91819" cy="2"/>
              </a:xfrm>
              <a:prstGeom prst="line">
                <a:avLst/>
              </a:prstGeom>
              <a:solidFill>
                <a:schemeClr val="accent1"/>
              </a:solidFill>
              <a:ln w="9525" cap="rnd" cmpd="sng" algn="ctr">
                <a:solidFill>
                  <a:schemeClr val="tx1"/>
                </a:solidFill>
                <a:prstDash val="solid"/>
                <a:round/>
                <a:headEnd type="none" w="med" len="med"/>
                <a:tailEnd type="none" w="med" len="med"/>
              </a:ln>
              <a:effectLst/>
            </p:spPr>
          </p:cxnSp>
          <p:cxnSp>
            <p:nvCxnSpPr>
              <p:cNvPr id="261" name="Straight Connector 260"/>
              <p:cNvCxnSpPr/>
              <p:nvPr/>
            </p:nvCxnSpPr>
            <p:spPr bwMode="auto">
              <a:xfrm>
                <a:off x="4842709" y="2888203"/>
                <a:ext cx="91819" cy="2"/>
              </a:xfrm>
              <a:prstGeom prst="line">
                <a:avLst/>
              </a:prstGeom>
              <a:solidFill>
                <a:schemeClr val="accent1"/>
              </a:solidFill>
              <a:ln w="9525" cap="rnd" cmpd="sng" algn="ctr">
                <a:solidFill>
                  <a:schemeClr val="tx1"/>
                </a:solidFill>
                <a:prstDash val="solid"/>
                <a:round/>
                <a:headEnd type="none" w="med" len="med"/>
                <a:tailEnd type="none" w="med" len="med"/>
              </a:ln>
              <a:effectLst/>
            </p:spPr>
          </p:cxnSp>
          <p:cxnSp>
            <p:nvCxnSpPr>
              <p:cNvPr id="262" name="Straight Connector 261"/>
              <p:cNvCxnSpPr/>
              <p:nvPr/>
            </p:nvCxnSpPr>
            <p:spPr bwMode="auto">
              <a:xfrm>
                <a:off x="5026347" y="2888205"/>
                <a:ext cx="91819" cy="2"/>
              </a:xfrm>
              <a:prstGeom prst="line">
                <a:avLst/>
              </a:prstGeom>
              <a:solidFill>
                <a:schemeClr val="accent1"/>
              </a:solidFill>
              <a:ln w="9525" cap="rnd" cmpd="sng" algn="ctr">
                <a:solidFill>
                  <a:schemeClr val="tx1"/>
                </a:solidFill>
                <a:prstDash val="solid"/>
                <a:round/>
                <a:headEnd type="none" w="med" len="med"/>
                <a:tailEnd type="none" w="med" len="med"/>
              </a:ln>
              <a:effectLst/>
            </p:spPr>
          </p:cxnSp>
          <p:cxnSp>
            <p:nvCxnSpPr>
              <p:cNvPr id="263" name="Straight Connector 262"/>
              <p:cNvCxnSpPr/>
              <p:nvPr/>
            </p:nvCxnSpPr>
            <p:spPr bwMode="auto">
              <a:xfrm>
                <a:off x="5210940" y="2888205"/>
                <a:ext cx="91819" cy="2"/>
              </a:xfrm>
              <a:prstGeom prst="line">
                <a:avLst/>
              </a:prstGeom>
              <a:solidFill>
                <a:schemeClr val="accent1"/>
              </a:solidFill>
              <a:ln w="9525" cap="rnd" cmpd="sng" algn="ctr">
                <a:solidFill>
                  <a:schemeClr val="tx1"/>
                </a:solidFill>
                <a:prstDash val="solid"/>
                <a:round/>
                <a:headEnd type="none" w="med" len="med"/>
                <a:tailEnd type="none" w="med" len="med"/>
              </a:ln>
              <a:effectLst/>
            </p:spPr>
          </p:cxnSp>
          <p:cxnSp>
            <p:nvCxnSpPr>
              <p:cNvPr id="264" name="Straight Connector 263"/>
              <p:cNvCxnSpPr/>
              <p:nvPr/>
            </p:nvCxnSpPr>
            <p:spPr bwMode="auto">
              <a:xfrm>
                <a:off x="4572000" y="2801455"/>
                <a:ext cx="91819" cy="86755"/>
              </a:xfrm>
              <a:prstGeom prst="line">
                <a:avLst/>
              </a:prstGeom>
              <a:solidFill>
                <a:schemeClr val="accent1"/>
              </a:solidFill>
              <a:ln w="19050" cap="rnd" cmpd="sng" algn="ctr">
                <a:solidFill>
                  <a:schemeClr val="bg1">
                    <a:lumMod val="75000"/>
                  </a:schemeClr>
                </a:solidFill>
                <a:prstDash val="solid"/>
                <a:round/>
                <a:headEnd type="none" w="med" len="med"/>
                <a:tailEnd type="none" w="med" len="med"/>
              </a:ln>
              <a:effectLst/>
            </p:spPr>
          </p:cxnSp>
          <p:sp>
            <p:nvSpPr>
              <p:cNvPr id="265" name="Freeform 264"/>
              <p:cNvSpPr/>
              <p:nvPr/>
            </p:nvSpPr>
            <p:spPr bwMode="auto">
              <a:xfrm>
                <a:off x="5578847" y="685800"/>
                <a:ext cx="90766" cy="541995"/>
              </a:xfrm>
              <a:custGeom>
                <a:avLst/>
                <a:gdLst>
                  <a:gd name="connsiteX0" fmla="*/ 0 w 288926"/>
                  <a:gd name="connsiteY0" fmla="*/ 547688 h 547688"/>
                  <a:gd name="connsiteX1" fmla="*/ 104775 w 288926"/>
                  <a:gd name="connsiteY1" fmla="*/ 509588 h 547688"/>
                  <a:gd name="connsiteX2" fmla="*/ 166688 w 288926"/>
                  <a:gd name="connsiteY2" fmla="*/ 442913 h 547688"/>
                  <a:gd name="connsiteX3" fmla="*/ 271463 w 288926"/>
                  <a:gd name="connsiteY3" fmla="*/ 276225 h 547688"/>
                  <a:gd name="connsiteX4" fmla="*/ 271463 w 288926"/>
                  <a:gd name="connsiteY4" fmla="*/ 95250 h 547688"/>
                  <a:gd name="connsiteX5" fmla="*/ 228600 w 288926"/>
                  <a:gd name="connsiteY5" fmla="*/ 0 h 547688"/>
                  <a:gd name="connsiteX0" fmla="*/ 0 w 279400"/>
                  <a:gd name="connsiteY0" fmla="*/ 547688 h 547688"/>
                  <a:gd name="connsiteX1" fmla="*/ 104775 w 279400"/>
                  <a:gd name="connsiteY1" fmla="*/ 509588 h 547688"/>
                  <a:gd name="connsiteX2" fmla="*/ 223838 w 279400"/>
                  <a:gd name="connsiteY2" fmla="*/ 404289 h 547688"/>
                  <a:gd name="connsiteX3" fmla="*/ 271463 w 279400"/>
                  <a:gd name="connsiteY3" fmla="*/ 276225 h 547688"/>
                  <a:gd name="connsiteX4" fmla="*/ 271463 w 279400"/>
                  <a:gd name="connsiteY4" fmla="*/ 95250 h 547688"/>
                  <a:gd name="connsiteX5" fmla="*/ 228600 w 279400"/>
                  <a:gd name="connsiteY5" fmla="*/ 0 h 547688"/>
                  <a:gd name="connsiteX0" fmla="*/ 1588 w 318560"/>
                  <a:gd name="connsiteY0" fmla="*/ 547688 h 547688"/>
                  <a:gd name="connsiteX1" fmla="*/ 106363 w 318560"/>
                  <a:gd name="connsiteY1" fmla="*/ 509588 h 547688"/>
                  <a:gd name="connsiteX2" fmla="*/ 225426 w 318560"/>
                  <a:gd name="connsiteY2" fmla="*/ 404289 h 547688"/>
                  <a:gd name="connsiteX3" fmla="*/ 273051 w 318560"/>
                  <a:gd name="connsiteY3" fmla="*/ 276225 h 547688"/>
                  <a:gd name="connsiteX4" fmla="*/ 273051 w 318560"/>
                  <a:gd name="connsiteY4" fmla="*/ 95250 h 547688"/>
                  <a:gd name="connsiteX5" fmla="*/ 0 w 318560"/>
                  <a:gd name="connsiteY5" fmla="*/ 0 h 547688"/>
                  <a:gd name="connsiteX0" fmla="*/ 1588 w 297922"/>
                  <a:gd name="connsiteY0" fmla="*/ 547688 h 547688"/>
                  <a:gd name="connsiteX1" fmla="*/ 106363 w 297922"/>
                  <a:gd name="connsiteY1" fmla="*/ 509588 h 547688"/>
                  <a:gd name="connsiteX2" fmla="*/ 225426 w 297922"/>
                  <a:gd name="connsiteY2" fmla="*/ 404289 h 547688"/>
                  <a:gd name="connsiteX3" fmla="*/ 273051 w 297922"/>
                  <a:gd name="connsiteY3" fmla="*/ 276225 h 547688"/>
                  <a:gd name="connsiteX4" fmla="*/ 76201 w 297922"/>
                  <a:gd name="connsiteY4" fmla="*/ 105756 h 547688"/>
                  <a:gd name="connsiteX5" fmla="*/ 0 w 297922"/>
                  <a:gd name="connsiteY5" fmla="*/ 0 h 547688"/>
                  <a:gd name="connsiteX0" fmla="*/ 1588 w 273051"/>
                  <a:gd name="connsiteY0" fmla="*/ 547688 h 547688"/>
                  <a:gd name="connsiteX1" fmla="*/ 106363 w 273051"/>
                  <a:gd name="connsiteY1" fmla="*/ 509588 h 547688"/>
                  <a:gd name="connsiteX2" fmla="*/ 76201 w 273051"/>
                  <a:gd name="connsiteY2" fmla="*/ 364743 h 547688"/>
                  <a:gd name="connsiteX3" fmla="*/ 273051 w 273051"/>
                  <a:gd name="connsiteY3" fmla="*/ 276225 h 547688"/>
                  <a:gd name="connsiteX4" fmla="*/ 76201 w 273051"/>
                  <a:gd name="connsiteY4" fmla="*/ 105756 h 547688"/>
                  <a:gd name="connsiteX5" fmla="*/ 0 w 273051"/>
                  <a:gd name="connsiteY5" fmla="*/ 0 h 547688"/>
                  <a:gd name="connsiteX0" fmla="*/ 1588 w 118798"/>
                  <a:gd name="connsiteY0" fmla="*/ 547688 h 547688"/>
                  <a:gd name="connsiteX1" fmla="*/ 106363 w 118798"/>
                  <a:gd name="connsiteY1" fmla="*/ 509588 h 547688"/>
                  <a:gd name="connsiteX2" fmla="*/ 76201 w 118798"/>
                  <a:gd name="connsiteY2" fmla="*/ 364743 h 547688"/>
                  <a:gd name="connsiteX3" fmla="*/ 76202 w 118798"/>
                  <a:gd name="connsiteY3" fmla="*/ 219592 h 547688"/>
                  <a:gd name="connsiteX4" fmla="*/ 76201 w 118798"/>
                  <a:gd name="connsiteY4" fmla="*/ 105756 h 547688"/>
                  <a:gd name="connsiteX5" fmla="*/ 0 w 118798"/>
                  <a:gd name="connsiteY5" fmla="*/ 0 h 547688"/>
                  <a:gd name="connsiteX0" fmla="*/ 1588 w 118798"/>
                  <a:gd name="connsiteY0" fmla="*/ 547688 h 547688"/>
                  <a:gd name="connsiteX1" fmla="*/ 106363 w 118798"/>
                  <a:gd name="connsiteY1" fmla="*/ 509588 h 547688"/>
                  <a:gd name="connsiteX2" fmla="*/ 76201 w 118798"/>
                  <a:gd name="connsiteY2" fmla="*/ 364743 h 547688"/>
                  <a:gd name="connsiteX3" fmla="*/ 76202 w 118798"/>
                  <a:gd name="connsiteY3" fmla="*/ 219592 h 547688"/>
                  <a:gd name="connsiteX4" fmla="*/ 42864 w 118798"/>
                  <a:gd name="connsiteY4" fmla="*/ 91359 h 547688"/>
                  <a:gd name="connsiteX5" fmla="*/ 0 w 118798"/>
                  <a:gd name="connsiteY5" fmla="*/ 0 h 547688"/>
                  <a:gd name="connsiteX0" fmla="*/ 1588 w 85460"/>
                  <a:gd name="connsiteY0" fmla="*/ 547688 h 547688"/>
                  <a:gd name="connsiteX1" fmla="*/ 73025 w 85460"/>
                  <a:gd name="connsiteY1" fmla="*/ 461596 h 547688"/>
                  <a:gd name="connsiteX2" fmla="*/ 76201 w 85460"/>
                  <a:gd name="connsiteY2" fmla="*/ 364743 h 547688"/>
                  <a:gd name="connsiteX3" fmla="*/ 76202 w 85460"/>
                  <a:gd name="connsiteY3" fmla="*/ 219592 h 547688"/>
                  <a:gd name="connsiteX4" fmla="*/ 42864 w 85460"/>
                  <a:gd name="connsiteY4" fmla="*/ 91359 h 547688"/>
                  <a:gd name="connsiteX5" fmla="*/ 0 w 85460"/>
                  <a:gd name="connsiteY5" fmla="*/ 0 h 547688"/>
                  <a:gd name="connsiteX0" fmla="*/ 1588 w 91018"/>
                  <a:gd name="connsiteY0" fmla="*/ 547688 h 547688"/>
                  <a:gd name="connsiteX1" fmla="*/ 73025 w 91018"/>
                  <a:gd name="connsiteY1" fmla="*/ 461596 h 547688"/>
                  <a:gd name="connsiteX2" fmla="*/ 90488 w 91018"/>
                  <a:gd name="connsiteY2" fmla="*/ 355145 h 547688"/>
                  <a:gd name="connsiteX3" fmla="*/ 76202 w 91018"/>
                  <a:gd name="connsiteY3" fmla="*/ 219592 h 547688"/>
                  <a:gd name="connsiteX4" fmla="*/ 42864 w 91018"/>
                  <a:gd name="connsiteY4" fmla="*/ 91359 h 547688"/>
                  <a:gd name="connsiteX5" fmla="*/ 0 w 91018"/>
                  <a:gd name="connsiteY5"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018" h="547688">
                    <a:moveTo>
                      <a:pt x="1588" y="547688"/>
                    </a:moveTo>
                    <a:cubicBezTo>
                      <a:pt x="40085" y="537369"/>
                      <a:pt x="58208" y="493686"/>
                      <a:pt x="73025" y="461596"/>
                    </a:cubicBezTo>
                    <a:cubicBezTo>
                      <a:pt x="87842" y="429506"/>
                      <a:pt x="89959" y="395479"/>
                      <a:pt x="90488" y="355145"/>
                    </a:cubicBezTo>
                    <a:cubicBezTo>
                      <a:pt x="91018" y="314811"/>
                      <a:pt x="84139" y="263556"/>
                      <a:pt x="76202" y="219592"/>
                    </a:cubicBezTo>
                    <a:cubicBezTo>
                      <a:pt x="68265" y="175628"/>
                      <a:pt x="55564" y="127958"/>
                      <a:pt x="42864" y="91359"/>
                    </a:cubicBezTo>
                    <a:cubicBezTo>
                      <a:pt x="30164" y="54760"/>
                      <a:pt x="17859" y="24606"/>
                      <a:pt x="0" y="0"/>
                    </a:cubicBezTo>
                  </a:path>
                </a:pathLst>
              </a:custGeom>
              <a:noFill/>
              <a:ln w="38100" cap="rnd">
                <a:solidFill>
                  <a:schemeClr val="tx1">
                    <a:lumMod val="50000"/>
                    <a:lumOff val="50000"/>
                  </a:schemeClr>
                </a:solidFill>
                <a:round/>
                <a:headEnd/>
                <a:tailEnd/>
              </a:ln>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cxnSp>
            <p:nvCxnSpPr>
              <p:cNvPr id="266" name="Straight Connector 265"/>
              <p:cNvCxnSpPr>
                <a:endCxn id="265" idx="0"/>
              </p:cNvCxnSpPr>
              <p:nvPr/>
            </p:nvCxnSpPr>
            <p:spPr bwMode="auto">
              <a:xfrm flipV="1">
                <a:off x="5302756" y="1227795"/>
                <a:ext cx="277676" cy="26"/>
              </a:xfrm>
              <a:prstGeom prst="line">
                <a:avLst/>
              </a:prstGeom>
              <a:noFill/>
              <a:ln w="38100" cap="rnd">
                <a:solidFill>
                  <a:schemeClr val="tx1">
                    <a:lumMod val="50000"/>
                    <a:lumOff val="50000"/>
                  </a:schemeClr>
                </a:solidFill>
                <a:round/>
                <a:headEnd/>
                <a:tailEnd/>
              </a:ln>
            </p:spPr>
          </p:cxnSp>
          <p:grpSp>
            <p:nvGrpSpPr>
              <p:cNvPr id="267" name="Group 334"/>
              <p:cNvGrpSpPr/>
              <p:nvPr/>
            </p:nvGrpSpPr>
            <p:grpSpPr>
              <a:xfrm>
                <a:off x="5393310" y="1414026"/>
                <a:ext cx="189495" cy="740264"/>
                <a:chOff x="2560321" y="2692400"/>
                <a:chExt cx="190021" cy="742322"/>
              </a:xfrm>
            </p:grpSpPr>
            <p:grpSp>
              <p:nvGrpSpPr>
                <p:cNvPr id="454" name="Group 316"/>
                <p:cNvGrpSpPr/>
                <p:nvPr/>
              </p:nvGrpSpPr>
              <p:grpSpPr>
                <a:xfrm>
                  <a:off x="2560321" y="2692400"/>
                  <a:ext cx="187641" cy="371482"/>
                  <a:chOff x="2560321" y="2692400"/>
                  <a:chExt cx="187641" cy="371482"/>
                </a:xfrm>
              </p:grpSpPr>
              <p:grpSp>
                <p:nvGrpSpPr>
                  <p:cNvPr id="470" name="Group 308"/>
                  <p:cNvGrpSpPr/>
                  <p:nvPr/>
                </p:nvGrpSpPr>
                <p:grpSpPr>
                  <a:xfrm>
                    <a:off x="2560321" y="2692400"/>
                    <a:ext cx="186054" cy="183522"/>
                    <a:chOff x="2560321" y="2692400"/>
                    <a:chExt cx="186054" cy="183522"/>
                  </a:xfrm>
                </p:grpSpPr>
                <p:grpSp>
                  <p:nvGrpSpPr>
                    <p:cNvPr id="478" name="Group 296"/>
                    <p:cNvGrpSpPr>
                      <a:grpSpLocks noChangeAspect="1"/>
                    </p:cNvGrpSpPr>
                    <p:nvPr/>
                  </p:nvGrpSpPr>
                  <p:grpSpPr>
                    <a:xfrm>
                      <a:off x="2560322" y="2692400"/>
                      <a:ext cx="186053" cy="87002"/>
                      <a:chOff x="2560322" y="2743199"/>
                      <a:chExt cx="186053" cy="87002"/>
                    </a:xfrm>
                  </p:grpSpPr>
                  <p:cxnSp>
                    <p:nvCxnSpPr>
                      <p:cNvPr id="482" name="Straight Connector 289"/>
                      <p:cNvCxnSpPr/>
                      <p:nvPr/>
                    </p:nvCxnSpPr>
                    <p:spPr bwMode="auto">
                      <a:xfrm rot="10800000">
                        <a:off x="2654935" y="2743200"/>
                        <a:ext cx="91440"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83" name="Straight Connector 291"/>
                      <p:cNvCxnSpPr/>
                      <p:nvPr/>
                    </p:nvCxnSpPr>
                    <p:spPr bwMode="auto">
                      <a:xfrm rot="10800000" flipV="1">
                        <a:off x="2560322" y="2743199"/>
                        <a:ext cx="94613"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grpSp>
                  <p:nvGrpSpPr>
                    <p:cNvPr id="479" name="Group 297"/>
                    <p:cNvGrpSpPr>
                      <a:grpSpLocks noChangeAspect="1"/>
                    </p:cNvGrpSpPr>
                    <p:nvPr/>
                  </p:nvGrpSpPr>
                  <p:grpSpPr>
                    <a:xfrm>
                      <a:off x="2560321" y="2788920"/>
                      <a:ext cx="186053" cy="87002"/>
                      <a:chOff x="2560322" y="2743199"/>
                      <a:chExt cx="186053" cy="87002"/>
                    </a:xfrm>
                  </p:grpSpPr>
                  <p:cxnSp>
                    <p:nvCxnSpPr>
                      <p:cNvPr id="480" name="Straight Connector 479"/>
                      <p:cNvCxnSpPr/>
                      <p:nvPr/>
                    </p:nvCxnSpPr>
                    <p:spPr bwMode="auto">
                      <a:xfrm rot="10800000">
                        <a:off x="2654935" y="2743200"/>
                        <a:ext cx="91440"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81" name="Straight Connector 480"/>
                      <p:cNvCxnSpPr/>
                      <p:nvPr/>
                    </p:nvCxnSpPr>
                    <p:spPr bwMode="auto">
                      <a:xfrm rot="10800000" flipV="1">
                        <a:off x="2560322" y="2743199"/>
                        <a:ext cx="94613"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grpSp>
              <p:grpSp>
                <p:nvGrpSpPr>
                  <p:cNvPr id="471" name="Group 309"/>
                  <p:cNvGrpSpPr/>
                  <p:nvPr/>
                </p:nvGrpSpPr>
                <p:grpSpPr>
                  <a:xfrm>
                    <a:off x="2561908" y="2880360"/>
                    <a:ext cx="186054" cy="183522"/>
                    <a:chOff x="2560321" y="2692400"/>
                    <a:chExt cx="186054" cy="183522"/>
                  </a:xfrm>
                </p:grpSpPr>
                <p:grpSp>
                  <p:nvGrpSpPr>
                    <p:cNvPr id="472" name="Group 296"/>
                    <p:cNvGrpSpPr>
                      <a:grpSpLocks noChangeAspect="1"/>
                    </p:cNvGrpSpPr>
                    <p:nvPr/>
                  </p:nvGrpSpPr>
                  <p:grpSpPr>
                    <a:xfrm>
                      <a:off x="2560322" y="2692400"/>
                      <a:ext cx="186053" cy="87002"/>
                      <a:chOff x="2560322" y="2743199"/>
                      <a:chExt cx="186053" cy="87002"/>
                    </a:xfrm>
                  </p:grpSpPr>
                  <p:cxnSp>
                    <p:nvCxnSpPr>
                      <p:cNvPr id="476" name="Straight Connector 475"/>
                      <p:cNvCxnSpPr/>
                      <p:nvPr/>
                    </p:nvCxnSpPr>
                    <p:spPr bwMode="auto">
                      <a:xfrm rot="10800000">
                        <a:off x="2654935" y="2743200"/>
                        <a:ext cx="91440"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77" name="Straight Connector 476"/>
                      <p:cNvCxnSpPr/>
                      <p:nvPr/>
                    </p:nvCxnSpPr>
                    <p:spPr bwMode="auto">
                      <a:xfrm rot="10800000" flipV="1">
                        <a:off x="2560322" y="2743199"/>
                        <a:ext cx="94613"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grpSp>
                  <p:nvGrpSpPr>
                    <p:cNvPr id="473" name="Group 297"/>
                    <p:cNvGrpSpPr>
                      <a:grpSpLocks noChangeAspect="1"/>
                    </p:cNvGrpSpPr>
                    <p:nvPr/>
                  </p:nvGrpSpPr>
                  <p:grpSpPr>
                    <a:xfrm>
                      <a:off x="2560321" y="2788920"/>
                      <a:ext cx="186053" cy="87002"/>
                      <a:chOff x="2560322" y="2743199"/>
                      <a:chExt cx="186053" cy="87002"/>
                    </a:xfrm>
                  </p:grpSpPr>
                  <p:cxnSp>
                    <p:nvCxnSpPr>
                      <p:cNvPr id="474" name="Straight Connector 473"/>
                      <p:cNvCxnSpPr/>
                      <p:nvPr/>
                    </p:nvCxnSpPr>
                    <p:spPr bwMode="auto">
                      <a:xfrm rot="10800000">
                        <a:off x="2654935" y="2743200"/>
                        <a:ext cx="91440"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75" name="Straight Connector 474"/>
                      <p:cNvCxnSpPr/>
                      <p:nvPr/>
                    </p:nvCxnSpPr>
                    <p:spPr bwMode="auto">
                      <a:xfrm rot="10800000" flipV="1">
                        <a:off x="2560322" y="2743199"/>
                        <a:ext cx="94613"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grpSp>
            </p:grpSp>
            <p:grpSp>
              <p:nvGrpSpPr>
                <p:cNvPr id="455" name="Group 319"/>
                <p:cNvGrpSpPr/>
                <p:nvPr/>
              </p:nvGrpSpPr>
              <p:grpSpPr>
                <a:xfrm>
                  <a:off x="2562701" y="3063240"/>
                  <a:ext cx="187641" cy="371482"/>
                  <a:chOff x="2560321" y="2692400"/>
                  <a:chExt cx="187641" cy="371482"/>
                </a:xfrm>
              </p:grpSpPr>
              <p:grpSp>
                <p:nvGrpSpPr>
                  <p:cNvPr id="456" name="Group 308"/>
                  <p:cNvGrpSpPr/>
                  <p:nvPr/>
                </p:nvGrpSpPr>
                <p:grpSpPr>
                  <a:xfrm>
                    <a:off x="2560321" y="2692400"/>
                    <a:ext cx="186054" cy="183522"/>
                    <a:chOff x="2560321" y="2692400"/>
                    <a:chExt cx="186054" cy="183522"/>
                  </a:xfrm>
                </p:grpSpPr>
                <p:grpSp>
                  <p:nvGrpSpPr>
                    <p:cNvPr id="464" name="Group 296"/>
                    <p:cNvGrpSpPr>
                      <a:grpSpLocks noChangeAspect="1"/>
                    </p:cNvGrpSpPr>
                    <p:nvPr/>
                  </p:nvGrpSpPr>
                  <p:grpSpPr>
                    <a:xfrm>
                      <a:off x="2560322" y="2692400"/>
                      <a:ext cx="186053" cy="87002"/>
                      <a:chOff x="2560322" y="2743199"/>
                      <a:chExt cx="186053" cy="87002"/>
                    </a:xfrm>
                  </p:grpSpPr>
                  <p:cxnSp>
                    <p:nvCxnSpPr>
                      <p:cNvPr id="468" name="Straight Connector 467"/>
                      <p:cNvCxnSpPr/>
                      <p:nvPr/>
                    </p:nvCxnSpPr>
                    <p:spPr bwMode="auto">
                      <a:xfrm rot="10800000">
                        <a:off x="2654935" y="2743200"/>
                        <a:ext cx="91440"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69" name="Straight Connector 468"/>
                      <p:cNvCxnSpPr/>
                      <p:nvPr/>
                    </p:nvCxnSpPr>
                    <p:spPr bwMode="auto">
                      <a:xfrm rot="10800000" flipV="1">
                        <a:off x="2560322" y="2743199"/>
                        <a:ext cx="94613"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grpSp>
                  <p:nvGrpSpPr>
                    <p:cNvPr id="465" name="Group 297"/>
                    <p:cNvGrpSpPr>
                      <a:grpSpLocks noChangeAspect="1"/>
                    </p:cNvGrpSpPr>
                    <p:nvPr/>
                  </p:nvGrpSpPr>
                  <p:grpSpPr>
                    <a:xfrm>
                      <a:off x="2560321" y="2788920"/>
                      <a:ext cx="186053" cy="87002"/>
                      <a:chOff x="2560322" y="2743199"/>
                      <a:chExt cx="186053" cy="87002"/>
                    </a:xfrm>
                  </p:grpSpPr>
                  <p:cxnSp>
                    <p:nvCxnSpPr>
                      <p:cNvPr id="466" name="Straight Connector 465"/>
                      <p:cNvCxnSpPr/>
                      <p:nvPr/>
                    </p:nvCxnSpPr>
                    <p:spPr bwMode="auto">
                      <a:xfrm rot="10800000">
                        <a:off x="2654935" y="2743200"/>
                        <a:ext cx="91440"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67" name="Straight Connector 466"/>
                      <p:cNvCxnSpPr/>
                      <p:nvPr/>
                    </p:nvCxnSpPr>
                    <p:spPr bwMode="auto">
                      <a:xfrm rot="10800000" flipV="1">
                        <a:off x="2560322" y="2743199"/>
                        <a:ext cx="94613"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grpSp>
              <p:grpSp>
                <p:nvGrpSpPr>
                  <p:cNvPr id="457" name="Group 309"/>
                  <p:cNvGrpSpPr/>
                  <p:nvPr/>
                </p:nvGrpSpPr>
                <p:grpSpPr>
                  <a:xfrm>
                    <a:off x="2561908" y="2880360"/>
                    <a:ext cx="186054" cy="183522"/>
                    <a:chOff x="2560321" y="2692400"/>
                    <a:chExt cx="186054" cy="183522"/>
                  </a:xfrm>
                </p:grpSpPr>
                <p:grpSp>
                  <p:nvGrpSpPr>
                    <p:cNvPr id="458" name="Group 296"/>
                    <p:cNvGrpSpPr>
                      <a:grpSpLocks noChangeAspect="1"/>
                    </p:cNvGrpSpPr>
                    <p:nvPr/>
                  </p:nvGrpSpPr>
                  <p:grpSpPr>
                    <a:xfrm>
                      <a:off x="2560322" y="2692400"/>
                      <a:ext cx="186053" cy="87002"/>
                      <a:chOff x="2560322" y="2743199"/>
                      <a:chExt cx="186053" cy="87002"/>
                    </a:xfrm>
                  </p:grpSpPr>
                  <p:cxnSp>
                    <p:nvCxnSpPr>
                      <p:cNvPr id="462" name="Straight Connector 461"/>
                      <p:cNvCxnSpPr/>
                      <p:nvPr/>
                    </p:nvCxnSpPr>
                    <p:spPr bwMode="auto">
                      <a:xfrm rot="10800000">
                        <a:off x="2654935" y="2743200"/>
                        <a:ext cx="91440"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63" name="Straight Connector 462"/>
                      <p:cNvCxnSpPr/>
                      <p:nvPr/>
                    </p:nvCxnSpPr>
                    <p:spPr bwMode="auto">
                      <a:xfrm rot="10800000" flipV="1">
                        <a:off x="2560322" y="2743199"/>
                        <a:ext cx="94613"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grpSp>
                  <p:nvGrpSpPr>
                    <p:cNvPr id="459" name="Group 297"/>
                    <p:cNvGrpSpPr>
                      <a:grpSpLocks noChangeAspect="1"/>
                    </p:cNvGrpSpPr>
                    <p:nvPr/>
                  </p:nvGrpSpPr>
                  <p:grpSpPr>
                    <a:xfrm>
                      <a:off x="2560321" y="2788920"/>
                      <a:ext cx="186053" cy="87002"/>
                      <a:chOff x="2560322" y="2743199"/>
                      <a:chExt cx="186053" cy="87002"/>
                    </a:xfrm>
                  </p:grpSpPr>
                  <p:cxnSp>
                    <p:nvCxnSpPr>
                      <p:cNvPr id="460" name="Straight Connector 459"/>
                      <p:cNvCxnSpPr/>
                      <p:nvPr/>
                    </p:nvCxnSpPr>
                    <p:spPr bwMode="auto">
                      <a:xfrm rot="10800000">
                        <a:off x="2654935" y="2743200"/>
                        <a:ext cx="91440"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61" name="Straight Connector 460"/>
                      <p:cNvCxnSpPr/>
                      <p:nvPr/>
                    </p:nvCxnSpPr>
                    <p:spPr bwMode="auto">
                      <a:xfrm rot="10800000" flipV="1">
                        <a:off x="2560322" y="2743199"/>
                        <a:ext cx="94613"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grpSp>
            </p:grpSp>
          </p:grpSp>
          <p:grpSp>
            <p:nvGrpSpPr>
              <p:cNvPr id="268" name="Group 335"/>
              <p:cNvGrpSpPr/>
              <p:nvPr/>
            </p:nvGrpSpPr>
            <p:grpSpPr>
              <a:xfrm>
                <a:off x="5397267" y="2147943"/>
                <a:ext cx="189495" cy="740264"/>
                <a:chOff x="2560321" y="2692400"/>
                <a:chExt cx="190021" cy="742322"/>
              </a:xfrm>
            </p:grpSpPr>
            <p:grpSp>
              <p:nvGrpSpPr>
                <p:cNvPr id="424" name="Group 316"/>
                <p:cNvGrpSpPr/>
                <p:nvPr/>
              </p:nvGrpSpPr>
              <p:grpSpPr>
                <a:xfrm>
                  <a:off x="2560321" y="2692400"/>
                  <a:ext cx="187641" cy="371482"/>
                  <a:chOff x="2560321" y="2692400"/>
                  <a:chExt cx="187641" cy="371482"/>
                </a:xfrm>
              </p:grpSpPr>
              <p:grpSp>
                <p:nvGrpSpPr>
                  <p:cNvPr id="440" name="Group 308"/>
                  <p:cNvGrpSpPr/>
                  <p:nvPr/>
                </p:nvGrpSpPr>
                <p:grpSpPr>
                  <a:xfrm>
                    <a:off x="2560321" y="2692400"/>
                    <a:ext cx="186054" cy="183522"/>
                    <a:chOff x="2560321" y="2692400"/>
                    <a:chExt cx="186054" cy="183522"/>
                  </a:xfrm>
                </p:grpSpPr>
                <p:grpSp>
                  <p:nvGrpSpPr>
                    <p:cNvPr id="448" name="Group 296"/>
                    <p:cNvGrpSpPr>
                      <a:grpSpLocks noChangeAspect="1"/>
                    </p:cNvGrpSpPr>
                    <p:nvPr/>
                  </p:nvGrpSpPr>
                  <p:grpSpPr>
                    <a:xfrm>
                      <a:off x="2560322" y="2692400"/>
                      <a:ext cx="186053" cy="87002"/>
                      <a:chOff x="2560322" y="2743199"/>
                      <a:chExt cx="186053" cy="87002"/>
                    </a:xfrm>
                  </p:grpSpPr>
                  <p:cxnSp>
                    <p:nvCxnSpPr>
                      <p:cNvPr id="452" name="Straight Connector 451"/>
                      <p:cNvCxnSpPr/>
                      <p:nvPr/>
                    </p:nvCxnSpPr>
                    <p:spPr bwMode="auto">
                      <a:xfrm rot="10800000">
                        <a:off x="2654935" y="2743200"/>
                        <a:ext cx="91440"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53" name="Straight Connector 452"/>
                      <p:cNvCxnSpPr/>
                      <p:nvPr/>
                    </p:nvCxnSpPr>
                    <p:spPr bwMode="auto">
                      <a:xfrm rot="10800000" flipV="1">
                        <a:off x="2560322" y="2743199"/>
                        <a:ext cx="94613"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grpSp>
                  <p:nvGrpSpPr>
                    <p:cNvPr id="449" name="Group 297"/>
                    <p:cNvGrpSpPr>
                      <a:grpSpLocks noChangeAspect="1"/>
                    </p:cNvGrpSpPr>
                    <p:nvPr/>
                  </p:nvGrpSpPr>
                  <p:grpSpPr>
                    <a:xfrm>
                      <a:off x="2560321" y="2788920"/>
                      <a:ext cx="186053" cy="87002"/>
                      <a:chOff x="2560322" y="2743199"/>
                      <a:chExt cx="186053" cy="87002"/>
                    </a:xfrm>
                  </p:grpSpPr>
                  <p:cxnSp>
                    <p:nvCxnSpPr>
                      <p:cNvPr id="450" name="Straight Connector 449"/>
                      <p:cNvCxnSpPr/>
                      <p:nvPr/>
                    </p:nvCxnSpPr>
                    <p:spPr bwMode="auto">
                      <a:xfrm rot="10800000">
                        <a:off x="2654935" y="2743200"/>
                        <a:ext cx="91440"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51" name="Straight Connector 450"/>
                      <p:cNvCxnSpPr/>
                      <p:nvPr/>
                    </p:nvCxnSpPr>
                    <p:spPr bwMode="auto">
                      <a:xfrm rot="10800000" flipV="1">
                        <a:off x="2560322" y="2743199"/>
                        <a:ext cx="94613"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grpSp>
              <p:grpSp>
                <p:nvGrpSpPr>
                  <p:cNvPr id="441" name="Group 309"/>
                  <p:cNvGrpSpPr/>
                  <p:nvPr/>
                </p:nvGrpSpPr>
                <p:grpSpPr>
                  <a:xfrm>
                    <a:off x="2561908" y="2880360"/>
                    <a:ext cx="186054" cy="183522"/>
                    <a:chOff x="2560321" y="2692400"/>
                    <a:chExt cx="186054" cy="183522"/>
                  </a:xfrm>
                </p:grpSpPr>
                <p:grpSp>
                  <p:nvGrpSpPr>
                    <p:cNvPr id="442" name="Group 296"/>
                    <p:cNvGrpSpPr>
                      <a:grpSpLocks noChangeAspect="1"/>
                    </p:cNvGrpSpPr>
                    <p:nvPr/>
                  </p:nvGrpSpPr>
                  <p:grpSpPr>
                    <a:xfrm>
                      <a:off x="2560322" y="2692400"/>
                      <a:ext cx="186053" cy="87002"/>
                      <a:chOff x="2560322" y="2743199"/>
                      <a:chExt cx="186053" cy="87002"/>
                    </a:xfrm>
                  </p:grpSpPr>
                  <p:cxnSp>
                    <p:nvCxnSpPr>
                      <p:cNvPr id="446" name="Straight Connector 445"/>
                      <p:cNvCxnSpPr/>
                      <p:nvPr/>
                    </p:nvCxnSpPr>
                    <p:spPr bwMode="auto">
                      <a:xfrm rot="10800000">
                        <a:off x="2654935" y="2743200"/>
                        <a:ext cx="91440"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47" name="Straight Connector 446"/>
                      <p:cNvCxnSpPr/>
                      <p:nvPr/>
                    </p:nvCxnSpPr>
                    <p:spPr bwMode="auto">
                      <a:xfrm rot="10800000" flipV="1">
                        <a:off x="2560322" y="2743199"/>
                        <a:ext cx="94613"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grpSp>
                  <p:nvGrpSpPr>
                    <p:cNvPr id="443" name="Group 297"/>
                    <p:cNvGrpSpPr>
                      <a:grpSpLocks noChangeAspect="1"/>
                    </p:cNvGrpSpPr>
                    <p:nvPr/>
                  </p:nvGrpSpPr>
                  <p:grpSpPr>
                    <a:xfrm>
                      <a:off x="2560321" y="2788920"/>
                      <a:ext cx="186053" cy="87002"/>
                      <a:chOff x="2560322" y="2743199"/>
                      <a:chExt cx="186053" cy="87002"/>
                    </a:xfrm>
                  </p:grpSpPr>
                  <p:cxnSp>
                    <p:nvCxnSpPr>
                      <p:cNvPr id="444" name="Straight Connector 443"/>
                      <p:cNvCxnSpPr/>
                      <p:nvPr/>
                    </p:nvCxnSpPr>
                    <p:spPr bwMode="auto">
                      <a:xfrm rot="10800000">
                        <a:off x="2654935" y="2743200"/>
                        <a:ext cx="91440"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45" name="Straight Connector 444"/>
                      <p:cNvCxnSpPr/>
                      <p:nvPr/>
                    </p:nvCxnSpPr>
                    <p:spPr bwMode="auto">
                      <a:xfrm rot="10800000" flipV="1">
                        <a:off x="2560322" y="2743199"/>
                        <a:ext cx="94613"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grpSp>
            </p:grpSp>
            <p:grpSp>
              <p:nvGrpSpPr>
                <p:cNvPr id="425" name="Group 319"/>
                <p:cNvGrpSpPr/>
                <p:nvPr/>
              </p:nvGrpSpPr>
              <p:grpSpPr>
                <a:xfrm>
                  <a:off x="2562701" y="3063240"/>
                  <a:ext cx="187641" cy="371482"/>
                  <a:chOff x="2560321" y="2692400"/>
                  <a:chExt cx="187641" cy="371482"/>
                </a:xfrm>
              </p:grpSpPr>
              <p:grpSp>
                <p:nvGrpSpPr>
                  <p:cNvPr id="426" name="Group 308"/>
                  <p:cNvGrpSpPr/>
                  <p:nvPr/>
                </p:nvGrpSpPr>
                <p:grpSpPr>
                  <a:xfrm>
                    <a:off x="2560321" y="2692400"/>
                    <a:ext cx="186054" cy="183522"/>
                    <a:chOff x="2560321" y="2692400"/>
                    <a:chExt cx="186054" cy="183522"/>
                  </a:xfrm>
                </p:grpSpPr>
                <p:grpSp>
                  <p:nvGrpSpPr>
                    <p:cNvPr id="434" name="Group 296"/>
                    <p:cNvGrpSpPr>
                      <a:grpSpLocks noChangeAspect="1"/>
                    </p:cNvGrpSpPr>
                    <p:nvPr/>
                  </p:nvGrpSpPr>
                  <p:grpSpPr>
                    <a:xfrm>
                      <a:off x="2560322" y="2692400"/>
                      <a:ext cx="186053" cy="87002"/>
                      <a:chOff x="2560322" y="2743199"/>
                      <a:chExt cx="186053" cy="87002"/>
                    </a:xfrm>
                  </p:grpSpPr>
                  <p:cxnSp>
                    <p:nvCxnSpPr>
                      <p:cNvPr id="438" name="Straight Connector 437"/>
                      <p:cNvCxnSpPr/>
                      <p:nvPr/>
                    </p:nvCxnSpPr>
                    <p:spPr bwMode="auto">
                      <a:xfrm rot="10800000">
                        <a:off x="2654935" y="2743200"/>
                        <a:ext cx="91440"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39" name="Straight Connector 438"/>
                      <p:cNvCxnSpPr/>
                      <p:nvPr/>
                    </p:nvCxnSpPr>
                    <p:spPr bwMode="auto">
                      <a:xfrm rot="10800000" flipV="1">
                        <a:off x="2560322" y="2743199"/>
                        <a:ext cx="94613"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grpSp>
                  <p:nvGrpSpPr>
                    <p:cNvPr id="435" name="Group 297"/>
                    <p:cNvGrpSpPr>
                      <a:grpSpLocks noChangeAspect="1"/>
                    </p:cNvGrpSpPr>
                    <p:nvPr/>
                  </p:nvGrpSpPr>
                  <p:grpSpPr>
                    <a:xfrm>
                      <a:off x="2560321" y="2788920"/>
                      <a:ext cx="186053" cy="87002"/>
                      <a:chOff x="2560322" y="2743199"/>
                      <a:chExt cx="186053" cy="87002"/>
                    </a:xfrm>
                  </p:grpSpPr>
                  <p:cxnSp>
                    <p:nvCxnSpPr>
                      <p:cNvPr id="436" name="Straight Connector 435"/>
                      <p:cNvCxnSpPr/>
                      <p:nvPr/>
                    </p:nvCxnSpPr>
                    <p:spPr bwMode="auto">
                      <a:xfrm rot="10800000">
                        <a:off x="2654935" y="2743200"/>
                        <a:ext cx="91440"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37" name="Straight Connector 436"/>
                      <p:cNvCxnSpPr/>
                      <p:nvPr/>
                    </p:nvCxnSpPr>
                    <p:spPr bwMode="auto">
                      <a:xfrm rot="10800000" flipV="1">
                        <a:off x="2560322" y="2743199"/>
                        <a:ext cx="94613"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grpSp>
              <p:grpSp>
                <p:nvGrpSpPr>
                  <p:cNvPr id="427" name="Group 309"/>
                  <p:cNvGrpSpPr/>
                  <p:nvPr/>
                </p:nvGrpSpPr>
                <p:grpSpPr>
                  <a:xfrm>
                    <a:off x="2561908" y="2880360"/>
                    <a:ext cx="186054" cy="183522"/>
                    <a:chOff x="2560321" y="2692400"/>
                    <a:chExt cx="186054" cy="183522"/>
                  </a:xfrm>
                </p:grpSpPr>
                <p:grpSp>
                  <p:nvGrpSpPr>
                    <p:cNvPr id="428" name="Group 296"/>
                    <p:cNvGrpSpPr>
                      <a:grpSpLocks noChangeAspect="1"/>
                    </p:cNvGrpSpPr>
                    <p:nvPr/>
                  </p:nvGrpSpPr>
                  <p:grpSpPr>
                    <a:xfrm>
                      <a:off x="2560322" y="2692400"/>
                      <a:ext cx="186053" cy="87002"/>
                      <a:chOff x="2560322" y="2743199"/>
                      <a:chExt cx="186053" cy="87002"/>
                    </a:xfrm>
                  </p:grpSpPr>
                  <p:cxnSp>
                    <p:nvCxnSpPr>
                      <p:cNvPr id="432" name="Straight Connector 431"/>
                      <p:cNvCxnSpPr/>
                      <p:nvPr/>
                    </p:nvCxnSpPr>
                    <p:spPr bwMode="auto">
                      <a:xfrm rot="10800000">
                        <a:off x="2654935" y="2743200"/>
                        <a:ext cx="91440"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33" name="Straight Connector 432"/>
                      <p:cNvCxnSpPr/>
                      <p:nvPr/>
                    </p:nvCxnSpPr>
                    <p:spPr bwMode="auto">
                      <a:xfrm rot="10800000" flipV="1">
                        <a:off x="2560322" y="2743199"/>
                        <a:ext cx="94613"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grpSp>
                  <p:nvGrpSpPr>
                    <p:cNvPr id="429" name="Group 297"/>
                    <p:cNvGrpSpPr>
                      <a:grpSpLocks noChangeAspect="1"/>
                    </p:cNvGrpSpPr>
                    <p:nvPr/>
                  </p:nvGrpSpPr>
                  <p:grpSpPr>
                    <a:xfrm>
                      <a:off x="2560321" y="2788920"/>
                      <a:ext cx="186053" cy="87002"/>
                      <a:chOff x="2560322" y="2743199"/>
                      <a:chExt cx="186053" cy="87002"/>
                    </a:xfrm>
                  </p:grpSpPr>
                  <p:cxnSp>
                    <p:nvCxnSpPr>
                      <p:cNvPr id="430" name="Straight Connector 429"/>
                      <p:cNvCxnSpPr/>
                      <p:nvPr/>
                    </p:nvCxnSpPr>
                    <p:spPr bwMode="auto">
                      <a:xfrm rot="10800000">
                        <a:off x="2654935" y="2743200"/>
                        <a:ext cx="91440"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31" name="Straight Connector 430"/>
                      <p:cNvCxnSpPr/>
                      <p:nvPr/>
                    </p:nvCxnSpPr>
                    <p:spPr bwMode="auto">
                      <a:xfrm rot="10800000" flipV="1">
                        <a:off x="2560322" y="2743199"/>
                        <a:ext cx="94613"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grpSp>
            </p:grpSp>
          </p:grpSp>
          <p:cxnSp>
            <p:nvCxnSpPr>
              <p:cNvPr id="269" name="Straight Connector 268"/>
              <p:cNvCxnSpPr/>
              <p:nvPr/>
            </p:nvCxnSpPr>
            <p:spPr bwMode="auto">
              <a:xfrm rot="16200000" flipH="1">
                <a:off x="7493739" y="1320910"/>
                <a:ext cx="186232" cy="0"/>
              </a:xfrm>
              <a:prstGeom prst="line">
                <a:avLst/>
              </a:prstGeom>
              <a:noFill/>
              <a:ln w="38100" cap="rnd">
                <a:solidFill>
                  <a:schemeClr val="tx1">
                    <a:lumMod val="50000"/>
                    <a:lumOff val="50000"/>
                  </a:schemeClr>
                </a:solidFill>
                <a:round/>
                <a:headEnd/>
                <a:tailEnd/>
              </a:ln>
            </p:spPr>
          </p:cxnSp>
          <p:cxnSp>
            <p:nvCxnSpPr>
              <p:cNvPr id="270" name="Straight Connector 269"/>
              <p:cNvCxnSpPr/>
              <p:nvPr/>
            </p:nvCxnSpPr>
            <p:spPr bwMode="auto">
              <a:xfrm flipH="1">
                <a:off x="8133973" y="1414049"/>
                <a:ext cx="91819" cy="2"/>
              </a:xfrm>
              <a:prstGeom prst="line">
                <a:avLst/>
              </a:prstGeom>
              <a:noFill/>
              <a:ln w="38100" cap="rnd">
                <a:solidFill>
                  <a:schemeClr val="tx1">
                    <a:lumMod val="50000"/>
                    <a:lumOff val="50000"/>
                  </a:schemeClr>
                </a:solidFill>
                <a:round/>
                <a:headEnd/>
                <a:tailEnd/>
              </a:ln>
            </p:spPr>
          </p:cxnSp>
          <p:cxnSp>
            <p:nvCxnSpPr>
              <p:cNvPr id="271" name="Straight Connector 270"/>
              <p:cNvCxnSpPr/>
              <p:nvPr/>
            </p:nvCxnSpPr>
            <p:spPr bwMode="auto">
              <a:xfrm flipH="1">
                <a:off x="7955082" y="1414049"/>
                <a:ext cx="91819" cy="2"/>
              </a:xfrm>
              <a:prstGeom prst="line">
                <a:avLst/>
              </a:prstGeom>
              <a:noFill/>
              <a:ln w="38100" cap="rnd">
                <a:solidFill>
                  <a:schemeClr val="tx1">
                    <a:lumMod val="50000"/>
                    <a:lumOff val="50000"/>
                  </a:schemeClr>
                </a:solidFill>
                <a:round/>
                <a:headEnd/>
                <a:tailEnd/>
              </a:ln>
            </p:spPr>
          </p:cxnSp>
          <p:cxnSp>
            <p:nvCxnSpPr>
              <p:cNvPr id="272" name="Straight Connector 271"/>
              <p:cNvCxnSpPr/>
              <p:nvPr/>
            </p:nvCxnSpPr>
            <p:spPr bwMode="auto">
              <a:xfrm flipH="1">
                <a:off x="7771445" y="1414049"/>
                <a:ext cx="91819" cy="2"/>
              </a:xfrm>
              <a:prstGeom prst="line">
                <a:avLst/>
              </a:prstGeom>
              <a:noFill/>
              <a:ln w="38100" cap="rnd">
                <a:solidFill>
                  <a:schemeClr val="tx1">
                    <a:lumMod val="50000"/>
                    <a:lumOff val="50000"/>
                  </a:schemeClr>
                </a:solidFill>
                <a:round/>
                <a:headEnd/>
                <a:tailEnd/>
              </a:ln>
            </p:spPr>
          </p:cxnSp>
          <p:cxnSp>
            <p:nvCxnSpPr>
              <p:cNvPr id="273" name="Straight Connector 272"/>
              <p:cNvCxnSpPr/>
              <p:nvPr/>
            </p:nvCxnSpPr>
            <p:spPr bwMode="auto">
              <a:xfrm flipH="1">
                <a:off x="7586854" y="1414049"/>
                <a:ext cx="91819" cy="2"/>
              </a:xfrm>
              <a:prstGeom prst="line">
                <a:avLst/>
              </a:prstGeom>
              <a:noFill/>
              <a:ln w="38100" cap="rnd">
                <a:solidFill>
                  <a:schemeClr val="tx1">
                    <a:lumMod val="50000"/>
                    <a:lumOff val="50000"/>
                  </a:schemeClr>
                </a:solidFill>
                <a:round/>
                <a:headEnd/>
                <a:tailEnd/>
              </a:ln>
            </p:spPr>
          </p:cxnSp>
          <p:cxnSp>
            <p:nvCxnSpPr>
              <p:cNvPr id="274" name="Straight Connector 273"/>
              <p:cNvCxnSpPr/>
              <p:nvPr/>
            </p:nvCxnSpPr>
            <p:spPr bwMode="auto">
              <a:xfrm rot="16200000" flipH="1">
                <a:off x="8132676" y="1320936"/>
                <a:ext cx="186232" cy="0"/>
              </a:xfrm>
              <a:prstGeom prst="line">
                <a:avLst/>
              </a:prstGeom>
              <a:noFill/>
              <a:ln w="38100" cap="rnd">
                <a:solidFill>
                  <a:schemeClr val="tx1">
                    <a:lumMod val="50000"/>
                    <a:lumOff val="50000"/>
                  </a:schemeClr>
                </a:solidFill>
                <a:round/>
                <a:headEnd/>
                <a:tailEnd/>
              </a:ln>
            </p:spPr>
          </p:cxnSp>
          <p:cxnSp>
            <p:nvCxnSpPr>
              <p:cNvPr id="275" name="Straight Connector 274"/>
              <p:cNvCxnSpPr/>
              <p:nvPr/>
            </p:nvCxnSpPr>
            <p:spPr bwMode="auto">
              <a:xfrm flipH="1">
                <a:off x="8225791" y="1419091"/>
                <a:ext cx="91819" cy="86755"/>
              </a:xfrm>
              <a:prstGeom prst="line">
                <a:avLst/>
              </a:prstGeom>
              <a:solidFill>
                <a:schemeClr val="accent1"/>
              </a:solidFill>
              <a:ln w="19050" cap="rnd" cmpd="sng" algn="ctr">
                <a:solidFill>
                  <a:schemeClr val="bg1">
                    <a:lumMod val="75000"/>
                  </a:schemeClr>
                </a:solidFill>
                <a:prstDash val="solid"/>
                <a:round/>
                <a:headEnd type="none" w="med" len="med"/>
                <a:tailEnd type="none" w="med" len="med"/>
              </a:ln>
              <a:effectLst/>
            </p:spPr>
          </p:cxnSp>
          <p:grpSp>
            <p:nvGrpSpPr>
              <p:cNvPr id="276" name="Group 153"/>
              <p:cNvGrpSpPr/>
              <p:nvPr/>
            </p:nvGrpSpPr>
            <p:grpSpPr>
              <a:xfrm flipH="1">
                <a:off x="7679624" y="1510910"/>
                <a:ext cx="454349" cy="2"/>
                <a:chOff x="1981200" y="2844824"/>
                <a:chExt cx="455611" cy="2"/>
              </a:xfrm>
            </p:grpSpPr>
            <p:cxnSp>
              <p:nvCxnSpPr>
                <p:cNvPr id="421" name="Straight Connector 420"/>
                <p:cNvCxnSpPr/>
                <p:nvPr/>
              </p:nvCxnSpPr>
              <p:spPr bwMode="auto">
                <a:xfrm>
                  <a:off x="1981200"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22" name="Straight Connector 421"/>
                <p:cNvCxnSpPr/>
                <p:nvPr/>
              </p:nvCxnSpPr>
              <p:spPr bwMode="auto">
                <a:xfrm>
                  <a:off x="2160589"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23" name="Straight Connector 422"/>
                <p:cNvCxnSpPr/>
                <p:nvPr/>
              </p:nvCxnSpPr>
              <p:spPr bwMode="auto">
                <a:xfrm>
                  <a:off x="2344737"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cxnSp>
            <p:nvCxnSpPr>
              <p:cNvPr id="277" name="Straight Connector 276"/>
              <p:cNvCxnSpPr/>
              <p:nvPr/>
            </p:nvCxnSpPr>
            <p:spPr bwMode="auto">
              <a:xfrm flipH="1">
                <a:off x="8133973" y="1597665"/>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78" name="Straight Connector 277"/>
              <p:cNvCxnSpPr/>
              <p:nvPr/>
            </p:nvCxnSpPr>
            <p:spPr bwMode="auto">
              <a:xfrm flipH="1">
                <a:off x="7955082" y="1597665"/>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79" name="Straight Connector 278"/>
              <p:cNvCxnSpPr/>
              <p:nvPr/>
            </p:nvCxnSpPr>
            <p:spPr bwMode="auto">
              <a:xfrm flipH="1">
                <a:off x="7771445" y="1597667"/>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80" name="Straight Connector 279"/>
              <p:cNvCxnSpPr/>
              <p:nvPr/>
            </p:nvCxnSpPr>
            <p:spPr bwMode="auto">
              <a:xfrm flipH="1">
                <a:off x="7586852" y="1597667"/>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81" name="Straight Connector 280"/>
              <p:cNvCxnSpPr/>
              <p:nvPr/>
            </p:nvCxnSpPr>
            <p:spPr bwMode="auto">
              <a:xfrm flipH="1">
                <a:off x="8225791" y="1510916"/>
                <a:ext cx="91819" cy="86755"/>
              </a:xfrm>
              <a:prstGeom prst="line">
                <a:avLst/>
              </a:prstGeom>
              <a:solidFill>
                <a:schemeClr val="accent1"/>
              </a:solidFill>
              <a:ln w="19050" cap="rnd" cmpd="sng" algn="ctr">
                <a:solidFill>
                  <a:schemeClr val="bg1">
                    <a:lumMod val="75000"/>
                  </a:schemeClr>
                </a:solidFill>
                <a:prstDash val="solid"/>
                <a:round/>
                <a:headEnd type="none" w="med" len="med"/>
                <a:tailEnd type="none" w="med" len="med"/>
              </a:ln>
              <a:effectLst/>
            </p:spPr>
          </p:cxnSp>
          <p:cxnSp>
            <p:nvCxnSpPr>
              <p:cNvPr id="282" name="Straight Connector 281"/>
              <p:cNvCxnSpPr/>
              <p:nvPr/>
            </p:nvCxnSpPr>
            <p:spPr bwMode="auto">
              <a:xfrm flipH="1">
                <a:off x="8225791" y="1607793"/>
                <a:ext cx="91819" cy="86755"/>
              </a:xfrm>
              <a:prstGeom prst="line">
                <a:avLst/>
              </a:prstGeom>
              <a:solidFill>
                <a:schemeClr val="accent1"/>
              </a:solidFill>
              <a:ln w="19050" cap="rnd" cmpd="sng" algn="ctr">
                <a:solidFill>
                  <a:schemeClr val="bg1">
                    <a:lumMod val="75000"/>
                  </a:schemeClr>
                </a:solidFill>
                <a:prstDash val="solid"/>
                <a:round/>
                <a:headEnd type="none" w="med" len="med"/>
                <a:tailEnd type="none" w="med" len="med"/>
              </a:ln>
              <a:effectLst/>
            </p:spPr>
          </p:cxnSp>
          <p:grpSp>
            <p:nvGrpSpPr>
              <p:cNvPr id="283" name="Group 153"/>
              <p:cNvGrpSpPr/>
              <p:nvPr/>
            </p:nvGrpSpPr>
            <p:grpSpPr>
              <a:xfrm flipH="1">
                <a:off x="7679624" y="1699612"/>
                <a:ext cx="454349" cy="2"/>
                <a:chOff x="1981200" y="2844824"/>
                <a:chExt cx="455611" cy="2"/>
              </a:xfrm>
            </p:grpSpPr>
            <p:cxnSp>
              <p:nvCxnSpPr>
                <p:cNvPr id="418" name="Straight Connector 417"/>
                <p:cNvCxnSpPr/>
                <p:nvPr/>
              </p:nvCxnSpPr>
              <p:spPr bwMode="auto">
                <a:xfrm>
                  <a:off x="1981200"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19" name="Straight Connector 418"/>
                <p:cNvCxnSpPr/>
                <p:nvPr/>
              </p:nvCxnSpPr>
              <p:spPr bwMode="auto">
                <a:xfrm>
                  <a:off x="2160589"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20" name="Straight Connector 419"/>
                <p:cNvCxnSpPr/>
                <p:nvPr/>
              </p:nvCxnSpPr>
              <p:spPr bwMode="auto">
                <a:xfrm>
                  <a:off x="2344737"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cxnSp>
            <p:nvCxnSpPr>
              <p:cNvPr id="284" name="Straight Connector 283"/>
              <p:cNvCxnSpPr/>
              <p:nvPr/>
            </p:nvCxnSpPr>
            <p:spPr bwMode="auto">
              <a:xfrm flipH="1">
                <a:off x="8133973" y="1786366"/>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85" name="Straight Connector 284"/>
              <p:cNvCxnSpPr/>
              <p:nvPr/>
            </p:nvCxnSpPr>
            <p:spPr bwMode="auto">
              <a:xfrm flipH="1">
                <a:off x="7955082" y="1786366"/>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86" name="Straight Connector 285"/>
              <p:cNvCxnSpPr/>
              <p:nvPr/>
            </p:nvCxnSpPr>
            <p:spPr bwMode="auto">
              <a:xfrm flipH="1">
                <a:off x="7771445" y="1786368"/>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87" name="Straight Connector 286"/>
              <p:cNvCxnSpPr/>
              <p:nvPr/>
            </p:nvCxnSpPr>
            <p:spPr bwMode="auto">
              <a:xfrm flipH="1">
                <a:off x="7586852" y="1786368"/>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88" name="Straight Connector 287"/>
              <p:cNvCxnSpPr/>
              <p:nvPr/>
            </p:nvCxnSpPr>
            <p:spPr bwMode="auto">
              <a:xfrm flipH="1">
                <a:off x="8225791" y="1699618"/>
                <a:ext cx="91819" cy="86755"/>
              </a:xfrm>
              <a:prstGeom prst="line">
                <a:avLst/>
              </a:prstGeom>
              <a:solidFill>
                <a:schemeClr val="accent1"/>
              </a:solidFill>
              <a:ln w="19050" cap="rnd" cmpd="sng" algn="ctr">
                <a:solidFill>
                  <a:schemeClr val="bg1">
                    <a:lumMod val="75000"/>
                  </a:schemeClr>
                </a:solidFill>
                <a:prstDash val="solid"/>
                <a:round/>
                <a:headEnd type="none" w="med" len="med"/>
                <a:tailEnd type="none" w="med" len="med"/>
              </a:ln>
              <a:effectLst/>
            </p:spPr>
          </p:cxnSp>
          <p:cxnSp>
            <p:nvCxnSpPr>
              <p:cNvPr id="289" name="Straight Connector 288"/>
              <p:cNvCxnSpPr/>
              <p:nvPr/>
            </p:nvCxnSpPr>
            <p:spPr bwMode="auto">
              <a:xfrm flipH="1">
                <a:off x="8225791" y="1786370"/>
                <a:ext cx="91819" cy="86755"/>
              </a:xfrm>
              <a:prstGeom prst="line">
                <a:avLst/>
              </a:prstGeom>
              <a:solidFill>
                <a:schemeClr val="accent1"/>
              </a:solidFill>
              <a:ln w="19050" cap="rnd" cmpd="sng" algn="ctr">
                <a:solidFill>
                  <a:schemeClr val="bg1">
                    <a:lumMod val="75000"/>
                  </a:schemeClr>
                </a:solidFill>
                <a:prstDash val="solid"/>
                <a:round/>
                <a:headEnd type="none" w="med" len="med"/>
                <a:tailEnd type="none" w="med" len="med"/>
              </a:ln>
              <a:effectLst/>
            </p:spPr>
          </p:cxnSp>
          <p:grpSp>
            <p:nvGrpSpPr>
              <p:cNvPr id="290" name="Group 153"/>
              <p:cNvGrpSpPr/>
              <p:nvPr/>
            </p:nvGrpSpPr>
            <p:grpSpPr>
              <a:xfrm flipH="1">
                <a:off x="7679624" y="1878189"/>
                <a:ext cx="454349" cy="2"/>
                <a:chOff x="1981200" y="2844824"/>
                <a:chExt cx="455611" cy="2"/>
              </a:xfrm>
            </p:grpSpPr>
            <p:cxnSp>
              <p:nvCxnSpPr>
                <p:cNvPr id="415" name="Straight Connector 414"/>
                <p:cNvCxnSpPr/>
                <p:nvPr/>
              </p:nvCxnSpPr>
              <p:spPr bwMode="auto">
                <a:xfrm>
                  <a:off x="1981200"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16" name="Straight Connector 415"/>
                <p:cNvCxnSpPr/>
                <p:nvPr/>
              </p:nvCxnSpPr>
              <p:spPr bwMode="auto">
                <a:xfrm>
                  <a:off x="2160589"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17" name="Straight Connector 416"/>
                <p:cNvCxnSpPr/>
                <p:nvPr/>
              </p:nvCxnSpPr>
              <p:spPr bwMode="auto">
                <a:xfrm>
                  <a:off x="2344737"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cxnSp>
            <p:nvCxnSpPr>
              <p:cNvPr id="291" name="Straight Connector 290"/>
              <p:cNvCxnSpPr/>
              <p:nvPr/>
            </p:nvCxnSpPr>
            <p:spPr bwMode="auto">
              <a:xfrm flipH="1">
                <a:off x="8133973" y="1964944"/>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92" name="Straight Connector 291"/>
              <p:cNvCxnSpPr/>
              <p:nvPr/>
            </p:nvCxnSpPr>
            <p:spPr bwMode="auto">
              <a:xfrm flipH="1">
                <a:off x="7955082" y="1964944"/>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93" name="Straight Connector 292"/>
              <p:cNvCxnSpPr/>
              <p:nvPr/>
            </p:nvCxnSpPr>
            <p:spPr bwMode="auto">
              <a:xfrm flipH="1">
                <a:off x="7771445" y="1964946"/>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94" name="Straight Connector 293"/>
              <p:cNvCxnSpPr/>
              <p:nvPr/>
            </p:nvCxnSpPr>
            <p:spPr bwMode="auto">
              <a:xfrm flipH="1">
                <a:off x="7586852" y="1964946"/>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95" name="Straight Connector 294"/>
              <p:cNvCxnSpPr/>
              <p:nvPr/>
            </p:nvCxnSpPr>
            <p:spPr bwMode="auto">
              <a:xfrm flipH="1">
                <a:off x="8225791" y="1878195"/>
                <a:ext cx="91819" cy="86755"/>
              </a:xfrm>
              <a:prstGeom prst="line">
                <a:avLst/>
              </a:prstGeom>
              <a:solidFill>
                <a:schemeClr val="accent1"/>
              </a:solidFill>
              <a:ln w="19050" cap="rnd" cmpd="sng" algn="ctr">
                <a:solidFill>
                  <a:schemeClr val="bg1">
                    <a:lumMod val="75000"/>
                  </a:schemeClr>
                </a:solidFill>
                <a:prstDash val="solid"/>
                <a:round/>
                <a:headEnd type="none" w="med" len="med"/>
                <a:tailEnd type="none" w="med" len="med"/>
              </a:ln>
              <a:effectLst/>
            </p:spPr>
          </p:cxnSp>
          <p:cxnSp>
            <p:nvCxnSpPr>
              <p:cNvPr id="296" name="Straight Connector 295"/>
              <p:cNvCxnSpPr/>
              <p:nvPr/>
            </p:nvCxnSpPr>
            <p:spPr bwMode="auto">
              <a:xfrm flipH="1">
                <a:off x="8225791" y="1975072"/>
                <a:ext cx="91819" cy="86755"/>
              </a:xfrm>
              <a:prstGeom prst="line">
                <a:avLst/>
              </a:prstGeom>
              <a:solidFill>
                <a:schemeClr val="accent1"/>
              </a:solidFill>
              <a:ln w="19050" cap="rnd" cmpd="sng" algn="ctr">
                <a:solidFill>
                  <a:schemeClr val="bg1">
                    <a:lumMod val="75000"/>
                  </a:schemeClr>
                </a:solidFill>
                <a:prstDash val="solid"/>
                <a:round/>
                <a:headEnd type="none" w="med" len="med"/>
                <a:tailEnd type="none" w="med" len="med"/>
              </a:ln>
              <a:effectLst/>
            </p:spPr>
          </p:cxnSp>
          <p:grpSp>
            <p:nvGrpSpPr>
              <p:cNvPr id="297" name="Group 153"/>
              <p:cNvGrpSpPr/>
              <p:nvPr/>
            </p:nvGrpSpPr>
            <p:grpSpPr>
              <a:xfrm flipH="1">
                <a:off x="7679624" y="2066891"/>
                <a:ext cx="454349" cy="2"/>
                <a:chOff x="1981200" y="2844824"/>
                <a:chExt cx="455611" cy="2"/>
              </a:xfrm>
            </p:grpSpPr>
            <p:cxnSp>
              <p:nvCxnSpPr>
                <p:cNvPr id="412" name="Straight Connector 411"/>
                <p:cNvCxnSpPr/>
                <p:nvPr/>
              </p:nvCxnSpPr>
              <p:spPr bwMode="auto">
                <a:xfrm>
                  <a:off x="1981200"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13" name="Straight Connector 412"/>
                <p:cNvCxnSpPr/>
                <p:nvPr/>
              </p:nvCxnSpPr>
              <p:spPr bwMode="auto">
                <a:xfrm>
                  <a:off x="2160589"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14" name="Straight Connector 413"/>
                <p:cNvCxnSpPr/>
                <p:nvPr/>
              </p:nvCxnSpPr>
              <p:spPr bwMode="auto">
                <a:xfrm>
                  <a:off x="2344737"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cxnSp>
            <p:nvCxnSpPr>
              <p:cNvPr id="298" name="Straight Connector 297"/>
              <p:cNvCxnSpPr/>
              <p:nvPr/>
            </p:nvCxnSpPr>
            <p:spPr bwMode="auto">
              <a:xfrm flipH="1">
                <a:off x="8133973" y="2153645"/>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299" name="Straight Connector 298"/>
              <p:cNvCxnSpPr/>
              <p:nvPr/>
            </p:nvCxnSpPr>
            <p:spPr bwMode="auto">
              <a:xfrm flipH="1">
                <a:off x="7955082" y="2153645"/>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300" name="Straight Connector 299"/>
              <p:cNvCxnSpPr/>
              <p:nvPr/>
            </p:nvCxnSpPr>
            <p:spPr bwMode="auto">
              <a:xfrm flipH="1">
                <a:off x="7771445" y="2153647"/>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301" name="Straight Connector 300"/>
              <p:cNvCxnSpPr/>
              <p:nvPr/>
            </p:nvCxnSpPr>
            <p:spPr bwMode="auto">
              <a:xfrm flipH="1">
                <a:off x="7586852" y="2153647"/>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302" name="Straight Connector 301"/>
              <p:cNvCxnSpPr/>
              <p:nvPr/>
            </p:nvCxnSpPr>
            <p:spPr bwMode="auto">
              <a:xfrm flipH="1">
                <a:off x="8225791" y="2066897"/>
                <a:ext cx="91819" cy="86755"/>
              </a:xfrm>
              <a:prstGeom prst="line">
                <a:avLst/>
              </a:prstGeom>
              <a:solidFill>
                <a:schemeClr val="accent1"/>
              </a:solidFill>
              <a:ln w="19050" cap="rnd" cmpd="sng" algn="ctr">
                <a:solidFill>
                  <a:schemeClr val="bg1">
                    <a:lumMod val="75000"/>
                  </a:schemeClr>
                </a:solidFill>
                <a:prstDash val="solid"/>
                <a:round/>
                <a:headEnd type="none" w="med" len="med"/>
                <a:tailEnd type="none" w="med" len="med"/>
              </a:ln>
              <a:effectLst/>
            </p:spPr>
          </p:cxnSp>
          <p:cxnSp>
            <p:nvCxnSpPr>
              <p:cNvPr id="303" name="Straight Connector 302"/>
              <p:cNvCxnSpPr/>
              <p:nvPr/>
            </p:nvCxnSpPr>
            <p:spPr bwMode="auto">
              <a:xfrm flipH="1">
                <a:off x="8225791" y="2153649"/>
                <a:ext cx="91819" cy="86755"/>
              </a:xfrm>
              <a:prstGeom prst="line">
                <a:avLst/>
              </a:prstGeom>
              <a:solidFill>
                <a:schemeClr val="accent1"/>
              </a:solidFill>
              <a:ln w="19050" cap="rnd" cmpd="sng" algn="ctr">
                <a:solidFill>
                  <a:schemeClr val="bg1">
                    <a:lumMod val="75000"/>
                  </a:schemeClr>
                </a:solidFill>
                <a:prstDash val="solid"/>
                <a:round/>
                <a:headEnd type="none" w="med" len="med"/>
                <a:tailEnd type="none" w="med" len="med"/>
              </a:ln>
              <a:effectLst/>
            </p:spPr>
          </p:cxnSp>
          <p:grpSp>
            <p:nvGrpSpPr>
              <p:cNvPr id="304" name="Group 153"/>
              <p:cNvGrpSpPr/>
              <p:nvPr/>
            </p:nvGrpSpPr>
            <p:grpSpPr>
              <a:xfrm flipH="1">
                <a:off x="7679624" y="2245468"/>
                <a:ext cx="454349" cy="2"/>
                <a:chOff x="1981200" y="2844824"/>
                <a:chExt cx="455611" cy="2"/>
              </a:xfrm>
            </p:grpSpPr>
            <p:cxnSp>
              <p:nvCxnSpPr>
                <p:cNvPr id="409" name="Straight Connector 408"/>
                <p:cNvCxnSpPr/>
                <p:nvPr/>
              </p:nvCxnSpPr>
              <p:spPr bwMode="auto">
                <a:xfrm>
                  <a:off x="1981200"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10" name="Straight Connector 409"/>
                <p:cNvCxnSpPr/>
                <p:nvPr/>
              </p:nvCxnSpPr>
              <p:spPr bwMode="auto">
                <a:xfrm>
                  <a:off x="2160589"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11" name="Straight Connector 410"/>
                <p:cNvCxnSpPr/>
                <p:nvPr/>
              </p:nvCxnSpPr>
              <p:spPr bwMode="auto">
                <a:xfrm>
                  <a:off x="2344737"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cxnSp>
            <p:nvCxnSpPr>
              <p:cNvPr id="305" name="Straight Connector 304"/>
              <p:cNvCxnSpPr/>
              <p:nvPr/>
            </p:nvCxnSpPr>
            <p:spPr bwMode="auto">
              <a:xfrm flipH="1">
                <a:off x="8133973" y="2332223"/>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306" name="Straight Connector 305"/>
              <p:cNvCxnSpPr/>
              <p:nvPr/>
            </p:nvCxnSpPr>
            <p:spPr bwMode="auto">
              <a:xfrm flipH="1">
                <a:off x="7955082" y="2332223"/>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307" name="Straight Connector 306"/>
              <p:cNvCxnSpPr/>
              <p:nvPr/>
            </p:nvCxnSpPr>
            <p:spPr bwMode="auto">
              <a:xfrm flipH="1">
                <a:off x="7771445" y="2332225"/>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308" name="Straight Connector 307"/>
              <p:cNvCxnSpPr/>
              <p:nvPr/>
            </p:nvCxnSpPr>
            <p:spPr bwMode="auto">
              <a:xfrm flipH="1">
                <a:off x="7586852" y="2332225"/>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309" name="Straight Connector 308"/>
              <p:cNvCxnSpPr/>
              <p:nvPr/>
            </p:nvCxnSpPr>
            <p:spPr bwMode="auto">
              <a:xfrm flipH="1">
                <a:off x="8225791" y="2245474"/>
                <a:ext cx="91819" cy="86755"/>
              </a:xfrm>
              <a:prstGeom prst="line">
                <a:avLst/>
              </a:prstGeom>
              <a:solidFill>
                <a:schemeClr val="accent1"/>
              </a:solidFill>
              <a:ln w="19050" cap="rnd" cmpd="sng" algn="ctr">
                <a:solidFill>
                  <a:schemeClr val="bg1">
                    <a:lumMod val="75000"/>
                  </a:schemeClr>
                </a:solidFill>
                <a:prstDash val="solid"/>
                <a:round/>
                <a:headEnd type="none" w="med" len="med"/>
                <a:tailEnd type="none" w="med" len="med"/>
              </a:ln>
              <a:effectLst/>
            </p:spPr>
          </p:cxnSp>
          <p:cxnSp>
            <p:nvCxnSpPr>
              <p:cNvPr id="310" name="Straight Connector 309"/>
              <p:cNvCxnSpPr/>
              <p:nvPr/>
            </p:nvCxnSpPr>
            <p:spPr bwMode="auto">
              <a:xfrm flipH="1">
                <a:off x="8225791" y="2342351"/>
                <a:ext cx="91819" cy="86755"/>
              </a:xfrm>
              <a:prstGeom prst="line">
                <a:avLst/>
              </a:prstGeom>
              <a:solidFill>
                <a:schemeClr val="accent1"/>
              </a:solidFill>
              <a:ln w="19050" cap="rnd" cmpd="sng" algn="ctr">
                <a:solidFill>
                  <a:schemeClr val="bg1">
                    <a:lumMod val="75000"/>
                  </a:schemeClr>
                </a:solidFill>
                <a:prstDash val="solid"/>
                <a:round/>
                <a:headEnd type="none" w="med" len="med"/>
                <a:tailEnd type="none" w="med" len="med"/>
              </a:ln>
              <a:effectLst/>
            </p:spPr>
          </p:cxnSp>
          <p:grpSp>
            <p:nvGrpSpPr>
              <p:cNvPr id="311" name="Group 153"/>
              <p:cNvGrpSpPr/>
              <p:nvPr/>
            </p:nvGrpSpPr>
            <p:grpSpPr>
              <a:xfrm flipH="1">
                <a:off x="7679624" y="2434170"/>
                <a:ext cx="454349" cy="2"/>
                <a:chOff x="1981200" y="2844824"/>
                <a:chExt cx="455611" cy="2"/>
              </a:xfrm>
            </p:grpSpPr>
            <p:cxnSp>
              <p:nvCxnSpPr>
                <p:cNvPr id="406" name="Straight Connector 405"/>
                <p:cNvCxnSpPr/>
                <p:nvPr/>
              </p:nvCxnSpPr>
              <p:spPr bwMode="auto">
                <a:xfrm>
                  <a:off x="1981200"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07" name="Straight Connector 406"/>
                <p:cNvCxnSpPr/>
                <p:nvPr/>
              </p:nvCxnSpPr>
              <p:spPr bwMode="auto">
                <a:xfrm>
                  <a:off x="2160589"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08" name="Straight Connector 407"/>
                <p:cNvCxnSpPr/>
                <p:nvPr/>
              </p:nvCxnSpPr>
              <p:spPr bwMode="auto">
                <a:xfrm>
                  <a:off x="2344737"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cxnSp>
            <p:nvCxnSpPr>
              <p:cNvPr id="312" name="Straight Connector 311"/>
              <p:cNvCxnSpPr/>
              <p:nvPr/>
            </p:nvCxnSpPr>
            <p:spPr bwMode="auto">
              <a:xfrm flipH="1">
                <a:off x="8133973" y="2520924"/>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313" name="Straight Connector 312"/>
              <p:cNvCxnSpPr/>
              <p:nvPr/>
            </p:nvCxnSpPr>
            <p:spPr bwMode="auto">
              <a:xfrm flipH="1">
                <a:off x="7955082" y="2520924"/>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314" name="Straight Connector 313"/>
              <p:cNvCxnSpPr/>
              <p:nvPr/>
            </p:nvCxnSpPr>
            <p:spPr bwMode="auto">
              <a:xfrm flipH="1">
                <a:off x="7771445" y="2520926"/>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315" name="Straight Connector 314"/>
              <p:cNvCxnSpPr/>
              <p:nvPr/>
            </p:nvCxnSpPr>
            <p:spPr bwMode="auto">
              <a:xfrm flipH="1">
                <a:off x="7586852" y="2520926"/>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316" name="Straight Connector 315"/>
              <p:cNvCxnSpPr/>
              <p:nvPr/>
            </p:nvCxnSpPr>
            <p:spPr bwMode="auto">
              <a:xfrm flipH="1">
                <a:off x="8225791" y="2434176"/>
                <a:ext cx="91819" cy="86755"/>
              </a:xfrm>
              <a:prstGeom prst="line">
                <a:avLst/>
              </a:prstGeom>
              <a:solidFill>
                <a:schemeClr val="accent1"/>
              </a:solidFill>
              <a:ln w="19050" cap="rnd" cmpd="sng" algn="ctr">
                <a:solidFill>
                  <a:schemeClr val="bg1">
                    <a:lumMod val="75000"/>
                  </a:schemeClr>
                </a:solidFill>
                <a:prstDash val="solid"/>
                <a:round/>
                <a:headEnd type="none" w="med" len="med"/>
                <a:tailEnd type="none" w="med" len="med"/>
              </a:ln>
              <a:effectLst/>
            </p:spPr>
          </p:cxnSp>
          <p:cxnSp>
            <p:nvCxnSpPr>
              <p:cNvPr id="317" name="Straight Connector 316"/>
              <p:cNvCxnSpPr/>
              <p:nvPr/>
            </p:nvCxnSpPr>
            <p:spPr bwMode="auto">
              <a:xfrm flipH="1">
                <a:off x="8225791" y="2520928"/>
                <a:ext cx="91819" cy="86755"/>
              </a:xfrm>
              <a:prstGeom prst="line">
                <a:avLst/>
              </a:prstGeom>
              <a:solidFill>
                <a:schemeClr val="accent1"/>
              </a:solidFill>
              <a:ln w="19050" cap="rnd" cmpd="sng" algn="ctr">
                <a:solidFill>
                  <a:schemeClr val="bg1">
                    <a:lumMod val="75000"/>
                  </a:schemeClr>
                </a:solidFill>
                <a:prstDash val="solid"/>
                <a:round/>
                <a:headEnd type="none" w="med" len="med"/>
                <a:tailEnd type="none" w="med" len="med"/>
              </a:ln>
              <a:effectLst/>
            </p:spPr>
          </p:cxnSp>
          <p:grpSp>
            <p:nvGrpSpPr>
              <p:cNvPr id="318" name="Group 153"/>
              <p:cNvGrpSpPr/>
              <p:nvPr/>
            </p:nvGrpSpPr>
            <p:grpSpPr>
              <a:xfrm flipH="1">
                <a:off x="7679624" y="2612747"/>
                <a:ext cx="454349" cy="2"/>
                <a:chOff x="1981200" y="2844824"/>
                <a:chExt cx="455611" cy="2"/>
              </a:xfrm>
            </p:grpSpPr>
            <p:cxnSp>
              <p:nvCxnSpPr>
                <p:cNvPr id="403" name="Straight Connector 402"/>
                <p:cNvCxnSpPr/>
                <p:nvPr/>
              </p:nvCxnSpPr>
              <p:spPr bwMode="auto">
                <a:xfrm>
                  <a:off x="1981200"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04" name="Straight Connector 403"/>
                <p:cNvCxnSpPr/>
                <p:nvPr/>
              </p:nvCxnSpPr>
              <p:spPr bwMode="auto">
                <a:xfrm>
                  <a:off x="2160589"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05" name="Straight Connector 404"/>
                <p:cNvCxnSpPr/>
                <p:nvPr/>
              </p:nvCxnSpPr>
              <p:spPr bwMode="auto">
                <a:xfrm>
                  <a:off x="2344737"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cxnSp>
            <p:nvCxnSpPr>
              <p:cNvPr id="319" name="Straight Connector 318"/>
              <p:cNvCxnSpPr/>
              <p:nvPr/>
            </p:nvCxnSpPr>
            <p:spPr bwMode="auto">
              <a:xfrm flipH="1">
                <a:off x="8133973" y="2699502"/>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320" name="Straight Connector 319"/>
              <p:cNvCxnSpPr/>
              <p:nvPr/>
            </p:nvCxnSpPr>
            <p:spPr bwMode="auto">
              <a:xfrm flipH="1">
                <a:off x="7955082" y="2699502"/>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321" name="Straight Connector 320"/>
              <p:cNvCxnSpPr/>
              <p:nvPr/>
            </p:nvCxnSpPr>
            <p:spPr bwMode="auto">
              <a:xfrm flipH="1">
                <a:off x="7771445" y="2699504"/>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322" name="Straight Connector 321"/>
              <p:cNvCxnSpPr/>
              <p:nvPr/>
            </p:nvCxnSpPr>
            <p:spPr bwMode="auto">
              <a:xfrm flipH="1">
                <a:off x="7586852" y="2699504"/>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323" name="Straight Connector 322"/>
              <p:cNvCxnSpPr/>
              <p:nvPr/>
            </p:nvCxnSpPr>
            <p:spPr bwMode="auto">
              <a:xfrm flipH="1">
                <a:off x="8225791" y="2612753"/>
                <a:ext cx="91819" cy="86755"/>
              </a:xfrm>
              <a:prstGeom prst="line">
                <a:avLst/>
              </a:prstGeom>
              <a:solidFill>
                <a:schemeClr val="accent1"/>
              </a:solidFill>
              <a:ln w="19050" cap="rnd" cmpd="sng" algn="ctr">
                <a:solidFill>
                  <a:schemeClr val="bg1">
                    <a:lumMod val="75000"/>
                  </a:schemeClr>
                </a:solidFill>
                <a:prstDash val="solid"/>
                <a:round/>
                <a:headEnd type="none" w="med" len="med"/>
                <a:tailEnd type="none" w="med" len="med"/>
              </a:ln>
              <a:effectLst/>
            </p:spPr>
          </p:cxnSp>
          <p:cxnSp>
            <p:nvCxnSpPr>
              <p:cNvPr id="324" name="Straight Connector 323"/>
              <p:cNvCxnSpPr/>
              <p:nvPr/>
            </p:nvCxnSpPr>
            <p:spPr bwMode="auto">
              <a:xfrm flipH="1">
                <a:off x="8225791" y="2709630"/>
                <a:ext cx="91819" cy="86755"/>
              </a:xfrm>
              <a:prstGeom prst="line">
                <a:avLst/>
              </a:prstGeom>
              <a:solidFill>
                <a:schemeClr val="accent1"/>
              </a:solidFill>
              <a:ln w="19050" cap="rnd" cmpd="sng" algn="ctr">
                <a:solidFill>
                  <a:schemeClr val="bg1">
                    <a:lumMod val="75000"/>
                  </a:schemeClr>
                </a:solidFill>
                <a:prstDash val="solid"/>
                <a:round/>
                <a:headEnd type="none" w="med" len="med"/>
                <a:tailEnd type="none" w="med" len="med"/>
              </a:ln>
              <a:effectLst/>
            </p:spPr>
          </p:cxnSp>
          <p:grpSp>
            <p:nvGrpSpPr>
              <p:cNvPr id="325" name="Group 153"/>
              <p:cNvGrpSpPr/>
              <p:nvPr/>
            </p:nvGrpSpPr>
            <p:grpSpPr>
              <a:xfrm flipH="1">
                <a:off x="7679624" y="2801449"/>
                <a:ext cx="454349" cy="2"/>
                <a:chOff x="1981200" y="2844824"/>
                <a:chExt cx="455611" cy="2"/>
              </a:xfrm>
            </p:grpSpPr>
            <p:cxnSp>
              <p:nvCxnSpPr>
                <p:cNvPr id="400" name="Straight Connector 399"/>
                <p:cNvCxnSpPr/>
                <p:nvPr/>
              </p:nvCxnSpPr>
              <p:spPr bwMode="auto">
                <a:xfrm>
                  <a:off x="1981200"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01" name="Straight Connector 400"/>
                <p:cNvCxnSpPr/>
                <p:nvPr/>
              </p:nvCxnSpPr>
              <p:spPr bwMode="auto">
                <a:xfrm>
                  <a:off x="2160589"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402" name="Straight Connector 401"/>
                <p:cNvCxnSpPr/>
                <p:nvPr/>
              </p:nvCxnSpPr>
              <p:spPr bwMode="auto">
                <a:xfrm>
                  <a:off x="2344737" y="2844824"/>
                  <a:ext cx="92074"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cxnSp>
            <p:nvCxnSpPr>
              <p:cNvPr id="326" name="Straight Connector 325"/>
              <p:cNvCxnSpPr/>
              <p:nvPr/>
            </p:nvCxnSpPr>
            <p:spPr bwMode="auto">
              <a:xfrm flipH="1">
                <a:off x="8133973" y="2888203"/>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327" name="Straight Connector 326"/>
              <p:cNvCxnSpPr/>
              <p:nvPr/>
            </p:nvCxnSpPr>
            <p:spPr bwMode="auto">
              <a:xfrm flipH="1">
                <a:off x="7955082" y="2888203"/>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328" name="Straight Connector 327"/>
              <p:cNvCxnSpPr/>
              <p:nvPr/>
            </p:nvCxnSpPr>
            <p:spPr bwMode="auto">
              <a:xfrm flipH="1">
                <a:off x="7771445" y="2888205"/>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329" name="Straight Connector 328"/>
              <p:cNvCxnSpPr/>
              <p:nvPr/>
            </p:nvCxnSpPr>
            <p:spPr bwMode="auto">
              <a:xfrm flipH="1">
                <a:off x="7586852" y="2888205"/>
                <a:ext cx="91819" cy="2"/>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330" name="Straight Connector 329"/>
              <p:cNvCxnSpPr/>
              <p:nvPr/>
            </p:nvCxnSpPr>
            <p:spPr bwMode="auto">
              <a:xfrm flipH="1">
                <a:off x="8225791" y="2801455"/>
                <a:ext cx="91819" cy="86755"/>
              </a:xfrm>
              <a:prstGeom prst="line">
                <a:avLst/>
              </a:prstGeom>
              <a:solidFill>
                <a:schemeClr val="accent1"/>
              </a:solidFill>
              <a:ln w="19050" cap="rnd" cmpd="sng" algn="ctr">
                <a:solidFill>
                  <a:schemeClr val="bg1">
                    <a:lumMod val="75000"/>
                  </a:schemeClr>
                </a:solidFill>
                <a:prstDash val="solid"/>
                <a:round/>
                <a:headEnd type="none" w="med" len="med"/>
                <a:tailEnd type="none" w="med" len="med"/>
              </a:ln>
              <a:effectLst/>
            </p:spPr>
          </p:cxnSp>
          <p:sp>
            <p:nvSpPr>
              <p:cNvPr id="331" name="Freeform 330"/>
              <p:cNvSpPr/>
              <p:nvPr/>
            </p:nvSpPr>
            <p:spPr bwMode="auto">
              <a:xfrm flipH="1">
                <a:off x="7219998" y="685800"/>
                <a:ext cx="90766" cy="541995"/>
              </a:xfrm>
              <a:custGeom>
                <a:avLst/>
                <a:gdLst>
                  <a:gd name="connsiteX0" fmla="*/ 0 w 288926"/>
                  <a:gd name="connsiteY0" fmla="*/ 547688 h 547688"/>
                  <a:gd name="connsiteX1" fmla="*/ 104775 w 288926"/>
                  <a:gd name="connsiteY1" fmla="*/ 509588 h 547688"/>
                  <a:gd name="connsiteX2" fmla="*/ 166688 w 288926"/>
                  <a:gd name="connsiteY2" fmla="*/ 442913 h 547688"/>
                  <a:gd name="connsiteX3" fmla="*/ 271463 w 288926"/>
                  <a:gd name="connsiteY3" fmla="*/ 276225 h 547688"/>
                  <a:gd name="connsiteX4" fmla="*/ 271463 w 288926"/>
                  <a:gd name="connsiteY4" fmla="*/ 95250 h 547688"/>
                  <a:gd name="connsiteX5" fmla="*/ 228600 w 288926"/>
                  <a:gd name="connsiteY5" fmla="*/ 0 h 547688"/>
                  <a:gd name="connsiteX0" fmla="*/ 0 w 279400"/>
                  <a:gd name="connsiteY0" fmla="*/ 547688 h 547688"/>
                  <a:gd name="connsiteX1" fmla="*/ 104775 w 279400"/>
                  <a:gd name="connsiteY1" fmla="*/ 509588 h 547688"/>
                  <a:gd name="connsiteX2" fmla="*/ 223838 w 279400"/>
                  <a:gd name="connsiteY2" fmla="*/ 404289 h 547688"/>
                  <a:gd name="connsiteX3" fmla="*/ 271463 w 279400"/>
                  <a:gd name="connsiteY3" fmla="*/ 276225 h 547688"/>
                  <a:gd name="connsiteX4" fmla="*/ 271463 w 279400"/>
                  <a:gd name="connsiteY4" fmla="*/ 95250 h 547688"/>
                  <a:gd name="connsiteX5" fmla="*/ 228600 w 279400"/>
                  <a:gd name="connsiteY5" fmla="*/ 0 h 547688"/>
                  <a:gd name="connsiteX0" fmla="*/ 1588 w 318560"/>
                  <a:gd name="connsiteY0" fmla="*/ 547688 h 547688"/>
                  <a:gd name="connsiteX1" fmla="*/ 106363 w 318560"/>
                  <a:gd name="connsiteY1" fmla="*/ 509588 h 547688"/>
                  <a:gd name="connsiteX2" fmla="*/ 225426 w 318560"/>
                  <a:gd name="connsiteY2" fmla="*/ 404289 h 547688"/>
                  <a:gd name="connsiteX3" fmla="*/ 273051 w 318560"/>
                  <a:gd name="connsiteY3" fmla="*/ 276225 h 547688"/>
                  <a:gd name="connsiteX4" fmla="*/ 273051 w 318560"/>
                  <a:gd name="connsiteY4" fmla="*/ 95250 h 547688"/>
                  <a:gd name="connsiteX5" fmla="*/ 0 w 318560"/>
                  <a:gd name="connsiteY5" fmla="*/ 0 h 547688"/>
                  <a:gd name="connsiteX0" fmla="*/ 1588 w 297922"/>
                  <a:gd name="connsiteY0" fmla="*/ 547688 h 547688"/>
                  <a:gd name="connsiteX1" fmla="*/ 106363 w 297922"/>
                  <a:gd name="connsiteY1" fmla="*/ 509588 h 547688"/>
                  <a:gd name="connsiteX2" fmla="*/ 225426 w 297922"/>
                  <a:gd name="connsiteY2" fmla="*/ 404289 h 547688"/>
                  <a:gd name="connsiteX3" fmla="*/ 273051 w 297922"/>
                  <a:gd name="connsiteY3" fmla="*/ 276225 h 547688"/>
                  <a:gd name="connsiteX4" fmla="*/ 76201 w 297922"/>
                  <a:gd name="connsiteY4" fmla="*/ 105756 h 547688"/>
                  <a:gd name="connsiteX5" fmla="*/ 0 w 297922"/>
                  <a:gd name="connsiteY5" fmla="*/ 0 h 547688"/>
                  <a:gd name="connsiteX0" fmla="*/ 1588 w 273051"/>
                  <a:gd name="connsiteY0" fmla="*/ 547688 h 547688"/>
                  <a:gd name="connsiteX1" fmla="*/ 106363 w 273051"/>
                  <a:gd name="connsiteY1" fmla="*/ 509588 h 547688"/>
                  <a:gd name="connsiteX2" fmla="*/ 76201 w 273051"/>
                  <a:gd name="connsiteY2" fmla="*/ 364743 h 547688"/>
                  <a:gd name="connsiteX3" fmla="*/ 273051 w 273051"/>
                  <a:gd name="connsiteY3" fmla="*/ 276225 h 547688"/>
                  <a:gd name="connsiteX4" fmla="*/ 76201 w 273051"/>
                  <a:gd name="connsiteY4" fmla="*/ 105756 h 547688"/>
                  <a:gd name="connsiteX5" fmla="*/ 0 w 273051"/>
                  <a:gd name="connsiteY5" fmla="*/ 0 h 547688"/>
                  <a:gd name="connsiteX0" fmla="*/ 1588 w 118798"/>
                  <a:gd name="connsiteY0" fmla="*/ 547688 h 547688"/>
                  <a:gd name="connsiteX1" fmla="*/ 106363 w 118798"/>
                  <a:gd name="connsiteY1" fmla="*/ 509588 h 547688"/>
                  <a:gd name="connsiteX2" fmla="*/ 76201 w 118798"/>
                  <a:gd name="connsiteY2" fmla="*/ 364743 h 547688"/>
                  <a:gd name="connsiteX3" fmla="*/ 76202 w 118798"/>
                  <a:gd name="connsiteY3" fmla="*/ 219592 h 547688"/>
                  <a:gd name="connsiteX4" fmla="*/ 76201 w 118798"/>
                  <a:gd name="connsiteY4" fmla="*/ 105756 h 547688"/>
                  <a:gd name="connsiteX5" fmla="*/ 0 w 118798"/>
                  <a:gd name="connsiteY5" fmla="*/ 0 h 547688"/>
                  <a:gd name="connsiteX0" fmla="*/ 1588 w 118798"/>
                  <a:gd name="connsiteY0" fmla="*/ 547688 h 547688"/>
                  <a:gd name="connsiteX1" fmla="*/ 106363 w 118798"/>
                  <a:gd name="connsiteY1" fmla="*/ 509588 h 547688"/>
                  <a:gd name="connsiteX2" fmla="*/ 76201 w 118798"/>
                  <a:gd name="connsiteY2" fmla="*/ 364743 h 547688"/>
                  <a:gd name="connsiteX3" fmla="*/ 76202 w 118798"/>
                  <a:gd name="connsiteY3" fmla="*/ 219592 h 547688"/>
                  <a:gd name="connsiteX4" fmla="*/ 42864 w 118798"/>
                  <a:gd name="connsiteY4" fmla="*/ 91359 h 547688"/>
                  <a:gd name="connsiteX5" fmla="*/ 0 w 118798"/>
                  <a:gd name="connsiteY5" fmla="*/ 0 h 547688"/>
                  <a:gd name="connsiteX0" fmla="*/ 1588 w 85460"/>
                  <a:gd name="connsiteY0" fmla="*/ 547688 h 547688"/>
                  <a:gd name="connsiteX1" fmla="*/ 73025 w 85460"/>
                  <a:gd name="connsiteY1" fmla="*/ 461596 h 547688"/>
                  <a:gd name="connsiteX2" fmla="*/ 76201 w 85460"/>
                  <a:gd name="connsiteY2" fmla="*/ 364743 h 547688"/>
                  <a:gd name="connsiteX3" fmla="*/ 76202 w 85460"/>
                  <a:gd name="connsiteY3" fmla="*/ 219592 h 547688"/>
                  <a:gd name="connsiteX4" fmla="*/ 42864 w 85460"/>
                  <a:gd name="connsiteY4" fmla="*/ 91359 h 547688"/>
                  <a:gd name="connsiteX5" fmla="*/ 0 w 85460"/>
                  <a:gd name="connsiteY5" fmla="*/ 0 h 547688"/>
                  <a:gd name="connsiteX0" fmla="*/ 1588 w 91018"/>
                  <a:gd name="connsiteY0" fmla="*/ 547688 h 547688"/>
                  <a:gd name="connsiteX1" fmla="*/ 73025 w 91018"/>
                  <a:gd name="connsiteY1" fmla="*/ 461596 h 547688"/>
                  <a:gd name="connsiteX2" fmla="*/ 90488 w 91018"/>
                  <a:gd name="connsiteY2" fmla="*/ 355145 h 547688"/>
                  <a:gd name="connsiteX3" fmla="*/ 76202 w 91018"/>
                  <a:gd name="connsiteY3" fmla="*/ 219592 h 547688"/>
                  <a:gd name="connsiteX4" fmla="*/ 42864 w 91018"/>
                  <a:gd name="connsiteY4" fmla="*/ 91359 h 547688"/>
                  <a:gd name="connsiteX5" fmla="*/ 0 w 91018"/>
                  <a:gd name="connsiteY5"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018" h="547688">
                    <a:moveTo>
                      <a:pt x="1588" y="547688"/>
                    </a:moveTo>
                    <a:cubicBezTo>
                      <a:pt x="40085" y="537369"/>
                      <a:pt x="58208" y="493686"/>
                      <a:pt x="73025" y="461596"/>
                    </a:cubicBezTo>
                    <a:cubicBezTo>
                      <a:pt x="87842" y="429506"/>
                      <a:pt x="89959" y="395479"/>
                      <a:pt x="90488" y="355145"/>
                    </a:cubicBezTo>
                    <a:cubicBezTo>
                      <a:pt x="91018" y="314811"/>
                      <a:pt x="84139" y="263556"/>
                      <a:pt x="76202" y="219592"/>
                    </a:cubicBezTo>
                    <a:cubicBezTo>
                      <a:pt x="68265" y="175628"/>
                      <a:pt x="55564" y="127958"/>
                      <a:pt x="42864" y="91359"/>
                    </a:cubicBezTo>
                    <a:cubicBezTo>
                      <a:pt x="30164" y="54760"/>
                      <a:pt x="17859" y="24606"/>
                      <a:pt x="0" y="0"/>
                    </a:cubicBezTo>
                  </a:path>
                </a:pathLst>
              </a:custGeom>
              <a:noFill/>
              <a:ln w="38100" cap="rnd">
                <a:solidFill>
                  <a:schemeClr val="tx1">
                    <a:lumMod val="50000"/>
                    <a:lumOff val="50000"/>
                  </a:schemeClr>
                </a:solidFill>
                <a:round/>
                <a:headEnd/>
                <a:tailEnd/>
              </a:ln>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cxnSp>
            <p:nvCxnSpPr>
              <p:cNvPr id="332" name="Straight Connector 331"/>
              <p:cNvCxnSpPr>
                <a:endCxn id="331" idx="0"/>
              </p:cNvCxnSpPr>
              <p:nvPr/>
            </p:nvCxnSpPr>
            <p:spPr bwMode="auto">
              <a:xfrm flipH="1" flipV="1">
                <a:off x="7309180" y="1227795"/>
                <a:ext cx="277676" cy="26"/>
              </a:xfrm>
              <a:prstGeom prst="line">
                <a:avLst/>
              </a:prstGeom>
              <a:noFill/>
              <a:ln w="38100" cap="rnd">
                <a:solidFill>
                  <a:schemeClr val="tx1">
                    <a:lumMod val="50000"/>
                    <a:lumOff val="50000"/>
                  </a:schemeClr>
                </a:solidFill>
                <a:round/>
                <a:headEnd/>
                <a:tailEnd/>
              </a:ln>
            </p:spPr>
          </p:cxnSp>
          <p:grpSp>
            <p:nvGrpSpPr>
              <p:cNvPr id="333" name="Group 334"/>
              <p:cNvGrpSpPr/>
              <p:nvPr/>
            </p:nvGrpSpPr>
            <p:grpSpPr>
              <a:xfrm flipH="1">
                <a:off x="7306804" y="1414026"/>
                <a:ext cx="189495" cy="740264"/>
                <a:chOff x="2560321" y="2692400"/>
                <a:chExt cx="190021" cy="742322"/>
              </a:xfrm>
            </p:grpSpPr>
            <p:grpSp>
              <p:nvGrpSpPr>
                <p:cNvPr id="370" name="Group 316"/>
                <p:cNvGrpSpPr/>
                <p:nvPr/>
              </p:nvGrpSpPr>
              <p:grpSpPr>
                <a:xfrm>
                  <a:off x="2560321" y="2692400"/>
                  <a:ext cx="187641" cy="371482"/>
                  <a:chOff x="2560321" y="2692400"/>
                  <a:chExt cx="187641" cy="371482"/>
                </a:xfrm>
              </p:grpSpPr>
              <p:grpSp>
                <p:nvGrpSpPr>
                  <p:cNvPr id="386" name="Group 308"/>
                  <p:cNvGrpSpPr/>
                  <p:nvPr/>
                </p:nvGrpSpPr>
                <p:grpSpPr>
                  <a:xfrm>
                    <a:off x="2560321" y="2692400"/>
                    <a:ext cx="186054" cy="183522"/>
                    <a:chOff x="2560321" y="2692400"/>
                    <a:chExt cx="186054" cy="183522"/>
                  </a:xfrm>
                </p:grpSpPr>
                <p:grpSp>
                  <p:nvGrpSpPr>
                    <p:cNvPr id="394" name="Group 296"/>
                    <p:cNvGrpSpPr>
                      <a:grpSpLocks noChangeAspect="1"/>
                    </p:cNvGrpSpPr>
                    <p:nvPr/>
                  </p:nvGrpSpPr>
                  <p:grpSpPr>
                    <a:xfrm>
                      <a:off x="2560322" y="2692400"/>
                      <a:ext cx="186053" cy="87002"/>
                      <a:chOff x="2560322" y="2743199"/>
                      <a:chExt cx="186053" cy="87002"/>
                    </a:xfrm>
                  </p:grpSpPr>
                  <p:cxnSp>
                    <p:nvCxnSpPr>
                      <p:cNvPr id="398" name="Straight Connector 397"/>
                      <p:cNvCxnSpPr/>
                      <p:nvPr/>
                    </p:nvCxnSpPr>
                    <p:spPr bwMode="auto">
                      <a:xfrm rot="10800000">
                        <a:off x="2654935" y="2743200"/>
                        <a:ext cx="91440"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399" name="Straight Connector 398"/>
                      <p:cNvCxnSpPr/>
                      <p:nvPr/>
                    </p:nvCxnSpPr>
                    <p:spPr bwMode="auto">
                      <a:xfrm rot="10800000" flipV="1">
                        <a:off x="2560322" y="2743199"/>
                        <a:ext cx="94613"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grpSp>
                  <p:nvGrpSpPr>
                    <p:cNvPr id="395" name="Group 297"/>
                    <p:cNvGrpSpPr>
                      <a:grpSpLocks noChangeAspect="1"/>
                    </p:cNvGrpSpPr>
                    <p:nvPr/>
                  </p:nvGrpSpPr>
                  <p:grpSpPr>
                    <a:xfrm>
                      <a:off x="2560321" y="2788920"/>
                      <a:ext cx="186053" cy="87002"/>
                      <a:chOff x="2560322" y="2743199"/>
                      <a:chExt cx="186053" cy="87002"/>
                    </a:xfrm>
                  </p:grpSpPr>
                  <p:cxnSp>
                    <p:nvCxnSpPr>
                      <p:cNvPr id="396" name="Straight Connector 395"/>
                      <p:cNvCxnSpPr/>
                      <p:nvPr/>
                    </p:nvCxnSpPr>
                    <p:spPr bwMode="auto">
                      <a:xfrm rot="10800000">
                        <a:off x="2654935" y="2743200"/>
                        <a:ext cx="91440"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397" name="Straight Connector 396"/>
                      <p:cNvCxnSpPr/>
                      <p:nvPr/>
                    </p:nvCxnSpPr>
                    <p:spPr bwMode="auto">
                      <a:xfrm rot="10800000" flipV="1">
                        <a:off x="2560322" y="2743199"/>
                        <a:ext cx="94613"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grpSp>
              <p:grpSp>
                <p:nvGrpSpPr>
                  <p:cNvPr id="387" name="Group 309"/>
                  <p:cNvGrpSpPr/>
                  <p:nvPr/>
                </p:nvGrpSpPr>
                <p:grpSpPr>
                  <a:xfrm>
                    <a:off x="2561908" y="2880360"/>
                    <a:ext cx="186054" cy="183522"/>
                    <a:chOff x="2560321" y="2692400"/>
                    <a:chExt cx="186054" cy="183522"/>
                  </a:xfrm>
                </p:grpSpPr>
                <p:grpSp>
                  <p:nvGrpSpPr>
                    <p:cNvPr id="388" name="Group 296"/>
                    <p:cNvGrpSpPr>
                      <a:grpSpLocks noChangeAspect="1"/>
                    </p:cNvGrpSpPr>
                    <p:nvPr/>
                  </p:nvGrpSpPr>
                  <p:grpSpPr>
                    <a:xfrm>
                      <a:off x="2560322" y="2692400"/>
                      <a:ext cx="186053" cy="87002"/>
                      <a:chOff x="2560322" y="2743199"/>
                      <a:chExt cx="186053" cy="87002"/>
                    </a:xfrm>
                  </p:grpSpPr>
                  <p:cxnSp>
                    <p:nvCxnSpPr>
                      <p:cNvPr id="392" name="Straight Connector 391"/>
                      <p:cNvCxnSpPr/>
                      <p:nvPr/>
                    </p:nvCxnSpPr>
                    <p:spPr bwMode="auto">
                      <a:xfrm rot="10800000">
                        <a:off x="2654935" y="2743200"/>
                        <a:ext cx="91440"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393" name="Straight Connector 392"/>
                      <p:cNvCxnSpPr/>
                      <p:nvPr/>
                    </p:nvCxnSpPr>
                    <p:spPr bwMode="auto">
                      <a:xfrm rot="10800000" flipV="1">
                        <a:off x="2560322" y="2743199"/>
                        <a:ext cx="94613"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grpSp>
                  <p:nvGrpSpPr>
                    <p:cNvPr id="389" name="Group 297"/>
                    <p:cNvGrpSpPr>
                      <a:grpSpLocks noChangeAspect="1"/>
                    </p:cNvGrpSpPr>
                    <p:nvPr/>
                  </p:nvGrpSpPr>
                  <p:grpSpPr>
                    <a:xfrm>
                      <a:off x="2560321" y="2788920"/>
                      <a:ext cx="186053" cy="87002"/>
                      <a:chOff x="2560322" y="2743199"/>
                      <a:chExt cx="186053" cy="87002"/>
                    </a:xfrm>
                  </p:grpSpPr>
                  <p:cxnSp>
                    <p:nvCxnSpPr>
                      <p:cNvPr id="390" name="Straight Connector 389"/>
                      <p:cNvCxnSpPr/>
                      <p:nvPr/>
                    </p:nvCxnSpPr>
                    <p:spPr bwMode="auto">
                      <a:xfrm rot="10800000">
                        <a:off x="2654935" y="2743200"/>
                        <a:ext cx="91440"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391" name="Straight Connector 390"/>
                      <p:cNvCxnSpPr/>
                      <p:nvPr/>
                    </p:nvCxnSpPr>
                    <p:spPr bwMode="auto">
                      <a:xfrm rot="10800000" flipV="1">
                        <a:off x="2560322" y="2743199"/>
                        <a:ext cx="94613"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grpSp>
            </p:grpSp>
            <p:grpSp>
              <p:nvGrpSpPr>
                <p:cNvPr id="371" name="Group 319"/>
                <p:cNvGrpSpPr/>
                <p:nvPr/>
              </p:nvGrpSpPr>
              <p:grpSpPr>
                <a:xfrm>
                  <a:off x="2562701" y="3063240"/>
                  <a:ext cx="187641" cy="371482"/>
                  <a:chOff x="2560321" y="2692400"/>
                  <a:chExt cx="187641" cy="371482"/>
                </a:xfrm>
              </p:grpSpPr>
              <p:grpSp>
                <p:nvGrpSpPr>
                  <p:cNvPr id="372" name="Group 308"/>
                  <p:cNvGrpSpPr/>
                  <p:nvPr/>
                </p:nvGrpSpPr>
                <p:grpSpPr>
                  <a:xfrm>
                    <a:off x="2560321" y="2692400"/>
                    <a:ext cx="186054" cy="183522"/>
                    <a:chOff x="2560321" y="2692400"/>
                    <a:chExt cx="186054" cy="183522"/>
                  </a:xfrm>
                </p:grpSpPr>
                <p:grpSp>
                  <p:nvGrpSpPr>
                    <p:cNvPr id="380" name="Group 296"/>
                    <p:cNvGrpSpPr>
                      <a:grpSpLocks noChangeAspect="1"/>
                    </p:cNvGrpSpPr>
                    <p:nvPr/>
                  </p:nvGrpSpPr>
                  <p:grpSpPr>
                    <a:xfrm>
                      <a:off x="2560322" y="2692400"/>
                      <a:ext cx="186053" cy="87002"/>
                      <a:chOff x="2560322" y="2743199"/>
                      <a:chExt cx="186053" cy="87002"/>
                    </a:xfrm>
                  </p:grpSpPr>
                  <p:cxnSp>
                    <p:nvCxnSpPr>
                      <p:cNvPr id="384" name="Straight Connector 383"/>
                      <p:cNvCxnSpPr/>
                      <p:nvPr/>
                    </p:nvCxnSpPr>
                    <p:spPr bwMode="auto">
                      <a:xfrm rot="10800000">
                        <a:off x="2654935" y="2743200"/>
                        <a:ext cx="91440"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385" name="Straight Connector 384"/>
                      <p:cNvCxnSpPr/>
                      <p:nvPr/>
                    </p:nvCxnSpPr>
                    <p:spPr bwMode="auto">
                      <a:xfrm rot="10800000" flipV="1">
                        <a:off x="2560322" y="2743199"/>
                        <a:ext cx="94613"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grpSp>
                  <p:nvGrpSpPr>
                    <p:cNvPr id="381" name="Group 297"/>
                    <p:cNvGrpSpPr>
                      <a:grpSpLocks noChangeAspect="1"/>
                    </p:cNvGrpSpPr>
                    <p:nvPr/>
                  </p:nvGrpSpPr>
                  <p:grpSpPr>
                    <a:xfrm>
                      <a:off x="2560321" y="2788920"/>
                      <a:ext cx="186053" cy="87002"/>
                      <a:chOff x="2560322" y="2743199"/>
                      <a:chExt cx="186053" cy="87002"/>
                    </a:xfrm>
                  </p:grpSpPr>
                  <p:cxnSp>
                    <p:nvCxnSpPr>
                      <p:cNvPr id="382" name="Straight Connector 381"/>
                      <p:cNvCxnSpPr/>
                      <p:nvPr/>
                    </p:nvCxnSpPr>
                    <p:spPr bwMode="auto">
                      <a:xfrm rot="10800000">
                        <a:off x="2654935" y="2743200"/>
                        <a:ext cx="91440"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383" name="Straight Connector 382"/>
                      <p:cNvCxnSpPr/>
                      <p:nvPr/>
                    </p:nvCxnSpPr>
                    <p:spPr bwMode="auto">
                      <a:xfrm rot="10800000" flipV="1">
                        <a:off x="2560322" y="2743199"/>
                        <a:ext cx="94613"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grpSp>
              <p:grpSp>
                <p:nvGrpSpPr>
                  <p:cNvPr id="373" name="Group 309"/>
                  <p:cNvGrpSpPr/>
                  <p:nvPr/>
                </p:nvGrpSpPr>
                <p:grpSpPr>
                  <a:xfrm>
                    <a:off x="2561908" y="2880360"/>
                    <a:ext cx="186054" cy="183522"/>
                    <a:chOff x="2560321" y="2692400"/>
                    <a:chExt cx="186054" cy="183522"/>
                  </a:xfrm>
                </p:grpSpPr>
                <p:grpSp>
                  <p:nvGrpSpPr>
                    <p:cNvPr id="374" name="Group 296"/>
                    <p:cNvGrpSpPr>
                      <a:grpSpLocks noChangeAspect="1"/>
                    </p:cNvGrpSpPr>
                    <p:nvPr/>
                  </p:nvGrpSpPr>
                  <p:grpSpPr>
                    <a:xfrm>
                      <a:off x="2560322" y="2692400"/>
                      <a:ext cx="186053" cy="87002"/>
                      <a:chOff x="2560322" y="2743199"/>
                      <a:chExt cx="186053" cy="87002"/>
                    </a:xfrm>
                  </p:grpSpPr>
                  <p:cxnSp>
                    <p:nvCxnSpPr>
                      <p:cNvPr id="378" name="Straight Connector 377"/>
                      <p:cNvCxnSpPr/>
                      <p:nvPr/>
                    </p:nvCxnSpPr>
                    <p:spPr bwMode="auto">
                      <a:xfrm rot="10800000">
                        <a:off x="2654935" y="2743200"/>
                        <a:ext cx="91440"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379" name="Straight Connector 378"/>
                      <p:cNvCxnSpPr/>
                      <p:nvPr/>
                    </p:nvCxnSpPr>
                    <p:spPr bwMode="auto">
                      <a:xfrm rot="10800000" flipV="1">
                        <a:off x="2560322" y="2743199"/>
                        <a:ext cx="94613"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grpSp>
                  <p:nvGrpSpPr>
                    <p:cNvPr id="375" name="Group 297"/>
                    <p:cNvGrpSpPr>
                      <a:grpSpLocks noChangeAspect="1"/>
                    </p:cNvGrpSpPr>
                    <p:nvPr/>
                  </p:nvGrpSpPr>
                  <p:grpSpPr>
                    <a:xfrm>
                      <a:off x="2560321" y="2788920"/>
                      <a:ext cx="186053" cy="87002"/>
                      <a:chOff x="2560322" y="2743199"/>
                      <a:chExt cx="186053" cy="87002"/>
                    </a:xfrm>
                  </p:grpSpPr>
                  <p:cxnSp>
                    <p:nvCxnSpPr>
                      <p:cNvPr id="376" name="Straight Connector 375"/>
                      <p:cNvCxnSpPr/>
                      <p:nvPr/>
                    </p:nvCxnSpPr>
                    <p:spPr bwMode="auto">
                      <a:xfrm rot="10800000">
                        <a:off x="2654935" y="2743200"/>
                        <a:ext cx="91440"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377" name="Straight Connector 376"/>
                      <p:cNvCxnSpPr/>
                      <p:nvPr/>
                    </p:nvCxnSpPr>
                    <p:spPr bwMode="auto">
                      <a:xfrm rot="10800000" flipV="1">
                        <a:off x="2560322" y="2743199"/>
                        <a:ext cx="94613"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grpSp>
            </p:grpSp>
          </p:grpSp>
          <p:grpSp>
            <p:nvGrpSpPr>
              <p:cNvPr id="334" name="Group 335"/>
              <p:cNvGrpSpPr/>
              <p:nvPr/>
            </p:nvGrpSpPr>
            <p:grpSpPr>
              <a:xfrm flipH="1">
                <a:off x="7302849" y="2147943"/>
                <a:ext cx="189495" cy="740264"/>
                <a:chOff x="2560321" y="2692400"/>
                <a:chExt cx="190021" cy="742322"/>
              </a:xfrm>
            </p:grpSpPr>
            <p:grpSp>
              <p:nvGrpSpPr>
                <p:cNvPr id="340" name="Group 316"/>
                <p:cNvGrpSpPr/>
                <p:nvPr/>
              </p:nvGrpSpPr>
              <p:grpSpPr>
                <a:xfrm>
                  <a:off x="2560321" y="2692400"/>
                  <a:ext cx="187641" cy="371482"/>
                  <a:chOff x="2560321" y="2692400"/>
                  <a:chExt cx="187641" cy="371482"/>
                </a:xfrm>
              </p:grpSpPr>
              <p:grpSp>
                <p:nvGrpSpPr>
                  <p:cNvPr id="356" name="Group 308"/>
                  <p:cNvGrpSpPr/>
                  <p:nvPr/>
                </p:nvGrpSpPr>
                <p:grpSpPr>
                  <a:xfrm>
                    <a:off x="2560321" y="2692400"/>
                    <a:ext cx="186054" cy="183522"/>
                    <a:chOff x="2560321" y="2692400"/>
                    <a:chExt cx="186054" cy="183522"/>
                  </a:xfrm>
                </p:grpSpPr>
                <p:grpSp>
                  <p:nvGrpSpPr>
                    <p:cNvPr id="364" name="Group 296"/>
                    <p:cNvGrpSpPr>
                      <a:grpSpLocks noChangeAspect="1"/>
                    </p:cNvGrpSpPr>
                    <p:nvPr/>
                  </p:nvGrpSpPr>
                  <p:grpSpPr>
                    <a:xfrm>
                      <a:off x="2560322" y="2692400"/>
                      <a:ext cx="186053" cy="87002"/>
                      <a:chOff x="2560322" y="2743199"/>
                      <a:chExt cx="186053" cy="87002"/>
                    </a:xfrm>
                  </p:grpSpPr>
                  <p:cxnSp>
                    <p:nvCxnSpPr>
                      <p:cNvPr id="368" name="Straight Connector 367"/>
                      <p:cNvCxnSpPr/>
                      <p:nvPr/>
                    </p:nvCxnSpPr>
                    <p:spPr bwMode="auto">
                      <a:xfrm rot="10800000">
                        <a:off x="2654935" y="2743200"/>
                        <a:ext cx="91440"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369" name="Straight Connector 368"/>
                      <p:cNvCxnSpPr/>
                      <p:nvPr/>
                    </p:nvCxnSpPr>
                    <p:spPr bwMode="auto">
                      <a:xfrm rot="10800000" flipV="1">
                        <a:off x="2560322" y="2743199"/>
                        <a:ext cx="94613"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grpSp>
                  <p:nvGrpSpPr>
                    <p:cNvPr id="365" name="Group 297"/>
                    <p:cNvGrpSpPr>
                      <a:grpSpLocks noChangeAspect="1"/>
                    </p:cNvGrpSpPr>
                    <p:nvPr/>
                  </p:nvGrpSpPr>
                  <p:grpSpPr>
                    <a:xfrm>
                      <a:off x="2560321" y="2788920"/>
                      <a:ext cx="186053" cy="87002"/>
                      <a:chOff x="2560322" y="2743199"/>
                      <a:chExt cx="186053" cy="87002"/>
                    </a:xfrm>
                  </p:grpSpPr>
                  <p:cxnSp>
                    <p:nvCxnSpPr>
                      <p:cNvPr id="366" name="Straight Connector 365"/>
                      <p:cNvCxnSpPr/>
                      <p:nvPr/>
                    </p:nvCxnSpPr>
                    <p:spPr bwMode="auto">
                      <a:xfrm rot="10800000">
                        <a:off x="2654935" y="2743200"/>
                        <a:ext cx="91440"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367" name="Straight Connector 366"/>
                      <p:cNvCxnSpPr/>
                      <p:nvPr/>
                    </p:nvCxnSpPr>
                    <p:spPr bwMode="auto">
                      <a:xfrm rot="10800000" flipV="1">
                        <a:off x="2560322" y="2743199"/>
                        <a:ext cx="94613"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grpSp>
              <p:grpSp>
                <p:nvGrpSpPr>
                  <p:cNvPr id="357" name="Group 309"/>
                  <p:cNvGrpSpPr/>
                  <p:nvPr/>
                </p:nvGrpSpPr>
                <p:grpSpPr>
                  <a:xfrm>
                    <a:off x="2561908" y="2880360"/>
                    <a:ext cx="186054" cy="183522"/>
                    <a:chOff x="2560321" y="2692400"/>
                    <a:chExt cx="186054" cy="183522"/>
                  </a:xfrm>
                </p:grpSpPr>
                <p:grpSp>
                  <p:nvGrpSpPr>
                    <p:cNvPr id="358" name="Group 296"/>
                    <p:cNvGrpSpPr>
                      <a:grpSpLocks noChangeAspect="1"/>
                    </p:cNvGrpSpPr>
                    <p:nvPr/>
                  </p:nvGrpSpPr>
                  <p:grpSpPr>
                    <a:xfrm>
                      <a:off x="2560322" y="2692400"/>
                      <a:ext cx="186053" cy="87002"/>
                      <a:chOff x="2560322" y="2743199"/>
                      <a:chExt cx="186053" cy="87002"/>
                    </a:xfrm>
                  </p:grpSpPr>
                  <p:cxnSp>
                    <p:nvCxnSpPr>
                      <p:cNvPr id="362" name="Straight Connector 361"/>
                      <p:cNvCxnSpPr/>
                      <p:nvPr/>
                    </p:nvCxnSpPr>
                    <p:spPr bwMode="auto">
                      <a:xfrm rot="10800000">
                        <a:off x="2654935" y="2743200"/>
                        <a:ext cx="91440"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363" name="Straight Connector 362"/>
                      <p:cNvCxnSpPr/>
                      <p:nvPr/>
                    </p:nvCxnSpPr>
                    <p:spPr bwMode="auto">
                      <a:xfrm rot="10800000" flipV="1">
                        <a:off x="2560322" y="2743199"/>
                        <a:ext cx="94613"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grpSp>
                  <p:nvGrpSpPr>
                    <p:cNvPr id="359" name="Group 297"/>
                    <p:cNvGrpSpPr>
                      <a:grpSpLocks noChangeAspect="1"/>
                    </p:cNvGrpSpPr>
                    <p:nvPr/>
                  </p:nvGrpSpPr>
                  <p:grpSpPr>
                    <a:xfrm>
                      <a:off x="2560321" y="2788920"/>
                      <a:ext cx="186053" cy="87002"/>
                      <a:chOff x="2560322" y="2743199"/>
                      <a:chExt cx="186053" cy="87002"/>
                    </a:xfrm>
                  </p:grpSpPr>
                  <p:cxnSp>
                    <p:nvCxnSpPr>
                      <p:cNvPr id="360" name="Straight Connector 359"/>
                      <p:cNvCxnSpPr/>
                      <p:nvPr/>
                    </p:nvCxnSpPr>
                    <p:spPr bwMode="auto">
                      <a:xfrm rot="10800000">
                        <a:off x="2654935" y="2743200"/>
                        <a:ext cx="91440"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361" name="Straight Connector 360"/>
                      <p:cNvCxnSpPr/>
                      <p:nvPr/>
                    </p:nvCxnSpPr>
                    <p:spPr bwMode="auto">
                      <a:xfrm rot="10800000" flipV="1">
                        <a:off x="2560322" y="2743199"/>
                        <a:ext cx="94613"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grpSp>
            </p:grpSp>
            <p:grpSp>
              <p:nvGrpSpPr>
                <p:cNvPr id="341" name="Group 319"/>
                <p:cNvGrpSpPr/>
                <p:nvPr/>
              </p:nvGrpSpPr>
              <p:grpSpPr>
                <a:xfrm>
                  <a:off x="2562701" y="3063240"/>
                  <a:ext cx="187641" cy="371482"/>
                  <a:chOff x="2560321" y="2692400"/>
                  <a:chExt cx="187641" cy="371482"/>
                </a:xfrm>
              </p:grpSpPr>
              <p:grpSp>
                <p:nvGrpSpPr>
                  <p:cNvPr id="342" name="Group 308"/>
                  <p:cNvGrpSpPr/>
                  <p:nvPr/>
                </p:nvGrpSpPr>
                <p:grpSpPr>
                  <a:xfrm>
                    <a:off x="2560321" y="2692400"/>
                    <a:ext cx="186054" cy="183522"/>
                    <a:chOff x="2560321" y="2692400"/>
                    <a:chExt cx="186054" cy="183522"/>
                  </a:xfrm>
                </p:grpSpPr>
                <p:grpSp>
                  <p:nvGrpSpPr>
                    <p:cNvPr id="350" name="Group 296"/>
                    <p:cNvGrpSpPr>
                      <a:grpSpLocks noChangeAspect="1"/>
                    </p:cNvGrpSpPr>
                    <p:nvPr/>
                  </p:nvGrpSpPr>
                  <p:grpSpPr>
                    <a:xfrm>
                      <a:off x="2560322" y="2692400"/>
                      <a:ext cx="186053" cy="87002"/>
                      <a:chOff x="2560322" y="2743199"/>
                      <a:chExt cx="186053" cy="87002"/>
                    </a:xfrm>
                  </p:grpSpPr>
                  <p:cxnSp>
                    <p:nvCxnSpPr>
                      <p:cNvPr id="354" name="Straight Connector 353"/>
                      <p:cNvCxnSpPr/>
                      <p:nvPr/>
                    </p:nvCxnSpPr>
                    <p:spPr bwMode="auto">
                      <a:xfrm rot="10800000">
                        <a:off x="2654935" y="2743200"/>
                        <a:ext cx="91440"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355" name="Straight Connector 354"/>
                      <p:cNvCxnSpPr/>
                      <p:nvPr/>
                    </p:nvCxnSpPr>
                    <p:spPr bwMode="auto">
                      <a:xfrm rot="10800000" flipV="1">
                        <a:off x="2560322" y="2743199"/>
                        <a:ext cx="94613"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grpSp>
                  <p:nvGrpSpPr>
                    <p:cNvPr id="351" name="Group 297"/>
                    <p:cNvGrpSpPr>
                      <a:grpSpLocks noChangeAspect="1"/>
                    </p:cNvGrpSpPr>
                    <p:nvPr/>
                  </p:nvGrpSpPr>
                  <p:grpSpPr>
                    <a:xfrm>
                      <a:off x="2560321" y="2788920"/>
                      <a:ext cx="186053" cy="87002"/>
                      <a:chOff x="2560322" y="2743199"/>
                      <a:chExt cx="186053" cy="87002"/>
                    </a:xfrm>
                  </p:grpSpPr>
                  <p:cxnSp>
                    <p:nvCxnSpPr>
                      <p:cNvPr id="352" name="Straight Connector 351"/>
                      <p:cNvCxnSpPr/>
                      <p:nvPr/>
                    </p:nvCxnSpPr>
                    <p:spPr bwMode="auto">
                      <a:xfrm rot="10800000">
                        <a:off x="2654935" y="2743200"/>
                        <a:ext cx="91440"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353" name="Straight Connector 352"/>
                      <p:cNvCxnSpPr/>
                      <p:nvPr/>
                    </p:nvCxnSpPr>
                    <p:spPr bwMode="auto">
                      <a:xfrm rot="10800000" flipV="1">
                        <a:off x="2560322" y="2743199"/>
                        <a:ext cx="94613"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grpSp>
              <p:grpSp>
                <p:nvGrpSpPr>
                  <p:cNvPr id="343" name="Group 309"/>
                  <p:cNvGrpSpPr/>
                  <p:nvPr/>
                </p:nvGrpSpPr>
                <p:grpSpPr>
                  <a:xfrm>
                    <a:off x="2561908" y="2880360"/>
                    <a:ext cx="186054" cy="183522"/>
                    <a:chOff x="2560321" y="2692400"/>
                    <a:chExt cx="186054" cy="183522"/>
                  </a:xfrm>
                </p:grpSpPr>
                <p:grpSp>
                  <p:nvGrpSpPr>
                    <p:cNvPr id="344" name="Group 296"/>
                    <p:cNvGrpSpPr>
                      <a:grpSpLocks noChangeAspect="1"/>
                    </p:cNvGrpSpPr>
                    <p:nvPr/>
                  </p:nvGrpSpPr>
                  <p:grpSpPr>
                    <a:xfrm>
                      <a:off x="2560322" y="2692400"/>
                      <a:ext cx="186053" cy="87002"/>
                      <a:chOff x="2560322" y="2743199"/>
                      <a:chExt cx="186053" cy="87002"/>
                    </a:xfrm>
                  </p:grpSpPr>
                  <p:cxnSp>
                    <p:nvCxnSpPr>
                      <p:cNvPr id="348" name="Straight Connector 347"/>
                      <p:cNvCxnSpPr/>
                      <p:nvPr/>
                    </p:nvCxnSpPr>
                    <p:spPr bwMode="auto">
                      <a:xfrm rot="10800000">
                        <a:off x="2654935" y="2743200"/>
                        <a:ext cx="91440"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349" name="Straight Connector 348"/>
                      <p:cNvCxnSpPr/>
                      <p:nvPr/>
                    </p:nvCxnSpPr>
                    <p:spPr bwMode="auto">
                      <a:xfrm rot="10800000" flipV="1">
                        <a:off x="2560322" y="2743199"/>
                        <a:ext cx="94613"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grpSp>
                  <p:nvGrpSpPr>
                    <p:cNvPr id="345" name="Group 297"/>
                    <p:cNvGrpSpPr>
                      <a:grpSpLocks noChangeAspect="1"/>
                    </p:cNvGrpSpPr>
                    <p:nvPr/>
                  </p:nvGrpSpPr>
                  <p:grpSpPr>
                    <a:xfrm>
                      <a:off x="2560321" y="2788920"/>
                      <a:ext cx="186053" cy="87002"/>
                      <a:chOff x="2560322" y="2743199"/>
                      <a:chExt cx="186053" cy="87002"/>
                    </a:xfrm>
                  </p:grpSpPr>
                  <p:cxnSp>
                    <p:nvCxnSpPr>
                      <p:cNvPr id="346" name="Straight Connector 345"/>
                      <p:cNvCxnSpPr/>
                      <p:nvPr/>
                    </p:nvCxnSpPr>
                    <p:spPr bwMode="auto">
                      <a:xfrm rot="10800000">
                        <a:off x="2654935" y="2743200"/>
                        <a:ext cx="91440"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cxnSp>
                    <p:nvCxnSpPr>
                      <p:cNvPr id="347" name="Straight Connector 346"/>
                      <p:cNvCxnSpPr/>
                      <p:nvPr/>
                    </p:nvCxnSpPr>
                    <p:spPr bwMode="auto">
                      <a:xfrm rot="10800000" flipV="1">
                        <a:off x="2560322" y="2743199"/>
                        <a:ext cx="94613" cy="87001"/>
                      </a:xfrm>
                      <a:prstGeom prst="line">
                        <a:avLst/>
                      </a:prstGeom>
                      <a:solidFill>
                        <a:schemeClr val="accent1"/>
                      </a:solidFill>
                      <a:ln w="9525" cap="rnd" cmpd="sng" algn="ctr">
                        <a:solidFill>
                          <a:schemeClr val="bg1">
                            <a:lumMod val="75000"/>
                          </a:schemeClr>
                        </a:solidFill>
                        <a:prstDash val="solid"/>
                        <a:round/>
                        <a:headEnd type="none" w="med" len="med"/>
                        <a:tailEnd type="none" w="med" len="med"/>
                      </a:ln>
                      <a:effectLst/>
                    </p:spPr>
                  </p:cxnSp>
                </p:grpSp>
              </p:grpSp>
            </p:grpSp>
          </p:grpSp>
          <p:cxnSp>
            <p:nvCxnSpPr>
              <p:cNvPr id="335" name="Straight Connector 334"/>
              <p:cNvCxnSpPr>
                <a:stCxn id="265" idx="5"/>
              </p:cNvCxnSpPr>
              <p:nvPr/>
            </p:nvCxnSpPr>
            <p:spPr bwMode="auto">
              <a:xfrm>
                <a:off x="5578847" y="685800"/>
                <a:ext cx="1731917" cy="0"/>
              </a:xfrm>
              <a:prstGeom prst="line">
                <a:avLst/>
              </a:prstGeom>
              <a:noFill/>
              <a:ln w="38100" cap="rnd">
                <a:solidFill>
                  <a:schemeClr val="tx1">
                    <a:lumMod val="50000"/>
                    <a:lumOff val="50000"/>
                  </a:schemeClr>
                </a:solidFill>
                <a:round/>
                <a:headEnd/>
                <a:tailEnd/>
              </a:ln>
            </p:spPr>
          </p:cxnSp>
          <p:grpSp>
            <p:nvGrpSpPr>
              <p:cNvPr id="336" name="Group 541"/>
              <p:cNvGrpSpPr/>
              <p:nvPr/>
            </p:nvGrpSpPr>
            <p:grpSpPr>
              <a:xfrm>
                <a:off x="4572002" y="2969894"/>
                <a:ext cx="3745610" cy="459106"/>
                <a:chOff x="1003938" y="4078603"/>
                <a:chExt cx="3756024" cy="460382"/>
              </a:xfrm>
            </p:grpSpPr>
            <p:cxnSp>
              <p:nvCxnSpPr>
                <p:cNvPr id="337" name="Straight Connector 336"/>
                <p:cNvCxnSpPr/>
                <p:nvPr/>
              </p:nvCxnSpPr>
              <p:spPr bwMode="auto">
                <a:xfrm rot="16200000" flipH="1">
                  <a:off x="776290" y="4311335"/>
                  <a:ext cx="455298" cy="1"/>
                </a:xfrm>
                <a:prstGeom prst="line">
                  <a:avLst/>
                </a:prstGeom>
                <a:noFill/>
                <a:ln w="38100" cap="rnd">
                  <a:solidFill>
                    <a:schemeClr val="tx1">
                      <a:lumMod val="50000"/>
                      <a:lumOff val="50000"/>
                    </a:schemeClr>
                  </a:solidFill>
                  <a:round/>
                  <a:headEnd/>
                  <a:tailEnd/>
                </a:ln>
              </p:spPr>
            </p:cxnSp>
            <p:cxnSp>
              <p:nvCxnSpPr>
                <p:cNvPr id="338" name="Straight Connector 337"/>
                <p:cNvCxnSpPr/>
                <p:nvPr/>
              </p:nvCxnSpPr>
              <p:spPr bwMode="auto">
                <a:xfrm rot="16200000" flipH="1">
                  <a:off x="4532312" y="4306251"/>
                  <a:ext cx="455298" cy="1"/>
                </a:xfrm>
                <a:prstGeom prst="line">
                  <a:avLst/>
                </a:prstGeom>
                <a:noFill/>
                <a:ln w="38100" cap="rnd">
                  <a:solidFill>
                    <a:schemeClr val="tx1">
                      <a:lumMod val="50000"/>
                      <a:lumOff val="50000"/>
                    </a:schemeClr>
                  </a:solidFill>
                  <a:round/>
                  <a:headEnd/>
                  <a:tailEnd/>
                </a:ln>
              </p:spPr>
            </p:cxnSp>
            <p:cxnSp>
              <p:nvCxnSpPr>
                <p:cNvPr id="339" name="Straight Connector 338"/>
                <p:cNvCxnSpPr/>
                <p:nvPr/>
              </p:nvCxnSpPr>
              <p:spPr bwMode="auto">
                <a:xfrm>
                  <a:off x="1003940" y="4538985"/>
                  <a:ext cx="3756022" cy="0"/>
                </a:xfrm>
                <a:prstGeom prst="line">
                  <a:avLst/>
                </a:prstGeom>
                <a:noFill/>
                <a:ln w="38100" cap="rnd">
                  <a:solidFill>
                    <a:schemeClr val="tx1">
                      <a:lumMod val="50000"/>
                      <a:lumOff val="50000"/>
                    </a:schemeClr>
                  </a:solidFill>
                  <a:round/>
                  <a:headEnd/>
                  <a:tailEnd/>
                </a:ln>
              </p:spPr>
            </p:cxnSp>
          </p:grpSp>
        </p:grpSp>
        <p:sp>
          <p:nvSpPr>
            <p:cNvPr id="538" name="TextBox 537"/>
            <p:cNvSpPr txBox="1"/>
            <p:nvPr/>
          </p:nvSpPr>
          <p:spPr>
            <a:xfrm>
              <a:off x="5309939" y="4526268"/>
              <a:ext cx="2919621" cy="1292662"/>
            </a:xfrm>
            <a:prstGeom prst="rect">
              <a:avLst/>
            </a:prstGeom>
            <a:noFill/>
          </p:spPr>
          <p:txBody>
            <a:bodyPr wrap="square" lIns="0" tIns="0" rIns="0" bIns="0" rtlCol="0">
              <a:spAutoFit/>
            </a:bodyPr>
            <a:lstStyle/>
            <a:p>
              <a:pPr algn="r"/>
              <a:r>
                <a:rPr lang="en-US" sz="1400" dirty="0" smtClean="0">
                  <a:solidFill>
                    <a:schemeClr val="bg1"/>
                  </a:solidFill>
                  <a:latin typeface="Comic Sans MS" panose="030F0702030302020204" pitchFamily="66" charset="0"/>
                </a:rPr>
                <a:t>Cooling Tower ????</a:t>
              </a:r>
            </a:p>
            <a:p>
              <a:pPr algn="r"/>
              <a:r>
                <a:rPr lang="en-US" sz="1400" dirty="0" smtClean="0">
                  <a:solidFill>
                    <a:schemeClr val="bg1"/>
                  </a:solidFill>
                  <a:latin typeface="Comic Sans MS" panose="030F0702030302020204" pitchFamily="66" charset="0"/>
                </a:rPr>
                <a:t>Make and Model</a:t>
              </a:r>
            </a:p>
            <a:p>
              <a:pPr algn="r"/>
              <a:r>
                <a:rPr lang="en-US" sz="1400" dirty="0" smtClean="0">
                  <a:solidFill>
                    <a:schemeClr val="bg1"/>
                  </a:solidFill>
                  <a:latin typeface="Comic Sans MS" panose="030F0702030302020204" pitchFamily="66" charset="0"/>
                </a:rPr>
                <a:t>???,???,??? Btu/</a:t>
              </a:r>
              <a:r>
                <a:rPr lang="en-US" sz="1400" dirty="0" err="1" smtClean="0">
                  <a:solidFill>
                    <a:schemeClr val="bg1"/>
                  </a:solidFill>
                  <a:latin typeface="Comic Sans MS" panose="030F0702030302020204" pitchFamily="66" charset="0"/>
                </a:rPr>
                <a:t>hr</a:t>
              </a:r>
              <a:r>
                <a:rPr lang="en-US" sz="1400" dirty="0" smtClean="0">
                  <a:solidFill>
                    <a:schemeClr val="bg1"/>
                  </a:solidFill>
                  <a:latin typeface="Comic Sans MS" panose="030F0702030302020204" pitchFamily="66" charset="0"/>
                </a:rPr>
                <a:t> heat rejection</a:t>
              </a:r>
            </a:p>
            <a:p>
              <a:pPr algn="r"/>
              <a:r>
                <a:rPr lang="en-US" sz="1400" dirty="0" smtClean="0">
                  <a:solidFill>
                    <a:schemeClr val="bg1"/>
                  </a:solidFill>
                  <a:latin typeface="Comic Sans MS" panose="030F0702030302020204" pitchFamily="66" charset="0"/>
                </a:rPr>
                <a:t>??/?? </a:t>
              </a:r>
              <a:r>
                <a:rPr lang="en-US" sz="1400" dirty="0" err="1" smtClean="0">
                  <a:solidFill>
                    <a:schemeClr val="bg1"/>
                  </a:solidFill>
                  <a:latin typeface="Comic Sans MS" panose="030F0702030302020204" pitchFamily="66" charset="0"/>
                </a:rPr>
                <a:t>hp</a:t>
              </a:r>
              <a:r>
                <a:rPr lang="en-US" sz="1400" dirty="0" smtClean="0">
                  <a:solidFill>
                    <a:schemeClr val="bg1"/>
                  </a:solidFill>
                  <a:latin typeface="Comic Sans MS" panose="030F0702030302020204" pitchFamily="66" charset="0"/>
                </a:rPr>
                <a:t>/</a:t>
              </a:r>
              <a:r>
                <a:rPr lang="en-US" sz="1400" dirty="0" err="1" smtClean="0">
                  <a:solidFill>
                    <a:schemeClr val="bg1"/>
                  </a:solidFill>
                  <a:latin typeface="Comic Sans MS" panose="030F0702030302020204" pitchFamily="66" charset="0"/>
                </a:rPr>
                <a:t>bhp</a:t>
              </a:r>
              <a:r>
                <a:rPr lang="en-US" sz="1400" dirty="0" smtClean="0">
                  <a:solidFill>
                    <a:schemeClr val="bg1"/>
                  </a:solidFill>
                  <a:latin typeface="Comic Sans MS" panose="030F0702030302020204" pitchFamily="66" charset="0"/>
                </a:rPr>
                <a:t> fan at ?,??? Rpm</a:t>
              </a:r>
            </a:p>
            <a:p>
              <a:pPr algn="r"/>
              <a:r>
                <a:rPr lang="en-US" sz="1400" dirty="0" smtClean="0">
                  <a:solidFill>
                    <a:schemeClr val="bg1"/>
                  </a:solidFill>
                  <a:latin typeface="Comic Sans MS" panose="030F0702030302020204" pitchFamily="66" charset="0"/>
                </a:rPr>
                <a:t>??/?? °F Entering/Leaving Water Temperature at ??°F </a:t>
              </a:r>
              <a:r>
                <a:rPr lang="en-US" sz="1400" dirty="0" err="1" smtClean="0">
                  <a:solidFill>
                    <a:schemeClr val="bg1"/>
                  </a:solidFill>
                  <a:latin typeface="Comic Sans MS" panose="030F0702030302020204" pitchFamily="66" charset="0"/>
                </a:rPr>
                <a:t>twb</a:t>
              </a:r>
              <a:endParaRPr lang="en-US" sz="1400" dirty="0" smtClean="0">
                <a:solidFill>
                  <a:schemeClr val="bg1"/>
                </a:solidFill>
                <a:latin typeface="Comic Sans MS" panose="030F0702030302020204" pitchFamily="66" charset="0"/>
              </a:endParaRPr>
            </a:p>
          </p:txBody>
        </p:sp>
        <p:sp>
          <p:nvSpPr>
            <p:cNvPr id="539" name="TextBox 538"/>
            <p:cNvSpPr txBox="1"/>
            <p:nvPr/>
          </p:nvSpPr>
          <p:spPr>
            <a:xfrm>
              <a:off x="7496299" y="1169333"/>
              <a:ext cx="1371588" cy="430887"/>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Induced Draft Cooling Tower</a:t>
              </a:r>
              <a:endParaRPr lang="en-US" sz="1400" dirty="0">
                <a:solidFill>
                  <a:schemeClr val="bg1"/>
                </a:solidFill>
                <a:latin typeface="Comic Sans MS" panose="030F0702030302020204" pitchFamily="66" charset="0"/>
              </a:endParaRPr>
            </a:p>
          </p:txBody>
        </p:sp>
      </p:grpSp>
    </p:spTree>
    <p:extLst>
      <p:ext uri="{BB962C8B-B14F-4D97-AF65-F5344CB8AC3E}">
        <p14:creationId xmlns:p14="http://schemas.microsoft.com/office/powerpoint/2010/main" val="2228742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Pumped Preheat Coil</a:t>
            </a:r>
            <a:endParaRPr lang="en-US" dirty="0"/>
          </a:p>
        </p:txBody>
      </p:sp>
      <p:grpSp>
        <p:nvGrpSpPr>
          <p:cNvPr id="200" name="Group 199"/>
          <p:cNvGrpSpPr/>
          <p:nvPr/>
        </p:nvGrpSpPr>
        <p:grpSpPr>
          <a:xfrm>
            <a:off x="457200" y="137196"/>
            <a:ext cx="8229510" cy="6027745"/>
            <a:chOff x="29717915" y="9959818"/>
            <a:chExt cx="8229510" cy="6027745"/>
          </a:xfrm>
        </p:grpSpPr>
        <p:cxnSp>
          <p:nvCxnSpPr>
            <p:cNvPr id="201" name="Straight Connector 200"/>
            <p:cNvCxnSpPr/>
            <p:nvPr/>
          </p:nvCxnSpPr>
          <p:spPr>
            <a:xfrm flipV="1">
              <a:off x="30402295" y="9959818"/>
              <a:ext cx="0" cy="3367535"/>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02" name="Group 201"/>
            <p:cNvGrpSpPr/>
            <p:nvPr/>
          </p:nvGrpSpPr>
          <p:grpSpPr>
            <a:xfrm>
              <a:off x="29717915" y="10241287"/>
              <a:ext cx="8229510" cy="5746276"/>
              <a:chOff x="29717915" y="10241287"/>
              <a:chExt cx="8229510" cy="5746276"/>
            </a:xfrm>
          </p:grpSpPr>
          <p:grpSp>
            <p:nvGrpSpPr>
              <p:cNvPr id="203" name="Group 202"/>
              <p:cNvGrpSpPr/>
              <p:nvPr/>
            </p:nvGrpSpPr>
            <p:grpSpPr>
              <a:xfrm>
                <a:off x="30419323" y="15361871"/>
                <a:ext cx="685798" cy="91439"/>
                <a:chOff x="3657610" y="2788927"/>
                <a:chExt cx="685798" cy="91439"/>
              </a:xfrm>
            </p:grpSpPr>
            <p:grpSp>
              <p:nvGrpSpPr>
                <p:cNvPr id="389" name="Group 388"/>
                <p:cNvGrpSpPr/>
                <p:nvPr/>
              </p:nvGrpSpPr>
              <p:grpSpPr>
                <a:xfrm>
                  <a:off x="3749049" y="2788927"/>
                  <a:ext cx="594359" cy="91439"/>
                  <a:chOff x="3657610" y="2788927"/>
                  <a:chExt cx="594359" cy="91439"/>
                </a:xfrm>
              </p:grpSpPr>
              <p:sp>
                <p:nvSpPr>
                  <p:cNvPr id="395" name="Rectangle 394"/>
                  <p:cNvSpPr/>
                  <p:nvPr/>
                </p:nvSpPr>
                <p:spPr>
                  <a:xfrm>
                    <a:off x="3749049" y="2788927"/>
                    <a:ext cx="502920" cy="91439"/>
                  </a:xfrm>
                  <a:prstGeom prst="rect">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6" name="Straight Connector 395"/>
                  <p:cNvCxnSpPr/>
                  <p:nvPr/>
                </p:nvCxnSpPr>
                <p:spPr>
                  <a:xfrm>
                    <a:off x="3657610" y="2839105"/>
                    <a:ext cx="91439"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97" name="Oval 396"/>
                  <p:cNvSpPr>
                    <a:spLocks noChangeAspect="1"/>
                  </p:cNvSpPr>
                  <p:nvPr/>
                </p:nvSpPr>
                <p:spPr>
                  <a:xfrm rot="2700000">
                    <a:off x="3785299" y="2815570"/>
                    <a:ext cx="45720" cy="45720"/>
                  </a:xfrm>
                  <a:prstGeom prst="ellipse">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8" name="Straight Connector 397"/>
                  <p:cNvCxnSpPr/>
                  <p:nvPr/>
                </p:nvCxnSpPr>
                <p:spPr>
                  <a:xfrm flipV="1">
                    <a:off x="3799143" y="2834640"/>
                    <a:ext cx="411480" cy="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90" name="Group 389"/>
                <p:cNvGrpSpPr/>
                <p:nvPr/>
              </p:nvGrpSpPr>
              <p:grpSpPr>
                <a:xfrm>
                  <a:off x="3657610" y="2788927"/>
                  <a:ext cx="137159" cy="91439"/>
                  <a:chOff x="3657610" y="2788927"/>
                  <a:chExt cx="137159" cy="91439"/>
                </a:xfrm>
              </p:grpSpPr>
              <p:cxnSp>
                <p:nvCxnSpPr>
                  <p:cNvPr id="391" name="Straight Connector 390"/>
                  <p:cNvCxnSpPr/>
                  <p:nvPr/>
                </p:nvCxnSpPr>
                <p:spPr>
                  <a:xfrm>
                    <a:off x="3657610" y="2839105"/>
                    <a:ext cx="91439"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2" name="Straight Connector 391"/>
                  <p:cNvCxnSpPr/>
                  <p:nvPr/>
                </p:nvCxnSpPr>
                <p:spPr>
                  <a:xfrm>
                    <a:off x="3749049" y="2880366"/>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3" name="Straight Connector 392"/>
                  <p:cNvCxnSpPr/>
                  <p:nvPr/>
                </p:nvCxnSpPr>
                <p:spPr>
                  <a:xfrm>
                    <a:off x="3749049" y="2788927"/>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4" name="Straight Connector 393"/>
                  <p:cNvCxnSpPr/>
                  <p:nvPr/>
                </p:nvCxnSpPr>
                <p:spPr>
                  <a:xfrm flipV="1">
                    <a:off x="3749049" y="2788927"/>
                    <a:ext cx="5" cy="91439"/>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cxnSp>
            <p:nvCxnSpPr>
              <p:cNvPr id="204" name="Straight Connector 203"/>
              <p:cNvCxnSpPr/>
              <p:nvPr/>
            </p:nvCxnSpPr>
            <p:spPr>
              <a:xfrm flipH="1">
                <a:off x="31059396" y="12070067"/>
                <a:ext cx="6705151" cy="0"/>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05" name="Group 204"/>
              <p:cNvGrpSpPr/>
              <p:nvPr/>
            </p:nvGrpSpPr>
            <p:grpSpPr>
              <a:xfrm flipH="1">
                <a:off x="29717915" y="10759284"/>
                <a:ext cx="685798" cy="91439"/>
                <a:chOff x="3657610" y="2788927"/>
                <a:chExt cx="685798" cy="91439"/>
              </a:xfrm>
            </p:grpSpPr>
            <p:grpSp>
              <p:nvGrpSpPr>
                <p:cNvPr id="379" name="Group 378"/>
                <p:cNvGrpSpPr/>
                <p:nvPr/>
              </p:nvGrpSpPr>
              <p:grpSpPr>
                <a:xfrm>
                  <a:off x="3749049" y="2788927"/>
                  <a:ext cx="594359" cy="91439"/>
                  <a:chOff x="3657610" y="2788927"/>
                  <a:chExt cx="594359" cy="91439"/>
                </a:xfrm>
              </p:grpSpPr>
              <p:sp>
                <p:nvSpPr>
                  <p:cNvPr id="385" name="Rectangle 384"/>
                  <p:cNvSpPr/>
                  <p:nvPr/>
                </p:nvSpPr>
                <p:spPr>
                  <a:xfrm>
                    <a:off x="3749049" y="2788927"/>
                    <a:ext cx="502920" cy="91439"/>
                  </a:xfrm>
                  <a:prstGeom prst="rect">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6" name="Straight Connector 385"/>
                  <p:cNvCxnSpPr/>
                  <p:nvPr/>
                </p:nvCxnSpPr>
                <p:spPr>
                  <a:xfrm>
                    <a:off x="3657610" y="2839105"/>
                    <a:ext cx="91439"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87" name="Oval 386"/>
                  <p:cNvSpPr>
                    <a:spLocks noChangeAspect="1"/>
                  </p:cNvSpPr>
                  <p:nvPr/>
                </p:nvSpPr>
                <p:spPr>
                  <a:xfrm rot="2700000">
                    <a:off x="3785299" y="2815570"/>
                    <a:ext cx="45720" cy="45720"/>
                  </a:xfrm>
                  <a:prstGeom prst="ellipse">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8" name="Straight Connector 387"/>
                  <p:cNvCxnSpPr/>
                  <p:nvPr/>
                </p:nvCxnSpPr>
                <p:spPr>
                  <a:xfrm flipV="1">
                    <a:off x="3799143" y="2834640"/>
                    <a:ext cx="411480" cy="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80" name="Group 379"/>
                <p:cNvGrpSpPr/>
                <p:nvPr/>
              </p:nvGrpSpPr>
              <p:grpSpPr>
                <a:xfrm>
                  <a:off x="3657610" y="2788927"/>
                  <a:ext cx="137159" cy="91439"/>
                  <a:chOff x="3657610" y="2788927"/>
                  <a:chExt cx="137159" cy="91439"/>
                </a:xfrm>
              </p:grpSpPr>
              <p:cxnSp>
                <p:nvCxnSpPr>
                  <p:cNvPr id="381" name="Straight Connector 380"/>
                  <p:cNvCxnSpPr/>
                  <p:nvPr/>
                </p:nvCxnSpPr>
                <p:spPr>
                  <a:xfrm>
                    <a:off x="3657610" y="2839105"/>
                    <a:ext cx="91439"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82" name="Straight Connector 381"/>
                  <p:cNvCxnSpPr/>
                  <p:nvPr/>
                </p:nvCxnSpPr>
                <p:spPr>
                  <a:xfrm>
                    <a:off x="3749049" y="2880366"/>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83" name="Straight Connector 382"/>
                  <p:cNvCxnSpPr/>
                  <p:nvPr/>
                </p:nvCxnSpPr>
                <p:spPr>
                  <a:xfrm>
                    <a:off x="3749049" y="2788927"/>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84" name="Straight Connector 383"/>
                  <p:cNvCxnSpPr/>
                  <p:nvPr/>
                </p:nvCxnSpPr>
                <p:spPr>
                  <a:xfrm flipV="1">
                    <a:off x="3749049" y="2788927"/>
                    <a:ext cx="5" cy="91439"/>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grpSp>
            <p:nvGrpSpPr>
              <p:cNvPr id="206" name="Group 205"/>
              <p:cNvGrpSpPr/>
              <p:nvPr/>
            </p:nvGrpSpPr>
            <p:grpSpPr>
              <a:xfrm>
                <a:off x="30308831" y="11343885"/>
                <a:ext cx="365749" cy="274320"/>
                <a:chOff x="3657610" y="5029200"/>
                <a:chExt cx="365749" cy="274320"/>
              </a:xfrm>
            </p:grpSpPr>
            <p:grpSp>
              <p:nvGrpSpPr>
                <p:cNvPr id="372" name="Group 371"/>
                <p:cNvGrpSpPr/>
                <p:nvPr/>
              </p:nvGrpSpPr>
              <p:grpSpPr>
                <a:xfrm>
                  <a:off x="3657610" y="5074901"/>
                  <a:ext cx="182883" cy="182879"/>
                  <a:chOff x="914435" y="4160512"/>
                  <a:chExt cx="182883" cy="182879"/>
                </a:xfrm>
              </p:grpSpPr>
              <p:sp>
                <p:nvSpPr>
                  <p:cNvPr id="377" name="Isosceles Triangle 376"/>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8" name="Isosceles Triangle 377"/>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373" name="Straight Connector 372"/>
                <p:cNvCxnSpPr>
                  <a:stCxn id="378" idx="0"/>
                </p:cNvCxnSpPr>
                <p:nvPr/>
              </p:nvCxnSpPr>
              <p:spPr>
                <a:xfrm>
                  <a:off x="3749050" y="5166340"/>
                  <a:ext cx="137150" cy="1"/>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74" name="Group 373"/>
                <p:cNvGrpSpPr>
                  <a:grpSpLocks noChangeAspect="1"/>
                </p:cNvGrpSpPr>
                <p:nvPr/>
              </p:nvGrpSpPr>
              <p:grpSpPr>
                <a:xfrm>
                  <a:off x="3749040" y="5029200"/>
                  <a:ext cx="274319" cy="274320"/>
                  <a:chOff x="3794760" y="5074900"/>
                  <a:chExt cx="182880" cy="182881"/>
                </a:xfrm>
              </p:grpSpPr>
              <p:sp>
                <p:nvSpPr>
                  <p:cNvPr id="375" name="Arc 374"/>
                  <p:cNvSpPr>
                    <a:spLocks noChangeAspect="1"/>
                  </p:cNvSpPr>
                  <p:nvPr/>
                </p:nvSpPr>
                <p:spPr>
                  <a:xfrm>
                    <a:off x="3794760" y="5074900"/>
                    <a:ext cx="182880" cy="182880"/>
                  </a:xfrm>
                  <a:prstGeom prst="arc">
                    <a:avLst>
                      <a:gd name="adj1" fmla="val 16200000"/>
                      <a:gd name="adj2" fmla="val 4961308"/>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76" name="Straight Connector 375"/>
                  <p:cNvCxnSpPr/>
                  <p:nvPr/>
                </p:nvCxnSpPr>
                <p:spPr>
                  <a:xfrm>
                    <a:off x="3886200" y="5074901"/>
                    <a:ext cx="0" cy="18288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207" name="Group 206"/>
              <p:cNvGrpSpPr/>
              <p:nvPr/>
            </p:nvGrpSpPr>
            <p:grpSpPr>
              <a:xfrm>
                <a:off x="30125932" y="10241287"/>
                <a:ext cx="548640" cy="182878"/>
                <a:chOff x="731562" y="1600241"/>
                <a:chExt cx="548640" cy="182878"/>
              </a:xfrm>
            </p:grpSpPr>
            <p:cxnSp>
              <p:nvCxnSpPr>
                <p:cNvPr id="366" name="Straight Connector 365"/>
                <p:cNvCxnSpPr/>
                <p:nvPr/>
              </p:nvCxnSpPr>
              <p:spPr>
                <a:xfrm>
                  <a:off x="731562" y="1691680"/>
                  <a:ext cx="548640" cy="0"/>
                </a:xfrm>
                <a:prstGeom prst="line">
                  <a:avLst/>
                </a:prstGeom>
                <a:ln w="952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7" name="Straight Connector 366"/>
                <p:cNvCxnSpPr/>
                <p:nvPr/>
              </p:nvCxnSpPr>
              <p:spPr>
                <a:xfrm>
                  <a:off x="914440" y="1783119"/>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8" name="Straight Connector 367"/>
                <p:cNvCxnSpPr/>
                <p:nvPr/>
              </p:nvCxnSpPr>
              <p:spPr>
                <a:xfrm>
                  <a:off x="914440" y="1600241"/>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9" name="Straight Connector 368"/>
                <p:cNvCxnSpPr/>
                <p:nvPr/>
              </p:nvCxnSpPr>
              <p:spPr>
                <a:xfrm>
                  <a:off x="1097318" y="1691680"/>
                  <a:ext cx="13716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0" name="Straight Connector 369"/>
                <p:cNvCxnSpPr/>
                <p:nvPr/>
              </p:nvCxnSpPr>
              <p:spPr>
                <a:xfrm>
                  <a:off x="1234478" y="1691680"/>
                  <a:ext cx="0" cy="72122"/>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371" name="Oval 370"/>
                <p:cNvSpPr/>
                <p:nvPr/>
              </p:nvSpPr>
              <p:spPr>
                <a:xfrm>
                  <a:off x="914432" y="1623100"/>
                  <a:ext cx="182880" cy="137160"/>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208" name="Straight Connector 207"/>
              <p:cNvCxnSpPr/>
              <p:nvPr/>
            </p:nvCxnSpPr>
            <p:spPr>
              <a:xfrm flipV="1">
                <a:off x="30400249" y="13511741"/>
                <a:ext cx="6" cy="2475822"/>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209" name="Group 208"/>
              <p:cNvGrpSpPr/>
              <p:nvPr/>
            </p:nvGrpSpPr>
            <p:grpSpPr>
              <a:xfrm>
                <a:off x="31638135" y="12252947"/>
                <a:ext cx="3154645" cy="2834609"/>
                <a:chOff x="21305527" y="11704313"/>
                <a:chExt cx="3154645" cy="2834609"/>
              </a:xfrm>
            </p:grpSpPr>
            <p:grpSp>
              <p:nvGrpSpPr>
                <p:cNvPr id="303" name="Group 302"/>
                <p:cNvGrpSpPr/>
                <p:nvPr userDrawn="1"/>
              </p:nvGrpSpPr>
              <p:grpSpPr>
                <a:xfrm>
                  <a:off x="21305527" y="11704313"/>
                  <a:ext cx="3154645" cy="1463024"/>
                  <a:chOff x="27889075" y="14630360"/>
                  <a:chExt cx="3154645" cy="1463024"/>
                </a:xfrm>
              </p:grpSpPr>
              <p:cxnSp>
                <p:nvCxnSpPr>
                  <p:cNvPr id="335" name="Straight Connector 334"/>
                  <p:cNvCxnSpPr/>
                  <p:nvPr/>
                </p:nvCxnSpPr>
                <p:spPr>
                  <a:xfrm>
                    <a:off x="28073994" y="14813237"/>
                    <a:ext cx="914381" cy="0"/>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36" name="Straight Connector 335"/>
                  <p:cNvCxnSpPr/>
                  <p:nvPr userDrawn="1"/>
                </p:nvCxnSpPr>
                <p:spPr>
                  <a:xfrm>
                    <a:off x="28163386" y="15819067"/>
                    <a:ext cx="783227" cy="4592"/>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337" name="Group 336"/>
                  <p:cNvGrpSpPr>
                    <a:grpSpLocks noChangeAspect="1"/>
                  </p:cNvGrpSpPr>
                  <p:nvPr/>
                </p:nvGrpSpPr>
                <p:grpSpPr>
                  <a:xfrm>
                    <a:off x="28986340" y="14630360"/>
                    <a:ext cx="2057380" cy="1371600"/>
                    <a:chOff x="28986343" y="14626819"/>
                    <a:chExt cx="1371585" cy="928554"/>
                  </a:xfrm>
                </p:grpSpPr>
                <p:cxnSp>
                  <p:nvCxnSpPr>
                    <p:cNvPr id="350" name="Straight Connector 349"/>
                    <p:cNvCxnSpPr/>
                    <p:nvPr/>
                  </p:nvCxnSpPr>
                  <p:spPr>
                    <a:xfrm flipV="1">
                      <a:off x="29077783" y="14626819"/>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51" name="Straight Connector 350"/>
                    <p:cNvCxnSpPr/>
                    <p:nvPr/>
                  </p:nvCxnSpPr>
                  <p:spPr>
                    <a:xfrm flipV="1">
                      <a:off x="29169222"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52" name="Straight Connector 351"/>
                    <p:cNvCxnSpPr/>
                    <p:nvPr/>
                  </p:nvCxnSpPr>
                  <p:spPr>
                    <a:xfrm flipV="1">
                      <a:off x="29260661"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53" name="Straight Connector 352"/>
                    <p:cNvCxnSpPr/>
                    <p:nvPr/>
                  </p:nvCxnSpPr>
                  <p:spPr>
                    <a:xfrm flipV="1">
                      <a:off x="29352100"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54" name="Straight Connector 353"/>
                    <p:cNvCxnSpPr/>
                    <p:nvPr/>
                  </p:nvCxnSpPr>
                  <p:spPr>
                    <a:xfrm flipV="1">
                      <a:off x="29443539"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55" name="Straight Connector 354"/>
                    <p:cNvCxnSpPr/>
                    <p:nvPr/>
                  </p:nvCxnSpPr>
                  <p:spPr>
                    <a:xfrm flipV="1">
                      <a:off x="29534978"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56" name="Straight Connector 355"/>
                    <p:cNvCxnSpPr/>
                    <p:nvPr/>
                  </p:nvCxnSpPr>
                  <p:spPr>
                    <a:xfrm flipV="1">
                      <a:off x="29626417"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57" name="Straight Connector 356"/>
                    <p:cNvCxnSpPr/>
                    <p:nvPr/>
                  </p:nvCxnSpPr>
                  <p:spPr>
                    <a:xfrm flipV="1">
                      <a:off x="29717856"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58" name="Straight Connector 357"/>
                    <p:cNvCxnSpPr/>
                    <p:nvPr/>
                  </p:nvCxnSpPr>
                  <p:spPr>
                    <a:xfrm flipV="1">
                      <a:off x="29809295"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59" name="Straight Connector 358"/>
                    <p:cNvCxnSpPr/>
                    <p:nvPr/>
                  </p:nvCxnSpPr>
                  <p:spPr>
                    <a:xfrm flipV="1">
                      <a:off x="29900734"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60" name="Straight Connector 359"/>
                    <p:cNvCxnSpPr/>
                    <p:nvPr/>
                  </p:nvCxnSpPr>
                  <p:spPr>
                    <a:xfrm flipV="1">
                      <a:off x="29992173" y="14637442"/>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61" name="Straight Connector 360"/>
                    <p:cNvCxnSpPr/>
                    <p:nvPr/>
                  </p:nvCxnSpPr>
                  <p:spPr>
                    <a:xfrm flipV="1">
                      <a:off x="30083612" y="14637442"/>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62" name="Straight Connector 361"/>
                    <p:cNvCxnSpPr/>
                    <p:nvPr/>
                  </p:nvCxnSpPr>
                  <p:spPr>
                    <a:xfrm flipV="1">
                      <a:off x="30175051"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63" name="Straight Connector 362"/>
                    <p:cNvCxnSpPr/>
                    <p:nvPr/>
                  </p:nvCxnSpPr>
                  <p:spPr>
                    <a:xfrm flipV="1">
                      <a:off x="30266490"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364" name="Rectangle 363"/>
                    <p:cNvSpPr/>
                    <p:nvPr/>
                  </p:nvSpPr>
                  <p:spPr>
                    <a:xfrm>
                      <a:off x="28986343" y="14630360"/>
                      <a:ext cx="1371585" cy="914400"/>
                    </a:xfrm>
                    <a:prstGeom prst="rect">
                      <a:avLst/>
                    </a:prstGeom>
                    <a:noFill/>
                    <a:ln w="762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5" name="TextBox 364"/>
                    <p:cNvSpPr txBox="1"/>
                    <p:nvPr/>
                  </p:nvSpPr>
                  <p:spPr>
                    <a:xfrm>
                      <a:off x="29077783" y="14940655"/>
                      <a:ext cx="1188707" cy="291704"/>
                    </a:xfrm>
                    <a:prstGeom prst="rect">
                      <a:avLst/>
                    </a:prstGeom>
                    <a:solidFill>
                      <a:schemeClr val="tx1">
                        <a:alpha val="50000"/>
                      </a:schemeClr>
                    </a:solidFill>
                  </p:spPr>
                  <p:txBody>
                    <a:bodyPr wrap="square" lIns="0" tIns="0" rIns="0" bIns="0" rtlCol="0" anchor="ctr" anchorCtr="0">
                      <a:spAutoFit/>
                    </a:bodyPr>
                    <a:lstStyle/>
                    <a:p>
                      <a:pPr algn="ctr"/>
                      <a:r>
                        <a:rPr lang="en-US" sz="1400" dirty="0">
                          <a:solidFill>
                            <a:schemeClr val="bg1"/>
                          </a:solidFill>
                          <a:latin typeface="Comic Sans MS" panose="030F0702030302020204" pitchFamily="66" charset="0"/>
                        </a:rPr>
                        <a:t>Corridor Make-up Unit Preheat Coil</a:t>
                      </a:r>
                    </a:p>
                  </p:txBody>
                </p:sp>
              </p:grpSp>
              <p:grpSp>
                <p:nvGrpSpPr>
                  <p:cNvPr id="338" name="Group 337"/>
                  <p:cNvGrpSpPr/>
                  <p:nvPr/>
                </p:nvGrpSpPr>
                <p:grpSpPr>
                  <a:xfrm rot="16200000">
                    <a:off x="28163391" y="15727627"/>
                    <a:ext cx="548634" cy="182879"/>
                    <a:chOff x="731562" y="5074901"/>
                    <a:chExt cx="548634" cy="182879"/>
                  </a:xfrm>
                </p:grpSpPr>
                <p:cxnSp>
                  <p:nvCxnSpPr>
                    <p:cNvPr id="340" name="Straight Connector 339"/>
                    <p:cNvCxnSpPr/>
                    <p:nvPr/>
                  </p:nvCxnSpPr>
                  <p:spPr>
                    <a:xfrm flipH="1">
                      <a:off x="731562" y="5166341"/>
                      <a:ext cx="5486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41" name="Group 340"/>
                    <p:cNvGrpSpPr/>
                    <p:nvPr/>
                  </p:nvGrpSpPr>
                  <p:grpSpPr>
                    <a:xfrm>
                      <a:off x="914440" y="5074901"/>
                      <a:ext cx="197266" cy="182879"/>
                      <a:chOff x="914440" y="5074901"/>
                      <a:chExt cx="197266" cy="182879"/>
                    </a:xfrm>
                  </p:grpSpPr>
                  <p:grpSp>
                    <p:nvGrpSpPr>
                      <p:cNvPr id="342" name="Group 341"/>
                      <p:cNvGrpSpPr/>
                      <p:nvPr/>
                    </p:nvGrpSpPr>
                    <p:grpSpPr>
                      <a:xfrm>
                        <a:off x="1020267" y="5120640"/>
                        <a:ext cx="91439" cy="91439"/>
                        <a:chOff x="1158273" y="5166341"/>
                        <a:chExt cx="91439" cy="91439"/>
                      </a:xfrm>
                    </p:grpSpPr>
                    <p:cxnSp>
                      <p:nvCxnSpPr>
                        <p:cNvPr id="348" name="Straight Connector 347"/>
                        <p:cNvCxnSpPr/>
                        <p:nvPr/>
                      </p:nvCxnSpPr>
                      <p:spPr>
                        <a:xfrm>
                          <a:off x="1158273" y="5166341"/>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9" name="Straight Connector 348"/>
                        <p:cNvCxnSpPr/>
                        <p:nvPr/>
                      </p:nvCxnSpPr>
                      <p:spPr>
                        <a:xfrm>
                          <a:off x="1158273" y="5257780"/>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43" name="Group 342"/>
                      <p:cNvGrpSpPr/>
                      <p:nvPr/>
                    </p:nvGrpSpPr>
                    <p:grpSpPr>
                      <a:xfrm>
                        <a:off x="914440" y="5074901"/>
                        <a:ext cx="182883" cy="182879"/>
                        <a:chOff x="914435" y="4160512"/>
                        <a:chExt cx="182883" cy="182879"/>
                      </a:xfrm>
                    </p:grpSpPr>
                    <p:sp>
                      <p:nvSpPr>
                        <p:cNvPr id="346" name="Isosceles Triangle 345"/>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7" name="Isosceles Triangle 346"/>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44" name="Oval 343"/>
                      <p:cNvSpPr>
                        <a:spLocks noChangeAspect="1"/>
                      </p:cNvSpPr>
                      <p:nvPr/>
                    </p:nvSpPr>
                    <p:spPr>
                      <a:xfrm rot="1800000">
                        <a:off x="934878" y="5102352"/>
                        <a:ext cx="137160" cy="137160"/>
                      </a:xfrm>
                      <a:prstGeom prst="ellipse">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5" name="Straight Connector 344"/>
                      <p:cNvCxnSpPr>
                        <a:stCxn id="344" idx="2"/>
                        <a:endCxn id="344" idx="6"/>
                      </p:cNvCxnSpPr>
                      <p:nvPr/>
                    </p:nvCxnSpPr>
                    <p:spPr>
                      <a:xfrm>
                        <a:off x="944066" y="5136642"/>
                        <a:ext cx="118784" cy="6858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grpSp>
              </p:grpSp>
              <p:cxnSp>
                <p:nvCxnSpPr>
                  <p:cNvPr id="339" name="Straight Connector 338"/>
                  <p:cNvCxnSpPr/>
                  <p:nvPr/>
                </p:nvCxnSpPr>
                <p:spPr>
                  <a:xfrm>
                    <a:off x="27889075" y="15819067"/>
                    <a:ext cx="93031" cy="0"/>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304" name="Group 303"/>
                <p:cNvGrpSpPr/>
                <p:nvPr userDrawn="1"/>
              </p:nvGrpSpPr>
              <p:grpSpPr>
                <a:xfrm>
                  <a:off x="21305527" y="13075898"/>
                  <a:ext cx="3154534" cy="1463024"/>
                  <a:chOff x="27889186" y="14630360"/>
                  <a:chExt cx="3154534" cy="1463024"/>
                </a:xfrm>
              </p:grpSpPr>
              <p:cxnSp>
                <p:nvCxnSpPr>
                  <p:cNvPr id="305" name="Straight Connector 304"/>
                  <p:cNvCxnSpPr/>
                  <p:nvPr/>
                </p:nvCxnSpPr>
                <p:spPr>
                  <a:xfrm>
                    <a:off x="28073986" y="14813237"/>
                    <a:ext cx="914389" cy="4574"/>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06" name="Straight Connector 305"/>
                  <p:cNvCxnSpPr/>
                  <p:nvPr/>
                </p:nvCxnSpPr>
                <p:spPr>
                  <a:xfrm>
                    <a:off x="27889186" y="15823659"/>
                    <a:ext cx="1057427" cy="0"/>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307" name="Group 306"/>
                  <p:cNvGrpSpPr>
                    <a:grpSpLocks noChangeAspect="1"/>
                  </p:cNvGrpSpPr>
                  <p:nvPr/>
                </p:nvGrpSpPr>
                <p:grpSpPr>
                  <a:xfrm>
                    <a:off x="28986340" y="14630360"/>
                    <a:ext cx="2057380" cy="1371600"/>
                    <a:chOff x="28986343" y="14626819"/>
                    <a:chExt cx="1371585" cy="928554"/>
                  </a:xfrm>
                </p:grpSpPr>
                <p:cxnSp>
                  <p:nvCxnSpPr>
                    <p:cNvPr id="319" name="Straight Connector 318"/>
                    <p:cNvCxnSpPr/>
                    <p:nvPr/>
                  </p:nvCxnSpPr>
                  <p:spPr>
                    <a:xfrm flipV="1">
                      <a:off x="29077783" y="14626819"/>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20" name="Straight Connector 319"/>
                    <p:cNvCxnSpPr/>
                    <p:nvPr/>
                  </p:nvCxnSpPr>
                  <p:spPr>
                    <a:xfrm flipV="1">
                      <a:off x="29169222"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p:cNvCxnSpPr/>
                    <p:nvPr/>
                  </p:nvCxnSpPr>
                  <p:spPr>
                    <a:xfrm flipV="1">
                      <a:off x="29260661"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p:cNvCxnSpPr/>
                    <p:nvPr/>
                  </p:nvCxnSpPr>
                  <p:spPr>
                    <a:xfrm flipV="1">
                      <a:off x="29352100"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23" name="Straight Connector 322"/>
                    <p:cNvCxnSpPr/>
                    <p:nvPr/>
                  </p:nvCxnSpPr>
                  <p:spPr>
                    <a:xfrm flipV="1">
                      <a:off x="29443539"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24" name="Straight Connector 323"/>
                    <p:cNvCxnSpPr/>
                    <p:nvPr/>
                  </p:nvCxnSpPr>
                  <p:spPr>
                    <a:xfrm flipV="1">
                      <a:off x="29534978"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25" name="Straight Connector 324"/>
                    <p:cNvCxnSpPr/>
                    <p:nvPr/>
                  </p:nvCxnSpPr>
                  <p:spPr>
                    <a:xfrm flipV="1">
                      <a:off x="29626417"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26" name="Straight Connector 325"/>
                    <p:cNvCxnSpPr/>
                    <p:nvPr/>
                  </p:nvCxnSpPr>
                  <p:spPr>
                    <a:xfrm flipV="1">
                      <a:off x="29717856"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27" name="Straight Connector 326"/>
                    <p:cNvCxnSpPr/>
                    <p:nvPr/>
                  </p:nvCxnSpPr>
                  <p:spPr>
                    <a:xfrm flipV="1">
                      <a:off x="29809295"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28" name="Straight Connector 327"/>
                    <p:cNvCxnSpPr/>
                    <p:nvPr/>
                  </p:nvCxnSpPr>
                  <p:spPr>
                    <a:xfrm flipV="1">
                      <a:off x="29900734"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29" name="Straight Connector 328"/>
                    <p:cNvCxnSpPr/>
                    <p:nvPr/>
                  </p:nvCxnSpPr>
                  <p:spPr>
                    <a:xfrm flipV="1">
                      <a:off x="29992173" y="14637442"/>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30" name="Straight Connector 329"/>
                    <p:cNvCxnSpPr/>
                    <p:nvPr/>
                  </p:nvCxnSpPr>
                  <p:spPr>
                    <a:xfrm flipV="1">
                      <a:off x="30083612" y="14637442"/>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31" name="Straight Connector 330"/>
                    <p:cNvCxnSpPr/>
                    <p:nvPr/>
                  </p:nvCxnSpPr>
                  <p:spPr>
                    <a:xfrm flipV="1">
                      <a:off x="30175051"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32" name="Straight Connector 331"/>
                    <p:cNvCxnSpPr/>
                    <p:nvPr/>
                  </p:nvCxnSpPr>
                  <p:spPr>
                    <a:xfrm flipV="1">
                      <a:off x="30266490"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333" name="Rectangle 332"/>
                    <p:cNvSpPr/>
                    <p:nvPr/>
                  </p:nvSpPr>
                  <p:spPr>
                    <a:xfrm>
                      <a:off x="28986343" y="14630360"/>
                      <a:ext cx="1371585" cy="914400"/>
                    </a:xfrm>
                    <a:prstGeom prst="rect">
                      <a:avLst/>
                    </a:prstGeom>
                    <a:noFill/>
                    <a:ln w="762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TextBox 333"/>
                    <p:cNvSpPr txBox="1"/>
                    <p:nvPr/>
                  </p:nvSpPr>
                  <p:spPr>
                    <a:xfrm>
                      <a:off x="29077783" y="14940656"/>
                      <a:ext cx="1188707" cy="291704"/>
                    </a:xfrm>
                    <a:prstGeom prst="rect">
                      <a:avLst/>
                    </a:prstGeom>
                    <a:solidFill>
                      <a:schemeClr val="tx1">
                        <a:alpha val="50000"/>
                      </a:schemeClr>
                    </a:solidFill>
                  </p:spPr>
                  <p:txBody>
                    <a:bodyPr wrap="square" lIns="0" tIns="0" rIns="0" bIns="0" rtlCol="0" anchor="ctr" anchorCtr="0">
                      <a:spAutoFit/>
                    </a:bodyPr>
                    <a:lstStyle/>
                    <a:p>
                      <a:pPr algn="ctr"/>
                      <a:r>
                        <a:rPr lang="en-US" sz="1400" dirty="0">
                          <a:solidFill>
                            <a:schemeClr val="bg1"/>
                          </a:solidFill>
                          <a:latin typeface="Comic Sans MS" panose="030F0702030302020204" pitchFamily="66" charset="0"/>
                        </a:rPr>
                        <a:t>Corridor Make-up Unit Preheat Coil</a:t>
                      </a:r>
                    </a:p>
                  </p:txBody>
                </p:sp>
              </p:grpSp>
              <p:grpSp>
                <p:nvGrpSpPr>
                  <p:cNvPr id="308" name="Group 307"/>
                  <p:cNvGrpSpPr/>
                  <p:nvPr/>
                </p:nvGrpSpPr>
                <p:grpSpPr>
                  <a:xfrm rot="16200000">
                    <a:off x="28163391" y="15727627"/>
                    <a:ext cx="548634" cy="182879"/>
                    <a:chOff x="731562" y="5074901"/>
                    <a:chExt cx="548634" cy="182879"/>
                  </a:xfrm>
                </p:grpSpPr>
                <p:cxnSp>
                  <p:nvCxnSpPr>
                    <p:cNvPr id="309" name="Straight Connector 308"/>
                    <p:cNvCxnSpPr/>
                    <p:nvPr/>
                  </p:nvCxnSpPr>
                  <p:spPr>
                    <a:xfrm flipH="1">
                      <a:off x="731562" y="5166341"/>
                      <a:ext cx="5486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10" name="Group 309"/>
                    <p:cNvGrpSpPr/>
                    <p:nvPr/>
                  </p:nvGrpSpPr>
                  <p:grpSpPr>
                    <a:xfrm>
                      <a:off x="914440" y="5074901"/>
                      <a:ext cx="197266" cy="182879"/>
                      <a:chOff x="914440" y="5074901"/>
                      <a:chExt cx="197266" cy="182879"/>
                    </a:xfrm>
                  </p:grpSpPr>
                  <p:grpSp>
                    <p:nvGrpSpPr>
                      <p:cNvPr id="311" name="Group 310"/>
                      <p:cNvGrpSpPr/>
                      <p:nvPr/>
                    </p:nvGrpSpPr>
                    <p:grpSpPr>
                      <a:xfrm>
                        <a:off x="1020267" y="5120640"/>
                        <a:ext cx="91439" cy="91439"/>
                        <a:chOff x="1158273" y="5166341"/>
                        <a:chExt cx="91439" cy="91439"/>
                      </a:xfrm>
                    </p:grpSpPr>
                    <p:cxnSp>
                      <p:nvCxnSpPr>
                        <p:cNvPr id="317" name="Straight Connector 316"/>
                        <p:cNvCxnSpPr/>
                        <p:nvPr/>
                      </p:nvCxnSpPr>
                      <p:spPr>
                        <a:xfrm>
                          <a:off x="1158273" y="5166341"/>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8" name="Straight Connector 317"/>
                        <p:cNvCxnSpPr/>
                        <p:nvPr/>
                      </p:nvCxnSpPr>
                      <p:spPr>
                        <a:xfrm>
                          <a:off x="1158273" y="5257780"/>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12" name="Group 311"/>
                      <p:cNvGrpSpPr/>
                      <p:nvPr/>
                    </p:nvGrpSpPr>
                    <p:grpSpPr>
                      <a:xfrm>
                        <a:off x="914440" y="5074901"/>
                        <a:ext cx="182883" cy="182879"/>
                        <a:chOff x="914435" y="4160512"/>
                        <a:chExt cx="182883" cy="182879"/>
                      </a:xfrm>
                    </p:grpSpPr>
                    <p:sp>
                      <p:nvSpPr>
                        <p:cNvPr id="315" name="Isosceles Triangle 314"/>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6" name="Isosceles Triangle 315"/>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13" name="Oval 312"/>
                      <p:cNvSpPr>
                        <a:spLocks noChangeAspect="1"/>
                      </p:cNvSpPr>
                      <p:nvPr/>
                    </p:nvSpPr>
                    <p:spPr>
                      <a:xfrm rot="1800000">
                        <a:off x="934878" y="5102352"/>
                        <a:ext cx="137160" cy="137160"/>
                      </a:xfrm>
                      <a:prstGeom prst="ellipse">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4" name="Straight Connector 313"/>
                      <p:cNvCxnSpPr>
                        <a:stCxn id="313" idx="2"/>
                        <a:endCxn id="313" idx="6"/>
                      </p:cNvCxnSpPr>
                      <p:nvPr/>
                    </p:nvCxnSpPr>
                    <p:spPr>
                      <a:xfrm>
                        <a:off x="944066" y="5136642"/>
                        <a:ext cx="118784" cy="6858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grpSp>
              </p:grpSp>
            </p:grpSp>
          </p:grpSp>
          <p:grpSp>
            <p:nvGrpSpPr>
              <p:cNvPr id="210" name="Group 209"/>
              <p:cNvGrpSpPr/>
              <p:nvPr/>
            </p:nvGrpSpPr>
            <p:grpSpPr>
              <a:xfrm rot="10800000">
                <a:off x="30125938" y="15636166"/>
                <a:ext cx="548640" cy="182899"/>
                <a:chOff x="640123" y="1600199"/>
                <a:chExt cx="548640" cy="182899"/>
              </a:xfrm>
            </p:grpSpPr>
            <p:cxnSp>
              <p:nvCxnSpPr>
                <p:cNvPr id="297" name="Straight Connector 296"/>
                <p:cNvCxnSpPr/>
                <p:nvPr/>
              </p:nvCxnSpPr>
              <p:spPr>
                <a:xfrm>
                  <a:off x="640123" y="1691659"/>
                  <a:ext cx="548640" cy="0"/>
                </a:xfrm>
                <a:prstGeom prst="line">
                  <a:avLst/>
                </a:prstGeom>
                <a:ln w="9525" cap="rnd">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a:off x="823001" y="1783098"/>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a:off x="823001" y="1600220"/>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300" name="Trapezoid 299"/>
                <p:cNvSpPr/>
                <p:nvPr/>
              </p:nvSpPr>
              <p:spPr>
                <a:xfrm rot="16200000">
                  <a:off x="823000" y="1600200"/>
                  <a:ext cx="182880" cy="182878"/>
                </a:xfrm>
                <a:prstGeom prst="trapezoid">
                  <a:avLst>
                    <a:gd name="adj" fmla="val 32463"/>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01" name="Straight Connector 300"/>
                <p:cNvCxnSpPr/>
                <p:nvPr/>
              </p:nvCxnSpPr>
              <p:spPr>
                <a:xfrm>
                  <a:off x="1005879" y="1691659"/>
                  <a:ext cx="13716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a:off x="1143039" y="1691659"/>
                  <a:ext cx="0" cy="72122"/>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11" name="Group 210"/>
              <p:cNvGrpSpPr/>
              <p:nvPr/>
            </p:nvGrpSpPr>
            <p:grpSpPr>
              <a:xfrm>
                <a:off x="30125932" y="13327353"/>
                <a:ext cx="548640" cy="205740"/>
                <a:chOff x="914435" y="2057413"/>
                <a:chExt cx="548640" cy="205740"/>
              </a:xfrm>
            </p:grpSpPr>
            <p:cxnSp>
              <p:nvCxnSpPr>
                <p:cNvPr id="291" name="Straight Connector 290"/>
                <p:cNvCxnSpPr/>
                <p:nvPr/>
              </p:nvCxnSpPr>
              <p:spPr>
                <a:xfrm>
                  <a:off x="914435" y="2148854"/>
                  <a:ext cx="5486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a:off x="1097313" y="2240293"/>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3" name="Straight Connector 292"/>
                <p:cNvCxnSpPr/>
                <p:nvPr/>
              </p:nvCxnSpPr>
              <p:spPr>
                <a:xfrm>
                  <a:off x="1097313" y="2057414"/>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flipV="1">
                  <a:off x="1097313" y="2057415"/>
                  <a:ext cx="182878" cy="182878"/>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295" name="Oval 294"/>
                <p:cNvSpPr>
                  <a:spLocks noChangeAspect="1"/>
                </p:cNvSpPr>
                <p:nvPr/>
              </p:nvSpPr>
              <p:spPr>
                <a:xfrm>
                  <a:off x="1074453" y="2217433"/>
                  <a:ext cx="45720" cy="45720"/>
                </a:xfrm>
                <a:prstGeom prst="ellipse">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6" name="Straight Connector 295"/>
                <p:cNvCxnSpPr/>
                <p:nvPr/>
              </p:nvCxnSpPr>
              <p:spPr>
                <a:xfrm flipV="1">
                  <a:off x="1405118" y="2057413"/>
                  <a:ext cx="0" cy="182880"/>
                </a:xfrm>
                <a:prstGeom prst="line">
                  <a:avLst/>
                </a:prstGeom>
                <a:ln cap="rnd">
                  <a:solidFill>
                    <a:schemeClr val="bg1"/>
                  </a:solidFill>
                  <a:tailEnd type="arrow" w="lg" len="med"/>
                </a:ln>
              </p:spPr>
              <p:style>
                <a:lnRef idx="1">
                  <a:schemeClr val="accent1"/>
                </a:lnRef>
                <a:fillRef idx="0">
                  <a:schemeClr val="accent1"/>
                </a:fillRef>
                <a:effectRef idx="0">
                  <a:schemeClr val="accent1"/>
                </a:effectRef>
                <a:fontRef idx="minor">
                  <a:schemeClr val="tx1"/>
                </a:fontRef>
              </p:style>
            </p:cxnSp>
          </p:grpSp>
          <p:grpSp>
            <p:nvGrpSpPr>
              <p:cNvPr id="212" name="Group 211"/>
              <p:cNvGrpSpPr>
                <a:grpSpLocks noChangeAspect="1"/>
              </p:cNvGrpSpPr>
              <p:nvPr/>
            </p:nvGrpSpPr>
            <p:grpSpPr>
              <a:xfrm rot="5400000" flipH="1">
                <a:off x="30766790" y="11883382"/>
                <a:ext cx="356616" cy="475488"/>
                <a:chOff x="2468903" y="2057415"/>
                <a:chExt cx="548634" cy="731512"/>
              </a:xfrm>
            </p:grpSpPr>
            <p:cxnSp>
              <p:nvCxnSpPr>
                <p:cNvPr id="284" name="Straight Connector 283"/>
                <p:cNvCxnSpPr/>
                <p:nvPr/>
              </p:nvCxnSpPr>
              <p:spPr>
                <a:xfrm flipV="1">
                  <a:off x="2743220" y="2057415"/>
                  <a:ext cx="0" cy="7315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5" name="Straight Connector 284"/>
                <p:cNvCxnSpPr/>
                <p:nvPr/>
              </p:nvCxnSpPr>
              <p:spPr>
                <a:xfrm>
                  <a:off x="2468903" y="2423171"/>
                  <a:ext cx="5486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86" name="Group 285"/>
                <p:cNvGrpSpPr/>
                <p:nvPr/>
              </p:nvGrpSpPr>
              <p:grpSpPr>
                <a:xfrm>
                  <a:off x="2560342" y="2240293"/>
                  <a:ext cx="365760" cy="454722"/>
                  <a:chOff x="2560342" y="2240293"/>
                  <a:chExt cx="365760" cy="454722"/>
                </a:xfrm>
              </p:grpSpPr>
              <p:sp>
                <p:nvSpPr>
                  <p:cNvPr id="287" name="Trapezoid 286"/>
                  <p:cNvSpPr/>
                  <p:nvPr/>
                </p:nvSpPr>
                <p:spPr>
                  <a:xfrm>
                    <a:off x="2738224" y="2286000"/>
                    <a:ext cx="182878" cy="185692"/>
                  </a:xfrm>
                  <a:prstGeom prst="trapezoid">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sp>
                <p:nvSpPr>
                  <p:cNvPr id="288" name="Oval 287"/>
                  <p:cNvSpPr>
                    <a:spLocks noChangeAspect="1"/>
                  </p:cNvSpPr>
                  <p:nvPr/>
                </p:nvSpPr>
                <p:spPr>
                  <a:xfrm>
                    <a:off x="2560342" y="2329255"/>
                    <a:ext cx="365760" cy="365760"/>
                  </a:xfrm>
                  <a:prstGeom prst="ellipse">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sp>
                <p:nvSpPr>
                  <p:cNvPr id="289" name="Oval 288"/>
                  <p:cNvSpPr>
                    <a:spLocks noChangeAspect="1"/>
                  </p:cNvSpPr>
                  <p:nvPr/>
                </p:nvSpPr>
                <p:spPr>
                  <a:xfrm>
                    <a:off x="2651781" y="2423171"/>
                    <a:ext cx="182880" cy="182880"/>
                  </a:xfrm>
                  <a:prstGeom prst="ellipse">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sp>
                <p:nvSpPr>
                  <p:cNvPr id="290" name="Rectangle 289"/>
                  <p:cNvSpPr/>
                  <p:nvPr/>
                </p:nvSpPr>
                <p:spPr>
                  <a:xfrm>
                    <a:off x="2743220" y="2240293"/>
                    <a:ext cx="182882" cy="45719"/>
                  </a:xfrm>
                  <a:prstGeom prst="rect">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grpSp>
          </p:grpSp>
          <p:sp>
            <p:nvSpPr>
              <p:cNvPr id="213" name="TextBox 212"/>
              <p:cNvSpPr txBox="1"/>
              <p:nvPr/>
            </p:nvSpPr>
            <p:spPr>
              <a:xfrm>
                <a:off x="30800349" y="10515603"/>
                <a:ext cx="1862689" cy="1292662"/>
              </a:xfrm>
              <a:prstGeom prst="rect">
                <a:avLst/>
              </a:prstGeom>
              <a:noFill/>
            </p:spPr>
            <p:txBody>
              <a:bodyPr wrap="none" lIns="0" tIns="0" rIns="0" bIns="0" rtlCol="0" anchor="ctr" anchorCtr="0">
                <a:spAutoFit/>
              </a:bodyPr>
              <a:lstStyle/>
              <a:p>
                <a:r>
                  <a:rPr lang="en-US" sz="1400" dirty="0">
                    <a:solidFill>
                      <a:schemeClr val="bg1"/>
                    </a:solidFill>
                    <a:latin typeface="Comic Sans MS" panose="030F0702030302020204" pitchFamily="66" charset="0"/>
                  </a:rPr>
                  <a:t>Coil Circulation Pump</a:t>
                </a:r>
              </a:p>
              <a:p>
                <a:r>
                  <a:rPr lang="en-US" sz="1400" dirty="0">
                    <a:solidFill>
                      <a:schemeClr val="bg1"/>
                    </a:solidFill>
                    <a:latin typeface="Comic Sans MS" panose="030F0702030302020204" pitchFamily="66" charset="0"/>
                  </a:rPr>
                  <a:t>Make and Model</a:t>
                </a:r>
              </a:p>
              <a:p>
                <a:r>
                  <a:rPr lang="en-US" sz="1400" dirty="0">
                    <a:solidFill>
                      <a:schemeClr val="bg1"/>
                    </a:solidFill>
                    <a:latin typeface="Comic Sans MS" panose="030F0702030302020204" pitchFamily="66" charset="0"/>
                  </a:rPr>
                  <a:t>?,??? </a:t>
                </a:r>
                <a:r>
                  <a:rPr lang="en-US" sz="1400" dirty="0" err="1">
                    <a:solidFill>
                      <a:schemeClr val="bg1"/>
                    </a:solidFill>
                    <a:latin typeface="Comic Sans MS" panose="030F0702030302020204" pitchFamily="66" charset="0"/>
                  </a:rPr>
                  <a:t>gpm</a:t>
                </a:r>
                <a:r>
                  <a:rPr lang="en-US" sz="1400" dirty="0">
                    <a:solidFill>
                      <a:schemeClr val="bg1"/>
                    </a:solidFill>
                    <a:latin typeface="Comic Sans MS" panose="030F0702030302020204" pitchFamily="66" charset="0"/>
                  </a:rPr>
                  <a:t> at ?? </a:t>
                </a:r>
                <a:r>
                  <a:rPr lang="en-US" sz="1400" dirty="0" err="1">
                    <a:solidFill>
                      <a:schemeClr val="bg1"/>
                    </a:solidFill>
                    <a:latin typeface="Comic Sans MS" panose="030F0702030302020204" pitchFamily="66" charset="0"/>
                  </a:rPr>
                  <a:t>ft.w.c</a:t>
                </a:r>
                <a:r>
                  <a:rPr lang="en-US" sz="1400" dirty="0">
                    <a:solidFill>
                      <a:schemeClr val="bg1"/>
                    </a:solidFill>
                    <a:latin typeface="Comic Sans MS" panose="030F0702030302020204" pitchFamily="66" charset="0"/>
                  </a:rPr>
                  <a:t>.</a:t>
                </a:r>
              </a:p>
              <a:p>
                <a:r>
                  <a:rPr lang="en-US" sz="1400" dirty="0">
                    <a:solidFill>
                      <a:schemeClr val="bg1"/>
                    </a:solidFill>
                    <a:latin typeface="Comic Sans MS" panose="030F0702030302020204" pitchFamily="66" charset="0"/>
                  </a:rPr>
                  <a:t>?,??? rpm</a:t>
                </a:r>
              </a:p>
              <a:p>
                <a:r>
                  <a:rPr lang="en-US" sz="1400" dirty="0">
                    <a:solidFill>
                      <a:schemeClr val="bg1"/>
                    </a:solidFill>
                    <a:latin typeface="Comic Sans MS" panose="030F0702030302020204" pitchFamily="66" charset="0"/>
                  </a:rPr>
                  <a:t>?? </a:t>
                </a:r>
                <a:r>
                  <a:rPr lang="en-US" sz="1400" dirty="0" err="1">
                    <a:solidFill>
                      <a:schemeClr val="bg1"/>
                    </a:solidFill>
                    <a:latin typeface="Comic Sans MS" panose="030F0702030302020204" pitchFamily="66" charset="0"/>
                  </a:rPr>
                  <a:t>hp</a:t>
                </a:r>
                <a:endParaRPr lang="en-US" sz="1400" dirty="0">
                  <a:solidFill>
                    <a:schemeClr val="bg1"/>
                  </a:solidFill>
                  <a:latin typeface="Comic Sans MS" panose="030F0702030302020204" pitchFamily="66" charset="0"/>
                </a:endParaRPr>
              </a:p>
              <a:p>
                <a:r>
                  <a:rPr lang="en-US" sz="1400" dirty="0">
                    <a:solidFill>
                      <a:schemeClr val="bg1"/>
                    </a:solidFill>
                    <a:latin typeface="Comic Sans MS" panose="030F0702030302020204" pitchFamily="66" charset="0"/>
                  </a:rPr>
                  <a:t>?? </a:t>
                </a:r>
                <a:r>
                  <a:rPr lang="en-US" sz="1400" dirty="0" err="1">
                    <a:solidFill>
                      <a:schemeClr val="bg1"/>
                    </a:solidFill>
                    <a:latin typeface="Comic Sans MS" panose="030F0702030302020204" pitchFamily="66" charset="0"/>
                  </a:rPr>
                  <a:t>bhp</a:t>
                </a:r>
                <a:endParaRPr lang="en-US" sz="1400" dirty="0">
                  <a:solidFill>
                    <a:schemeClr val="bg1"/>
                  </a:solidFill>
                  <a:latin typeface="Comic Sans MS" panose="030F0702030302020204" pitchFamily="66" charset="0"/>
                </a:endParaRPr>
              </a:p>
            </p:txBody>
          </p:sp>
          <p:cxnSp>
            <p:nvCxnSpPr>
              <p:cNvPr id="214" name="Straight Connector 213"/>
              <p:cNvCxnSpPr/>
              <p:nvPr/>
            </p:nvCxnSpPr>
            <p:spPr>
              <a:xfrm flipV="1">
                <a:off x="30421370" y="12121127"/>
                <a:ext cx="455149" cy="1"/>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a:off x="31821012" y="12070068"/>
                <a:ext cx="0" cy="1737360"/>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a:off x="31638134" y="13443161"/>
                <a:ext cx="0" cy="1736009"/>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217" name="Group 216"/>
              <p:cNvGrpSpPr/>
              <p:nvPr/>
            </p:nvGrpSpPr>
            <p:grpSpPr>
              <a:xfrm flipH="1">
                <a:off x="34792667" y="12252946"/>
                <a:ext cx="3154758" cy="2834609"/>
                <a:chOff x="21305414" y="11704313"/>
                <a:chExt cx="3154758" cy="2834609"/>
              </a:xfrm>
            </p:grpSpPr>
            <p:grpSp>
              <p:nvGrpSpPr>
                <p:cNvPr id="221" name="Group 220"/>
                <p:cNvGrpSpPr/>
                <p:nvPr userDrawn="1"/>
              </p:nvGrpSpPr>
              <p:grpSpPr>
                <a:xfrm>
                  <a:off x="21305527" y="11704313"/>
                  <a:ext cx="3154645" cy="1463024"/>
                  <a:chOff x="27889075" y="14630360"/>
                  <a:chExt cx="3154645" cy="1463024"/>
                </a:xfrm>
              </p:grpSpPr>
              <p:cxnSp>
                <p:nvCxnSpPr>
                  <p:cNvPr id="253" name="Straight Connector 252"/>
                  <p:cNvCxnSpPr/>
                  <p:nvPr/>
                </p:nvCxnSpPr>
                <p:spPr>
                  <a:xfrm>
                    <a:off x="28073875" y="14813237"/>
                    <a:ext cx="914500" cy="0"/>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userDrawn="1"/>
                </p:nvCxnSpPr>
                <p:spPr>
                  <a:xfrm>
                    <a:off x="28163386" y="15819067"/>
                    <a:ext cx="783227" cy="4592"/>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255" name="Group 254"/>
                  <p:cNvGrpSpPr>
                    <a:grpSpLocks noChangeAspect="1"/>
                  </p:cNvGrpSpPr>
                  <p:nvPr/>
                </p:nvGrpSpPr>
                <p:grpSpPr>
                  <a:xfrm>
                    <a:off x="28986340" y="14630360"/>
                    <a:ext cx="2057380" cy="1371600"/>
                    <a:chOff x="28986343" y="14626819"/>
                    <a:chExt cx="1371585" cy="928554"/>
                  </a:xfrm>
                </p:grpSpPr>
                <p:cxnSp>
                  <p:nvCxnSpPr>
                    <p:cNvPr id="268" name="Straight Connector 267"/>
                    <p:cNvCxnSpPr/>
                    <p:nvPr/>
                  </p:nvCxnSpPr>
                  <p:spPr>
                    <a:xfrm flipV="1">
                      <a:off x="29077783" y="14626819"/>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69" name="Straight Connector 268"/>
                    <p:cNvCxnSpPr/>
                    <p:nvPr/>
                  </p:nvCxnSpPr>
                  <p:spPr>
                    <a:xfrm flipV="1">
                      <a:off x="29169222"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flipV="1">
                      <a:off x="29260661"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flipV="1">
                      <a:off x="29352100"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72" name="Straight Connector 271"/>
                    <p:cNvCxnSpPr/>
                    <p:nvPr/>
                  </p:nvCxnSpPr>
                  <p:spPr>
                    <a:xfrm flipV="1">
                      <a:off x="29443539"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73" name="Straight Connector 272"/>
                    <p:cNvCxnSpPr/>
                    <p:nvPr/>
                  </p:nvCxnSpPr>
                  <p:spPr>
                    <a:xfrm flipV="1">
                      <a:off x="29534978"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74" name="Straight Connector 273"/>
                    <p:cNvCxnSpPr/>
                    <p:nvPr/>
                  </p:nvCxnSpPr>
                  <p:spPr>
                    <a:xfrm flipV="1">
                      <a:off x="29626417"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75" name="Straight Connector 274"/>
                    <p:cNvCxnSpPr/>
                    <p:nvPr/>
                  </p:nvCxnSpPr>
                  <p:spPr>
                    <a:xfrm flipV="1">
                      <a:off x="29717856"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76" name="Straight Connector 275"/>
                    <p:cNvCxnSpPr/>
                    <p:nvPr/>
                  </p:nvCxnSpPr>
                  <p:spPr>
                    <a:xfrm flipV="1">
                      <a:off x="29809295"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77" name="Straight Connector 276"/>
                    <p:cNvCxnSpPr/>
                    <p:nvPr/>
                  </p:nvCxnSpPr>
                  <p:spPr>
                    <a:xfrm flipV="1">
                      <a:off x="29900734"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flipV="1">
                      <a:off x="29992173" y="14637442"/>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79" name="Straight Connector 278"/>
                    <p:cNvCxnSpPr/>
                    <p:nvPr/>
                  </p:nvCxnSpPr>
                  <p:spPr>
                    <a:xfrm flipV="1">
                      <a:off x="30083612" y="14637442"/>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80" name="Straight Connector 279"/>
                    <p:cNvCxnSpPr/>
                    <p:nvPr/>
                  </p:nvCxnSpPr>
                  <p:spPr>
                    <a:xfrm flipV="1">
                      <a:off x="30175051"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81" name="Straight Connector 280"/>
                    <p:cNvCxnSpPr/>
                    <p:nvPr/>
                  </p:nvCxnSpPr>
                  <p:spPr>
                    <a:xfrm flipV="1">
                      <a:off x="30266490"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82" name="Rectangle 281"/>
                    <p:cNvSpPr/>
                    <p:nvPr/>
                  </p:nvSpPr>
                  <p:spPr>
                    <a:xfrm>
                      <a:off x="28986343" y="14630360"/>
                      <a:ext cx="1371585" cy="914400"/>
                    </a:xfrm>
                    <a:prstGeom prst="rect">
                      <a:avLst/>
                    </a:prstGeom>
                    <a:noFill/>
                    <a:ln w="762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3" name="TextBox 282"/>
                    <p:cNvSpPr txBox="1"/>
                    <p:nvPr/>
                  </p:nvSpPr>
                  <p:spPr>
                    <a:xfrm>
                      <a:off x="29077783" y="14940655"/>
                      <a:ext cx="1188707" cy="291704"/>
                    </a:xfrm>
                    <a:prstGeom prst="rect">
                      <a:avLst/>
                    </a:prstGeom>
                    <a:solidFill>
                      <a:schemeClr val="tx1">
                        <a:alpha val="50000"/>
                      </a:schemeClr>
                    </a:solidFill>
                  </p:spPr>
                  <p:txBody>
                    <a:bodyPr wrap="square" lIns="0" tIns="0" rIns="0" bIns="0" rtlCol="0" anchor="ctr" anchorCtr="0">
                      <a:spAutoFit/>
                    </a:bodyPr>
                    <a:lstStyle/>
                    <a:p>
                      <a:pPr algn="ctr"/>
                      <a:r>
                        <a:rPr lang="en-US" sz="1400" dirty="0">
                          <a:solidFill>
                            <a:schemeClr val="bg1"/>
                          </a:solidFill>
                          <a:latin typeface="Comic Sans MS" panose="030F0702030302020204" pitchFamily="66" charset="0"/>
                        </a:rPr>
                        <a:t>Corridor Make-up Unit Preheat Coil</a:t>
                      </a:r>
                    </a:p>
                  </p:txBody>
                </p:sp>
              </p:grpSp>
              <p:grpSp>
                <p:nvGrpSpPr>
                  <p:cNvPr id="256" name="Group 255"/>
                  <p:cNvGrpSpPr/>
                  <p:nvPr/>
                </p:nvGrpSpPr>
                <p:grpSpPr>
                  <a:xfrm rot="16200000">
                    <a:off x="28163391" y="15727627"/>
                    <a:ext cx="548634" cy="182879"/>
                    <a:chOff x="731562" y="5074901"/>
                    <a:chExt cx="548634" cy="182879"/>
                  </a:xfrm>
                </p:grpSpPr>
                <p:cxnSp>
                  <p:nvCxnSpPr>
                    <p:cNvPr id="258" name="Straight Connector 257"/>
                    <p:cNvCxnSpPr/>
                    <p:nvPr/>
                  </p:nvCxnSpPr>
                  <p:spPr>
                    <a:xfrm flipH="1">
                      <a:off x="731562" y="5166341"/>
                      <a:ext cx="5486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59" name="Group 258"/>
                    <p:cNvGrpSpPr/>
                    <p:nvPr/>
                  </p:nvGrpSpPr>
                  <p:grpSpPr>
                    <a:xfrm>
                      <a:off x="914440" y="5074901"/>
                      <a:ext cx="197266" cy="182879"/>
                      <a:chOff x="914440" y="5074901"/>
                      <a:chExt cx="197266" cy="182879"/>
                    </a:xfrm>
                  </p:grpSpPr>
                  <p:grpSp>
                    <p:nvGrpSpPr>
                      <p:cNvPr id="260" name="Group 259"/>
                      <p:cNvGrpSpPr/>
                      <p:nvPr/>
                    </p:nvGrpSpPr>
                    <p:grpSpPr>
                      <a:xfrm>
                        <a:off x="1020267" y="5120640"/>
                        <a:ext cx="91439" cy="91439"/>
                        <a:chOff x="1158273" y="5166341"/>
                        <a:chExt cx="91439" cy="91439"/>
                      </a:xfrm>
                    </p:grpSpPr>
                    <p:cxnSp>
                      <p:nvCxnSpPr>
                        <p:cNvPr id="266" name="Straight Connector 265"/>
                        <p:cNvCxnSpPr/>
                        <p:nvPr/>
                      </p:nvCxnSpPr>
                      <p:spPr>
                        <a:xfrm>
                          <a:off x="1158273" y="5166341"/>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a:off x="1158273" y="5257780"/>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61" name="Group 260"/>
                      <p:cNvGrpSpPr/>
                      <p:nvPr/>
                    </p:nvGrpSpPr>
                    <p:grpSpPr>
                      <a:xfrm>
                        <a:off x="914440" y="5074901"/>
                        <a:ext cx="182883" cy="182879"/>
                        <a:chOff x="914435" y="4160512"/>
                        <a:chExt cx="182883" cy="182879"/>
                      </a:xfrm>
                    </p:grpSpPr>
                    <p:sp>
                      <p:nvSpPr>
                        <p:cNvPr id="264" name="Isosceles Triangle 263"/>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5" name="Isosceles Triangle 264"/>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62" name="Oval 261"/>
                      <p:cNvSpPr>
                        <a:spLocks noChangeAspect="1"/>
                      </p:cNvSpPr>
                      <p:nvPr/>
                    </p:nvSpPr>
                    <p:spPr>
                      <a:xfrm rot="1800000">
                        <a:off x="934878" y="5102352"/>
                        <a:ext cx="137160" cy="137160"/>
                      </a:xfrm>
                      <a:prstGeom prst="ellipse">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3" name="Straight Connector 262"/>
                      <p:cNvCxnSpPr>
                        <a:stCxn id="262" idx="2"/>
                        <a:endCxn id="262" idx="6"/>
                      </p:cNvCxnSpPr>
                      <p:nvPr/>
                    </p:nvCxnSpPr>
                    <p:spPr>
                      <a:xfrm>
                        <a:off x="944066" y="5136642"/>
                        <a:ext cx="118784" cy="6858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grpSp>
              </p:grpSp>
              <p:cxnSp>
                <p:nvCxnSpPr>
                  <p:cNvPr id="257" name="Straight Connector 256"/>
                  <p:cNvCxnSpPr/>
                  <p:nvPr/>
                </p:nvCxnSpPr>
                <p:spPr>
                  <a:xfrm>
                    <a:off x="27889075" y="15819067"/>
                    <a:ext cx="93031" cy="0"/>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222" name="Group 221"/>
                <p:cNvGrpSpPr/>
                <p:nvPr userDrawn="1"/>
              </p:nvGrpSpPr>
              <p:grpSpPr>
                <a:xfrm>
                  <a:off x="21305414" y="13075898"/>
                  <a:ext cx="3154647" cy="1463024"/>
                  <a:chOff x="27889073" y="14630360"/>
                  <a:chExt cx="3154647" cy="1463024"/>
                </a:xfrm>
              </p:grpSpPr>
              <p:cxnSp>
                <p:nvCxnSpPr>
                  <p:cNvPr id="223" name="Straight Connector 222"/>
                  <p:cNvCxnSpPr/>
                  <p:nvPr/>
                </p:nvCxnSpPr>
                <p:spPr>
                  <a:xfrm>
                    <a:off x="28073986" y="14813238"/>
                    <a:ext cx="914389" cy="4574"/>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a:off x="27889073" y="15823659"/>
                    <a:ext cx="1057538" cy="0"/>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225" name="Group 224"/>
                  <p:cNvGrpSpPr>
                    <a:grpSpLocks noChangeAspect="1"/>
                  </p:cNvGrpSpPr>
                  <p:nvPr/>
                </p:nvGrpSpPr>
                <p:grpSpPr>
                  <a:xfrm>
                    <a:off x="28986340" y="14630360"/>
                    <a:ext cx="2057380" cy="1371600"/>
                    <a:chOff x="28986343" y="14626819"/>
                    <a:chExt cx="1371585" cy="928554"/>
                  </a:xfrm>
                </p:grpSpPr>
                <p:cxnSp>
                  <p:nvCxnSpPr>
                    <p:cNvPr id="237" name="Straight Connector 236"/>
                    <p:cNvCxnSpPr/>
                    <p:nvPr/>
                  </p:nvCxnSpPr>
                  <p:spPr>
                    <a:xfrm flipV="1">
                      <a:off x="29077783" y="14626819"/>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flipV="1">
                      <a:off x="29169222"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flipV="1">
                      <a:off x="29260661"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flipV="1">
                      <a:off x="29352100"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flipV="1">
                      <a:off x="29443539"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flipV="1">
                      <a:off x="29534978"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flipV="1">
                      <a:off x="29626417"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flipV="1">
                      <a:off x="29717856"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flipV="1">
                      <a:off x="29809295"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flipV="1">
                      <a:off x="29900734"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flipV="1">
                      <a:off x="29992173" y="14637442"/>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flipV="1">
                      <a:off x="30083612" y="14637442"/>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flipV="1">
                      <a:off x="30175051"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flipV="1">
                      <a:off x="30266490"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51" name="Rectangle 250"/>
                    <p:cNvSpPr/>
                    <p:nvPr/>
                  </p:nvSpPr>
                  <p:spPr>
                    <a:xfrm>
                      <a:off x="28986343" y="14630360"/>
                      <a:ext cx="1371585" cy="914400"/>
                    </a:xfrm>
                    <a:prstGeom prst="rect">
                      <a:avLst/>
                    </a:prstGeom>
                    <a:noFill/>
                    <a:ln w="762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TextBox 251"/>
                    <p:cNvSpPr txBox="1"/>
                    <p:nvPr/>
                  </p:nvSpPr>
                  <p:spPr>
                    <a:xfrm>
                      <a:off x="29077783" y="14940656"/>
                      <a:ext cx="1188707" cy="291704"/>
                    </a:xfrm>
                    <a:prstGeom prst="rect">
                      <a:avLst/>
                    </a:prstGeom>
                    <a:solidFill>
                      <a:schemeClr val="tx1">
                        <a:alpha val="50000"/>
                      </a:schemeClr>
                    </a:solidFill>
                  </p:spPr>
                  <p:txBody>
                    <a:bodyPr wrap="square" lIns="0" tIns="0" rIns="0" bIns="0" rtlCol="0" anchor="ctr" anchorCtr="0">
                      <a:spAutoFit/>
                    </a:bodyPr>
                    <a:lstStyle/>
                    <a:p>
                      <a:pPr algn="ctr"/>
                      <a:r>
                        <a:rPr lang="en-US" sz="1400" dirty="0">
                          <a:solidFill>
                            <a:schemeClr val="bg1"/>
                          </a:solidFill>
                          <a:latin typeface="Comic Sans MS" panose="030F0702030302020204" pitchFamily="66" charset="0"/>
                        </a:rPr>
                        <a:t>Corridor Make-up Unit Preheat Coil</a:t>
                      </a:r>
                    </a:p>
                  </p:txBody>
                </p:sp>
              </p:grpSp>
              <p:grpSp>
                <p:nvGrpSpPr>
                  <p:cNvPr id="226" name="Group 225"/>
                  <p:cNvGrpSpPr/>
                  <p:nvPr/>
                </p:nvGrpSpPr>
                <p:grpSpPr>
                  <a:xfrm rot="16200000">
                    <a:off x="28163391" y="15727627"/>
                    <a:ext cx="548634" cy="182879"/>
                    <a:chOff x="731562" y="5074901"/>
                    <a:chExt cx="548634" cy="182879"/>
                  </a:xfrm>
                </p:grpSpPr>
                <p:cxnSp>
                  <p:nvCxnSpPr>
                    <p:cNvPr id="227" name="Straight Connector 226"/>
                    <p:cNvCxnSpPr/>
                    <p:nvPr/>
                  </p:nvCxnSpPr>
                  <p:spPr>
                    <a:xfrm flipH="1">
                      <a:off x="731562" y="5166341"/>
                      <a:ext cx="5486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28" name="Group 227"/>
                    <p:cNvGrpSpPr/>
                    <p:nvPr/>
                  </p:nvGrpSpPr>
                  <p:grpSpPr>
                    <a:xfrm>
                      <a:off x="914440" y="5074901"/>
                      <a:ext cx="197266" cy="182879"/>
                      <a:chOff x="914440" y="5074901"/>
                      <a:chExt cx="197266" cy="182879"/>
                    </a:xfrm>
                  </p:grpSpPr>
                  <p:grpSp>
                    <p:nvGrpSpPr>
                      <p:cNvPr id="229" name="Group 228"/>
                      <p:cNvGrpSpPr/>
                      <p:nvPr/>
                    </p:nvGrpSpPr>
                    <p:grpSpPr>
                      <a:xfrm>
                        <a:off x="1020267" y="5120640"/>
                        <a:ext cx="91439" cy="91439"/>
                        <a:chOff x="1158273" y="5166341"/>
                        <a:chExt cx="91439" cy="91439"/>
                      </a:xfrm>
                    </p:grpSpPr>
                    <p:cxnSp>
                      <p:nvCxnSpPr>
                        <p:cNvPr id="235" name="Straight Connector 234"/>
                        <p:cNvCxnSpPr/>
                        <p:nvPr/>
                      </p:nvCxnSpPr>
                      <p:spPr>
                        <a:xfrm>
                          <a:off x="1158273" y="5166341"/>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a:off x="1158273" y="5257780"/>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30" name="Group 229"/>
                      <p:cNvGrpSpPr/>
                      <p:nvPr/>
                    </p:nvGrpSpPr>
                    <p:grpSpPr>
                      <a:xfrm>
                        <a:off x="914440" y="5074901"/>
                        <a:ext cx="182883" cy="182879"/>
                        <a:chOff x="914435" y="4160512"/>
                        <a:chExt cx="182883" cy="182879"/>
                      </a:xfrm>
                    </p:grpSpPr>
                    <p:sp>
                      <p:nvSpPr>
                        <p:cNvPr id="233" name="Isosceles Triangle 232"/>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4" name="Isosceles Triangle 233"/>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31" name="Oval 230"/>
                      <p:cNvSpPr>
                        <a:spLocks noChangeAspect="1"/>
                      </p:cNvSpPr>
                      <p:nvPr/>
                    </p:nvSpPr>
                    <p:spPr>
                      <a:xfrm rot="1800000">
                        <a:off x="934878" y="5102352"/>
                        <a:ext cx="137160" cy="137160"/>
                      </a:xfrm>
                      <a:prstGeom prst="ellipse">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2" name="Straight Connector 231"/>
                      <p:cNvCxnSpPr>
                        <a:stCxn id="231" idx="2"/>
                        <a:endCxn id="231" idx="6"/>
                      </p:cNvCxnSpPr>
                      <p:nvPr/>
                    </p:nvCxnSpPr>
                    <p:spPr>
                      <a:xfrm>
                        <a:off x="944066" y="5136642"/>
                        <a:ext cx="118784" cy="6858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grpSp>
              </p:grpSp>
            </p:grpSp>
          </p:grpSp>
          <p:cxnSp>
            <p:nvCxnSpPr>
              <p:cNvPr id="218" name="Straight Connector 217"/>
              <p:cNvCxnSpPr/>
              <p:nvPr/>
            </p:nvCxnSpPr>
            <p:spPr>
              <a:xfrm>
                <a:off x="37764547" y="12070068"/>
                <a:ext cx="0" cy="1737360"/>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flipH="1">
                <a:off x="30419323" y="15178994"/>
                <a:ext cx="7497998" cy="0"/>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a:off x="37947425" y="13441651"/>
                <a:ext cx="0" cy="1737518"/>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grpSp>
      </p:grpSp>
      <p:sp>
        <p:nvSpPr>
          <p:cNvPr id="400" name="TextBox 399"/>
          <p:cNvSpPr txBox="1"/>
          <p:nvPr/>
        </p:nvSpPr>
        <p:spPr>
          <a:xfrm>
            <a:off x="3272450" y="5519581"/>
            <a:ext cx="2854013" cy="1077218"/>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Heating Coil 1</a:t>
            </a:r>
          </a:p>
          <a:p>
            <a:r>
              <a:rPr lang="en-US" sz="1400" dirty="0" smtClean="0">
                <a:solidFill>
                  <a:schemeClr val="bg1"/>
                </a:solidFill>
                <a:latin typeface="Comic Sans MS" panose="030F0702030302020204" pitchFamily="66" charset="0"/>
              </a:rPr>
              <a:t>??,??? cfm </a:t>
            </a:r>
          </a:p>
          <a:p>
            <a:r>
              <a:rPr lang="en-US" sz="1400" dirty="0" smtClean="0">
                <a:solidFill>
                  <a:schemeClr val="bg1"/>
                </a:solidFill>
                <a:latin typeface="Comic Sans MS" panose="030F0702030302020204" pitchFamily="66" charset="0"/>
              </a:rPr>
              <a:t>Entering air - ??.?°F </a:t>
            </a:r>
            <a:endParaRPr lang="en-US" sz="1400" baseline="-25000" dirty="0" smtClean="0">
              <a:solidFill>
                <a:schemeClr val="bg1"/>
              </a:solidFill>
              <a:latin typeface="Comic Sans MS" panose="030F0702030302020204" pitchFamily="66" charset="0"/>
            </a:endParaRPr>
          </a:p>
          <a:p>
            <a:r>
              <a:rPr lang="en-US" sz="1400" dirty="0" smtClean="0">
                <a:solidFill>
                  <a:schemeClr val="bg1"/>
                </a:solidFill>
                <a:latin typeface="Comic Sans MS" panose="030F0702030302020204" pitchFamily="66" charset="0"/>
              </a:rPr>
              <a:t>Leaving air </a:t>
            </a:r>
            <a:r>
              <a:rPr lang="en-US" sz="1400" dirty="0">
                <a:solidFill>
                  <a:schemeClr val="bg1"/>
                </a:solidFill>
                <a:latin typeface="Comic Sans MS" panose="030F0702030302020204" pitchFamily="66" charset="0"/>
              </a:rPr>
              <a:t>- ??.?°</a:t>
            </a:r>
            <a:r>
              <a:rPr lang="en-US" sz="1400" dirty="0" smtClean="0">
                <a:solidFill>
                  <a:schemeClr val="bg1"/>
                </a:solidFill>
                <a:latin typeface="Comic Sans MS" panose="030F0702030302020204" pitchFamily="66" charset="0"/>
              </a:rPr>
              <a:t>F</a:t>
            </a:r>
            <a:endParaRPr lang="en-US" sz="1400" baseline="-25000" dirty="0">
              <a:solidFill>
                <a:schemeClr val="bg1"/>
              </a:solidFill>
              <a:latin typeface="Comic Sans MS" panose="030F0702030302020204" pitchFamily="66" charset="0"/>
            </a:endParaRPr>
          </a:p>
          <a:p>
            <a:r>
              <a:rPr lang="en-US" sz="1400" dirty="0" smtClean="0">
                <a:solidFill>
                  <a:schemeClr val="bg1"/>
                </a:solidFill>
                <a:latin typeface="Comic Sans MS" panose="030F0702030302020204" pitchFamily="66" charset="0"/>
              </a:rPr>
              <a:t>Airside ∆p - ??.? in.w.c.</a:t>
            </a:r>
          </a:p>
        </p:txBody>
      </p:sp>
      <p:sp>
        <p:nvSpPr>
          <p:cNvPr id="401" name="TextBox 400"/>
          <p:cNvSpPr txBox="1"/>
          <p:nvPr/>
        </p:nvSpPr>
        <p:spPr>
          <a:xfrm>
            <a:off x="6198498" y="5519581"/>
            <a:ext cx="2854013" cy="1292662"/>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 </a:t>
            </a:r>
            <a:r>
              <a:rPr lang="en-US" sz="1400" dirty="0" err="1" smtClean="0">
                <a:solidFill>
                  <a:schemeClr val="bg1"/>
                </a:solidFill>
                <a:latin typeface="Comic Sans MS" panose="030F0702030302020204" pitchFamily="66" charset="0"/>
              </a:rPr>
              <a:t>Gpm</a:t>
            </a:r>
            <a:endParaRPr lang="en-US" sz="1400" dirty="0" smtClean="0">
              <a:solidFill>
                <a:schemeClr val="bg1"/>
              </a:solidFill>
              <a:latin typeface="Comic Sans MS" panose="030F0702030302020204" pitchFamily="66" charset="0"/>
            </a:endParaRPr>
          </a:p>
          <a:p>
            <a:r>
              <a:rPr lang="en-US" sz="1400" dirty="0" smtClean="0">
                <a:solidFill>
                  <a:schemeClr val="bg1"/>
                </a:solidFill>
                <a:latin typeface="Comic Sans MS" panose="030F0702030302020204" pitchFamily="66" charset="0"/>
              </a:rPr>
              <a:t>Entering water - ??.? °F</a:t>
            </a:r>
          </a:p>
          <a:p>
            <a:r>
              <a:rPr lang="en-US" sz="1400" dirty="0" smtClean="0">
                <a:solidFill>
                  <a:schemeClr val="bg1"/>
                </a:solidFill>
                <a:latin typeface="Comic Sans MS" panose="030F0702030302020204" pitchFamily="66" charset="0"/>
              </a:rPr>
              <a:t>Leaving </a:t>
            </a:r>
            <a:r>
              <a:rPr lang="en-US" sz="1400" dirty="0">
                <a:solidFill>
                  <a:schemeClr val="bg1"/>
                </a:solidFill>
                <a:latin typeface="Comic Sans MS" panose="030F0702030302020204" pitchFamily="66" charset="0"/>
              </a:rPr>
              <a:t>water - ??.? °</a:t>
            </a:r>
            <a:r>
              <a:rPr lang="en-US" sz="1400" dirty="0" smtClean="0">
                <a:solidFill>
                  <a:schemeClr val="bg1"/>
                </a:solidFill>
                <a:latin typeface="Comic Sans MS" panose="030F0702030302020204" pitchFamily="66" charset="0"/>
              </a:rPr>
              <a:t>F</a:t>
            </a:r>
          </a:p>
          <a:p>
            <a:r>
              <a:rPr lang="en-US" sz="1400" dirty="0" smtClean="0">
                <a:solidFill>
                  <a:schemeClr val="bg1"/>
                </a:solidFill>
                <a:latin typeface="Comic Sans MS" panose="030F0702030302020204" pitchFamily="66" charset="0"/>
              </a:rPr>
              <a:t>Waterside </a:t>
            </a:r>
            <a:r>
              <a:rPr lang="en-US" sz="1400" dirty="0">
                <a:solidFill>
                  <a:schemeClr val="bg1"/>
                </a:solidFill>
                <a:latin typeface="Comic Sans MS" panose="030F0702030302020204" pitchFamily="66" charset="0"/>
              </a:rPr>
              <a:t>∆p - ??.? </a:t>
            </a:r>
            <a:r>
              <a:rPr lang="en-US" sz="1400" dirty="0" err="1" smtClean="0">
                <a:solidFill>
                  <a:schemeClr val="bg1"/>
                </a:solidFill>
                <a:latin typeface="Comic Sans MS" panose="030F0702030302020204" pitchFamily="66" charset="0"/>
              </a:rPr>
              <a:t>ft.w.c</a:t>
            </a:r>
            <a:r>
              <a:rPr lang="en-US" sz="1400" dirty="0" smtClean="0">
                <a:solidFill>
                  <a:schemeClr val="bg1"/>
                </a:solidFill>
                <a:latin typeface="Comic Sans MS" panose="030F0702030302020204" pitchFamily="66" charset="0"/>
              </a:rPr>
              <a:t>.</a:t>
            </a:r>
          </a:p>
          <a:p>
            <a:r>
              <a:rPr lang="en-US" sz="1400" dirty="0" smtClean="0">
                <a:solidFill>
                  <a:schemeClr val="bg1"/>
                </a:solidFill>
                <a:latin typeface="Comic Sans MS" panose="030F0702030302020204" pitchFamily="66" charset="0"/>
              </a:rPr>
              <a:t>Maximum face velocity – 500 fpm</a:t>
            </a:r>
          </a:p>
          <a:p>
            <a:r>
              <a:rPr lang="en-US" sz="1400" dirty="0" smtClean="0">
                <a:solidFill>
                  <a:schemeClr val="bg1"/>
                </a:solidFill>
                <a:latin typeface="Comic Sans MS" panose="030F0702030302020204" pitchFamily="66" charset="0"/>
              </a:rPr>
              <a:t>Minimum rows - ?</a:t>
            </a:r>
            <a:endParaRPr lang="en-US" sz="1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1320716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Heating Coil</a:t>
            </a:r>
            <a:endParaRPr lang="en-US" dirty="0"/>
          </a:p>
        </p:txBody>
      </p:sp>
      <p:grpSp>
        <p:nvGrpSpPr>
          <p:cNvPr id="137" name="Group 136"/>
          <p:cNvGrpSpPr/>
          <p:nvPr/>
        </p:nvGrpSpPr>
        <p:grpSpPr>
          <a:xfrm>
            <a:off x="4754878" y="182887"/>
            <a:ext cx="3428983" cy="6537917"/>
            <a:chOff x="16224754" y="9281247"/>
            <a:chExt cx="3428983" cy="6537917"/>
          </a:xfrm>
        </p:grpSpPr>
        <p:cxnSp>
          <p:nvCxnSpPr>
            <p:cNvPr id="138" name="Straight Connector 137"/>
            <p:cNvCxnSpPr/>
            <p:nvPr/>
          </p:nvCxnSpPr>
          <p:spPr>
            <a:xfrm flipV="1">
              <a:off x="16683994" y="9281247"/>
              <a:ext cx="0" cy="4252673"/>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V="1">
              <a:off x="16499083" y="13163591"/>
              <a:ext cx="0" cy="2655573"/>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140" name="Group 139"/>
            <p:cNvGrpSpPr/>
            <p:nvPr/>
          </p:nvGrpSpPr>
          <p:grpSpPr>
            <a:xfrm>
              <a:off x="16224754" y="9414592"/>
              <a:ext cx="3428983" cy="6219014"/>
              <a:chOff x="16224754" y="9414592"/>
              <a:chExt cx="3428983" cy="6219014"/>
            </a:xfrm>
          </p:grpSpPr>
          <p:grpSp>
            <p:nvGrpSpPr>
              <p:cNvPr id="141" name="Group 140"/>
              <p:cNvGrpSpPr/>
              <p:nvPr/>
            </p:nvGrpSpPr>
            <p:grpSpPr>
              <a:xfrm>
                <a:off x="16681961" y="10481221"/>
                <a:ext cx="685798" cy="91439"/>
                <a:chOff x="3657610" y="2788927"/>
                <a:chExt cx="685798" cy="91439"/>
              </a:xfrm>
            </p:grpSpPr>
            <p:grpSp>
              <p:nvGrpSpPr>
                <p:cNvPr id="263" name="Group 262"/>
                <p:cNvGrpSpPr/>
                <p:nvPr/>
              </p:nvGrpSpPr>
              <p:grpSpPr>
                <a:xfrm>
                  <a:off x="3749049" y="2788927"/>
                  <a:ext cx="594359" cy="91439"/>
                  <a:chOff x="3657610" y="2788927"/>
                  <a:chExt cx="594359" cy="91439"/>
                </a:xfrm>
              </p:grpSpPr>
              <p:sp>
                <p:nvSpPr>
                  <p:cNvPr id="269" name="Rectangle 268"/>
                  <p:cNvSpPr/>
                  <p:nvPr/>
                </p:nvSpPr>
                <p:spPr>
                  <a:xfrm>
                    <a:off x="3749049" y="2788927"/>
                    <a:ext cx="502920" cy="91439"/>
                  </a:xfrm>
                  <a:prstGeom prst="rect">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0" name="Straight Connector 269"/>
                  <p:cNvCxnSpPr/>
                  <p:nvPr/>
                </p:nvCxnSpPr>
                <p:spPr>
                  <a:xfrm>
                    <a:off x="3657610" y="2839105"/>
                    <a:ext cx="91439"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71" name="Oval 270"/>
                  <p:cNvSpPr>
                    <a:spLocks noChangeAspect="1"/>
                  </p:cNvSpPr>
                  <p:nvPr/>
                </p:nvSpPr>
                <p:spPr>
                  <a:xfrm rot="2700000">
                    <a:off x="3785299" y="2815570"/>
                    <a:ext cx="45720" cy="45720"/>
                  </a:xfrm>
                  <a:prstGeom prst="ellipse">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2" name="Straight Connector 271"/>
                  <p:cNvCxnSpPr/>
                  <p:nvPr/>
                </p:nvCxnSpPr>
                <p:spPr>
                  <a:xfrm flipV="1">
                    <a:off x="3799143" y="2834640"/>
                    <a:ext cx="411480" cy="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64" name="Group 263"/>
                <p:cNvGrpSpPr/>
                <p:nvPr/>
              </p:nvGrpSpPr>
              <p:grpSpPr>
                <a:xfrm>
                  <a:off x="3657610" y="2788927"/>
                  <a:ext cx="137159" cy="91439"/>
                  <a:chOff x="3657610" y="2788927"/>
                  <a:chExt cx="137159" cy="91439"/>
                </a:xfrm>
              </p:grpSpPr>
              <p:cxnSp>
                <p:nvCxnSpPr>
                  <p:cNvPr id="265" name="Straight Connector 264"/>
                  <p:cNvCxnSpPr/>
                  <p:nvPr/>
                </p:nvCxnSpPr>
                <p:spPr>
                  <a:xfrm>
                    <a:off x="3657610" y="2839105"/>
                    <a:ext cx="91439"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a:off x="3749049" y="2880366"/>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a:off x="3749049" y="2788927"/>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flipV="1">
                    <a:off x="3749049" y="2788927"/>
                    <a:ext cx="5" cy="91439"/>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grpSp>
            <p:nvGrpSpPr>
              <p:cNvPr id="142" name="Group 141"/>
              <p:cNvGrpSpPr/>
              <p:nvPr/>
            </p:nvGrpSpPr>
            <p:grpSpPr>
              <a:xfrm>
                <a:off x="16590530" y="10877616"/>
                <a:ext cx="365749" cy="274320"/>
                <a:chOff x="3657610" y="5029200"/>
                <a:chExt cx="365749" cy="274320"/>
              </a:xfrm>
            </p:grpSpPr>
            <p:grpSp>
              <p:nvGrpSpPr>
                <p:cNvPr id="256" name="Group 255"/>
                <p:cNvGrpSpPr/>
                <p:nvPr/>
              </p:nvGrpSpPr>
              <p:grpSpPr>
                <a:xfrm>
                  <a:off x="3657610" y="5074901"/>
                  <a:ext cx="182883" cy="182879"/>
                  <a:chOff x="914435" y="4160512"/>
                  <a:chExt cx="182883" cy="182879"/>
                </a:xfrm>
              </p:grpSpPr>
              <p:sp>
                <p:nvSpPr>
                  <p:cNvPr id="261" name="Isosceles Triangle 260"/>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2" name="Isosceles Triangle 261"/>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257" name="Straight Connector 256"/>
                <p:cNvCxnSpPr>
                  <a:stCxn id="262" idx="0"/>
                </p:cNvCxnSpPr>
                <p:nvPr/>
              </p:nvCxnSpPr>
              <p:spPr>
                <a:xfrm>
                  <a:off x="3749050" y="5166340"/>
                  <a:ext cx="137150" cy="1"/>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58" name="Group 257"/>
                <p:cNvGrpSpPr>
                  <a:grpSpLocks noChangeAspect="1"/>
                </p:cNvGrpSpPr>
                <p:nvPr/>
              </p:nvGrpSpPr>
              <p:grpSpPr>
                <a:xfrm>
                  <a:off x="3749040" y="5029200"/>
                  <a:ext cx="274319" cy="274320"/>
                  <a:chOff x="3794760" y="5074900"/>
                  <a:chExt cx="182880" cy="182881"/>
                </a:xfrm>
              </p:grpSpPr>
              <p:sp>
                <p:nvSpPr>
                  <p:cNvPr id="259" name="Arc 258"/>
                  <p:cNvSpPr>
                    <a:spLocks noChangeAspect="1"/>
                  </p:cNvSpPr>
                  <p:nvPr/>
                </p:nvSpPr>
                <p:spPr>
                  <a:xfrm>
                    <a:off x="3794760" y="5074900"/>
                    <a:ext cx="182880" cy="182880"/>
                  </a:xfrm>
                  <a:prstGeom prst="arc">
                    <a:avLst>
                      <a:gd name="adj1" fmla="val 16200000"/>
                      <a:gd name="adj2" fmla="val 4961308"/>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60" name="Straight Connector 259"/>
                  <p:cNvCxnSpPr/>
                  <p:nvPr/>
                </p:nvCxnSpPr>
                <p:spPr>
                  <a:xfrm>
                    <a:off x="3886200" y="5074901"/>
                    <a:ext cx="0" cy="18288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143" name="Group 142"/>
              <p:cNvGrpSpPr/>
              <p:nvPr/>
            </p:nvGrpSpPr>
            <p:grpSpPr>
              <a:xfrm>
                <a:off x="16407644" y="9414592"/>
                <a:ext cx="548640" cy="182878"/>
                <a:chOff x="731562" y="1600241"/>
                <a:chExt cx="548640" cy="182878"/>
              </a:xfrm>
            </p:grpSpPr>
            <p:cxnSp>
              <p:nvCxnSpPr>
                <p:cNvPr id="250" name="Straight Connector 249"/>
                <p:cNvCxnSpPr/>
                <p:nvPr/>
              </p:nvCxnSpPr>
              <p:spPr>
                <a:xfrm>
                  <a:off x="731562" y="1691680"/>
                  <a:ext cx="548640" cy="0"/>
                </a:xfrm>
                <a:prstGeom prst="line">
                  <a:avLst/>
                </a:prstGeom>
                <a:ln w="952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a:off x="914440" y="1783119"/>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a:off x="914440" y="1600241"/>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a:off x="1097318" y="1691680"/>
                  <a:ext cx="13716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a:off x="1234478" y="1691680"/>
                  <a:ext cx="0" cy="72122"/>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255" name="Oval 254"/>
                <p:cNvSpPr/>
                <p:nvPr/>
              </p:nvSpPr>
              <p:spPr>
                <a:xfrm>
                  <a:off x="914432" y="1623100"/>
                  <a:ext cx="182880" cy="137160"/>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4" name="Group 143"/>
              <p:cNvGrpSpPr/>
              <p:nvPr/>
            </p:nvGrpSpPr>
            <p:grpSpPr>
              <a:xfrm>
                <a:off x="16499084" y="11888030"/>
                <a:ext cx="3154645" cy="1549879"/>
                <a:chOff x="27889075" y="14543505"/>
                <a:chExt cx="3154645" cy="1549879"/>
              </a:xfrm>
            </p:grpSpPr>
            <p:grpSp>
              <p:nvGrpSpPr>
                <p:cNvPr id="201" name="Group 200"/>
                <p:cNvGrpSpPr/>
                <p:nvPr/>
              </p:nvGrpSpPr>
              <p:grpSpPr>
                <a:xfrm rot="-5400000">
                  <a:off x="28414852" y="15430448"/>
                  <a:ext cx="685798" cy="91439"/>
                  <a:chOff x="3657610" y="2788927"/>
                  <a:chExt cx="685798" cy="91439"/>
                </a:xfrm>
              </p:grpSpPr>
              <p:grpSp>
                <p:nvGrpSpPr>
                  <p:cNvPr id="240" name="Group 239"/>
                  <p:cNvGrpSpPr/>
                  <p:nvPr/>
                </p:nvGrpSpPr>
                <p:grpSpPr>
                  <a:xfrm>
                    <a:off x="3749049" y="2788927"/>
                    <a:ext cx="594359" cy="91439"/>
                    <a:chOff x="3657610" y="2788927"/>
                    <a:chExt cx="594359" cy="91439"/>
                  </a:xfrm>
                </p:grpSpPr>
                <p:sp>
                  <p:nvSpPr>
                    <p:cNvPr id="246" name="Rectangle 245"/>
                    <p:cNvSpPr/>
                    <p:nvPr/>
                  </p:nvSpPr>
                  <p:spPr>
                    <a:xfrm>
                      <a:off x="3749049" y="2788927"/>
                      <a:ext cx="502920" cy="91439"/>
                    </a:xfrm>
                    <a:prstGeom prst="rect">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7" name="Straight Connector 246"/>
                    <p:cNvCxnSpPr/>
                    <p:nvPr/>
                  </p:nvCxnSpPr>
                  <p:spPr>
                    <a:xfrm>
                      <a:off x="3657610" y="2839105"/>
                      <a:ext cx="91439"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48" name="Oval 247"/>
                    <p:cNvSpPr>
                      <a:spLocks noChangeAspect="1"/>
                    </p:cNvSpPr>
                    <p:nvPr/>
                  </p:nvSpPr>
                  <p:spPr>
                    <a:xfrm rot="2700000">
                      <a:off x="3785299" y="2815570"/>
                      <a:ext cx="45720" cy="45720"/>
                    </a:xfrm>
                    <a:prstGeom prst="ellipse">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9" name="Straight Connector 248"/>
                    <p:cNvCxnSpPr/>
                    <p:nvPr/>
                  </p:nvCxnSpPr>
                  <p:spPr>
                    <a:xfrm flipV="1">
                      <a:off x="3799143" y="2834640"/>
                      <a:ext cx="411480" cy="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41" name="Group 240"/>
                  <p:cNvGrpSpPr/>
                  <p:nvPr/>
                </p:nvGrpSpPr>
                <p:grpSpPr>
                  <a:xfrm>
                    <a:off x="3657610" y="2788927"/>
                    <a:ext cx="137159" cy="91439"/>
                    <a:chOff x="3657610" y="2788927"/>
                    <a:chExt cx="137159" cy="91439"/>
                  </a:xfrm>
                </p:grpSpPr>
                <p:cxnSp>
                  <p:nvCxnSpPr>
                    <p:cNvPr id="242" name="Straight Connector 241"/>
                    <p:cNvCxnSpPr/>
                    <p:nvPr/>
                  </p:nvCxnSpPr>
                  <p:spPr>
                    <a:xfrm>
                      <a:off x="3657610" y="2839105"/>
                      <a:ext cx="91439"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a:off x="3749049" y="2880366"/>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a:off x="3749049" y="2788927"/>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flipV="1">
                      <a:off x="3749049" y="2788927"/>
                      <a:ext cx="5" cy="91439"/>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cxnSp>
              <p:nvCxnSpPr>
                <p:cNvPr id="202" name="Straight Connector 201"/>
                <p:cNvCxnSpPr/>
                <p:nvPr/>
              </p:nvCxnSpPr>
              <p:spPr>
                <a:xfrm>
                  <a:off x="28073986" y="14813238"/>
                  <a:ext cx="914389" cy="4574"/>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a:off x="28163386" y="15819067"/>
                  <a:ext cx="783227" cy="4592"/>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204" name="Group 203"/>
                <p:cNvGrpSpPr>
                  <a:grpSpLocks noChangeAspect="1"/>
                </p:cNvGrpSpPr>
                <p:nvPr/>
              </p:nvGrpSpPr>
              <p:grpSpPr>
                <a:xfrm>
                  <a:off x="28986340" y="14630360"/>
                  <a:ext cx="2057380" cy="1371600"/>
                  <a:chOff x="28986343" y="14626819"/>
                  <a:chExt cx="1371585" cy="928554"/>
                </a:xfrm>
              </p:grpSpPr>
              <p:cxnSp>
                <p:nvCxnSpPr>
                  <p:cNvPr id="224" name="Straight Connector 223"/>
                  <p:cNvCxnSpPr/>
                  <p:nvPr/>
                </p:nvCxnSpPr>
                <p:spPr>
                  <a:xfrm flipV="1">
                    <a:off x="29077783" y="14626819"/>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flipV="1">
                    <a:off x="29169222"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flipV="1">
                    <a:off x="29260661"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flipV="1">
                    <a:off x="29352100"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flipV="1">
                    <a:off x="29443539"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flipV="1">
                    <a:off x="29534978"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flipV="1">
                    <a:off x="29626417"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flipV="1">
                    <a:off x="29717856"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a:xfrm flipV="1">
                    <a:off x="29809295"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flipV="1">
                    <a:off x="29900734"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flipV="1">
                    <a:off x="29992173" y="14637442"/>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flipV="1">
                    <a:off x="30083612" y="14637442"/>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flipV="1">
                    <a:off x="30175051"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flipV="1">
                    <a:off x="30266490"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38" name="Rectangle 237"/>
                  <p:cNvSpPr/>
                  <p:nvPr/>
                </p:nvSpPr>
                <p:spPr>
                  <a:xfrm>
                    <a:off x="28986343" y="14630360"/>
                    <a:ext cx="1371585" cy="914400"/>
                  </a:xfrm>
                  <a:prstGeom prst="rect">
                    <a:avLst/>
                  </a:prstGeom>
                  <a:noFill/>
                  <a:ln w="762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TextBox 238"/>
                  <p:cNvSpPr txBox="1"/>
                  <p:nvPr/>
                </p:nvSpPr>
                <p:spPr>
                  <a:xfrm>
                    <a:off x="29077783" y="14940655"/>
                    <a:ext cx="1188707" cy="291704"/>
                  </a:xfrm>
                  <a:prstGeom prst="rect">
                    <a:avLst/>
                  </a:prstGeom>
                  <a:solidFill>
                    <a:schemeClr val="tx1">
                      <a:alpha val="50000"/>
                    </a:schemeClr>
                  </a:solidFill>
                </p:spPr>
                <p:txBody>
                  <a:bodyPr wrap="square" lIns="0" tIns="0" rIns="0" bIns="0" rtlCol="0" anchor="ctr" anchorCtr="0">
                    <a:spAutoFit/>
                  </a:bodyPr>
                  <a:lstStyle/>
                  <a:p>
                    <a:pPr algn="ctr"/>
                    <a:r>
                      <a:rPr lang="en-US" sz="1400" dirty="0">
                        <a:solidFill>
                          <a:schemeClr val="bg1"/>
                        </a:solidFill>
                        <a:latin typeface="Comic Sans MS" panose="030F0702030302020204" pitchFamily="66" charset="0"/>
                      </a:rPr>
                      <a:t>Typical Air Handling  </a:t>
                    </a:r>
                    <a:r>
                      <a:rPr lang="en-US" sz="1400" dirty="0" smtClean="0">
                        <a:solidFill>
                          <a:schemeClr val="bg1"/>
                        </a:solidFill>
                        <a:latin typeface="Comic Sans MS" panose="030F0702030302020204" pitchFamily="66" charset="0"/>
                      </a:rPr>
                      <a:t>Unit Heating Coil</a:t>
                    </a:r>
                    <a:endParaRPr lang="en-US" sz="1400" dirty="0">
                      <a:solidFill>
                        <a:schemeClr val="bg1"/>
                      </a:solidFill>
                      <a:latin typeface="Comic Sans MS" panose="030F0702030302020204" pitchFamily="66" charset="0"/>
                    </a:endParaRPr>
                  </a:p>
                </p:txBody>
              </p:sp>
            </p:grpSp>
            <p:grpSp>
              <p:nvGrpSpPr>
                <p:cNvPr id="205" name="Group 204"/>
                <p:cNvGrpSpPr/>
                <p:nvPr/>
              </p:nvGrpSpPr>
              <p:grpSpPr>
                <a:xfrm rot="16200000">
                  <a:off x="28163391" y="15727627"/>
                  <a:ext cx="548634" cy="182879"/>
                  <a:chOff x="731562" y="5074901"/>
                  <a:chExt cx="548634" cy="182879"/>
                </a:xfrm>
              </p:grpSpPr>
              <p:cxnSp>
                <p:nvCxnSpPr>
                  <p:cNvPr id="214" name="Straight Connector 213"/>
                  <p:cNvCxnSpPr/>
                  <p:nvPr/>
                </p:nvCxnSpPr>
                <p:spPr>
                  <a:xfrm flipH="1">
                    <a:off x="731562" y="5166341"/>
                    <a:ext cx="5486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5" name="Group 214"/>
                  <p:cNvGrpSpPr/>
                  <p:nvPr/>
                </p:nvGrpSpPr>
                <p:grpSpPr>
                  <a:xfrm>
                    <a:off x="914440" y="5074901"/>
                    <a:ext cx="197266" cy="182879"/>
                    <a:chOff x="914440" y="5074901"/>
                    <a:chExt cx="197266" cy="182879"/>
                  </a:xfrm>
                </p:grpSpPr>
                <p:grpSp>
                  <p:nvGrpSpPr>
                    <p:cNvPr id="216" name="Group 215"/>
                    <p:cNvGrpSpPr/>
                    <p:nvPr/>
                  </p:nvGrpSpPr>
                  <p:grpSpPr>
                    <a:xfrm>
                      <a:off x="1020267" y="5120640"/>
                      <a:ext cx="91439" cy="91439"/>
                      <a:chOff x="1158273" y="5166341"/>
                      <a:chExt cx="91439" cy="91439"/>
                    </a:xfrm>
                  </p:grpSpPr>
                  <p:cxnSp>
                    <p:nvCxnSpPr>
                      <p:cNvPr id="222" name="Straight Connector 221"/>
                      <p:cNvCxnSpPr/>
                      <p:nvPr/>
                    </p:nvCxnSpPr>
                    <p:spPr>
                      <a:xfrm>
                        <a:off x="1158273" y="5166341"/>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a:off x="1158273" y="5257780"/>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17" name="Group 216"/>
                    <p:cNvGrpSpPr/>
                    <p:nvPr/>
                  </p:nvGrpSpPr>
                  <p:grpSpPr>
                    <a:xfrm>
                      <a:off x="914440" y="5074901"/>
                      <a:ext cx="182883" cy="182879"/>
                      <a:chOff x="914435" y="4160512"/>
                      <a:chExt cx="182883" cy="182879"/>
                    </a:xfrm>
                  </p:grpSpPr>
                  <p:sp>
                    <p:nvSpPr>
                      <p:cNvPr id="220" name="Isosceles Triangle 219"/>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1" name="Isosceles Triangle 220"/>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18" name="Oval 217"/>
                    <p:cNvSpPr>
                      <a:spLocks noChangeAspect="1"/>
                    </p:cNvSpPr>
                    <p:nvPr/>
                  </p:nvSpPr>
                  <p:spPr>
                    <a:xfrm rot="1800000">
                      <a:off x="934878" y="5102352"/>
                      <a:ext cx="137160" cy="137160"/>
                    </a:xfrm>
                    <a:prstGeom prst="ellipse">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9" name="Straight Connector 218"/>
                    <p:cNvCxnSpPr>
                      <a:stCxn id="218" idx="2"/>
                      <a:endCxn id="218" idx="6"/>
                    </p:cNvCxnSpPr>
                    <p:nvPr/>
                  </p:nvCxnSpPr>
                  <p:spPr>
                    <a:xfrm>
                      <a:off x="944066" y="5136642"/>
                      <a:ext cx="118784" cy="6858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grpSp>
            </p:grpSp>
            <p:grpSp>
              <p:nvGrpSpPr>
                <p:cNvPr id="206" name="Group 205"/>
                <p:cNvGrpSpPr/>
                <p:nvPr/>
              </p:nvGrpSpPr>
              <p:grpSpPr>
                <a:xfrm rot="-5400000">
                  <a:off x="28175932" y="14726386"/>
                  <a:ext cx="548640" cy="182878"/>
                  <a:chOff x="731562" y="1600241"/>
                  <a:chExt cx="548640" cy="182878"/>
                </a:xfrm>
              </p:grpSpPr>
              <p:cxnSp>
                <p:nvCxnSpPr>
                  <p:cNvPr id="208" name="Straight Connector 207"/>
                  <p:cNvCxnSpPr/>
                  <p:nvPr/>
                </p:nvCxnSpPr>
                <p:spPr>
                  <a:xfrm>
                    <a:off x="731562" y="1691680"/>
                    <a:ext cx="548640" cy="0"/>
                  </a:xfrm>
                  <a:prstGeom prst="line">
                    <a:avLst/>
                  </a:prstGeom>
                  <a:ln w="952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a:off x="914440" y="1783119"/>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a:off x="914440" y="1600241"/>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a:off x="1097318" y="1691680"/>
                    <a:ext cx="13716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a:off x="1234478" y="1691680"/>
                    <a:ext cx="0" cy="72122"/>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213" name="Oval 212"/>
                  <p:cNvSpPr/>
                  <p:nvPr/>
                </p:nvSpPr>
                <p:spPr>
                  <a:xfrm>
                    <a:off x="914432" y="1623100"/>
                    <a:ext cx="182880" cy="137160"/>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207" name="Straight Connector 206"/>
                <p:cNvCxnSpPr/>
                <p:nvPr/>
              </p:nvCxnSpPr>
              <p:spPr>
                <a:xfrm>
                  <a:off x="27889075" y="15819067"/>
                  <a:ext cx="93031" cy="0"/>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45" name="Group 144"/>
              <p:cNvGrpSpPr/>
              <p:nvPr/>
            </p:nvGrpSpPr>
            <p:grpSpPr>
              <a:xfrm>
                <a:off x="16499084" y="13259613"/>
                <a:ext cx="3154653" cy="1549879"/>
                <a:chOff x="27889067" y="14543505"/>
                <a:chExt cx="3154653" cy="1549879"/>
              </a:xfrm>
            </p:grpSpPr>
            <p:grpSp>
              <p:nvGrpSpPr>
                <p:cNvPr id="153" name="Group 152"/>
                <p:cNvGrpSpPr/>
                <p:nvPr/>
              </p:nvGrpSpPr>
              <p:grpSpPr>
                <a:xfrm rot="-5400000">
                  <a:off x="28414852" y="15430448"/>
                  <a:ext cx="685798" cy="91439"/>
                  <a:chOff x="3657610" y="2788927"/>
                  <a:chExt cx="685798" cy="91439"/>
                </a:xfrm>
              </p:grpSpPr>
              <p:grpSp>
                <p:nvGrpSpPr>
                  <p:cNvPr id="191" name="Group 190"/>
                  <p:cNvGrpSpPr/>
                  <p:nvPr/>
                </p:nvGrpSpPr>
                <p:grpSpPr>
                  <a:xfrm>
                    <a:off x="3749049" y="2788927"/>
                    <a:ext cx="594359" cy="91439"/>
                    <a:chOff x="3657610" y="2788927"/>
                    <a:chExt cx="594359" cy="91439"/>
                  </a:xfrm>
                </p:grpSpPr>
                <p:sp>
                  <p:nvSpPr>
                    <p:cNvPr id="197" name="Rectangle 196"/>
                    <p:cNvSpPr/>
                    <p:nvPr/>
                  </p:nvSpPr>
                  <p:spPr>
                    <a:xfrm>
                      <a:off x="3749049" y="2788927"/>
                      <a:ext cx="502920" cy="91439"/>
                    </a:xfrm>
                    <a:prstGeom prst="rect">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8" name="Straight Connector 197"/>
                    <p:cNvCxnSpPr/>
                    <p:nvPr/>
                  </p:nvCxnSpPr>
                  <p:spPr>
                    <a:xfrm>
                      <a:off x="3657610" y="2839105"/>
                      <a:ext cx="91439"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99" name="Oval 198"/>
                    <p:cNvSpPr>
                      <a:spLocks noChangeAspect="1"/>
                    </p:cNvSpPr>
                    <p:nvPr/>
                  </p:nvSpPr>
                  <p:spPr>
                    <a:xfrm rot="2700000">
                      <a:off x="3785299" y="2815570"/>
                      <a:ext cx="45720" cy="45720"/>
                    </a:xfrm>
                    <a:prstGeom prst="ellipse">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0" name="Straight Connector 199"/>
                    <p:cNvCxnSpPr/>
                    <p:nvPr/>
                  </p:nvCxnSpPr>
                  <p:spPr>
                    <a:xfrm flipV="1">
                      <a:off x="3799143" y="2834640"/>
                      <a:ext cx="411480" cy="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92" name="Group 191"/>
                  <p:cNvGrpSpPr/>
                  <p:nvPr/>
                </p:nvGrpSpPr>
                <p:grpSpPr>
                  <a:xfrm>
                    <a:off x="3657610" y="2788927"/>
                    <a:ext cx="137159" cy="91439"/>
                    <a:chOff x="3657610" y="2788927"/>
                    <a:chExt cx="137159" cy="91439"/>
                  </a:xfrm>
                </p:grpSpPr>
                <p:cxnSp>
                  <p:nvCxnSpPr>
                    <p:cNvPr id="193" name="Straight Connector 192"/>
                    <p:cNvCxnSpPr/>
                    <p:nvPr/>
                  </p:nvCxnSpPr>
                  <p:spPr>
                    <a:xfrm>
                      <a:off x="3657610" y="2839105"/>
                      <a:ext cx="91439"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a:off x="3749049" y="2880366"/>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a:off x="3749049" y="2788927"/>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flipV="1">
                      <a:off x="3749049" y="2788927"/>
                      <a:ext cx="5" cy="91439"/>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cxnSp>
              <p:nvCxnSpPr>
                <p:cNvPr id="154" name="Straight Connector 153"/>
                <p:cNvCxnSpPr/>
                <p:nvPr/>
              </p:nvCxnSpPr>
              <p:spPr>
                <a:xfrm>
                  <a:off x="28073986" y="14813238"/>
                  <a:ext cx="914389" cy="4574"/>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a:off x="27889067" y="15823659"/>
                  <a:ext cx="1057546" cy="0"/>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156" name="Group 155"/>
                <p:cNvGrpSpPr>
                  <a:grpSpLocks noChangeAspect="1"/>
                </p:cNvGrpSpPr>
                <p:nvPr/>
              </p:nvGrpSpPr>
              <p:grpSpPr>
                <a:xfrm>
                  <a:off x="28986340" y="14630360"/>
                  <a:ext cx="2057380" cy="1371600"/>
                  <a:chOff x="28986343" y="14626819"/>
                  <a:chExt cx="1371585" cy="928554"/>
                </a:xfrm>
              </p:grpSpPr>
              <p:cxnSp>
                <p:nvCxnSpPr>
                  <p:cNvPr id="175" name="Straight Connector 174"/>
                  <p:cNvCxnSpPr/>
                  <p:nvPr/>
                </p:nvCxnSpPr>
                <p:spPr>
                  <a:xfrm flipV="1">
                    <a:off x="29077783" y="14626819"/>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flipV="1">
                    <a:off x="29169222"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flipV="1">
                    <a:off x="29260661"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flipV="1">
                    <a:off x="29352100"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V="1">
                    <a:off x="29443539"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flipV="1">
                    <a:off x="29534978"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flipV="1">
                    <a:off x="29626417"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flipV="1">
                    <a:off x="29717856"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flipV="1">
                    <a:off x="29809295"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flipV="1">
                    <a:off x="29900734"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flipV="1">
                    <a:off x="29992173" y="14637442"/>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flipV="1">
                    <a:off x="30083612" y="14637442"/>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flipV="1">
                    <a:off x="30175051"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flipV="1">
                    <a:off x="30266490"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9" name="Rectangle 188"/>
                  <p:cNvSpPr/>
                  <p:nvPr/>
                </p:nvSpPr>
                <p:spPr>
                  <a:xfrm>
                    <a:off x="28986343" y="14630360"/>
                    <a:ext cx="1371585" cy="914400"/>
                  </a:xfrm>
                  <a:prstGeom prst="rect">
                    <a:avLst/>
                  </a:prstGeom>
                  <a:noFill/>
                  <a:ln w="762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TextBox 189"/>
                  <p:cNvSpPr txBox="1"/>
                  <p:nvPr/>
                </p:nvSpPr>
                <p:spPr>
                  <a:xfrm>
                    <a:off x="29077783" y="14940655"/>
                    <a:ext cx="1188707" cy="291704"/>
                  </a:xfrm>
                  <a:prstGeom prst="rect">
                    <a:avLst/>
                  </a:prstGeom>
                  <a:solidFill>
                    <a:schemeClr val="tx1">
                      <a:alpha val="50000"/>
                    </a:schemeClr>
                  </a:solidFill>
                </p:spPr>
                <p:txBody>
                  <a:bodyPr wrap="square" lIns="0" tIns="0" rIns="0" bIns="0" rtlCol="0" anchor="ctr" anchorCtr="0">
                    <a:spAutoFit/>
                  </a:bodyPr>
                  <a:lstStyle/>
                  <a:p>
                    <a:pPr algn="ctr"/>
                    <a:r>
                      <a:rPr lang="en-US" sz="1400" dirty="0">
                        <a:solidFill>
                          <a:schemeClr val="bg1"/>
                        </a:solidFill>
                        <a:latin typeface="Comic Sans MS" panose="030F0702030302020204" pitchFamily="66" charset="0"/>
                      </a:rPr>
                      <a:t>Typical Air Handling  </a:t>
                    </a:r>
                    <a:r>
                      <a:rPr lang="en-US" sz="1400" dirty="0" smtClean="0">
                        <a:solidFill>
                          <a:schemeClr val="bg1"/>
                        </a:solidFill>
                        <a:latin typeface="Comic Sans MS" panose="030F0702030302020204" pitchFamily="66" charset="0"/>
                      </a:rPr>
                      <a:t>Unit Heating Coil</a:t>
                    </a:r>
                    <a:endParaRPr lang="en-US" sz="1400" dirty="0">
                      <a:solidFill>
                        <a:schemeClr val="bg1"/>
                      </a:solidFill>
                      <a:latin typeface="Comic Sans MS" panose="030F0702030302020204" pitchFamily="66" charset="0"/>
                    </a:endParaRPr>
                  </a:p>
                </p:txBody>
              </p:sp>
            </p:grpSp>
            <p:grpSp>
              <p:nvGrpSpPr>
                <p:cNvPr id="157" name="Group 156"/>
                <p:cNvGrpSpPr/>
                <p:nvPr/>
              </p:nvGrpSpPr>
              <p:grpSpPr>
                <a:xfrm rot="16200000">
                  <a:off x="28163391" y="15727627"/>
                  <a:ext cx="548634" cy="182879"/>
                  <a:chOff x="731562" y="5074901"/>
                  <a:chExt cx="548634" cy="182879"/>
                </a:xfrm>
              </p:grpSpPr>
              <p:cxnSp>
                <p:nvCxnSpPr>
                  <p:cNvPr id="165" name="Straight Connector 164"/>
                  <p:cNvCxnSpPr/>
                  <p:nvPr/>
                </p:nvCxnSpPr>
                <p:spPr>
                  <a:xfrm flipH="1">
                    <a:off x="731562" y="5166341"/>
                    <a:ext cx="5486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66" name="Group 165"/>
                  <p:cNvGrpSpPr/>
                  <p:nvPr/>
                </p:nvGrpSpPr>
                <p:grpSpPr>
                  <a:xfrm>
                    <a:off x="914440" y="5074901"/>
                    <a:ext cx="197266" cy="182879"/>
                    <a:chOff x="914440" y="5074901"/>
                    <a:chExt cx="197266" cy="182879"/>
                  </a:xfrm>
                </p:grpSpPr>
                <p:grpSp>
                  <p:nvGrpSpPr>
                    <p:cNvPr id="167" name="Group 166"/>
                    <p:cNvGrpSpPr/>
                    <p:nvPr/>
                  </p:nvGrpSpPr>
                  <p:grpSpPr>
                    <a:xfrm>
                      <a:off x="1020267" y="5120640"/>
                      <a:ext cx="91439" cy="91439"/>
                      <a:chOff x="1158273" y="5166341"/>
                      <a:chExt cx="91439" cy="91439"/>
                    </a:xfrm>
                  </p:grpSpPr>
                  <p:cxnSp>
                    <p:nvCxnSpPr>
                      <p:cNvPr id="173" name="Straight Connector 172"/>
                      <p:cNvCxnSpPr/>
                      <p:nvPr/>
                    </p:nvCxnSpPr>
                    <p:spPr>
                      <a:xfrm>
                        <a:off x="1158273" y="5166341"/>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a:off x="1158273" y="5257780"/>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68" name="Group 167"/>
                    <p:cNvGrpSpPr/>
                    <p:nvPr/>
                  </p:nvGrpSpPr>
                  <p:grpSpPr>
                    <a:xfrm>
                      <a:off x="914440" y="5074901"/>
                      <a:ext cx="182883" cy="182879"/>
                      <a:chOff x="914435" y="4160512"/>
                      <a:chExt cx="182883" cy="182879"/>
                    </a:xfrm>
                  </p:grpSpPr>
                  <p:sp>
                    <p:nvSpPr>
                      <p:cNvPr id="171" name="Isosceles Triangle 170"/>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 name="Isosceles Triangle 171"/>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69" name="Oval 168"/>
                    <p:cNvSpPr>
                      <a:spLocks noChangeAspect="1"/>
                    </p:cNvSpPr>
                    <p:nvPr/>
                  </p:nvSpPr>
                  <p:spPr>
                    <a:xfrm rot="1800000">
                      <a:off x="934878" y="5102352"/>
                      <a:ext cx="137160" cy="137160"/>
                    </a:xfrm>
                    <a:prstGeom prst="ellipse">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0" name="Straight Connector 169"/>
                    <p:cNvCxnSpPr>
                      <a:stCxn id="169" idx="2"/>
                      <a:endCxn id="169" idx="6"/>
                    </p:cNvCxnSpPr>
                    <p:nvPr/>
                  </p:nvCxnSpPr>
                  <p:spPr>
                    <a:xfrm>
                      <a:off x="944066" y="5136642"/>
                      <a:ext cx="118784" cy="6858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grpSp>
            </p:grpSp>
            <p:grpSp>
              <p:nvGrpSpPr>
                <p:cNvPr id="158" name="Group 157"/>
                <p:cNvGrpSpPr/>
                <p:nvPr/>
              </p:nvGrpSpPr>
              <p:grpSpPr>
                <a:xfrm rot="-5400000">
                  <a:off x="28175932" y="14726386"/>
                  <a:ext cx="548640" cy="182878"/>
                  <a:chOff x="731562" y="1600241"/>
                  <a:chExt cx="548640" cy="182878"/>
                </a:xfrm>
              </p:grpSpPr>
              <p:cxnSp>
                <p:nvCxnSpPr>
                  <p:cNvPr id="159" name="Straight Connector 158"/>
                  <p:cNvCxnSpPr/>
                  <p:nvPr/>
                </p:nvCxnSpPr>
                <p:spPr>
                  <a:xfrm>
                    <a:off x="731562" y="1691680"/>
                    <a:ext cx="548640" cy="0"/>
                  </a:xfrm>
                  <a:prstGeom prst="line">
                    <a:avLst/>
                  </a:prstGeom>
                  <a:ln w="952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914440" y="1783119"/>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914440" y="1600241"/>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a:off x="1097318" y="1691680"/>
                    <a:ext cx="13716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a:off x="1234478" y="1691680"/>
                    <a:ext cx="0" cy="72122"/>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64" name="Oval 163"/>
                  <p:cNvSpPr/>
                  <p:nvPr/>
                </p:nvSpPr>
                <p:spPr>
                  <a:xfrm>
                    <a:off x="914432" y="1623100"/>
                    <a:ext cx="182880" cy="137160"/>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nvGrpSpPr>
              <p:cNvPr id="146" name="Group 145"/>
              <p:cNvGrpSpPr/>
              <p:nvPr/>
            </p:nvGrpSpPr>
            <p:grpSpPr>
              <a:xfrm>
                <a:off x="16224754" y="15450728"/>
                <a:ext cx="548640" cy="182878"/>
                <a:chOff x="731562" y="1600241"/>
                <a:chExt cx="548640" cy="182878"/>
              </a:xfrm>
            </p:grpSpPr>
            <p:cxnSp>
              <p:nvCxnSpPr>
                <p:cNvPr id="147" name="Straight Connector 146"/>
                <p:cNvCxnSpPr/>
                <p:nvPr/>
              </p:nvCxnSpPr>
              <p:spPr>
                <a:xfrm>
                  <a:off x="731562" y="1691680"/>
                  <a:ext cx="548640" cy="0"/>
                </a:xfrm>
                <a:prstGeom prst="line">
                  <a:avLst/>
                </a:prstGeom>
                <a:ln w="952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914440" y="1783119"/>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914440" y="1600241"/>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1097318" y="1691680"/>
                  <a:ext cx="13716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a:off x="1234478" y="1691680"/>
                  <a:ext cx="0" cy="72122"/>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52" name="Oval 151"/>
                <p:cNvSpPr/>
                <p:nvPr/>
              </p:nvSpPr>
              <p:spPr>
                <a:xfrm>
                  <a:off x="914432" y="1623100"/>
                  <a:ext cx="182880" cy="137160"/>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sp>
        <p:nvSpPr>
          <p:cNvPr id="276" name="TextBox 275"/>
          <p:cNvSpPr txBox="1"/>
          <p:nvPr/>
        </p:nvSpPr>
        <p:spPr>
          <a:xfrm>
            <a:off x="6126463" y="228635"/>
            <a:ext cx="2854013" cy="2369880"/>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Heating Coil 1</a:t>
            </a:r>
          </a:p>
          <a:p>
            <a:r>
              <a:rPr lang="en-US" sz="1400" dirty="0" smtClean="0">
                <a:solidFill>
                  <a:schemeClr val="bg1"/>
                </a:solidFill>
                <a:latin typeface="Comic Sans MS" panose="030F0702030302020204" pitchFamily="66" charset="0"/>
              </a:rPr>
              <a:t>??,??? cfm </a:t>
            </a:r>
          </a:p>
          <a:p>
            <a:r>
              <a:rPr lang="en-US" sz="1400" dirty="0" smtClean="0">
                <a:solidFill>
                  <a:schemeClr val="bg1"/>
                </a:solidFill>
                <a:latin typeface="Comic Sans MS" panose="030F0702030302020204" pitchFamily="66" charset="0"/>
              </a:rPr>
              <a:t>Entering air - ??.?°F </a:t>
            </a:r>
            <a:endParaRPr lang="en-US" sz="1400" baseline="-25000" dirty="0" smtClean="0">
              <a:solidFill>
                <a:schemeClr val="bg1"/>
              </a:solidFill>
              <a:latin typeface="Comic Sans MS" panose="030F0702030302020204" pitchFamily="66" charset="0"/>
            </a:endParaRPr>
          </a:p>
          <a:p>
            <a:r>
              <a:rPr lang="en-US" sz="1400" dirty="0" smtClean="0">
                <a:solidFill>
                  <a:schemeClr val="bg1"/>
                </a:solidFill>
                <a:latin typeface="Comic Sans MS" panose="030F0702030302020204" pitchFamily="66" charset="0"/>
              </a:rPr>
              <a:t>Leaving air </a:t>
            </a:r>
            <a:r>
              <a:rPr lang="en-US" sz="1400" dirty="0">
                <a:solidFill>
                  <a:schemeClr val="bg1"/>
                </a:solidFill>
                <a:latin typeface="Comic Sans MS" panose="030F0702030302020204" pitchFamily="66" charset="0"/>
              </a:rPr>
              <a:t>- ??.?°</a:t>
            </a:r>
            <a:r>
              <a:rPr lang="en-US" sz="1400" dirty="0" smtClean="0">
                <a:solidFill>
                  <a:schemeClr val="bg1"/>
                </a:solidFill>
                <a:latin typeface="Comic Sans MS" panose="030F0702030302020204" pitchFamily="66" charset="0"/>
              </a:rPr>
              <a:t>F</a:t>
            </a:r>
            <a:endParaRPr lang="en-US" sz="1400" baseline="-25000" dirty="0">
              <a:solidFill>
                <a:schemeClr val="bg1"/>
              </a:solidFill>
              <a:latin typeface="Comic Sans MS" panose="030F0702030302020204" pitchFamily="66" charset="0"/>
            </a:endParaRPr>
          </a:p>
          <a:p>
            <a:r>
              <a:rPr lang="en-US" sz="1400" dirty="0" smtClean="0">
                <a:solidFill>
                  <a:schemeClr val="bg1"/>
                </a:solidFill>
                <a:latin typeface="Comic Sans MS" panose="030F0702030302020204" pitchFamily="66" charset="0"/>
              </a:rPr>
              <a:t>Airside ∆p - ??.? in.w.c.</a:t>
            </a:r>
          </a:p>
          <a:p>
            <a:r>
              <a:rPr lang="en-US" sz="1400" dirty="0" smtClean="0">
                <a:solidFill>
                  <a:schemeClr val="bg1"/>
                </a:solidFill>
                <a:latin typeface="Comic Sans MS" panose="030F0702030302020204" pitchFamily="66" charset="0"/>
              </a:rPr>
              <a:t>??? </a:t>
            </a:r>
            <a:r>
              <a:rPr lang="en-US" sz="1400" dirty="0" err="1" smtClean="0">
                <a:solidFill>
                  <a:schemeClr val="bg1"/>
                </a:solidFill>
                <a:latin typeface="Comic Sans MS" panose="030F0702030302020204" pitchFamily="66" charset="0"/>
              </a:rPr>
              <a:t>Gpm</a:t>
            </a:r>
            <a:endParaRPr lang="en-US" sz="1400" dirty="0" smtClean="0">
              <a:solidFill>
                <a:schemeClr val="bg1"/>
              </a:solidFill>
              <a:latin typeface="Comic Sans MS" panose="030F0702030302020204" pitchFamily="66" charset="0"/>
            </a:endParaRPr>
          </a:p>
          <a:p>
            <a:r>
              <a:rPr lang="en-US" sz="1400" dirty="0" smtClean="0">
                <a:solidFill>
                  <a:schemeClr val="bg1"/>
                </a:solidFill>
                <a:latin typeface="Comic Sans MS" panose="030F0702030302020204" pitchFamily="66" charset="0"/>
              </a:rPr>
              <a:t>Entering water - ??.? °F</a:t>
            </a:r>
          </a:p>
          <a:p>
            <a:r>
              <a:rPr lang="en-US" sz="1400" dirty="0" smtClean="0">
                <a:solidFill>
                  <a:schemeClr val="bg1"/>
                </a:solidFill>
                <a:latin typeface="Comic Sans MS" panose="030F0702030302020204" pitchFamily="66" charset="0"/>
              </a:rPr>
              <a:t>Leaving </a:t>
            </a:r>
            <a:r>
              <a:rPr lang="en-US" sz="1400" dirty="0">
                <a:solidFill>
                  <a:schemeClr val="bg1"/>
                </a:solidFill>
                <a:latin typeface="Comic Sans MS" panose="030F0702030302020204" pitchFamily="66" charset="0"/>
              </a:rPr>
              <a:t>water - ??.? °</a:t>
            </a:r>
            <a:r>
              <a:rPr lang="en-US" sz="1400" dirty="0" smtClean="0">
                <a:solidFill>
                  <a:schemeClr val="bg1"/>
                </a:solidFill>
                <a:latin typeface="Comic Sans MS" panose="030F0702030302020204" pitchFamily="66" charset="0"/>
              </a:rPr>
              <a:t>F</a:t>
            </a:r>
          </a:p>
          <a:p>
            <a:r>
              <a:rPr lang="en-US" sz="1400" dirty="0" smtClean="0">
                <a:solidFill>
                  <a:schemeClr val="bg1"/>
                </a:solidFill>
                <a:latin typeface="Comic Sans MS" panose="030F0702030302020204" pitchFamily="66" charset="0"/>
              </a:rPr>
              <a:t>Waterside </a:t>
            </a:r>
            <a:r>
              <a:rPr lang="en-US" sz="1400" dirty="0">
                <a:solidFill>
                  <a:schemeClr val="bg1"/>
                </a:solidFill>
                <a:latin typeface="Comic Sans MS" panose="030F0702030302020204" pitchFamily="66" charset="0"/>
              </a:rPr>
              <a:t>∆p - ??.? </a:t>
            </a:r>
            <a:r>
              <a:rPr lang="en-US" sz="1400" dirty="0" err="1" smtClean="0">
                <a:solidFill>
                  <a:schemeClr val="bg1"/>
                </a:solidFill>
                <a:latin typeface="Comic Sans MS" panose="030F0702030302020204" pitchFamily="66" charset="0"/>
              </a:rPr>
              <a:t>ft.w.c</a:t>
            </a:r>
            <a:r>
              <a:rPr lang="en-US" sz="1400" dirty="0" smtClean="0">
                <a:solidFill>
                  <a:schemeClr val="bg1"/>
                </a:solidFill>
                <a:latin typeface="Comic Sans MS" panose="030F0702030302020204" pitchFamily="66" charset="0"/>
              </a:rPr>
              <a:t>.</a:t>
            </a:r>
          </a:p>
          <a:p>
            <a:r>
              <a:rPr lang="en-US" sz="1400" dirty="0" smtClean="0">
                <a:solidFill>
                  <a:schemeClr val="bg1"/>
                </a:solidFill>
                <a:latin typeface="Comic Sans MS" panose="030F0702030302020204" pitchFamily="66" charset="0"/>
              </a:rPr>
              <a:t>Maximum face velocity – 500 fpm</a:t>
            </a:r>
          </a:p>
          <a:p>
            <a:r>
              <a:rPr lang="en-US" sz="1400" dirty="0" smtClean="0">
                <a:solidFill>
                  <a:schemeClr val="bg1"/>
                </a:solidFill>
                <a:latin typeface="Comic Sans MS" panose="030F0702030302020204" pitchFamily="66" charset="0"/>
              </a:rPr>
              <a:t>Minimum rows - ?</a:t>
            </a:r>
            <a:endParaRPr lang="en-US" sz="1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2273885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Heating Coils – Typical Circuit</a:t>
            </a:r>
            <a:endParaRPr lang="en-US" dirty="0"/>
          </a:p>
        </p:txBody>
      </p:sp>
      <p:sp>
        <p:nvSpPr>
          <p:cNvPr id="276" name="TextBox 275"/>
          <p:cNvSpPr txBox="1"/>
          <p:nvPr/>
        </p:nvSpPr>
        <p:spPr>
          <a:xfrm>
            <a:off x="6135958" y="3337568"/>
            <a:ext cx="2854013" cy="2369880"/>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Typical Coil</a:t>
            </a:r>
          </a:p>
          <a:p>
            <a:r>
              <a:rPr lang="en-US" sz="1400" dirty="0" smtClean="0">
                <a:solidFill>
                  <a:schemeClr val="bg1"/>
                </a:solidFill>
                <a:latin typeface="Comic Sans MS" panose="030F0702030302020204" pitchFamily="66" charset="0"/>
              </a:rPr>
              <a:t>??? cfm </a:t>
            </a:r>
          </a:p>
          <a:p>
            <a:r>
              <a:rPr lang="en-US" sz="1400" dirty="0" smtClean="0">
                <a:solidFill>
                  <a:schemeClr val="bg1"/>
                </a:solidFill>
                <a:latin typeface="Comic Sans MS" panose="030F0702030302020204" pitchFamily="66" charset="0"/>
              </a:rPr>
              <a:t>Entering air - ??.?°F </a:t>
            </a:r>
            <a:endParaRPr lang="en-US" sz="1400" baseline="-25000" dirty="0" smtClean="0">
              <a:solidFill>
                <a:schemeClr val="bg1"/>
              </a:solidFill>
              <a:latin typeface="Comic Sans MS" panose="030F0702030302020204" pitchFamily="66" charset="0"/>
            </a:endParaRPr>
          </a:p>
          <a:p>
            <a:r>
              <a:rPr lang="en-US" sz="1400" dirty="0" smtClean="0">
                <a:solidFill>
                  <a:schemeClr val="bg1"/>
                </a:solidFill>
                <a:latin typeface="Comic Sans MS" panose="030F0702030302020204" pitchFamily="66" charset="0"/>
              </a:rPr>
              <a:t>Leaving air </a:t>
            </a:r>
            <a:r>
              <a:rPr lang="en-US" sz="1400" dirty="0">
                <a:solidFill>
                  <a:schemeClr val="bg1"/>
                </a:solidFill>
                <a:latin typeface="Comic Sans MS" panose="030F0702030302020204" pitchFamily="66" charset="0"/>
              </a:rPr>
              <a:t>- ??.?°</a:t>
            </a:r>
            <a:r>
              <a:rPr lang="en-US" sz="1400" dirty="0" smtClean="0">
                <a:solidFill>
                  <a:schemeClr val="bg1"/>
                </a:solidFill>
                <a:latin typeface="Comic Sans MS" panose="030F0702030302020204" pitchFamily="66" charset="0"/>
              </a:rPr>
              <a:t>F</a:t>
            </a:r>
            <a:endParaRPr lang="en-US" sz="1400" baseline="-25000" dirty="0">
              <a:solidFill>
                <a:schemeClr val="bg1"/>
              </a:solidFill>
              <a:latin typeface="Comic Sans MS" panose="030F0702030302020204" pitchFamily="66" charset="0"/>
            </a:endParaRPr>
          </a:p>
          <a:p>
            <a:r>
              <a:rPr lang="en-US" sz="1400" dirty="0" smtClean="0">
                <a:solidFill>
                  <a:schemeClr val="bg1"/>
                </a:solidFill>
                <a:latin typeface="Comic Sans MS" panose="030F0702030302020204" pitchFamily="66" charset="0"/>
              </a:rPr>
              <a:t>Airside ∆p - ??.? in.w.c.</a:t>
            </a:r>
          </a:p>
          <a:p>
            <a:r>
              <a:rPr lang="en-US" sz="1400" dirty="0" smtClean="0">
                <a:solidFill>
                  <a:schemeClr val="bg1"/>
                </a:solidFill>
                <a:latin typeface="Comic Sans MS" panose="030F0702030302020204" pitchFamily="66" charset="0"/>
              </a:rPr>
              <a:t>??? </a:t>
            </a:r>
            <a:r>
              <a:rPr lang="en-US" sz="1400" dirty="0" err="1" smtClean="0">
                <a:solidFill>
                  <a:schemeClr val="bg1"/>
                </a:solidFill>
                <a:latin typeface="Comic Sans MS" panose="030F0702030302020204" pitchFamily="66" charset="0"/>
              </a:rPr>
              <a:t>Gpm</a:t>
            </a:r>
            <a:endParaRPr lang="en-US" sz="1400" dirty="0" smtClean="0">
              <a:solidFill>
                <a:schemeClr val="bg1"/>
              </a:solidFill>
              <a:latin typeface="Comic Sans MS" panose="030F0702030302020204" pitchFamily="66" charset="0"/>
            </a:endParaRPr>
          </a:p>
          <a:p>
            <a:r>
              <a:rPr lang="en-US" sz="1400" dirty="0" smtClean="0">
                <a:solidFill>
                  <a:schemeClr val="bg1"/>
                </a:solidFill>
                <a:latin typeface="Comic Sans MS" panose="030F0702030302020204" pitchFamily="66" charset="0"/>
              </a:rPr>
              <a:t>Entering water - ??.? °F</a:t>
            </a:r>
          </a:p>
          <a:p>
            <a:r>
              <a:rPr lang="en-US" sz="1400" dirty="0" smtClean="0">
                <a:solidFill>
                  <a:schemeClr val="bg1"/>
                </a:solidFill>
                <a:latin typeface="Comic Sans MS" panose="030F0702030302020204" pitchFamily="66" charset="0"/>
              </a:rPr>
              <a:t>Leaving </a:t>
            </a:r>
            <a:r>
              <a:rPr lang="en-US" sz="1400" dirty="0">
                <a:solidFill>
                  <a:schemeClr val="bg1"/>
                </a:solidFill>
                <a:latin typeface="Comic Sans MS" panose="030F0702030302020204" pitchFamily="66" charset="0"/>
              </a:rPr>
              <a:t>water - ??.? °</a:t>
            </a:r>
            <a:r>
              <a:rPr lang="en-US" sz="1400" dirty="0" smtClean="0">
                <a:solidFill>
                  <a:schemeClr val="bg1"/>
                </a:solidFill>
                <a:latin typeface="Comic Sans MS" panose="030F0702030302020204" pitchFamily="66" charset="0"/>
              </a:rPr>
              <a:t>F</a:t>
            </a:r>
          </a:p>
          <a:p>
            <a:r>
              <a:rPr lang="en-US" sz="1400" dirty="0" smtClean="0">
                <a:solidFill>
                  <a:schemeClr val="bg1"/>
                </a:solidFill>
                <a:latin typeface="Comic Sans MS" panose="030F0702030302020204" pitchFamily="66" charset="0"/>
              </a:rPr>
              <a:t>Waterside </a:t>
            </a:r>
            <a:r>
              <a:rPr lang="en-US" sz="1400" dirty="0">
                <a:solidFill>
                  <a:schemeClr val="bg1"/>
                </a:solidFill>
                <a:latin typeface="Comic Sans MS" panose="030F0702030302020204" pitchFamily="66" charset="0"/>
              </a:rPr>
              <a:t>∆p - ??.? </a:t>
            </a:r>
            <a:r>
              <a:rPr lang="en-US" sz="1400" dirty="0" err="1" smtClean="0">
                <a:solidFill>
                  <a:schemeClr val="bg1"/>
                </a:solidFill>
                <a:latin typeface="Comic Sans MS" panose="030F0702030302020204" pitchFamily="66" charset="0"/>
              </a:rPr>
              <a:t>ft.w.c</a:t>
            </a:r>
            <a:r>
              <a:rPr lang="en-US" sz="1400" dirty="0" smtClean="0">
                <a:solidFill>
                  <a:schemeClr val="bg1"/>
                </a:solidFill>
                <a:latin typeface="Comic Sans MS" panose="030F0702030302020204" pitchFamily="66" charset="0"/>
              </a:rPr>
              <a:t>.</a:t>
            </a:r>
          </a:p>
          <a:p>
            <a:r>
              <a:rPr lang="en-US" sz="1400" dirty="0" smtClean="0">
                <a:solidFill>
                  <a:schemeClr val="bg1"/>
                </a:solidFill>
                <a:latin typeface="Comic Sans MS" panose="030F0702030302020204" pitchFamily="66" charset="0"/>
              </a:rPr>
              <a:t>Maximum face velocity – 500 fpm</a:t>
            </a:r>
          </a:p>
          <a:p>
            <a:r>
              <a:rPr lang="en-US" sz="1400" dirty="0" smtClean="0">
                <a:solidFill>
                  <a:schemeClr val="bg1"/>
                </a:solidFill>
                <a:latin typeface="Comic Sans MS" panose="030F0702030302020204" pitchFamily="66" charset="0"/>
              </a:rPr>
              <a:t>Minimum rows - ?</a:t>
            </a:r>
            <a:endParaRPr lang="en-US" sz="1400" dirty="0">
              <a:solidFill>
                <a:schemeClr val="bg1"/>
              </a:solidFill>
              <a:latin typeface="Comic Sans MS" panose="030F0702030302020204" pitchFamily="66" charset="0"/>
            </a:endParaRPr>
          </a:p>
        </p:txBody>
      </p:sp>
      <p:grpSp>
        <p:nvGrpSpPr>
          <p:cNvPr id="277" name="Group 276"/>
          <p:cNvGrpSpPr/>
          <p:nvPr/>
        </p:nvGrpSpPr>
        <p:grpSpPr>
          <a:xfrm>
            <a:off x="914440" y="1600220"/>
            <a:ext cx="4937706" cy="4571950"/>
            <a:chOff x="30175110" y="11064236"/>
            <a:chExt cx="4937706" cy="4571950"/>
          </a:xfrm>
        </p:grpSpPr>
        <p:cxnSp>
          <p:nvCxnSpPr>
            <p:cNvPr id="278" name="Straight Connector 277"/>
            <p:cNvCxnSpPr/>
            <p:nvPr/>
          </p:nvCxnSpPr>
          <p:spPr>
            <a:xfrm>
              <a:off x="30177143" y="13167336"/>
              <a:ext cx="914389" cy="0"/>
            </a:xfrm>
            <a:prstGeom prst="line">
              <a:avLst/>
            </a:prstGeom>
            <a:ln w="25400" cap="rnd">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279" name="Group 278"/>
            <p:cNvGrpSpPr>
              <a:grpSpLocks noChangeAspect="1"/>
            </p:cNvGrpSpPr>
            <p:nvPr/>
          </p:nvGrpSpPr>
          <p:grpSpPr>
            <a:xfrm rot="16200000">
              <a:off x="30360020" y="13121640"/>
              <a:ext cx="91440" cy="91438"/>
              <a:chOff x="914440" y="4526267"/>
              <a:chExt cx="182883" cy="182879"/>
            </a:xfrm>
          </p:grpSpPr>
          <p:grpSp>
            <p:nvGrpSpPr>
              <p:cNvPr id="358" name="Group 357"/>
              <p:cNvGrpSpPr/>
              <p:nvPr/>
            </p:nvGrpSpPr>
            <p:grpSpPr>
              <a:xfrm>
                <a:off x="914440" y="4526267"/>
                <a:ext cx="182883" cy="182879"/>
                <a:chOff x="914435" y="4160512"/>
                <a:chExt cx="182883" cy="182879"/>
              </a:xfrm>
            </p:grpSpPr>
            <p:sp>
              <p:nvSpPr>
                <p:cNvPr id="360" name="Isosceles Triangle 359"/>
                <p:cNvSpPr/>
                <p:nvPr/>
              </p:nvSpPr>
              <p:spPr>
                <a:xfrm flipV="1">
                  <a:off x="914438" y="4160512"/>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1" name="Isosceles Triangle 360"/>
                <p:cNvSpPr/>
                <p:nvPr/>
              </p:nvSpPr>
              <p:spPr>
                <a:xfrm>
                  <a:off x="914435" y="4251951"/>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59" name="Oval 358"/>
              <p:cNvSpPr>
                <a:spLocks noChangeAspect="1"/>
              </p:cNvSpPr>
              <p:nvPr/>
            </p:nvSpPr>
            <p:spPr>
              <a:xfrm>
                <a:off x="960120" y="4572000"/>
                <a:ext cx="91440" cy="91440"/>
              </a:xfrm>
              <a:prstGeom prst="ellipse">
                <a:avLst/>
              </a:prstGeom>
              <a:solidFill>
                <a:schemeClr val="bg1">
                  <a:lumMod val="75000"/>
                </a:schemeClr>
              </a:solidFill>
              <a:ln w="127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0" name="Group 279"/>
            <p:cNvGrpSpPr/>
            <p:nvPr/>
          </p:nvGrpSpPr>
          <p:grpSpPr>
            <a:xfrm rot="16200000">
              <a:off x="30586400" y="13058367"/>
              <a:ext cx="215952" cy="93472"/>
              <a:chOff x="3566173" y="4021321"/>
              <a:chExt cx="215952" cy="93472"/>
            </a:xfrm>
          </p:grpSpPr>
          <p:grpSp>
            <p:nvGrpSpPr>
              <p:cNvPr id="353" name="Group 352"/>
              <p:cNvGrpSpPr/>
              <p:nvPr/>
            </p:nvGrpSpPr>
            <p:grpSpPr>
              <a:xfrm>
                <a:off x="3566173" y="4023353"/>
                <a:ext cx="91442" cy="91440"/>
                <a:chOff x="914435" y="4160512"/>
                <a:chExt cx="182883" cy="182879"/>
              </a:xfrm>
            </p:grpSpPr>
            <p:sp>
              <p:nvSpPr>
                <p:cNvPr id="356" name="Isosceles Triangle 355"/>
                <p:cNvSpPr/>
                <p:nvPr/>
              </p:nvSpPr>
              <p:spPr>
                <a:xfrm flipV="1">
                  <a:off x="914438" y="4160512"/>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7" name="Isosceles Triangle 356"/>
                <p:cNvSpPr/>
                <p:nvPr/>
              </p:nvSpPr>
              <p:spPr>
                <a:xfrm>
                  <a:off x="914435" y="4251951"/>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354" name="Straight Connector 353"/>
              <p:cNvCxnSpPr>
                <a:stCxn id="357" idx="0"/>
              </p:cNvCxnSpPr>
              <p:nvPr/>
            </p:nvCxnSpPr>
            <p:spPr>
              <a:xfrm>
                <a:off x="3611893" y="4069073"/>
                <a:ext cx="70767" cy="0"/>
              </a:xfrm>
              <a:prstGeom prst="lin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355" name="Rectangle 354"/>
              <p:cNvSpPr>
                <a:spLocks noChangeAspect="1"/>
              </p:cNvSpPr>
              <p:nvPr/>
            </p:nvSpPr>
            <p:spPr>
              <a:xfrm flipH="1">
                <a:off x="3690684" y="4021321"/>
                <a:ext cx="91441" cy="91441"/>
              </a:xfrm>
              <a:prstGeom prst="rect">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281" name="Straight Connector 280"/>
            <p:cNvCxnSpPr/>
            <p:nvPr/>
          </p:nvCxnSpPr>
          <p:spPr>
            <a:xfrm>
              <a:off x="30179175" y="12888445"/>
              <a:ext cx="914389" cy="4574"/>
            </a:xfrm>
            <a:prstGeom prst="line">
              <a:avLst/>
            </a:prstGeom>
            <a:ln w="25400" cap="rnd">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82" name="Group 281"/>
            <p:cNvGrpSpPr>
              <a:grpSpLocks noChangeAspect="1"/>
            </p:cNvGrpSpPr>
            <p:nvPr/>
          </p:nvGrpSpPr>
          <p:grpSpPr>
            <a:xfrm rot="16200000">
              <a:off x="30360020" y="12847321"/>
              <a:ext cx="91440" cy="91438"/>
              <a:chOff x="914440" y="4526267"/>
              <a:chExt cx="182883" cy="182879"/>
            </a:xfrm>
          </p:grpSpPr>
          <p:grpSp>
            <p:nvGrpSpPr>
              <p:cNvPr id="349" name="Group 348"/>
              <p:cNvGrpSpPr/>
              <p:nvPr/>
            </p:nvGrpSpPr>
            <p:grpSpPr>
              <a:xfrm>
                <a:off x="914440" y="4526267"/>
                <a:ext cx="182883" cy="182879"/>
                <a:chOff x="914435" y="4160512"/>
                <a:chExt cx="182883" cy="182879"/>
              </a:xfrm>
            </p:grpSpPr>
            <p:sp>
              <p:nvSpPr>
                <p:cNvPr id="351" name="Isosceles Triangle 350"/>
                <p:cNvSpPr/>
                <p:nvPr/>
              </p:nvSpPr>
              <p:spPr>
                <a:xfrm flipV="1">
                  <a:off x="914438" y="4160512"/>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2" name="Isosceles Triangle 351"/>
                <p:cNvSpPr/>
                <p:nvPr/>
              </p:nvSpPr>
              <p:spPr>
                <a:xfrm>
                  <a:off x="914435" y="4251951"/>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50" name="Oval 349"/>
              <p:cNvSpPr>
                <a:spLocks noChangeAspect="1"/>
              </p:cNvSpPr>
              <p:nvPr/>
            </p:nvSpPr>
            <p:spPr>
              <a:xfrm>
                <a:off x="960120" y="4572000"/>
                <a:ext cx="91440" cy="91440"/>
              </a:xfrm>
              <a:prstGeom prst="ellipse">
                <a:avLst/>
              </a:prstGeom>
              <a:solidFill>
                <a:schemeClr val="bg1">
                  <a:lumMod val="75000"/>
                </a:schemeClr>
              </a:solidFill>
              <a:ln w="127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3" name="Group 282"/>
            <p:cNvGrpSpPr>
              <a:grpSpLocks noChangeAspect="1"/>
            </p:cNvGrpSpPr>
            <p:nvPr/>
          </p:nvGrpSpPr>
          <p:grpSpPr>
            <a:xfrm>
              <a:off x="31091531" y="12815558"/>
              <a:ext cx="685792" cy="457199"/>
              <a:chOff x="22859929" y="11883649"/>
              <a:chExt cx="1371585" cy="928554"/>
            </a:xfrm>
          </p:grpSpPr>
          <p:cxnSp>
            <p:nvCxnSpPr>
              <p:cNvPr id="334" name="Straight Connector 333"/>
              <p:cNvCxnSpPr/>
              <p:nvPr/>
            </p:nvCxnSpPr>
            <p:spPr>
              <a:xfrm flipV="1">
                <a:off x="22951369" y="11883649"/>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35" name="Straight Connector 334"/>
              <p:cNvCxnSpPr/>
              <p:nvPr/>
            </p:nvCxnSpPr>
            <p:spPr>
              <a:xfrm flipV="1">
                <a:off x="23042808" y="1188719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36" name="Straight Connector 335"/>
              <p:cNvCxnSpPr/>
              <p:nvPr/>
            </p:nvCxnSpPr>
            <p:spPr>
              <a:xfrm flipV="1">
                <a:off x="23134247" y="1188719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37" name="Straight Connector 336"/>
              <p:cNvCxnSpPr/>
              <p:nvPr/>
            </p:nvCxnSpPr>
            <p:spPr>
              <a:xfrm flipV="1">
                <a:off x="23225686" y="1188719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38" name="Straight Connector 337"/>
              <p:cNvCxnSpPr/>
              <p:nvPr/>
            </p:nvCxnSpPr>
            <p:spPr>
              <a:xfrm flipV="1">
                <a:off x="23317125" y="1189073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39" name="Straight Connector 338"/>
              <p:cNvCxnSpPr/>
              <p:nvPr/>
            </p:nvCxnSpPr>
            <p:spPr>
              <a:xfrm flipV="1">
                <a:off x="23408564" y="1189073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40" name="Straight Connector 339"/>
              <p:cNvCxnSpPr/>
              <p:nvPr/>
            </p:nvCxnSpPr>
            <p:spPr>
              <a:xfrm flipV="1">
                <a:off x="23500003" y="1188719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41" name="Straight Connector 340"/>
              <p:cNvCxnSpPr/>
              <p:nvPr/>
            </p:nvCxnSpPr>
            <p:spPr>
              <a:xfrm flipV="1">
                <a:off x="23591442" y="1189073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42" name="Straight Connector 341"/>
              <p:cNvCxnSpPr/>
              <p:nvPr/>
            </p:nvCxnSpPr>
            <p:spPr>
              <a:xfrm flipV="1">
                <a:off x="23682881" y="1189073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43" name="Straight Connector 342"/>
              <p:cNvCxnSpPr/>
              <p:nvPr/>
            </p:nvCxnSpPr>
            <p:spPr>
              <a:xfrm flipV="1">
                <a:off x="23774320" y="1189073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44" name="Straight Connector 343"/>
              <p:cNvCxnSpPr/>
              <p:nvPr/>
            </p:nvCxnSpPr>
            <p:spPr>
              <a:xfrm flipV="1">
                <a:off x="23865759" y="11894272"/>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45" name="Straight Connector 344"/>
              <p:cNvCxnSpPr/>
              <p:nvPr/>
            </p:nvCxnSpPr>
            <p:spPr>
              <a:xfrm flipV="1">
                <a:off x="23957198" y="11894272"/>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46" name="Straight Connector 345"/>
              <p:cNvCxnSpPr/>
              <p:nvPr/>
            </p:nvCxnSpPr>
            <p:spPr>
              <a:xfrm flipV="1">
                <a:off x="24048637" y="1188719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47" name="Straight Connector 346"/>
              <p:cNvCxnSpPr/>
              <p:nvPr/>
            </p:nvCxnSpPr>
            <p:spPr>
              <a:xfrm flipV="1">
                <a:off x="24140076" y="1189073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348" name="Rectangle 347"/>
              <p:cNvSpPr>
                <a:spLocks noChangeAspect="1"/>
              </p:cNvSpPr>
              <p:nvPr/>
            </p:nvSpPr>
            <p:spPr>
              <a:xfrm>
                <a:off x="22859929" y="11887190"/>
                <a:ext cx="1371585" cy="914400"/>
              </a:xfrm>
              <a:prstGeom prst="rect">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4" name="TextBox 283"/>
            <p:cNvSpPr txBox="1"/>
            <p:nvPr/>
          </p:nvSpPr>
          <p:spPr>
            <a:xfrm>
              <a:off x="30433350" y="13395203"/>
              <a:ext cx="1570540" cy="430887"/>
            </a:xfrm>
            <a:prstGeom prst="rect">
              <a:avLst/>
            </a:prstGeom>
            <a:solidFill>
              <a:schemeClr val="tx1">
                <a:alpha val="50000"/>
              </a:schemeClr>
            </a:solidFill>
          </p:spPr>
          <p:txBody>
            <a:bodyPr wrap="square" lIns="0" tIns="0" rIns="0" bIns="0" rtlCol="0" anchor="ctr" anchorCtr="0">
              <a:spAutoFit/>
            </a:bodyPr>
            <a:lstStyle/>
            <a:p>
              <a:pPr algn="ctr"/>
              <a:r>
                <a:rPr lang="en-US" sz="1400" dirty="0">
                  <a:solidFill>
                    <a:schemeClr val="bg1"/>
                  </a:solidFill>
                  <a:latin typeface="Comic Sans MS" panose="030F0702030302020204" pitchFamily="66" charset="0"/>
                </a:rPr>
                <a:t>Typical </a:t>
              </a:r>
              <a:r>
                <a:rPr lang="en-US" sz="1400" dirty="0" smtClean="0">
                  <a:solidFill>
                    <a:schemeClr val="bg1"/>
                  </a:solidFill>
                  <a:latin typeface="Comic Sans MS" panose="030F0702030302020204" pitchFamily="66" charset="0"/>
                </a:rPr>
                <a:t>Meeting Room Reheat Coil</a:t>
              </a:r>
              <a:endParaRPr lang="en-US" sz="1400" dirty="0">
                <a:solidFill>
                  <a:schemeClr val="bg1"/>
                </a:solidFill>
                <a:latin typeface="Comic Sans MS" panose="030F0702030302020204" pitchFamily="66" charset="0"/>
              </a:endParaRPr>
            </a:p>
          </p:txBody>
        </p:sp>
        <p:cxnSp>
          <p:nvCxnSpPr>
            <p:cNvPr id="285" name="Straight Connector 284"/>
            <p:cNvCxnSpPr/>
            <p:nvPr/>
          </p:nvCxnSpPr>
          <p:spPr>
            <a:xfrm flipV="1">
              <a:off x="30175110" y="12449798"/>
              <a:ext cx="0" cy="441124"/>
            </a:xfrm>
            <a:prstGeom prst="line">
              <a:avLst/>
            </a:prstGeom>
            <a:ln w="254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6" name="Straight Connector 285"/>
            <p:cNvCxnSpPr/>
            <p:nvPr/>
          </p:nvCxnSpPr>
          <p:spPr>
            <a:xfrm flipV="1">
              <a:off x="30175110" y="13167360"/>
              <a:ext cx="0" cy="1005840"/>
            </a:xfrm>
            <a:prstGeom prst="line">
              <a:avLst/>
            </a:prstGeom>
            <a:ln w="254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87" name="Straight Connector 286"/>
            <p:cNvCxnSpPr/>
            <p:nvPr/>
          </p:nvCxnSpPr>
          <p:spPr>
            <a:xfrm flipH="1">
              <a:off x="30177142" y="12435824"/>
              <a:ext cx="1554462" cy="0"/>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288" name="Freeform 287"/>
            <p:cNvSpPr/>
            <p:nvPr/>
          </p:nvSpPr>
          <p:spPr>
            <a:xfrm>
              <a:off x="31685963" y="12358359"/>
              <a:ext cx="78923" cy="168901"/>
            </a:xfrm>
            <a:custGeom>
              <a:avLst/>
              <a:gdLst>
                <a:gd name="connsiteX0" fmla="*/ 64191 w 78923"/>
                <a:gd name="connsiteY0" fmla="*/ 0 h 168901"/>
                <a:gd name="connsiteX1" fmla="*/ 125 w 78923"/>
                <a:gd name="connsiteY1" fmla="*/ 49505 h 168901"/>
                <a:gd name="connsiteX2" fmla="*/ 78752 w 78923"/>
                <a:gd name="connsiteY2" fmla="*/ 101923 h 168901"/>
                <a:gd name="connsiteX3" fmla="*/ 26334 w 78923"/>
                <a:gd name="connsiteY3" fmla="*/ 168901 h 168901"/>
              </a:gdLst>
              <a:ahLst/>
              <a:cxnLst>
                <a:cxn ang="0">
                  <a:pos x="connsiteX0" y="connsiteY0"/>
                </a:cxn>
                <a:cxn ang="0">
                  <a:pos x="connsiteX1" y="connsiteY1"/>
                </a:cxn>
                <a:cxn ang="0">
                  <a:pos x="connsiteX2" y="connsiteY2"/>
                </a:cxn>
                <a:cxn ang="0">
                  <a:pos x="connsiteX3" y="connsiteY3"/>
                </a:cxn>
              </a:cxnLst>
              <a:rect l="l" t="t" r="r" b="b"/>
              <a:pathLst>
                <a:path w="78923" h="168901">
                  <a:moveTo>
                    <a:pt x="64191" y="0"/>
                  </a:moveTo>
                  <a:cubicBezTo>
                    <a:pt x="30944" y="16259"/>
                    <a:pt x="-2302" y="32518"/>
                    <a:pt x="125" y="49505"/>
                  </a:cubicBezTo>
                  <a:cubicBezTo>
                    <a:pt x="2552" y="66492"/>
                    <a:pt x="74384" y="82024"/>
                    <a:pt x="78752" y="101923"/>
                  </a:cubicBezTo>
                  <a:cubicBezTo>
                    <a:pt x="83120" y="121822"/>
                    <a:pt x="2552" y="143177"/>
                    <a:pt x="26334" y="168901"/>
                  </a:cubicBezTo>
                </a:path>
              </a:pathLst>
            </a:custGeom>
            <a:ln w="25400" cap="rnd">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9" name="Freeform 288"/>
            <p:cNvSpPr/>
            <p:nvPr/>
          </p:nvSpPr>
          <p:spPr>
            <a:xfrm>
              <a:off x="31777403" y="12358360"/>
              <a:ext cx="78923" cy="168901"/>
            </a:xfrm>
            <a:custGeom>
              <a:avLst/>
              <a:gdLst>
                <a:gd name="connsiteX0" fmla="*/ 64191 w 78923"/>
                <a:gd name="connsiteY0" fmla="*/ 0 h 168901"/>
                <a:gd name="connsiteX1" fmla="*/ 125 w 78923"/>
                <a:gd name="connsiteY1" fmla="*/ 49505 h 168901"/>
                <a:gd name="connsiteX2" fmla="*/ 78752 w 78923"/>
                <a:gd name="connsiteY2" fmla="*/ 101923 h 168901"/>
                <a:gd name="connsiteX3" fmla="*/ 26334 w 78923"/>
                <a:gd name="connsiteY3" fmla="*/ 168901 h 168901"/>
              </a:gdLst>
              <a:ahLst/>
              <a:cxnLst>
                <a:cxn ang="0">
                  <a:pos x="connsiteX0" y="connsiteY0"/>
                </a:cxn>
                <a:cxn ang="0">
                  <a:pos x="connsiteX1" y="connsiteY1"/>
                </a:cxn>
                <a:cxn ang="0">
                  <a:pos x="connsiteX2" y="connsiteY2"/>
                </a:cxn>
                <a:cxn ang="0">
                  <a:pos x="connsiteX3" y="connsiteY3"/>
                </a:cxn>
              </a:cxnLst>
              <a:rect l="l" t="t" r="r" b="b"/>
              <a:pathLst>
                <a:path w="78923" h="168901">
                  <a:moveTo>
                    <a:pt x="64191" y="0"/>
                  </a:moveTo>
                  <a:cubicBezTo>
                    <a:pt x="30944" y="16259"/>
                    <a:pt x="-2302" y="32518"/>
                    <a:pt x="125" y="49505"/>
                  </a:cubicBezTo>
                  <a:cubicBezTo>
                    <a:pt x="2552" y="66492"/>
                    <a:pt x="74384" y="82024"/>
                    <a:pt x="78752" y="101923"/>
                  </a:cubicBezTo>
                  <a:cubicBezTo>
                    <a:pt x="83120" y="121822"/>
                    <a:pt x="2552" y="143177"/>
                    <a:pt x="26334" y="168901"/>
                  </a:cubicBezTo>
                </a:path>
              </a:pathLst>
            </a:custGeom>
            <a:ln w="25400" cap="rnd">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90" name="Straight Connector 289"/>
            <p:cNvCxnSpPr/>
            <p:nvPr/>
          </p:nvCxnSpPr>
          <p:spPr>
            <a:xfrm flipV="1">
              <a:off x="30175110" y="11064236"/>
              <a:ext cx="0" cy="1371584"/>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1" name="Straight Connector 290"/>
            <p:cNvCxnSpPr/>
            <p:nvPr/>
          </p:nvCxnSpPr>
          <p:spPr>
            <a:xfrm flipH="1">
              <a:off x="31819276" y="12435824"/>
              <a:ext cx="1556199" cy="0"/>
            </a:xfrm>
            <a:prstGeom prst="line">
              <a:avLst/>
            </a:prstGeom>
            <a:ln w="254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a:off x="31363817" y="14173165"/>
              <a:ext cx="2011680" cy="0"/>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sp>
          <p:nvSpPr>
            <p:cNvPr id="293" name="Freeform 292"/>
            <p:cNvSpPr/>
            <p:nvPr/>
          </p:nvSpPr>
          <p:spPr>
            <a:xfrm flipH="1" flipV="1">
              <a:off x="31332570" y="14095704"/>
              <a:ext cx="78923" cy="168901"/>
            </a:xfrm>
            <a:custGeom>
              <a:avLst/>
              <a:gdLst>
                <a:gd name="connsiteX0" fmla="*/ 64191 w 78923"/>
                <a:gd name="connsiteY0" fmla="*/ 0 h 168901"/>
                <a:gd name="connsiteX1" fmla="*/ 125 w 78923"/>
                <a:gd name="connsiteY1" fmla="*/ 49505 h 168901"/>
                <a:gd name="connsiteX2" fmla="*/ 78752 w 78923"/>
                <a:gd name="connsiteY2" fmla="*/ 101923 h 168901"/>
                <a:gd name="connsiteX3" fmla="*/ 26334 w 78923"/>
                <a:gd name="connsiteY3" fmla="*/ 168901 h 168901"/>
              </a:gdLst>
              <a:ahLst/>
              <a:cxnLst>
                <a:cxn ang="0">
                  <a:pos x="connsiteX0" y="connsiteY0"/>
                </a:cxn>
                <a:cxn ang="0">
                  <a:pos x="connsiteX1" y="connsiteY1"/>
                </a:cxn>
                <a:cxn ang="0">
                  <a:pos x="connsiteX2" y="connsiteY2"/>
                </a:cxn>
                <a:cxn ang="0">
                  <a:pos x="connsiteX3" y="connsiteY3"/>
                </a:cxn>
              </a:cxnLst>
              <a:rect l="l" t="t" r="r" b="b"/>
              <a:pathLst>
                <a:path w="78923" h="168901">
                  <a:moveTo>
                    <a:pt x="64191" y="0"/>
                  </a:moveTo>
                  <a:cubicBezTo>
                    <a:pt x="30944" y="16259"/>
                    <a:pt x="-2302" y="32518"/>
                    <a:pt x="125" y="49505"/>
                  </a:cubicBezTo>
                  <a:cubicBezTo>
                    <a:pt x="2552" y="66492"/>
                    <a:pt x="74384" y="82024"/>
                    <a:pt x="78752" y="101923"/>
                  </a:cubicBezTo>
                  <a:cubicBezTo>
                    <a:pt x="83120" y="121822"/>
                    <a:pt x="2552" y="143177"/>
                    <a:pt x="26334" y="168901"/>
                  </a:cubicBezTo>
                </a:path>
              </a:pathLst>
            </a:custGeom>
            <a:ln w="25400" cap="rnd">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4" name="Freeform 293"/>
            <p:cNvSpPr/>
            <p:nvPr/>
          </p:nvSpPr>
          <p:spPr>
            <a:xfrm flipH="1" flipV="1">
              <a:off x="31241130" y="14095703"/>
              <a:ext cx="78923" cy="168901"/>
            </a:xfrm>
            <a:custGeom>
              <a:avLst/>
              <a:gdLst>
                <a:gd name="connsiteX0" fmla="*/ 64191 w 78923"/>
                <a:gd name="connsiteY0" fmla="*/ 0 h 168901"/>
                <a:gd name="connsiteX1" fmla="*/ 125 w 78923"/>
                <a:gd name="connsiteY1" fmla="*/ 49505 h 168901"/>
                <a:gd name="connsiteX2" fmla="*/ 78752 w 78923"/>
                <a:gd name="connsiteY2" fmla="*/ 101923 h 168901"/>
                <a:gd name="connsiteX3" fmla="*/ 26334 w 78923"/>
                <a:gd name="connsiteY3" fmla="*/ 168901 h 168901"/>
              </a:gdLst>
              <a:ahLst/>
              <a:cxnLst>
                <a:cxn ang="0">
                  <a:pos x="connsiteX0" y="connsiteY0"/>
                </a:cxn>
                <a:cxn ang="0">
                  <a:pos x="connsiteX1" y="connsiteY1"/>
                </a:cxn>
                <a:cxn ang="0">
                  <a:pos x="connsiteX2" y="connsiteY2"/>
                </a:cxn>
                <a:cxn ang="0">
                  <a:pos x="connsiteX3" y="connsiteY3"/>
                </a:cxn>
              </a:cxnLst>
              <a:rect l="l" t="t" r="r" b="b"/>
              <a:pathLst>
                <a:path w="78923" h="168901">
                  <a:moveTo>
                    <a:pt x="64191" y="0"/>
                  </a:moveTo>
                  <a:cubicBezTo>
                    <a:pt x="30944" y="16259"/>
                    <a:pt x="-2302" y="32518"/>
                    <a:pt x="125" y="49505"/>
                  </a:cubicBezTo>
                  <a:cubicBezTo>
                    <a:pt x="2552" y="66492"/>
                    <a:pt x="74384" y="82024"/>
                    <a:pt x="78752" y="101923"/>
                  </a:cubicBezTo>
                  <a:cubicBezTo>
                    <a:pt x="83120" y="121822"/>
                    <a:pt x="2552" y="143177"/>
                    <a:pt x="26334" y="168901"/>
                  </a:cubicBezTo>
                </a:path>
              </a:pathLst>
            </a:custGeom>
            <a:ln w="25400" cap="rnd">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95" name="Straight Connector 294"/>
            <p:cNvCxnSpPr/>
            <p:nvPr/>
          </p:nvCxnSpPr>
          <p:spPr>
            <a:xfrm>
              <a:off x="33375475" y="14173164"/>
              <a:ext cx="0" cy="1463022"/>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96" name="Straight Connector 295"/>
            <p:cNvCxnSpPr/>
            <p:nvPr/>
          </p:nvCxnSpPr>
          <p:spPr>
            <a:xfrm flipV="1">
              <a:off x="30177142" y="14173165"/>
              <a:ext cx="1097268" cy="0"/>
            </a:xfrm>
            <a:prstGeom prst="line">
              <a:avLst/>
            </a:prstGeom>
            <a:ln w="254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97" name="Straight Connector 296"/>
            <p:cNvCxnSpPr/>
            <p:nvPr/>
          </p:nvCxnSpPr>
          <p:spPr>
            <a:xfrm>
              <a:off x="33375476" y="13167336"/>
              <a:ext cx="914389" cy="0"/>
            </a:xfrm>
            <a:prstGeom prst="line">
              <a:avLst/>
            </a:prstGeom>
            <a:ln w="25400" cap="rnd">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298" name="Group 297"/>
            <p:cNvGrpSpPr>
              <a:grpSpLocks noChangeAspect="1"/>
            </p:cNvGrpSpPr>
            <p:nvPr/>
          </p:nvGrpSpPr>
          <p:grpSpPr>
            <a:xfrm rot="16200000">
              <a:off x="33560385" y="13121640"/>
              <a:ext cx="91440" cy="91438"/>
              <a:chOff x="914440" y="4526267"/>
              <a:chExt cx="182883" cy="182879"/>
            </a:xfrm>
          </p:grpSpPr>
          <p:grpSp>
            <p:nvGrpSpPr>
              <p:cNvPr id="330" name="Group 329"/>
              <p:cNvGrpSpPr/>
              <p:nvPr/>
            </p:nvGrpSpPr>
            <p:grpSpPr>
              <a:xfrm>
                <a:off x="914440" y="4526267"/>
                <a:ext cx="182883" cy="182879"/>
                <a:chOff x="914435" y="4160512"/>
                <a:chExt cx="182883" cy="182879"/>
              </a:xfrm>
            </p:grpSpPr>
            <p:sp>
              <p:nvSpPr>
                <p:cNvPr id="332" name="Isosceles Triangle 331"/>
                <p:cNvSpPr/>
                <p:nvPr/>
              </p:nvSpPr>
              <p:spPr>
                <a:xfrm flipV="1">
                  <a:off x="914438" y="4160512"/>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3" name="Isosceles Triangle 332"/>
                <p:cNvSpPr/>
                <p:nvPr/>
              </p:nvSpPr>
              <p:spPr>
                <a:xfrm>
                  <a:off x="914435" y="4251951"/>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31" name="Oval 330"/>
              <p:cNvSpPr>
                <a:spLocks noChangeAspect="1"/>
              </p:cNvSpPr>
              <p:nvPr/>
            </p:nvSpPr>
            <p:spPr>
              <a:xfrm>
                <a:off x="960120" y="4572000"/>
                <a:ext cx="91440" cy="91440"/>
              </a:xfrm>
              <a:prstGeom prst="ellipse">
                <a:avLst/>
              </a:prstGeom>
              <a:solidFill>
                <a:schemeClr val="bg1">
                  <a:lumMod val="75000"/>
                </a:schemeClr>
              </a:solidFill>
              <a:ln w="127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9" name="Group 298"/>
            <p:cNvGrpSpPr/>
            <p:nvPr/>
          </p:nvGrpSpPr>
          <p:grpSpPr>
            <a:xfrm rot="16200000">
              <a:off x="33786765" y="13058367"/>
              <a:ext cx="215952" cy="93472"/>
              <a:chOff x="3566173" y="4021321"/>
              <a:chExt cx="215952" cy="93472"/>
            </a:xfrm>
          </p:grpSpPr>
          <p:grpSp>
            <p:nvGrpSpPr>
              <p:cNvPr id="325" name="Group 324"/>
              <p:cNvGrpSpPr/>
              <p:nvPr/>
            </p:nvGrpSpPr>
            <p:grpSpPr>
              <a:xfrm>
                <a:off x="3566173" y="4023353"/>
                <a:ext cx="91442" cy="91440"/>
                <a:chOff x="914435" y="4160512"/>
                <a:chExt cx="182883" cy="182879"/>
              </a:xfrm>
            </p:grpSpPr>
            <p:sp>
              <p:nvSpPr>
                <p:cNvPr id="328" name="Isosceles Triangle 327"/>
                <p:cNvSpPr/>
                <p:nvPr/>
              </p:nvSpPr>
              <p:spPr>
                <a:xfrm flipV="1">
                  <a:off x="914438" y="4160512"/>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9" name="Isosceles Triangle 328"/>
                <p:cNvSpPr/>
                <p:nvPr/>
              </p:nvSpPr>
              <p:spPr>
                <a:xfrm>
                  <a:off x="914435" y="4251951"/>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326" name="Straight Connector 325"/>
              <p:cNvCxnSpPr>
                <a:stCxn id="329" idx="0"/>
              </p:cNvCxnSpPr>
              <p:nvPr/>
            </p:nvCxnSpPr>
            <p:spPr>
              <a:xfrm>
                <a:off x="3611893" y="4069073"/>
                <a:ext cx="70767" cy="0"/>
              </a:xfrm>
              <a:prstGeom prst="lin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327" name="Rectangle 326"/>
              <p:cNvSpPr>
                <a:spLocks noChangeAspect="1"/>
              </p:cNvSpPr>
              <p:nvPr/>
            </p:nvSpPr>
            <p:spPr>
              <a:xfrm flipH="1">
                <a:off x="3690684" y="4021321"/>
                <a:ext cx="91441" cy="91441"/>
              </a:xfrm>
              <a:prstGeom prst="rect">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300" name="Straight Connector 299"/>
            <p:cNvCxnSpPr/>
            <p:nvPr/>
          </p:nvCxnSpPr>
          <p:spPr>
            <a:xfrm>
              <a:off x="33379540" y="12893019"/>
              <a:ext cx="914389" cy="0"/>
            </a:xfrm>
            <a:prstGeom prst="line">
              <a:avLst/>
            </a:prstGeom>
            <a:ln w="25400" cap="rnd">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301" name="Group 300"/>
            <p:cNvGrpSpPr>
              <a:grpSpLocks noChangeAspect="1"/>
            </p:cNvGrpSpPr>
            <p:nvPr/>
          </p:nvGrpSpPr>
          <p:grpSpPr>
            <a:xfrm rot="16200000">
              <a:off x="33560385" y="12847320"/>
              <a:ext cx="91440" cy="91438"/>
              <a:chOff x="914440" y="4526267"/>
              <a:chExt cx="182883" cy="182879"/>
            </a:xfrm>
          </p:grpSpPr>
          <p:grpSp>
            <p:nvGrpSpPr>
              <p:cNvPr id="321" name="Group 320"/>
              <p:cNvGrpSpPr/>
              <p:nvPr/>
            </p:nvGrpSpPr>
            <p:grpSpPr>
              <a:xfrm>
                <a:off x="914440" y="4526267"/>
                <a:ext cx="182883" cy="182879"/>
                <a:chOff x="914435" y="4160512"/>
                <a:chExt cx="182883" cy="182879"/>
              </a:xfrm>
            </p:grpSpPr>
            <p:sp>
              <p:nvSpPr>
                <p:cNvPr id="323" name="Isosceles Triangle 322"/>
                <p:cNvSpPr/>
                <p:nvPr/>
              </p:nvSpPr>
              <p:spPr>
                <a:xfrm flipV="1">
                  <a:off x="914438" y="4160512"/>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4" name="Isosceles Triangle 323"/>
                <p:cNvSpPr/>
                <p:nvPr/>
              </p:nvSpPr>
              <p:spPr>
                <a:xfrm>
                  <a:off x="914435" y="4251951"/>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22" name="Oval 321"/>
              <p:cNvSpPr>
                <a:spLocks noChangeAspect="1"/>
              </p:cNvSpPr>
              <p:nvPr/>
            </p:nvSpPr>
            <p:spPr>
              <a:xfrm>
                <a:off x="960120" y="4572000"/>
                <a:ext cx="91440" cy="91440"/>
              </a:xfrm>
              <a:prstGeom prst="ellipse">
                <a:avLst/>
              </a:prstGeom>
              <a:solidFill>
                <a:schemeClr val="bg1">
                  <a:lumMod val="75000"/>
                </a:schemeClr>
              </a:solidFill>
              <a:ln w="127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2" name="Group 301"/>
            <p:cNvGrpSpPr>
              <a:grpSpLocks noChangeAspect="1"/>
            </p:cNvGrpSpPr>
            <p:nvPr/>
          </p:nvGrpSpPr>
          <p:grpSpPr>
            <a:xfrm>
              <a:off x="34291896" y="12801584"/>
              <a:ext cx="685792" cy="457199"/>
              <a:chOff x="22859929" y="11883649"/>
              <a:chExt cx="1371585" cy="928554"/>
            </a:xfrm>
          </p:grpSpPr>
          <p:cxnSp>
            <p:nvCxnSpPr>
              <p:cNvPr id="306" name="Straight Connector 305"/>
              <p:cNvCxnSpPr/>
              <p:nvPr/>
            </p:nvCxnSpPr>
            <p:spPr>
              <a:xfrm flipV="1">
                <a:off x="22951369" y="11883649"/>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flipV="1">
                <a:off x="23042808" y="1188719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08" name="Straight Connector 307"/>
              <p:cNvCxnSpPr/>
              <p:nvPr/>
            </p:nvCxnSpPr>
            <p:spPr>
              <a:xfrm flipV="1">
                <a:off x="23134247" y="1188719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09" name="Straight Connector 308"/>
              <p:cNvCxnSpPr/>
              <p:nvPr/>
            </p:nvCxnSpPr>
            <p:spPr>
              <a:xfrm flipV="1">
                <a:off x="23225686" y="1188719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10" name="Straight Connector 309"/>
              <p:cNvCxnSpPr/>
              <p:nvPr/>
            </p:nvCxnSpPr>
            <p:spPr>
              <a:xfrm flipV="1">
                <a:off x="23317125" y="1189073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11" name="Straight Connector 310"/>
              <p:cNvCxnSpPr/>
              <p:nvPr/>
            </p:nvCxnSpPr>
            <p:spPr>
              <a:xfrm flipV="1">
                <a:off x="23408564" y="1189073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12" name="Straight Connector 311"/>
              <p:cNvCxnSpPr/>
              <p:nvPr/>
            </p:nvCxnSpPr>
            <p:spPr>
              <a:xfrm flipV="1">
                <a:off x="23500003" y="1188719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13" name="Straight Connector 312"/>
              <p:cNvCxnSpPr/>
              <p:nvPr/>
            </p:nvCxnSpPr>
            <p:spPr>
              <a:xfrm flipV="1">
                <a:off x="23591442" y="1189073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14" name="Straight Connector 313"/>
              <p:cNvCxnSpPr/>
              <p:nvPr/>
            </p:nvCxnSpPr>
            <p:spPr>
              <a:xfrm flipV="1">
                <a:off x="23682881" y="1189073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15" name="Straight Connector 314"/>
              <p:cNvCxnSpPr/>
              <p:nvPr/>
            </p:nvCxnSpPr>
            <p:spPr>
              <a:xfrm flipV="1">
                <a:off x="23774320" y="1189073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16" name="Straight Connector 315"/>
              <p:cNvCxnSpPr/>
              <p:nvPr/>
            </p:nvCxnSpPr>
            <p:spPr>
              <a:xfrm flipV="1">
                <a:off x="23865759" y="11894272"/>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17" name="Straight Connector 316"/>
              <p:cNvCxnSpPr/>
              <p:nvPr/>
            </p:nvCxnSpPr>
            <p:spPr>
              <a:xfrm flipV="1">
                <a:off x="23957198" y="11894272"/>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18" name="Straight Connector 317"/>
              <p:cNvCxnSpPr/>
              <p:nvPr/>
            </p:nvCxnSpPr>
            <p:spPr>
              <a:xfrm flipV="1">
                <a:off x="24048637" y="1188719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19" name="Straight Connector 318"/>
              <p:cNvCxnSpPr/>
              <p:nvPr/>
            </p:nvCxnSpPr>
            <p:spPr>
              <a:xfrm flipV="1">
                <a:off x="24140076" y="1189073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320" name="Rectangle 319"/>
              <p:cNvSpPr>
                <a:spLocks noChangeAspect="1"/>
              </p:cNvSpPr>
              <p:nvPr/>
            </p:nvSpPr>
            <p:spPr>
              <a:xfrm>
                <a:off x="22859929" y="11887190"/>
                <a:ext cx="1371585" cy="914400"/>
              </a:xfrm>
              <a:prstGeom prst="rect">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3" name="TextBox 302"/>
            <p:cNvSpPr txBox="1"/>
            <p:nvPr/>
          </p:nvSpPr>
          <p:spPr>
            <a:xfrm>
              <a:off x="33633715" y="13381229"/>
              <a:ext cx="1479101" cy="430887"/>
            </a:xfrm>
            <a:prstGeom prst="rect">
              <a:avLst/>
            </a:prstGeom>
            <a:solidFill>
              <a:schemeClr val="tx1">
                <a:alpha val="50000"/>
              </a:schemeClr>
            </a:solidFill>
          </p:spPr>
          <p:txBody>
            <a:bodyPr wrap="square" lIns="0" tIns="0" rIns="0" bIns="0" rtlCol="0" anchor="ctr" anchorCtr="0">
              <a:spAutoFit/>
            </a:bodyPr>
            <a:lstStyle/>
            <a:p>
              <a:pPr algn="ctr"/>
              <a:r>
                <a:rPr lang="en-US" sz="1400" dirty="0">
                  <a:solidFill>
                    <a:schemeClr val="bg1"/>
                  </a:solidFill>
                  <a:latin typeface="Comic Sans MS" panose="030F0702030302020204" pitchFamily="66" charset="0"/>
                </a:rPr>
                <a:t>Typical </a:t>
              </a:r>
              <a:r>
                <a:rPr lang="en-US" sz="1400" dirty="0" smtClean="0">
                  <a:solidFill>
                    <a:schemeClr val="bg1"/>
                  </a:solidFill>
                  <a:latin typeface="Comic Sans MS" panose="030F0702030302020204" pitchFamily="66" charset="0"/>
                </a:rPr>
                <a:t>Meeting Room Reheat Coil</a:t>
              </a:r>
              <a:endParaRPr lang="en-US" sz="1400" dirty="0">
                <a:solidFill>
                  <a:schemeClr val="bg1"/>
                </a:solidFill>
                <a:latin typeface="Comic Sans MS" panose="030F0702030302020204" pitchFamily="66" charset="0"/>
              </a:endParaRPr>
            </a:p>
          </p:txBody>
        </p:sp>
        <p:cxnSp>
          <p:nvCxnSpPr>
            <p:cNvPr id="304" name="Straight Connector 303"/>
            <p:cNvCxnSpPr/>
            <p:nvPr/>
          </p:nvCxnSpPr>
          <p:spPr>
            <a:xfrm flipV="1">
              <a:off x="33375475" y="12435819"/>
              <a:ext cx="0" cy="457200"/>
            </a:xfrm>
            <a:prstGeom prst="line">
              <a:avLst/>
            </a:prstGeom>
            <a:ln w="254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05" name="Straight Connector 304"/>
            <p:cNvCxnSpPr/>
            <p:nvPr/>
          </p:nvCxnSpPr>
          <p:spPr>
            <a:xfrm flipV="1">
              <a:off x="33375475" y="13167325"/>
              <a:ext cx="0" cy="1005840"/>
            </a:xfrm>
            <a:prstGeom prst="line">
              <a:avLst/>
            </a:prstGeom>
            <a:ln w="25400" cap="rnd">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273" name="TextBox 272"/>
          <p:cNvSpPr txBox="1"/>
          <p:nvPr/>
        </p:nvSpPr>
        <p:spPr>
          <a:xfrm>
            <a:off x="1005880" y="1799380"/>
            <a:ext cx="3235104" cy="215444"/>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Total Flow for the Branch - ??? </a:t>
            </a:r>
            <a:r>
              <a:rPr lang="en-US" sz="1400" dirty="0" err="1" smtClean="0">
                <a:solidFill>
                  <a:schemeClr val="bg1"/>
                </a:solidFill>
                <a:latin typeface="Comic Sans MS" panose="030F0702030302020204" pitchFamily="66" charset="0"/>
              </a:rPr>
              <a:t>gpm</a:t>
            </a:r>
            <a:endParaRPr lang="en-US" sz="1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4069898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Cooling Coil</a:t>
            </a:r>
            <a:endParaRPr lang="en-US" dirty="0"/>
          </a:p>
        </p:txBody>
      </p:sp>
      <p:grpSp>
        <p:nvGrpSpPr>
          <p:cNvPr id="273" name="Group 272"/>
          <p:cNvGrpSpPr/>
          <p:nvPr/>
        </p:nvGrpSpPr>
        <p:grpSpPr>
          <a:xfrm>
            <a:off x="4480561" y="365765"/>
            <a:ext cx="3428982" cy="6446478"/>
            <a:chOff x="27614746" y="9464027"/>
            <a:chExt cx="3428982" cy="6446478"/>
          </a:xfrm>
        </p:grpSpPr>
        <p:grpSp>
          <p:nvGrpSpPr>
            <p:cNvPr id="274" name="Group 273"/>
            <p:cNvGrpSpPr/>
            <p:nvPr/>
          </p:nvGrpSpPr>
          <p:grpSpPr>
            <a:xfrm>
              <a:off x="28071953" y="10667845"/>
              <a:ext cx="685798" cy="91439"/>
              <a:chOff x="3657610" y="2788927"/>
              <a:chExt cx="685798" cy="91439"/>
            </a:xfrm>
          </p:grpSpPr>
          <p:grpSp>
            <p:nvGrpSpPr>
              <p:cNvPr id="399" name="Group 398"/>
              <p:cNvGrpSpPr/>
              <p:nvPr/>
            </p:nvGrpSpPr>
            <p:grpSpPr>
              <a:xfrm>
                <a:off x="3749049" y="2788927"/>
                <a:ext cx="594359" cy="91439"/>
                <a:chOff x="3657610" y="2788927"/>
                <a:chExt cx="594359" cy="91439"/>
              </a:xfrm>
            </p:grpSpPr>
            <p:sp>
              <p:nvSpPr>
                <p:cNvPr id="405" name="Rectangle 404"/>
                <p:cNvSpPr/>
                <p:nvPr/>
              </p:nvSpPr>
              <p:spPr>
                <a:xfrm>
                  <a:off x="3749049" y="2788927"/>
                  <a:ext cx="502920" cy="91439"/>
                </a:xfrm>
                <a:prstGeom prst="rect">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6" name="Straight Connector 405"/>
                <p:cNvCxnSpPr/>
                <p:nvPr/>
              </p:nvCxnSpPr>
              <p:spPr>
                <a:xfrm>
                  <a:off x="3657610" y="2839105"/>
                  <a:ext cx="91439"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07" name="Oval 406"/>
                <p:cNvSpPr>
                  <a:spLocks noChangeAspect="1"/>
                </p:cNvSpPr>
                <p:nvPr/>
              </p:nvSpPr>
              <p:spPr>
                <a:xfrm rot="2700000">
                  <a:off x="3785299" y="2815570"/>
                  <a:ext cx="45720" cy="45720"/>
                </a:xfrm>
                <a:prstGeom prst="ellipse">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8" name="Straight Connector 407"/>
                <p:cNvCxnSpPr/>
                <p:nvPr/>
              </p:nvCxnSpPr>
              <p:spPr>
                <a:xfrm flipV="1">
                  <a:off x="3799143" y="2834640"/>
                  <a:ext cx="411480" cy="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00" name="Group 399"/>
              <p:cNvGrpSpPr/>
              <p:nvPr/>
            </p:nvGrpSpPr>
            <p:grpSpPr>
              <a:xfrm>
                <a:off x="3657610" y="2788927"/>
                <a:ext cx="137159" cy="91439"/>
                <a:chOff x="3657610" y="2788927"/>
                <a:chExt cx="137159" cy="91439"/>
              </a:xfrm>
            </p:grpSpPr>
            <p:cxnSp>
              <p:nvCxnSpPr>
                <p:cNvPr id="401" name="Straight Connector 400"/>
                <p:cNvCxnSpPr/>
                <p:nvPr/>
              </p:nvCxnSpPr>
              <p:spPr>
                <a:xfrm>
                  <a:off x="3657610" y="2839105"/>
                  <a:ext cx="91439"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02" name="Straight Connector 401"/>
                <p:cNvCxnSpPr/>
                <p:nvPr/>
              </p:nvCxnSpPr>
              <p:spPr>
                <a:xfrm>
                  <a:off x="3749049" y="2880366"/>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03" name="Straight Connector 402"/>
                <p:cNvCxnSpPr/>
                <p:nvPr/>
              </p:nvCxnSpPr>
              <p:spPr>
                <a:xfrm>
                  <a:off x="3749049" y="2788927"/>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04" name="Straight Connector 403"/>
                <p:cNvCxnSpPr/>
                <p:nvPr/>
              </p:nvCxnSpPr>
              <p:spPr>
                <a:xfrm flipV="1">
                  <a:off x="3749049" y="2788927"/>
                  <a:ext cx="5" cy="91439"/>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cxnSp>
          <p:nvCxnSpPr>
            <p:cNvPr id="275" name="Straight Connector 274"/>
            <p:cNvCxnSpPr/>
            <p:nvPr/>
          </p:nvCxnSpPr>
          <p:spPr>
            <a:xfrm flipV="1">
              <a:off x="28073986" y="9464027"/>
              <a:ext cx="0" cy="4256518"/>
            </a:xfrm>
            <a:prstGeom prst="line">
              <a:avLst/>
            </a:prstGeom>
            <a:ln w="38100" cap="rnd">
              <a:solidFill>
                <a:srgbClr val="00B0F0"/>
              </a:solidFill>
            </a:ln>
          </p:spPr>
          <p:style>
            <a:lnRef idx="1">
              <a:schemeClr val="accent1"/>
            </a:lnRef>
            <a:fillRef idx="0">
              <a:schemeClr val="accent1"/>
            </a:fillRef>
            <a:effectRef idx="0">
              <a:schemeClr val="accent1"/>
            </a:effectRef>
            <a:fontRef idx="minor">
              <a:schemeClr val="tx1"/>
            </a:fontRef>
          </p:style>
        </p:cxnSp>
        <p:grpSp>
          <p:nvGrpSpPr>
            <p:cNvPr id="277" name="Group 276"/>
            <p:cNvGrpSpPr/>
            <p:nvPr/>
          </p:nvGrpSpPr>
          <p:grpSpPr>
            <a:xfrm>
              <a:off x="27980521" y="11612873"/>
              <a:ext cx="365749" cy="274320"/>
              <a:chOff x="3657610" y="5029200"/>
              <a:chExt cx="365749" cy="274320"/>
            </a:xfrm>
          </p:grpSpPr>
          <p:grpSp>
            <p:nvGrpSpPr>
              <p:cNvPr id="392" name="Group 391"/>
              <p:cNvGrpSpPr/>
              <p:nvPr/>
            </p:nvGrpSpPr>
            <p:grpSpPr>
              <a:xfrm>
                <a:off x="3657610" y="5074901"/>
                <a:ext cx="182883" cy="182879"/>
                <a:chOff x="914435" y="4160512"/>
                <a:chExt cx="182883" cy="182879"/>
              </a:xfrm>
            </p:grpSpPr>
            <p:sp>
              <p:nvSpPr>
                <p:cNvPr id="397" name="Isosceles Triangle 396"/>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398" name="Isosceles Triangle 397"/>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cxnSp>
            <p:nvCxnSpPr>
              <p:cNvPr id="393" name="Straight Connector 392"/>
              <p:cNvCxnSpPr>
                <a:stCxn id="398" idx="0"/>
              </p:cNvCxnSpPr>
              <p:nvPr/>
            </p:nvCxnSpPr>
            <p:spPr>
              <a:xfrm>
                <a:off x="3749050" y="5166340"/>
                <a:ext cx="137150" cy="1"/>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94" name="Group 393"/>
              <p:cNvGrpSpPr>
                <a:grpSpLocks noChangeAspect="1"/>
              </p:cNvGrpSpPr>
              <p:nvPr/>
            </p:nvGrpSpPr>
            <p:grpSpPr>
              <a:xfrm>
                <a:off x="3749040" y="5029200"/>
                <a:ext cx="274319" cy="274320"/>
                <a:chOff x="3794760" y="5074900"/>
                <a:chExt cx="182880" cy="182881"/>
              </a:xfrm>
            </p:grpSpPr>
            <p:sp>
              <p:nvSpPr>
                <p:cNvPr id="395" name="Arc 394"/>
                <p:cNvSpPr>
                  <a:spLocks noChangeAspect="1"/>
                </p:cNvSpPr>
                <p:nvPr/>
              </p:nvSpPr>
              <p:spPr>
                <a:xfrm>
                  <a:off x="3794760" y="5074900"/>
                  <a:ext cx="182880" cy="182880"/>
                </a:xfrm>
                <a:prstGeom prst="arc">
                  <a:avLst>
                    <a:gd name="adj1" fmla="val 16200000"/>
                    <a:gd name="adj2" fmla="val 4961308"/>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96" name="Straight Connector 395"/>
                <p:cNvCxnSpPr/>
                <p:nvPr/>
              </p:nvCxnSpPr>
              <p:spPr>
                <a:xfrm>
                  <a:off x="3886200" y="5074901"/>
                  <a:ext cx="0" cy="18288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278" name="Group 277"/>
            <p:cNvGrpSpPr/>
            <p:nvPr/>
          </p:nvGrpSpPr>
          <p:grpSpPr>
            <a:xfrm>
              <a:off x="27797636" y="10149849"/>
              <a:ext cx="548640" cy="182878"/>
              <a:chOff x="731562" y="1600241"/>
              <a:chExt cx="548640" cy="182878"/>
            </a:xfrm>
          </p:grpSpPr>
          <p:cxnSp>
            <p:nvCxnSpPr>
              <p:cNvPr id="386" name="Straight Connector 385"/>
              <p:cNvCxnSpPr/>
              <p:nvPr/>
            </p:nvCxnSpPr>
            <p:spPr>
              <a:xfrm>
                <a:off x="731562" y="1691680"/>
                <a:ext cx="548640" cy="0"/>
              </a:xfrm>
              <a:prstGeom prst="line">
                <a:avLst/>
              </a:prstGeom>
              <a:ln w="952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7" name="Straight Connector 386"/>
              <p:cNvCxnSpPr/>
              <p:nvPr/>
            </p:nvCxnSpPr>
            <p:spPr>
              <a:xfrm>
                <a:off x="914440" y="1783119"/>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8" name="Straight Connector 387"/>
              <p:cNvCxnSpPr/>
              <p:nvPr/>
            </p:nvCxnSpPr>
            <p:spPr>
              <a:xfrm>
                <a:off x="914440" y="1600241"/>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9" name="Straight Connector 388"/>
              <p:cNvCxnSpPr/>
              <p:nvPr/>
            </p:nvCxnSpPr>
            <p:spPr>
              <a:xfrm>
                <a:off x="1097318" y="1691680"/>
                <a:ext cx="13716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0" name="Straight Connector 389"/>
              <p:cNvCxnSpPr/>
              <p:nvPr/>
            </p:nvCxnSpPr>
            <p:spPr>
              <a:xfrm>
                <a:off x="1234478" y="1691680"/>
                <a:ext cx="0" cy="72122"/>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391" name="Oval 390"/>
              <p:cNvSpPr/>
              <p:nvPr/>
            </p:nvSpPr>
            <p:spPr>
              <a:xfrm>
                <a:off x="914432" y="1623100"/>
                <a:ext cx="182880" cy="137160"/>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grpSp>
          <p:nvGrpSpPr>
            <p:cNvPr id="279" name="Group 278"/>
            <p:cNvGrpSpPr/>
            <p:nvPr/>
          </p:nvGrpSpPr>
          <p:grpSpPr>
            <a:xfrm>
              <a:off x="27889075" y="12074652"/>
              <a:ext cx="3154645" cy="1549879"/>
              <a:chOff x="27889075" y="14543505"/>
              <a:chExt cx="3154645" cy="1549879"/>
            </a:xfrm>
          </p:grpSpPr>
          <p:grpSp>
            <p:nvGrpSpPr>
              <p:cNvPr id="337" name="Group 336"/>
              <p:cNvGrpSpPr/>
              <p:nvPr/>
            </p:nvGrpSpPr>
            <p:grpSpPr>
              <a:xfrm rot="-5400000">
                <a:off x="28414852" y="15430448"/>
                <a:ext cx="685798" cy="91439"/>
                <a:chOff x="3657610" y="2788927"/>
                <a:chExt cx="685798" cy="91439"/>
              </a:xfrm>
            </p:grpSpPr>
            <p:grpSp>
              <p:nvGrpSpPr>
                <p:cNvPr id="376" name="Group 375"/>
                <p:cNvGrpSpPr/>
                <p:nvPr/>
              </p:nvGrpSpPr>
              <p:grpSpPr>
                <a:xfrm>
                  <a:off x="3749049" y="2788927"/>
                  <a:ext cx="594359" cy="91439"/>
                  <a:chOff x="3657610" y="2788927"/>
                  <a:chExt cx="594359" cy="91439"/>
                </a:xfrm>
              </p:grpSpPr>
              <p:sp>
                <p:nvSpPr>
                  <p:cNvPr id="382" name="Rectangle 381"/>
                  <p:cNvSpPr/>
                  <p:nvPr/>
                </p:nvSpPr>
                <p:spPr>
                  <a:xfrm>
                    <a:off x="3749049" y="2788927"/>
                    <a:ext cx="502920" cy="91439"/>
                  </a:xfrm>
                  <a:prstGeom prst="rect">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3" name="Straight Connector 382"/>
                  <p:cNvCxnSpPr/>
                  <p:nvPr/>
                </p:nvCxnSpPr>
                <p:spPr>
                  <a:xfrm>
                    <a:off x="3657610" y="2839105"/>
                    <a:ext cx="91439"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84" name="Oval 383"/>
                  <p:cNvSpPr>
                    <a:spLocks noChangeAspect="1"/>
                  </p:cNvSpPr>
                  <p:nvPr/>
                </p:nvSpPr>
                <p:spPr>
                  <a:xfrm rot="2700000">
                    <a:off x="3785299" y="2815570"/>
                    <a:ext cx="45720" cy="45720"/>
                  </a:xfrm>
                  <a:prstGeom prst="ellipse">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5" name="Straight Connector 384"/>
                  <p:cNvCxnSpPr/>
                  <p:nvPr/>
                </p:nvCxnSpPr>
                <p:spPr>
                  <a:xfrm flipV="1">
                    <a:off x="3799143" y="2834640"/>
                    <a:ext cx="411480" cy="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77" name="Group 376"/>
                <p:cNvGrpSpPr/>
                <p:nvPr/>
              </p:nvGrpSpPr>
              <p:grpSpPr>
                <a:xfrm>
                  <a:off x="3657610" y="2788927"/>
                  <a:ext cx="137159" cy="91439"/>
                  <a:chOff x="3657610" y="2788927"/>
                  <a:chExt cx="137159" cy="91439"/>
                </a:xfrm>
              </p:grpSpPr>
              <p:cxnSp>
                <p:nvCxnSpPr>
                  <p:cNvPr id="378" name="Straight Connector 377"/>
                  <p:cNvCxnSpPr/>
                  <p:nvPr/>
                </p:nvCxnSpPr>
                <p:spPr>
                  <a:xfrm>
                    <a:off x="3657610" y="2839105"/>
                    <a:ext cx="91439"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9" name="Straight Connector 378"/>
                  <p:cNvCxnSpPr/>
                  <p:nvPr/>
                </p:nvCxnSpPr>
                <p:spPr>
                  <a:xfrm>
                    <a:off x="3749049" y="2880366"/>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80" name="Straight Connector 379"/>
                  <p:cNvCxnSpPr/>
                  <p:nvPr/>
                </p:nvCxnSpPr>
                <p:spPr>
                  <a:xfrm>
                    <a:off x="3749049" y="2788927"/>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81" name="Straight Connector 380"/>
                  <p:cNvCxnSpPr/>
                  <p:nvPr/>
                </p:nvCxnSpPr>
                <p:spPr>
                  <a:xfrm flipV="1">
                    <a:off x="3749049" y="2788927"/>
                    <a:ext cx="5" cy="91439"/>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cxnSp>
            <p:nvCxnSpPr>
              <p:cNvPr id="338" name="Straight Connector 337"/>
              <p:cNvCxnSpPr/>
              <p:nvPr/>
            </p:nvCxnSpPr>
            <p:spPr>
              <a:xfrm>
                <a:off x="28073986" y="14813238"/>
                <a:ext cx="914389" cy="4574"/>
              </a:xfrm>
              <a:prstGeom prst="line">
                <a:avLst/>
              </a:prstGeom>
              <a:ln w="38100" cap="rnd">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39" name="Straight Connector 338"/>
              <p:cNvCxnSpPr/>
              <p:nvPr/>
            </p:nvCxnSpPr>
            <p:spPr>
              <a:xfrm>
                <a:off x="28163386" y="15819067"/>
                <a:ext cx="783227" cy="4592"/>
              </a:xfrm>
              <a:prstGeom prst="line">
                <a:avLst/>
              </a:prstGeom>
              <a:ln w="38100" cap="rnd">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340" name="Group 339"/>
              <p:cNvGrpSpPr>
                <a:grpSpLocks noChangeAspect="1"/>
              </p:cNvGrpSpPr>
              <p:nvPr/>
            </p:nvGrpSpPr>
            <p:grpSpPr>
              <a:xfrm>
                <a:off x="28986340" y="14630360"/>
                <a:ext cx="2057380" cy="1371600"/>
                <a:chOff x="28986343" y="14626819"/>
                <a:chExt cx="1371585" cy="928554"/>
              </a:xfrm>
            </p:grpSpPr>
            <p:cxnSp>
              <p:nvCxnSpPr>
                <p:cNvPr id="360" name="Straight Connector 359"/>
                <p:cNvCxnSpPr/>
                <p:nvPr/>
              </p:nvCxnSpPr>
              <p:spPr>
                <a:xfrm flipV="1">
                  <a:off x="29077783" y="14626819"/>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61" name="Straight Connector 360"/>
                <p:cNvCxnSpPr/>
                <p:nvPr/>
              </p:nvCxnSpPr>
              <p:spPr>
                <a:xfrm flipV="1">
                  <a:off x="29169222"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62" name="Straight Connector 361"/>
                <p:cNvCxnSpPr/>
                <p:nvPr/>
              </p:nvCxnSpPr>
              <p:spPr>
                <a:xfrm flipV="1">
                  <a:off x="29260661"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63" name="Straight Connector 362"/>
                <p:cNvCxnSpPr/>
                <p:nvPr/>
              </p:nvCxnSpPr>
              <p:spPr>
                <a:xfrm flipV="1">
                  <a:off x="29352100"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64" name="Straight Connector 363"/>
                <p:cNvCxnSpPr/>
                <p:nvPr/>
              </p:nvCxnSpPr>
              <p:spPr>
                <a:xfrm flipV="1">
                  <a:off x="29443539"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65" name="Straight Connector 364"/>
                <p:cNvCxnSpPr/>
                <p:nvPr/>
              </p:nvCxnSpPr>
              <p:spPr>
                <a:xfrm flipV="1">
                  <a:off x="29534978"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66" name="Straight Connector 365"/>
                <p:cNvCxnSpPr/>
                <p:nvPr/>
              </p:nvCxnSpPr>
              <p:spPr>
                <a:xfrm flipV="1">
                  <a:off x="29626417"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67" name="Straight Connector 366"/>
                <p:cNvCxnSpPr/>
                <p:nvPr/>
              </p:nvCxnSpPr>
              <p:spPr>
                <a:xfrm flipV="1">
                  <a:off x="29717856"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68" name="Straight Connector 367"/>
                <p:cNvCxnSpPr/>
                <p:nvPr/>
              </p:nvCxnSpPr>
              <p:spPr>
                <a:xfrm flipV="1">
                  <a:off x="29809295"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69" name="Straight Connector 368"/>
                <p:cNvCxnSpPr/>
                <p:nvPr/>
              </p:nvCxnSpPr>
              <p:spPr>
                <a:xfrm flipV="1">
                  <a:off x="29900734"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70" name="Straight Connector 369"/>
                <p:cNvCxnSpPr/>
                <p:nvPr/>
              </p:nvCxnSpPr>
              <p:spPr>
                <a:xfrm flipV="1">
                  <a:off x="29992173" y="14637442"/>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71" name="Straight Connector 370"/>
                <p:cNvCxnSpPr/>
                <p:nvPr/>
              </p:nvCxnSpPr>
              <p:spPr>
                <a:xfrm flipV="1">
                  <a:off x="30083612" y="14637442"/>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72" name="Straight Connector 371"/>
                <p:cNvCxnSpPr/>
                <p:nvPr/>
              </p:nvCxnSpPr>
              <p:spPr>
                <a:xfrm flipV="1">
                  <a:off x="30175051"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73" name="Straight Connector 372"/>
                <p:cNvCxnSpPr/>
                <p:nvPr/>
              </p:nvCxnSpPr>
              <p:spPr>
                <a:xfrm flipV="1">
                  <a:off x="30266490"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374" name="Rectangle 373"/>
                <p:cNvSpPr/>
                <p:nvPr/>
              </p:nvSpPr>
              <p:spPr>
                <a:xfrm>
                  <a:off x="28986343" y="14630360"/>
                  <a:ext cx="1371585" cy="914400"/>
                </a:xfrm>
                <a:prstGeom prst="rect">
                  <a:avLst/>
                </a:prstGeom>
                <a:noFill/>
                <a:ln w="762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5" name="TextBox 374"/>
                <p:cNvSpPr txBox="1"/>
                <p:nvPr/>
              </p:nvSpPr>
              <p:spPr>
                <a:xfrm>
                  <a:off x="29077783" y="14871065"/>
                  <a:ext cx="1188707" cy="430887"/>
                </a:xfrm>
                <a:prstGeom prst="rect">
                  <a:avLst/>
                </a:prstGeom>
                <a:solidFill>
                  <a:schemeClr val="tx1">
                    <a:alpha val="50000"/>
                  </a:schemeClr>
                </a:solidFill>
              </p:spPr>
              <p:txBody>
                <a:bodyPr wrap="square" lIns="0" tIns="0" rIns="0" bIns="0" rtlCol="0" anchor="ctr" anchorCtr="0">
                  <a:spAutoFit/>
                </a:bodyPr>
                <a:lstStyle/>
                <a:p>
                  <a:pPr algn="ctr"/>
                  <a:r>
                    <a:rPr lang="en-US" sz="1400" dirty="0" smtClean="0">
                      <a:solidFill>
                        <a:schemeClr val="bg1"/>
                      </a:solidFill>
                      <a:latin typeface="Comic Sans MS" panose="030F0702030302020204" pitchFamily="66" charset="0"/>
                    </a:rPr>
                    <a:t>Typical Air Handling  Unit</a:t>
                  </a:r>
                </a:p>
              </p:txBody>
            </p:sp>
          </p:grpSp>
          <p:grpSp>
            <p:nvGrpSpPr>
              <p:cNvPr id="341" name="Group 340"/>
              <p:cNvGrpSpPr/>
              <p:nvPr/>
            </p:nvGrpSpPr>
            <p:grpSpPr>
              <a:xfrm rot="16200000">
                <a:off x="28163391" y="15727627"/>
                <a:ext cx="548634" cy="182879"/>
                <a:chOff x="731562" y="5074901"/>
                <a:chExt cx="548634" cy="182879"/>
              </a:xfrm>
            </p:grpSpPr>
            <p:cxnSp>
              <p:nvCxnSpPr>
                <p:cNvPr id="350" name="Straight Connector 349"/>
                <p:cNvCxnSpPr/>
                <p:nvPr/>
              </p:nvCxnSpPr>
              <p:spPr>
                <a:xfrm flipH="1">
                  <a:off x="731562" y="5166341"/>
                  <a:ext cx="5486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51" name="Group 350"/>
                <p:cNvGrpSpPr/>
                <p:nvPr/>
              </p:nvGrpSpPr>
              <p:grpSpPr>
                <a:xfrm>
                  <a:off x="914440" y="5074901"/>
                  <a:ext cx="197266" cy="182879"/>
                  <a:chOff x="914440" y="5074901"/>
                  <a:chExt cx="197266" cy="182879"/>
                </a:xfrm>
              </p:grpSpPr>
              <p:grpSp>
                <p:nvGrpSpPr>
                  <p:cNvPr id="352" name="Group 351"/>
                  <p:cNvGrpSpPr/>
                  <p:nvPr/>
                </p:nvGrpSpPr>
                <p:grpSpPr>
                  <a:xfrm>
                    <a:off x="1020267" y="5120640"/>
                    <a:ext cx="91439" cy="91439"/>
                    <a:chOff x="1158273" y="5166341"/>
                    <a:chExt cx="91439" cy="91439"/>
                  </a:xfrm>
                </p:grpSpPr>
                <p:cxnSp>
                  <p:nvCxnSpPr>
                    <p:cNvPr id="358" name="Straight Connector 357"/>
                    <p:cNvCxnSpPr/>
                    <p:nvPr/>
                  </p:nvCxnSpPr>
                  <p:spPr>
                    <a:xfrm>
                      <a:off x="1158273" y="5166341"/>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9" name="Straight Connector 358"/>
                    <p:cNvCxnSpPr/>
                    <p:nvPr/>
                  </p:nvCxnSpPr>
                  <p:spPr>
                    <a:xfrm>
                      <a:off x="1158273" y="5257780"/>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53" name="Group 352"/>
                  <p:cNvGrpSpPr/>
                  <p:nvPr/>
                </p:nvGrpSpPr>
                <p:grpSpPr>
                  <a:xfrm>
                    <a:off x="914440" y="5074901"/>
                    <a:ext cx="182883" cy="182879"/>
                    <a:chOff x="914435" y="4160512"/>
                    <a:chExt cx="182883" cy="182879"/>
                  </a:xfrm>
                </p:grpSpPr>
                <p:sp>
                  <p:nvSpPr>
                    <p:cNvPr id="356" name="Isosceles Triangle 355"/>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357" name="Isosceles Triangle 356"/>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354" name="Oval 353"/>
                  <p:cNvSpPr>
                    <a:spLocks noChangeAspect="1"/>
                  </p:cNvSpPr>
                  <p:nvPr/>
                </p:nvSpPr>
                <p:spPr>
                  <a:xfrm rot="1800000">
                    <a:off x="934878" y="5102352"/>
                    <a:ext cx="137160" cy="137160"/>
                  </a:xfrm>
                  <a:prstGeom prst="ellipse">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5" name="Straight Connector 354"/>
                  <p:cNvCxnSpPr>
                    <a:stCxn id="354" idx="2"/>
                    <a:endCxn id="354" idx="6"/>
                  </p:cNvCxnSpPr>
                  <p:nvPr/>
                </p:nvCxnSpPr>
                <p:spPr>
                  <a:xfrm>
                    <a:off x="944066" y="5136642"/>
                    <a:ext cx="118784" cy="6858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grpSp>
          </p:grpSp>
          <p:grpSp>
            <p:nvGrpSpPr>
              <p:cNvPr id="342" name="Group 341"/>
              <p:cNvGrpSpPr/>
              <p:nvPr/>
            </p:nvGrpSpPr>
            <p:grpSpPr>
              <a:xfrm rot="-5400000">
                <a:off x="28175932" y="14726386"/>
                <a:ext cx="548640" cy="182878"/>
                <a:chOff x="731562" y="1600241"/>
                <a:chExt cx="548640" cy="182878"/>
              </a:xfrm>
            </p:grpSpPr>
            <p:cxnSp>
              <p:nvCxnSpPr>
                <p:cNvPr id="344" name="Straight Connector 343"/>
                <p:cNvCxnSpPr/>
                <p:nvPr/>
              </p:nvCxnSpPr>
              <p:spPr>
                <a:xfrm>
                  <a:off x="731562" y="1691680"/>
                  <a:ext cx="548640" cy="0"/>
                </a:xfrm>
                <a:prstGeom prst="line">
                  <a:avLst/>
                </a:prstGeom>
                <a:ln w="952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5" name="Straight Connector 344"/>
                <p:cNvCxnSpPr/>
                <p:nvPr/>
              </p:nvCxnSpPr>
              <p:spPr>
                <a:xfrm>
                  <a:off x="914440" y="1783119"/>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6" name="Straight Connector 345"/>
                <p:cNvCxnSpPr/>
                <p:nvPr/>
              </p:nvCxnSpPr>
              <p:spPr>
                <a:xfrm>
                  <a:off x="914440" y="1600241"/>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7" name="Straight Connector 346"/>
                <p:cNvCxnSpPr/>
                <p:nvPr/>
              </p:nvCxnSpPr>
              <p:spPr>
                <a:xfrm>
                  <a:off x="1097318" y="1691680"/>
                  <a:ext cx="13716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8" name="Straight Connector 347"/>
                <p:cNvCxnSpPr/>
                <p:nvPr/>
              </p:nvCxnSpPr>
              <p:spPr>
                <a:xfrm>
                  <a:off x="1234478" y="1691680"/>
                  <a:ext cx="0" cy="72122"/>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349" name="Oval 348"/>
                <p:cNvSpPr/>
                <p:nvPr/>
              </p:nvSpPr>
              <p:spPr>
                <a:xfrm>
                  <a:off x="914432" y="1623100"/>
                  <a:ext cx="182880" cy="137160"/>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cxnSp>
            <p:nvCxnSpPr>
              <p:cNvPr id="343" name="Straight Connector 342"/>
              <p:cNvCxnSpPr/>
              <p:nvPr/>
            </p:nvCxnSpPr>
            <p:spPr>
              <a:xfrm>
                <a:off x="27889075" y="15819067"/>
                <a:ext cx="93031" cy="0"/>
              </a:xfrm>
              <a:prstGeom prst="line">
                <a:avLst/>
              </a:prstGeom>
              <a:ln w="38100" cap="rnd">
                <a:solidFill>
                  <a:srgbClr val="0070C0"/>
                </a:solidFill>
              </a:ln>
            </p:spPr>
            <p:style>
              <a:lnRef idx="1">
                <a:schemeClr val="accent1"/>
              </a:lnRef>
              <a:fillRef idx="0">
                <a:schemeClr val="accent1"/>
              </a:fillRef>
              <a:effectRef idx="0">
                <a:schemeClr val="accent1"/>
              </a:effectRef>
              <a:fontRef idx="minor">
                <a:schemeClr val="tx1"/>
              </a:fontRef>
            </p:style>
          </p:cxnSp>
        </p:grpSp>
        <p:cxnSp>
          <p:nvCxnSpPr>
            <p:cNvPr id="280" name="Straight Connector 279"/>
            <p:cNvCxnSpPr/>
            <p:nvPr/>
          </p:nvCxnSpPr>
          <p:spPr>
            <a:xfrm flipV="1">
              <a:off x="27889075" y="13350215"/>
              <a:ext cx="0" cy="2560290"/>
            </a:xfrm>
            <a:prstGeom prst="line">
              <a:avLst/>
            </a:prstGeom>
            <a:ln w="38100" cap="rnd">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81" name="Group 280"/>
            <p:cNvGrpSpPr/>
            <p:nvPr/>
          </p:nvGrpSpPr>
          <p:grpSpPr>
            <a:xfrm>
              <a:off x="27889075" y="13446237"/>
              <a:ext cx="3154653" cy="1549879"/>
              <a:chOff x="27889067" y="14543505"/>
              <a:chExt cx="3154653" cy="1549879"/>
            </a:xfrm>
          </p:grpSpPr>
          <p:grpSp>
            <p:nvGrpSpPr>
              <p:cNvPr id="289" name="Group 288"/>
              <p:cNvGrpSpPr/>
              <p:nvPr/>
            </p:nvGrpSpPr>
            <p:grpSpPr>
              <a:xfrm rot="-5400000">
                <a:off x="28414852" y="15430448"/>
                <a:ext cx="685798" cy="91439"/>
                <a:chOff x="3657610" y="2788927"/>
                <a:chExt cx="685798" cy="91439"/>
              </a:xfrm>
            </p:grpSpPr>
            <p:grpSp>
              <p:nvGrpSpPr>
                <p:cNvPr id="327" name="Group 326"/>
                <p:cNvGrpSpPr/>
                <p:nvPr/>
              </p:nvGrpSpPr>
              <p:grpSpPr>
                <a:xfrm>
                  <a:off x="3749049" y="2788927"/>
                  <a:ext cx="594359" cy="91439"/>
                  <a:chOff x="3657610" y="2788927"/>
                  <a:chExt cx="594359" cy="91439"/>
                </a:xfrm>
              </p:grpSpPr>
              <p:sp>
                <p:nvSpPr>
                  <p:cNvPr id="333" name="Rectangle 332"/>
                  <p:cNvSpPr/>
                  <p:nvPr/>
                </p:nvSpPr>
                <p:spPr>
                  <a:xfrm>
                    <a:off x="3749049" y="2788927"/>
                    <a:ext cx="502920" cy="91439"/>
                  </a:xfrm>
                  <a:prstGeom prst="rect">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4" name="Straight Connector 333"/>
                  <p:cNvCxnSpPr/>
                  <p:nvPr/>
                </p:nvCxnSpPr>
                <p:spPr>
                  <a:xfrm>
                    <a:off x="3657610" y="2839105"/>
                    <a:ext cx="91439"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35" name="Oval 334"/>
                  <p:cNvSpPr>
                    <a:spLocks noChangeAspect="1"/>
                  </p:cNvSpPr>
                  <p:nvPr/>
                </p:nvSpPr>
                <p:spPr>
                  <a:xfrm rot="2700000">
                    <a:off x="3785299" y="2815570"/>
                    <a:ext cx="45720" cy="45720"/>
                  </a:xfrm>
                  <a:prstGeom prst="ellipse">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6" name="Straight Connector 335"/>
                  <p:cNvCxnSpPr/>
                  <p:nvPr/>
                </p:nvCxnSpPr>
                <p:spPr>
                  <a:xfrm flipV="1">
                    <a:off x="3799143" y="2834640"/>
                    <a:ext cx="411480" cy="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28" name="Group 327"/>
                <p:cNvGrpSpPr/>
                <p:nvPr/>
              </p:nvGrpSpPr>
              <p:grpSpPr>
                <a:xfrm>
                  <a:off x="3657610" y="2788927"/>
                  <a:ext cx="137159" cy="91439"/>
                  <a:chOff x="3657610" y="2788927"/>
                  <a:chExt cx="137159" cy="91439"/>
                </a:xfrm>
              </p:grpSpPr>
              <p:cxnSp>
                <p:nvCxnSpPr>
                  <p:cNvPr id="329" name="Straight Connector 328"/>
                  <p:cNvCxnSpPr/>
                  <p:nvPr/>
                </p:nvCxnSpPr>
                <p:spPr>
                  <a:xfrm>
                    <a:off x="3657610" y="2839105"/>
                    <a:ext cx="91439"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0" name="Straight Connector 329"/>
                  <p:cNvCxnSpPr/>
                  <p:nvPr/>
                </p:nvCxnSpPr>
                <p:spPr>
                  <a:xfrm>
                    <a:off x="3749049" y="2880366"/>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1" name="Straight Connector 330"/>
                  <p:cNvCxnSpPr/>
                  <p:nvPr/>
                </p:nvCxnSpPr>
                <p:spPr>
                  <a:xfrm>
                    <a:off x="3749049" y="2788927"/>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2" name="Straight Connector 331"/>
                  <p:cNvCxnSpPr/>
                  <p:nvPr/>
                </p:nvCxnSpPr>
                <p:spPr>
                  <a:xfrm flipV="1">
                    <a:off x="3749049" y="2788927"/>
                    <a:ext cx="5" cy="91439"/>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cxnSp>
            <p:nvCxnSpPr>
              <p:cNvPr id="290" name="Straight Connector 289"/>
              <p:cNvCxnSpPr/>
              <p:nvPr/>
            </p:nvCxnSpPr>
            <p:spPr>
              <a:xfrm>
                <a:off x="28073986" y="14813238"/>
                <a:ext cx="914389" cy="4574"/>
              </a:xfrm>
              <a:prstGeom prst="line">
                <a:avLst/>
              </a:prstGeom>
              <a:ln w="38100" cap="rnd">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91" name="Straight Connector 290"/>
              <p:cNvCxnSpPr/>
              <p:nvPr/>
            </p:nvCxnSpPr>
            <p:spPr>
              <a:xfrm>
                <a:off x="27889067" y="15823659"/>
                <a:ext cx="1057546" cy="0"/>
              </a:xfrm>
              <a:prstGeom prst="line">
                <a:avLst/>
              </a:prstGeom>
              <a:ln w="38100" cap="rnd">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292" name="Group 291"/>
              <p:cNvGrpSpPr>
                <a:grpSpLocks noChangeAspect="1"/>
              </p:cNvGrpSpPr>
              <p:nvPr/>
            </p:nvGrpSpPr>
            <p:grpSpPr>
              <a:xfrm>
                <a:off x="28986340" y="14630360"/>
                <a:ext cx="2057380" cy="1371600"/>
                <a:chOff x="28986343" y="14626819"/>
                <a:chExt cx="1371585" cy="928554"/>
              </a:xfrm>
            </p:grpSpPr>
            <p:cxnSp>
              <p:nvCxnSpPr>
                <p:cNvPr id="311" name="Straight Connector 310"/>
                <p:cNvCxnSpPr/>
                <p:nvPr/>
              </p:nvCxnSpPr>
              <p:spPr>
                <a:xfrm flipV="1">
                  <a:off x="29077783" y="14626819"/>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12" name="Straight Connector 311"/>
                <p:cNvCxnSpPr/>
                <p:nvPr/>
              </p:nvCxnSpPr>
              <p:spPr>
                <a:xfrm flipV="1">
                  <a:off x="29169222"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13" name="Straight Connector 312"/>
                <p:cNvCxnSpPr/>
                <p:nvPr/>
              </p:nvCxnSpPr>
              <p:spPr>
                <a:xfrm flipV="1">
                  <a:off x="29260661"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14" name="Straight Connector 313"/>
                <p:cNvCxnSpPr/>
                <p:nvPr/>
              </p:nvCxnSpPr>
              <p:spPr>
                <a:xfrm flipV="1">
                  <a:off x="29352100"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15" name="Straight Connector 314"/>
                <p:cNvCxnSpPr/>
                <p:nvPr/>
              </p:nvCxnSpPr>
              <p:spPr>
                <a:xfrm flipV="1">
                  <a:off x="29443539"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16" name="Straight Connector 315"/>
                <p:cNvCxnSpPr/>
                <p:nvPr/>
              </p:nvCxnSpPr>
              <p:spPr>
                <a:xfrm flipV="1">
                  <a:off x="29534978"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17" name="Straight Connector 316"/>
                <p:cNvCxnSpPr/>
                <p:nvPr/>
              </p:nvCxnSpPr>
              <p:spPr>
                <a:xfrm flipV="1">
                  <a:off x="29626417"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18" name="Straight Connector 317"/>
                <p:cNvCxnSpPr/>
                <p:nvPr/>
              </p:nvCxnSpPr>
              <p:spPr>
                <a:xfrm flipV="1">
                  <a:off x="29717856"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19" name="Straight Connector 318"/>
                <p:cNvCxnSpPr/>
                <p:nvPr/>
              </p:nvCxnSpPr>
              <p:spPr>
                <a:xfrm flipV="1">
                  <a:off x="29809295"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20" name="Straight Connector 319"/>
                <p:cNvCxnSpPr/>
                <p:nvPr/>
              </p:nvCxnSpPr>
              <p:spPr>
                <a:xfrm flipV="1">
                  <a:off x="29900734"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p:cNvCxnSpPr/>
                <p:nvPr/>
              </p:nvCxnSpPr>
              <p:spPr>
                <a:xfrm flipV="1">
                  <a:off x="29992173" y="14637442"/>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p:cNvCxnSpPr/>
                <p:nvPr/>
              </p:nvCxnSpPr>
              <p:spPr>
                <a:xfrm flipV="1">
                  <a:off x="30083612" y="14637442"/>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23" name="Straight Connector 322"/>
                <p:cNvCxnSpPr/>
                <p:nvPr/>
              </p:nvCxnSpPr>
              <p:spPr>
                <a:xfrm flipV="1">
                  <a:off x="30175051" y="1463036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24" name="Straight Connector 323"/>
                <p:cNvCxnSpPr/>
                <p:nvPr/>
              </p:nvCxnSpPr>
              <p:spPr>
                <a:xfrm flipV="1">
                  <a:off x="30266490" y="1463390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325" name="Rectangle 324"/>
                <p:cNvSpPr/>
                <p:nvPr/>
              </p:nvSpPr>
              <p:spPr>
                <a:xfrm>
                  <a:off x="28986343" y="14630360"/>
                  <a:ext cx="1371585" cy="914400"/>
                </a:xfrm>
                <a:prstGeom prst="rect">
                  <a:avLst/>
                </a:prstGeom>
                <a:noFill/>
                <a:ln w="762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6" name="TextBox 325"/>
                <p:cNvSpPr txBox="1"/>
                <p:nvPr/>
              </p:nvSpPr>
              <p:spPr>
                <a:xfrm>
                  <a:off x="29077783" y="14871065"/>
                  <a:ext cx="1188707" cy="430887"/>
                </a:xfrm>
                <a:prstGeom prst="rect">
                  <a:avLst/>
                </a:prstGeom>
                <a:solidFill>
                  <a:schemeClr val="tx1">
                    <a:alpha val="50000"/>
                  </a:schemeClr>
                </a:solidFill>
              </p:spPr>
              <p:txBody>
                <a:bodyPr wrap="square" lIns="0" tIns="0" rIns="0" bIns="0" rtlCol="0" anchor="ctr" anchorCtr="0">
                  <a:spAutoFit/>
                </a:bodyPr>
                <a:lstStyle/>
                <a:p>
                  <a:pPr algn="ctr"/>
                  <a:r>
                    <a:rPr lang="en-US" sz="1400" dirty="0" smtClean="0">
                      <a:solidFill>
                        <a:schemeClr val="bg1"/>
                      </a:solidFill>
                      <a:latin typeface="Comic Sans MS" panose="030F0702030302020204" pitchFamily="66" charset="0"/>
                    </a:rPr>
                    <a:t>Typical Air Handling  Unit</a:t>
                  </a:r>
                </a:p>
              </p:txBody>
            </p:sp>
          </p:grpSp>
          <p:grpSp>
            <p:nvGrpSpPr>
              <p:cNvPr id="293" name="Group 292"/>
              <p:cNvGrpSpPr/>
              <p:nvPr/>
            </p:nvGrpSpPr>
            <p:grpSpPr>
              <a:xfrm rot="16200000">
                <a:off x="28163391" y="15727627"/>
                <a:ext cx="548634" cy="182879"/>
                <a:chOff x="731562" y="5074901"/>
                <a:chExt cx="548634" cy="182879"/>
              </a:xfrm>
            </p:grpSpPr>
            <p:cxnSp>
              <p:nvCxnSpPr>
                <p:cNvPr id="301" name="Straight Connector 300"/>
                <p:cNvCxnSpPr/>
                <p:nvPr/>
              </p:nvCxnSpPr>
              <p:spPr>
                <a:xfrm flipH="1">
                  <a:off x="731562" y="5166341"/>
                  <a:ext cx="5486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02" name="Group 301"/>
                <p:cNvGrpSpPr/>
                <p:nvPr/>
              </p:nvGrpSpPr>
              <p:grpSpPr>
                <a:xfrm>
                  <a:off x="914440" y="5074901"/>
                  <a:ext cx="197266" cy="182879"/>
                  <a:chOff x="914440" y="5074901"/>
                  <a:chExt cx="197266" cy="182879"/>
                </a:xfrm>
              </p:grpSpPr>
              <p:grpSp>
                <p:nvGrpSpPr>
                  <p:cNvPr id="303" name="Group 302"/>
                  <p:cNvGrpSpPr/>
                  <p:nvPr/>
                </p:nvGrpSpPr>
                <p:grpSpPr>
                  <a:xfrm>
                    <a:off x="1020267" y="5120640"/>
                    <a:ext cx="91439" cy="91439"/>
                    <a:chOff x="1158273" y="5166341"/>
                    <a:chExt cx="91439" cy="91439"/>
                  </a:xfrm>
                </p:grpSpPr>
                <p:cxnSp>
                  <p:nvCxnSpPr>
                    <p:cNvPr id="309" name="Straight Connector 308"/>
                    <p:cNvCxnSpPr/>
                    <p:nvPr/>
                  </p:nvCxnSpPr>
                  <p:spPr>
                    <a:xfrm>
                      <a:off x="1158273" y="5166341"/>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0" name="Straight Connector 309"/>
                    <p:cNvCxnSpPr/>
                    <p:nvPr/>
                  </p:nvCxnSpPr>
                  <p:spPr>
                    <a:xfrm>
                      <a:off x="1158273" y="5257780"/>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04" name="Group 303"/>
                  <p:cNvGrpSpPr/>
                  <p:nvPr/>
                </p:nvGrpSpPr>
                <p:grpSpPr>
                  <a:xfrm>
                    <a:off x="914440" y="5074901"/>
                    <a:ext cx="182883" cy="182879"/>
                    <a:chOff x="914435" y="4160512"/>
                    <a:chExt cx="182883" cy="182879"/>
                  </a:xfrm>
                </p:grpSpPr>
                <p:sp>
                  <p:nvSpPr>
                    <p:cNvPr id="307" name="Isosceles Triangle 306"/>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308" name="Isosceles Triangle 307"/>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305" name="Oval 304"/>
                  <p:cNvSpPr>
                    <a:spLocks noChangeAspect="1"/>
                  </p:cNvSpPr>
                  <p:nvPr/>
                </p:nvSpPr>
                <p:spPr>
                  <a:xfrm rot="1800000">
                    <a:off x="934878" y="5102352"/>
                    <a:ext cx="137160" cy="137160"/>
                  </a:xfrm>
                  <a:prstGeom prst="ellipse">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6" name="Straight Connector 305"/>
                  <p:cNvCxnSpPr>
                    <a:stCxn id="305" idx="2"/>
                    <a:endCxn id="305" idx="6"/>
                  </p:cNvCxnSpPr>
                  <p:nvPr/>
                </p:nvCxnSpPr>
                <p:spPr>
                  <a:xfrm>
                    <a:off x="944066" y="5136642"/>
                    <a:ext cx="118784" cy="6858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grpSp>
          </p:grpSp>
          <p:grpSp>
            <p:nvGrpSpPr>
              <p:cNvPr id="294" name="Group 293"/>
              <p:cNvGrpSpPr/>
              <p:nvPr/>
            </p:nvGrpSpPr>
            <p:grpSpPr>
              <a:xfrm rot="-5400000">
                <a:off x="28175932" y="14726386"/>
                <a:ext cx="548640" cy="182878"/>
                <a:chOff x="731562" y="1600241"/>
                <a:chExt cx="548640" cy="182878"/>
              </a:xfrm>
            </p:grpSpPr>
            <p:cxnSp>
              <p:nvCxnSpPr>
                <p:cNvPr id="295" name="Straight Connector 294"/>
                <p:cNvCxnSpPr/>
                <p:nvPr/>
              </p:nvCxnSpPr>
              <p:spPr>
                <a:xfrm>
                  <a:off x="731562" y="1691680"/>
                  <a:ext cx="548640" cy="0"/>
                </a:xfrm>
                <a:prstGeom prst="line">
                  <a:avLst/>
                </a:prstGeom>
                <a:ln w="952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6" name="Straight Connector 295"/>
                <p:cNvCxnSpPr/>
                <p:nvPr/>
              </p:nvCxnSpPr>
              <p:spPr>
                <a:xfrm>
                  <a:off x="914440" y="1783119"/>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7" name="Straight Connector 296"/>
                <p:cNvCxnSpPr/>
                <p:nvPr/>
              </p:nvCxnSpPr>
              <p:spPr>
                <a:xfrm>
                  <a:off x="914440" y="1600241"/>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a:off x="1097318" y="1691680"/>
                  <a:ext cx="13716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a:off x="1234478" y="1691680"/>
                  <a:ext cx="0" cy="72122"/>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300" name="Oval 299"/>
                <p:cNvSpPr/>
                <p:nvPr/>
              </p:nvSpPr>
              <p:spPr>
                <a:xfrm>
                  <a:off x="914432" y="1623100"/>
                  <a:ext cx="182880" cy="137160"/>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grpSp>
        <p:grpSp>
          <p:nvGrpSpPr>
            <p:cNvPr id="282" name="Group 281"/>
            <p:cNvGrpSpPr/>
            <p:nvPr/>
          </p:nvGrpSpPr>
          <p:grpSpPr>
            <a:xfrm>
              <a:off x="27614746" y="15178994"/>
              <a:ext cx="548640" cy="182878"/>
              <a:chOff x="731562" y="1600241"/>
              <a:chExt cx="548640" cy="182878"/>
            </a:xfrm>
          </p:grpSpPr>
          <p:cxnSp>
            <p:nvCxnSpPr>
              <p:cNvPr id="283" name="Straight Connector 282"/>
              <p:cNvCxnSpPr/>
              <p:nvPr/>
            </p:nvCxnSpPr>
            <p:spPr>
              <a:xfrm>
                <a:off x="731562" y="1691680"/>
                <a:ext cx="548640" cy="0"/>
              </a:xfrm>
              <a:prstGeom prst="line">
                <a:avLst/>
              </a:prstGeom>
              <a:ln w="952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4" name="Straight Connector 283"/>
              <p:cNvCxnSpPr/>
              <p:nvPr/>
            </p:nvCxnSpPr>
            <p:spPr>
              <a:xfrm>
                <a:off x="914440" y="1783119"/>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5" name="Straight Connector 284"/>
              <p:cNvCxnSpPr/>
              <p:nvPr/>
            </p:nvCxnSpPr>
            <p:spPr>
              <a:xfrm>
                <a:off x="914440" y="1600241"/>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6" name="Straight Connector 285"/>
              <p:cNvCxnSpPr/>
              <p:nvPr/>
            </p:nvCxnSpPr>
            <p:spPr>
              <a:xfrm>
                <a:off x="1097318" y="1691680"/>
                <a:ext cx="13716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7" name="Straight Connector 286"/>
              <p:cNvCxnSpPr/>
              <p:nvPr/>
            </p:nvCxnSpPr>
            <p:spPr>
              <a:xfrm>
                <a:off x="1234478" y="1691680"/>
                <a:ext cx="0" cy="72122"/>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288" name="Oval 287"/>
              <p:cNvSpPr/>
              <p:nvPr/>
            </p:nvSpPr>
            <p:spPr>
              <a:xfrm>
                <a:off x="914432" y="1623100"/>
                <a:ext cx="182880" cy="137160"/>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grpSp>
      <p:sp>
        <p:nvSpPr>
          <p:cNvPr id="409" name="TextBox 408"/>
          <p:cNvSpPr txBox="1"/>
          <p:nvPr/>
        </p:nvSpPr>
        <p:spPr>
          <a:xfrm>
            <a:off x="5933903" y="94934"/>
            <a:ext cx="2854013" cy="2800767"/>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Cooling Coil 1</a:t>
            </a:r>
          </a:p>
          <a:p>
            <a:r>
              <a:rPr lang="en-US" sz="1400" dirty="0" smtClean="0">
                <a:solidFill>
                  <a:schemeClr val="bg1"/>
                </a:solidFill>
                <a:latin typeface="Comic Sans MS" panose="030F0702030302020204" pitchFamily="66" charset="0"/>
              </a:rPr>
              <a:t>??,??? cfm </a:t>
            </a:r>
          </a:p>
          <a:p>
            <a:r>
              <a:rPr lang="en-US" sz="1400" dirty="0" smtClean="0">
                <a:solidFill>
                  <a:schemeClr val="bg1"/>
                </a:solidFill>
                <a:latin typeface="Comic Sans MS" panose="030F0702030302020204" pitchFamily="66" charset="0"/>
              </a:rPr>
              <a:t>Entering air - ??.?°F </a:t>
            </a:r>
            <a:r>
              <a:rPr lang="en-US" sz="1400" dirty="0" err="1" smtClean="0">
                <a:solidFill>
                  <a:schemeClr val="bg1"/>
                </a:solidFill>
                <a:latin typeface="Comic Sans MS" panose="030F0702030302020204" pitchFamily="66" charset="0"/>
              </a:rPr>
              <a:t>t</a:t>
            </a:r>
            <a:r>
              <a:rPr lang="en-US" sz="1400" baseline="-25000" dirty="0" err="1" smtClean="0">
                <a:solidFill>
                  <a:schemeClr val="bg1"/>
                </a:solidFill>
                <a:latin typeface="Comic Sans MS" panose="030F0702030302020204" pitchFamily="66" charset="0"/>
              </a:rPr>
              <a:t>db</a:t>
            </a:r>
            <a:endParaRPr lang="en-US" sz="1400" baseline="-25000" dirty="0" smtClean="0">
              <a:solidFill>
                <a:schemeClr val="bg1"/>
              </a:solidFill>
              <a:latin typeface="Comic Sans MS" panose="030F0702030302020204" pitchFamily="66" charset="0"/>
            </a:endParaRPr>
          </a:p>
          <a:p>
            <a:r>
              <a:rPr lang="en-US" sz="1400" dirty="0">
                <a:latin typeface="Comic Sans MS" panose="030F0702030302020204" pitchFamily="66" charset="0"/>
              </a:rPr>
              <a:t>Entering air - </a:t>
            </a:r>
            <a:r>
              <a:rPr lang="en-US" sz="1400" dirty="0">
                <a:solidFill>
                  <a:schemeClr val="bg1"/>
                </a:solidFill>
                <a:latin typeface="Comic Sans MS" panose="030F0702030302020204" pitchFamily="66" charset="0"/>
              </a:rPr>
              <a:t>??.?°F </a:t>
            </a:r>
            <a:r>
              <a:rPr lang="en-US" sz="1400" dirty="0" err="1" smtClean="0">
                <a:solidFill>
                  <a:schemeClr val="bg1"/>
                </a:solidFill>
                <a:latin typeface="Comic Sans MS" panose="030F0702030302020204" pitchFamily="66" charset="0"/>
              </a:rPr>
              <a:t>t</a:t>
            </a:r>
            <a:r>
              <a:rPr lang="en-US" sz="1400" baseline="-25000" dirty="0" err="1" smtClean="0">
                <a:solidFill>
                  <a:schemeClr val="bg1"/>
                </a:solidFill>
                <a:latin typeface="Comic Sans MS" panose="030F0702030302020204" pitchFamily="66" charset="0"/>
              </a:rPr>
              <a:t>wb</a:t>
            </a:r>
            <a:endParaRPr lang="en-US" sz="1400" baseline="-25000" dirty="0" smtClean="0">
              <a:solidFill>
                <a:schemeClr val="bg1"/>
              </a:solidFill>
              <a:latin typeface="Comic Sans MS" panose="030F0702030302020204" pitchFamily="66" charset="0"/>
            </a:endParaRPr>
          </a:p>
          <a:p>
            <a:r>
              <a:rPr lang="en-US" sz="1400" dirty="0" smtClean="0">
                <a:solidFill>
                  <a:schemeClr val="bg1"/>
                </a:solidFill>
                <a:latin typeface="Comic Sans MS" panose="030F0702030302020204" pitchFamily="66" charset="0"/>
              </a:rPr>
              <a:t>Leaving air </a:t>
            </a:r>
            <a:r>
              <a:rPr lang="en-US" sz="1400" dirty="0">
                <a:solidFill>
                  <a:schemeClr val="bg1"/>
                </a:solidFill>
                <a:latin typeface="Comic Sans MS" panose="030F0702030302020204" pitchFamily="66" charset="0"/>
              </a:rPr>
              <a:t>- ??.?°F </a:t>
            </a:r>
            <a:r>
              <a:rPr lang="en-US" sz="1400" dirty="0" err="1">
                <a:solidFill>
                  <a:schemeClr val="bg1"/>
                </a:solidFill>
                <a:latin typeface="Comic Sans MS" panose="030F0702030302020204" pitchFamily="66" charset="0"/>
              </a:rPr>
              <a:t>t</a:t>
            </a:r>
            <a:r>
              <a:rPr lang="en-US" sz="1400" baseline="-25000" dirty="0" err="1">
                <a:solidFill>
                  <a:schemeClr val="bg1"/>
                </a:solidFill>
                <a:latin typeface="Comic Sans MS" panose="030F0702030302020204" pitchFamily="66" charset="0"/>
              </a:rPr>
              <a:t>db</a:t>
            </a:r>
            <a:endParaRPr lang="en-US" sz="1400" baseline="-25000" dirty="0">
              <a:solidFill>
                <a:schemeClr val="bg1"/>
              </a:solidFill>
              <a:latin typeface="Comic Sans MS" panose="030F0702030302020204" pitchFamily="66" charset="0"/>
            </a:endParaRPr>
          </a:p>
          <a:p>
            <a:r>
              <a:rPr lang="en-US" sz="1400" dirty="0">
                <a:latin typeface="Comic Sans MS" panose="030F0702030302020204" pitchFamily="66" charset="0"/>
              </a:rPr>
              <a:t>Leaving air - </a:t>
            </a:r>
            <a:r>
              <a:rPr lang="en-US" sz="1400" dirty="0">
                <a:solidFill>
                  <a:schemeClr val="bg1"/>
                </a:solidFill>
                <a:latin typeface="Comic Sans MS" panose="030F0702030302020204" pitchFamily="66" charset="0"/>
              </a:rPr>
              <a:t>??.?°F </a:t>
            </a:r>
            <a:r>
              <a:rPr lang="en-US" sz="1400" dirty="0" err="1">
                <a:solidFill>
                  <a:schemeClr val="bg1"/>
                </a:solidFill>
                <a:latin typeface="Comic Sans MS" panose="030F0702030302020204" pitchFamily="66" charset="0"/>
              </a:rPr>
              <a:t>t</a:t>
            </a:r>
            <a:r>
              <a:rPr lang="en-US" sz="1400" baseline="-25000" dirty="0" err="1">
                <a:solidFill>
                  <a:schemeClr val="bg1"/>
                </a:solidFill>
                <a:latin typeface="Comic Sans MS" panose="030F0702030302020204" pitchFamily="66" charset="0"/>
              </a:rPr>
              <a:t>wb</a:t>
            </a:r>
            <a:endParaRPr lang="en-US" sz="1400" baseline="-25000" dirty="0">
              <a:solidFill>
                <a:schemeClr val="bg1"/>
              </a:solidFill>
              <a:latin typeface="Comic Sans MS" panose="030F0702030302020204" pitchFamily="66" charset="0"/>
            </a:endParaRPr>
          </a:p>
          <a:p>
            <a:r>
              <a:rPr lang="en-US" sz="1400" dirty="0" smtClean="0">
                <a:solidFill>
                  <a:schemeClr val="bg1"/>
                </a:solidFill>
                <a:latin typeface="Comic Sans MS" panose="030F0702030302020204" pitchFamily="66" charset="0"/>
              </a:rPr>
              <a:t>Airside ∆p - ??.? in.w.c.</a:t>
            </a:r>
          </a:p>
          <a:p>
            <a:r>
              <a:rPr lang="en-US" sz="1400" dirty="0" smtClean="0">
                <a:solidFill>
                  <a:schemeClr val="bg1"/>
                </a:solidFill>
                <a:latin typeface="Comic Sans MS" panose="030F0702030302020204" pitchFamily="66" charset="0"/>
              </a:rPr>
              <a:t>??? </a:t>
            </a:r>
            <a:r>
              <a:rPr lang="en-US" sz="1400" dirty="0" err="1" smtClean="0">
                <a:solidFill>
                  <a:schemeClr val="bg1"/>
                </a:solidFill>
                <a:latin typeface="Comic Sans MS" panose="030F0702030302020204" pitchFamily="66" charset="0"/>
              </a:rPr>
              <a:t>Gpm</a:t>
            </a:r>
            <a:endParaRPr lang="en-US" sz="1400" dirty="0" smtClean="0">
              <a:solidFill>
                <a:schemeClr val="bg1"/>
              </a:solidFill>
              <a:latin typeface="Comic Sans MS" panose="030F0702030302020204" pitchFamily="66" charset="0"/>
            </a:endParaRPr>
          </a:p>
          <a:p>
            <a:r>
              <a:rPr lang="en-US" sz="1400" dirty="0" smtClean="0">
                <a:solidFill>
                  <a:schemeClr val="bg1"/>
                </a:solidFill>
                <a:latin typeface="Comic Sans MS" panose="030F0702030302020204" pitchFamily="66" charset="0"/>
              </a:rPr>
              <a:t>Entering water - ??.? °F</a:t>
            </a:r>
          </a:p>
          <a:p>
            <a:r>
              <a:rPr lang="en-US" sz="1400" dirty="0" smtClean="0">
                <a:solidFill>
                  <a:schemeClr val="bg1"/>
                </a:solidFill>
                <a:latin typeface="Comic Sans MS" panose="030F0702030302020204" pitchFamily="66" charset="0"/>
              </a:rPr>
              <a:t>Leaving </a:t>
            </a:r>
            <a:r>
              <a:rPr lang="en-US" sz="1400" dirty="0">
                <a:solidFill>
                  <a:schemeClr val="bg1"/>
                </a:solidFill>
                <a:latin typeface="Comic Sans MS" panose="030F0702030302020204" pitchFamily="66" charset="0"/>
              </a:rPr>
              <a:t>water - ??.? °</a:t>
            </a:r>
            <a:r>
              <a:rPr lang="en-US" sz="1400" dirty="0" smtClean="0">
                <a:solidFill>
                  <a:schemeClr val="bg1"/>
                </a:solidFill>
                <a:latin typeface="Comic Sans MS" panose="030F0702030302020204" pitchFamily="66" charset="0"/>
              </a:rPr>
              <a:t>F</a:t>
            </a:r>
          </a:p>
          <a:p>
            <a:r>
              <a:rPr lang="en-US" sz="1400" dirty="0" smtClean="0">
                <a:solidFill>
                  <a:schemeClr val="bg1"/>
                </a:solidFill>
                <a:latin typeface="Comic Sans MS" panose="030F0702030302020204" pitchFamily="66" charset="0"/>
              </a:rPr>
              <a:t>Waterside </a:t>
            </a:r>
            <a:r>
              <a:rPr lang="en-US" sz="1400" dirty="0">
                <a:solidFill>
                  <a:schemeClr val="bg1"/>
                </a:solidFill>
                <a:latin typeface="Comic Sans MS" panose="030F0702030302020204" pitchFamily="66" charset="0"/>
              </a:rPr>
              <a:t>∆p - ??.? </a:t>
            </a:r>
            <a:r>
              <a:rPr lang="en-US" sz="1400" dirty="0" err="1" smtClean="0">
                <a:solidFill>
                  <a:schemeClr val="bg1"/>
                </a:solidFill>
                <a:latin typeface="Comic Sans MS" panose="030F0702030302020204" pitchFamily="66" charset="0"/>
              </a:rPr>
              <a:t>ft.w.c</a:t>
            </a:r>
            <a:r>
              <a:rPr lang="en-US" sz="1400" dirty="0" smtClean="0">
                <a:solidFill>
                  <a:schemeClr val="bg1"/>
                </a:solidFill>
                <a:latin typeface="Comic Sans MS" panose="030F0702030302020204" pitchFamily="66" charset="0"/>
              </a:rPr>
              <a:t>.</a:t>
            </a:r>
          </a:p>
          <a:p>
            <a:r>
              <a:rPr lang="en-US" sz="1400" dirty="0" smtClean="0">
                <a:solidFill>
                  <a:schemeClr val="bg1"/>
                </a:solidFill>
                <a:latin typeface="Comic Sans MS" panose="030F0702030302020204" pitchFamily="66" charset="0"/>
              </a:rPr>
              <a:t>Maximum face velocity – 500 fpm</a:t>
            </a:r>
          </a:p>
          <a:p>
            <a:r>
              <a:rPr lang="en-US" sz="1400" dirty="0" smtClean="0">
                <a:solidFill>
                  <a:schemeClr val="bg1"/>
                </a:solidFill>
                <a:latin typeface="Comic Sans MS" panose="030F0702030302020204" pitchFamily="66" charset="0"/>
              </a:rPr>
              <a:t>Minimum rows - ?</a:t>
            </a:r>
            <a:endParaRPr lang="en-US" sz="1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3572547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Cooling Coils – Typical Circuit</a:t>
            </a:r>
            <a:endParaRPr lang="en-US" dirty="0"/>
          </a:p>
        </p:txBody>
      </p:sp>
      <p:sp>
        <p:nvSpPr>
          <p:cNvPr id="273" name="TextBox 272"/>
          <p:cNvSpPr txBox="1"/>
          <p:nvPr/>
        </p:nvSpPr>
        <p:spPr>
          <a:xfrm>
            <a:off x="1005880" y="1799380"/>
            <a:ext cx="3235104" cy="215444"/>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Total Flow for the Branch - ??? </a:t>
            </a:r>
            <a:r>
              <a:rPr lang="en-US" sz="1400" dirty="0" err="1" smtClean="0">
                <a:solidFill>
                  <a:schemeClr val="bg1"/>
                </a:solidFill>
                <a:latin typeface="Comic Sans MS" panose="030F0702030302020204" pitchFamily="66" charset="0"/>
              </a:rPr>
              <a:t>gpm</a:t>
            </a:r>
            <a:endParaRPr lang="en-US" sz="1400" dirty="0">
              <a:solidFill>
                <a:schemeClr val="bg1"/>
              </a:solidFill>
              <a:latin typeface="Comic Sans MS" panose="030F0702030302020204" pitchFamily="66" charset="0"/>
            </a:endParaRPr>
          </a:p>
        </p:txBody>
      </p:sp>
      <p:grpSp>
        <p:nvGrpSpPr>
          <p:cNvPr id="3" name="Group 2"/>
          <p:cNvGrpSpPr/>
          <p:nvPr/>
        </p:nvGrpSpPr>
        <p:grpSpPr>
          <a:xfrm>
            <a:off x="914440" y="1600220"/>
            <a:ext cx="4345383" cy="4571950"/>
            <a:chOff x="21031150" y="9601215"/>
            <a:chExt cx="4345383" cy="4571950"/>
          </a:xfrm>
        </p:grpSpPr>
        <p:grpSp>
          <p:nvGrpSpPr>
            <p:cNvPr id="90" name="Group 89"/>
            <p:cNvGrpSpPr/>
            <p:nvPr/>
          </p:nvGrpSpPr>
          <p:grpSpPr>
            <a:xfrm>
              <a:off x="23776352" y="12448455"/>
              <a:ext cx="914389" cy="215983"/>
              <a:chOff x="21945540" y="12448457"/>
              <a:chExt cx="914389" cy="215983"/>
            </a:xfrm>
          </p:grpSpPr>
          <p:grpSp>
            <p:nvGrpSpPr>
              <p:cNvPr id="91" name="Group 90"/>
              <p:cNvGrpSpPr/>
              <p:nvPr/>
            </p:nvGrpSpPr>
            <p:grpSpPr>
              <a:xfrm>
                <a:off x="21945540" y="12573000"/>
                <a:ext cx="914389" cy="91440"/>
                <a:chOff x="21945540" y="12024348"/>
                <a:chExt cx="914389" cy="91440"/>
              </a:xfrm>
            </p:grpSpPr>
            <p:cxnSp>
              <p:nvCxnSpPr>
                <p:cNvPr id="98" name="Straight Connector 97"/>
                <p:cNvCxnSpPr/>
                <p:nvPr/>
              </p:nvCxnSpPr>
              <p:spPr>
                <a:xfrm>
                  <a:off x="21945540" y="12070068"/>
                  <a:ext cx="914389" cy="4574"/>
                </a:xfrm>
                <a:prstGeom prst="line">
                  <a:avLst/>
                </a:prstGeom>
                <a:ln w="25400" cap="rnd">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99" name="Group 98"/>
                <p:cNvGrpSpPr>
                  <a:grpSpLocks noChangeAspect="1"/>
                </p:cNvGrpSpPr>
                <p:nvPr/>
              </p:nvGrpSpPr>
              <p:grpSpPr>
                <a:xfrm rot="16200000">
                  <a:off x="22128417" y="12024349"/>
                  <a:ext cx="91440" cy="91438"/>
                  <a:chOff x="914440" y="4526267"/>
                  <a:chExt cx="182883" cy="182879"/>
                </a:xfrm>
              </p:grpSpPr>
              <p:grpSp>
                <p:nvGrpSpPr>
                  <p:cNvPr id="100" name="Group 99"/>
                  <p:cNvGrpSpPr/>
                  <p:nvPr/>
                </p:nvGrpSpPr>
                <p:grpSpPr>
                  <a:xfrm>
                    <a:off x="914440" y="4526267"/>
                    <a:ext cx="182883" cy="182879"/>
                    <a:chOff x="914435" y="4160512"/>
                    <a:chExt cx="182883" cy="182879"/>
                  </a:xfrm>
                </p:grpSpPr>
                <p:sp>
                  <p:nvSpPr>
                    <p:cNvPr id="102" name="Isosceles Triangle 101"/>
                    <p:cNvSpPr/>
                    <p:nvPr/>
                  </p:nvSpPr>
                  <p:spPr>
                    <a:xfrm flipV="1">
                      <a:off x="914438" y="4160512"/>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03" name="Isosceles Triangle 102"/>
                    <p:cNvSpPr/>
                    <p:nvPr/>
                  </p:nvSpPr>
                  <p:spPr>
                    <a:xfrm>
                      <a:off x="914435" y="4251951"/>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101" name="Oval 100"/>
                  <p:cNvSpPr>
                    <a:spLocks noChangeAspect="1"/>
                  </p:cNvSpPr>
                  <p:nvPr/>
                </p:nvSpPr>
                <p:spPr>
                  <a:xfrm>
                    <a:off x="960120" y="4572000"/>
                    <a:ext cx="91440" cy="91440"/>
                  </a:xfrm>
                  <a:prstGeom prst="ellipse">
                    <a:avLst/>
                  </a:prstGeom>
                  <a:solidFill>
                    <a:schemeClr val="bg1">
                      <a:lumMod val="75000"/>
                    </a:schemeClr>
                  </a:solidFill>
                  <a:ln w="127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92" name="Group 91"/>
              <p:cNvGrpSpPr/>
              <p:nvPr/>
            </p:nvGrpSpPr>
            <p:grpSpPr>
              <a:xfrm rot="16200000">
                <a:off x="22341495" y="12509697"/>
                <a:ext cx="215952" cy="93472"/>
                <a:chOff x="3566173" y="4021321"/>
                <a:chExt cx="215952" cy="93472"/>
              </a:xfrm>
            </p:grpSpPr>
            <p:grpSp>
              <p:nvGrpSpPr>
                <p:cNvPr id="93" name="Group 92"/>
                <p:cNvGrpSpPr/>
                <p:nvPr/>
              </p:nvGrpSpPr>
              <p:grpSpPr>
                <a:xfrm>
                  <a:off x="3566173" y="4023353"/>
                  <a:ext cx="91442" cy="91440"/>
                  <a:chOff x="914435" y="4160512"/>
                  <a:chExt cx="182883" cy="182879"/>
                </a:xfrm>
              </p:grpSpPr>
              <p:sp>
                <p:nvSpPr>
                  <p:cNvPr id="96" name="Isosceles Triangle 95"/>
                  <p:cNvSpPr/>
                  <p:nvPr/>
                </p:nvSpPr>
                <p:spPr>
                  <a:xfrm flipV="1">
                    <a:off x="914438" y="4160512"/>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97" name="Isosceles Triangle 96"/>
                  <p:cNvSpPr/>
                  <p:nvPr/>
                </p:nvSpPr>
                <p:spPr>
                  <a:xfrm>
                    <a:off x="914435" y="4251951"/>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cxnSp>
              <p:nvCxnSpPr>
                <p:cNvPr id="94" name="Straight Connector 93"/>
                <p:cNvCxnSpPr>
                  <a:stCxn id="97" idx="0"/>
                </p:cNvCxnSpPr>
                <p:nvPr/>
              </p:nvCxnSpPr>
              <p:spPr>
                <a:xfrm>
                  <a:off x="3611893" y="4069073"/>
                  <a:ext cx="70767" cy="0"/>
                </a:xfrm>
                <a:prstGeom prst="lin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95" name="Rectangle 94"/>
                <p:cNvSpPr>
                  <a:spLocks noChangeAspect="1"/>
                </p:cNvSpPr>
                <p:nvPr/>
              </p:nvSpPr>
              <p:spPr>
                <a:xfrm flipH="1">
                  <a:off x="3690684" y="4021321"/>
                  <a:ext cx="91441" cy="91441"/>
                </a:xfrm>
                <a:prstGeom prst="rect">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grpSp>
        <p:grpSp>
          <p:nvGrpSpPr>
            <p:cNvPr id="104" name="Group 103"/>
            <p:cNvGrpSpPr/>
            <p:nvPr/>
          </p:nvGrpSpPr>
          <p:grpSpPr>
            <a:xfrm>
              <a:off x="21033182" y="12448455"/>
              <a:ext cx="914389" cy="215983"/>
              <a:chOff x="21945540" y="12448457"/>
              <a:chExt cx="914389" cy="215983"/>
            </a:xfrm>
          </p:grpSpPr>
          <p:grpSp>
            <p:nvGrpSpPr>
              <p:cNvPr id="105" name="Group 104"/>
              <p:cNvGrpSpPr/>
              <p:nvPr/>
            </p:nvGrpSpPr>
            <p:grpSpPr>
              <a:xfrm>
                <a:off x="21945540" y="12573000"/>
                <a:ext cx="914389" cy="91440"/>
                <a:chOff x="21945540" y="12024348"/>
                <a:chExt cx="914389" cy="91440"/>
              </a:xfrm>
            </p:grpSpPr>
            <p:cxnSp>
              <p:nvCxnSpPr>
                <p:cNvPr id="112" name="Straight Connector 111"/>
                <p:cNvCxnSpPr/>
                <p:nvPr/>
              </p:nvCxnSpPr>
              <p:spPr>
                <a:xfrm>
                  <a:off x="21945540" y="12070068"/>
                  <a:ext cx="914389" cy="4574"/>
                </a:xfrm>
                <a:prstGeom prst="line">
                  <a:avLst/>
                </a:prstGeom>
                <a:ln w="25400" cap="rnd">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a:grpSpLocks noChangeAspect="1"/>
                </p:cNvGrpSpPr>
                <p:nvPr/>
              </p:nvGrpSpPr>
              <p:grpSpPr>
                <a:xfrm rot="16200000">
                  <a:off x="22128417" y="12024349"/>
                  <a:ext cx="91440" cy="91438"/>
                  <a:chOff x="914440" y="4526267"/>
                  <a:chExt cx="182883" cy="182879"/>
                </a:xfrm>
              </p:grpSpPr>
              <p:grpSp>
                <p:nvGrpSpPr>
                  <p:cNvPr id="114" name="Group 113"/>
                  <p:cNvGrpSpPr/>
                  <p:nvPr/>
                </p:nvGrpSpPr>
                <p:grpSpPr>
                  <a:xfrm>
                    <a:off x="914440" y="4526267"/>
                    <a:ext cx="182883" cy="182879"/>
                    <a:chOff x="914435" y="4160512"/>
                    <a:chExt cx="182883" cy="182879"/>
                  </a:xfrm>
                </p:grpSpPr>
                <p:sp>
                  <p:nvSpPr>
                    <p:cNvPr id="116" name="Isosceles Triangle 115"/>
                    <p:cNvSpPr/>
                    <p:nvPr/>
                  </p:nvSpPr>
                  <p:spPr>
                    <a:xfrm flipV="1">
                      <a:off x="914438" y="4160512"/>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17" name="Isosceles Triangle 116"/>
                    <p:cNvSpPr/>
                    <p:nvPr/>
                  </p:nvSpPr>
                  <p:spPr>
                    <a:xfrm>
                      <a:off x="914435" y="4251951"/>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115" name="Oval 114"/>
                  <p:cNvSpPr>
                    <a:spLocks noChangeAspect="1"/>
                  </p:cNvSpPr>
                  <p:nvPr/>
                </p:nvSpPr>
                <p:spPr>
                  <a:xfrm>
                    <a:off x="960120" y="4572000"/>
                    <a:ext cx="91440" cy="91440"/>
                  </a:xfrm>
                  <a:prstGeom prst="ellipse">
                    <a:avLst/>
                  </a:prstGeom>
                  <a:solidFill>
                    <a:schemeClr val="bg1">
                      <a:lumMod val="75000"/>
                    </a:schemeClr>
                  </a:solidFill>
                  <a:ln w="127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6" name="Group 105"/>
              <p:cNvGrpSpPr/>
              <p:nvPr/>
            </p:nvGrpSpPr>
            <p:grpSpPr>
              <a:xfrm rot="16200000">
                <a:off x="22341495" y="12509697"/>
                <a:ext cx="215952" cy="93472"/>
                <a:chOff x="3566173" y="4021321"/>
                <a:chExt cx="215952" cy="93472"/>
              </a:xfrm>
            </p:grpSpPr>
            <p:grpSp>
              <p:nvGrpSpPr>
                <p:cNvPr id="107" name="Group 106"/>
                <p:cNvGrpSpPr/>
                <p:nvPr/>
              </p:nvGrpSpPr>
              <p:grpSpPr>
                <a:xfrm>
                  <a:off x="3566173" y="4023353"/>
                  <a:ext cx="91442" cy="91440"/>
                  <a:chOff x="914435" y="4160512"/>
                  <a:chExt cx="182883" cy="182879"/>
                </a:xfrm>
              </p:grpSpPr>
              <p:sp>
                <p:nvSpPr>
                  <p:cNvPr id="110" name="Isosceles Triangle 109"/>
                  <p:cNvSpPr/>
                  <p:nvPr/>
                </p:nvSpPr>
                <p:spPr>
                  <a:xfrm flipV="1">
                    <a:off x="914438" y="4160512"/>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11" name="Isosceles Triangle 110"/>
                  <p:cNvSpPr/>
                  <p:nvPr/>
                </p:nvSpPr>
                <p:spPr>
                  <a:xfrm>
                    <a:off x="914435" y="4251951"/>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cxnSp>
              <p:nvCxnSpPr>
                <p:cNvPr id="108" name="Straight Connector 107"/>
                <p:cNvCxnSpPr>
                  <a:stCxn id="111" idx="0"/>
                </p:cNvCxnSpPr>
                <p:nvPr/>
              </p:nvCxnSpPr>
              <p:spPr>
                <a:xfrm>
                  <a:off x="3611893" y="4069073"/>
                  <a:ext cx="70767" cy="0"/>
                </a:xfrm>
                <a:prstGeom prst="lin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09" name="Rectangle 108"/>
                <p:cNvSpPr>
                  <a:spLocks noChangeAspect="1"/>
                </p:cNvSpPr>
                <p:nvPr/>
              </p:nvSpPr>
              <p:spPr>
                <a:xfrm flipH="1">
                  <a:off x="3690684" y="4021321"/>
                  <a:ext cx="91441" cy="91441"/>
                </a:xfrm>
                <a:prstGeom prst="rect">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grpSp>
        <p:grpSp>
          <p:nvGrpSpPr>
            <p:cNvPr id="118" name="Group 117"/>
            <p:cNvGrpSpPr/>
            <p:nvPr/>
          </p:nvGrpSpPr>
          <p:grpSpPr>
            <a:xfrm>
              <a:off x="21035214" y="12298676"/>
              <a:ext cx="914389" cy="91440"/>
              <a:chOff x="21947572" y="12572999"/>
              <a:chExt cx="914389" cy="91440"/>
            </a:xfrm>
          </p:grpSpPr>
          <p:cxnSp>
            <p:nvCxnSpPr>
              <p:cNvPr id="119" name="Straight Connector 118"/>
              <p:cNvCxnSpPr/>
              <p:nvPr/>
            </p:nvCxnSpPr>
            <p:spPr>
              <a:xfrm>
                <a:off x="21947572" y="12618707"/>
                <a:ext cx="914389" cy="4574"/>
              </a:xfrm>
              <a:prstGeom prst="line">
                <a:avLst/>
              </a:prstGeom>
              <a:ln w="25400" cap="rnd">
                <a:solidFill>
                  <a:srgbClr val="00B0F0"/>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a:grpSpLocks noChangeAspect="1"/>
              </p:cNvGrpSpPr>
              <p:nvPr/>
            </p:nvGrpSpPr>
            <p:grpSpPr>
              <a:xfrm rot="16200000">
                <a:off x="22128417" y="12573000"/>
                <a:ext cx="91440" cy="91438"/>
                <a:chOff x="914440" y="4526267"/>
                <a:chExt cx="182883" cy="182879"/>
              </a:xfrm>
            </p:grpSpPr>
            <p:grpSp>
              <p:nvGrpSpPr>
                <p:cNvPr id="121" name="Group 120"/>
                <p:cNvGrpSpPr/>
                <p:nvPr/>
              </p:nvGrpSpPr>
              <p:grpSpPr>
                <a:xfrm>
                  <a:off x="914440" y="4526267"/>
                  <a:ext cx="182883" cy="182879"/>
                  <a:chOff x="914435" y="4160512"/>
                  <a:chExt cx="182883" cy="182879"/>
                </a:xfrm>
              </p:grpSpPr>
              <p:sp>
                <p:nvSpPr>
                  <p:cNvPr id="123" name="Isosceles Triangle 122"/>
                  <p:cNvSpPr/>
                  <p:nvPr/>
                </p:nvSpPr>
                <p:spPr>
                  <a:xfrm flipV="1">
                    <a:off x="914438" y="4160512"/>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24" name="Isosceles Triangle 123"/>
                  <p:cNvSpPr/>
                  <p:nvPr/>
                </p:nvSpPr>
                <p:spPr>
                  <a:xfrm>
                    <a:off x="914435" y="4251951"/>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122" name="Oval 121"/>
                <p:cNvSpPr>
                  <a:spLocks noChangeAspect="1"/>
                </p:cNvSpPr>
                <p:nvPr/>
              </p:nvSpPr>
              <p:spPr>
                <a:xfrm>
                  <a:off x="960120" y="4572000"/>
                  <a:ext cx="91440" cy="91440"/>
                </a:xfrm>
                <a:prstGeom prst="ellipse">
                  <a:avLst/>
                </a:prstGeom>
                <a:solidFill>
                  <a:schemeClr val="bg1">
                    <a:lumMod val="75000"/>
                  </a:schemeClr>
                </a:solidFill>
                <a:ln w="127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25" name="Group 124"/>
            <p:cNvGrpSpPr>
              <a:grpSpLocks noChangeAspect="1"/>
            </p:cNvGrpSpPr>
            <p:nvPr/>
          </p:nvGrpSpPr>
          <p:grpSpPr>
            <a:xfrm>
              <a:off x="21947571" y="12252947"/>
              <a:ext cx="685792" cy="457199"/>
              <a:chOff x="22859929" y="11883649"/>
              <a:chExt cx="1371585" cy="928554"/>
            </a:xfrm>
          </p:grpSpPr>
          <p:cxnSp>
            <p:nvCxnSpPr>
              <p:cNvPr id="126" name="Straight Connector 125"/>
              <p:cNvCxnSpPr/>
              <p:nvPr/>
            </p:nvCxnSpPr>
            <p:spPr>
              <a:xfrm flipV="1">
                <a:off x="22951369" y="11883649"/>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V="1">
                <a:off x="23042808" y="1188719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V="1">
                <a:off x="23134247" y="1188719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flipV="1">
                <a:off x="23225686" y="1188719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flipV="1">
                <a:off x="23317125" y="1189073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flipV="1">
                <a:off x="23408564" y="1189073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flipV="1">
                <a:off x="23500003" y="1188719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flipV="1">
                <a:off x="23591442" y="1189073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flipV="1">
                <a:off x="23682881" y="1189073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V="1">
                <a:off x="23774320" y="1189073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V="1">
                <a:off x="23865759" y="11894272"/>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V="1">
                <a:off x="23957198" y="11894272"/>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flipV="1">
                <a:off x="24048637" y="1188719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V="1">
                <a:off x="24140076" y="1189073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40" name="Rectangle 139"/>
              <p:cNvSpPr>
                <a:spLocks noChangeAspect="1"/>
              </p:cNvSpPr>
              <p:nvPr/>
            </p:nvSpPr>
            <p:spPr>
              <a:xfrm>
                <a:off x="22859929" y="11887190"/>
                <a:ext cx="1371585" cy="914400"/>
              </a:xfrm>
              <a:prstGeom prst="rect">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1" name="TextBox 140"/>
            <p:cNvSpPr txBox="1"/>
            <p:nvPr/>
          </p:nvSpPr>
          <p:spPr>
            <a:xfrm>
              <a:off x="21289389" y="12832592"/>
              <a:ext cx="1188707" cy="430887"/>
            </a:xfrm>
            <a:prstGeom prst="rect">
              <a:avLst/>
            </a:prstGeom>
            <a:solidFill>
              <a:schemeClr val="tx1">
                <a:alpha val="50000"/>
              </a:schemeClr>
            </a:solidFill>
          </p:spPr>
          <p:txBody>
            <a:bodyPr wrap="square" lIns="0" tIns="0" rIns="0" bIns="0" rtlCol="0" anchor="ctr" anchorCtr="0">
              <a:spAutoFit/>
            </a:bodyPr>
            <a:lstStyle/>
            <a:p>
              <a:pPr algn="ctr"/>
              <a:r>
                <a:rPr lang="en-US" sz="1400" dirty="0" smtClean="0">
                  <a:solidFill>
                    <a:schemeClr val="bg1"/>
                  </a:solidFill>
                  <a:latin typeface="Comic Sans MS" panose="030F0702030302020204" pitchFamily="66" charset="0"/>
                </a:rPr>
                <a:t>Typical Guest Room Fan Coil</a:t>
              </a:r>
            </a:p>
          </p:txBody>
        </p:sp>
        <p:grpSp>
          <p:nvGrpSpPr>
            <p:cNvPr id="142" name="Group 141"/>
            <p:cNvGrpSpPr/>
            <p:nvPr/>
          </p:nvGrpSpPr>
          <p:grpSpPr>
            <a:xfrm>
              <a:off x="23778384" y="12298676"/>
              <a:ext cx="914389" cy="91440"/>
              <a:chOff x="21947572" y="12572999"/>
              <a:chExt cx="914389" cy="91440"/>
            </a:xfrm>
          </p:grpSpPr>
          <p:cxnSp>
            <p:nvCxnSpPr>
              <p:cNvPr id="143" name="Straight Connector 142"/>
              <p:cNvCxnSpPr/>
              <p:nvPr/>
            </p:nvCxnSpPr>
            <p:spPr>
              <a:xfrm>
                <a:off x="21947572" y="12618707"/>
                <a:ext cx="914389" cy="4574"/>
              </a:xfrm>
              <a:prstGeom prst="line">
                <a:avLst/>
              </a:prstGeom>
              <a:ln w="25400" cap="rnd">
                <a:solidFill>
                  <a:srgbClr val="00B0F0"/>
                </a:solidFill>
              </a:ln>
            </p:spPr>
            <p:style>
              <a:lnRef idx="1">
                <a:schemeClr val="accent1"/>
              </a:lnRef>
              <a:fillRef idx="0">
                <a:schemeClr val="accent1"/>
              </a:fillRef>
              <a:effectRef idx="0">
                <a:schemeClr val="accent1"/>
              </a:effectRef>
              <a:fontRef idx="minor">
                <a:schemeClr val="tx1"/>
              </a:fontRef>
            </p:style>
          </p:cxnSp>
          <p:grpSp>
            <p:nvGrpSpPr>
              <p:cNvPr id="144" name="Group 143"/>
              <p:cNvGrpSpPr>
                <a:grpSpLocks noChangeAspect="1"/>
              </p:cNvGrpSpPr>
              <p:nvPr/>
            </p:nvGrpSpPr>
            <p:grpSpPr>
              <a:xfrm rot="16200000">
                <a:off x="22128417" y="12573000"/>
                <a:ext cx="91440" cy="91438"/>
                <a:chOff x="914440" y="4526267"/>
                <a:chExt cx="182883" cy="182879"/>
              </a:xfrm>
            </p:grpSpPr>
            <p:grpSp>
              <p:nvGrpSpPr>
                <p:cNvPr id="145" name="Group 144"/>
                <p:cNvGrpSpPr/>
                <p:nvPr/>
              </p:nvGrpSpPr>
              <p:grpSpPr>
                <a:xfrm>
                  <a:off x="914440" y="4526267"/>
                  <a:ext cx="182883" cy="182879"/>
                  <a:chOff x="914435" y="4160512"/>
                  <a:chExt cx="182883" cy="182879"/>
                </a:xfrm>
              </p:grpSpPr>
              <p:sp>
                <p:nvSpPr>
                  <p:cNvPr id="147" name="Isosceles Triangle 146"/>
                  <p:cNvSpPr/>
                  <p:nvPr/>
                </p:nvSpPr>
                <p:spPr>
                  <a:xfrm flipV="1">
                    <a:off x="914438" y="4160512"/>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48" name="Isosceles Triangle 147"/>
                  <p:cNvSpPr/>
                  <p:nvPr/>
                </p:nvSpPr>
                <p:spPr>
                  <a:xfrm>
                    <a:off x="914435" y="4251951"/>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146" name="Oval 145"/>
                <p:cNvSpPr>
                  <a:spLocks noChangeAspect="1"/>
                </p:cNvSpPr>
                <p:nvPr/>
              </p:nvSpPr>
              <p:spPr>
                <a:xfrm>
                  <a:off x="960120" y="4572000"/>
                  <a:ext cx="91440" cy="91440"/>
                </a:xfrm>
                <a:prstGeom prst="ellipse">
                  <a:avLst/>
                </a:prstGeom>
                <a:solidFill>
                  <a:schemeClr val="bg1">
                    <a:lumMod val="75000"/>
                  </a:schemeClr>
                </a:solidFill>
                <a:ln w="127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49" name="Group 148"/>
            <p:cNvGrpSpPr>
              <a:grpSpLocks noChangeAspect="1"/>
            </p:cNvGrpSpPr>
            <p:nvPr/>
          </p:nvGrpSpPr>
          <p:grpSpPr>
            <a:xfrm>
              <a:off x="24690741" y="12252947"/>
              <a:ext cx="685792" cy="457199"/>
              <a:chOff x="22859929" y="11883649"/>
              <a:chExt cx="1371585" cy="928554"/>
            </a:xfrm>
          </p:grpSpPr>
          <p:cxnSp>
            <p:nvCxnSpPr>
              <p:cNvPr id="150" name="Straight Connector 149"/>
              <p:cNvCxnSpPr/>
              <p:nvPr/>
            </p:nvCxnSpPr>
            <p:spPr>
              <a:xfrm flipV="1">
                <a:off x="22951369" y="11883649"/>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flipV="1">
                <a:off x="23042808" y="1188719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flipV="1">
                <a:off x="23134247" y="1188719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flipV="1">
                <a:off x="23225686" y="1188719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flipV="1">
                <a:off x="23317125" y="1189073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flipV="1">
                <a:off x="23408564" y="1189073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flipV="1">
                <a:off x="23500003" y="1188719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V="1">
                <a:off x="23591442" y="1189073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V="1">
                <a:off x="23682881" y="1189073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flipV="1">
                <a:off x="23774320" y="1189073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flipV="1">
                <a:off x="23865759" y="11894272"/>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flipV="1">
                <a:off x="23957198" y="11894272"/>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flipV="1">
                <a:off x="24048637" y="11887190"/>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flipV="1">
                <a:off x="24140076" y="11890731"/>
                <a:ext cx="0" cy="91793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64" name="Rectangle 163"/>
              <p:cNvSpPr>
                <a:spLocks noChangeAspect="1"/>
              </p:cNvSpPr>
              <p:nvPr/>
            </p:nvSpPr>
            <p:spPr>
              <a:xfrm>
                <a:off x="22859929" y="11887190"/>
                <a:ext cx="1371585" cy="914400"/>
              </a:xfrm>
              <a:prstGeom prst="rect">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5" name="TextBox 164"/>
            <p:cNvSpPr txBox="1"/>
            <p:nvPr/>
          </p:nvSpPr>
          <p:spPr>
            <a:xfrm>
              <a:off x="24032559" y="12832592"/>
              <a:ext cx="1188707" cy="430887"/>
            </a:xfrm>
            <a:prstGeom prst="rect">
              <a:avLst/>
            </a:prstGeom>
            <a:solidFill>
              <a:schemeClr val="tx1">
                <a:alpha val="50000"/>
              </a:schemeClr>
            </a:solidFill>
          </p:spPr>
          <p:txBody>
            <a:bodyPr wrap="square" lIns="0" tIns="0" rIns="0" bIns="0" rtlCol="0" anchor="ctr" anchorCtr="0">
              <a:spAutoFit/>
            </a:bodyPr>
            <a:lstStyle/>
            <a:p>
              <a:pPr algn="ctr"/>
              <a:r>
                <a:rPr lang="en-US" sz="1400" dirty="0" smtClean="0">
                  <a:solidFill>
                    <a:schemeClr val="bg1"/>
                  </a:solidFill>
                  <a:latin typeface="Comic Sans MS" panose="030F0702030302020204" pitchFamily="66" charset="0"/>
                </a:rPr>
                <a:t>Typical Guest Room Fan Coil</a:t>
              </a:r>
            </a:p>
          </p:txBody>
        </p:sp>
        <p:cxnSp>
          <p:nvCxnSpPr>
            <p:cNvPr id="166" name="Straight Connector 165"/>
            <p:cNvCxnSpPr/>
            <p:nvPr/>
          </p:nvCxnSpPr>
          <p:spPr>
            <a:xfrm flipV="1">
              <a:off x="23776352" y="11339948"/>
              <a:ext cx="2032" cy="1002338"/>
            </a:xfrm>
            <a:prstGeom prst="line">
              <a:avLst/>
            </a:prstGeom>
            <a:ln w="25400" cap="rnd">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flipV="1">
              <a:off x="23774320" y="12618702"/>
              <a:ext cx="2032" cy="1002338"/>
            </a:xfrm>
            <a:prstGeom prst="line">
              <a:avLst/>
            </a:prstGeom>
            <a:ln w="25400" cap="rnd">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flipV="1">
              <a:off x="21031150" y="11338556"/>
              <a:ext cx="2032" cy="1002338"/>
            </a:xfrm>
            <a:prstGeom prst="line">
              <a:avLst/>
            </a:prstGeom>
            <a:ln w="25400" cap="rnd">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V="1">
              <a:off x="21031150" y="12622193"/>
              <a:ext cx="2032" cy="1002338"/>
            </a:xfrm>
            <a:prstGeom prst="line">
              <a:avLst/>
            </a:prstGeom>
            <a:ln w="25400" cap="rnd">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flipH="1">
              <a:off x="21033182" y="11338556"/>
              <a:ext cx="1554462" cy="0"/>
            </a:xfrm>
            <a:prstGeom prst="line">
              <a:avLst/>
            </a:prstGeom>
            <a:ln w="38100" cap="rnd">
              <a:solidFill>
                <a:srgbClr val="00B0F0"/>
              </a:solidFill>
            </a:ln>
          </p:spPr>
          <p:style>
            <a:lnRef idx="1">
              <a:schemeClr val="accent1"/>
            </a:lnRef>
            <a:fillRef idx="0">
              <a:schemeClr val="accent1"/>
            </a:fillRef>
            <a:effectRef idx="0">
              <a:schemeClr val="accent1"/>
            </a:effectRef>
            <a:fontRef idx="minor">
              <a:schemeClr val="tx1"/>
            </a:fontRef>
          </p:style>
        </p:cxnSp>
        <p:sp>
          <p:nvSpPr>
            <p:cNvPr id="171" name="Freeform 170"/>
            <p:cNvSpPr/>
            <p:nvPr/>
          </p:nvSpPr>
          <p:spPr>
            <a:xfrm>
              <a:off x="22542002" y="11247116"/>
              <a:ext cx="78923" cy="168901"/>
            </a:xfrm>
            <a:custGeom>
              <a:avLst/>
              <a:gdLst>
                <a:gd name="connsiteX0" fmla="*/ 64191 w 78923"/>
                <a:gd name="connsiteY0" fmla="*/ 0 h 168901"/>
                <a:gd name="connsiteX1" fmla="*/ 125 w 78923"/>
                <a:gd name="connsiteY1" fmla="*/ 49505 h 168901"/>
                <a:gd name="connsiteX2" fmla="*/ 78752 w 78923"/>
                <a:gd name="connsiteY2" fmla="*/ 101923 h 168901"/>
                <a:gd name="connsiteX3" fmla="*/ 26334 w 78923"/>
                <a:gd name="connsiteY3" fmla="*/ 168901 h 168901"/>
              </a:gdLst>
              <a:ahLst/>
              <a:cxnLst>
                <a:cxn ang="0">
                  <a:pos x="connsiteX0" y="connsiteY0"/>
                </a:cxn>
                <a:cxn ang="0">
                  <a:pos x="connsiteX1" y="connsiteY1"/>
                </a:cxn>
                <a:cxn ang="0">
                  <a:pos x="connsiteX2" y="connsiteY2"/>
                </a:cxn>
                <a:cxn ang="0">
                  <a:pos x="connsiteX3" y="connsiteY3"/>
                </a:cxn>
              </a:cxnLst>
              <a:rect l="l" t="t" r="r" b="b"/>
              <a:pathLst>
                <a:path w="78923" h="168901">
                  <a:moveTo>
                    <a:pt x="64191" y="0"/>
                  </a:moveTo>
                  <a:cubicBezTo>
                    <a:pt x="30944" y="16259"/>
                    <a:pt x="-2302" y="32518"/>
                    <a:pt x="125" y="49505"/>
                  </a:cubicBezTo>
                  <a:cubicBezTo>
                    <a:pt x="2552" y="66492"/>
                    <a:pt x="74384" y="82024"/>
                    <a:pt x="78752" y="101923"/>
                  </a:cubicBezTo>
                  <a:cubicBezTo>
                    <a:pt x="83120" y="121822"/>
                    <a:pt x="2552" y="143177"/>
                    <a:pt x="26334" y="168901"/>
                  </a:cubicBezTo>
                </a:path>
              </a:pathLst>
            </a:custGeom>
            <a:ln w="25400" cap="rnd">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 name="Freeform 171"/>
            <p:cNvSpPr/>
            <p:nvPr/>
          </p:nvSpPr>
          <p:spPr>
            <a:xfrm>
              <a:off x="22633442" y="11247117"/>
              <a:ext cx="78923" cy="168901"/>
            </a:xfrm>
            <a:custGeom>
              <a:avLst/>
              <a:gdLst>
                <a:gd name="connsiteX0" fmla="*/ 64191 w 78923"/>
                <a:gd name="connsiteY0" fmla="*/ 0 h 168901"/>
                <a:gd name="connsiteX1" fmla="*/ 125 w 78923"/>
                <a:gd name="connsiteY1" fmla="*/ 49505 h 168901"/>
                <a:gd name="connsiteX2" fmla="*/ 78752 w 78923"/>
                <a:gd name="connsiteY2" fmla="*/ 101923 h 168901"/>
                <a:gd name="connsiteX3" fmla="*/ 26334 w 78923"/>
                <a:gd name="connsiteY3" fmla="*/ 168901 h 168901"/>
              </a:gdLst>
              <a:ahLst/>
              <a:cxnLst>
                <a:cxn ang="0">
                  <a:pos x="connsiteX0" y="connsiteY0"/>
                </a:cxn>
                <a:cxn ang="0">
                  <a:pos x="connsiteX1" y="connsiteY1"/>
                </a:cxn>
                <a:cxn ang="0">
                  <a:pos x="connsiteX2" y="connsiteY2"/>
                </a:cxn>
                <a:cxn ang="0">
                  <a:pos x="connsiteX3" y="connsiteY3"/>
                </a:cxn>
              </a:cxnLst>
              <a:rect l="l" t="t" r="r" b="b"/>
              <a:pathLst>
                <a:path w="78923" h="168901">
                  <a:moveTo>
                    <a:pt x="64191" y="0"/>
                  </a:moveTo>
                  <a:cubicBezTo>
                    <a:pt x="30944" y="16259"/>
                    <a:pt x="-2302" y="32518"/>
                    <a:pt x="125" y="49505"/>
                  </a:cubicBezTo>
                  <a:cubicBezTo>
                    <a:pt x="2552" y="66492"/>
                    <a:pt x="74384" y="82024"/>
                    <a:pt x="78752" y="101923"/>
                  </a:cubicBezTo>
                  <a:cubicBezTo>
                    <a:pt x="83120" y="121822"/>
                    <a:pt x="2552" y="143177"/>
                    <a:pt x="26334" y="168901"/>
                  </a:cubicBezTo>
                </a:path>
              </a:pathLst>
            </a:custGeom>
            <a:ln w="25400" cap="rnd">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3" name="Straight Connector 172"/>
            <p:cNvCxnSpPr/>
            <p:nvPr/>
          </p:nvCxnSpPr>
          <p:spPr>
            <a:xfrm flipV="1">
              <a:off x="21031150" y="9601215"/>
              <a:ext cx="0" cy="1738736"/>
            </a:xfrm>
            <a:prstGeom prst="line">
              <a:avLst/>
            </a:prstGeom>
            <a:ln w="38100" cap="rnd">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flipH="1">
              <a:off x="22679084" y="11338556"/>
              <a:ext cx="1097268" cy="0"/>
            </a:xfrm>
            <a:prstGeom prst="line">
              <a:avLst/>
            </a:prstGeom>
            <a:ln w="25400" cap="rnd">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flipV="1">
              <a:off x="22221890" y="13624556"/>
              <a:ext cx="1554462" cy="0"/>
            </a:xfrm>
            <a:prstGeom prst="line">
              <a:avLst/>
            </a:prstGeom>
            <a:ln w="38100" cap="rnd">
              <a:solidFill>
                <a:srgbClr val="0070C0"/>
              </a:solidFill>
            </a:ln>
          </p:spPr>
          <p:style>
            <a:lnRef idx="1">
              <a:schemeClr val="accent1"/>
            </a:lnRef>
            <a:fillRef idx="0">
              <a:schemeClr val="accent1"/>
            </a:fillRef>
            <a:effectRef idx="0">
              <a:schemeClr val="accent1"/>
            </a:effectRef>
            <a:fontRef idx="minor">
              <a:schemeClr val="tx1"/>
            </a:fontRef>
          </p:style>
        </p:cxnSp>
        <p:sp>
          <p:nvSpPr>
            <p:cNvPr id="176" name="Freeform 175"/>
            <p:cNvSpPr/>
            <p:nvPr/>
          </p:nvSpPr>
          <p:spPr>
            <a:xfrm flipH="1" flipV="1">
              <a:off x="22188609" y="13533093"/>
              <a:ext cx="78923" cy="168901"/>
            </a:xfrm>
            <a:custGeom>
              <a:avLst/>
              <a:gdLst>
                <a:gd name="connsiteX0" fmla="*/ 64191 w 78923"/>
                <a:gd name="connsiteY0" fmla="*/ 0 h 168901"/>
                <a:gd name="connsiteX1" fmla="*/ 125 w 78923"/>
                <a:gd name="connsiteY1" fmla="*/ 49505 h 168901"/>
                <a:gd name="connsiteX2" fmla="*/ 78752 w 78923"/>
                <a:gd name="connsiteY2" fmla="*/ 101923 h 168901"/>
                <a:gd name="connsiteX3" fmla="*/ 26334 w 78923"/>
                <a:gd name="connsiteY3" fmla="*/ 168901 h 168901"/>
              </a:gdLst>
              <a:ahLst/>
              <a:cxnLst>
                <a:cxn ang="0">
                  <a:pos x="connsiteX0" y="connsiteY0"/>
                </a:cxn>
                <a:cxn ang="0">
                  <a:pos x="connsiteX1" y="connsiteY1"/>
                </a:cxn>
                <a:cxn ang="0">
                  <a:pos x="connsiteX2" y="connsiteY2"/>
                </a:cxn>
                <a:cxn ang="0">
                  <a:pos x="connsiteX3" y="connsiteY3"/>
                </a:cxn>
              </a:cxnLst>
              <a:rect l="l" t="t" r="r" b="b"/>
              <a:pathLst>
                <a:path w="78923" h="168901">
                  <a:moveTo>
                    <a:pt x="64191" y="0"/>
                  </a:moveTo>
                  <a:cubicBezTo>
                    <a:pt x="30944" y="16259"/>
                    <a:pt x="-2302" y="32518"/>
                    <a:pt x="125" y="49505"/>
                  </a:cubicBezTo>
                  <a:cubicBezTo>
                    <a:pt x="2552" y="66492"/>
                    <a:pt x="74384" y="82024"/>
                    <a:pt x="78752" y="101923"/>
                  </a:cubicBezTo>
                  <a:cubicBezTo>
                    <a:pt x="83120" y="121822"/>
                    <a:pt x="2552" y="143177"/>
                    <a:pt x="26334" y="168901"/>
                  </a:cubicBezTo>
                </a:path>
              </a:pathLst>
            </a:custGeom>
            <a:ln w="25400" cap="rnd">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 name="Freeform 176"/>
            <p:cNvSpPr/>
            <p:nvPr/>
          </p:nvSpPr>
          <p:spPr>
            <a:xfrm flipH="1" flipV="1">
              <a:off x="22097169" y="13533092"/>
              <a:ext cx="78923" cy="168901"/>
            </a:xfrm>
            <a:custGeom>
              <a:avLst/>
              <a:gdLst>
                <a:gd name="connsiteX0" fmla="*/ 64191 w 78923"/>
                <a:gd name="connsiteY0" fmla="*/ 0 h 168901"/>
                <a:gd name="connsiteX1" fmla="*/ 125 w 78923"/>
                <a:gd name="connsiteY1" fmla="*/ 49505 h 168901"/>
                <a:gd name="connsiteX2" fmla="*/ 78752 w 78923"/>
                <a:gd name="connsiteY2" fmla="*/ 101923 h 168901"/>
                <a:gd name="connsiteX3" fmla="*/ 26334 w 78923"/>
                <a:gd name="connsiteY3" fmla="*/ 168901 h 168901"/>
              </a:gdLst>
              <a:ahLst/>
              <a:cxnLst>
                <a:cxn ang="0">
                  <a:pos x="connsiteX0" y="connsiteY0"/>
                </a:cxn>
                <a:cxn ang="0">
                  <a:pos x="connsiteX1" y="connsiteY1"/>
                </a:cxn>
                <a:cxn ang="0">
                  <a:pos x="connsiteX2" y="connsiteY2"/>
                </a:cxn>
                <a:cxn ang="0">
                  <a:pos x="connsiteX3" y="connsiteY3"/>
                </a:cxn>
              </a:cxnLst>
              <a:rect l="l" t="t" r="r" b="b"/>
              <a:pathLst>
                <a:path w="78923" h="168901">
                  <a:moveTo>
                    <a:pt x="64191" y="0"/>
                  </a:moveTo>
                  <a:cubicBezTo>
                    <a:pt x="30944" y="16259"/>
                    <a:pt x="-2302" y="32518"/>
                    <a:pt x="125" y="49505"/>
                  </a:cubicBezTo>
                  <a:cubicBezTo>
                    <a:pt x="2552" y="66492"/>
                    <a:pt x="74384" y="82024"/>
                    <a:pt x="78752" y="101923"/>
                  </a:cubicBezTo>
                  <a:cubicBezTo>
                    <a:pt x="83120" y="121822"/>
                    <a:pt x="2552" y="143177"/>
                    <a:pt x="26334" y="168901"/>
                  </a:cubicBezTo>
                </a:path>
              </a:pathLst>
            </a:custGeom>
            <a:ln w="25400" cap="rnd">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8" name="Straight Connector 177"/>
            <p:cNvCxnSpPr/>
            <p:nvPr/>
          </p:nvCxnSpPr>
          <p:spPr>
            <a:xfrm>
              <a:off x="23774320" y="13643664"/>
              <a:ext cx="0" cy="529501"/>
            </a:xfrm>
            <a:prstGeom prst="line">
              <a:avLst/>
            </a:prstGeom>
            <a:ln w="38100" cap="rnd">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V="1">
              <a:off x="21033182" y="13624556"/>
              <a:ext cx="1097268" cy="0"/>
            </a:xfrm>
            <a:prstGeom prst="line">
              <a:avLst/>
            </a:prstGeom>
            <a:ln w="25400" cap="rnd">
              <a:solidFill>
                <a:srgbClr val="0070C0"/>
              </a:solidFill>
            </a:ln>
          </p:spPr>
          <p:style>
            <a:lnRef idx="1">
              <a:schemeClr val="accent1"/>
            </a:lnRef>
            <a:fillRef idx="0">
              <a:schemeClr val="accent1"/>
            </a:fillRef>
            <a:effectRef idx="0">
              <a:schemeClr val="accent1"/>
            </a:effectRef>
            <a:fontRef idx="minor">
              <a:schemeClr val="tx1"/>
            </a:fontRef>
          </p:style>
        </p:cxnSp>
        <p:sp>
          <p:nvSpPr>
            <p:cNvPr id="180" name="TextBox 179"/>
            <p:cNvSpPr txBox="1"/>
            <p:nvPr/>
          </p:nvSpPr>
          <p:spPr>
            <a:xfrm>
              <a:off x="21122589" y="10541913"/>
              <a:ext cx="1188707" cy="430887"/>
            </a:xfrm>
            <a:prstGeom prst="rect">
              <a:avLst/>
            </a:prstGeom>
            <a:solidFill>
              <a:schemeClr val="tx1">
                <a:alpha val="50000"/>
              </a:schemeClr>
            </a:solid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Typical Guest Room Floor</a:t>
              </a:r>
            </a:p>
          </p:txBody>
        </p:sp>
      </p:grpSp>
      <p:sp>
        <p:nvSpPr>
          <p:cNvPr id="184" name="TextBox 183"/>
          <p:cNvSpPr txBox="1"/>
          <p:nvPr/>
        </p:nvSpPr>
        <p:spPr>
          <a:xfrm>
            <a:off x="5486390" y="2971805"/>
            <a:ext cx="2854013" cy="2800767"/>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Cooling Coil 1</a:t>
            </a:r>
          </a:p>
          <a:p>
            <a:r>
              <a:rPr lang="en-US" sz="1400" dirty="0" smtClean="0">
                <a:solidFill>
                  <a:schemeClr val="bg1"/>
                </a:solidFill>
                <a:latin typeface="Comic Sans MS" panose="030F0702030302020204" pitchFamily="66" charset="0"/>
              </a:rPr>
              <a:t>??,??? cfm </a:t>
            </a:r>
          </a:p>
          <a:p>
            <a:r>
              <a:rPr lang="en-US" sz="1400" dirty="0" smtClean="0">
                <a:solidFill>
                  <a:schemeClr val="bg1"/>
                </a:solidFill>
                <a:latin typeface="Comic Sans MS" panose="030F0702030302020204" pitchFamily="66" charset="0"/>
              </a:rPr>
              <a:t>Entering air - ??.?°F </a:t>
            </a:r>
            <a:r>
              <a:rPr lang="en-US" sz="1400" dirty="0" err="1" smtClean="0">
                <a:solidFill>
                  <a:schemeClr val="bg1"/>
                </a:solidFill>
                <a:latin typeface="Comic Sans MS" panose="030F0702030302020204" pitchFamily="66" charset="0"/>
              </a:rPr>
              <a:t>t</a:t>
            </a:r>
            <a:r>
              <a:rPr lang="en-US" sz="1400" baseline="-25000" dirty="0" err="1" smtClean="0">
                <a:solidFill>
                  <a:schemeClr val="bg1"/>
                </a:solidFill>
                <a:latin typeface="Comic Sans MS" panose="030F0702030302020204" pitchFamily="66" charset="0"/>
              </a:rPr>
              <a:t>db</a:t>
            </a:r>
            <a:endParaRPr lang="en-US" sz="1400" baseline="-25000" dirty="0" smtClean="0">
              <a:solidFill>
                <a:schemeClr val="bg1"/>
              </a:solidFill>
              <a:latin typeface="Comic Sans MS" panose="030F0702030302020204" pitchFamily="66" charset="0"/>
            </a:endParaRPr>
          </a:p>
          <a:p>
            <a:r>
              <a:rPr lang="en-US" sz="1400" dirty="0">
                <a:latin typeface="Comic Sans MS" panose="030F0702030302020204" pitchFamily="66" charset="0"/>
              </a:rPr>
              <a:t>Entering air - </a:t>
            </a:r>
            <a:r>
              <a:rPr lang="en-US" sz="1400" dirty="0">
                <a:solidFill>
                  <a:schemeClr val="bg1"/>
                </a:solidFill>
                <a:latin typeface="Comic Sans MS" panose="030F0702030302020204" pitchFamily="66" charset="0"/>
              </a:rPr>
              <a:t>??.?°F </a:t>
            </a:r>
            <a:r>
              <a:rPr lang="en-US" sz="1400" dirty="0" err="1" smtClean="0">
                <a:solidFill>
                  <a:schemeClr val="bg1"/>
                </a:solidFill>
                <a:latin typeface="Comic Sans MS" panose="030F0702030302020204" pitchFamily="66" charset="0"/>
              </a:rPr>
              <a:t>t</a:t>
            </a:r>
            <a:r>
              <a:rPr lang="en-US" sz="1400" baseline="-25000" dirty="0" err="1" smtClean="0">
                <a:solidFill>
                  <a:schemeClr val="bg1"/>
                </a:solidFill>
                <a:latin typeface="Comic Sans MS" panose="030F0702030302020204" pitchFamily="66" charset="0"/>
              </a:rPr>
              <a:t>wb</a:t>
            </a:r>
            <a:endParaRPr lang="en-US" sz="1400" baseline="-25000" dirty="0" smtClean="0">
              <a:solidFill>
                <a:schemeClr val="bg1"/>
              </a:solidFill>
              <a:latin typeface="Comic Sans MS" panose="030F0702030302020204" pitchFamily="66" charset="0"/>
            </a:endParaRPr>
          </a:p>
          <a:p>
            <a:r>
              <a:rPr lang="en-US" sz="1400" dirty="0" smtClean="0">
                <a:solidFill>
                  <a:schemeClr val="bg1"/>
                </a:solidFill>
                <a:latin typeface="Comic Sans MS" panose="030F0702030302020204" pitchFamily="66" charset="0"/>
              </a:rPr>
              <a:t>Leaving air </a:t>
            </a:r>
            <a:r>
              <a:rPr lang="en-US" sz="1400" dirty="0">
                <a:solidFill>
                  <a:schemeClr val="bg1"/>
                </a:solidFill>
                <a:latin typeface="Comic Sans MS" panose="030F0702030302020204" pitchFamily="66" charset="0"/>
              </a:rPr>
              <a:t>- ??.?°F </a:t>
            </a:r>
            <a:r>
              <a:rPr lang="en-US" sz="1400" dirty="0" err="1">
                <a:solidFill>
                  <a:schemeClr val="bg1"/>
                </a:solidFill>
                <a:latin typeface="Comic Sans MS" panose="030F0702030302020204" pitchFamily="66" charset="0"/>
              </a:rPr>
              <a:t>t</a:t>
            </a:r>
            <a:r>
              <a:rPr lang="en-US" sz="1400" baseline="-25000" dirty="0" err="1">
                <a:solidFill>
                  <a:schemeClr val="bg1"/>
                </a:solidFill>
                <a:latin typeface="Comic Sans MS" panose="030F0702030302020204" pitchFamily="66" charset="0"/>
              </a:rPr>
              <a:t>db</a:t>
            </a:r>
            <a:endParaRPr lang="en-US" sz="1400" baseline="-25000" dirty="0">
              <a:solidFill>
                <a:schemeClr val="bg1"/>
              </a:solidFill>
              <a:latin typeface="Comic Sans MS" panose="030F0702030302020204" pitchFamily="66" charset="0"/>
            </a:endParaRPr>
          </a:p>
          <a:p>
            <a:r>
              <a:rPr lang="en-US" sz="1400" dirty="0">
                <a:latin typeface="Comic Sans MS" panose="030F0702030302020204" pitchFamily="66" charset="0"/>
              </a:rPr>
              <a:t>Leaving air - </a:t>
            </a:r>
            <a:r>
              <a:rPr lang="en-US" sz="1400" dirty="0">
                <a:solidFill>
                  <a:schemeClr val="bg1"/>
                </a:solidFill>
                <a:latin typeface="Comic Sans MS" panose="030F0702030302020204" pitchFamily="66" charset="0"/>
              </a:rPr>
              <a:t>??.?°F </a:t>
            </a:r>
            <a:r>
              <a:rPr lang="en-US" sz="1400" dirty="0" err="1">
                <a:solidFill>
                  <a:schemeClr val="bg1"/>
                </a:solidFill>
                <a:latin typeface="Comic Sans MS" panose="030F0702030302020204" pitchFamily="66" charset="0"/>
              </a:rPr>
              <a:t>t</a:t>
            </a:r>
            <a:r>
              <a:rPr lang="en-US" sz="1400" baseline="-25000" dirty="0" err="1">
                <a:solidFill>
                  <a:schemeClr val="bg1"/>
                </a:solidFill>
                <a:latin typeface="Comic Sans MS" panose="030F0702030302020204" pitchFamily="66" charset="0"/>
              </a:rPr>
              <a:t>wb</a:t>
            </a:r>
            <a:endParaRPr lang="en-US" sz="1400" baseline="-25000" dirty="0">
              <a:solidFill>
                <a:schemeClr val="bg1"/>
              </a:solidFill>
              <a:latin typeface="Comic Sans MS" panose="030F0702030302020204" pitchFamily="66" charset="0"/>
            </a:endParaRPr>
          </a:p>
          <a:p>
            <a:r>
              <a:rPr lang="en-US" sz="1400" dirty="0" smtClean="0">
                <a:solidFill>
                  <a:schemeClr val="bg1"/>
                </a:solidFill>
                <a:latin typeface="Comic Sans MS" panose="030F0702030302020204" pitchFamily="66" charset="0"/>
              </a:rPr>
              <a:t>Airside ∆p - ??.? in.w.c.</a:t>
            </a:r>
          </a:p>
          <a:p>
            <a:r>
              <a:rPr lang="en-US" sz="1400" dirty="0" smtClean="0">
                <a:solidFill>
                  <a:schemeClr val="bg1"/>
                </a:solidFill>
                <a:latin typeface="Comic Sans MS" panose="030F0702030302020204" pitchFamily="66" charset="0"/>
              </a:rPr>
              <a:t>??? </a:t>
            </a:r>
            <a:r>
              <a:rPr lang="en-US" sz="1400" dirty="0" err="1" smtClean="0">
                <a:solidFill>
                  <a:schemeClr val="bg1"/>
                </a:solidFill>
                <a:latin typeface="Comic Sans MS" panose="030F0702030302020204" pitchFamily="66" charset="0"/>
              </a:rPr>
              <a:t>Gpm</a:t>
            </a:r>
            <a:endParaRPr lang="en-US" sz="1400" dirty="0" smtClean="0">
              <a:solidFill>
                <a:schemeClr val="bg1"/>
              </a:solidFill>
              <a:latin typeface="Comic Sans MS" panose="030F0702030302020204" pitchFamily="66" charset="0"/>
            </a:endParaRPr>
          </a:p>
          <a:p>
            <a:r>
              <a:rPr lang="en-US" sz="1400" dirty="0" smtClean="0">
                <a:solidFill>
                  <a:schemeClr val="bg1"/>
                </a:solidFill>
                <a:latin typeface="Comic Sans MS" panose="030F0702030302020204" pitchFamily="66" charset="0"/>
              </a:rPr>
              <a:t>Entering water - ??.? °F</a:t>
            </a:r>
          </a:p>
          <a:p>
            <a:r>
              <a:rPr lang="en-US" sz="1400" dirty="0" smtClean="0">
                <a:solidFill>
                  <a:schemeClr val="bg1"/>
                </a:solidFill>
                <a:latin typeface="Comic Sans MS" panose="030F0702030302020204" pitchFamily="66" charset="0"/>
              </a:rPr>
              <a:t>Leaving </a:t>
            </a:r>
            <a:r>
              <a:rPr lang="en-US" sz="1400" dirty="0">
                <a:solidFill>
                  <a:schemeClr val="bg1"/>
                </a:solidFill>
                <a:latin typeface="Comic Sans MS" panose="030F0702030302020204" pitchFamily="66" charset="0"/>
              </a:rPr>
              <a:t>water - ??.? °</a:t>
            </a:r>
            <a:r>
              <a:rPr lang="en-US" sz="1400" dirty="0" smtClean="0">
                <a:solidFill>
                  <a:schemeClr val="bg1"/>
                </a:solidFill>
                <a:latin typeface="Comic Sans MS" panose="030F0702030302020204" pitchFamily="66" charset="0"/>
              </a:rPr>
              <a:t>F</a:t>
            </a:r>
          </a:p>
          <a:p>
            <a:r>
              <a:rPr lang="en-US" sz="1400" dirty="0" smtClean="0">
                <a:solidFill>
                  <a:schemeClr val="bg1"/>
                </a:solidFill>
                <a:latin typeface="Comic Sans MS" panose="030F0702030302020204" pitchFamily="66" charset="0"/>
              </a:rPr>
              <a:t>Waterside </a:t>
            </a:r>
            <a:r>
              <a:rPr lang="en-US" sz="1400" dirty="0">
                <a:solidFill>
                  <a:schemeClr val="bg1"/>
                </a:solidFill>
                <a:latin typeface="Comic Sans MS" panose="030F0702030302020204" pitchFamily="66" charset="0"/>
              </a:rPr>
              <a:t>∆p - ??.? </a:t>
            </a:r>
            <a:r>
              <a:rPr lang="en-US" sz="1400" dirty="0" err="1" smtClean="0">
                <a:solidFill>
                  <a:schemeClr val="bg1"/>
                </a:solidFill>
                <a:latin typeface="Comic Sans MS" panose="030F0702030302020204" pitchFamily="66" charset="0"/>
              </a:rPr>
              <a:t>ft.w.c</a:t>
            </a:r>
            <a:r>
              <a:rPr lang="en-US" sz="1400" dirty="0" smtClean="0">
                <a:solidFill>
                  <a:schemeClr val="bg1"/>
                </a:solidFill>
                <a:latin typeface="Comic Sans MS" panose="030F0702030302020204" pitchFamily="66" charset="0"/>
              </a:rPr>
              <a:t>.</a:t>
            </a:r>
          </a:p>
          <a:p>
            <a:r>
              <a:rPr lang="en-US" sz="1400" dirty="0" smtClean="0">
                <a:solidFill>
                  <a:schemeClr val="bg1"/>
                </a:solidFill>
                <a:latin typeface="Comic Sans MS" panose="030F0702030302020204" pitchFamily="66" charset="0"/>
              </a:rPr>
              <a:t>Maximum face velocity – 500 fpm</a:t>
            </a:r>
          </a:p>
          <a:p>
            <a:r>
              <a:rPr lang="en-US" sz="1400" dirty="0" smtClean="0">
                <a:solidFill>
                  <a:schemeClr val="bg1"/>
                </a:solidFill>
                <a:latin typeface="Comic Sans MS" panose="030F0702030302020204" pitchFamily="66" charset="0"/>
              </a:rPr>
              <a:t>Minimum rows - ?</a:t>
            </a:r>
            <a:endParaRPr lang="en-US" sz="1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36551109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Air Systems</a:t>
            </a:r>
            <a:endParaRPr lang="en-US" dirty="0"/>
          </a:p>
        </p:txBody>
      </p:sp>
    </p:spTree>
    <p:extLst>
      <p:ext uri="{BB962C8B-B14F-4D97-AF65-F5344CB8AC3E}">
        <p14:creationId xmlns:p14="http://schemas.microsoft.com/office/powerpoint/2010/main" val="2662510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895992" y="3063244"/>
            <a:ext cx="914395" cy="548634"/>
          </a:xfrm>
          <a:prstGeom prst="rect">
            <a:avLst/>
          </a:prstGeom>
          <a:solidFill>
            <a:schemeClr val="accent1"/>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p:txBody>
          <a:bodyPr/>
          <a:lstStyle/>
          <a:p>
            <a:r>
              <a:rPr lang="en-US" dirty="0" smtClean="0"/>
              <a:t>Notes</a:t>
            </a:r>
            <a:endParaRPr lang="en-US" dirty="0"/>
          </a:p>
        </p:txBody>
      </p:sp>
      <p:sp>
        <p:nvSpPr>
          <p:cNvPr id="9" name="Content Placeholder 8"/>
          <p:cNvSpPr>
            <a:spLocks noGrp="1"/>
          </p:cNvSpPr>
          <p:nvPr>
            <p:ph idx="1"/>
          </p:nvPr>
        </p:nvSpPr>
        <p:spPr>
          <a:xfrm>
            <a:off x="457200" y="1143025"/>
            <a:ext cx="8229600" cy="5714975"/>
          </a:xfrm>
        </p:spPr>
        <p:txBody>
          <a:bodyPr>
            <a:normAutofit/>
          </a:bodyPr>
          <a:lstStyle/>
          <a:p>
            <a:pPr marL="457200" indent="-457200">
              <a:buFont typeface="+mj-lt"/>
              <a:buAutoNum type="arabicPeriod"/>
            </a:pPr>
            <a:r>
              <a:rPr lang="en-US" sz="1400" dirty="0" smtClean="0">
                <a:latin typeface="Comic Sans MS" panose="030F0702030302020204" pitchFamily="66" charset="0"/>
              </a:rPr>
              <a:t>The symbols are set up for a 0.10 inch grid</a:t>
            </a:r>
          </a:p>
          <a:p>
            <a:pPr marL="457200" indent="-457200">
              <a:buFont typeface="+mj-lt"/>
              <a:buAutoNum type="arabicPeriod"/>
            </a:pPr>
            <a:r>
              <a:rPr lang="en-US" sz="1400" dirty="0" smtClean="0">
                <a:latin typeface="Comic Sans MS" panose="030F0702030302020204" pitchFamily="66" charset="0"/>
              </a:rPr>
              <a:t>To get things to line up, the symbols need to be symmetric around the alignment axis.  To get that to happen there are “hidden” parts in the symbols.  The hidden parts are set to the same color as the background, which is what “hides” them.  For example, on a black background, this plug valve symbol appears as follows.</a:t>
            </a:r>
          </a:p>
          <a:p>
            <a:pPr marL="457200" indent="-457200">
              <a:buFont typeface="+mj-lt"/>
              <a:buAutoNum type="arabicPeriod"/>
            </a:pPr>
            <a:endParaRPr lang="en-US" sz="1400" dirty="0">
              <a:latin typeface="Comic Sans MS" panose="030F0702030302020204" pitchFamily="66" charset="0"/>
            </a:endParaRPr>
          </a:p>
          <a:p>
            <a:pPr marL="457200" indent="-457200">
              <a:buFont typeface="+mj-lt"/>
              <a:buAutoNum type="arabicPeriod"/>
            </a:pPr>
            <a:endParaRPr lang="en-US" sz="1400" dirty="0" smtClean="0">
              <a:latin typeface="Comic Sans MS" panose="030F0702030302020204" pitchFamily="66" charset="0"/>
            </a:endParaRPr>
          </a:p>
          <a:p>
            <a:pPr marL="461963" indent="-461963"/>
            <a:r>
              <a:rPr lang="en-US" sz="1400" dirty="0">
                <a:latin typeface="Comic Sans MS" panose="030F0702030302020204" pitchFamily="66" charset="0"/>
              </a:rPr>
              <a:t>	</a:t>
            </a:r>
            <a:r>
              <a:rPr lang="en-US" sz="1400" dirty="0" smtClean="0">
                <a:latin typeface="Comic Sans MS" panose="030F0702030302020204" pitchFamily="66" charset="0"/>
              </a:rPr>
              <a:t>But on a non-black background, you would see this. </a:t>
            </a:r>
          </a:p>
          <a:p>
            <a:pPr marL="461963" indent="-461963"/>
            <a:endParaRPr lang="en-US" sz="1400" dirty="0">
              <a:latin typeface="Comic Sans MS" panose="030F0702030302020204" pitchFamily="66" charset="0"/>
            </a:endParaRPr>
          </a:p>
          <a:p>
            <a:pPr marL="461963" indent="-461963"/>
            <a:endParaRPr lang="en-US" sz="1400" dirty="0" smtClean="0">
              <a:latin typeface="Comic Sans MS" panose="030F0702030302020204" pitchFamily="66" charset="0"/>
            </a:endParaRPr>
          </a:p>
          <a:p>
            <a:pPr marL="461963" indent="-461963"/>
            <a:r>
              <a:rPr lang="en-US" sz="1400" dirty="0">
                <a:latin typeface="Comic Sans MS" panose="030F0702030302020204" pitchFamily="66" charset="0"/>
              </a:rPr>
              <a:t>	</a:t>
            </a:r>
            <a:r>
              <a:rPr lang="en-US" sz="1400" dirty="0" smtClean="0">
                <a:latin typeface="Comic Sans MS" panose="030F0702030302020204" pitchFamily="66" charset="0"/>
              </a:rPr>
              <a:t>The black line is what will cause the symbol to line up vertically with the middle of something else if you pick the “Align – Center” option.  The horizontal alignment (“Align – Middle”) will happen with out an extra hidden line since the symbol size is an even multiple of -.10 inches in the vertical direction.</a:t>
            </a:r>
          </a:p>
          <a:p>
            <a:pPr marL="461963" indent="-461963"/>
            <a:r>
              <a:rPr lang="en-US" sz="1400" dirty="0">
                <a:latin typeface="Comic Sans MS" panose="030F0702030302020204" pitchFamily="66" charset="0"/>
              </a:rPr>
              <a:t>	</a:t>
            </a:r>
            <a:r>
              <a:rPr lang="en-US" sz="1400" dirty="0" smtClean="0">
                <a:latin typeface="Comic Sans MS" panose="030F0702030302020204" pitchFamily="66" charset="0"/>
              </a:rPr>
              <a:t>The reason that you have to do this (assuming you want things to line up on the grid, which is a good practice) is that the “Align – Middle” and “Align – Center” commands align all of the selected objects based on the average of their initial positions.  So, that needs to be some even multiple of the grid spacing.</a:t>
            </a:r>
          </a:p>
          <a:p>
            <a:pPr marL="461963" indent="-461963"/>
            <a:r>
              <a:rPr lang="en-US" sz="1400" dirty="0">
                <a:latin typeface="Comic Sans MS" panose="030F0702030302020204" pitchFamily="66" charset="0"/>
              </a:rPr>
              <a:t>	</a:t>
            </a:r>
            <a:r>
              <a:rPr lang="en-US" sz="1400" dirty="0" smtClean="0">
                <a:latin typeface="Comic Sans MS" panose="030F0702030302020204" pitchFamily="66" charset="0"/>
              </a:rPr>
              <a:t>Even then, the alignments may put you in the middle of a grid reference.  But once the objects are aligned to that point, if you keep them highlighted and use the arrow keys (with the snap to grid feature on), they will snap to the nearest grid point and end up on the grid.</a:t>
            </a:r>
            <a:endParaRPr lang="en-US" sz="1400" dirty="0">
              <a:latin typeface="Comic Sans MS" panose="030F0702030302020204" pitchFamily="66" charset="0"/>
            </a:endParaRPr>
          </a:p>
        </p:txBody>
      </p:sp>
      <p:grpSp>
        <p:nvGrpSpPr>
          <p:cNvPr id="10" name="Group 9"/>
          <p:cNvGrpSpPr/>
          <p:nvPr/>
        </p:nvGrpSpPr>
        <p:grpSpPr>
          <a:xfrm>
            <a:off x="1097312" y="2514589"/>
            <a:ext cx="548640" cy="182899"/>
            <a:chOff x="640123" y="1600199"/>
            <a:chExt cx="548640" cy="182899"/>
          </a:xfrm>
        </p:grpSpPr>
        <p:cxnSp>
          <p:nvCxnSpPr>
            <p:cNvPr id="11" name="Straight Connector 10"/>
            <p:cNvCxnSpPr/>
            <p:nvPr/>
          </p:nvCxnSpPr>
          <p:spPr>
            <a:xfrm>
              <a:off x="640123" y="1691659"/>
              <a:ext cx="548640" cy="0"/>
            </a:xfrm>
            <a:prstGeom prst="line">
              <a:avLst/>
            </a:prstGeom>
            <a:ln w="38100" cap="rnd">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823001" y="1783098"/>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823001" y="1600220"/>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rapezoid 13"/>
            <p:cNvSpPr/>
            <p:nvPr/>
          </p:nvSpPr>
          <p:spPr>
            <a:xfrm rot="16200000">
              <a:off x="823000" y="1600200"/>
              <a:ext cx="182880" cy="182878"/>
            </a:xfrm>
            <a:prstGeom prst="trapezoid">
              <a:avLst>
                <a:gd name="adj" fmla="val 32463"/>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5" name="Straight Connector 14"/>
            <p:cNvCxnSpPr/>
            <p:nvPr/>
          </p:nvCxnSpPr>
          <p:spPr>
            <a:xfrm>
              <a:off x="1005879" y="1691659"/>
              <a:ext cx="13716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143039" y="1691659"/>
              <a:ext cx="0" cy="72122"/>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1097312" y="3246101"/>
            <a:ext cx="548640" cy="182899"/>
            <a:chOff x="640123" y="1600199"/>
            <a:chExt cx="548640" cy="182899"/>
          </a:xfrm>
        </p:grpSpPr>
        <p:cxnSp>
          <p:nvCxnSpPr>
            <p:cNvPr id="19" name="Straight Connector 18"/>
            <p:cNvCxnSpPr/>
            <p:nvPr/>
          </p:nvCxnSpPr>
          <p:spPr>
            <a:xfrm>
              <a:off x="640123" y="1691659"/>
              <a:ext cx="548640" cy="0"/>
            </a:xfrm>
            <a:prstGeom prst="line">
              <a:avLst/>
            </a:prstGeom>
            <a:ln w="38100" cap="rnd">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23001" y="1783098"/>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23001" y="1600220"/>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Trapezoid 21"/>
            <p:cNvSpPr/>
            <p:nvPr/>
          </p:nvSpPr>
          <p:spPr>
            <a:xfrm rot="16200000">
              <a:off x="823000" y="1600200"/>
              <a:ext cx="182880" cy="182878"/>
            </a:xfrm>
            <a:prstGeom prst="trapezoid">
              <a:avLst>
                <a:gd name="adj" fmla="val 32463"/>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3" name="Straight Connector 22"/>
            <p:cNvCxnSpPr/>
            <p:nvPr/>
          </p:nvCxnSpPr>
          <p:spPr>
            <a:xfrm>
              <a:off x="1005879" y="1691659"/>
              <a:ext cx="13716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143039" y="1691659"/>
              <a:ext cx="0" cy="72122"/>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62210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Equipment</a:t>
            </a:r>
            <a:endParaRPr lang="en-US" dirty="0"/>
          </a:p>
        </p:txBody>
      </p:sp>
      <p:sp>
        <p:nvSpPr>
          <p:cNvPr id="72" name="TextBox 71"/>
          <p:cNvSpPr txBox="1"/>
          <p:nvPr/>
        </p:nvSpPr>
        <p:spPr>
          <a:xfrm>
            <a:off x="1493118" y="4863719"/>
            <a:ext cx="1444062" cy="215444"/>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Propeller Fan</a:t>
            </a:r>
            <a:endParaRPr lang="en-US" sz="1400" dirty="0">
              <a:solidFill>
                <a:schemeClr val="bg1"/>
              </a:solidFill>
              <a:latin typeface="Comic Sans MS" panose="030F0702030302020204" pitchFamily="66" charset="0"/>
            </a:endParaRPr>
          </a:p>
        </p:txBody>
      </p:sp>
      <p:grpSp>
        <p:nvGrpSpPr>
          <p:cNvPr id="6" name="Group 5"/>
          <p:cNvGrpSpPr/>
          <p:nvPr/>
        </p:nvGrpSpPr>
        <p:grpSpPr>
          <a:xfrm>
            <a:off x="548684" y="1695748"/>
            <a:ext cx="2488256" cy="1896080"/>
            <a:chOff x="548684" y="1695748"/>
            <a:chExt cx="2488256" cy="1896080"/>
          </a:xfrm>
        </p:grpSpPr>
        <p:grpSp>
          <p:nvGrpSpPr>
            <p:cNvPr id="64" name="Group 63"/>
            <p:cNvGrpSpPr/>
            <p:nvPr/>
          </p:nvGrpSpPr>
          <p:grpSpPr>
            <a:xfrm>
              <a:off x="548684" y="1695748"/>
              <a:ext cx="675105" cy="635984"/>
              <a:chOff x="13393006" y="8001678"/>
              <a:chExt cx="675105" cy="635984"/>
            </a:xfrm>
          </p:grpSpPr>
          <p:sp>
            <p:nvSpPr>
              <p:cNvPr id="65" name="Freeform 64"/>
              <p:cNvSpPr/>
              <p:nvPr/>
            </p:nvSpPr>
            <p:spPr>
              <a:xfrm>
                <a:off x="13851668" y="8001678"/>
                <a:ext cx="216443" cy="407003"/>
              </a:xfrm>
              <a:custGeom>
                <a:avLst/>
                <a:gdLst>
                  <a:gd name="connsiteX0" fmla="*/ 433 w 229969"/>
                  <a:gd name="connsiteY0" fmla="*/ 47540 h 501920"/>
                  <a:gd name="connsiteX1" fmla="*/ 214788 w 229969"/>
                  <a:gd name="connsiteY1" fmla="*/ 52967 h 501920"/>
                  <a:gd name="connsiteX2" fmla="*/ 206647 w 229969"/>
                  <a:gd name="connsiteY2" fmla="*/ 454543 h 501920"/>
                  <a:gd name="connsiteX3" fmla="*/ 160520 w 229969"/>
                  <a:gd name="connsiteY3" fmla="*/ 449117 h 501920"/>
                  <a:gd name="connsiteX4" fmla="*/ 433 w 229969"/>
                  <a:gd name="connsiteY4" fmla="*/ 47540 h 501920"/>
                  <a:gd name="connsiteX0" fmla="*/ 433 w 229969"/>
                  <a:gd name="connsiteY0" fmla="*/ 47540 h 501920"/>
                  <a:gd name="connsiteX1" fmla="*/ 214788 w 229969"/>
                  <a:gd name="connsiteY1" fmla="*/ 52967 h 501920"/>
                  <a:gd name="connsiteX2" fmla="*/ 206647 w 229969"/>
                  <a:gd name="connsiteY2" fmla="*/ 454543 h 501920"/>
                  <a:gd name="connsiteX3" fmla="*/ 160520 w 229969"/>
                  <a:gd name="connsiteY3" fmla="*/ 449117 h 501920"/>
                  <a:gd name="connsiteX4" fmla="*/ 433 w 229969"/>
                  <a:gd name="connsiteY4" fmla="*/ 47540 h 501920"/>
                  <a:gd name="connsiteX0" fmla="*/ 433 w 229969"/>
                  <a:gd name="connsiteY0" fmla="*/ 25765 h 480145"/>
                  <a:gd name="connsiteX1" fmla="*/ 214788 w 229969"/>
                  <a:gd name="connsiteY1" fmla="*/ 31192 h 480145"/>
                  <a:gd name="connsiteX2" fmla="*/ 206647 w 229969"/>
                  <a:gd name="connsiteY2" fmla="*/ 432768 h 480145"/>
                  <a:gd name="connsiteX3" fmla="*/ 160520 w 229969"/>
                  <a:gd name="connsiteY3" fmla="*/ 427342 h 480145"/>
                  <a:gd name="connsiteX4" fmla="*/ 433 w 229969"/>
                  <a:gd name="connsiteY4" fmla="*/ 25765 h 480145"/>
                  <a:gd name="connsiteX0" fmla="*/ 0 w 229536"/>
                  <a:gd name="connsiteY0" fmla="*/ 25765 h 480145"/>
                  <a:gd name="connsiteX1" fmla="*/ 214355 w 229536"/>
                  <a:gd name="connsiteY1" fmla="*/ 31192 h 480145"/>
                  <a:gd name="connsiteX2" fmla="*/ 206214 w 229536"/>
                  <a:gd name="connsiteY2" fmla="*/ 432768 h 480145"/>
                  <a:gd name="connsiteX3" fmla="*/ 160087 w 229536"/>
                  <a:gd name="connsiteY3" fmla="*/ 427342 h 480145"/>
                  <a:gd name="connsiteX4" fmla="*/ 0 w 229536"/>
                  <a:gd name="connsiteY4" fmla="*/ 25765 h 480145"/>
                  <a:gd name="connsiteX0" fmla="*/ 0 w 229536"/>
                  <a:gd name="connsiteY0" fmla="*/ 25765 h 480145"/>
                  <a:gd name="connsiteX1" fmla="*/ 214355 w 229536"/>
                  <a:gd name="connsiteY1" fmla="*/ 31192 h 480145"/>
                  <a:gd name="connsiteX2" fmla="*/ 206214 w 229536"/>
                  <a:gd name="connsiteY2" fmla="*/ 432768 h 480145"/>
                  <a:gd name="connsiteX3" fmla="*/ 160087 w 229536"/>
                  <a:gd name="connsiteY3" fmla="*/ 427342 h 480145"/>
                  <a:gd name="connsiteX4" fmla="*/ 0 w 229536"/>
                  <a:gd name="connsiteY4" fmla="*/ 25765 h 480145"/>
                  <a:gd name="connsiteX0" fmla="*/ 0 w 229536"/>
                  <a:gd name="connsiteY0" fmla="*/ 0 h 454380"/>
                  <a:gd name="connsiteX1" fmla="*/ 214355 w 229536"/>
                  <a:gd name="connsiteY1" fmla="*/ 5427 h 454380"/>
                  <a:gd name="connsiteX2" fmla="*/ 206214 w 229536"/>
                  <a:gd name="connsiteY2" fmla="*/ 407003 h 454380"/>
                  <a:gd name="connsiteX3" fmla="*/ 160087 w 229536"/>
                  <a:gd name="connsiteY3" fmla="*/ 401577 h 454380"/>
                  <a:gd name="connsiteX4" fmla="*/ 0 w 229536"/>
                  <a:gd name="connsiteY4" fmla="*/ 0 h 454380"/>
                  <a:gd name="connsiteX0" fmla="*/ 0 w 215120"/>
                  <a:gd name="connsiteY0" fmla="*/ 0 h 454380"/>
                  <a:gd name="connsiteX1" fmla="*/ 214355 w 215120"/>
                  <a:gd name="connsiteY1" fmla="*/ 5427 h 454380"/>
                  <a:gd name="connsiteX2" fmla="*/ 206214 w 215120"/>
                  <a:gd name="connsiteY2" fmla="*/ 407003 h 454380"/>
                  <a:gd name="connsiteX3" fmla="*/ 160087 w 215120"/>
                  <a:gd name="connsiteY3" fmla="*/ 401577 h 454380"/>
                  <a:gd name="connsiteX4" fmla="*/ 0 w 215120"/>
                  <a:gd name="connsiteY4" fmla="*/ 0 h 454380"/>
                  <a:gd name="connsiteX0" fmla="*/ 0 w 215120"/>
                  <a:gd name="connsiteY0" fmla="*/ 0 h 454380"/>
                  <a:gd name="connsiteX1" fmla="*/ 214355 w 215120"/>
                  <a:gd name="connsiteY1" fmla="*/ 5427 h 454380"/>
                  <a:gd name="connsiteX2" fmla="*/ 206214 w 215120"/>
                  <a:gd name="connsiteY2" fmla="*/ 407003 h 454380"/>
                  <a:gd name="connsiteX3" fmla="*/ 160087 w 215120"/>
                  <a:gd name="connsiteY3" fmla="*/ 401577 h 454380"/>
                  <a:gd name="connsiteX4" fmla="*/ 0 w 215120"/>
                  <a:gd name="connsiteY4" fmla="*/ 0 h 454380"/>
                  <a:gd name="connsiteX0" fmla="*/ 0 w 214673"/>
                  <a:gd name="connsiteY0" fmla="*/ 0 h 454380"/>
                  <a:gd name="connsiteX1" fmla="*/ 214355 w 214673"/>
                  <a:gd name="connsiteY1" fmla="*/ 5427 h 454380"/>
                  <a:gd name="connsiteX2" fmla="*/ 206214 w 214673"/>
                  <a:gd name="connsiteY2" fmla="*/ 407003 h 454380"/>
                  <a:gd name="connsiteX3" fmla="*/ 160087 w 214673"/>
                  <a:gd name="connsiteY3" fmla="*/ 401577 h 454380"/>
                  <a:gd name="connsiteX4" fmla="*/ 0 w 214673"/>
                  <a:gd name="connsiteY4" fmla="*/ 0 h 454380"/>
                  <a:gd name="connsiteX0" fmla="*/ 0 w 216443"/>
                  <a:gd name="connsiteY0" fmla="*/ 0 h 454544"/>
                  <a:gd name="connsiteX1" fmla="*/ 214355 w 216443"/>
                  <a:gd name="connsiteY1" fmla="*/ 5427 h 454544"/>
                  <a:gd name="connsiteX2" fmla="*/ 214354 w 216443"/>
                  <a:gd name="connsiteY2" fmla="*/ 407003 h 454544"/>
                  <a:gd name="connsiteX3" fmla="*/ 160087 w 216443"/>
                  <a:gd name="connsiteY3" fmla="*/ 401577 h 454544"/>
                  <a:gd name="connsiteX4" fmla="*/ 0 w 216443"/>
                  <a:gd name="connsiteY4" fmla="*/ 0 h 454544"/>
                  <a:gd name="connsiteX0" fmla="*/ 0 w 216443"/>
                  <a:gd name="connsiteY0" fmla="*/ 0 h 432136"/>
                  <a:gd name="connsiteX1" fmla="*/ 214355 w 216443"/>
                  <a:gd name="connsiteY1" fmla="*/ 5427 h 432136"/>
                  <a:gd name="connsiteX2" fmla="*/ 214354 w 216443"/>
                  <a:gd name="connsiteY2" fmla="*/ 407003 h 432136"/>
                  <a:gd name="connsiteX3" fmla="*/ 160087 w 216443"/>
                  <a:gd name="connsiteY3" fmla="*/ 401577 h 432136"/>
                  <a:gd name="connsiteX4" fmla="*/ 0 w 216443"/>
                  <a:gd name="connsiteY4" fmla="*/ 0 h 432136"/>
                  <a:gd name="connsiteX0" fmla="*/ 0 w 216443"/>
                  <a:gd name="connsiteY0" fmla="*/ 0 h 432136"/>
                  <a:gd name="connsiteX1" fmla="*/ 214355 w 216443"/>
                  <a:gd name="connsiteY1" fmla="*/ 5427 h 432136"/>
                  <a:gd name="connsiteX2" fmla="*/ 214354 w 216443"/>
                  <a:gd name="connsiteY2" fmla="*/ 407003 h 432136"/>
                  <a:gd name="connsiteX3" fmla="*/ 160087 w 216443"/>
                  <a:gd name="connsiteY3" fmla="*/ 401577 h 432136"/>
                  <a:gd name="connsiteX4" fmla="*/ 0 w 216443"/>
                  <a:gd name="connsiteY4" fmla="*/ 0 h 432136"/>
                  <a:gd name="connsiteX0" fmla="*/ 0 w 216443"/>
                  <a:gd name="connsiteY0" fmla="*/ 0 h 407003"/>
                  <a:gd name="connsiteX1" fmla="*/ 214355 w 216443"/>
                  <a:gd name="connsiteY1" fmla="*/ 5427 h 407003"/>
                  <a:gd name="connsiteX2" fmla="*/ 214354 w 216443"/>
                  <a:gd name="connsiteY2" fmla="*/ 407003 h 407003"/>
                  <a:gd name="connsiteX3" fmla="*/ 160087 w 216443"/>
                  <a:gd name="connsiteY3" fmla="*/ 401577 h 407003"/>
                  <a:gd name="connsiteX4" fmla="*/ 0 w 216443"/>
                  <a:gd name="connsiteY4" fmla="*/ 0 h 407003"/>
                  <a:gd name="connsiteX0" fmla="*/ 0 w 216443"/>
                  <a:gd name="connsiteY0" fmla="*/ 0 h 407003"/>
                  <a:gd name="connsiteX1" fmla="*/ 214355 w 216443"/>
                  <a:gd name="connsiteY1" fmla="*/ 5427 h 407003"/>
                  <a:gd name="connsiteX2" fmla="*/ 214354 w 216443"/>
                  <a:gd name="connsiteY2" fmla="*/ 407003 h 407003"/>
                  <a:gd name="connsiteX3" fmla="*/ 160087 w 216443"/>
                  <a:gd name="connsiteY3" fmla="*/ 401577 h 407003"/>
                  <a:gd name="connsiteX4" fmla="*/ 0 w 216443"/>
                  <a:gd name="connsiteY4" fmla="*/ 0 h 407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43" h="407003">
                    <a:moveTo>
                      <a:pt x="0" y="0"/>
                    </a:moveTo>
                    <a:cubicBezTo>
                      <a:pt x="82306" y="1808"/>
                      <a:pt x="128432" y="0"/>
                      <a:pt x="214355" y="5427"/>
                    </a:cubicBezTo>
                    <a:cubicBezTo>
                      <a:pt x="216164" y="97681"/>
                      <a:pt x="217972" y="338265"/>
                      <a:pt x="214354" y="407003"/>
                    </a:cubicBezTo>
                    <a:cubicBezTo>
                      <a:pt x="191742" y="402481"/>
                      <a:pt x="182246" y="404291"/>
                      <a:pt x="160087" y="401577"/>
                    </a:cubicBezTo>
                    <a:cubicBezTo>
                      <a:pt x="137928" y="333743"/>
                      <a:pt x="4522" y="66025"/>
                      <a:pt x="0" y="0"/>
                    </a:cubicBezTo>
                    <a:close/>
                  </a:path>
                </a:pathLst>
              </a:custGeom>
              <a:solidFill>
                <a:schemeClr val="bg1">
                  <a:lumMod val="75000"/>
                </a:schemeClr>
              </a:solidFill>
              <a:ln w="38100" cap="rnd">
                <a:noFill/>
              </a:ln>
            </p:spPr>
            <p:style>
              <a:lnRef idx="1">
                <a:schemeClr val="accent1"/>
              </a:lnRef>
              <a:fillRef idx="0">
                <a:schemeClr val="accent1"/>
              </a:fillRef>
              <a:effectRef idx="0">
                <a:schemeClr val="accent1"/>
              </a:effectRef>
              <a:fontRef idx="minor">
                <a:schemeClr val="tx1"/>
              </a:fontRef>
            </p:style>
            <p:txBody>
              <a:bodyPr wrap="none" anchor="ctr"/>
              <a:lstStyle/>
              <a:p>
                <a:pPr defTabSz="2910745"/>
                <a:endParaRPr lang="en-US" sz="5786">
                  <a:solidFill>
                    <a:schemeClr val="tx1"/>
                  </a:solidFill>
                </a:endParaRPr>
              </a:p>
            </p:txBody>
          </p:sp>
          <p:grpSp>
            <p:nvGrpSpPr>
              <p:cNvPr id="66" name="Group 209"/>
              <p:cNvGrpSpPr>
                <a:grpSpLocks noChangeAspect="1"/>
              </p:cNvGrpSpPr>
              <p:nvPr/>
            </p:nvGrpSpPr>
            <p:grpSpPr bwMode="auto">
              <a:xfrm>
                <a:off x="13393006" y="8001868"/>
                <a:ext cx="671514" cy="635794"/>
                <a:chOff x="3485" y="1006"/>
                <a:chExt cx="599" cy="581"/>
              </a:xfrm>
            </p:grpSpPr>
            <p:sp>
              <p:nvSpPr>
                <p:cNvPr id="67" name="Line 210"/>
                <p:cNvSpPr>
                  <a:spLocks noChangeShapeType="1"/>
                </p:cNvSpPr>
                <p:nvPr/>
              </p:nvSpPr>
              <p:spPr bwMode="auto">
                <a:xfrm>
                  <a:off x="4083" y="1008"/>
                  <a:ext cx="0" cy="367"/>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wrap="none" anchor="ctr"/>
                <a:lstStyle/>
                <a:p>
                  <a:pPr defTabSz="2910745"/>
                  <a:endParaRPr lang="en-US" sz="5786"/>
                </a:p>
              </p:txBody>
            </p:sp>
            <p:sp>
              <p:nvSpPr>
                <p:cNvPr id="68" name="Freeform 211"/>
                <p:cNvSpPr>
                  <a:spLocks/>
                </p:cNvSpPr>
                <p:nvPr/>
              </p:nvSpPr>
              <p:spPr bwMode="auto">
                <a:xfrm>
                  <a:off x="3485" y="1009"/>
                  <a:ext cx="558" cy="578"/>
                </a:xfrm>
                <a:custGeom>
                  <a:avLst/>
                  <a:gdLst>
                    <a:gd name="T0" fmla="*/ 416 w 558"/>
                    <a:gd name="T1" fmla="*/ 1 h 578"/>
                    <a:gd name="T2" fmla="*/ 353 w 558"/>
                    <a:gd name="T3" fmla="*/ 2 h 578"/>
                    <a:gd name="T4" fmla="*/ 237 w 558"/>
                    <a:gd name="T5" fmla="*/ 16 h 578"/>
                    <a:gd name="T6" fmla="*/ 132 w 558"/>
                    <a:gd name="T7" fmla="*/ 67 h 578"/>
                    <a:gd name="T8" fmla="*/ 40 w 558"/>
                    <a:gd name="T9" fmla="*/ 164 h 578"/>
                    <a:gd name="T10" fmla="*/ 0 w 558"/>
                    <a:gd name="T11" fmla="*/ 324 h 578"/>
                    <a:gd name="T12" fmla="*/ 43 w 558"/>
                    <a:gd name="T13" fmla="*/ 459 h 578"/>
                    <a:gd name="T14" fmla="*/ 159 w 558"/>
                    <a:gd name="T15" fmla="*/ 548 h 578"/>
                    <a:gd name="T16" fmla="*/ 276 w 558"/>
                    <a:gd name="T17" fmla="*/ 575 h 578"/>
                    <a:gd name="T18" fmla="*/ 405 w 558"/>
                    <a:gd name="T19" fmla="*/ 565 h 578"/>
                    <a:gd name="T20" fmla="*/ 501 w 558"/>
                    <a:gd name="T21" fmla="*/ 514 h 578"/>
                    <a:gd name="T22" fmla="*/ 542 w 558"/>
                    <a:gd name="T23" fmla="*/ 454 h 578"/>
                    <a:gd name="T24" fmla="*/ 558 w 558"/>
                    <a:gd name="T25" fmla="*/ 365 h 5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58"/>
                    <a:gd name="T40" fmla="*/ 0 h 578"/>
                    <a:gd name="T41" fmla="*/ 558 w 558"/>
                    <a:gd name="T42" fmla="*/ 578 h 57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58" h="578">
                      <a:moveTo>
                        <a:pt x="416" y="1"/>
                      </a:moveTo>
                      <a:cubicBezTo>
                        <a:pt x="406" y="1"/>
                        <a:pt x="383" y="0"/>
                        <a:pt x="353" y="2"/>
                      </a:cubicBezTo>
                      <a:cubicBezTo>
                        <a:pt x="323" y="4"/>
                        <a:pt x="274" y="5"/>
                        <a:pt x="237" y="16"/>
                      </a:cubicBezTo>
                      <a:cubicBezTo>
                        <a:pt x="200" y="27"/>
                        <a:pt x="165" y="42"/>
                        <a:pt x="132" y="67"/>
                      </a:cubicBezTo>
                      <a:cubicBezTo>
                        <a:pt x="99" y="92"/>
                        <a:pt x="62" y="121"/>
                        <a:pt x="40" y="164"/>
                      </a:cubicBezTo>
                      <a:cubicBezTo>
                        <a:pt x="18" y="207"/>
                        <a:pt x="0" y="275"/>
                        <a:pt x="0" y="324"/>
                      </a:cubicBezTo>
                      <a:cubicBezTo>
                        <a:pt x="0" y="373"/>
                        <a:pt x="17" y="422"/>
                        <a:pt x="43" y="459"/>
                      </a:cubicBezTo>
                      <a:cubicBezTo>
                        <a:pt x="69" y="496"/>
                        <a:pt x="120" y="529"/>
                        <a:pt x="159" y="548"/>
                      </a:cubicBezTo>
                      <a:cubicBezTo>
                        <a:pt x="198" y="567"/>
                        <a:pt x="235" y="572"/>
                        <a:pt x="276" y="575"/>
                      </a:cubicBezTo>
                      <a:cubicBezTo>
                        <a:pt x="317" y="578"/>
                        <a:pt x="368" y="575"/>
                        <a:pt x="405" y="565"/>
                      </a:cubicBezTo>
                      <a:cubicBezTo>
                        <a:pt x="442" y="555"/>
                        <a:pt x="478" y="533"/>
                        <a:pt x="501" y="514"/>
                      </a:cubicBezTo>
                      <a:cubicBezTo>
                        <a:pt x="524" y="495"/>
                        <a:pt x="533" y="479"/>
                        <a:pt x="542" y="454"/>
                      </a:cubicBezTo>
                      <a:cubicBezTo>
                        <a:pt x="551" y="429"/>
                        <a:pt x="555" y="384"/>
                        <a:pt x="558" y="365"/>
                      </a:cubicBezTo>
                    </a:path>
                  </a:pathLst>
                </a:cu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wrap="none" anchor="ctr"/>
                <a:lstStyle/>
                <a:p>
                  <a:pPr defTabSz="2910745"/>
                  <a:endParaRPr lang="en-US" sz="5786"/>
                </a:p>
              </p:txBody>
            </p:sp>
            <p:sp>
              <p:nvSpPr>
                <p:cNvPr id="69" name="Oval 212"/>
                <p:cNvSpPr>
                  <a:spLocks noChangeAspect="1" noChangeArrowheads="1"/>
                </p:cNvSpPr>
                <p:nvPr/>
              </p:nvSpPr>
              <p:spPr bwMode="auto">
                <a:xfrm>
                  <a:off x="3629" y="1152"/>
                  <a:ext cx="346" cy="346"/>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wrap="none" anchor="ctr"/>
                <a:lstStyle/>
                <a:p>
                  <a:pPr defTabSz="2910745"/>
                  <a:endParaRPr lang="en-US" sz="5786"/>
                </a:p>
              </p:txBody>
            </p:sp>
            <p:sp>
              <p:nvSpPr>
                <p:cNvPr id="70" name="Line 213"/>
                <p:cNvSpPr>
                  <a:spLocks noChangeShapeType="1"/>
                </p:cNvSpPr>
                <p:nvPr/>
              </p:nvSpPr>
              <p:spPr bwMode="auto">
                <a:xfrm flipV="1">
                  <a:off x="3884" y="1006"/>
                  <a:ext cx="200" cy="3"/>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wrap="none" anchor="ctr"/>
                <a:lstStyle/>
                <a:p>
                  <a:pPr defTabSz="2910745"/>
                  <a:endParaRPr lang="en-US" sz="5786"/>
                </a:p>
              </p:txBody>
            </p:sp>
            <p:sp>
              <p:nvSpPr>
                <p:cNvPr id="71" name="Line 214"/>
                <p:cNvSpPr>
                  <a:spLocks noChangeShapeType="1"/>
                </p:cNvSpPr>
                <p:nvPr/>
              </p:nvSpPr>
              <p:spPr bwMode="auto">
                <a:xfrm flipV="1">
                  <a:off x="4048" y="1375"/>
                  <a:ext cx="33" cy="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wrap="none" anchor="ctr"/>
                <a:lstStyle/>
                <a:p>
                  <a:pPr defTabSz="2910745"/>
                  <a:endParaRPr lang="en-US" sz="5786"/>
                </a:p>
              </p:txBody>
            </p:sp>
          </p:grpSp>
        </p:grpSp>
        <p:sp>
          <p:nvSpPr>
            <p:cNvPr id="73" name="TextBox 72"/>
            <p:cNvSpPr txBox="1"/>
            <p:nvPr/>
          </p:nvSpPr>
          <p:spPr>
            <a:xfrm>
              <a:off x="914440" y="2514610"/>
              <a:ext cx="2122500" cy="1077218"/>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AHU-1</a:t>
              </a:r>
            </a:p>
            <a:p>
              <a:r>
                <a:rPr lang="en-US" sz="1400" dirty="0" smtClean="0">
                  <a:solidFill>
                    <a:schemeClr val="bg1"/>
                  </a:solidFill>
                  <a:latin typeface="Comic Sans MS" panose="030F0702030302020204" pitchFamily="66" charset="0"/>
                </a:rPr>
                <a:t>??,??? cfm at ??.? in.w.c.</a:t>
              </a:r>
            </a:p>
            <a:p>
              <a:r>
                <a:rPr lang="en-US" sz="1400" dirty="0" smtClean="0">
                  <a:solidFill>
                    <a:schemeClr val="bg1"/>
                  </a:solidFill>
                  <a:latin typeface="Comic Sans MS" panose="030F0702030302020204" pitchFamily="66" charset="0"/>
                </a:rPr>
                <a:t>??% static efficiency</a:t>
              </a:r>
            </a:p>
            <a:p>
              <a:r>
                <a:rPr lang="en-US" sz="1400" dirty="0" smtClean="0">
                  <a:solidFill>
                    <a:schemeClr val="bg1"/>
                  </a:solidFill>
                  <a:latin typeface="Comic Sans MS" panose="030F0702030302020204" pitchFamily="66" charset="0"/>
                </a:rPr>
                <a:t>?,??? rpm, Class ?</a:t>
              </a:r>
            </a:p>
            <a:p>
              <a:r>
                <a:rPr lang="en-US" sz="1400" dirty="0" smtClean="0">
                  <a:solidFill>
                    <a:schemeClr val="bg1"/>
                  </a:solidFill>
                  <a:latin typeface="Comic Sans MS" panose="030F0702030302020204" pitchFamily="66" charset="0"/>
                </a:rPr>
                <a:t>??.? </a:t>
              </a:r>
              <a:r>
                <a:rPr lang="en-US" sz="1400" dirty="0" err="1" smtClean="0">
                  <a:solidFill>
                    <a:schemeClr val="bg1"/>
                  </a:solidFill>
                  <a:latin typeface="Comic Sans MS" panose="030F0702030302020204" pitchFamily="66" charset="0"/>
                </a:rPr>
                <a:t>bhp</a:t>
              </a:r>
              <a:r>
                <a:rPr lang="en-US" sz="1400" dirty="0" smtClean="0">
                  <a:solidFill>
                    <a:schemeClr val="bg1"/>
                  </a:solidFill>
                  <a:latin typeface="Comic Sans MS" panose="030F0702030302020204" pitchFamily="66" charset="0"/>
                </a:rPr>
                <a:t>, ?? </a:t>
              </a:r>
              <a:r>
                <a:rPr lang="en-US" sz="1400" dirty="0" err="1" smtClean="0">
                  <a:solidFill>
                    <a:schemeClr val="bg1"/>
                  </a:solidFill>
                  <a:latin typeface="Comic Sans MS" panose="030F0702030302020204" pitchFamily="66" charset="0"/>
                </a:rPr>
                <a:t>hp</a:t>
              </a:r>
              <a:r>
                <a:rPr lang="en-US" sz="1400" dirty="0" smtClean="0">
                  <a:solidFill>
                    <a:schemeClr val="bg1"/>
                  </a:solidFill>
                  <a:latin typeface="Comic Sans MS" panose="030F0702030302020204" pitchFamily="66" charset="0"/>
                </a:rPr>
                <a:t> motor</a:t>
              </a:r>
              <a:endParaRPr lang="en-US" sz="1400" dirty="0">
                <a:solidFill>
                  <a:schemeClr val="bg1"/>
                </a:solidFill>
                <a:latin typeface="Comic Sans MS" panose="030F0702030302020204" pitchFamily="66" charset="0"/>
              </a:endParaRPr>
            </a:p>
          </p:txBody>
        </p:sp>
      </p:grpSp>
      <p:grpSp>
        <p:nvGrpSpPr>
          <p:cNvPr id="5" name="Group 4"/>
          <p:cNvGrpSpPr/>
          <p:nvPr/>
        </p:nvGrpSpPr>
        <p:grpSpPr>
          <a:xfrm rot="16200000">
            <a:off x="319479" y="4664034"/>
            <a:ext cx="1731917" cy="541995"/>
            <a:chOff x="3581239" y="4784418"/>
            <a:chExt cx="1731917" cy="541995"/>
          </a:xfrm>
        </p:grpSpPr>
        <p:sp>
          <p:nvSpPr>
            <p:cNvPr id="86" name="Isosceles Triangle 85"/>
            <p:cNvSpPr/>
            <p:nvPr/>
          </p:nvSpPr>
          <p:spPr bwMode="auto">
            <a:xfrm rot="5400000">
              <a:off x="4067592" y="4847798"/>
              <a:ext cx="97471" cy="734558"/>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wrap="none" anchor="ctr"/>
            <a:lstStyle/>
            <a:p>
              <a:pPr defTabSz="2910745"/>
              <a:endParaRPr lang="en-US" sz="5786" dirty="0"/>
            </a:p>
          </p:txBody>
        </p:sp>
        <p:sp>
          <p:nvSpPr>
            <p:cNvPr id="87" name="Isosceles Triangle 86"/>
            <p:cNvSpPr/>
            <p:nvPr/>
          </p:nvSpPr>
          <p:spPr bwMode="auto">
            <a:xfrm rot="16200000" flipH="1">
              <a:off x="4729331" y="4847798"/>
              <a:ext cx="97471" cy="734558"/>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wrap="none" anchor="ctr"/>
            <a:lstStyle/>
            <a:p>
              <a:pPr defTabSz="2910745"/>
              <a:endParaRPr lang="en-US" sz="5786" dirty="0"/>
            </a:p>
          </p:txBody>
        </p:sp>
        <p:sp>
          <p:nvSpPr>
            <p:cNvPr id="88" name="Freeform 87"/>
            <p:cNvSpPr/>
            <p:nvPr/>
          </p:nvSpPr>
          <p:spPr bwMode="auto">
            <a:xfrm>
              <a:off x="3581239" y="4784418"/>
              <a:ext cx="90766" cy="541995"/>
            </a:xfrm>
            <a:custGeom>
              <a:avLst/>
              <a:gdLst>
                <a:gd name="connsiteX0" fmla="*/ 0 w 288926"/>
                <a:gd name="connsiteY0" fmla="*/ 547688 h 547688"/>
                <a:gd name="connsiteX1" fmla="*/ 104775 w 288926"/>
                <a:gd name="connsiteY1" fmla="*/ 509588 h 547688"/>
                <a:gd name="connsiteX2" fmla="*/ 166688 w 288926"/>
                <a:gd name="connsiteY2" fmla="*/ 442913 h 547688"/>
                <a:gd name="connsiteX3" fmla="*/ 271463 w 288926"/>
                <a:gd name="connsiteY3" fmla="*/ 276225 h 547688"/>
                <a:gd name="connsiteX4" fmla="*/ 271463 w 288926"/>
                <a:gd name="connsiteY4" fmla="*/ 95250 h 547688"/>
                <a:gd name="connsiteX5" fmla="*/ 228600 w 288926"/>
                <a:gd name="connsiteY5" fmla="*/ 0 h 547688"/>
                <a:gd name="connsiteX0" fmla="*/ 0 w 279400"/>
                <a:gd name="connsiteY0" fmla="*/ 547688 h 547688"/>
                <a:gd name="connsiteX1" fmla="*/ 104775 w 279400"/>
                <a:gd name="connsiteY1" fmla="*/ 509588 h 547688"/>
                <a:gd name="connsiteX2" fmla="*/ 223838 w 279400"/>
                <a:gd name="connsiteY2" fmla="*/ 404289 h 547688"/>
                <a:gd name="connsiteX3" fmla="*/ 271463 w 279400"/>
                <a:gd name="connsiteY3" fmla="*/ 276225 h 547688"/>
                <a:gd name="connsiteX4" fmla="*/ 271463 w 279400"/>
                <a:gd name="connsiteY4" fmla="*/ 95250 h 547688"/>
                <a:gd name="connsiteX5" fmla="*/ 228600 w 279400"/>
                <a:gd name="connsiteY5" fmla="*/ 0 h 547688"/>
                <a:gd name="connsiteX0" fmla="*/ 1588 w 318560"/>
                <a:gd name="connsiteY0" fmla="*/ 547688 h 547688"/>
                <a:gd name="connsiteX1" fmla="*/ 106363 w 318560"/>
                <a:gd name="connsiteY1" fmla="*/ 509588 h 547688"/>
                <a:gd name="connsiteX2" fmla="*/ 225426 w 318560"/>
                <a:gd name="connsiteY2" fmla="*/ 404289 h 547688"/>
                <a:gd name="connsiteX3" fmla="*/ 273051 w 318560"/>
                <a:gd name="connsiteY3" fmla="*/ 276225 h 547688"/>
                <a:gd name="connsiteX4" fmla="*/ 273051 w 318560"/>
                <a:gd name="connsiteY4" fmla="*/ 95250 h 547688"/>
                <a:gd name="connsiteX5" fmla="*/ 0 w 318560"/>
                <a:gd name="connsiteY5" fmla="*/ 0 h 547688"/>
                <a:gd name="connsiteX0" fmla="*/ 1588 w 297922"/>
                <a:gd name="connsiteY0" fmla="*/ 547688 h 547688"/>
                <a:gd name="connsiteX1" fmla="*/ 106363 w 297922"/>
                <a:gd name="connsiteY1" fmla="*/ 509588 h 547688"/>
                <a:gd name="connsiteX2" fmla="*/ 225426 w 297922"/>
                <a:gd name="connsiteY2" fmla="*/ 404289 h 547688"/>
                <a:gd name="connsiteX3" fmla="*/ 273051 w 297922"/>
                <a:gd name="connsiteY3" fmla="*/ 276225 h 547688"/>
                <a:gd name="connsiteX4" fmla="*/ 76201 w 297922"/>
                <a:gd name="connsiteY4" fmla="*/ 105756 h 547688"/>
                <a:gd name="connsiteX5" fmla="*/ 0 w 297922"/>
                <a:gd name="connsiteY5" fmla="*/ 0 h 547688"/>
                <a:gd name="connsiteX0" fmla="*/ 1588 w 273051"/>
                <a:gd name="connsiteY0" fmla="*/ 547688 h 547688"/>
                <a:gd name="connsiteX1" fmla="*/ 106363 w 273051"/>
                <a:gd name="connsiteY1" fmla="*/ 509588 h 547688"/>
                <a:gd name="connsiteX2" fmla="*/ 76201 w 273051"/>
                <a:gd name="connsiteY2" fmla="*/ 364743 h 547688"/>
                <a:gd name="connsiteX3" fmla="*/ 273051 w 273051"/>
                <a:gd name="connsiteY3" fmla="*/ 276225 h 547688"/>
                <a:gd name="connsiteX4" fmla="*/ 76201 w 273051"/>
                <a:gd name="connsiteY4" fmla="*/ 105756 h 547688"/>
                <a:gd name="connsiteX5" fmla="*/ 0 w 273051"/>
                <a:gd name="connsiteY5" fmla="*/ 0 h 547688"/>
                <a:gd name="connsiteX0" fmla="*/ 1588 w 118798"/>
                <a:gd name="connsiteY0" fmla="*/ 547688 h 547688"/>
                <a:gd name="connsiteX1" fmla="*/ 106363 w 118798"/>
                <a:gd name="connsiteY1" fmla="*/ 509588 h 547688"/>
                <a:gd name="connsiteX2" fmla="*/ 76201 w 118798"/>
                <a:gd name="connsiteY2" fmla="*/ 364743 h 547688"/>
                <a:gd name="connsiteX3" fmla="*/ 76202 w 118798"/>
                <a:gd name="connsiteY3" fmla="*/ 219592 h 547688"/>
                <a:gd name="connsiteX4" fmla="*/ 76201 w 118798"/>
                <a:gd name="connsiteY4" fmla="*/ 105756 h 547688"/>
                <a:gd name="connsiteX5" fmla="*/ 0 w 118798"/>
                <a:gd name="connsiteY5" fmla="*/ 0 h 547688"/>
                <a:gd name="connsiteX0" fmla="*/ 1588 w 118798"/>
                <a:gd name="connsiteY0" fmla="*/ 547688 h 547688"/>
                <a:gd name="connsiteX1" fmla="*/ 106363 w 118798"/>
                <a:gd name="connsiteY1" fmla="*/ 509588 h 547688"/>
                <a:gd name="connsiteX2" fmla="*/ 76201 w 118798"/>
                <a:gd name="connsiteY2" fmla="*/ 364743 h 547688"/>
                <a:gd name="connsiteX3" fmla="*/ 76202 w 118798"/>
                <a:gd name="connsiteY3" fmla="*/ 219592 h 547688"/>
                <a:gd name="connsiteX4" fmla="*/ 42864 w 118798"/>
                <a:gd name="connsiteY4" fmla="*/ 91359 h 547688"/>
                <a:gd name="connsiteX5" fmla="*/ 0 w 118798"/>
                <a:gd name="connsiteY5" fmla="*/ 0 h 547688"/>
                <a:gd name="connsiteX0" fmla="*/ 1588 w 85460"/>
                <a:gd name="connsiteY0" fmla="*/ 547688 h 547688"/>
                <a:gd name="connsiteX1" fmla="*/ 73025 w 85460"/>
                <a:gd name="connsiteY1" fmla="*/ 461596 h 547688"/>
                <a:gd name="connsiteX2" fmla="*/ 76201 w 85460"/>
                <a:gd name="connsiteY2" fmla="*/ 364743 h 547688"/>
                <a:gd name="connsiteX3" fmla="*/ 76202 w 85460"/>
                <a:gd name="connsiteY3" fmla="*/ 219592 h 547688"/>
                <a:gd name="connsiteX4" fmla="*/ 42864 w 85460"/>
                <a:gd name="connsiteY4" fmla="*/ 91359 h 547688"/>
                <a:gd name="connsiteX5" fmla="*/ 0 w 85460"/>
                <a:gd name="connsiteY5" fmla="*/ 0 h 547688"/>
                <a:gd name="connsiteX0" fmla="*/ 1588 w 91018"/>
                <a:gd name="connsiteY0" fmla="*/ 547688 h 547688"/>
                <a:gd name="connsiteX1" fmla="*/ 73025 w 91018"/>
                <a:gd name="connsiteY1" fmla="*/ 461596 h 547688"/>
                <a:gd name="connsiteX2" fmla="*/ 90488 w 91018"/>
                <a:gd name="connsiteY2" fmla="*/ 355145 h 547688"/>
                <a:gd name="connsiteX3" fmla="*/ 76202 w 91018"/>
                <a:gd name="connsiteY3" fmla="*/ 219592 h 547688"/>
                <a:gd name="connsiteX4" fmla="*/ 42864 w 91018"/>
                <a:gd name="connsiteY4" fmla="*/ 91359 h 547688"/>
                <a:gd name="connsiteX5" fmla="*/ 0 w 91018"/>
                <a:gd name="connsiteY5"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018" h="547688">
                  <a:moveTo>
                    <a:pt x="1588" y="547688"/>
                  </a:moveTo>
                  <a:cubicBezTo>
                    <a:pt x="40085" y="537369"/>
                    <a:pt x="58208" y="493686"/>
                    <a:pt x="73025" y="461596"/>
                  </a:cubicBezTo>
                  <a:cubicBezTo>
                    <a:pt x="87842" y="429506"/>
                    <a:pt x="89959" y="395479"/>
                    <a:pt x="90488" y="355145"/>
                  </a:cubicBezTo>
                  <a:cubicBezTo>
                    <a:pt x="91018" y="314811"/>
                    <a:pt x="84139" y="263556"/>
                    <a:pt x="76202" y="219592"/>
                  </a:cubicBezTo>
                  <a:cubicBezTo>
                    <a:pt x="68265" y="175628"/>
                    <a:pt x="55564" y="127958"/>
                    <a:pt x="42864" y="91359"/>
                  </a:cubicBezTo>
                  <a:cubicBezTo>
                    <a:pt x="30164" y="54760"/>
                    <a:pt x="17859" y="24606"/>
                    <a:pt x="0" y="0"/>
                  </a:cubicBezTo>
                </a:path>
              </a:pathLst>
            </a:custGeom>
            <a:no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wrap="none" anchor="ctr"/>
            <a:lstStyle/>
            <a:p>
              <a:pPr defTabSz="2910745"/>
              <a:endParaRPr lang="en-US" sz="5786"/>
            </a:p>
          </p:txBody>
        </p:sp>
        <p:sp>
          <p:nvSpPr>
            <p:cNvPr id="89" name="Freeform 88"/>
            <p:cNvSpPr/>
            <p:nvPr/>
          </p:nvSpPr>
          <p:spPr bwMode="auto">
            <a:xfrm flipH="1">
              <a:off x="5222390" y="4784418"/>
              <a:ext cx="90766" cy="541995"/>
            </a:xfrm>
            <a:custGeom>
              <a:avLst/>
              <a:gdLst>
                <a:gd name="connsiteX0" fmla="*/ 0 w 288926"/>
                <a:gd name="connsiteY0" fmla="*/ 547688 h 547688"/>
                <a:gd name="connsiteX1" fmla="*/ 104775 w 288926"/>
                <a:gd name="connsiteY1" fmla="*/ 509588 h 547688"/>
                <a:gd name="connsiteX2" fmla="*/ 166688 w 288926"/>
                <a:gd name="connsiteY2" fmla="*/ 442913 h 547688"/>
                <a:gd name="connsiteX3" fmla="*/ 271463 w 288926"/>
                <a:gd name="connsiteY3" fmla="*/ 276225 h 547688"/>
                <a:gd name="connsiteX4" fmla="*/ 271463 w 288926"/>
                <a:gd name="connsiteY4" fmla="*/ 95250 h 547688"/>
                <a:gd name="connsiteX5" fmla="*/ 228600 w 288926"/>
                <a:gd name="connsiteY5" fmla="*/ 0 h 547688"/>
                <a:gd name="connsiteX0" fmla="*/ 0 w 279400"/>
                <a:gd name="connsiteY0" fmla="*/ 547688 h 547688"/>
                <a:gd name="connsiteX1" fmla="*/ 104775 w 279400"/>
                <a:gd name="connsiteY1" fmla="*/ 509588 h 547688"/>
                <a:gd name="connsiteX2" fmla="*/ 223838 w 279400"/>
                <a:gd name="connsiteY2" fmla="*/ 404289 h 547688"/>
                <a:gd name="connsiteX3" fmla="*/ 271463 w 279400"/>
                <a:gd name="connsiteY3" fmla="*/ 276225 h 547688"/>
                <a:gd name="connsiteX4" fmla="*/ 271463 w 279400"/>
                <a:gd name="connsiteY4" fmla="*/ 95250 h 547688"/>
                <a:gd name="connsiteX5" fmla="*/ 228600 w 279400"/>
                <a:gd name="connsiteY5" fmla="*/ 0 h 547688"/>
                <a:gd name="connsiteX0" fmla="*/ 1588 w 318560"/>
                <a:gd name="connsiteY0" fmla="*/ 547688 h 547688"/>
                <a:gd name="connsiteX1" fmla="*/ 106363 w 318560"/>
                <a:gd name="connsiteY1" fmla="*/ 509588 h 547688"/>
                <a:gd name="connsiteX2" fmla="*/ 225426 w 318560"/>
                <a:gd name="connsiteY2" fmla="*/ 404289 h 547688"/>
                <a:gd name="connsiteX3" fmla="*/ 273051 w 318560"/>
                <a:gd name="connsiteY3" fmla="*/ 276225 h 547688"/>
                <a:gd name="connsiteX4" fmla="*/ 273051 w 318560"/>
                <a:gd name="connsiteY4" fmla="*/ 95250 h 547688"/>
                <a:gd name="connsiteX5" fmla="*/ 0 w 318560"/>
                <a:gd name="connsiteY5" fmla="*/ 0 h 547688"/>
                <a:gd name="connsiteX0" fmla="*/ 1588 w 297922"/>
                <a:gd name="connsiteY0" fmla="*/ 547688 h 547688"/>
                <a:gd name="connsiteX1" fmla="*/ 106363 w 297922"/>
                <a:gd name="connsiteY1" fmla="*/ 509588 h 547688"/>
                <a:gd name="connsiteX2" fmla="*/ 225426 w 297922"/>
                <a:gd name="connsiteY2" fmla="*/ 404289 h 547688"/>
                <a:gd name="connsiteX3" fmla="*/ 273051 w 297922"/>
                <a:gd name="connsiteY3" fmla="*/ 276225 h 547688"/>
                <a:gd name="connsiteX4" fmla="*/ 76201 w 297922"/>
                <a:gd name="connsiteY4" fmla="*/ 105756 h 547688"/>
                <a:gd name="connsiteX5" fmla="*/ 0 w 297922"/>
                <a:gd name="connsiteY5" fmla="*/ 0 h 547688"/>
                <a:gd name="connsiteX0" fmla="*/ 1588 w 273051"/>
                <a:gd name="connsiteY0" fmla="*/ 547688 h 547688"/>
                <a:gd name="connsiteX1" fmla="*/ 106363 w 273051"/>
                <a:gd name="connsiteY1" fmla="*/ 509588 h 547688"/>
                <a:gd name="connsiteX2" fmla="*/ 76201 w 273051"/>
                <a:gd name="connsiteY2" fmla="*/ 364743 h 547688"/>
                <a:gd name="connsiteX3" fmla="*/ 273051 w 273051"/>
                <a:gd name="connsiteY3" fmla="*/ 276225 h 547688"/>
                <a:gd name="connsiteX4" fmla="*/ 76201 w 273051"/>
                <a:gd name="connsiteY4" fmla="*/ 105756 h 547688"/>
                <a:gd name="connsiteX5" fmla="*/ 0 w 273051"/>
                <a:gd name="connsiteY5" fmla="*/ 0 h 547688"/>
                <a:gd name="connsiteX0" fmla="*/ 1588 w 118798"/>
                <a:gd name="connsiteY0" fmla="*/ 547688 h 547688"/>
                <a:gd name="connsiteX1" fmla="*/ 106363 w 118798"/>
                <a:gd name="connsiteY1" fmla="*/ 509588 h 547688"/>
                <a:gd name="connsiteX2" fmla="*/ 76201 w 118798"/>
                <a:gd name="connsiteY2" fmla="*/ 364743 h 547688"/>
                <a:gd name="connsiteX3" fmla="*/ 76202 w 118798"/>
                <a:gd name="connsiteY3" fmla="*/ 219592 h 547688"/>
                <a:gd name="connsiteX4" fmla="*/ 76201 w 118798"/>
                <a:gd name="connsiteY4" fmla="*/ 105756 h 547688"/>
                <a:gd name="connsiteX5" fmla="*/ 0 w 118798"/>
                <a:gd name="connsiteY5" fmla="*/ 0 h 547688"/>
                <a:gd name="connsiteX0" fmla="*/ 1588 w 118798"/>
                <a:gd name="connsiteY0" fmla="*/ 547688 h 547688"/>
                <a:gd name="connsiteX1" fmla="*/ 106363 w 118798"/>
                <a:gd name="connsiteY1" fmla="*/ 509588 h 547688"/>
                <a:gd name="connsiteX2" fmla="*/ 76201 w 118798"/>
                <a:gd name="connsiteY2" fmla="*/ 364743 h 547688"/>
                <a:gd name="connsiteX3" fmla="*/ 76202 w 118798"/>
                <a:gd name="connsiteY3" fmla="*/ 219592 h 547688"/>
                <a:gd name="connsiteX4" fmla="*/ 42864 w 118798"/>
                <a:gd name="connsiteY4" fmla="*/ 91359 h 547688"/>
                <a:gd name="connsiteX5" fmla="*/ 0 w 118798"/>
                <a:gd name="connsiteY5" fmla="*/ 0 h 547688"/>
                <a:gd name="connsiteX0" fmla="*/ 1588 w 85460"/>
                <a:gd name="connsiteY0" fmla="*/ 547688 h 547688"/>
                <a:gd name="connsiteX1" fmla="*/ 73025 w 85460"/>
                <a:gd name="connsiteY1" fmla="*/ 461596 h 547688"/>
                <a:gd name="connsiteX2" fmla="*/ 76201 w 85460"/>
                <a:gd name="connsiteY2" fmla="*/ 364743 h 547688"/>
                <a:gd name="connsiteX3" fmla="*/ 76202 w 85460"/>
                <a:gd name="connsiteY3" fmla="*/ 219592 h 547688"/>
                <a:gd name="connsiteX4" fmla="*/ 42864 w 85460"/>
                <a:gd name="connsiteY4" fmla="*/ 91359 h 547688"/>
                <a:gd name="connsiteX5" fmla="*/ 0 w 85460"/>
                <a:gd name="connsiteY5" fmla="*/ 0 h 547688"/>
                <a:gd name="connsiteX0" fmla="*/ 1588 w 91018"/>
                <a:gd name="connsiteY0" fmla="*/ 547688 h 547688"/>
                <a:gd name="connsiteX1" fmla="*/ 73025 w 91018"/>
                <a:gd name="connsiteY1" fmla="*/ 461596 h 547688"/>
                <a:gd name="connsiteX2" fmla="*/ 90488 w 91018"/>
                <a:gd name="connsiteY2" fmla="*/ 355145 h 547688"/>
                <a:gd name="connsiteX3" fmla="*/ 76202 w 91018"/>
                <a:gd name="connsiteY3" fmla="*/ 219592 h 547688"/>
                <a:gd name="connsiteX4" fmla="*/ 42864 w 91018"/>
                <a:gd name="connsiteY4" fmla="*/ 91359 h 547688"/>
                <a:gd name="connsiteX5" fmla="*/ 0 w 91018"/>
                <a:gd name="connsiteY5"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018" h="547688">
                  <a:moveTo>
                    <a:pt x="1588" y="547688"/>
                  </a:moveTo>
                  <a:cubicBezTo>
                    <a:pt x="40085" y="537369"/>
                    <a:pt x="58208" y="493686"/>
                    <a:pt x="73025" y="461596"/>
                  </a:cubicBezTo>
                  <a:cubicBezTo>
                    <a:pt x="87842" y="429506"/>
                    <a:pt x="89959" y="395479"/>
                    <a:pt x="90488" y="355145"/>
                  </a:cubicBezTo>
                  <a:cubicBezTo>
                    <a:pt x="91018" y="314811"/>
                    <a:pt x="84139" y="263556"/>
                    <a:pt x="76202" y="219592"/>
                  </a:cubicBezTo>
                  <a:cubicBezTo>
                    <a:pt x="68265" y="175628"/>
                    <a:pt x="55564" y="127958"/>
                    <a:pt x="42864" y="91359"/>
                  </a:cubicBezTo>
                  <a:cubicBezTo>
                    <a:pt x="30164" y="54760"/>
                    <a:pt x="17859" y="24606"/>
                    <a:pt x="0" y="0"/>
                  </a:cubicBezTo>
                </a:path>
              </a:pathLst>
            </a:custGeom>
            <a:no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wrap="none" anchor="ctr"/>
            <a:lstStyle/>
            <a:p>
              <a:pPr defTabSz="2910745"/>
              <a:endParaRPr lang="en-US" sz="5786"/>
            </a:p>
          </p:txBody>
        </p:sp>
      </p:grpSp>
      <p:grpSp>
        <p:nvGrpSpPr>
          <p:cNvPr id="4" name="Group 3"/>
          <p:cNvGrpSpPr/>
          <p:nvPr/>
        </p:nvGrpSpPr>
        <p:grpSpPr>
          <a:xfrm>
            <a:off x="3291854" y="1691659"/>
            <a:ext cx="2122500" cy="1532677"/>
            <a:chOff x="3291854" y="1691659"/>
            <a:chExt cx="2122500" cy="1532677"/>
          </a:xfrm>
        </p:grpSpPr>
        <p:sp>
          <p:nvSpPr>
            <p:cNvPr id="83" name="TextBox 82"/>
            <p:cNvSpPr txBox="1"/>
            <p:nvPr/>
          </p:nvSpPr>
          <p:spPr>
            <a:xfrm>
              <a:off x="3291854" y="2147118"/>
              <a:ext cx="2122500" cy="1077218"/>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EF-1</a:t>
              </a:r>
            </a:p>
            <a:p>
              <a:r>
                <a:rPr lang="en-US" sz="1400" dirty="0" smtClean="0">
                  <a:solidFill>
                    <a:schemeClr val="bg1"/>
                  </a:solidFill>
                  <a:latin typeface="Comic Sans MS" panose="030F0702030302020204" pitchFamily="66" charset="0"/>
                </a:rPr>
                <a:t>??,??? cfm at ??.? in.w.c.</a:t>
              </a:r>
            </a:p>
            <a:p>
              <a:r>
                <a:rPr lang="en-US" sz="1400" dirty="0" smtClean="0">
                  <a:solidFill>
                    <a:schemeClr val="bg1"/>
                  </a:solidFill>
                  <a:latin typeface="Comic Sans MS" panose="030F0702030302020204" pitchFamily="66" charset="0"/>
                </a:rPr>
                <a:t>??% static efficiency</a:t>
              </a:r>
            </a:p>
            <a:p>
              <a:r>
                <a:rPr lang="en-US" sz="1400" dirty="0" smtClean="0">
                  <a:solidFill>
                    <a:schemeClr val="bg1"/>
                  </a:solidFill>
                  <a:latin typeface="Comic Sans MS" panose="030F0702030302020204" pitchFamily="66" charset="0"/>
                </a:rPr>
                <a:t>?,??? rpm, Class ?</a:t>
              </a:r>
            </a:p>
            <a:p>
              <a:r>
                <a:rPr lang="en-US" sz="1400" dirty="0" smtClean="0">
                  <a:solidFill>
                    <a:schemeClr val="bg1"/>
                  </a:solidFill>
                  <a:latin typeface="Comic Sans MS" panose="030F0702030302020204" pitchFamily="66" charset="0"/>
                </a:rPr>
                <a:t>??.? </a:t>
              </a:r>
              <a:r>
                <a:rPr lang="en-US" sz="1400" dirty="0" err="1" smtClean="0">
                  <a:solidFill>
                    <a:schemeClr val="bg1"/>
                  </a:solidFill>
                  <a:latin typeface="Comic Sans MS" panose="030F0702030302020204" pitchFamily="66" charset="0"/>
                </a:rPr>
                <a:t>bhp</a:t>
              </a:r>
              <a:r>
                <a:rPr lang="en-US" sz="1400" dirty="0" smtClean="0">
                  <a:solidFill>
                    <a:schemeClr val="bg1"/>
                  </a:solidFill>
                  <a:latin typeface="Comic Sans MS" panose="030F0702030302020204" pitchFamily="66" charset="0"/>
                </a:rPr>
                <a:t>, ?? </a:t>
              </a:r>
              <a:r>
                <a:rPr lang="en-US" sz="1400" dirty="0" err="1" smtClean="0">
                  <a:solidFill>
                    <a:schemeClr val="bg1"/>
                  </a:solidFill>
                  <a:latin typeface="Comic Sans MS" panose="030F0702030302020204" pitchFamily="66" charset="0"/>
                </a:rPr>
                <a:t>hp</a:t>
              </a:r>
              <a:r>
                <a:rPr lang="en-US" sz="1400" dirty="0" smtClean="0">
                  <a:solidFill>
                    <a:schemeClr val="bg1"/>
                  </a:solidFill>
                  <a:latin typeface="Comic Sans MS" panose="030F0702030302020204" pitchFamily="66" charset="0"/>
                </a:rPr>
                <a:t> motor</a:t>
              </a:r>
              <a:endParaRPr lang="en-US" sz="1400" dirty="0">
                <a:solidFill>
                  <a:schemeClr val="bg1"/>
                </a:solidFill>
                <a:latin typeface="Comic Sans MS" panose="030F0702030302020204" pitchFamily="66" charset="0"/>
              </a:endParaRPr>
            </a:p>
          </p:txBody>
        </p:sp>
        <p:grpSp>
          <p:nvGrpSpPr>
            <p:cNvPr id="29" name="Group 28"/>
            <p:cNvGrpSpPr>
              <a:grpSpLocks noChangeAspect="1"/>
            </p:cNvGrpSpPr>
            <p:nvPr/>
          </p:nvGrpSpPr>
          <p:grpSpPr>
            <a:xfrm>
              <a:off x="3332627" y="1691659"/>
              <a:ext cx="337553" cy="317992"/>
              <a:chOff x="13393006" y="8001678"/>
              <a:chExt cx="675105" cy="635984"/>
            </a:xfrm>
          </p:grpSpPr>
          <p:sp>
            <p:nvSpPr>
              <p:cNvPr id="30" name="Freeform 29"/>
              <p:cNvSpPr/>
              <p:nvPr/>
            </p:nvSpPr>
            <p:spPr>
              <a:xfrm>
                <a:off x="13851668" y="8001678"/>
                <a:ext cx="216443" cy="407003"/>
              </a:xfrm>
              <a:custGeom>
                <a:avLst/>
                <a:gdLst>
                  <a:gd name="connsiteX0" fmla="*/ 433 w 229969"/>
                  <a:gd name="connsiteY0" fmla="*/ 47540 h 501920"/>
                  <a:gd name="connsiteX1" fmla="*/ 214788 w 229969"/>
                  <a:gd name="connsiteY1" fmla="*/ 52967 h 501920"/>
                  <a:gd name="connsiteX2" fmla="*/ 206647 w 229969"/>
                  <a:gd name="connsiteY2" fmla="*/ 454543 h 501920"/>
                  <a:gd name="connsiteX3" fmla="*/ 160520 w 229969"/>
                  <a:gd name="connsiteY3" fmla="*/ 449117 h 501920"/>
                  <a:gd name="connsiteX4" fmla="*/ 433 w 229969"/>
                  <a:gd name="connsiteY4" fmla="*/ 47540 h 501920"/>
                  <a:gd name="connsiteX0" fmla="*/ 433 w 229969"/>
                  <a:gd name="connsiteY0" fmla="*/ 47540 h 501920"/>
                  <a:gd name="connsiteX1" fmla="*/ 214788 w 229969"/>
                  <a:gd name="connsiteY1" fmla="*/ 52967 h 501920"/>
                  <a:gd name="connsiteX2" fmla="*/ 206647 w 229969"/>
                  <a:gd name="connsiteY2" fmla="*/ 454543 h 501920"/>
                  <a:gd name="connsiteX3" fmla="*/ 160520 w 229969"/>
                  <a:gd name="connsiteY3" fmla="*/ 449117 h 501920"/>
                  <a:gd name="connsiteX4" fmla="*/ 433 w 229969"/>
                  <a:gd name="connsiteY4" fmla="*/ 47540 h 501920"/>
                  <a:gd name="connsiteX0" fmla="*/ 433 w 229969"/>
                  <a:gd name="connsiteY0" fmla="*/ 25765 h 480145"/>
                  <a:gd name="connsiteX1" fmla="*/ 214788 w 229969"/>
                  <a:gd name="connsiteY1" fmla="*/ 31192 h 480145"/>
                  <a:gd name="connsiteX2" fmla="*/ 206647 w 229969"/>
                  <a:gd name="connsiteY2" fmla="*/ 432768 h 480145"/>
                  <a:gd name="connsiteX3" fmla="*/ 160520 w 229969"/>
                  <a:gd name="connsiteY3" fmla="*/ 427342 h 480145"/>
                  <a:gd name="connsiteX4" fmla="*/ 433 w 229969"/>
                  <a:gd name="connsiteY4" fmla="*/ 25765 h 480145"/>
                  <a:gd name="connsiteX0" fmla="*/ 0 w 229536"/>
                  <a:gd name="connsiteY0" fmla="*/ 25765 h 480145"/>
                  <a:gd name="connsiteX1" fmla="*/ 214355 w 229536"/>
                  <a:gd name="connsiteY1" fmla="*/ 31192 h 480145"/>
                  <a:gd name="connsiteX2" fmla="*/ 206214 w 229536"/>
                  <a:gd name="connsiteY2" fmla="*/ 432768 h 480145"/>
                  <a:gd name="connsiteX3" fmla="*/ 160087 w 229536"/>
                  <a:gd name="connsiteY3" fmla="*/ 427342 h 480145"/>
                  <a:gd name="connsiteX4" fmla="*/ 0 w 229536"/>
                  <a:gd name="connsiteY4" fmla="*/ 25765 h 480145"/>
                  <a:gd name="connsiteX0" fmla="*/ 0 w 229536"/>
                  <a:gd name="connsiteY0" fmla="*/ 25765 h 480145"/>
                  <a:gd name="connsiteX1" fmla="*/ 214355 w 229536"/>
                  <a:gd name="connsiteY1" fmla="*/ 31192 h 480145"/>
                  <a:gd name="connsiteX2" fmla="*/ 206214 w 229536"/>
                  <a:gd name="connsiteY2" fmla="*/ 432768 h 480145"/>
                  <a:gd name="connsiteX3" fmla="*/ 160087 w 229536"/>
                  <a:gd name="connsiteY3" fmla="*/ 427342 h 480145"/>
                  <a:gd name="connsiteX4" fmla="*/ 0 w 229536"/>
                  <a:gd name="connsiteY4" fmla="*/ 25765 h 480145"/>
                  <a:gd name="connsiteX0" fmla="*/ 0 w 229536"/>
                  <a:gd name="connsiteY0" fmla="*/ 0 h 454380"/>
                  <a:gd name="connsiteX1" fmla="*/ 214355 w 229536"/>
                  <a:gd name="connsiteY1" fmla="*/ 5427 h 454380"/>
                  <a:gd name="connsiteX2" fmla="*/ 206214 w 229536"/>
                  <a:gd name="connsiteY2" fmla="*/ 407003 h 454380"/>
                  <a:gd name="connsiteX3" fmla="*/ 160087 w 229536"/>
                  <a:gd name="connsiteY3" fmla="*/ 401577 h 454380"/>
                  <a:gd name="connsiteX4" fmla="*/ 0 w 229536"/>
                  <a:gd name="connsiteY4" fmla="*/ 0 h 454380"/>
                  <a:gd name="connsiteX0" fmla="*/ 0 w 215120"/>
                  <a:gd name="connsiteY0" fmla="*/ 0 h 454380"/>
                  <a:gd name="connsiteX1" fmla="*/ 214355 w 215120"/>
                  <a:gd name="connsiteY1" fmla="*/ 5427 h 454380"/>
                  <a:gd name="connsiteX2" fmla="*/ 206214 w 215120"/>
                  <a:gd name="connsiteY2" fmla="*/ 407003 h 454380"/>
                  <a:gd name="connsiteX3" fmla="*/ 160087 w 215120"/>
                  <a:gd name="connsiteY3" fmla="*/ 401577 h 454380"/>
                  <a:gd name="connsiteX4" fmla="*/ 0 w 215120"/>
                  <a:gd name="connsiteY4" fmla="*/ 0 h 454380"/>
                  <a:gd name="connsiteX0" fmla="*/ 0 w 215120"/>
                  <a:gd name="connsiteY0" fmla="*/ 0 h 454380"/>
                  <a:gd name="connsiteX1" fmla="*/ 214355 w 215120"/>
                  <a:gd name="connsiteY1" fmla="*/ 5427 h 454380"/>
                  <a:gd name="connsiteX2" fmla="*/ 206214 w 215120"/>
                  <a:gd name="connsiteY2" fmla="*/ 407003 h 454380"/>
                  <a:gd name="connsiteX3" fmla="*/ 160087 w 215120"/>
                  <a:gd name="connsiteY3" fmla="*/ 401577 h 454380"/>
                  <a:gd name="connsiteX4" fmla="*/ 0 w 215120"/>
                  <a:gd name="connsiteY4" fmla="*/ 0 h 454380"/>
                  <a:gd name="connsiteX0" fmla="*/ 0 w 214673"/>
                  <a:gd name="connsiteY0" fmla="*/ 0 h 454380"/>
                  <a:gd name="connsiteX1" fmla="*/ 214355 w 214673"/>
                  <a:gd name="connsiteY1" fmla="*/ 5427 h 454380"/>
                  <a:gd name="connsiteX2" fmla="*/ 206214 w 214673"/>
                  <a:gd name="connsiteY2" fmla="*/ 407003 h 454380"/>
                  <a:gd name="connsiteX3" fmla="*/ 160087 w 214673"/>
                  <a:gd name="connsiteY3" fmla="*/ 401577 h 454380"/>
                  <a:gd name="connsiteX4" fmla="*/ 0 w 214673"/>
                  <a:gd name="connsiteY4" fmla="*/ 0 h 454380"/>
                  <a:gd name="connsiteX0" fmla="*/ 0 w 216443"/>
                  <a:gd name="connsiteY0" fmla="*/ 0 h 454544"/>
                  <a:gd name="connsiteX1" fmla="*/ 214355 w 216443"/>
                  <a:gd name="connsiteY1" fmla="*/ 5427 h 454544"/>
                  <a:gd name="connsiteX2" fmla="*/ 214354 w 216443"/>
                  <a:gd name="connsiteY2" fmla="*/ 407003 h 454544"/>
                  <a:gd name="connsiteX3" fmla="*/ 160087 w 216443"/>
                  <a:gd name="connsiteY3" fmla="*/ 401577 h 454544"/>
                  <a:gd name="connsiteX4" fmla="*/ 0 w 216443"/>
                  <a:gd name="connsiteY4" fmla="*/ 0 h 454544"/>
                  <a:gd name="connsiteX0" fmla="*/ 0 w 216443"/>
                  <a:gd name="connsiteY0" fmla="*/ 0 h 432136"/>
                  <a:gd name="connsiteX1" fmla="*/ 214355 w 216443"/>
                  <a:gd name="connsiteY1" fmla="*/ 5427 h 432136"/>
                  <a:gd name="connsiteX2" fmla="*/ 214354 w 216443"/>
                  <a:gd name="connsiteY2" fmla="*/ 407003 h 432136"/>
                  <a:gd name="connsiteX3" fmla="*/ 160087 w 216443"/>
                  <a:gd name="connsiteY3" fmla="*/ 401577 h 432136"/>
                  <a:gd name="connsiteX4" fmla="*/ 0 w 216443"/>
                  <a:gd name="connsiteY4" fmla="*/ 0 h 432136"/>
                  <a:gd name="connsiteX0" fmla="*/ 0 w 216443"/>
                  <a:gd name="connsiteY0" fmla="*/ 0 h 432136"/>
                  <a:gd name="connsiteX1" fmla="*/ 214355 w 216443"/>
                  <a:gd name="connsiteY1" fmla="*/ 5427 h 432136"/>
                  <a:gd name="connsiteX2" fmla="*/ 214354 w 216443"/>
                  <a:gd name="connsiteY2" fmla="*/ 407003 h 432136"/>
                  <a:gd name="connsiteX3" fmla="*/ 160087 w 216443"/>
                  <a:gd name="connsiteY3" fmla="*/ 401577 h 432136"/>
                  <a:gd name="connsiteX4" fmla="*/ 0 w 216443"/>
                  <a:gd name="connsiteY4" fmla="*/ 0 h 432136"/>
                  <a:gd name="connsiteX0" fmla="*/ 0 w 216443"/>
                  <a:gd name="connsiteY0" fmla="*/ 0 h 407003"/>
                  <a:gd name="connsiteX1" fmla="*/ 214355 w 216443"/>
                  <a:gd name="connsiteY1" fmla="*/ 5427 h 407003"/>
                  <a:gd name="connsiteX2" fmla="*/ 214354 w 216443"/>
                  <a:gd name="connsiteY2" fmla="*/ 407003 h 407003"/>
                  <a:gd name="connsiteX3" fmla="*/ 160087 w 216443"/>
                  <a:gd name="connsiteY3" fmla="*/ 401577 h 407003"/>
                  <a:gd name="connsiteX4" fmla="*/ 0 w 216443"/>
                  <a:gd name="connsiteY4" fmla="*/ 0 h 407003"/>
                  <a:gd name="connsiteX0" fmla="*/ 0 w 216443"/>
                  <a:gd name="connsiteY0" fmla="*/ 0 h 407003"/>
                  <a:gd name="connsiteX1" fmla="*/ 214355 w 216443"/>
                  <a:gd name="connsiteY1" fmla="*/ 5427 h 407003"/>
                  <a:gd name="connsiteX2" fmla="*/ 214354 w 216443"/>
                  <a:gd name="connsiteY2" fmla="*/ 407003 h 407003"/>
                  <a:gd name="connsiteX3" fmla="*/ 160087 w 216443"/>
                  <a:gd name="connsiteY3" fmla="*/ 401577 h 407003"/>
                  <a:gd name="connsiteX4" fmla="*/ 0 w 216443"/>
                  <a:gd name="connsiteY4" fmla="*/ 0 h 407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43" h="407003">
                    <a:moveTo>
                      <a:pt x="0" y="0"/>
                    </a:moveTo>
                    <a:cubicBezTo>
                      <a:pt x="82306" y="1808"/>
                      <a:pt x="128432" y="0"/>
                      <a:pt x="214355" y="5427"/>
                    </a:cubicBezTo>
                    <a:cubicBezTo>
                      <a:pt x="216164" y="97681"/>
                      <a:pt x="217972" y="338265"/>
                      <a:pt x="214354" y="407003"/>
                    </a:cubicBezTo>
                    <a:cubicBezTo>
                      <a:pt x="191742" y="402481"/>
                      <a:pt x="182246" y="404291"/>
                      <a:pt x="160087" y="401577"/>
                    </a:cubicBezTo>
                    <a:cubicBezTo>
                      <a:pt x="137928" y="333743"/>
                      <a:pt x="4522" y="66025"/>
                      <a:pt x="0" y="0"/>
                    </a:cubicBezTo>
                    <a:close/>
                  </a:path>
                </a:pathLst>
              </a:custGeom>
              <a:solidFill>
                <a:schemeClr val="bg1">
                  <a:lumMod val="75000"/>
                </a:schemeClr>
              </a:solidFill>
              <a:ln w="38100" cap="rnd">
                <a:noFill/>
              </a:ln>
            </p:spPr>
            <p:style>
              <a:lnRef idx="1">
                <a:schemeClr val="accent1"/>
              </a:lnRef>
              <a:fillRef idx="0">
                <a:schemeClr val="accent1"/>
              </a:fillRef>
              <a:effectRef idx="0">
                <a:schemeClr val="accent1"/>
              </a:effectRef>
              <a:fontRef idx="minor">
                <a:schemeClr val="tx1"/>
              </a:fontRef>
            </p:style>
            <p:txBody>
              <a:bodyPr wrap="none" anchor="ctr"/>
              <a:lstStyle/>
              <a:p>
                <a:pPr defTabSz="2910745"/>
                <a:endParaRPr lang="en-US" sz="5786">
                  <a:solidFill>
                    <a:schemeClr val="tx1"/>
                  </a:solidFill>
                </a:endParaRPr>
              </a:p>
            </p:txBody>
          </p:sp>
          <p:grpSp>
            <p:nvGrpSpPr>
              <p:cNvPr id="31" name="Group 209"/>
              <p:cNvGrpSpPr>
                <a:grpSpLocks noChangeAspect="1"/>
              </p:cNvGrpSpPr>
              <p:nvPr/>
            </p:nvGrpSpPr>
            <p:grpSpPr bwMode="auto">
              <a:xfrm>
                <a:off x="13393006" y="8001868"/>
                <a:ext cx="671514" cy="635794"/>
                <a:chOff x="3485" y="1006"/>
                <a:chExt cx="599" cy="581"/>
              </a:xfrm>
            </p:grpSpPr>
            <p:sp>
              <p:nvSpPr>
                <p:cNvPr id="32" name="Line 210"/>
                <p:cNvSpPr>
                  <a:spLocks noChangeShapeType="1"/>
                </p:cNvSpPr>
                <p:nvPr/>
              </p:nvSpPr>
              <p:spPr bwMode="auto">
                <a:xfrm>
                  <a:off x="4083" y="1008"/>
                  <a:ext cx="0" cy="367"/>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wrap="none" anchor="ctr"/>
                <a:lstStyle/>
                <a:p>
                  <a:pPr defTabSz="2910745"/>
                  <a:endParaRPr lang="en-US" sz="5786"/>
                </a:p>
              </p:txBody>
            </p:sp>
            <p:sp>
              <p:nvSpPr>
                <p:cNvPr id="33" name="Freeform 211"/>
                <p:cNvSpPr>
                  <a:spLocks/>
                </p:cNvSpPr>
                <p:nvPr/>
              </p:nvSpPr>
              <p:spPr bwMode="auto">
                <a:xfrm>
                  <a:off x="3485" y="1009"/>
                  <a:ext cx="558" cy="578"/>
                </a:xfrm>
                <a:custGeom>
                  <a:avLst/>
                  <a:gdLst>
                    <a:gd name="T0" fmla="*/ 416 w 558"/>
                    <a:gd name="T1" fmla="*/ 1 h 578"/>
                    <a:gd name="T2" fmla="*/ 353 w 558"/>
                    <a:gd name="T3" fmla="*/ 2 h 578"/>
                    <a:gd name="T4" fmla="*/ 237 w 558"/>
                    <a:gd name="T5" fmla="*/ 16 h 578"/>
                    <a:gd name="T6" fmla="*/ 132 w 558"/>
                    <a:gd name="T7" fmla="*/ 67 h 578"/>
                    <a:gd name="T8" fmla="*/ 40 w 558"/>
                    <a:gd name="T9" fmla="*/ 164 h 578"/>
                    <a:gd name="T10" fmla="*/ 0 w 558"/>
                    <a:gd name="T11" fmla="*/ 324 h 578"/>
                    <a:gd name="T12" fmla="*/ 43 w 558"/>
                    <a:gd name="T13" fmla="*/ 459 h 578"/>
                    <a:gd name="T14" fmla="*/ 159 w 558"/>
                    <a:gd name="T15" fmla="*/ 548 h 578"/>
                    <a:gd name="T16" fmla="*/ 276 w 558"/>
                    <a:gd name="T17" fmla="*/ 575 h 578"/>
                    <a:gd name="T18" fmla="*/ 405 w 558"/>
                    <a:gd name="T19" fmla="*/ 565 h 578"/>
                    <a:gd name="T20" fmla="*/ 501 w 558"/>
                    <a:gd name="T21" fmla="*/ 514 h 578"/>
                    <a:gd name="T22" fmla="*/ 542 w 558"/>
                    <a:gd name="T23" fmla="*/ 454 h 578"/>
                    <a:gd name="T24" fmla="*/ 558 w 558"/>
                    <a:gd name="T25" fmla="*/ 365 h 5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58"/>
                    <a:gd name="T40" fmla="*/ 0 h 578"/>
                    <a:gd name="T41" fmla="*/ 558 w 558"/>
                    <a:gd name="T42" fmla="*/ 578 h 57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58" h="578">
                      <a:moveTo>
                        <a:pt x="416" y="1"/>
                      </a:moveTo>
                      <a:cubicBezTo>
                        <a:pt x="406" y="1"/>
                        <a:pt x="383" y="0"/>
                        <a:pt x="353" y="2"/>
                      </a:cubicBezTo>
                      <a:cubicBezTo>
                        <a:pt x="323" y="4"/>
                        <a:pt x="274" y="5"/>
                        <a:pt x="237" y="16"/>
                      </a:cubicBezTo>
                      <a:cubicBezTo>
                        <a:pt x="200" y="27"/>
                        <a:pt x="165" y="42"/>
                        <a:pt x="132" y="67"/>
                      </a:cubicBezTo>
                      <a:cubicBezTo>
                        <a:pt x="99" y="92"/>
                        <a:pt x="62" y="121"/>
                        <a:pt x="40" y="164"/>
                      </a:cubicBezTo>
                      <a:cubicBezTo>
                        <a:pt x="18" y="207"/>
                        <a:pt x="0" y="275"/>
                        <a:pt x="0" y="324"/>
                      </a:cubicBezTo>
                      <a:cubicBezTo>
                        <a:pt x="0" y="373"/>
                        <a:pt x="17" y="422"/>
                        <a:pt x="43" y="459"/>
                      </a:cubicBezTo>
                      <a:cubicBezTo>
                        <a:pt x="69" y="496"/>
                        <a:pt x="120" y="529"/>
                        <a:pt x="159" y="548"/>
                      </a:cubicBezTo>
                      <a:cubicBezTo>
                        <a:pt x="198" y="567"/>
                        <a:pt x="235" y="572"/>
                        <a:pt x="276" y="575"/>
                      </a:cubicBezTo>
                      <a:cubicBezTo>
                        <a:pt x="317" y="578"/>
                        <a:pt x="368" y="575"/>
                        <a:pt x="405" y="565"/>
                      </a:cubicBezTo>
                      <a:cubicBezTo>
                        <a:pt x="442" y="555"/>
                        <a:pt x="478" y="533"/>
                        <a:pt x="501" y="514"/>
                      </a:cubicBezTo>
                      <a:cubicBezTo>
                        <a:pt x="524" y="495"/>
                        <a:pt x="533" y="479"/>
                        <a:pt x="542" y="454"/>
                      </a:cubicBezTo>
                      <a:cubicBezTo>
                        <a:pt x="551" y="429"/>
                        <a:pt x="555" y="384"/>
                        <a:pt x="558" y="365"/>
                      </a:cubicBezTo>
                    </a:path>
                  </a:pathLst>
                </a:cu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wrap="none" anchor="ctr"/>
                <a:lstStyle/>
                <a:p>
                  <a:pPr defTabSz="2910745"/>
                  <a:endParaRPr lang="en-US" sz="5786"/>
                </a:p>
              </p:txBody>
            </p:sp>
            <p:sp>
              <p:nvSpPr>
                <p:cNvPr id="34" name="Oval 212"/>
                <p:cNvSpPr>
                  <a:spLocks noChangeAspect="1" noChangeArrowheads="1"/>
                </p:cNvSpPr>
                <p:nvPr/>
              </p:nvSpPr>
              <p:spPr bwMode="auto">
                <a:xfrm>
                  <a:off x="3629" y="1152"/>
                  <a:ext cx="346" cy="346"/>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wrap="none" anchor="ctr"/>
                <a:lstStyle/>
                <a:p>
                  <a:pPr defTabSz="2910745"/>
                  <a:endParaRPr lang="en-US" sz="5786"/>
                </a:p>
              </p:txBody>
            </p:sp>
            <p:sp>
              <p:nvSpPr>
                <p:cNvPr id="35" name="Line 213"/>
                <p:cNvSpPr>
                  <a:spLocks noChangeShapeType="1"/>
                </p:cNvSpPr>
                <p:nvPr/>
              </p:nvSpPr>
              <p:spPr bwMode="auto">
                <a:xfrm flipV="1">
                  <a:off x="3884" y="1006"/>
                  <a:ext cx="200" cy="3"/>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wrap="none" anchor="ctr"/>
                <a:lstStyle/>
                <a:p>
                  <a:pPr defTabSz="2910745"/>
                  <a:endParaRPr lang="en-US" sz="5786"/>
                </a:p>
              </p:txBody>
            </p:sp>
            <p:sp>
              <p:nvSpPr>
                <p:cNvPr id="36" name="Line 214"/>
                <p:cNvSpPr>
                  <a:spLocks noChangeShapeType="1"/>
                </p:cNvSpPr>
                <p:nvPr/>
              </p:nvSpPr>
              <p:spPr bwMode="auto">
                <a:xfrm flipV="1">
                  <a:off x="4048" y="1375"/>
                  <a:ext cx="33" cy="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wrap="none" anchor="ctr"/>
                <a:lstStyle/>
                <a:p>
                  <a:pPr defTabSz="2910745"/>
                  <a:endParaRPr lang="en-US" sz="5786"/>
                </a:p>
              </p:txBody>
            </p:sp>
          </p:grpSp>
        </p:grpSp>
      </p:grpSp>
      <p:grpSp>
        <p:nvGrpSpPr>
          <p:cNvPr id="39" name="Group 38"/>
          <p:cNvGrpSpPr/>
          <p:nvPr/>
        </p:nvGrpSpPr>
        <p:grpSpPr>
          <a:xfrm>
            <a:off x="6675097" y="2606033"/>
            <a:ext cx="1828820" cy="3566137"/>
            <a:chOff x="26525677" y="8229615"/>
            <a:chExt cx="1828820" cy="3566137"/>
          </a:xfrm>
        </p:grpSpPr>
        <p:cxnSp>
          <p:nvCxnSpPr>
            <p:cNvPr id="40" name="Straight Connector 39"/>
            <p:cNvCxnSpPr/>
            <p:nvPr/>
          </p:nvCxnSpPr>
          <p:spPr>
            <a:xfrm flipV="1">
              <a:off x="26700368" y="9006536"/>
              <a:ext cx="0" cy="1143313"/>
            </a:xfrm>
            <a:prstGeom prst="line">
              <a:avLst/>
            </a:prstGeom>
            <a:ln w="57150" cap="rnd">
              <a:solidFill>
                <a:srgbClr val="00B0F0">
                  <a:alpha val="50000"/>
                </a:srgbClr>
              </a:solidFill>
            </a:ln>
          </p:spPr>
          <p:style>
            <a:lnRef idx="1">
              <a:schemeClr val="accent1"/>
            </a:lnRef>
            <a:fillRef idx="0">
              <a:schemeClr val="accent1"/>
            </a:fillRef>
            <a:effectRef idx="0">
              <a:schemeClr val="accent1"/>
            </a:effectRef>
            <a:fontRef idx="minor">
              <a:schemeClr val="tx1"/>
            </a:fontRef>
          </p:style>
        </p:cxnSp>
        <p:grpSp>
          <p:nvGrpSpPr>
            <p:cNvPr id="41" name="Group 40"/>
            <p:cNvGrpSpPr/>
            <p:nvPr/>
          </p:nvGrpSpPr>
          <p:grpSpPr>
            <a:xfrm>
              <a:off x="26525677" y="8229615"/>
              <a:ext cx="1828820" cy="3566137"/>
              <a:chOff x="26525677" y="8229615"/>
              <a:chExt cx="1828820" cy="3566137"/>
            </a:xfrm>
          </p:grpSpPr>
          <p:cxnSp>
            <p:nvCxnSpPr>
              <p:cNvPr id="42" name="Straight Connector 41"/>
              <p:cNvCxnSpPr/>
              <p:nvPr/>
            </p:nvCxnSpPr>
            <p:spPr>
              <a:xfrm flipV="1">
                <a:off x="26525697" y="8229630"/>
                <a:ext cx="0" cy="364012"/>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28354477" y="8229615"/>
                <a:ext cx="0" cy="3566136"/>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V="1">
                <a:off x="27440077" y="7315230"/>
                <a:ext cx="0" cy="1828800"/>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V="1">
                <a:off x="27440077" y="10881351"/>
                <a:ext cx="0" cy="1828800"/>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flipV="1">
                <a:off x="27440097" y="9784098"/>
                <a:ext cx="0" cy="1828800"/>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V="1">
                <a:off x="27988721" y="8248692"/>
                <a:ext cx="0" cy="1550501"/>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27897282" y="9799193"/>
                <a:ext cx="91439" cy="899305"/>
                <a:chOff x="27889075" y="10073495"/>
                <a:chExt cx="91439" cy="899305"/>
              </a:xfrm>
            </p:grpSpPr>
            <p:cxnSp>
              <p:nvCxnSpPr>
                <p:cNvPr id="61" name="Straight Connector 60"/>
                <p:cNvCxnSpPr/>
                <p:nvPr/>
              </p:nvCxnSpPr>
              <p:spPr>
                <a:xfrm flipH="1">
                  <a:off x="27889075" y="10073495"/>
                  <a:ext cx="91439" cy="89695"/>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H="1">
                  <a:off x="27889075" y="10275897"/>
                  <a:ext cx="91439" cy="89695"/>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a:off x="27889075" y="10478299"/>
                  <a:ext cx="91439" cy="89695"/>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H="1">
                  <a:off x="27889075" y="10174696"/>
                  <a:ext cx="91439" cy="89695"/>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H="1">
                  <a:off x="27889075" y="10377098"/>
                  <a:ext cx="91439" cy="89695"/>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H="1">
                  <a:off x="27889075" y="10579500"/>
                  <a:ext cx="91439" cy="89695"/>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a:off x="27889075" y="10680701"/>
                  <a:ext cx="91439" cy="89695"/>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H="1">
                  <a:off x="27889075" y="10781902"/>
                  <a:ext cx="91439" cy="89695"/>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27889075" y="10883105"/>
                  <a:ext cx="91439" cy="89695"/>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49" name="Group 48"/>
              <p:cNvGrpSpPr/>
              <p:nvPr/>
            </p:nvGrpSpPr>
            <p:grpSpPr>
              <a:xfrm>
                <a:off x="26533884" y="8503947"/>
                <a:ext cx="91439" cy="899305"/>
                <a:chOff x="27889075" y="10073495"/>
                <a:chExt cx="91439" cy="899305"/>
              </a:xfrm>
            </p:grpSpPr>
            <p:cxnSp>
              <p:nvCxnSpPr>
                <p:cNvPr id="52" name="Straight Connector 51"/>
                <p:cNvCxnSpPr/>
                <p:nvPr/>
              </p:nvCxnSpPr>
              <p:spPr>
                <a:xfrm flipH="1">
                  <a:off x="27889075" y="10073495"/>
                  <a:ext cx="91439" cy="89695"/>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27889075" y="10275897"/>
                  <a:ext cx="91439" cy="89695"/>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27889075" y="10478299"/>
                  <a:ext cx="91439" cy="89695"/>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H="1">
                  <a:off x="27889075" y="10174696"/>
                  <a:ext cx="91439" cy="89695"/>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a:off x="27889075" y="10377098"/>
                  <a:ext cx="91439" cy="89695"/>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a:off x="27889075" y="10579500"/>
                  <a:ext cx="91439" cy="89695"/>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H="1">
                  <a:off x="27889075" y="10680701"/>
                  <a:ext cx="91439" cy="89695"/>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a:off x="27889075" y="10781902"/>
                  <a:ext cx="91439" cy="89695"/>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H="1">
                  <a:off x="27889075" y="10883105"/>
                  <a:ext cx="91439" cy="89695"/>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a:xfrm flipV="1">
                <a:off x="26525697" y="9418337"/>
                <a:ext cx="0" cy="182880"/>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26525697" y="10708914"/>
                <a:ext cx="0" cy="1086838"/>
              </a:xfrm>
              <a:prstGeom prst="line">
                <a:avLst/>
              </a:prstGeom>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sp>
        <p:nvSpPr>
          <p:cNvPr id="93" name="TextBox 92"/>
          <p:cNvSpPr txBox="1"/>
          <p:nvPr/>
        </p:nvSpPr>
        <p:spPr>
          <a:xfrm>
            <a:off x="6831564" y="5231563"/>
            <a:ext cx="1444062" cy="215444"/>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Lab Hood</a:t>
            </a:r>
            <a:endParaRPr lang="en-US" sz="1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7444705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5303521" cy="1143000"/>
          </a:xfrm>
        </p:spPr>
        <p:txBody>
          <a:bodyPr/>
          <a:lstStyle/>
          <a:p>
            <a:r>
              <a:rPr lang="en-US" dirty="0" smtClean="0"/>
              <a:t>Economizer Section, Louver</a:t>
            </a:r>
            <a:endParaRPr lang="en-US" dirty="0"/>
          </a:p>
        </p:txBody>
      </p:sp>
      <p:grpSp>
        <p:nvGrpSpPr>
          <p:cNvPr id="122" name="Group 121"/>
          <p:cNvGrpSpPr/>
          <p:nvPr/>
        </p:nvGrpSpPr>
        <p:grpSpPr>
          <a:xfrm>
            <a:off x="91476" y="1359322"/>
            <a:ext cx="5760683" cy="4374715"/>
            <a:chOff x="91476" y="1359322"/>
            <a:chExt cx="5760683" cy="4374715"/>
          </a:xfrm>
        </p:grpSpPr>
        <p:grpSp>
          <p:nvGrpSpPr>
            <p:cNvPr id="121" name="Group 120"/>
            <p:cNvGrpSpPr/>
            <p:nvPr/>
          </p:nvGrpSpPr>
          <p:grpSpPr>
            <a:xfrm>
              <a:off x="1351644" y="1417342"/>
              <a:ext cx="3037478" cy="4316695"/>
              <a:chOff x="5009204" y="2331732"/>
              <a:chExt cx="3037478" cy="4316695"/>
            </a:xfrm>
          </p:grpSpPr>
          <p:grpSp>
            <p:nvGrpSpPr>
              <p:cNvPr id="427" name="Group 426"/>
              <p:cNvGrpSpPr>
                <a:grpSpLocks noChangeAspect="1"/>
              </p:cNvGrpSpPr>
              <p:nvPr/>
            </p:nvGrpSpPr>
            <p:grpSpPr>
              <a:xfrm flipH="1" flipV="1">
                <a:off x="5369059" y="3246122"/>
                <a:ext cx="757404" cy="1463036"/>
                <a:chOff x="6217899" y="2331720"/>
                <a:chExt cx="757404" cy="1463036"/>
              </a:xfrm>
            </p:grpSpPr>
            <p:cxnSp>
              <p:nvCxnSpPr>
                <p:cNvPr id="428" name="Straight Connector 427"/>
                <p:cNvCxnSpPr/>
                <p:nvPr/>
              </p:nvCxnSpPr>
              <p:spPr>
                <a:xfrm>
                  <a:off x="6492219" y="2331720"/>
                  <a:ext cx="0" cy="14630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9" name="Straight Connector 428"/>
                <p:cNvCxnSpPr/>
                <p:nvPr/>
              </p:nvCxnSpPr>
              <p:spPr>
                <a:xfrm flipH="1">
                  <a:off x="6217899" y="2860533"/>
                  <a:ext cx="274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30" name="Group 121"/>
                <p:cNvGrpSpPr>
                  <a:grpSpLocks/>
                </p:cNvGrpSpPr>
                <p:nvPr/>
              </p:nvGrpSpPr>
              <p:grpSpPr bwMode="auto">
                <a:xfrm rot="16200000">
                  <a:off x="6014072" y="2742085"/>
                  <a:ext cx="1327150" cy="595313"/>
                  <a:chOff x="1148" y="1673"/>
                  <a:chExt cx="836" cy="375"/>
                </a:xfrm>
                <a:solidFill>
                  <a:schemeClr val="bg1">
                    <a:lumMod val="85000"/>
                  </a:schemeClr>
                </a:solidFill>
              </p:grpSpPr>
              <p:sp>
                <p:nvSpPr>
                  <p:cNvPr id="431" name="Line 127"/>
                  <p:cNvSpPr>
                    <a:spLocks noChangeShapeType="1"/>
                  </p:cNvSpPr>
                  <p:nvPr/>
                </p:nvSpPr>
                <p:spPr bwMode="auto">
                  <a:xfrm rot="16200000" flipH="1">
                    <a:off x="1557" y="1340"/>
                    <a:ext cx="0" cy="693"/>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2" name="Line 122"/>
                  <p:cNvSpPr>
                    <a:spLocks noChangeShapeType="1"/>
                  </p:cNvSpPr>
                  <p:nvPr/>
                </p:nvSpPr>
                <p:spPr bwMode="auto">
                  <a:xfrm rot="-5400000" flipH="1" flipV="1">
                    <a:off x="1846" y="1739"/>
                    <a:ext cx="101" cy="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3" name="Oval 432"/>
                  <p:cNvSpPr>
                    <a:spLocks noChangeAspect="1" noChangeArrowheads="1"/>
                  </p:cNvSpPr>
                  <p:nvPr/>
                </p:nvSpPr>
                <p:spPr bwMode="auto">
                  <a:xfrm rot="-5400000" flipH="1" flipV="1">
                    <a:off x="1881" y="1674"/>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4" name="Rectangle 433"/>
                  <p:cNvSpPr>
                    <a:spLocks noChangeArrowheads="1"/>
                  </p:cNvSpPr>
                  <p:nvPr/>
                </p:nvSpPr>
                <p:spPr bwMode="auto">
                  <a:xfrm rot="16200000" flipV="1">
                    <a:off x="1768" y="1861"/>
                    <a:ext cx="259" cy="115"/>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5" name="Rectangle 434"/>
                  <p:cNvSpPr>
                    <a:spLocks noChangeArrowheads="1"/>
                  </p:cNvSpPr>
                  <p:nvPr/>
                </p:nvSpPr>
                <p:spPr bwMode="auto">
                  <a:xfrm rot="-5400000" flipH="1" flipV="1">
                    <a:off x="1884" y="1861"/>
                    <a:ext cx="28" cy="173"/>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6" name="Rectangle 435"/>
                  <p:cNvSpPr>
                    <a:spLocks noChangeArrowheads="1"/>
                  </p:cNvSpPr>
                  <p:nvPr/>
                </p:nvSpPr>
                <p:spPr bwMode="auto">
                  <a:xfrm rot="-5400000" flipH="1" flipV="1">
                    <a:off x="1884" y="1889"/>
                    <a:ext cx="28" cy="173"/>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37" name="Group 128"/>
                  <p:cNvGrpSpPr>
                    <a:grpSpLocks/>
                  </p:cNvGrpSpPr>
                  <p:nvPr/>
                </p:nvGrpSpPr>
                <p:grpSpPr bwMode="auto">
                  <a:xfrm rot="5400000" flipV="1">
                    <a:off x="1645" y="1628"/>
                    <a:ext cx="29" cy="120"/>
                    <a:chOff x="2087" y="1167"/>
                    <a:chExt cx="29" cy="120"/>
                  </a:xfrm>
                  <a:grpFill/>
                </p:grpSpPr>
                <p:sp>
                  <p:nvSpPr>
                    <p:cNvPr id="447" name="Line 129"/>
                    <p:cNvSpPr>
                      <a:spLocks noChangeShapeType="1"/>
                    </p:cNvSpPr>
                    <p:nvPr/>
                  </p:nvSpPr>
                  <p:spPr bwMode="auto">
                    <a:xfrm rot="20400000">
                      <a:off x="2101" y="1167"/>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8" name="Oval 130"/>
                    <p:cNvSpPr>
                      <a:spLocks noChangeAspect="1" noChangeArrowheads="1"/>
                    </p:cNvSpPr>
                    <p:nvPr/>
                  </p:nvSpPr>
                  <p:spPr bwMode="auto">
                    <a:xfrm flipV="1">
                      <a:off x="2087" y="1210"/>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38" name="Group 131"/>
                  <p:cNvGrpSpPr>
                    <a:grpSpLocks/>
                  </p:cNvGrpSpPr>
                  <p:nvPr/>
                </p:nvGrpSpPr>
                <p:grpSpPr bwMode="auto">
                  <a:xfrm rot="5400000" flipV="1">
                    <a:off x="1333" y="1628"/>
                    <a:ext cx="29" cy="120"/>
                    <a:chOff x="2087" y="1483"/>
                    <a:chExt cx="29" cy="120"/>
                  </a:xfrm>
                  <a:grpFill/>
                </p:grpSpPr>
                <p:sp>
                  <p:nvSpPr>
                    <p:cNvPr id="445" name="Line 132"/>
                    <p:cNvSpPr>
                      <a:spLocks noChangeShapeType="1"/>
                    </p:cNvSpPr>
                    <p:nvPr/>
                  </p:nvSpPr>
                  <p:spPr bwMode="auto">
                    <a:xfrm rot="20400000">
                      <a:off x="2101" y="1483"/>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6" name="Oval 133"/>
                    <p:cNvSpPr>
                      <a:spLocks noChangeAspect="1" noChangeArrowheads="1"/>
                    </p:cNvSpPr>
                    <p:nvPr/>
                  </p:nvSpPr>
                  <p:spPr bwMode="auto">
                    <a:xfrm flipV="1">
                      <a:off x="2087" y="1526"/>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39" name="Group 134"/>
                  <p:cNvGrpSpPr>
                    <a:grpSpLocks/>
                  </p:cNvGrpSpPr>
                  <p:nvPr/>
                </p:nvGrpSpPr>
                <p:grpSpPr bwMode="auto">
                  <a:xfrm rot="5400000" flipV="1">
                    <a:off x="1489" y="1628"/>
                    <a:ext cx="29" cy="120"/>
                    <a:chOff x="2087" y="1311"/>
                    <a:chExt cx="29" cy="120"/>
                  </a:xfrm>
                  <a:grpFill/>
                </p:grpSpPr>
                <p:sp>
                  <p:nvSpPr>
                    <p:cNvPr id="443" name="Line 135"/>
                    <p:cNvSpPr>
                      <a:spLocks noChangeShapeType="1"/>
                    </p:cNvSpPr>
                    <p:nvPr/>
                  </p:nvSpPr>
                  <p:spPr bwMode="auto">
                    <a:xfrm rot="20400000">
                      <a:off x="2101" y="1311"/>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4" name="Oval 136"/>
                    <p:cNvSpPr>
                      <a:spLocks noChangeAspect="1" noChangeArrowheads="1"/>
                    </p:cNvSpPr>
                    <p:nvPr/>
                  </p:nvSpPr>
                  <p:spPr bwMode="auto">
                    <a:xfrm flipV="1">
                      <a:off x="2087" y="1354"/>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40" name="Group 137"/>
                  <p:cNvGrpSpPr>
                    <a:grpSpLocks/>
                  </p:cNvGrpSpPr>
                  <p:nvPr/>
                </p:nvGrpSpPr>
                <p:grpSpPr bwMode="auto">
                  <a:xfrm rot="5400000" flipV="1">
                    <a:off x="1193" y="1628"/>
                    <a:ext cx="29" cy="120"/>
                    <a:chOff x="2087" y="1483"/>
                    <a:chExt cx="29" cy="120"/>
                  </a:xfrm>
                  <a:grpFill/>
                </p:grpSpPr>
                <p:sp>
                  <p:nvSpPr>
                    <p:cNvPr id="441" name="Line 138"/>
                    <p:cNvSpPr>
                      <a:spLocks noChangeShapeType="1"/>
                    </p:cNvSpPr>
                    <p:nvPr/>
                  </p:nvSpPr>
                  <p:spPr bwMode="auto">
                    <a:xfrm rot="20400000">
                      <a:off x="2101" y="1483"/>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2" name="Oval 139"/>
                    <p:cNvSpPr>
                      <a:spLocks noChangeAspect="1" noChangeArrowheads="1"/>
                    </p:cNvSpPr>
                    <p:nvPr/>
                  </p:nvSpPr>
                  <p:spPr bwMode="auto">
                    <a:xfrm flipV="1">
                      <a:off x="2087" y="1526"/>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grpSp>
            <p:nvGrpSpPr>
              <p:cNvPr id="449" name="Group 448"/>
              <p:cNvGrpSpPr>
                <a:grpSpLocks noChangeAspect="1"/>
              </p:cNvGrpSpPr>
              <p:nvPr/>
            </p:nvGrpSpPr>
            <p:grpSpPr>
              <a:xfrm rot="5400000">
                <a:off x="6936463" y="4330439"/>
                <a:ext cx="757401" cy="1463036"/>
                <a:chOff x="6217902" y="502940"/>
                <a:chExt cx="757401" cy="1463036"/>
              </a:xfrm>
            </p:grpSpPr>
            <p:cxnSp>
              <p:nvCxnSpPr>
                <p:cNvPr id="450" name="Straight Connector 449"/>
                <p:cNvCxnSpPr/>
                <p:nvPr/>
              </p:nvCxnSpPr>
              <p:spPr>
                <a:xfrm>
                  <a:off x="6492222" y="502940"/>
                  <a:ext cx="0" cy="14630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1" name="Straight Connector 450"/>
                <p:cNvCxnSpPr/>
                <p:nvPr/>
              </p:nvCxnSpPr>
              <p:spPr>
                <a:xfrm flipH="1">
                  <a:off x="6217902" y="1031753"/>
                  <a:ext cx="274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52" name="Group 451"/>
                <p:cNvGrpSpPr/>
                <p:nvPr/>
              </p:nvGrpSpPr>
              <p:grpSpPr>
                <a:xfrm>
                  <a:off x="6309341" y="548640"/>
                  <a:ext cx="665962" cy="1260471"/>
                  <a:chOff x="13928520" y="6046250"/>
                  <a:chExt cx="665962" cy="1260471"/>
                </a:xfrm>
              </p:grpSpPr>
              <p:grpSp>
                <p:nvGrpSpPr>
                  <p:cNvPr id="453" name="Group 452"/>
                  <p:cNvGrpSpPr/>
                  <p:nvPr/>
                </p:nvGrpSpPr>
                <p:grpSpPr>
                  <a:xfrm>
                    <a:off x="13928520" y="6185950"/>
                    <a:ext cx="190500" cy="1120771"/>
                    <a:chOff x="3314165" y="1704678"/>
                    <a:chExt cx="190500" cy="1120771"/>
                  </a:xfrm>
                </p:grpSpPr>
                <p:sp>
                  <p:nvSpPr>
                    <p:cNvPr id="460" name="Line 127"/>
                    <p:cNvSpPr>
                      <a:spLocks noChangeShapeType="1"/>
                    </p:cNvSpPr>
                    <p:nvPr/>
                  </p:nvSpPr>
                  <p:spPr bwMode="auto">
                    <a:xfrm rot="10800000" flipH="1">
                      <a:off x="3406240" y="1704678"/>
                      <a:ext cx="0" cy="1090533"/>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61" name="Group 128"/>
                    <p:cNvGrpSpPr>
                      <a:grpSpLocks/>
                    </p:cNvGrpSpPr>
                    <p:nvPr/>
                  </p:nvGrpSpPr>
                  <p:grpSpPr bwMode="auto">
                    <a:xfrm flipV="1">
                      <a:off x="3314165" y="2061861"/>
                      <a:ext cx="190500" cy="46038"/>
                      <a:chOff x="2042" y="1210"/>
                      <a:chExt cx="120" cy="29"/>
                    </a:xfrm>
                    <a:solidFill>
                      <a:schemeClr val="bg1">
                        <a:lumMod val="85000"/>
                      </a:schemeClr>
                    </a:solidFill>
                  </p:grpSpPr>
                  <p:sp>
                    <p:nvSpPr>
                      <p:cNvPr id="471" name="Line 129"/>
                      <p:cNvSpPr>
                        <a:spLocks noChangeShapeType="1"/>
                      </p:cNvSpPr>
                      <p:nvPr/>
                    </p:nvSpPr>
                    <p:spPr bwMode="auto">
                      <a:xfrm rot="16260000">
                        <a:off x="2101" y="1167"/>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2" name="Oval 130"/>
                      <p:cNvSpPr>
                        <a:spLocks noChangeAspect="1" noChangeArrowheads="1"/>
                      </p:cNvSpPr>
                      <p:nvPr/>
                    </p:nvSpPr>
                    <p:spPr bwMode="auto">
                      <a:xfrm flipV="1">
                        <a:off x="2087" y="1210"/>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62" name="Group 131"/>
                    <p:cNvGrpSpPr>
                      <a:grpSpLocks/>
                    </p:cNvGrpSpPr>
                    <p:nvPr/>
                  </p:nvGrpSpPr>
                  <p:grpSpPr bwMode="auto">
                    <a:xfrm flipV="1">
                      <a:off x="3314165" y="2557161"/>
                      <a:ext cx="190500" cy="46038"/>
                      <a:chOff x="2042" y="1526"/>
                      <a:chExt cx="120" cy="29"/>
                    </a:xfrm>
                    <a:solidFill>
                      <a:schemeClr val="bg1">
                        <a:lumMod val="85000"/>
                      </a:schemeClr>
                    </a:solidFill>
                  </p:grpSpPr>
                  <p:sp>
                    <p:nvSpPr>
                      <p:cNvPr id="469" name="Line 132"/>
                      <p:cNvSpPr>
                        <a:spLocks noChangeShapeType="1"/>
                      </p:cNvSpPr>
                      <p:nvPr/>
                    </p:nvSpPr>
                    <p:spPr bwMode="auto">
                      <a:xfrm rot="16260000">
                        <a:off x="2101" y="1483"/>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0" name="Oval 133"/>
                      <p:cNvSpPr>
                        <a:spLocks noChangeAspect="1" noChangeArrowheads="1"/>
                      </p:cNvSpPr>
                      <p:nvPr/>
                    </p:nvSpPr>
                    <p:spPr bwMode="auto">
                      <a:xfrm flipV="1">
                        <a:off x="2087" y="1526"/>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63" name="Group 134"/>
                    <p:cNvGrpSpPr>
                      <a:grpSpLocks/>
                    </p:cNvGrpSpPr>
                    <p:nvPr/>
                  </p:nvGrpSpPr>
                  <p:grpSpPr bwMode="auto">
                    <a:xfrm flipV="1">
                      <a:off x="3314165" y="2309511"/>
                      <a:ext cx="190500" cy="46038"/>
                      <a:chOff x="2042" y="1354"/>
                      <a:chExt cx="120" cy="29"/>
                    </a:xfrm>
                    <a:solidFill>
                      <a:schemeClr val="bg1">
                        <a:lumMod val="85000"/>
                      </a:schemeClr>
                    </a:solidFill>
                  </p:grpSpPr>
                  <p:sp>
                    <p:nvSpPr>
                      <p:cNvPr id="467" name="Line 135"/>
                      <p:cNvSpPr>
                        <a:spLocks noChangeShapeType="1"/>
                      </p:cNvSpPr>
                      <p:nvPr/>
                    </p:nvSpPr>
                    <p:spPr bwMode="auto">
                      <a:xfrm rot="16260000">
                        <a:off x="2101" y="1311"/>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8" name="Oval 136"/>
                      <p:cNvSpPr>
                        <a:spLocks noChangeAspect="1" noChangeArrowheads="1"/>
                      </p:cNvSpPr>
                      <p:nvPr/>
                    </p:nvSpPr>
                    <p:spPr bwMode="auto">
                      <a:xfrm flipV="1">
                        <a:off x="2087" y="1354"/>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64" name="Group 137"/>
                    <p:cNvGrpSpPr>
                      <a:grpSpLocks/>
                    </p:cNvGrpSpPr>
                    <p:nvPr/>
                  </p:nvGrpSpPr>
                  <p:grpSpPr bwMode="auto">
                    <a:xfrm flipV="1">
                      <a:off x="3314165" y="2779411"/>
                      <a:ext cx="190500" cy="46038"/>
                      <a:chOff x="2042" y="1526"/>
                      <a:chExt cx="120" cy="29"/>
                    </a:xfrm>
                    <a:solidFill>
                      <a:schemeClr val="bg1">
                        <a:lumMod val="85000"/>
                      </a:schemeClr>
                    </a:solidFill>
                  </p:grpSpPr>
                  <p:sp>
                    <p:nvSpPr>
                      <p:cNvPr id="465" name="Line 138"/>
                      <p:cNvSpPr>
                        <a:spLocks noChangeShapeType="1"/>
                      </p:cNvSpPr>
                      <p:nvPr/>
                    </p:nvSpPr>
                    <p:spPr bwMode="auto">
                      <a:xfrm rot="16260000">
                        <a:off x="2101" y="1483"/>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6" name="Oval 139"/>
                      <p:cNvSpPr>
                        <a:spLocks noChangeAspect="1" noChangeArrowheads="1"/>
                      </p:cNvSpPr>
                      <p:nvPr/>
                    </p:nvSpPr>
                    <p:spPr bwMode="auto">
                      <a:xfrm flipV="1">
                        <a:off x="2087" y="1526"/>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nvGrpSpPr>
                  <p:cNvPr id="454" name="Group 453"/>
                  <p:cNvGrpSpPr/>
                  <p:nvPr/>
                </p:nvGrpSpPr>
                <p:grpSpPr>
                  <a:xfrm>
                    <a:off x="14000757" y="6046250"/>
                    <a:ext cx="593725" cy="274638"/>
                    <a:chOff x="3386397" y="1564973"/>
                    <a:chExt cx="593725" cy="274638"/>
                  </a:xfrm>
                </p:grpSpPr>
                <p:sp>
                  <p:nvSpPr>
                    <p:cNvPr id="455" name="Line 122"/>
                    <p:cNvSpPr>
                      <a:spLocks noChangeShapeType="1"/>
                    </p:cNvSpPr>
                    <p:nvPr/>
                  </p:nvSpPr>
                  <p:spPr bwMode="auto">
                    <a:xfrm rot="10800000" flipH="1" flipV="1">
                      <a:off x="3409415" y="1704673"/>
                      <a:ext cx="160338" cy="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6" name="Oval 455"/>
                    <p:cNvSpPr>
                      <a:spLocks noChangeAspect="1" noChangeArrowheads="1"/>
                    </p:cNvSpPr>
                    <p:nvPr/>
                  </p:nvSpPr>
                  <p:spPr bwMode="auto">
                    <a:xfrm rot="10800000" flipH="1" flipV="1">
                      <a:off x="3386397" y="1683242"/>
                      <a:ext cx="46038" cy="46038"/>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7" name="Rectangle 456"/>
                    <p:cNvSpPr>
                      <a:spLocks noChangeArrowheads="1"/>
                    </p:cNvSpPr>
                    <p:nvPr/>
                  </p:nvSpPr>
                  <p:spPr bwMode="auto">
                    <a:xfrm rot="10800000" flipV="1">
                      <a:off x="3568959" y="1611804"/>
                      <a:ext cx="411163" cy="182563"/>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8" name="Rectangle 457"/>
                    <p:cNvSpPr>
                      <a:spLocks noChangeArrowheads="1"/>
                    </p:cNvSpPr>
                    <p:nvPr/>
                  </p:nvSpPr>
                  <p:spPr bwMode="auto">
                    <a:xfrm rot="10800000" flipH="1" flipV="1">
                      <a:off x="3798353" y="1564973"/>
                      <a:ext cx="44450" cy="274638"/>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9" name="Rectangle 458"/>
                    <p:cNvSpPr>
                      <a:spLocks noChangeArrowheads="1"/>
                    </p:cNvSpPr>
                    <p:nvPr/>
                  </p:nvSpPr>
                  <p:spPr bwMode="auto">
                    <a:xfrm rot="10800000" flipH="1" flipV="1">
                      <a:off x="3842803" y="1564973"/>
                      <a:ext cx="44450" cy="274638"/>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grpSp>
            <p:nvGrpSpPr>
              <p:cNvPr id="473" name="Group 472"/>
              <p:cNvGrpSpPr>
                <a:grpSpLocks noChangeAspect="1"/>
              </p:cNvGrpSpPr>
              <p:nvPr/>
            </p:nvGrpSpPr>
            <p:grpSpPr>
              <a:xfrm flipH="1">
                <a:off x="5367355" y="2331732"/>
                <a:ext cx="759108" cy="937594"/>
                <a:chOff x="4315972" y="2339485"/>
                <a:chExt cx="759108" cy="937594"/>
              </a:xfrm>
            </p:grpSpPr>
            <p:cxnSp>
              <p:nvCxnSpPr>
                <p:cNvPr id="474" name="Straight Connector 473"/>
                <p:cNvCxnSpPr/>
                <p:nvPr/>
              </p:nvCxnSpPr>
              <p:spPr>
                <a:xfrm>
                  <a:off x="4572636" y="2339485"/>
                  <a:ext cx="3180" cy="9375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5" name="Straight Connector 474"/>
                <p:cNvCxnSpPr/>
                <p:nvPr/>
              </p:nvCxnSpPr>
              <p:spPr>
                <a:xfrm flipH="1">
                  <a:off x="4315972" y="2715898"/>
                  <a:ext cx="25666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76" name="Line 127"/>
                <p:cNvSpPr>
                  <a:spLocks noChangeShapeType="1"/>
                </p:cNvSpPr>
                <p:nvPr/>
              </p:nvSpPr>
              <p:spPr bwMode="auto">
                <a:xfrm rot="10800000" flipH="1">
                  <a:off x="4501198" y="2506027"/>
                  <a:ext cx="0" cy="63500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7" name="Line 122"/>
                <p:cNvSpPr>
                  <a:spLocks noChangeShapeType="1"/>
                </p:cNvSpPr>
                <p:nvPr/>
              </p:nvSpPr>
              <p:spPr bwMode="auto">
                <a:xfrm rot="10800000" flipH="1" flipV="1">
                  <a:off x="4504373" y="2517140"/>
                  <a:ext cx="160338" cy="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8" name="Oval 477"/>
                <p:cNvSpPr>
                  <a:spLocks noChangeAspect="1" noChangeArrowheads="1"/>
                </p:cNvSpPr>
                <p:nvPr/>
              </p:nvSpPr>
              <p:spPr bwMode="auto">
                <a:xfrm rot="10800000" flipH="1" flipV="1">
                  <a:off x="4481354" y="2495709"/>
                  <a:ext cx="46038" cy="46038"/>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9" name="Rectangle 478"/>
                <p:cNvSpPr>
                  <a:spLocks noChangeArrowheads="1"/>
                </p:cNvSpPr>
                <p:nvPr/>
              </p:nvSpPr>
              <p:spPr bwMode="auto">
                <a:xfrm rot="10800000" flipV="1">
                  <a:off x="4663917" y="2424271"/>
                  <a:ext cx="411163" cy="182563"/>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0" name="Rectangle 479"/>
                <p:cNvSpPr>
                  <a:spLocks noChangeArrowheads="1"/>
                </p:cNvSpPr>
                <p:nvPr/>
              </p:nvSpPr>
              <p:spPr bwMode="auto">
                <a:xfrm rot="10800000" flipH="1" flipV="1">
                  <a:off x="4893311" y="2377440"/>
                  <a:ext cx="44450" cy="274638"/>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1" name="Rectangle 480"/>
                <p:cNvSpPr>
                  <a:spLocks noChangeArrowheads="1"/>
                </p:cNvSpPr>
                <p:nvPr/>
              </p:nvSpPr>
              <p:spPr bwMode="auto">
                <a:xfrm rot="10800000" flipH="1" flipV="1">
                  <a:off x="4937761" y="2377440"/>
                  <a:ext cx="44450" cy="274638"/>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82" name="Group 128"/>
                <p:cNvGrpSpPr>
                  <a:grpSpLocks/>
                </p:cNvGrpSpPr>
                <p:nvPr/>
              </p:nvGrpSpPr>
              <p:grpSpPr bwMode="auto">
                <a:xfrm flipV="1">
                  <a:off x="4480560" y="2798127"/>
                  <a:ext cx="46038" cy="190500"/>
                  <a:chOff x="2087" y="1167"/>
                  <a:chExt cx="29" cy="120"/>
                </a:xfrm>
                <a:solidFill>
                  <a:schemeClr val="bg1">
                    <a:lumMod val="85000"/>
                  </a:schemeClr>
                </a:solidFill>
              </p:grpSpPr>
              <p:sp>
                <p:nvSpPr>
                  <p:cNvPr id="486" name="Line 129"/>
                  <p:cNvSpPr>
                    <a:spLocks noChangeShapeType="1"/>
                  </p:cNvSpPr>
                  <p:nvPr/>
                </p:nvSpPr>
                <p:spPr bwMode="auto">
                  <a:xfrm rot="20400000">
                    <a:off x="2101" y="1167"/>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7" name="Oval 130"/>
                  <p:cNvSpPr>
                    <a:spLocks noChangeAspect="1" noChangeArrowheads="1"/>
                  </p:cNvSpPr>
                  <p:nvPr/>
                </p:nvSpPr>
                <p:spPr bwMode="auto">
                  <a:xfrm flipV="1">
                    <a:off x="2087" y="1210"/>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83" name="Group 134"/>
                <p:cNvGrpSpPr>
                  <a:grpSpLocks/>
                </p:cNvGrpSpPr>
                <p:nvPr/>
              </p:nvGrpSpPr>
              <p:grpSpPr bwMode="auto">
                <a:xfrm flipV="1">
                  <a:off x="4480560" y="3045777"/>
                  <a:ext cx="46038" cy="190500"/>
                  <a:chOff x="2087" y="1311"/>
                  <a:chExt cx="29" cy="120"/>
                </a:xfrm>
                <a:solidFill>
                  <a:schemeClr val="bg1">
                    <a:lumMod val="85000"/>
                  </a:schemeClr>
                </a:solidFill>
              </p:grpSpPr>
              <p:sp>
                <p:nvSpPr>
                  <p:cNvPr id="484" name="Line 135"/>
                  <p:cNvSpPr>
                    <a:spLocks noChangeShapeType="1"/>
                  </p:cNvSpPr>
                  <p:nvPr/>
                </p:nvSpPr>
                <p:spPr bwMode="auto">
                  <a:xfrm rot="20400000">
                    <a:off x="2101" y="1311"/>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5" name="Oval 136"/>
                  <p:cNvSpPr>
                    <a:spLocks noChangeAspect="1" noChangeArrowheads="1"/>
                  </p:cNvSpPr>
                  <p:nvPr/>
                </p:nvSpPr>
                <p:spPr bwMode="auto">
                  <a:xfrm flipV="1">
                    <a:off x="2087" y="1354"/>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nvGrpSpPr>
              <p:cNvPr id="488" name="Group 487"/>
              <p:cNvGrpSpPr>
                <a:grpSpLocks noChangeAspect="1"/>
              </p:cNvGrpSpPr>
              <p:nvPr/>
            </p:nvGrpSpPr>
            <p:grpSpPr>
              <a:xfrm flipH="1" flipV="1">
                <a:off x="5369059" y="5185391"/>
                <a:ext cx="757404" cy="1463036"/>
                <a:chOff x="6217899" y="2331720"/>
                <a:chExt cx="757404" cy="1463036"/>
              </a:xfrm>
            </p:grpSpPr>
            <p:cxnSp>
              <p:nvCxnSpPr>
                <p:cNvPr id="489" name="Straight Connector 488"/>
                <p:cNvCxnSpPr/>
                <p:nvPr/>
              </p:nvCxnSpPr>
              <p:spPr>
                <a:xfrm>
                  <a:off x="6492219" y="2331720"/>
                  <a:ext cx="0" cy="14630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0" name="Straight Connector 489"/>
                <p:cNvCxnSpPr/>
                <p:nvPr/>
              </p:nvCxnSpPr>
              <p:spPr>
                <a:xfrm flipH="1">
                  <a:off x="6217899" y="2860533"/>
                  <a:ext cx="274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91" name="Group 121"/>
                <p:cNvGrpSpPr>
                  <a:grpSpLocks/>
                </p:cNvGrpSpPr>
                <p:nvPr/>
              </p:nvGrpSpPr>
              <p:grpSpPr bwMode="auto">
                <a:xfrm rot="16200000">
                  <a:off x="6014072" y="2742085"/>
                  <a:ext cx="1327150" cy="595313"/>
                  <a:chOff x="1148" y="1673"/>
                  <a:chExt cx="836" cy="375"/>
                </a:xfrm>
                <a:solidFill>
                  <a:schemeClr val="bg1">
                    <a:lumMod val="85000"/>
                  </a:schemeClr>
                </a:solidFill>
              </p:grpSpPr>
              <p:sp>
                <p:nvSpPr>
                  <p:cNvPr id="492" name="Line 127"/>
                  <p:cNvSpPr>
                    <a:spLocks noChangeShapeType="1"/>
                  </p:cNvSpPr>
                  <p:nvPr/>
                </p:nvSpPr>
                <p:spPr bwMode="auto">
                  <a:xfrm rot="16200000" flipH="1">
                    <a:off x="1557" y="1340"/>
                    <a:ext cx="0" cy="693"/>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3" name="Line 122"/>
                  <p:cNvSpPr>
                    <a:spLocks noChangeShapeType="1"/>
                  </p:cNvSpPr>
                  <p:nvPr/>
                </p:nvSpPr>
                <p:spPr bwMode="auto">
                  <a:xfrm rot="-5400000" flipH="1" flipV="1">
                    <a:off x="1846" y="1739"/>
                    <a:ext cx="101" cy="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4" name="Oval 493"/>
                  <p:cNvSpPr>
                    <a:spLocks noChangeAspect="1" noChangeArrowheads="1"/>
                  </p:cNvSpPr>
                  <p:nvPr/>
                </p:nvSpPr>
                <p:spPr bwMode="auto">
                  <a:xfrm rot="-5400000" flipH="1" flipV="1">
                    <a:off x="1881" y="1674"/>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5" name="Rectangle 494"/>
                  <p:cNvSpPr>
                    <a:spLocks noChangeArrowheads="1"/>
                  </p:cNvSpPr>
                  <p:nvPr/>
                </p:nvSpPr>
                <p:spPr bwMode="auto">
                  <a:xfrm rot="16200000" flipV="1">
                    <a:off x="1768" y="1861"/>
                    <a:ext cx="259" cy="115"/>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6" name="Rectangle 495"/>
                  <p:cNvSpPr>
                    <a:spLocks noChangeArrowheads="1"/>
                  </p:cNvSpPr>
                  <p:nvPr/>
                </p:nvSpPr>
                <p:spPr bwMode="auto">
                  <a:xfrm rot="-5400000" flipH="1" flipV="1">
                    <a:off x="1884" y="1861"/>
                    <a:ext cx="28" cy="173"/>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7" name="Rectangle 496"/>
                  <p:cNvSpPr>
                    <a:spLocks noChangeArrowheads="1"/>
                  </p:cNvSpPr>
                  <p:nvPr/>
                </p:nvSpPr>
                <p:spPr bwMode="auto">
                  <a:xfrm rot="-5400000" flipH="1" flipV="1">
                    <a:off x="1884" y="1889"/>
                    <a:ext cx="28" cy="173"/>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98" name="Group 128"/>
                  <p:cNvGrpSpPr>
                    <a:grpSpLocks/>
                  </p:cNvGrpSpPr>
                  <p:nvPr/>
                </p:nvGrpSpPr>
                <p:grpSpPr bwMode="auto">
                  <a:xfrm rot="5400000" flipV="1">
                    <a:off x="1645" y="1628"/>
                    <a:ext cx="29" cy="120"/>
                    <a:chOff x="2087" y="1167"/>
                    <a:chExt cx="29" cy="120"/>
                  </a:xfrm>
                  <a:grpFill/>
                </p:grpSpPr>
                <p:sp>
                  <p:nvSpPr>
                    <p:cNvPr id="508" name="Line 129"/>
                    <p:cNvSpPr>
                      <a:spLocks noChangeShapeType="1"/>
                    </p:cNvSpPr>
                    <p:nvPr/>
                  </p:nvSpPr>
                  <p:spPr bwMode="auto">
                    <a:xfrm rot="20400000">
                      <a:off x="2101" y="1167"/>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9" name="Oval 130"/>
                    <p:cNvSpPr>
                      <a:spLocks noChangeAspect="1" noChangeArrowheads="1"/>
                    </p:cNvSpPr>
                    <p:nvPr/>
                  </p:nvSpPr>
                  <p:spPr bwMode="auto">
                    <a:xfrm flipV="1">
                      <a:off x="2087" y="1210"/>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99" name="Group 131"/>
                  <p:cNvGrpSpPr>
                    <a:grpSpLocks/>
                  </p:cNvGrpSpPr>
                  <p:nvPr/>
                </p:nvGrpSpPr>
                <p:grpSpPr bwMode="auto">
                  <a:xfrm rot="5400000" flipV="1">
                    <a:off x="1333" y="1628"/>
                    <a:ext cx="29" cy="120"/>
                    <a:chOff x="2087" y="1483"/>
                    <a:chExt cx="29" cy="120"/>
                  </a:xfrm>
                  <a:grpFill/>
                </p:grpSpPr>
                <p:sp>
                  <p:nvSpPr>
                    <p:cNvPr id="506" name="Line 132"/>
                    <p:cNvSpPr>
                      <a:spLocks noChangeShapeType="1"/>
                    </p:cNvSpPr>
                    <p:nvPr/>
                  </p:nvSpPr>
                  <p:spPr bwMode="auto">
                    <a:xfrm rot="20400000">
                      <a:off x="2101" y="1483"/>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7" name="Oval 133"/>
                    <p:cNvSpPr>
                      <a:spLocks noChangeAspect="1" noChangeArrowheads="1"/>
                    </p:cNvSpPr>
                    <p:nvPr/>
                  </p:nvSpPr>
                  <p:spPr bwMode="auto">
                    <a:xfrm flipV="1">
                      <a:off x="2087" y="1526"/>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00" name="Group 134"/>
                  <p:cNvGrpSpPr>
                    <a:grpSpLocks/>
                  </p:cNvGrpSpPr>
                  <p:nvPr/>
                </p:nvGrpSpPr>
                <p:grpSpPr bwMode="auto">
                  <a:xfrm rot="5400000" flipV="1">
                    <a:off x="1489" y="1628"/>
                    <a:ext cx="29" cy="120"/>
                    <a:chOff x="2087" y="1311"/>
                    <a:chExt cx="29" cy="120"/>
                  </a:xfrm>
                  <a:grpFill/>
                </p:grpSpPr>
                <p:sp>
                  <p:nvSpPr>
                    <p:cNvPr id="504" name="Line 135"/>
                    <p:cNvSpPr>
                      <a:spLocks noChangeShapeType="1"/>
                    </p:cNvSpPr>
                    <p:nvPr/>
                  </p:nvSpPr>
                  <p:spPr bwMode="auto">
                    <a:xfrm rot="20400000">
                      <a:off x="2101" y="1311"/>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5" name="Oval 136"/>
                    <p:cNvSpPr>
                      <a:spLocks noChangeAspect="1" noChangeArrowheads="1"/>
                    </p:cNvSpPr>
                    <p:nvPr/>
                  </p:nvSpPr>
                  <p:spPr bwMode="auto">
                    <a:xfrm flipV="1">
                      <a:off x="2087" y="1354"/>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01" name="Group 137"/>
                  <p:cNvGrpSpPr>
                    <a:grpSpLocks/>
                  </p:cNvGrpSpPr>
                  <p:nvPr/>
                </p:nvGrpSpPr>
                <p:grpSpPr bwMode="auto">
                  <a:xfrm rot="5400000" flipV="1">
                    <a:off x="1193" y="1628"/>
                    <a:ext cx="29" cy="120"/>
                    <a:chOff x="2087" y="1483"/>
                    <a:chExt cx="29" cy="120"/>
                  </a:xfrm>
                  <a:grpFill/>
                </p:grpSpPr>
                <p:sp>
                  <p:nvSpPr>
                    <p:cNvPr id="502" name="Line 138"/>
                    <p:cNvSpPr>
                      <a:spLocks noChangeShapeType="1"/>
                    </p:cNvSpPr>
                    <p:nvPr/>
                  </p:nvSpPr>
                  <p:spPr bwMode="auto">
                    <a:xfrm rot="20400000">
                      <a:off x="2101" y="1483"/>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3" name="Oval 139"/>
                    <p:cNvSpPr>
                      <a:spLocks noChangeAspect="1" noChangeArrowheads="1"/>
                    </p:cNvSpPr>
                    <p:nvPr/>
                  </p:nvSpPr>
                  <p:spPr bwMode="auto">
                    <a:xfrm flipV="1">
                      <a:off x="2087" y="1526"/>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cxnSp>
            <p:nvCxnSpPr>
              <p:cNvPr id="17" name="Straight Connector 16"/>
              <p:cNvCxnSpPr/>
              <p:nvPr/>
            </p:nvCxnSpPr>
            <p:spPr>
              <a:xfrm>
                <a:off x="5009204" y="3886195"/>
                <a:ext cx="822960" cy="0"/>
              </a:xfrm>
              <a:prstGeom prst="line">
                <a:avLst/>
              </a:prstGeom>
              <a:ln w="38100" cap="rnd">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510" name="Straight Connector 509"/>
              <p:cNvCxnSpPr/>
              <p:nvPr/>
            </p:nvCxnSpPr>
            <p:spPr>
              <a:xfrm>
                <a:off x="5074910" y="2971805"/>
                <a:ext cx="822960" cy="0"/>
              </a:xfrm>
              <a:prstGeom prst="line">
                <a:avLst/>
              </a:prstGeom>
              <a:ln w="38100" cap="rnd">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512" name="Straight Connector 511"/>
              <p:cNvCxnSpPr/>
              <p:nvPr/>
            </p:nvCxnSpPr>
            <p:spPr>
              <a:xfrm>
                <a:off x="6049521" y="2971805"/>
                <a:ext cx="623649" cy="0"/>
              </a:xfrm>
              <a:prstGeom prst="line">
                <a:avLst/>
              </a:prstGeom>
              <a:ln w="38100" cap="rnd">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514" name="Straight Connector 513"/>
              <p:cNvCxnSpPr/>
              <p:nvPr/>
            </p:nvCxnSpPr>
            <p:spPr>
              <a:xfrm flipV="1">
                <a:off x="6673170" y="2971806"/>
                <a:ext cx="0" cy="914389"/>
              </a:xfrm>
              <a:prstGeom prst="line">
                <a:avLst/>
              </a:prstGeom>
              <a:ln w="38100" cap="rnd">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520" name="Straight Connector 519"/>
              <p:cNvCxnSpPr/>
              <p:nvPr/>
            </p:nvCxnSpPr>
            <p:spPr>
              <a:xfrm flipV="1">
                <a:off x="7132287" y="3886195"/>
                <a:ext cx="0" cy="822963"/>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21" name="Straight Connector 520"/>
              <p:cNvCxnSpPr/>
              <p:nvPr/>
            </p:nvCxnSpPr>
            <p:spPr>
              <a:xfrm rot="16200000" flipV="1">
                <a:off x="7863801" y="3703314"/>
                <a:ext cx="1" cy="365760"/>
              </a:xfrm>
              <a:prstGeom prst="line">
                <a:avLst/>
              </a:prstGeom>
              <a:ln w="38100" cap="rnd">
                <a:gradFill flip="none" rotWithShape="1">
                  <a:gsLst>
                    <a:gs pos="88000">
                      <a:schemeClr val="accent1"/>
                    </a:gs>
                    <a:gs pos="68000">
                      <a:schemeClr val="accent6"/>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522" name="Straight Connector 521"/>
              <p:cNvCxnSpPr/>
              <p:nvPr/>
            </p:nvCxnSpPr>
            <p:spPr>
              <a:xfrm flipH="1" flipV="1">
                <a:off x="6124522" y="3886198"/>
                <a:ext cx="1007766" cy="1"/>
              </a:xfrm>
              <a:prstGeom prst="line">
                <a:avLst/>
              </a:prstGeom>
              <a:ln w="38100" cap="rnd">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523" name="Straight Connector 522"/>
              <p:cNvCxnSpPr/>
              <p:nvPr/>
            </p:nvCxnSpPr>
            <p:spPr>
              <a:xfrm flipH="1" flipV="1">
                <a:off x="7134210" y="3886195"/>
                <a:ext cx="546711" cy="0"/>
              </a:xfrm>
              <a:prstGeom prst="line">
                <a:avLst/>
              </a:prstGeom>
              <a:ln w="38100" cap="rnd">
                <a:gradFill flip="none" rotWithShape="1">
                  <a:gsLst>
                    <a:gs pos="43000">
                      <a:schemeClr val="accent1"/>
                    </a:gs>
                    <a:gs pos="22000">
                      <a:schemeClr val="accent5"/>
                    </a:gs>
                    <a:gs pos="73000">
                      <a:schemeClr val="accent6"/>
                    </a:gs>
                  </a:gsLst>
                  <a:lin ang="13500000" scaled="1"/>
                  <a:tileRect/>
                </a:gradFill>
              </a:ln>
            </p:spPr>
            <p:style>
              <a:lnRef idx="1">
                <a:schemeClr val="accent1"/>
              </a:lnRef>
              <a:fillRef idx="0">
                <a:schemeClr val="accent1"/>
              </a:fillRef>
              <a:effectRef idx="0">
                <a:schemeClr val="accent1"/>
              </a:effectRef>
              <a:fontRef idx="minor">
                <a:schemeClr val="tx1"/>
              </a:fontRef>
            </p:style>
          </p:cxnSp>
          <p:cxnSp>
            <p:nvCxnSpPr>
              <p:cNvPr id="524" name="Straight Connector 523"/>
              <p:cNvCxnSpPr/>
              <p:nvPr/>
            </p:nvCxnSpPr>
            <p:spPr>
              <a:xfrm flipV="1">
                <a:off x="7130365" y="5074902"/>
                <a:ext cx="0" cy="649651"/>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25" name="Straight Connector 524"/>
              <p:cNvCxnSpPr/>
              <p:nvPr/>
            </p:nvCxnSpPr>
            <p:spPr>
              <a:xfrm>
                <a:off x="6124522" y="5714975"/>
                <a:ext cx="1920233" cy="0"/>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26" name="Straight Connector 525"/>
              <p:cNvCxnSpPr/>
              <p:nvPr/>
            </p:nvCxnSpPr>
            <p:spPr>
              <a:xfrm>
                <a:off x="5009204" y="5714975"/>
                <a:ext cx="822960" cy="0"/>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527" name="TextBox 526"/>
            <p:cNvSpPr txBox="1"/>
            <p:nvPr/>
          </p:nvSpPr>
          <p:spPr>
            <a:xfrm>
              <a:off x="91489" y="1691659"/>
              <a:ext cx="1188720" cy="731520"/>
            </a:xfrm>
            <a:prstGeom prst="rect">
              <a:avLst/>
            </a:prstGeom>
            <a:noFill/>
          </p:spPr>
          <p:txBody>
            <a:bodyPr wrap="square" lIns="0" tIns="0" rIns="0" bIns="0" rtlCol="0" anchor="ctr" anchorCtr="0">
              <a:spAutoFit/>
            </a:bodyPr>
            <a:lstStyle/>
            <a:p>
              <a:pPr algn="r"/>
              <a:r>
                <a:rPr lang="en-US" sz="1400" dirty="0" smtClean="0">
                  <a:solidFill>
                    <a:schemeClr val="bg1"/>
                  </a:solidFill>
                  <a:latin typeface="Comic Sans MS" panose="030F0702030302020204" pitchFamily="66" charset="0"/>
                </a:rPr>
                <a:t>?,??? </a:t>
              </a:r>
              <a:r>
                <a:rPr lang="en-US" sz="1400" dirty="0">
                  <a:solidFill>
                    <a:schemeClr val="bg1"/>
                  </a:solidFill>
                  <a:latin typeface="Comic Sans MS" panose="030F0702030302020204" pitchFamily="66" charset="0"/>
                </a:rPr>
                <a:t>c</a:t>
              </a:r>
              <a:r>
                <a:rPr lang="en-US" sz="1400" dirty="0" smtClean="0">
                  <a:solidFill>
                    <a:schemeClr val="bg1"/>
                  </a:solidFill>
                  <a:latin typeface="Comic Sans MS" panose="030F0702030302020204" pitchFamily="66" charset="0"/>
                </a:rPr>
                <a:t>fm Minimum Outdoor Air</a:t>
              </a:r>
              <a:endParaRPr lang="en-US" sz="1400" dirty="0">
                <a:solidFill>
                  <a:schemeClr val="bg1"/>
                </a:solidFill>
                <a:latin typeface="Comic Sans MS" panose="030F0702030302020204" pitchFamily="66" charset="0"/>
              </a:endParaRPr>
            </a:p>
          </p:txBody>
        </p:sp>
        <p:sp>
          <p:nvSpPr>
            <p:cNvPr id="528" name="TextBox 527"/>
            <p:cNvSpPr txBox="1"/>
            <p:nvPr/>
          </p:nvSpPr>
          <p:spPr>
            <a:xfrm>
              <a:off x="91489" y="2683413"/>
              <a:ext cx="1188720" cy="646331"/>
            </a:xfrm>
            <a:prstGeom prst="rect">
              <a:avLst/>
            </a:prstGeom>
            <a:noFill/>
          </p:spPr>
          <p:txBody>
            <a:bodyPr wrap="square" lIns="0" tIns="0" rIns="0" bIns="0" rtlCol="0" anchor="ctr" anchorCtr="0">
              <a:spAutoFit/>
            </a:bodyPr>
            <a:lstStyle/>
            <a:p>
              <a:pPr algn="r"/>
              <a:r>
                <a:rPr lang="en-US" sz="1400" dirty="0" smtClean="0">
                  <a:solidFill>
                    <a:schemeClr val="bg1"/>
                  </a:solidFill>
                  <a:latin typeface="Comic Sans MS" panose="030F0702030302020204" pitchFamily="66" charset="0"/>
                </a:rPr>
                <a:t>??,??? </a:t>
              </a:r>
              <a:r>
                <a:rPr lang="en-US" sz="1400" dirty="0">
                  <a:solidFill>
                    <a:schemeClr val="bg1"/>
                  </a:solidFill>
                  <a:latin typeface="Comic Sans MS" panose="030F0702030302020204" pitchFamily="66" charset="0"/>
                </a:rPr>
                <a:t>c</a:t>
              </a:r>
              <a:r>
                <a:rPr lang="en-US" sz="1400" dirty="0" smtClean="0">
                  <a:solidFill>
                    <a:schemeClr val="bg1"/>
                  </a:solidFill>
                  <a:latin typeface="Comic Sans MS" panose="030F0702030302020204" pitchFamily="66" charset="0"/>
                </a:rPr>
                <a:t>fm Maximum Outdoor Air</a:t>
              </a:r>
              <a:endParaRPr lang="en-US" sz="1400" dirty="0">
                <a:solidFill>
                  <a:schemeClr val="bg1"/>
                </a:solidFill>
                <a:latin typeface="Comic Sans MS" panose="030F0702030302020204" pitchFamily="66" charset="0"/>
              </a:endParaRPr>
            </a:p>
          </p:txBody>
        </p:sp>
        <p:sp>
          <p:nvSpPr>
            <p:cNvPr id="529" name="TextBox 528"/>
            <p:cNvSpPr txBox="1"/>
            <p:nvPr/>
          </p:nvSpPr>
          <p:spPr>
            <a:xfrm>
              <a:off x="91476" y="4588282"/>
              <a:ext cx="1188720" cy="430887"/>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 </a:t>
              </a:r>
              <a:r>
                <a:rPr lang="en-US" sz="1400" dirty="0">
                  <a:solidFill>
                    <a:schemeClr val="bg1"/>
                  </a:solidFill>
                  <a:latin typeface="Comic Sans MS" panose="030F0702030302020204" pitchFamily="66" charset="0"/>
                </a:rPr>
                <a:t>c</a:t>
              </a:r>
              <a:r>
                <a:rPr lang="en-US" sz="1400" dirty="0" smtClean="0">
                  <a:solidFill>
                    <a:schemeClr val="bg1"/>
                  </a:solidFill>
                  <a:latin typeface="Comic Sans MS" panose="030F0702030302020204" pitchFamily="66" charset="0"/>
                </a:rPr>
                <a:t>fm Relief Air</a:t>
              </a:r>
              <a:endParaRPr lang="en-US" sz="1400" dirty="0">
                <a:solidFill>
                  <a:schemeClr val="bg1"/>
                </a:solidFill>
                <a:latin typeface="Comic Sans MS" panose="030F0702030302020204" pitchFamily="66" charset="0"/>
              </a:endParaRPr>
            </a:p>
          </p:txBody>
        </p:sp>
        <p:sp>
          <p:nvSpPr>
            <p:cNvPr id="530" name="TextBox 529"/>
            <p:cNvSpPr txBox="1"/>
            <p:nvPr/>
          </p:nvSpPr>
          <p:spPr>
            <a:xfrm>
              <a:off x="4663439" y="4588282"/>
              <a:ext cx="1188720" cy="430887"/>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 </a:t>
              </a:r>
              <a:r>
                <a:rPr lang="en-US" sz="1400" dirty="0">
                  <a:solidFill>
                    <a:schemeClr val="bg1"/>
                  </a:solidFill>
                  <a:latin typeface="Comic Sans MS" panose="030F0702030302020204" pitchFamily="66" charset="0"/>
                </a:rPr>
                <a:t>c</a:t>
              </a:r>
              <a:r>
                <a:rPr lang="en-US" sz="1400" dirty="0" smtClean="0">
                  <a:solidFill>
                    <a:schemeClr val="bg1"/>
                  </a:solidFill>
                  <a:latin typeface="Comic Sans MS" panose="030F0702030302020204" pitchFamily="66" charset="0"/>
                </a:rPr>
                <a:t>fm Return Air</a:t>
              </a:r>
              <a:endParaRPr lang="en-US" sz="1400" dirty="0">
                <a:solidFill>
                  <a:schemeClr val="bg1"/>
                </a:solidFill>
                <a:latin typeface="Comic Sans MS" panose="030F0702030302020204" pitchFamily="66" charset="0"/>
              </a:endParaRPr>
            </a:p>
          </p:txBody>
        </p:sp>
        <p:sp>
          <p:nvSpPr>
            <p:cNvPr id="531" name="TextBox 530"/>
            <p:cNvSpPr txBox="1"/>
            <p:nvPr/>
          </p:nvSpPr>
          <p:spPr>
            <a:xfrm>
              <a:off x="4572000" y="2743200"/>
              <a:ext cx="1188720" cy="430887"/>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 </a:t>
              </a:r>
              <a:r>
                <a:rPr lang="en-US" sz="1400" dirty="0">
                  <a:solidFill>
                    <a:schemeClr val="bg1"/>
                  </a:solidFill>
                  <a:latin typeface="Comic Sans MS" panose="030F0702030302020204" pitchFamily="66" charset="0"/>
                </a:rPr>
                <a:t>c</a:t>
              </a:r>
              <a:r>
                <a:rPr lang="en-US" sz="1400" dirty="0" smtClean="0">
                  <a:solidFill>
                    <a:schemeClr val="bg1"/>
                  </a:solidFill>
                  <a:latin typeface="Comic Sans MS" panose="030F0702030302020204" pitchFamily="66" charset="0"/>
                </a:rPr>
                <a:t>fm Mixed Air</a:t>
              </a:r>
              <a:endParaRPr lang="en-US" sz="1400" dirty="0">
                <a:solidFill>
                  <a:schemeClr val="bg1"/>
                </a:solidFill>
                <a:latin typeface="Comic Sans MS" panose="030F0702030302020204" pitchFamily="66" charset="0"/>
              </a:endParaRPr>
            </a:p>
          </p:txBody>
        </p:sp>
        <p:sp>
          <p:nvSpPr>
            <p:cNvPr id="532" name="TextBox 531"/>
            <p:cNvSpPr txBox="1"/>
            <p:nvPr/>
          </p:nvSpPr>
          <p:spPr>
            <a:xfrm>
              <a:off x="2533820" y="1359322"/>
              <a:ext cx="1065069" cy="430887"/>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NC Min. OA Damper</a:t>
              </a:r>
              <a:endParaRPr lang="en-US" sz="1400" dirty="0">
                <a:solidFill>
                  <a:schemeClr val="bg1"/>
                </a:solidFill>
                <a:latin typeface="Comic Sans MS" panose="030F0702030302020204" pitchFamily="66" charset="0"/>
              </a:endParaRPr>
            </a:p>
          </p:txBody>
        </p:sp>
        <p:sp>
          <p:nvSpPr>
            <p:cNvPr id="533" name="TextBox 532"/>
            <p:cNvSpPr txBox="1"/>
            <p:nvPr/>
          </p:nvSpPr>
          <p:spPr>
            <a:xfrm>
              <a:off x="4572000" y="3913120"/>
              <a:ext cx="1065069" cy="430887"/>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NO Return Air Damper</a:t>
              </a:r>
              <a:endParaRPr lang="en-US" sz="1400" dirty="0">
                <a:solidFill>
                  <a:schemeClr val="bg1"/>
                </a:solidFill>
                <a:latin typeface="Comic Sans MS" panose="030F0702030302020204" pitchFamily="66" charset="0"/>
              </a:endParaRPr>
            </a:p>
          </p:txBody>
        </p:sp>
        <p:sp>
          <p:nvSpPr>
            <p:cNvPr id="534" name="TextBox 533"/>
            <p:cNvSpPr txBox="1"/>
            <p:nvPr/>
          </p:nvSpPr>
          <p:spPr>
            <a:xfrm>
              <a:off x="2560320" y="4937760"/>
              <a:ext cx="1097280" cy="548640"/>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NC Relief Air Damper</a:t>
              </a:r>
              <a:endParaRPr lang="en-US" sz="1400" dirty="0">
                <a:solidFill>
                  <a:schemeClr val="bg1"/>
                </a:solidFill>
                <a:latin typeface="Comic Sans MS" panose="030F0702030302020204" pitchFamily="66" charset="0"/>
              </a:endParaRPr>
            </a:p>
          </p:txBody>
        </p:sp>
        <p:sp>
          <p:nvSpPr>
            <p:cNvPr id="535" name="TextBox 534"/>
            <p:cNvSpPr txBox="1"/>
            <p:nvPr/>
          </p:nvSpPr>
          <p:spPr>
            <a:xfrm>
              <a:off x="612515" y="3717099"/>
              <a:ext cx="1097280" cy="430887"/>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NO Max. OA Damper</a:t>
              </a:r>
              <a:endParaRPr lang="en-US" sz="1400" dirty="0">
                <a:solidFill>
                  <a:schemeClr val="bg1"/>
                </a:solidFill>
                <a:latin typeface="Comic Sans MS" panose="030F0702030302020204" pitchFamily="66" charset="0"/>
              </a:endParaRPr>
            </a:p>
          </p:txBody>
        </p:sp>
      </p:grpSp>
      <p:grpSp>
        <p:nvGrpSpPr>
          <p:cNvPr id="536" name="Group 535"/>
          <p:cNvGrpSpPr/>
          <p:nvPr/>
        </p:nvGrpSpPr>
        <p:grpSpPr>
          <a:xfrm>
            <a:off x="7220556" y="1600220"/>
            <a:ext cx="3175" cy="904135"/>
            <a:chOff x="1369805" y="1885083"/>
            <a:chExt cx="3175" cy="904135"/>
          </a:xfrm>
        </p:grpSpPr>
        <p:sp>
          <p:nvSpPr>
            <p:cNvPr id="537" name="Line 138"/>
            <p:cNvSpPr>
              <a:spLocks noChangeAspect="1" noChangeShapeType="1"/>
            </p:cNvSpPr>
            <p:nvPr/>
          </p:nvSpPr>
          <p:spPr bwMode="auto">
            <a:xfrm rot="2640000" flipV="1">
              <a:off x="1369805" y="2598718"/>
              <a:ext cx="3175" cy="19050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8" name="Line 138"/>
            <p:cNvSpPr>
              <a:spLocks noChangeAspect="1" noChangeShapeType="1"/>
            </p:cNvSpPr>
            <p:nvPr/>
          </p:nvSpPr>
          <p:spPr bwMode="auto">
            <a:xfrm rot="2640000" flipV="1">
              <a:off x="1369805" y="2379817"/>
              <a:ext cx="3175" cy="19050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9" name="Line 138"/>
            <p:cNvSpPr>
              <a:spLocks noChangeAspect="1" noChangeShapeType="1"/>
            </p:cNvSpPr>
            <p:nvPr/>
          </p:nvSpPr>
          <p:spPr bwMode="auto">
            <a:xfrm rot="2640000" flipV="1">
              <a:off x="1369805" y="2132885"/>
              <a:ext cx="3175" cy="19050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0" name="Line 138"/>
            <p:cNvSpPr>
              <a:spLocks noChangeAspect="1" noChangeShapeType="1"/>
            </p:cNvSpPr>
            <p:nvPr/>
          </p:nvSpPr>
          <p:spPr bwMode="auto">
            <a:xfrm rot="2640000" flipV="1">
              <a:off x="1369805" y="1885083"/>
              <a:ext cx="3175" cy="19050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41" name="TextBox 540"/>
          <p:cNvSpPr txBox="1"/>
          <p:nvPr/>
        </p:nvSpPr>
        <p:spPr>
          <a:xfrm>
            <a:off x="8229560" y="1600220"/>
            <a:ext cx="557845" cy="215444"/>
          </a:xfrm>
          <a:prstGeom prst="rect">
            <a:avLst/>
          </a:prstGeom>
          <a:noFill/>
        </p:spPr>
        <p:txBody>
          <a:bodyPr wrap="none" lIns="0" tIns="0" rIns="0" bIns="0" rtlCol="0" anchor="ctr" anchorCtr="0">
            <a:spAutoFit/>
          </a:bodyPr>
          <a:lstStyle/>
          <a:p>
            <a:r>
              <a:rPr lang="en-US" sz="1400" dirty="0" smtClean="0">
                <a:solidFill>
                  <a:schemeClr val="bg1"/>
                </a:solidFill>
                <a:latin typeface="Comic Sans MS" panose="030F0702030302020204" pitchFamily="66" charset="0"/>
              </a:rPr>
              <a:t>Louver</a:t>
            </a:r>
            <a:endParaRPr lang="en-US" sz="1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3612111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114800" cy="1143000"/>
          </a:xfrm>
        </p:spPr>
        <p:txBody>
          <a:bodyPr/>
          <a:lstStyle/>
          <a:p>
            <a:r>
              <a:rPr lang="en-US" dirty="0" smtClean="0"/>
              <a:t>Filters, Dampers</a:t>
            </a:r>
            <a:endParaRPr lang="en-US" dirty="0"/>
          </a:p>
        </p:txBody>
      </p:sp>
      <p:grpSp>
        <p:nvGrpSpPr>
          <p:cNvPr id="192" name="Group 191"/>
          <p:cNvGrpSpPr>
            <a:grpSpLocks noChangeAspect="1"/>
          </p:cNvGrpSpPr>
          <p:nvPr/>
        </p:nvGrpSpPr>
        <p:grpSpPr>
          <a:xfrm>
            <a:off x="5392300" y="250585"/>
            <a:ext cx="665962" cy="790571"/>
            <a:chOff x="10820400" y="4378329"/>
            <a:chExt cx="665962" cy="790571"/>
          </a:xfrm>
        </p:grpSpPr>
        <p:grpSp>
          <p:nvGrpSpPr>
            <p:cNvPr id="193" name="Group 192"/>
            <p:cNvGrpSpPr/>
            <p:nvPr/>
          </p:nvGrpSpPr>
          <p:grpSpPr>
            <a:xfrm>
              <a:off x="10820400" y="4506912"/>
              <a:ext cx="190500" cy="661988"/>
              <a:chOff x="10820400" y="4506912"/>
              <a:chExt cx="190500" cy="661988"/>
            </a:xfrm>
          </p:grpSpPr>
          <p:sp>
            <p:nvSpPr>
              <p:cNvPr id="200" name="Line 127"/>
              <p:cNvSpPr>
                <a:spLocks noChangeShapeType="1"/>
              </p:cNvSpPr>
              <p:nvPr/>
            </p:nvSpPr>
            <p:spPr bwMode="auto">
              <a:xfrm rot="10800000" flipH="1">
                <a:off x="10912475" y="4506912"/>
                <a:ext cx="0" cy="63825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01" name="Group 128"/>
              <p:cNvGrpSpPr>
                <a:grpSpLocks/>
              </p:cNvGrpSpPr>
              <p:nvPr/>
            </p:nvGrpSpPr>
            <p:grpSpPr bwMode="auto">
              <a:xfrm flipV="1">
                <a:off x="10820400" y="4875212"/>
                <a:ext cx="190500" cy="46038"/>
                <a:chOff x="2042" y="1210"/>
                <a:chExt cx="120" cy="29"/>
              </a:xfrm>
              <a:solidFill>
                <a:schemeClr val="bg1">
                  <a:lumMod val="85000"/>
                </a:schemeClr>
              </a:solidFill>
            </p:grpSpPr>
            <p:sp>
              <p:nvSpPr>
                <p:cNvPr id="205" name="Line 129"/>
                <p:cNvSpPr>
                  <a:spLocks noChangeShapeType="1"/>
                </p:cNvSpPr>
                <p:nvPr/>
              </p:nvSpPr>
              <p:spPr bwMode="auto">
                <a:xfrm rot="16260000">
                  <a:off x="2101" y="1167"/>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6" name="Oval 130"/>
                <p:cNvSpPr>
                  <a:spLocks noChangeAspect="1" noChangeArrowheads="1"/>
                </p:cNvSpPr>
                <p:nvPr/>
              </p:nvSpPr>
              <p:spPr bwMode="auto">
                <a:xfrm flipV="1">
                  <a:off x="2087" y="1210"/>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02" name="Group 134"/>
              <p:cNvGrpSpPr>
                <a:grpSpLocks/>
              </p:cNvGrpSpPr>
              <p:nvPr/>
            </p:nvGrpSpPr>
            <p:grpSpPr bwMode="auto">
              <a:xfrm flipV="1">
                <a:off x="10820400" y="5122862"/>
                <a:ext cx="190500" cy="46038"/>
                <a:chOff x="2042" y="1354"/>
                <a:chExt cx="120" cy="29"/>
              </a:xfrm>
              <a:solidFill>
                <a:schemeClr val="bg1">
                  <a:lumMod val="85000"/>
                </a:schemeClr>
              </a:solidFill>
            </p:grpSpPr>
            <p:sp>
              <p:nvSpPr>
                <p:cNvPr id="203" name="Line 135"/>
                <p:cNvSpPr>
                  <a:spLocks noChangeShapeType="1"/>
                </p:cNvSpPr>
                <p:nvPr/>
              </p:nvSpPr>
              <p:spPr bwMode="auto">
                <a:xfrm rot="16260000">
                  <a:off x="2101" y="1311"/>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4" name="Oval 136"/>
                <p:cNvSpPr>
                  <a:spLocks noChangeAspect="1" noChangeArrowheads="1"/>
                </p:cNvSpPr>
                <p:nvPr/>
              </p:nvSpPr>
              <p:spPr bwMode="auto">
                <a:xfrm flipV="1">
                  <a:off x="2087" y="1354"/>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nvGrpSpPr>
            <p:cNvPr id="194" name="Group 193"/>
            <p:cNvGrpSpPr/>
            <p:nvPr/>
          </p:nvGrpSpPr>
          <p:grpSpPr>
            <a:xfrm>
              <a:off x="10892637" y="4378329"/>
              <a:ext cx="593725" cy="274638"/>
              <a:chOff x="3386397" y="1564973"/>
              <a:chExt cx="593725" cy="274638"/>
            </a:xfrm>
          </p:grpSpPr>
          <p:sp>
            <p:nvSpPr>
              <p:cNvPr id="195" name="Line 122"/>
              <p:cNvSpPr>
                <a:spLocks noChangeShapeType="1"/>
              </p:cNvSpPr>
              <p:nvPr/>
            </p:nvSpPr>
            <p:spPr bwMode="auto">
              <a:xfrm rot="10800000" flipH="1" flipV="1">
                <a:off x="3409415" y="1704673"/>
                <a:ext cx="160338" cy="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6" name="Oval 195"/>
              <p:cNvSpPr>
                <a:spLocks noChangeAspect="1" noChangeArrowheads="1"/>
              </p:cNvSpPr>
              <p:nvPr/>
            </p:nvSpPr>
            <p:spPr bwMode="auto">
              <a:xfrm rot="10800000" flipH="1" flipV="1">
                <a:off x="3386397" y="1683242"/>
                <a:ext cx="46038" cy="46038"/>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7" name="Rectangle 196"/>
              <p:cNvSpPr>
                <a:spLocks noChangeArrowheads="1"/>
              </p:cNvSpPr>
              <p:nvPr/>
            </p:nvSpPr>
            <p:spPr bwMode="auto">
              <a:xfrm rot="10800000" flipV="1">
                <a:off x="3568959" y="1611804"/>
                <a:ext cx="411163" cy="182563"/>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 name="Rectangle 197"/>
              <p:cNvSpPr>
                <a:spLocks noChangeArrowheads="1"/>
              </p:cNvSpPr>
              <p:nvPr/>
            </p:nvSpPr>
            <p:spPr bwMode="auto">
              <a:xfrm rot="10800000" flipH="1" flipV="1">
                <a:off x="3798353" y="1564973"/>
                <a:ext cx="44450" cy="274638"/>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9" name="Rectangle 198"/>
              <p:cNvSpPr>
                <a:spLocks noChangeArrowheads="1"/>
              </p:cNvSpPr>
              <p:nvPr/>
            </p:nvSpPr>
            <p:spPr bwMode="auto">
              <a:xfrm rot="10800000" flipH="1" flipV="1">
                <a:off x="3842803" y="1564973"/>
                <a:ext cx="44450" cy="274638"/>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nvGrpSpPr>
          <p:cNvPr id="7" name="Group 6"/>
          <p:cNvGrpSpPr>
            <a:grpSpLocks noChangeAspect="1"/>
          </p:cNvGrpSpPr>
          <p:nvPr/>
        </p:nvGrpSpPr>
        <p:grpSpPr>
          <a:xfrm>
            <a:off x="5303512" y="5166341"/>
            <a:ext cx="759108" cy="937594"/>
            <a:chOff x="4315972" y="2339485"/>
            <a:chExt cx="759108" cy="937594"/>
          </a:xfrm>
        </p:grpSpPr>
        <p:cxnSp>
          <p:nvCxnSpPr>
            <p:cNvPr id="6" name="Straight Connector 5"/>
            <p:cNvCxnSpPr/>
            <p:nvPr/>
          </p:nvCxnSpPr>
          <p:spPr>
            <a:xfrm>
              <a:off x="4572636" y="2339485"/>
              <a:ext cx="3180" cy="9375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flipH="1">
              <a:off x="4315972" y="2715898"/>
              <a:ext cx="25666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0" name="Line 127"/>
            <p:cNvSpPr>
              <a:spLocks noChangeShapeType="1"/>
            </p:cNvSpPr>
            <p:nvPr/>
          </p:nvSpPr>
          <p:spPr bwMode="auto">
            <a:xfrm rot="10800000" flipH="1">
              <a:off x="4501198" y="2506027"/>
              <a:ext cx="0" cy="63500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1" name="Line 122"/>
            <p:cNvSpPr>
              <a:spLocks noChangeShapeType="1"/>
            </p:cNvSpPr>
            <p:nvPr/>
          </p:nvSpPr>
          <p:spPr bwMode="auto">
            <a:xfrm rot="10800000" flipH="1" flipV="1">
              <a:off x="4504373" y="2517140"/>
              <a:ext cx="160338" cy="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 name="Oval 181"/>
            <p:cNvSpPr>
              <a:spLocks noChangeAspect="1" noChangeArrowheads="1"/>
            </p:cNvSpPr>
            <p:nvPr/>
          </p:nvSpPr>
          <p:spPr bwMode="auto">
            <a:xfrm rot="10800000" flipH="1" flipV="1">
              <a:off x="4481354" y="2495709"/>
              <a:ext cx="46038" cy="46038"/>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 name="Rectangle 182"/>
            <p:cNvSpPr>
              <a:spLocks noChangeArrowheads="1"/>
            </p:cNvSpPr>
            <p:nvPr/>
          </p:nvSpPr>
          <p:spPr bwMode="auto">
            <a:xfrm rot="10800000" flipV="1">
              <a:off x="4663917" y="2424271"/>
              <a:ext cx="411163" cy="182563"/>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 name="Rectangle 183"/>
            <p:cNvSpPr>
              <a:spLocks noChangeArrowheads="1"/>
            </p:cNvSpPr>
            <p:nvPr/>
          </p:nvSpPr>
          <p:spPr bwMode="auto">
            <a:xfrm rot="10800000" flipH="1" flipV="1">
              <a:off x="4893311" y="2377440"/>
              <a:ext cx="44450" cy="274638"/>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 name="Rectangle 184"/>
            <p:cNvSpPr>
              <a:spLocks noChangeArrowheads="1"/>
            </p:cNvSpPr>
            <p:nvPr/>
          </p:nvSpPr>
          <p:spPr bwMode="auto">
            <a:xfrm rot="10800000" flipH="1" flipV="1">
              <a:off x="4937761" y="2377440"/>
              <a:ext cx="44450" cy="274638"/>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86" name="Group 128"/>
            <p:cNvGrpSpPr>
              <a:grpSpLocks/>
            </p:cNvGrpSpPr>
            <p:nvPr/>
          </p:nvGrpSpPr>
          <p:grpSpPr bwMode="auto">
            <a:xfrm flipV="1">
              <a:off x="4480560" y="2798106"/>
              <a:ext cx="46038" cy="190502"/>
              <a:chOff x="2087" y="1167"/>
              <a:chExt cx="29" cy="120"/>
            </a:xfrm>
            <a:solidFill>
              <a:schemeClr val="bg1">
                <a:lumMod val="85000"/>
              </a:schemeClr>
            </a:solidFill>
          </p:grpSpPr>
          <p:sp>
            <p:nvSpPr>
              <p:cNvPr id="190" name="Line 129"/>
              <p:cNvSpPr>
                <a:spLocks noChangeShapeType="1"/>
              </p:cNvSpPr>
              <p:nvPr/>
            </p:nvSpPr>
            <p:spPr bwMode="auto">
              <a:xfrm rot="12600000">
                <a:off x="2101" y="1167"/>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 name="Oval 130"/>
              <p:cNvSpPr>
                <a:spLocks noChangeAspect="1" noChangeArrowheads="1"/>
              </p:cNvSpPr>
              <p:nvPr/>
            </p:nvSpPr>
            <p:spPr bwMode="auto">
              <a:xfrm flipV="1">
                <a:off x="2087" y="1210"/>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7" name="Group 134"/>
            <p:cNvGrpSpPr>
              <a:grpSpLocks/>
            </p:cNvGrpSpPr>
            <p:nvPr/>
          </p:nvGrpSpPr>
          <p:grpSpPr bwMode="auto">
            <a:xfrm flipV="1">
              <a:off x="4480560" y="3045777"/>
              <a:ext cx="46038" cy="190500"/>
              <a:chOff x="2087" y="1311"/>
              <a:chExt cx="29" cy="120"/>
            </a:xfrm>
            <a:solidFill>
              <a:schemeClr val="bg1">
                <a:lumMod val="85000"/>
              </a:schemeClr>
            </a:solidFill>
          </p:grpSpPr>
          <p:sp>
            <p:nvSpPr>
              <p:cNvPr id="188" name="Line 135"/>
              <p:cNvSpPr>
                <a:spLocks noChangeShapeType="1"/>
              </p:cNvSpPr>
              <p:nvPr/>
            </p:nvSpPr>
            <p:spPr bwMode="auto">
              <a:xfrm rot="20400000">
                <a:off x="2101" y="1311"/>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 name="Oval 136"/>
              <p:cNvSpPr>
                <a:spLocks noChangeAspect="1" noChangeArrowheads="1"/>
              </p:cNvSpPr>
              <p:nvPr/>
            </p:nvSpPr>
            <p:spPr bwMode="auto">
              <a:xfrm flipV="1">
                <a:off x="2087" y="1354"/>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nvGrpSpPr>
          <p:cNvPr id="357" name="Group 356"/>
          <p:cNvGrpSpPr>
            <a:grpSpLocks noChangeAspect="1"/>
          </p:cNvGrpSpPr>
          <p:nvPr/>
        </p:nvGrpSpPr>
        <p:grpSpPr>
          <a:xfrm>
            <a:off x="6675094" y="5166341"/>
            <a:ext cx="757404" cy="1463036"/>
            <a:chOff x="6217899" y="2331720"/>
            <a:chExt cx="757404" cy="1463036"/>
          </a:xfrm>
        </p:grpSpPr>
        <p:cxnSp>
          <p:nvCxnSpPr>
            <p:cNvPr id="358" name="Straight Connector 357"/>
            <p:cNvCxnSpPr/>
            <p:nvPr/>
          </p:nvCxnSpPr>
          <p:spPr>
            <a:xfrm>
              <a:off x="6492219" y="2331720"/>
              <a:ext cx="0" cy="14630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9" name="Straight Connector 358"/>
            <p:cNvCxnSpPr/>
            <p:nvPr/>
          </p:nvCxnSpPr>
          <p:spPr>
            <a:xfrm flipH="1">
              <a:off x="6217899" y="2860533"/>
              <a:ext cx="274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60" name="Group 121"/>
            <p:cNvGrpSpPr>
              <a:grpSpLocks/>
            </p:cNvGrpSpPr>
            <p:nvPr/>
          </p:nvGrpSpPr>
          <p:grpSpPr bwMode="auto">
            <a:xfrm rot="16200000">
              <a:off x="6014072" y="2742085"/>
              <a:ext cx="1327150" cy="595313"/>
              <a:chOff x="1148" y="1673"/>
              <a:chExt cx="836" cy="375"/>
            </a:xfrm>
            <a:solidFill>
              <a:schemeClr val="bg1">
                <a:lumMod val="85000"/>
              </a:schemeClr>
            </a:solidFill>
          </p:grpSpPr>
          <p:sp>
            <p:nvSpPr>
              <p:cNvPr id="361" name="Line 127"/>
              <p:cNvSpPr>
                <a:spLocks noChangeShapeType="1"/>
              </p:cNvSpPr>
              <p:nvPr/>
            </p:nvSpPr>
            <p:spPr bwMode="auto">
              <a:xfrm rot="16200000" flipH="1">
                <a:off x="1557" y="1340"/>
                <a:ext cx="0" cy="693"/>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3" name="Line 122"/>
              <p:cNvSpPr>
                <a:spLocks noChangeShapeType="1"/>
              </p:cNvSpPr>
              <p:nvPr/>
            </p:nvSpPr>
            <p:spPr bwMode="auto">
              <a:xfrm rot="-5400000" flipH="1" flipV="1">
                <a:off x="1846" y="1739"/>
                <a:ext cx="101" cy="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4" name="Oval 363"/>
              <p:cNvSpPr>
                <a:spLocks noChangeAspect="1" noChangeArrowheads="1"/>
              </p:cNvSpPr>
              <p:nvPr/>
            </p:nvSpPr>
            <p:spPr bwMode="auto">
              <a:xfrm rot="-5400000" flipH="1" flipV="1">
                <a:off x="1881" y="1674"/>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5" name="Rectangle 364"/>
              <p:cNvSpPr>
                <a:spLocks noChangeArrowheads="1"/>
              </p:cNvSpPr>
              <p:nvPr/>
            </p:nvSpPr>
            <p:spPr bwMode="auto">
              <a:xfrm rot="16200000" flipV="1">
                <a:off x="1768" y="1861"/>
                <a:ext cx="259" cy="115"/>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6" name="Rectangle 365"/>
              <p:cNvSpPr>
                <a:spLocks noChangeArrowheads="1"/>
              </p:cNvSpPr>
              <p:nvPr/>
            </p:nvSpPr>
            <p:spPr bwMode="auto">
              <a:xfrm rot="-5400000" flipH="1" flipV="1">
                <a:off x="1884" y="1861"/>
                <a:ext cx="28" cy="173"/>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7" name="Rectangle 366"/>
              <p:cNvSpPr>
                <a:spLocks noChangeArrowheads="1"/>
              </p:cNvSpPr>
              <p:nvPr/>
            </p:nvSpPr>
            <p:spPr bwMode="auto">
              <a:xfrm rot="-5400000" flipH="1" flipV="1">
                <a:off x="1884" y="1889"/>
                <a:ext cx="28" cy="173"/>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68" name="Group 128"/>
              <p:cNvGrpSpPr>
                <a:grpSpLocks/>
              </p:cNvGrpSpPr>
              <p:nvPr/>
            </p:nvGrpSpPr>
            <p:grpSpPr bwMode="auto">
              <a:xfrm rot="5400000" flipV="1">
                <a:off x="1645" y="1628"/>
                <a:ext cx="29" cy="120"/>
                <a:chOff x="2087" y="1167"/>
                <a:chExt cx="29" cy="120"/>
              </a:xfrm>
              <a:grpFill/>
            </p:grpSpPr>
            <p:sp>
              <p:nvSpPr>
                <p:cNvPr id="378" name="Line 129"/>
                <p:cNvSpPr>
                  <a:spLocks noChangeShapeType="1"/>
                </p:cNvSpPr>
                <p:nvPr/>
              </p:nvSpPr>
              <p:spPr bwMode="auto">
                <a:xfrm rot="12600000">
                  <a:off x="2101" y="1167"/>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9" name="Oval 130"/>
                <p:cNvSpPr>
                  <a:spLocks noChangeAspect="1" noChangeArrowheads="1"/>
                </p:cNvSpPr>
                <p:nvPr/>
              </p:nvSpPr>
              <p:spPr bwMode="auto">
                <a:xfrm flipV="1">
                  <a:off x="2087" y="1210"/>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69" name="Group 131"/>
              <p:cNvGrpSpPr>
                <a:grpSpLocks/>
              </p:cNvGrpSpPr>
              <p:nvPr/>
            </p:nvGrpSpPr>
            <p:grpSpPr bwMode="auto">
              <a:xfrm rot="5400000" flipV="1">
                <a:off x="1333" y="1628"/>
                <a:ext cx="29" cy="120"/>
                <a:chOff x="2087" y="1483"/>
                <a:chExt cx="29" cy="120"/>
              </a:xfrm>
              <a:grpFill/>
            </p:grpSpPr>
            <p:sp>
              <p:nvSpPr>
                <p:cNvPr id="376" name="Line 132"/>
                <p:cNvSpPr>
                  <a:spLocks noChangeShapeType="1"/>
                </p:cNvSpPr>
                <p:nvPr/>
              </p:nvSpPr>
              <p:spPr bwMode="auto">
                <a:xfrm rot="12600000">
                  <a:off x="2101" y="1483"/>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7" name="Oval 133"/>
                <p:cNvSpPr>
                  <a:spLocks noChangeAspect="1" noChangeArrowheads="1"/>
                </p:cNvSpPr>
                <p:nvPr/>
              </p:nvSpPr>
              <p:spPr bwMode="auto">
                <a:xfrm flipV="1">
                  <a:off x="2087" y="1526"/>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70" name="Group 134"/>
              <p:cNvGrpSpPr>
                <a:grpSpLocks/>
              </p:cNvGrpSpPr>
              <p:nvPr/>
            </p:nvGrpSpPr>
            <p:grpSpPr bwMode="auto">
              <a:xfrm rot="5400000" flipV="1">
                <a:off x="1489" y="1628"/>
                <a:ext cx="29" cy="120"/>
                <a:chOff x="2087" y="1311"/>
                <a:chExt cx="29" cy="120"/>
              </a:xfrm>
              <a:grpFill/>
            </p:grpSpPr>
            <p:sp>
              <p:nvSpPr>
                <p:cNvPr id="374" name="Line 135"/>
                <p:cNvSpPr>
                  <a:spLocks noChangeShapeType="1"/>
                </p:cNvSpPr>
                <p:nvPr/>
              </p:nvSpPr>
              <p:spPr bwMode="auto">
                <a:xfrm rot="20400000">
                  <a:off x="2101" y="1311"/>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5" name="Oval 136"/>
                <p:cNvSpPr>
                  <a:spLocks noChangeAspect="1" noChangeArrowheads="1"/>
                </p:cNvSpPr>
                <p:nvPr/>
              </p:nvSpPr>
              <p:spPr bwMode="auto">
                <a:xfrm flipV="1">
                  <a:off x="2087" y="1354"/>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71" name="Group 137"/>
              <p:cNvGrpSpPr>
                <a:grpSpLocks/>
              </p:cNvGrpSpPr>
              <p:nvPr/>
            </p:nvGrpSpPr>
            <p:grpSpPr bwMode="auto">
              <a:xfrm rot="5400000" flipV="1">
                <a:off x="1193" y="1628"/>
                <a:ext cx="29" cy="120"/>
                <a:chOff x="2087" y="1483"/>
                <a:chExt cx="29" cy="120"/>
              </a:xfrm>
              <a:grpFill/>
            </p:grpSpPr>
            <p:sp>
              <p:nvSpPr>
                <p:cNvPr id="372" name="Line 138"/>
                <p:cNvSpPr>
                  <a:spLocks noChangeShapeType="1"/>
                </p:cNvSpPr>
                <p:nvPr/>
              </p:nvSpPr>
              <p:spPr bwMode="auto">
                <a:xfrm rot="20400000">
                  <a:off x="2101" y="1483"/>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3" name="Oval 139"/>
                <p:cNvSpPr>
                  <a:spLocks noChangeAspect="1" noChangeArrowheads="1"/>
                </p:cNvSpPr>
                <p:nvPr/>
              </p:nvSpPr>
              <p:spPr bwMode="auto">
                <a:xfrm flipV="1">
                  <a:off x="2087" y="1526"/>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grpSp>
        <p:nvGrpSpPr>
          <p:cNvPr id="403" name="Group 402"/>
          <p:cNvGrpSpPr>
            <a:grpSpLocks noChangeAspect="1"/>
          </p:cNvGrpSpPr>
          <p:nvPr/>
        </p:nvGrpSpPr>
        <p:grpSpPr>
          <a:xfrm>
            <a:off x="6675097" y="228623"/>
            <a:ext cx="757401" cy="1463036"/>
            <a:chOff x="6217902" y="502940"/>
            <a:chExt cx="757401" cy="1463036"/>
          </a:xfrm>
        </p:grpSpPr>
        <p:cxnSp>
          <p:nvCxnSpPr>
            <p:cNvPr id="405" name="Straight Connector 404"/>
            <p:cNvCxnSpPr/>
            <p:nvPr/>
          </p:nvCxnSpPr>
          <p:spPr>
            <a:xfrm>
              <a:off x="6492222" y="502940"/>
              <a:ext cx="0" cy="14630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6" name="Straight Connector 405"/>
            <p:cNvCxnSpPr/>
            <p:nvPr/>
          </p:nvCxnSpPr>
          <p:spPr>
            <a:xfrm flipH="1">
              <a:off x="6217902" y="1031753"/>
              <a:ext cx="274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04" name="Group 403"/>
            <p:cNvGrpSpPr/>
            <p:nvPr/>
          </p:nvGrpSpPr>
          <p:grpSpPr>
            <a:xfrm>
              <a:off x="6309341" y="548640"/>
              <a:ext cx="665962" cy="1260471"/>
              <a:chOff x="13928520" y="6046250"/>
              <a:chExt cx="665962" cy="1260471"/>
            </a:xfrm>
          </p:grpSpPr>
          <p:grpSp>
            <p:nvGrpSpPr>
              <p:cNvPr id="407" name="Group 406"/>
              <p:cNvGrpSpPr/>
              <p:nvPr/>
            </p:nvGrpSpPr>
            <p:grpSpPr>
              <a:xfrm>
                <a:off x="13928520" y="6185950"/>
                <a:ext cx="190500" cy="1120771"/>
                <a:chOff x="3314165" y="1704678"/>
                <a:chExt cx="190500" cy="1120771"/>
              </a:xfrm>
            </p:grpSpPr>
            <p:sp>
              <p:nvSpPr>
                <p:cNvPr id="414" name="Line 127"/>
                <p:cNvSpPr>
                  <a:spLocks noChangeShapeType="1"/>
                </p:cNvSpPr>
                <p:nvPr/>
              </p:nvSpPr>
              <p:spPr bwMode="auto">
                <a:xfrm rot="10800000" flipH="1">
                  <a:off x="3406240" y="1704678"/>
                  <a:ext cx="0" cy="1090533"/>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15" name="Group 128"/>
                <p:cNvGrpSpPr>
                  <a:grpSpLocks/>
                </p:cNvGrpSpPr>
                <p:nvPr/>
              </p:nvGrpSpPr>
              <p:grpSpPr bwMode="auto">
                <a:xfrm flipV="1">
                  <a:off x="3314165" y="2061861"/>
                  <a:ext cx="190500" cy="46038"/>
                  <a:chOff x="2042" y="1210"/>
                  <a:chExt cx="120" cy="29"/>
                </a:xfrm>
                <a:solidFill>
                  <a:schemeClr val="bg1">
                    <a:lumMod val="85000"/>
                  </a:schemeClr>
                </a:solidFill>
              </p:grpSpPr>
              <p:sp>
                <p:nvSpPr>
                  <p:cNvPr id="425" name="Line 129"/>
                  <p:cNvSpPr>
                    <a:spLocks noChangeShapeType="1"/>
                  </p:cNvSpPr>
                  <p:nvPr/>
                </p:nvSpPr>
                <p:spPr bwMode="auto">
                  <a:xfrm rot="16260000">
                    <a:off x="2101" y="1167"/>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6" name="Oval 130"/>
                  <p:cNvSpPr>
                    <a:spLocks noChangeAspect="1" noChangeArrowheads="1"/>
                  </p:cNvSpPr>
                  <p:nvPr/>
                </p:nvSpPr>
                <p:spPr bwMode="auto">
                  <a:xfrm flipV="1">
                    <a:off x="2087" y="1210"/>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16" name="Group 131"/>
                <p:cNvGrpSpPr>
                  <a:grpSpLocks/>
                </p:cNvGrpSpPr>
                <p:nvPr/>
              </p:nvGrpSpPr>
              <p:grpSpPr bwMode="auto">
                <a:xfrm flipV="1">
                  <a:off x="3314165" y="2557161"/>
                  <a:ext cx="190500" cy="46038"/>
                  <a:chOff x="2042" y="1526"/>
                  <a:chExt cx="120" cy="29"/>
                </a:xfrm>
                <a:solidFill>
                  <a:schemeClr val="bg1">
                    <a:lumMod val="85000"/>
                  </a:schemeClr>
                </a:solidFill>
              </p:grpSpPr>
              <p:sp>
                <p:nvSpPr>
                  <p:cNvPr id="423" name="Line 132"/>
                  <p:cNvSpPr>
                    <a:spLocks noChangeShapeType="1"/>
                  </p:cNvSpPr>
                  <p:nvPr/>
                </p:nvSpPr>
                <p:spPr bwMode="auto">
                  <a:xfrm rot="16260000">
                    <a:off x="2101" y="1483"/>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4" name="Oval 133"/>
                  <p:cNvSpPr>
                    <a:spLocks noChangeAspect="1" noChangeArrowheads="1"/>
                  </p:cNvSpPr>
                  <p:nvPr/>
                </p:nvSpPr>
                <p:spPr bwMode="auto">
                  <a:xfrm flipV="1">
                    <a:off x="2087" y="1526"/>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17" name="Group 134"/>
                <p:cNvGrpSpPr>
                  <a:grpSpLocks/>
                </p:cNvGrpSpPr>
                <p:nvPr/>
              </p:nvGrpSpPr>
              <p:grpSpPr bwMode="auto">
                <a:xfrm flipV="1">
                  <a:off x="3314165" y="2309511"/>
                  <a:ext cx="190500" cy="46038"/>
                  <a:chOff x="2042" y="1354"/>
                  <a:chExt cx="120" cy="29"/>
                </a:xfrm>
                <a:solidFill>
                  <a:schemeClr val="bg1">
                    <a:lumMod val="85000"/>
                  </a:schemeClr>
                </a:solidFill>
              </p:grpSpPr>
              <p:sp>
                <p:nvSpPr>
                  <p:cNvPr id="421" name="Line 135"/>
                  <p:cNvSpPr>
                    <a:spLocks noChangeShapeType="1"/>
                  </p:cNvSpPr>
                  <p:nvPr/>
                </p:nvSpPr>
                <p:spPr bwMode="auto">
                  <a:xfrm rot="16260000">
                    <a:off x="2101" y="1311"/>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2" name="Oval 136"/>
                  <p:cNvSpPr>
                    <a:spLocks noChangeAspect="1" noChangeArrowheads="1"/>
                  </p:cNvSpPr>
                  <p:nvPr/>
                </p:nvSpPr>
                <p:spPr bwMode="auto">
                  <a:xfrm flipV="1">
                    <a:off x="2087" y="1354"/>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18" name="Group 137"/>
                <p:cNvGrpSpPr>
                  <a:grpSpLocks/>
                </p:cNvGrpSpPr>
                <p:nvPr/>
              </p:nvGrpSpPr>
              <p:grpSpPr bwMode="auto">
                <a:xfrm flipV="1">
                  <a:off x="3314165" y="2779411"/>
                  <a:ext cx="190500" cy="46038"/>
                  <a:chOff x="2042" y="1526"/>
                  <a:chExt cx="120" cy="29"/>
                </a:xfrm>
                <a:solidFill>
                  <a:schemeClr val="bg1">
                    <a:lumMod val="85000"/>
                  </a:schemeClr>
                </a:solidFill>
              </p:grpSpPr>
              <p:sp>
                <p:nvSpPr>
                  <p:cNvPr id="419" name="Line 138"/>
                  <p:cNvSpPr>
                    <a:spLocks noChangeShapeType="1"/>
                  </p:cNvSpPr>
                  <p:nvPr/>
                </p:nvSpPr>
                <p:spPr bwMode="auto">
                  <a:xfrm rot="16260000">
                    <a:off x="2101" y="1483"/>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0" name="Oval 139"/>
                  <p:cNvSpPr>
                    <a:spLocks noChangeAspect="1" noChangeArrowheads="1"/>
                  </p:cNvSpPr>
                  <p:nvPr/>
                </p:nvSpPr>
                <p:spPr bwMode="auto">
                  <a:xfrm flipV="1">
                    <a:off x="2087" y="1526"/>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nvGrpSpPr>
              <p:cNvPr id="408" name="Group 407"/>
              <p:cNvGrpSpPr/>
              <p:nvPr/>
            </p:nvGrpSpPr>
            <p:grpSpPr>
              <a:xfrm>
                <a:off x="14000757" y="6046250"/>
                <a:ext cx="593725" cy="274638"/>
                <a:chOff x="3386397" y="1564973"/>
                <a:chExt cx="593725" cy="274638"/>
              </a:xfrm>
            </p:grpSpPr>
            <p:sp>
              <p:nvSpPr>
                <p:cNvPr id="409" name="Line 122"/>
                <p:cNvSpPr>
                  <a:spLocks noChangeShapeType="1"/>
                </p:cNvSpPr>
                <p:nvPr/>
              </p:nvSpPr>
              <p:spPr bwMode="auto">
                <a:xfrm rot="10800000" flipH="1" flipV="1">
                  <a:off x="3409415" y="1704673"/>
                  <a:ext cx="160338" cy="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0" name="Oval 409"/>
                <p:cNvSpPr>
                  <a:spLocks noChangeAspect="1" noChangeArrowheads="1"/>
                </p:cNvSpPr>
                <p:nvPr/>
              </p:nvSpPr>
              <p:spPr bwMode="auto">
                <a:xfrm rot="10800000" flipH="1" flipV="1">
                  <a:off x="3386397" y="1683242"/>
                  <a:ext cx="46038" cy="46038"/>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1" name="Rectangle 410"/>
                <p:cNvSpPr>
                  <a:spLocks noChangeArrowheads="1"/>
                </p:cNvSpPr>
                <p:nvPr/>
              </p:nvSpPr>
              <p:spPr bwMode="auto">
                <a:xfrm rot="10800000" flipV="1">
                  <a:off x="3568959" y="1611804"/>
                  <a:ext cx="411163" cy="182563"/>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2" name="Rectangle 411"/>
                <p:cNvSpPr>
                  <a:spLocks noChangeArrowheads="1"/>
                </p:cNvSpPr>
                <p:nvPr/>
              </p:nvSpPr>
              <p:spPr bwMode="auto">
                <a:xfrm rot="10800000" flipH="1" flipV="1">
                  <a:off x="3798353" y="1564973"/>
                  <a:ext cx="44450" cy="274638"/>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3" name="Rectangle 412"/>
                <p:cNvSpPr>
                  <a:spLocks noChangeArrowheads="1"/>
                </p:cNvSpPr>
                <p:nvPr/>
              </p:nvSpPr>
              <p:spPr bwMode="auto">
                <a:xfrm rot="10800000" flipH="1" flipV="1">
                  <a:off x="3842803" y="1564973"/>
                  <a:ext cx="44450" cy="274638"/>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sp>
        <p:nvSpPr>
          <p:cNvPr id="155" name="TextBox 154"/>
          <p:cNvSpPr txBox="1"/>
          <p:nvPr/>
        </p:nvSpPr>
        <p:spPr>
          <a:xfrm>
            <a:off x="2743220" y="1645913"/>
            <a:ext cx="1580336" cy="430887"/>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High Efficiency Filter Bank</a:t>
            </a:r>
            <a:endParaRPr lang="en-US" sz="1400" dirty="0">
              <a:solidFill>
                <a:schemeClr val="bg1"/>
              </a:solidFill>
              <a:latin typeface="Comic Sans MS" panose="030F0702030302020204" pitchFamily="66" charset="0"/>
            </a:endParaRPr>
          </a:p>
        </p:txBody>
      </p:sp>
      <p:sp>
        <p:nvSpPr>
          <p:cNvPr id="156" name="TextBox 155"/>
          <p:cNvSpPr txBox="1"/>
          <p:nvPr/>
        </p:nvSpPr>
        <p:spPr>
          <a:xfrm>
            <a:off x="2743220" y="4343604"/>
            <a:ext cx="1763214" cy="430887"/>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Low Efficiency Filter Bank/</a:t>
            </a:r>
            <a:r>
              <a:rPr lang="en-US" sz="1400" dirty="0" err="1" smtClean="0">
                <a:solidFill>
                  <a:schemeClr val="bg1"/>
                </a:solidFill>
                <a:latin typeface="Comic Sans MS" panose="030F0702030302020204" pitchFamily="66" charset="0"/>
              </a:rPr>
              <a:t>Prefilter</a:t>
            </a:r>
            <a:r>
              <a:rPr lang="en-US" sz="1400" dirty="0" smtClean="0">
                <a:solidFill>
                  <a:schemeClr val="bg1"/>
                </a:solidFill>
                <a:latin typeface="Comic Sans MS" panose="030F0702030302020204" pitchFamily="66" charset="0"/>
              </a:rPr>
              <a:t> Bank</a:t>
            </a:r>
            <a:endParaRPr lang="en-US" sz="1400" dirty="0">
              <a:solidFill>
                <a:schemeClr val="bg1"/>
              </a:solidFill>
              <a:latin typeface="Comic Sans MS" panose="030F0702030302020204" pitchFamily="66" charset="0"/>
            </a:endParaRPr>
          </a:p>
        </p:txBody>
      </p:sp>
      <p:grpSp>
        <p:nvGrpSpPr>
          <p:cNvPr id="5" name="Group 4"/>
          <p:cNvGrpSpPr/>
          <p:nvPr/>
        </p:nvGrpSpPr>
        <p:grpSpPr>
          <a:xfrm>
            <a:off x="914438" y="1600220"/>
            <a:ext cx="2260103" cy="1959042"/>
            <a:chOff x="914438" y="1600220"/>
            <a:chExt cx="2260103" cy="1959042"/>
          </a:xfrm>
        </p:grpSpPr>
        <p:sp>
          <p:nvSpPr>
            <p:cNvPr id="67" name="TextBox 66"/>
            <p:cNvSpPr txBox="1"/>
            <p:nvPr/>
          </p:nvSpPr>
          <p:spPr>
            <a:xfrm>
              <a:off x="914439" y="1600220"/>
              <a:ext cx="274317" cy="457195"/>
            </a:xfrm>
            <a:prstGeom prst="rect">
              <a:avLst/>
            </a:prstGeom>
            <a:solidFill>
              <a:schemeClr val="accent4"/>
            </a:solidFill>
            <a:ln w="38100">
              <a:solidFill>
                <a:schemeClr val="bg1"/>
              </a:solidFill>
            </a:ln>
          </p:spPr>
          <p:txBody>
            <a:bodyPr vert="vert270" wrap="square" lIns="0" tIns="0" rIns="0" bIns="0" rtlCol="0" anchor="ctr" anchorCtr="1">
              <a:noAutofit/>
            </a:bodyPr>
            <a:lstStyle/>
            <a:p>
              <a:pPr algn="ctr"/>
              <a:endParaRPr lang="en-US" sz="1500" dirty="0">
                <a:solidFill>
                  <a:schemeClr val="bg1"/>
                </a:solidFill>
              </a:endParaRPr>
            </a:p>
          </p:txBody>
        </p:sp>
        <p:sp>
          <p:nvSpPr>
            <p:cNvPr id="158" name="TextBox 157"/>
            <p:cNvSpPr txBox="1"/>
            <p:nvPr/>
          </p:nvSpPr>
          <p:spPr>
            <a:xfrm>
              <a:off x="914440" y="2057415"/>
              <a:ext cx="274317" cy="457195"/>
            </a:xfrm>
            <a:prstGeom prst="rect">
              <a:avLst/>
            </a:prstGeom>
            <a:solidFill>
              <a:schemeClr val="accent4"/>
            </a:solidFill>
            <a:ln w="38100">
              <a:solidFill>
                <a:schemeClr val="bg1"/>
              </a:solidFill>
            </a:ln>
          </p:spPr>
          <p:txBody>
            <a:bodyPr vert="vert270" wrap="square" lIns="0" tIns="0" rIns="0" bIns="0" rtlCol="0" anchor="ctr" anchorCtr="1">
              <a:noAutofit/>
            </a:bodyPr>
            <a:lstStyle/>
            <a:p>
              <a:pPr algn="ctr"/>
              <a:endParaRPr lang="en-US" sz="1500" dirty="0">
                <a:solidFill>
                  <a:schemeClr val="bg1"/>
                </a:solidFill>
              </a:endParaRPr>
            </a:p>
          </p:txBody>
        </p:sp>
        <p:sp>
          <p:nvSpPr>
            <p:cNvPr id="157" name="TextBox 156"/>
            <p:cNvSpPr txBox="1"/>
            <p:nvPr/>
          </p:nvSpPr>
          <p:spPr>
            <a:xfrm>
              <a:off x="914438" y="2697488"/>
              <a:ext cx="2260103" cy="861774"/>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8 – 24” x 24” x 12” </a:t>
              </a:r>
            </a:p>
            <a:p>
              <a:r>
                <a:rPr lang="en-US" sz="1400" dirty="0" smtClean="0">
                  <a:solidFill>
                    <a:schemeClr val="bg1"/>
                  </a:solidFill>
                  <a:latin typeface="Comic Sans MS" panose="030F0702030302020204" pitchFamily="66" charset="0"/>
                </a:rPr>
                <a:t>MERV 13 Filters</a:t>
              </a:r>
            </a:p>
            <a:p>
              <a:r>
                <a:rPr lang="en-US" sz="1400" dirty="0" smtClean="0">
                  <a:solidFill>
                    <a:schemeClr val="bg1"/>
                  </a:solidFill>
                  <a:latin typeface="Comic Sans MS" panose="030F0702030302020204" pitchFamily="66" charset="0"/>
                </a:rPr>
                <a:t>Clean ∆p = 0.15 in.w.c.</a:t>
              </a:r>
            </a:p>
            <a:p>
              <a:r>
                <a:rPr lang="en-US" sz="1400" dirty="0" smtClean="0">
                  <a:solidFill>
                    <a:schemeClr val="bg1"/>
                  </a:solidFill>
                  <a:latin typeface="Comic Sans MS" panose="030F0702030302020204" pitchFamily="66" charset="0"/>
                </a:rPr>
                <a:t>Dirty ∆p </a:t>
              </a:r>
              <a:r>
                <a:rPr lang="en-US" sz="1400" dirty="0">
                  <a:solidFill>
                    <a:schemeClr val="bg1"/>
                  </a:solidFill>
                  <a:latin typeface="Comic Sans MS" panose="030F0702030302020204" pitchFamily="66" charset="0"/>
                </a:rPr>
                <a:t>= </a:t>
              </a:r>
              <a:r>
                <a:rPr lang="en-US" sz="1400" dirty="0" smtClean="0">
                  <a:solidFill>
                    <a:schemeClr val="bg1"/>
                  </a:solidFill>
                  <a:latin typeface="Comic Sans MS" panose="030F0702030302020204" pitchFamily="66" charset="0"/>
                </a:rPr>
                <a:t>0.90 in.w.c</a:t>
              </a:r>
              <a:r>
                <a:rPr lang="en-US" sz="1400" dirty="0">
                  <a:solidFill>
                    <a:schemeClr val="bg1"/>
                  </a:solidFill>
                  <a:latin typeface="Comic Sans MS" panose="030F0702030302020204" pitchFamily="66" charset="0"/>
                </a:rPr>
                <a:t>.</a:t>
              </a:r>
            </a:p>
          </p:txBody>
        </p:sp>
      </p:grpSp>
      <p:grpSp>
        <p:nvGrpSpPr>
          <p:cNvPr id="8" name="Group 7"/>
          <p:cNvGrpSpPr/>
          <p:nvPr/>
        </p:nvGrpSpPr>
        <p:grpSpPr>
          <a:xfrm>
            <a:off x="914440" y="4343390"/>
            <a:ext cx="2282030" cy="1959042"/>
            <a:chOff x="914440" y="4343390"/>
            <a:chExt cx="2282030" cy="1959042"/>
          </a:xfrm>
        </p:grpSpPr>
        <p:sp>
          <p:nvSpPr>
            <p:cNvPr id="159" name="TextBox 158"/>
            <p:cNvSpPr txBox="1"/>
            <p:nvPr/>
          </p:nvSpPr>
          <p:spPr>
            <a:xfrm>
              <a:off x="914440" y="4343390"/>
              <a:ext cx="91439" cy="457195"/>
            </a:xfrm>
            <a:prstGeom prst="rect">
              <a:avLst/>
            </a:prstGeom>
            <a:solidFill>
              <a:schemeClr val="accent4"/>
            </a:solidFill>
            <a:ln w="38100">
              <a:solidFill>
                <a:schemeClr val="bg1"/>
              </a:solidFill>
            </a:ln>
          </p:spPr>
          <p:txBody>
            <a:bodyPr vert="vert270" wrap="square" lIns="0" tIns="0" rIns="0" bIns="0" rtlCol="0" anchor="ctr" anchorCtr="1">
              <a:noAutofit/>
            </a:bodyPr>
            <a:lstStyle/>
            <a:p>
              <a:pPr algn="ctr"/>
              <a:endParaRPr lang="en-US" sz="1500" dirty="0">
                <a:solidFill>
                  <a:schemeClr val="bg1"/>
                </a:solidFill>
              </a:endParaRPr>
            </a:p>
          </p:txBody>
        </p:sp>
        <p:sp>
          <p:nvSpPr>
            <p:cNvPr id="160" name="TextBox 159"/>
            <p:cNvSpPr txBox="1"/>
            <p:nvPr/>
          </p:nvSpPr>
          <p:spPr>
            <a:xfrm>
              <a:off x="914440" y="4800585"/>
              <a:ext cx="91439" cy="457195"/>
            </a:xfrm>
            <a:prstGeom prst="rect">
              <a:avLst/>
            </a:prstGeom>
            <a:solidFill>
              <a:schemeClr val="accent4"/>
            </a:solidFill>
            <a:ln w="38100">
              <a:solidFill>
                <a:schemeClr val="bg1"/>
              </a:solidFill>
            </a:ln>
          </p:spPr>
          <p:txBody>
            <a:bodyPr vert="vert270" wrap="square" lIns="0" tIns="0" rIns="0" bIns="0" rtlCol="0" anchor="ctr" anchorCtr="1">
              <a:noAutofit/>
            </a:bodyPr>
            <a:lstStyle/>
            <a:p>
              <a:pPr algn="ctr"/>
              <a:endParaRPr lang="en-US" sz="1500" dirty="0">
                <a:solidFill>
                  <a:schemeClr val="bg1"/>
                </a:solidFill>
              </a:endParaRPr>
            </a:p>
          </p:txBody>
        </p:sp>
        <p:sp>
          <p:nvSpPr>
            <p:cNvPr id="161" name="TextBox 160"/>
            <p:cNvSpPr txBox="1"/>
            <p:nvPr/>
          </p:nvSpPr>
          <p:spPr>
            <a:xfrm>
              <a:off x="936367" y="5440658"/>
              <a:ext cx="2260103" cy="861774"/>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8 – 24” x 24” x 2” </a:t>
              </a:r>
            </a:p>
            <a:p>
              <a:r>
                <a:rPr lang="en-US" sz="1400" dirty="0" smtClean="0">
                  <a:solidFill>
                    <a:schemeClr val="bg1"/>
                  </a:solidFill>
                  <a:latin typeface="Comic Sans MS" panose="030F0702030302020204" pitchFamily="66" charset="0"/>
                </a:rPr>
                <a:t>MERV 7 Filters</a:t>
              </a:r>
            </a:p>
            <a:p>
              <a:r>
                <a:rPr lang="en-US" sz="1400" dirty="0" smtClean="0">
                  <a:solidFill>
                    <a:schemeClr val="bg1"/>
                  </a:solidFill>
                  <a:latin typeface="Comic Sans MS" panose="030F0702030302020204" pitchFamily="66" charset="0"/>
                </a:rPr>
                <a:t>Clean ∆p = 0.07 in.w.c.</a:t>
              </a:r>
            </a:p>
            <a:p>
              <a:r>
                <a:rPr lang="en-US" sz="1400" dirty="0" smtClean="0">
                  <a:solidFill>
                    <a:schemeClr val="bg1"/>
                  </a:solidFill>
                  <a:latin typeface="Comic Sans MS" panose="030F0702030302020204" pitchFamily="66" charset="0"/>
                </a:rPr>
                <a:t>Dirty ∆p </a:t>
              </a:r>
              <a:r>
                <a:rPr lang="en-US" sz="1400" dirty="0">
                  <a:solidFill>
                    <a:schemeClr val="bg1"/>
                  </a:solidFill>
                  <a:latin typeface="Comic Sans MS" panose="030F0702030302020204" pitchFamily="66" charset="0"/>
                </a:rPr>
                <a:t>= </a:t>
              </a:r>
              <a:r>
                <a:rPr lang="en-US" sz="1400" dirty="0" smtClean="0">
                  <a:solidFill>
                    <a:schemeClr val="bg1"/>
                  </a:solidFill>
                  <a:latin typeface="Comic Sans MS" panose="030F0702030302020204" pitchFamily="66" charset="0"/>
                </a:rPr>
                <a:t>0.50 in.w.c</a:t>
              </a:r>
              <a:r>
                <a:rPr lang="en-US" sz="1400" dirty="0">
                  <a:solidFill>
                    <a:schemeClr val="bg1"/>
                  </a:solidFill>
                  <a:latin typeface="Comic Sans MS" panose="030F0702030302020204" pitchFamily="66" charset="0"/>
                </a:rPr>
                <a:t>.</a:t>
              </a:r>
            </a:p>
          </p:txBody>
        </p:sp>
      </p:grpSp>
      <p:sp>
        <p:nvSpPr>
          <p:cNvPr id="162" name="TextBox 161"/>
          <p:cNvSpPr txBox="1"/>
          <p:nvPr/>
        </p:nvSpPr>
        <p:spPr>
          <a:xfrm>
            <a:off x="7655053" y="411501"/>
            <a:ext cx="1397458" cy="646331"/>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Normally Open (N.O.) Parallel Blade Damper</a:t>
            </a:r>
            <a:endParaRPr lang="en-US" sz="1400" dirty="0">
              <a:solidFill>
                <a:schemeClr val="bg1"/>
              </a:solidFill>
              <a:latin typeface="Comic Sans MS" panose="030F0702030302020204" pitchFamily="66" charset="0"/>
            </a:endParaRPr>
          </a:p>
        </p:txBody>
      </p:sp>
      <p:sp>
        <p:nvSpPr>
          <p:cNvPr id="163" name="TextBox 162"/>
          <p:cNvSpPr txBox="1"/>
          <p:nvPr/>
        </p:nvSpPr>
        <p:spPr>
          <a:xfrm>
            <a:off x="7655053" y="2051157"/>
            <a:ext cx="1397458" cy="646331"/>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Normally Closed (N.C.) Parallel Blade Damper</a:t>
            </a:r>
            <a:endParaRPr lang="en-US" sz="1400" dirty="0">
              <a:solidFill>
                <a:schemeClr val="bg1"/>
              </a:solidFill>
              <a:latin typeface="Comic Sans MS" panose="030F0702030302020204" pitchFamily="66" charset="0"/>
            </a:endParaRPr>
          </a:p>
        </p:txBody>
      </p:sp>
      <p:grpSp>
        <p:nvGrpSpPr>
          <p:cNvPr id="164" name="Group 163"/>
          <p:cNvGrpSpPr>
            <a:grpSpLocks noChangeAspect="1"/>
          </p:cNvGrpSpPr>
          <p:nvPr/>
        </p:nvGrpSpPr>
        <p:grpSpPr>
          <a:xfrm>
            <a:off x="5394951" y="3552831"/>
            <a:ext cx="665962" cy="790571"/>
            <a:chOff x="10820400" y="4378329"/>
            <a:chExt cx="665962" cy="790571"/>
          </a:xfrm>
        </p:grpSpPr>
        <p:grpSp>
          <p:nvGrpSpPr>
            <p:cNvPr id="165" name="Group 164"/>
            <p:cNvGrpSpPr/>
            <p:nvPr/>
          </p:nvGrpSpPr>
          <p:grpSpPr>
            <a:xfrm>
              <a:off x="10820400" y="4506912"/>
              <a:ext cx="190500" cy="661988"/>
              <a:chOff x="10820400" y="4506912"/>
              <a:chExt cx="190500" cy="661988"/>
            </a:xfrm>
          </p:grpSpPr>
          <p:sp>
            <p:nvSpPr>
              <p:cNvPr id="172" name="Line 127"/>
              <p:cNvSpPr>
                <a:spLocks noChangeShapeType="1"/>
              </p:cNvSpPr>
              <p:nvPr/>
            </p:nvSpPr>
            <p:spPr bwMode="auto">
              <a:xfrm rot="10800000" flipH="1">
                <a:off x="10912475" y="4506912"/>
                <a:ext cx="0" cy="63825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73" name="Group 128"/>
              <p:cNvGrpSpPr>
                <a:grpSpLocks/>
              </p:cNvGrpSpPr>
              <p:nvPr/>
            </p:nvGrpSpPr>
            <p:grpSpPr bwMode="auto">
              <a:xfrm flipV="1">
                <a:off x="10820400" y="4875212"/>
                <a:ext cx="190500" cy="46038"/>
                <a:chOff x="2042" y="1210"/>
                <a:chExt cx="120" cy="29"/>
              </a:xfrm>
              <a:solidFill>
                <a:schemeClr val="bg1">
                  <a:lumMod val="85000"/>
                </a:schemeClr>
              </a:solidFill>
            </p:grpSpPr>
            <p:sp>
              <p:nvSpPr>
                <p:cNvPr id="177" name="Line 129"/>
                <p:cNvSpPr>
                  <a:spLocks noChangeShapeType="1"/>
                </p:cNvSpPr>
                <p:nvPr/>
              </p:nvSpPr>
              <p:spPr bwMode="auto">
                <a:xfrm rot="16740000">
                  <a:off x="2101" y="1167"/>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 name="Oval 130"/>
                <p:cNvSpPr>
                  <a:spLocks noChangeAspect="1" noChangeArrowheads="1"/>
                </p:cNvSpPr>
                <p:nvPr/>
              </p:nvSpPr>
              <p:spPr bwMode="auto">
                <a:xfrm flipV="1">
                  <a:off x="2087" y="1210"/>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4" name="Group 134"/>
              <p:cNvGrpSpPr>
                <a:grpSpLocks/>
              </p:cNvGrpSpPr>
              <p:nvPr/>
            </p:nvGrpSpPr>
            <p:grpSpPr bwMode="auto">
              <a:xfrm flipV="1">
                <a:off x="10820400" y="5122862"/>
                <a:ext cx="190500" cy="46038"/>
                <a:chOff x="2042" y="1354"/>
                <a:chExt cx="120" cy="29"/>
              </a:xfrm>
              <a:solidFill>
                <a:schemeClr val="bg1">
                  <a:lumMod val="85000"/>
                </a:schemeClr>
              </a:solidFill>
            </p:grpSpPr>
            <p:sp>
              <p:nvSpPr>
                <p:cNvPr id="175" name="Line 135"/>
                <p:cNvSpPr>
                  <a:spLocks noChangeShapeType="1"/>
                </p:cNvSpPr>
                <p:nvPr/>
              </p:nvSpPr>
              <p:spPr bwMode="auto">
                <a:xfrm rot="15780000">
                  <a:off x="2101" y="1311"/>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 name="Oval 136"/>
                <p:cNvSpPr>
                  <a:spLocks noChangeAspect="1" noChangeArrowheads="1"/>
                </p:cNvSpPr>
                <p:nvPr/>
              </p:nvSpPr>
              <p:spPr bwMode="auto">
                <a:xfrm flipV="1">
                  <a:off x="2087" y="1354"/>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nvGrpSpPr>
            <p:cNvPr id="166" name="Group 165"/>
            <p:cNvGrpSpPr/>
            <p:nvPr/>
          </p:nvGrpSpPr>
          <p:grpSpPr>
            <a:xfrm>
              <a:off x="10892637" y="4378329"/>
              <a:ext cx="593725" cy="274638"/>
              <a:chOff x="3386397" y="1564973"/>
              <a:chExt cx="593725" cy="274638"/>
            </a:xfrm>
          </p:grpSpPr>
          <p:sp>
            <p:nvSpPr>
              <p:cNvPr id="167" name="Line 122"/>
              <p:cNvSpPr>
                <a:spLocks noChangeShapeType="1"/>
              </p:cNvSpPr>
              <p:nvPr/>
            </p:nvSpPr>
            <p:spPr bwMode="auto">
              <a:xfrm rot="10800000" flipH="1" flipV="1">
                <a:off x="3409415" y="1704673"/>
                <a:ext cx="160338" cy="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 name="Oval 167"/>
              <p:cNvSpPr>
                <a:spLocks noChangeAspect="1" noChangeArrowheads="1"/>
              </p:cNvSpPr>
              <p:nvPr/>
            </p:nvSpPr>
            <p:spPr bwMode="auto">
              <a:xfrm rot="10800000" flipH="1" flipV="1">
                <a:off x="3386397" y="1683242"/>
                <a:ext cx="46038" cy="46038"/>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 name="Rectangle 168"/>
              <p:cNvSpPr>
                <a:spLocks noChangeArrowheads="1"/>
              </p:cNvSpPr>
              <p:nvPr/>
            </p:nvSpPr>
            <p:spPr bwMode="auto">
              <a:xfrm rot="10800000" flipV="1">
                <a:off x="3568959" y="1611804"/>
                <a:ext cx="411163" cy="182563"/>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 name="Rectangle 169"/>
              <p:cNvSpPr>
                <a:spLocks noChangeArrowheads="1"/>
              </p:cNvSpPr>
              <p:nvPr/>
            </p:nvSpPr>
            <p:spPr bwMode="auto">
              <a:xfrm rot="10800000" flipH="1" flipV="1">
                <a:off x="3798353" y="1564973"/>
                <a:ext cx="44450" cy="274638"/>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 name="Rectangle 170"/>
              <p:cNvSpPr>
                <a:spLocks noChangeArrowheads="1"/>
              </p:cNvSpPr>
              <p:nvPr/>
            </p:nvSpPr>
            <p:spPr bwMode="auto">
              <a:xfrm rot="10800000" flipH="1" flipV="1">
                <a:off x="3842803" y="1564973"/>
                <a:ext cx="44450" cy="274638"/>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nvGrpSpPr>
          <p:cNvPr id="179" name="Group 178"/>
          <p:cNvGrpSpPr>
            <a:grpSpLocks noChangeAspect="1"/>
          </p:cNvGrpSpPr>
          <p:nvPr/>
        </p:nvGrpSpPr>
        <p:grpSpPr>
          <a:xfrm>
            <a:off x="5301805" y="1874537"/>
            <a:ext cx="759108" cy="937594"/>
            <a:chOff x="4315972" y="2339485"/>
            <a:chExt cx="759108" cy="937594"/>
          </a:xfrm>
        </p:grpSpPr>
        <p:cxnSp>
          <p:nvCxnSpPr>
            <p:cNvPr id="207" name="Straight Connector 206"/>
            <p:cNvCxnSpPr/>
            <p:nvPr/>
          </p:nvCxnSpPr>
          <p:spPr>
            <a:xfrm>
              <a:off x="4572636" y="2339485"/>
              <a:ext cx="3180" cy="9375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a:xfrm flipH="1">
              <a:off x="4315972" y="2715898"/>
              <a:ext cx="25666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9" name="Line 127"/>
            <p:cNvSpPr>
              <a:spLocks noChangeShapeType="1"/>
            </p:cNvSpPr>
            <p:nvPr/>
          </p:nvSpPr>
          <p:spPr bwMode="auto">
            <a:xfrm rot="10800000" flipH="1">
              <a:off x="4501198" y="2506027"/>
              <a:ext cx="0" cy="63500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0" name="Line 122"/>
            <p:cNvSpPr>
              <a:spLocks noChangeShapeType="1"/>
            </p:cNvSpPr>
            <p:nvPr/>
          </p:nvSpPr>
          <p:spPr bwMode="auto">
            <a:xfrm rot="10800000" flipH="1" flipV="1">
              <a:off x="4504373" y="2517140"/>
              <a:ext cx="160338" cy="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1" name="Oval 210"/>
            <p:cNvSpPr>
              <a:spLocks noChangeAspect="1" noChangeArrowheads="1"/>
            </p:cNvSpPr>
            <p:nvPr/>
          </p:nvSpPr>
          <p:spPr bwMode="auto">
            <a:xfrm rot="10800000" flipH="1" flipV="1">
              <a:off x="4481354" y="2495709"/>
              <a:ext cx="46038" cy="46038"/>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2" name="Rectangle 211"/>
            <p:cNvSpPr>
              <a:spLocks noChangeArrowheads="1"/>
            </p:cNvSpPr>
            <p:nvPr/>
          </p:nvSpPr>
          <p:spPr bwMode="auto">
            <a:xfrm rot="10800000" flipV="1">
              <a:off x="4663917" y="2424271"/>
              <a:ext cx="411163" cy="182563"/>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3" name="Rectangle 212"/>
            <p:cNvSpPr>
              <a:spLocks noChangeArrowheads="1"/>
            </p:cNvSpPr>
            <p:nvPr/>
          </p:nvSpPr>
          <p:spPr bwMode="auto">
            <a:xfrm rot="10800000" flipH="1" flipV="1">
              <a:off x="4893311" y="2377440"/>
              <a:ext cx="44450" cy="274638"/>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4" name="Rectangle 213"/>
            <p:cNvSpPr>
              <a:spLocks noChangeArrowheads="1"/>
            </p:cNvSpPr>
            <p:nvPr/>
          </p:nvSpPr>
          <p:spPr bwMode="auto">
            <a:xfrm rot="10800000" flipH="1" flipV="1">
              <a:off x="4937761" y="2377440"/>
              <a:ext cx="44450" cy="274638"/>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15" name="Group 128"/>
            <p:cNvGrpSpPr>
              <a:grpSpLocks/>
            </p:cNvGrpSpPr>
            <p:nvPr/>
          </p:nvGrpSpPr>
          <p:grpSpPr bwMode="auto">
            <a:xfrm flipV="1">
              <a:off x="4480560" y="2798127"/>
              <a:ext cx="46038" cy="190500"/>
              <a:chOff x="2087" y="1167"/>
              <a:chExt cx="29" cy="120"/>
            </a:xfrm>
            <a:solidFill>
              <a:schemeClr val="bg1">
                <a:lumMod val="85000"/>
              </a:schemeClr>
            </a:solidFill>
          </p:grpSpPr>
          <p:sp>
            <p:nvSpPr>
              <p:cNvPr id="219" name="Line 129"/>
              <p:cNvSpPr>
                <a:spLocks noChangeShapeType="1"/>
              </p:cNvSpPr>
              <p:nvPr/>
            </p:nvSpPr>
            <p:spPr bwMode="auto">
              <a:xfrm rot="20400000">
                <a:off x="2101" y="1167"/>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0" name="Oval 130"/>
              <p:cNvSpPr>
                <a:spLocks noChangeAspect="1" noChangeArrowheads="1"/>
              </p:cNvSpPr>
              <p:nvPr/>
            </p:nvSpPr>
            <p:spPr bwMode="auto">
              <a:xfrm flipV="1">
                <a:off x="2087" y="1210"/>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6" name="Group 134"/>
            <p:cNvGrpSpPr>
              <a:grpSpLocks/>
            </p:cNvGrpSpPr>
            <p:nvPr/>
          </p:nvGrpSpPr>
          <p:grpSpPr bwMode="auto">
            <a:xfrm flipV="1">
              <a:off x="4480560" y="3045777"/>
              <a:ext cx="46038" cy="190500"/>
              <a:chOff x="2087" y="1311"/>
              <a:chExt cx="29" cy="120"/>
            </a:xfrm>
            <a:solidFill>
              <a:schemeClr val="bg1">
                <a:lumMod val="85000"/>
              </a:schemeClr>
            </a:solidFill>
          </p:grpSpPr>
          <p:sp>
            <p:nvSpPr>
              <p:cNvPr id="217" name="Line 135"/>
              <p:cNvSpPr>
                <a:spLocks noChangeShapeType="1"/>
              </p:cNvSpPr>
              <p:nvPr/>
            </p:nvSpPr>
            <p:spPr bwMode="auto">
              <a:xfrm rot="20400000">
                <a:off x="2101" y="1311"/>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8" name="Oval 136"/>
              <p:cNvSpPr>
                <a:spLocks noChangeAspect="1" noChangeArrowheads="1"/>
              </p:cNvSpPr>
              <p:nvPr/>
            </p:nvSpPr>
            <p:spPr bwMode="auto">
              <a:xfrm flipV="1">
                <a:off x="2087" y="1354"/>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nvGrpSpPr>
          <p:cNvPr id="221" name="Group 220"/>
          <p:cNvGrpSpPr>
            <a:grpSpLocks noChangeAspect="1"/>
          </p:cNvGrpSpPr>
          <p:nvPr/>
        </p:nvGrpSpPr>
        <p:grpSpPr>
          <a:xfrm>
            <a:off x="6675097" y="1874537"/>
            <a:ext cx="757404" cy="1463036"/>
            <a:chOff x="6217899" y="2331720"/>
            <a:chExt cx="757404" cy="1463036"/>
          </a:xfrm>
        </p:grpSpPr>
        <p:cxnSp>
          <p:nvCxnSpPr>
            <p:cNvPr id="222" name="Straight Connector 221"/>
            <p:cNvCxnSpPr/>
            <p:nvPr/>
          </p:nvCxnSpPr>
          <p:spPr>
            <a:xfrm>
              <a:off x="6492219" y="2331720"/>
              <a:ext cx="0" cy="14630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flipH="1">
              <a:off x="6217899" y="2860533"/>
              <a:ext cx="274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24" name="Group 121"/>
            <p:cNvGrpSpPr>
              <a:grpSpLocks/>
            </p:cNvGrpSpPr>
            <p:nvPr/>
          </p:nvGrpSpPr>
          <p:grpSpPr bwMode="auto">
            <a:xfrm rot="16200000">
              <a:off x="6014072" y="2742085"/>
              <a:ext cx="1327150" cy="595313"/>
              <a:chOff x="1148" y="1673"/>
              <a:chExt cx="836" cy="375"/>
            </a:xfrm>
            <a:solidFill>
              <a:schemeClr val="bg1">
                <a:lumMod val="85000"/>
              </a:schemeClr>
            </a:solidFill>
          </p:grpSpPr>
          <p:sp>
            <p:nvSpPr>
              <p:cNvPr id="225" name="Line 127"/>
              <p:cNvSpPr>
                <a:spLocks noChangeShapeType="1"/>
              </p:cNvSpPr>
              <p:nvPr/>
            </p:nvSpPr>
            <p:spPr bwMode="auto">
              <a:xfrm rot="16200000" flipH="1">
                <a:off x="1557" y="1340"/>
                <a:ext cx="0" cy="693"/>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6" name="Line 122"/>
              <p:cNvSpPr>
                <a:spLocks noChangeShapeType="1"/>
              </p:cNvSpPr>
              <p:nvPr/>
            </p:nvSpPr>
            <p:spPr bwMode="auto">
              <a:xfrm rot="-5400000" flipH="1" flipV="1">
                <a:off x="1846" y="1739"/>
                <a:ext cx="101" cy="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7" name="Oval 226"/>
              <p:cNvSpPr>
                <a:spLocks noChangeAspect="1" noChangeArrowheads="1"/>
              </p:cNvSpPr>
              <p:nvPr/>
            </p:nvSpPr>
            <p:spPr bwMode="auto">
              <a:xfrm rot="-5400000" flipH="1" flipV="1">
                <a:off x="1881" y="1674"/>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8" name="Rectangle 227"/>
              <p:cNvSpPr>
                <a:spLocks noChangeArrowheads="1"/>
              </p:cNvSpPr>
              <p:nvPr/>
            </p:nvSpPr>
            <p:spPr bwMode="auto">
              <a:xfrm rot="16200000" flipV="1">
                <a:off x="1768" y="1861"/>
                <a:ext cx="259" cy="115"/>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9" name="Rectangle 228"/>
              <p:cNvSpPr>
                <a:spLocks noChangeArrowheads="1"/>
              </p:cNvSpPr>
              <p:nvPr/>
            </p:nvSpPr>
            <p:spPr bwMode="auto">
              <a:xfrm rot="-5400000" flipH="1" flipV="1">
                <a:off x="1884" y="1861"/>
                <a:ext cx="28" cy="173"/>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0" name="Rectangle 229"/>
              <p:cNvSpPr>
                <a:spLocks noChangeArrowheads="1"/>
              </p:cNvSpPr>
              <p:nvPr/>
            </p:nvSpPr>
            <p:spPr bwMode="auto">
              <a:xfrm rot="-5400000" flipH="1" flipV="1">
                <a:off x="1884" y="1889"/>
                <a:ext cx="28" cy="173"/>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31" name="Group 128"/>
              <p:cNvGrpSpPr>
                <a:grpSpLocks/>
              </p:cNvGrpSpPr>
              <p:nvPr/>
            </p:nvGrpSpPr>
            <p:grpSpPr bwMode="auto">
              <a:xfrm rot="5400000" flipV="1">
                <a:off x="1645" y="1628"/>
                <a:ext cx="29" cy="120"/>
                <a:chOff x="2087" y="1167"/>
                <a:chExt cx="29" cy="120"/>
              </a:xfrm>
              <a:grpFill/>
            </p:grpSpPr>
            <p:sp>
              <p:nvSpPr>
                <p:cNvPr id="241" name="Line 129"/>
                <p:cNvSpPr>
                  <a:spLocks noChangeShapeType="1"/>
                </p:cNvSpPr>
                <p:nvPr/>
              </p:nvSpPr>
              <p:spPr bwMode="auto">
                <a:xfrm rot="20400000">
                  <a:off x="2101" y="1167"/>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2" name="Oval 130"/>
                <p:cNvSpPr>
                  <a:spLocks noChangeAspect="1" noChangeArrowheads="1"/>
                </p:cNvSpPr>
                <p:nvPr/>
              </p:nvSpPr>
              <p:spPr bwMode="auto">
                <a:xfrm flipV="1">
                  <a:off x="2087" y="1210"/>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32" name="Group 131"/>
              <p:cNvGrpSpPr>
                <a:grpSpLocks/>
              </p:cNvGrpSpPr>
              <p:nvPr/>
            </p:nvGrpSpPr>
            <p:grpSpPr bwMode="auto">
              <a:xfrm rot="5400000" flipV="1">
                <a:off x="1333" y="1628"/>
                <a:ext cx="29" cy="120"/>
                <a:chOff x="2087" y="1483"/>
                <a:chExt cx="29" cy="120"/>
              </a:xfrm>
              <a:grpFill/>
            </p:grpSpPr>
            <p:sp>
              <p:nvSpPr>
                <p:cNvPr id="239" name="Line 132"/>
                <p:cNvSpPr>
                  <a:spLocks noChangeShapeType="1"/>
                </p:cNvSpPr>
                <p:nvPr/>
              </p:nvSpPr>
              <p:spPr bwMode="auto">
                <a:xfrm rot="20400000">
                  <a:off x="2101" y="1483"/>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0" name="Oval 133"/>
                <p:cNvSpPr>
                  <a:spLocks noChangeAspect="1" noChangeArrowheads="1"/>
                </p:cNvSpPr>
                <p:nvPr/>
              </p:nvSpPr>
              <p:spPr bwMode="auto">
                <a:xfrm flipV="1">
                  <a:off x="2087" y="1526"/>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33" name="Group 134"/>
              <p:cNvGrpSpPr>
                <a:grpSpLocks/>
              </p:cNvGrpSpPr>
              <p:nvPr/>
            </p:nvGrpSpPr>
            <p:grpSpPr bwMode="auto">
              <a:xfrm rot="5400000" flipV="1">
                <a:off x="1489" y="1628"/>
                <a:ext cx="29" cy="120"/>
                <a:chOff x="2087" y="1311"/>
                <a:chExt cx="29" cy="120"/>
              </a:xfrm>
              <a:grpFill/>
            </p:grpSpPr>
            <p:sp>
              <p:nvSpPr>
                <p:cNvPr id="237" name="Line 135"/>
                <p:cNvSpPr>
                  <a:spLocks noChangeShapeType="1"/>
                </p:cNvSpPr>
                <p:nvPr/>
              </p:nvSpPr>
              <p:spPr bwMode="auto">
                <a:xfrm rot="20400000">
                  <a:off x="2101" y="1311"/>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8" name="Oval 136"/>
                <p:cNvSpPr>
                  <a:spLocks noChangeAspect="1" noChangeArrowheads="1"/>
                </p:cNvSpPr>
                <p:nvPr/>
              </p:nvSpPr>
              <p:spPr bwMode="auto">
                <a:xfrm flipV="1">
                  <a:off x="2087" y="1354"/>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34" name="Group 137"/>
              <p:cNvGrpSpPr>
                <a:grpSpLocks/>
              </p:cNvGrpSpPr>
              <p:nvPr/>
            </p:nvGrpSpPr>
            <p:grpSpPr bwMode="auto">
              <a:xfrm rot="5400000" flipV="1">
                <a:off x="1193" y="1628"/>
                <a:ext cx="29" cy="120"/>
                <a:chOff x="2087" y="1483"/>
                <a:chExt cx="29" cy="120"/>
              </a:xfrm>
              <a:grpFill/>
            </p:grpSpPr>
            <p:sp>
              <p:nvSpPr>
                <p:cNvPr id="235" name="Line 138"/>
                <p:cNvSpPr>
                  <a:spLocks noChangeShapeType="1"/>
                </p:cNvSpPr>
                <p:nvPr/>
              </p:nvSpPr>
              <p:spPr bwMode="auto">
                <a:xfrm rot="20400000">
                  <a:off x="2101" y="1483"/>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6" name="Oval 139"/>
                <p:cNvSpPr>
                  <a:spLocks noChangeAspect="1" noChangeArrowheads="1"/>
                </p:cNvSpPr>
                <p:nvPr/>
              </p:nvSpPr>
              <p:spPr bwMode="auto">
                <a:xfrm flipV="1">
                  <a:off x="2087" y="1526"/>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grpSp>
        <p:nvGrpSpPr>
          <p:cNvPr id="243" name="Group 242"/>
          <p:cNvGrpSpPr>
            <a:grpSpLocks noChangeAspect="1"/>
          </p:cNvGrpSpPr>
          <p:nvPr/>
        </p:nvGrpSpPr>
        <p:grpSpPr>
          <a:xfrm>
            <a:off x="6675097" y="3520439"/>
            <a:ext cx="757401" cy="1463036"/>
            <a:chOff x="6217902" y="502940"/>
            <a:chExt cx="757401" cy="1463036"/>
          </a:xfrm>
        </p:grpSpPr>
        <p:cxnSp>
          <p:nvCxnSpPr>
            <p:cNvPr id="244" name="Straight Connector 243"/>
            <p:cNvCxnSpPr/>
            <p:nvPr/>
          </p:nvCxnSpPr>
          <p:spPr>
            <a:xfrm>
              <a:off x="6492222" y="502940"/>
              <a:ext cx="0" cy="14630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flipH="1">
              <a:off x="6217902" y="1031753"/>
              <a:ext cx="274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46" name="Group 245"/>
            <p:cNvGrpSpPr/>
            <p:nvPr/>
          </p:nvGrpSpPr>
          <p:grpSpPr>
            <a:xfrm>
              <a:off x="6309341" y="548640"/>
              <a:ext cx="665962" cy="1260471"/>
              <a:chOff x="13928520" y="6046250"/>
              <a:chExt cx="665962" cy="1260471"/>
            </a:xfrm>
          </p:grpSpPr>
          <p:grpSp>
            <p:nvGrpSpPr>
              <p:cNvPr id="247" name="Group 246"/>
              <p:cNvGrpSpPr/>
              <p:nvPr/>
            </p:nvGrpSpPr>
            <p:grpSpPr>
              <a:xfrm>
                <a:off x="13928520" y="6185950"/>
                <a:ext cx="190501" cy="1120771"/>
                <a:chOff x="3314165" y="1704678"/>
                <a:chExt cx="190501" cy="1120771"/>
              </a:xfrm>
            </p:grpSpPr>
            <p:sp>
              <p:nvSpPr>
                <p:cNvPr id="254" name="Line 127"/>
                <p:cNvSpPr>
                  <a:spLocks noChangeShapeType="1"/>
                </p:cNvSpPr>
                <p:nvPr/>
              </p:nvSpPr>
              <p:spPr bwMode="auto">
                <a:xfrm rot="10800000" flipH="1">
                  <a:off x="3406240" y="1704678"/>
                  <a:ext cx="0" cy="1090533"/>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55" name="Group 128"/>
                <p:cNvGrpSpPr>
                  <a:grpSpLocks/>
                </p:cNvGrpSpPr>
                <p:nvPr/>
              </p:nvGrpSpPr>
              <p:grpSpPr bwMode="auto">
                <a:xfrm flipV="1">
                  <a:off x="3314165" y="2061861"/>
                  <a:ext cx="190500" cy="46038"/>
                  <a:chOff x="2042" y="1210"/>
                  <a:chExt cx="120" cy="29"/>
                </a:xfrm>
                <a:solidFill>
                  <a:schemeClr val="bg1">
                    <a:lumMod val="85000"/>
                  </a:schemeClr>
                </a:solidFill>
              </p:grpSpPr>
              <p:sp>
                <p:nvSpPr>
                  <p:cNvPr id="265" name="Line 129"/>
                  <p:cNvSpPr>
                    <a:spLocks noChangeShapeType="1"/>
                  </p:cNvSpPr>
                  <p:nvPr/>
                </p:nvSpPr>
                <p:spPr bwMode="auto">
                  <a:xfrm rot="16800000">
                    <a:off x="2101" y="1167"/>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6" name="Oval 130"/>
                  <p:cNvSpPr>
                    <a:spLocks noChangeAspect="1" noChangeArrowheads="1"/>
                  </p:cNvSpPr>
                  <p:nvPr/>
                </p:nvSpPr>
                <p:spPr bwMode="auto">
                  <a:xfrm flipV="1">
                    <a:off x="2087" y="1210"/>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56" name="Group 131"/>
                <p:cNvGrpSpPr>
                  <a:grpSpLocks/>
                </p:cNvGrpSpPr>
                <p:nvPr/>
              </p:nvGrpSpPr>
              <p:grpSpPr bwMode="auto">
                <a:xfrm flipV="1">
                  <a:off x="3314165" y="2557161"/>
                  <a:ext cx="190500" cy="46038"/>
                  <a:chOff x="2042" y="1526"/>
                  <a:chExt cx="120" cy="29"/>
                </a:xfrm>
                <a:solidFill>
                  <a:schemeClr val="bg1">
                    <a:lumMod val="85000"/>
                  </a:schemeClr>
                </a:solidFill>
              </p:grpSpPr>
              <p:sp>
                <p:nvSpPr>
                  <p:cNvPr id="263" name="Line 132"/>
                  <p:cNvSpPr>
                    <a:spLocks noChangeShapeType="1"/>
                  </p:cNvSpPr>
                  <p:nvPr/>
                </p:nvSpPr>
                <p:spPr bwMode="auto">
                  <a:xfrm rot="16740000">
                    <a:off x="2101" y="1483"/>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4" name="Oval 133"/>
                  <p:cNvSpPr>
                    <a:spLocks noChangeAspect="1" noChangeArrowheads="1"/>
                  </p:cNvSpPr>
                  <p:nvPr/>
                </p:nvSpPr>
                <p:spPr bwMode="auto">
                  <a:xfrm flipV="1">
                    <a:off x="2087" y="1526"/>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57" name="Group 134"/>
                <p:cNvGrpSpPr>
                  <a:grpSpLocks/>
                </p:cNvGrpSpPr>
                <p:nvPr/>
              </p:nvGrpSpPr>
              <p:grpSpPr bwMode="auto">
                <a:xfrm flipV="1">
                  <a:off x="3314165" y="2309511"/>
                  <a:ext cx="190500" cy="46038"/>
                  <a:chOff x="2042" y="1354"/>
                  <a:chExt cx="120" cy="29"/>
                </a:xfrm>
                <a:solidFill>
                  <a:schemeClr val="bg1">
                    <a:lumMod val="85000"/>
                  </a:schemeClr>
                </a:solidFill>
              </p:grpSpPr>
              <p:sp>
                <p:nvSpPr>
                  <p:cNvPr id="261" name="Line 135"/>
                  <p:cNvSpPr>
                    <a:spLocks noChangeShapeType="1"/>
                  </p:cNvSpPr>
                  <p:nvPr/>
                </p:nvSpPr>
                <p:spPr bwMode="auto">
                  <a:xfrm rot="15840000">
                    <a:off x="2101" y="1311"/>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2" name="Oval 136"/>
                  <p:cNvSpPr>
                    <a:spLocks noChangeAspect="1" noChangeArrowheads="1"/>
                  </p:cNvSpPr>
                  <p:nvPr/>
                </p:nvSpPr>
                <p:spPr bwMode="auto">
                  <a:xfrm flipV="1">
                    <a:off x="2087" y="1354"/>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58" name="Group 137"/>
                <p:cNvGrpSpPr>
                  <a:grpSpLocks/>
                </p:cNvGrpSpPr>
                <p:nvPr/>
              </p:nvGrpSpPr>
              <p:grpSpPr bwMode="auto">
                <a:xfrm flipV="1">
                  <a:off x="3314166" y="2779411"/>
                  <a:ext cx="190500" cy="46038"/>
                  <a:chOff x="2042" y="1526"/>
                  <a:chExt cx="120" cy="29"/>
                </a:xfrm>
                <a:solidFill>
                  <a:schemeClr val="bg1">
                    <a:lumMod val="85000"/>
                  </a:schemeClr>
                </a:solidFill>
              </p:grpSpPr>
              <p:sp>
                <p:nvSpPr>
                  <p:cNvPr id="259" name="Line 138"/>
                  <p:cNvSpPr>
                    <a:spLocks noChangeShapeType="1"/>
                  </p:cNvSpPr>
                  <p:nvPr/>
                </p:nvSpPr>
                <p:spPr bwMode="auto">
                  <a:xfrm rot="15780000">
                    <a:off x="2101" y="1483"/>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0" name="Oval 139"/>
                  <p:cNvSpPr>
                    <a:spLocks noChangeAspect="1" noChangeArrowheads="1"/>
                  </p:cNvSpPr>
                  <p:nvPr/>
                </p:nvSpPr>
                <p:spPr bwMode="auto">
                  <a:xfrm flipV="1">
                    <a:off x="2087" y="1526"/>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nvGrpSpPr>
              <p:cNvPr id="248" name="Group 247"/>
              <p:cNvGrpSpPr/>
              <p:nvPr/>
            </p:nvGrpSpPr>
            <p:grpSpPr>
              <a:xfrm>
                <a:off x="14000757" y="6046250"/>
                <a:ext cx="593725" cy="274638"/>
                <a:chOff x="3386397" y="1564973"/>
                <a:chExt cx="593725" cy="274638"/>
              </a:xfrm>
            </p:grpSpPr>
            <p:sp>
              <p:nvSpPr>
                <p:cNvPr id="249" name="Line 122"/>
                <p:cNvSpPr>
                  <a:spLocks noChangeShapeType="1"/>
                </p:cNvSpPr>
                <p:nvPr/>
              </p:nvSpPr>
              <p:spPr bwMode="auto">
                <a:xfrm rot="10800000" flipH="1" flipV="1">
                  <a:off x="3409415" y="1704673"/>
                  <a:ext cx="160338" cy="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0" name="Oval 249"/>
                <p:cNvSpPr>
                  <a:spLocks noChangeAspect="1" noChangeArrowheads="1"/>
                </p:cNvSpPr>
                <p:nvPr/>
              </p:nvSpPr>
              <p:spPr bwMode="auto">
                <a:xfrm rot="10800000" flipH="1" flipV="1">
                  <a:off x="3386397" y="1683242"/>
                  <a:ext cx="46038" cy="46038"/>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1" name="Rectangle 250"/>
                <p:cNvSpPr>
                  <a:spLocks noChangeArrowheads="1"/>
                </p:cNvSpPr>
                <p:nvPr/>
              </p:nvSpPr>
              <p:spPr bwMode="auto">
                <a:xfrm rot="10800000" flipV="1">
                  <a:off x="3568959" y="1611804"/>
                  <a:ext cx="411163" cy="182563"/>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2" name="Rectangle 251"/>
                <p:cNvSpPr>
                  <a:spLocks noChangeArrowheads="1"/>
                </p:cNvSpPr>
                <p:nvPr/>
              </p:nvSpPr>
              <p:spPr bwMode="auto">
                <a:xfrm rot="10800000" flipH="1" flipV="1">
                  <a:off x="3798353" y="1564973"/>
                  <a:ext cx="44450" cy="274638"/>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3" name="Rectangle 252"/>
                <p:cNvSpPr>
                  <a:spLocks noChangeArrowheads="1"/>
                </p:cNvSpPr>
                <p:nvPr/>
              </p:nvSpPr>
              <p:spPr bwMode="auto">
                <a:xfrm rot="10800000" flipH="1" flipV="1">
                  <a:off x="3842803" y="1564973"/>
                  <a:ext cx="44450" cy="274638"/>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grpSp>
      <p:sp>
        <p:nvSpPr>
          <p:cNvPr id="267" name="TextBox 266"/>
          <p:cNvSpPr txBox="1"/>
          <p:nvPr/>
        </p:nvSpPr>
        <p:spPr>
          <a:xfrm>
            <a:off x="7655053" y="3703317"/>
            <a:ext cx="1397458" cy="646331"/>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Normally Open (N.O.) Opposed Blade Damper</a:t>
            </a:r>
            <a:endParaRPr lang="en-US" sz="1400" dirty="0">
              <a:solidFill>
                <a:schemeClr val="bg1"/>
              </a:solidFill>
              <a:latin typeface="Comic Sans MS" panose="030F0702030302020204" pitchFamily="66" charset="0"/>
            </a:endParaRPr>
          </a:p>
        </p:txBody>
      </p:sp>
      <p:sp>
        <p:nvSpPr>
          <p:cNvPr id="268" name="TextBox 267"/>
          <p:cNvSpPr txBox="1"/>
          <p:nvPr/>
        </p:nvSpPr>
        <p:spPr>
          <a:xfrm>
            <a:off x="7655053" y="5342949"/>
            <a:ext cx="1397458" cy="646331"/>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Normally Closed (N.C.) Opposed Blade Damper</a:t>
            </a:r>
            <a:endParaRPr lang="en-US" sz="1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3218062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9731" name="Rectangle 3"/>
          <p:cNvSpPr>
            <a:spLocks noChangeAspect="1" noChangeArrowheads="1"/>
          </p:cNvSpPr>
          <p:nvPr/>
        </p:nvSpPr>
        <p:spPr bwMode="auto">
          <a:xfrm>
            <a:off x="6254750" y="3811588"/>
            <a:ext cx="2322513" cy="2528887"/>
          </a:xfrm>
          <a:prstGeom prst="rect">
            <a:avLst/>
          </a:prstGeom>
          <a:solidFill>
            <a:schemeClr val="bg1"/>
          </a:solidFill>
          <a:ln w="69850">
            <a:solidFill>
              <a:srgbClr val="B2B2B2"/>
            </a:solidFill>
            <a:miter lim="800000"/>
            <a:headEnd/>
            <a:tailEnd/>
          </a:ln>
          <a:effectLst/>
        </p:spPr>
        <p:txBody>
          <a:bodyPr wrap="none" anchor="ctr"/>
          <a:lstStyle/>
          <a:p>
            <a:endParaRPr lang="en-US"/>
          </a:p>
        </p:txBody>
      </p:sp>
      <p:sp>
        <p:nvSpPr>
          <p:cNvPr id="1609738" name="Line 10"/>
          <p:cNvSpPr>
            <a:spLocks noChangeShapeType="1"/>
          </p:cNvSpPr>
          <p:nvPr/>
        </p:nvSpPr>
        <p:spPr bwMode="auto">
          <a:xfrm>
            <a:off x="6454775" y="2190750"/>
            <a:ext cx="0" cy="409575"/>
          </a:xfrm>
          <a:prstGeom prst="line">
            <a:avLst/>
          </a:prstGeom>
          <a:noFill/>
          <a:ln w="57150">
            <a:solidFill>
              <a:srgbClr val="B2B2B2"/>
            </a:solidFill>
            <a:round/>
            <a:headEnd/>
            <a:tailEnd/>
          </a:ln>
          <a:effectLst/>
        </p:spPr>
        <p:txBody>
          <a:bodyPr anchor="ctr"/>
          <a:lstStyle/>
          <a:p>
            <a:endParaRPr lang="en-US"/>
          </a:p>
        </p:txBody>
      </p:sp>
      <p:sp>
        <p:nvSpPr>
          <p:cNvPr id="1609739" name="Line 11"/>
          <p:cNvSpPr>
            <a:spLocks noChangeShapeType="1"/>
          </p:cNvSpPr>
          <p:nvPr/>
        </p:nvSpPr>
        <p:spPr bwMode="auto">
          <a:xfrm>
            <a:off x="904875" y="1819275"/>
            <a:ext cx="923925" cy="0"/>
          </a:xfrm>
          <a:prstGeom prst="line">
            <a:avLst/>
          </a:prstGeom>
          <a:noFill/>
          <a:ln w="57150">
            <a:solidFill>
              <a:srgbClr val="B2B2B2"/>
            </a:solidFill>
            <a:round/>
            <a:headEnd/>
            <a:tailEnd/>
          </a:ln>
          <a:effectLst/>
        </p:spPr>
        <p:txBody>
          <a:bodyPr anchor="ctr"/>
          <a:lstStyle/>
          <a:p>
            <a:endParaRPr lang="en-US">
              <a:latin typeface="Arial" panose="020B0604020202020204" pitchFamily="34" charset="0"/>
              <a:cs typeface="Arial" panose="020B0604020202020204" pitchFamily="34" charset="0"/>
            </a:endParaRPr>
          </a:p>
        </p:txBody>
      </p:sp>
      <p:sp>
        <p:nvSpPr>
          <p:cNvPr id="1609740" name="Line 12"/>
          <p:cNvSpPr>
            <a:spLocks noChangeShapeType="1"/>
          </p:cNvSpPr>
          <p:nvPr/>
        </p:nvSpPr>
        <p:spPr bwMode="auto">
          <a:xfrm>
            <a:off x="1800225" y="2538413"/>
            <a:ext cx="0" cy="1758950"/>
          </a:xfrm>
          <a:prstGeom prst="line">
            <a:avLst/>
          </a:prstGeom>
          <a:noFill/>
          <a:ln w="57150">
            <a:solidFill>
              <a:srgbClr val="B2B2B2"/>
            </a:solidFill>
            <a:round/>
            <a:headEnd/>
            <a:tailEnd/>
          </a:ln>
          <a:effectLst/>
        </p:spPr>
        <p:txBody>
          <a:bodyPr anchor="ctr"/>
          <a:lstStyle/>
          <a:p>
            <a:endParaRPr lang="en-US">
              <a:latin typeface="Arial" panose="020B0604020202020204" pitchFamily="34" charset="0"/>
              <a:cs typeface="Arial" panose="020B0604020202020204" pitchFamily="34" charset="0"/>
            </a:endParaRPr>
          </a:p>
        </p:txBody>
      </p:sp>
      <p:sp>
        <p:nvSpPr>
          <p:cNvPr id="1609741" name="Line 13"/>
          <p:cNvSpPr>
            <a:spLocks noChangeShapeType="1"/>
          </p:cNvSpPr>
          <p:nvPr/>
        </p:nvSpPr>
        <p:spPr bwMode="auto">
          <a:xfrm>
            <a:off x="7772400" y="3811588"/>
            <a:ext cx="503238" cy="0"/>
          </a:xfrm>
          <a:prstGeom prst="line">
            <a:avLst/>
          </a:prstGeom>
          <a:noFill/>
          <a:ln w="76200">
            <a:solidFill>
              <a:schemeClr val="bg1"/>
            </a:solidFill>
            <a:round/>
            <a:headEnd/>
            <a:tailEnd/>
          </a:ln>
          <a:effectLst/>
        </p:spPr>
        <p:txBody>
          <a:bodyPr anchor="ctr"/>
          <a:lstStyle/>
          <a:p>
            <a:endParaRPr lang="en-US"/>
          </a:p>
        </p:txBody>
      </p:sp>
      <p:sp>
        <p:nvSpPr>
          <p:cNvPr id="1609742" name="Freeform 14"/>
          <p:cNvSpPr>
            <a:spLocks/>
          </p:cNvSpPr>
          <p:nvPr/>
        </p:nvSpPr>
        <p:spPr bwMode="auto">
          <a:xfrm>
            <a:off x="7767638" y="1965325"/>
            <a:ext cx="4762" cy="1881188"/>
          </a:xfrm>
          <a:custGeom>
            <a:avLst/>
            <a:gdLst/>
            <a:ahLst/>
            <a:cxnLst>
              <a:cxn ang="0">
                <a:pos x="3" y="0"/>
              </a:cxn>
              <a:cxn ang="0">
                <a:pos x="0" y="1185"/>
              </a:cxn>
            </a:cxnLst>
            <a:rect l="0" t="0" r="r" b="b"/>
            <a:pathLst>
              <a:path w="3" h="1185">
                <a:moveTo>
                  <a:pt x="3" y="0"/>
                </a:moveTo>
                <a:lnTo>
                  <a:pt x="0" y="1185"/>
                </a:lnTo>
              </a:path>
            </a:pathLst>
          </a:custGeom>
          <a:noFill/>
          <a:ln w="57150" cap="flat" cmpd="sng">
            <a:solidFill>
              <a:srgbClr val="B2B2B2"/>
            </a:solidFill>
            <a:prstDash val="solid"/>
            <a:round/>
            <a:headEnd type="none" w="med" len="med"/>
            <a:tailEnd type="none" w="med" len="med"/>
          </a:ln>
          <a:effectLst/>
        </p:spPr>
        <p:txBody>
          <a:bodyPr anchor="ctr"/>
          <a:lstStyle/>
          <a:p>
            <a:endParaRPr lang="en-US"/>
          </a:p>
        </p:txBody>
      </p:sp>
      <p:sp>
        <p:nvSpPr>
          <p:cNvPr id="1609743" name="Line 15"/>
          <p:cNvSpPr>
            <a:spLocks noChangeShapeType="1"/>
          </p:cNvSpPr>
          <p:nvPr/>
        </p:nvSpPr>
        <p:spPr bwMode="auto">
          <a:xfrm flipV="1">
            <a:off x="6446838" y="1965325"/>
            <a:ext cx="547687" cy="228600"/>
          </a:xfrm>
          <a:prstGeom prst="line">
            <a:avLst/>
          </a:prstGeom>
          <a:noFill/>
          <a:ln w="57150">
            <a:solidFill>
              <a:srgbClr val="B2B2B2"/>
            </a:solidFill>
            <a:round/>
            <a:headEnd/>
            <a:tailEnd/>
          </a:ln>
          <a:effectLst/>
        </p:spPr>
        <p:txBody>
          <a:bodyPr anchor="ctr"/>
          <a:lstStyle/>
          <a:p>
            <a:endParaRPr lang="en-US"/>
          </a:p>
        </p:txBody>
      </p:sp>
      <p:sp>
        <p:nvSpPr>
          <p:cNvPr id="1609744" name="Line 16"/>
          <p:cNvSpPr>
            <a:spLocks noChangeShapeType="1"/>
          </p:cNvSpPr>
          <p:nvPr/>
        </p:nvSpPr>
        <p:spPr bwMode="auto">
          <a:xfrm>
            <a:off x="909638" y="1554163"/>
            <a:ext cx="7893050" cy="0"/>
          </a:xfrm>
          <a:prstGeom prst="line">
            <a:avLst/>
          </a:prstGeom>
          <a:noFill/>
          <a:ln w="57150">
            <a:solidFill>
              <a:srgbClr val="B2B2B2"/>
            </a:solidFill>
            <a:round/>
            <a:headEnd/>
            <a:tailEnd/>
          </a:ln>
          <a:effectLst/>
        </p:spPr>
        <p:txBody>
          <a:bodyPr anchor="ctr"/>
          <a:lstStyle/>
          <a:p>
            <a:endParaRPr lang="en-US"/>
          </a:p>
        </p:txBody>
      </p:sp>
      <p:sp>
        <p:nvSpPr>
          <p:cNvPr id="1609745" name="Line 17"/>
          <p:cNvSpPr>
            <a:spLocks noChangeShapeType="1"/>
          </p:cNvSpPr>
          <p:nvPr/>
        </p:nvSpPr>
        <p:spPr bwMode="auto">
          <a:xfrm>
            <a:off x="6985000" y="1965325"/>
            <a:ext cx="812800" cy="0"/>
          </a:xfrm>
          <a:prstGeom prst="line">
            <a:avLst/>
          </a:prstGeom>
          <a:noFill/>
          <a:ln w="57150">
            <a:solidFill>
              <a:srgbClr val="B2B2B2"/>
            </a:solidFill>
            <a:round/>
            <a:headEnd/>
            <a:tailEnd/>
          </a:ln>
          <a:effectLst/>
        </p:spPr>
        <p:txBody>
          <a:bodyPr anchor="ctr"/>
          <a:lstStyle/>
          <a:p>
            <a:endParaRPr lang="en-US"/>
          </a:p>
        </p:txBody>
      </p:sp>
      <p:sp>
        <p:nvSpPr>
          <p:cNvPr id="1609746" name="Line 18"/>
          <p:cNvSpPr>
            <a:spLocks noChangeShapeType="1"/>
          </p:cNvSpPr>
          <p:nvPr/>
        </p:nvSpPr>
        <p:spPr bwMode="auto">
          <a:xfrm>
            <a:off x="2763838" y="2574925"/>
            <a:ext cx="3700462" cy="0"/>
          </a:xfrm>
          <a:prstGeom prst="line">
            <a:avLst/>
          </a:prstGeom>
          <a:noFill/>
          <a:ln w="57150">
            <a:solidFill>
              <a:srgbClr val="B2B2B2"/>
            </a:solidFill>
            <a:round/>
            <a:headEnd/>
            <a:tailEnd/>
          </a:ln>
          <a:effectLst/>
        </p:spPr>
        <p:txBody>
          <a:bodyPr anchor="ctr"/>
          <a:lstStyle/>
          <a:p>
            <a:endParaRPr lang="en-US"/>
          </a:p>
        </p:txBody>
      </p:sp>
      <p:sp>
        <p:nvSpPr>
          <p:cNvPr id="1609752" name="Line 24"/>
          <p:cNvSpPr>
            <a:spLocks noChangeShapeType="1"/>
          </p:cNvSpPr>
          <p:nvPr/>
        </p:nvSpPr>
        <p:spPr bwMode="auto">
          <a:xfrm>
            <a:off x="2795588" y="2576513"/>
            <a:ext cx="0" cy="1766887"/>
          </a:xfrm>
          <a:prstGeom prst="line">
            <a:avLst/>
          </a:prstGeom>
          <a:noFill/>
          <a:ln w="57150">
            <a:solidFill>
              <a:srgbClr val="B2B2B2"/>
            </a:solidFill>
            <a:round/>
            <a:headEnd/>
            <a:tailEnd/>
          </a:ln>
          <a:effectLst/>
        </p:spPr>
        <p:txBody>
          <a:bodyPr anchor="ctr"/>
          <a:lstStyle/>
          <a:p>
            <a:endParaRPr lang="en-US">
              <a:latin typeface="Arial" panose="020B0604020202020204" pitchFamily="34" charset="0"/>
              <a:cs typeface="Arial" panose="020B0604020202020204" pitchFamily="34" charset="0"/>
            </a:endParaRPr>
          </a:p>
        </p:txBody>
      </p:sp>
      <p:sp>
        <p:nvSpPr>
          <p:cNvPr id="1609753" name="Line 25"/>
          <p:cNvSpPr>
            <a:spLocks noChangeShapeType="1"/>
          </p:cNvSpPr>
          <p:nvPr/>
        </p:nvSpPr>
        <p:spPr bwMode="auto">
          <a:xfrm flipV="1">
            <a:off x="6257925" y="4300538"/>
            <a:ext cx="0" cy="495300"/>
          </a:xfrm>
          <a:prstGeom prst="line">
            <a:avLst/>
          </a:prstGeom>
          <a:noFill/>
          <a:ln w="76200">
            <a:solidFill>
              <a:schemeClr val="bg1"/>
            </a:solidFill>
            <a:round/>
            <a:headEnd/>
            <a:tailEnd/>
          </a:ln>
          <a:effectLst/>
        </p:spPr>
        <p:txBody>
          <a:bodyPr anchor="ctr"/>
          <a:lstStyle/>
          <a:p>
            <a:endParaRPr lang="en-US"/>
          </a:p>
        </p:txBody>
      </p:sp>
      <p:sp>
        <p:nvSpPr>
          <p:cNvPr id="1609754" name="Line 26"/>
          <p:cNvSpPr>
            <a:spLocks noChangeShapeType="1"/>
          </p:cNvSpPr>
          <p:nvPr/>
        </p:nvSpPr>
        <p:spPr bwMode="auto">
          <a:xfrm>
            <a:off x="2795588" y="4314825"/>
            <a:ext cx="2652712" cy="0"/>
          </a:xfrm>
          <a:prstGeom prst="line">
            <a:avLst/>
          </a:prstGeom>
          <a:noFill/>
          <a:ln w="57150">
            <a:solidFill>
              <a:srgbClr val="B2B2B2"/>
            </a:solidFill>
            <a:round/>
            <a:headEnd/>
            <a:tailEnd/>
          </a:ln>
          <a:effectLst/>
        </p:spPr>
        <p:txBody>
          <a:bodyPr anchor="ctr"/>
          <a:lstStyle/>
          <a:p>
            <a:endParaRPr lang="en-US">
              <a:latin typeface="Arial" panose="020B0604020202020204" pitchFamily="34" charset="0"/>
              <a:cs typeface="Arial" panose="020B0604020202020204" pitchFamily="34" charset="0"/>
            </a:endParaRPr>
          </a:p>
        </p:txBody>
      </p:sp>
      <p:sp>
        <p:nvSpPr>
          <p:cNvPr id="1609755" name="Line 27"/>
          <p:cNvSpPr>
            <a:spLocks noChangeShapeType="1"/>
          </p:cNvSpPr>
          <p:nvPr/>
        </p:nvSpPr>
        <p:spPr bwMode="auto">
          <a:xfrm>
            <a:off x="4708525" y="4792663"/>
            <a:ext cx="1584325" cy="0"/>
          </a:xfrm>
          <a:prstGeom prst="line">
            <a:avLst/>
          </a:prstGeom>
          <a:noFill/>
          <a:ln w="57150">
            <a:solidFill>
              <a:srgbClr val="B2B2B2"/>
            </a:solidFill>
            <a:round/>
            <a:headEnd/>
            <a:tailEnd/>
          </a:ln>
          <a:effectLst/>
        </p:spPr>
        <p:txBody>
          <a:bodyPr anchor="ctr"/>
          <a:lstStyle/>
          <a:p>
            <a:endParaRPr lang="en-US"/>
          </a:p>
        </p:txBody>
      </p:sp>
      <p:sp>
        <p:nvSpPr>
          <p:cNvPr id="1609756" name="Line 28"/>
          <p:cNvSpPr>
            <a:spLocks noChangeShapeType="1"/>
          </p:cNvSpPr>
          <p:nvPr/>
        </p:nvSpPr>
        <p:spPr bwMode="auto">
          <a:xfrm flipH="1">
            <a:off x="3840163" y="4786313"/>
            <a:ext cx="895350" cy="471487"/>
          </a:xfrm>
          <a:prstGeom prst="line">
            <a:avLst/>
          </a:prstGeom>
          <a:noFill/>
          <a:ln w="57150">
            <a:solidFill>
              <a:srgbClr val="B2B2B2"/>
            </a:solidFill>
            <a:round/>
            <a:headEnd/>
            <a:tailEnd/>
          </a:ln>
          <a:effectLst/>
        </p:spPr>
        <p:txBody>
          <a:bodyPr anchor="ctr"/>
          <a:lstStyle/>
          <a:p>
            <a:endParaRPr lang="en-US">
              <a:latin typeface="Arial" panose="020B0604020202020204" pitchFamily="34" charset="0"/>
              <a:cs typeface="Arial" panose="020B0604020202020204" pitchFamily="34" charset="0"/>
            </a:endParaRPr>
          </a:p>
        </p:txBody>
      </p:sp>
      <p:sp>
        <p:nvSpPr>
          <p:cNvPr id="1609757" name="Line 29"/>
          <p:cNvSpPr>
            <a:spLocks noChangeShapeType="1"/>
          </p:cNvSpPr>
          <p:nvPr/>
        </p:nvSpPr>
        <p:spPr bwMode="auto">
          <a:xfrm flipH="1">
            <a:off x="868363" y="5262563"/>
            <a:ext cx="2984500" cy="0"/>
          </a:xfrm>
          <a:prstGeom prst="line">
            <a:avLst/>
          </a:prstGeom>
          <a:noFill/>
          <a:ln w="57150">
            <a:solidFill>
              <a:srgbClr val="B2B2B2"/>
            </a:solidFill>
            <a:round/>
            <a:headEnd/>
            <a:tailEnd/>
          </a:ln>
          <a:effectLst/>
        </p:spPr>
        <p:txBody>
          <a:bodyPr anchor="ctr"/>
          <a:lstStyle/>
          <a:p>
            <a:endParaRPr lang="en-US">
              <a:latin typeface="Arial" panose="020B0604020202020204" pitchFamily="34" charset="0"/>
              <a:cs typeface="Arial" panose="020B0604020202020204" pitchFamily="34" charset="0"/>
            </a:endParaRPr>
          </a:p>
        </p:txBody>
      </p:sp>
      <p:sp>
        <p:nvSpPr>
          <p:cNvPr id="1609819" name="Line 91"/>
          <p:cNvSpPr>
            <a:spLocks noChangeShapeType="1"/>
          </p:cNvSpPr>
          <p:nvPr/>
        </p:nvSpPr>
        <p:spPr bwMode="auto">
          <a:xfrm>
            <a:off x="2743518" y="1808163"/>
            <a:ext cx="639762" cy="0"/>
          </a:xfrm>
          <a:prstGeom prst="line">
            <a:avLst/>
          </a:prstGeom>
          <a:noFill/>
          <a:ln w="57150">
            <a:solidFill>
              <a:srgbClr val="B2B2B2"/>
            </a:solidFill>
            <a:round/>
            <a:headEnd/>
            <a:tailEnd/>
          </a:ln>
          <a:effectLst/>
        </p:spPr>
        <p:txBody>
          <a:bodyPr anchor="ctr"/>
          <a:lstStyle/>
          <a:p>
            <a:endParaRPr lang="en-US">
              <a:latin typeface="Arial" panose="020B0604020202020204" pitchFamily="34" charset="0"/>
              <a:cs typeface="Arial" panose="020B0604020202020204" pitchFamily="34" charset="0"/>
            </a:endParaRPr>
          </a:p>
        </p:txBody>
      </p:sp>
      <p:sp>
        <p:nvSpPr>
          <p:cNvPr id="1609933" name="Line 205"/>
          <p:cNvSpPr>
            <a:spLocks noChangeShapeType="1"/>
          </p:cNvSpPr>
          <p:nvPr/>
        </p:nvSpPr>
        <p:spPr bwMode="auto">
          <a:xfrm flipH="1">
            <a:off x="914400" y="4297363"/>
            <a:ext cx="914400" cy="0"/>
          </a:xfrm>
          <a:prstGeom prst="line">
            <a:avLst/>
          </a:prstGeom>
          <a:noFill/>
          <a:ln w="57150">
            <a:solidFill>
              <a:srgbClr val="B2B2B2"/>
            </a:solidFill>
            <a:round/>
            <a:headEnd/>
            <a:tailEnd/>
          </a:ln>
          <a:effectLst/>
        </p:spPr>
        <p:txBody>
          <a:bodyPr anchor="ctr"/>
          <a:lstStyle/>
          <a:p>
            <a:endParaRPr lang="en-US">
              <a:latin typeface="Arial" panose="020B0604020202020204" pitchFamily="34" charset="0"/>
              <a:cs typeface="Arial" panose="020B0604020202020204" pitchFamily="34" charset="0"/>
            </a:endParaRPr>
          </a:p>
        </p:txBody>
      </p:sp>
      <p:sp>
        <p:nvSpPr>
          <p:cNvPr id="1609939" name="Freeform 211"/>
          <p:cNvSpPr>
            <a:spLocks/>
          </p:cNvSpPr>
          <p:nvPr/>
        </p:nvSpPr>
        <p:spPr bwMode="auto">
          <a:xfrm>
            <a:off x="8274050" y="1965325"/>
            <a:ext cx="4763" cy="1881188"/>
          </a:xfrm>
          <a:custGeom>
            <a:avLst/>
            <a:gdLst/>
            <a:ahLst/>
            <a:cxnLst>
              <a:cxn ang="0">
                <a:pos x="3" y="0"/>
              </a:cxn>
              <a:cxn ang="0">
                <a:pos x="0" y="1185"/>
              </a:cxn>
            </a:cxnLst>
            <a:rect l="0" t="0" r="r" b="b"/>
            <a:pathLst>
              <a:path w="3" h="1185">
                <a:moveTo>
                  <a:pt x="3" y="0"/>
                </a:moveTo>
                <a:lnTo>
                  <a:pt x="0" y="1185"/>
                </a:lnTo>
              </a:path>
            </a:pathLst>
          </a:custGeom>
          <a:noFill/>
          <a:ln w="57150" cap="flat" cmpd="sng">
            <a:solidFill>
              <a:srgbClr val="B2B2B2"/>
            </a:solidFill>
            <a:prstDash val="solid"/>
            <a:round/>
            <a:headEnd type="none" w="med" len="med"/>
            <a:tailEnd type="none" w="med" len="med"/>
          </a:ln>
          <a:effectLst/>
        </p:spPr>
        <p:txBody>
          <a:bodyPr anchor="ctr"/>
          <a:lstStyle/>
          <a:p>
            <a:endParaRPr lang="en-US"/>
          </a:p>
        </p:txBody>
      </p:sp>
      <p:sp>
        <p:nvSpPr>
          <p:cNvPr id="1609940" name="Line 212"/>
          <p:cNvSpPr>
            <a:spLocks noChangeShapeType="1"/>
          </p:cNvSpPr>
          <p:nvPr/>
        </p:nvSpPr>
        <p:spPr bwMode="auto">
          <a:xfrm>
            <a:off x="8250238" y="1965325"/>
            <a:ext cx="555625" cy="0"/>
          </a:xfrm>
          <a:prstGeom prst="line">
            <a:avLst/>
          </a:prstGeom>
          <a:noFill/>
          <a:ln w="57150">
            <a:solidFill>
              <a:srgbClr val="B2B2B2"/>
            </a:solidFill>
            <a:round/>
            <a:headEnd/>
            <a:tailEnd/>
          </a:ln>
          <a:effectLst/>
        </p:spPr>
        <p:txBody>
          <a:bodyPr anchor="ctr"/>
          <a:lstStyle/>
          <a:p>
            <a:endParaRPr lang="en-US"/>
          </a:p>
        </p:txBody>
      </p:sp>
      <p:sp>
        <p:nvSpPr>
          <p:cNvPr id="1609941" name="Line 213"/>
          <p:cNvSpPr>
            <a:spLocks noChangeShapeType="1"/>
          </p:cNvSpPr>
          <p:nvPr/>
        </p:nvSpPr>
        <p:spPr bwMode="auto">
          <a:xfrm>
            <a:off x="5397500" y="2998788"/>
            <a:ext cx="1025525" cy="0"/>
          </a:xfrm>
          <a:prstGeom prst="line">
            <a:avLst/>
          </a:prstGeom>
          <a:noFill/>
          <a:ln w="57150">
            <a:solidFill>
              <a:srgbClr val="B2B2B2"/>
            </a:solidFill>
            <a:round/>
            <a:headEnd/>
            <a:tailEnd/>
          </a:ln>
          <a:effectLst/>
        </p:spPr>
        <p:txBody>
          <a:bodyPr anchor="ctr"/>
          <a:lstStyle/>
          <a:p>
            <a:endParaRPr lang="en-US"/>
          </a:p>
        </p:txBody>
      </p:sp>
      <p:sp>
        <p:nvSpPr>
          <p:cNvPr id="1609942" name="Line 214"/>
          <p:cNvSpPr>
            <a:spLocks noChangeShapeType="1"/>
          </p:cNvSpPr>
          <p:nvPr/>
        </p:nvSpPr>
        <p:spPr bwMode="auto">
          <a:xfrm>
            <a:off x="5842000" y="3409950"/>
            <a:ext cx="579438" cy="0"/>
          </a:xfrm>
          <a:prstGeom prst="line">
            <a:avLst/>
          </a:prstGeom>
          <a:noFill/>
          <a:ln w="57150">
            <a:solidFill>
              <a:srgbClr val="B2B2B2"/>
            </a:solidFill>
            <a:round/>
            <a:headEnd/>
            <a:tailEnd/>
          </a:ln>
          <a:effectLst/>
        </p:spPr>
        <p:txBody>
          <a:bodyPr anchor="ctr"/>
          <a:lstStyle/>
          <a:p>
            <a:endParaRPr lang="en-US"/>
          </a:p>
        </p:txBody>
      </p:sp>
      <p:sp>
        <p:nvSpPr>
          <p:cNvPr id="1609943" name="Line 215"/>
          <p:cNvSpPr>
            <a:spLocks noChangeShapeType="1"/>
          </p:cNvSpPr>
          <p:nvPr/>
        </p:nvSpPr>
        <p:spPr bwMode="auto">
          <a:xfrm>
            <a:off x="5424488" y="2990850"/>
            <a:ext cx="0" cy="1333500"/>
          </a:xfrm>
          <a:prstGeom prst="line">
            <a:avLst/>
          </a:prstGeom>
          <a:noFill/>
          <a:ln w="57150">
            <a:solidFill>
              <a:srgbClr val="B2B2B2"/>
            </a:solidFill>
            <a:round/>
            <a:headEnd/>
            <a:tailEnd/>
          </a:ln>
          <a:effectLst/>
        </p:spPr>
        <p:txBody>
          <a:bodyPr anchor="ctr"/>
          <a:lstStyle/>
          <a:p>
            <a:endParaRPr lang="en-US">
              <a:latin typeface="Arial" panose="020B0604020202020204" pitchFamily="34" charset="0"/>
              <a:cs typeface="Arial" panose="020B0604020202020204" pitchFamily="34" charset="0"/>
            </a:endParaRPr>
          </a:p>
        </p:txBody>
      </p:sp>
      <p:sp>
        <p:nvSpPr>
          <p:cNvPr id="1609944" name="Line 216"/>
          <p:cNvSpPr>
            <a:spLocks noChangeShapeType="1"/>
          </p:cNvSpPr>
          <p:nvPr/>
        </p:nvSpPr>
        <p:spPr bwMode="auto">
          <a:xfrm>
            <a:off x="5868988" y="3417888"/>
            <a:ext cx="0" cy="903287"/>
          </a:xfrm>
          <a:prstGeom prst="line">
            <a:avLst/>
          </a:prstGeom>
          <a:noFill/>
          <a:ln w="57150">
            <a:solidFill>
              <a:srgbClr val="B2B2B2"/>
            </a:solidFill>
            <a:round/>
            <a:headEnd/>
            <a:tailEnd/>
          </a:ln>
          <a:effectLst/>
        </p:spPr>
        <p:txBody>
          <a:bodyPr anchor="ctr"/>
          <a:lstStyle/>
          <a:p>
            <a:endParaRPr lang="en-US">
              <a:latin typeface="Arial" panose="020B0604020202020204" pitchFamily="34" charset="0"/>
              <a:cs typeface="Arial" panose="020B0604020202020204" pitchFamily="34" charset="0"/>
            </a:endParaRPr>
          </a:p>
        </p:txBody>
      </p:sp>
      <p:sp>
        <p:nvSpPr>
          <p:cNvPr id="1609945" name="Line 217"/>
          <p:cNvSpPr>
            <a:spLocks noChangeShapeType="1"/>
          </p:cNvSpPr>
          <p:nvPr/>
        </p:nvSpPr>
        <p:spPr bwMode="auto">
          <a:xfrm>
            <a:off x="5842000" y="4314825"/>
            <a:ext cx="450850" cy="0"/>
          </a:xfrm>
          <a:prstGeom prst="line">
            <a:avLst/>
          </a:prstGeom>
          <a:noFill/>
          <a:ln w="57150">
            <a:solidFill>
              <a:srgbClr val="B2B2B2"/>
            </a:solidFill>
            <a:round/>
            <a:headEnd/>
            <a:tailEnd/>
          </a:ln>
          <a:effectLst/>
        </p:spPr>
        <p:txBody>
          <a:bodyPr anchor="ctr"/>
          <a:lstStyle/>
          <a:p>
            <a:endParaRPr lang="en-US"/>
          </a:p>
        </p:txBody>
      </p:sp>
      <p:sp>
        <p:nvSpPr>
          <p:cNvPr id="330" name="Line 102"/>
          <p:cNvSpPr>
            <a:spLocks noChangeShapeType="1"/>
          </p:cNvSpPr>
          <p:nvPr/>
        </p:nvSpPr>
        <p:spPr bwMode="auto">
          <a:xfrm flipH="1">
            <a:off x="904875" y="2566988"/>
            <a:ext cx="919163" cy="0"/>
          </a:xfrm>
          <a:prstGeom prst="line">
            <a:avLst/>
          </a:prstGeom>
          <a:noFill/>
          <a:ln w="57150">
            <a:solidFill>
              <a:srgbClr val="B2B2B2"/>
            </a:solidFill>
            <a:round/>
            <a:headEnd/>
            <a:tailEnd/>
          </a:ln>
          <a:effectLst/>
        </p:spPr>
        <p:txBody>
          <a:bodyPr anchor="ctr"/>
          <a:lstStyle/>
          <a:p>
            <a:endParaRPr lang="en-US">
              <a:latin typeface="Arial" panose="020B0604020202020204" pitchFamily="34" charset="0"/>
              <a:cs typeface="Arial" panose="020B0604020202020204" pitchFamily="34" charset="0"/>
            </a:endParaRPr>
          </a:p>
        </p:txBody>
      </p:sp>
      <p:sp>
        <p:nvSpPr>
          <p:cNvPr id="39" name="TextBox 38"/>
          <p:cNvSpPr txBox="1"/>
          <p:nvPr/>
        </p:nvSpPr>
        <p:spPr>
          <a:xfrm>
            <a:off x="4754878" y="1874537"/>
            <a:ext cx="731512" cy="369332"/>
          </a:xfrm>
          <a:prstGeom prst="rect">
            <a:avLst/>
          </a:prstGeom>
          <a:noFill/>
        </p:spPr>
        <p:txBody>
          <a:bodyPr wrap="square" rtlCol="0">
            <a:spAutoFit/>
          </a:bodyPr>
          <a:lstStyle/>
          <a:p>
            <a:pPr algn="ctr"/>
            <a:r>
              <a:rPr lang="en-US" dirty="0" smtClean="0">
                <a:latin typeface="Arial" panose="020B0604020202020204" pitchFamily="34" charset="0"/>
                <a:cs typeface="Arial" panose="020B0604020202020204" pitchFamily="34" charset="0"/>
              </a:rPr>
              <a:t>Fans</a:t>
            </a:r>
            <a:endParaRPr lang="en-US" dirty="0">
              <a:latin typeface="Arial" panose="020B0604020202020204" pitchFamily="34" charset="0"/>
              <a:cs typeface="Arial" panose="020B0604020202020204" pitchFamily="34" charset="0"/>
            </a:endParaRPr>
          </a:p>
        </p:txBody>
      </p:sp>
      <p:sp>
        <p:nvSpPr>
          <p:cNvPr id="41" name="Line 19"/>
          <p:cNvSpPr>
            <a:spLocks noChangeShapeType="1"/>
          </p:cNvSpPr>
          <p:nvPr/>
        </p:nvSpPr>
        <p:spPr bwMode="auto">
          <a:xfrm>
            <a:off x="6453188" y="1600200"/>
            <a:ext cx="0" cy="593725"/>
          </a:xfrm>
          <a:prstGeom prst="line">
            <a:avLst/>
          </a:prstGeom>
          <a:noFill/>
          <a:ln w="57150">
            <a:solidFill>
              <a:schemeClr val="tx1"/>
            </a:solidFill>
            <a:round/>
            <a:headEnd/>
            <a:tailEnd/>
          </a:ln>
          <a:effectLst/>
        </p:spPr>
        <p:txBody>
          <a:bodyPr anchor="ctr"/>
          <a:lstStyle/>
          <a:p>
            <a:endParaRPr lang="en-US"/>
          </a:p>
        </p:txBody>
      </p:sp>
      <p:sp>
        <p:nvSpPr>
          <p:cNvPr id="42" name="Freeform 20"/>
          <p:cNvSpPr>
            <a:spLocks/>
          </p:cNvSpPr>
          <p:nvPr/>
        </p:nvSpPr>
        <p:spPr bwMode="auto">
          <a:xfrm>
            <a:off x="5532438" y="1601788"/>
            <a:ext cx="885825" cy="917575"/>
          </a:xfrm>
          <a:custGeom>
            <a:avLst/>
            <a:gdLst/>
            <a:ahLst/>
            <a:cxnLst>
              <a:cxn ang="0">
                <a:pos x="416" y="1"/>
              </a:cxn>
              <a:cxn ang="0">
                <a:pos x="353" y="2"/>
              </a:cxn>
              <a:cxn ang="0">
                <a:pos x="237" y="16"/>
              </a:cxn>
              <a:cxn ang="0">
                <a:pos x="132" y="67"/>
              </a:cxn>
              <a:cxn ang="0">
                <a:pos x="40" y="164"/>
              </a:cxn>
              <a:cxn ang="0">
                <a:pos x="0" y="324"/>
              </a:cxn>
              <a:cxn ang="0">
                <a:pos x="43" y="459"/>
              </a:cxn>
              <a:cxn ang="0">
                <a:pos x="159" y="548"/>
              </a:cxn>
              <a:cxn ang="0">
                <a:pos x="276" y="575"/>
              </a:cxn>
              <a:cxn ang="0">
                <a:pos x="405" y="565"/>
              </a:cxn>
              <a:cxn ang="0">
                <a:pos x="501" y="514"/>
              </a:cxn>
              <a:cxn ang="0">
                <a:pos x="542" y="454"/>
              </a:cxn>
              <a:cxn ang="0">
                <a:pos x="558" y="365"/>
              </a:cxn>
            </a:cxnLst>
            <a:rect l="0" t="0" r="r" b="b"/>
            <a:pathLst>
              <a:path w="558" h="578">
                <a:moveTo>
                  <a:pt x="416" y="1"/>
                </a:moveTo>
                <a:cubicBezTo>
                  <a:pt x="406" y="1"/>
                  <a:pt x="383" y="0"/>
                  <a:pt x="353" y="2"/>
                </a:cubicBezTo>
                <a:cubicBezTo>
                  <a:pt x="323" y="4"/>
                  <a:pt x="274" y="5"/>
                  <a:pt x="237" y="16"/>
                </a:cubicBezTo>
                <a:cubicBezTo>
                  <a:pt x="200" y="27"/>
                  <a:pt x="165" y="42"/>
                  <a:pt x="132" y="67"/>
                </a:cubicBezTo>
                <a:cubicBezTo>
                  <a:pt x="99" y="92"/>
                  <a:pt x="62" y="121"/>
                  <a:pt x="40" y="164"/>
                </a:cubicBezTo>
                <a:cubicBezTo>
                  <a:pt x="18" y="207"/>
                  <a:pt x="0" y="275"/>
                  <a:pt x="0" y="324"/>
                </a:cubicBezTo>
                <a:cubicBezTo>
                  <a:pt x="0" y="373"/>
                  <a:pt x="17" y="422"/>
                  <a:pt x="43" y="459"/>
                </a:cubicBezTo>
                <a:cubicBezTo>
                  <a:pt x="69" y="496"/>
                  <a:pt x="120" y="529"/>
                  <a:pt x="159" y="548"/>
                </a:cubicBezTo>
                <a:cubicBezTo>
                  <a:pt x="198" y="567"/>
                  <a:pt x="235" y="572"/>
                  <a:pt x="276" y="575"/>
                </a:cubicBezTo>
                <a:cubicBezTo>
                  <a:pt x="317" y="578"/>
                  <a:pt x="368" y="575"/>
                  <a:pt x="405" y="565"/>
                </a:cubicBezTo>
                <a:cubicBezTo>
                  <a:pt x="442" y="555"/>
                  <a:pt x="478" y="533"/>
                  <a:pt x="501" y="514"/>
                </a:cubicBezTo>
                <a:cubicBezTo>
                  <a:pt x="524" y="495"/>
                  <a:pt x="533" y="479"/>
                  <a:pt x="542" y="454"/>
                </a:cubicBezTo>
                <a:cubicBezTo>
                  <a:pt x="551" y="429"/>
                  <a:pt x="555" y="384"/>
                  <a:pt x="558" y="365"/>
                </a:cubicBezTo>
              </a:path>
            </a:pathLst>
          </a:custGeom>
          <a:noFill/>
          <a:ln w="57150" cap="flat" cmpd="sng">
            <a:solidFill>
              <a:schemeClr val="tx1"/>
            </a:solidFill>
            <a:prstDash val="solid"/>
            <a:round/>
            <a:headEnd type="none" w="med" len="med"/>
            <a:tailEnd type="none" w="med" len="med"/>
          </a:ln>
          <a:effectLst/>
        </p:spPr>
        <p:txBody>
          <a:bodyPr anchor="ctr"/>
          <a:lstStyle/>
          <a:p>
            <a:endParaRPr lang="en-US"/>
          </a:p>
        </p:txBody>
      </p:sp>
      <p:sp>
        <p:nvSpPr>
          <p:cNvPr id="43" name="Oval 21"/>
          <p:cNvSpPr>
            <a:spLocks noChangeAspect="1" noChangeArrowheads="1"/>
          </p:cNvSpPr>
          <p:nvPr/>
        </p:nvSpPr>
        <p:spPr bwMode="auto">
          <a:xfrm>
            <a:off x="5761038" y="1828800"/>
            <a:ext cx="549275" cy="549275"/>
          </a:xfrm>
          <a:prstGeom prst="ellipse">
            <a:avLst/>
          </a:prstGeom>
          <a:noFill/>
          <a:ln w="57150" algn="ctr">
            <a:solidFill>
              <a:schemeClr val="tx1"/>
            </a:solidFill>
            <a:round/>
            <a:headEnd/>
            <a:tailEnd/>
          </a:ln>
          <a:effectLst/>
        </p:spPr>
        <p:txBody>
          <a:bodyPr wrap="none" anchor="ctr"/>
          <a:lstStyle/>
          <a:p>
            <a:pPr algn="ctr"/>
            <a:r>
              <a:rPr lang="en-US" sz="1600" b="0">
                <a:latin typeface="Arial" charset="0"/>
              </a:rPr>
              <a:t>VFD</a:t>
            </a:r>
          </a:p>
        </p:txBody>
      </p:sp>
      <p:sp>
        <p:nvSpPr>
          <p:cNvPr id="44" name="Line 22"/>
          <p:cNvSpPr>
            <a:spLocks noChangeShapeType="1"/>
          </p:cNvSpPr>
          <p:nvPr/>
        </p:nvSpPr>
        <p:spPr bwMode="auto">
          <a:xfrm flipV="1">
            <a:off x="6165850" y="1597025"/>
            <a:ext cx="317500" cy="4763"/>
          </a:xfrm>
          <a:prstGeom prst="line">
            <a:avLst/>
          </a:prstGeom>
          <a:noFill/>
          <a:ln w="57150">
            <a:solidFill>
              <a:schemeClr val="tx1"/>
            </a:solidFill>
            <a:round/>
            <a:headEnd/>
            <a:tailEnd/>
          </a:ln>
          <a:effectLst/>
        </p:spPr>
        <p:txBody>
          <a:bodyPr anchor="ctr"/>
          <a:lstStyle/>
          <a:p>
            <a:endParaRPr lang="en-US"/>
          </a:p>
        </p:txBody>
      </p:sp>
      <p:sp>
        <p:nvSpPr>
          <p:cNvPr id="45" name="Line 23"/>
          <p:cNvSpPr>
            <a:spLocks noChangeShapeType="1"/>
          </p:cNvSpPr>
          <p:nvPr/>
        </p:nvSpPr>
        <p:spPr bwMode="auto">
          <a:xfrm flipV="1">
            <a:off x="6388100" y="2185988"/>
            <a:ext cx="90488" cy="1587"/>
          </a:xfrm>
          <a:prstGeom prst="line">
            <a:avLst/>
          </a:prstGeom>
          <a:noFill/>
          <a:ln w="57150">
            <a:solidFill>
              <a:schemeClr val="tx1"/>
            </a:solidFill>
            <a:round/>
            <a:headEnd/>
            <a:tailEnd/>
          </a:ln>
          <a:effectLst/>
        </p:spPr>
        <p:txBody>
          <a:bodyPr anchor="ctr"/>
          <a:lstStyle/>
          <a:p>
            <a:endParaRPr lang="en-US"/>
          </a:p>
        </p:txBody>
      </p:sp>
      <p:sp>
        <p:nvSpPr>
          <p:cNvPr id="46" name="Freeform 207"/>
          <p:cNvSpPr>
            <a:spLocks/>
          </p:cNvSpPr>
          <p:nvPr/>
        </p:nvSpPr>
        <p:spPr bwMode="auto">
          <a:xfrm flipH="1">
            <a:off x="2906713" y="4379913"/>
            <a:ext cx="833437" cy="842962"/>
          </a:xfrm>
          <a:custGeom>
            <a:avLst/>
            <a:gdLst/>
            <a:ahLst/>
            <a:cxnLst>
              <a:cxn ang="0">
                <a:pos x="416" y="1"/>
              </a:cxn>
              <a:cxn ang="0">
                <a:pos x="353" y="2"/>
              </a:cxn>
              <a:cxn ang="0">
                <a:pos x="237" y="16"/>
              </a:cxn>
              <a:cxn ang="0">
                <a:pos x="132" y="67"/>
              </a:cxn>
              <a:cxn ang="0">
                <a:pos x="40" y="164"/>
              </a:cxn>
              <a:cxn ang="0">
                <a:pos x="0" y="324"/>
              </a:cxn>
              <a:cxn ang="0">
                <a:pos x="43" y="459"/>
              </a:cxn>
              <a:cxn ang="0">
                <a:pos x="159" y="548"/>
              </a:cxn>
              <a:cxn ang="0">
                <a:pos x="276" y="575"/>
              </a:cxn>
              <a:cxn ang="0">
                <a:pos x="405" y="565"/>
              </a:cxn>
              <a:cxn ang="0">
                <a:pos x="501" y="514"/>
              </a:cxn>
              <a:cxn ang="0">
                <a:pos x="542" y="454"/>
              </a:cxn>
              <a:cxn ang="0">
                <a:pos x="558" y="365"/>
              </a:cxn>
            </a:cxnLst>
            <a:rect l="0" t="0" r="r" b="b"/>
            <a:pathLst>
              <a:path w="558" h="578">
                <a:moveTo>
                  <a:pt x="416" y="1"/>
                </a:moveTo>
                <a:cubicBezTo>
                  <a:pt x="406" y="1"/>
                  <a:pt x="383" y="0"/>
                  <a:pt x="353" y="2"/>
                </a:cubicBezTo>
                <a:cubicBezTo>
                  <a:pt x="323" y="4"/>
                  <a:pt x="274" y="5"/>
                  <a:pt x="237" y="16"/>
                </a:cubicBezTo>
                <a:cubicBezTo>
                  <a:pt x="200" y="27"/>
                  <a:pt x="165" y="42"/>
                  <a:pt x="132" y="67"/>
                </a:cubicBezTo>
                <a:cubicBezTo>
                  <a:pt x="99" y="92"/>
                  <a:pt x="62" y="121"/>
                  <a:pt x="40" y="164"/>
                </a:cubicBezTo>
                <a:cubicBezTo>
                  <a:pt x="18" y="207"/>
                  <a:pt x="0" y="275"/>
                  <a:pt x="0" y="324"/>
                </a:cubicBezTo>
                <a:cubicBezTo>
                  <a:pt x="0" y="373"/>
                  <a:pt x="17" y="422"/>
                  <a:pt x="43" y="459"/>
                </a:cubicBezTo>
                <a:cubicBezTo>
                  <a:pt x="69" y="496"/>
                  <a:pt x="120" y="529"/>
                  <a:pt x="159" y="548"/>
                </a:cubicBezTo>
                <a:cubicBezTo>
                  <a:pt x="198" y="567"/>
                  <a:pt x="235" y="572"/>
                  <a:pt x="276" y="575"/>
                </a:cubicBezTo>
                <a:cubicBezTo>
                  <a:pt x="317" y="578"/>
                  <a:pt x="368" y="575"/>
                  <a:pt x="405" y="565"/>
                </a:cubicBezTo>
                <a:cubicBezTo>
                  <a:pt x="442" y="555"/>
                  <a:pt x="478" y="533"/>
                  <a:pt x="501" y="514"/>
                </a:cubicBezTo>
                <a:cubicBezTo>
                  <a:pt x="524" y="495"/>
                  <a:pt x="533" y="479"/>
                  <a:pt x="542" y="454"/>
                </a:cubicBezTo>
                <a:cubicBezTo>
                  <a:pt x="551" y="429"/>
                  <a:pt x="555" y="384"/>
                  <a:pt x="558" y="365"/>
                </a:cubicBezTo>
              </a:path>
            </a:pathLst>
          </a:custGeom>
          <a:noFill/>
          <a:ln w="57150" cap="flat" cmpd="sng">
            <a:solidFill>
              <a:schemeClr val="tx1"/>
            </a:solidFill>
            <a:prstDash val="solid"/>
            <a:round/>
            <a:headEnd type="none" w="med" len="med"/>
            <a:tailEnd type="none" w="med" len="med"/>
          </a:ln>
          <a:effectLst/>
        </p:spPr>
        <p:txBody>
          <a:bodyPr anchor="ctr"/>
          <a:lstStyle/>
          <a:p>
            <a:endParaRPr lang="en-US">
              <a:latin typeface="Arial" panose="020B0604020202020204" pitchFamily="34" charset="0"/>
              <a:cs typeface="Arial" panose="020B0604020202020204" pitchFamily="34" charset="0"/>
            </a:endParaRPr>
          </a:p>
        </p:txBody>
      </p:sp>
      <p:sp>
        <p:nvSpPr>
          <p:cNvPr id="47" name="Oval 208"/>
          <p:cNvSpPr>
            <a:spLocks noChangeAspect="1" noChangeArrowheads="1"/>
          </p:cNvSpPr>
          <p:nvPr/>
        </p:nvSpPr>
        <p:spPr bwMode="auto">
          <a:xfrm flipH="1">
            <a:off x="3008313" y="4587875"/>
            <a:ext cx="515937" cy="504825"/>
          </a:xfrm>
          <a:prstGeom prst="ellipse">
            <a:avLst/>
          </a:prstGeom>
          <a:noFill/>
          <a:ln w="57150" algn="ctr">
            <a:solidFill>
              <a:schemeClr val="tx1"/>
            </a:solidFill>
            <a:round/>
            <a:headEnd/>
            <a:tailEnd/>
          </a:ln>
          <a:effectLst/>
        </p:spPr>
        <p:txBody>
          <a:bodyPr wrap="none" anchor="ctr"/>
          <a:lstStyle/>
          <a:p>
            <a:pPr algn="ctr"/>
            <a:r>
              <a:rPr lang="en-US" sz="1600" b="0">
                <a:latin typeface="Arial" panose="020B0604020202020204" pitchFamily="34" charset="0"/>
                <a:cs typeface="Arial" panose="020B0604020202020204" pitchFamily="34" charset="0"/>
              </a:rPr>
              <a:t>VFD</a:t>
            </a:r>
          </a:p>
        </p:txBody>
      </p:sp>
      <p:sp>
        <p:nvSpPr>
          <p:cNvPr id="48" name="Line 206"/>
          <p:cNvSpPr>
            <a:spLocks noChangeShapeType="1"/>
          </p:cNvSpPr>
          <p:nvPr/>
        </p:nvSpPr>
        <p:spPr bwMode="auto">
          <a:xfrm flipH="1">
            <a:off x="2873375" y="4378325"/>
            <a:ext cx="0" cy="546100"/>
          </a:xfrm>
          <a:prstGeom prst="line">
            <a:avLst/>
          </a:prstGeom>
          <a:noFill/>
          <a:ln w="57150">
            <a:solidFill>
              <a:schemeClr val="tx1"/>
            </a:solidFill>
            <a:round/>
            <a:headEnd/>
            <a:tailEnd/>
          </a:ln>
          <a:effectLst/>
        </p:spPr>
        <p:txBody>
          <a:bodyPr anchor="ctr"/>
          <a:lstStyle/>
          <a:p>
            <a:endParaRPr lang="en-US">
              <a:latin typeface="Arial" panose="020B0604020202020204" pitchFamily="34" charset="0"/>
              <a:cs typeface="Arial" panose="020B0604020202020204" pitchFamily="34" charset="0"/>
            </a:endParaRPr>
          </a:p>
        </p:txBody>
      </p:sp>
      <p:sp>
        <p:nvSpPr>
          <p:cNvPr id="49" name="Line 209"/>
          <p:cNvSpPr>
            <a:spLocks noChangeShapeType="1"/>
          </p:cNvSpPr>
          <p:nvPr/>
        </p:nvSpPr>
        <p:spPr bwMode="auto">
          <a:xfrm flipH="1" flipV="1">
            <a:off x="2844800" y="4375150"/>
            <a:ext cx="298450" cy="4763"/>
          </a:xfrm>
          <a:prstGeom prst="line">
            <a:avLst/>
          </a:prstGeom>
          <a:noFill/>
          <a:ln w="57150">
            <a:solidFill>
              <a:schemeClr val="tx1"/>
            </a:solidFill>
            <a:round/>
            <a:headEnd/>
            <a:tailEnd/>
          </a:ln>
          <a:effectLst/>
        </p:spPr>
        <p:txBody>
          <a:bodyPr anchor="ctr"/>
          <a:lstStyle/>
          <a:p>
            <a:endParaRPr lang="en-US">
              <a:latin typeface="Arial" panose="020B0604020202020204" pitchFamily="34" charset="0"/>
              <a:cs typeface="Arial" panose="020B0604020202020204" pitchFamily="34" charset="0"/>
            </a:endParaRPr>
          </a:p>
        </p:txBody>
      </p:sp>
      <p:sp>
        <p:nvSpPr>
          <p:cNvPr id="50" name="Line 210"/>
          <p:cNvSpPr>
            <a:spLocks noChangeShapeType="1"/>
          </p:cNvSpPr>
          <p:nvPr/>
        </p:nvSpPr>
        <p:spPr bwMode="auto">
          <a:xfrm flipH="1" flipV="1">
            <a:off x="2849563" y="4916488"/>
            <a:ext cx="84137" cy="1587"/>
          </a:xfrm>
          <a:prstGeom prst="line">
            <a:avLst/>
          </a:prstGeom>
          <a:noFill/>
          <a:ln w="57150">
            <a:solidFill>
              <a:schemeClr val="tx1"/>
            </a:solidFill>
            <a:round/>
            <a:headEnd/>
            <a:tailEnd/>
          </a:ln>
          <a:effectLst/>
        </p:spPr>
        <p:txBody>
          <a:bodyPr anchor="ctr"/>
          <a:lstStyle/>
          <a:p>
            <a:endParaRPr lang="en-US">
              <a:latin typeface="Arial" panose="020B0604020202020204" pitchFamily="34" charset="0"/>
              <a:cs typeface="Arial" panose="020B0604020202020204" pitchFamily="34" charset="0"/>
            </a:endParaRPr>
          </a:p>
        </p:txBody>
      </p:sp>
      <p:sp>
        <p:nvSpPr>
          <p:cNvPr id="51" name="TextBox 50"/>
          <p:cNvSpPr txBox="1"/>
          <p:nvPr/>
        </p:nvSpPr>
        <p:spPr>
          <a:xfrm>
            <a:off x="2103147" y="4434829"/>
            <a:ext cx="731512" cy="369332"/>
          </a:xfrm>
          <a:prstGeom prst="rect">
            <a:avLst/>
          </a:prstGeom>
          <a:noFill/>
        </p:spPr>
        <p:txBody>
          <a:bodyPr wrap="square" rtlCol="0">
            <a:spAutoFit/>
          </a:bodyPr>
          <a:lstStyle/>
          <a:p>
            <a:pPr algn="ctr"/>
            <a:r>
              <a:rPr lang="en-US" dirty="0" smtClean="0">
                <a:latin typeface="Arial" panose="020B0604020202020204" pitchFamily="34" charset="0"/>
                <a:cs typeface="Arial" panose="020B0604020202020204" pitchFamily="34" charset="0"/>
              </a:rPr>
              <a:t>Fans</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1"/>
          </p:nvPr>
        </p:nvSpPr>
        <p:spPr/>
        <p:txBody>
          <a:bodyPr/>
          <a:lstStyle/>
          <a:p>
            <a:fld id="{61A4AD04-A8EC-4DC5-A9A3-777EB11830F8}" type="slidenum">
              <a:rPr lang="en-US" smtClean="0"/>
              <a:pPr/>
              <a:t>23</a:t>
            </a:fld>
            <a:endParaRPr lang="en-US"/>
          </a:p>
        </p:txBody>
      </p:sp>
      <p:sp>
        <p:nvSpPr>
          <p:cNvPr id="6" name="Footer Placeholder 5"/>
          <p:cNvSpPr>
            <a:spLocks noGrp="1"/>
          </p:cNvSpPr>
          <p:nvPr>
            <p:ph type="ftr" sz="quarter" idx="10"/>
          </p:nvPr>
        </p:nvSpPr>
        <p:spPr/>
        <p:txBody>
          <a:bodyPr/>
          <a:lstStyle/>
          <a:p>
            <a:r>
              <a:rPr lang="en-US" smtClean="0"/>
              <a:t>Introduction</a:t>
            </a:r>
            <a:endParaRPr lang="en-US" dirty="0"/>
          </a:p>
        </p:txBody>
      </p:sp>
      <p:grpSp>
        <p:nvGrpSpPr>
          <p:cNvPr id="106" name="Group 105"/>
          <p:cNvGrpSpPr>
            <a:grpSpLocks noChangeAspect="1"/>
          </p:cNvGrpSpPr>
          <p:nvPr/>
        </p:nvGrpSpPr>
        <p:grpSpPr>
          <a:xfrm>
            <a:off x="6416813" y="4136903"/>
            <a:ext cx="2024589" cy="1986208"/>
            <a:chOff x="4651376" y="1739901"/>
            <a:chExt cx="4019551" cy="3943350"/>
          </a:xfrm>
        </p:grpSpPr>
        <p:sp>
          <p:nvSpPr>
            <p:cNvPr id="107" name="Freeform 75"/>
            <p:cNvSpPr>
              <a:spLocks/>
            </p:cNvSpPr>
            <p:nvPr/>
          </p:nvSpPr>
          <p:spPr bwMode="auto">
            <a:xfrm>
              <a:off x="7624764" y="1771651"/>
              <a:ext cx="1046163" cy="1247775"/>
            </a:xfrm>
            <a:custGeom>
              <a:avLst/>
              <a:gdLst>
                <a:gd name="T0" fmla="*/ 658 w 659"/>
                <a:gd name="T1" fmla="*/ 57 h 786"/>
                <a:gd name="T2" fmla="*/ 654 w 659"/>
                <a:gd name="T3" fmla="*/ 51 h 786"/>
                <a:gd name="T4" fmla="*/ 653 w 659"/>
                <a:gd name="T5" fmla="*/ 49 h 786"/>
                <a:gd name="T6" fmla="*/ 650 w 659"/>
                <a:gd name="T7" fmla="*/ 48 h 786"/>
                <a:gd name="T8" fmla="*/ 645 w 659"/>
                <a:gd name="T9" fmla="*/ 46 h 786"/>
                <a:gd name="T10" fmla="*/ 641 w 659"/>
                <a:gd name="T11" fmla="*/ 46 h 786"/>
                <a:gd name="T12" fmla="*/ 636 w 659"/>
                <a:gd name="T13" fmla="*/ 45 h 786"/>
                <a:gd name="T14" fmla="*/ 629 w 659"/>
                <a:gd name="T15" fmla="*/ 45 h 786"/>
                <a:gd name="T16" fmla="*/ 621 w 659"/>
                <a:gd name="T17" fmla="*/ 44 h 786"/>
                <a:gd name="T18" fmla="*/ 495 w 659"/>
                <a:gd name="T19" fmla="*/ 38 h 786"/>
                <a:gd name="T20" fmla="*/ 185 w 659"/>
                <a:gd name="T21" fmla="*/ 0 h 786"/>
                <a:gd name="T22" fmla="*/ 162 w 659"/>
                <a:gd name="T23" fmla="*/ 1 h 786"/>
                <a:gd name="T24" fmla="*/ 149 w 659"/>
                <a:gd name="T25" fmla="*/ 5 h 786"/>
                <a:gd name="T26" fmla="*/ 143 w 659"/>
                <a:gd name="T27" fmla="*/ 7 h 786"/>
                <a:gd name="T28" fmla="*/ 131 w 659"/>
                <a:gd name="T29" fmla="*/ 17 h 786"/>
                <a:gd name="T30" fmla="*/ 93 w 659"/>
                <a:gd name="T31" fmla="*/ 39 h 786"/>
                <a:gd name="T32" fmla="*/ 60 w 659"/>
                <a:gd name="T33" fmla="*/ 61 h 786"/>
                <a:gd name="T34" fmla="*/ 21 w 659"/>
                <a:gd name="T35" fmla="*/ 104 h 786"/>
                <a:gd name="T36" fmla="*/ 13 w 659"/>
                <a:gd name="T37" fmla="*/ 116 h 786"/>
                <a:gd name="T38" fmla="*/ 11 w 659"/>
                <a:gd name="T39" fmla="*/ 117 h 786"/>
                <a:gd name="T40" fmla="*/ 9 w 659"/>
                <a:gd name="T41" fmla="*/ 118 h 786"/>
                <a:gd name="T42" fmla="*/ 8 w 659"/>
                <a:gd name="T43" fmla="*/ 119 h 786"/>
                <a:gd name="T44" fmla="*/ 6 w 659"/>
                <a:gd name="T45" fmla="*/ 117 h 786"/>
                <a:gd name="T46" fmla="*/ 5 w 659"/>
                <a:gd name="T47" fmla="*/ 117 h 786"/>
                <a:gd name="T48" fmla="*/ 4 w 659"/>
                <a:gd name="T49" fmla="*/ 117 h 786"/>
                <a:gd name="T50" fmla="*/ 4 w 659"/>
                <a:gd name="T51" fmla="*/ 120 h 786"/>
                <a:gd name="T52" fmla="*/ 3 w 659"/>
                <a:gd name="T53" fmla="*/ 122 h 786"/>
                <a:gd name="T54" fmla="*/ 3 w 659"/>
                <a:gd name="T55" fmla="*/ 133 h 786"/>
                <a:gd name="T56" fmla="*/ 2 w 659"/>
                <a:gd name="T57" fmla="*/ 148 h 786"/>
                <a:gd name="T58" fmla="*/ 0 w 659"/>
                <a:gd name="T59" fmla="*/ 209 h 786"/>
                <a:gd name="T60" fmla="*/ 3 w 659"/>
                <a:gd name="T61" fmla="*/ 514 h 786"/>
                <a:gd name="T62" fmla="*/ 10 w 659"/>
                <a:gd name="T63" fmla="*/ 679 h 786"/>
                <a:gd name="T64" fmla="*/ 9 w 659"/>
                <a:gd name="T65" fmla="*/ 695 h 786"/>
                <a:gd name="T66" fmla="*/ 16 w 659"/>
                <a:gd name="T67" fmla="*/ 710 h 786"/>
                <a:gd name="T68" fmla="*/ 18 w 659"/>
                <a:gd name="T69" fmla="*/ 713 h 786"/>
                <a:gd name="T70" fmla="*/ 20 w 659"/>
                <a:gd name="T71" fmla="*/ 715 h 786"/>
                <a:gd name="T72" fmla="*/ 24 w 659"/>
                <a:gd name="T73" fmla="*/ 716 h 786"/>
                <a:gd name="T74" fmla="*/ 58 w 659"/>
                <a:gd name="T75" fmla="*/ 721 h 786"/>
                <a:gd name="T76" fmla="*/ 230 w 659"/>
                <a:gd name="T77" fmla="*/ 730 h 786"/>
                <a:gd name="T78" fmla="*/ 433 w 659"/>
                <a:gd name="T79" fmla="*/ 771 h 786"/>
                <a:gd name="T80" fmla="*/ 482 w 659"/>
                <a:gd name="T81" fmla="*/ 784 h 786"/>
                <a:gd name="T82" fmla="*/ 503 w 659"/>
                <a:gd name="T83" fmla="*/ 786 h 786"/>
                <a:gd name="T84" fmla="*/ 515 w 659"/>
                <a:gd name="T85" fmla="*/ 784 h 786"/>
                <a:gd name="T86" fmla="*/ 528 w 659"/>
                <a:gd name="T87" fmla="*/ 781 h 786"/>
                <a:gd name="T88" fmla="*/ 569 w 659"/>
                <a:gd name="T89" fmla="*/ 760 h 786"/>
                <a:gd name="T90" fmla="*/ 622 w 659"/>
                <a:gd name="T91" fmla="*/ 725 h 786"/>
                <a:gd name="T92" fmla="*/ 635 w 659"/>
                <a:gd name="T93" fmla="*/ 718 h 786"/>
                <a:gd name="T94" fmla="*/ 641 w 659"/>
                <a:gd name="T95" fmla="*/ 716 h 786"/>
                <a:gd name="T96" fmla="*/ 648 w 659"/>
                <a:gd name="T97" fmla="*/ 709 h 786"/>
                <a:gd name="T98" fmla="*/ 652 w 659"/>
                <a:gd name="T99" fmla="*/ 704 h 786"/>
                <a:gd name="T100" fmla="*/ 654 w 659"/>
                <a:gd name="T101" fmla="*/ 699 h 786"/>
                <a:gd name="T102" fmla="*/ 656 w 659"/>
                <a:gd name="T103" fmla="*/ 694 h 786"/>
                <a:gd name="T104" fmla="*/ 657 w 659"/>
                <a:gd name="T105" fmla="*/ 691 h 786"/>
                <a:gd name="T106" fmla="*/ 655 w 659"/>
                <a:gd name="T107" fmla="*/ 682 h 786"/>
                <a:gd name="T108" fmla="*/ 652 w 659"/>
                <a:gd name="T109" fmla="*/ 659 h 786"/>
                <a:gd name="T110" fmla="*/ 651 w 659"/>
                <a:gd name="T111" fmla="*/ 129 h 786"/>
                <a:gd name="T112" fmla="*/ 652 w 659"/>
                <a:gd name="T113" fmla="*/ 117 h 786"/>
                <a:gd name="T114" fmla="*/ 655 w 659"/>
                <a:gd name="T115" fmla="*/ 96 h 786"/>
                <a:gd name="T116" fmla="*/ 657 w 659"/>
                <a:gd name="T117" fmla="*/ 94 h 786"/>
                <a:gd name="T118" fmla="*/ 657 w 659"/>
                <a:gd name="T119" fmla="*/ 89 h 786"/>
                <a:gd name="T120" fmla="*/ 658 w 659"/>
                <a:gd name="T121" fmla="*/ 85 h 786"/>
                <a:gd name="T122" fmla="*/ 659 w 659"/>
                <a:gd name="T123" fmla="*/ 75 h 786"/>
                <a:gd name="T124" fmla="*/ 658 w 659"/>
                <a:gd name="T125" fmla="*/ 57 h 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59" h="786">
                  <a:moveTo>
                    <a:pt x="658" y="57"/>
                  </a:moveTo>
                  <a:lnTo>
                    <a:pt x="654" y="51"/>
                  </a:lnTo>
                  <a:lnTo>
                    <a:pt x="653" y="49"/>
                  </a:lnTo>
                  <a:lnTo>
                    <a:pt x="650" y="48"/>
                  </a:lnTo>
                  <a:lnTo>
                    <a:pt x="645" y="46"/>
                  </a:lnTo>
                  <a:lnTo>
                    <a:pt x="641" y="46"/>
                  </a:lnTo>
                  <a:lnTo>
                    <a:pt x="636" y="45"/>
                  </a:lnTo>
                  <a:lnTo>
                    <a:pt x="629" y="45"/>
                  </a:lnTo>
                  <a:lnTo>
                    <a:pt x="621" y="44"/>
                  </a:lnTo>
                  <a:lnTo>
                    <a:pt x="495" y="38"/>
                  </a:lnTo>
                  <a:lnTo>
                    <a:pt x="185" y="0"/>
                  </a:lnTo>
                  <a:lnTo>
                    <a:pt x="162" y="1"/>
                  </a:lnTo>
                  <a:lnTo>
                    <a:pt x="149" y="5"/>
                  </a:lnTo>
                  <a:lnTo>
                    <a:pt x="143" y="7"/>
                  </a:lnTo>
                  <a:lnTo>
                    <a:pt x="131" y="17"/>
                  </a:lnTo>
                  <a:lnTo>
                    <a:pt x="93" y="39"/>
                  </a:lnTo>
                  <a:lnTo>
                    <a:pt x="60" y="61"/>
                  </a:lnTo>
                  <a:lnTo>
                    <a:pt x="21" y="104"/>
                  </a:lnTo>
                  <a:lnTo>
                    <a:pt x="13" y="116"/>
                  </a:lnTo>
                  <a:lnTo>
                    <a:pt x="11" y="117"/>
                  </a:lnTo>
                  <a:lnTo>
                    <a:pt x="9" y="118"/>
                  </a:lnTo>
                  <a:lnTo>
                    <a:pt x="8" y="119"/>
                  </a:lnTo>
                  <a:lnTo>
                    <a:pt x="6" y="117"/>
                  </a:lnTo>
                  <a:lnTo>
                    <a:pt x="5" y="117"/>
                  </a:lnTo>
                  <a:lnTo>
                    <a:pt x="4" y="117"/>
                  </a:lnTo>
                  <a:lnTo>
                    <a:pt x="4" y="120"/>
                  </a:lnTo>
                  <a:lnTo>
                    <a:pt x="3" y="122"/>
                  </a:lnTo>
                  <a:lnTo>
                    <a:pt x="3" y="133"/>
                  </a:lnTo>
                  <a:lnTo>
                    <a:pt x="2" y="148"/>
                  </a:lnTo>
                  <a:lnTo>
                    <a:pt x="0" y="209"/>
                  </a:lnTo>
                  <a:lnTo>
                    <a:pt x="3" y="514"/>
                  </a:lnTo>
                  <a:lnTo>
                    <a:pt x="10" y="679"/>
                  </a:lnTo>
                  <a:lnTo>
                    <a:pt x="9" y="695"/>
                  </a:lnTo>
                  <a:lnTo>
                    <a:pt x="16" y="710"/>
                  </a:lnTo>
                  <a:lnTo>
                    <a:pt x="18" y="713"/>
                  </a:lnTo>
                  <a:lnTo>
                    <a:pt x="20" y="715"/>
                  </a:lnTo>
                  <a:lnTo>
                    <a:pt x="24" y="716"/>
                  </a:lnTo>
                  <a:lnTo>
                    <a:pt x="58" y="721"/>
                  </a:lnTo>
                  <a:lnTo>
                    <a:pt x="230" y="730"/>
                  </a:lnTo>
                  <a:lnTo>
                    <a:pt x="433" y="771"/>
                  </a:lnTo>
                  <a:lnTo>
                    <a:pt x="482" y="784"/>
                  </a:lnTo>
                  <a:lnTo>
                    <a:pt x="503" y="786"/>
                  </a:lnTo>
                  <a:lnTo>
                    <a:pt x="515" y="784"/>
                  </a:lnTo>
                  <a:lnTo>
                    <a:pt x="528" y="781"/>
                  </a:lnTo>
                  <a:lnTo>
                    <a:pt x="569" y="760"/>
                  </a:lnTo>
                  <a:lnTo>
                    <a:pt x="622" y="725"/>
                  </a:lnTo>
                  <a:lnTo>
                    <a:pt x="635" y="718"/>
                  </a:lnTo>
                  <a:lnTo>
                    <a:pt x="641" y="716"/>
                  </a:lnTo>
                  <a:lnTo>
                    <a:pt x="648" y="709"/>
                  </a:lnTo>
                  <a:lnTo>
                    <a:pt x="652" y="704"/>
                  </a:lnTo>
                  <a:lnTo>
                    <a:pt x="654" y="699"/>
                  </a:lnTo>
                  <a:lnTo>
                    <a:pt x="656" y="694"/>
                  </a:lnTo>
                  <a:lnTo>
                    <a:pt x="657" y="691"/>
                  </a:lnTo>
                  <a:lnTo>
                    <a:pt x="655" y="682"/>
                  </a:lnTo>
                  <a:lnTo>
                    <a:pt x="652" y="659"/>
                  </a:lnTo>
                  <a:lnTo>
                    <a:pt x="651" y="129"/>
                  </a:lnTo>
                  <a:lnTo>
                    <a:pt x="652" y="117"/>
                  </a:lnTo>
                  <a:lnTo>
                    <a:pt x="655" y="96"/>
                  </a:lnTo>
                  <a:lnTo>
                    <a:pt x="657" y="94"/>
                  </a:lnTo>
                  <a:lnTo>
                    <a:pt x="657" y="89"/>
                  </a:lnTo>
                  <a:lnTo>
                    <a:pt x="658" y="85"/>
                  </a:lnTo>
                  <a:lnTo>
                    <a:pt x="659" y="75"/>
                  </a:lnTo>
                  <a:lnTo>
                    <a:pt x="658" y="57"/>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Freeform 76"/>
            <p:cNvSpPr>
              <a:spLocks/>
            </p:cNvSpPr>
            <p:nvPr/>
          </p:nvSpPr>
          <p:spPr bwMode="auto">
            <a:xfrm>
              <a:off x="7661276" y="1804989"/>
              <a:ext cx="981075" cy="247650"/>
            </a:xfrm>
            <a:custGeom>
              <a:avLst/>
              <a:gdLst>
                <a:gd name="T0" fmla="*/ 509 w 618"/>
                <a:gd name="T1" fmla="*/ 156 h 156"/>
                <a:gd name="T2" fmla="*/ 618 w 618"/>
                <a:gd name="T3" fmla="*/ 47 h 156"/>
                <a:gd name="T4" fmla="*/ 153 w 618"/>
                <a:gd name="T5" fmla="*/ 0 h 156"/>
                <a:gd name="T6" fmla="*/ 0 w 618"/>
                <a:gd name="T7" fmla="*/ 101 h 156"/>
                <a:gd name="T8" fmla="*/ 509 w 618"/>
                <a:gd name="T9" fmla="*/ 156 h 156"/>
              </a:gdLst>
              <a:ahLst/>
              <a:cxnLst>
                <a:cxn ang="0">
                  <a:pos x="T0" y="T1"/>
                </a:cxn>
                <a:cxn ang="0">
                  <a:pos x="T2" y="T3"/>
                </a:cxn>
                <a:cxn ang="0">
                  <a:pos x="T4" y="T5"/>
                </a:cxn>
                <a:cxn ang="0">
                  <a:pos x="T6" y="T7"/>
                </a:cxn>
                <a:cxn ang="0">
                  <a:pos x="T8" y="T9"/>
                </a:cxn>
              </a:cxnLst>
              <a:rect l="0" t="0" r="r" b="b"/>
              <a:pathLst>
                <a:path w="618" h="156">
                  <a:moveTo>
                    <a:pt x="509" y="156"/>
                  </a:moveTo>
                  <a:lnTo>
                    <a:pt x="618" y="47"/>
                  </a:lnTo>
                  <a:lnTo>
                    <a:pt x="153" y="0"/>
                  </a:lnTo>
                  <a:lnTo>
                    <a:pt x="0" y="101"/>
                  </a:lnTo>
                  <a:lnTo>
                    <a:pt x="509" y="156"/>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Freeform 77"/>
            <p:cNvSpPr>
              <a:spLocks/>
            </p:cNvSpPr>
            <p:nvPr/>
          </p:nvSpPr>
          <p:spPr bwMode="auto">
            <a:xfrm>
              <a:off x="8464551" y="1938339"/>
              <a:ext cx="161925" cy="1023938"/>
            </a:xfrm>
            <a:custGeom>
              <a:avLst/>
              <a:gdLst>
                <a:gd name="T0" fmla="*/ 102 w 102"/>
                <a:gd name="T1" fmla="*/ 0 h 645"/>
                <a:gd name="T2" fmla="*/ 7 w 102"/>
                <a:gd name="T3" fmla="*/ 95 h 645"/>
                <a:gd name="T4" fmla="*/ 0 w 102"/>
                <a:gd name="T5" fmla="*/ 645 h 645"/>
                <a:gd name="T6" fmla="*/ 102 w 102"/>
                <a:gd name="T7" fmla="*/ 584 h 645"/>
                <a:gd name="T8" fmla="*/ 102 w 102"/>
                <a:gd name="T9" fmla="*/ 0 h 645"/>
              </a:gdLst>
              <a:ahLst/>
              <a:cxnLst>
                <a:cxn ang="0">
                  <a:pos x="T0" y="T1"/>
                </a:cxn>
                <a:cxn ang="0">
                  <a:pos x="T2" y="T3"/>
                </a:cxn>
                <a:cxn ang="0">
                  <a:pos x="T4" y="T5"/>
                </a:cxn>
                <a:cxn ang="0">
                  <a:pos x="T6" y="T7"/>
                </a:cxn>
                <a:cxn ang="0">
                  <a:pos x="T8" y="T9"/>
                </a:cxn>
              </a:cxnLst>
              <a:rect l="0" t="0" r="r" b="b"/>
              <a:pathLst>
                <a:path w="102" h="645">
                  <a:moveTo>
                    <a:pt x="102" y="0"/>
                  </a:moveTo>
                  <a:lnTo>
                    <a:pt x="7" y="95"/>
                  </a:lnTo>
                  <a:lnTo>
                    <a:pt x="0" y="645"/>
                  </a:lnTo>
                  <a:lnTo>
                    <a:pt x="102" y="584"/>
                  </a:lnTo>
                  <a:lnTo>
                    <a:pt x="102" y="0"/>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Freeform 78"/>
            <p:cNvSpPr>
              <a:spLocks/>
            </p:cNvSpPr>
            <p:nvPr/>
          </p:nvSpPr>
          <p:spPr bwMode="auto">
            <a:xfrm>
              <a:off x="7666039" y="1998664"/>
              <a:ext cx="771525" cy="963613"/>
            </a:xfrm>
            <a:custGeom>
              <a:avLst/>
              <a:gdLst>
                <a:gd name="T0" fmla="*/ 476 w 486"/>
                <a:gd name="T1" fmla="*/ 607 h 607"/>
                <a:gd name="T2" fmla="*/ 486 w 486"/>
                <a:gd name="T3" fmla="*/ 57 h 607"/>
                <a:gd name="T4" fmla="*/ 0 w 486"/>
                <a:gd name="T5" fmla="*/ 0 h 607"/>
                <a:gd name="T6" fmla="*/ 7 w 486"/>
                <a:gd name="T7" fmla="*/ 539 h 607"/>
                <a:gd name="T8" fmla="*/ 476 w 486"/>
                <a:gd name="T9" fmla="*/ 607 h 607"/>
              </a:gdLst>
              <a:ahLst/>
              <a:cxnLst>
                <a:cxn ang="0">
                  <a:pos x="T0" y="T1"/>
                </a:cxn>
                <a:cxn ang="0">
                  <a:pos x="T2" y="T3"/>
                </a:cxn>
                <a:cxn ang="0">
                  <a:pos x="T4" y="T5"/>
                </a:cxn>
                <a:cxn ang="0">
                  <a:pos x="T6" y="T7"/>
                </a:cxn>
                <a:cxn ang="0">
                  <a:pos x="T8" y="T9"/>
                </a:cxn>
              </a:cxnLst>
              <a:rect l="0" t="0" r="r" b="b"/>
              <a:pathLst>
                <a:path w="486" h="607">
                  <a:moveTo>
                    <a:pt x="476" y="607"/>
                  </a:moveTo>
                  <a:lnTo>
                    <a:pt x="486" y="57"/>
                  </a:lnTo>
                  <a:lnTo>
                    <a:pt x="0" y="0"/>
                  </a:lnTo>
                  <a:lnTo>
                    <a:pt x="7" y="539"/>
                  </a:lnTo>
                  <a:lnTo>
                    <a:pt x="476" y="607"/>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Freeform 79"/>
            <p:cNvSpPr>
              <a:spLocks/>
            </p:cNvSpPr>
            <p:nvPr/>
          </p:nvSpPr>
          <p:spPr bwMode="auto">
            <a:xfrm>
              <a:off x="7710489" y="2160589"/>
              <a:ext cx="565150" cy="263525"/>
            </a:xfrm>
            <a:custGeom>
              <a:avLst/>
              <a:gdLst>
                <a:gd name="T0" fmla="*/ 349 w 356"/>
                <a:gd name="T1" fmla="*/ 166 h 166"/>
                <a:gd name="T2" fmla="*/ 356 w 356"/>
                <a:gd name="T3" fmla="*/ 37 h 166"/>
                <a:gd name="T4" fmla="*/ 176 w 356"/>
                <a:gd name="T5" fmla="*/ 23 h 166"/>
                <a:gd name="T6" fmla="*/ 3 w 356"/>
                <a:gd name="T7" fmla="*/ 0 h 166"/>
                <a:gd name="T8" fmla="*/ 0 w 356"/>
                <a:gd name="T9" fmla="*/ 132 h 166"/>
                <a:gd name="T10" fmla="*/ 173 w 356"/>
                <a:gd name="T11" fmla="*/ 152 h 166"/>
                <a:gd name="T12" fmla="*/ 349 w 356"/>
                <a:gd name="T13" fmla="*/ 166 h 166"/>
              </a:gdLst>
              <a:ahLst/>
              <a:cxnLst>
                <a:cxn ang="0">
                  <a:pos x="T0" y="T1"/>
                </a:cxn>
                <a:cxn ang="0">
                  <a:pos x="T2" y="T3"/>
                </a:cxn>
                <a:cxn ang="0">
                  <a:pos x="T4" y="T5"/>
                </a:cxn>
                <a:cxn ang="0">
                  <a:pos x="T6" y="T7"/>
                </a:cxn>
                <a:cxn ang="0">
                  <a:pos x="T8" y="T9"/>
                </a:cxn>
                <a:cxn ang="0">
                  <a:pos x="T10" y="T11"/>
                </a:cxn>
                <a:cxn ang="0">
                  <a:pos x="T12" y="T13"/>
                </a:cxn>
              </a:cxnLst>
              <a:rect l="0" t="0" r="r" b="b"/>
              <a:pathLst>
                <a:path w="356" h="166">
                  <a:moveTo>
                    <a:pt x="349" y="166"/>
                  </a:moveTo>
                  <a:lnTo>
                    <a:pt x="356" y="37"/>
                  </a:lnTo>
                  <a:lnTo>
                    <a:pt x="176" y="23"/>
                  </a:lnTo>
                  <a:lnTo>
                    <a:pt x="3" y="0"/>
                  </a:lnTo>
                  <a:lnTo>
                    <a:pt x="0" y="132"/>
                  </a:lnTo>
                  <a:lnTo>
                    <a:pt x="173" y="152"/>
                  </a:lnTo>
                  <a:lnTo>
                    <a:pt x="349" y="166"/>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 name="Freeform 80"/>
            <p:cNvSpPr>
              <a:spLocks/>
            </p:cNvSpPr>
            <p:nvPr/>
          </p:nvSpPr>
          <p:spPr bwMode="auto">
            <a:xfrm>
              <a:off x="7742239" y="2197101"/>
              <a:ext cx="500063" cy="195263"/>
            </a:xfrm>
            <a:custGeom>
              <a:avLst/>
              <a:gdLst>
                <a:gd name="T0" fmla="*/ 312 w 315"/>
                <a:gd name="T1" fmla="*/ 123 h 123"/>
                <a:gd name="T2" fmla="*/ 315 w 315"/>
                <a:gd name="T3" fmla="*/ 34 h 123"/>
                <a:gd name="T4" fmla="*/ 166 w 315"/>
                <a:gd name="T5" fmla="*/ 21 h 123"/>
                <a:gd name="T6" fmla="*/ 0 w 315"/>
                <a:gd name="T7" fmla="*/ 0 h 123"/>
                <a:gd name="T8" fmla="*/ 3 w 315"/>
                <a:gd name="T9" fmla="*/ 89 h 123"/>
                <a:gd name="T10" fmla="*/ 166 w 315"/>
                <a:gd name="T11" fmla="*/ 109 h 123"/>
                <a:gd name="T12" fmla="*/ 312 w 315"/>
                <a:gd name="T13" fmla="*/ 123 h 123"/>
              </a:gdLst>
              <a:ahLst/>
              <a:cxnLst>
                <a:cxn ang="0">
                  <a:pos x="T0" y="T1"/>
                </a:cxn>
                <a:cxn ang="0">
                  <a:pos x="T2" y="T3"/>
                </a:cxn>
                <a:cxn ang="0">
                  <a:pos x="T4" y="T5"/>
                </a:cxn>
                <a:cxn ang="0">
                  <a:pos x="T6" y="T7"/>
                </a:cxn>
                <a:cxn ang="0">
                  <a:pos x="T8" y="T9"/>
                </a:cxn>
                <a:cxn ang="0">
                  <a:pos x="T10" y="T11"/>
                </a:cxn>
                <a:cxn ang="0">
                  <a:pos x="T12" y="T13"/>
                </a:cxn>
              </a:cxnLst>
              <a:rect l="0" t="0" r="r" b="b"/>
              <a:pathLst>
                <a:path w="315" h="123">
                  <a:moveTo>
                    <a:pt x="312" y="123"/>
                  </a:moveTo>
                  <a:lnTo>
                    <a:pt x="315" y="34"/>
                  </a:lnTo>
                  <a:lnTo>
                    <a:pt x="166" y="21"/>
                  </a:lnTo>
                  <a:lnTo>
                    <a:pt x="0" y="0"/>
                  </a:lnTo>
                  <a:lnTo>
                    <a:pt x="3" y="89"/>
                  </a:lnTo>
                  <a:lnTo>
                    <a:pt x="166" y="109"/>
                  </a:lnTo>
                  <a:lnTo>
                    <a:pt x="312" y="123"/>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 name="Freeform 81"/>
            <p:cNvSpPr>
              <a:spLocks/>
            </p:cNvSpPr>
            <p:nvPr/>
          </p:nvSpPr>
          <p:spPr bwMode="auto">
            <a:xfrm>
              <a:off x="7777164" y="2249489"/>
              <a:ext cx="428625" cy="104775"/>
            </a:xfrm>
            <a:custGeom>
              <a:avLst/>
              <a:gdLst>
                <a:gd name="T0" fmla="*/ 253 w 270"/>
                <a:gd name="T1" fmla="*/ 22 h 66"/>
                <a:gd name="T2" fmla="*/ 237 w 270"/>
                <a:gd name="T3" fmla="*/ 17 h 66"/>
                <a:gd name="T4" fmla="*/ 234 w 270"/>
                <a:gd name="T5" fmla="*/ 18 h 66"/>
                <a:gd name="T6" fmla="*/ 221 w 270"/>
                <a:gd name="T7" fmla="*/ 23 h 66"/>
                <a:gd name="T8" fmla="*/ 205 w 270"/>
                <a:gd name="T9" fmla="*/ 42 h 66"/>
                <a:gd name="T10" fmla="*/ 202 w 270"/>
                <a:gd name="T11" fmla="*/ 44 h 66"/>
                <a:gd name="T12" fmla="*/ 195 w 270"/>
                <a:gd name="T13" fmla="*/ 49 h 66"/>
                <a:gd name="T14" fmla="*/ 174 w 270"/>
                <a:gd name="T15" fmla="*/ 50 h 66"/>
                <a:gd name="T16" fmla="*/ 164 w 270"/>
                <a:gd name="T17" fmla="*/ 43 h 66"/>
                <a:gd name="T18" fmla="*/ 155 w 270"/>
                <a:gd name="T19" fmla="*/ 22 h 66"/>
                <a:gd name="T20" fmla="*/ 144 w 270"/>
                <a:gd name="T21" fmla="*/ 10 h 66"/>
                <a:gd name="T22" fmla="*/ 137 w 270"/>
                <a:gd name="T23" fmla="*/ 7 h 66"/>
                <a:gd name="T24" fmla="*/ 118 w 270"/>
                <a:gd name="T25" fmla="*/ 9 h 66"/>
                <a:gd name="T26" fmla="*/ 100 w 270"/>
                <a:gd name="T27" fmla="*/ 25 h 66"/>
                <a:gd name="T28" fmla="*/ 75 w 270"/>
                <a:gd name="T29" fmla="*/ 35 h 66"/>
                <a:gd name="T30" fmla="*/ 59 w 270"/>
                <a:gd name="T31" fmla="*/ 34 h 66"/>
                <a:gd name="T32" fmla="*/ 51 w 270"/>
                <a:gd name="T33" fmla="*/ 24 h 66"/>
                <a:gd name="T34" fmla="*/ 41 w 270"/>
                <a:gd name="T35" fmla="*/ 4 h 66"/>
                <a:gd name="T36" fmla="*/ 25 w 270"/>
                <a:gd name="T37" fmla="*/ 0 h 66"/>
                <a:gd name="T38" fmla="*/ 8 w 270"/>
                <a:gd name="T39" fmla="*/ 13 h 66"/>
                <a:gd name="T40" fmla="*/ 2 w 270"/>
                <a:gd name="T41" fmla="*/ 29 h 66"/>
                <a:gd name="T42" fmla="*/ 1 w 270"/>
                <a:gd name="T43" fmla="*/ 26 h 66"/>
                <a:gd name="T44" fmla="*/ 0 w 270"/>
                <a:gd name="T45" fmla="*/ 29 h 66"/>
                <a:gd name="T46" fmla="*/ 5 w 270"/>
                <a:gd name="T47" fmla="*/ 35 h 66"/>
                <a:gd name="T48" fmla="*/ 14 w 270"/>
                <a:gd name="T49" fmla="*/ 34 h 66"/>
                <a:gd name="T50" fmla="*/ 21 w 270"/>
                <a:gd name="T51" fmla="*/ 22 h 66"/>
                <a:gd name="T52" fmla="*/ 32 w 270"/>
                <a:gd name="T53" fmla="*/ 17 h 66"/>
                <a:gd name="T54" fmla="*/ 49 w 270"/>
                <a:gd name="T55" fmla="*/ 44 h 66"/>
                <a:gd name="T56" fmla="*/ 56 w 270"/>
                <a:gd name="T57" fmla="*/ 49 h 66"/>
                <a:gd name="T58" fmla="*/ 92 w 270"/>
                <a:gd name="T59" fmla="*/ 48 h 66"/>
                <a:gd name="T60" fmla="*/ 120 w 270"/>
                <a:gd name="T61" fmla="*/ 28 h 66"/>
                <a:gd name="T62" fmla="*/ 132 w 270"/>
                <a:gd name="T63" fmla="*/ 22 h 66"/>
                <a:gd name="T64" fmla="*/ 143 w 270"/>
                <a:gd name="T65" fmla="*/ 28 h 66"/>
                <a:gd name="T66" fmla="*/ 177 w 270"/>
                <a:gd name="T67" fmla="*/ 63 h 66"/>
                <a:gd name="T68" fmla="*/ 193 w 270"/>
                <a:gd name="T69" fmla="*/ 66 h 66"/>
                <a:gd name="T70" fmla="*/ 205 w 270"/>
                <a:gd name="T71" fmla="*/ 61 h 66"/>
                <a:gd name="T72" fmla="*/ 212 w 270"/>
                <a:gd name="T73" fmla="*/ 57 h 66"/>
                <a:gd name="T74" fmla="*/ 222 w 270"/>
                <a:gd name="T75" fmla="*/ 44 h 66"/>
                <a:gd name="T76" fmla="*/ 232 w 270"/>
                <a:gd name="T77" fmla="*/ 34 h 66"/>
                <a:gd name="T78" fmla="*/ 237 w 270"/>
                <a:gd name="T79" fmla="*/ 32 h 66"/>
                <a:gd name="T80" fmla="*/ 245 w 270"/>
                <a:gd name="T81" fmla="*/ 40 h 66"/>
                <a:gd name="T82" fmla="*/ 257 w 270"/>
                <a:gd name="T83" fmla="*/ 61 h 66"/>
                <a:gd name="T84" fmla="*/ 266 w 270"/>
                <a:gd name="T85" fmla="*/ 60 h 66"/>
                <a:gd name="T86" fmla="*/ 270 w 270"/>
                <a:gd name="T87" fmla="*/ 47 h 66"/>
                <a:gd name="T88" fmla="*/ 263 w 270"/>
                <a:gd name="T89" fmla="*/ 37 h 66"/>
                <a:gd name="T90" fmla="*/ 259 w 270"/>
                <a:gd name="T91" fmla="*/ 2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70" h="66">
                  <a:moveTo>
                    <a:pt x="259" y="26"/>
                  </a:moveTo>
                  <a:lnTo>
                    <a:pt x="253" y="22"/>
                  </a:lnTo>
                  <a:lnTo>
                    <a:pt x="249" y="20"/>
                  </a:lnTo>
                  <a:lnTo>
                    <a:pt x="237" y="17"/>
                  </a:lnTo>
                  <a:lnTo>
                    <a:pt x="237" y="17"/>
                  </a:lnTo>
                  <a:lnTo>
                    <a:pt x="234" y="18"/>
                  </a:lnTo>
                  <a:lnTo>
                    <a:pt x="227" y="20"/>
                  </a:lnTo>
                  <a:lnTo>
                    <a:pt x="221" y="23"/>
                  </a:lnTo>
                  <a:lnTo>
                    <a:pt x="210" y="35"/>
                  </a:lnTo>
                  <a:lnTo>
                    <a:pt x="205" y="42"/>
                  </a:lnTo>
                  <a:lnTo>
                    <a:pt x="205" y="43"/>
                  </a:lnTo>
                  <a:lnTo>
                    <a:pt x="202" y="44"/>
                  </a:lnTo>
                  <a:lnTo>
                    <a:pt x="198" y="47"/>
                  </a:lnTo>
                  <a:lnTo>
                    <a:pt x="195" y="49"/>
                  </a:lnTo>
                  <a:lnTo>
                    <a:pt x="183" y="52"/>
                  </a:lnTo>
                  <a:lnTo>
                    <a:pt x="174" y="50"/>
                  </a:lnTo>
                  <a:lnTo>
                    <a:pt x="168" y="46"/>
                  </a:lnTo>
                  <a:lnTo>
                    <a:pt x="164" y="43"/>
                  </a:lnTo>
                  <a:lnTo>
                    <a:pt x="161" y="39"/>
                  </a:lnTo>
                  <a:lnTo>
                    <a:pt x="155" y="22"/>
                  </a:lnTo>
                  <a:lnTo>
                    <a:pt x="150" y="14"/>
                  </a:lnTo>
                  <a:lnTo>
                    <a:pt x="144" y="10"/>
                  </a:lnTo>
                  <a:lnTo>
                    <a:pt x="141" y="8"/>
                  </a:lnTo>
                  <a:lnTo>
                    <a:pt x="137" y="7"/>
                  </a:lnTo>
                  <a:lnTo>
                    <a:pt x="125" y="6"/>
                  </a:lnTo>
                  <a:lnTo>
                    <a:pt x="118" y="9"/>
                  </a:lnTo>
                  <a:lnTo>
                    <a:pt x="111" y="13"/>
                  </a:lnTo>
                  <a:lnTo>
                    <a:pt x="100" y="25"/>
                  </a:lnTo>
                  <a:lnTo>
                    <a:pt x="83" y="33"/>
                  </a:lnTo>
                  <a:lnTo>
                    <a:pt x="75" y="35"/>
                  </a:lnTo>
                  <a:lnTo>
                    <a:pt x="63" y="37"/>
                  </a:lnTo>
                  <a:lnTo>
                    <a:pt x="59" y="34"/>
                  </a:lnTo>
                  <a:lnTo>
                    <a:pt x="55" y="31"/>
                  </a:lnTo>
                  <a:lnTo>
                    <a:pt x="51" y="24"/>
                  </a:lnTo>
                  <a:lnTo>
                    <a:pt x="46" y="6"/>
                  </a:lnTo>
                  <a:lnTo>
                    <a:pt x="41" y="4"/>
                  </a:lnTo>
                  <a:lnTo>
                    <a:pt x="31" y="0"/>
                  </a:lnTo>
                  <a:lnTo>
                    <a:pt x="25" y="0"/>
                  </a:lnTo>
                  <a:lnTo>
                    <a:pt x="18" y="4"/>
                  </a:lnTo>
                  <a:lnTo>
                    <a:pt x="8" y="13"/>
                  </a:lnTo>
                  <a:lnTo>
                    <a:pt x="5" y="17"/>
                  </a:lnTo>
                  <a:lnTo>
                    <a:pt x="2" y="29"/>
                  </a:lnTo>
                  <a:lnTo>
                    <a:pt x="2" y="27"/>
                  </a:lnTo>
                  <a:lnTo>
                    <a:pt x="1" y="26"/>
                  </a:lnTo>
                  <a:lnTo>
                    <a:pt x="0" y="27"/>
                  </a:lnTo>
                  <a:lnTo>
                    <a:pt x="0" y="29"/>
                  </a:lnTo>
                  <a:lnTo>
                    <a:pt x="1" y="30"/>
                  </a:lnTo>
                  <a:lnTo>
                    <a:pt x="5" y="35"/>
                  </a:lnTo>
                  <a:lnTo>
                    <a:pt x="10" y="37"/>
                  </a:lnTo>
                  <a:lnTo>
                    <a:pt x="14" y="34"/>
                  </a:lnTo>
                  <a:lnTo>
                    <a:pt x="16" y="31"/>
                  </a:lnTo>
                  <a:lnTo>
                    <a:pt x="21" y="22"/>
                  </a:lnTo>
                  <a:lnTo>
                    <a:pt x="24" y="20"/>
                  </a:lnTo>
                  <a:lnTo>
                    <a:pt x="32" y="17"/>
                  </a:lnTo>
                  <a:lnTo>
                    <a:pt x="39" y="24"/>
                  </a:lnTo>
                  <a:lnTo>
                    <a:pt x="49" y="44"/>
                  </a:lnTo>
                  <a:lnTo>
                    <a:pt x="53" y="47"/>
                  </a:lnTo>
                  <a:lnTo>
                    <a:pt x="56" y="49"/>
                  </a:lnTo>
                  <a:lnTo>
                    <a:pt x="85" y="51"/>
                  </a:lnTo>
                  <a:lnTo>
                    <a:pt x="92" y="48"/>
                  </a:lnTo>
                  <a:lnTo>
                    <a:pt x="98" y="44"/>
                  </a:lnTo>
                  <a:lnTo>
                    <a:pt x="120" y="28"/>
                  </a:lnTo>
                  <a:lnTo>
                    <a:pt x="125" y="24"/>
                  </a:lnTo>
                  <a:lnTo>
                    <a:pt x="132" y="22"/>
                  </a:lnTo>
                  <a:lnTo>
                    <a:pt x="138" y="24"/>
                  </a:lnTo>
                  <a:lnTo>
                    <a:pt x="143" y="28"/>
                  </a:lnTo>
                  <a:lnTo>
                    <a:pt x="165" y="57"/>
                  </a:lnTo>
                  <a:lnTo>
                    <a:pt x="177" y="63"/>
                  </a:lnTo>
                  <a:lnTo>
                    <a:pt x="192" y="66"/>
                  </a:lnTo>
                  <a:lnTo>
                    <a:pt x="193" y="66"/>
                  </a:lnTo>
                  <a:lnTo>
                    <a:pt x="198" y="64"/>
                  </a:lnTo>
                  <a:lnTo>
                    <a:pt x="205" y="61"/>
                  </a:lnTo>
                  <a:lnTo>
                    <a:pt x="208" y="60"/>
                  </a:lnTo>
                  <a:lnTo>
                    <a:pt x="212" y="57"/>
                  </a:lnTo>
                  <a:lnTo>
                    <a:pt x="219" y="47"/>
                  </a:lnTo>
                  <a:lnTo>
                    <a:pt x="222" y="44"/>
                  </a:lnTo>
                  <a:lnTo>
                    <a:pt x="224" y="43"/>
                  </a:lnTo>
                  <a:lnTo>
                    <a:pt x="232" y="34"/>
                  </a:lnTo>
                  <a:lnTo>
                    <a:pt x="234" y="33"/>
                  </a:lnTo>
                  <a:lnTo>
                    <a:pt x="237" y="32"/>
                  </a:lnTo>
                  <a:lnTo>
                    <a:pt x="242" y="36"/>
                  </a:lnTo>
                  <a:lnTo>
                    <a:pt x="245" y="40"/>
                  </a:lnTo>
                  <a:lnTo>
                    <a:pt x="254" y="57"/>
                  </a:lnTo>
                  <a:lnTo>
                    <a:pt x="257" y="61"/>
                  </a:lnTo>
                  <a:lnTo>
                    <a:pt x="261" y="62"/>
                  </a:lnTo>
                  <a:lnTo>
                    <a:pt x="266" y="60"/>
                  </a:lnTo>
                  <a:lnTo>
                    <a:pt x="268" y="57"/>
                  </a:lnTo>
                  <a:lnTo>
                    <a:pt x="270" y="47"/>
                  </a:lnTo>
                  <a:lnTo>
                    <a:pt x="265" y="40"/>
                  </a:lnTo>
                  <a:lnTo>
                    <a:pt x="263" y="37"/>
                  </a:lnTo>
                  <a:lnTo>
                    <a:pt x="260" y="27"/>
                  </a:lnTo>
                  <a:lnTo>
                    <a:pt x="259" y="26"/>
                  </a:lnTo>
                  <a:close/>
                </a:path>
              </a:pathLst>
            </a:custGeom>
            <a:solidFill>
              <a:srgbClr val="9D504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 name="Freeform 67"/>
            <p:cNvSpPr>
              <a:spLocks/>
            </p:cNvSpPr>
            <p:nvPr/>
          </p:nvSpPr>
          <p:spPr bwMode="auto">
            <a:xfrm>
              <a:off x="6432551" y="1739901"/>
              <a:ext cx="923925" cy="852488"/>
            </a:xfrm>
            <a:custGeom>
              <a:avLst/>
              <a:gdLst>
                <a:gd name="T0" fmla="*/ 506 w 582"/>
                <a:gd name="T1" fmla="*/ 25 h 537"/>
                <a:gd name="T2" fmla="*/ 507 w 582"/>
                <a:gd name="T3" fmla="*/ 18 h 537"/>
                <a:gd name="T4" fmla="*/ 507 w 582"/>
                <a:gd name="T5" fmla="*/ 16 h 537"/>
                <a:gd name="T6" fmla="*/ 506 w 582"/>
                <a:gd name="T7" fmla="*/ 13 h 537"/>
                <a:gd name="T8" fmla="*/ 503 w 582"/>
                <a:gd name="T9" fmla="*/ 10 h 537"/>
                <a:gd name="T10" fmla="*/ 498 w 582"/>
                <a:gd name="T11" fmla="*/ 7 h 537"/>
                <a:gd name="T12" fmla="*/ 477 w 582"/>
                <a:gd name="T13" fmla="*/ 1 h 537"/>
                <a:gd name="T14" fmla="*/ 352 w 582"/>
                <a:gd name="T15" fmla="*/ 0 h 537"/>
                <a:gd name="T16" fmla="*/ 295 w 582"/>
                <a:gd name="T17" fmla="*/ 7 h 537"/>
                <a:gd name="T18" fmla="*/ 266 w 582"/>
                <a:gd name="T19" fmla="*/ 18 h 537"/>
                <a:gd name="T20" fmla="*/ 215 w 582"/>
                <a:gd name="T21" fmla="*/ 49 h 537"/>
                <a:gd name="T22" fmla="*/ 190 w 582"/>
                <a:gd name="T23" fmla="*/ 61 h 537"/>
                <a:gd name="T24" fmla="*/ 176 w 582"/>
                <a:gd name="T25" fmla="*/ 64 h 537"/>
                <a:gd name="T26" fmla="*/ 88 w 582"/>
                <a:gd name="T27" fmla="*/ 74 h 537"/>
                <a:gd name="T28" fmla="*/ 67 w 582"/>
                <a:gd name="T29" fmla="*/ 84 h 537"/>
                <a:gd name="T30" fmla="*/ 38 w 582"/>
                <a:gd name="T31" fmla="*/ 102 h 537"/>
                <a:gd name="T32" fmla="*/ 12 w 582"/>
                <a:gd name="T33" fmla="*/ 123 h 537"/>
                <a:gd name="T34" fmla="*/ 8 w 582"/>
                <a:gd name="T35" fmla="*/ 126 h 537"/>
                <a:gd name="T36" fmla="*/ 5 w 582"/>
                <a:gd name="T37" fmla="*/ 129 h 537"/>
                <a:gd name="T38" fmla="*/ 2 w 582"/>
                <a:gd name="T39" fmla="*/ 132 h 537"/>
                <a:gd name="T40" fmla="*/ 1 w 582"/>
                <a:gd name="T41" fmla="*/ 134 h 537"/>
                <a:gd name="T42" fmla="*/ 0 w 582"/>
                <a:gd name="T43" fmla="*/ 138 h 537"/>
                <a:gd name="T44" fmla="*/ 1 w 582"/>
                <a:gd name="T45" fmla="*/ 156 h 537"/>
                <a:gd name="T46" fmla="*/ 3 w 582"/>
                <a:gd name="T47" fmla="*/ 164 h 537"/>
                <a:gd name="T48" fmla="*/ 14 w 582"/>
                <a:gd name="T49" fmla="*/ 189 h 537"/>
                <a:gd name="T50" fmla="*/ 23 w 582"/>
                <a:gd name="T51" fmla="*/ 225 h 537"/>
                <a:gd name="T52" fmla="*/ 34 w 582"/>
                <a:gd name="T53" fmla="*/ 434 h 537"/>
                <a:gd name="T54" fmla="*/ 39 w 582"/>
                <a:gd name="T55" fmla="*/ 462 h 537"/>
                <a:gd name="T56" fmla="*/ 40 w 582"/>
                <a:gd name="T57" fmla="*/ 489 h 537"/>
                <a:gd name="T58" fmla="*/ 41 w 582"/>
                <a:gd name="T59" fmla="*/ 494 h 537"/>
                <a:gd name="T60" fmla="*/ 42 w 582"/>
                <a:gd name="T61" fmla="*/ 496 h 537"/>
                <a:gd name="T62" fmla="*/ 44 w 582"/>
                <a:gd name="T63" fmla="*/ 498 h 537"/>
                <a:gd name="T64" fmla="*/ 51 w 582"/>
                <a:gd name="T65" fmla="*/ 501 h 537"/>
                <a:gd name="T66" fmla="*/ 94 w 582"/>
                <a:gd name="T67" fmla="*/ 511 h 537"/>
                <a:gd name="T68" fmla="*/ 400 w 582"/>
                <a:gd name="T69" fmla="*/ 537 h 537"/>
                <a:gd name="T70" fmla="*/ 483 w 582"/>
                <a:gd name="T71" fmla="*/ 535 h 537"/>
                <a:gd name="T72" fmla="*/ 506 w 582"/>
                <a:gd name="T73" fmla="*/ 530 h 537"/>
                <a:gd name="T74" fmla="*/ 516 w 582"/>
                <a:gd name="T75" fmla="*/ 526 h 537"/>
                <a:gd name="T76" fmla="*/ 525 w 582"/>
                <a:gd name="T77" fmla="*/ 521 h 537"/>
                <a:gd name="T78" fmla="*/ 530 w 582"/>
                <a:gd name="T79" fmla="*/ 515 h 537"/>
                <a:gd name="T80" fmla="*/ 535 w 582"/>
                <a:gd name="T81" fmla="*/ 508 h 537"/>
                <a:gd name="T82" fmla="*/ 537 w 582"/>
                <a:gd name="T83" fmla="*/ 501 h 537"/>
                <a:gd name="T84" fmla="*/ 543 w 582"/>
                <a:gd name="T85" fmla="*/ 474 h 537"/>
                <a:gd name="T86" fmla="*/ 556 w 582"/>
                <a:gd name="T87" fmla="*/ 445 h 537"/>
                <a:gd name="T88" fmla="*/ 561 w 582"/>
                <a:gd name="T89" fmla="*/ 436 h 537"/>
                <a:gd name="T90" fmla="*/ 570 w 582"/>
                <a:gd name="T91" fmla="*/ 413 h 537"/>
                <a:gd name="T92" fmla="*/ 578 w 582"/>
                <a:gd name="T93" fmla="*/ 384 h 537"/>
                <a:gd name="T94" fmla="*/ 582 w 582"/>
                <a:gd name="T95" fmla="*/ 344 h 537"/>
                <a:gd name="T96" fmla="*/ 581 w 582"/>
                <a:gd name="T97" fmla="*/ 188 h 537"/>
                <a:gd name="T98" fmla="*/ 574 w 582"/>
                <a:gd name="T99" fmla="*/ 135 h 537"/>
                <a:gd name="T100" fmla="*/ 572 w 582"/>
                <a:gd name="T101" fmla="*/ 130 h 537"/>
                <a:gd name="T102" fmla="*/ 565 w 582"/>
                <a:gd name="T103" fmla="*/ 115 h 537"/>
                <a:gd name="T104" fmla="*/ 557 w 582"/>
                <a:gd name="T105" fmla="*/ 104 h 537"/>
                <a:gd name="T106" fmla="*/ 541 w 582"/>
                <a:gd name="T107" fmla="*/ 90 h 537"/>
                <a:gd name="T108" fmla="*/ 499 w 582"/>
                <a:gd name="T109" fmla="*/ 73 h 537"/>
                <a:gd name="T110" fmla="*/ 493 w 582"/>
                <a:gd name="T111" fmla="*/ 69 h 537"/>
                <a:gd name="T112" fmla="*/ 489 w 582"/>
                <a:gd name="T113" fmla="*/ 64 h 537"/>
                <a:gd name="T114" fmla="*/ 488 w 582"/>
                <a:gd name="T115" fmla="*/ 62 h 537"/>
                <a:gd name="T116" fmla="*/ 488 w 582"/>
                <a:gd name="T117" fmla="*/ 59 h 537"/>
                <a:gd name="T118" fmla="*/ 490 w 582"/>
                <a:gd name="T119" fmla="*/ 52 h 537"/>
                <a:gd name="T120" fmla="*/ 493 w 582"/>
                <a:gd name="T121" fmla="*/ 45 h 537"/>
                <a:gd name="T122" fmla="*/ 503 w 582"/>
                <a:gd name="T123" fmla="*/ 31 h 537"/>
                <a:gd name="T124" fmla="*/ 506 w 582"/>
                <a:gd name="T125" fmla="*/ 25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82" h="537">
                  <a:moveTo>
                    <a:pt x="506" y="25"/>
                  </a:moveTo>
                  <a:lnTo>
                    <a:pt x="507" y="18"/>
                  </a:lnTo>
                  <a:lnTo>
                    <a:pt x="507" y="16"/>
                  </a:lnTo>
                  <a:lnTo>
                    <a:pt x="506" y="13"/>
                  </a:lnTo>
                  <a:lnTo>
                    <a:pt x="503" y="10"/>
                  </a:lnTo>
                  <a:lnTo>
                    <a:pt x="498" y="7"/>
                  </a:lnTo>
                  <a:lnTo>
                    <a:pt x="477" y="1"/>
                  </a:lnTo>
                  <a:lnTo>
                    <a:pt x="352" y="0"/>
                  </a:lnTo>
                  <a:lnTo>
                    <a:pt x="295" y="7"/>
                  </a:lnTo>
                  <a:lnTo>
                    <a:pt x="266" y="18"/>
                  </a:lnTo>
                  <a:lnTo>
                    <a:pt x="215" y="49"/>
                  </a:lnTo>
                  <a:lnTo>
                    <a:pt x="190" y="61"/>
                  </a:lnTo>
                  <a:lnTo>
                    <a:pt x="176" y="64"/>
                  </a:lnTo>
                  <a:lnTo>
                    <a:pt x="88" y="74"/>
                  </a:lnTo>
                  <a:lnTo>
                    <a:pt x="67" y="84"/>
                  </a:lnTo>
                  <a:lnTo>
                    <a:pt x="38" y="102"/>
                  </a:lnTo>
                  <a:lnTo>
                    <a:pt x="12" y="123"/>
                  </a:lnTo>
                  <a:lnTo>
                    <a:pt x="8" y="126"/>
                  </a:lnTo>
                  <a:lnTo>
                    <a:pt x="5" y="129"/>
                  </a:lnTo>
                  <a:lnTo>
                    <a:pt x="2" y="132"/>
                  </a:lnTo>
                  <a:lnTo>
                    <a:pt x="1" y="134"/>
                  </a:lnTo>
                  <a:lnTo>
                    <a:pt x="0" y="138"/>
                  </a:lnTo>
                  <a:lnTo>
                    <a:pt x="1" y="156"/>
                  </a:lnTo>
                  <a:lnTo>
                    <a:pt x="3" y="164"/>
                  </a:lnTo>
                  <a:lnTo>
                    <a:pt x="14" y="189"/>
                  </a:lnTo>
                  <a:lnTo>
                    <a:pt x="23" y="225"/>
                  </a:lnTo>
                  <a:lnTo>
                    <a:pt x="34" y="434"/>
                  </a:lnTo>
                  <a:lnTo>
                    <a:pt x="39" y="462"/>
                  </a:lnTo>
                  <a:lnTo>
                    <a:pt x="40" y="489"/>
                  </a:lnTo>
                  <a:lnTo>
                    <a:pt x="41" y="494"/>
                  </a:lnTo>
                  <a:lnTo>
                    <a:pt x="42" y="496"/>
                  </a:lnTo>
                  <a:lnTo>
                    <a:pt x="44" y="498"/>
                  </a:lnTo>
                  <a:lnTo>
                    <a:pt x="51" y="501"/>
                  </a:lnTo>
                  <a:lnTo>
                    <a:pt x="94" y="511"/>
                  </a:lnTo>
                  <a:lnTo>
                    <a:pt x="400" y="537"/>
                  </a:lnTo>
                  <a:lnTo>
                    <a:pt x="483" y="535"/>
                  </a:lnTo>
                  <a:lnTo>
                    <a:pt x="506" y="530"/>
                  </a:lnTo>
                  <a:lnTo>
                    <a:pt x="516" y="526"/>
                  </a:lnTo>
                  <a:lnTo>
                    <a:pt x="525" y="521"/>
                  </a:lnTo>
                  <a:lnTo>
                    <a:pt x="530" y="515"/>
                  </a:lnTo>
                  <a:lnTo>
                    <a:pt x="535" y="508"/>
                  </a:lnTo>
                  <a:lnTo>
                    <a:pt x="537" y="501"/>
                  </a:lnTo>
                  <a:lnTo>
                    <a:pt x="543" y="474"/>
                  </a:lnTo>
                  <a:lnTo>
                    <a:pt x="556" y="445"/>
                  </a:lnTo>
                  <a:lnTo>
                    <a:pt x="561" y="436"/>
                  </a:lnTo>
                  <a:lnTo>
                    <a:pt x="570" y="413"/>
                  </a:lnTo>
                  <a:lnTo>
                    <a:pt x="578" y="384"/>
                  </a:lnTo>
                  <a:lnTo>
                    <a:pt x="582" y="344"/>
                  </a:lnTo>
                  <a:lnTo>
                    <a:pt x="581" y="188"/>
                  </a:lnTo>
                  <a:lnTo>
                    <a:pt x="574" y="135"/>
                  </a:lnTo>
                  <a:lnTo>
                    <a:pt x="572" y="130"/>
                  </a:lnTo>
                  <a:lnTo>
                    <a:pt x="565" y="115"/>
                  </a:lnTo>
                  <a:lnTo>
                    <a:pt x="557" y="104"/>
                  </a:lnTo>
                  <a:lnTo>
                    <a:pt x="541" y="90"/>
                  </a:lnTo>
                  <a:lnTo>
                    <a:pt x="499" y="73"/>
                  </a:lnTo>
                  <a:lnTo>
                    <a:pt x="493" y="69"/>
                  </a:lnTo>
                  <a:lnTo>
                    <a:pt x="489" y="64"/>
                  </a:lnTo>
                  <a:lnTo>
                    <a:pt x="488" y="62"/>
                  </a:lnTo>
                  <a:lnTo>
                    <a:pt x="488" y="59"/>
                  </a:lnTo>
                  <a:lnTo>
                    <a:pt x="490" y="52"/>
                  </a:lnTo>
                  <a:lnTo>
                    <a:pt x="493" y="45"/>
                  </a:lnTo>
                  <a:lnTo>
                    <a:pt x="503" y="31"/>
                  </a:lnTo>
                  <a:lnTo>
                    <a:pt x="506" y="25"/>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 name="Freeform 68"/>
            <p:cNvSpPr>
              <a:spLocks/>
            </p:cNvSpPr>
            <p:nvPr/>
          </p:nvSpPr>
          <p:spPr bwMode="auto">
            <a:xfrm>
              <a:off x="6415089" y="1947864"/>
              <a:ext cx="862013" cy="676275"/>
            </a:xfrm>
            <a:custGeom>
              <a:avLst/>
              <a:gdLst>
                <a:gd name="T0" fmla="*/ 528 w 543"/>
                <a:gd name="T1" fmla="*/ 23 h 426"/>
                <a:gd name="T2" fmla="*/ 524 w 543"/>
                <a:gd name="T3" fmla="*/ 21 h 426"/>
                <a:gd name="T4" fmla="*/ 512 w 543"/>
                <a:gd name="T5" fmla="*/ 18 h 426"/>
                <a:gd name="T6" fmla="*/ 482 w 543"/>
                <a:gd name="T7" fmla="*/ 12 h 426"/>
                <a:gd name="T8" fmla="*/ 49 w 543"/>
                <a:gd name="T9" fmla="*/ 1 h 426"/>
                <a:gd name="T10" fmla="*/ 35 w 543"/>
                <a:gd name="T11" fmla="*/ 1 h 426"/>
                <a:gd name="T12" fmla="*/ 26 w 543"/>
                <a:gd name="T13" fmla="*/ 0 h 426"/>
                <a:gd name="T14" fmla="*/ 14 w 543"/>
                <a:gd name="T15" fmla="*/ 2 h 426"/>
                <a:gd name="T16" fmla="*/ 10 w 543"/>
                <a:gd name="T17" fmla="*/ 6 h 426"/>
                <a:gd name="T18" fmla="*/ 7 w 543"/>
                <a:gd name="T19" fmla="*/ 11 h 426"/>
                <a:gd name="T20" fmla="*/ 4 w 543"/>
                <a:gd name="T21" fmla="*/ 18 h 426"/>
                <a:gd name="T22" fmla="*/ 0 w 543"/>
                <a:gd name="T23" fmla="*/ 40 h 426"/>
                <a:gd name="T24" fmla="*/ 8 w 543"/>
                <a:gd name="T25" fmla="*/ 134 h 426"/>
                <a:gd name="T26" fmla="*/ 17 w 543"/>
                <a:gd name="T27" fmla="*/ 372 h 426"/>
                <a:gd name="T28" fmla="*/ 19 w 543"/>
                <a:gd name="T29" fmla="*/ 390 h 426"/>
                <a:gd name="T30" fmla="*/ 22 w 543"/>
                <a:gd name="T31" fmla="*/ 397 h 426"/>
                <a:gd name="T32" fmla="*/ 25 w 543"/>
                <a:gd name="T33" fmla="*/ 403 h 426"/>
                <a:gd name="T34" fmla="*/ 31 w 543"/>
                <a:gd name="T35" fmla="*/ 413 h 426"/>
                <a:gd name="T36" fmla="*/ 35 w 543"/>
                <a:gd name="T37" fmla="*/ 414 h 426"/>
                <a:gd name="T38" fmla="*/ 39 w 543"/>
                <a:gd name="T39" fmla="*/ 415 h 426"/>
                <a:gd name="T40" fmla="*/ 57 w 543"/>
                <a:gd name="T41" fmla="*/ 412 h 426"/>
                <a:gd name="T42" fmla="*/ 82 w 543"/>
                <a:gd name="T43" fmla="*/ 412 h 426"/>
                <a:gd name="T44" fmla="*/ 91 w 543"/>
                <a:gd name="T45" fmla="*/ 413 h 426"/>
                <a:gd name="T46" fmla="*/ 111 w 543"/>
                <a:gd name="T47" fmla="*/ 413 h 426"/>
                <a:gd name="T48" fmla="*/ 123 w 543"/>
                <a:gd name="T49" fmla="*/ 415 h 426"/>
                <a:gd name="T50" fmla="*/ 395 w 543"/>
                <a:gd name="T51" fmla="*/ 426 h 426"/>
                <a:gd name="T52" fmla="*/ 468 w 543"/>
                <a:gd name="T53" fmla="*/ 424 h 426"/>
                <a:gd name="T54" fmla="*/ 511 w 543"/>
                <a:gd name="T55" fmla="*/ 419 h 426"/>
                <a:gd name="T56" fmla="*/ 524 w 543"/>
                <a:gd name="T57" fmla="*/ 414 h 426"/>
                <a:gd name="T58" fmla="*/ 531 w 543"/>
                <a:gd name="T59" fmla="*/ 408 h 426"/>
                <a:gd name="T60" fmla="*/ 537 w 543"/>
                <a:gd name="T61" fmla="*/ 398 h 426"/>
                <a:gd name="T62" fmla="*/ 540 w 543"/>
                <a:gd name="T63" fmla="*/ 393 h 426"/>
                <a:gd name="T64" fmla="*/ 541 w 543"/>
                <a:gd name="T65" fmla="*/ 387 h 426"/>
                <a:gd name="T66" fmla="*/ 543 w 543"/>
                <a:gd name="T67" fmla="*/ 375 h 426"/>
                <a:gd name="T68" fmla="*/ 541 w 543"/>
                <a:gd name="T69" fmla="*/ 326 h 426"/>
                <a:gd name="T70" fmla="*/ 540 w 543"/>
                <a:gd name="T71" fmla="*/ 319 h 426"/>
                <a:gd name="T72" fmla="*/ 530 w 543"/>
                <a:gd name="T73" fmla="*/ 156 h 426"/>
                <a:gd name="T74" fmla="*/ 539 w 543"/>
                <a:gd name="T75" fmla="*/ 67 h 426"/>
                <a:gd name="T76" fmla="*/ 539 w 543"/>
                <a:gd name="T77" fmla="*/ 53 h 426"/>
                <a:gd name="T78" fmla="*/ 537 w 543"/>
                <a:gd name="T79" fmla="*/ 42 h 426"/>
                <a:gd name="T80" fmla="*/ 535 w 543"/>
                <a:gd name="T81" fmla="*/ 33 h 426"/>
                <a:gd name="T82" fmla="*/ 531 w 543"/>
                <a:gd name="T83" fmla="*/ 28 h 426"/>
                <a:gd name="T84" fmla="*/ 528 w 543"/>
                <a:gd name="T85" fmla="*/ 23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43" h="426">
                  <a:moveTo>
                    <a:pt x="528" y="23"/>
                  </a:moveTo>
                  <a:lnTo>
                    <a:pt x="524" y="21"/>
                  </a:lnTo>
                  <a:lnTo>
                    <a:pt x="512" y="18"/>
                  </a:lnTo>
                  <a:lnTo>
                    <a:pt x="482" y="12"/>
                  </a:lnTo>
                  <a:lnTo>
                    <a:pt x="49" y="1"/>
                  </a:lnTo>
                  <a:lnTo>
                    <a:pt x="35" y="1"/>
                  </a:lnTo>
                  <a:lnTo>
                    <a:pt x="26" y="0"/>
                  </a:lnTo>
                  <a:lnTo>
                    <a:pt x="14" y="2"/>
                  </a:lnTo>
                  <a:lnTo>
                    <a:pt x="10" y="6"/>
                  </a:lnTo>
                  <a:lnTo>
                    <a:pt x="7" y="11"/>
                  </a:lnTo>
                  <a:lnTo>
                    <a:pt x="4" y="18"/>
                  </a:lnTo>
                  <a:lnTo>
                    <a:pt x="0" y="40"/>
                  </a:lnTo>
                  <a:lnTo>
                    <a:pt x="8" y="134"/>
                  </a:lnTo>
                  <a:lnTo>
                    <a:pt x="17" y="372"/>
                  </a:lnTo>
                  <a:lnTo>
                    <a:pt x="19" y="390"/>
                  </a:lnTo>
                  <a:lnTo>
                    <a:pt x="22" y="397"/>
                  </a:lnTo>
                  <a:lnTo>
                    <a:pt x="25" y="403"/>
                  </a:lnTo>
                  <a:lnTo>
                    <a:pt x="31" y="413"/>
                  </a:lnTo>
                  <a:lnTo>
                    <a:pt x="35" y="414"/>
                  </a:lnTo>
                  <a:lnTo>
                    <a:pt x="39" y="415"/>
                  </a:lnTo>
                  <a:lnTo>
                    <a:pt x="57" y="412"/>
                  </a:lnTo>
                  <a:lnTo>
                    <a:pt x="82" y="412"/>
                  </a:lnTo>
                  <a:lnTo>
                    <a:pt x="91" y="413"/>
                  </a:lnTo>
                  <a:lnTo>
                    <a:pt x="111" y="413"/>
                  </a:lnTo>
                  <a:lnTo>
                    <a:pt x="123" y="415"/>
                  </a:lnTo>
                  <a:lnTo>
                    <a:pt x="395" y="426"/>
                  </a:lnTo>
                  <a:lnTo>
                    <a:pt x="468" y="424"/>
                  </a:lnTo>
                  <a:lnTo>
                    <a:pt x="511" y="419"/>
                  </a:lnTo>
                  <a:lnTo>
                    <a:pt x="524" y="414"/>
                  </a:lnTo>
                  <a:lnTo>
                    <a:pt x="531" y="408"/>
                  </a:lnTo>
                  <a:lnTo>
                    <a:pt x="537" y="398"/>
                  </a:lnTo>
                  <a:lnTo>
                    <a:pt x="540" y="393"/>
                  </a:lnTo>
                  <a:lnTo>
                    <a:pt x="541" y="387"/>
                  </a:lnTo>
                  <a:lnTo>
                    <a:pt x="543" y="375"/>
                  </a:lnTo>
                  <a:lnTo>
                    <a:pt x="541" y="326"/>
                  </a:lnTo>
                  <a:lnTo>
                    <a:pt x="540" y="319"/>
                  </a:lnTo>
                  <a:lnTo>
                    <a:pt x="530" y="156"/>
                  </a:lnTo>
                  <a:lnTo>
                    <a:pt x="539" y="67"/>
                  </a:lnTo>
                  <a:lnTo>
                    <a:pt x="539" y="53"/>
                  </a:lnTo>
                  <a:lnTo>
                    <a:pt x="537" y="42"/>
                  </a:lnTo>
                  <a:lnTo>
                    <a:pt x="535" y="33"/>
                  </a:lnTo>
                  <a:lnTo>
                    <a:pt x="531" y="28"/>
                  </a:lnTo>
                  <a:lnTo>
                    <a:pt x="528" y="23"/>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 name="Freeform 69"/>
            <p:cNvSpPr>
              <a:spLocks/>
            </p:cNvSpPr>
            <p:nvPr/>
          </p:nvSpPr>
          <p:spPr bwMode="auto">
            <a:xfrm>
              <a:off x="6524626" y="2036764"/>
              <a:ext cx="646113" cy="463550"/>
            </a:xfrm>
            <a:custGeom>
              <a:avLst/>
              <a:gdLst>
                <a:gd name="T0" fmla="*/ 392 w 407"/>
                <a:gd name="T1" fmla="*/ 30 h 292"/>
                <a:gd name="T2" fmla="*/ 390 w 407"/>
                <a:gd name="T3" fmla="*/ 26 h 292"/>
                <a:gd name="T4" fmla="*/ 388 w 407"/>
                <a:gd name="T5" fmla="*/ 23 h 292"/>
                <a:gd name="T6" fmla="*/ 388 w 407"/>
                <a:gd name="T7" fmla="*/ 23 h 292"/>
                <a:gd name="T8" fmla="*/ 365 w 407"/>
                <a:gd name="T9" fmla="*/ 17 h 292"/>
                <a:gd name="T10" fmla="*/ 360 w 407"/>
                <a:gd name="T11" fmla="*/ 17 h 292"/>
                <a:gd name="T12" fmla="*/ 347 w 407"/>
                <a:gd name="T13" fmla="*/ 15 h 292"/>
                <a:gd name="T14" fmla="*/ 156 w 407"/>
                <a:gd name="T15" fmla="*/ 0 h 292"/>
                <a:gd name="T16" fmla="*/ 40 w 407"/>
                <a:gd name="T17" fmla="*/ 5 h 292"/>
                <a:gd name="T18" fmla="*/ 22 w 407"/>
                <a:gd name="T19" fmla="*/ 8 h 292"/>
                <a:gd name="T20" fmla="*/ 14 w 407"/>
                <a:gd name="T21" fmla="*/ 11 h 292"/>
                <a:gd name="T22" fmla="*/ 12 w 407"/>
                <a:gd name="T23" fmla="*/ 13 h 292"/>
                <a:gd name="T24" fmla="*/ 12 w 407"/>
                <a:gd name="T25" fmla="*/ 15 h 292"/>
                <a:gd name="T26" fmla="*/ 12 w 407"/>
                <a:gd name="T27" fmla="*/ 18 h 292"/>
                <a:gd name="T28" fmla="*/ 12 w 407"/>
                <a:gd name="T29" fmla="*/ 22 h 292"/>
                <a:gd name="T30" fmla="*/ 10 w 407"/>
                <a:gd name="T31" fmla="*/ 27 h 292"/>
                <a:gd name="T32" fmla="*/ 0 w 407"/>
                <a:gd name="T33" fmla="*/ 75 h 292"/>
                <a:gd name="T34" fmla="*/ 8 w 407"/>
                <a:gd name="T35" fmla="*/ 208 h 292"/>
                <a:gd name="T36" fmla="*/ 12 w 407"/>
                <a:gd name="T37" fmla="*/ 229 h 292"/>
                <a:gd name="T38" fmla="*/ 19 w 407"/>
                <a:gd name="T39" fmla="*/ 247 h 292"/>
                <a:gd name="T40" fmla="*/ 30 w 407"/>
                <a:gd name="T41" fmla="*/ 261 h 292"/>
                <a:gd name="T42" fmla="*/ 34 w 407"/>
                <a:gd name="T43" fmla="*/ 266 h 292"/>
                <a:gd name="T44" fmla="*/ 34 w 407"/>
                <a:gd name="T45" fmla="*/ 268 h 292"/>
                <a:gd name="T46" fmla="*/ 35 w 407"/>
                <a:gd name="T47" fmla="*/ 269 h 292"/>
                <a:gd name="T48" fmla="*/ 42 w 407"/>
                <a:gd name="T49" fmla="*/ 272 h 292"/>
                <a:gd name="T50" fmla="*/ 63 w 407"/>
                <a:gd name="T51" fmla="*/ 275 h 292"/>
                <a:gd name="T52" fmla="*/ 70 w 407"/>
                <a:gd name="T53" fmla="*/ 277 h 292"/>
                <a:gd name="T54" fmla="*/ 210 w 407"/>
                <a:gd name="T55" fmla="*/ 292 h 292"/>
                <a:gd name="T56" fmla="*/ 297 w 407"/>
                <a:gd name="T57" fmla="*/ 285 h 292"/>
                <a:gd name="T58" fmla="*/ 354 w 407"/>
                <a:gd name="T59" fmla="*/ 277 h 292"/>
                <a:gd name="T60" fmla="*/ 360 w 407"/>
                <a:gd name="T61" fmla="*/ 275 h 292"/>
                <a:gd name="T62" fmla="*/ 371 w 407"/>
                <a:gd name="T63" fmla="*/ 274 h 292"/>
                <a:gd name="T64" fmla="*/ 386 w 407"/>
                <a:gd name="T65" fmla="*/ 274 h 292"/>
                <a:gd name="T66" fmla="*/ 388 w 407"/>
                <a:gd name="T67" fmla="*/ 273 h 292"/>
                <a:gd name="T68" fmla="*/ 388 w 407"/>
                <a:gd name="T69" fmla="*/ 271 h 292"/>
                <a:gd name="T70" fmla="*/ 398 w 407"/>
                <a:gd name="T71" fmla="*/ 225 h 292"/>
                <a:gd name="T72" fmla="*/ 407 w 407"/>
                <a:gd name="T73" fmla="*/ 146 h 292"/>
                <a:gd name="T74" fmla="*/ 403 w 407"/>
                <a:gd name="T75" fmla="*/ 85 h 292"/>
                <a:gd name="T76" fmla="*/ 392 w 407"/>
                <a:gd name="T77" fmla="*/ 30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07" h="292">
                  <a:moveTo>
                    <a:pt x="392" y="30"/>
                  </a:moveTo>
                  <a:lnTo>
                    <a:pt x="390" y="26"/>
                  </a:lnTo>
                  <a:lnTo>
                    <a:pt x="388" y="23"/>
                  </a:lnTo>
                  <a:lnTo>
                    <a:pt x="388" y="23"/>
                  </a:lnTo>
                  <a:lnTo>
                    <a:pt x="365" y="17"/>
                  </a:lnTo>
                  <a:lnTo>
                    <a:pt x="360" y="17"/>
                  </a:lnTo>
                  <a:lnTo>
                    <a:pt x="347" y="15"/>
                  </a:lnTo>
                  <a:lnTo>
                    <a:pt x="156" y="0"/>
                  </a:lnTo>
                  <a:lnTo>
                    <a:pt x="40" y="5"/>
                  </a:lnTo>
                  <a:lnTo>
                    <a:pt x="22" y="8"/>
                  </a:lnTo>
                  <a:lnTo>
                    <a:pt x="14" y="11"/>
                  </a:lnTo>
                  <a:lnTo>
                    <a:pt x="12" y="13"/>
                  </a:lnTo>
                  <a:lnTo>
                    <a:pt x="12" y="15"/>
                  </a:lnTo>
                  <a:lnTo>
                    <a:pt x="12" y="18"/>
                  </a:lnTo>
                  <a:lnTo>
                    <a:pt x="12" y="22"/>
                  </a:lnTo>
                  <a:lnTo>
                    <a:pt x="10" y="27"/>
                  </a:lnTo>
                  <a:lnTo>
                    <a:pt x="0" y="75"/>
                  </a:lnTo>
                  <a:lnTo>
                    <a:pt x="8" y="208"/>
                  </a:lnTo>
                  <a:lnTo>
                    <a:pt x="12" y="229"/>
                  </a:lnTo>
                  <a:lnTo>
                    <a:pt x="19" y="247"/>
                  </a:lnTo>
                  <a:lnTo>
                    <a:pt x="30" y="261"/>
                  </a:lnTo>
                  <a:lnTo>
                    <a:pt x="34" y="266"/>
                  </a:lnTo>
                  <a:lnTo>
                    <a:pt x="34" y="268"/>
                  </a:lnTo>
                  <a:lnTo>
                    <a:pt x="35" y="269"/>
                  </a:lnTo>
                  <a:lnTo>
                    <a:pt x="42" y="272"/>
                  </a:lnTo>
                  <a:lnTo>
                    <a:pt x="63" y="275"/>
                  </a:lnTo>
                  <a:lnTo>
                    <a:pt x="70" y="277"/>
                  </a:lnTo>
                  <a:lnTo>
                    <a:pt x="210" y="292"/>
                  </a:lnTo>
                  <a:lnTo>
                    <a:pt x="297" y="285"/>
                  </a:lnTo>
                  <a:lnTo>
                    <a:pt x="354" y="277"/>
                  </a:lnTo>
                  <a:lnTo>
                    <a:pt x="360" y="275"/>
                  </a:lnTo>
                  <a:lnTo>
                    <a:pt x="371" y="274"/>
                  </a:lnTo>
                  <a:lnTo>
                    <a:pt x="386" y="274"/>
                  </a:lnTo>
                  <a:lnTo>
                    <a:pt x="388" y="273"/>
                  </a:lnTo>
                  <a:lnTo>
                    <a:pt x="388" y="271"/>
                  </a:lnTo>
                  <a:lnTo>
                    <a:pt x="398" y="225"/>
                  </a:lnTo>
                  <a:lnTo>
                    <a:pt x="407" y="146"/>
                  </a:lnTo>
                  <a:lnTo>
                    <a:pt x="403" y="85"/>
                  </a:lnTo>
                  <a:lnTo>
                    <a:pt x="392" y="30"/>
                  </a:lnTo>
                  <a:close/>
                </a:path>
              </a:pathLst>
            </a:custGeom>
            <a:solidFill>
              <a:srgbClr val="00565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 name="Freeform 70"/>
            <p:cNvSpPr>
              <a:spLocks/>
            </p:cNvSpPr>
            <p:nvPr/>
          </p:nvSpPr>
          <p:spPr bwMode="auto">
            <a:xfrm>
              <a:off x="6594476" y="2106614"/>
              <a:ext cx="263525" cy="47625"/>
            </a:xfrm>
            <a:custGeom>
              <a:avLst/>
              <a:gdLst>
                <a:gd name="T0" fmla="*/ 166 w 166"/>
                <a:gd name="T1" fmla="*/ 23 h 30"/>
                <a:gd name="T2" fmla="*/ 163 w 166"/>
                <a:gd name="T3" fmla="*/ 0 h 30"/>
                <a:gd name="T4" fmla="*/ 7 w 166"/>
                <a:gd name="T5" fmla="*/ 3 h 30"/>
                <a:gd name="T6" fmla="*/ 0 w 166"/>
                <a:gd name="T7" fmla="*/ 30 h 30"/>
                <a:gd name="T8" fmla="*/ 166 w 166"/>
                <a:gd name="T9" fmla="*/ 23 h 30"/>
              </a:gdLst>
              <a:ahLst/>
              <a:cxnLst>
                <a:cxn ang="0">
                  <a:pos x="T0" y="T1"/>
                </a:cxn>
                <a:cxn ang="0">
                  <a:pos x="T2" y="T3"/>
                </a:cxn>
                <a:cxn ang="0">
                  <a:pos x="T4" y="T5"/>
                </a:cxn>
                <a:cxn ang="0">
                  <a:pos x="T6" y="T7"/>
                </a:cxn>
                <a:cxn ang="0">
                  <a:pos x="T8" y="T9"/>
                </a:cxn>
              </a:cxnLst>
              <a:rect l="0" t="0" r="r" b="b"/>
              <a:pathLst>
                <a:path w="166" h="30">
                  <a:moveTo>
                    <a:pt x="166" y="23"/>
                  </a:moveTo>
                  <a:lnTo>
                    <a:pt x="163" y="0"/>
                  </a:lnTo>
                  <a:lnTo>
                    <a:pt x="7" y="3"/>
                  </a:lnTo>
                  <a:lnTo>
                    <a:pt x="0" y="30"/>
                  </a:lnTo>
                  <a:lnTo>
                    <a:pt x="166" y="23"/>
                  </a:lnTo>
                  <a:close/>
                </a:path>
              </a:pathLst>
            </a:custGeom>
            <a:solidFill>
              <a:srgbClr val="00CC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 name="Freeform 71"/>
            <p:cNvSpPr>
              <a:spLocks/>
            </p:cNvSpPr>
            <p:nvPr/>
          </p:nvSpPr>
          <p:spPr bwMode="auto">
            <a:xfrm>
              <a:off x="6594476" y="2192339"/>
              <a:ext cx="419100" cy="38100"/>
            </a:xfrm>
            <a:custGeom>
              <a:avLst/>
              <a:gdLst>
                <a:gd name="T0" fmla="*/ 264 w 264"/>
                <a:gd name="T1" fmla="*/ 24 h 24"/>
                <a:gd name="T2" fmla="*/ 264 w 264"/>
                <a:gd name="T3" fmla="*/ 0 h 24"/>
                <a:gd name="T4" fmla="*/ 3 w 264"/>
                <a:gd name="T5" fmla="*/ 0 h 24"/>
                <a:gd name="T6" fmla="*/ 0 w 264"/>
                <a:gd name="T7" fmla="*/ 24 h 24"/>
                <a:gd name="T8" fmla="*/ 264 w 264"/>
                <a:gd name="T9" fmla="*/ 24 h 24"/>
              </a:gdLst>
              <a:ahLst/>
              <a:cxnLst>
                <a:cxn ang="0">
                  <a:pos x="T0" y="T1"/>
                </a:cxn>
                <a:cxn ang="0">
                  <a:pos x="T2" y="T3"/>
                </a:cxn>
                <a:cxn ang="0">
                  <a:pos x="T4" y="T5"/>
                </a:cxn>
                <a:cxn ang="0">
                  <a:pos x="T6" y="T7"/>
                </a:cxn>
                <a:cxn ang="0">
                  <a:pos x="T8" y="T9"/>
                </a:cxn>
              </a:cxnLst>
              <a:rect l="0" t="0" r="r" b="b"/>
              <a:pathLst>
                <a:path w="264" h="24">
                  <a:moveTo>
                    <a:pt x="264" y="24"/>
                  </a:moveTo>
                  <a:lnTo>
                    <a:pt x="264" y="0"/>
                  </a:lnTo>
                  <a:lnTo>
                    <a:pt x="3" y="0"/>
                  </a:lnTo>
                  <a:lnTo>
                    <a:pt x="0" y="24"/>
                  </a:lnTo>
                  <a:lnTo>
                    <a:pt x="264" y="24"/>
                  </a:lnTo>
                  <a:close/>
                </a:path>
              </a:pathLst>
            </a:custGeom>
            <a:solidFill>
              <a:srgbClr val="00CC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 name="Freeform 72"/>
            <p:cNvSpPr>
              <a:spLocks/>
            </p:cNvSpPr>
            <p:nvPr/>
          </p:nvSpPr>
          <p:spPr bwMode="auto">
            <a:xfrm>
              <a:off x="6599239" y="2251076"/>
              <a:ext cx="420688" cy="38100"/>
            </a:xfrm>
            <a:custGeom>
              <a:avLst/>
              <a:gdLst>
                <a:gd name="T0" fmla="*/ 4 w 265"/>
                <a:gd name="T1" fmla="*/ 0 h 24"/>
                <a:gd name="T2" fmla="*/ 0 w 265"/>
                <a:gd name="T3" fmla="*/ 24 h 24"/>
                <a:gd name="T4" fmla="*/ 265 w 265"/>
                <a:gd name="T5" fmla="*/ 24 h 24"/>
                <a:gd name="T6" fmla="*/ 265 w 265"/>
                <a:gd name="T7" fmla="*/ 0 h 24"/>
                <a:gd name="T8" fmla="*/ 4 w 265"/>
                <a:gd name="T9" fmla="*/ 0 h 24"/>
              </a:gdLst>
              <a:ahLst/>
              <a:cxnLst>
                <a:cxn ang="0">
                  <a:pos x="T0" y="T1"/>
                </a:cxn>
                <a:cxn ang="0">
                  <a:pos x="T2" y="T3"/>
                </a:cxn>
                <a:cxn ang="0">
                  <a:pos x="T4" y="T5"/>
                </a:cxn>
                <a:cxn ang="0">
                  <a:pos x="T6" y="T7"/>
                </a:cxn>
                <a:cxn ang="0">
                  <a:pos x="T8" y="T9"/>
                </a:cxn>
              </a:cxnLst>
              <a:rect l="0" t="0" r="r" b="b"/>
              <a:pathLst>
                <a:path w="265" h="24">
                  <a:moveTo>
                    <a:pt x="4" y="0"/>
                  </a:moveTo>
                  <a:lnTo>
                    <a:pt x="0" y="24"/>
                  </a:lnTo>
                  <a:lnTo>
                    <a:pt x="265" y="24"/>
                  </a:lnTo>
                  <a:lnTo>
                    <a:pt x="265" y="0"/>
                  </a:lnTo>
                  <a:lnTo>
                    <a:pt x="4" y="0"/>
                  </a:lnTo>
                  <a:close/>
                </a:path>
              </a:pathLst>
            </a:custGeom>
            <a:solidFill>
              <a:srgbClr val="00CC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0" name="Freeform 73"/>
            <p:cNvSpPr>
              <a:spLocks/>
            </p:cNvSpPr>
            <p:nvPr/>
          </p:nvSpPr>
          <p:spPr bwMode="auto">
            <a:xfrm>
              <a:off x="6588126" y="2305051"/>
              <a:ext cx="265113" cy="49213"/>
            </a:xfrm>
            <a:custGeom>
              <a:avLst/>
              <a:gdLst>
                <a:gd name="T0" fmla="*/ 7 w 167"/>
                <a:gd name="T1" fmla="*/ 4 h 31"/>
                <a:gd name="T2" fmla="*/ 0 w 167"/>
                <a:gd name="T3" fmla="*/ 31 h 31"/>
                <a:gd name="T4" fmla="*/ 167 w 167"/>
                <a:gd name="T5" fmla="*/ 24 h 31"/>
                <a:gd name="T6" fmla="*/ 163 w 167"/>
                <a:gd name="T7" fmla="*/ 0 h 31"/>
                <a:gd name="T8" fmla="*/ 7 w 167"/>
                <a:gd name="T9" fmla="*/ 4 h 31"/>
              </a:gdLst>
              <a:ahLst/>
              <a:cxnLst>
                <a:cxn ang="0">
                  <a:pos x="T0" y="T1"/>
                </a:cxn>
                <a:cxn ang="0">
                  <a:pos x="T2" y="T3"/>
                </a:cxn>
                <a:cxn ang="0">
                  <a:pos x="T4" y="T5"/>
                </a:cxn>
                <a:cxn ang="0">
                  <a:pos x="T6" y="T7"/>
                </a:cxn>
                <a:cxn ang="0">
                  <a:pos x="T8" y="T9"/>
                </a:cxn>
              </a:cxnLst>
              <a:rect l="0" t="0" r="r" b="b"/>
              <a:pathLst>
                <a:path w="167" h="31">
                  <a:moveTo>
                    <a:pt x="7" y="4"/>
                  </a:moveTo>
                  <a:lnTo>
                    <a:pt x="0" y="31"/>
                  </a:lnTo>
                  <a:lnTo>
                    <a:pt x="167" y="24"/>
                  </a:lnTo>
                  <a:lnTo>
                    <a:pt x="163" y="0"/>
                  </a:lnTo>
                  <a:lnTo>
                    <a:pt x="7" y="4"/>
                  </a:lnTo>
                  <a:close/>
                </a:path>
              </a:pathLst>
            </a:custGeom>
            <a:solidFill>
              <a:srgbClr val="00CC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 name="Freeform 74"/>
            <p:cNvSpPr>
              <a:spLocks/>
            </p:cNvSpPr>
            <p:nvPr/>
          </p:nvSpPr>
          <p:spPr bwMode="auto">
            <a:xfrm>
              <a:off x="6783389" y="2392364"/>
              <a:ext cx="263525" cy="47625"/>
            </a:xfrm>
            <a:custGeom>
              <a:avLst/>
              <a:gdLst>
                <a:gd name="T0" fmla="*/ 6 w 166"/>
                <a:gd name="T1" fmla="*/ 3 h 30"/>
                <a:gd name="T2" fmla="*/ 0 w 166"/>
                <a:gd name="T3" fmla="*/ 30 h 30"/>
                <a:gd name="T4" fmla="*/ 166 w 166"/>
                <a:gd name="T5" fmla="*/ 23 h 30"/>
                <a:gd name="T6" fmla="*/ 162 w 166"/>
                <a:gd name="T7" fmla="*/ 0 h 30"/>
                <a:gd name="T8" fmla="*/ 6 w 166"/>
                <a:gd name="T9" fmla="*/ 3 h 30"/>
              </a:gdLst>
              <a:ahLst/>
              <a:cxnLst>
                <a:cxn ang="0">
                  <a:pos x="T0" y="T1"/>
                </a:cxn>
                <a:cxn ang="0">
                  <a:pos x="T2" y="T3"/>
                </a:cxn>
                <a:cxn ang="0">
                  <a:pos x="T4" y="T5"/>
                </a:cxn>
                <a:cxn ang="0">
                  <a:pos x="T6" y="T7"/>
                </a:cxn>
                <a:cxn ang="0">
                  <a:pos x="T8" y="T9"/>
                </a:cxn>
              </a:cxnLst>
              <a:rect l="0" t="0" r="r" b="b"/>
              <a:pathLst>
                <a:path w="166" h="30">
                  <a:moveTo>
                    <a:pt x="6" y="3"/>
                  </a:moveTo>
                  <a:lnTo>
                    <a:pt x="0" y="30"/>
                  </a:lnTo>
                  <a:lnTo>
                    <a:pt x="166" y="23"/>
                  </a:lnTo>
                  <a:lnTo>
                    <a:pt x="162" y="0"/>
                  </a:lnTo>
                  <a:lnTo>
                    <a:pt x="6" y="3"/>
                  </a:lnTo>
                  <a:close/>
                </a:path>
              </a:pathLst>
            </a:custGeom>
            <a:solidFill>
              <a:srgbClr val="00CC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122" name="Group 4"/>
            <p:cNvGrpSpPr>
              <a:grpSpLocks noChangeAspect="1"/>
            </p:cNvGrpSpPr>
            <p:nvPr/>
          </p:nvGrpSpPr>
          <p:grpSpPr bwMode="auto">
            <a:xfrm flipH="1">
              <a:off x="7092157" y="1906879"/>
              <a:ext cx="1500564" cy="2382043"/>
              <a:chOff x="1518" y="1203"/>
              <a:chExt cx="1098" cy="1743"/>
            </a:xfrm>
          </p:grpSpPr>
          <p:sp>
            <p:nvSpPr>
              <p:cNvPr id="149" name="Freeform 28"/>
              <p:cNvSpPr>
                <a:spLocks/>
              </p:cNvSpPr>
              <p:nvPr/>
            </p:nvSpPr>
            <p:spPr bwMode="auto">
              <a:xfrm>
                <a:off x="1847" y="1224"/>
                <a:ext cx="418" cy="390"/>
              </a:xfrm>
              <a:custGeom>
                <a:avLst/>
                <a:gdLst>
                  <a:gd name="T0" fmla="*/ 317 w 418"/>
                  <a:gd name="T1" fmla="*/ 114 h 390"/>
                  <a:gd name="T2" fmla="*/ 309 w 418"/>
                  <a:gd name="T3" fmla="*/ 111 h 390"/>
                  <a:gd name="T4" fmla="*/ 294 w 418"/>
                  <a:gd name="T5" fmla="*/ 96 h 390"/>
                  <a:gd name="T6" fmla="*/ 249 w 418"/>
                  <a:gd name="T7" fmla="*/ 29 h 390"/>
                  <a:gd name="T8" fmla="*/ 225 w 418"/>
                  <a:gd name="T9" fmla="*/ 10 h 390"/>
                  <a:gd name="T10" fmla="*/ 205 w 418"/>
                  <a:gd name="T11" fmla="*/ 2 h 390"/>
                  <a:gd name="T12" fmla="*/ 129 w 418"/>
                  <a:gd name="T13" fmla="*/ 4 h 390"/>
                  <a:gd name="T14" fmla="*/ 80 w 418"/>
                  <a:gd name="T15" fmla="*/ 18 h 390"/>
                  <a:gd name="T16" fmla="*/ 33 w 418"/>
                  <a:gd name="T17" fmla="*/ 53 h 390"/>
                  <a:gd name="T18" fmla="*/ 29 w 418"/>
                  <a:gd name="T19" fmla="*/ 59 h 390"/>
                  <a:gd name="T20" fmla="*/ 2 w 418"/>
                  <a:gd name="T21" fmla="*/ 103 h 390"/>
                  <a:gd name="T22" fmla="*/ 5 w 418"/>
                  <a:gd name="T23" fmla="*/ 176 h 390"/>
                  <a:gd name="T24" fmla="*/ 31 w 418"/>
                  <a:gd name="T25" fmla="*/ 251 h 390"/>
                  <a:gd name="T26" fmla="*/ 86 w 418"/>
                  <a:gd name="T27" fmla="*/ 325 h 390"/>
                  <a:gd name="T28" fmla="*/ 129 w 418"/>
                  <a:gd name="T29" fmla="*/ 360 h 390"/>
                  <a:gd name="T30" fmla="*/ 185 w 418"/>
                  <a:gd name="T31" fmla="*/ 383 h 390"/>
                  <a:gd name="T32" fmla="*/ 248 w 418"/>
                  <a:gd name="T33" fmla="*/ 390 h 390"/>
                  <a:gd name="T34" fmla="*/ 293 w 418"/>
                  <a:gd name="T35" fmla="*/ 379 h 390"/>
                  <a:gd name="T36" fmla="*/ 320 w 418"/>
                  <a:gd name="T37" fmla="*/ 360 h 390"/>
                  <a:gd name="T38" fmla="*/ 338 w 418"/>
                  <a:gd name="T39" fmla="*/ 335 h 390"/>
                  <a:gd name="T40" fmla="*/ 346 w 418"/>
                  <a:gd name="T41" fmla="*/ 297 h 390"/>
                  <a:gd name="T42" fmla="*/ 346 w 418"/>
                  <a:gd name="T43" fmla="*/ 237 h 390"/>
                  <a:gd name="T44" fmla="*/ 338 w 418"/>
                  <a:gd name="T45" fmla="*/ 188 h 390"/>
                  <a:gd name="T46" fmla="*/ 342 w 418"/>
                  <a:gd name="T47" fmla="*/ 177 h 390"/>
                  <a:gd name="T48" fmla="*/ 354 w 418"/>
                  <a:gd name="T49" fmla="*/ 169 h 390"/>
                  <a:gd name="T50" fmla="*/ 403 w 418"/>
                  <a:gd name="T51" fmla="*/ 153 h 390"/>
                  <a:gd name="T52" fmla="*/ 414 w 418"/>
                  <a:gd name="T53" fmla="*/ 146 h 390"/>
                  <a:gd name="T54" fmla="*/ 418 w 418"/>
                  <a:gd name="T55" fmla="*/ 135 h 390"/>
                  <a:gd name="T56" fmla="*/ 414 w 418"/>
                  <a:gd name="T57" fmla="*/ 110 h 390"/>
                  <a:gd name="T58" fmla="*/ 408 w 418"/>
                  <a:gd name="T59" fmla="*/ 101 h 390"/>
                  <a:gd name="T60" fmla="*/ 401 w 418"/>
                  <a:gd name="T61" fmla="*/ 98 h 390"/>
                  <a:gd name="T62" fmla="*/ 378 w 418"/>
                  <a:gd name="T63" fmla="*/ 99 h 390"/>
                  <a:gd name="T64" fmla="*/ 334 w 418"/>
                  <a:gd name="T65" fmla="*/ 112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18" h="390">
                    <a:moveTo>
                      <a:pt x="325" y="114"/>
                    </a:moveTo>
                    <a:lnTo>
                      <a:pt x="317" y="114"/>
                    </a:lnTo>
                    <a:lnTo>
                      <a:pt x="312" y="112"/>
                    </a:lnTo>
                    <a:lnTo>
                      <a:pt x="309" y="111"/>
                    </a:lnTo>
                    <a:lnTo>
                      <a:pt x="306" y="108"/>
                    </a:lnTo>
                    <a:lnTo>
                      <a:pt x="294" y="96"/>
                    </a:lnTo>
                    <a:lnTo>
                      <a:pt x="265" y="48"/>
                    </a:lnTo>
                    <a:lnTo>
                      <a:pt x="249" y="29"/>
                    </a:lnTo>
                    <a:lnTo>
                      <a:pt x="238" y="19"/>
                    </a:lnTo>
                    <a:lnTo>
                      <a:pt x="225" y="10"/>
                    </a:lnTo>
                    <a:lnTo>
                      <a:pt x="219" y="7"/>
                    </a:lnTo>
                    <a:lnTo>
                      <a:pt x="205" y="2"/>
                    </a:lnTo>
                    <a:lnTo>
                      <a:pt x="179" y="0"/>
                    </a:lnTo>
                    <a:lnTo>
                      <a:pt x="129" y="4"/>
                    </a:lnTo>
                    <a:lnTo>
                      <a:pt x="101" y="10"/>
                    </a:lnTo>
                    <a:lnTo>
                      <a:pt x="80" y="18"/>
                    </a:lnTo>
                    <a:lnTo>
                      <a:pt x="35" y="53"/>
                    </a:lnTo>
                    <a:lnTo>
                      <a:pt x="33" y="53"/>
                    </a:lnTo>
                    <a:lnTo>
                      <a:pt x="30" y="57"/>
                    </a:lnTo>
                    <a:lnTo>
                      <a:pt x="29" y="59"/>
                    </a:lnTo>
                    <a:lnTo>
                      <a:pt x="9" y="89"/>
                    </a:lnTo>
                    <a:lnTo>
                      <a:pt x="2" y="103"/>
                    </a:lnTo>
                    <a:lnTo>
                      <a:pt x="0" y="121"/>
                    </a:lnTo>
                    <a:lnTo>
                      <a:pt x="5" y="176"/>
                    </a:lnTo>
                    <a:lnTo>
                      <a:pt x="18" y="219"/>
                    </a:lnTo>
                    <a:lnTo>
                      <a:pt x="31" y="251"/>
                    </a:lnTo>
                    <a:lnTo>
                      <a:pt x="43" y="272"/>
                    </a:lnTo>
                    <a:lnTo>
                      <a:pt x="86" y="325"/>
                    </a:lnTo>
                    <a:lnTo>
                      <a:pt x="107" y="345"/>
                    </a:lnTo>
                    <a:lnTo>
                      <a:pt x="129" y="360"/>
                    </a:lnTo>
                    <a:lnTo>
                      <a:pt x="162" y="377"/>
                    </a:lnTo>
                    <a:lnTo>
                      <a:pt x="185" y="383"/>
                    </a:lnTo>
                    <a:lnTo>
                      <a:pt x="218" y="389"/>
                    </a:lnTo>
                    <a:lnTo>
                      <a:pt x="248" y="390"/>
                    </a:lnTo>
                    <a:lnTo>
                      <a:pt x="277" y="385"/>
                    </a:lnTo>
                    <a:lnTo>
                      <a:pt x="293" y="379"/>
                    </a:lnTo>
                    <a:lnTo>
                      <a:pt x="307" y="371"/>
                    </a:lnTo>
                    <a:lnTo>
                      <a:pt x="320" y="360"/>
                    </a:lnTo>
                    <a:lnTo>
                      <a:pt x="330" y="349"/>
                    </a:lnTo>
                    <a:lnTo>
                      <a:pt x="338" y="335"/>
                    </a:lnTo>
                    <a:lnTo>
                      <a:pt x="341" y="326"/>
                    </a:lnTo>
                    <a:lnTo>
                      <a:pt x="346" y="297"/>
                    </a:lnTo>
                    <a:lnTo>
                      <a:pt x="348" y="256"/>
                    </a:lnTo>
                    <a:lnTo>
                      <a:pt x="346" y="237"/>
                    </a:lnTo>
                    <a:lnTo>
                      <a:pt x="338" y="201"/>
                    </a:lnTo>
                    <a:lnTo>
                      <a:pt x="338" y="188"/>
                    </a:lnTo>
                    <a:lnTo>
                      <a:pt x="338" y="183"/>
                    </a:lnTo>
                    <a:lnTo>
                      <a:pt x="342" y="177"/>
                    </a:lnTo>
                    <a:lnTo>
                      <a:pt x="350" y="171"/>
                    </a:lnTo>
                    <a:lnTo>
                      <a:pt x="354" y="169"/>
                    </a:lnTo>
                    <a:lnTo>
                      <a:pt x="364" y="164"/>
                    </a:lnTo>
                    <a:lnTo>
                      <a:pt x="403" y="153"/>
                    </a:lnTo>
                    <a:lnTo>
                      <a:pt x="409" y="150"/>
                    </a:lnTo>
                    <a:lnTo>
                      <a:pt x="414" y="146"/>
                    </a:lnTo>
                    <a:lnTo>
                      <a:pt x="416" y="141"/>
                    </a:lnTo>
                    <a:lnTo>
                      <a:pt x="418" y="135"/>
                    </a:lnTo>
                    <a:lnTo>
                      <a:pt x="417" y="122"/>
                    </a:lnTo>
                    <a:lnTo>
                      <a:pt x="414" y="110"/>
                    </a:lnTo>
                    <a:lnTo>
                      <a:pt x="411" y="104"/>
                    </a:lnTo>
                    <a:lnTo>
                      <a:pt x="408" y="101"/>
                    </a:lnTo>
                    <a:lnTo>
                      <a:pt x="405" y="99"/>
                    </a:lnTo>
                    <a:lnTo>
                      <a:pt x="401" y="98"/>
                    </a:lnTo>
                    <a:lnTo>
                      <a:pt x="395" y="97"/>
                    </a:lnTo>
                    <a:lnTo>
                      <a:pt x="378" y="99"/>
                    </a:lnTo>
                    <a:lnTo>
                      <a:pt x="356" y="104"/>
                    </a:lnTo>
                    <a:lnTo>
                      <a:pt x="334" y="112"/>
                    </a:lnTo>
                    <a:lnTo>
                      <a:pt x="325" y="1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29"/>
              <p:cNvSpPr>
                <a:spLocks/>
              </p:cNvSpPr>
              <p:nvPr/>
            </p:nvSpPr>
            <p:spPr bwMode="auto">
              <a:xfrm>
                <a:off x="1924" y="1698"/>
                <a:ext cx="386" cy="649"/>
              </a:xfrm>
              <a:custGeom>
                <a:avLst/>
                <a:gdLst>
                  <a:gd name="T0" fmla="*/ 151 w 386"/>
                  <a:gd name="T1" fmla="*/ 2 h 649"/>
                  <a:gd name="T2" fmla="*/ 136 w 386"/>
                  <a:gd name="T3" fmla="*/ 5 h 649"/>
                  <a:gd name="T4" fmla="*/ 109 w 386"/>
                  <a:gd name="T5" fmla="*/ 16 h 649"/>
                  <a:gd name="T6" fmla="*/ 91 w 386"/>
                  <a:gd name="T7" fmla="*/ 28 h 649"/>
                  <a:gd name="T8" fmla="*/ 86 w 386"/>
                  <a:gd name="T9" fmla="*/ 34 h 649"/>
                  <a:gd name="T10" fmla="*/ 84 w 386"/>
                  <a:gd name="T11" fmla="*/ 37 h 649"/>
                  <a:gd name="T12" fmla="*/ 82 w 386"/>
                  <a:gd name="T13" fmla="*/ 41 h 649"/>
                  <a:gd name="T14" fmla="*/ 65 w 386"/>
                  <a:gd name="T15" fmla="*/ 112 h 649"/>
                  <a:gd name="T16" fmla="*/ 62 w 386"/>
                  <a:gd name="T17" fmla="*/ 139 h 649"/>
                  <a:gd name="T18" fmla="*/ 62 w 386"/>
                  <a:gd name="T19" fmla="*/ 151 h 649"/>
                  <a:gd name="T20" fmla="*/ 67 w 386"/>
                  <a:gd name="T21" fmla="*/ 176 h 649"/>
                  <a:gd name="T22" fmla="*/ 87 w 386"/>
                  <a:gd name="T23" fmla="*/ 238 h 649"/>
                  <a:gd name="T24" fmla="*/ 88 w 386"/>
                  <a:gd name="T25" fmla="*/ 262 h 649"/>
                  <a:gd name="T26" fmla="*/ 84 w 386"/>
                  <a:gd name="T27" fmla="*/ 299 h 649"/>
                  <a:gd name="T28" fmla="*/ 78 w 386"/>
                  <a:gd name="T29" fmla="*/ 321 h 649"/>
                  <a:gd name="T30" fmla="*/ 70 w 386"/>
                  <a:gd name="T31" fmla="*/ 342 h 649"/>
                  <a:gd name="T32" fmla="*/ 57 w 386"/>
                  <a:gd name="T33" fmla="*/ 361 h 649"/>
                  <a:gd name="T34" fmla="*/ 24 w 386"/>
                  <a:gd name="T35" fmla="*/ 395 h 649"/>
                  <a:gd name="T36" fmla="*/ 13 w 386"/>
                  <a:gd name="T37" fmla="*/ 413 h 649"/>
                  <a:gd name="T38" fmla="*/ 9 w 386"/>
                  <a:gd name="T39" fmla="*/ 423 h 649"/>
                  <a:gd name="T40" fmla="*/ 3 w 386"/>
                  <a:gd name="T41" fmla="*/ 443 h 649"/>
                  <a:gd name="T42" fmla="*/ 1 w 386"/>
                  <a:gd name="T43" fmla="*/ 454 h 649"/>
                  <a:gd name="T44" fmla="*/ 0 w 386"/>
                  <a:gd name="T45" fmla="*/ 488 h 649"/>
                  <a:gd name="T46" fmla="*/ 16 w 386"/>
                  <a:gd name="T47" fmla="*/ 558 h 649"/>
                  <a:gd name="T48" fmla="*/ 29 w 386"/>
                  <a:gd name="T49" fmla="*/ 587 h 649"/>
                  <a:gd name="T50" fmla="*/ 37 w 386"/>
                  <a:gd name="T51" fmla="*/ 599 h 649"/>
                  <a:gd name="T52" fmla="*/ 46 w 386"/>
                  <a:gd name="T53" fmla="*/ 610 h 649"/>
                  <a:gd name="T54" fmla="*/ 58 w 386"/>
                  <a:gd name="T55" fmla="*/ 619 h 649"/>
                  <a:gd name="T56" fmla="*/ 86 w 386"/>
                  <a:gd name="T57" fmla="*/ 634 h 649"/>
                  <a:gd name="T58" fmla="*/ 101 w 386"/>
                  <a:gd name="T59" fmla="*/ 640 h 649"/>
                  <a:gd name="T60" fmla="*/ 135 w 386"/>
                  <a:gd name="T61" fmla="*/ 648 h 649"/>
                  <a:gd name="T62" fmla="*/ 172 w 386"/>
                  <a:gd name="T63" fmla="*/ 649 h 649"/>
                  <a:gd name="T64" fmla="*/ 236 w 386"/>
                  <a:gd name="T65" fmla="*/ 641 h 649"/>
                  <a:gd name="T66" fmla="*/ 261 w 386"/>
                  <a:gd name="T67" fmla="*/ 635 h 649"/>
                  <a:gd name="T68" fmla="*/ 304 w 386"/>
                  <a:gd name="T69" fmla="*/ 619 h 649"/>
                  <a:gd name="T70" fmla="*/ 324 w 386"/>
                  <a:gd name="T71" fmla="*/ 608 h 649"/>
                  <a:gd name="T72" fmla="*/ 339 w 386"/>
                  <a:gd name="T73" fmla="*/ 594 h 649"/>
                  <a:gd name="T74" fmla="*/ 351 w 386"/>
                  <a:gd name="T75" fmla="*/ 577 h 649"/>
                  <a:gd name="T76" fmla="*/ 361 w 386"/>
                  <a:gd name="T77" fmla="*/ 557 h 649"/>
                  <a:gd name="T78" fmla="*/ 376 w 386"/>
                  <a:gd name="T79" fmla="*/ 511 h 649"/>
                  <a:gd name="T80" fmla="*/ 384 w 386"/>
                  <a:gd name="T81" fmla="*/ 459 h 649"/>
                  <a:gd name="T82" fmla="*/ 386 w 386"/>
                  <a:gd name="T83" fmla="*/ 408 h 649"/>
                  <a:gd name="T84" fmla="*/ 385 w 386"/>
                  <a:gd name="T85" fmla="*/ 382 h 649"/>
                  <a:gd name="T86" fmla="*/ 378 w 386"/>
                  <a:gd name="T87" fmla="*/ 324 h 649"/>
                  <a:gd name="T88" fmla="*/ 366 w 386"/>
                  <a:gd name="T89" fmla="*/ 265 h 649"/>
                  <a:gd name="T90" fmla="*/ 331 w 386"/>
                  <a:gd name="T91" fmla="*/ 130 h 649"/>
                  <a:gd name="T92" fmla="*/ 320 w 386"/>
                  <a:gd name="T93" fmla="*/ 98 h 649"/>
                  <a:gd name="T94" fmla="*/ 300 w 386"/>
                  <a:gd name="T95" fmla="*/ 59 h 649"/>
                  <a:gd name="T96" fmla="*/ 292 w 386"/>
                  <a:gd name="T97" fmla="*/ 49 h 649"/>
                  <a:gd name="T98" fmla="*/ 274 w 386"/>
                  <a:gd name="T99" fmla="*/ 32 h 649"/>
                  <a:gd name="T100" fmla="*/ 264 w 386"/>
                  <a:gd name="T101" fmla="*/ 25 h 649"/>
                  <a:gd name="T102" fmla="*/ 244 w 386"/>
                  <a:gd name="T103" fmla="*/ 15 h 649"/>
                  <a:gd name="T104" fmla="*/ 215 w 386"/>
                  <a:gd name="T105" fmla="*/ 4 h 649"/>
                  <a:gd name="T106" fmla="*/ 205 w 386"/>
                  <a:gd name="T107" fmla="*/ 2 h 649"/>
                  <a:gd name="T108" fmla="*/ 186 w 386"/>
                  <a:gd name="T109" fmla="*/ 0 h 649"/>
                  <a:gd name="T110" fmla="*/ 151 w 386"/>
                  <a:gd name="T111" fmla="*/ 2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86" h="649">
                    <a:moveTo>
                      <a:pt x="151" y="2"/>
                    </a:moveTo>
                    <a:lnTo>
                      <a:pt x="136" y="5"/>
                    </a:lnTo>
                    <a:lnTo>
                      <a:pt x="109" y="16"/>
                    </a:lnTo>
                    <a:lnTo>
                      <a:pt x="91" y="28"/>
                    </a:lnTo>
                    <a:lnTo>
                      <a:pt x="86" y="34"/>
                    </a:lnTo>
                    <a:lnTo>
                      <a:pt x="84" y="37"/>
                    </a:lnTo>
                    <a:lnTo>
                      <a:pt x="82" y="41"/>
                    </a:lnTo>
                    <a:lnTo>
                      <a:pt x="65" y="112"/>
                    </a:lnTo>
                    <a:lnTo>
                      <a:pt x="62" y="139"/>
                    </a:lnTo>
                    <a:lnTo>
                      <a:pt x="62" y="151"/>
                    </a:lnTo>
                    <a:lnTo>
                      <a:pt x="67" y="176"/>
                    </a:lnTo>
                    <a:lnTo>
                      <a:pt x="87" y="238"/>
                    </a:lnTo>
                    <a:lnTo>
                      <a:pt x="88" y="262"/>
                    </a:lnTo>
                    <a:lnTo>
                      <a:pt x="84" y="299"/>
                    </a:lnTo>
                    <a:lnTo>
                      <a:pt x="78" y="321"/>
                    </a:lnTo>
                    <a:lnTo>
                      <a:pt x="70" y="342"/>
                    </a:lnTo>
                    <a:lnTo>
                      <a:pt x="57" y="361"/>
                    </a:lnTo>
                    <a:lnTo>
                      <a:pt x="24" y="395"/>
                    </a:lnTo>
                    <a:lnTo>
                      <a:pt x="13" y="413"/>
                    </a:lnTo>
                    <a:lnTo>
                      <a:pt x="9" y="423"/>
                    </a:lnTo>
                    <a:lnTo>
                      <a:pt x="3" y="443"/>
                    </a:lnTo>
                    <a:lnTo>
                      <a:pt x="1" y="454"/>
                    </a:lnTo>
                    <a:lnTo>
                      <a:pt x="0" y="488"/>
                    </a:lnTo>
                    <a:lnTo>
                      <a:pt x="16" y="558"/>
                    </a:lnTo>
                    <a:lnTo>
                      <a:pt x="29" y="587"/>
                    </a:lnTo>
                    <a:lnTo>
                      <a:pt x="37" y="599"/>
                    </a:lnTo>
                    <a:lnTo>
                      <a:pt x="46" y="610"/>
                    </a:lnTo>
                    <a:lnTo>
                      <a:pt x="58" y="619"/>
                    </a:lnTo>
                    <a:lnTo>
                      <a:pt x="86" y="634"/>
                    </a:lnTo>
                    <a:lnTo>
                      <a:pt x="101" y="640"/>
                    </a:lnTo>
                    <a:lnTo>
                      <a:pt x="135" y="648"/>
                    </a:lnTo>
                    <a:lnTo>
                      <a:pt x="172" y="649"/>
                    </a:lnTo>
                    <a:lnTo>
                      <a:pt x="236" y="641"/>
                    </a:lnTo>
                    <a:lnTo>
                      <a:pt x="261" y="635"/>
                    </a:lnTo>
                    <a:lnTo>
                      <a:pt x="304" y="619"/>
                    </a:lnTo>
                    <a:lnTo>
                      <a:pt x="324" y="608"/>
                    </a:lnTo>
                    <a:lnTo>
                      <a:pt x="339" y="594"/>
                    </a:lnTo>
                    <a:lnTo>
                      <a:pt x="351" y="577"/>
                    </a:lnTo>
                    <a:lnTo>
                      <a:pt x="361" y="557"/>
                    </a:lnTo>
                    <a:lnTo>
                      <a:pt x="376" y="511"/>
                    </a:lnTo>
                    <a:lnTo>
                      <a:pt x="384" y="459"/>
                    </a:lnTo>
                    <a:lnTo>
                      <a:pt x="386" y="408"/>
                    </a:lnTo>
                    <a:lnTo>
                      <a:pt x="385" y="382"/>
                    </a:lnTo>
                    <a:lnTo>
                      <a:pt x="378" y="324"/>
                    </a:lnTo>
                    <a:lnTo>
                      <a:pt x="366" y="265"/>
                    </a:lnTo>
                    <a:lnTo>
                      <a:pt x="331" y="130"/>
                    </a:lnTo>
                    <a:lnTo>
                      <a:pt x="320" y="98"/>
                    </a:lnTo>
                    <a:lnTo>
                      <a:pt x="300" y="59"/>
                    </a:lnTo>
                    <a:lnTo>
                      <a:pt x="292" y="49"/>
                    </a:lnTo>
                    <a:lnTo>
                      <a:pt x="274" y="32"/>
                    </a:lnTo>
                    <a:lnTo>
                      <a:pt x="264" y="25"/>
                    </a:lnTo>
                    <a:lnTo>
                      <a:pt x="244" y="15"/>
                    </a:lnTo>
                    <a:lnTo>
                      <a:pt x="215" y="4"/>
                    </a:lnTo>
                    <a:lnTo>
                      <a:pt x="205" y="2"/>
                    </a:lnTo>
                    <a:lnTo>
                      <a:pt x="186" y="0"/>
                    </a:lnTo>
                    <a:lnTo>
                      <a:pt x="151"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1" name="Freeform 30"/>
              <p:cNvSpPr>
                <a:spLocks/>
              </p:cNvSpPr>
              <p:nvPr/>
            </p:nvSpPr>
            <p:spPr bwMode="auto">
              <a:xfrm>
                <a:off x="1518" y="1517"/>
                <a:ext cx="534" cy="436"/>
              </a:xfrm>
              <a:custGeom>
                <a:avLst/>
                <a:gdLst>
                  <a:gd name="T0" fmla="*/ 153 w 534"/>
                  <a:gd name="T1" fmla="*/ 41 h 436"/>
                  <a:gd name="T2" fmla="*/ 128 w 534"/>
                  <a:gd name="T3" fmla="*/ 75 h 436"/>
                  <a:gd name="T4" fmla="*/ 119 w 534"/>
                  <a:gd name="T5" fmla="*/ 71 h 436"/>
                  <a:gd name="T6" fmla="*/ 92 w 534"/>
                  <a:gd name="T7" fmla="*/ 21 h 436"/>
                  <a:gd name="T8" fmla="*/ 77 w 534"/>
                  <a:gd name="T9" fmla="*/ 3 h 436"/>
                  <a:gd name="T10" fmla="*/ 62 w 534"/>
                  <a:gd name="T11" fmla="*/ 0 h 436"/>
                  <a:gd name="T12" fmla="*/ 47 w 534"/>
                  <a:gd name="T13" fmla="*/ 13 h 436"/>
                  <a:gd name="T14" fmla="*/ 42 w 534"/>
                  <a:gd name="T15" fmla="*/ 39 h 436"/>
                  <a:gd name="T16" fmla="*/ 59 w 534"/>
                  <a:gd name="T17" fmla="*/ 58 h 436"/>
                  <a:gd name="T18" fmla="*/ 87 w 534"/>
                  <a:gd name="T19" fmla="*/ 93 h 436"/>
                  <a:gd name="T20" fmla="*/ 81 w 534"/>
                  <a:gd name="T21" fmla="*/ 101 h 436"/>
                  <a:gd name="T22" fmla="*/ 3 w 534"/>
                  <a:gd name="T23" fmla="*/ 125 h 436"/>
                  <a:gd name="T24" fmla="*/ 0 w 534"/>
                  <a:gd name="T25" fmla="*/ 137 h 436"/>
                  <a:gd name="T26" fmla="*/ 19 w 534"/>
                  <a:gd name="T27" fmla="*/ 167 h 436"/>
                  <a:gd name="T28" fmla="*/ 39 w 534"/>
                  <a:gd name="T29" fmla="*/ 169 h 436"/>
                  <a:gd name="T30" fmla="*/ 77 w 534"/>
                  <a:gd name="T31" fmla="*/ 146 h 436"/>
                  <a:gd name="T32" fmla="*/ 88 w 534"/>
                  <a:gd name="T33" fmla="*/ 134 h 436"/>
                  <a:gd name="T34" fmla="*/ 103 w 534"/>
                  <a:gd name="T35" fmla="*/ 135 h 436"/>
                  <a:gd name="T36" fmla="*/ 119 w 534"/>
                  <a:gd name="T37" fmla="*/ 160 h 436"/>
                  <a:gd name="T38" fmla="*/ 132 w 534"/>
                  <a:gd name="T39" fmla="*/ 271 h 436"/>
                  <a:gd name="T40" fmla="*/ 170 w 534"/>
                  <a:gd name="T41" fmla="*/ 303 h 436"/>
                  <a:gd name="T42" fmla="*/ 256 w 534"/>
                  <a:gd name="T43" fmla="*/ 355 h 436"/>
                  <a:gd name="T44" fmla="*/ 321 w 534"/>
                  <a:gd name="T45" fmla="*/ 430 h 436"/>
                  <a:gd name="T46" fmla="*/ 333 w 534"/>
                  <a:gd name="T47" fmla="*/ 436 h 436"/>
                  <a:gd name="T48" fmla="*/ 352 w 534"/>
                  <a:gd name="T49" fmla="*/ 429 h 436"/>
                  <a:gd name="T50" fmla="*/ 426 w 534"/>
                  <a:gd name="T51" fmla="*/ 386 h 436"/>
                  <a:gd name="T52" fmla="*/ 517 w 534"/>
                  <a:gd name="T53" fmla="*/ 313 h 436"/>
                  <a:gd name="T54" fmla="*/ 533 w 534"/>
                  <a:gd name="T55" fmla="*/ 274 h 436"/>
                  <a:gd name="T56" fmla="*/ 528 w 534"/>
                  <a:gd name="T57" fmla="*/ 239 h 436"/>
                  <a:gd name="T58" fmla="*/ 513 w 534"/>
                  <a:gd name="T59" fmla="*/ 219 h 436"/>
                  <a:gd name="T60" fmla="*/ 491 w 534"/>
                  <a:gd name="T61" fmla="*/ 215 h 436"/>
                  <a:gd name="T62" fmla="*/ 453 w 534"/>
                  <a:gd name="T63" fmla="*/ 225 h 436"/>
                  <a:gd name="T64" fmla="*/ 419 w 534"/>
                  <a:gd name="T65" fmla="*/ 251 h 436"/>
                  <a:gd name="T66" fmla="*/ 406 w 534"/>
                  <a:gd name="T67" fmla="*/ 283 h 436"/>
                  <a:gd name="T68" fmla="*/ 382 w 534"/>
                  <a:gd name="T69" fmla="*/ 310 h 436"/>
                  <a:gd name="T70" fmla="*/ 338 w 534"/>
                  <a:gd name="T71" fmla="*/ 324 h 436"/>
                  <a:gd name="T72" fmla="*/ 237 w 534"/>
                  <a:gd name="T73" fmla="*/ 273 h 436"/>
                  <a:gd name="T74" fmla="*/ 168 w 534"/>
                  <a:gd name="T75" fmla="*/ 204 h 436"/>
                  <a:gd name="T76" fmla="*/ 149 w 534"/>
                  <a:gd name="T77" fmla="*/ 122 h 436"/>
                  <a:gd name="T78" fmla="*/ 158 w 534"/>
                  <a:gd name="T79" fmla="*/ 104 h 436"/>
                  <a:gd name="T80" fmla="*/ 200 w 534"/>
                  <a:gd name="T81" fmla="*/ 72 h 436"/>
                  <a:gd name="T82" fmla="*/ 216 w 534"/>
                  <a:gd name="T83" fmla="*/ 53 h 436"/>
                  <a:gd name="T84" fmla="*/ 209 w 534"/>
                  <a:gd name="T85" fmla="*/ 33 h 436"/>
                  <a:gd name="T86" fmla="*/ 199 w 534"/>
                  <a:gd name="T87" fmla="*/ 23 h 436"/>
                  <a:gd name="T88" fmla="*/ 186 w 534"/>
                  <a:gd name="T89" fmla="*/ 21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34" h="436">
                    <a:moveTo>
                      <a:pt x="162" y="31"/>
                    </a:moveTo>
                    <a:lnTo>
                      <a:pt x="158" y="35"/>
                    </a:lnTo>
                    <a:lnTo>
                      <a:pt x="153" y="41"/>
                    </a:lnTo>
                    <a:lnTo>
                      <a:pt x="136" y="68"/>
                    </a:lnTo>
                    <a:lnTo>
                      <a:pt x="130" y="75"/>
                    </a:lnTo>
                    <a:lnTo>
                      <a:pt x="128" y="75"/>
                    </a:lnTo>
                    <a:lnTo>
                      <a:pt x="125" y="75"/>
                    </a:lnTo>
                    <a:lnTo>
                      <a:pt x="122" y="74"/>
                    </a:lnTo>
                    <a:lnTo>
                      <a:pt x="119" y="71"/>
                    </a:lnTo>
                    <a:lnTo>
                      <a:pt x="113" y="63"/>
                    </a:lnTo>
                    <a:lnTo>
                      <a:pt x="100" y="39"/>
                    </a:lnTo>
                    <a:lnTo>
                      <a:pt x="92" y="21"/>
                    </a:lnTo>
                    <a:lnTo>
                      <a:pt x="87" y="11"/>
                    </a:lnTo>
                    <a:lnTo>
                      <a:pt x="84" y="7"/>
                    </a:lnTo>
                    <a:lnTo>
                      <a:pt x="77" y="3"/>
                    </a:lnTo>
                    <a:lnTo>
                      <a:pt x="69" y="0"/>
                    </a:lnTo>
                    <a:lnTo>
                      <a:pt x="65" y="0"/>
                    </a:lnTo>
                    <a:lnTo>
                      <a:pt x="62" y="0"/>
                    </a:lnTo>
                    <a:lnTo>
                      <a:pt x="55" y="2"/>
                    </a:lnTo>
                    <a:lnTo>
                      <a:pt x="53" y="5"/>
                    </a:lnTo>
                    <a:lnTo>
                      <a:pt x="47" y="13"/>
                    </a:lnTo>
                    <a:lnTo>
                      <a:pt x="44" y="24"/>
                    </a:lnTo>
                    <a:lnTo>
                      <a:pt x="42" y="30"/>
                    </a:lnTo>
                    <a:lnTo>
                      <a:pt x="42" y="39"/>
                    </a:lnTo>
                    <a:lnTo>
                      <a:pt x="44" y="43"/>
                    </a:lnTo>
                    <a:lnTo>
                      <a:pt x="45" y="46"/>
                    </a:lnTo>
                    <a:lnTo>
                      <a:pt x="59" y="58"/>
                    </a:lnTo>
                    <a:lnTo>
                      <a:pt x="66" y="65"/>
                    </a:lnTo>
                    <a:lnTo>
                      <a:pt x="86" y="90"/>
                    </a:lnTo>
                    <a:lnTo>
                      <a:pt x="87" y="93"/>
                    </a:lnTo>
                    <a:lnTo>
                      <a:pt x="87" y="96"/>
                    </a:lnTo>
                    <a:lnTo>
                      <a:pt x="85" y="99"/>
                    </a:lnTo>
                    <a:lnTo>
                      <a:pt x="81" y="101"/>
                    </a:lnTo>
                    <a:lnTo>
                      <a:pt x="20" y="117"/>
                    </a:lnTo>
                    <a:lnTo>
                      <a:pt x="7" y="121"/>
                    </a:lnTo>
                    <a:lnTo>
                      <a:pt x="3" y="125"/>
                    </a:lnTo>
                    <a:lnTo>
                      <a:pt x="0" y="128"/>
                    </a:lnTo>
                    <a:lnTo>
                      <a:pt x="0" y="132"/>
                    </a:lnTo>
                    <a:lnTo>
                      <a:pt x="0" y="137"/>
                    </a:lnTo>
                    <a:lnTo>
                      <a:pt x="4" y="149"/>
                    </a:lnTo>
                    <a:lnTo>
                      <a:pt x="11" y="160"/>
                    </a:lnTo>
                    <a:lnTo>
                      <a:pt x="19" y="167"/>
                    </a:lnTo>
                    <a:lnTo>
                      <a:pt x="23" y="169"/>
                    </a:lnTo>
                    <a:lnTo>
                      <a:pt x="33" y="170"/>
                    </a:lnTo>
                    <a:lnTo>
                      <a:pt x="39" y="169"/>
                    </a:lnTo>
                    <a:lnTo>
                      <a:pt x="60" y="162"/>
                    </a:lnTo>
                    <a:lnTo>
                      <a:pt x="65" y="159"/>
                    </a:lnTo>
                    <a:lnTo>
                      <a:pt x="77" y="146"/>
                    </a:lnTo>
                    <a:lnTo>
                      <a:pt x="81" y="141"/>
                    </a:lnTo>
                    <a:lnTo>
                      <a:pt x="85" y="137"/>
                    </a:lnTo>
                    <a:lnTo>
                      <a:pt x="88" y="134"/>
                    </a:lnTo>
                    <a:lnTo>
                      <a:pt x="92" y="133"/>
                    </a:lnTo>
                    <a:lnTo>
                      <a:pt x="96" y="133"/>
                    </a:lnTo>
                    <a:lnTo>
                      <a:pt x="103" y="135"/>
                    </a:lnTo>
                    <a:lnTo>
                      <a:pt x="106" y="137"/>
                    </a:lnTo>
                    <a:lnTo>
                      <a:pt x="113" y="144"/>
                    </a:lnTo>
                    <a:lnTo>
                      <a:pt x="119" y="160"/>
                    </a:lnTo>
                    <a:lnTo>
                      <a:pt x="125" y="252"/>
                    </a:lnTo>
                    <a:lnTo>
                      <a:pt x="128" y="264"/>
                    </a:lnTo>
                    <a:lnTo>
                      <a:pt x="132" y="271"/>
                    </a:lnTo>
                    <a:lnTo>
                      <a:pt x="138" y="280"/>
                    </a:lnTo>
                    <a:lnTo>
                      <a:pt x="163" y="299"/>
                    </a:lnTo>
                    <a:lnTo>
                      <a:pt x="170" y="303"/>
                    </a:lnTo>
                    <a:lnTo>
                      <a:pt x="202" y="314"/>
                    </a:lnTo>
                    <a:lnTo>
                      <a:pt x="217" y="322"/>
                    </a:lnTo>
                    <a:lnTo>
                      <a:pt x="256" y="355"/>
                    </a:lnTo>
                    <a:lnTo>
                      <a:pt x="284" y="386"/>
                    </a:lnTo>
                    <a:lnTo>
                      <a:pt x="306" y="415"/>
                    </a:lnTo>
                    <a:lnTo>
                      <a:pt x="321" y="430"/>
                    </a:lnTo>
                    <a:lnTo>
                      <a:pt x="324" y="432"/>
                    </a:lnTo>
                    <a:lnTo>
                      <a:pt x="327" y="434"/>
                    </a:lnTo>
                    <a:lnTo>
                      <a:pt x="333" y="436"/>
                    </a:lnTo>
                    <a:lnTo>
                      <a:pt x="338" y="436"/>
                    </a:lnTo>
                    <a:lnTo>
                      <a:pt x="343" y="435"/>
                    </a:lnTo>
                    <a:lnTo>
                      <a:pt x="352" y="429"/>
                    </a:lnTo>
                    <a:lnTo>
                      <a:pt x="358" y="425"/>
                    </a:lnTo>
                    <a:lnTo>
                      <a:pt x="371" y="416"/>
                    </a:lnTo>
                    <a:lnTo>
                      <a:pt x="426" y="386"/>
                    </a:lnTo>
                    <a:lnTo>
                      <a:pt x="486" y="347"/>
                    </a:lnTo>
                    <a:lnTo>
                      <a:pt x="503" y="333"/>
                    </a:lnTo>
                    <a:lnTo>
                      <a:pt x="517" y="313"/>
                    </a:lnTo>
                    <a:lnTo>
                      <a:pt x="525" y="297"/>
                    </a:lnTo>
                    <a:lnTo>
                      <a:pt x="531" y="281"/>
                    </a:lnTo>
                    <a:lnTo>
                      <a:pt x="533" y="274"/>
                    </a:lnTo>
                    <a:lnTo>
                      <a:pt x="534" y="260"/>
                    </a:lnTo>
                    <a:lnTo>
                      <a:pt x="532" y="253"/>
                    </a:lnTo>
                    <a:lnTo>
                      <a:pt x="528" y="239"/>
                    </a:lnTo>
                    <a:lnTo>
                      <a:pt x="524" y="233"/>
                    </a:lnTo>
                    <a:lnTo>
                      <a:pt x="517" y="223"/>
                    </a:lnTo>
                    <a:lnTo>
                      <a:pt x="513" y="219"/>
                    </a:lnTo>
                    <a:lnTo>
                      <a:pt x="508" y="217"/>
                    </a:lnTo>
                    <a:lnTo>
                      <a:pt x="503" y="215"/>
                    </a:lnTo>
                    <a:lnTo>
                      <a:pt x="491" y="215"/>
                    </a:lnTo>
                    <a:lnTo>
                      <a:pt x="478" y="216"/>
                    </a:lnTo>
                    <a:lnTo>
                      <a:pt x="466" y="219"/>
                    </a:lnTo>
                    <a:lnTo>
                      <a:pt x="453" y="225"/>
                    </a:lnTo>
                    <a:lnTo>
                      <a:pt x="441" y="232"/>
                    </a:lnTo>
                    <a:lnTo>
                      <a:pt x="423" y="246"/>
                    </a:lnTo>
                    <a:lnTo>
                      <a:pt x="419" y="251"/>
                    </a:lnTo>
                    <a:lnTo>
                      <a:pt x="415" y="257"/>
                    </a:lnTo>
                    <a:lnTo>
                      <a:pt x="412" y="263"/>
                    </a:lnTo>
                    <a:lnTo>
                      <a:pt x="406" y="283"/>
                    </a:lnTo>
                    <a:lnTo>
                      <a:pt x="403" y="290"/>
                    </a:lnTo>
                    <a:lnTo>
                      <a:pt x="395" y="301"/>
                    </a:lnTo>
                    <a:lnTo>
                      <a:pt x="382" y="310"/>
                    </a:lnTo>
                    <a:lnTo>
                      <a:pt x="361" y="321"/>
                    </a:lnTo>
                    <a:lnTo>
                      <a:pt x="345" y="324"/>
                    </a:lnTo>
                    <a:lnTo>
                      <a:pt x="338" y="324"/>
                    </a:lnTo>
                    <a:lnTo>
                      <a:pt x="330" y="323"/>
                    </a:lnTo>
                    <a:lnTo>
                      <a:pt x="313" y="317"/>
                    </a:lnTo>
                    <a:lnTo>
                      <a:pt x="237" y="273"/>
                    </a:lnTo>
                    <a:lnTo>
                      <a:pt x="197" y="240"/>
                    </a:lnTo>
                    <a:lnTo>
                      <a:pt x="176" y="218"/>
                    </a:lnTo>
                    <a:lnTo>
                      <a:pt x="168" y="204"/>
                    </a:lnTo>
                    <a:lnTo>
                      <a:pt x="160" y="186"/>
                    </a:lnTo>
                    <a:lnTo>
                      <a:pt x="152" y="154"/>
                    </a:lnTo>
                    <a:lnTo>
                      <a:pt x="149" y="122"/>
                    </a:lnTo>
                    <a:lnTo>
                      <a:pt x="150" y="117"/>
                    </a:lnTo>
                    <a:lnTo>
                      <a:pt x="152" y="110"/>
                    </a:lnTo>
                    <a:lnTo>
                      <a:pt x="158" y="104"/>
                    </a:lnTo>
                    <a:lnTo>
                      <a:pt x="170" y="92"/>
                    </a:lnTo>
                    <a:lnTo>
                      <a:pt x="192" y="77"/>
                    </a:lnTo>
                    <a:lnTo>
                      <a:pt x="200" y="72"/>
                    </a:lnTo>
                    <a:lnTo>
                      <a:pt x="211" y="62"/>
                    </a:lnTo>
                    <a:lnTo>
                      <a:pt x="215" y="57"/>
                    </a:lnTo>
                    <a:lnTo>
                      <a:pt x="216" y="53"/>
                    </a:lnTo>
                    <a:lnTo>
                      <a:pt x="216" y="47"/>
                    </a:lnTo>
                    <a:lnTo>
                      <a:pt x="215" y="42"/>
                    </a:lnTo>
                    <a:lnTo>
                      <a:pt x="209" y="33"/>
                    </a:lnTo>
                    <a:lnTo>
                      <a:pt x="206" y="28"/>
                    </a:lnTo>
                    <a:lnTo>
                      <a:pt x="202" y="25"/>
                    </a:lnTo>
                    <a:lnTo>
                      <a:pt x="199" y="23"/>
                    </a:lnTo>
                    <a:lnTo>
                      <a:pt x="196" y="22"/>
                    </a:lnTo>
                    <a:lnTo>
                      <a:pt x="191" y="21"/>
                    </a:lnTo>
                    <a:lnTo>
                      <a:pt x="186" y="21"/>
                    </a:lnTo>
                    <a:lnTo>
                      <a:pt x="172" y="26"/>
                    </a:lnTo>
                    <a:lnTo>
                      <a:pt x="162"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31"/>
              <p:cNvSpPr>
                <a:spLocks/>
              </p:cNvSpPr>
              <p:nvPr/>
            </p:nvSpPr>
            <p:spPr bwMode="auto">
              <a:xfrm>
                <a:off x="2097" y="1374"/>
                <a:ext cx="519" cy="439"/>
              </a:xfrm>
              <a:custGeom>
                <a:avLst/>
                <a:gdLst>
                  <a:gd name="T0" fmla="*/ 448 w 519"/>
                  <a:gd name="T1" fmla="*/ 8 h 439"/>
                  <a:gd name="T2" fmla="*/ 427 w 519"/>
                  <a:gd name="T3" fmla="*/ 0 h 439"/>
                  <a:gd name="T4" fmla="*/ 413 w 519"/>
                  <a:gd name="T5" fmla="*/ 3 h 439"/>
                  <a:gd name="T6" fmla="*/ 395 w 519"/>
                  <a:gd name="T7" fmla="*/ 25 h 439"/>
                  <a:gd name="T8" fmla="*/ 391 w 519"/>
                  <a:gd name="T9" fmla="*/ 73 h 439"/>
                  <a:gd name="T10" fmla="*/ 386 w 519"/>
                  <a:gd name="T11" fmla="*/ 93 h 439"/>
                  <a:gd name="T12" fmla="*/ 380 w 519"/>
                  <a:gd name="T13" fmla="*/ 95 h 439"/>
                  <a:gd name="T14" fmla="*/ 360 w 519"/>
                  <a:gd name="T15" fmla="*/ 72 h 439"/>
                  <a:gd name="T16" fmla="*/ 328 w 519"/>
                  <a:gd name="T17" fmla="*/ 46 h 439"/>
                  <a:gd name="T18" fmla="*/ 295 w 519"/>
                  <a:gd name="T19" fmla="*/ 49 h 439"/>
                  <a:gd name="T20" fmla="*/ 280 w 519"/>
                  <a:gd name="T21" fmla="*/ 63 h 439"/>
                  <a:gd name="T22" fmla="*/ 277 w 519"/>
                  <a:gd name="T23" fmla="*/ 84 h 439"/>
                  <a:gd name="T24" fmla="*/ 292 w 519"/>
                  <a:gd name="T25" fmla="*/ 101 h 439"/>
                  <a:gd name="T26" fmla="*/ 310 w 519"/>
                  <a:gd name="T27" fmla="*/ 102 h 439"/>
                  <a:gd name="T28" fmla="*/ 331 w 519"/>
                  <a:gd name="T29" fmla="*/ 109 h 439"/>
                  <a:gd name="T30" fmla="*/ 352 w 519"/>
                  <a:gd name="T31" fmla="*/ 136 h 439"/>
                  <a:gd name="T32" fmla="*/ 360 w 519"/>
                  <a:gd name="T33" fmla="*/ 166 h 439"/>
                  <a:gd name="T34" fmla="*/ 310 w 519"/>
                  <a:gd name="T35" fmla="*/ 326 h 439"/>
                  <a:gd name="T36" fmla="*/ 286 w 519"/>
                  <a:gd name="T37" fmla="*/ 355 h 439"/>
                  <a:gd name="T38" fmla="*/ 239 w 519"/>
                  <a:gd name="T39" fmla="*/ 358 h 439"/>
                  <a:gd name="T40" fmla="*/ 103 w 519"/>
                  <a:gd name="T41" fmla="*/ 334 h 439"/>
                  <a:gd name="T42" fmla="*/ 20 w 519"/>
                  <a:gd name="T43" fmla="*/ 354 h 439"/>
                  <a:gd name="T44" fmla="*/ 11 w 519"/>
                  <a:gd name="T45" fmla="*/ 362 h 439"/>
                  <a:gd name="T46" fmla="*/ 3 w 519"/>
                  <a:gd name="T47" fmla="*/ 382 h 439"/>
                  <a:gd name="T48" fmla="*/ 2 w 519"/>
                  <a:gd name="T49" fmla="*/ 410 h 439"/>
                  <a:gd name="T50" fmla="*/ 11 w 519"/>
                  <a:gd name="T51" fmla="*/ 420 h 439"/>
                  <a:gd name="T52" fmla="*/ 76 w 519"/>
                  <a:gd name="T53" fmla="*/ 439 h 439"/>
                  <a:gd name="T54" fmla="*/ 125 w 519"/>
                  <a:gd name="T55" fmla="*/ 416 h 439"/>
                  <a:gd name="T56" fmla="*/ 247 w 519"/>
                  <a:gd name="T57" fmla="*/ 413 h 439"/>
                  <a:gd name="T58" fmla="*/ 304 w 519"/>
                  <a:gd name="T59" fmla="*/ 417 h 439"/>
                  <a:gd name="T60" fmla="*/ 328 w 519"/>
                  <a:gd name="T61" fmla="*/ 393 h 439"/>
                  <a:gd name="T62" fmla="*/ 411 w 519"/>
                  <a:gd name="T63" fmla="*/ 163 h 439"/>
                  <a:gd name="T64" fmla="*/ 424 w 519"/>
                  <a:gd name="T65" fmla="*/ 152 h 439"/>
                  <a:gd name="T66" fmla="*/ 456 w 519"/>
                  <a:gd name="T67" fmla="*/ 154 h 439"/>
                  <a:gd name="T68" fmla="*/ 501 w 519"/>
                  <a:gd name="T69" fmla="*/ 156 h 439"/>
                  <a:gd name="T70" fmla="*/ 512 w 519"/>
                  <a:gd name="T71" fmla="*/ 146 h 439"/>
                  <a:gd name="T72" fmla="*/ 519 w 519"/>
                  <a:gd name="T73" fmla="*/ 128 h 439"/>
                  <a:gd name="T74" fmla="*/ 517 w 519"/>
                  <a:gd name="T75" fmla="*/ 118 h 439"/>
                  <a:gd name="T76" fmla="*/ 505 w 519"/>
                  <a:gd name="T77" fmla="*/ 106 h 439"/>
                  <a:gd name="T78" fmla="*/ 491 w 519"/>
                  <a:gd name="T79" fmla="*/ 102 h 439"/>
                  <a:gd name="T80" fmla="*/ 428 w 519"/>
                  <a:gd name="T81" fmla="*/ 114 h 439"/>
                  <a:gd name="T82" fmla="*/ 421 w 519"/>
                  <a:gd name="T83" fmla="*/ 101 h 439"/>
                  <a:gd name="T84" fmla="*/ 441 w 519"/>
                  <a:gd name="T85" fmla="*/ 67 h 439"/>
                  <a:gd name="T86" fmla="*/ 455 w 519"/>
                  <a:gd name="T87" fmla="*/ 19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9" h="439">
                    <a:moveTo>
                      <a:pt x="454" y="14"/>
                    </a:moveTo>
                    <a:lnTo>
                      <a:pt x="451" y="11"/>
                    </a:lnTo>
                    <a:lnTo>
                      <a:pt x="448" y="8"/>
                    </a:lnTo>
                    <a:lnTo>
                      <a:pt x="442" y="5"/>
                    </a:lnTo>
                    <a:lnTo>
                      <a:pt x="432" y="1"/>
                    </a:lnTo>
                    <a:lnTo>
                      <a:pt x="427" y="0"/>
                    </a:lnTo>
                    <a:lnTo>
                      <a:pt x="422" y="0"/>
                    </a:lnTo>
                    <a:lnTo>
                      <a:pt x="417" y="1"/>
                    </a:lnTo>
                    <a:lnTo>
                      <a:pt x="413" y="3"/>
                    </a:lnTo>
                    <a:lnTo>
                      <a:pt x="405" y="10"/>
                    </a:lnTo>
                    <a:lnTo>
                      <a:pt x="402" y="15"/>
                    </a:lnTo>
                    <a:lnTo>
                      <a:pt x="395" y="25"/>
                    </a:lnTo>
                    <a:lnTo>
                      <a:pt x="391" y="35"/>
                    </a:lnTo>
                    <a:lnTo>
                      <a:pt x="390" y="40"/>
                    </a:lnTo>
                    <a:lnTo>
                      <a:pt x="391" y="73"/>
                    </a:lnTo>
                    <a:lnTo>
                      <a:pt x="391" y="77"/>
                    </a:lnTo>
                    <a:lnTo>
                      <a:pt x="387" y="90"/>
                    </a:lnTo>
                    <a:lnTo>
                      <a:pt x="386" y="93"/>
                    </a:lnTo>
                    <a:lnTo>
                      <a:pt x="384" y="94"/>
                    </a:lnTo>
                    <a:lnTo>
                      <a:pt x="382" y="95"/>
                    </a:lnTo>
                    <a:lnTo>
                      <a:pt x="380" y="95"/>
                    </a:lnTo>
                    <a:lnTo>
                      <a:pt x="378" y="95"/>
                    </a:lnTo>
                    <a:lnTo>
                      <a:pt x="376" y="93"/>
                    </a:lnTo>
                    <a:lnTo>
                      <a:pt x="360" y="72"/>
                    </a:lnTo>
                    <a:lnTo>
                      <a:pt x="345" y="57"/>
                    </a:lnTo>
                    <a:lnTo>
                      <a:pt x="337" y="50"/>
                    </a:lnTo>
                    <a:lnTo>
                      <a:pt x="328" y="46"/>
                    </a:lnTo>
                    <a:lnTo>
                      <a:pt x="319" y="44"/>
                    </a:lnTo>
                    <a:lnTo>
                      <a:pt x="309" y="45"/>
                    </a:lnTo>
                    <a:lnTo>
                      <a:pt x="295" y="49"/>
                    </a:lnTo>
                    <a:lnTo>
                      <a:pt x="288" y="53"/>
                    </a:lnTo>
                    <a:lnTo>
                      <a:pt x="286" y="56"/>
                    </a:lnTo>
                    <a:lnTo>
                      <a:pt x="280" y="63"/>
                    </a:lnTo>
                    <a:lnTo>
                      <a:pt x="277" y="70"/>
                    </a:lnTo>
                    <a:lnTo>
                      <a:pt x="276" y="77"/>
                    </a:lnTo>
                    <a:lnTo>
                      <a:pt x="277" y="84"/>
                    </a:lnTo>
                    <a:lnTo>
                      <a:pt x="280" y="90"/>
                    </a:lnTo>
                    <a:lnTo>
                      <a:pt x="285" y="96"/>
                    </a:lnTo>
                    <a:lnTo>
                      <a:pt x="292" y="101"/>
                    </a:lnTo>
                    <a:lnTo>
                      <a:pt x="296" y="102"/>
                    </a:lnTo>
                    <a:lnTo>
                      <a:pt x="300" y="102"/>
                    </a:lnTo>
                    <a:lnTo>
                      <a:pt x="310" y="102"/>
                    </a:lnTo>
                    <a:lnTo>
                      <a:pt x="321" y="104"/>
                    </a:lnTo>
                    <a:lnTo>
                      <a:pt x="326" y="106"/>
                    </a:lnTo>
                    <a:lnTo>
                      <a:pt x="331" y="109"/>
                    </a:lnTo>
                    <a:lnTo>
                      <a:pt x="335" y="112"/>
                    </a:lnTo>
                    <a:lnTo>
                      <a:pt x="344" y="123"/>
                    </a:lnTo>
                    <a:lnTo>
                      <a:pt x="352" y="136"/>
                    </a:lnTo>
                    <a:lnTo>
                      <a:pt x="358" y="150"/>
                    </a:lnTo>
                    <a:lnTo>
                      <a:pt x="360" y="158"/>
                    </a:lnTo>
                    <a:lnTo>
                      <a:pt x="360" y="166"/>
                    </a:lnTo>
                    <a:lnTo>
                      <a:pt x="356" y="191"/>
                    </a:lnTo>
                    <a:lnTo>
                      <a:pt x="314" y="317"/>
                    </a:lnTo>
                    <a:lnTo>
                      <a:pt x="310" y="326"/>
                    </a:lnTo>
                    <a:lnTo>
                      <a:pt x="296" y="346"/>
                    </a:lnTo>
                    <a:lnTo>
                      <a:pt x="291" y="351"/>
                    </a:lnTo>
                    <a:lnTo>
                      <a:pt x="286" y="355"/>
                    </a:lnTo>
                    <a:lnTo>
                      <a:pt x="275" y="361"/>
                    </a:lnTo>
                    <a:lnTo>
                      <a:pt x="262" y="363"/>
                    </a:lnTo>
                    <a:lnTo>
                      <a:pt x="239" y="358"/>
                    </a:lnTo>
                    <a:lnTo>
                      <a:pt x="222" y="351"/>
                    </a:lnTo>
                    <a:lnTo>
                      <a:pt x="154" y="338"/>
                    </a:lnTo>
                    <a:lnTo>
                      <a:pt x="103" y="334"/>
                    </a:lnTo>
                    <a:lnTo>
                      <a:pt x="59" y="341"/>
                    </a:lnTo>
                    <a:lnTo>
                      <a:pt x="49" y="344"/>
                    </a:lnTo>
                    <a:lnTo>
                      <a:pt x="20" y="354"/>
                    </a:lnTo>
                    <a:lnTo>
                      <a:pt x="16" y="356"/>
                    </a:lnTo>
                    <a:lnTo>
                      <a:pt x="15" y="357"/>
                    </a:lnTo>
                    <a:lnTo>
                      <a:pt x="11" y="362"/>
                    </a:lnTo>
                    <a:lnTo>
                      <a:pt x="11" y="365"/>
                    </a:lnTo>
                    <a:lnTo>
                      <a:pt x="7" y="372"/>
                    </a:lnTo>
                    <a:lnTo>
                      <a:pt x="3" y="382"/>
                    </a:lnTo>
                    <a:lnTo>
                      <a:pt x="1" y="394"/>
                    </a:lnTo>
                    <a:lnTo>
                      <a:pt x="0" y="405"/>
                    </a:lnTo>
                    <a:lnTo>
                      <a:pt x="2" y="410"/>
                    </a:lnTo>
                    <a:lnTo>
                      <a:pt x="4" y="414"/>
                    </a:lnTo>
                    <a:lnTo>
                      <a:pt x="7" y="417"/>
                    </a:lnTo>
                    <a:lnTo>
                      <a:pt x="11" y="420"/>
                    </a:lnTo>
                    <a:lnTo>
                      <a:pt x="59" y="438"/>
                    </a:lnTo>
                    <a:lnTo>
                      <a:pt x="70" y="439"/>
                    </a:lnTo>
                    <a:lnTo>
                      <a:pt x="76" y="439"/>
                    </a:lnTo>
                    <a:lnTo>
                      <a:pt x="83" y="438"/>
                    </a:lnTo>
                    <a:lnTo>
                      <a:pt x="89" y="437"/>
                    </a:lnTo>
                    <a:lnTo>
                      <a:pt x="125" y="416"/>
                    </a:lnTo>
                    <a:lnTo>
                      <a:pt x="143" y="410"/>
                    </a:lnTo>
                    <a:lnTo>
                      <a:pt x="153" y="408"/>
                    </a:lnTo>
                    <a:lnTo>
                      <a:pt x="247" y="413"/>
                    </a:lnTo>
                    <a:lnTo>
                      <a:pt x="277" y="420"/>
                    </a:lnTo>
                    <a:lnTo>
                      <a:pt x="296" y="420"/>
                    </a:lnTo>
                    <a:lnTo>
                      <a:pt x="304" y="417"/>
                    </a:lnTo>
                    <a:lnTo>
                      <a:pt x="313" y="412"/>
                    </a:lnTo>
                    <a:lnTo>
                      <a:pt x="316" y="408"/>
                    </a:lnTo>
                    <a:lnTo>
                      <a:pt x="328" y="393"/>
                    </a:lnTo>
                    <a:lnTo>
                      <a:pt x="362" y="320"/>
                    </a:lnTo>
                    <a:lnTo>
                      <a:pt x="403" y="185"/>
                    </a:lnTo>
                    <a:lnTo>
                      <a:pt x="411" y="163"/>
                    </a:lnTo>
                    <a:lnTo>
                      <a:pt x="418" y="155"/>
                    </a:lnTo>
                    <a:lnTo>
                      <a:pt x="420" y="153"/>
                    </a:lnTo>
                    <a:lnTo>
                      <a:pt x="424" y="152"/>
                    </a:lnTo>
                    <a:lnTo>
                      <a:pt x="434" y="152"/>
                    </a:lnTo>
                    <a:lnTo>
                      <a:pt x="438" y="153"/>
                    </a:lnTo>
                    <a:lnTo>
                      <a:pt x="456" y="154"/>
                    </a:lnTo>
                    <a:lnTo>
                      <a:pt x="481" y="157"/>
                    </a:lnTo>
                    <a:lnTo>
                      <a:pt x="495" y="157"/>
                    </a:lnTo>
                    <a:lnTo>
                      <a:pt x="501" y="156"/>
                    </a:lnTo>
                    <a:lnTo>
                      <a:pt x="505" y="153"/>
                    </a:lnTo>
                    <a:lnTo>
                      <a:pt x="509" y="150"/>
                    </a:lnTo>
                    <a:lnTo>
                      <a:pt x="512" y="146"/>
                    </a:lnTo>
                    <a:lnTo>
                      <a:pt x="515" y="141"/>
                    </a:lnTo>
                    <a:lnTo>
                      <a:pt x="518" y="132"/>
                    </a:lnTo>
                    <a:lnTo>
                      <a:pt x="519" y="128"/>
                    </a:lnTo>
                    <a:lnTo>
                      <a:pt x="519" y="124"/>
                    </a:lnTo>
                    <a:lnTo>
                      <a:pt x="518" y="121"/>
                    </a:lnTo>
                    <a:lnTo>
                      <a:pt x="517" y="118"/>
                    </a:lnTo>
                    <a:lnTo>
                      <a:pt x="514" y="114"/>
                    </a:lnTo>
                    <a:lnTo>
                      <a:pt x="512" y="112"/>
                    </a:lnTo>
                    <a:lnTo>
                      <a:pt x="505" y="106"/>
                    </a:lnTo>
                    <a:lnTo>
                      <a:pt x="498" y="103"/>
                    </a:lnTo>
                    <a:lnTo>
                      <a:pt x="495" y="102"/>
                    </a:lnTo>
                    <a:lnTo>
                      <a:pt x="491" y="102"/>
                    </a:lnTo>
                    <a:lnTo>
                      <a:pt x="482" y="104"/>
                    </a:lnTo>
                    <a:lnTo>
                      <a:pt x="431" y="114"/>
                    </a:lnTo>
                    <a:lnTo>
                      <a:pt x="428" y="114"/>
                    </a:lnTo>
                    <a:lnTo>
                      <a:pt x="424" y="111"/>
                    </a:lnTo>
                    <a:lnTo>
                      <a:pt x="421" y="107"/>
                    </a:lnTo>
                    <a:lnTo>
                      <a:pt x="421" y="101"/>
                    </a:lnTo>
                    <a:lnTo>
                      <a:pt x="422" y="95"/>
                    </a:lnTo>
                    <a:lnTo>
                      <a:pt x="424" y="92"/>
                    </a:lnTo>
                    <a:lnTo>
                      <a:pt x="441" y="67"/>
                    </a:lnTo>
                    <a:lnTo>
                      <a:pt x="452" y="36"/>
                    </a:lnTo>
                    <a:lnTo>
                      <a:pt x="455" y="24"/>
                    </a:lnTo>
                    <a:lnTo>
                      <a:pt x="455" y="19"/>
                    </a:lnTo>
                    <a:lnTo>
                      <a:pt x="454"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32"/>
              <p:cNvSpPr>
                <a:spLocks/>
              </p:cNvSpPr>
              <p:nvPr/>
            </p:nvSpPr>
            <p:spPr bwMode="auto">
              <a:xfrm>
                <a:off x="2086" y="2166"/>
                <a:ext cx="302" cy="749"/>
              </a:xfrm>
              <a:custGeom>
                <a:avLst/>
                <a:gdLst>
                  <a:gd name="T0" fmla="*/ 45 w 302"/>
                  <a:gd name="T1" fmla="*/ 3 h 749"/>
                  <a:gd name="T2" fmla="*/ 19 w 302"/>
                  <a:gd name="T3" fmla="*/ 16 h 749"/>
                  <a:gd name="T4" fmla="*/ 6 w 302"/>
                  <a:gd name="T5" fmla="*/ 30 h 749"/>
                  <a:gd name="T6" fmla="*/ 0 w 302"/>
                  <a:gd name="T7" fmla="*/ 50 h 749"/>
                  <a:gd name="T8" fmla="*/ 7 w 302"/>
                  <a:gd name="T9" fmla="*/ 128 h 749"/>
                  <a:gd name="T10" fmla="*/ 26 w 302"/>
                  <a:gd name="T11" fmla="*/ 181 h 749"/>
                  <a:gd name="T12" fmla="*/ 99 w 302"/>
                  <a:gd name="T13" fmla="*/ 306 h 749"/>
                  <a:gd name="T14" fmla="*/ 109 w 302"/>
                  <a:gd name="T15" fmla="*/ 338 h 749"/>
                  <a:gd name="T16" fmla="*/ 108 w 302"/>
                  <a:gd name="T17" fmla="*/ 355 h 749"/>
                  <a:gd name="T18" fmla="*/ 91 w 302"/>
                  <a:gd name="T19" fmla="*/ 390 h 749"/>
                  <a:gd name="T20" fmla="*/ 61 w 302"/>
                  <a:gd name="T21" fmla="*/ 540 h 749"/>
                  <a:gd name="T22" fmla="*/ 50 w 302"/>
                  <a:gd name="T23" fmla="*/ 565 h 749"/>
                  <a:gd name="T24" fmla="*/ 35 w 302"/>
                  <a:gd name="T25" fmla="*/ 580 h 749"/>
                  <a:gd name="T26" fmla="*/ 26 w 302"/>
                  <a:gd name="T27" fmla="*/ 588 h 749"/>
                  <a:gd name="T28" fmla="*/ 20 w 302"/>
                  <a:gd name="T29" fmla="*/ 597 h 749"/>
                  <a:gd name="T30" fmla="*/ 20 w 302"/>
                  <a:gd name="T31" fmla="*/ 628 h 749"/>
                  <a:gd name="T32" fmla="*/ 28 w 302"/>
                  <a:gd name="T33" fmla="*/ 655 h 749"/>
                  <a:gd name="T34" fmla="*/ 35 w 302"/>
                  <a:gd name="T35" fmla="*/ 661 h 749"/>
                  <a:gd name="T36" fmla="*/ 43 w 302"/>
                  <a:gd name="T37" fmla="*/ 664 h 749"/>
                  <a:gd name="T38" fmla="*/ 103 w 302"/>
                  <a:gd name="T39" fmla="*/ 664 h 749"/>
                  <a:gd name="T40" fmla="*/ 125 w 302"/>
                  <a:gd name="T41" fmla="*/ 668 h 749"/>
                  <a:gd name="T42" fmla="*/ 139 w 302"/>
                  <a:gd name="T43" fmla="*/ 682 h 749"/>
                  <a:gd name="T44" fmla="*/ 165 w 302"/>
                  <a:gd name="T45" fmla="*/ 718 h 749"/>
                  <a:gd name="T46" fmla="*/ 183 w 302"/>
                  <a:gd name="T47" fmla="*/ 736 h 749"/>
                  <a:gd name="T48" fmla="*/ 204 w 302"/>
                  <a:gd name="T49" fmla="*/ 748 h 749"/>
                  <a:gd name="T50" fmla="*/ 219 w 302"/>
                  <a:gd name="T51" fmla="*/ 749 h 749"/>
                  <a:gd name="T52" fmla="*/ 257 w 302"/>
                  <a:gd name="T53" fmla="*/ 732 h 749"/>
                  <a:gd name="T54" fmla="*/ 299 w 302"/>
                  <a:gd name="T55" fmla="*/ 698 h 749"/>
                  <a:gd name="T56" fmla="*/ 302 w 302"/>
                  <a:gd name="T57" fmla="*/ 689 h 749"/>
                  <a:gd name="T58" fmla="*/ 299 w 302"/>
                  <a:gd name="T59" fmla="*/ 681 h 749"/>
                  <a:gd name="T60" fmla="*/ 295 w 302"/>
                  <a:gd name="T61" fmla="*/ 676 h 749"/>
                  <a:gd name="T62" fmla="*/ 269 w 302"/>
                  <a:gd name="T63" fmla="*/ 658 h 749"/>
                  <a:gd name="T64" fmla="*/ 189 w 302"/>
                  <a:gd name="T65" fmla="*/ 620 h 749"/>
                  <a:gd name="T66" fmla="*/ 114 w 302"/>
                  <a:gd name="T67" fmla="*/ 602 h 749"/>
                  <a:gd name="T68" fmla="*/ 105 w 302"/>
                  <a:gd name="T69" fmla="*/ 599 h 749"/>
                  <a:gd name="T70" fmla="*/ 100 w 302"/>
                  <a:gd name="T71" fmla="*/ 592 h 749"/>
                  <a:gd name="T72" fmla="*/ 104 w 302"/>
                  <a:gd name="T73" fmla="*/ 561 h 749"/>
                  <a:gd name="T74" fmla="*/ 158 w 302"/>
                  <a:gd name="T75" fmla="*/ 400 h 749"/>
                  <a:gd name="T76" fmla="*/ 181 w 302"/>
                  <a:gd name="T77" fmla="*/ 291 h 749"/>
                  <a:gd name="T78" fmla="*/ 160 w 302"/>
                  <a:gd name="T79" fmla="*/ 176 h 749"/>
                  <a:gd name="T80" fmla="*/ 128 w 302"/>
                  <a:gd name="T81" fmla="*/ 75 h 749"/>
                  <a:gd name="T82" fmla="*/ 85 w 302"/>
                  <a:gd name="T83" fmla="*/ 14 h 749"/>
                  <a:gd name="T84" fmla="*/ 74 w 302"/>
                  <a:gd name="T85" fmla="*/ 3 h 749"/>
                  <a:gd name="T86" fmla="*/ 60 w 302"/>
                  <a:gd name="T87" fmla="*/ 0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02" h="749">
                    <a:moveTo>
                      <a:pt x="60" y="0"/>
                    </a:moveTo>
                    <a:lnTo>
                      <a:pt x="45" y="3"/>
                    </a:lnTo>
                    <a:lnTo>
                      <a:pt x="27" y="11"/>
                    </a:lnTo>
                    <a:lnTo>
                      <a:pt x="19" y="16"/>
                    </a:lnTo>
                    <a:lnTo>
                      <a:pt x="12" y="22"/>
                    </a:lnTo>
                    <a:lnTo>
                      <a:pt x="6" y="30"/>
                    </a:lnTo>
                    <a:lnTo>
                      <a:pt x="2" y="39"/>
                    </a:lnTo>
                    <a:lnTo>
                      <a:pt x="0" y="50"/>
                    </a:lnTo>
                    <a:lnTo>
                      <a:pt x="0" y="79"/>
                    </a:lnTo>
                    <a:lnTo>
                      <a:pt x="7" y="128"/>
                    </a:lnTo>
                    <a:lnTo>
                      <a:pt x="20" y="170"/>
                    </a:lnTo>
                    <a:lnTo>
                      <a:pt x="26" y="181"/>
                    </a:lnTo>
                    <a:lnTo>
                      <a:pt x="67" y="246"/>
                    </a:lnTo>
                    <a:lnTo>
                      <a:pt x="99" y="306"/>
                    </a:lnTo>
                    <a:lnTo>
                      <a:pt x="107" y="328"/>
                    </a:lnTo>
                    <a:lnTo>
                      <a:pt x="109" y="338"/>
                    </a:lnTo>
                    <a:lnTo>
                      <a:pt x="109" y="347"/>
                    </a:lnTo>
                    <a:lnTo>
                      <a:pt x="108" y="355"/>
                    </a:lnTo>
                    <a:lnTo>
                      <a:pt x="105" y="362"/>
                    </a:lnTo>
                    <a:lnTo>
                      <a:pt x="91" y="390"/>
                    </a:lnTo>
                    <a:lnTo>
                      <a:pt x="88" y="398"/>
                    </a:lnTo>
                    <a:lnTo>
                      <a:pt x="61" y="540"/>
                    </a:lnTo>
                    <a:lnTo>
                      <a:pt x="54" y="558"/>
                    </a:lnTo>
                    <a:lnTo>
                      <a:pt x="50" y="565"/>
                    </a:lnTo>
                    <a:lnTo>
                      <a:pt x="46" y="571"/>
                    </a:lnTo>
                    <a:lnTo>
                      <a:pt x="35" y="580"/>
                    </a:lnTo>
                    <a:lnTo>
                      <a:pt x="31" y="583"/>
                    </a:lnTo>
                    <a:lnTo>
                      <a:pt x="26" y="588"/>
                    </a:lnTo>
                    <a:lnTo>
                      <a:pt x="23" y="592"/>
                    </a:lnTo>
                    <a:lnTo>
                      <a:pt x="20" y="597"/>
                    </a:lnTo>
                    <a:lnTo>
                      <a:pt x="18" y="612"/>
                    </a:lnTo>
                    <a:lnTo>
                      <a:pt x="20" y="628"/>
                    </a:lnTo>
                    <a:lnTo>
                      <a:pt x="24" y="644"/>
                    </a:lnTo>
                    <a:lnTo>
                      <a:pt x="28" y="655"/>
                    </a:lnTo>
                    <a:lnTo>
                      <a:pt x="31" y="658"/>
                    </a:lnTo>
                    <a:lnTo>
                      <a:pt x="35" y="661"/>
                    </a:lnTo>
                    <a:lnTo>
                      <a:pt x="39" y="663"/>
                    </a:lnTo>
                    <a:lnTo>
                      <a:pt x="43" y="664"/>
                    </a:lnTo>
                    <a:lnTo>
                      <a:pt x="71" y="666"/>
                    </a:lnTo>
                    <a:lnTo>
                      <a:pt x="103" y="664"/>
                    </a:lnTo>
                    <a:lnTo>
                      <a:pt x="111" y="665"/>
                    </a:lnTo>
                    <a:lnTo>
                      <a:pt x="125" y="668"/>
                    </a:lnTo>
                    <a:lnTo>
                      <a:pt x="130" y="672"/>
                    </a:lnTo>
                    <a:lnTo>
                      <a:pt x="139" y="682"/>
                    </a:lnTo>
                    <a:lnTo>
                      <a:pt x="154" y="707"/>
                    </a:lnTo>
                    <a:lnTo>
                      <a:pt x="165" y="718"/>
                    </a:lnTo>
                    <a:lnTo>
                      <a:pt x="170" y="724"/>
                    </a:lnTo>
                    <a:lnTo>
                      <a:pt x="183" y="736"/>
                    </a:lnTo>
                    <a:lnTo>
                      <a:pt x="197" y="745"/>
                    </a:lnTo>
                    <a:lnTo>
                      <a:pt x="204" y="748"/>
                    </a:lnTo>
                    <a:lnTo>
                      <a:pt x="211" y="749"/>
                    </a:lnTo>
                    <a:lnTo>
                      <a:pt x="219" y="749"/>
                    </a:lnTo>
                    <a:lnTo>
                      <a:pt x="238" y="742"/>
                    </a:lnTo>
                    <a:lnTo>
                      <a:pt x="257" y="732"/>
                    </a:lnTo>
                    <a:lnTo>
                      <a:pt x="290" y="707"/>
                    </a:lnTo>
                    <a:lnTo>
                      <a:pt x="299" y="698"/>
                    </a:lnTo>
                    <a:lnTo>
                      <a:pt x="301" y="694"/>
                    </a:lnTo>
                    <a:lnTo>
                      <a:pt x="302" y="689"/>
                    </a:lnTo>
                    <a:lnTo>
                      <a:pt x="301" y="684"/>
                    </a:lnTo>
                    <a:lnTo>
                      <a:pt x="299" y="681"/>
                    </a:lnTo>
                    <a:lnTo>
                      <a:pt x="297" y="678"/>
                    </a:lnTo>
                    <a:lnTo>
                      <a:pt x="295" y="676"/>
                    </a:lnTo>
                    <a:lnTo>
                      <a:pt x="286" y="669"/>
                    </a:lnTo>
                    <a:lnTo>
                      <a:pt x="269" y="658"/>
                    </a:lnTo>
                    <a:lnTo>
                      <a:pt x="201" y="623"/>
                    </a:lnTo>
                    <a:lnTo>
                      <a:pt x="189" y="620"/>
                    </a:lnTo>
                    <a:lnTo>
                      <a:pt x="127" y="609"/>
                    </a:lnTo>
                    <a:lnTo>
                      <a:pt x="114" y="602"/>
                    </a:lnTo>
                    <a:lnTo>
                      <a:pt x="109" y="601"/>
                    </a:lnTo>
                    <a:lnTo>
                      <a:pt x="105" y="599"/>
                    </a:lnTo>
                    <a:lnTo>
                      <a:pt x="102" y="596"/>
                    </a:lnTo>
                    <a:lnTo>
                      <a:pt x="100" y="592"/>
                    </a:lnTo>
                    <a:lnTo>
                      <a:pt x="100" y="585"/>
                    </a:lnTo>
                    <a:lnTo>
                      <a:pt x="104" y="561"/>
                    </a:lnTo>
                    <a:lnTo>
                      <a:pt x="109" y="540"/>
                    </a:lnTo>
                    <a:lnTo>
                      <a:pt x="158" y="400"/>
                    </a:lnTo>
                    <a:lnTo>
                      <a:pt x="179" y="320"/>
                    </a:lnTo>
                    <a:lnTo>
                      <a:pt x="181" y="291"/>
                    </a:lnTo>
                    <a:lnTo>
                      <a:pt x="179" y="262"/>
                    </a:lnTo>
                    <a:lnTo>
                      <a:pt x="160" y="176"/>
                    </a:lnTo>
                    <a:lnTo>
                      <a:pt x="147" y="128"/>
                    </a:lnTo>
                    <a:lnTo>
                      <a:pt x="128" y="75"/>
                    </a:lnTo>
                    <a:lnTo>
                      <a:pt x="113" y="49"/>
                    </a:lnTo>
                    <a:lnTo>
                      <a:pt x="85" y="14"/>
                    </a:lnTo>
                    <a:lnTo>
                      <a:pt x="82" y="9"/>
                    </a:lnTo>
                    <a:lnTo>
                      <a:pt x="74" y="3"/>
                    </a:lnTo>
                    <a:lnTo>
                      <a:pt x="70" y="1"/>
                    </a:lnTo>
                    <a:lnTo>
                      <a:pt x="6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33"/>
              <p:cNvSpPr>
                <a:spLocks/>
              </p:cNvSpPr>
              <p:nvPr/>
            </p:nvSpPr>
            <p:spPr bwMode="auto">
              <a:xfrm>
                <a:off x="1863" y="2182"/>
                <a:ext cx="231" cy="764"/>
              </a:xfrm>
              <a:custGeom>
                <a:avLst/>
                <a:gdLst>
                  <a:gd name="T0" fmla="*/ 102 w 231"/>
                  <a:gd name="T1" fmla="*/ 16 h 764"/>
                  <a:gd name="T2" fmla="*/ 98 w 231"/>
                  <a:gd name="T3" fmla="*/ 21 h 764"/>
                  <a:gd name="T4" fmla="*/ 93 w 231"/>
                  <a:gd name="T5" fmla="*/ 40 h 764"/>
                  <a:gd name="T6" fmla="*/ 107 w 231"/>
                  <a:gd name="T7" fmla="*/ 260 h 764"/>
                  <a:gd name="T8" fmla="*/ 123 w 231"/>
                  <a:gd name="T9" fmla="*/ 341 h 764"/>
                  <a:gd name="T10" fmla="*/ 122 w 231"/>
                  <a:gd name="T11" fmla="*/ 359 h 764"/>
                  <a:gd name="T12" fmla="*/ 113 w 231"/>
                  <a:gd name="T13" fmla="*/ 373 h 764"/>
                  <a:gd name="T14" fmla="*/ 105 w 231"/>
                  <a:gd name="T15" fmla="*/ 382 h 764"/>
                  <a:gd name="T16" fmla="*/ 97 w 231"/>
                  <a:gd name="T17" fmla="*/ 395 h 764"/>
                  <a:gd name="T18" fmla="*/ 58 w 231"/>
                  <a:gd name="T19" fmla="*/ 522 h 764"/>
                  <a:gd name="T20" fmla="*/ 5 w 231"/>
                  <a:gd name="T21" fmla="*/ 617 h 764"/>
                  <a:gd name="T22" fmla="*/ 0 w 231"/>
                  <a:gd name="T23" fmla="*/ 643 h 764"/>
                  <a:gd name="T24" fmla="*/ 9 w 231"/>
                  <a:gd name="T25" fmla="*/ 670 h 764"/>
                  <a:gd name="T26" fmla="*/ 21 w 231"/>
                  <a:gd name="T27" fmla="*/ 683 h 764"/>
                  <a:gd name="T28" fmla="*/ 32 w 231"/>
                  <a:gd name="T29" fmla="*/ 687 h 764"/>
                  <a:gd name="T30" fmla="*/ 68 w 231"/>
                  <a:gd name="T31" fmla="*/ 685 h 764"/>
                  <a:gd name="T32" fmla="*/ 83 w 231"/>
                  <a:gd name="T33" fmla="*/ 693 h 764"/>
                  <a:gd name="T34" fmla="*/ 99 w 231"/>
                  <a:gd name="T35" fmla="*/ 713 h 764"/>
                  <a:gd name="T36" fmla="*/ 128 w 231"/>
                  <a:gd name="T37" fmla="*/ 751 h 764"/>
                  <a:gd name="T38" fmla="*/ 144 w 231"/>
                  <a:gd name="T39" fmla="*/ 762 h 764"/>
                  <a:gd name="T40" fmla="*/ 192 w 231"/>
                  <a:gd name="T41" fmla="*/ 762 h 764"/>
                  <a:gd name="T42" fmla="*/ 217 w 231"/>
                  <a:gd name="T43" fmla="*/ 754 h 764"/>
                  <a:gd name="T44" fmla="*/ 226 w 231"/>
                  <a:gd name="T45" fmla="*/ 746 h 764"/>
                  <a:gd name="T46" fmla="*/ 231 w 231"/>
                  <a:gd name="T47" fmla="*/ 728 h 764"/>
                  <a:gd name="T48" fmla="*/ 230 w 231"/>
                  <a:gd name="T49" fmla="*/ 712 h 764"/>
                  <a:gd name="T50" fmla="*/ 222 w 231"/>
                  <a:gd name="T51" fmla="*/ 695 h 764"/>
                  <a:gd name="T52" fmla="*/ 130 w 231"/>
                  <a:gd name="T53" fmla="*/ 661 h 764"/>
                  <a:gd name="T54" fmla="*/ 87 w 231"/>
                  <a:gd name="T55" fmla="*/ 641 h 764"/>
                  <a:gd name="T56" fmla="*/ 76 w 231"/>
                  <a:gd name="T57" fmla="*/ 628 h 764"/>
                  <a:gd name="T58" fmla="*/ 75 w 231"/>
                  <a:gd name="T59" fmla="*/ 611 h 764"/>
                  <a:gd name="T60" fmla="*/ 94 w 231"/>
                  <a:gd name="T61" fmla="*/ 568 h 764"/>
                  <a:gd name="T62" fmla="*/ 203 w 231"/>
                  <a:gd name="T63" fmla="*/ 392 h 764"/>
                  <a:gd name="T64" fmla="*/ 222 w 231"/>
                  <a:gd name="T65" fmla="*/ 315 h 764"/>
                  <a:gd name="T66" fmla="*/ 217 w 231"/>
                  <a:gd name="T67" fmla="*/ 83 h 764"/>
                  <a:gd name="T68" fmla="*/ 205 w 231"/>
                  <a:gd name="T69" fmla="*/ 40 h 764"/>
                  <a:gd name="T70" fmla="*/ 188 w 231"/>
                  <a:gd name="T71" fmla="*/ 17 h 764"/>
                  <a:gd name="T72" fmla="*/ 162 w 231"/>
                  <a:gd name="T73" fmla="*/ 2 h 764"/>
                  <a:gd name="T74" fmla="*/ 137 w 231"/>
                  <a:gd name="T75" fmla="*/ 4 h 764"/>
                  <a:gd name="T76" fmla="*/ 111 w 231"/>
                  <a:gd name="T77" fmla="*/ 14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31" h="764">
                    <a:moveTo>
                      <a:pt x="111" y="14"/>
                    </a:moveTo>
                    <a:lnTo>
                      <a:pt x="102" y="16"/>
                    </a:lnTo>
                    <a:lnTo>
                      <a:pt x="100" y="18"/>
                    </a:lnTo>
                    <a:lnTo>
                      <a:pt x="98" y="21"/>
                    </a:lnTo>
                    <a:lnTo>
                      <a:pt x="96" y="25"/>
                    </a:lnTo>
                    <a:lnTo>
                      <a:pt x="93" y="40"/>
                    </a:lnTo>
                    <a:lnTo>
                      <a:pt x="92" y="89"/>
                    </a:lnTo>
                    <a:lnTo>
                      <a:pt x="107" y="260"/>
                    </a:lnTo>
                    <a:lnTo>
                      <a:pt x="119" y="316"/>
                    </a:lnTo>
                    <a:lnTo>
                      <a:pt x="123" y="341"/>
                    </a:lnTo>
                    <a:lnTo>
                      <a:pt x="123" y="351"/>
                    </a:lnTo>
                    <a:lnTo>
                      <a:pt x="122" y="359"/>
                    </a:lnTo>
                    <a:lnTo>
                      <a:pt x="120" y="365"/>
                    </a:lnTo>
                    <a:lnTo>
                      <a:pt x="113" y="373"/>
                    </a:lnTo>
                    <a:lnTo>
                      <a:pt x="109" y="377"/>
                    </a:lnTo>
                    <a:lnTo>
                      <a:pt x="105" y="382"/>
                    </a:lnTo>
                    <a:lnTo>
                      <a:pt x="99" y="391"/>
                    </a:lnTo>
                    <a:lnTo>
                      <a:pt x="97" y="395"/>
                    </a:lnTo>
                    <a:lnTo>
                      <a:pt x="73" y="488"/>
                    </a:lnTo>
                    <a:lnTo>
                      <a:pt x="58" y="522"/>
                    </a:lnTo>
                    <a:lnTo>
                      <a:pt x="8" y="610"/>
                    </a:lnTo>
                    <a:lnTo>
                      <a:pt x="5" y="617"/>
                    </a:lnTo>
                    <a:lnTo>
                      <a:pt x="1" y="630"/>
                    </a:lnTo>
                    <a:lnTo>
                      <a:pt x="0" y="643"/>
                    </a:lnTo>
                    <a:lnTo>
                      <a:pt x="3" y="657"/>
                    </a:lnTo>
                    <a:lnTo>
                      <a:pt x="9" y="670"/>
                    </a:lnTo>
                    <a:lnTo>
                      <a:pt x="17" y="680"/>
                    </a:lnTo>
                    <a:lnTo>
                      <a:pt x="21" y="683"/>
                    </a:lnTo>
                    <a:lnTo>
                      <a:pt x="26" y="686"/>
                    </a:lnTo>
                    <a:lnTo>
                      <a:pt x="32" y="687"/>
                    </a:lnTo>
                    <a:lnTo>
                      <a:pt x="61" y="684"/>
                    </a:lnTo>
                    <a:lnTo>
                      <a:pt x="68" y="685"/>
                    </a:lnTo>
                    <a:lnTo>
                      <a:pt x="74" y="686"/>
                    </a:lnTo>
                    <a:lnTo>
                      <a:pt x="83" y="693"/>
                    </a:lnTo>
                    <a:lnTo>
                      <a:pt x="92" y="703"/>
                    </a:lnTo>
                    <a:lnTo>
                      <a:pt x="99" y="713"/>
                    </a:lnTo>
                    <a:lnTo>
                      <a:pt x="107" y="723"/>
                    </a:lnTo>
                    <a:lnTo>
                      <a:pt x="128" y="751"/>
                    </a:lnTo>
                    <a:lnTo>
                      <a:pt x="138" y="759"/>
                    </a:lnTo>
                    <a:lnTo>
                      <a:pt x="144" y="762"/>
                    </a:lnTo>
                    <a:lnTo>
                      <a:pt x="161" y="764"/>
                    </a:lnTo>
                    <a:lnTo>
                      <a:pt x="192" y="762"/>
                    </a:lnTo>
                    <a:lnTo>
                      <a:pt x="211" y="758"/>
                    </a:lnTo>
                    <a:lnTo>
                      <a:pt x="217" y="754"/>
                    </a:lnTo>
                    <a:lnTo>
                      <a:pt x="222" y="750"/>
                    </a:lnTo>
                    <a:lnTo>
                      <a:pt x="226" y="746"/>
                    </a:lnTo>
                    <a:lnTo>
                      <a:pt x="228" y="741"/>
                    </a:lnTo>
                    <a:lnTo>
                      <a:pt x="231" y="728"/>
                    </a:lnTo>
                    <a:lnTo>
                      <a:pt x="231" y="717"/>
                    </a:lnTo>
                    <a:lnTo>
                      <a:pt x="230" y="712"/>
                    </a:lnTo>
                    <a:lnTo>
                      <a:pt x="227" y="702"/>
                    </a:lnTo>
                    <a:lnTo>
                      <a:pt x="222" y="695"/>
                    </a:lnTo>
                    <a:lnTo>
                      <a:pt x="207" y="686"/>
                    </a:lnTo>
                    <a:lnTo>
                      <a:pt x="130" y="661"/>
                    </a:lnTo>
                    <a:lnTo>
                      <a:pt x="98" y="648"/>
                    </a:lnTo>
                    <a:lnTo>
                      <a:pt x="87" y="641"/>
                    </a:lnTo>
                    <a:lnTo>
                      <a:pt x="82" y="638"/>
                    </a:lnTo>
                    <a:lnTo>
                      <a:pt x="76" y="628"/>
                    </a:lnTo>
                    <a:lnTo>
                      <a:pt x="74" y="617"/>
                    </a:lnTo>
                    <a:lnTo>
                      <a:pt x="75" y="611"/>
                    </a:lnTo>
                    <a:lnTo>
                      <a:pt x="79" y="599"/>
                    </a:lnTo>
                    <a:lnTo>
                      <a:pt x="94" y="568"/>
                    </a:lnTo>
                    <a:lnTo>
                      <a:pt x="187" y="425"/>
                    </a:lnTo>
                    <a:lnTo>
                      <a:pt x="203" y="392"/>
                    </a:lnTo>
                    <a:lnTo>
                      <a:pt x="215" y="355"/>
                    </a:lnTo>
                    <a:lnTo>
                      <a:pt x="222" y="315"/>
                    </a:lnTo>
                    <a:lnTo>
                      <a:pt x="228" y="186"/>
                    </a:lnTo>
                    <a:lnTo>
                      <a:pt x="217" y="83"/>
                    </a:lnTo>
                    <a:lnTo>
                      <a:pt x="209" y="52"/>
                    </a:lnTo>
                    <a:lnTo>
                      <a:pt x="205" y="40"/>
                    </a:lnTo>
                    <a:lnTo>
                      <a:pt x="199" y="31"/>
                    </a:lnTo>
                    <a:lnTo>
                      <a:pt x="188" y="17"/>
                    </a:lnTo>
                    <a:lnTo>
                      <a:pt x="175" y="8"/>
                    </a:lnTo>
                    <a:lnTo>
                      <a:pt x="162" y="2"/>
                    </a:lnTo>
                    <a:lnTo>
                      <a:pt x="150" y="0"/>
                    </a:lnTo>
                    <a:lnTo>
                      <a:pt x="137" y="4"/>
                    </a:lnTo>
                    <a:lnTo>
                      <a:pt x="115" y="13"/>
                    </a:lnTo>
                    <a:lnTo>
                      <a:pt x="111"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5" name="Freeform 34"/>
              <p:cNvSpPr>
                <a:spLocks/>
              </p:cNvSpPr>
              <p:nvPr/>
            </p:nvSpPr>
            <p:spPr bwMode="auto">
              <a:xfrm>
                <a:off x="1695" y="1595"/>
                <a:ext cx="837" cy="826"/>
              </a:xfrm>
              <a:custGeom>
                <a:avLst/>
                <a:gdLst>
                  <a:gd name="T0" fmla="*/ 816 w 837"/>
                  <a:gd name="T1" fmla="*/ 40 h 826"/>
                  <a:gd name="T2" fmla="*/ 735 w 837"/>
                  <a:gd name="T3" fmla="*/ 3 h 826"/>
                  <a:gd name="T4" fmla="*/ 699 w 837"/>
                  <a:gd name="T5" fmla="*/ 5 h 826"/>
                  <a:gd name="T6" fmla="*/ 693 w 837"/>
                  <a:gd name="T7" fmla="*/ 16 h 826"/>
                  <a:gd name="T8" fmla="*/ 666 w 837"/>
                  <a:gd name="T9" fmla="*/ 82 h 826"/>
                  <a:gd name="T10" fmla="*/ 653 w 837"/>
                  <a:gd name="T11" fmla="*/ 89 h 826"/>
                  <a:gd name="T12" fmla="*/ 620 w 837"/>
                  <a:gd name="T13" fmla="*/ 81 h 826"/>
                  <a:gd name="T14" fmla="*/ 480 w 837"/>
                  <a:gd name="T15" fmla="*/ 84 h 826"/>
                  <a:gd name="T16" fmla="*/ 443 w 837"/>
                  <a:gd name="T17" fmla="*/ 89 h 826"/>
                  <a:gd name="T18" fmla="*/ 425 w 837"/>
                  <a:gd name="T19" fmla="*/ 147 h 826"/>
                  <a:gd name="T20" fmla="*/ 414 w 837"/>
                  <a:gd name="T21" fmla="*/ 204 h 826"/>
                  <a:gd name="T22" fmla="*/ 409 w 837"/>
                  <a:gd name="T23" fmla="*/ 214 h 826"/>
                  <a:gd name="T24" fmla="*/ 400 w 837"/>
                  <a:gd name="T25" fmla="*/ 214 h 826"/>
                  <a:gd name="T26" fmla="*/ 373 w 837"/>
                  <a:gd name="T27" fmla="*/ 163 h 826"/>
                  <a:gd name="T28" fmla="*/ 315 w 837"/>
                  <a:gd name="T29" fmla="*/ 102 h 826"/>
                  <a:gd name="T30" fmla="*/ 281 w 837"/>
                  <a:gd name="T31" fmla="*/ 92 h 826"/>
                  <a:gd name="T32" fmla="*/ 264 w 837"/>
                  <a:gd name="T33" fmla="*/ 99 h 826"/>
                  <a:gd name="T34" fmla="*/ 236 w 837"/>
                  <a:gd name="T35" fmla="*/ 143 h 826"/>
                  <a:gd name="T36" fmla="*/ 179 w 837"/>
                  <a:gd name="T37" fmla="*/ 210 h 826"/>
                  <a:gd name="T38" fmla="*/ 162 w 837"/>
                  <a:gd name="T39" fmla="*/ 218 h 826"/>
                  <a:gd name="T40" fmla="*/ 79 w 837"/>
                  <a:gd name="T41" fmla="*/ 157 h 826"/>
                  <a:gd name="T42" fmla="*/ 62 w 837"/>
                  <a:gd name="T43" fmla="*/ 151 h 826"/>
                  <a:gd name="T44" fmla="*/ 53 w 837"/>
                  <a:gd name="T45" fmla="*/ 160 h 826"/>
                  <a:gd name="T46" fmla="*/ 32 w 837"/>
                  <a:gd name="T47" fmla="*/ 224 h 826"/>
                  <a:gd name="T48" fmla="*/ 1 w 837"/>
                  <a:gd name="T49" fmla="*/ 273 h 826"/>
                  <a:gd name="T50" fmla="*/ 9 w 837"/>
                  <a:gd name="T51" fmla="*/ 297 h 826"/>
                  <a:gd name="T52" fmla="*/ 42 w 837"/>
                  <a:gd name="T53" fmla="*/ 314 h 826"/>
                  <a:gd name="T54" fmla="*/ 98 w 837"/>
                  <a:gd name="T55" fmla="*/ 385 h 826"/>
                  <a:gd name="T56" fmla="*/ 141 w 837"/>
                  <a:gd name="T57" fmla="*/ 423 h 826"/>
                  <a:gd name="T58" fmla="*/ 157 w 837"/>
                  <a:gd name="T59" fmla="*/ 423 h 826"/>
                  <a:gd name="T60" fmla="*/ 190 w 837"/>
                  <a:gd name="T61" fmla="*/ 392 h 826"/>
                  <a:gd name="T62" fmla="*/ 225 w 837"/>
                  <a:gd name="T63" fmla="*/ 352 h 826"/>
                  <a:gd name="T64" fmla="*/ 231 w 837"/>
                  <a:gd name="T65" fmla="*/ 351 h 826"/>
                  <a:gd name="T66" fmla="*/ 238 w 837"/>
                  <a:gd name="T67" fmla="*/ 382 h 826"/>
                  <a:gd name="T68" fmla="*/ 221 w 837"/>
                  <a:gd name="T69" fmla="*/ 534 h 826"/>
                  <a:gd name="T70" fmla="*/ 164 w 837"/>
                  <a:gd name="T71" fmla="*/ 717 h 826"/>
                  <a:gd name="T72" fmla="*/ 165 w 837"/>
                  <a:gd name="T73" fmla="*/ 747 h 826"/>
                  <a:gd name="T74" fmla="*/ 185 w 837"/>
                  <a:gd name="T75" fmla="*/ 777 h 826"/>
                  <a:gd name="T76" fmla="*/ 255 w 837"/>
                  <a:gd name="T77" fmla="*/ 823 h 826"/>
                  <a:gd name="T78" fmla="*/ 356 w 837"/>
                  <a:gd name="T79" fmla="*/ 813 h 826"/>
                  <a:gd name="T80" fmla="*/ 503 w 837"/>
                  <a:gd name="T81" fmla="*/ 773 h 826"/>
                  <a:gd name="T82" fmla="*/ 597 w 837"/>
                  <a:gd name="T83" fmla="*/ 802 h 826"/>
                  <a:gd name="T84" fmla="*/ 643 w 837"/>
                  <a:gd name="T85" fmla="*/ 814 h 826"/>
                  <a:gd name="T86" fmla="*/ 653 w 837"/>
                  <a:gd name="T87" fmla="*/ 798 h 826"/>
                  <a:gd name="T88" fmla="*/ 665 w 837"/>
                  <a:gd name="T89" fmla="*/ 650 h 826"/>
                  <a:gd name="T90" fmla="*/ 608 w 837"/>
                  <a:gd name="T91" fmla="*/ 286 h 826"/>
                  <a:gd name="T92" fmla="*/ 596 w 837"/>
                  <a:gd name="T93" fmla="*/ 261 h 826"/>
                  <a:gd name="T94" fmla="*/ 585 w 837"/>
                  <a:gd name="T95" fmla="*/ 251 h 826"/>
                  <a:gd name="T96" fmla="*/ 596 w 837"/>
                  <a:gd name="T97" fmla="*/ 247 h 826"/>
                  <a:gd name="T98" fmla="*/ 697 w 837"/>
                  <a:gd name="T99" fmla="*/ 275 h 826"/>
                  <a:gd name="T100" fmla="*/ 737 w 837"/>
                  <a:gd name="T101" fmla="*/ 279 h 826"/>
                  <a:gd name="T102" fmla="*/ 760 w 837"/>
                  <a:gd name="T103" fmla="*/ 261 h 826"/>
                  <a:gd name="T104" fmla="*/ 788 w 837"/>
                  <a:gd name="T105" fmla="*/ 168 h 826"/>
                  <a:gd name="T106" fmla="*/ 837 w 837"/>
                  <a:gd name="T107" fmla="*/ 77 h 826"/>
                  <a:gd name="T108" fmla="*/ 833 w 837"/>
                  <a:gd name="T109" fmla="*/ 60 h 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37" h="826">
                    <a:moveTo>
                      <a:pt x="833" y="60"/>
                    </a:moveTo>
                    <a:lnTo>
                      <a:pt x="826" y="50"/>
                    </a:lnTo>
                    <a:lnTo>
                      <a:pt x="816" y="40"/>
                    </a:lnTo>
                    <a:lnTo>
                      <a:pt x="803" y="31"/>
                    </a:lnTo>
                    <a:lnTo>
                      <a:pt x="751" y="7"/>
                    </a:lnTo>
                    <a:lnTo>
                      <a:pt x="735" y="3"/>
                    </a:lnTo>
                    <a:lnTo>
                      <a:pt x="713" y="0"/>
                    </a:lnTo>
                    <a:lnTo>
                      <a:pt x="705" y="2"/>
                    </a:lnTo>
                    <a:lnTo>
                      <a:pt x="699" y="5"/>
                    </a:lnTo>
                    <a:lnTo>
                      <a:pt x="696" y="7"/>
                    </a:lnTo>
                    <a:lnTo>
                      <a:pt x="695" y="10"/>
                    </a:lnTo>
                    <a:lnTo>
                      <a:pt x="693" y="16"/>
                    </a:lnTo>
                    <a:lnTo>
                      <a:pt x="692" y="24"/>
                    </a:lnTo>
                    <a:lnTo>
                      <a:pt x="674" y="70"/>
                    </a:lnTo>
                    <a:lnTo>
                      <a:pt x="666" y="82"/>
                    </a:lnTo>
                    <a:lnTo>
                      <a:pt x="662" y="86"/>
                    </a:lnTo>
                    <a:lnTo>
                      <a:pt x="658" y="88"/>
                    </a:lnTo>
                    <a:lnTo>
                      <a:pt x="653" y="89"/>
                    </a:lnTo>
                    <a:lnTo>
                      <a:pt x="648" y="88"/>
                    </a:lnTo>
                    <a:lnTo>
                      <a:pt x="643" y="86"/>
                    </a:lnTo>
                    <a:lnTo>
                      <a:pt x="620" y="81"/>
                    </a:lnTo>
                    <a:lnTo>
                      <a:pt x="571" y="89"/>
                    </a:lnTo>
                    <a:lnTo>
                      <a:pt x="540" y="90"/>
                    </a:lnTo>
                    <a:lnTo>
                      <a:pt x="480" y="84"/>
                    </a:lnTo>
                    <a:lnTo>
                      <a:pt x="452" y="83"/>
                    </a:lnTo>
                    <a:lnTo>
                      <a:pt x="446" y="86"/>
                    </a:lnTo>
                    <a:lnTo>
                      <a:pt x="443" y="89"/>
                    </a:lnTo>
                    <a:lnTo>
                      <a:pt x="440" y="93"/>
                    </a:lnTo>
                    <a:lnTo>
                      <a:pt x="438" y="98"/>
                    </a:lnTo>
                    <a:lnTo>
                      <a:pt x="425" y="147"/>
                    </a:lnTo>
                    <a:lnTo>
                      <a:pt x="419" y="183"/>
                    </a:lnTo>
                    <a:lnTo>
                      <a:pt x="416" y="199"/>
                    </a:lnTo>
                    <a:lnTo>
                      <a:pt x="414" y="204"/>
                    </a:lnTo>
                    <a:lnTo>
                      <a:pt x="412" y="208"/>
                    </a:lnTo>
                    <a:lnTo>
                      <a:pt x="411" y="212"/>
                    </a:lnTo>
                    <a:lnTo>
                      <a:pt x="409" y="214"/>
                    </a:lnTo>
                    <a:lnTo>
                      <a:pt x="407" y="216"/>
                    </a:lnTo>
                    <a:lnTo>
                      <a:pt x="403" y="216"/>
                    </a:lnTo>
                    <a:lnTo>
                      <a:pt x="400" y="214"/>
                    </a:lnTo>
                    <a:lnTo>
                      <a:pt x="396" y="210"/>
                    </a:lnTo>
                    <a:lnTo>
                      <a:pt x="381" y="177"/>
                    </a:lnTo>
                    <a:lnTo>
                      <a:pt x="373" y="163"/>
                    </a:lnTo>
                    <a:lnTo>
                      <a:pt x="341" y="123"/>
                    </a:lnTo>
                    <a:lnTo>
                      <a:pt x="328" y="110"/>
                    </a:lnTo>
                    <a:lnTo>
                      <a:pt x="315" y="102"/>
                    </a:lnTo>
                    <a:lnTo>
                      <a:pt x="302" y="96"/>
                    </a:lnTo>
                    <a:lnTo>
                      <a:pt x="290" y="93"/>
                    </a:lnTo>
                    <a:lnTo>
                      <a:pt x="281" y="92"/>
                    </a:lnTo>
                    <a:lnTo>
                      <a:pt x="277" y="92"/>
                    </a:lnTo>
                    <a:lnTo>
                      <a:pt x="273" y="92"/>
                    </a:lnTo>
                    <a:lnTo>
                      <a:pt x="264" y="99"/>
                    </a:lnTo>
                    <a:lnTo>
                      <a:pt x="249" y="120"/>
                    </a:lnTo>
                    <a:lnTo>
                      <a:pt x="237" y="140"/>
                    </a:lnTo>
                    <a:lnTo>
                      <a:pt x="236" y="143"/>
                    </a:lnTo>
                    <a:lnTo>
                      <a:pt x="231" y="155"/>
                    </a:lnTo>
                    <a:lnTo>
                      <a:pt x="196" y="196"/>
                    </a:lnTo>
                    <a:lnTo>
                      <a:pt x="179" y="210"/>
                    </a:lnTo>
                    <a:lnTo>
                      <a:pt x="172" y="215"/>
                    </a:lnTo>
                    <a:lnTo>
                      <a:pt x="166" y="217"/>
                    </a:lnTo>
                    <a:lnTo>
                      <a:pt x="162" y="218"/>
                    </a:lnTo>
                    <a:lnTo>
                      <a:pt x="158" y="217"/>
                    </a:lnTo>
                    <a:lnTo>
                      <a:pt x="149" y="214"/>
                    </a:lnTo>
                    <a:lnTo>
                      <a:pt x="79" y="157"/>
                    </a:lnTo>
                    <a:lnTo>
                      <a:pt x="70" y="153"/>
                    </a:lnTo>
                    <a:lnTo>
                      <a:pt x="64" y="151"/>
                    </a:lnTo>
                    <a:lnTo>
                      <a:pt x="62" y="151"/>
                    </a:lnTo>
                    <a:lnTo>
                      <a:pt x="60" y="152"/>
                    </a:lnTo>
                    <a:lnTo>
                      <a:pt x="58" y="154"/>
                    </a:lnTo>
                    <a:lnTo>
                      <a:pt x="53" y="160"/>
                    </a:lnTo>
                    <a:lnTo>
                      <a:pt x="51" y="164"/>
                    </a:lnTo>
                    <a:lnTo>
                      <a:pt x="38" y="210"/>
                    </a:lnTo>
                    <a:lnTo>
                      <a:pt x="32" y="224"/>
                    </a:lnTo>
                    <a:lnTo>
                      <a:pt x="9" y="255"/>
                    </a:lnTo>
                    <a:lnTo>
                      <a:pt x="4" y="265"/>
                    </a:lnTo>
                    <a:lnTo>
                      <a:pt x="1" y="273"/>
                    </a:lnTo>
                    <a:lnTo>
                      <a:pt x="0" y="280"/>
                    </a:lnTo>
                    <a:lnTo>
                      <a:pt x="4" y="290"/>
                    </a:lnTo>
                    <a:lnTo>
                      <a:pt x="9" y="297"/>
                    </a:lnTo>
                    <a:lnTo>
                      <a:pt x="13" y="299"/>
                    </a:lnTo>
                    <a:lnTo>
                      <a:pt x="36" y="310"/>
                    </a:lnTo>
                    <a:lnTo>
                      <a:pt x="42" y="314"/>
                    </a:lnTo>
                    <a:lnTo>
                      <a:pt x="48" y="320"/>
                    </a:lnTo>
                    <a:lnTo>
                      <a:pt x="54" y="326"/>
                    </a:lnTo>
                    <a:lnTo>
                      <a:pt x="98" y="385"/>
                    </a:lnTo>
                    <a:lnTo>
                      <a:pt x="123" y="411"/>
                    </a:lnTo>
                    <a:lnTo>
                      <a:pt x="136" y="420"/>
                    </a:lnTo>
                    <a:lnTo>
                      <a:pt x="141" y="423"/>
                    </a:lnTo>
                    <a:lnTo>
                      <a:pt x="147" y="424"/>
                    </a:lnTo>
                    <a:lnTo>
                      <a:pt x="153" y="424"/>
                    </a:lnTo>
                    <a:lnTo>
                      <a:pt x="157" y="423"/>
                    </a:lnTo>
                    <a:lnTo>
                      <a:pt x="162" y="420"/>
                    </a:lnTo>
                    <a:lnTo>
                      <a:pt x="170" y="413"/>
                    </a:lnTo>
                    <a:lnTo>
                      <a:pt x="190" y="392"/>
                    </a:lnTo>
                    <a:lnTo>
                      <a:pt x="216" y="360"/>
                    </a:lnTo>
                    <a:lnTo>
                      <a:pt x="222" y="354"/>
                    </a:lnTo>
                    <a:lnTo>
                      <a:pt x="225" y="352"/>
                    </a:lnTo>
                    <a:lnTo>
                      <a:pt x="227" y="351"/>
                    </a:lnTo>
                    <a:lnTo>
                      <a:pt x="229" y="351"/>
                    </a:lnTo>
                    <a:lnTo>
                      <a:pt x="231" y="351"/>
                    </a:lnTo>
                    <a:lnTo>
                      <a:pt x="232" y="352"/>
                    </a:lnTo>
                    <a:lnTo>
                      <a:pt x="235" y="358"/>
                    </a:lnTo>
                    <a:lnTo>
                      <a:pt x="238" y="382"/>
                    </a:lnTo>
                    <a:lnTo>
                      <a:pt x="237" y="420"/>
                    </a:lnTo>
                    <a:lnTo>
                      <a:pt x="231" y="481"/>
                    </a:lnTo>
                    <a:lnTo>
                      <a:pt x="221" y="534"/>
                    </a:lnTo>
                    <a:lnTo>
                      <a:pt x="178" y="674"/>
                    </a:lnTo>
                    <a:lnTo>
                      <a:pt x="165" y="711"/>
                    </a:lnTo>
                    <a:lnTo>
                      <a:pt x="164" y="717"/>
                    </a:lnTo>
                    <a:lnTo>
                      <a:pt x="163" y="735"/>
                    </a:lnTo>
                    <a:lnTo>
                      <a:pt x="164" y="741"/>
                    </a:lnTo>
                    <a:lnTo>
                      <a:pt x="165" y="747"/>
                    </a:lnTo>
                    <a:lnTo>
                      <a:pt x="170" y="758"/>
                    </a:lnTo>
                    <a:lnTo>
                      <a:pt x="174" y="764"/>
                    </a:lnTo>
                    <a:lnTo>
                      <a:pt x="185" y="777"/>
                    </a:lnTo>
                    <a:lnTo>
                      <a:pt x="222" y="807"/>
                    </a:lnTo>
                    <a:lnTo>
                      <a:pt x="244" y="819"/>
                    </a:lnTo>
                    <a:lnTo>
                      <a:pt x="255" y="823"/>
                    </a:lnTo>
                    <a:lnTo>
                      <a:pt x="275" y="826"/>
                    </a:lnTo>
                    <a:lnTo>
                      <a:pt x="297" y="824"/>
                    </a:lnTo>
                    <a:lnTo>
                      <a:pt x="356" y="813"/>
                    </a:lnTo>
                    <a:lnTo>
                      <a:pt x="465" y="778"/>
                    </a:lnTo>
                    <a:lnTo>
                      <a:pt x="490" y="773"/>
                    </a:lnTo>
                    <a:lnTo>
                      <a:pt x="503" y="773"/>
                    </a:lnTo>
                    <a:lnTo>
                      <a:pt x="528" y="777"/>
                    </a:lnTo>
                    <a:lnTo>
                      <a:pt x="577" y="795"/>
                    </a:lnTo>
                    <a:lnTo>
                      <a:pt x="597" y="802"/>
                    </a:lnTo>
                    <a:lnTo>
                      <a:pt x="634" y="815"/>
                    </a:lnTo>
                    <a:lnTo>
                      <a:pt x="640" y="815"/>
                    </a:lnTo>
                    <a:lnTo>
                      <a:pt x="643" y="814"/>
                    </a:lnTo>
                    <a:lnTo>
                      <a:pt x="647" y="810"/>
                    </a:lnTo>
                    <a:lnTo>
                      <a:pt x="649" y="807"/>
                    </a:lnTo>
                    <a:lnTo>
                      <a:pt x="653" y="798"/>
                    </a:lnTo>
                    <a:lnTo>
                      <a:pt x="656" y="787"/>
                    </a:lnTo>
                    <a:lnTo>
                      <a:pt x="662" y="743"/>
                    </a:lnTo>
                    <a:lnTo>
                      <a:pt x="665" y="650"/>
                    </a:lnTo>
                    <a:lnTo>
                      <a:pt x="654" y="511"/>
                    </a:lnTo>
                    <a:lnTo>
                      <a:pt x="651" y="485"/>
                    </a:lnTo>
                    <a:lnTo>
                      <a:pt x="608" y="286"/>
                    </a:lnTo>
                    <a:lnTo>
                      <a:pt x="603" y="274"/>
                    </a:lnTo>
                    <a:lnTo>
                      <a:pt x="601" y="268"/>
                    </a:lnTo>
                    <a:lnTo>
                      <a:pt x="596" y="261"/>
                    </a:lnTo>
                    <a:lnTo>
                      <a:pt x="592" y="257"/>
                    </a:lnTo>
                    <a:lnTo>
                      <a:pt x="586" y="252"/>
                    </a:lnTo>
                    <a:lnTo>
                      <a:pt x="585" y="251"/>
                    </a:lnTo>
                    <a:lnTo>
                      <a:pt x="586" y="249"/>
                    </a:lnTo>
                    <a:lnTo>
                      <a:pt x="590" y="248"/>
                    </a:lnTo>
                    <a:lnTo>
                      <a:pt x="596" y="247"/>
                    </a:lnTo>
                    <a:lnTo>
                      <a:pt x="603" y="248"/>
                    </a:lnTo>
                    <a:lnTo>
                      <a:pt x="654" y="259"/>
                    </a:lnTo>
                    <a:lnTo>
                      <a:pt x="697" y="275"/>
                    </a:lnTo>
                    <a:lnTo>
                      <a:pt x="705" y="276"/>
                    </a:lnTo>
                    <a:lnTo>
                      <a:pt x="725" y="279"/>
                    </a:lnTo>
                    <a:lnTo>
                      <a:pt x="737" y="279"/>
                    </a:lnTo>
                    <a:lnTo>
                      <a:pt x="747" y="276"/>
                    </a:lnTo>
                    <a:lnTo>
                      <a:pt x="756" y="267"/>
                    </a:lnTo>
                    <a:lnTo>
                      <a:pt x="760" y="261"/>
                    </a:lnTo>
                    <a:lnTo>
                      <a:pt x="763" y="251"/>
                    </a:lnTo>
                    <a:lnTo>
                      <a:pt x="776" y="196"/>
                    </a:lnTo>
                    <a:lnTo>
                      <a:pt x="788" y="168"/>
                    </a:lnTo>
                    <a:lnTo>
                      <a:pt x="833" y="88"/>
                    </a:lnTo>
                    <a:lnTo>
                      <a:pt x="836" y="82"/>
                    </a:lnTo>
                    <a:lnTo>
                      <a:pt x="837" y="77"/>
                    </a:lnTo>
                    <a:lnTo>
                      <a:pt x="837" y="71"/>
                    </a:lnTo>
                    <a:lnTo>
                      <a:pt x="836" y="65"/>
                    </a:lnTo>
                    <a:lnTo>
                      <a:pt x="833" y="60"/>
                    </a:lnTo>
                    <a:close/>
                  </a:path>
                </a:pathLst>
              </a:custGeom>
              <a:solidFill>
                <a:srgbClr val="73C1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35"/>
              <p:cNvSpPr>
                <a:spLocks/>
              </p:cNvSpPr>
              <p:nvPr/>
            </p:nvSpPr>
            <p:spPr bwMode="auto">
              <a:xfrm>
                <a:off x="1731" y="1621"/>
                <a:ext cx="781" cy="776"/>
              </a:xfrm>
              <a:custGeom>
                <a:avLst/>
                <a:gdLst>
                  <a:gd name="T0" fmla="*/ 664 w 781"/>
                  <a:gd name="T1" fmla="*/ 3 h 776"/>
                  <a:gd name="T2" fmla="*/ 660 w 781"/>
                  <a:gd name="T3" fmla="*/ 32 h 776"/>
                  <a:gd name="T4" fmla="*/ 665 w 781"/>
                  <a:gd name="T5" fmla="*/ 83 h 776"/>
                  <a:gd name="T6" fmla="*/ 661 w 781"/>
                  <a:gd name="T7" fmla="*/ 93 h 776"/>
                  <a:gd name="T8" fmla="*/ 644 w 781"/>
                  <a:gd name="T9" fmla="*/ 94 h 776"/>
                  <a:gd name="T10" fmla="*/ 647 w 781"/>
                  <a:gd name="T11" fmla="*/ 115 h 776"/>
                  <a:gd name="T12" fmla="*/ 626 w 781"/>
                  <a:gd name="T13" fmla="*/ 112 h 776"/>
                  <a:gd name="T14" fmla="*/ 620 w 781"/>
                  <a:gd name="T15" fmla="*/ 91 h 776"/>
                  <a:gd name="T16" fmla="*/ 604 w 781"/>
                  <a:gd name="T17" fmla="*/ 80 h 776"/>
                  <a:gd name="T18" fmla="*/ 466 w 781"/>
                  <a:gd name="T19" fmla="*/ 79 h 776"/>
                  <a:gd name="T20" fmla="*/ 429 w 781"/>
                  <a:gd name="T21" fmla="*/ 81 h 776"/>
                  <a:gd name="T22" fmla="*/ 415 w 781"/>
                  <a:gd name="T23" fmla="*/ 104 h 776"/>
                  <a:gd name="T24" fmla="*/ 380 w 781"/>
                  <a:gd name="T25" fmla="*/ 245 h 776"/>
                  <a:gd name="T26" fmla="*/ 362 w 781"/>
                  <a:gd name="T27" fmla="*/ 246 h 776"/>
                  <a:gd name="T28" fmla="*/ 350 w 781"/>
                  <a:gd name="T29" fmla="*/ 212 h 776"/>
                  <a:gd name="T30" fmla="*/ 294 w 781"/>
                  <a:gd name="T31" fmla="*/ 118 h 776"/>
                  <a:gd name="T32" fmla="*/ 249 w 781"/>
                  <a:gd name="T33" fmla="*/ 97 h 776"/>
                  <a:gd name="T34" fmla="*/ 232 w 781"/>
                  <a:gd name="T35" fmla="*/ 108 h 776"/>
                  <a:gd name="T36" fmla="*/ 185 w 781"/>
                  <a:gd name="T37" fmla="*/ 195 h 776"/>
                  <a:gd name="T38" fmla="*/ 125 w 781"/>
                  <a:gd name="T39" fmla="*/ 218 h 776"/>
                  <a:gd name="T40" fmla="*/ 45 w 781"/>
                  <a:gd name="T41" fmla="*/ 164 h 776"/>
                  <a:gd name="T42" fmla="*/ 29 w 781"/>
                  <a:gd name="T43" fmla="*/ 157 h 776"/>
                  <a:gd name="T44" fmla="*/ 23 w 781"/>
                  <a:gd name="T45" fmla="*/ 189 h 776"/>
                  <a:gd name="T46" fmla="*/ 0 w 781"/>
                  <a:gd name="T47" fmla="*/ 236 h 776"/>
                  <a:gd name="T48" fmla="*/ 34 w 781"/>
                  <a:gd name="T49" fmla="*/ 276 h 776"/>
                  <a:gd name="T50" fmla="*/ 95 w 781"/>
                  <a:gd name="T51" fmla="*/ 365 h 776"/>
                  <a:gd name="T52" fmla="*/ 111 w 781"/>
                  <a:gd name="T53" fmla="*/ 373 h 776"/>
                  <a:gd name="T54" fmla="*/ 134 w 781"/>
                  <a:gd name="T55" fmla="*/ 355 h 776"/>
                  <a:gd name="T56" fmla="*/ 195 w 781"/>
                  <a:gd name="T57" fmla="*/ 297 h 776"/>
                  <a:gd name="T58" fmla="*/ 197 w 781"/>
                  <a:gd name="T59" fmla="*/ 263 h 776"/>
                  <a:gd name="T60" fmla="*/ 206 w 781"/>
                  <a:gd name="T61" fmla="*/ 241 h 776"/>
                  <a:gd name="T62" fmla="*/ 216 w 781"/>
                  <a:gd name="T63" fmla="*/ 239 h 776"/>
                  <a:gd name="T64" fmla="*/ 226 w 781"/>
                  <a:gd name="T65" fmla="*/ 278 h 776"/>
                  <a:gd name="T66" fmla="*/ 215 w 781"/>
                  <a:gd name="T67" fmla="*/ 305 h 776"/>
                  <a:gd name="T68" fmla="*/ 219 w 781"/>
                  <a:gd name="T69" fmla="*/ 342 h 776"/>
                  <a:gd name="T70" fmla="*/ 215 w 781"/>
                  <a:gd name="T71" fmla="*/ 454 h 776"/>
                  <a:gd name="T72" fmla="*/ 156 w 781"/>
                  <a:gd name="T73" fmla="*/ 702 h 776"/>
                  <a:gd name="T74" fmla="*/ 188 w 781"/>
                  <a:gd name="T75" fmla="*/ 751 h 776"/>
                  <a:gd name="T76" fmla="*/ 266 w 781"/>
                  <a:gd name="T77" fmla="*/ 776 h 776"/>
                  <a:gd name="T78" fmla="*/ 501 w 781"/>
                  <a:gd name="T79" fmla="*/ 724 h 776"/>
                  <a:gd name="T80" fmla="*/ 578 w 781"/>
                  <a:gd name="T81" fmla="*/ 755 h 776"/>
                  <a:gd name="T82" fmla="*/ 596 w 781"/>
                  <a:gd name="T83" fmla="*/ 741 h 776"/>
                  <a:gd name="T84" fmla="*/ 604 w 781"/>
                  <a:gd name="T85" fmla="*/ 583 h 776"/>
                  <a:gd name="T86" fmla="*/ 550 w 781"/>
                  <a:gd name="T87" fmla="*/ 252 h 776"/>
                  <a:gd name="T88" fmla="*/ 534 w 781"/>
                  <a:gd name="T89" fmla="*/ 250 h 776"/>
                  <a:gd name="T90" fmla="*/ 506 w 781"/>
                  <a:gd name="T91" fmla="*/ 258 h 776"/>
                  <a:gd name="T92" fmla="*/ 533 w 781"/>
                  <a:gd name="T93" fmla="*/ 229 h 776"/>
                  <a:gd name="T94" fmla="*/ 524 w 781"/>
                  <a:gd name="T95" fmla="*/ 223 h 776"/>
                  <a:gd name="T96" fmla="*/ 464 w 781"/>
                  <a:gd name="T97" fmla="*/ 218 h 776"/>
                  <a:gd name="T98" fmla="*/ 469 w 781"/>
                  <a:gd name="T99" fmla="*/ 204 h 776"/>
                  <a:gd name="T100" fmla="*/ 525 w 781"/>
                  <a:gd name="T101" fmla="*/ 204 h 776"/>
                  <a:gd name="T102" fmla="*/ 536 w 781"/>
                  <a:gd name="T103" fmla="*/ 198 h 776"/>
                  <a:gd name="T104" fmla="*/ 520 w 781"/>
                  <a:gd name="T105" fmla="*/ 151 h 776"/>
                  <a:gd name="T106" fmla="*/ 540 w 781"/>
                  <a:gd name="T107" fmla="*/ 140 h 776"/>
                  <a:gd name="T108" fmla="*/ 550 w 781"/>
                  <a:gd name="T109" fmla="*/ 187 h 776"/>
                  <a:gd name="T110" fmla="*/ 565 w 781"/>
                  <a:gd name="T111" fmla="*/ 203 h 776"/>
                  <a:gd name="T112" fmla="*/ 613 w 781"/>
                  <a:gd name="T113" fmla="*/ 204 h 776"/>
                  <a:gd name="T114" fmla="*/ 693 w 781"/>
                  <a:gd name="T115" fmla="*/ 229 h 776"/>
                  <a:gd name="T116" fmla="*/ 707 w 781"/>
                  <a:gd name="T117" fmla="*/ 209 h 776"/>
                  <a:gd name="T118" fmla="*/ 780 w 781"/>
                  <a:gd name="T119" fmla="*/ 51 h 776"/>
                  <a:gd name="T120" fmla="*/ 780 w 781"/>
                  <a:gd name="T121" fmla="*/ 45 h 776"/>
                  <a:gd name="T122" fmla="*/ 746 w 781"/>
                  <a:gd name="T123" fmla="*/ 32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81" h="776">
                    <a:moveTo>
                      <a:pt x="677" y="1"/>
                    </a:moveTo>
                    <a:lnTo>
                      <a:pt x="673" y="0"/>
                    </a:lnTo>
                    <a:lnTo>
                      <a:pt x="668" y="1"/>
                    </a:lnTo>
                    <a:lnTo>
                      <a:pt x="664" y="3"/>
                    </a:lnTo>
                    <a:lnTo>
                      <a:pt x="662" y="7"/>
                    </a:lnTo>
                    <a:lnTo>
                      <a:pt x="661" y="17"/>
                    </a:lnTo>
                    <a:lnTo>
                      <a:pt x="661" y="27"/>
                    </a:lnTo>
                    <a:lnTo>
                      <a:pt x="660" y="32"/>
                    </a:lnTo>
                    <a:lnTo>
                      <a:pt x="656" y="47"/>
                    </a:lnTo>
                    <a:lnTo>
                      <a:pt x="655" y="63"/>
                    </a:lnTo>
                    <a:lnTo>
                      <a:pt x="658" y="71"/>
                    </a:lnTo>
                    <a:lnTo>
                      <a:pt x="665" y="83"/>
                    </a:lnTo>
                    <a:lnTo>
                      <a:pt x="668" y="90"/>
                    </a:lnTo>
                    <a:lnTo>
                      <a:pt x="668" y="92"/>
                    </a:lnTo>
                    <a:lnTo>
                      <a:pt x="667" y="93"/>
                    </a:lnTo>
                    <a:lnTo>
                      <a:pt x="661" y="93"/>
                    </a:lnTo>
                    <a:lnTo>
                      <a:pt x="657" y="92"/>
                    </a:lnTo>
                    <a:lnTo>
                      <a:pt x="649" y="91"/>
                    </a:lnTo>
                    <a:lnTo>
                      <a:pt x="645" y="92"/>
                    </a:lnTo>
                    <a:lnTo>
                      <a:pt x="644" y="94"/>
                    </a:lnTo>
                    <a:lnTo>
                      <a:pt x="644" y="97"/>
                    </a:lnTo>
                    <a:lnTo>
                      <a:pt x="648" y="111"/>
                    </a:lnTo>
                    <a:lnTo>
                      <a:pt x="648" y="114"/>
                    </a:lnTo>
                    <a:lnTo>
                      <a:pt x="647" y="115"/>
                    </a:lnTo>
                    <a:lnTo>
                      <a:pt x="643" y="117"/>
                    </a:lnTo>
                    <a:lnTo>
                      <a:pt x="637" y="116"/>
                    </a:lnTo>
                    <a:lnTo>
                      <a:pt x="629" y="114"/>
                    </a:lnTo>
                    <a:lnTo>
                      <a:pt x="626" y="112"/>
                    </a:lnTo>
                    <a:lnTo>
                      <a:pt x="624" y="110"/>
                    </a:lnTo>
                    <a:lnTo>
                      <a:pt x="622" y="108"/>
                    </a:lnTo>
                    <a:lnTo>
                      <a:pt x="621" y="104"/>
                    </a:lnTo>
                    <a:lnTo>
                      <a:pt x="620" y="91"/>
                    </a:lnTo>
                    <a:lnTo>
                      <a:pt x="618" y="87"/>
                    </a:lnTo>
                    <a:lnTo>
                      <a:pt x="615" y="84"/>
                    </a:lnTo>
                    <a:lnTo>
                      <a:pt x="611" y="81"/>
                    </a:lnTo>
                    <a:lnTo>
                      <a:pt x="604" y="80"/>
                    </a:lnTo>
                    <a:lnTo>
                      <a:pt x="587" y="80"/>
                    </a:lnTo>
                    <a:lnTo>
                      <a:pt x="577" y="81"/>
                    </a:lnTo>
                    <a:lnTo>
                      <a:pt x="524" y="83"/>
                    </a:lnTo>
                    <a:lnTo>
                      <a:pt x="466" y="79"/>
                    </a:lnTo>
                    <a:lnTo>
                      <a:pt x="449" y="79"/>
                    </a:lnTo>
                    <a:lnTo>
                      <a:pt x="442" y="80"/>
                    </a:lnTo>
                    <a:lnTo>
                      <a:pt x="437" y="80"/>
                    </a:lnTo>
                    <a:lnTo>
                      <a:pt x="429" y="81"/>
                    </a:lnTo>
                    <a:lnTo>
                      <a:pt x="427" y="82"/>
                    </a:lnTo>
                    <a:lnTo>
                      <a:pt x="424" y="85"/>
                    </a:lnTo>
                    <a:lnTo>
                      <a:pt x="420" y="92"/>
                    </a:lnTo>
                    <a:lnTo>
                      <a:pt x="415" y="104"/>
                    </a:lnTo>
                    <a:lnTo>
                      <a:pt x="391" y="221"/>
                    </a:lnTo>
                    <a:lnTo>
                      <a:pt x="386" y="236"/>
                    </a:lnTo>
                    <a:lnTo>
                      <a:pt x="383" y="241"/>
                    </a:lnTo>
                    <a:lnTo>
                      <a:pt x="380" y="245"/>
                    </a:lnTo>
                    <a:lnTo>
                      <a:pt x="373" y="248"/>
                    </a:lnTo>
                    <a:lnTo>
                      <a:pt x="369" y="248"/>
                    </a:lnTo>
                    <a:lnTo>
                      <a:pt x="365" y="247"/>
                    </a:lnTo>
                    <a:lnTo>
                      <a:pt x="362" y="246"/>
                    </a:lnTo>
                    <a:lnTo>
                      <a:pt x="360" y="244"/>
                    </a:lnTo>
                    <a:lnTo>
                      <a:pt x="357" y="241"/>
                    </a:lnTo>
                    <a:lnTo>
                      <a:pt x="356" y="237"/>
                    </a:lnTo>
                    <a:lnTo>
                      <a:pt x="350" y="212"/>
                    </a:lnTo>
                    <a:lnTo>
                      <a:pt x="344" y="197"/>
                    </a:lnTo>
                    <a:lnTo>
                      <a:pt x="318" y="148"/>
                    </a:lnTo>
                    <a:lnTo>
                      <a:pt x="300" y="123"/>
                    </a:lnTo>
                    <a:lnTo>
                      <a:pt x="294" y="118"/>
                    </a:lnTo>
                    <a:lnTo>
                      <a:pt x="281" y="108"/>
                    </a:lnTo>
                    <a:lnTo>
                      <a:pt x="262" y="100"/>
                    </a:lnTo>
                    <a:lnTo>
                      <a:pt x="253" y="97"/>
                    </a:lnTo>
                    <a:lnTo>
                      <a:pt x="249" y="97"/>
                    </a:lnTo>
                    <a:lnTo>
                      <a:pt x="245" y="97"/>
                    </a:lnTo>
                    <a:lnTo>
                      <a:pt x="240" y="98"/>
                    </a:lnTo>
                    <a:lnTo>
                      <a:pt x="236" y="102"/>
                    </a:lnTo>
                    <a:lnTo>
                      <a:pt x="232" y="108"/>
                    </a:lnTo>
                    <a:lnTo>
                      <a:pt x="227" y="115"/>
                    </a:lnTo>
                    <a:lnTo>
                      <a:pt x="213" y="149"/>
                    </a:lnTo>
                    <a:lnTo>
                      <a:pt x="194" y="183"/>
                    </a:lnTo>
                    <a:lnTo>
                      <a:pt x="185" y="195"/>
                    </a:lnTo>
                    <a:lnTo>
                      <a:pt x="174" y="203"/>
                    </a:lnTo>
                    <a:lnTo>
                      <a:pt x="155" y="212"/>
                    </a:lnTo>
                    <a:lnTo>
                      <a:pt x="141" y="216"/>
                    </a:lnTo>
                    <a:lnTo>
                      <a:pt x="125" y="218"/>
                    </a:lnTo>
                    <a:lnTo>
                      <a:pt x="121" y="217"/>
                    </a:lnTo>
                    <a:lnTo>
                      <a:pt x="112" y="214"/>
                    </a:lnTo>
                    <a:lnTo>
                      <a:pt x="87" y="197"/>
                    </a:lnTo>
                    <a:lnTo>
                      <a:pt x="45" y="164"/>
                    </a:lnTo>
                    <a:lnTo>
                      <a:pt x="38" y="159"/>
                    </a:lnTo>
                    <a:lnTo>
                      <a:pt x="36" y="158"/>
                    </a:lnTo>
                    <a:lnTo>
                      <a:pt x="33" y="157"/>
                    </a:lnTo>
                    <a:lnTo>
                      <a:pt x="29" y="157"/>
                    </a:lnTo>
                    <a:lnTo>
                      <a:pt x="27" y="160"/>
                    </a:lnTo>
                    <a:lnTo>
                      <a:pt x="26" y="163"/>
                    </a:lnTo>
                    <a:lnTo>
                      <a:pt x="24" y="184"/>
                    </a:lnTo>
                    <a:lnTo>
                      <a:pt x="23" y="189"/>
                    </a:lnTo>
                    <a:lnTo>
                      <a:pt x="18" y="199"/>
                    </a:lnTo>
                    <a:lnTo>
                      <a:pt x="3" y="224"/>
                    </a:lnTo>
                    <a:lnTo>
                      <a:pt x="2" y="228"/>
                    </a:lnTo>
                    <a:lnTo>
                      <a:pt x="0" y="236"/>
                    </a:lnTo>
                    <a:lnTo>
                      <a:pt x="1" y="242"/>
                    </a:lnTo>
                    <a:lnTo>
                      <a:pt x="3" y="249"/>
                    </a:lnTo>
                    <a:lnTo>
                      <a:pt x="10" y="258"/>
                    </a:lnTo>
                    <a:lnTo>
                      <a:pt x="34" y="276"/>
                    </a:lnTo>
                    <a:lnTo>
                      <a:pt x="42" y="286"/>
                    </a:lnTo>
                    <a:lnTo>
                      <a:pt x="67" y="328"/>
                    </a:lnTo>
                    <a:lnTo>
                      <a:pt x="85" y="354"/>
                    </a:lnTo>
                    <a:lnTo>
                      <a:pt x="95" y="365"/>
                    </a:lnTo>
                    <a:lnTo>
                      <a:pt x="100" y="370"/>
                    </a:lnTo>
                    <a:lnTo>
                      <a:pt x="104" y="372"/>
                    </a:lnTo>
                    <a:lnTo>
                      <a:pt x="108" y="373"/>
                    </a:lnTo>
                    <a:lnTo>
                      <a:pt x="111" y="373"/>
                    </a:lnTo>
                    <a:lnTo>
                      <a:pt x="114" y="373"/>
                    </a:lnTo>
                    <a:lnTo>
                      <a:pt x="117" y="372"/>
                    </a:lnTo>
                    <a:lnTo>
                      <a:pt x="123" y="366"/>
                    </a:lnTo>
                    <a:lnTo>
                      <a:pt x="134" y="355"/>
                    </a:lnTo>
                    <a:lnTo>
                      <a:pt x="164" y="315"/>
                    </a:lnTo>
                    <a:lnTo>
                      <a:pt x="168" y="311"/>
                    </a:lnTo>
                    <a:lnTo>
                      <a:pt x="192" y="300"/>
                    </a:lnTo>
                    <a:lnTo>
                      <a:pt x="195" y="297"/>
                    </a:lnTo>
                    <a:lnTo>
                      <a:pt x="198" y="294"/>
                    </a:lnTo>
                    <a:lnTo>
                      <a:pt x="199" y="290"/>
                    </a:lnTo>
                    <a:lnTo>
                      <a:pt x="200" y="279"/>
                    </a:lnTo>
                    <a:lnTo>
                      <a:pt x="197" y="263"/>
                    </a:lnTo>
                    <a:lnTo>
                      <a:pt x="197" y="258"/>
                    </a:lnTo>
                    <a:lnTo>
                      <a:pt x="198" y="254"/>
                    </a:lnTo>
                    <a:lnTo>
                      <a:pt x="199" y="251"/>
                    </a:lnTo>
                    <a:lnTo>
                      <a:pt x="206" y="241"/>
                    </a:lnTo>
                    <a:lnTo>
                      <a:pt x="209" y="239"/>
                    </a:lnTo>
                    <a:lnTo>
                      <a:pt x="211" y="238"/>
                    </a:lnTo>
                    <a:lnTo>
                      <a:pt x="214" y="237"/>
                    </a:lnTo>
                    <a:lnTo>
                      <a:pt x="216" y="239"/>
                    </a:lnTo>
                    <a:lnTo>
                      <a:pt x="218" y="241"/>
                    </a:lnTo>
                    <a:lnTo>
                      <a:pt x="220" y="246"/>
                    </a:lnTo>
                    <a:lnTo>
                      <a:pt x="226" y="271"/>
                    </a:lnTo>
                    <a:lnTo>
                      <a:pt x="226" y="278"/>
                    </a:lnTo>
                    <a:lnTo>
                      <a:pt x="226" y="283"/>
                    </a:lnTo>
                    <a:lnTo>
                      <a:pt x="226" y="288"/>
                    </a:lnTo>
                    <a:lnTo>
                      <a:pt x="224" y="291"/>
                    </a:lnTo>
                    <a:lnTo>
                      <a:pt x="215" y="305"/>
                    </a:lnTo>
                    <a:lnTo>
                      <a:pt x="214" y="309"/>
                    </a:lnTo>
                    <a:lnTo>
                      <a:pt x="213" y="315"/>
                    </a:lnTo>
                    <a:lnTo>
                      <a:pt x="217" y="334"/>
                    </a:lnTo>
                    <a:lnTo>
                      <a:pt x="219" y="342"/>
                    </a:lnTo>
                    <a:lnTo>
                      <a:pt x="223" y="359"/>
                    </a:lnTo>
                    <a:lnTo>
                      <a:pt x="224" y="383"/>
                    </a:lnTo>
                    <a:lnTo>
                      <a:pt x="223" y="398"/>
                    </a:lnTo>
                    <a:lnTo>
                      <a:pt x="215" y="454"/>
                    </a:lnTo>
                    <a:lnTo>
                      <a:pt x="200" y="529"/>
                    </a:lnTo>
                    <a:lnTo>
                      <a:pt x="164" y="654"/>
                    </a:lnTo>
                    <a:lnTo>
                      <a:pt x="156" y="688"/>
                    </a:lnTo>
                    <a:lnTo>
                      <a:pt x="156" y="702"/>
                    </a:lnTo>
                    <a:lnTo>
                      <a:pt x="158" y="715"/>
                    </a:lnTo>
                    <a:lnTo>
                      <a:pt x="164" y="727"/>
                    </a:lnTo>
                    <a:lnTo>
                      <a:pt x="182" y="747"/>
                    </a:lnTo>
                    <a:lnTo>
                      <a:pt x="188" y="751"/>
                    </a:lnTo>
                    <a:lnTo>
                      <a:pt x="211" y="765"/>
                    </a:lnTo>
                    <a:lnTo>
                      <a:pt x="238" y="774"/>
                    </a:lnTo>
                    <a:lnTo>
                      <a:pt x="256" y="776"/>
                    </a:lnTo>
                    <a:lnTo>
                      <a:pt x="266" y="776"/>
                    </a:lnTo>
                    <a:lnTo>
                      <a:pt x="286" y="772"/>
                    </a:lnTo>
                    <a:lnTo>
                      <a:pt x="450" y="726"/>
                    </a:lnTo>
                    <a:lnTo>
                      <a:pt x="484" y="723"/>
                    </a:lnTo>
                    <a:lnTo>
                      <a:pt x="501" y="724"/>
                    </a:lnTo>
                    <a:lnTo>
                      <a:pt x="519" y="730"/>
                    </a:lnTo>
                    <a:lnTo>
                      <a:pt x="565" y="753"/>
                    </a:lnTo>
                    <a:lnTo>
                      <a:pt x="574" y="755"/>
                    </a:lnTo>
                    <a:lnTo>
                      <a:pt x="578" y="755"/>
                    </a:lnTo>
                    <a:lnTo>
                      <a:pt x="582" y="755"/>
                    </a:lnTo>
                    <a:lnTo>
                      <a:pt x="588" y="751"/>
                    </a:lnTo>
                    <a:lnTo>
                      <a:pt x="593" y="747"/>
                    </a:lnTo>
                    <a:lnTo>
                      <a:pt x="596" y="741"/>
                    </a:lnTo>
                    <a:lnTo>
                      <a:pt x="599" y="733"/>
                    </a:lnTo>
                    <a:lnTo>
                      <a:pt x="603" y="713"/>
                    </a:lnTo>
                    <a:lnTo>
                      <a:pt x="607" y="659"/>
                    </a:lnTo>
                    <a:lnTo>
                      <a:pt x="604" y="583"/>
                    </a:lnTo>
                    <a:lnTo>
                      <a:pt x="560" y="271"/>
                    </a:lnTo>
                    <a:lnTo>
                      <a:pt x="557" y="262"/>
                    </a:lnTo>
                    <a:lnTo>
                      <a:pt x="553" y="254"/>
                    </a:lnTo>
                    <a:lnTo>
                      <a:pt x="550" y="252"/>
                    </a:lnTo>
                    <a:lnTo>
                      <a:pt x="548" y="250"/>
                    </a:lnTo>
                    <a:lnTo>
                      <a:pt x="545" y="249"/>
                    </a:lnTo>
                    <a:lnTo>
                      <a:pt x="541" y="249"/>
                    </a:lnTo>
                    <a:lnTo>
                      <a:pt x="534" y="250"/>
                    </a:lnTo>
                    <a:lnTo>
                      <a:pt x="509" y="260"/>
                    </a:lnTo>
                    <a:lnTo>
                      <a:pt x="507" y="260"/>
                    </a:lnTo>
                    <a:lnTo>
                      <a:pt x="506" y="260"/>
                    </a:lnTo>
                    <a:lnTo>
                      <a:pt x="506" y="258"/>
                    </a:lnTo>
                    <a:lnTo>
                      <a:pt x="507" y="257"/>
                    </a:lnTo>
                    <a:lnTo>
                      <a:pt x="508" y="255"/>
                    </a:lnTo>
                    <a:lnTo>
                      <a:pt x="532" y="231"/>
                    </a:lnTo>
                    <a:lnTo>
                      <a:pt x="533" y="229"/>
                    </a:lnTo>
                    <a:lnTo>
                      <a:pt x="533" y="227"/>
                    </a:lnTo>
                    <a:lnTo>
                      <a:pt x="532" y="225"/>
                    </a:lnTo>
                    <a:lnTo>
                      <a:pt x="530" y="224"/>
                    </a:lnTo>
                    <a:lnTo>
                      <a:pt x="524" y="223"/>
                    </a:lnTo>
                    <a:lnTo>
                      <a:pt x="475" y="222"/>
                    </a:lnTo>
                    <a:lnTo>
                      <a:pt x="469" y="221"/>
                    </a:lnTo>
                    <a:lnTo>
                      <a:pt x="467" y="220"/>
                    </a:lnTo>
                    <a:lnTo>
                      <a:pt x="464" y="218"/>
                    </a:lnTo>
                    <a:lnTo>
                      <a:pt x="463" y="215"/>
                    </a:lnTo>
                    <a:lnTo>
                      <a:pt x="464" y="212"/>
                    </a:lnTo>
                    <a:lnTo>
                      <a:pt x="466" y="208"/>
                    </a:lnTo>
                    <a:lnTo>
                      <a:pt x="469" y="204"/>
                    </a:lnTo>
                    <a:lnTo>
                      <a:pt x="472" y="201"/>
                    </a:lnTo>
                    <a:lnTo>
                      <a:pt x="480" y="197"/>
                    </a:lnTo>
                    <a:lnTo>
                      <a:pt x="485" y="196"/>
                    </a:lnTo>
                    <a:lnTo>
                      <a:pt x="525" y="204"/>
                    </a:lnTo>
                    <a:lnTo>
                      <a:pt x="531" y="204"/>
                    </a:lnTo>
                    <a:lnTo>
                      <a:pt x="534" y="203"/>
                    </a:lnTo>
                    <a:lnTo>
                      <a:pt x="535" y="202"/>
                    </a:lnTo>
                    <a:lnTo>
                      <a:pt x="536" y="198"/>
                    </a:lnTo>
                    <a:lnTo>
                      <a:pt x="535" y="193"/>
                    </a:lnTo>
                    <a:lnTo>
                      <a:pt x="520" y="159"/>
                    </a:lnTo>
                    <a:lnTo>
                      <a:pt x="519" y="155"/>
                    </a:lnTo>
                    <a:lnTo>
                      <a:pt x="520" y="151"/>
                    </a:lnTo>
                    <a:lnTo>
                      <a:pt x="522" y="148"/>
                    </a:lnTo>
                    <a:lnTo>
                      <a:pt x="529" y="142"/>
                    </a:lnTo>
                    <a:lnTo>
                      <a:pt x="537" y="139"/>
                    </a:lnTo>
                    <a:lnTo>
                      <a:pt x="540" y="140"/>
                    </a:lnTo>
                    <a:lnTo>
                      <a:pt x="543" y="142"/>
                    </a:lnTo>
                    <a:lnTo>
                      <a:pt x="544" y="144"/>
                    </a:lnTo>
                    <a:lnTo>
                      <a:pt x="544" y="146"/>
                    </a:lnTo>
                    <a:lnTo>
                      <a:pt x="550" y="187"/>
                    </a:lnTo>
                    <a:lnTo>
                      <a:pt x="554" y="197"/>
                    </a:lnTo>
                    <a:lnTo>
                      <a:pt x="556" y="199"/>
                    </a:lnTo>
                    <a:lnTo>
                      <a:pt x="560" y="202"/>
                    </a:lnTo>
                    <a:lnTo>
                      <a:pt x="565" y="203"/>
                    </a:lnTo>
                    <a:lnTo>
                      <a:pt x="571" y="203"/>
                    </a:lnTo>
                    <a:lnTo>
                      <a:pt x="598" y="201"/>
                    </a:lnTo>
                    <a:lnTo>
                      <a:pt x="605" y="202"/>
                    </a:lnTo>
                    <a:lnTo>
                      <a:pt x="613" y="204"/>
                    </a:lnTo>
                    <a:lnTo>
                      <a:pt x="664" y="226"/>
                    </a:lnTo>
                    <a:lnTo>
                      <a:pt x="681" y="230"/>
                    </a:lnTo>
                    <a:lnTo>
                      <a:pt x="686" y="230"/>
                    </a:lnTo>
                    <a:lnTo>
                      <a:pt x="693" y="229"/>
                    </a:lnTo>
                    <a:lnTo>
                      <a:pt x="696" y="227"/>
                    </a:lnTo>
                    <a:lnTo>
                      <a:pt x="702" y="220"/>
                    </a:lnTo>
                    <a:lnTo>
                      <a:pt x="705" y="216"/>
                    </a:lnTo>
                    <a:lnTo>
                      <a:pt x="707" y="209"/>
                    </a:lnTo>
                    <a:lnTo>
                      <a:pt x="717" y="169"/>
                    </a:lnTo>
                    <a:lnTo>
                      <a:pt x="724" y="152"/>
                    </a:lnTo>
                    <a:lnTo>
                      <a:pt x="778" y="55"/>
                    </a:lnTo>
                    <a:lnTo>
                      <a:pt x="780" y="51"/>
                    </a:lnTo>
                    <a:lnTo>
                      <a:pt x="781" y="45"/>
                    </a:lnTo>
                    <a:lnTo>
                      <a:pt x="781" y="44"/>
                    </a:lnTo>
                    <a:lnTo>
                      <a:pt x="780" y="44"/>
                    </a:lnTo>
                    <a:lnTo>
                      <a:pt x="780" y="45"/>
                    </a:lnTo>
                    <a:lnTo>
                      <a:pt x="778" y="45"/>
                    </a:lnTo>
                    <a:lnTo>
                      <a:pt x="774" y="45"/>
                    </a:lnTo>
                    <a:lnTo>
                      <a:pt x="751" y="35"/>
                    </a:lnTo>
                    <a:lnTo>
                      <a:pt x="746" y="32"/>
                    </a:lnTo>
                    <a:lnTo>
                      <a:pt x="705" y="12"/>
                    </a:lnTo>
                    <a:lnTo>
                      <a:pt x="677" y="1"/>
                    </a:lnTo>
                    <a:close/>
                  </a:path>
                </a:pathLst>
              </a:custGeom>
              <a:solidFill>
                <a:srgbClr val="99D1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36"/>
              <p:cNvSpPr>
                <a:spLocks/>
              </p:cNvSpPr>
              <p:nvPr/>
            </p:nvSpPr>
            <p:spPr bwMode="auto">
              <a:xfrm>
                <a:off x="1826" y="1203"/>
                <a:ext cx="295" cy="322"/>
              </a:xfrm>
              <a:custGeom>
                <a:avLst/>
                <a:gdLst>
                  <a:gd name="T0" fmla="*/ 295 w 295"/>
                  <a:gd name="T1" fmla="*/ 78 h 322"/>
                  <a:gd name="T2" fmla="*/ 295 w 295"/>
                  <a:gd name="T3" fmla="*/ 76 h 322"/>
                  <a:gd name="T4" fmla="*/ 293 w 295"/>
                  <a:gd name="T5" fmla="*/ 67 h 322"/>
                  <a:gd name="T6" fmla="*/ 288 w 295"/>
                  <a:gd name="T7" fmla="*/ 57 h 322"/>
                  <a:gd name="T8" fmla="*/ 238 w 295"/>
                  <a:gd name="T9" fmla="*/ 14 h 322"/>
                  <a:gd name="T10" fmla="*/ 231 w 295"/>
                  <a:gd name="T11" fmla="*/ 10 h 322"/>
                  <a:gd name="T12" fmla="*/ 223 w 295"/>
                  <a:gd name="T13" fmla="*/ 7 h 322"/>
                  <a:gd name="T14" fmla="*/ 189 w 295"/>
                  <a:gd name="T15" fmla="*/ 0 h 322"/>
                  <a:gd name="T16" fmla="*/ 134 w 295"/>
                  <a:gd name="T17" fmla="*/ 4 h 322"/>
                  <a:gd name="T18" fmla="*/ 105 w 295"/>
                  <a:gd name="T19" fmla="*/ 10 h 322"/>
                  <a:gd name="T20" fmla="*/ 86 w 295"/>
                  <a:gd name="T21" fmla="*/ 17 h 322"/>
                  <a:gd name="T22" fmla="*/ 57 w 295"/>
                  <a:gd name="T23" fmla="*/ 36 h 322"/>
                  <a:gd name="T24" fmla="*/ 38 w 295"/>
                  <a:gd name="T25" fmla="*/ 52 h 322"/>
                  <a:gd name="T26" fmla="*/ 21 w 295"/>
                  <a:gd name="T27" fmla="*/ 71 h 322"/>
                  <a:gd name="T28" fmla="*/ 14 w 295"/>
                  <a:gd name="T29" fmla="*/ 81 h 322"/>
                  <a:gd name="T30" fmla="*/ 9 w 295"/>
                  <a:gd name="T31" fmla="*/ 91 h 322"/>
                  <a:gd name="T32" fmla="*/ 5 w 295"/>
                  <a:gd name="T33" fmla="*/ 101 h 322"/>
                  <a:gd name="T34" fmla="*/ 2 w 295"/>
                  <a:gd name="T35" fmla="*/ 113 h 322"/>
                  <a:gd name="T36" fmla="*/ 0 w 295"/>
                  <a:gd name="T37" fmla="*/ 137 h 322"/>
                  <a:gd name="T38" fmla="*/ 2 w 295"/>
                  <a:gd name="T39" fmla="*/ 174 h 322"/>
                  <a:gd name="T40" fmla="*/ 7 w 295"/>
                  <a:gd name="T41" fmla="*/ 207 h 322"/>
                  <a:gd name="T42" fmla="*/ 33 w 295"/>
                  <a:gd name="T43" fmla="*/ 272 h 322"/>
                  <a:gd name="T44" fmla="*/ 58 w 295"/>
                  <a:gd name="T45" fmla="*/ 308 h 322"/>
                  <a:gd name="T46" fmla="*/ 63 w 295"/>
                  <a:gd name="T47" fmla="*/ 314 h 322"/>
                  <a:gd name="T48" fmla="*/ 66 w 295"/>
                  <a:gd name="T49" fmla="*/ 319 h 322"/>
                  <a:gd name="T50" fmla="*/ 67 w 295"/>
                  <a:gd name="T51" fmla="*/ 319 h 322"/>
                  <a:gd name="T52" fmla="*/ 69 w 295"/>
                  <a:gd name="T53" fmla="*/ 320 h 322"/>
                  <a:gd name="T54" fmla="*/ 76 w 295"/>
                  <a:gd name="T55" fmla="*/ 322 h 322"/>
                  <a:gd name="T56" fmla="*/ 78 w 295"/>
                  <a:gd name="T57" fmla="*/ 322 h 322"/>
                  <a:gd name="T58" fmla="*/ 82 w 295"/>
                  <a:gd name="T59" fmla="*/ 319 h 322"/>
                  <a:gd name="T60" fmla="*/ 84 w 295"/>
                  <a:gd name="T61" fmla="*/ 309 h 322"/>
                  <a:gd name="T62" fmla="*/ 86 w 295"/>
                  <a:gd name="T63" fmla="*/ 293 h 322"/>
                  <a:gd name="T64" fmla="*/ 97 w 295"/>
                  <a:gd name="T65" fmla="*/ 241 h 322"/>
                  <a:gd name="T66" fmla="*/ 113 w 295"/>
                  <a:gd name="T67" fmla="*/ 186 h 322"/>
                  <a:gd name="T68" fmla="*/ 124 w 295"/>
                  <a:gd name="T69" fmla="*/ 165 h 322"/>
                  <a:gd name="T70" fmla="*/ 129 w 295"/>
                  <a:gd name="T71" fmla="*/ 156 h 322"/>
                  <a:gd name="T72" fmla="*/ 155 w 295"/>
                  <a:gd name="T73" fmla="*/ 126 h 322"/>
                  <a:gd name="T74" fmla="*/ 171 w 295"/>
                  <a:gd name="T75" fmla="*/ 114 h 322"/>
                  <a:gd name="T76" fmla="*/ 188 w 295"/>
                  <a:gd name="T77" fmla="*/ 106 h 322"/>
                  <a:gd name="T78" fmla="*/ 236 w 295"/>
                  <a:gd name="T79" fmla="*/ 93 h 322"/>
                  <a:gd name="T80" fmla="*/ 283 w 295"/>
                  <a:gd name="T81" fmla="*/ 86 h 322"/>
                  <a:gd name="T82" fmla="*/ 291 w 295"/>
                  <a:gd name="T83" fmla="*/ 83 h 322"/>
                  <a:gd name="T84" fmla="*/ 293 w 295"/>
                  <a:gd name="T85" fmla="*/ 81 h 322"/>
                  <a:gd name="T86" fmla="*/ 295 w 295"/>
                  <a:gd name="T87" fmla="*/ 78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5" h="322">
                    <a:moveTo>
                      <a:pt x="295" y="78"/>
                    </a:moveTo>
                    <a:lnTo>
                      <a:pt x="295" y="76"/>
                    </a:lnTo>
                    <a:lnTo>
                      <a:pt x="293" y="67"/>
                    </a:lnTo>
                    <a:lnTo>
                      <a:pt x="288" y="57"/>
                    </a:lnTo>
                    <a:lnTo>
                      <a:pt x="238" y="14"/>
                    </a:lnTo>
                    <a:lnTo>
                      <a:pt x="231" y="10"/>
                    </a:lnTo>
                    <a:lnTo>
                      <a:pt x="223" y="7"/>
                    </a:lnTo>
                    <a:lnTo>
                      <a:pt x="189" y="0"/>
                    </a:lnTo>
                    <a:lnTo>
                      <a:pt x="134" y="4"/>
                    </a:lnTo>
                    <a:lnTo>
                      <a:pt x="105" y="10"/>
                    </a:lnTo>
                    <a:lnTo>
                      <a:pt x="86" y="17"/>
                    </a:lnTo>
                    <a:lnTo>
                      <a:pt x="57" y="36"/>
                    </a:lnTo>
                    <a:lnTo>
                      <a:pt x="38" y="52"/>
                    </a:lnTo>
                    <a:lnTo>
                      <a:pt x="21" y="71"/>
                    </a:lnTo>
                    <a:lnTo>
                      <a:pt x="14" y="81"/>
                    </a:lnTo>
                    <a:lnTo>
                      <a:pt x="9" y="91"/>
                    </a:lnTo>
                    <a:lnTo>
                      <a:pt x="5" y="101"/>
                    </a:lnTo>
                    <a:lnTo>
                      <a:pt x="2" y="113"/>
                    </a:lnTo>
                    <a:lnTo>
                      <a:pt x="0" y="137"/>
                    </a:lnTo>
                    <a:lnTo>
                      <a:pt x="2" y="174"/>
                    </a:lnTo>
                    <a:lnTo>
                      <a:pt x="7" y="207"/>
                    </a:lnTo>
                    <a:lnTo>
                      <a:pt x="33" y="272"/>
                    </a:lnTo>
                    <a:lnTo>
                      <a:pt x="58" y="308"/>
                    </a:lnTo>
                    <a:lnTo>
                      <a:pt x="63" y="314"/>
                    </a:lnTo>
                    <a:lnTo>
                      <a:pt x="66" y="319"/>
                    </a:lnTo>
                    <a:lnTo>
                      <a:pt x="67" y="319"/>
                    </a:lnTo>
                    <a:lnTo>
                      <a:pt x="69" y="320"/>
                    </a:lnTo>
                    <a:lnTo>
                      <a:pt x="76" y="322"/>
                    </a:lnTo>
                    <a:lnTo>
                      <a:pt x="78" y="322"/>
                    </a:lnTo>
                    <a:lnTo>
                      <a:pt x="82" y="319"/>
                    </a:lnTo>
                    <a:lnTo>
                      <a:pt x="84" y="309"/>
                    </a:lnTo>
                    <a:lnTo>
                      <a:pt x="86" y="293"/>
                    </a:lnTo>
                    <a:lnTo>
                      <a:pt x="97" y="241"/>
                    </a:lnTo>
                    <a:lnTo>
                      <a:pt x="113" y="186"/>
                    </a:lnTo>
                    <a:lnTo>
                      <a:pt x="124" y="165"/>
                    </a:lnTo>
                    <a:lnTo>
                      <a:pt x="129" y="156"/>
                    </a:lnTo>
                    <a:lnTo>
                      <a:pt x="155" y="126"/>
                    </a:lnTo>
                    <a:lnTo>
                      <a:pt x="171" y="114"/>
                    </a:lnTo>
                    <a:lnTo>
                      <a:pt x="188" y="106"/>
                    </a:lnTo>
                    <a:lnTo>
                      <a:pt x="236" y="93"/>
                    </a:lnTo>
                    <a:lnTo>
                      <a:pt x="283" y="86"/>
                    </a:lnTo>
                    <a:lnTo>
                      <a:pt x="291" y="83"/>
                    </a:lnTo>
                    <a:lnTo>
                      <a:pt x="293" y="81"/>
                    </a:lnTo>
                    <a:lnTo>
                      <a:pt x="295" y="78"/>
                    </a:lnTo>
                    <a:close/>
                  </a:path>
                </a:pathLst>
              </a:custGeom>
              <a:solidFill>
                <a:srgbClr val="00CC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37"/>
              <p:cNvSpPr>
                <a:spLocks/>
              </p:cNvSpPr>
              <p:nvPr/>
            </p:nvSpPr>
            <p:spPr bwMode="auto">
              <a:xfrm>
                <a:off x="1845" y="1220"/>
                <a:ext cx="238" cy="266"/>
              </a:xfrm>
              <a:custGeom>
                <a:avLst/>
                <a:gdLst>
                  <a:gd name="T0" fmla="*/ 198 w 238"/>
                  <a:gd name="T1" fmla="*/ 8 h 266"/>
                  <a:gd name="T2" fmla="*/ 177 w 238"/>
                  <a:gd name="T3" fmla="*/ 1 h 266"/>
                  <a:gd name="T4" fmla="*/ 155 w 238"/>
                  <a:gd name="T5" fmla="*/ 0 h 266"/>
                  <a:gd name="T6" fmla="*/ 138 w 238"/>
                  <a:gd name="T7" fmla="*/ 2 h 266"/>
                  <a:gd name="T8" fmla="*/ 105 w 238"/>
                  <a:gd name="T9" fmla="*/ 11 h 266"/>
                  <a:gd name="T10" fmla="*/ 72 w 238"/>
                  <a:gd name="T11" fmla="*/ 25 h 266"/>
                  <a:gd name="T12" fmla="*/ 58 w 238"/>
                  <a:gd name="T13" fmla="*/ 35 h 266"/>
                  <a:gd name="T14" fmla="*/ 33 w 238"/>
                  <a:gd name="T15" fmla="*/ 56 h 266"/>
                  <a:gd name="T16" fmla="*/ 23 w 238"/>
                  <a:gd name="T17" fmla="*/ 67 h 266"/>
                  <a:gd name="T18" fmla="*/ 14 w 238"/>
                  <a:gd name="T19" fmla="*/ 79 h 266"/>
                  <a:gd name="T20" fmla="*/ 8 w 238"/>
                  <a:gd name="T21" fmla="*/ 92 h 266"/>
                  <a:gd name="T22" fmla="*/ 3 w 238"/>
                  <a:gd name="T23" fmla="*/ 107 h 266"/>
                  <a:gd name="T24" fmla="*/ 0 w 238"/>
                  <a:gd name="T25" fmla="*/ 139 h 266"/>
                  <a:gd name="T26" fmla="*/ 1 w 238"/>
                  <a:gd name="T27" fmla="*/ 172 h 266"/>
                  <a:gd name="T28" fmla="*/ 8 w 238"/>
                  <a:gd name="T29" fmla="*/ 205 h 266"/>
                  <a:gd name="T30" fmla="*/ 20 w 238"/>
                  <a:gd name="T31" fmla="*/ 236 h 266"/>
                  <a:gd name="T32" fmla="*/ 28 w 238"/>
                  <a:gd name="T33" fmla="*/ 253 h 266"/>
                  <a:gd name="T34" fmla="*/ 33 w 238"/>
                  <a:gd name="T35" fmla="*/ 259 h 266"/>
                  <a:gd name="T36" fmla="*/ 37 w 238"/>
                  <a:gd name="T37" fmla="*/ 264 h 266"/>
                  <a:gd name="T38" fmla="*/ 39 w 238"/>
                  <a:gd name="T39" fmla="*/ 265 h 266"/>
                  <a:gd name="T40" fmla="*/ 41 w 238"/>
                  <a:gd name="T41" fmla="*/ 266 h 266"/>
                  <a:gd name="T42" fmla="*/ 42 w 238"/>
                  <a:gd name="T43" fmla="*/ 266 h 266"/>
                  <a:gd name="T44" fmla="*/ 44 w 238"/>
                  <a:gd name="T45" fmla="*/ 265 h 266"/>
                  <a:gd name="T46" fmla="*/ 47 w 238"/>
                  <a:gd name="T47" fmla="*/ 260 h 266"/>
                  <a:gd name="T48" fmla="*/ 50 w 238"/>
                  <a:gd name="T49" fmla="*/ 252 h 266"/>
                  <a:gd name="T50" fmla="*/ 50 w 238"/>
                  <a:gd name="T51" fmla="*/ 246 h 266"/>
                  <a:gd name="T52" fmla="*/ 52 w 238"/>
                  <a:gd name="T53" fmla="*/ 240 h 266"/>
                  <a:gd name="T54" fmla="*/ 59 w 238"/>
                  <a:gd name="T55" fmla="*/ 187 h 266"/>
                  <a:gd name="T56" fmla="*/ 66 w 238"/>
                  <a:gd name="T57" fmla="*/ 167 h 266"/>
                  <a:gd name="T58" fmla="*/ 87 w 238"/>
                  <a:gd name="T59" fmla="*/ 128 h 266"/>
                  <a:gd name="T60" fmla="*/ 101 w 238"/>
                  <a:gd name="T61" fmla="*/ 110 h 266"/>
                  <a:gd name="T62" fmla="*/ 116 w 238"/>
                  <a:gd name="T63" fmla="*/ 95 h 266"/>
                  <a:gd name="T64" fmla="*/ 134 w 238"/>
                  <a:gd name="T65" fmla="*/ 83 h 266"/>
                  <a:gd name="T66" fmla="*/ 179 w 238"/>
                  <a:gd name="T67" fmla="*/ 63 h 266"/>
                  <a:gd name="T68" fmla="*/ 225 w 238"/>
                  <a:gd name="T69" fmla="*/ 46 h 266"/>
                  <a:gd name="T70" fmla="*/ 229 w 238"/>
                  <a:gd name="T71" fmla="*/ 46 h 266"/>
                  <a:gd name="T72" fmla="*/ 232 w 238"/>
                  <a:gd name="T73" fmla="*/ 44 h 266"/>
                  <a:gd name="T74" fmla="*/ 234 w 238"/>
                  <a:gd name="T75" fmla="*/ 44 h 266"/>
                  <a:gd name="T76" fmla="*/ 237 w 238"/>
                  <a:gd name="T77" fmla="*/ 43 h 266"/>
                  <a:gd name="T78" fmla="*/ 238 w 238"/>
                  <a:gd name="T79" fmla="*/ 40 h 266"/>
                  <a:gd name="T80" fmla="*/ 238 w 238"/>
                  <a:gd name="T81" fmla="*/ 38 h 266"/>
                  <a:gd name="T82" fmla="*/ 235 w 238"/>
                  <a:gd name="T83" fmla="*/ 32 h 266"/>
                  <a:gd name="T84" fmla="*/ 233 w 238"/>
                  <a:gd name="T85" fmla="*/ 30 h 266"/>
                  <a:gd name="T86" fmla="*/ 227 w 238"/>
                  <a:gd name="T87" fmla="*/ 24 h 266"/>
                  <a:gd name="T88" fmla="*/ 215 w 238"/>
                  <a:gd name="T89" fmla="*/ 16 h 266"/>
                  <a:gd name="T90" fmla="*/ 198 w 238"/>
                  <a:gd name="T91" fmla="*/ 8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38" h="266">
                    <a:moveTo>
                      <a:pt x="198" y="8"/>
                    </a:moveTo>
                    <a:lnTo>
                      <a:pt x="177" y="1"/>
                    </a:lnTo>
                    <a:lnTo>
                      <a:pt x="155" y="0"/>
                    </a:lnTo>
                    <a:lnTo>
                      <a:pt x="138" y="2"/>
                    </a:lnTo>
                    <a:lnTo>
                      <a:pt x="105" y="11"/>
                    </a:lnTo>
                    <a:lnTo>
                      <a:pt x="72" y="25"/>
                    </a:lnTo>
                    <a:lnTo>
                      <a:pt x="58" y="35"/>
                    </a:lnTo>
                    <a:lnTo>
                      <a:pt x="33" y="56"/>
                    </a:lnTo>
                    <a:lnTo>
                      <a:pt x="23" y="67"/>
                    </a:lnTo>
                    <a:lnTo>
                      <a:pt x="14" y="79"/>
                    </a:lnTo>
                    <a:lnTo>
                      <a:pt x="8" y="92"/>
                    </a:lnTo>
                    <a:lnTo>
                      <a:pt x="3" y="107"/>
                    </a:lnTo>
                    <a:lnTo>
                      <a:pt x="0" y="139"/>
                    </a:lnTo>
                    <a:lnTo>
                      <a:pt x="1" y="172"/>
                    </a:lnTo>
                    <a:lnTo>
                      <a:pt x="8" y="205"/>
                    </a:lnTo>
                    <a:lnTo>
                      <a:pt x="20" y="236"/>
                    </a:lnTo>
                    <a:lnTo>
                      <a:pt x="28" y="253"/>
                    </a:lnTo>
                    <a:lnTo>
                      <a:pt x="33" y="259"/>
                    </a:lnTo>
                    <a:lnTo>
                      <a:pt x="37" y="264"/>
                    </a:lnTo>
                    <a:lnTo>
                      <a:pt x="39" y="265"/>
                    </a:lnTo>
                    <a:lnTo>
                      <a:pt x="41" y="266"/>
                    </a:lnTo>
                    <a:lnTo>
                      <a:pt x="42" y="266"/>
                    </a:lnTo>
                    <a:lnTo>
                      <a:pt x="44" y="265"/>
                    </a:lnTo>
                    <a:lnTo>
                      <a:pt x="47" y="260"/>
                    </a:lnTo>
                    <a:lnTo>
                      <a:pt x="50" y="252"/>
                    </a:lnTo>
                    <a:lnTo>
                      <a:pt x="50" y="246"/>
                    </a:lnTo>
                    <a:lnTo>
                      <a:pt x="52" y="240"/>
                    </a:lnTo>
                    <a:lnTo>
                      <a:pt x="59" y="187"/>
                    </a:lnTo>
                    <a:lnTo>
                      <a:pt x="66" y="167"/>
                    </a:lnTo>
                    <a:lnTo>
                      <a:pt x="87" y="128"/>
                    </a:lnTo>
                    <a:lnTo>
                      <a:pt x="101" y="110"/>
                    </a:lnTo>
                    <a:lnTo>
                      <a:pt x="116" y="95"/>
                    </a:lnTo>
                    <a:lnTo>
                      <a:pt x="134" y="83"/>
                    </a:lnTo>
                    <a:lnTo>
                      <a:pt x="179" y="63"/>
                    </a:lnTo>
                    <a:lnTo>
                      <a:pt x="225" y="46"/>
                    </a:lnTo>
                    <a:lnTo>
                      <a:pt x="229" y="46"/>
                    </a:lnTo>
                    <a:lnTo>
                      <a:pt x="232" y="44"/>
                    </a:lnTo>
                    <a:lnTo>
                      <a:pt x="234" y="44"/>
                    </a:lnTo>
                    <a:lnTo>
                      <a:pt x="237" y="43"/>
                    </a:lnTo>
                    <a:lnTo>
                      <a:pt x="238" y="40"/>
                    </a:lnTo>
                    <a:lnTo>
                      <a:pt x="238" y="38"/>
                    </a:lnTo>
                    <a:lnTo>
                      <a:pt x="235" y="32"/>
                    </a:lnTo>
                    <a:lnTo>
                      <a:pt x="233" y="30"/>
                    </a:lnTo>
                    <a:lnTo>
                      <a:pt x="227" y="24"/>
                    </a:lnTo>
                    <a:lnTo>
                      <a:pt x="215" y="16"/>
                    </a:lnTo>
                    <a:lnTo>
                      <a:pt x="198" y="8"/>
                    </a:lnTo>
                    <a:close/>
                  </a:path>
                </a:pathLst>
              </a:custGeom>
              <a:solidFill>
                <a:srgbClr val="99D1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9" name="Freeform 38"/>
              <p:cNvSpPr>
                <a:spLocks/>
              </p:cNvSpPr>
              <p:nvPr/>
            </p:nvSpPr>
            <p:spPr bwMode="auto">
              <a:xfrm>
                <a:off x="1873" y="1399"/>
                <a:ext cx="327" cy="200"/>
              </a:xfrm>
              <a:custGeom>
                <a:avLst/>
                <a:gdLst>
                  <a:gd name="T0" fmla="*/ 311 w 327"/>
                  <a:gd name="T1" fmla="*/ 6 h 200"/>
                  <a:gd name="T2" fmla="*/ 309 w 327"/>
                  <a:gd name="T3" fmla="*/ 2 h 200"/>
                  <a:gd name="T4" fmla="*/ 307 w 327"/>
                  <a:gd name="T5" fmla="*/ 0 h 200"/>
                  <a:gd name="T6" fmla="*/ 306 w 327"/>
                  <a:gd name="T7" fmla="*/ 0 h 200"/>
                  <a:gd name="T8" fmla="*/ 304 w 327"/>
                  <a:gd name="T9" fmla="*/ 0 h 200"/>
                  <a:gd name="T10" fmla="*/ 297 w 327"/>
                  <a:gd name="T11" fmla="*/ 5 h 200"/>
                  <a:gd name="T12" fmla="*/ 215 w 327"/>
                  <a:gd name="T13" fmla="*/ 39 h 200"/>
                  <a:gd name="T14" fmla="*/ 97 w 327"/>
                  <a:gd name="T15" fmla="*/ 76 h 200"/>
                  <a:gd name="T16" fmla="*/ 18 w 327"/>
                  <a:gd name="T17" fmla="*/ 91 h 200"/>
                  <a:gd name="T18" fmla="*/ 6 w 327"/>
                  <a:gd name="T19" fmla="*/ 95 h 200"/>
                  <a:gd name="T20" fmla="*/ 1 w 327"/>
                  <a:gd name="T21" fmla="*/ 98 h 200"/>
                  <a:gd name="T22" fmla="*/ 1 w 327"/>
                  <a:gd name="T23" fmla="*/ 100 h 200"/>
                  <a:gd name="T24" fmla="*/ 0 w 327"/>
                  <a:gd name="T25" fmla="*/ 104 h 200"/>
                  <a:gd name="T26" fmla="*/ 2 w 327"/>
                  <a:gd name="T27" fmla="*/ 109 h 200"/>
                  <a:gd name="T28" fmla="*/ 5 w 327"/>
                  <a:gd name="T29" fmla="*/ 114 h 200"/>
                  <a:gd name="T30" fmla="*/ 10 w 327"/>
                  <a:gd name="T31" fmla="*/ 118 h 200"/>
                  <a:gd name="T32" fmla="*/ 16 w 327"/>
                  <a:gd name="T33" fmla="*/ 121 h 200"/>
                  <a:gd name="T34" fmla="*/ 23 w 327"/>
                  <a:gd name="T35" fmla="*/ 123 h 200"/>
                  <a:gd name="T36" fmla="*/ 30 w 327"/>
                  <a:gd name="T37" fmla="*/ 123 h 200"/>
                  <a:gd name="T38" fmla="*/ 33 w 327"/>
                  <a:gd name="T39" fmla="*/ 122 h 200"/>
                  <a:gd name="T40" fmla="*/ 116 w 327"/>
                  <a:gd name="T41" fmla="*/ 91 h 200"/>
                  <a:gd name="T42" fmla="*/ 134 w 327"/>
                  <a:gd name="T43" fmla="*/ 88 h 200"/>
                  <a:gd name="T44" fmla="*/ 142 w 327"/>
                  <a:gd name="T45" fmla="*/ 88 h 200"/>
                  <a:gd name="T46" fmla="*/ 146 w 327"/>
                  <a:gd name="T47" fmla="*/ 89 h 200"/>
                  <a:gd name="T48" fmla="*/ 152 w 327"/>
                  <a:gd name="T49" fmla="*/ 94 h 200"/>
                  <a:gd name="T50" fmla="*/ 155 w 327"/>
                  <a:gd name="T51" fmla="*/ 98 h 200"/>
                  <a:gd name="T52" fmla="*/ 158 w 327"/>
                  <a:gd name="T53" fmla="*/ 104 h 200"/>
                  <a:gd name="T54" fmla="*/ 162 w 327"/>
                  <a:gd name="T55" fmla="*/ 118 h 200"/>
                  <a:gd name="T56" fmla="*/ 163 w 327"/>
                  <a:gd name="T57" fmla="*/ 139 h 200"/>
                  <a:gd name="T58" fmla="*/ 163 w 327"/>
                  <a:gd name="T59" fmla="*/ 144 h 200"/>
                  <a:gd name="T60" fmla="*/ 162 w 327"/>
                  <a:gd name="T61" fmla="*/ 148 h 200"/>
                  <a:gd name="T62" fmla="*/ 159 w 327"/>
                  <a:gd name="T63" fmla="*/ 152 h 200"/>
                  <a:gd name="T64" fmla="*/ 157 w 327"/>
                  <a:gd name="T65" fmla="*/ 156 h 200"/>
                  <a:gd name="T66" fmla="*/ 154 w 327"/>
                  <a:gd name="T67" fmla="*/ 159 h 200"/>
                  <a:gd name="T68" fmla="*/ 139 w 327"/>
                  <a:gd name="T69" fmla="*/ 170 h 200"/>
                  <a:gd name="T70" fmla="*/ 112 w 327"/>
                  <a:gd name="T71" fmla="*/ 184 h 200"/>
                  <a:gd name="T72" fmla="*/ 110 w 327"/>
                  <a:gd name="T73" fmla="*/ 186 h 200"/>
                  <a:gd name="T74" fmla="*/ 108 w 327"/>
                  <a:gd name="T75" fmla="*/ 188 h 200"/>
                  <a:gd name="T76" fmla="*/ 108 w 327"/>
                  <a:gd name="T77" fmla="*/ 190 h 200"/>
                  <a:gd name="T78" fmla="*/ 108 w 327"/>
                  <a:gd name="T79" fmla="*/ 191 h 200"/>
                  <a:gd name="T80" fmla="*/ 111 w 327"/>
                  <a:gd name="T81" fmla="*/ 193 h 200"/>
                  <a:gd name="T82" fmla="*/ 118 w 327"/>
                  <a:gd name="T83" fmla="*/ 197 h 200"/>
                  <a:gd name="T84" fmla="*/ 124 w 327"/>
                  <a:gd name="T85" fmla="*/ 199 h 200"/>
                  <a:gd name="T86" fmla="*/ 127 w 327"/>
                  <a:gd name="T87" fmla="*/ 200 h 200"/>
                  <a:gd name="T88" fmla="*/ 129 w 327"/>
                  <a:gd name="T89" fmla="*/ 200 h 200"/>
                  <a:gd name="T90" fmla="*/ 133 w 327"/>
                  <a:gd name="T91" fmla="*/ 199 h 200"/>
                  <a:gd name="T92" fmla="*/ 172 w 327"/>
                  <a:gd name="T93" fmla="*/ 173 h 200"/>
                  <a:gd name="T94" fmla="*/ 204 w 327"/>
                  <a:gd name="T95" fmla="*/ 156 h 200"/>
                  <a:gd name="T96" fmla="*/ 256 w 327"/>
                  <a:gd name="T97" fmla="*/ 136 h 200"/>
                  <a:gd name="T98" fmla="*/ 265 w 327"/>
                  <a:gd name="T99" fmla="*/ 133 h 200"/>
                  <a:gd name="T100" fmla="*/ 282 w 327"/>
                  <a:gd name="T101" fmla="*/ 131 h 200"/>
                  <a:gd name="T102" fmla="*/ 312 w 327"/>
                  <a:gd name="T103" fmla="*/ 133 h 200"/>
                  <a:gd name="T104" fmla="*/ 318 w 327"/>
                  <a:gd name="T105" fmla="*/ 132 h 200"/>
                  <a:gd name="T106" fmla="*/ 322 w 327"/>
                  <a:gd name="T107" fmla="*/ 131 h 200"/>
                  <a:gd name="T108" fmla="*/ 325 w 327"/>
                  <a:gd name="T109" fmla="*/ 129 h 200"/>
                  <a:gd name="T110" fmla="*/ 327 w 327"/>
                  <a:gd name="T111" fmla="*/ 125 h 200"/>
                  <a:gd name="T112" fmla="*/ 327 w 327"/>
                  <a:gd name="T113" fmla="*/ 122 h 200"/>
                  <a:gd name="T114" fmla="*/ 327 w 327"/>
                  <a:gd name="T115" fmla="*/ 119 h 200"/>
                  <a:gd name="T116" fmla="*/ 311 w 327"/>
                  <a:gd name="T117" fmla="*/ 6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7" h="200">
                    <a:moveTo>
                      <a:pt x="311" y="6"/>
                    </a:moveTo>
                    <a:lnTo>
                      <a:pt x="309" y="2"/>
                    </a:lnTo>
                    <a:lnTo>
                      <a:pt x="307" y="0"/>
                    </a:lnTo>
                    <a:lnTo>
                      <a:pt x="306" y="0"/>
                    </a:lnTo>
                    <a:lnTo>
                      <a:pt x="304" y="0"/>
                    </a:lnTo>
                    <a:lnTo>
                      <a:pt x="297" y="5"/>
                    </a:lnTo>
                    <a:lnTo>
                      <a:pt x="215" y="39"/>
                    </a:lnTo>
                    <a:lnTo>
                      <a:pt x="97" y="76"/>
                    </a:lnTo>
                    <a:lnTo>
                      <a:pt x="18" y="91"/>
                    </a:lnTo>
                    <a:lnTo>
                      <a:pt x="6" y="95"/>
                    </a:lnTo>
                    <a:lnTo>
                      <a:pt x="1" y="98"/>
                    </a:lnTo>
                    <a:lnTo>
                      <a:pt x="1" y="100"/>
                    </a:lnTo>
                    <a:lnTo>
                      <a:pt x="0" y="104"/>
                    </a:lnTo>
                    <a:lnTo>
                      <a:pt x="2" y="109"/>
                    </a:lnTo>
                    <a:lnTo>
                      <a:pt x="5" y="114"/>
                    </a:lnTo>
                    <a:lnTo>
                      <a:pt x="10" y="118"/>
                    </a:lnTo>
                    <a:lnTo>
                      <a:pt x="16" y="121"/>
                    </a:lnTo>
                    <a:lnTo>
                      <a:pt x="23" y="123"/>
                    </a:lnTo>
                    <a:lnTo>
                      <a:pt x="30" y="123"/>
                    </a:lnTo>
                    <a:lnTo>
                      <a:pt x="33" y="122"/>
                    </a:lnTo>
                    <a:lnTo>
                      <a:pt x="116" y="91"/>
                    </a:lnTo>
                    <a:lnTo>
                      <a:pt x="134" y="88"/>
                    </a:lnTo>
                    <a:lnTo>
                      <a:pt x="142" y="88"/>
                    </a:lnTo>
                    <a:lnTo>
                      <a:pt x="146" y="89"/>
                    </a:lnTo>
                    <a:lnTo>
                      <a:pt x="152" y="94"/>
                    </a:lnTo>
                    <a:lnTo>
                      <a:pt x="155" y="98"/>
                    </a:lnTo>
                    <a:lnTo>
                      <a:pt x="158" y="104"/>
                    </a:lnTo>
                    <a:lnTo>
                      <a:pt x="162" y="118"/>
                    </a:lnTo>
                    <a:lnTo>
                      <a:pt x="163" y="139"/>
                    </a:lnTo>
                    <a:lnTo>
                      <a:pt x="163" y="144"/>
                    </a:lnTo>
                    <a:lnTo>
                      <a:pt x="162" y="148"/>
                    </a:lnTo>
                    <a:lnTo>
                      <a:pt x="159" y="152"/>
                    </a:lnTo>
                    <a:lnTo>
                      <a:pt x="157" y="156"/>
                    </a:lnTo>
                    <a:lnTo>
                      <a:pt x="154" y="159"/>
                    </a:lnTo>
                    <a:lnTo>
                      <a:pt x="139" y="170"/>
                    </a:lnTo>
                    <a:lnTo>
                      <a:pt x="112" y="184"/>
                    </a:lnTo>
                    <a:lnTo>
                      <a:pt x="110" y="186"/>
                    </a:lnTo>
                    <a:lnTo>
                      <a:pt x="108" y="188"/>
                    </a:lnTo>
                    <a:lnTo>
                      <a:pt x="108" y="190"/>
                    </a:lnTo>
                    <a:lnTo>
                      <a:pt x="108" y="191"/>
                    </a:lnTo>
                    <a:lnTo>
                      <a:pt x="111" y="193"/>
                    </a:lnTo>
                    <a:lnTo>
                      <a:pt x="118" y="197"/>
                    </a:lnTo>
                    <a:lnTo>
                      <a:pt x="124" y="199"/>
                    </a:lnTo>
                    <a:lnTo>
                      <a:pt x="127" y="200"/>
                    </a:lnTo>
                    <a:lnTo>
                      <a:pt x="129" y="200"/>
                    </a:lnTo>
                    <a:lnTo>
                      <a:pt x="133" y="199"/>
                    </a:lnTo>
                    <a:lnTo>
                      <a:pt x="172" y="173"/>
                    </a:lnTo>
                    <a:lnTo>
                      <a:pt x="204" y="156"/>
                    </a:lnTo>
                    <a:lnTo>
                      <a:pt x="256" y="136"/>
                    </a:lnTo>
                    <a:lnTo>
                      <a:pt x="265" y="133"/>
                    </a:lnTo>
                    <a:lnTo>
                      <a:pt x="282" y="131"/>
                    </a:lnTo>
                    <a:lnTo>
                      <a:pt x="312" y="133"/>
                    </a:lnTo>
                    <a:lnTo>
                      <a:pt x="318" y="132"/>
                    </a:lnTo>
                    <a:lnTo>
                      <a:pt x="322" y="131"/>
                    </a:lnTo>
                    <a:lnTo>
                      <a:pt x="325" y="129"/>
                    </a:lnTo>
                    <a:lnTo>
                      <a:pt x="327" y="125"/>
                    </a:lnTo>
                    <a:lnTo>
                      <a:pt x="327" y="122"/>
                    </a:lnTo>
                    <a:lnTo>
                      <a:pt x="327" y="119"/>
                    </a:lnTo>
                    <a:lnTo>
                      <a:pt x="311" y="6"/>
                    </a:lnTo>
                    <a:close/>
                  </a:path>
                </a:pathLst>
              </a:custGeom>
              <a:solidFill>
                <a:srgbClr val="00CC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23" name="Group 4"/>
            <p:cNvGrpSpPr>
              <a:grpSpLocks noChangeAspect="1"/>
            </p:cNvGrpSpPr>
            <p:nvPr/>
          </p:nvGrpSpPr>
          <p:grpSpPr bwMode="auto">
            <a:xfrm>
              <a:off x="4749633" y="2139600"/>
              <a:ext cx="1500564" cy="2382043"/>
              <a:chOff x="1518" y="1203"/>
              <a:chExt cx="1098" cy="1743"/>
            </a:xfrm>
          </p:grpSpPr>
          <p:sp>
            <p:nvSpPr>
              <p:cNvPr id="138" name="Freeform 28"/>
              <p:cNvSpPr>
                <a:spLocks/>
              </p:cNvSpPr>
              <p:nvPr/>
            </p:nvSpPr>
            <p:spPr bwMode="auto">
              <a:xfrm>
                <a:off x="1847" y="1224"/>
                <a:ext cx="418" cy="390"/>
              </a:xfrm>
              <a:custGeom>
                <a:avLst/>
                <a:gdLst>
                  <a:gd name="T0" fmla="*/ 317 w 418"/>
                  <a:gd name="T1" fmla="*/ 114 h 390"/>
                  <a:gd name="T2" fmla="*/ 309 w 418"/>
                  <a:gd name="T3" fmla="*/ 111 h 390"/>
                  <a:gd name="T4" fmla="*/ 294 w 418"/>
                  <a:gd name="T5" fmla="*/ 96 h 390"/>
                  <a:gd name="T6" fmla="*/ 249 w 418"/>
                  <a:gd name="T7" fmla="*/ 29 h 390"/>
                  <a:gd name="T8" fmla="*/ 225 w 418"/>
                  <a:gd name="T9" fmla="*/ 10 h 390"/>
                  <a:gd name="T10" fmla="*/ 205 w 418"/>
                  <a:gd name="T11" fmla="*/ 2 h 390"/>
                  <a:gd name="T12" fmla="*/ 129 w 418"/>
                  <a:gd name="T13" fmla="*/ 4 h 390"/>
                  <a:gd name="T14" fmla="*/ 80 w 418"/>
                  <a:gd name="T15" fmla="*/ 18 h 390"/>
                  <a:gd name="T16" fmla="*/ 33 w 418"/>
                  <a:gd name="T17" fmla="*/ 53 h 390"/>
                  <a:gd name="T18" fmla="*/ 29 w 418"/>
                  <a:gd name="T19" fmla="*/ 59 h 390"/>
                  <a:gd name="T20" fmla="*/ 2 w 418"/>
                  <a:gd name="T21" fmla="*/ 103 h 390"/>
                  <a:gd name="T22" fmla="*/ 5 w 418"/>
                  <a:gd name="T23" fmla="*/ 176 h 390"/>
                  <a:gd name="T24" fmla="*/ 31 w 418"/>
                  <a:gd name="T25" fmla="*/ 251 h 390"/>
                  <a:gd name="T26" fmla="*/ 86 w 418"/>
                  <a:gd name="T27" fmla="*/ 325 h 390"/>
                  <a:gd name="T28" fmla="*/ 129 w 418"/>
                  <a:gd name="T29" fmla="*/ 360 h 390"/>
                  <a:gd name="T30" fmla="*/ 185 w 418"/>
                  <a:gd name="T31" fmla="*/ 383 h 390"/>
                  <a:gd name="T32" fmla="*/ 248 w 418"/>
                  <a:gd name="T33" fmla="*/ 390 h 390"/>
                  <a:gd name="T34" fmla="*/ 293 w 418"/>
                  <a:gd name="T35" fmla="*/ 379 h 390"/>
                  <a:gd name="T36" fmla="*/ 320 w 418"/>
                  <a:gd name="T37" fmla="*/ 360 h 390"/>
                  <a:gd name="T38" fmla="*/ 338 w 418"/>
                  <a:gd name="T39" fmla="*/ 335 h 390"/>
                  <a:gd name="T40" fmla="*/ 346 w 418"/>
                  <a:gd name="T41" fmla="*/ 297 h 390"/>
                  <a:gd name="T42" fmla="*/ 346 w 418"/>
                  <a:gd name="T43" fmla="*/ 237 h 390"/>
                  <a:gd name="T44" fmla="*/ 338 w 418"/>
                  <a:gd name="T45" fmla="*/ 188 h 390"/>
                  <a:gd name="T46" fmla="*/ 342 w 418"/>
                  <a:gd name="T47" fmla="*/ 177 h 390"/>
                  <a:gd name="T48" fmla="*/ 354 w 418"/>
                  <a:gd name="T49" fmla="*/ 169 h 390"/>
                  <a:gd name="T50" fmla="*/ 403 w 418"/>
                  <a:gd name="T51" fmla="*/ 153 h 390"/>
                  <a:gd name="T52" fmla="*/ 414 w 418"/>
                  <a:gd name="T53" fmla="*/ 146 h 390"/>
                  <a:gd name="T54" fmla="*/ 418 w 418"/>
                  <a:gd name="T55" fmla="*/ 135 h 390"/>
                  <a:gd name="T56" fmla="*/ 414 w 418"/>
                  <a:gd name="T57" fmla="*/ 110 h 390"/>
                  <a:gd name="T58" fmla="*/ 408 w 418"/>
                  <a:gd name="T59" fmla="*/ 101 h 390"/>
                  <a:gd name="T60" fmla="*/ 401 w 418"/>
                  <a:gd name="T61" fmla="*/ 98 h 390"/>
                  <a:gd name="T62" fmla="*/ 378 w 418"/>
                  <a:gd name="T63" fmla="*/ 99 h 390"/>
                  <a:gd name="T64" fmla="*/ 334 w 418"/>
                  <a:gd name="T65" fmla="*/ 112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18" h="390">
                    <a:moveTo>
                      <a:pt x="325" y="114"/>
                    </a:moveTo>
                    <a:lnTo>
                      <a:pt x="317" y="114"/>
                    </a:lnTo>
                    <a:lnTo>
                      <a:pt x="312" y="112"/>
                    </a:lnTo>
                    <a:lnTo>
                      <a:pt x="309" y="111"/>
                    </a:lnTo>
                    <a:lnTo>
                      <a:pt x="306" y="108"/>
                    </a:lnTo>
                    <a:lnTo>
                      <a:pt x="294" y="96"/>
                    </a:lnTo>
                    <a:lnTo>
                      <a:pt x="265" y="48"/>
                    </a:lnTo>
                    <a:lnTo>
                      <a:pt x="249" y="29"/>
                    </a:lnTo>
                    <a:lnTo>
                      <a:pt x="238" y="19"/>
                    </a:lnTo>
                    <a:lnTo>
                      <a:pt x="225" y="10"/>
                    </a:lnTo>
                    <a:lnTo>
                      <a:pt x="219" y="7"/>
                    </a:lnTo>
                    <a:lnTo>
                      <a:pt x="205" y="2"/>
                    </a:lnTo>
                    <a:lnTo>
                      <a:pt x="179" y="0"/>
                    </a:lnTo>
                    <a:lnTo>
                      <a:pt x="129" y="4"/>
                    </a:lnTo>
                    <a:lnTo>
                      <a:pt x="101" y="10"/>
                    </a:lnTo>
                    <a:lnTo>
                      <a:pt x="80" y="18"/>
                    </a:lnTo>
                    <a:lnTo>
                      <a:pt x="35" y="53"/>
                    </a:lnTo>
                    <a:lnTo>
                      <a:pt x="33" y="53"/>
                    </a:lnTo>
                    <a:lnTo>
                      <a:pt x="30" y="57"/>
                    </a:lnTo>
                    <a:lnTo>
                      <a:pt x="29" y="59"/>
                    </a:lnTo>
                    <a:lnTo>
                      <a:pt x="9" y="89"/>
                    </a:lnTo>
                    <a:lnTo>
                      <a:pt x="2" y="103"/>
                    </a:lnTo>
                    <a:lnTo>
                      <a:pt x="0" y="121"/>
                    </a:lnTo>
                    <a:lnTo>
                      <a:pt x="5" y="176"/>
                    </a:lnTo>
                    <a:lnTo>
                      <a:pt x="18" y="219"/>
                    </a:lnTo>
                    <a:lnTo>
                      <a:pt x="31" y="251"/>
                    </a:lnTo>
                    <a:lnTo>
                      <a:pt x="43" y="272"/>
                    </a:lnTo>
                    <a:lnTo>
                      <a:pt x="86" y="325"/>
                    </a:lnTo>
                    <a:lnTo>
                      <a:pt x="107" y="345"/>
                    </a:lnTo>
                    <a:lnTo>
                      <a:pt x="129" y="360"/>
                    </a:lnTo>
                    <a:lnTo>
                      <a:pt x="162" y="377"/>
                    </a:lnTo>
                    <a:lnTo>
                      <a:pt x="185" y="383"/>
                    </a:lnTo>
                    <a:lnTo>
                      <a:pt x="218" y="389"/>
                    </a:lnTo>
                    <a:lnTo>
                      <a:pt x="248" y="390"/>
                    </a:lnTo>
                    <a:lnTo>
                      <a:pt x="277" y="385"/>
                    </a:lnTo>
                    <a:lnTo>
                      <a:pt x="293" y="379"/>
                    </a:lnTo>
                    <a:lnTo>
                      <a:pt x="307" y="371"/>
                    </a:lnTo>
                    <a:lnTo>
                      <a:pt x="320" y="360"/>
                    </a:lnTo>
                    <a:lnTo>
                      <a:pt x="330" y="349"/>
                    </a:lnTo>
                    <a:lnTo>
                      <a:pt x="338" y="335"/>
                    </a:lnTo>
                    <a:lnTo>
                      <a:pt x="341" y="326"/>
                    </a:lnTo>
                    <a:lnTo>
                      <a:pt x="346" y="297"/>
                    </a:lnTo>
                    <a:lnTo>
                      <a:pt x="348" y="256"/>
                    </a:lnTo>
                    <a:lnTo>
                      <a:pt x="346" y="237"/>
                    </a:lnTo>
                    <a:lnTo>
                      <a:pt x="338" y="201"/>
                    </a:lnTo>
                    <a:lnTo>
                      <a:pt x="338" y="188"/>
                    </a:lnTo>
                    <a:lnTo>
                      <a:pt x="338" y="183"/>
                    </a:lnTo>
                    <a:lnTo>
                      <a:pt x="342" y="177"/>
                    </a:lnTo>
                    <a:lnTo>
                      <a:pt x="350" y="171"/>
                    </a:lnTo>
                    <a:lnTo>
                      <a:pt x="354" y="169"/>
                    </a:lnTo>
                    <a:lnTo>
                      <a:pt x="364" y="164"/>
                    </a:lnTo>
                    <a:lnTo>
                      <a:pt x="403" y="153"/>
                    </a:lnTo>
                    <a:lnTo>
                      <a:pt x="409" y="150"/>
                    </a:lnTo>
                    <a:lnTo>
                      <a:pt x="414" y="146"/>
                    </a:lnTo>
                    <a:lnTo>
                      <a:pt x="416" y="141"/>
                    </a:lnTo>
                    <a:lnTo>
                      <a:pt x="418" y="135"/>
                    </a:lnTo>
                    <a:lnTo>
                      <a:pt x="417" y="122"/>
                    </a:lnTo>
                    <a:lnTo>
                      <a:pt x="414" y="110"/>
                    </a:lnTo>
                    <a:lnTo>
                      <a:pt x="411" y="104"/>
                    </a:lnTo>
                    <a:lnTo>
                      <a:pt x="408" y="101"/>
                    </a:lnTo>
                    <a:lnTo>
                      <a:pt x="405" y="99"/>
                    </a:lnTo>
                    <a:lnTo>
                      <a:pt x="401" y="98"/>
                    </a:lnTo>
                    <a:lnTo>
                      <a:pt x="395" y="97"/>
                    </a:lnTo>
                    <a:lnTo>
                      <a:pt x="378" y="99"/>
                    </a:lnTo>
                    <a:lnTo>
                      <a:pt x="356" y="104"/>
                    </a:lnTo>
                    <a:lnTo>
                      <a:pt x="334" y="112"/>
                    </a:lnTo>
                    <a:lnTo>
                      <a:pt x="325" y="1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 name="Freeform 29"/>
              <p:cNvSpPr>
                <a:spLocks/>
              </p:cNvSpPr>
              <p:nvPr/>
            </p:nvSpPr>
            <p:spPr bwMode="auto">
              <a:xfrm>
                <a:off x="1924" y="1698"/>
                <a:ext cx="386" cy="649"/>
              </a:xfrm>
              <a:custGeom>
                <a:avLst/>
                <a:gdLst>
                  <a:gd name="T0" fmla="*/ 151 w 386"/>
                  <a:gd name="T1" fmla="*/ 2 h 649"/>
                  <a:gd name="T2" fmla="*/ 136 w 386"/>
                  <a:gd name="T3" fmla="*/ 5 h 649"/>
                  <a:gd name="T4" fmla="*/ 109 w 386"/>
                  <a:gd name="T5" fmla="*/ 16 h 649"/>
                  <a:gd name="T6" fmla="*/ 91 w 386"/>
                  <a:gd name="T7" fmla="*/ 28 h 649"/>
                  <a:gd name="T8" fmla="*/ 86 w 386"/>
                  <a:gd name="T9" fmla="*/ 34 h 649"/>
                  <a:gd name="T10" fmla="*/ 84 w 386"/>
                  <a:gd name="T11" fmla="*/ 37 h 649"/>
                  <a:gd name="T12" fmla="*/ 82 w 386"/>
                  <a:gd name="T13" fmla="*/ 41 h 649"/>
                  <a:gd name="T14" fmla="*/ 65 w 386"/>
                  <a:gd name="T15" fmla="*/ 112 h 649"/>
                  <a:gd name="T16" fmla="*/ 62 w 386"/>
                  <a:gd name="T17" fmla="*/ 139 h 649"/>
                  <a:gd name="T18" fmla="*/ 62 w 386"/>
                  <a:gd name="T19" fmla="*/ 151 h 649"/>
                  <a:gd name="T20" fmla="*/ 67 w 386"/>
                  <a:gd name="T21" fmla="*/ 176 h 649"/>
                  <a:gd name="T22" fmla="*/ 87 w 386"/>
                  <a:gd name="T23" fmla="*/ 238 h 649"/>
                  <a:gd name="T24" fmla="*/ 88 w 386"/>
                  <a:gd name="T25" fmla="*/ 262 h 649"/>
                  <a:gd name="T26" fmla="*/ 84 w 386"/>
                  <a:gd name="T27" fmla="*/ 299 h 649"/>
                  <a:gd name="T28" fmla="*/ 78 w 386"/>
                  <a:gd name="T29" fmla="*/ 321 h 649"/>
                  <a:gd name="T30" fmla="*/ 70 w 386"/>
                  <a:gd name="T31" fmla="*/ 342 h 649"/>
                  <a:gd name="T32" fmla="*/ 57 w 386"/>
                  <a:gd name="T33" fmla="*/ 361 h 649"/>
                  <a:gd name="T34" fmla="*/ 24 w 386"/>
                  <a:gd name="T35" fmla="*/ 395 h 649"/>
                  <a:gd name="T36" fmla="*/ 13 w 386"/>
                  <a:gd name="T37" fmla="*/ 413 h 649"/>
                  <a:gd name="T38" fmla="*/ 9 w 386"/>
                  <a:gd name="T39" fmla="*/ 423 h 649"/>
                  <a:gd name="T40" fmla="*/ 3 w 386"/>
                  <a:gd name="T41" fmla="*/ 443 h 649"/>
                  <a:gd name="T42" fmla="*/ 1 w 386"/>
                  <a:gd name="T43" fmla="*/ 454 h 649"/>
                  <a:gd name="T44" fmla="*/ 0 w 386"/>
                  <a:gd name="T45" fmla="*/ 488 h 649"/>
                  <a:gd name="T46" fmla="*/ 16 w 386"/>
                  <a:gd name="T47" fmla="*/ 558 h 649"/>
                  <a:gd name="T48" fmla="*/ 29 w 386"/>
                  <a:gd name="T49" fmla="*/ 587 h 649"/>
                  <a:gd name="T50" fmla="*/ 37 w 386"/>
                  <a:gd name="T51" fmla="*/ 599 h 649"/>
                  <a:gd name="T52" fmla="*/ 46 w 386"/>
                  <a:gd name="T53" fmla="*/ 610 h 649"/>
                  <a:gd name="T54" fmla="*/ 58 w 386"/>
                  <a:gd name="T55" fmla="*/ 619 h 649"/>
                  <a:gd name="T56" fmla="*/ 86 w 386"/>
                  <a:gd name="T57" fmla="*/ 634 h 649"/>
                  <a:gd name="T58" fmla="*/ 101 w 386"/>
                  <a:gd name="T59" fmla="*/ 640 h 649"/>
                  <a:gd name="T60" fmla="*/ 135 w 386"/>
                  <a:gd name="T61" fmla="*/ 648 h 649"/>
                  <a:gd name="T62" fmla="*/ 172 w 386"/>
                  <a:gd name="T63" fmla="*/ 649 h 649"/>
                  <a:gd name="T64" fmla="*/ 236 w 386"/>
                  <a:gd name="T65" fmla="*/ 641 h 649"/>
                  <a:gd name="T66" fmla="*/ 261 w 386"/>
                  <a:gd name="T67" fmla="*/ 635 h 649"/>
                  <a:gd name="T68" fmla="*/ 304 w 386"/>
                  <a:gd name="T69" fmla="*/ 619 h 649"/>
                  <a:gd name="T70" fmla="*/ 324 w 386"/>
                  <a:gd name="T71" fmla="*/ 608 h 649"/>
                  <a:gd name="T72" fmla="*/ 339 w 386"/>
                  <a:gd name="T73" fmla="*/ 594 h 649"/>
                  <a:gd name="T74" fmla="*/ 351 w 386"/>
                  <a:gd name="T75" fmla="*/ 577 h 649"/>
                  <a:gd name="T76" fmla="*/ 361 w 386"/>
                  <a:gd name="T77" fmla="*/ 557 h 649"/>
                  <a:gd name="T78" fmla="*/ 376 w 386"/>
                  <a:gd name="T79" fmla="*/ 511 h 649"/>
                  <a:gd name="T80" fmla="*/ 384 w 386"/>
                  <a:gd name="T81" fmla="*/ 459 h 649"/>
                  <a:gd name="T82" fmla="*/ 386 w 386"/>
                  <a:gd name="T83" fmla="*/ 408 h 649"/>
                  <a:gd name="T84" fmla="*/ 385 w 386"/>
                  <a:gd name="T85" fmla="*/ 382 h 649"/>
                  <a:gd name="T86" fmla="*/ 378 w 386"/>
                  <a:gd name="T87" fmla="*/ 324 h 649"/>
                  <a:gd name="T88" fmla="*/ 366 w 386"/>
                  <a:gd name="T89" fmla="*/ 265 h 649"/>
                  <a:gd name="T90" fmla="*/ 331 w 386"/>
                  <a:gd name="T91" fmla="*/ 130 h 649"/>
                  <a:gd name="T92" fmla="*/ 320 w 386"/>
                  <a:gd name="T93" fmla="*/ 98 h 649"/>
                  <a:gd name="T94" fmla="*/ 300 w 386"/>
                  <a:gd name="T95" fmla="*/ 59 h 649"/>
                  <a:gd name="T96" fmla="*/ 292 w 386"/>
                  <a:gd name="T97" fmla="*/ 49 h 649"/>
                  <a:gd name="T98" fmla="*/ 274 w 386"/>
                  <a:gd name="T99" fmla="*/ 32 h 649"/>
                  <a:gd name="T100" fmla="*/ 264 w 386"/>
                  <a:gd name="T101" fmla="*/ 25 h 649"/>
                  <a:gd name="T102" fmla="*/ 244 w 386"/>
                  <a:gd name="T103" fmla="*/ 15 h 649"/>
                  <a:gd name="T104" fmla="*/ 215 w 386"/>
                  <a:gd name="T105" fmla="*/ 4 h 649"/>
                  <a:gd name="T106" fmla="*/ 205 w 386"/>
                  <a:gd name="T107" fmla="*/ 2 h 649"/>
                  <a:gd name="T108" fmla="*/ 186 w 386"/>
                  <a:gd name="T109" fmla="*/ 0 h 649"/>
                  <a:gd name="T110" fmla="*/ 151 w 386"/>
                  <a:gd name="T111" fmla="*/ 2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86" h="649">
                    <a:moveTo>
                      <a:pt x="151" y="2"/>
                    </a:moveTo>
                    <a:lnTo>
                      <a:pt x="136" y="5"/>
                    </a:lnTo>
                    <a:lnTo>
                      <a:pt x="109" y="16"/>
                    </a:lnTo>
                    <a:lnTo>
                      <a:pt x="91" y="28"/>
                    </a:lnTo>
                    <a:lnTo>
                      <a:pt x="86" y="34"/>
                    </a:lnTo>
                    <a:lnTo>
                      <a:pt x="84" y="37"/>
                    </a:lnTo>
                    <a:lnTo>
                      <a:pt x="82" y="41"/>
                    </a:lnTo>
                    <a:lnTo>
                      <a:pt x="65" y="112"/>
                    </a:lnTo>
                    <a:lnTo>
                      <a:pt x="62" y="139"/>
                    </a:lnTo>
                    <a:lnTo>
                      <a:pt x="62" y="151"/>
                    </a:lnTo>
                    <a:lnTo>
                      <a:pt x="67" y="176"/>
                    </a:lnTo>
                    <a:lnTo>
                      <a:pt x="87" y="238"/>
                    </a:lnTo>
                    <a:lnTo>
                      <a:pt x="88" y="262"/>
                    </a:lnTo>
                    <a:lnTo>
                      <a:pt x="84" y="299"/>
                    </a:lnTo>
                    <a:lnTo>
                      <a:pt x="78" y="321"/>
                    </a:lnTo>
                    <a:lnTo>
                      <a:pt x="70" y="342"/>
                    </a:lnTo>
                    <a:lnTo>
                      <a:pt x="57" y="361"/>
                    </a:lnTo>
                    <a:lnTo>
                      <a:pt x="24" y="395"/>
                    </a:lnTo>
                    <a:lnTo>
                      <a:pt x="13" y="413"/>
                    </a:lnTo>
                    <a:lnTo>
                      <a:pt x="9" y="423"/>
                    </a:lnTo>
                    <a:lnTo>
                      <a:pt x="3" y="443"/>
                    </a:lnTo>
                    <a:lnTo>
                      <a:pt x="1" y="454"/>
                    </a:lnTo>
                    <a:lnTo>
                      <a:pt x="0" y="488"/>
                    </a:lnTo>
                    <a:lnTo>
                      <a:pt x="16" y="558"/>
                    </a:lnTo>
                    <a:lnTo>
                      <a:pt x="29" y="587"/>
                    </a:lnTo>
                    <a:lnTo>
                      <a:pt x="37" y="599"/>
                    </a:lnTo>
                    <a:lnTo>
                      <a:pt x="46" y="610"/>
                    </a:lnTo>
                    <a:lnTo>
                      <a:pt x="58" y="619"/>
                    </a:lnTo>
                    <a:lnTo>
                      <a:pt x="86" y="634"/>
                    </a:lnTo>
                    <a:lnTo>
                      <a:pt x="101" y="640"/>
                    </a:lnTo>
                    <a:lnTo>
                      <a:pt x="135" y="648"/>
                    </a:lnTo>
                    <a:lnTo>
                      <a:pt x="172" y="649"/>
                    </a:lnTo>
                    <a:lnTo>
                      <a:pt x="236" y="641"/>
                    </a:lnTo>
                    <a:lnTo>
                      <a:pt x="261" y="635"/>
                    </a:lnTo>
                    <a:lnTo>
                      <a:pt x="304" y="619"/>
                    </a:lnTo>
                    <a:lnTo>
                      <a:pt x="324" y="608"/>
                    </a:lnTo>
                    <a:lnTo>
                      <a:pt x="339" y="594"/>
                    </a:lnTo>
                    <a:lnTo>
                      <a:pt x="351" y="577"/>
                    </a:lnTo>
                    <a:lnTo>
                      <a:pt x="361" y="557"/>
                    </a:lnTo>
                    <a:lnTo>
                      <a:pt x="376" y="511"/>
                    </a:lnTo>
                    <a:lnTo>
                      <a:pt x="384" y="459"/>
                    </a:lnTo>
                    <a:lnTo>
                      <a:pt x="386" y="408"/>
                    </a:lnTo>
                    <a:lnTo>
                      <a:pt x="385" y="382"/>
                    </a:lnTo>
                    <a:lnTo>
                      <a:pt x="378" y="324"/>
                    </a:lnTo>
                    <a:lnTo>
                      <a:pt x="366" y="265"/>
                    </a:lnTo>
                    <a:lnTo>
                      <a:pt x="331" y="130"/>
                    </a:lnTo>
                    <a:lnTo>
                      <a:pt x="320" y="98"/>
                    </a:lnTo>
                    <a:lnTo>
                      <a:pt x="300" y="59"/>
                    </a:lnTo>
                    <a:lnTo>
                      <a:pt x="292" y="49"/>
                    </a:lnTo>
                    <a:lnTo>
                      <a:pt x="274" y="32"/>
                    </a:lnTo>
                    <a:lnTo>
                      <a:pt x="264" y="25"/>
                    </a:lnTo>
                    <a:lnTo>
                      <a:pt x="244" y="15"/>
                    </a:lnTo>
                    <a:lnTo>
                      <a:pt x="215" y="4"/>
                    </a:lnTo>
                    <a:lnTo>
                      <a:pt x="205" y="2"/>
                    </a:lnTo>
                    <a:lnTo>
                      <a:pt x="186" y="0"/>
                    </a:lnTo>
                    <a:lnTo>
                      <a:pt x="151"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 name="Freeform 30"/>
              <p:cNvSpPr>
                <a:spLocks/>
              </p:cNvSpPr>
              <p:nvPr/>
            </p:nvSpPr>
            <p:spPr bwMode="auto">
              <a:xfrm>
                <a:off x="1518" y="1517"/>
                <a:ext cx="534" cy="436"/>
              </a:xfrm>
              <a:custGeom>
                <a:avLst/>
                <a:gdLst>
                  <a:gd name="T0" fmla="*/ 153 w 534"/>
                  <a:gd name="T1" fmla="*/ 41 h 436"/>
                  <a:gd name="T2" fmla="*/ 128 w 534"/>
                  <a:gd name="T3" fmla="*/ 75 h 436"/>
                  <a:gd name="T4" fmla="*/ 119 w 534"/>
                  <a:gd name="T5" fmla="*/ 71 h 436"/>
                  <a:gd name="T6" fmla="*/ 92 w 534"/>
                  <a:gd name="T7" fmla="*/ 21 h 436"/>
                  <a:gd name="T8" fmla="*/ 77 w 534"/>
                  <a:gd name="T9" fmla="*/ 3 h 436"/>
                  <a:gd name="T10" fmla="*/ 62 w 534"/>
                  <a:gd name="T11" fmla="*/ 0 h 436"/>
                  <a:gd name="T12" fmla="*/ 47 w 534"/>
                  <a:gd name="T13" fmla="*/ 13 h 436"/>
                  <a:gd name="T14" fmla="*/ 42 w 534"/>
                  <a:gd name="T15" fmla="*/ 39 h 436"/>
                  <a:gd name="T16" fmla="*/ 59 w 534"/>
                  <a:gd name="T17" fmla="*/ 58 h 436"/>
                  <a:gd name="T18" fmla="*/ 87 w 534"/>
                  <a:gd name="T19" fmla="*/ 93 h 436"/>
                  <a:gd name="T20" fmla="*/ 81 w 534"/>
                  <a:gd name="T21" fmla="*/ 101 h 436"/>
                  <a:gd name="T22" fmla="*/ 3 w 534"/>
                  <a:gd name="T23" fmla="*/ 125 h 436"/>
                  <a:gd name="T24" fmla="*/ 0 w 534"/>
                  <a:gd name="T25" fmla="*/ 137 h 436"/>
                  <a:gd name="T26" fmla="*/ 19 w 534"/>
                  <a:gd name="T27" fmla="*/ 167 h 436"/>
                  <a:gd name="T28" fmla="*/ 39 w 534"/>
                  <a:gd name="T29" fmla="*/ 169 h 436"/>
                  <a:gd name="T30" fmla="*/ 77 w 534"/>
                  <a:gd name="T31" fmla="*/ 146 h 436"/>
                  <a:gd name="T32" fmla="*/ 88 w 534"/>
                  <a:gd name="T33" fmla="*/ 134 h 436"/>
                  <a:gd name="T34" fmla="*/ 103 w 534"/>
                  <a:gd name="T35" fmla="*/ 135 h 436"/>
                  <a:gd name="T36" fmla="*/ 119 w 534"/>
                  <a:gd name="T37" fmla="*/ 160 h 436"/>
                  <a:gd name="T38" fmla="*/ 132 w 534"/>
                  <a:gd name="T39" fmla="*/ 271 h 436"/>
                  <a:gd name="T40" fmla="*/ 170 w 534"/>
                  <a:gd name="T41" fmla="*/ 303 h 436"/>
                  <a:gd name="T42" fmla="*/ 256 w 534"/>
                  <a:gd name="T43" fmla="*/ 355 h 436"/>
                  <a:gd name="T44" fmla="*/ 321 w 534"/>
                  <a:gd name="T45" fmla="*/ 430 h 436"/>
                  <a:gd name="T46" fmla="*/ 333 w 534"/>
                  <a:gd name="T47" fmla="*/ 436 h 436"/>
                  <a:gd name="T48" fmla="*/ 352 w 534"/>
                  <a:gd name="T49" fmla="*/ 429 h 436"/>
                  <a:gd name="T50" fmla="*/ 426 w 534"/>
                  <a:gd name="T51" fmla="*/ 386 h 436"/>
                  <a:gd name="T52" fmla="*/ 517 w 534"/>
                  <a:gd name="T53" fmla="*/ 313 h 436"/>
                  <a:gd name="T54" fmla="*/ 533 w 534"/>
                  <a:gd name="T55" fmla="*/ 274 h 436"/>
                  <a:gd name="T56" fmla="*/ 528 w 534"/>
                  <a:gd name="T57" fmla="*/ 239 h 436"/>
                  <a:gd name="T58" fmla="*/ 513 w 534"/>
                  <a:gd name="T59" fmla="*/ 219 h 436"/>
                  <a:gd name="T60" fmla="*/ 491 w 534"/>
                  <a:gd name="T61" fmla="*/ 215 h 436"/>
                  <a:gd name="T62" fmla="*/ 453 w 534"/>
                  <a:gd name="T63" fmla="*/ 225 h 436"/>
                  <a:gd name="T64" fmla="*/ 419 w 534"/>
                  <a:gd name="T65" fmla="*/ 251 h 436"/>
                  <a:gd name="T66" fmla="*/ 406 w 534"/>
                  <a:gd name="T67" fmla="*/ 283 h 436"/>
                  <a:gd name="T68" fmla="*/ 382 w 534"/>
                  <a:gd name="T69" fmla="*/ 310 h 436"/>
                  <a:gd name="T70" fmla="*/ 338 w 534"/>
                  <a:gd name="T71" fmla="*/ 324 h 436"/>
                  <a:gd name="T72" fmla="*/ 237 w 534"/>
                  <a:gd name="T73" fmla="*/ 273 h 436"/>
                  <a:gd name="T74" fmla="*/ 168 w 534"/>
                  <a:gd name="T75" fmla="*/ 204 h 436"/>
                  <a:gd name="T76" fmla="*/ 149 w 534"/>
                  <a:gd name="T77" fmla="*/ 122 h 436"/>
                  <a:gd name="T78" fmla="*/ 158 w 534"/>
                  <a:gd name="T79" fmla="*/ 104 h 436"/>
                  <a:gd name="T80" fmla="*/ 200 w 534"/>
                  <a:gd name="T81" fmla="*/ 72 h 436"/>
                  <a:gd name="T82" fmla="*/ 216 w 534"/>
                  <a:gd name="T83" fmla="*/ 53 h 436"/>
                  <a:gd name="T84" fmla="*/ 209 w 534"/>
                  <a:gd name="T85" fmla="*/ 33 h 436"/>
                  <a:gd name="T86" fmla="*/ 199 w 534"/>
                  <a:gd name="T87" fmla="*/ 23 h 436"/>
                  <a:gd name="T88" fmla="*/ 186 w 534"/>
                  <a:gd name="T89" fmla="*/ 21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34" h="436">
                    <a:moveTo>
                      <a:pt x="162" y="31"/>
                    </a:moveTo>
                    <a:lnTo>
                      <a:pt x="158" y="35"/>
                    </a:lnTo>
                    <a:lnTo>
                      <a:pt x="153" y="41"/>
                    </a:lnTo>
                    <a:lnTo>
                      <a:pt x="136" y="68"/>
                    </a:lnTo>
                    <a:lnTo>
                      <a:pt x="130" y="75"/>
                    </a:lnTo>
                    <a:lnTo>
                      <a:pt x="128" y="75"/>
                    </a:lnTo>
                    <a:lnTo>
                      <a:pt x="125" y="75"/>
                    </a:lnTo>
                    <a:lnTo>
                      <a:pt x="122" y="74"/>
                    </a:lnTo>
                    <a:lnTo>
                      <a:pt x="119" y="71"/>
                    </a:lnTo>
                    <a:lnTo>
                      <a:pt x="113" y="63"/>
                    </a:lnTo>
                    <a:lnTo>
                      <a:pt x="100" y="39"/>
                    </a:lnTo>
                    <a:lnTo>
                      <a:pt x="92" y="21"/>
                    </a:lnTo>
                    <a:lnTo>
                      <a:pt x="87" y="11"/>
                    </a:lnTo>
                    <a:lnTo>
                      <a:pt x="84" y="7"/>
                    </a:lnTo>
                    <a:lnTo>
                      <a:pt x="77" y="3"/>
                    </a:lnTo>
                    <a:lnTo>
                      <a:pt x="69" y="0"/>
                    </a:lnTo>
                    <a:lnTo>
                      <a:pt x="65" y="0"/>
                    </a:lnTo>
                    <a:lnTo>
                      <a:pt x="62" y="0"/>
                    </a:lnTo>
                    <a:lnTo>
                      <a:pt x="55" y="2"/>
                    </a:lnTo>
                    <a:lnTo>
                      <a:pt x="53" y="5"/>
                    </a:lnTo>
                    <a:lnTo>
                      <a:pt x="47" y="13"/>
                    </a:lnTo>
                    <a:lnTo>
                      <a:pt x="44" y="24"/>
                    </a:lnTo>
                    <a:lnTo>
                      <a:pt x="42" y="30"/>
                    </a:lnTo>
                    <a:lnTo>
                      <a:pt x="42" y="39"/>
                    </a:lnTo>
                    <a:lnTo>
                      <a:pt x="44" y="43"/>
                    </a:lnTo>
                    <a:lnTo>
                      <a:pt x="45" y="46"/>
                    </a:lnTo>
                    <a:lnTo>
                      <a:pt x="59" y="58"/>
                    </a:lnTo>
                    <a:lnTo>
                      <a:pt x="66" y="65"/>
                    </a:lnTo>
                    <a:lnTo>
                      <a:pt x="86" y="90"/>
                    </a:lnTo>
                    <a:lnTo>
                      <a:pt x="87" y="93"/>
                    </a:lnTo>
                    <a:lnTo>
                      <a:pt x="87" y="96"/>
                    </a:lnTo>
                    <a:lnTo>
                      <a:pt x="85" y="99"/>
                    </a:lnTo>
                    <a:lnTo>
                      <a:pt x="81" y="101"/>
                    </a:lnTo>
                    <a:lnTo>
                      <a:pt x="20" y="117"/>
                    </a:lnTo>
                    <a:lnTo>
                      <a:pt x="7" y="121"/>
                    </a:lnTo>
                    <a:lnTo>
                      <a:pt x="3" y="125"/>
                    </a:lnTo>
                    <a:lnTo>
                      <a:pt x="0" y="128"/>
                    </a:lnTo>
                    <a:lnTo>
                      <a:pt x="0" y="132"/>
                    </a:lnTo>
                    <a:lnTo>
                      <a:pt x="0" y="137"/>
                    </a:lnTo>
                    <a:lnTo>
                      <a:pt x="4" y="149"/>
                    </a:lnTo>
                    <a:lnTo>
                      <a:pt x="11" y="160"/>
                    </a:lnTo>
                    <a:lnTo>
                      <a:pt x="19" y="167"/>
                    </a:lnTo>
                    <a:lnTo>
                      <a:pt x="23" y="169"/>
                    </a:lnTo>
                    <a:lnTo>
                      <a:pt x="33" y="170"/>
                    </a:lnTo>
                    <a:lnTo>
                      <a:pt x="39" y="169"/>
                    </a:lnTo>
                    <a:lnTo>
                      <a:pt x="60" y="162"/>
                    </a:lnTo>
                    <a:lnTo>
                      <a:pt x="65" y="159"/>
                    </a:lnTo>
                    <a:lnTo>
                      <a:pt x="77" y="146"/>
                    </a:lnTo>
                    <a:lnTo>
                      <a:pt x="81" y="141"/>
                    </a:lnTo>
                    <a:lnTo>
                      <a:pt x="85" y="137"/>
                    </a:lnTo>
                    <a:lnTo>
                      <a:pt x="88" y="134"/>
                    </a:lnTo>
                    <a:lnTo>
                      <a:pt x="92" y="133"/>
                    </a:lnTo>
                    <a:lnTo>
                      <a:pt x="96" y="133"/>
                    </a:lnTo>
                    <a:lnTo>
                      <a:pt x="103" y="135"/>
                    </a:lnTo>
                    <a:lnTo>
                      <a:pt x="106" y="137"/>
                    </a:lnTo>
                    <a:lnTo>
                      <a:pt x="113" y="144"/>
                    </a:lnTo>
                    <a:lnTo>
                      <a:pt x="119" y="160"/>
                    </a:lnTo>
                    <a:lnTo>
                      <a:pt x="125" y="252"/>
                    </a:lnTo>
                    <a:lnTo>
                      <a:pt x="128" y="264"/>
                    </a:lnTo>
                    <a:lnTo>
                      <a:pt x="132" y="271"/>
                    </a:lnTo>
                    <a:lnTo>
                      <a:pt x="138" y="280"/>
                    </a:lnTo>
                    <a:lnTo>
                      <a:pt x="163" y="299"/>
                    </a:lnTo>
                    <a:lnTo>
                      <a:pt x="170" y="303"/>
                    </a:lnTo>
                    <a:lnTo>
                      <a:pt x="202" y="314"/>
                    </a:lnTo>
                    <a:lnTo>
                      <a:pt x="217" y="322"/>
                    </a:lnTo>
                    <a:lnTo>
                      <a:pt x="256" y="355"/>
                    </a:lnTo>
                    <a:lnTo>
                      <a:pt x="284" y="386"/>
                    </a:lnTo>
                    <a:lnTo>
                      <a:pt x="306" y="415"/>
                    </a:lnTo>
                    <a:lnTo>
                      <a:pt x="321" y="430"/>
                    </a:lnTo>
                    <a:lnTo>
                      <a:pt x="324" y="432"/>
                    </a:lnTo>
                    <a:lnTo>
                      <a:pt x="327" y="434"/>
                    </a:lnTo>
                    <a:lnTo>
                      <a:pt x="333" y="436"/>
                    </a:lnTo>
                    <a:lnTo>
                      <a:pt x="338" y="436"/>
                    </a:lnTo>
                    <a:lnTo>
                      <a:pt x="343" y="435"/>
                    </a:lnTo>
                    <a:lnTo>
                      <a:pt x="352" y="429"/>
                    </a:lnTo>
                    <a:lnTo>
                      <a:pt x="358" y="425"/>
                    </a:lnTo>
                    <a:lnTo>
                      <a:pt x="371" y="416"/>
                    </a:lnTo>
                    <a:lnTo>
                      <a:pt x="426" y="386"/>
                    </a:lnTo>
                    <a:lnTo>
                      <a:pt x="486" y="347"/>
                    </a:lnTo>
                    <a:lnTo>
                      <a:pt x="503" y="333"/>
                    </a:lnTo>
                    <a:lnTo>
                      <a:pt x="517" y="313"/>
                    </a:lnTo>
                    <a:lnTo>
                      <a:pt x="525" y="297"/>
                    </a:lnTo>
                    <a:lnTo>
                      <a:pt x="531" y="281"/>
                    </a:lnTo>
                    <a:lnTo>
                      <a:pt x="533" y="274"/>
                    </a:lnTo>
                    <a:lnTo>
                      <a:pt x="534" y="260"/>
                    </a:lnTo>
                    <a:lnTo>
                      <a:pt x="532" y="253"/>
                    </a:lnTo>
                    <a:lnTo>
                      <a:pt x="528" y="239"/>
                    </a:lnTo>
                    <a:lnTo>
                      <a:pt x="524" y="233"/>
                    </a:lnTo>
                    <a:lnTo>
                      <a:pt x="517" y="223"/>
                    </a:lnTo>
                    <a:lnTo>
                      <a:pt x="513" y="219"/>
                    </a:lnTo>
                    <a:lnTo>
                      <a:pt x="508" y="217"/>
                    </a:lnTo>
                    <a:lnTo>
                      <a:pt x="503" y="215"/>
                    </a:lnTo>
                    <a:lnTo>
                      <a:pt x="491" y="215"/>
                    </a:lnTo>
                    <a:lnTo>
                      <a:pt x="478" y="216"/>
                    </a:lnTo>
                    <a:lnTo>
                      <a:pt x="466" y="219"/>
                    </a:lnTo>
                    <a:lnTo>
                      <a:pt x="453" y="225"/>
                    </a:lnTo>
                    <a:lnTo>
                      <a:pt x="441" y="232"/>
                    </a:lnTo>
                    <a:lnTo>
                      <a:pt x="423" y="246"/>
                    </a:lnTo>
                    <a:lnTo>
                      <a:pt x="419" y="251"/>
                    </a:lnTo>
                    <a:lnTo>
                      <a:pt x="415" y="257"/>
                    </a:lnTo>
                    <a:lnTo>
                      <a:pt x="412" y="263"/>
                    </a:lnTo>
                    <a:lnTo>
                      <a:pt x="406" y="283"/>
                    </a:lnTo>
                    <a:lnTo>
                      <a:pt x="403" y="290"/>
                    </a:lnTo>
                    <a:lnTo>
                      <a:pt x="395" y="301"/>
                    </a:lnTo>
                    <a:lnTo>
                      <a:pt x="382" y="310"/>
                    </a:lnTo>
                    <a:lnTo>
                      <a:pt x="361" y="321"/>
                    </a:lnTo>
                    <a:lnTo>
                      <a:pt x="345" y="324"/>
                    </a:lnTo>
                    <a:lnTo>
                      <a:pt x="338" y="324"/>
                    </a:lnTo>
                    <a:lnTo>
                      <a:pt x="330" y="323"/>
                    </a:lnTo>
                    <a:lnTo>
                      <a:pt x="313" y="317"/>
                    </a:lnTo>
                    <a:lnTo>
                      <a:pt x="237" y="273"/>
                    </a:lnTo>
                    <a:lnTo>
                      <a:pt x="197" y="240"/>
                    </a:lnTo>
                    <a:lnTo>
                      <a:pt x="176" y="218"/>
                    </a:lnTo>
                    <a:lnTo>
                      <a:pt x="168" y="204"/>
                    </a:lnTo>
                    <a:lnTo>
                      <a:pt x="160" y="186"/>
                    </a:lnTo>
                    <a:lnTo>
                      <a:pt x="152" y="154"/>
                    </a:lnTo>
                    <a:lnTo>
                      <a:pt x="149" y="122"/>
                    </a:lnTo>
                    <a:lnTo>
                      <a:pt x="150" y="117"/>
                    </a:lnTo>
                    <a:lnTo>
                      <a:pt x="152" y="110"/>
                    </a:lnTo>
                    <a:lnTo>
                      <a:pt x="158" y="104"/>
                    </a:lnTo>
                    <a:lnTo>
                      <a:pt x="170" y="92"/>
                    </a:lnTo>
                    <a:lnTo>
                      <a:pt x="192" y="77"/>
                    </a:lnTo>
                    <a:lnTo>
                      <a:pt x="200" y="72"/>
                    </a:lnTo>
                    <a:lnTo>
                      <a:pt x="211" y="62"/>
                    </a:lnTo>
                    <a:lnTo>
                      <a:pt x="215" y="57"/>
                    </a:lnTo>
                    <a:lnTo>
                      <a:pt x="216" y="53"/>
                    </a:lnTo>
                    <a:lnTo>
                      <a:pt x="216" y="47"/>
                    </a:lnTo>
                    <a:lnTo>
                      <a:pt x="215" y="42"/>
                    </a:lnTo>
                    <a:lnTo>
                      <a:pt x="209" y="33"/>
                    </a:lnTo>
                    <a:lnTo>
                      <a:pt x="206" y="28"/>
                    </a:lnTo>
                    <a:lnTo>
                      <a:pt x="202" y="25"/>
                    </a:lnTo>
                    <a:lnTo>
                      <a:pt x="199" y="23"/>
                    </a:lnTo>
                    <a:lnTo>
                      <a:pt x="196" y="22"/>
                    </a:lnTo>
                    <a:lnTo>
                      <a:pt x="191" y="21"/>
                    </a:lnTo>
                    <a:lnTo>
                      <a:pt x="186" y="21"/>
                    </a:lnTo>
                    <a:lnTo>
                      <a:pt x="172" y="26"/>
                    </a:lnTo>
                    <a:lnTo>
                      <a:pt x="162"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 name="Freeform 31"/>
              <p:cNvSpPr>
                <a:spLocks/>
              </p:cNvSpPr>
              <p:nvPr/>
            </p:nvSpPr>
            <p:spPr bwMode="auto">
              <a:xfrm>
                <a:off x="2097" y="1374"/>
                <a:ext cx="519" cy="439"/>
              </a:xfrm>
              <a:custGeom>
                <a:avLst/>
                <a:gdLst>
                  <a:gd name="T0" fmla="*/ 448 w 519"/>
                  <a:gd name="T1" fmla="*/ 8 h 439"/>
                  <a:gd name="T2" fmla="*/ 427 w 519"/>
                  <a:gd name="T3" fmla="*/ 0 h 439"/>
                  <a:gd name="T4" fmla="*/ 413 w 519"/>
                  <a:gd name="T5" fmla="*/ 3 h 439"/>
                  <a:gd name="T6" fmla="*/ 395 w 519"/>
                  <a:gd name="T7" fmla="*/ 25 h 439"/>
                  <a:gd name="T8" fmla="*/ 391 w 519"/>
                  <a:gd name="T9" fmla="*/ 73 h 439"/>
                  <a:gd name="T10" fmla="*/ 386 w 519"/>
                  <a:gd name="T11" fmla="*/ 93 h 439"/>
                  <a:gd name="T12" fmla="*/ 380 w 519"/>
                  <a:gd name="T13" fmla="*/ 95 h 439"/>
                  <a:gd name="T14" fmla="*/ 360 w 519"/>
                  <a:gd name="T15" fmla="*/ 72 h 439"/>
                  <a:gd name="T16" fmla="*/ 328 w 519"/>
                  <a:gd name="T17" fmla="*/ 46 h 439"/>
                  <a:gd name="T18" fmla="*/ 295 w 519"/>
                  <a:gd name="T19" fmla="*/ 49 h 439"/>
                  <a:gd name="T20" fmla="*/ 280 w 519"/>
                  <a:gd name="T21" fmla="*/ 63 h 439"/>
                  <a:gd name="T22" fmla="*/ 277 w 519"/>
                  <a:gd name="T23" fmla="*/ 84 h 439"/>
                  <a:gd name="T24" fmla="*/ 292 w 519"/>
                  <a:gd name="T25" fmla="*/ 101 h 439"/>
                  <a:gd name="T26" fmla="*/ 310 w 519"/>
                  <a:gd name="T27" fmla="*/ 102 h 439"/>
                  <a:gd name="T28" fmla="*/ 331 w 519"/>
                  <a:gd name="T29" fmla="*/ 109 h 439"/>
                  <a:gd name="T30" fmla="*/ 352 w 519"/>
                  <a:gd name="T31" fmla="*/ 136 h 439"/>
                  <a:gd name="T32" fmla="*/ 360 w 519"/>
                  <a:gd name="T33" fmla="*/ 166 h 439"/>
                  <a:gd name="T34" fmla="*/ 310 w 519"/>
                  <a:gd name="T35" fmla="*/ 326 h 439"/>
                  <a:gd name="T36" fmla="*/ 286 w 519"/>
                  <a:gd name="T37" fmla="*/ 355 h 439"/>
                  <a:gd name="T38" fmla="*/ 239 w 519"/>
                  <a:gd name="T39" fmla="*/ 358 h 439"/>
                  <a:gd name="T40" fmla="*/ 103 w 519"/>
                  <a:gd name="T41" fmla="*/ 334 h 439"/>
                  <a:gd name="T42" fmla="*/ 20 w 519"/>
                  <a:gd name="T43" fmla="*/ 354 h 439"/>
                  <a:gd name="T44" fmla="*/ 11 w 519"/>
                  <a:gd name="T45" fmla="*/ 362 h 439"/>
                  <a:gd name="T46" fmla="*/ 3 w 519"/>
                  <a:gd name="T47" fmla="*/ 382 h 439"/>
                  <a:gd name="T48" fmla="*/ 2 w 519"/>
                  <a:gd name="T49" fmla="*/ 410 h 439"/>
                  <a:gd name="T50" fmla="*/ 11 w 519"/>
                  <a:gd name="T51" fmla="*/ 420 h 439"/>
                  <a:gd name="T52" fmla="*/ 76 w 519"/>
                  <a:gd name="T53" fmla="*/ 439 h 439"/>
                  <a:gd name="T54" fmla="*/ 125 w 519"/>
                  <a:gd name="T55" fmla="*/ 416 h 439"/>
                  <a:gd name="T56" fmla="*/ 247 w 519"/>
                  <a:gd name="T57" fmla="*/ 413 h 439"/>
                  <a:gd name="T58" fmla="*/ 304 w 519"/>
                  <a:gd name="T59" fmla="*/ 417 h 439"/>
                  <a:gd name="T60" fmla="*/ 328 w 519"/>
                  <a:gd name="T61" fmla="*/ 393 h 439"/>
                  <a:gd name="T62" fmla="*/ 411 w 519"/>
                  <a:gd name="T63" fmla="*/ 163 h 439"/>
                  <a:gd name="T64" fmla="*/ 424 w 519"/>
                  <a:gd name="T65" fmla="*/ 152 h 439"/>
                  <a:gd name="T66" fmla="*/ 456 w 519"/>
                  <a:gd name="T67" fmla="*/ 154 h 439"/>
                  <a:gd name="T68" fmla="*/ 501 w 519"/>
                  <a:gd name="T69" fmla="*/ 156 h 439"/>
                  <a:gd name="T70" fmla="*/ 512 w 519"/>
                  <a:gd name="T71" fmla="*/ 146 h 439"/>
                  <a:gd name="T72" fmla="*/ 519 w 519"/>
                  <a:gd name="T73" fmla="*/ 128 h 439"/>
                  <a:gd name="T74" fmla="*/ 517 w 519"/>
                  <a:gd name="T75" fmla="*/ 118 h 439"/>
                  <a:gd name="T76" fmla="*/ 505 w 519"/>
                  <a:gd name="T77" fmla="*/ 106 h 439"/>
                  <a:gd name="T78" fmla="*/ 491 w 519"/>
                  <a:gd name="T79" fmla="*/ 102 h 439"/>
                  <a:gd name="T80" fmla="*/ 428 w 519"/>
                  <a:gd name="T81" fmla="*/ 114 h 439"/>
                  <a:gd name="T82" fmla="*/ 421 w 519"/>
                  <a:gd name="T83" fmla="*/ 101 h 439"/>
                  <a:gd name="T84" fmla="*/ 441 w 519"/>
                  <a:gd name="T85" fmla="*/ 67 h 439"/>
                  <a:gd name="T86" fmla="*/ 455 w 519"/>
                  <a:gd name="T87" fmla="*/ 19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9" h="439">
                    <a:moveTo>
                      <a:pt x="454" y="14"/>
                    </a:moveTo>
                    <a:lnTo>
                      <a:pt x="451" y="11"/>
                    </a:lnTo>
                    <a:lnTo>
                      <a:pt x="448" y="8"/>
                    </a:lnTo>
                    <a:lnTo>
                      <a:pt x="442" y="5"/>
                    </a:lnTo>
                    <a:lnTo>
                      <a:pt x="432" y="1"/>
                    </a:lnTo>
                    <a:lnTo>
                      <a:pt x="427" y="0"/>
                    </a:lnTo>
                    <a:lnTo>
                      <a:pt x="422" y="0"/>
                    </a:lnTo>
                    <a:lnTo>
                      <a:pt x="417" y="1"/>
                    </a:lnTo>
                    <a:lnTo>
                      <a:pt x="413" y="3"/>
                    </a:lnTo>
                    <a:lnTo>
                      <a:pt x="405" y="10"/>
                    </a:lnTo>
                    <a:lnTo>
                      <a:pt x="402" y="15"/>
                    </a:lnTo>
                    <a:lnTo>
                      <a:pt x="395" y="25"/>
                    </a:lnTo>
                    <a:lnTo>
                      <a:pt x="391" y="35"/>
                    </a:lnTo>
                    <a:lnTo>
                      <a:pt x="390" y="40"/>
                    </a:lnTo>
                    <a:lnTo>
                      <a:pt x="391" y="73"/>
                    </a:lnTo>
                    <a:lnTo>
                      <a:pt x="391" y="77"/>
                    </a:lnTo>
                    <a:lnTo>
                      <a:pt x="387" y="90"/>
                    </a:lnTo>
                    <a:lnTo>
                      <a:pt x="386" y="93"/>
                    </a:lnTo>
                    <a:lnTo>
                      <a:pt x="384" y="94"/>
                    </a:lnTo>
                    <a:lnTo>
                      <a:pt x="382" y="95"/>
                    </a:lnTo>
                    <a:lnTo>
                      <a:pt x="380" y="95"/>
                    </a:lnTo>
                    <a:lnTo>
                      <a:pt x="378" y="95"/>
                    </a:lnTo>
                    <a:lnTo>
                      <a:pt x="376" y="93"/>
                    </a:lnTo>
                    <a:lnTo>
                      <a:pt x="360" y="72"/>
                    </a:lnTo>
                    <a:lnTo>
                      <a:pt x="345" y="57"/>
                    </a:lnTo>
                    <a:lnTo>
                      <a:pt x="337" y="50"/>
                    </a:lnTo>
                    <a:lnTo>
                      <a:pt x="328" y="46"/>
                    </a:lnTo>
                    <a:lnTo>
                      <a:pt x="319" y="44"/>
                    </a:lnTo>
                    <a:lnTo>
                      <a:pt x="309" y="45"/>
                    </a:lnTo>
                    <a:lnTo>
                      <a:pt x="295" y="49"/>
                    </a:lnTo>
                    <a:lnTo>
                      <a:pt x="288" y="53"/>
                    </a:lnTo>
                    <a:lnTo>
                      <a:pt x="286" y="56"/>
                    </a:lnTo>
                    <a:lnTo>
                      <a:pt x="280" y="63"/>
                    </a:lnTo>
                    <a:lnTo>
                      <a:pt x="277" y="70"/>
                    </a:lnTo>
                    <a:lnTo>
                      <a:pt x="276" y="77"/>
                    </a:lnTo>
                    <a:lnTo>
                      <a:pt x="277" y="84"/>
                    </a:lnTo>
                    <a:lnTo>
                      <a:pt x="280" y="90"/>
                    </a:lnTo>
                    <a:lnTo>
                      <a:pt x="285" y="96"/>
                    </a:lnTo>
                    <a:lnTo>
                      <a:pt x="292" y="101"/>
                    </a:lnTo>
                    <a:lnTo>
                      <a:pt x="296" y="102"/>
                    </a:lnTo>
                    <a:lnTo>
                      <a:pt x="300" y="102"/>
                    </a:lnTo>
                    <a:lnTo>
                      <a:pt x="310" y="102"/>
                    </a:lnTo>
                    <a:lnTo>
                      <a:pt x="321" y="104"/>
                    </a:lnTo>
                    <a:lnTo>
                      <a:pt x="326" y="106"/>
                    </a:lnTo>
                    <a:lnTo>
                      <a:pt x="331" y="109"/>
                    </a:lnTo>
                    <a:lnTo>
                      <a:pt x="335" y="112"/>
                    </a:lnTo>
                    <a:lnTo>
                      <a:pt x="344" y="123"/>
                    </a:lnTo>
                    <a:lnTo>
                      <a:pt x="352" y="136"/>
                    </a:lnTo>
                    <a:lnTo>
                      <a:pt x="358" y="150"/>
                    </a:lnTo>
                    <a:lnTo>
                      <a:pt x="360" y="158"/>
                    </a:lnTo>
                    <a:lnTo>
                      <a:pt x="360" y="166"/>
                    </a:lnTo>
                    <a:lnTo>
                      <a:pt x="356" y="191"/>
                    </a:lnTo>
                    <a:lnTo>
                      <a:pt x="314" y="317"/>
                    </a:lnTo>
                    <a:lnTo>
                      <a:pt x="310" y="326"/>
                    </a:lnTo>
                    <a:lnTo>
                      <a:pt x="296" y="346"/>
                    </a:lnTo>
                    <a:lnTo>
                      <a:pt x="291" y="351"/>
                    </a:lnTo>
                    <a:lnTo>
                      <a:pt x="286" y="355"/>
                    </a:lnTo>
                    <a:lnTo>
                      <a:pt x="275" y="361"/>
                    </a:lnTo>
                    <a:lnTo>
                      <a:pt x="262" y="363"/>
                    </a:lnTo>
                    <a:lnTo>
                      <a:pt x="239" y="358"/>
                    </a:lnTo>
                    <a:lnTo>
                      <a:pt x="222" y="351"/>
                    </a:lnTo>
                    <a:lnTo>
                      <a:pt x="154" y="338"/>
                    </a:lnTo>
                    <a:lnTo>
                      <a:pt x="103" y="334"/>
                    </a:lnTo>
                    <a:lnTo>
                      <a:pt x="59" y="341"/>
                    </a:lnTo>
                    <a:lnTo>
                      <a:pt x="49" y="344"/>
                    </a:lnTo>
                    <a:lnTo>
                      <a:pt x="20" y="354"/>
                    </a:lnTo>
                    <a:lnTo>
                      <a:pt x="16" y="356"/>
                    </a:lnTo>
                    <a:lnTo>
                      <a:pt x="15" y="357"/>
                    </a:lnTo>
                    <a:lnTo>
                      <a:pt x="11" y="362"/>
                    </a:lnTo>
                    <a:lnTo>
                      <a:pt x="11" y="365"/>
                    </a:lnTo>
                    <a:lnTo>
                      <a:pt x="7" y="372"/>
                    </a:lnTo>
                    <a:lnTo>
                      <a:pt x="3" y="382"/>
                    </a:lnTo>
                    <a:lnTo>
                      <a:pt x="1" y="394"/>
                    </a:lnTo>
                    <a:lnTo>
                      <a:pt x="0" y="405"/>
                    </a:lnTo>
                    <a:lnTo>
                      <a:pt x="2" y="410"/>
                    </a:lnTo>
                    <a:lnTo>
                      <a:pt x="4" y="414"/>
                    </a:lnTo>
                    <a:lnTo>
                      <a:pt x="7" y="417"/>
                    </a:lnTo>
                    <a:lnTo>
                      <a:pt x="11" y="420"/>
                    </a:lnTo>
                    <a:lnTo>
                      <a:pt x="59" y="438"/>
                    </a:lnTo>
                    <a:lnTo>
                      <a:pt x="70" y="439"/>
                    </a:lnTo>
                    <a:lnTo>
                      <a:pt x="76" y="439"/>
                    </a:lnTo>
                    <a:lnTo>
                      <a:pt x="83" y="438"/>
                    </a:lnTo>
                    <a:lnTo>
                      <a:pt x="89" y="437"/>
                    </a:lnTo>
                    <a:lnTo>
                      <a:pt x="125" y="416"/>
                    </a:lnTo>
                    <a:lnTo>
                      <a:pt x="143" y="410"/>
                    </a:lnTo>
                    <a:lnTo>
                      <a:pt x="153" y="408"/>
                    </a:lnTo>
                    <a:lnTo>
                      <a:pt x="247" y="413"/>
                    </a:lnTo>
                    <a:lnTo>
                      <a:pt x="277" y="420"/>
                    </a:lnTo>
                    <a:lnTo>
                      <a:pt x="296" y="420"/>
                    </a:lnTo>
                    <a:lnTo>
                      <a:pt x="304" y="417"/>
                    </a:lnTo>
                    <a:lnTo>
                      <a:pt x="313" y="412"/>
                    </a:lnTo>
                    <a:lnTo>
                      <a:pt x="316" y="408"/>
                    </a:lnTo>
                    <a:lnTo>
                      <a:pt x="328" y="393"/>
                    </a:lnTo>
                    <a:lnTo>
                      <a:pt x="362" y="320"/>
                    </a:lnTo>
                    <a:lnTo>
                      <a:pt x="403" y="185"/>
                    </a:lnTo>
                    <a:lnTo>
                      <a:pt x="411" y="163"/>
                    </a:lnTo>
                    <a:lnTo>
                      <a:pt x="418" y="155"/>
                    </a:lnTo>
                    <a:lnTo>
                      <a:pt x="420" y="153"/>
                    </a:lnTo>
                    <a:lnTo>
                      <a:pt x="424" y="152"/>
                    </a:lnTo>
                    <a:lnTo>
                      <a:pt x="434" y="152"/>
                    </a:lnTo>
                    <a:lnTo>
                      <a:pt x="438" y="153"/>
                    </a:lnTo>
                    <a:lnTo>
                      <a:pt x="456" y="154"/>
                    </a:lnTo>
                    <a:lnTo>
                      <a:pt x="481" y="157"/>
                    </a:lnTo>
                    <a:lnTo>
                      <a:pt x="495" y="157"/>
                    </a:lnTo>
                    <a:lnTo>
                      <a:pt x="501" y="156"/>
                    </a:lnTo>
                    <a:lnTo>
                      <a:pt x="505" y="153"/>
                    </a:lnTo>
                    <a:lnTo>
                      <a:pt x="509" y="150"/>
                    </a:lnTo>
                    <a:lnTo>
                      <a:pt x="512" y="146"/>
                    </a:lnTo>
                    <a:lnTo>
                      <a:pt x="515" y="141"/>
                    </a:lnTo>
                    <a:lnTo>
                      <a:pt x="518" y="132"/>
                    </a:lnTo>
                    <a:lnTo>
                      <a:pt x="519" y="128"/>
                    </a:lnTo>
                    <a:lnTo>
                      <a:pt x="519" y="124"/>
                    </a:lnTo>
                    <a:lnTo>
                      <a:pt x="518" y="121"/>
                    </a:lnTo>
                    <a:lnTo>
                      <a:pt x="517" y="118"/>
                    </a:lnTo>
                    <a:lnTo>
                      <a:pt x="514" y="114"/>
                    </a:lnTo>
                    <a:lnTo>
                      <a:pt x="512" y="112"/>
                    </a:lnTo>
                    <a:lnTo>
                      <a:pt x="505" y="106"/>
                    </a:lnTo>
                    <a:lnTo>
                      <a:pt x="498" y="103"/>
                    </a:lnTo>
                    <a:lnTo>
                      <a:pt x="495" y="102"/>
                    </a:lnTo>
                    <a:lnTo>
                      <a:pt x="491" y="102"/>
                    </a:lnTo>
                    <a:lnTo>
                      <a:pt x="482" y="104"/>
                    </a:lnTo>
                    <a:lnTo>
                      <a:pt x="431" y="114"/>
                    </a:lnTo>
                    <a:lnTo>
                      <a:pt x="428" y="114"/>
                    </a:lnTo>
                    <a:lnTo>
                      <a:pt x="424" y="111"/>
                    </a:lnTo>
                    <a:lnTo>
                      <a:pt x="421" y="107"/>
                    </a:lnTo>
                    <a:lnTo>
                      <a:pt x="421" y="101"/>
                    </a:lnTo>
                    <a:lnTo>
                      <a:pt x="422" y="95"/>
                    </a:lnTo>
                    <a:lnTo>
                      <a:pt x="424" y="92"/>
                    </a:lnTo>
                    <a:lnTo>
                      <a:pt x="441" y="67"/>
                    </a:lnTo>
                    <a:lnTo>
                      <a:pt x="452" y="36"/>
                    </a:lnTo>
                    <a:lnTo>
                      <a:pt x="455" y="24"/>
                    </a:lnTo>
                    <a:lnTo>
                      <a:pt x="455" y="19"/>
                    </a:lnTo>
                    <a:lnTo>
                      <a:pt x="454"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2" name="Freeform 32"/>
              <p:cNvSpPr>
                <a:spLocks/>
              </p:cNvSpPr>
              <p:nvPr/>
            </p:nvSpPr>
            <p:spPr bwMode="auto">
              <a:xfrm>
                <a:off x="2086" y="2166"/>
                <a:ext cx="302" cy="749"/>
              </a:xfrm>
              <a:custGeom>
                <a:avLst/>
                <a:gdLst>
                  <a:gd name="T0" fmla="*/ 45 w 302"/>
                  <a:gd name="T1" fmla="*/ 3 h 749"/>
                  <a:gd name="T2" fmla="*/ 19 w 302"/>
                  <a:gd name="T3" fmla="*/ 16 h 749"/>
                  <a:gd name="T4" fmla="*/ 6 w 302"/>
                  <a:gd name="T5" fmla="*/ 30 h 749"/>
                  <a:gd name="T6" fmla="*/ 0 w 302"/>
                  <a:gd name="T7" fmla="*/ 50 h 749"/>
                  <a:gd name="T8" fmla="*/ 7 w 302"/>
                  <a:gd name="T9" fmla="*/ 128 h 749"/>
                  <a:gd name="T10" fmla="*/ 26 w 302"/>
                  <a:gd name="T11" fmla="*/ 181 h 749"/>
                  <a:gd name="T12" fmla="*/ 99 w 302"/>
                  <a:gd name="T13" fmla="*/ 306 h 749"/>
                  <a:gd name="T14" fmla="*/ 109 w 302"/>
                  <a:gd name="T15" fmla="*/ 338 h 749"/>
                  <a:gd name="T16" fmla="*/ 108 w 302"/>
                  <a:gd name="T17" fmla="*/ 355 h 749"/>
                  <a:gd name="T18" fmla="*/ 91 w 302"/>
                  <a:gd name="T19" fmla="*/ 390 h 749"/>
                  <a:gd name="T20" fmla="*/ 61 w 302"/>
                  <a:gd name="T21" fmla="*/ 540 h 749"/>
                  <a:gd name="T22" fmla="*/ 50 w 302"/>
                  <a:gd name="T23" fmla="*/ 565 h 749"/>
                  <a:gd name="T24" fmla="*/ 35 w 302"/>
                  <a:gd name="T25" fmla="*/ 580 h 749"/>
                  <a:gd name="T26" fmla="*/ 26 w 302"/>
                  <a:gd name="T27" fmla="*/ 588 h 749"/>
                  <a:gd name="T28" fmla="*/ 20 w 302"/>
                  <a:gd name="T29" fmla="*/ 597 h 749"/>
                  <a:gd name="T30" fmla="*/ 20 w 302"/>
                  <a:gd name="T31" fmla="*/ 628 h 749"/>
                  <a:gd name="T32" fmla="*/ 28 w 302"/>
                  <a:gd name="T33" fmla="*/ 655 h 749"/>
                  <a:gd name="T34" fmla="*/ 35 w 302"/>
                  <a:gd name="T35" fmla="*/ 661 h 749"/>
                  <a:gd name="T36" fmla="*/ 43 w 302"/>
                  <a:gd name="T37" fmla="*/ 664 h 749"/>
                  <a:gd name="T38" fmla="*/ 103 w 302"/>
                  <a:gd name="T39" fmla="*/ 664 h 749"/>
                  <a:gd name="T40" fmla="*/ 125 w 302"/>
                  <a:gd name="T41" fmla="*/ 668 h 749"/>
                  <a:gd name="T42" fmla="*/ 139 w 302"/>
                  <a:gd name="T43" fmla="*/ 682 h 749"/>
                  <a:gd name="T44" fmla="*/ 165 w 302"/>
                  <a:gd name="T45" fmla="*/ 718 h 749"/>
                  <a:gd name="T46" fmla="*/ 183 w 302"/>
                  <a:gd name="T47" fmla="*/ 736 h 749"/>
                  <a:gd name="T48" fmla="*/ 204 w 302"/>
                  <a:gd name="T49" fmla="*/ 748 h 749"/>
                  <a:gd name="T50" fmla="*/ 219 w 302"/>
                  <a:gd name="T51" fmla="*/ 749 h 749"/>
                  <a:gd name="T52" fmla="*/ 257 w 302"/>
                  <a:gd name="T53" fmla="*/ 732 h 749"/>
                  <a:gd name="T54" fmla="*/ 299 w 302"/>
                  <a:gd name="T55" fmla="*/ 698 h 749"/>
                  <a:gd name="T56" fmla="*/ 302 w 302"/>
                  <a:gd name="T57" fmla="*/ 689 h 749"/>
                  <a:gd name="T58" fmla="*/ 299 w 302"/>
                  <a:gd name="T59" fmla="*/ 681 h 749"/>
                  <a:gd name="T60" fmla="*/ 295 w 302"/>
                  <a:gd name="T61" fmla="*/ 676 h 749"/>
                  <a:gd name="T62" fmla="*/ 269 w 302"/>
                  <a:gd name="T63" fmla="*/ 658 h 749"/>
                  <a:gd name="T64" fmla="*/ 189 w 302"/>
                  <a:gd name="T65" fmla="*/ 620 h 749"/>
                  <a:gd name="T66" fmla="*/ 114 w 302"/>
                  <a:gd name="T67" fmla="*/ 602 h 749"/>
                  <a:gd name="T68" fmla="*/ 105 w 302"/>
                  <a:gd name="T69" fmla="*/ 599 h 749"/>
                  <a:gd name="T70" fmla="*/ 100 w 302"/>
                  <a:gd name="T71" fmla="*/ 592 h 749"/>
                  <a:gd name="T72" fmla="*/ 104 w 302"/>
                  <a:gd name="T73" fmla="*/ 561 h 749"/>
                  <a:gd name="T74" fmla="*/ 158 w 302"/>
                  <a:gd name="T75" fmla="*/ 400 h 749"/>
                  <a:gd name="T76" fmla="*/ 181 w 302"/>
                  <a:gd name="T77" fmla="*/ 291 h 749"/>
                  <a:gd name="T78" fmla="*/ 160 w 302"/>
                  <a:gd name="T79" fmla="*/ 176 h 749"/>
                  <a:gd name="T80" fmla="*/ 128 w 302"/>
                  <a:gd name="T81" fmla="*/ 75 h 749"/>
                  <a:gd name="T82" fmla="*/ 85 w 302"/>
                  <a:gd name="T83" fmla="*/ 14 h 749"/>
                  <a:gd name="T84" fmla="*/ 74 w 302"/>
                  <a:gd name="T85" fmla="*/ 3 h 749"/>
                  <a:gd name="T86" fmla="*/ 60 w 302"/>
                  <a:gd name="T87" fmla="*/ 0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02" h="749">
                    <a:moveTo>
                      <a:pt x="60" y="0"/>
                    </a:moveTo>
                    <a:lnTo>
                      <a:pt x="45" y="3"/>
                    </a:lnTo>
                    <a:lnTo>
                      <a:pt x="27" y="11"/>
                    </a:lnTo>
                    <a:lnTo>
                      <a:pt x="19" y="16"/>
                    </a:lnTo>
                    <a:lnTo>
                      <a:pt x="12" y="22"/>
                    </a:lnTo>
                    <a:lnTo>
                      <a:pt x="6" y="30"/>
                    </a:lnTo>
                    <a:lnTo>
                      <a:pt x="2" y="39"/>
                    </a:lnTo>
                    <a:lnTo>
                      <a:pt x="0" y="50"/>
                    </a:lnTo>
                    <a:lnTo>
                      <a:pt x="0" y="79"/>
                    </a:lnTo>
                    <a:lnTo>
                      <a:pt x="7" y="128"/>
                    </a:lnTo>
                    <a:lnTo>
                      <a:pt x="20" y="170"/>
                    </a:lnTo>
                    <a:lnTo>
                      <a:pt x="26" y="181"/>
                    </a:lnTo>
                    <a:lnTo>
                      <a:pt x="67" y="246"/>
                    </a:lnTo>
                    <a:lnTo>
                      <a:pt x="99" y="306"/>
                    </a:lnTo>
                    <a:lnTo>
                      <a:pt x="107" y="328"/>
                    </a:lnTo>
                    <a:lnTo>
                      <a:pt x="109" y="338"/>
                    </a:lnTo>
                    <a:lnTo>
                      <a:pt x="109" y="347"/>
                    </a:lnTo>
                    <a:lnTo>
                      <a:pt x="108" y="355"/>
                    </a:lnTo>
                    <a:lnTo>
                      <a:pt x="105" y="362"/>
                    </a:lnTo>
                    <a:lnTo>
                      <a:pt x="91" y="390"/>
                    </a:lnTo>
                    <a:lnTo>
                      <a:pt x="88" y="398"/>
                    </a:lnTo>
                    <a:lnTo>
                      <a:pt x="61" y="540"/>
                    </a:lnTo>
                    <a:lnTo>
                      <a:pt x="54" y="558"/>
                    </a:lnTo>
                    <a:lnTo>
                      <a:pt x="50" y="565"/>
                    </a:lnTo>
                    <a:lnTo>
                      <a:pt x="46" y="571"/>
                    </a:lnTo>
                    <a:lnTo>
                      <a:pt x="35" y="580"/>
                    </a:lnTo>
                    <a:lnTo>
                      <a:pt x="31" y="583"/>
                    </a:lnTo>
                    <a:lnTo>
                      <a:pt x="26" y="588"/>
                    </a:lnTo>
                    <a:lnTo>
                      <a:pt x="23" y="592"/>
                    </a:lnTo>
                    <a:lnTo>
                      <a:pt x="20" y="597"/>
                    </a:lnTo>
                    <a:lnTo>
                      <a:pt x="18" y="612"/>
                    </a:lnTo>
                    <a:lnTo>
                      <a:pt x="20" y="628"/>
                    </a:lnTo>
                    <a:lnTo>
                      <a:pt x="24" y="644"/>
                    </a:lnTo>
                    <a:lnTo>
                      <a:pt x="28" y="655"/>
                    </a:lnTo>
                    <a:lnTo>
                      <a:pt x="31" y="658"/>
                    </a:lnTo>
                    <a:lnTo>
                      <a:pt x="35" y="661"/>
                    </a:lnTo>
                    <a:lnTo>
                      <a:pt x="39" y="663"/>
                    </a:lnTo>
                    <a:lnTo>
                      <a:pt x="43" y="664"/>
                    </a:lnTo>
                    <a:lnTo>
                      <a:pt x="71" y="666"/>
                    </a:lnTo>
                    <a:lnTo>
                      <a:pt x="103" y="664"/>
                    </a:lnTo>
                    <a:lnTo>
                      <a:pt x="111" y="665"/>
                    </a:lnTo>
                    <a:lnTo>
                      <a:pt x="125" y="668"/>
                    </a:lnTo>
                    <a:lnTo>
                      <a:pt x="130" y="672"/>
                    </a:lnTo>
                    <a:lnTo>
                      <a:pt x="139" y="682"/>
                    </a:lnTo>
                    <a:lnTo>
                      <a:pt x="154" y="707"/>
                    </a:lnTo>
                    <a:lnTo>
                      <a:pt x="165" y="718"/>
                    </a:lnTo>
                    <a:lnTo>
                      <a:pt x="170" y="724"/>
                    </a:lnTo>
                    <a:lnTo>
                      <a:pt x="183" y="736"/>
                    </a:lnTo>
                    <a:lnTo>
                      <a:pt x="197" y="745"/>
                    </a:lnTo>
                    <a:lnTo>
                      <a:pt x="204" y="748"/>
                    </a:lnTo>
                    <a:lnTo>
                      <a:pt x="211" y="749"/>
                    </a:lnTo>
                    <a:lnTo>
                      <a:pt x="219" y="749"/>
                    </a:lnTo>
                    <a:lnTo>
                      <a:pt x="238" y="742"/>
                    </a:lnTo>
                    <a:lnTo>
                      <a:pt x="257" y="732"/>
                    </a:lnTo>
                    <a:lnTo>
                      <a:pt x="290" y="707"/>
                    </a:lnTo>
                    <a:lnTo>
                      <a:pt x="299" y="698"/>
                    </a:lnTo>
                    <a:lnTo>
                      <a:pt x="301" y="694"/>
                    </a:lnTo>
                    <a:lnTo>
                      <a:pt x="302" y="689"/>
                    </a:lnTo>
                    <a:lnTo>
                      <a:pt x="301" y="684"/>
                    </a:lnTo>
                    <a:lnTo>
                      <a:pt x="299" y="681"/>
                    </a:lnTo>
                    <a:lnTo>
                      <a:pt x="297" y="678"/>
                    </a:lnTo>
                    <a:lnTo>
                      <a:pt x="295" y="676"/>
                    </a:lnTo>
                    <a:lnTo>
                      <a:pt x="286" y="669"/>
                    </a:lnTo>
                    <a:lnTo>
                      <a:pt x="269" y="658"/>
                    </a:lnTo>
                    <a:lnTo>
                      <a:pt x="201" y="623"/>
                    </a:lnTo>
                    <a:lnTo>
                      <a:pt x="189" y="620"/>
                    </a:lnTo>
                    <a:lnTo>
                      <a:pt x="127" y="609"/>
                    </a:lnTo>
                    <a:lnTo>
                      <a:pt x="114" y="602"/>
                    </a:lnTo>
                    <a:lnTo>
                      <a:pt x="109" y="601"/>
                    </a:lnTo>
                    <a:lnTo>
                      <a:pt x="105" y="599"/>
                    </a:lnTo>
                    <a:lnTo>
                      <a:pt x="102" y="596"/>
                    </a:lnTo>
                    <a:lnTo>
                      <a:pt x="100" y="592"/>
                    </a:lnTo>
                    <a:lnTo>
                      <a:pt x="100" y="585"/>
                    </a:lnTo>
                    <a:lnTo>
                      <a:pt x="104" y="561"/>
                    </a:lnTo>
                    <a:lnTo>
                      <a:pt x="109" y="540"/>
                    </a:lnTo>
                    <a:lnTo>
                      <a:pt x="158" y="400"/>
                    </a:lnTo>
                    <a:lnTo>
                      <a:pt x="179" y="320"/>
                    </a:lnTo>
                    <a:lnTo>
                      <a:pt x="181" y="291"/>
                    </a:lnTo>
                    <a:lnTo>
                      <a:pt x="179" y="262"/>
                    </a:lnTo>
                    <a:lnTo>
                      <a:pt x="160" y="176"/>
                    </a:lnTo>
                    <a:lnTo>
                      <a:pt x="147" y="128"/>
                    </a:lnTo>
                    <a:lnTo>
                      <a:pt x="128" y="75"/>
                    </a:lnTo>
                    <a:lnTo>
                      <a:pt x="113" y="49"/>
                    </a:lnTo>
                    <a:lnTo>
                      <a:pt x="85" y="14"/>
                    </a:lnTo>
                    <a:lnTo>
                      <a:pt x="82" y="9"/>
                    </a:lnTo>
                    <a:lnTo>
                      <a:pt x="74" y="3"/>
                    </a:lnTo>
                    <a:lnTo>
                      <a:pt x="70" y="1"/>
                    </a:lnTo>
                    <a:lnTo>
                      <a:pt x="6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 name="Freeform 33"/>
              <p:cNvSpPr>
                <a:spLocks/>
              </p:cNvSpPr>
              <p:nvPr/>
            </p:nvSpPr>
            <p:spPr bwMode="auto">
              <a:xfrm>
                <a:off x="1863" y="2182"/>
                <a:ext cx="231" cy="764"/>
              </a:xfrm>
              <a:custGeom>
                <a:avLst/>
                <a:gdLst>
                  <a:gd name="T0" fmla="*/ 102 w 231"/>
                  <a:gd name="T1" fmla="*/ 16 h 764"/>
                  <a:gd name="T2" fmla="*/ 98 w 231"/>
                  <a:gd name="T3" fmla="*/ 21 h 764"/>
                  <a:gd name="T4" fmla="*/ 93 w 231"/>
                  <a:gd name="T5" fmla="*/ 40 h 764"/>
                  <a:gd name="T6" fmla="*/ 107 w 231"/>
                  <a:gd name="T7" fmla="*/ 260 h 764"/>
                  <a:gd name="T8" fmla="*/ 123 w 231"/>
                  <a:gd name="T9" fmla="*/ 341 h 764"/>
                  <a:gd name="T10" fmla="*/ 122 w 231"/>
                  <a:gd name="T11" fmla="*/ 359 h 764"/>
                  <a:gd name="T12" fmla="*/ 113 w 231"/>
                  <a:gd name="T13" fmla="*/ 373 h 764"/>
                  <a:gd name="T14" fmla="*/ 105 w 231"/>
                  <a:gd name="T15" fmla="*/ 382 h 764"/>
                  <a:gd name="T16" fmla="*/ 97 w 231"/>
                  <a:gd name="T17" fmla="*/ 395 h 764"/>
                  <a:gd name="T18" fmla="*/ 58 w 231"/>
                  <a:gd name="T19" fmla="*/ 522 h 764"/>
                  <a:gd name="T20" fmla="*/ 5 w 231"/>
                  <a:gd name="T21" fmla="*/ 617 h 764"/>
                  <a:gd name="T22" fmla="*/ 0 w 231"/>
                  <a:gd name="T23" fmla="*/ 643 h 764"/>
                  <a:gd name="T24" fmla="*/ 9 w 231"/>
                  <a:gd name="T25" fmla="*/ 670 h 764"/>
                  <a:gd name="T26" fmla="*/ 21 w 231"/>
                  <a:gd name="T27" fmla="*/ 683 h 764"/>
                  <a:gd name="T28" fmla="*/ 32 w 231"/>
                  <a:gd name="T29" fmla="*/ 687 h 764"/>
                  <a:gd name="T30" fmla="*/ 68 w 231"/>
                  <a:gd name="T31" fmla="*/ 685 h 764"/>
                  <a:gd name="T32" fmla="*/ 83 w 231"/>
                  <a:gd name="T33" fmla="*/ 693 h 764"/>
                  <a:gd name="T34" fmla="*/ 99 w 231"/>
                  <a:gd name="T35" fmla="*/ 713 h 764"/>
                  <a:gd name="T36" fmla="*/ 128 w 231"/>
                  <a:gd name="T37" fmla="*/ 751 h 764"/>
                  <a:gd name="T38" fmla="*/ 144 w 231"/>
                  <a:gd name="T39" fmla="*/ 762 h 764"/>
                  <a:gd name="T40" fmla="*/ 192 w 231"/>
                  <a:gd name="T41" fmla="*/ 762 h 764"/>
                  <a:gd name="T42" fmla="*/ 217 w 231"/>
                  <a:gd name="T43" fmla="*/ 754 h 764"/>
                  <a:gd name="T44" fmla="*/ 226 w 231"/>
                  <a:gd name="T45" fmla="*/ 746 h 764"/>
                  <a:gd name="T46" fmla="*/ 231 w 231"/>
                  <a:gd name="T47" fmla="*/ 728 h 764"/>
                  <a:gd name="T48" fmla="*/ 230 w 231"/>
                  <a:gd name="T49" fmla="*/ 712 h 764"/>
                  <a:gd name="T50" fmla="*/ 222 w 231"/>
                  <a:gd name="T51" fmla="*/ 695 h 764"/>
                  <a:gd name="T52" fmla="*/ 130 w 231"/>
                  <a:gd name="T53" fmla="*/ 661 h 764"/>
                  <a:gd name="T54" fmla="*/ 87 w 231"/>
                  <a:gd name="T55" fmla="*/ 641 h 764"/>
                  <a:gd name="T56" fmla="*/ 76 w 231"/>
                  <a:gd name="T57" fmla="*/ 628 h 764"/>
                  <a:gd name="T58" fmla="*/ 75 w 231"/>
                  <a:gd name="T59" fmla="*/ 611 h 764"/>
                  <a:gd name="T60" fmla="*/ 94 w 231"/>
                  <a:gd name="T61" fmla="*/ 568 h 764"/>
                  <a:gd name="T62" fmla="*/ 203 w 231"/>
                  <a:gd name="T63" fmla="*/ 392 h 764"/>
                  <a:gd name="T64" fmla="*/ 222 w 231"/>
                  <a:gd name="T65" fmla="*/ 315 h 764"/>
                  <a:gd name="T66" fmla="*/ 217 w 231"/>
                  <a:gd name="T67" fmla="*/ 83 h 764"/>
                  <a:gd name="T68" fmla="*/ 205 w 231"/>
                  <a:gd name="T69" fmla="*/ 40 h 764"/>
                  <a:gd name="T70" fmla="*/ 188 w 231"/>
                  <a:gd name="T71" fmla="*/ 17 h 764"/>
                  <a:gd name="T72" fmla="*/ 162 w 231"/>
                  <a:gd name="T73" fmla="*/ 2 h 764"/>
                  <a:gd name="T74" fmla="*/ 137 w 231"/>
                  <a:gd name="T75" fmla="*/ 4 h 764"/>
                  <a:gd name="T76" fmla="*/ 111 w 231"/>
                  <a:gd name="T77" fmla="*/ 14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31" h="764">
                    <a:moveTo>
                      <a:pt x="111" y="14"/>
                    </a:moveTo>
                    <a:lnTo>
                      <a:pt x="102" y="16"/>
                    </a:lnTo>
                    <a:lnTo>
                      <a:pt x="100" y="18"/>
                    </a:lnTo>
                    <a:lnTo>
                      <a:pt x="98" y="21"/>
                    </a:lnTo>
                    <a:lnTo>
                      <a:pt x="96" y="25"/>
                    </a:lnTo>
                    <a:lnTo>
                      <a:pt x="93" y="40"/>
                    </a:lnTo>
                    <a:lnTo>
                      <a:pt x="92" y="89"/>
                    </a:lnTo>
                    <a:lnTo>
                      <a:pt x="107" y="260"/>
                    </a:lnTo>
                    <a:lnTo>
                      <a:pt x="119" y="316"/>
                    </a:lnTo>
                    <a:lnTo>
                      <a:pt x="123" y="341"/>
                    </a:lnTo>
                    <a:lnTo>
                      <a:pt x="123" y="351"/>
                    </a:lnTo>
                    <a:lnTo>
                      <a:pt x="122" y="359"/>
                    </a:lnTo>
                    <a:lnTo>
                      <a:pt x="120" y="365"/>
                    </a:lnTo>
                    <a:lnTo>
                      <a:pt x="113" y="373"/>
                    </a:lnTo>
                    <a:lnTo>
                      <a:pt x="109" y="377"/>
                    </a:lnTo>
                    <a:lnTo>
                      <a:pt x="105" y="382"/>
                    </a:lnTo>
                    <a:lnTo>
                      <a:pt x="99" y="391"/>
                    </a:lnTo>
                    <a:lnTo>
                      <a:pt x="97" y="395"/>
                    </a:lnTo>
                    <a:lnTo>
                      <a:pt x="73" y="488"/>
                    </a:lnTo>
                    <a:lnTo>
                      <a:pt x="58" y="522"/>
                    </a:lnTo>
                    <a:lnTo>
                      <a:pt x="8" y="610"/>
                    </a:lnTo>
                    <a:lnTo>
                      <a:pt x="5" y="617"/>
                    </a:lnTo>
                    <a:lnTo>
                      <a:pt x="1" y="630"/>
                    </a:lnTo>
                    <a:lnTo>
                      <a:pt x="0" y="643"/>
                    </a:lnTo>
                    <a:lnTo>
                      <a:pt x="3" y="657"/>
                    </a:lnTo>
                    <a:lnTo>
                      <a:pt x="9" y="670"/>
                    </a:lnTo>
                    <a:lnTo>
                      <a:pt x="17" y="680"/>
                    </a:lnTo>
                    <a:lnTo>
                      <a:pt x="21" y="683"/>
                    </a:lnTo>
                    <a:lnTo>
                      <a:pt x="26" y="686"/>
                    </a:lnTo>
                    <a:lnTo>
                      <a:pt x="32" y="687"/>
                    </a:lnTo>
                    <a:lnTo>
                      <a:pt x="61" y="684"/>
                    </a:lnTo>
                    <a:lnTo>
                      <a:pt x="68" y="685"/>
                    </a:lnTo>
                    <a:lnTo>
                      <a:pt x="74" y="686"/>
                    </a:lnTo>
                    <a:lnTo>
                      <a:pt x="83" y="693"/>
                    </a:lnTo>
                    <a:lnTo>
                      <a:pt x="92" y="703"/>
                    </a:lnTo>
                    <a:lnTo>
                      <a:pt x="99" y="713"/>
                    </a:lnTo>
                    <a:lnTo>
                      <a:pt x="107" y="723"/>
                    </a:lnTo>
                    <a:lnTo>
                      <a:pt x="128" y="751"/>
                    </a:lnTo>
                    <a:lnTo>
                      <a:pt x="138" y="759"/>
                    </a:lnTo>
                    <a:lnTo>
                      <a:pt x="144" y="762"/>
                    </a:lnTo>
                    <a:lnTo>
                      <a:pt x="161" y="764"/>
                    </a:lnTo>
                    <a:lnTo>
                      <a:pt x="192" y="762"/>
                    </a:lnTo>
                    <a:lnTo>
                      <a:pt x="211" y="758"/>
                    </a:lnTo>
                    <a:lnTo>
                      <a:pt x="217" y="754"/>
                    </a:lnTo>
                    <a:lnTo>
                      <a:pt x="222" y="750"/>
                    </a:lnTo>
                    <a:lnTo>
                      <a:pt x="226" y="746"/>
                    </a:lnTo>
                    <a:lnTo>
                      <a:pt x="228" y="741"/>
                    </a:lnTo>
                    <a:lnTo>
                      <a:pt x="231" y="728"/>
                    </a:lnTo>
                    <a:lnTo>
                      <a:pt x="231" y="717"/>
                    </a:lnTo>
                    <a:lnTo>
                      <a:pt x="230" y="712"/>
                    </a:lnTo>
                    <a:lnTo>
                      <a:pt x="227" y="702"/>
                    </a:lnTo>
                    <a:lnTo>
                      <a:pt x="222" y="695"/>
                    </a:lnTo>
                    <a:lnTo>
                      <a:pt x="207" y="686"/>
                    </a:lnTo>
                    <a:lnTo>
                      <a:pt x="130" y="661"/>
                    </a:lnTo>
                    <a:lnTo>
                      <a:pt x="98" y="648"/>
                    </a:lnTo>
                    <a:lnTo>
                      <a:pt x="87" y="641"/>
                    </a:lnTo>
                    <a:lnTo>
                      <a:pt x="82" y="638"/>
                    </a:lnTo>
                    <a:lnTo>
                      <a:pt x="76" y="628"/>
                    </a:lnTo>
                    <a:lnTo>
                      <a:pt x="74" y="617"/>
                    </a:lnTo>
                    <a:lnTo>
                      <a:pt x="75" y="611"/>
                    </a:lnTo>
                    <a:lnTo>
                      <a:pt x="79" y="599"/>
                    </a:lnTo>
                    <a:lnTo>
                      <a:pt x="94" y="568"/>
                    </a:lnTo>
                    <a:lnTo>
                      <a:pt x="187" y="425"/>
                    </a:lnTo>
                    <a:lnTo>
                      <a:pt x="203" y="392"/>
                    </a:lnTo>
                    <a:lnTo>
                      <a:pt x="215" y="355"/>
                    </a:lnTo>
                    <a:lnTo>
                      <a:pt x="222" y="315"/>
                    </a:lnTo>
                    <a:lnTo>
                      <a:pt x="228" y="186"/>
                    </a:lnTo>
                    <a:lnTo>
                      <a:pt x="217" y="83"/>
                    </a:lnTo>
                    <a:lnTo>
                      <a:pt x="209" y="52"/>
                    </a:lnTo>
                    <a:lnTo>
                      <a:pt x="205" y="40"/>
                    </a:lnTo>
                    <a:lnTo>
                      <a:pt x="199" y="31"/>
                    </a:lnTo>
                    <a:lnTo>
                      <a:pt x="188" y="17"/>
                    </a:lnTo>
                    <a:lnTo>
                      <a:pt x="175" y="8"/>
                    </a:lnTo>
                    <a:lnTo>
                      <a:pt x="162" y="2"/>
                    </a:lnTo>
                    <a:lnTo>
                      <a:pt x="150" y="0"/>
                    </a:lnTo>
                    <a:lnTo>
                      <a:pt x="137" y="4"/>
                    </a:lnTo>
                    <a:lnTo>
                      <a:pt x="115" y="13"/>
                    </a:lnTo>
                    <a:lnTo>
                      <a:pt x="111"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 name="Freeform 34"/>
              <p:cNvSpPr>
                <a:spLocks/>
              </p:cNvSpPr>
              <p:nvPr/>
            </p:nvSpPr>
            <p:spPr bwMode="auto">
              <a:xfrm>
                <a:off x="1695" y="1595"/>
                <a:ext cx="837" cy="826"/>
              </a:xfrm>
              <a:custGeom>
                <a:avLst/>
                <a:gdLst>
                  <a:gd name="T0" fmla="*/ 816 w 837"/>
                  <a:gd name="T1" fmla="*/ 40 h 826"/>
                  <a:gd name="T2" fmla="*/ 735 w 837"/>
                  <a:gd name="T3" fmla="*/ 3 h 826"/>
                  <a:gd name="T4" fmla="*/ 699 w 837"/>
                  <a:gd name="T5" fmla="*/ 5 h 826"/>
                  <a:gd name="T6" fmla="*/ 693 w 837"/>
                  <a:gd name="T7" fmla="*/ 16 h 826"/>
                  <a:gd name="T8" fmla="*/ 666 w 837"/>
                  <a:gd name="T9" fmla="*/ 82 h 826"/>
                  <a:gd name="T10" fmla="*/ 653 w 837"/>
                  <a:gd name="T11" fmla="*/ 89 h 826"/>
                  <a:gd name="T12" fmla="*/ 620 w 837"/>
                  <a:gd name="T13" fmla="*/ 81 h 826"/>
                  <a:gd name="T14" fmla="*/ 480 w 837"/>
                  <a:gd name="T15" fmla="*/ 84 h 826"/>
                  <a:gd name="T16" fmla="*/ 443 w 837"/>
                  <a:gd name="T17" fmla="*/ 89 h 826"/>
                  <a:gd name="T18" fmla="*/ 425 w 837"/>
                  <a:gd name="T19" fmla="*/ 147 h 826"/>
                  <a:gd name="T20" fmla="*/ 414 w 837"/>
                  <a:gd name="T21" fmla="*/ 204 h 826"/>
                  <a:gd name="T22" fmla="*/ 409 w 837"/>
                  <a:gd name="T23" fmla="*/ 214 h 826"/>
                  <a:gd name="T24" fmla="*/ 400 w 837"/>
                  <a:gd name="T25" fmla="*/ 214 h 826"/>
                  <a:gd name="T26" fmla="*/ 373 w 837"/>
                  <a:gd name="T27" fmla="*/ 163 h 826"/>
                  <a:gd name="T28" fmla="*/ 315 w 837"/>
                  <a:gd name="T29" fmla="*/ 102 h 826"/>
                  <a:gd name="T30" fmla="*/ 281 w 837"/>
                  <a:gd name="T31" fmla="*/ 92 h 826"/>
                  <a:gd name="T32" fmla="*/ 264 w 837"/>
                  <a:gd name="T33" fmla="*/ 99 h 826"/>
                  <a:gd name="T34" fmla="*/ 236 w 837"/>
                  <a:gd name="T35" fmla="*/ 143 h 826"/>
                  <a:gd name="T36" fmla="*/ 179 w 837"/>
                  <a:gd name="T37" fmla="*/ 210 h 826"/>
                  <a:gd name="T38" fmla="*/ 162 w 837"/>
                  <a:gd name="T39" fmla="*/ 218 h 826"/>
                  <a:gd name="T40" fmla="*/ 79 w 837"/>
                  <a:gd name="T41" fmla="*/ 157 h 826"/>
                  <a:gd name="T42" fmla="*/ 62 w 837"/>
                  <a:gd name="T43" fmla="*/ 151 h 826"/>
                  <a:gd name="T44" fmla="*/ 53 w 837"/>
                  <a:gd name="T45" fmla="*/ 160 h 826"/>
                  <a:gd name="T46" fmla="*/ 32 w 837"/>
                  <a:gd name="T47" fmla="*/ 224 h 826"/>
                  <a:gd name="T48" fmla="*/ 1 w 837"/>
                  <a:gd name="T49" fmla="*/ 273 h 826"/>
                  <a:gd name="T50" fmla="*/ 9 w 837"/>
                  <a:gd name="T51" fmla="*/ 297 h 826"/>
                  <a:gd name="T52" fmla="*/ 42 w 837"/>
                  <a:gd name="T53" fmla="*/ 314 h 826"/>
                  <a:gd name="T54" fmla="*/ 98 w 837"/>
                  <a:gd name="T55" fmla="*/ 385 h 826"/>
                  <a:gd name="T56" fmla="*/ 141 w 837"/>
                  <a:gd name="T57" fmla="*/ 423 h 826"/>
                  <a:gd name="T58" fmla="*/ 157 w 837"/>
                  <a:gd name="T59" fmla="*/ 423 h 826"/>
                  <a:gd name="T60" fmla="*/ 190 w 837"/>
                  <a:gd name="T61" fmla="*/ 392 h 826"/>
                  <a:gd name="T62" fmla="*/ 225 w 837"/>
                  <a:gd name="T63" fmla="*/ 352 h 826"/>
                  <a:gd name="T64" fmla="*/ 231 w 837"/>
                  <a:gd name="T65" fmla="*/ 351 h 826"/>
                  <a:gd name="T66" fmla="*/ 238 w 837"/>
                  <a:gd name="T67" fmla="*/ 382 h 826"/>
                  <a:gd name="T68" fmla="*/ 221 w 837"/>
                  <a:gd name="T69" fmla="*/ 534 h 826"/>
                  <a:gd name="T70" fmla="*/ 164 w 837"/>
                  <a:gd name="T71" fmla="*/ 717 h 826"/>
                  <a:gd name="T72" fmla="*/ 165 w 837"/>
                  <a:gd name="T73" fmla="*/ 747 h 826"/>
                  <a:gd name="T74" fmla="*/ 185 w 837"/>
                  <a:gd name="T75" fmla="*/ 777 h 826"/>
                  <a:gd name="T76" fmla="*/ 255 w 837"/>
                  <a:gd name="T77" fmla="*/ 823 h 826"/>
                  <a:gd name="T78" fmla="*/ 356 w 837"/>
                  <a:gd name="T79" fmla="*/ 813 h 826"/>
                  <a:gd name="T80" fmla="*/ 503 w 837"/>
                  <a:gd name="T81" fmla="*/ 773 h 826"/>
                  <a:gd name="T82" fmla="*/ 597 w 837"/>
                  <a:gd name="T83" fmla="*/ 802 h 826"/>
                  <a:gd name="T84" fmla="*/ 643 w 837"/>
                  <a:gd name="T85" fmla="*/ 814 h 826"/>
                  <a:gd name="T86" fmla="*/ 653 w 837"/>
                  <a:gd name="T87" fmla="*/ 798 h 826"/>
                  <a:gd name="T88" fmla="*/ 665 w 837"/>
                  <a:gd name="T89" fmla="*/ 650 h 826"/>
                  <a:gd name="T90" fmla="*/ 608 w 837"/>
                  <a:gd name="T91" fmla="*/ 286 h 826"/>
                  <a:gd name="T92" fmla="*/ 596 w 837"/>
                  <a:gd name="T93" fmla="*/ 261 h 826"/>
                  <a:gd name="T94" fmla="*/ 585 w 837"/>
                  <a:gd name="T95" fmla="*/ 251 h 826"/>
                  <a:gd name="T96" fmla="*/ 596 w 837"/>
                  <a:gd name="T97" fmla="*/ 247 h 826"/>
                  <a:gd name="T98" fmla="*/ 697 w 837"/>
                  <a:gd name="T99" fmla="*/ 275 h 826"/>
                  <a:gd name="T100" fmla="*/ 737 w 837"/>
                  <a:gd name="T101" fmla="*/ 279 h 826"/>
                  <a:gd name="T102" fmla="*/ 760 w 837"/>
                  <a:gd name="T103" fmla="*/ 261 h 826"/>
                  <a:gd name="T104" fmla="*/ 788 w 837"/>
                  <a:gd name="T105" fmla="*/ 168 h 826"/>
                  <a:gd name="T106" fmla="*/ 837 w 837"/>
                  <a:gd name="T107" fmla="*/ 77 h 826"/>
                  <a:gd name="T108" fmla="*/ 833 w 837"/>
                  <a:gd name="T109" fmla="*/ 60 h 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37" h="826">
                    <a:moveTo>
                      <a:pt x="833" y="60"/>
                    </a:moveTo>
                    <a:lnTo>
                      <a:pt x="826" y="50"/>
                    </a:lnTo>
                    <a:lnTo>
                      <a:pt x="816" y="40"/>
                    </a:lnTo>
                    <a:lnTo>
                      <a:pt x="803" y="31"/>
                    </a:lnTo>
                    <a:lnTo>
                      <a:pt x="751" y="7"/>
                    </a:lnTo>
                    <a:lnTo>
                      <a:pt x="735" y="3"/>
                    </a:lnTo>
                    <a:lnTo>
                      <a:pt x="713" y="0"/>
                    </a:lnTo>
                    <a:lnTo>
                      <a:pt x="705" y="2"/>
                    </a:lnTo>
                    <a:lnTo>
                      <a:pt x="699" y="5"/>
                    </a:lnTo>
                    <a:lnTo>
                      <a:pt x="696" y="7"/>
                    </a:lnTo>
                    <a:lnTo>
                      <a:pt x="695" y="10"/>
                    </a:lnTo>
                    <a:lnTo>
                      <a:pt x="693" y="16"/>
                    </a:lnTo>
                    <a:lnTo>
                      <a:pt x="692" y="24"/>
                    </a:lnTo>
                    <a:lnTo>
                      <a:pt x="674" y="70"/>
                    </a:lnTo>
                    <a:lnTo>
                      <a:pt x="666" y="82"/>
                    </a:lnTo>
                    <a:lnTo>
                      <a:pt x="662" y="86"/>
                    </a:lnTo>
                    <a:lnTo>
                      <a:pt x="658" y="88"/>
                    </a:lnTo>
                    <a:lnTo>
                      <a:pt x="653" y="89"/>
                    </a:lnTo>
                    <a:lnTo>
                      <a:pt x="648" y="88"/>
                    </a:lnTo>
                    <a:lnTo>
                      <a:pt x="643" y="86"/>
                    </a:lnTo>
                    <a:lnTo>
                      <a:pt x="620" y="81"/>
                    </a:lnTo>
                    <a:lnTo>
                      <a:pt x="571" y="89"/>
                    </a:lnTo>
                    <a:lnTo>
                      <a:pt x="540" y="90"/>
                    </a:lnTo>
                    <a:lnTo>
                      <a:pt x="480" y="84"/>
                    </a:lnTo>
                    <a:lnTo>
                      <a:pt x="452" y="83"/>
                    </a:lnTo>
                    <a:lnTo>
                      <a:pt x="446" y="86"/>
                    </a:lnTo>
                    <a:lnTo>
                      <a:pt x="443" y="89"/>
                    </a:lnTo>
                    <a:lnTo>
                      <a:pt x="440" y="93"/>
                    </a:lnTo>
                    <a:lnTo>
                      <a:pt x="438" y="98"/>
                    </a:lnTo>
                    <a:lnTo>
                      <a:pt x="425" y="147"/>
                    </a:lnTo>
                    <a:lnTo>
                      <a:pt x="419" y="183"/>
                    </a:lnTo>
                    <a:lnTo>
                      <a:pt x="416" y="199"/>
                    </a:lnTo>
                    <a:lnTo>
                      <a:pt x="414" y="204"/>
                    </a:lnTo>
                    <a:lnTo>
                      <a:pt x="412" y="208"/>
                    </a:lnTo>
                    <a:lnTo>
                      <a:pt x="411" y="212"/>
                    </a:lnTo>
                    <a:lnTo>
                      <a:pt x="409" y="214"/>
                    </a:lnTo>
                    <a:lnTo>
                      <a:pt x="407" y="216"/>
                    </a:lnTo>
                    <a:lnTo>
                      <a:pt x="403" y="216"/>
                    </a:lnTo>
                    <a:lnTo>
                      <a:pt x="400" y="214"/>
                    </a:lnTo>
                    <a:lnTo>
                      <a:pt x="396" y="210"/>
                    </a:lnTo>
                    <a:lnTo>
                      <a:pt x="381" y="177"/>
                    </a:lnTo>
                    <a:lnTo>
                      <a:pt x="373" y="163"/>
                    </a:lnTo>
                    <a:lnTo>
                      <a:pt x="341" y="123"/>
                    </a:lnTo>
                    <a:lnTo>
                      <a:pt x="328" y="110"/>
                    </a:lnTo>
                    <a:lnTo>
                      <a:pt x="315" y="102"/>
                    </a:lnTo>
                    <a:lnTo>
                      <a:pt x="302" y="96"/>
                    </a:lnTo>
                    <a:lnTo>
                      <a:pt x="290" y="93"/>
                    </a:lnTo>
                    <a:lnTo>
                      <a:pt x="281" y="92"/>
                    </a:lnTo>
                    <a:lnTo>
                      <a:pt x="277" y="92"/>
                    </a:lnTo>
                    <a:lnTo>
                      <a:pt x="273" y="92"/>
                    </a:lnTo>
                    <a:lnTo>
                      <a:pt x="264" y="99"/>
                    </a:lnTo>
                    <a:lnTo>
                      <a:pt x="249" y="120"/>
                    </a:lnTo>
                    <a:lnTo>
                      <a:pt x="237" y="140"/>
                    </a:lnTo>
                    <a:lnTo>
                      <a:pt x="236" y="143"/>
                    </a:lnTo>
                    <a:lnTo>
                      <a:pt x="231" y="155"/>
                    </a:lnTo>
                    <a:lnTo>
                      <a:pt x="196" y="196"/>
                    </a:lnTo>
                    <a:lnTo>
                      <a:pt x="179" y="210"/>
                    </a:lnTo>
                    <a:lnTo>
                      <a:pt x="172" y="215"/>
                    </a:lnTo>
                    <a:lnTo>
                      <a:pt x="166" y="217"/>
                    </a:lnTo>
                    <a:lnTo>
                      <a:pt x="162" y="218"/>
                    </a:lnTo>
                    <a:lnTo>
                      <a:pt x="158" y="217"/>
                    </a:lnTo>
                    <a:lnTo>
                      <a:pt x="149" y="214"/>
                    </a:lnTo>
                    <a:lnTo>
                      <a:pt x="79" y="157"/>
                    </a:lnTo>
                    <a:lnTo>
                      <a:pt x="70" y="153"/>
                    </a:lnTo>
                    <a:lnTo>
                      <a:pt x="64" y="151"/>
                    </a:lnTo>
                    <a:lnTo>
                      <a:pt x="62" y="151"/>
                    </a:lnTo>
                    <a:lnTo>
                      <a:pt x="60" y="152"/>
                    </a:lnTo>
                    <a:lnTo>
                      <a:pt x="58" y="154"/>
                    </a:lnTo>
                    <a:lnTo>
                      <a:pt x="53" y="160"/>
                    </a:lnTo>
                    <a:lnTo>
                      <a:pt x="51" y="164"/>
                    </a:lnTo>
                    <a:lnTo>
                      <a:pt x="38" y="210"/>
                    </a:lnTo>
                    <a:lnTo>
                      <a:pt x="32" y="224"/>
                    </a:lnTo>
                    <a:lnTo>
                      <a:pt x="9" y="255"/>
                    </a:lnTo>
                    <a:lnTo>
                      <a:pt x="4" y="265"/>
                    </a:lnTo>
                    <a:lnTo>
                      <a:pt x="1" y="273"/>
                    </a:lnTo>
                    <a:lnTo>
                      <a:pt x="0" y="280"/>
                    </a:lnTo>
                    <a:lnTo>
                      <a:pt x="4" y="290"/>
                    </a:lnTo>
                    <a:lnTo>
                      <a:pt x="9" y="297"/>
                    </a:lnTo>
                    <a:lnTo>
                      <a:pt x="13" y="299"/>
                    </a:lnTo>
                    <a:lnTo>
                      <a:pt x="36" y="310"/>
                    </a:lnTo>
                    <a:lnTo>
                      <a:pt x="42" y="314"/>
                    </a:lnTo>
                    <a:lnTo>
                      <a:pt x="48" y="320"/>
                    </a:lnTo>
                    <a:lnTo>
                      <a:pt x="54" y="326"/>
                    </a:lnTo>
                    <a:lnTo>
                      <a:pt x="98" y="385"/>
                    </a:lnTo>
                    <a:lnTo>
                      <a:pt x="123" y="411"/>
                    </a:lnTo>
                    <a:lnTo>
                      <a:pt x="136" y="420"/>
                    </a:lnTo>
                    <a:lnTo>
                      <a:pt x="141" y="423"/>
                    </a:lnTo>
                    <a:lnTo>
                      <a:pt x="147" y="424"/>
                    </a:lnTo>
                    <a:lnTo>
                      <a:pt x="153" y="424"/>
                    </a:lnTo>
                    <a:lnTo>
                      <a:pt x="157" y="423"/>
                    </a:lnTo>
                    <a:lnTo>
                      <a:pt x="162" y="420"/>
                    </a:lnTo>
                    <a:lnTo>
                      <a:pt x="170" y="413"/>
                    </a:lnTo>
                    <a:lnTo>
                      <a:pt x="190" y="392"/>
                    </a:lnTo>
                    <a:lnTo>
                      <a:pt x="216" y="360"/>
                    </a:lnTo>
                    <a:lnTo>
                      <a:pt x="222" y="354"/>
                    </a:lnTo>
                    <a:lnTo>
                      <a:pt x="225" y="352"/>
                    </a:lnTo>
                    <a:lnTo>
                      <a:pt x="227" y="351"/>
                    </a:lnTo>
                    <a:lnTo>
                      <a:pt x="229" y="351"/>
                    </a:lnTo>
                    <a:lnTo>
                      <a:pt x="231" y="351"/>
                    </a:lnTo>
                    <a:lnTo>
                      <a:pt x="232" y="352"/>
                    </a:lnTo>
                    <a:lnTo>
                      <a:pt x="235" y="358"/>
                    </a:lnTo>
                    <a:lnTo>
                      <a:pt x="238" y="382"/>
                    </a:lnTo>
                    <a:lnTo>
                      <a:pt x="237" y="420"/>
                    </a:lnTo>
                    <a:lnTo>
                      <a:pt x="231" y="481"/>
                    </a:lnTo>
                    <a:lnTo>
                      <a:pt x="221" y="534"/>
                    </a:lnTo>
                    <a:lnTo>
                      <a:pt x="178" y="674"/>
                    </a:lnTo>
                    <a:lnTo>
                      <a:pt x="165" y="711"/>
                    </a:lnTo>
                    <a:lnTo>
                      <a:pt x="164" y="717"/>
                    </a:lnTo>
                    <a:lnTo>
                      <a:pt x="163" y="735"/>
                    </a:lnTo>
                    <a:lnTo>
                      <a:pt x="164" y="741"/>
                    </a:lnTo>
                    <a:lnTo>
                      <a:pt x="165" y="747"/>
                    </a:lnTo>
                    <a:lnTo>
                      <a:pt x="170" y="758"/>
                    </a:lnTo>
                    <a:lnTo>
                      <a:pt x="174" y="764"/>
                    </a:lnTo>
                    <a:lnTo>
                      <a:pt x="185" y="777"/>
                    </a:lnTo>
                    <a:lnTo>
                      <a:pt x="222" y="807"/>
                    </a:lnTo>
                    <a:lnTo>
                      <a:pt x="244" y="819"/>
                    </a:lnTo>
                    <a:lnTo>
                      <a:pt x="255" y="823"/>
                    </a:lnTo>
                    <a:lnTo>
                      <a:pt x="275" y="826"/>
                    </a:lnTo>
                    <a:lnTo>
                      <a:pt x="297" y="824"/>
                    </a:lnTo>
                    <a:lnTo>
                      <a:pt x="356" y="813"/>
                    </a:lnTo>
                    <a:lnTo>
                      <a:pt x="465" y="778"/>
                    </a:lnTo>
                    <a:lnTo>
                      <a:pt x="490" y="773"/>
                    </a:lnTo>
                    <a:lnTo>
                      <a:pt x="503" y="773"/>
                    </a:lnTo>
                    <a:lnTo>
                      <a:pt x="528" y="777"/>
                    </a:lnTo>
                    <a:lnTo>
                      <a:pt x="577" y="795"/>
                    </a:lnTo>
                    <a:lnTo>
                      <a:pt x="597" y="802"/>
                    </a:lnTo>
                    <a:lnTo>
                      <a:pt x="634" y="815"/>
                    </a:lnTo>
                    <a:lnTo>
                      <a:pt x="640" y="815"/>
                    </a:lnTo>
                    <a:lnTo>
                      <a:pt x="643" y="814"/>
                    </a:lnTo>
                    <a:lnTo>
                      <a:pt x="647" y="810"/>
                    </a:lnTo>
                    <a:lnTo>
                      <a:pt x="649" y="807"/>
                    </a:lnTo>
                    <a:lnTo>
                      <a:pt x="653" y="798"/>
                    </a:lnTo>
                    <a:lnTo>
                      <a:pt x="656" y="787"/>
                    </a:lnTo>
                    <a:lnTo>
                      <a:pt x="662" y="743"/>
                    </a:lnTo>
                    <a:lnTo>
                      <a:pt x="665" y="650"/>
                    </a:lnTo>
                    <a:lnTo>
                      <a:pt x="654" y="511"/>
                    </a:lnTo>
                    <a:lnTo>
                      <a:pt x="651" y="485"/>
                    </a:lnTo>
                    <a:lnTo>
                      <a:pt x="608" y="286"/>
                    </a:lnTo>
                    <a:lnTo>
                      <a:pt x="603" y="274"/>
                    </a:lnTo>
                    <a:lnTo>
                      <a:pt x="601" y="268"/>
                    </a:lnTo>
                    <a:lnTo>
                      <a:pt x="596" y="261"/>
                    </a:lnTo>
                    <a:lnTo>
                      <a:pt x="592" y="257"/>
                    </a:lnTo>
                    <a:lnTo>
                      <a:pt x="586" y="252"/>
                    </a:lnTo>
                    <a:lnTo>
                      <a:pt x="585" y="251"/>
                    </a:lnTo>
                    <a:lnTo>
                      <a:pt x="586" y="249"/>
                    </a:lnTo>
                    <a:lnTo>
                      <a:pt x="590" y="248"/>
                    </a:lnTo>
                    <a:lnTo>
                      <a:pt x="596" y="247"/>
                    </a:lnTo>
                    <a:lnTo>
                      <a:pt x="603" y="248"/>
                    </a:lnTo>
                    <a:lnTo>
                      <a:pt x="654" y="259"/>
                    </a:lnTo>
                    <a:lnTo>
                      <a:pt x="697" y="275"/>
                    </a:lnTo>
                    <a:lnTo>
                      <a:pt x="705" y="276"/>
                    </a:lnTo>
                    <a:lnTo>
                      <a:pt x="725" y="279"/>
                    </a:lnTo>
                    <a:lnTo>
                      <a:pt x="737" y="279"/>
                    </a:lnTo>
                    <a:lnTo>
                      <a:pt x="747" y="276"/>
                    </a:lnTo>
                    <a:lnTo>
                      <a:pt x="756" y="267"/>
                    </a:lnTo>
                    <a:lnTo>
                      <a:pt x="760" y="261"/>
                    </a:lnTo>
                    <a:lnTo>
                      <a:pt x="763" y="251"/>
                    </a:lnTo>
                    <a:lnTo>
                      <a:pt x="776" y="196"/>
                    </a:lnTo>
                    <a:lnTo>
                      <a:pt x="788" y="168"/>
                    </a:lnTo>
                    <a:lnTo>
                      <a:pt x="833" y="88"/>
                    </a:lnTo>
                    <a:lnTo>
                      <a:pt x="836" y="82"/>
                    </a:lnTo>
                    <a:lnTo>
                      <a:pt x="837" y="77"/>
                    </a:lnTo>
                    <a:lnTo>
                      <a:pt x="837" y="71"/>
                    </a:lnTo>
                    <a:lnTo>
                      <a:pt x="836" y="65"/>
                    </a:lnTo>
                    <a:lnTo>
                      <a:pt x="833" y="60"/>
                    </a:lnTo>
                    <a:close/>
                  </a:path>
                </a:pathLst>
              </a:custGeom>
              <a:solidFill>
                <a:srgbClr val="73C19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 name="Freeform 35"/>
              <p:cNvSpPr>
                <a:spLocks/>
              </p:cNvSpPr>
              <p:nvPr/>
            </p:nvSpPr>
            <p:spPr bwMode="auto">
              <a:xfrm>
                <a:off x="1731" y="1621"/>
                <a:ext cx="781" cy="776"/>
              </a:xfrm>
              <a:custGeom>
                <a:avLst/>
                <a:gdLst>
                  <a:gd name="T0" fmla="*/ 664 w 781"/>
                  <a:gd name="T1" fmla="*/ 3 h 776"/>
                  <a:gd name="T2" fmla="*/ 660 w 781"/>
                  <a:gd name="T3" fmla="*/ 32 h 776"/>
                  <a:gd name="T4" fmla="*/ 665 w 781"/>
                  <a:gd name="T5" fmla="*/ 83 h 776"/>
                  <a:gd name="T6" fmla="*/ 661 w 781"/>
                  <a:gd name="T7" fmla="*/ 93 h 776"/>
                  <a:gd name="T8" fmla="*/ 644 w 781"/>
                  <a:gd name="T9" fmla="*/ 94 h 776"/>
                  <a:gd name="T10" fmla="*/ 647 w 781"/>
                  <a:gd name="T11" fmla="*/ 115 h 776"/>
                  <a:gd name="T12" fmla="*/ 626 w 781"/>
                  <a:gd name="T13" fmla="*/ 112 h 776"/>
                  <a:gd name="T14" fmla="*/ 620 w 781"/>
                  <a:gd name="T15" fmla="*/ 91 h 776"/>
                  <a:gd name="T16" fmla="*/ 604 w 781"/>
                  <a:gd name="T17" fmla="*/ 80 h 776"/>
                  <a:gd name="T18" fmla="*/ 466 w 781"/>
                  <a:gd name="T19" fmla="*/ 79 h 776"/>
                  <a:gd name="T20" fmla="*/ 429 w 781"/>
                  <a:gd name="T21" fmla="*/ 81 h 776"/>
                  <a:gd name="T22" fmla="*/ 415 w 781"/>
                  <a:gd name="T23" fmla="*/ 104 h 776"/>
                  <a:gd name="T24" fmla="*/ 380 w 781"/>
                  <a:gd name="T25" fmla="*/ 245 h 776"/>
                  <a:gd name="T26" fmla="*/ 362 w 781"/>
                  <a:gd name="T27" fmla="*/ 246 h 776"/>
                  <a:gd name="T28" fmla="*/ 350 w 781"/>
                  <a:gd name="T29" fmla="*/ 212 h 776"/>
                  <a:gd name="T30" fmla="*/ 294 w 781"/>
                  <a:gd name="T31" fmla="*/ 118 h 776"/>
                  <a:gd name="T32" fmla="*/ 249 w 781"/>
                  <a:gd name="T33" fmla="*/ 97 h 776"/>
                  <a:gd name="T34" fmla="*/ 232 w 781"/>
                  <a:gd name="T35" fmla="*/ 108 h 776"/>
                  <a:gd name="T36" fmla="*/ 185 w 781"/>
                  <a:gd name="T37" fmla="*/ 195 h 776"/>
                  <a:gd name="T38" fmla="*/ 125 w 781"/>
                  <a:gd name="T39" fmla="*/ 218 h 776"/>
                  <a:gd name="T40" fmla="*/ 45 w 781"/>
                  <a:gd name="T41" fmla="*/ 164 h 776"/>
                  <a:gd name="T42" fmla="*/ 29 w 781"/>
                  <a:gd name="T43" fmla="*/ 157 h 776"/>
                  <a:gd name="T44" fmla="*/ 23 w 781"/>
                  <a:gd name="T45" fmla="*/ 189 h 776"/>
                  <a:gd name="T46" fmla="*/ 0 w 781"/>
                  <a:gd name="T47" fmla="*/ 236 h 776"/>
                  <a:gd name="T48" fmla="*/ 34 w 781"/>
                  <a:gd name="T49" fmla="*/ 276 h 776"/>
                  <a:gd name="T50" fmla="*/ 95 w 781"/>
                  <a:gd name="T51" fmla="*/ 365 h 776"/>
                  <a:gd name="T52" fmla="*/ 111 w 781"/>
                  <a:gd name="T53" fmla="*/ 373 h 776"/>
                  <a:gd name="T54" fmla="*/ 134 w 781"/>
                  <a:gd name="T55" fmla="*/ 355 h 776"/>
                  <a:gd name="T56" fmla="*/ 195 w 781"/>
                  <a:gd name="T57" fmla="*/ 297 h 776"/>
                  <a:gd name="T58" fmla="*/ 197 w 781"/>
                  <a:gd name="T59" fmla="*/ 263 h 776"/>
                  <a:gd name="T60" fmla="*/ 206 w 781"/>
                  <a:gd name="T61" fmla="*/ 241 h 776"/>
                  <a:gd name="T62" fmla="*/ 216 w 781"/>
                  <a:gd name="T63" fmla="*/ 239 h 776"/>
                  <a:gd name="T64" fmla="*/ 226 w 781"/>
                  <a:gd name="T65" fmla="*/ 278 h 776"/>
                  <a:gd name="T66" fmla="*/ 215 w 781"/>
                  <a:gd name="T67" fmla="*/ 305 h 776"/>
                  <a:gd name="T68" fmla="*/ 219 w 781"/>
                  <a:gd name="T69" fmla="*/ 342 h 776"/>
                  <a:gd name="T70" fmla="*/ 215 w 781"/>
                  <a:gd name="T71" fmla="*/ 454 h 776"/>
                  <a:gd name="T72" fmla="*/ 156 w 781"/>
                  <a:gd name="T73" fmla="*/ 702 h 776"/>
                  <a:gd name="T74" fmla="*/ 188 w 781"/>
                  <a:gd name="T75" fmla="*/ 751 h 776"/>
                  <a:gd name="T76" fmla="*/ 266 w 781"/>
                  <a:gd name="T77" fmla="*/ 776 h 776"/>
                  <a:gd name="T78" fmla="*/ 501 w 781"/>
                  <a:gd name="T79" fmla="*/ 724 h 776"/>
                  <a:gd name="T80" fmla="*/ 578 w 781"/>
                  <a:gd name="T81" fmla="*/ 755 h 776"/>
                  <a:gd name="T82" fmla="*/ 596 w 781"/>
                  <a:gd name="T83" fmla="*/ 741 h 776"/>
                  <a:gd name="T84" fmla="*/ 604 w 781"/>
                  <a:gd name="T85" fmla="*/ 583 h 776"/>
                  <a:gd name="T86" fmla="*/ 550 w 781"/>
                  <a:gd name="T87" fmla="*/ 252 h 776"/>
                  <a:gd name="T88" fmla="*/ 534 w 781"/>
                  <a:gd name="T89" fmla="*/ 250 h 776"/>
                  <a:gd name="T90" fmla="*/ 506 w 781"/>
                  <a:gd name="T91" fmla="*/ 258 h 776"/>
                  <a:gd name="T92" fmla="*/ 533 w 781"/>
                  <a:gd name="T93" fmla="*/ 229 h 776"/>
                  <a:gd name="T94" fmla="*/ 524 w 781"/>
                  <a:gd name="T95" fmla="*/ 223 h 776"/>
                  <a:gd name="T96" fmla="*/ 464 w 781"/>
                  <a:gd name="T97" fmla="*/ 218 h 776"/>
                  <a:gd name="T98" fmla="*/ 469 w 781"/>
                  <a:gd name="T99" fmla="*/ 204 h 776"/>
                  <a:gd name="T100" fmla="*/ 525 w 781"/>
                  <a:gd name="T101" fmla="*/ 204 h 776"/>
                  <a:gd name="T102" fmla="*/ 536 w 781"/>
                  <a:gd name="T103" fmla="*/ 198 h 776"/>
                  <a:gd name="T104" fmla="*/ 520 w 781"/>
                  <a:gd name="T105" fmla="*/ 151 h 776"/>
                  <a:gd name="T106" fmla="*/ 540 w 781"/>
                  <a:gd name="T107" fmla="*/ 140 h 776"/>
                  <a:gd name="T108" fmla="*/ 550 w 781"/>
                  <a:gd name="T109" fmla="*/ 187 h 776"/>
                  <a:gd name="T110" fmla="*/ 565 w 781"/>
                  <a:gd name="T111" fmla="*/ 203 h 776"/>
                  <a:gd name="T112" fmla="*/ 613 w 781"/>
                  <a:gd name="T113" fmla="*/ 204 h 776"/>
                  <a:gd name="T114" fmla="*/ 693 w 781"/>
                  <a:gd name="T115" fmla="*/ 229 h 776"/>
                  <a:gd name="T116" fmla="*/ 707 w 781"/>
                  <a:gd name="T117" fmla="*/ 209 h 776"/>
                  <a:gd name="T118" fmla="*/ 780 w 781"/>
                  <a:gd name="T119" fmla="*/ 51 h 776"/>
                  <a:gd name="T120" fmla="*/ 780 w 781"/>
                  <a:gd name="T121" fmla="*/ 45 h 776"/>
                  <a:gd name="T122" fmla="*/ 746 w 781"/>
                  <a:gd name="T123" fmla="*/ 32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81" h="776">
                    <a:moveTo>
                      <a:pt x="677" y="1"/>
                    </a:moveTo>
                    <a:lnTo>
                      <a:pt x="673" y="0"/>
                    </a:lnTo>
                    <a:lnTo>
                      <a:pt x="668" y="1"/>
                    </a:lnTo>
                    <a:lnTo>
                      <a:pt x="664" y="3"/>
                    </a:lnTo>
                    <a:lnTo>
                      <a:pt x="662" y="7"/>
                    </a:lnTo>
                    <a:lnTo>
                      <a:pt x="661" y="17"/>
                    </a:lnTo>
                    <a:lnTo>
                      <a:pt x="661" y="27"/>
                    </a:lnTo>
                    <a:lnTo>
                      <a:pt x="660" y="32"/>
                    </a:lnTo>
                    <a:lnTo>
                      <a:pt x="656" y="47"/>
                    </a:lnTo>
                    <a:lnTo>
                      <a:pt x="655" y="63"/>
                    </a:lnTo>
                    <a:lnTo>
                      <a:pt x="658" y="71"/>
                    </a:lnTo>
                    <a:lnTo>
                      <a:pt x="665" y="83"/>
                    </a:lnTo>
                    <a:lnTo>
                      <a:pt x="668" y="90"/>
                    </a:lnTo>
                    <a:lnTo>
                      <a:pt x="668" y="92"/>
                    </a:lnTo>
                    <a:lnTo>
                      <a:pt x="667" y="93"/>
                    </a:lnTo>
                    <a:lnTo>
                      <a:pt x="661" y="93"/>
                    </a:lnTo>
                    <a:lnTo>
                      <a:pt x="657" y="92"/>
                    </a:lnTo>
                    <a:lnTo>
                      <a:pt x="649" y="91"/>
                    </a:lnTo>
                    <a:lnTo>
                      <a:pt x="645" y="92"/>
                    </a:lnTo>
                    <a:lnTo>
                      <a:pt x="644" y="94"/>
                    </a:lnTo>
                    <a:lnTo>
                      <a:pt x="644" y="97"/>
                    </a:lnTo>
                    <a:lnTo>
                      <a:pt x="648" y="111"/>
                    </a:lnTo>
                    <a:lnTo>
                      <a:pt x="648" y="114"/>
                    </a:lnTo>
                    <a:lnTo>
                      <a:pt x="647" y="115"/>
                    </a:lnTo>
                    <a:lnTo>
                      <a:pt x="643" y="117"/>
                    </a:lnTo>
                    <a:lnTo>
                      <a:pt x="637" y="116"/>
                    </a:lnTo>
                    <a:lnTo>
                      <a:pt x="629" y="114"/>
                    </a:lnTo>
                    <a:lnTo>
                      <a:pt x="626" y="112"/>
                    </a:lnTo>
                    <a:lnTo>
                      <a:pt x="624" y="110"/>
                    </a:lnTo>
                    <a:lnTo>
                      <a:pt x="622" y="108"/>
                    </a:lnTo>
                    <a:lnTo>
                      <a:pt x="621" y="104"/>
                    </a:lnTo>
                    <a:lnTo>
                      <a:pt x="620" y="91"/>
                    </a:lnTo>
                    <a:lnTo>
                      <a:pt x="618" y="87"/>
                    </a:lnTo>
                    <a:lnTo>
                      <a:pt x="615" y="84"/>
                    </a:lnTo>
                    <a:lnTo>
                      <a:pt x="611" y="81"/>
                    </a:lnTo>
                    <a:lnTo>
                      <a:pt x="604" y="80"/>
                    </a:lnTo>
                    <a:lnTo>
                      <a:pt x="587" y="80"/>
                    </a:lnTo>
                    <a:lnTo>
                      <a:pt x="577" y="81"/>
                    </a:lnTo>
                    <a:lnTo>
                      <a:pt x="524" y="83"/>
                    </a:lnTo>
                    <a:lnTo>
                      <a:pt x="466" y="79"/>
                    </a:lnTo>
                    <a:lnTo>
                      <a:pt x="449" y="79"/>
                    </a:lnTo>
                    <a:lnTo>
                      <a:pt x="442" y="80"/>
                    </a:lnTo>
                    <a:lnTo>
                      <a:pt x="437" y="80"/>
                    </a:lnTo>
                    <a:lnTo>
                      <a:pt x="429" y="81"/>
                    </a:lnTo>
                    <a:lnTo>
                      <a:pt x="427" y="82"/>
                    </a:lnTo>
                    <a:lnTo>
                      <a:pt x="424" y="85"/>
                    </a:lnTo>
                    <a:lnTo>
                      <a:pt x="420" y="92"/>
                    </a:lnTo>
                    <a:lnTo>
                      <a:pt x="415" y="104"/>
                    </a:lnTo>
                    <a:lnTo>
                      <a:pt x="391" y="221"/>
                    </a:lnTo>
                    <a:lnTo>
                      <a:pt x="386" y="236"/>
                    </a:lnTo>
                    <a:lnTo>
                      <a:pt x="383" y="241"/>
                    </a:lnTo>
                    <a:lnTo>
                      <a:pt x="380" y="245"/>
                    </a:lnTo>
                    <a:lnTo>
                      <a:pt x="373" y="248"/>
                    </a:lnTo>
                    <a:lnTo>
                      <a:pt x="369" y="248"/>
                    </a:lnTo>
                    <a:lnTo>
                      <a:pt x="365" y="247"/>
                    </a:lnTo>
                    <a:lnTo>
                      <a:pt x="362" y="246"/>
                    </a:lnTo>
                    <a:lnTo>
                      <a:pt x="360" y="244"/>
                    </a:lnTo>
                    <a:lnTo>
                      <a:pt x="357" y="241"/>
                    </a:lnTo>
                    <a:lnTo>
                      <a:pt x="356" y="237"/>
                    </a:lnTo>
                    <a:lnTo>
                      <a:pt x="350" y="212"/>
                    </a:lnTo>
                    <a:lnTo>
                      <a:pt x="344" y="197"/>
                    </a:lnTo>
                    <a:lnTo>
                      <a:pt x="318" y="148"/>
                    </a:lnTo>
                    <a:lnTo>
                      <a:pt x="300" y="123"/>
                    </a:lnTo>
                    <a:lnTo>
                      <a:pt x="294" y="118"/>
                    </a:lnTo>
                    <a:lnTo>
                      <a:pt x="281" y="108"/>
                    </a:lnTo>
                    <a:lnTo>
                      <a:pt x="262" y="100"/>
                    </a:lnTo>
                    <a:lnTo>
                      <a:pt x="253" y="97"/>
                    </a:lnTo>
                    <a:lnTo>
                      <a:pt x="249" y="97"/>
                    </a:lnTo>
                    <a:lnTo>
                      <a:pt x="245" y="97"/>
                    </a:lnTo>
                    <a:lnTo>
                      <a:pt x="240" y="98"/>
                    </a:lnTo>
                    <a:lnTo>
                      <a:pt x="236" y="102"/>
                    </a:lnTo>
                    <a:lnTo>
                      <a:pt x="232" y="108"/>
                    </a:lnTo>
                    <a:lnTo>
                      <a:pt x="227" y="115"/>
                    </a:lnTo>
                    <a:lnTo>
                      <a:pt x="213" y="149"/>
                    </a:lnTo>
                    <a:lnTo>
                      <a:pt x="194" y="183"/>
                    </a:lnTo>
                    <a:lnTo>
                      <a:pt x="185" y="195"/>
                    </a:lnTo>
                    <a:lnTo>
                      <a:pt x="174" y="203"/>
                    </a:lnTo>
                    <a:lnTo>
                      <a:pt x="155" y="212"/>
                    </a:lnTo>
                    <a:lnTo>
                      <a:pt x="141" y="216"/>
                    </a:lnTo>
                    <a:lnTo>
                      <a:pt x="125" y="218"/>
                    </a:lnTo>
                    <a:lnTo>
                      <a:pt x="121" y="217"/>
                    </a:lnTo>
                    <a:lnTo>
                      <a:pt x="112" y="214"/>
                    </a:lnTo>
                    <a:lnTo>
                      <a:pt x="87" y="197"/>
                    </a:lnTo>
                    <a:lnTo>
                      <a:pt x="45" y="164"/>
                    </a:lnTo>
                    <a:lnTo>
                      <a:pt x="38" y="159"/>
                    </a:lnTo>
                    <a:lnTo>
                      <a:pt x="36" y="158"/>
                    </a:lnTo>
                    <a:lnTo>
                      <a:pt x="33" y="157"/>
                    </a:lnTo>
                    <a:lnTo>
                      <a:pt x="29" y="157"/>
                    </a:lnTo>
                    <a:lnTo>
                      <a:pt x="27" y="160"/>
                    </a:lnTo>
                    <a:lnTo>
                      <a:pt x="26" y="163"/>
                    </a:lnTo>
                    <a:lnTo>
                      <a:pt x="24" y="184"/>
                    </a:lnTo>
                    <a:lnTo>
                      <a:pt x="23" y="189"/>
                    </a:lnTo>
                    <a:lnTo>
                      <a:pt x="18" y="199"/>
                    </a:lnTo>
                    <a:lnTo>
                      <a:pt x="3" y="224"/>
                    </a:lnTo>
                    <a:lnTo>
                      <a:pt x="2" y="228"/>
                    </a:lnTo>
                    <a:lnTo>
                      <a:pt x="0" y="236"/>
                    </a:lnTo>
                    <a:lnTo>
                      <a:pt x="1" y="242"/>
                    </a:lnTo>
                    <a:lnTo>
                      <a:pt x="3" y="249"/>
                    </a:lnTo>
                    <a:lnTo>
                      <a:pt x="10" y="258"/>
                    </a:lnTo>
                    <a:lnTo>
                      <a:pt x="34" y="276"/>
                    </a:lnTo>
                    <a:lnTo>
                      <a:pt x="42" y="286"/>
                    </a:lnTo>
                    <a:lnTo>
                      <a:pt x="67" y="328"/>
                    </a:lnTo>
                    <a:lnTo>
                      <a:pt x="85" y="354"/>
                    </a:lnTo>
                    <a:lnTo>
                      <a:pt x="95" y="365"/>
                    </a:lnTo>
                    <a:lnTo>
                      <a:pt x="100" y="370"/>
                    </a:lnTo>
                    <a:lnTo>
                      <a:pt x="104" y="372"/>
                    </a:lnTo>
                    <a:lnTo>
                      <a:pt x="108" y="373"/>
                    </a:lnTo>
                    <a:lnTo>
                      <a:pt x="111" y="373"/>
                    </a:lnTo>
                    <a:lnTo>
                      <a:pt x="114" y="373"/>
                    </a:lnTo>
                    <a:lnTo>
                      <a:pt x="117" y="372"/>
                    </a:lnTo>
                    <a:lnTo>
                      <a:pt x="123" y="366"/>
                    </a:lnTo>
                    <a:lnTo>
                      <a:pt x="134" y="355"/>
                    </a:lnTo>
                    <a:lnTo>
                      <a:pt x="164" y="315"/>
                    </a:lnTo>
                    <a:lnTo>
                      <a:pt x="168" y="311"/>
                    </a:lnTo>
                    <a:lnTo>
                      <a:pt x="192" y="300"/>
                    </a:lnTo>
                    <a:lnTo>
                      <a:pt x="195" y="297"/>
                    </a:lnTo>
                    <a:lnTo>
                      <a:pt x="198" y="294"/>
                    </a:lnTo>
                    <a:lnTo>
                      <a:pt x="199" y="290"/>
                    </a:lnTo>
                    <a:lnTo>
                      <a:pt x="200" y="279"/>
                    </a:lnTo>
                    <a:lnTo>
                      <a:pt x="197" y="263"/>
                    </a:lnTo>
                    <a:lnTo>
                      <a:pt x="197" y="258"/>
                    </a:lnTo>
                    <a:lnTo>
                      <a:pt x="198" y="254"/>
                    </a:lnTo>
                    <a:lnTo>
                      <a:pt x="199" y="251"/>
                    </a:lnTo>
                    <a:lnTo>
                      <a:pt x="206" y="241"/>
                    </a:lnTo>
                    <a:lnTo>
                      <a:pt x="209" y="239"/>
                    </a:lnTo>
                    <a:lnTo>
                      <a:pt x="211" y="238"/>
                    </a:lnTo>
                    <a:lnTo>
                      <a:pt x="214" y="237"/>
                    </a:lnTo>
                    <a:lnTo>
                      <a:pt x="216" y="239"/>
                    </a:lnTo>
                    <a:lnTo>
                      <a:pt x="218" y="241"/>
                    </a:lnTo>
                    <a:lnTo>
                      <a:pt x="220" y="246"/>
                    </a:lnTo>
                    <a:lnTo>
                      <a:pt x="226" y="271"/>
                    </a:lnTo>
                    <a:lnTo>
                      <a:pt x="226" y="278"/>
                    </a:lnTo>
                    <a:lnTo>
                      <a:pt x="226" y="283"/>
                    </a:lnTo>
                    <a:lnTo>
                      <a:pt x="226" y="288"/>
                    </a:lnTo>
                    <a:lnTo>
                      <a:pt x="224" y="291"/>
                    </a:lnTo>
                    <a:lnTo>
                      <a:pt x="215" y="305"/>
                    </a:lnTo>
                    <a:lnTo>
                      <a:pt x="214" y="309"/>
                    </a:lnTo>
                    <a:lnTo>
                      <a:pt x="213" y="315"/>
                    </a:lnTo>
                    <a:lnTo>
                      <a:pt x="217" y="334"/>
                    </a:lnTo>
                    <a:lnTo>
                      <a:pt x="219" y="342"/>
                    </a:lnTo>
                    <a:lnTo>
                      <a:pt x="223" y="359"/>
                    </a:lnTo>
                    <a:lnTo>
                      <a:pt x="224" y="383"/>
                    </a:lnTo>
                    <a:lnTo>
                      <a:pt x="223" y="398"/>
                    </a:lnTo>
                    <a:lnTo>
                      <a:pt x="215" y="454"/>
                    </a:lnTo>
                    <a:lnTo>
                      <a:pt x="200" y="529"/>
                    </a:lnTo>
                    <a:lnTo>
                      <a:pt x="164" y="654"/>
                    </a:lnTo>
                    <a:lnTo>
                      <a:pt x="156" y="688"/>
                    </a:lnTo>
                    <a:lnTo>
                      <a:pt x="156" y="702"/>
                    </a:lnTo>
                    <a:lnTo>
                      <a:pt x="158" y="715"/>
                    </a:lnTo>
                    <a:lnTo>
                      <a:pt x="164" y="727"/>
                    </a:lnTo>
                    <a:lnTo>
                      <a:pt x="182" y="747"/>
                    </a:lnTo>
                    <a:lnTo>
                      <a:pt x="188" y="751"/>
                    </a:lnTo>
                    <a:lnTo>
                      <a:pt x="211" y="765"/>
                    </a:lnTo>
                    <a:lnTo>
                      <a:pt x="238" y="774"/>
                    </a:lnTo>
                    <a:lnTo>
                      <a:pt x="256" y="776"/>
                    </a:lnTo>
                    <a:lnTo>
                      <a:pt x="266" y="776"/>
                    </a:lnTo>
                    <a:lnTo>
                      <a:pt x="286" y="772"/>
                    </a:lnTo>
                    <a:lnTo>
                      <a:pt x="450" y="726"/>
                    </a:lnTo>
                    <a:lnTo>
                      <a:pt x="484" y="723"/>
                    </a:lnTo>
                    <a:lnTo>
                      <a:pt x="501" y="724"/>
                    </a:lnTo>
                    <a:lnTo>
                      <a:pt x="519" y="730"/>
                    </a:lnTo>
                    <a:lnTo>
                      <a:pt x="565" y="753"/>
                    </a:lnTo>
                    <a:lnTo>
                      <a:pt x="574" y="755"/>
                    </a:lnTo>
                    <a:lnTo>
                      <a:pt x="578" y="755"/>
                    </a:lnTo>
                    <a:lnTo>
                      <a:pt x="582" y="755"/>
                    </a:lnTo>
                    <a:lnTo>
                      <a:pt x="588" y="751"/>
                    </a:lnTo>
                    <a:lnTo>
                      <a:pt x="593" y="747"/>
                    </a:lnTo>
                    <a:lnTo>
                      <a:pt x="596" y="741"/>
                    </a:lnTo>
                    <a:lnTo>
                      <a:pt x="599" y="733"/>
                    </a:lnTo>
                    <a:lnTo>
                      <a:pt x="603" y="713"/>
                    </a:lnTo>
                    <a:lnTo>
                      <a:pt x="607" y="659"/>
                    </a:lnTo>
                    <a:lnTo>
                      <a:pt x="604" y="583"/>
                    </a:lnTo>
                    <a:lnTo>
                      <a:pt x="560" y="271"/>
                    </a:lnTo>
                    <a:lnTo>
                      <a:pt x="557" y="262"/>
                    </a:lnTo>
                    <a:lnTo>
                      <a:pt x="553" y="254"/>
                    </a:lnTo>
                    <a:lnTo>
                      <a:pt x="550" y="252"/>
                    </a:lnTo>
                    <a:lnTo>
                      <a:pt x="548" y="250"/>
                    </a:lnTo>
                    <a:lnTo>
                      <a:pt x="545" y="249"/>
                    </a:lnTo>
                    <a:lnTo>
                      <a:pt x="541" y="249"/>
                    </a:lnTo>
                    <a:lnTo>
                      <a:pt x="534" y="250"/>
                    </a:lnTo>
                    <a:lnTo>
                      <a:pt x="509" y="260"/>
                    </a:lnTo>
                    <a:lnTo>
                      <a:pt x="507" y="260"/>
                    </a:lnTo>
                    <a:lnTo>
                      <a:pt x="506" y="260"/>
                    </a:lnTo>
                    <a:lnTo>
                      <a:pt x="506" y="258"/>
                    </a:lnTo>
                    <a:lnTo>
                      <a:pt x="507" y="257"/>
                    </a:lnTo>
                    <a:lnTo>
                      <a:pt x="508" y="255"/>
                    </a:lnTo>
                    <a:lnTo>
                      <a:pt x="532" y="231"/>
                    </a:lnTo>
                    <a:lnTo>
                      <a:pt x="533" y="229"/>
                    </a:lnTo>
                    <a:lnTo>
                      <a:pt x="533" y="227"/>
                    </a:lnTo>
                    <a:lnTo>
                      <a:pt x="532" y="225"/>
                    </a:lnTo>
                    <a:lnTo>
                      <a:pt x="530" y="224"/>
                    </a:lnTo>
                    <a:lnTo>
                      <a:pt x="524" y="223"/>
                    </a:lnTo>
                    <a:lnTo>
                      <a:pt x="475" y="222"/>
                    </a:lnTo>
                    <a:lnTo>
                      <a:pt x="469" y="221"/>
                    </a:lnTo>
                    <a:lnTo>
                      <a:pt x="467" y="220"/>
                    </a:lnTo>
                    <a:lnTo>
                      <a:pt x="464" y="218"/>
                    </a:lnTo>
                    <a:lnTo>
                      <a:pt x="463" y="215"/>
                    </a:lnTo>
                    <a:lnTo>
                      <a:pt x="464" y="212"/>
                    </a:lnTo>
                    <a:lnTo>
                      <a:pt x="466" y="208"/>
                    </a:lnTo>
                    <a:lnTo>
                      <a:pt x="469" y="204"/>
                    </a:lnTo>
                    <a:lnTo>
                      <a:pt x="472" y="201"/>
                    </a:lnTo>
                    <a:lnTo>
                      <a:pt x="480" y="197"/>
                    </a:lnTo>
                    <a:lnTo>
                      <a:pt x="485" y="196"/>
                    </a:lnTo>
                    <a:lnTo>
                      <a:pt x="525" y="204"/>
                    </a:lnTo>
                    <a:lnTo>
                      <a:pt x="531" y="204"/>
                    </a:lnTo>
                    <a:lnTo>
                      <a:pt x="534" y="203"/>
                    </a:lnTo>
                    <a:lnTo>
                      <a:pt x="535" y="202"/>
                    </a:lnTo>
                    <a:lnTo>
                      <a:pt x="536" y="198"/>
                    </a:lnTo>
                    <a:lnTo>
                      <a:pt x="535" y="193"/>
                    </a:lnTo>
                    <a:lnTo>
                      <a:pt x="520" y="159"/>
                    </a:lnTo>
                    <a:lnTo>
                      <a:pt x="519" y="155"/>
                    </a:lnTo>
                    <a:lnTo>
                      <a:pt x="520" y="151"/>
                    </a:lnTo>
                    <a:lnTo>
                      <a:pt x="522" y="148"/>
                    </a:lnTo>
                    <a:lnTo>
                      <a:pt x="529" y="142"/>
                    </a:lnTo>
                    <a:lnTo>
                      <a:pt x="537" y="139"/>
                    </a:lnTo>
                    <a:lnTo>
                      <a:pt x="540" y="140"/>
                    </a:lnTo>
                    <a:lnTo>
                      <a:pt x="543" y="142"/>
                    </a:lnTo>
                    <a:lnTo>
                      <a:pt x="544" y="144"/>
                    </a:lnTo>
                    <a:lnTo>
                      <a:pt x="544" y="146"/>
                    </a:lnTo>
                    <a:lnTo>
                      <a:pt x="550" y="187"/>
                    </a:lnTo>
                    <a:lnTo>
                      <a:pt x="554" y="197"/>
                    </a:lnTo>
                    <a:lnTo>
                      <a:pt x="556" y="199"/>
                    </a:lnTo>
                    <a:lnTo>
                      <a:pt x="560" y="202"/>
                    </a:lnTo>
                    <a:lnTo>
                      <a:pt x="565" y="203"/>
                    </a:lnTo>
                    <a:lnTo>
                      <a:pt x="571" y="203"/>
                    </a:lnTo>
                    <a:lnTo>
                      <a:pt x="598" y="201"/>
                    </a:lnTo>
                    <a:lnTo>
                      <a:pt x="605" y="202"/>
                    </a:lnTo>
                    <a:lnTo>
                      <a:pt x="613" y="204"/>
                    </a:lnTo>
                    <a:lnTo>
                      <a:pt x="664" y="226"/>
                    </a:lnTo>
                    <a:lnTo>
                      <a:pt x="681" y="230"/>
                    </a:lnTo>
                    <a:lnTo>
                      <a:pt x="686" y="230"/>
                    </a:lnTo>
                    <a:lnTo>
                      <a:pt x="693" y="229"/>
                    </a:lnTo>
                    <a:lnTo>
                      <a:pt x="696" y="227"/>
                    </a:lnTo>
                    <a:lnTo>
                      <a:pt x="702" y="220"/>
                    </a:lnTo>
                    <a:lnTo>
                      <a:pt x="705" y="216"/>
                    </a:lnTo>
                    <a:lnTo>
                      <a:pt x="707" y="209"/>
                    </a:lnTo>
                    <a:lnTo>
                      <a:pt x="717" y="169"/>
                    </a:lnTo>
                    <a:lnTo>
                      <a:pt x="724" y="152"/>
                    </a:lnTo>
                    <a:lnTo>
                      <a:pt x="778" y="55"/>
                    </a:lnTo>
                    <a:lnTo>
                      <a:pt x="780" y="51"/>
                    </a:lnTo>
                    <a:lnTo>
                      <a:pt x="781" y="45"/>
                    </a:lnTo>
                    <a:lnTo>
                      <a:pt x="781" y="44"/>
                    </a:lnTo>
                    <a:lnTo>
                      <a:pt x="780" y="44"/>
                    </a:lnTo>
                    <a:lnTo>
                      <a:pt x="780" y="45"/>
                    </a:lnTo>
                    <a:lnTo>
                      <a:pt x="778" y="45"/>
                    </a:lnTo>
                    <a:lnTo>
                      <a:pt x="774" y="45"/>
                    </a:lnTo>
                    <a:lnTo>
                      <a:pt x="751" y="35"/>
                    </a:lnTo>
                    <a:lnTo>
                      <a:pt x="746" y="32"/>
                    </a:lnTo>
                    <a:lnTo>
                      <a:pt x="705" y="12"/>
                    </a:lnTo>
                    <a:lnTo>
                      <a:pt x="677" y="1"/>
                    </a:lnTo>
                    <a:close/>
                  </a:path>
                </a:pathLst>
              </a:custGeom>
              <a:solidFill>
                <a:srgbClr val="99D1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6" name="Freeform 36"/>
              <p:cNvSpPr>
                <a:spLocks/>
              </p:cNvSpPr>
              <p:nvPr/>
            </p:nvSpPr>
            <p:spPr bwMode="auto">
              <a:xfrm>
                <a:off x="1826" y="1203"/>
                <a:ext cx="295" cy="322"/>
              </a:xfrm>
              <a:custGeom>
                <a:avLst/>
                <a:gdLst>
                  <a:gd name="T0" fmla="*/ 295 w 295"/>
                  <a:gd name="T1" fmla="*/ 78 h 322"/>
                  <a:gd name="T2" fmla="*/ 295 w 295"/>
                  <a:gd name="T3" fmla="*/ 76 h 322"/>
                  <a:gd name="T4" fmla="*/ 293 w 295"/>
                  <a:gd name="T5" fmla="*/ 67 h 322"/>
                  <a:gd name="T6" fmla="*/ 288 w 295"/>
                  <a:gd name="T7" fmla="*/ 57 h 322"/>
                  <a:gd name="T8" fmla="*/ 238 w 295"/>
                  <a:gd name="T9" fmla="*/ 14 h 322"/>
                  <a:gd name="T10" fmla="*/ 231 w 295"/>
                  <a:gd name="T11" fmla="*/ 10 h 322"/>
                  <a:gd name="T12" fmla="*/ 223 w 295"/>
                  <a:gd name="T13" fmla="*/ 7 h 322"/>
                  <a:gd name="T14" fmla="*/ 189 w 295"/>
                  <a:gd name="T15" fmla="*/ 0 h 322"/>
                  <a:gd name="T16" fmla="*/ 134 w 295"/>
                  <a:gd name="T17" fmla="*/ 4 h 322"/>
                  <a:gd name="T18" fmla="*/ 105 w 295"/>
                  <a:gd name="T19" fmla="*/ 10 h 322"/>
                  <a:gd name="T20" fmla="*/ 86 w 295"/>
                  <a:gd name="T21" fmla="*/ 17 h 322"/>
                  <a:gd name="T22" fmla="*/ 57 w 295"/>
                  <a:gd name="T23" fmla="*/ 36 h 322"/>
                  <a:gd name="T24" fmla="*/ 38 w 295"/>
                  <a:gd name="T25" fmla="*/ 52 h 322"/>
                  <a:gd name="T26" fmla="*/ 21 w 295"/>
                  <a:gd name="T27" fmla="*/ 71 h 322"/>
                  <a:gd name="T28" fmla="*/ 14 w 295"/>
                  <a:gd name="T29" fmla="*/ 81 h 322"/>
                  <a:gd name="T30" fmla="*/ 9 w 295"/>
                  <a:gd name="T31" fmla="*/ 91 h 322"/>
                  <a:gd name="T32" fmla="*/ 5 w 295"/>
                  <a:gd name="T33" fmla="*/ 101 h 322"/>
                  <a:gd name="T34" fmla="*/ 2 w 295"/>
                  <a:gd name="T35" fmla="*/ 113 h 322"/>
                  <a:gd name="T36" fmla="*/ 0 w 295"/>
                  <a:gd name="T37" fmla="*/ 137 h 322"/>
                  <a:gd name="T38" fmla="*/ 2 w 295"/>
                  <a:gd name="T39" fmla="*/ 174 h 322"/>
                  <a:gd name="T40" fmla="*/ 7 w 295"/>
                  <a:gd name="T41" fmla="*/ 207 h 322"/>
                  <a:gd name="T42" fmla="*/ 33 w 295"/>
                  <a:gd name="T43" fmla="*/ 272 h 322"/>
                  <a:gd name="T44" fmla="*/ 58 w 295"/>
                  <a:gd name="T45" fmla="*/ 308 h 322"/>
                  <a:gd name="T46" fmla="*/ 63 w 295"/>
                  <a:gd name="T47" fmla="*/ 314 h 322"/>
                  <a:gd name="T48" fmla="*/ 66 w 295"/>
                  <a:gd name="T49" fmla="*/ 319 h 322"/>
                  <a:gd name="T50" fmla="*/ 67 w 295"/>
                  <a:gd name="T51" fmla="*/ 319 h 322"/>
                  <a:gd name="T52" fmla="*/ 69 w 295"/>
                  <a:gd name="T53" fmla="*/ 320 h 322"/>
                  <a:gd name="T54" fmla="*/ 76 w 295"/>
                  <a:gd name="T55" fmla="*/ 322 h 322"/>
                  <a:gd name="T56" fmla="*/ 78 w 295"/>
                  <a:gd name="T57" fmla="*/ 322 h 322"/>
                  <a:gd name="T58" fmla="*/ 82 w 295"/>
                  <a:gd name="T59" fmla="*/ 319 h 322"/>
                  <a:gd name="T60" fmla="*/ 84 w 295"/>
                  <a:gd name="T61" fmla="*/ 309 h 322"/>
                  <a:gd name="T62" fmla="*/ 86 w 295"/>
                  <a:gd name="T63" fmla="*/ 293 h 322"/>
                  <a:gd name="T64" fmla="*/ 97 w 295"/>
                  <a:gd name="T65" fmla="*/ 241 h 322"/>
                  <a:gd name="T66" fmla="*/ 113 w 295"/>
                  <a:gd name="T67" fmla="*/ 186 h 322"/>
                  <a:gd name="T68" fmla="*/ 124 w 295"/>
                  <a:gd name="T69" fmla="*/ 165 h 322"/>
                  <a:gd name="T70" fmla="*/ 129 w 295"/>
                  <a:gd name="T71" fmla="*/ 156 h 322"/>
                  <a:gd name="T72" fmla="*/ 155 w 295"/>
                  <a:gd name="T73" fmla="*/ 126 h 322"/>
                  <a:gd name="T74" fmla="*/ 171 w 295"/>
                  <a:gd name="T75" fmla="*/ 114 h 322"/>
                  <a:gd name="T76" fmla="*/ 188 w 295"/>
                  <a:gd name="T77" fmla="*/ 106 h 322"/>
                  <a:gd name="T78" fmla="*/ 236 w 295"/>
                  <a:gd name="T79" fmla="*/ 93 h 322"/>
                  <a:gd name="T80" fmla="*/ 283 w 295"/>
                  <a:gd name="T81" fmla="*/ 86 h 322"/>
                  <a:gd name="T82" fmla="*/ 291 w 295"/>
                  <a:gd name="T83" fmla="*/ 83 h 322"/>
                  <a:gd name="T84" fmla="*/ 293 w 295"/>
                  <a:gd name="T85" fmla="*/ 81 h 322"/>
                  <a:gd name="T86" fmla="*/ 295 w 295"/>
                  <a:gd name="T87" fmla="*/ 78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5" h="322">
                    <a:moveTo>
                      <a:pt x="295" y="78"/>
                    </a:moveTo>
                    <a:lnTo>
                      <a:pt x="295" y="76"/>
                    </a:lnTo>
                    <a:lnTo>
                      <a:pt x="293" y="67"/>
                    </a:lnTo>
                    <a:lnTo>
                      <a:pt x="288" y="57"/>
                    </a:lnTo>
                    <a:lnTo>
                      <a:pt x="238" y="14"/>
                    </a:lnTo>
                    <a:lnTo>
                      <a:pt x="231" y="10"/>
                    </a:lnTo>
                    <a:lnTo>
                      <a:pt x="223" y="7"/>
                    </a:lnTo>
                    <a:lnTo>
                      <a:pt x="189" y="0"/>
                    </a:lnTo>
                    <a:lnTo>
                      <a:pt x="134" y="4"/>
                    </a:lnTo>
                    <a:lnTo>
                      <a:pt x="105" y="10"/>
                    </a:lnTo>
                    <a:lnTo>
                      <a:pt x="86" y="17"/>
                    </a:lnTo>
                    <a:lnTo>
                      <a:pt x="57" y="36"/>
                    </a:lnTo>
                    <a:lnTo>
                      <a:pt x="38" y="52"/>
                    </a:lnTo>
                    <a:lnTo>
                      <a:pt x="21" y="71"/>
                    </a:lnTo>
                    <a:lnTo>
                      <a:pt x="14" y="81"/>
                    </a:lnTo>
                    <a:lnTo>
                      <a:pt x="9" y="91"/>
                    </a:lnTo>
                    <a:lnTo>
                      <a:pt x="5" y="101"/>
                    </a:lnTo>
                    <a:lnTo>
                      <a:pt x="2" y="113"/>
                    </a:lnTo>
                    <a:lnTo>
                      <a:pt x="0" y="137"/>
                    </a:lnTo>
                    <a:lnTo>
                      <a:pt x="2" y="174"/>
                    </a:lnTo>
                    <a:lnTo>
                      <a:pt x="7" y="207"/>
                    </a:lnTo>
                    <a:lnTo>
                      <a:pt x="33" y="272"/>
                    </a:lnTo>
                    <a:lnTo>
                      <a:pt x="58" y="308"/>
                    </a:lnTo>
                    <a:lnTo>
                      <a:pt x="63" y="314"/>
                    </a:lnTo>
                    <a:lnTo>
                      <a:pt x="66" y="319"/>
                    </a:lnTo>
                    <a:lnTo>
                      <a:pt x="67" y="319"/>
                    </a:lnTo>
                    <a:lnTo>
                      <a:pt x="69" y="320"/>
                    </a:lnTo>
                    <a:lnTo>
                      <a:pt x="76" y="322"/>
                    </a:lnTo>
                    <a:lnTo>
                      <a:pt x="78" y="322"/>
                    </a:lnTo>
                    <a:lnTo>
                      <a:pt x="82" y="319"/>
                    </a:lnTo>
                    <a:lnTo>
                      <a:pt x="84" y="309"/>
                    </a:lnTo>
                    <a:lnTo>
                      <a:pt x="86" y="293"/>
                    </a:lnTo>
                    <a:lnTo>
                      <a:pt x="97" y="241"/>
                    </a:lnTo>
                    <a:lnTo>
                      <a:pt x="113" y="186"/>
                    </a:lnTo>
                    <a:lnTo>
                      <a:pt x="124" y="165"/>
                    </a:lnTo>
                    <a:lnTo>
                      <a:pt x="129" y="156"/>
                    </a:lnTo>
                    <a:lnTo>
                      <a:pt x="155" y="126"/>
                    </a:lnTo>
                    <a:lnTo>
                      <a:pt x="171" y="114"/>
                    </a:lnTo>
                    <a:lnTo>
                      <a:pt x="188" y="106"/>
                    </a:lnTo>
                    <a:lnTo>
                      <a:pt x="236" y="93"/>
                    </a:lnTo>
                    <a:lnTo>
                      <a:pt x="283" y="86"/>
                    </a:lnTo>
                    <a:lnTo>
                      <a:pt x="291" y="83"/>
                    </a:lnTo>
                    <a:lnTo>
                      <a:pt x="293" y="81"/>
                    </a:lnTo>
                    <a:lnTo>
                      <a:pt x="295" y="78"/>
                    </a:lnTo>
                    <a:close/>
                  </a:path>
                </a:pathLst>
              </a:custGeom>
              <a:solidFill>
                <a:srgbClr val="00CC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7" name="Freeform 37"/>
              <p:cNvSpPr>
                <a:spLocks/>
              </p:cNvSpPr>
              <p:nvPr/>
            </p:nvSpPr>
            <p:spPr bwMode="auto">
              <a:xfrm>
                <a:off x="1845" y="1220"/>
                <a:ext cx="238" cy="266"/>
              </a:xfrm>
              <a:custGeom>
                <a:avLst/>
                <a:gdLst>
                  <a:gd name="T0" fmla="*/ 198 w 238"/>
                  <a:gd name="T1" fmla="*/ 8 h 266"/>
                  <a:gd name="T2" fmla="*/ 177 w 238"/>
                  <a:gd name="T3" fmla="*/ 1 h 266"/>
                  <a:gd name="T4" fmla="*/ 155 w 238"/>
                  <a:gd name="T5" fmla="*/ 0 h 266"/>
                  <a:gd name="T6" fmla="*/ 138 w 238"/>
                  <a:gd name="T7" fmla="*/ 2 h 266"/>
                  <a:gd name="T8" fmla="*/ 105 w 238"/>
                  <a:gd name="T9" fmla="*/ 11 h 266"/>
                  <a:gd name="T10" fmla="*/ 72 w 238"/>
                  <a:gd name="T11" fmla="*/ 25 h 266"/>
                  <a:gd name="T12" fmla="*/ 58 w 238"/>
                  <a:gd name="T13" fmla="*/ 35 h 266"/>
                  <a:gd name="T14" fmla="*/ 33 w 238"/>
                  <a:gd name="T15" fmla="*/ 56 h 266"/>
                  <a:gd name="T16" fmla="*/ 23 w 238"/>
                  <a:gd name="T17" fmla="*/ 67 h 266"/>
                  <a:gd name="T18" fmla="*/ 14 w 238"/>
                  <a:gd name="T19" fmla="*/ 79 h 266"/>
                  <a:gd name="T20" fmla="*/ 8 w 238"/>
                  <a:gd name="T21" fmla="*/ 92 h 266"/>
                  <a:gd name="T22" fmla="*/ 3 w 238"/>
                  <a:gd name="T23" fmla="*/ 107 h 266"/>
                  <a:gd name="T24" fmla="*/ 0 w 238"/>
                  <a:gd name="T25" fmla="*/ 139 h 266"/>
                  <a:gd name="T26" fmla="*/ 1 w 238"/>
                  <a:gd name="T27" fmla="*/ 172 h 266"/>
                  <a:gd name="T28" fmla="*/ 8 w 238"/>
                  <a:gd name="T29" fmla="*/ 205 h 266"/>
                  <a:gd name="T30" fmla="*/ 20 w 238"/>
                  <a:gd name="T31" fmla="*/ 236 h 266"/>
                  <a:gd name="T32" fmla="*/ 28 w 238"/>
                  <a:gd name="T33" fmla="*/ 253 h 266"/>
                  <a:gd name="T34" fmla="*/ 33 w 238"/>
                  <a:gd name="T35" fmla="*/ 259 h 266"/>
                  <a:gd name="T36" fmla="*/ 37 w 238"/>
                  <a:gd name="T37" fmla="*/ 264 h 266"/>
                  <a:gd name="T38" fmla="*/ 39 w 238"/>
                  <a:gd name="T39" fmla="*/ 265 h 266"/>
                  <a:gd name="T40" fmla="*/ 41 w 238"/>
                  <a:gd name="T41" fmla="*/ 266 h 266"/>
                  <a:gd name="T42" fmla="*/ 42 w 238"/>
                  <a:gd name="T43" fmla="*/ 266 h 266"/>
                  <a:gd name="T44" fmla="*/ 44 w 238"/>
                  <a:gd name="T45" fmla="*/ 265 h 266"/>
                  <a:gd name="T46" fmla="*/ 47 w 238"/>
                  <a:gd name="T47" fmla="*/ 260 h 266"/>
                  <a:gd name="T48" fmla="*/ 50 w 238"/>
                  <a:gd name="T49" fmla="*/ 252 h 266"/>
                  <a:gd name="T50" fmla="*/ 50 w 238"/>
                  <a:gd name="T51" fmla="*/ 246 h 266"/>
                  <a:gd name="T52" fmla="*/ 52 w 238"/>
                  <a:gd name="T53" fmla="*/ 240 h 266"/>
                  <a:gd name="T54" fmla="*/ 59 w 238"/>
                  <a:gd name="T55" fmla="*/ 187 h 266"/>
                  <a:gd name="T56" fmla="*/ 66 w 238"/>
                  <a:gd name="T57" fmla="*/ 167 h 266"/>
                  <a:gd name="T58" fmla="*/ 87 w 238"/>
                  <a:gd name="T59" fmla="*/ 128 h 266"/>
                  <a:gd name="T60" fmla="*/ 101 w 238"/>
                  <a:gd name="T61" fmla="*/ 110 h 266"/>
                  <a:gd name="T62" fmla="*/ 116 w 238"/>
                  <a:gd name="T63" fmla="*/ 95 h 266"/>
                  <a:gd name="T64" fmla="*/ 134 w 238"/>
                  <a:gd name="T65" fmla="*/ 83 h 266"/>
                  <a:gd name="T66" fmla="*/ 179 w 238"/>
                  <a:gd name="T67" fmla="*/ 63 h 266"/>
                  <a:gd name="T68" fmla="*/ 225 w 238"/>
                  <a:gd name="T69" fmla="*/ 46 h 266"/>
                  <a:gd name="T70" fmla="*/ 229 w 238"/>
                  <a:gd name="T71" fmla="*/ 46 h 266"/>
                  <a:gd name="T72" fmla="*/ 232 w 238"/>
                  <a:gd name="T73" fmla="*/ 44 h 266"/>
                  <a:gd name="T74" fmla="*/ 234 w 238"/>
                  <a:gd name="T75" fmla="*/ 44 h 266"/>
                  <a:gd name="T76" fmla="*/ 237 w 238"/>
                  <a:gd name="T77" fmla="*/ 43 h 266"/>
                  <a:gd name="T78" fmla="*/ 238 w 238"/>
                  <a:gd name="T79" fmla="*/ 40 h 266"/>
                  <a:gd name="T80" fmla="*/ 238 w 238"/>
                  <a:gd name="T81" fmla="*/ 38 h 266"/>
                  <a:gd name="T82" fmla="*/ 235 w 238"/>
                  <a:gd name="T83" fmla="*/ 32 h 266"/>
                  <a:gd name="T84" fmla="*/ 233 w 238"/>
                  <a:gd name="T85" fmla="*/ 30 h 266"/>
                  <a:gd name="T86" fmla="*/ 227 w 238"/>
                  <a:gd name="T87" fmla="*/ 24 h 266"/>
                  <a:gd name="T88" fmla="*/ 215 w 238"/>
                  <a:gd name="T89" fmla="*/ 16 h 266"/>
                  <a:gd name="T90" fmla="*/ 198 w 238"/>
                  <a:gd name="T91" fmla="*/ 8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38" h="266">
                    <a:moveTo>
                      <a:pt x="198" y="8"/>
                    </a:moveTo>
                    <a:lnTo>
                      <a:pt x="177" y="1"/>
                    </a:lnTo>
                    <a:lnTo>
                      <a:pt x="155" y="0"/>
                    </a:lnTo>
                    <a:lnTo>
                      <a:pt x="138" y="2"/>
                    </a:lnTo>
                    <a:lnTo>
                      <a:pt x="105" y="11"/>
                    </a:lnTo>
                    <a:lnTo>
                      <a:pt x="72" y="25"/>
                    </a:lnTo>
                    <a:lnTo>
                      <a:pt x="58" y="35"/>
                    </a:lnTo>
                    <a:lnTo>
                      <a:pt x="33" y="56"/>
                    </a:lnTo>
                    <a:lnTo>
                      <a:pt x="23" y="67"/>
                    </a:lnTo>
                    <a:lnTo>
                      <a:pt x="14" y="79"/>
                    </a:lnTo>
                    <a:lnTo>
                      <a:pt x="8" y="92"/>
                    </a:lnTo>
                    <a:lnTo>
                      <a:pt x="3" y="107"/>
                    </a:lnTo>
                    <a:lnTo>
                      <a:pt x="0" y="139"/>
                    </a:lnTo>
                    <a:lnTo>
                      <a:pt x="1" y="172"/>
                    </a:lnTo>
                    <a:lnTo>
                      <a:pt x="8" y="205"/>
                    </a:lnTo>
                    <a:lnTo>
                      <a:pt x="20" y="236"/>
                    </a:lnTo>
                    <a:lnTo>
                      <a:pt x="28" y="253"/>
                    </a:lnTo>
                    <a:lnTo>
                      <a:pt x="33" y="259"/>
                    </a:lnTo>
                    <a:lnTo>
                      <a:pt x="37" y="264"/>
                    </a:lnTo>
                    <a:lnTo>
                      <a:pt x="39" y="265"/>
                    </a:lnTo>
                    <a:lnTo>
                      <a:pt x="41" y="266"/>
                    </a:lnTo>
                    <a:lnTo>
                      <a:pt x="42" y="266"/>
                    </a:lnTo>
                    <a:lnTo>
                      <a:pt x="44" y="265"/>
                    </a:lnTo>
                    <a:lnTo>
                      <a:pt x="47" y="260"/>
                    </a:lnTo>
                    <a:lnTo>
                      <a:pt x="50" y="252"/>
                    </a:lnTo>
                    <a:lnTo>
                      <a:pt x="50" y="246"/>
                    </a:lnTo>
                    <a:lnTo>
                      <a:pt x="52" y="240"/>
                    </a:lnTo>
                    <a:lnTo>
                      <a:pt x="59" y="187"/>
                    </a:lnTo>
                    <a:lnTo>
                      <a:pt x="66" y="167"/>
                    </a:lnTo>
                    <a:lnTo>
                      <a:pt x="87" y="128"/>
                    </a:lnTo>
                    <a:lnTo>
                      <a:pt x="101" y="110"/>
                    </a:lnTo>
                    <a:lnTo>
                      <a:pt x="116" y="95"/>
                    </a:lnTo>
                    <a:lnTo>
                      <a:pt x="134" y="83"/>
                    </a:lnTo>
                    <a:lnTo>
                      <a:pt x="179" y="63"/>
                    </a:lnTo>
                    <a:lnTo>
                      <a:pt x="225" y="46"/>
                    </a:lnTo>
                    <a:lnTo>
                      <a:pt x="229" y="46"/>
                    </a:lnTo>
                    <a:lnTo>
                      <a:pt x="232" y="44"/>
                    </a:lnTo>
                    <a:lnTo>
                      <a:pt x="234" y="44"/>
                    </a:lnTo>
                    <a:lnTo>
                      <a:pt x="237" y="43"/>
                    </a:lnTo>
                    <a:lnTo>
                      <a:pt x="238" y="40"/>
                    </a:lnTo>
                    <a:lnTo>
                      <a:pt x="238" y="38"/>
                    </a:lnTo>
                    <a:lnTo>
                      <a:pt x="235" y="32"/>
                    </a:lnTo>
                    <a:lnTo>
                      <a:pt x="233" y="30"/>
                    </a:lnTo>
                    <a:lnTo>
                      <a:pt x="227" y="24"/>
                    </a:lnTo>
                    <a:lnTo>
                      <a:pt x="215" y="16"/>
                    </a:lnTo>
                    <a:lnTo>
                      <a:pt x="198" y="8"/>
                    </a:lnTo>
                    <a:close/>
                  </a:path>
                </a:pathLst>
              </a:custGeom>
              <a:solidFill>
                <a:srgbClr val="99D1B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38"/>
              <p:cNvSpPr>
                <a:spLocks/>
              </p:cNvSpPr>
              <p:nvPr/>
            </p:nvSpPr>
            <p:spPr bwMode="auto">
              <a:xfrm>
                <a:off x="1873" y="1399"/>
                <a:ext cx="327" cy="200"/>
              </a:xfrm>
              <a:custGeom>
                <a:avLst/>
                <a:gdLst>
                  <a:gd name="T0" fmla="*/ 311 w 327"/>
                  <a:gd name="T1" fmla="*/ 6 h 200"/>
                  <a:gd name="T2" fmla="*/ 309 w 327"/>
                  <a:gd name="T3" fmla="*/ 2 h 200"/>
                  <a:gd name="T4" fmla="*/ 307 w 327"/>
                  <a:gd name="T5" fmla="*/ 0 h 200"/>
                  <a:gd name="T6" fmla="*/ 306 w 327"/>
                  <a:gd name="T7" fmla="*/ 0 h 200"/>
                  <a:gd name="T8" fmla="*/ 304 w 327"/>
                  <a:gd name="T9" fmla="*/ 0 h 200"/>
                  <a:gd name="T10" fmla="*/ 297 w 327"/>
                  <a:gd name="T11" fmla="*/ 5 h 200"/>
                  <a:gd name="T12" fmla="*/ 215 w 327"/>
                  <a:gd name="T13" fmla="*/ 39 h 200"/>
                  <a:gd name="T14" fmla="*/ 97 w 327"/>
                  <a:gd name="T15" fmla="*/ 76 h 200"/>
                  <a:gd name="T16" fmla="*/ 18 w 327"/>
                  <a:gd name="T17" fmla="*/ 91 h 200"/>
                  <a:gd name="T18" fmla="*/ 6 w 327"/>
                  <a:gd name="T19" fmla="*/ 95 h 200"/>
                  <a:gd name="T20" fmla="*/ 1 w 327"/>
                  <a:gd name="T21" fmla="*/ 98 h 200"/>
                  <a:gd name="T22" fmla="*/ 1 w 327"/>
                  <a:gd name="T23" fmla="*/ 100 h 200"/>
                  <a:gd name="T24" fmla="*/ 0 w 327"/>
                  <a:gd name="T25" fmla="*/ 104 h 200"/>
                  <a:gd name="T26" fmla="*/ 2 w 327"/>
                  <a:gd name="T27" fmla="*/ 109 h 200"/>
                  <a:gd name="T28" fmla="*/ 5 w 327"/>
                  <a:gd name="T29" fmla="*/ 114 h 200"/>
                  <a:gd name="T30" fmla="*/ 10 w 327"/>
                  <a:gd name="T31" fmla="*/ 118 h 200"/>
                  <a:gd name="T32" fmla="*/ 16 w 327"/>
                  <a:gd name="T33" fmla="*/ 121 h 200"/>
                  <a:gd name="T34" fmla="*/ 23 w 327"/>
                  <a:gd name="T35" fmla="*/ 123 h 200"/>
                  <a:gd name="T36" fmla="*/ 30 w 327"/>
                  <a:gd name="T37" fmla="*/ 123 h 200"/>
                  <a:gd name="T38" fmla="*/ 33 w 327"/>
                  <a:gd name="T39" fmla="*/ 122 h 200"/>
                  <a:gd name="T40" fmla="*/ 116 w 327"/>
                  <a:gd name="T41" fmla="*/ 91 h 200"/>
                  <a:gd name="T42" fmla="*/ 134 w 327"/>
                  <a:gd name="T43" fmla="*/ 88 h 200"/>
                  <a:gd name="T44" fmla="*/ 142 w 327"/>
                  <a:gd name="T45" fmla="*/ 88 h 200"/>
                  <a:gd name="T46" fmla="*/ 146 w 327"/>
                  <a:gd name="T47" fmla="*/ 89 h 200"/>
                  <a:gd name="T48" fmla="*/ 152 w 327"/>
                  <a:gd name="T49" fmla="*/ 94 h 200"/>
                  <a:gd name="T50" fmla="*/ 155 w 327"/>
                  <a:gd name="T51" fmla="*/ 98 h 200"/>
                  <a:gd name="T52" fmla="*/ 158 w 327"/>
                  <a:gd name="T53" fmla="*/ 104 h 200"/>
                  <a:gd name="T54" fmla="*/ 162 w 327"/>
                  <a:gd name="T55" fmla="*/ 118 h 200"/>
                  <a:gd name="T56" fmla="*/ 163 w 327"/>
                  <a:gd name="T57" fmla="*/ 139 h 200"/>
                  <a:gd name="T58" fmla="*/ 163 w 327"/>
                  <a:gd name="T59" fmla="*/ 144 h 200"/>
                  <a:gd name="T60" fmla="*/ 162 w 327"/>
                  <a:gd name="T61" fmla="*/ 148 h 200"/>
                  <a:gd name="T62" fmla="*/ 159 w 327"/>
                  <a:gd name="T63" fmla="*/ 152 h 200"/>
                  <a:gd name="T64" fmla="*/ 157 w 327"/>
                  <a:gd name="T65" fmla="*/ 156 h 200"/>
                  <a:gd name="T66" fmla="*/ 154 w 327"/>
                  <a:gd name="T67" fmla="*/ 159 h 200"/>
                  <a:gd name="T68" fmla="*/ 139 w 327"/>
                  <a:gd name="T69" fmla="*/ 170 h 200"/>
                  <a:gd name="T70" fmla="*/ 112 w 327"/>
                  <a:gd name="T71" fmla="*/ 184 h 200"/>
                  <a:gd name="T72" fmla="*/ 110 w 327"/>
                  <a:gd name="T73" fmla="*/ 186 h 200"/>
                  <a:gd name="T74" fmla="*/ 108 w 327"/>
                  <a:gd name="T75" fmla="*/ 188 h 200"/>
                  <a:gd name="T76" fmla="*/ 108 w 327"/>
                  <a:gd name="T77" fmla="*/ 190 h 200"/>
                  <a:gd name="T78" fmla="*/ 108 w 327"/>
                  <a:gd name="T79" fmla="*/ 191 h 200"/>
                  <a:gd name="T80" fmla="*/ 111 w 327"/>
                  <a:gd name="T81" fmla="*/ 193 h 200"/>
                  <a:gd name="T82" fmla="*/ 118 w 327"/>
                  <a:gd name="T83" fmla="*/ 197 h 200"/>
                  <a:gd name="T84" fmla="*/ 124 w 327"/>
                  <a:gd name="T85" fmla="*/ 199 h 200"/>
                  <a:gd name="T86" fmla="*/ 127 w 327"/>
                  <a:gd name="T87" fmla="*/ 200 h 200"/>
                  <a:gd name="T88" fmla="*/ 129 w 327"/>
                  <a:gd name="T89" fmla="*/ 200 h 200"/>
                  <a:gd name="T90" fmla="*/ 133 w 327"/>
                  <a:gd name="T91" fmla="*/ 199 h 200"/>
                  <a:gd name="T92" fmla="*/ 172 w 327"/>
                  <a:gd name="T93" fmla="*/ 173 h 200"/>
                  <a:gd name="T94" fmla="*/ 204 w 327"/>
                  <a:gd name="T95" fmla="*/ 156 h 200"/>
                  <a:gd name="T96" fmla="*/ 256 w 327"/>
                  <a:gd name="T97" fmla="*/ 136 h 200"/>
                  <a:gd name="T98" fmla="*/ 265 w 327"/>
                  <a:gd name="T99" fmla="*/ 133 h 200"/>
                  <a:gd name="T100" fmla="*/ 282 w 327"/>
                  <a:gd name="T101" fmla="*/ 131 h 200"/>
                  <a:gd name="T102" fmla="*/ 312 w 327"/>
                  <a:gd name="T103" fmla="*/ 133 h 200"/>
                  <a:gd name="T104" fmla="*/ 318 w 327"/>
                  <a:gd name="T105" fmla="*/ 132 h 200"/>
                  <a:gd name="T106" fmla="*/ 322 w 327"/>
                  <a:gd name="T107" fmla="*/ 131 h 200"/>
                  <a:gd name="T108" fmla="*/ 325 w 327"/>
                  <a:gd name="T109" fmla="*/ 129 h 200"/>
                  <a:gd name="T110" fmla="*/ 327 w 327"/>
                  <a:gd name="T111" fmla="*/ 125 h 200"/>
                  <a:gd name="T112" fmla="*/ 327 w 327"/>
                  <a:gd name="T113" fmla="*/ 122 h 200"/>
                  <a:gd name="T114" fmla="*/ 327 w 327"/>
                  <a:gd name="T115" fmla="*/ 119 h 200"/>
                  <a:gd name="T116" fmla="*/ 311 w 327"/>
                  <a:gd name="T117" fmla="*/ 6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7" h="200">
                    <a:moveTo>
                      <a:pt x="311" y="6"/>
                    </a:moveTo>
                    <a:lnTo>
                      <a:pt x="309" y="2"/>
                    </a:lnTo>
                    <a:lnTo>
                      <a:pt x="307" y="0"/>
                    </a:lnTo>
                    <a:lnTo>
                      <a:pt x="306" y="0"/>
                    </a:lnTo>
                    <a:lnTo>
                      <a:pt x="304" y="0"/>
                    </a:lnTo>
                    <a:lnTo>
                      <a:pt x="297" y="5"/>
                    </a:lnTo>
                    <a:lnTo>
                      <a:pt x="215" y="39"/>
                    </a:lnTo>
                    <a:lnTo>
                      <a:pt x="97" y="76"/>
                    </a:lnTo>
                    <a:lnTo>
                      <a:pt x="18" y="91"/>
                    </a:lnTo>
                    <a:lnTo>
                      <a:pt x="6" y="95"/>
                    </a:lnTo>
                    <a:lnTo>
                      <a:pt x="1" y="98"/>
                    </a:lnTo>
                    <a:lnTo>
                      <a:pt x="1" y="100"/>
                    </a:lnTo>
                    <a:lnTo>
                      <a:pt x="0" y="104"/>
                    </a:lnTo>
                    <a:lnTo>
                      <a:pt x="2" y="109"/>
                    </a:lnTo>
                    <a:lnTo>
                      <a:pt x="5" y="114"/>
                    </a:lnTo>
                    <a:lnTo>
                      <a:pt x="10" y="118"/>
                    </a:lnTo>
                    <a:lnTo>
                      <a:pt x="16" y="121"/>
                    </a:lnTo>
                    <a:lnTo>
                      <a:pt x="23" y="123"/>
                    </a:lnTo>
                    <a:lnTo>
                      <a:pt x="30" y="123"/>
                    </a:lnTo>
                    <a:lnTo>
                      <a:pt x="33" y="122"/>
                    </a:lnTo>
                    <a:lnTo>
                      <a:pt x="116" y="91"/>
                    </a:lnTo>
                    <a:lnTo>
                      <a:pt x="134" y="88"/>
                    </a:lnTo>
                    <a:lnTo>
                      <a:pt x="142" y="88"/>
                    </a:lnTo>
                    <a:lnTo>
                      <a:pt x="146" y="89"/>
                    </a:lnTo>
                    <a:lnTo>
                      <a:pt x="152" y="94"/>
                    </a:lnTo>
                    <a:lnTo>
                      <a:pt x="155" y="98"/>
                    </a:lnTo>
                    <a:lnTo>
                      <a:pt x="158" y="104"/>
                    </a:lnTo>
                    <a:lnTo>
                      <a:pt x="162" y="118"/>
                    </a:lnTo>
                    <a:lnTo>
                      <a:pt x="163" y="139"/>
                    </a:lnTo>
                    <a:lnTo>
                      <a:pt x="163" y="144"/>
                    </a:lnTo>
                    <a:lnTo>
                      <a:pt x="162" y="148"/>
                    </a:lnTo>
                    <a:lnTo>
                      <a:pt x="159" y="152"/>
                    </a:lnTo>
                    <a:lnTo>
                      <a:pt x="157" y="156"/>
                    </a:lnTo>
                    <a:lnTo>
                      <a:pt x="154" y="159"/>
                    </a:lnTo>
                    <a:lnTo>
                      <a:pt x="139" y="170"/>
                    </a:lnTo>
                    <a:lnTo>
                      <a:pt x="112" y="184"/>
                    </a:lnTo>
                    <a:lnTo>
                      <a:pt x="110" y="186"/>
                    </a:lnTo>
                    <a:lnTo>
                      <a:pt x="108" y="188"/>
                    </a:lnTo>
                    <a:lnTo>
                      <a:pt x="108" y="190"/>
                    </a:lnTo>
                    <a:lnTo>
                      <a:pt x="108" y="191"/>
                    </a:lnTo>
                    <a:lnTo>
                      <a:pt x="111" y="193"/>
                    </a:lnTo>
                    <a:lnTo>
                      <a:pt x="118" y="197"/>
                    </a:lnTo>
                    <a:lnTo>
                      <a:pt x="124" y="199"/>
                    </a:lnTo>
                    <a:lnTo>
                      <a:pt x="127" y="200"/>
                    </a:lnTo>
                    <a:lnTo>
                      <a:pt x="129" y="200"/>
                    </a:lnTo>
                    <a:lnTo>
                      <a:pt x="133" y="199"/>
                    </a:lnTo>
                    <a:lnTo>
                      <a:pt x="172" y="173"/>
                    </a:lnTo>
                    <a:lnTo>
                      <a:pt x="204" y="156"/>
                    </a:lnTo>
                    <a:lnTo>
                      <a:pt x="256" y="136"/>
                    </a:lnTo>
                    <a:lnTo>
                      <a:pt x="265" y="133"/>
                    </a:lnTo>
                    <a:lnTo>
                      <a:pt x="282" y="131"/>
                    </a:lnTo>
                    <a:lnTo>
                      <a:pt x="312" y="133"/>
                    </a:lnTo>
                    <a:lnTo>
                      <a:pt x="318" y="132"/>
                    </a:lnTo>
                    <a:lnTo>
                      <a:pt x="322" y="131"/>
                    </a:lnTo>
                    <a:lnTo>
                      <a:pt x="325" y="129"/>
                    </a:lnTo>
                    <a:lnTo>
                      <a:pt x="327" y="125"/>
                    </a:lnTo>
                    <a:lnTo>
                      <a:pt x="327" y="122"/>
                    </a:lnTo>
                    <a:lnTo>
                      <a:pt x="327" y="119"/>
                    </a:lnTo>
                    <a:lnTo>
                      <a:pt x="311" y="6"/>
                    </a:lnTo>
                    <a:close/>
                  </a:path>
                </a:pathLst>
              </a:custGeom>
              <a:solidFill>
                <a:srgbClr val="00CC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24" name="Freeform 51"/>
            <p:cNvSpPr>
              <a:spLocks/>
            </p:cNvSpPr>
            <p:nvPr/>
          </p:nvSpPr>
          <p:spPr bwMode="auto">
            <a:xfrm>
              <a:off x="4652964" y="3000376"/>
              <a:ext cx="3162300" cy="1512888"/>
            </a:xfrm>
            <a:custGeom>
              <a:avLst/>
              <a:gdLst>
                <a:gd name="T0" fmla="*/ 1913 w 1992"/>
                <a:gd name="T1" fmla="*/ 11 h 953"/>
                <a:gd name="T2" fmla="*/ 1872 w 1992"/>
                <a:gd name="T3" fmla="*/ 24 h 953"/>
                <a:gd name="T4" fmla="*/ 1866 w 1992"/>
                <a:gd name="T5" fmla="*/ 24 h 953"/>
                <a:gd name="T6" fmla="*/ 1862 w 1992"/>
                <a:gd name="T7" fmla="*/ 25 h 953"/>
                <a:gd name="T8" fmla="*/ 876 w 1992"/>
                <a:gd name="T9" fmla="*/ 320 h 953"/>
                <a:gd name="T10" fmla="*/ 271 w 1992"/>
                <a:gd name="T11" fmla="*/ 511 h 953"/>
                <a:gd name="T12" fmla="*/ 97 w 1992"/>
                <a:gd name="T13" fmla="*/ 587 h 953"/>
                <a:gd name="T14" fmla="*/ 63 w 1992"/>
                <a:gd name="T15" fmla="*/ 623 h 953"/>
                <a:gd name="T16" fmla="*/ 45 w 1992"/>
                <a:gd name="T17" fmla="*/ 638 h 953"/>
                <a:gd name="T18" fmla="*/ 19 w 1992"/>
                <a:gd name="T19" fmla="*/ 650 h 953"/>
                <a:gd name="T20" fmla="*/ 13 w 1992"/>
                <a:gd name="T21" fmla="*/ 652 h 953"/>
                <a:gd name="T22" fmla="*/ 8 w 1992"/>
                <a:gd name="T23" fmla="*/ 653 h 953"/>
                <a:gd name="T24" fmla="*/ 7 w 1992"/>
                <a:gd name="T25" fmla="*/ 665 h 953"/>
                <a:gd name="T26" fmla="*/ 0 w 1992"/>
                <a:gd name="T27" fmla="*/ 758 h 953"/>
                <a:gd name="T28" fmla="*/ 10 w 1992"/>
                <a:gd name="T29" fmla="*/ 799 h 953"/>
                <a:gd name="T30" fmla="*/ 18 w 1992"/>
                <a:gd name="T31" fmla="*/ 807 h 953"/>
                <a:gd name="T32" fmla="*/ 28 w 1992"/>
                <a:gd name="T33" fmla="*/ 813 h 953"/>
                <a:gd name="T34" fmla="*/ 39 w 1992"/>
                <a:gd name="T35" fmla="*/ 810 h 953"/>
                <a:gd name="T36" fmla="*/ 90 w 1992"/>
                <a:gd name="T37" fmla="*/ 803 h 953"/>
                <a:gd name="T38" fmla="*/ 713 w 1992"/>
                <a:gd name="T39" fmla="*/ 897 h 953"/>
                <a:gd name="T40" fmla="*/ 788 w 1992"/>
                <a:gd name="T41" fmla="*/ 920 h 953"/>
                <a:gd name="T42" fmla="*/ 813 w 1992"/>
                <a:gd name="T43" fmla="*/ 934 h 953"/>
                <a:gd name="T44" fmla="*/ 847 w 1992"/>
                <a:gd name="T45" fmla="*/ 939 h 953"/>
                <a:gd name="T46" fmla="*/ 866 w 1992"/>
                <a:gd name="T47" fmla="*/ 949 h 953"/>
                <a:gd name="T48" fmla="*/ 882 w 1992"/>
                <a:gd name="T49" fmla="*/ 953 h 953"/>
                <a:gd name="T50" fmla="*/ 924 w 1992"/>
                <a:gd name="T51" fmla="*/ 939 h 953"/>
                <a:gd name="T52" fmla="*/ 1339 w 1992"/>
                <a:gd name="T53" fmla="*/ 652 h 953"/>
                <a:gd name="T54" fmla="*/ 1774 w 1992"/>
                <a:gd name="T55" fmla="*/ 310 h 953"/>
                <a:gd name="T56" fmla="*/ 1981 w 1992"/>
                <a:gd name="T57" fmla="*/ 139 h 953"/>
                <a:gd name="T58" fmla="*/ 1987 w 1992"/>
                <a:gd name="T59" fmla="*/ 136 h 953"/>
                <a:gd name="T60" fmla="*/ 1992 w 1992"/>
                <a:gd name="T61" fmla="*/ 88 h 953"/>
                <a:gd name="T62" fmla="*/ 1981 w 1992"/>
                <a:gd name="T63" fmla="*/ 20 h 953"/>
                <a:gd name="T64" fmla="*/ 1976 w 1992"/>
                <a:gd name="T65" fmla="*/ 10 h 953"/>
                <a:gd name="T66" fmla="*/ 1964 w 1992"/>
                <a:gd name="T67" fmla="*/ 2 h 953"/>
                <a:gd name="T68" fmla="*/ 1947 w 1992"/>
                <a:gd name="T69" fmla="*/ 0 h 953"/>
                <a:gd name="T70" fmla="*/ 1936 w 1992"/>
                <a:gd name="T71" fmla="*/ 2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2" h="953">
                  <a:moveTo>
                    <a:pt x="1931" y="5"/>
                  </a:moveTo>
                  <a:lnTo>
                    <a:pt x="1913" y="11"/>
                  </a:lnTo>
                  <a:lnTo>
                    <a:pt x="1908" y="14"/>
                  </a:lnTo>
                  <a:lnTo>
                    <a:pt x="1872" y="24"/>
                  </a:lnTo>
                  <a:lnTo>
                    <a:pt x="1869" y="24"/>
                  </a:lnTo>
                  <a:lnTo>
                    <a:pt x="1866" y="24"/>
                  </a:lnTo>
                  <a:lnTo>
                    <a:pt x="1864" y="25"/>
                  </a:lnTo>
                  <a:lnTo>
                    <a:pt x="1862" y="25"/>
                  </a:lnTo>
                  <a:lnTo>
                    <a:pt x="1786" y="46"/>
                  </a:lnTo>
                  <a:lnTo>
                    <a:pt x="876" y="320"/>
                  </a:lnTo>
                  <a:lnTo>
                    <a:pt x="541" y="423"/>
                  </a:lnTo>
                  <a:lnTo>
                    <a:pt x="271" y="511"/>
                  </a:lnTo>
                  <a:lnTo>
                    <a:pt x="128" y="569"/>
                  </a:lnTo>
                  <a:lnTo>
                    <a:pt x="97" y="587"/>
                  </a:lnTo>
                  <a:lnTo>
                    <a:pt x="74" y="607"/>
                  </a:lnTo>
                  <a:lnTo>
                    <a:pt x="63" y="623"/>
                  </a:lnTo>
                  <a:lnTo>
                    <a:pt x="52" y="633"/>
                  </a:lnTo>
                  <a:lnTo>
                    <a:pt x="45" y="638"/>
                  </a:lnTo>
                  <a:lnTo>
                    <a:pt x="24" y="648"/>
                  </a:lnTo>
                  <a:lnTo>
                    <a:pt x="19" y="650"/>
                  </a:lnTo>
                  <a:lnTo>
                    <a:pt x="16" y="651"/>
                  </a:lnTo>
                  <a:lnTo>
                    <a:pt x="13" y="652"/>
                  </a:lnTo>
                  <a:lnTo>
                    <a:pt x="9" y="652"/>
                  </a:lnTo>
                  <a:lnTo>
                    <a:pt x="8" y="653"/>
                  </a:lnTo>
                  <a:lnTo>
                    <a:pt x="8" y="661"/>
                  </a:lnTo>
                  <a:lnTo>
                    <a:pt x="7" y="665"/>
                  </a:lnTo>
                  <a:lnTo>
                    <a:pt x="4" y="686"/>
                  </a:lnTo>
                  <a:lnTo>
                    <a:pt x="0" y="758"/>
                  </a:lnTo>
                  <a:lnTo>
                    <a:pt x="5" y="785"/>
                  </a:lnTo>
                  <a:lnTo>
                    <a:pt x="10" y="799"/>
                  </a:lnTo>
                  <a:lnTo>
                    <a:pt x="14" y="804"/>
                  </a:lnTo>
                  <a:lnTo>
                    <a:pt x="18" y="807"/>
                  </a:lnTo>
                  <a:lnTo>
                    <a:pt x="22" y="811"/>
                  </a:lnTo>
                  <a:lnTo>
                    <a:pt x="28" y="813"/>
                  </a:lnTo>
                  <a:lnTo>
                    <a:pt x="34" y="812"/>
                  </a:lnTo>
                  <a:lnTo>
                    <a:pt x="39" y="810"/>
                  </a:lnTo>
                  <a:lnTo>
                    <a:pt x="58" y="806"/>
                  </a:lnTo>
                  <a:lnTo>
                    <a:pt x="90" y="803"/>
                  </a:lnTo>
                  <a:lnTo>
                    <a:pt x="123" y="805"/>
                  </a:lnTo>
                  <a:lnTo>
                    <a:pt x="713" y="897"/>
                  </a:lnTo>
                  <a:lnTo>
                    <a:pt x="765" y="911"/>
                  </a:lnTo>
                  <a:lnTo>
                    <a:pt x="788" y="920"/>
                  </a:lnTo>
                  <a:lnTo>
                    <a:pt x="801" y="929"/>
                  </a:lnTo>
                  <a:lnTo>
                    <a:pt x="813" y="934"/>
                  </a:lnTo>
                  <a:lnTo>
                    <a:pt x="840" y="937"/>
                  </a:lnTo>
                  <a:lnTo>
                    <a:pt x="847" y="939"/>
                  </a:lnTo>
                  <a:lnTo>
                    <a:pt x="853" y="942"/>
                  </a:lnTo>
                  <a:lnTo>
                    <a:pt x="866" y="949"/>
                  </a:lnTo>
                  <a:lnTo>
                    <a:pt x="876" y="953"/>
                  </a:lnTo>
                  <a:lnTo>
                    <a:pt x="882" y="953"/>
                  </a:lnTo>
                  <a:lnTo>
                    <a:pt x="890" y="952"/>
                  </a:lnTo>
                  <a:lnTo>
                    <a:pt x="924" y="939"/>
                  </a:lnTo>
                  <a:lnTo>
                    <a:pt x="970" y="914"/>
                  </a:lnTo>
                  <a:lnTo>
                    <a:pt x="1339" y="652"/>
                  </a:lnTo>
                  <a:lnTo>
                    <a:pt x="1691" y="384"/>
                  </a:lnTo>
                  <a:lnTo>
                    <a:pt x="1774" y="310"/>
                  </a:lnTo>
                  <a:lnTo>
                    <a:pt x="1969" y="148"/>
                  </a:lnTo>
                  <a:lnTo>
                    <a:pt x="1981" y="139"/>
                  </a:lnTo>
                  <a:lnTo>
                    <a:pt x="1984" y="138"/>
                  </a:lnTo>
                  <a:lnTo>
                    <a:pt x="1987" y="136"/>
                  </a:lnTo>
                  <a:lnTo>
                    <a:pt x="1990" y="122"/>
                  </a:lnTo>
                  <a:lnTo>
                    <a:pt x="1992" y="88"/>
                  </a:lnTo>
                  <a:lnTo>
                    <a:pt x="1986" y="36"/>
                  </a:lnTo>
                  <a:lnTo>
                    <a:pt x="1981" y="20"/>
                  </a:lnTo>
                  <a:lnTo>
                    <a:pt x="1978" y="14"/>
                  </a:lnTo>
                  <a:lnTo>
                    <a:pt x="1976" y="10"/>
                  </a:lnTo>
                  <a:lnTo>
                    <a:pt x="1972" y="6"/>
                  </a:lnTo>
                  <a:lnTo>
                    <a:pt x="1964" y="2"/>
                  </a:lnTo>
                  <a:lnTo>
                    <a:pt x="1953" y="0"/>
                  </a:lnTo>
                  <a:lnTo>
                    <a:pt x="1947" y="0"/>
                  </a:lnTo>
                  <a:lnTo>
                    <a:pt x="1941" y="1"/>
                  </a:lnTo>
                  <a:lnTo>
                    <a:pt x="1936" y="2"/>
                  </a:lnTo>
                  <a:lnTo>
                    <a:pt x="1931" y="5"/>
                  </a:lnTo>
                  <a:close/>
                </a:path>
              </a:pathLst>
            </a:custGeom>
            <a:solidFill>
              <a:srgbClr val="80D8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 name="Freeform 52"/>
            <p:cNvSpPr>
              <a:spLocks/>
            </p:cNvSpPr>
            <p:nvPr/>
          </p:nvSpPr>
          <p:spPr bwMode="auto">
            <a:xfrm>
              <a:off x="4651376" y="2854326"/>
              <a:ext cx="3122613" cy="1470025"/>
            </a:xfrm>
            <a:custGeom>
              <a:avLst/>
              <a:gdLst>
                <a:gd name="T0" fmla="*/ 1271 w 1967"/>
                <a:gd name="T1" fmla="*/ 3 h 926"/>
                <a:gd name="T2" fmla="*/ 1229 w 1967"/>
                <a:gd name="T3" fmla="*/ 10 h 926"/>
                <a:gd name="T4" fmla="*/ 1213 w 1967"/>
                <a:gd name="T5" fmla="*/ 16 h 926"/>
                <a:gd name="T6" fmla="*/ 1183 w 1967"/>
                <a:gd name="T7" fmla="*/ 36 h 926"/>
                <a:gd name="T8" fmla="*/ 996 w 1967"/>
                <a:gd name="T9" fmla="*/ 153 h 926"/>
                <a:gd name="T10" fmla="*/ 836 w 1967"/>
                <a:gd name="T11" fmla="*/ 228 h 926"/>
                <a:gd name="T12" fmla="*/ 665 w 1967"/>
                <a:gd name="T13" fmla="*/ 363 h 926"/>
                <a:gd name="T14" fmla="*/ 583 w 1967"/>
                <a:gd name="T15" fmla="*/ 420 h 926"/>
                <a:gd name="T16" fmla="*/ 538 w 1967"/>
                <a:gd name="T17" fmla="*/ 448 h 926"/>
                <a:gd name="T18" fmla="*/ 84 w 1967"/>
                <a:gd name="T19" fmla="*/ 681 h 926"/>
                <a:gd name="T20" fmla="*/ 38 w 1967"/>
                <a:gd name="T21" fmla="*/ 711 h 926"/>
                <a:gd name="T22" fmla="*/ 18 w 1967"/>
                <a:gd name="T23" fmla="*/ 727 h 926"/>
                <a:gd name="T24" fmla="*/ 3 w 1967"/>
                <a:gd name="T25" fmla="*/ 744 h 926"/>
                <a:gd name="T26" fmla="*/ 0 w 1967"/>
                <a:gd name="T27" fmla="*/ 754 h 926"/>
                <a:gd name="T28" fmla="*/ 1 w 1967"/>
                <a:gd name="T29" fmla="*/ 758 h 926"/>
                <a:gd name="T30" fmla="*/ 3 w 1967"/>
                <a:gd name="T31" fmla="*/ 762 h 926"/>
                <a:gd name="T32" fmla="*/ 5 w 1967"/>
                <a:gd name="T33" fmla="*/ 766 h 926"/>
                <a:gd name="T34" fmla="*/ 13 w 1967"/>
                <a:gd name="T35" fmla="*/ 773 h 926"/>
                <a:gd name="T36" fmla="*/ 25 w 1967"/>
                <a:gd name="T37" fmla="*/ 781 h 926"/>
                <a:gd name="T38" fmla="*/ 53 w 1967"/>
                <a:gd name="T39" fmla="*/ 791 h 926"/>
                <a:gd name="T40" fmla="*/ 110 w 1967"/>
                <a:gd name="T41" fmla="*/ 800 h 926"/>
                <a:gd name="T42" fmla="*/ 239 w 1967"/>
                <a:gd name="T43" fmla="*/ 813 h 926"/>
                <a:gd name="T44" fmla="*/ 800 w 1967"/>
                <a:gd name="T45" fmla="*/ 900 h 926"/>
                <a:gd name="T46" fmla="*/ 865 w 1967"/>
                <a:gd name="T47" fmla="*/ 923 h 926"/>
                <a:gd name="T48" fmla="*/ 895 w 1967"/>
                <a:gd name="T49" fmla="*/ 926 h 926"/>
                <a:gd name="T50" fmla="*/ 904 w 1967"/>
                <a:gd name="T51" fmla="*/ 925 h 926"/>
                <a:gd name="T52" fmla="*/ 925 w 1967"/>
                <a:gd name="T53" fmla="*/ 920 h 926"/>
                <a:gd name="T54" fmla="*/ 935 w 1967"/>
                <a:gd name="T55" fmla="*/ 916 h 926"/>
                <a:gd name="T56" fmla="*/ 953 w 1967"/>
                <a:gd name="T57" fmla="*/ 904 h 926"/>
                <a:gd name="T58" fmla="*/ 958 w 1967"/>
                <a:gd name="T59" fmla="*/ 899 h 926"/>
                <a:gd name="T60" fmla="*/ 983 w 1967"/>
                <a:gd name="T61" fmla="*/ 878 h 926"/>
                <a:gd name="T62" fmla="*/ 1636 w 1967"/>
                <a:gd name="T63" fmla="*/ 390 h 926"/>
                <a:gd name="T64" fmla="*/ 1686 w 1967"/>
                <a:gd name="T65" fmla="*/ 344 h 926"/>
                <a:gd name="T66" fmla="*/ 1867 w 1967"/>
                <a:gd name="T67" fmla="*/ 210 h 926"/>
                <a:gd name="T68" fmla="*/ 1961 w 1967"/>
                <a:gd name="T69" fmla="*/ 121 h 926"/>
                <a:gd name="T70" fmla="*/ 1965 w 1967"/>
                <a:gd name="T71" fmla="*/ 114 h 926"/>
                <a:gd name="T72" fmla="*/ 1967 w 1967"/>
                <a:gd name="T73" fmla="*/ 109 h 926"/>
                <a:gd name="T74" fmla="*/ 1967 w 1967"/>
                <a:gd name="T75" fmla="*/ 103 h 926"/>
                <a:gd name="T76" fmla="*/ 1965 w 1967"/>
                <a:gd name="T77" fmla="*/ 97 h 926"/>
                <a:gd name="T78" fmla="*/ 1961 w 1967"/>
                <a:gd name="T79" fmla="*/ 92 h 926"/>
                <a:gd name="T80" fmla="*/ 1955 w 1967"/>
                <a:gd name="T81" fmla="*/ 87 h 926"/>
                <a:gd name="T82" fmla="*/ 1942 w 1967"/>
                <a:gd name="T83" fmla="*/ 79 h 926"/>
                <a:gd name="T84" fmla="*/ 1935 w 1967"/>
                <a:gd name="T85" fmla="*/ 77 h 926"/>
                <a:gd name="T86" fmla="*/ 1881 w 1967"/>
                <a:gd name="T87" fmla="*/ 64 h 926"/>
                <a:gd name="T88" fmla="*/ 1473 w 1967"/>
                <a:gd name="T89" fmla="*/ 8 h 926"/>
                <a:gd name="T90" fmla="*/ 1327 w 1967"/>
                <a:gd name="T91" fmla="*/ 0 h 926"/>
                <a:gd name="T92" fmla="*/ 1271 w 1967"/>
                <a:gd name="T93" fmla="*/ 3 h 9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967" h="926">
                  <a:moveTo>
                    <a:pt x="1271" y="3"/>
                  </a:moveTo>
                  <a:lnTo>
                    <a:pt x="1229" y="10"/>
                  </a:lnTo>
                  <a:lnTo>
                    <a:pt x="1213" y="16"/>
                  </a:lnTo>
                  <a:lnTo>
                    <a:pt x="1183" y="36"/>
                  </a:lnTo>
                  <a:lnTo>
                    <a:pt x="996" y="153"/>
                  </a:lnTo>
                  <a:lnTo>
                    <a:pt x="836" y="228"/>
                  </a:lnTo>
                  <a:lnTo>
                    <a:pt x="665" y="363"/>
                  </a:lnTo>
                  <a:lnTo>
                    <a:pt x="583" y="420"/>
                  </a:lnTo>
                  <a:lnTo>
                    <a:pt x="538" y="448"/>
                  </a:lnTo>
                  <a:lnTo>
                    <a:pt x="84" y="681"/>
                  </a:lnTo>
                  <a:lnTo>
                    <a:pt x="38" y="711"/>
                  </a:lnTo>
                  <a:lnTo>
                    <a:pt x="18" y="727"/>
                  </a:lnTo>
                  <a:lnTo>
                    <a:pt x="3" y="744"/>
                  </a:lnTo>
                  <a:lnTo>
                    <a:pt x="0" y="754"/>
                  </a:lnTo>
                  <a:lnTo>
                    <a:pt x="1" y="758"/>
                  </a:lnTo>
                  <a:lnTo>
                    <a:pt x="3" y="762"/>
                  </a:lnTo>
                  <a:lnTo>
                    <a:pt x="5" y="766"/>
                  </a:lnTo>
                  <a:lnTo>
                    <a:pt x="13" y="773"/>
                  </a:lnTo>
                  <a:lnTo>
                    <a:pt x="25" y="781"/>
                  </a:lnTo>
                  <a:lnTo>
                    <a:pt x="53" y="791"/>
                  </a:lnTo>
                  <a:lnTo>
                    <a:pt x="110" y="800"/>
                  </a:lnTo>
                  <a:lnTo>
                    <a:pt x="239" y="813"/>
                  </a:lnTo>
                  <a:lnTo>
                    <a:pt x="800" y="900"/>
                  </a:lnTo>
                  <a:lnTo>
                    <a:pt x="865" y="923"/>
                  </a:lnTo>
                  <a:lnTo>
                    <a:pt x="895" y="926"/>
                  </a:lnTo>
                  <a:lnTo>
                    <a:pt x="904" y="925"/>
                  </a:lnTo>
                  <a:lnTo>
                    <a:pt x="925" y="920"/>
                  </a:lnTo>
                  <a:lnTo>
                    <a:pt x="935" y="916"/>
                  </a:lnTo>
                  <a:lnTo>
                    <a:pt x="953" y="904"/>
                  </a:lnTo>
                  <a:lnTo>
                    <a:pt x="958" y="899"/>
                  </a:lnTo>
                  <a:lnTo>
                    <a:pt x="983" y="878"/>
                  </a:lnTo>
                  <a:lnTo>
                    <a:pt x="1636" y="390"/>
                  </a:lnTo>
                  <a:lnTo>
                    <a:pt x="1686" y="344"/>
                  </a:lnTo>
                  <a:lnTo>
                    <a:pt x="1867" y="210"/>
                  </a:lnTo>
                  <a:lnTo>
                    <a:pt x="1961" y="121"/>
                  </a:lnTo>
                  <a:lnTo>
                    <a:pt x="1965" y="114"/>
                  </a:lnTo>
                  <a:lnTo>
                    <a:pt x="1967" y="109"/>
                  </a:lnTo>
                  <a:lnTo>
                    <a:pt x="1967" y="103"/>
                  </a:lnTo>
                  <a:lnTo>
                    <a:pt x="1965" y="97"/>
                  </a:lnTo>
                  <a:lnTo>
                    <a:pt x="1961" y="92"/>
                  </a:lnTo>
                  <a:lnTo>
                    <a:pt x="1955" y="87"/>
                  </a:lnTo>
                  <a:lnTo>
                    <a:pt x="1942" y="79"/>
                  </a:lnTo>
                  <a:lnTo>
                    <a:pt x="1935" y="77"/>
                  </a:lnTo>
                  <a:lnTo>
                    <a:pt x="1881" y="64"/>
                  </a:lnTo>
                  <a:lnTo>
                    <a:pt x="1473" y="8"/>
                  </a:lnTo>
                  <a:lnTo>
                    <a:pt x="1327" y="0"/>
                  </a:lnTo>
                  <a:lnTo>
                    <a:pt x="1271" y="3"/>
                  </a:lnTo>
                  <a:close/>
                </a:path>
              </a:pathLst>
            </a:custGeom>
            <a:solidFill>
              <a:srgbClr val="ADE6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 name="Freeform 53"/>
            <p:cNvSpPr>
              <a:spLocks/>
            </p:cNvSpPr>
            <p:nvPr/>
          </p:nvSpPr>
          <p:spPr bwMode="auto">
            <a:xfrm>
              <a:off x="5367339" y="4391026"/>
              <a:ext cx="1073150" cy="933450"/>
            </a:xfrm>
            <a:custGeom>
              <a:avLst/>
              <a:gdLst>
                <a:gd name="T0" fmla="*/ 9 w 676"/>
                <a:gd name="T1" fmla="*/ 588 h 588"/>
                <a:gd name="T2" fmla="*/ 21 w 676"/>
                <a:gd name="T3" fmla="*/ 585 h 588"/>
                <a:gd name="T4" fmla="*/ 52 w 676"/>
                <a:gd name="T5" fmla="*/ 572 h 588"/>
                <a:gd name="T6" fmla="*/ 79 w 676"/>
                <a:gd name="T7" fmla="*/ 556 h 588"/>
                <a:gd name="T8" fmla="*/ 520 w 676"/>
                <a:gd name="T9" fmla="*/ 177 h 588"/>
                <a:gd name="T10" fmla="*/ 635 w 676"/>
                <a:gd name="T11" fmla="*/ 71 h 588"/>
                <a:gd name="T12" fmla="*/ 652 w 676"/>
                <a:gd name="T13" fmla="*/ 51 h 588"/>
                <a:gd name="T14" fmla="*/ 665 w 676"/>
                <a:gd name="T15" fmla="*/ 29 h 588"/>
                <a:gd name="T16" fmla="*/ 676 w 676"/>
                <a:gd name="T17" fmla="*/ 5 h 588"/>
                <a:gd name="T18" fmla="*/ 676 w 676"/>
                <a:gd name="T19" fmla="*/ 3 h 588"/>
                <a:gd name="T20" fmla="*/ 674 w 676"/>
                <a:gd name="T21" fmla="*/ 1 h 588"/>
                <a:gd name="T22" fmla="*/ 672 w 676"/>
                <a:gd name="T23" fmla="*/ 0 h 588"/>
                <a:gd name="T24" fmla="*/ 667 w 676"/>
                <a:gd name="T25" fmla="*/ 2 h 588"/>
                <a:gd name="T26" fmla="*/ 651 w 676"/>
                <a:gd name="T27" fmla="*/ 11 h 588"/>
                <a:gd name="T28" fmla="*/ 639 w 676"/>
                <a:gd name="T29" fmla="*/ 19 h 588"/>
                <a:gd name="T30" fmla="*/ 448 w 676"/>
                <a:gd name="T31" fmla="*/ 177 h 588"/>
                <a:gd name="T32" fmla="*/ 151 w 676"/>
                <a:gd name="T33" fmla="*/ 434 h 588"/>
                <a:gd name="T34" fmla="*/ 18 w 676"/>
                <a:gd name="T35" fmla="*/ 557 h 588"/>
                <a:gd name="T36" fmla="*/ 9 w 676"/>
                <a:gd name="T37" fmla="*/ 568 h 588"/>
                <a:gd name="T38" fmla="*/ 1 w 676"/>
                <a:gd name="T39" fmla="*/ 579 h 588"/>
                <a:gd name="T40" fmla="*/ 0 w 676"/>
                <a:gd name="T41" fmla="*/ 584 h 588"/>
                <a:gd name="T42" fmla="*/ 1 w 676"/>
                <a:gd name="T43" fmla="*/ 586 h 588"/>
                <a:gd name="T44" fmla="*/ 4 w 676"/>
                <a:gd name="T45" fmla="*/ 588 h 588"/>
                <a:gd name="T46" fmla="*/ 9 w 676"/>
                <a:gd name="T47"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76" h="588">
                  <a:moveTo>
                    <a:pt x="9" y="588"/>
                  </a:moveTo>
                  <a:lnTo>
                    <a:pt x="21" y="585"/>
                  </a:lnTo>
                  <a:lnTo>
                    <a:pt x="52" y="572"/>
                  </a:lnTo>
                  <a:lnTo>
                    <a:pt x="79" y="556"/>
                  </a:lnTo>
                  <a:lnTo>
                    <a:pt x="520" y="177"/>
                  </a:lnTo>
                  <a:lnTo>
                    <a:pt x="635" y="71"/>
                  </a:lnTo>
                  <a:lnTo>
                    <a:pt x="652" y="51"/>
                  </a:lnTo>
                  <a:lnTo>
                    <a:pt x="665" y="29"/>
                  </a:lnTo>
                  <a:lnTo>
                    <a:pt x="676" y="5"/>
                  </a:lnTo>
                  <a:lnTo>
                    <a:pt x="676" y="3"/>
                  </a:lnTo>
                  <a:lnTo>
                    <a:pt x="674" y="1"/>
                  </a:lnTo>
                  <a:lnTo>
                    <a:pt x="672" y="0"/>
                  </a:lnTo>
                  <a:lnTo>
                    <a:pt x="667" y="2"/>
                  </a:lnTo>
                  <a:lnTo>
                    <a:pt x="651" y="11"/>
                  </a:lnTo>
                  <a:lnTo>
                    <a:pt x="639" y="19"/>
                  </a:lnTo>
                  <a:lnTo>
                    <a:pt x="448" y="177"/>
                  </a:lnTo>
                  <a:lnTo>
                    <a:pt x="151" y="434"/>
                  </a:lnTo>
                  <a:lnTo>
                    <a:pt x="18" y="557"/>
                  </a:lnTo>
                  <a:lnTo>
                    <a:pt x="9" y="568"/>
                  </a:lnTo>
                  <a:lnTo>
                    <a:pt x="1" y="579"/>
                  </a:lnTo>
                  <a:lnTo>
                    <a:pt x="0" y="584"/>
                  </a:lnTo>
                  <a:lnTo>
                    <a:pt x="1" y="586"/>
                  </a:lnTo>
                  <a:lnTo>
                    <a:pt x="4" y="588"/>
                  </a:lnTo>
                  <a:lnTo>
                    <a:pt x="9" y="588"/>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 name="Freeform 54"/>
            <p:cNvSpPr>
              <a:spLocks/>
            </p:cNvSpPr>
            <p:nvPr/>
          </p:nvSpPr>
          <p:spPr bwMode="auto">
            <a:xfrm>
              <a:off x="4740276" y="5165726"/>
              <a:ext cx="1387475" cy="517525"/>
            </a:xfrm>
            <a:custGeom>
              <a:avLst/>
              <a:gdLst>
                <a:gd name="T0" fmla="*/ 98 w 874"/>
                <a:gd name="T1" fmla="*/ 3 h 326"/>
                <a:gd name="T2" fmla="*/ 83 w 874"/>
                <a:gd name="T3" fmla="*/ 11 h 326"/>
                <a:gd name="T4" fmla="*/ 69 w 874"/>
                <a:gd name="T5" fmla="*/ 40 h 326"/>
                <a:gd name="T6" fmla="*/ 55 w 874"/>
                <a:gd name="T7" fmla="*/ 48 h 326"/>
                <a:gd name="T8" fmla="*/ 21 w 874"/>
                <a:gd name="T9" fmla="*/ 59 h 326"/>
                <a:gd name="T10" fmla="*/ 9 w 874"/>
                <a:gd name="T11" fmla="*/ 70 h 326"/>
                <a:gd name="T12" fmla="*/ 2 w 874"/>
                <a:gd name="T13" fmla="*/ 89 h 326"/>
                <a:gd name="T14" fmla="*/ 0 w 874"/>
                <a:gd name="T15" fmla="*/ 127 h 326"/>
                <a:gd name="T16" fmla="*/ 10 w 874"/>
                <a:gd name="T17" fmla="*/ 155 h 326"/>
                <a:gd name="T18" fmla="*/ 32 w 874"/>
                <a:gd name="T19" fmla="*/ 178 h 326"/>
                <a:gd name="T20" fmla="*/ 78 w 874"/>
                <a:gd name="T21" fmla="*/ 188 h 326"/>
                <a:gd name="T22" fmla="*/ 121 w 874"/>
                <a:gd name="T23" fmla="*/ 183 h 326"/>
                <a:gd name="T24" fmla="*/ 135 w 874"/>
                <a:gd name="T25" fmla="*/ 176 h 326"/>
                <a:gd name="T26" fmla="*/ 148 w 874"/>
                <a:gd name="T27" fmla="*/ 158 h 326"/>
                <a:gd name="T28" fmla="*/ 156 w 874"/>
                <a:gd name="T29" fmla="*/ 129 h 326"/>
                <a:gd name="T30" fmla="*/ 153 w 874"/>
                <a:gd name="T31" fmla="*/ 99 h 326"/>
                <a:gd name="T32" fmla="*/ 142 w 874"/>
                <a:gd name="T33" fmla="*/ 75 h 326"/>
                <a:gd name="T34" fmla="*/ 137 w 874"/>
                <a:gd name="T35" fmla="*/ 69 h 326"/>
                <a:gd name="T36" fmla="*/ 122 w 874"/>
                <a:gd name="T37" fmla="*/ 64 h 326"/>
                <a:gd name="T38" fmla="*/ 119 w 874"/>
                <a:gd name="T39" fmla="*/ 61 h 326"/>
                <a:gd name="T40" fmla="*/ 122 w 874"/>
                <a:gd name="T41" fmla="*/ 52 h 326"/>
                <a:gd name="T42" fmla="*/ 136 w 874"/>
                <a:gd name="T43" fmla="*/ 44 h 326"/>
                <a:gd name="T44" fmla="*/ 164 w 874"/>
                <a:gd name="T45" fmla="*/ 42 h 326"/>
                <a:gd name="T46" fmla="*/ 469 w 874"/>
                <a:gd name="T47" fmla="*/ 110 h 326"/>
                <a:gd name="T48" fmla="*/ 729 w 874"/>
                <a:gd name="T49" fmla="*/ 141 h 326"/>
                <a:gd name="T50" fmla="*/ 745 w 874"/>
                <a:gd name="T51" fmla="*/ 144 h 326"/>
                <a:gd name="T52" fmla="*/ 758 w 874"/>
                <a:gd name="T53" fmla="*/ 160 h 326"/>
                <a:gd name="T54" fmla="*/ 766 w 874"/>
                <a:gd name="T55" fmla="*/ 189 h 326"/>
                <a:gd name="T56" fmla="*/ 764 w 874"/>
                <a:gd name="T57" fmla="*/ 197 h 326"/>
                <a:gd name="T58" fmla="*/ 756 w 874"/>
                <a:gd name="T59" fmla="*/ 203 h 326"/>
                <a:gd name="T60" fmla="*/ 727 w 874"/>
                <a:gd name="T61" fmla="*/ 216 h 326"/>
                <a:gd name="T62" fmla="*/ 704 w 874"/>
                <a:gd name="T63" fmla="*/ 259 h 326"/>
                <a:gd name="T64" fmla="*/ 703 w 874"/>
                <a:gd name="T65" fmla="*/ 282 h 326"/>
                <a:gd name="T66" fmla="*/ 709 w 874"/>
                <a:gd name="T67" fmla="*/ 294 h 326"/>
                <a:gd name="T68" fmla="*/ 732 w 874"/>
                <a:gd name="T69" fmla="*/ 316 h 326"/>
                <a:gd name="T70" fmla="*/ 747 w 874"/>
                <a:gd name="T71" fmla="*/ 323 h 326"/>
                <a:gd name="T72" fmla="*/ 780 w 874"/>
                <a:gd name="T73" fmla="*/ 326 h 326"/>
                <a:gd name="T74" fmla="*/ 831 w 874"/>
                <a:gd name="T75" fmla="*/ 312 h 326"/>
                <a:gd name="T76" fmla="*/ 865 w 874"/>
                <a:gd name="T77" fmla="*/ 285 h 326"/>
                <a:gd name="T78" fmla="*/ 873 w 874"/>
                <a:gd name="T79" fmla="*/ 262 h 326"/>
                <a:gd name="T80" fmla="*/ 873 w 874"/>
                <a:gd name="T81" fmla="*/ 233 h 326"/>
                <a:gd name="T82" fmla="*/ 866 w 874"/>
                <a:gd name="T83" fmla="*/ 210 h 326"/>
                <a:gd name="T84" fmla="*/ 856 w 874"/>
                <a:gd name="T85" fmla="*/ 203 h 326"/>
                <a:gd name="T86" fmla="*/ 820 w 874"/>
                <a:gd name="T87" fmla="*/ 193 h 326"/>
                <a:gd name="T88" fmla="*/ 811 w 874"/>
                <a:gd name="T89" fmla="*/ 185 h 326"/>
                <a:gd name="T90" fmla="*/ 805 w 874"/>
                <a:gd name="T91" fmla="*/ 152 h 326"/>
                <a:gd name="T92" fmla="*/ 801 w 874"/>
                <a:gd name="T93" fmla="*/ 139 h 326"/>
                <a:gd name="T94" fmla="*/ 793 w 874"/>
                <a:gd name="T95" fmla="*/ 124 h 326"/>
                <a:gd name="T96" fmla="*/ 786 w 874"/>
                <a:gd name="T97" fmla="*/ 114 h 326"/>
                <a:gd name="T98" fmla="*/ 771 w 874"/>
                <a:gd name="T99" fmla="*/ 105 h 326"/>
                <a:gd name="T100" fmla="*/ 736 w 874"/>
                <a:gd name="T101" fmla="*/ 97 h 326"/>
                <a:gd name="T102" fmla="*/ 501 w 874"/>
                <a:gd name="T103" fmla="*/ 66 h 326"/>
                <a:gd name="T104" fmla="*/ 472 w 874"/>
                <a:gd name="T105" fmla="*/ 59 h 326"/>
                <a:gd name="T106" fmla="*/ 115 w 874"/>
                <a:gd name="T107" fmla="*/ 0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74" h="326">
                  <a:moveTo>
                    <a:pt x="115" y="0"/>
                  </a:moveTo>
                  <a:lnTo>
                    <a:pt x="98" y="3"/>
                  </a:lnTo>
                  <a:lnTo>
                    <a:pt x="92" y="5"/>
                  </a:lnTo>
                  <a:lnTo>
                    <a:pt x="83" y="11"/>
                  </a:lnTo>
                  <a:lnTo>
                    <a:pt x="77" y="19"/>
                  </a:lnTo>
                  <a:lnTo>
                    <a:pt x="69" y="40"/>
                  </a:lnTo>
                  <a:lnTo>
                    <a:pt x="64" y="44"/>
                  </a:lnTo>
                  <a:lnTo>
                    <a:pt x="55" y="48"/>
                  </a:lnTo>
                  <a:lnTo>
                    <a:pt x="40" y="49"/>
                  </a:lnTo>
                  <a:lnTo>
                    <a:pt x="21" y="59"/>
                  </a:lnTo>
                  <a:lnTo>
                    <a:pt x="13" y="65"/>
                  </a:lnTo>
                  <a:lnTo>
                    <a:pt x="9" y="70"/>
                  </a:lnTo>
                  <a:lnTo>
                    <a:pt x="7" y="75"/>
                  </a:lnTo>
                  <a:lnTo>
                    <a:pt x="2" y="89"/>
                  </a:lnTo>
                  <a:lnTo>
                    <a:pt x="0" y="108"/>
                  </a:lnTo>
                  <a:lnTo>
                    <a:pt x="0" y="127"/>
                  </a:lnTo>
                  <a:lnTo>
                    <a:pt x="3" y="143"/>
                  </a:lnTo>
                  <a:lnTo>
                    <a:pt x="10" y="155"/>
                  </a:lnTo>
                  <a:lnTo>
                    <a:pt x="20" y="167"/>
                  </a:lnTo>
                  <a:lnTo>
                    <a:pt x="32" y="178"/>
                  </a:lnTo>
                  <a:lnTo>
                    <a:pt x="47" y="183"/>
                  </a:lnTo>
                  <a:lnTo>
                    <a:pt x="78" y="188"/>
                  </a:lnTo>
                  <a:lnTo>
                    <a:pt x="101" y="187"/>
                  </a:lnTo>
                  <a:lnTo>
                    <a:pt x="121" y="183"/>
                  </a:lnTo>
                  <a:lnTo>
                    <a:pt x="129" y="180"/>
                  </a:lnTo>
                  <a:lnTo>
                    <a:pt x="135" y="176"/>
                  </a:lnTo>
                  <a:lnTo>
                    <a:pt x="145" y="165"/>
                  </a:lnTo>
                  <a:lnTo>
                    <a:pt x="148" y="158"/>
                  </a:lnTo>
                  <a:lnTo>
                    <a:pt x="153" y="144"/>
                  </a:lnTo>
                  <a:lnTo>
                    <a:pt x="156" y="129"/>
                  </a:lnTo>
                  <a:lnTo>
                    <a:pt x="156" y="115"/>
                  </a:lnTo>
                  <a:lnTo>
                    <a:pt x="153" y="99"/>
                  </a:lnTo>
                  <a:lnTo>
                    <a:pt x="145" y="80"/>
                  </a:lnTo>
                  <a:lnTo>
                    <a:pt x="142" y="75"/>
                  </a:lnTo>
                  <a:lnTo>
                    <a:pt x="140" y="71"/>
                  </a:lnTo>
                  <a:lnTo>
                    <a:pt x="137" y="69"/>
                  </a:lnTo>
                  <a:lnTo>
                    <a:pt x="129" y="65"/>
                  </a:lnTo>
                  <a:lnTo>
                    <a:pt x="122" y="64"/>
                  </a:lnTo>
                  <a:lnTo>
                    <a:pt x="120" y="63"/>
                  </a:lnTo>
                  <a:lnTo>
                    <a:pt x="119" y="61"/>
                  </a:lnTo>
                  <a:lnTo>
                    <a:pt x="120" y="57"/>
                  </a:lnTo>
                  <a:lnTo>
                    <a:pt x="122" y="52"/>
                  </a:lnTo>
                  <a:lnTo>
                    <a:pt x="127" y="47"/>
                  </a:lnTo>
                  <a:lnTo>
                    <a:pt x="136" y="44"/>
                  </a:lnTo>
                  <a:lnTo>
                    <a:pt x="145" y="42"/>
                  </a:lnTo>
                  <a:lnTo>
                    <a:pt x="164" y="42"/>
                  </a:lnTo>
                  <a:lnTo>
                    <a:pt x="184" y="45"/>
                  </a:lnTo>
                  <a:lnTo>
                    <a:pt x="469" y="110"/>
                  </a:lnTo>
                  <a:lnTo>
                    <a:pt x="675" y="139"/>
                  </a:lnTo>
                  <a:lnTo>
                    <a:pt x="729" y="141"/>
                  </a:lnTo>
                  <a:lnTo>
                    <a:pt x="740" y="143"/>
                  </a:lnTo>
                  <a:lnTo>
                    <a:pt x="745" y="144"/>
                  </a:lnTo>
                  <a:lnTo>
                    <a:pt x="754" y="153"/>
                  </a:lnTo>
                  <a:lnTo>
                    <a:pt x="758" y="160"/>
                  </a:lnTo>
                  <a:lnTo>
                    <a:pt x="766" y="182"/>
                  </a:lnTo>
                  <a:lnTo>
                    <a:pt x="766" y="189"/>
                  </a:lnTo>
                  <a:lnTo>
                    <a:pt x="765" y="193"/>
                  </a:lnTo>
                  <a:lnTo>
                    <a:pt x="764" y="197"/>
                  </a:lnTo>
                  <a:lnTo>
                    <a:pt x="760" y="200"/>
                  </a:lnTo>
                  <a:lnTo>
                    <a:pt x="756" y="203"/>
                  </a:lnTo>
                  <a:lnTo>
                    <a:pt x="733" y="212"/>
                  </a:lnTo>
                  <a:lnTo>
                    <a:pt x="727" y="216"/>
                  </a:lnTo>
                  <a:lnTo>
                    <a:pt x="719" y="226"/>
                  </a:lnTo>
                  <a:lnTo>
                    <a:pt x="704" y="259"/>
                  </a:lnTo>
                  <a:lnTo>
                    <a:pt x="702" y="275"/>
                  </a:lnTo>
                  <a:lnTo>
                    <a:pt x="703" y="282"/>
                  </a:lnTo>
                  <a:lnTo>
                    <a:pt x="705" y="289"/>
                  </a:lnTo>
                  <a:lnTo>
                    <a:pt x="709" y="294"/>
                  </a:lnTo>
                  <a:lnTo>
                    <a:pt x="720" y="306"/>
                  </a:lnTo>
                  <a:lnTo>
                    <a:pt x="732" y="316"/>
                  </a:lnTo>
                  <a:lnTo>
                    <a:pt x="740" y="320"/>
                  </a:lnTo>
                  <a:lnTo>
                    <a:pt x="747" y="323"/>
                  </a:lnTo>
                  <a:lnTo>
                    <a:pt x="762" y="326"/>
                  </a:lnTo>
                  <a:lnTo>
                    <a:pt x="780" y="326"/>
                  </a:lnTo>
                  <a:lnTo>
                    <a:pt x="815" y="319"/>
                  </a:lnTo>
                  <a:lnTo>
                    <a:pt x="831" y="312"/>
                  </a:lnTo>
                  <a:lnTo>
                    <a:pt x="854" y="297"/>
                  </a:lnTo>
                  <a:lnTo>
                    <a:pt x="865" y="285"/>
                  </a:lnTo>
                  <a:lnTo>
                    <a:pt x="869" y="278"/>
                  </a:lnTo>
                  <a:lnTo>
                    <a:pt x="873" y="262"/>
                  </a:lnTo>
                  <a:lnTo>
                    <a:pt x="874" y="243"/>
                  </a:lnTo>
                  <a:lnTo>
                    <a:pt x="873" y="233"/>
                  </a:lnTo>
                  <a:lnTo>
                    <a:pt x="869" y="217"/>
                  </a:lnTo>
                  <a:lnTo>
                    <a:pt x="866" y="210"/>
                  </a:lnTo>
                  <a:lnTo>
                    <a:pt x="861" y="206"/>
                  </a:lnTo>
                  <a:lnTo>
                    <a:pt x="856" y="203"/>
                  </a:lnTo>
                  <a:lnTo>
                    <a:pt x="826" y="196"/>
                  </a:lnTo>
                  <a:lnTo>
                    <a:pt x="820" y="193"/>
                  </a:lnTo>
                  <a:lnTo>
                    <a:pt x="815" y="190"/>
                  </a:lnTo>
                  <a:lnTo>
                    <a:pt x="811" y="185"/>
                  </a:lnTo>
                  <a:lnTo>
                    <a:pt x="808" y="172"/>
                  </a:lnTo>
                  <a:lnTo>
                    <a:pt x="805" y="152"/>
                  </a:lnTo>
                  <a:lnTo>
                    <a:pt x="804" y="145"/>
                  </a:lnTo>
                  <a:lnTo>
                    <a:pt x="801" y="139"/>
                  </a:lnTo>
                  <a:lnTo>
                    <a:pt x="798" y="134"/>
                  </a:lnTo>
                  <a:lnTo>
                    <a:pt x="793" y="124"/>
                  </a:lnTo>
                  <a:lnTo>
                    <a:pt x="790" y="119"/>
                  </a:lnTo>
                  <a:lnTo>
                    <a:pt x="786" y="114"/>
                  </a:lnTo>
                  <a:lnTo>
                    <a:pt x="780" y="110"/>
                  </a:lnTo>
                  <a:lnTo>
                    <a:pt x="771" y="105"/>
                  </a:lnTo>
                  <a:lnTo>
                    <a:pt x="766" y="104"/>
                  </a:lnTo>
                  <a:lnTo>
                    <a:pt x="736" y="97"/>
                  </a:lnTo>
                  <a:lnTo>
                    <a:pt x="678" y="91"/>
                  </a:lnTo>
                  <a:lnTo>
                    <a:pt x="501" y="66"/>
                  </a:lnTo>
                  <a:lnTo>
                    <a:pt x="495" y="65"/>
                  </a:lnTo>
                  <a:lnTo>
                    <a:pt x="472" y="59"/>
                  </a:lnTo>
                  <a:lnTo>
                    <a:pt x="153" y="2"/>
                  </a:lnTo>
                  <a:lnTo>
                    <a:pt x="115" y="0"/>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 name="Freeform 55"/>
            <p:cNvSpPr>
              <a:spLocks/>
            </p:cNvSpPr>
            <p:nvPr/>
          </p:nvSpPr>
          <p:spPr bwMode="auto">
            <a:xfrm>
              <a:off x="5354639" y="4349751"/>
              <a:ext cx="234950" cy="981075"/>
            </a:xfrm>
            <a:custGeom>
              <a:avLst/>
              <a:gdLst>
                <a:gd name="T0" fmla="*/ 138 w 148"/>
                <a:gd name="T1" fmla="*/ 19 h 618"/>
                <a:gd name="T2" fmla="*/ 126 w 148"/>
                <a:gd name="T3" fmla="*/ 12 h 618"/>
                <a:gd name="T4" fmla="*/ 97 w 148"/>
                <a:gd name="T5" fmla="*/ 4 h 618"/>
                <a:gd name="T6" fmla="*/ 54 w 148"/>
                <a:gd name="T7" fmla="*/ 0 h 618"/>
                <a:gd name="T8" fmla="*/ 34 w 148"/>
                <a:gd name="T9" fmla="*/ 2 h 618"/>
                <a:gd name="T10" fmla="*/ 25 w 148"/>
                <a:gd name="T11" fmla="*/ 4 h 618"/>
                <a:gd name="T12" fmla="*/ 18 w 148"/>
                <a:gd name="T13" fmla="*/ 8 h 618"/>
                <a:gd name="T14" fmla="*/ 12 w 148"/>
                <a:gd name="T15" fmla="*/ 13 h 618"/>
                <a:gd name="T16" fmla="*/ 7 w 148"/>
                <a:gd name="T17" fmla="*/ 19 h 618"/>
                <a:gd name="T18" fmla="*/ 3 w 148"/>
                <a:gd name="T19" fmla="*/ 26 h 618"/>
                <a:gd name="T20" fmla="*/ 0 w 148"/>
                <a:gd name="T21" fmla="*/ 55 h 618"/>
                <a:gd name="T22" fmla="*/ 19 w 148"/>
                <a:gd name="T23" fmla="*/ 198 h 618"/>
                <a:gd name="T24" fmla="*/ 20 w 148"/>
                <a:gd name="T25" fmla="*/ 229 h 618"/>
                <a:gd name="T26" fmla="*/ 14 w 148"/>
                <a:gd name="T27" fmla="*/ 507 h 618"/>
                <a:gd name="T28" fmla="*/ 13 w 148"/>
                <a:gd name="T29" fmla="*/ 527 h 618"/>
                <a:gd name="T30" fmla="*/ 10 w 148"/>
                <a:gd name="T31" fmla="*/ 546 h 618"/>
                <a:gd name="T32" fmla="*/ 7 w 148"/>
                <a:gd name="T33" fmla="*/ 558 h 618"/>
                <a:gd name="T34" fmla="*/ 6 w 148"/>
                <a:gd name="T35" fmla="*/ 568 h 618"/>
                <a:gd name="T36" fmla="*/ 6 w 148"/>
                <a:gd name="T37" fmla="*/ 573 h 618"/>
                <a:gd name="T38" fmla="*/ 7 w 148"/>
                <a:gd name="T39" fmla="*/ 578 h 618"/>
                <a:gd name="T40" fmla="*/ 11 w 148"/>
                <a:gd name="T41" fmla="*/ 591 h 618"/>
                <a:gd name="T42" fmla="*/ 19 w 148"/>
                <a:gd name="T43" fmla="*/ 602 h 618"/>
                <a:gd name="T44" fmla="*/ 29 w 148"/>
                <a:gd name="T45" fmla="*/ 611 h 618"/>
                <a:gd name="T46" fmla="*/ 34 w 148"/>
                <a:gd name="T47" fmla="*/ 614 h 618"/>
                <a:gd name="T48" fmla="*/ 48 w 148"/>
                <a:gd name="T49" fmla="*/ 618 h 618"/>
                <a:gd name="T50" fmla="*/ 78 w 148"/>
                <a:gd name="T51" fmla="*/ 617 h 618"/>
                <a:gd name="T52" fmla="*/ 97 w 148"/>
                <a:gd name="T53" fmla="*/ 612 h 618"/>
                <a:gd name="T54" fmla="*/ 105 w 148"/>
                <a:gd name="T55" fmla="*/ 607 h 618"/>
                <a:gd name="T56" fmla="*/ 112 w 148"/>
                <a:gd name="T57" fmla="*/ 602 h 618"/>
                <a:gd name="T58" fmla="*/ 117 w 148"/>
                <a:gd name="T59" fmla="*/ 596 h 618"/>
                <a:gd name="T60" fmla="*/ 120 w 148"/>
                <a:gd name="T61" fmla="*/ 591 h 618"/>
                <a:gd name="T62" fmla="*/ 126 w 148"/>
                <a:gd name="T63" fmla="*/ 577 h 618"/>
                <a:gd name="T64" fmla="*/ 129 w 148"/>
                <a:gd name="T65" fmla="*/ 534 h 618"/>
                <a:gd name="T66" fmla="*/ 122 w 148"/>
                <a:gd name="T67" fmla="*/ 222 h 618"/>
                <a:gd name="T68" fmla="*/ 126 w 148"/>
                <a:gd name="T69" fmla="*/ 117 h 618"/>
                <a:gd name="T70" fmla="*/ 132 w 148"/>
                <a:gd name="T71" fmla="*/ 86 h 618"/>
                <a:gd name="T72" fmla="*/ 146 w 148"/>
                <a:gd name="T73" fmla="*/ 47 h 618"/>
                <a:gd name="T74" fmla="*/ 148 w 148"/>
                <a:gd name="T75" fmla="*/ 38 h 618"/>
                <a:gd name="T76" fmla="*/ 148 w 148"/>
                <a:gd name="T77" fmla="*/ 34 h 618"/>
                <a:gd name="T78" fmla="*/ 147 w 148"/>
                <a:gd name="T79" fmla="*/ 30 h 618"/>
                <a:gd name="T80" fmla="*/ 145 w 148"/>
                <a:gd name="T81" fmla="*/ 25 h 618"/>
                <a:gd name="T82" fmla="*/ 142 w 148"/>
                <a:gd name="T83" fmla="*/ 22 h 618"/>
                <a:gd name="T84" fmla="*/ 138 w 148"/>
                <a:gd name="T85" fmla="*/ 19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 h="618">
                  <a:moveTo>
                    <a:pt x="138" y="19"/>
                  </a:moveTo>
                  <a:lnTo>
                    <a:pt x="126" y="12"/>
                  </a:lnTo>
                  <a:lnTo>
                    <a:pt x="97" y="4"/>
                  </a:lnTo>
                  <a:lnTo>
                    <a:pt x="54" y="0"/>
                  </a:lnTo>
                  <a:lnTo>
                    <a:pt x="34" y="2"/>
                  </a:lnTo>
                  <a:lnTo>
                    <a:pt x="25" y="4"/>
                  </a:lnTo>
                  <a:lnTo>
                    <a:pt x="18" y="8"/>
                  </a:lnTo>
                  <a:lnTo>
                    <a:pt x="12" y="13"/>
                  </a:lnTo>
                  <a:lnTo>
                    <a:pt x="7" y="19"/>
                  </a:lnTo>
                  <a:lnTo>
                    <a:pt x="3" y="26"/>
                  </a:lnTo>
                  <a:lnTo>
                    <a:pt x="0" y="55"/>
                  </a:lnTo>
                  <a:lnTo>
                    <a:pt x="19" y="198"/>
                  </a:lnTo>
                  <a:lnTo>
                    <a:pt x="20" y="229"/>
                  </a:lnTo>
                  <a:lnTo>
                    <a:pt x="14" y="507"/>
                  </a:lnTo>
                  <a:lnTo>
                    <a:pt x="13" y="527"/>
                  </a:lnTo>
                  <a:lnTo>
                    <a:pt x="10" y="546"/>
                  </a:lnTo>
                  <a:lnTo>
                    <a:pt x="7" y="558"/>
                  </a:lnTo>
                  <a:lnTo>
                    <a:pt x="6" y="568"/>
                  </a:lnTo>
                  <a:lnTo>
                    <a:pt x="6" y="573"/>
                  </a:lnTo>
                  <a:lnTo>
                    <a:pt x="7" y="578"/>
                  </a:lnTo>
                  <a:lnTo>
                    <a:pt x="11" y="591"/>
                  </a:lnTo>
                  <a:lnTo>
                    <a:pt x="19" y="602"/>
                  </a:lnTo>
                  <a:lnTo>
                    <a:pt x="29" y="611"/>
                  </a:lnTo>
                  <a:lnTo>
                    <a:pt x="34" y="614"/>
                  </a:lnTo>
                  <a:lnTo>
                    <a:pt x="48" y="618"/>
                  </a:lnTo>
                  <a:lnTo>
                    <a:pt x="78" y="617"/>
                  </a:lnTo>
                  <a:lnTo>
                    <a:pt x="97" y="612"/>
                  </a:lnTo>
                  <a:lnTo>
                    <a:pt x="105" y="607"/>
                  </a:lnTo>
                  <a:lnTo>
                    <a:pt x="112" y="602"/>
                  </a:lnTo>
                  <a:lnTo>
                    <a:pt x="117" y="596"/>
                  </a:lnTo>
                  <a:lnTo>
                    <a:pt x="120" y="591"/>
                  </a:lnTo>
                  <a:lnTo>
                    <a:pt x="126" y="577"/>
                  </a:lnTo>
                  <a:lnTo>
                    <a:pt x="129" y="534"/>
                  </a:lnTo>
                  <a:lnTo>
                    <a:pt x="122" y="222"/>
                  </a:lnTo>
                  <a:lnTo>
                    <a:pt x="126" y="117"/>
                  </a:lnTo>
                  <a:lnTo>
                    <a:pt x="132" y="86"/>
                  </a:lnTo>
                  <a:lnTo>
                    <a:pt x="146" y="47"/>
                  </a:lnTo>
                  <a:lnTo>
                    <a:pt x="148" y="38"/>
                  </a:lnTo>
                  <a:lnTo>
                    <a:pt x="148" y="34"/>
                  </a:lnTo>
                  <a:lnTo>
                    <a:pt x="147" y="30"/>
                  </a:lnTo>
                  <a:lnTo>
                    <a:pt x="145" y="25"/>
                  </a:lnTo>
                  <a:lnTo>
                    <a:pt x="142" y="22"/>
                  </a:lnTo>
                  <a:lnTo>
                    <a:pt x="138" y="19"/>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 name="Freeform 56"/>
            <p:cNvSpPr>
              <a:spLocks/>
            </p:cNvSpPr>
            <p:nvPr/>
          </p:nvSpPr>
          <p:spPr bwMode="auto">
            <a:xfrm>
              <a:off x="5397501" y="4335464"/>
              <a:ext cx="149225" cy="949325"/>
            </a:xfrm>
            <a:custGeom>
              <a:avLst/>
              <a:gdLst>
                <a:gd name="T0" fmla="*/ 92 w 94"/>
                <a:gd name="T1" fmla="*/ 24 h 598"/>
                <a:gd name="T2" fmla="*/ 87 w 94"/>
                <a:gd name="T3" fmla="*/ 19 h 598"/>
                <a:gd name="T4" fmla="*/ 79 w 94"/>
                <a:gd name="T5" fmla="*/ 16 h 598"/>
                <a:gd name="T6" fmla="*/ 58 w 94"/>
                <a:gd name="T7" fmla="*/ 9 h 598"/>
                <a:gd name="T8" fmla="*/ 11 w 94"/>
                <a:gd name="T9" fmla="*/ 2 h 598"/>
                <a:gd name="T10" fmla="*/ 8 w 94"/>
                <a:gd name="T11" fmla="*/ 0 h 598"/>
                <a:gd name="T12" fmla="*/ 5 w 94"/>
                <a:gd name="T13" fmla="*/ 0 h 598"/>
                <a:gd name="T14" fmla="*/ 3 w 94"/>
                <a:gd name="T15" fmla="*/ 2 h 598"/>
                <a:gd name="T16" fmla="*/ 1 w 94"/>
                <a:gd name="T17" fmla="*/ 10 h 598"/>
                <a:gd name="T18" fmla="*/ 1 w 94"/>
                <a:gd name="T19" fmla="*/ 13 h 598"/>
                <a:gd name="T20" fmla="*/ 0 w 94"/>
                <a:gd name="T21" fmla="*/ 18 h 598"/>
                <a:gd name="T22" fmla="*/ 17 w 94"/>
                <a:gd name="T23" fmla="*/ 211 h 598"/>
                <a:gd name="T24" fmla="*/ 10 w 94"/>
                <a:gd name="T25" fmla="*/ 557 h 598"/>
                <a:gd name="T26" fmla="*/ 11 w 94"/>
                <a:gd name="T27" fmla="*/ 563 h 598"/>
                <a:gd name="T28" fmla="*/ 15 w 94"/>
                <a:gd name="T29" fmla="*/ 583 h 598"/>
                <a:gd name="T30" fmla="*/ 19 w 94"/>
                <a:gd name="T31" fmla="*/ 591 h 598"/>
                <a:gd name="T32" fmla="*/ 20 w 94"/>
                <a:gd name="T33" fmla="*/ 594 h 598"/>
                <a:gd name="T34" fmla="*/ 26 w 94"/>
                <a:gd name="T35" fmla="*/ 597 h 598"/>
                <a:gd name="T36" fmla="*/ 31 w 94"/>
                <a:gd name="T37" fmla="*/ 598 h 598"/>
                <a:gd name="T38" fmla="*/ 37 w 94"/>
                <a:gd name="T39" fmla="*/ 596 h 598"/>
                <a:gd name="T40" fmla="*/ 54 w 94"/>
                <a:gd name="T41" fmla="*/ 584 h 598"/>
                <a:gd name="T42" fmla="*/ 61 w 94"/>
                <a:gd name="T43" fmla="*/ 577 h 598"/>
                <a:gd name="T44" fmla="*/ 64 w 94"/>
                <a:gd name="T45" fmla="*/ 576 h 598"/>
                <a:gd name="T46" fmla="*/ 67 w 94"/>
                <a:gd name="T47" fmla="*/ 575 h 598"/>
                <a:gd name="T48" fmla="*/ 72 w 94"/>
                <a:gd name="T49" fmla="*/ 573 h 598"/>
                <a:gd name="T50" fmla="*/ 75 w 94"/>
                <a:gd name="T51" fmla="*/ 571 h 598"/>
                <a:gd name="T52" fmla="*/ 77 w 94"/>
                <a:gd name="T53" fmla="*/ 565 h 598"/>
                <a:gd name="T54" fmla="*/ 77 w 94"/>
                <a:gd name="T55" fmla="*/ 560 h 598"/>
                <a:gd name="T56" fmla="*/ 78 w 94"/>
                <a:gd name="T57" fmla="*/ 556 h 598"/>
                <a:gd name="T58" fmla="*/ 78 w 94"/>
                <a:gd name="T59" fmla="*/ 536 h 598"/>
                <a:gd name="T60" fmla="*/ 66 w 94"/>
                <a:gd name="T61" fmla="*/ 401 h 598"/>
                <a:gd name="T62" fmla="*/ 64 w 94"/>
                <a:gd name="T63" fmla="*/ 220 h 598"/>
                <a:gd name="T64" fmla="*/ 67 w 94"/>
                <a:gd name="T65" fmla="*/ 134 h 598"/>
                <a:gd name="T66" fmla="*/ 81 w 94"/>
                <a:gd name="T67" fmla="*/ 67 h 598"/>
                <a:gd name="T68" fmla="*/ 92 w 94"/>
                <a:gd name="T69" fmla="*/ 43 h 598"/>
                <a:gd name="T70" fmla="*/ 94 w 94"/>
                <a:gd name="T71" fmla="*/ 29 h 598"/>
                <a:gd name="T72" fmla="*/ 92 w 94"/>
                <a:gd name="T73" fmla="*/ 24 h 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4" h="598">
                  <a:moveTo>
                    <a:pt x="92" y="24"/>
                  </a:moveTo>
                  <a:lnTo>
                    <a:pt x="87" y="19"/>
                  </a:lnTo>
                  <a:lnTo>
                    <a:pt x="79" y="16"/>
                  </a:lnTo>
                  <a:lnTo>
                    <a:pt x="58" y="9"/>
                  </a:lnTo>
                  <a:lnTo>
                    <a:pt x="11" y="2"/>
                  </a:lnTo>
                  <a:lnTo>
                    <a:pt x="8" y="0"/>
                  </a:lnTo>
                  <a:lnTo>
                    <a:pt x="5" y="0"/>
                  </a:lnTo>
                  <a:lnTo>
                    <a:pt x="3" y="2"/>
                  </a:lnTo>
                  <a:lnTo>
                    <a:pt x="1" y="10"/>
                  </a:lnTo>
                  <a:lnTo>
                    <a:pt x="1" y="13"/>
                  </a:lnTo>
                  <a:lnTo>
                    <a:pt x="0" y="18"/>
                  </a:lnTo>
                  <a:lnTo>
                    <a:pt x="17" y="211"/>
                  </a:lnTo>
                  <a:lnTo>
                    <a:pt x="10" y="557"/>
                  </a:lnTo>
                  <a:lnTo>
                    <a:pt x="11" y="563"/>
                  </a:lnTo>
                  <a:lnTo>
                    <a:pt x="15" y="583"/>
                  </a:lnTo>
                  <a:lnTo>
                    <a:pt x="19" y="591"/>
                  </a:lnTo>
                  <a:lnTo>
                    <a:pt x="20" y="594"/>
                  </a:lnTo>
                  <a:lnTo>
                    <a:pt x="26" y="597"/>
                  </a:lnTo>
                  <a:lnTo>
                    <a:pt x="31" y="598"/>
                  </a:lnTo>
                  <a:lnTo>
                    <a:pt x="37" y="596"/>
                  </a:lnTo>
                  <a:lnTo>
                    <a:pt x="54" y="584"/>
                  </a:lnTo>
                  <a:lnTo>
                    <a:pt x="61" y="577"/>
                  </a:lnTo>
                  <a:lnTo>
                    <a:pt x="64" y="576"/>
                  </a:lnTo>
                  <a:lnTo>
                    <a:pt x="67" y="575"/>
                  </a:lnTo>
                  <a:lnTo>
                    <a:pt x="72" y="573"/>
                  </a:lnTo>
                  <a:lnTo>
                    <a:pt x="75" y="571"/>
                  </a:lnTo>
                  <a:lnTo>
                    <a:pt x="77" y="565"/>
                  </a:lnTo>
                  <a:lnTo>
                    <a:pt x="77" y="560"/>
                  </a:lnTo>
                  <a:lnTo>
                    <a:pt x="78" y="556"/>
                  </a:lnTo>
                  <a:lnTo>
                    <a:pt x="78" y="536"/>
                  </a:lnTo>
                  <a:lnTo>
                    <a:pt x="66" y="401"/>
                  </a:lnTo>
                  <a:lnTo>
                    <a:pt x="64" y="220"/>
                  </a:lnTo>
                  <a:lnTo>
                    <a:pt x="67" y="134"/>
                  </a:lnTo>
                  <a:lnTo>
                    <a:pt x="81" y="67"/>
                  </a:lnTo>
                  <a:lnTo>
                    <a:pt x="92" y="43"/>
                  </a:lnTo>
                  <a:lnTo>
                    <a:pt x="94" y="29"/>
                  </a:lnTo>
                  <a:lnTo>
                    <a:pt x="92" y="24"/>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 name="Freeform 57"/>
            <p:cNvSpPr>
              <a:spLocks/>
            </p:cNvSpPr>
            <p:nvPr/>
          </p:nvSpPr>
          <p:spPr bwMode="auto">
            <a:xfrm>
              <a:off x="4660901" y="4254501"/>
              <a:ext cx="1397000" cy="273050"/>
            </a:xfrm>
            <a:custGeom>
              <a:avLst/>
              <a:gdLst>
                <a:gd name="T0" fmla="*/ 873 w 880"/>
                <a:gd name="T1" fmla="*/ 134 h 172"/>
                <a:gd name="T2" fmla="*/ 870 w 880"/>
                <a:gd name="T3" fmla="*/ 129 h 172"/>
                <a:gd name="T4" fmla="*/ 865 w 880"/>
                <a:gd name="T5" fmla="*/ 124 h 172"/>
                <a:gd name="T6" fmla="*/ 858 w 880"/>
                <a:gd name="T7" fmla="*/ 119 h 172"/>
                <a:gd name="T8" fmla="*/ 840 w 880"/>
                <a:gd name="T9" fmla="*/ 112 h 172"/>
                <a:gd name="T10" fmla="*/ 802 w 880"/>
                <a:gd name="T11" fmla="*/ 101 h 172"/>
                <a:gd name="T12" fmla="*/ 501 w 880"/>
                <a:gd name="T13" fmla="*/ 48 h 172"/>
                <a:gd name="T14" fmla="*/ 233 w 880"/>
                <a:gd name="T15" fmla="*/ 17 h 172"/>
                <a:gd name="T16" fmla="*/ 50 w 880"/>
                <a:gd name="T17" fmla="*/ 1 h 172"/>
                <a:gd name="T18" fmla="*/ 30 w 880"/>
                <a:gd name="T19" fmla="*/ 0 h 172"/>
                <a:gd name="T20" fmla="*/ 7 w 880"/>
                <a:gd name="T21" fmla="*/ 0 h 172"/>
                <a:gd name="T22" fmla="*/ 4 w 880"/>
                <a:gd name="T23" fmla="*/ 1 h 172"/>
                <a:gd name="T24" fmla="*/ 2 w 880"/>
                <a:gd name="T25" fmla="*/ 1 h 172"/>
                <a:gd name="T26" fmla="*/ 1 w 880"/>
                <a:gd name="T27" fmla="*/ 2 h 172"/>
                <a:gd name="T28" fmla="*/ 0 w 880"/>
                <a:gd name="T29" fmla="*/ 4 h 172"/>
                <a:gd name="T30" fmla="*/ 1 w 880"/>
                <a:gd name="T31" fmla="*/ 7 h 172"/>
                <a:gd name="T32" fmla="*/ 2 w 880"/>
                <a:gd name="T33" fmla="*/ 9 h 172"/>
                <a:gd name="T34" fmla="*/ 5 w 880"/>
                <a:gd name="T35" fmla="*/ 12 h 172"/>
                <a:gd name="T36" fmla="*/ 6 w 880"/>
                <a:gd name="T37" fmla="*/ 14 h 172"/>
                <a:gd name="T38" fmla="*/ 6 w 880"/>
                <a:gd name="T39" fmla="*/ 24 h 172"/>
                <a:gd name="T40" fmla="*/ 7 w 880"/>
                <a:gd name="T41" fmla="*/ 28 h 172"/>
                <a:gd name="T42" fmla="*/ 8 w 880"/>
                <a:gd name="T43" fmla="*/ 31 h 172"/>
                <a:gd name="T44" fmla="*/ 12 w 880"/>
                <a:gd name="T45" fmla="*/ 35 h 172"/>
                <a:gd name="T46" fmla="*/ 23 w 880"/>
                <a:gd name="T47" fmla="*/ 41 h 172"/>
                <a:gd name="T48" fmla="*/ 31 w 880"/>
                <a:gd name="T49" fmla="*/ 44 h 172"/>
                <a:gd name="T50" fmla="*/ 180 w 880"/>
                <a:gd name="T51" fmla="*/ 63 h 172"/>
                <a:gd name="T52" fmla="*/ 394 w 880"/>
                <a:gd name="T53" fmla="*/ 83 h 172"/>
                <a:gd name="T54" fmla="*/ 495 w 880"/>
                <a:gd name="T55" fmla="*/ 97 h 172"/>
                <a:gd name="T56" fmla="*/ 756 w 880"/>
                <a:gd name="T57" fmla="*/ 148 h 172"/>
                <a:gd name="T58" fmla="*/ 867 w 880"/>
                <a:gd name="T59" fmla="*/ 172 h 172"/>
                <a:gd name="T60" fmla="*/ 875 w 880"/>
                <a:gd name="T61" fmla="*/ 172 h 172"/>
                <a:gd name="T62" fmla="*/ 877 w 880"/>
                <a:gd name="T63" fmla="*/ 171 h 172"/>
                <a:gd name="T64" fmla="*/ 879 w 880"/>
                <a:gd name="T65" fmla="*/ 171 h 172"/>
                <a:gd name="T66" fmla="*/ 880 w 880"/>
                <a:gd name="T67" fmla="*/ 169 h 172"/>
                <a:gd name="T68" fmla="*/ 879 w 880"/>
                <a:gd name="T69" fmla="*/ 166 h 172"/>
                <a:gd name="T70" fmla="*/ 876 w 880"/>
                <a:gd name="T71" fmla="*/ 160 h 172"/>
                <a:gd name="T72" fmla="*/ 875 w 880"/>
                <a:gd name="T73" fmla="*/ 157 h 172"/>
                <a:gd name="T74" fmla="*/ 875 w 880"/>
                <a:gd name="T75" fmla="*/ 153 h 172"/>
                <a:gd name="T76" fmla="*/ 876 w 880"/>
                <a:gd name="T77" fmla="*/ 149 h 172"/>
                <a:gd name="T78" fmla="*/ 876 w 880"/>
                <a:gd name="T79" fmla="*/ 144 h 172"/>
                <a:gd name="T80" fmla="*/ 875 w 880"/>
                <a:gd name="T81" fmla="*/ 139 h 172"/>
                <a:gd name="T82" fmla="*/ 873 w 880"/>
                <a:gd name="T83" fmla="*/ 134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0" h="172">
                  <a:moveTo>
                    <a:pt x="873" y="134"/>
                  </a:moveTo>
                  <a:lnTo>
                    <a:pt x="870" y="129"/>
                  </a:lnTo>
                  <a:lnTo>
                    <a:pt x="865" y="124"/>
                  </a:lnTo>
                  <a:lnTo>
                    <a:pt x="858" y="119"/>
                  </a:lnTo>
                  <a:lnTo>
                    <a:pt x="840" y="112"/>
                  </a:lnTo>
                  <a:lnTo>
                    <a:pt x="802" y="101"/>
                  </a:lnTo>
                  <a:lnTo>
                    <a:pt x="501" y="48"/>
                  </a:lnTo>
                  <a:lnTo>
                    <a:pt x="233" y="17"/>
                  </a:lnTo>
                  <a:lnTo>
                    <a:pt x="50" y="1"/>
                  </a:lnTo>
                  <a:lnTo>
                    <a:pt x="30" y="0"/>
                  </a:lnTo>
                  <a:lnTo>
                    <a:pt x="7" y="0"/>
                  </a:lnTo>
                  <a:lnTo>
                    <a:pt x="4" y="1"/>
                  </a:lnTo>
                  <a:lnTo>
                    <a:pt x="2" y="1"/>
                  </a:lnTo>
                  <a:lnTo>
                    <a:pt x="1" y="2"/>
                  </a:lnTo>
                  <a:lnTo>
                    <a:pt x="0" y="4"/>
                  </a:lnTo>
                  <a:lnTo>
                    <a:pt x="1" y="7"/>
                  </a:lnTo>
                  <a:lnTo>
                    <a:pt x="2" y="9"/>
                  </a:lnTo>
                  <a:lnTo>
                    <a:pt x="5" y="12"/>
                  </a:lnTo>
                  <a:lnTo>
                    <a:pt x="6" y="14"/>
                  </a:lnTo>
                  <a:lnTo>
                    <a:pt x="6" y="24"/>
                  </a:lnTo>
                  <a:lnTo>
                    <a:pt x="7" y="28"/>
                  </a:lnTo>
                  <a:lnTo>
                    <a:pt x="8" y="31"/>
                  </a:lnTo>
                  <a:lnTo>
                    <a:pt x="12" y="35"/>
                  </a:lnTo>
                  <a:lnTo>
                    <a:pt x="23" y="41"/>
                  </a:lnTo>
                  <a:lnTo>
                    <a:pt x="31" y="44"/>
                  </a:lnTo>
                  <a:lnTo>
                    <a:pt x="180" y="63"/>
                  </a:lnTo>
                  <a:lnTo>
                    <a:pt x="394" y="83"/>
                  </a:lnTo>
                  <a:lnTo>
                    <a:pt x="495" y="97"/>
                  </a:lnTo>
                  <a:lnTo>
                    <a:pt x="756" y="148"/>
                  </a:lnTo>
                  <a:lnTo>
                    <a:pt x="867" y="172"/>
                  </a:lnTo>
                  <a:lnTo>
                    <a:pt x="875" y="172"/>
                  </a:lnTo>
                  <a:lnTo>
                    <a:pt x="877" y="171"/>
                  </a:lnTo>
                  <a:lnTo>
                    <a:pt x="879" y="171"/>
                  </a:lnTo>
                  <a:lnTo>
                    <a:pt x="880" y="169"/>
                  </a:lnTo>
                  <a:lnTo>
                    <a:pt x="879" y="166"/>
                  </a:lnTo>
                  <a:lnTo>
                    <a:pt x="876" y="160"/>
                  </a:lnTo>
                  <a:lnTo>
                    <a:pt x="875" y="157"/>
                  </a:lnTo>
                  <a:lnTo>
                    <a:pt x="875" y="153"/>
                  </a:lnTo>
                  <a:lnTo>
                    <a:pt x="876" y="149"/>
                  </a:lnTo>
                  <a:lnTo>
                    <a:pt x="876" y="144"/>
                  </a:lnTo>
                  <a:lnTo>
                    <a:pt x="875" y="139"/>
                  </a:lnTo>
                  <a:lnTo>
                    <a:pt x="873" y="134"/>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 name="Freeform 58"/>
            <p:cNvSpPr>
              <a:spLocks/>
            </p:cNvSpPr>
            <p:nvPr/>
          </p:nvSpPr>
          <p:spPr bwMode="auto">
            <a:xfrm>
              <a:off x="6873876" y="2800351"/>
              <a:ext cx="436563" cy="314325"/>
            </a:xfrm>
            <a:custGeom>
              <a:avLst/>
              <a:gdLst>
                <a:gd name="T0" fmla="*/ 218 w 275"/>
                <a:gd name="T1" fmla="*/ 0 h 198"/>
                <a:gd name="T2" fmla="*/ 183 w 275"/>
                <a:gd name="T3" fmla="*/ 0 h 198"/>
                <a:gd name="T4" fmla="*/ 108 w 275"/>
                <a:gd name="T5" fmla="*/ 11 h 198"/>
                <a:gd name="T6" fmla="*/ 103 w 275"/>
                <a:gd name="T7" fmla="*/ 13 h 198"/>
                <a:gd name="T8" fmla="*/ 98 w 275"/>
                <a:gd name="T9" fmla="*/ 15 h 198"/>
                <a:gd name="T10" fmla="*/ 88 w 275"/>
                <a:gd name="T11" fmla="*/ 21 h 198"/>
                <a:gd name="T12" fmla="*/ 84 w 275"/>
                <a:gd name="T13" fmla="*/ 24 h 198"/>
                <a:gd name="T14" fmla="*/ 78 w 275"/>
                <a:gd name="T15" fmla="*/ 28 h 198"/>
                <a:gd name="T16" fmla="*/ 36 w 275"/>
                <a:gd name="T17" fmla="*/ 56 h 198"/>
                <a:gd name="T18" fmla="*/ 29 w 275"/>
                <a:gd name="T19" fmla="*/ 62 h 198"/>
                <a:gd name="T20" fmla="*/ 24 w 275"/>
                <a:gd name="T21" fmla="*/ 68 h 198"/>
                <a:gd name="T22" fmla="*/ 6 w 275"/>
                <a:gd name="T23" fmla="*/ 95 h 198"/>
                <a:gd name="T24" fmla="*/ 1 w 275"/>
                <a:gd name="T25" fmla="*/ 108 h 198"/>
                <a:gd name="T26" fmla="*/ 0 w 275"/>
                <a:gd name="T27" fmla="*/ 115 h 198"/>
                <a:gd name="T28" fmla="*/ 0 w 275"/>
                <a:gd name="T29" fmla="*/ 123 h 198"/>
                <a:gd name="T30" fmla="*/ 4 w 275"/>
                <a:gd name="T31" fmla="*/ 140 h 198"/>
                <a:gd name="T32" fmla="*/ 10 w 275"/>
                <a:gd name="T33" fmla="*/ 157 h 198"/>
                <a:gd name="T34" fmla="*/ 17 w 275"/>
                <a:gd name="T35" fmla="*/ 167 h 198"/>
                <a:gd name="T36" fmla="*/ 31 w 275"/>
                <a:gd name="T37" fmla="*/ 182 h 198"/>
                <a:gd name="T38" fmla="*/ 47 w 275"/>
                <a:gd name="T39" fmla="*/ 189 h 198"/>
                <a:gd name="T40" fmla="*/ 105 w 275"/>
                <a:gd name="T41" fmla="*/ 198 h 198"/>
                <a:gd name="T42" fmla="*/ 141 w 275"/>
                <a:gd name="T43" fmla="*/ 198 h 198"/>
                <a:gd name="T44" fmla="*/ 173 w 275"/>
                <a:gd name="T45" fmla="*/ 194 h 198"/>
                <a:gd name="T46" fmla="*/ 187 w 275"/>
                <a:gd name="T47" fmla="*/ 191 h 198"/>
                <a:gd name="T48" fmla="*/ 200 w 275"/>
                <a:gd name="T49" fmla="*/ 185 h 198"/>
                <a:gd name="T50" fmla="*/ 223 w 275"/>
                <a:gd name="T51" fmla="*/ 172 h 198"/>
                <a:gd name="T52" fmla="*/ 243 w 275"/>
                <a:gd name="T53" fmla="*/ 156 h 198"/>
                <a:gd name="T54" fmla="*/ 258 w 275"/>
                <a:gd name="T55" fmla="*/ 140 h 198"/>
                <a:gd name="T56" fmla="*/ 264 w 275"/>
                <a:gd name="T57" fmla="*/ 132 h 198"/>
                <a:gd name="T58" fmla="*/ 271 w 275"/>
                <a:gd name="T59" fmla="*/ 114 h 198"/>
                <a:gd name="T60" fmla="*/ 275 w 275"/>
                <a:gd name="T61" fmla="*/ 79 h 198"/>
                <a:gd name="T62" fmla="*/ 275 w 275"/>
                <a:gd name="T63" fmla="*/ 59 h 198"/>
                <a:gd name="T64" fmla="*/ 273 w 275"/>
                <a:gd name="T65" fmla="*/ 47 h 198"/>
                <a:gd name="T66" fmla="*/ 262 w 275"/>
                <a:gd name="T67" fmla="*/ 28 h 198"/>
                <a:gd name="T68" fmla="*/ 245 w 275"/>
                <a:gd name="T69" fmla="*/ 11 h 198"/>
                <a:gd name="T70" fmla="*/ 226 w 275"/>
                <a:gd name="T71" fmla="*/ 2 h 198"/>
                <a:gd name="T72" fmla="*/ 218 w 275"/>
                <a:gd name="T73" fmla="*/ 0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75" h="198">
                  <a:moveTo>
                    <a:pt x="218" y="0"/>
                  </a:moveTo>
                  <a:lnTo>
                    <a:pt x="183" y="0"/>
                  </a:lnTo>
                  <a:lnTo>
                    <a:pt x="108" y="11"/>
                  </a:lnTo>
                  <a:lnTo>
                    <a:pt x="103" y="13"/>
                  </a:lnTo>
                  <a:lnTo>
                    <a:pt x="98" y="15"/>
                  </a:lnTo>
                  <a:lnTo>
                    <a:pt x="88" y="21"/>
                  </a:lnTo>
                  <a:lnTo>
                    <a:pt x="84" y="24"/>
                  </a:lnTo>
                  <a:lnTo>
                    <a:pt x="78" y="28"/>
                  </a:lnTo>
                  <a:lnTo>
                    <a:pt x="36" y="56"/>
                  </a:lnTo>
                  <a:lnTo>
                    <a:pt x="29" y="62"/>
                  </a:lnTo>
                  <a:lnTo>
                    <a:pt x="24" y="68"/>
                  </a:lnTo>
                  <a:lnTo>
                    <a:pt x="6" y="95"/>
                  </a:lnTo>
                  <a:lnTo>
                    <a:pt x="1" y="108"/>
                  </a:lnTo>
                  <a:lnTo>
                    <a:pt x="0" y="115"/>
                  </a:lnTo>
                  <a:lnTo>
                    <a:pt x="0" y="123"/>
                  </a:lnTo>
                  <a:lnTo>
                    <a:pt x="4" y="140"/>
                  </a:lnTo>
                  <a:lnTo>
                    <a:pt x="10" y="157"/>
                  </a:lnTo>
                  <a:lnTo>
                    <a:pt x="17" y="167"/>
                  </a:lnTo>
                  <a:lnTo>
                    <a:pt x="31" y="182"/>
                  </a:lnTo>
                  <a:lnTo>
                    <a:pt x="47" y="189"/>
                  </a:lnTo>
                  <a:lnTo>
                    <a:pt x="105" y="198"/>
                  </a:lnTo>
                  <a:lnTo>
                    <a:pt x="141" y="198"/>
                  </a:lnTo>
                  <a:lnTo>
                    <a:pt x="173" y="194"/>
                  </a:lnTo>
                  <a:lnTo>
                    <a:pt x="187" y="191"/>
                  </a:lnTo>
                  <a:lnTo>
                    <a:pt x="200" y="185"/>
                  </a:lnTo>
                  <a:lnTo>
                    <a:pt x="223" y="172"/>
                  </a:lnTo>
                  <a:lnTo>
                    <a:pt x="243" y="156"/>
                  </a:lnTo>
                  <a:lnTo>
                    <a:pt x="258" y="140"/>
                  </a:lnTo>
                  <a:lnTo>
                    <a:pt x="264" y="132"/>
                  </a:lnTo>
                  <a:lnTo>
                    <a:pt x="271" y="114"/>
                  </a:lnTo>
                  <a:lnTo>
                    <a:pt x="275" y="79"/>
                  </a:lnTo>
                  <a:lnTo>
                    <a:pt x="275" y="59"/>
                  </a:lnTo>
                  <a:lnTo>
                    <a:pt x="273" y="47"/>
                  </a:lnTo>
                  <a:lnTo>
                    <a:pt x="262" y="28"/>
                  </a:lnTo>
                  <a:lnTo>
                    <a:pt x="245" y="11"/>
                  </a:lnTo>
                  <a:lnTo>
                    <a:pt x="226" y="2"/>
                  </a:lnTo>
                  <a:lnTo>
                    <a:pt x="21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 name="Freeform 59"/>
            <p:cNvSpPr>
              <a:spLocks/>
            </p:cNvSpPr>
            <p:nvPr/>
          </p:nvSpPr>
          <p:spPr bwMode="auto">
            <a:xfrm>
              <a:off x="6305551" y="3092451"/>
              <a:ext cx="673100" cy="496888"/>
            </a:xfrm>
            <a:custGeom>
              <a:avLst/>
              <a:gdLst>
                <a:gd name="T0" fmla="*/ 421 w 424"/>
                <a:gd name="T1" fmla="*/ 42 h 313"/>
                <a:gd name="T2" fmla="*/ 419 w 424"/>
                <a:gd name="T3" fmla="*/ 38 h 313"/>
                <a:gd name="T4" fmla="*/ 411 w 424"/>
                <a:gd name="T5" fmla="*/ 29 h 313"/>
                <a:gd name="T6" fmla="*/ 401 w 424"/>
                <a:gd name="T7" fmla="*/ 22 h 313"/>
                <a:gd name="T8" fmla="*/ 352 w 424"/>
                <a:gd name="T9" fmla="*/ 2 h 313"/>
                <a:gd name="T10" fmla="*/ 333 w 424"/>
                <a:gd name="T11" fmla="*/ 0 h 313"/>
                <a:gd name="T12" fmla="*/ 307 w 424"/>
                <a:gd name="T13" fmla="*/ 0 h 313"/>
                <a:gd name="T14" fmla="*/ 209 w 424"/>
                <a:gd name="T15" fmla="*/ 22 h 313"/>
                <a:gd name="T16" fmla="*/ 164 w 424"/>
                <a:gd name="T17" fmla="*/ 41 h 313"/>
                <a:gd name="T18" fmla="*/ 56 w 424"/>
                <a:gd name="T19" fmla="*/ 113 h 313"/>
                <a:gd name="T20" fmla="*/ 21 w 424"/>
                <a:gd name="T21" fmla="*/ 143 h 313"/>
                <a:gd name="T22" fmla="*/ 12 w 424"/>
                <a:gd name="T23" fmla="*/ 156 h 313"/>
                <a:gd name="T24" fmla="*/ 9 w 424"/>
                <a:gd name="T25" fmla="*/ 163 h 313"/>
                <a:gd name="T26" fmla="*/ 1 w 424"/>
                <a:gd name="T27" fmla="*/ 195 h 313"/>
                <a:gd name="T28" fmla="*/ 0 w 424"/>
                <a:gd name="T29" fmla="*/ 213 h 313"/>
                <a:gd name="T30" fmla="*/ 4 w 424"/>
                <a:gd name="T31" fmla="*/ 250 h 313"/>
                <a:gd name="T32" fmla="*/ 9 w 424"/>
                <a:gd name="T33" fmla="*/ 266 h 313"/>
                <a:gd name="T34" fmla="*/ 15 w 424"/>
                <a:gd name="T35" fmla="*/ 281 h 313"/>
                <a:gd name="T36" fmla="*/ 26 w 424"/>
                <a:gd name="T37" fmla="*/ 291 h 313"/>
                <a:gd name="T38" fmla="*/ 31 w 424"/>
                <a:gd name="T39" fmla="*/ 296 h 313"/>
                <a:gd name="T40" fmla="*/ 58 w 424"/>
                <a:gd name="T41" fmla="*/ 306 h 313"/>
                <a:gd name="T42" fmla="*/ 104 w 424"/>
                <a:gd name="T43" fmla="*/ 313 h 313"/>
                <a:gd name="T44" fmla="*/ 151 w 424"/>
                <a:gd name="T45" fmla="*/ 313 h 313"/>
                <a:gd name="T46" fmla="*/ 181 w 424"/>
                <a:gd name="T47" fmla="*/ 308 h 313"/>
                <a:gd name="T48" fmla="*/ 189 w 424"/>
                <a:gd name="T49" fmla="*/ 305 h 313"/>
                <a:gd name="T50" fmla="*/ 201 w 424"/>
                <a:gd name="T51" fmla="*/ 298 h 313"/>
                <a:gd name="T52" fmla="*/ 212 w 424"/>
                <a:gd name="T53" fmla="*/ 287 h 313"/>
                <a:gd name="T54" fmla="*/ 221 w 424"/>
                <a:gd name="T55" fmla="*/ 275 h 313"/>
                <a:gd name="T56" fmla="*/ 241 w 424"/>
                <a:gd name="T57" fmla="*/ 232 h 313"/>
                <a:gd name="T58" fmla="*/ 256 w 424"/>
                <a:gd name="T59" fmla="*/ 206 h 313"/>
                <a:gd name="T60" fmla="*/ 273 w 424"/>
                <a:gd name="T61" fmla="*/ 186 h 313"/>
                <a:gd name="T62" fmla="*/ 309 w 424"/>
                <a:gd name="T63" fmla="*/ 153 h 313"/>
                <a:gd name="T64" fmla="*/ 338 w 424"/>
                <a:gd name="T65" fmla="*/ 133 h 313"/>
                <a:gd name="T66" fmla="*/ 390 w 424"/>
                <a:gd name="T67" fmla="*/ 114 h 313"/>
                <a:gd name="T68" fmla="*/ 399 w 424"/>
                <a:gd name="T69" fmla="*/ 110 h 313"/>
                <a:gd name="T70" fmla="*/ 406 w 424"/>
                <a:gd name="T71" fmla="*/ 105 h 313"/>
                <a:gd name="T72" fmla="*/ 416 w 424"/>
                <a:gd name="T73" fmla="*/ 91 h 313"/>
                <a:gd name="T74" fmla="*/ 419 w 424"/>
                <a:gd name="T75" fmla="*/ 84 h 313"/>
                <a:gd name="T76" fmla="*/ 424 w 424"/>
                <a:gd name="T77" fmla="*/ 60 h 313"/>
                <a:gd name="T78" fmla="*/ 424 w 424"/>
                <a:gd name="T79" fmla="*/ 53 h 313"/>
                <a:gd name="T80" fmla="*/ 423 w 424"/>
                <a:gd name="T81" fmla="*/ 47 h 313"/>
                <a:gd name="T82" fmla="*/ 421 w 424"/>
                <a:gd name="T83" fmla="*/ 4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4" h="313">
                  <a:moveTo>
                    <a:pt x="421" y="42"/>
                  </a:moveTo>
                  <a:lnTo>
                    <a:pt x="419" y="38"/>
                  </a:lnTo>
                  <a:lnTo>
                    <a:pt x="411" y="29"/>
                  </a:lnTo>
                  <a:lnTo>
                    <a:pt x="401" y="22"/>
                  </a:lnTo>
                  <a:lnTo>
                    <a:pt x="352" y="2"/>
                  </a:lnTo>
                  <a:lnTo>
                    <a:pt x="333" y="0"/>
                  </a:lnTo>
                  <a:lnTo>
                    <a:pt x="307" y="0"/>
                  </a:lnTo>
                  <a:lnTo>
                    <a:pt x="209" y="22"/>
                  </a:lnTo>
                  <a:lnTo>
                    <a:pt x="164" y="41"/>
                  </a:lnTo>
                  <a:lnTo>
                    <a:pt x="56" y="113"/>
                  </a:lnTo>
                  <a:lnTo>
                    <a:pt x="21" y="143"/>
                  </a:lnTo>
                  <a:lnTo>
                    <a:pt x="12" y="156"/>
                  </a:lnTo>
                  <a:lnTo>
                    <a:pt x="9" y="163"/>
                  </a:lnTo>
                  <a:lnTo>
                    <a:pt x="1" y="195"/>
                  </a:lnTo>
                  <a:lnTo>
                    <a:pt x="0" y="213"/>
                  </a:lnTo>
                  <a:lnTo>
                    <a:pt x="4" y="250"/>
                  </a:lnTo>
                  <a:lnTo>
                    <a:pt x="9" y="266"/>
                  </a:lnTo>
                  <a:lnTo>
                    <a:pt x="15" y="281"/>
                  </a:lnTo>
                  <a:lnTo>
                    <a:pt x="26" y="291"/>
                  </a:lnTo>
                  <a:lnTo>
                    <a:pt x="31" y="296"/>
                  </a:lnTo>
                  <a:lnTo>
                    <a:pt x="58" y="306"/>
                  </a:lnTo>
                  <a:lnTo>
                    <a:pt x="104" y="313"/>
                  </a:lnTo>
                  <a:lnTo>
                    <a:pt x="151" y="313"/>
                  </a:lnTo>
                  <a:lnTo>
                    <a:pt x="181" y="308"/>
                  </a:lnTo>
                  <a:lnTo>
                    <a:pt x="189" y="305"/>
                  </a:lnTo>
                  <a:lnTo>
                    <a:pt x="201" y="298"/>
                  </a:lnTo>
                  <a:lnTo>
                    <a:pt x="212" y="287"/>
                  </a:lnTo>
                  <a:lnTo>
                    <a:pt x="221" y="275"/>
                  </a:lnTo>
                  <a:lnTo>
                    <a:pt x="241" y="232"/>
                  </a:lnTo>
                  <a:lnTo>
                    <a:pt x="256" y="206"/>
                  </a:lnTo>
                  <a:lnTo>
                    <a:pt x="273" y="186"/>
                  </a:lnTo>
                  <a:lnTo>
                    <a:pt x="309" y="153"/>
                  </a:lnTo>
                  <a:lnTo>
                    <a:pt x="338" y="133"/>
                  </a:lnTo>
                  <a:lnTo>
                    <a:pt x="390" y="114"/>
                  </a:lnTo>
                  <a:lnTo>
                    <a:pt x="399" y="110"/>
                  </a:lnTo>
                  <a:lnTo>
                    <a:pt x="406" y="105"/>
                  </a:lnTo>
                  <a:lnTo>
                    <a:pt x="416" y="91"/>
                  </a:lnTo>
                  <a:lnTo>
                    <a:pt x="419" y="84"/>
                  </a:lnTo>
                  <a:lnTo>
                    <a:pt x="424" y="60"/>
                  </a:lnTo>
                  <a:lnTo>
                    <a:pt x="424" y="53"/>
                  </a:lnTo>
                  <a:lnTo>
                    <a:pt x="423" y="47"/>
                  </a:lnTo>
                  <a:lnTo>
                    <a:pt x="421" y="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 name="Freeform 60"/>
            <p:cNvSpPr>
              <a:spLocks/>
            </p:cNvSpPr>
            <p:nvPr/>
          </p:nvSpPr>
          <p:spPr bwMode="auto">
            <a:xfrm>
              <a:off x="5951539" y="3086101"/>
              <a:ext cx="819150" cy="395288"/>
            </a:xfrm>
            <a:custGeom>
              <a:avLst/>
              <a:gdLst>
                <a:gd name="T0" fmla="*/ 318 w 516"/>
                <a:gd name="T1" fmla="*/ 44 h 249"/>
                <a:gd name="T2" fmla="*/ 479 w 516"/>
                <a:gd name="T3" fmla="*/ 46 h 249"/>
                <a:gd name="T4" fmla="*/ 499 w 516"/>
                <a:gd name="T5" fmla="*/ 38 h 249"/>
                <a:gd name="T6" fmla="*/ 510 w 516"/>
                <a:gd name="T7" fmla="*/ 29 h 249"/>
                <a:gd name="T8" fmla="*/ 516 w 516"/>
                <a:gd name="T9" fmla="*/ 14 h 249"/>
                <a:gd name="T10" fmla="*/ 511 w 516"/>
                <a:gd name="T11" fmla="*/ 9 h 249"/>
                <a:gd name="T12" fmla="*/ 500 w 516"/>
                <a:gd name="T13" fmla="*/ 5 h 249"/>
                <a:gd name="T14" fmla="*/ 403 w 516"/>
                <a:gd name="T15" fmla="*/ 2 h 249"/>
                <a:gd name="T16" fmla="*/ 237 w 516"/>
                <a:gd name="T17" fmla="*/ 46 h 249"/>
                <a:gd name="T18" fmla="*/ 188 w 516"/>
                <a:gd name="T19" fmla="*/ 78 h 249"/>
                <a:gd name="T20" fmla="*/ 91 w 516"/>
                <a:gd name="T21" fmla="*/ 175 h 249"/>
                <a:gd name="T22" fmla="*/ 60 w 516"/>
                <a:gd name="T23" fmla="*/ 189 h 249"/>
                <a:gd name="T24" fmla="*/ 23 w 516"/>
                <a:gd name="T25" fmla="*/ 192 h 249"/>
                <a:gd name="T26" fmla="*/ 14 w 516"/>
                <a:gd name="T27" fmla="*/ 196 h 249"/>
                <a:gd name="T28" fmla="*/ 3 w 516"/>
                <a:gd name="T29" fmla="*/ 207 h 249"/>
                <a:gd name="T30" fmla="*/ 0 w 516"/>
                <a:gd name="T31" fmla="*/ 218 h 249"/>
                <a:gd name="T32" fmla="*/ 2 w 516"/>
                <a:gd name="T33" fmla="*/ 223 h 249"/>
                <a:gd name="T34" fmla="*/ 9 w 516"/>
                <a:gd name="T35" fmla="*/ 226 h 249"/>
                <a:gd name="T36" fmla="*/ 23 w 516"/>
                <a:gd name="T37" fmla="*/ 228 h 249"/>
                <a:gd name="T38" fmla="*/ 31 w 516"/>
                <a:gd name="T39" fmla="*/ 227 h 249"/>
                <a:gd name="T40" fmla="*/ 46 w 516"/>
                <a:gd name="T41" fmla="*/ 215 h 249"/>
                <a:gd name="T42" fmla="*/ 53 w 516"/>
                <a:gd name="T43" fmla="*/ 207 h 249"/>
                <a:gd name="T44" fmla="*/ 58 w 516"/>
                <a:gd name="T45" fmla="*/ 204 h 249"/>
                <a:gd name="T46" fmla="*/ 63 w 516"/>
                <a:gd name="T47" fmla="*/ 205 h 249"/>
                <a:gd name="T48" fmla="*/ 71 w 516"/>
                <a:gd name="T49" fmla="*/ 215 h 249"/>
                <a:gd name="T50" fmla="*/ 71 w 516"/>
                <a:gd name="T51" fmla="*/ 224 h 249"/>
                <a:gd name="T52" fmla="*/ 63 w 516"/>
                <a:gd name="T53" fmla="*/ 236 h 249"/>
                <a:gd name="T54" fmla="*/ 58 w 516"/>
                <a:gd name="T55" fmla="*/ 244 h 249"/>
                <a:gd name="T56" fmla="*/ 58 w 516"/>
                <a:gd name="T57" fmla="*/ 248 h 249"/>
                <a:gd name="T58" fmla="*/ 65 w 516"/>
                <a:gd name="T59" fmla="*/ 248 h 249"/>
                <a:gd name="T60" fmla="*/ 82 w 516"/>
                <a:gd name="T61" fmla="*/ 244 h 249"/>
                <a:gd name="T62" fmla="*/ 93 w 516"/>
                <a:gd name="T63" fmla="*/ 238 h 249"/>
                <a:gd name="T64" fmla="*/ 98 w 516"/>
                <a:gd name="T65" fmla="*/ 230 h 249"/>
                <a:gd name="T66" fmla="*/ 92 w 516"/>
                <a:gd name="T67" fmla="*/ 201 h 249"/>
                <a:gd name="T68" fmla="*/ 93 w 516"/>
                <a:gd name="T69" fmla="*/ 194 h 249"/>
                <a:gd name="T70" fmla="*/ 103 w 516"/>
                <a:gd name="T71" fmla="*/ 189 h 249"/>
                <a:gd name="T72" fmla="*/ 120 w 516"/>
                <a:gd name="T73" fmla="*/ 190 h 249"/>
                <a:gd name="T74" fmla="*/ 127 w 516"/>
                <a:gd name="T75" fmla="*/ 194 h 249"/>
                <a:gd name="T76" fmla="*/ 128 w 516"/>
                <a:gd name="T77" fmla="*/ 206 h 249"/>
                <a:gd name="T78" fmla="*/ 125 w 516"/>
                <a:gd name="T79" fmla="*/ 227 h 249"/>
                <a:gd name="T80" fmla="*/ 132 w 516"/>
                <a:gd name="T81" fmla="*/ 234 h 249"/>
                <a:gd name="T82" fmla="*/ 148 w 516"/>
                <a:gd name="T83" fmla="*/ 232 h 249"/>
                <a:gd name="T84" fmla="*/ 154 w 516"/>
                <a:gd name="T85" fmla="*/ 227 h 249"/>
                <a:gd name="T86" fmla="*/ 158 w 516"/>
                <a:gd name="T87" fmla="*/ 209 h 249"/>
                <a:gd name="T88" fmla="*/ 157 w 516"/>
                <a:gd name="T89" fmla="*/ 191 h 249"/>
                <a:gd name="T90" fmla="*/ 156 w 516"/>
                <a:gd name="T91" fmla="*/ 184 h 249"/>
                <a:gd name="T92" fmla="*/ 149 w 516"/>
                <a:gd name="T93" fmla="*/ 175 h 249"/>
                <a:gd name="T94" fmla="*/ 145 w 516"/>
                <a:gd name="T95" fmla="*/ 167 h 249"/>
                <a:gd name="T96" fmla="*/ 154 w 516"/>
                <a:gd name="T97" fmla="*/ 153 h 249"/>
                <a:gd name="T98" fmla="*/ 253 w 516"/>
                <a:gd name="T99" fmla="*/ 67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16" h="249">
                  <a:moveTo>
                    <a:pt x="287" y="53"/>
                  </a:moveTo>
                  <a:lnTo>
                    <a:pt x="318" y="44"/>
                  </a:lnTo>
                  <a:lnTo>
                    <a:pt x="361" y="41"/>
                  </a:lnTo>
                  <a:lnTo>
                    <a:pt x="479" y="46"/>
                  </a:lnTo>
                  <a:lnTo>
                    <a:pt x="486" y="44"/>
                  </a:lnTo>
                  <a:lnTo>
                    <a:pt x="499" y="38"/>
                  </a:lnTo>
                  <a:lnTo>
                    <a:pt x="505" y="34"/>
                  </a:lnTo>
                  <a:lnTo>
                    <a:pt x="510" y="29"/>
                  </a:lnTo>
                  <a:lnTo>
                    <a:pt x="516" y="18"/>
                  </a:lnTo>
                  <a:lnTo>
                    <a:pt x="516" y="14"/>
                  </a:lnTo>
                  <a:lnTo>
                    <a:pt x="513" y="11"/>
                  </a:lnTo>
                  <a:lnTo>
                    <a:pt x="511" y="9"/>
                  </a:lnTo>
                  <a:lnTo>
                    <a:pt x="508" y="8"/>
                  </a:lnTo>
                  <a:lnTo>
                    <a:pt x="500" y="5"/>
                  </a:lnTo>
                  <a:lnTo>
                    <a:pt x="450" y="0"/>
                  </a:lnTo>
                  <a:lnTo>
                    <a:pt x="403" y="2"/>
                  </a:lnTo>
                  <a:lnTo>
                    <a:pt x="275" y="30"/>
                  </a:lnTo>
                  <a:lnTo>
                    <a:pt x="237" y="46"/>
                  </a:lnTo>
                  <a:lnTo>
                    <a:pt x="203" y="67"/>
                  </a:lnTo>
                  <a:lnTo>
                    <a:pt x="188" y="78"/>
                  </a:lnTo>
                  <a:lnTo>
                    <a:pt x="122" y="150"/>
                  </a:lnTo>
                  <a:lnTo>
                    <a:pt x="91" y="175"/>
                  </a:lnTo>
                  <a:lnTo>
                    <a:pt x="75" y="184"/>
                  </a:lnTo>
                  <a:lnTo>
                    <a:pt x="60" y="189"/>
                  </a:lnTo>
                  <a:lnTo>
                    <a:pt x="29" y="191"/>
                  </a:lnTo>
                  <a:lnTo>
                    <a:pt x="23" y="192"/>
                  </a:lnTo>
                  <a:lnTo>
                    <a:pt x="18" y="194"/>
                  </a:lnTo>
                  <a:lnTo>
                    <a:pt x="14" y="196"/>
                  </a:lnTo>
                  <a:lnTo>
                    <a:pt x="9" y="200"/>
                  </a:lnTo>
                  <a:lnTo>
                    <a:pt x="3" y="207"/>
                  </a:lnTo>
                  <a:lnTo>
                    <a:pt x="1" y="215"/>
                  </a:lnTo>
                  <a:lnTo>
                    <a:pt x="0" y="218"/>
                  </a:lnTo>
                  <a:lnTo>
                    <a:pt x="1" y="221"/>
                  </a:lnTo>
                  <a:lnTo>
                    <a:pt x="2" y="223"/>
                  </a:lnTo>
                  <a:lnTo>
                    <a:pt x="5" y="225"/>
                  </a:lnTo>
                  <a:lnTo>
                    <a:pt x="9" y="226"/>
                  </a:lnTo>
                  <a:lnTo>
                    <a:pt x="14" y="227"/>
                  </a:lnTo>
                  <a:lnTo>
                    <a:pt x="23" y="228"/>
                  </a:lnTo>
                  <a:lnTo>
                    <a:pt x="27" y="228"/>
                  </a:lnTo>
                  <a:lnTo>
                    <a:pt x="31" y="227"/>
                  </a:lnTo>
                  <a:lnTo>
                    <a:pt x="39" y="223"/>
                  </a:lnTo>
                  <a:lnTo>
                    <a:pt x="46" y="215"/>
                  </a:lnTo>
                  <a:lnTo>
                    <a:pt x="49" y="212"/>
                  </a:lnTo>
                  <a:lnTo>
                    <a:pt x="53" y="207"/>
                  </a:lnTo>
                  <a:lnTo>
                    <a:pt x="56" y="205"/>
                  </a:lnTo>
                  <a:lnTo>
                    <a:pt x="58" y="204"/>
                  </a:lnTo>
                  <a:lnTo>
                    <a:pt x="61" y="204"/>
                  </a:lnTo>
                  <a:lnTo>
                    <a:pt x="63" y="205"/>
                  </a:lnTo>
                  <a:lnTo>
                    <a:pt x="68" y="209"/>
                  </a:lnTo>
                  <a:lnTo>
                    <a:pt x="71" y="215"/>
                  </a:lnTo>
                  <a:lnTo>
                    <a:pt x="72" y="221"/>
                  </a:lnTo>
                  <a:lnTo>
                    <a:pt x="71" y="224"/>
                  </a:lnTo>
                  <a:lnTo>
                    <a:pt x="70" y="227"/>
                  </a:lnTo>
                  <a:lnTo>
                    <a:pt x="63" y="236"/>
                  </a:lnTo>
                  <a:lnTo>
                    <a:pt x="61" y="240"/>
                  </a:lnTo>
                  <a:lnTo>
                    <a:pt x="58" y="244"/>
                  </a:lnTo>
                  <a:lnTo>
                    <a:pt x="58" y="246"/>
                  </a:lnTo>
                  <a:lnTo>
                    <a:pt x="58" y="248"/>
                  </a:lnTo>
                  <a:lnTo>
                    <a:pt x="61" y="249"/>
                  </a:lnTo>
                  <a:lnTo>
                    <a:pt x="65" y="248"/>
                  </a:lnTo>
                  <a:lnTo>
                    <a:pt x="70" y="247"/>
                  </a:lnTo>
                  <a:lnTo>
                    <a:pt x="82" y="244"/>
                  </a:lnTo>
                  <a:lnTo>
                    <a:pt x="88" y="241"/>
                  </a:lnTo>
                  <a:lnTo>
                    <a:pt x="93" y="238"/>
                  </a:lnTo>
                  <a:lnTo>
                    <a:pt x="96" y="234"/>
                  </a:lnTo>
                  <a:lnTo>
                    <a:pt x="98" y="230"/>
                  </a:lnTo>
                  <a:lnTo>
                    <a:pt x="98" y="225"/>
                  </a:lnTo>
                  <a:lnTo>
                    <a:pt x="92" y="201"/>
                  </a:lnTo>
                  <a:lnTo>
                    <a:pt x="92" y="197"/>
                  </a:lnTo>
                  <a:lnTo>
                    <a:pt x="93" y="194"/>
                  </a:lnTo>
                  <a:lnTo>
                    <a:pt x="95" y="191"/>
                  </a:lnTo>
                  <a:lnTo>
                    <a:pt x="103" y="189"/>
                  </a:lnTo>
                  <a:lnTo>
                    <a:pt x="110" y="189"/>
                  </a:lnTo>
                  <a:lnTo>
                    <a:pt x="120" y="190"/>
                  </a:lnTo>
                  <a:lnTo>
                    <a:pt x="124" y="192"/>
                  </a:lnTo>
                  <a:lnTo>
                    <a:pt x="127" y="194"/>
                  </a:lnTo>
                  <a:lnTo>
                    <a:pt x="128" y="197"/>
                  </a:lnTo>
                  <a:lnTo>
                    <a:pt x="128" y="206"/>
                  </a:lnTo>
                  <a:lnTo>
                    <a:pt x="125" y="223"/>
                  </a:lnTo>
                  <a:lnTo>
                    <a:pt x="125" y="227"/>
                  </a:lnTo>
                  <a:lnTo>
                    <a:pt x="127" y="231"/>
                  </a:lnTo>
                  <a:lnTo>
                    <a:pt x="132" y="234"/>
                  </a:lnTo>
                  <a:lnTo>
                    <a:pt x="140" y="234"/>
                  </a:lnTo>
                  <a:lnTo>
                    <a:pt x="148" y="232"/>
                  </a:lnTo>
                  <a:lnTo>
                    <a:pt x="151" y="230"/>
                  </a:lnTo>
                  <a:lnTo>
                    <a:pt x="154" y="227"/>
                  </a:lnTo>
                  <a:lnTo>
                    <a:pt x="155" y="224"/>
                  </a:lnTo>
                  <a:lnTo>
                    <a:pt x="158" y="209"/>
                  </a:lnTo>
                  <a:lnTo>
                    <a:pt x="158" y="197"/>
                  </a:lnTo>
                  <a:lnTo>
                    <a:pt x="157" y="191"/>
                  </a:lnTo>
                  <a:lnTo>
                    <a:pt x="157" y="187"/>
                  </a:lnTo>
                  <a:lnTo>
                    <a:pt x="156" y="184"/>
                  </a:lnTo>
                  <a:lnTo>
                    <a:pt x="154" y="180"/>
                  </a:lnTo>
                  <a:lnTo>
                    <a:pt x="149" y="175"/>
                  </a:lnTo>
                  <a:lnTo>
                    <a:pt x="147" y="173"/>
                  </a:lnTo>
                  <a:lnTo>
                    <a:pt x="145" y="167"/>
                  </a:lnTo>
                  <a:lnTo>
                    <a:pt x="147" y="163"/>
                  </a:lnTo>
                  <a:lnTo>
                    <a:pt x="154" y="153"/>
                  </a:lnTo>
                  <a:lnTo>
                    <a:pt x="238" y="75"/>
                  </a:lnTo>
                  <a:lnTo>
                    <a:pt x="253" y="67"/>
                  </a:lnTo>
                  <a:lnTo>
                    <a:pt x="287" y="5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 name="Freeform 61"/>
            <p:cNvSpPr>
              <a:spLocks/>
            </p:cNvSpPr>
            <p:nvPr/>
          </p:nvSpPr>
          <p:spPr bwMode="auto">
            <a:xfrm>
              <a:off x="4957764" y="3189289"/>
              <a:ext cx="2513013" cy="1778000"/>
            </a:xfrm>
            <a:custGeom>
              <a:avLst/>
              <a:gdLst>
                <a:gd name="T0" fmla="*/ 1161 w 1583"/>
                <a:gd name="T1" fmla="*/ 29 h 1120"/>
                <a:gd name="T2" fmla="*/ 1104 w 1583"/>
                <a:gd name="T3" fmla="*/ 10 h 1120"/>
                <a:gd name="T4" fmla="*/ 962 w 1583"/>
                <a:gd name="T5" fmla="*/ 0 h 1120"/>
                <a:gd name="T6" fmla="*/ 900 w 1583"/>
                <a:gd name="T7" fmla="*/ 10 h 1120"/>
                <a:gd name="T8" fmla="*/ 772 w 1583"/>
                <a:gd name="T9" fmla="*/ 46 h 1120"/>
                <a:gd name="T10" fmla="*/ 706 w 1583"/>
                <a:gd name="T11" fmla="*/ 38 h 1120"/>
                <a:gd name="T12" fmla="*/ 663 w 1583"/>
                <a:gd name="T13" fmla="*/ 17 h 1120"/>
                <a:gd name="T14" fmla="*/ 635 w 1583"/>
                <a:gd name="T15" fmla="*/ 21 h 1120"/>
                <a:gd name="T16" fmla="*/ 233 w 1583"/>
                <a:gd name="T17" fmla="*/ 282 h 1120"/>
                <a:gd name="T18" fmla="*/ 23 w 1583"/>
                <a:gd name="T19" fmla="*/ 373 h 1120"/>
                <a:gd name="T20" fmla="*/ 1 w 1583"/>
                <a:gd name="T21" fmla="*/ 388 h 1120"/>
                <a:gd name="T22" fmla="*/ 1 w 1583"/>
                <a:gd name="T23" fmla="*/ 393 h 1120"/>
                <a:gd name="T24" fmla="*/ 19 w 1583"/>
                <a:gd name="T25" fmla="*/ 406 h 1120"/>
                <a:gd name="T26" fmla="*/ 234 w 1583"/>
                <a:gd name="T27" fmla="*/ 495 h 1120"/>
                <a:gd name="T28" fmla="*/ 382 w 1583"/>
                <a:gd name="T29" fmla="*/ 491 h 1120"/>
                <a:gd name="T30" fmla="*/ 464 w 1583"/>
                <a:gd name="T31" fmla="*/ 504 h 1120"/>
                <a:gd name="T32" fmla="*/ 684 w 1583"/>
                <a:gd name="T33" fmla="*/ 598 h 1120"/>
                <a:gd name="T34" fmla="*/ 748 w 1583"/>
                <a:gd name="T35" fmla="*/ 627 h 1120"/>
                <a:gd name="T36" fmla="*/ 773 w 1583"/>
                <a:gd name="T37" fmla="*/ 648 h 1120"/>
                <a:gd name="T38" fmla="*/ 805 w 1583"/>
                <a:gd name="T39" fmla="*/ 716 h 1120"/>
                <a:gd name="T40" fmla="*/ 815 w 1583"/>
                <a:gd name="T41" fmla="*/ 829 h 1120"/>
                <a:gd name="T42" fmla="*/ 807 w 1583"/>
                <a:gd name="T43" fmla="*/ 1090 h 1120"/>
                <a:gd name="T44" fmla="*/ 809 w 1583"/>
                <a:gd name="T45" fmla="*/ 1106 h 1120"/>
                <a:gd name="T46" fmla="*/ 812 w 1583"/>
                <a:gd name="T47" fmla="*/ 1113 h 1120"/>
                <a:gd name="T48" fmla="*/ 822 w 1583"/>
                <a:gd name="T49" fmla="*/ 1115 h 1120"/>
                <a:gd name="T50" fmla="*/ 848 w 1583"/>
                <a:gd name="T51" fmla="*/ 1120 h 1120"/>
                <a:gd name="T52" fmla="*/ 889 w 1583"/>
                <a:gd name="T53" fmla="*/ 1112 h 1120"/>
                <a:gd name="T54" fmla="*/ 1009 w 1583"/>
                <a:gd name="T55" fmla="*/ 1042 h 1120"/>
                <a:gd name="T56" fmla="*/ 1074 w 1583"/>
                <a:gd name="T57" fmla="*/ 983 h 1120"/>
                <a:gd name="T58" fmla="*/ 1156 w 1583"/>
                <a:gd name="T59" fmla="*/ 882 h 1120"/>
                <a:gd name="T60" fmla="*/ 1263 w 1583"/>
                <a:gd name="T61" fmla="*/ 824 h 1120"/>
                <a:gd name="T62" fmla="*/ 1364 w 1583"/>
                <a:gd name="T63" fmla="*/ 739 h 1120"/>
                <a:gd name="T64" fmla="*/ 1422 w 1583"/>
                <a:gd name="T65" fmla="*/ 699 h 1120"/>
                <a:gd name="T66" fmla="*/ 1504 w 1583"/>
                <a:gd name="T67" fmla="*/ 693 h 1120"/>
                <a:gd name="T68" fmla="*/ 1521 w 1583"/>
                <a:gd name="T69" fmla="*/ 686 h 1120"/>
                <a:gd name="T70" fmla="*/ 1534 w 1583"/>
                <a:gd name="T71" fmla="*/ 671 h 1120"/>
                <a:gd name="T72" fmla="*/ 1548 w 1583"/>
                <a:gd name="T73" fmla="*/ 628 h 1120"/>
                <a:gd name="T74" fmla="*/ 1580 w 1583"/>
                <a:gd name="T75" fmla="*/ 276 h 1120"/>
                <a:gd name="T76" fmla="*/ 1583 w 1583"/>
                <a:gd name="T77" fmla="*/ 230 h 1120"/>
                <a:gd name="T78" fmla="*/ 1574 w 1583"/>
                <a:gd name="T79" fmla="*/ 207 h 1120"/>
                <a:gd name="T80" fmla="*/ 1554 w 1583"/>
                <a:gd name="T81" fmla="*/ 188 h 1120"/>
                <a:gd name="T82" fmla="*/ 1527 w 1583"/>
                <a:gd name="T83" fmla="*/ 175 h 1120"/>
                <a:gd name="T84" fmla="*/ 1299 w 1583"/>
                <a:gd name="T85" fmla="*/ 152 h 1120"/>
                <a:gd name="T86" fmla="*/ 1268 w 1583"/>
                <a:gd name="T87" fmla="*/ 144 h 1120"/>
                <a:gd name="T88" fmla="*/ 1229 w 1583"/>
                <a:gd name="T89" fmla="*/ 105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583" h="1120">
                  <a:moveTo>
                    <a:pt x="1171" y="37"/>
                  </a:moveTo>
                  <a:lnTo>
                    <a:pt x="1161" y="29"/>
                  </a:lnTo>
                  <a:lnTo>
                    <a:pt x="1150" y="24"/>
                  </a:lnTo>
                  <a:lnTo>
                    <a:pt x="1104" y="10"/>
                  </a:lnTo>
                  <a:lnTo>
                    <a:pt x="1033" y="1"/>
                  </a:lnTo>
                  <a:lnTo>
                    <a:pt x="962" y="0"/>
                  </a:lnTo>
                  <a:lnTo>
                    <a:pt x="912" y="7"/>
                  </a:lnTo>
                  <a:lnTo>
                    <a:pt x="900" y="10"/>
                  </a:lnTo>
                  <a:lnTo>
                    <a:pt x="832" y="38"/>
                  </a:lnTo>
                  <a:lnTo>
                    <a:pt x="772" y="46"/>
                  </a:lnTo>
                  <a:lnTo>
                    <a:pt x="725" y="44"/>
                  </a:lnTo>
                  <a:lnTo>
                    <a:pt x="706" y="38"/>
                  </a:lnTo>
                  <a:lnTo>
                    <a:pt x="672" y="19"/>
                  </a:lnTo>
                  <a:lnTo>
                    <a:pt x="663" y="17"/>
                  </a:lnTo>
                  <a:lnTo>
                    <a:pt x="654" y="17"/>
                  </a:lnTo>
                  <a:lnTo>
                    <a:pt x="635" y="21"/>
                  </a:lnTo>
                  <a:lnTo>
                    <a:pt x="606" y="36"/>
                  </a:lnTo>
                  <a:lnTo>
                    <a:pt x="233" y="282"/>
                  </a:lnTo>
                  <a:lnTo>
                    <a:pt x="209" y="295"/>
                  </a:lnTo>
                  <a:lnTo>
                    <a:pt x="23" y="373"/>
                  </a:lnTo>
                  <a:lnTo>
                    <a:pt x="5" y="383"/>
                  </a:lnTo>
                  <a:lnTo>
                    <a:pt x="1" y="388"/>
                  </a:lnTo>
                  <a:lnTo>
                    <a:pt x="0" y="390"/>
                  </a:lnTo>
                  <a:lnTo>
                    <a:pt x="1" y="393"/>
                  </a:lnTo>
                  <a:lnTo>
                    <a:pt x="5" y="396"/>
                  </a:lnTo>
                  <a:lnTo>
                    <a:pt x="19" y="406"/>
                  </a:lnTo>
                  <a:lnTo>
                    <a:pt x="218" y="491"/>
                  </a:lnTo>
                  <a:lnTo>
                    <a:pt x="234" y="495"/>
                  </a:lnTo>
                  <a:lnTo>
                    <a:pt x="268" y="500"/>
                  </a:lnTo>
                  <a:lnTo>
                    <a:pt x="382" y="491"/>
                  </a:lnTo>
                  <a:lnTo>
                    <a:pt x="416" y="494"/>
                  </a:lnTo>
                  <a:lnTo>
                    <a:pt x="464" y="504"/>
                  </a:lnTo>
                  <a:lnTo>
                    <a:pt x="525" y="526"/>
                  </a:lnTo>
                  <a:lnTo>
                    <a:pt x="684" y="598"/>
                  </a:lnTo>
                  <a:lnTo>
                    <a:pt x="733" y="618"/>
                  </a:lnTo>
                  <a:lnTo>
                    <a:pt x="748" y="627"/>
                  </a:lnTo>
                  <a:lnTo>
                    <a:pt x="762" y="637"/>
                  </a:lnTo>
                  <a:lnTo>
                    <a:pt x="773" y="648"/>
                  </a:lnTo>
                  <a:lnTo>
                    <a:pt x="790" y="672"/>
                  </a:lnTo>
                  <a:lnTo>
                    <a:pt x="805" y="716"/>
                  </a:lnTo>
                  <a:lnTo>
                    <a:pt x="814" y="780"/>
                  </a:lnTo>
                  <a:lnTo>
                    <a:pt x="815" y="829"/>
                  </a:lnTo>
                  <a:lnTo>
                    <a:pt x="807" y="1072"/>
                  </a:lnTo>
                  <a:lnTo>
                    <a:pt x="807" y="1090"/>
                  </a:lnTo>
                  <a:lnTo>
                    <a:pt x="809" y="1102"/>
                  </a:lnTo>
                  <a:lnTo>
                    <a:pt x="809" y="1106"/>
                  </a:lnTo>
                  <a:lnTo>
                    <a:pt x="811" y="1111"/>
                  </a:lnTo>
                  <a:lnTo>
                    <a:pt x="812" y="1113"/>
                  </a:lnTo>
                  <a:lnTo>
                    <a:pt x="814" y="1115"/>
                  </a:lnTo>
                  <a:lnTo>
                    <a:pt x="822" y="1115"/>
                  </a:lnTo>
                  <a:lnTo>
                    <a:pt x="840" y="1120"/>
                  </a:lnTo>
                  <a:lnTo>
                    <a:pt x="848" y="1120"/>
                  </a:lnTo>
                  <a:lnTo>
                    <a:pt x="857" y="1120"/>
                  </a:lnTo>
                  <a:lnTo>
                    <a:pt x="889" y="1112"/>
                  </a:lnTo>
                  <a:lnTo>
                    <a:pt x="902" y="1106"/>
                  </a:lnTo>
                  <a:lnTo>
                    <a:pt x="1009" y="1042"/>
                  </a:lnTo>
                  <a:lnTo>
                    <a:pt x="1044" y="1014"/>
                  </a:lnTo>
                  <a:lnTo>
                    <a:pt x="1074" y="983"/>
                  </a:lnTo>
                  <a:lnTo>
                    <a:pt x="1115" y="929"/>
                  </a:lnTo>
                  <a:lnTo>
                    <a:pt x="1156" y="882"/>
                  </a:lnTo>
                  <a:lnTo>
                    <a:pt x="1186" y="862"/>
                  </a:lnTo>
                  <a:lnTo>
                    <a:pt x="1263" y="824"/>
                  </a:lnTo>
                  <a:lnTo>
                    <a:pt x="1295" y="801"/>
                  </a:lnTo>
                  <a:lnTo>
                    <a:pt x="1364" y="739"/>
                  </a:lnTo>
                  <a:lnTo>
                    <a:pt x="1407" y="706"/>
                  </a:lnTo>
                  <a:lnTo>
                    <a:pt x="1422" y="699"/>
                  </a:lnTo>
                  <a:lnTo>
                    <a:pt x="1446" y="694"/>
                  </a:lnTo>
                  <a:lnTo>
                    <a:pt x="1504" y="693"/>
                  </a:lnTo>
                  <a:lnTo>
                    <a:pt x="1516" y="689"/>
                  </a:lnTo>
                  <a:lnTo>
                    <a:pt x="1521" y="686"/>
                  </a:lnTo>
                  <a:lnTo>
                    <a:pt x="1527" y="682"/>
                  </a:lnTo>
                  <a:lnTo>
                    <a:pt x="1534" y="671"/>
                  </a:lnTo>
                  <a:lnTo>
                    <a:pt x="1540" y="659"/>
                  </a:lnTo>
                  <a:lnTo>
                    <a:pt x="1548" y="628"/>
                  </a:lnTo>
                  <a:lnTo>
                    <a:pt x="1559" y="538"/>
                  </a:lnTo>
                  <a:lnTo>
                    <a:pt x="1580" y="276"/>
                  </a:lnTo>
                  <a:lnTo>
                    <a:pt x="1583" y="259"/>
                  </a:lnTo>
                  <a:lnTo>
                    <a:pt x="1583" y="230"/>
                  </a:lnTo>
                  <a:lnTo>
                    <a:pt x="1580" y="218"/>
                  </a:lnTo>
                  <a:lnTo>
                    <a:pt x="1574" y="207"/>
                  </a:lnTo>
                  <a:lnTo>
                    <a:pt x="1566" y="196"/>
                  </a:lnTo>
                  <a:lnTo>
                    <a:pt x="1554" y="188"/>
                  </a:lnTo>
                  <a:lnTo>
                    <a:pt x="1542" y="181"/>
                  </a:lnTo>
                  <a:lnTo>
                    <a:pt x="1527" y="175"/>
                  </a:lnTo>
                  <a:lnTo>
                    <a:pt x="1449" y="157"/>
                  </a:lnTo>
                  <a:lnTo>
                    <a:pt x="1299" y="152"/>
                  </a:lnTo>
                  <a:lnTo>
                    <a:pt x="1282" y="149"/>
                  </a:lnTo>
                  <a:lnTo>
                    <a:pt x="1268" y="144"/>
                  </a:lnTo>
                  <a:lnTo>
                    <a:pt x="1248" y="131"/>
                  </a:lnTo>
                  <a:lnTo>
                    <a:pt x="1229" y="105"/>
                  </a:lnTo>
                  <a:lnTo>
                    <a:pt x="1171" y="37"/>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 name="Freeform 62"/>
            <p:cNvSpPr>
              <a:spLocks/>
            </p:cNvSpPr>
            <p:nvPr/>
          </p:nvSpPr>
          <p:spPr bwMode="auto">
            <a:xfrm>
              <a:off x="5068889" y="3216276"/>
              <a:ext cx="2349500" cy="1676400"/>
            </a:xfrm>
            <a:custGeom>
              <a:avLst/>
              <a:gdLst>
                <a:gd name="T0" fmla="*/ 1060 w 1480"/>
                <a:gd name="T1" fmla="*/ 30 h 1056"/>
                <a:gd name="T2" fmla="*/ 951 w 1480"/>
                <a:gd name="T3" fmla="*/ 0 h 1056"/>
                <a:gd name="T4" fmla="*/ 763 w 1480"/>
                <a:gd name="T5" fmla="*/ 44 h 1056"/>
                <a:gd name="T6" fmla="*/ 652 w 1480"/>
                <a:gd name="T7" fmla="*/ 51 h 1056"/>
                <a:gd name="T8" fmla="*/ 580 w 1480"/>
                <a:gd name="T9" fmla="*/ 30 h 1056"/>
                <a:gd name="T10" fmla="*/ 541 w 1480"/>
                <a:gd name="T11" fmla="*/ 44 h 1056"/>
                <a:gd name="T12" fmla="*/ 132 w 1480"/>
                <a:gd name="T13" fmla="*/ 315 h 1056"/>
                <a:gd name="T14" fmla="*/ 7 w 1480"/>
                <a:gd name="T15" fmla="*/ 364 h 1056"/>
                <a:gd name="T16" fmla="*/ 0 w 1480"/>
                <a:gd name="T17" fmla="*/ 373 h 1056"/>
                <a:gd name="T18" fmla="*/ 33 w 1480"/>
                <a:gd name="T19" fmla="*/ 389 h 1056"/>
                <a:gd name="T20" fmla="*/ 183 w 1480"/>
                <a:gd name="T21" fmla="*/ 409 h 1056"/>
                <a:gd name="T22" fmla="*/ 236 w 1480"/>
                <a:gd name="T23" fmla="*/ 382 h 1056"/>
                <a:gd name="T24" fmla="*/ 277 w 1480"/>
                <a:gd name="T25" fmla="*/ 376 h 1056"/>
                <a:gd name="T26" fmla="*/ 309 w 1480"/>
                <a:gd name="T27" fmla="*/ 380 h 1056"/>
                <a:gd name="T28" fmla="*/ 307 w 1480"/>
                <a:gd name="T29" fmla="*/ 386 h 1056"/>
                <a:gd name="T30" fmla="*/ 207 w 1480"/>
                <a:gd name="T31" fmla="*/ 446 h 1056"/>
                <a:gd name="T32" fmla="*/ 199 w 1480"/>
                <a:gd name="T33" fmla="*/ 453 h 1056"/>
                <a:gd name="T34" fmla="*/ 209 w 1480"/>
                <a:gd name="T35" fmla="*/ 454 h 1056"/>
                <a:gd name="T36" fmla="*/ 380 w 1480"/>
                <a:gd name="T37" fmla="*/ 434 h 1056"/>
                <a:gd name="T38" fmla="*/ 493 w 1480"/>
                <a:gd name="T39" fmla="*/ 460 h 1056"/>
                <a:gd name="T40" fmla="*/ 561 w 1480"/>
                <a:gd name="T41" fmla="*/ 508 h 1056"/>
                <a:gd name="T42" fmla="*/ 656 w 1480"/>
                <a:gd name="T43" fmla="*/ 473 h 1056"/>
                <a:gd name="T44" fmla="*/ 770 w 1480"/>
                <a:gd name="T45" fmla="*/ 436 h 1056"/>
                <a:gd name="T46" fmla="*/ 774 w 1480"/>
                <a:gd name="T47" fmla="*/ 439 h 1056"/>
                <a:gd name="T48" fmla="*/ 689 w 1480"/>
                <a:gd name="T49" fmla="*/ 499 h 1056"/>
                <a:gd name="T50" fmla="*/ 587 w 1480"/>
                <a:gd name="T51" fmla="*/ 533 h 1056"/>
                <a:gd name="T52" fmla="*/ 592 w 1480"/>
                <a:gd name="T53" fmla="*/ 542 h 1056"/>
                <a:gd name="T54" fmla="*/ 696 w 1480"/>
                <a:gd name="T55" fmla="*/ 577 h 1056"/>
                <a:gd name="T56" fmla="*/ 727 w 1480"/>
                <a:gd name="T57" fmla="*/ 598 h 1056"/>
                <a:gd name="T58" fmla="*/ 752 w 1480"/>
                <a:gd name="T59" fmla="*/ 627 h 1056"/>
                <a:gd name="T60" fmla="*/ 767 w 1480"/>
                <a:gd name="T61" fmla="*/ 624 h 1056"/>
                <a:gd name="T62" fmla="*/ 922 w 1480"/>
                <a:gd name="T63" fmla="*/ 506 h 1056"/>
                <a:gd name="T64" fmla="*/ 933 w 1480"/>
                <a:gd name="T65" fmla="*/ 504 h 1056"/>
                <a:gd name="T66" fmla="*/ 940 w 1480"/>
                <a:gd name="T67" fmla="*/ 517 h 1056"/>
                <a:gd name="T68" fmla="*/ 934 w 1480"/>
                <a:gd name="T69" fmla="*/ 536 h 1056"/>
                <a:gd name="T70" fmla="*/ 893 w 1480"/>
                <a:gd name="T71" fmla="*/ 559 h 1056"/>
                <a:gd name="T72" fmla="*/ 771 w 1480"/>
                <a:gd name="T73" fmla="*/ 671 h 1056"/>
                <a:gd name="T74" fmla="*/ 769 w 1480"/>
                <a:gd name="T75" fmla="*/ 699 h 1056"/>
                <a:gd name="T76" fmla="*/ 764 w 1480"/>
                <a:gd name="T77" fmla="*/ 947 h 1056"/>
                <a:gd name="T78" fmla="*/ 768 w 1480"/>
                <a:gd name="T79" fmla="*/ 1046 h 1056"/>
                <a:gd name="T80" fmla="*/ 792 w 1480"/>
                <a:gd name="T81" fmla="*/ 1056 h 1056"/>
                <a:gd name="T82" fmla="*/ 957 w 1480"/>
                <a:gd name="T83" fmla="*/ 986 h 1056"/>
                <a:gd name="T84" fmla="*/ 1025 w 1480"/>
                <a:gd name="T85" fmla="*/ 879 h 1056"/>
                <a:gd name="T86" fmla="*/ 1127 w 1480"/>
                <a:gd name="T87" fmla="*/ 800 h 1056"/>
                <a:gd name="T88" fmla="*/ 1213 w 1480"/>
                <a:gd name="T89" fmla="*/ 769 h 1056"/>
                <a:gd name="T90" fmla="*/ 1255 w 1480"/>
                <a:gd name="T91" fmla="*/ 710 h 1056"/>
                <a:gd name="T92" fmla="*/ 1305 w 1480"/>
                <a:gd name="T93" fmla="*/ 668 h 1056"/>
                <a:gd name="T94" fmla="*/ 1389 w 1480"/>
                <a:gd name="T95" fmla="*/ 633 h 1056"/>
                <a:gd name="T96" fmla="*/ 1433 w 1480"/>
                <a:gd name="T97" fmla="*/ 628 h 1056"/>
                <a:gd name="T98" fmla="*/ 1450 w 1480"/>
                <a:gd name="T99" fmla="*/ 606 h 1056"/>
                <a:gd name="T100" fmla="*/ 1480 w 1480"/>
                <a:gd name="T101" fmla="*/ 234 h 1056"/>
                <a:gd name="T102" fmla="*/ 1477 w 1480"/>
                <a:gd name="T103" fmla="*/ 213 h 1056"/>
                <a:gd name="T104" fmla="*/ 1450 w 1480"/>
                <a:gd name="T105" fmla="*/ 183 h 1056"/>
                <a:gd name="T106" fmla="*/ 1317 w 1480"/>
                <a:gd name="T107" fmla="*/ 152 h 1056"/>
                <a:gd name="T108" fmla="*/ 1191 w 1480"/>
                <a:gd name="T109" fmla="*/ 141 h 1056"/>
                <a:gd name="T110" fmla="*/ 1137 w 1480"/>
                <a:gd name="T111" fmla="*/ 103 h 10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480" h="1056">
                  <a:moveTo>
                    <a:pt x="1101" y="58"/>
                  </a:moveTo>
                  <a:lnTo>
                    <a:pt x="1093" y="51"/>
                  </a:lnTo>
                  <a:lnTo>
                    <a:pt x="1060" y="30"/>
                  </a:lnTo>
                  <a:lnTo>
                    <a:pt x="990" y="6"/>
                  </a:lnTo>
                  <a:lnTo>
                    <a:pt x="971" y="2"/>
                  </a:lnTo>
                  <a:lnTo>
                    <a:pt x="951" y="0"/>
                  </a:lnTo>
                  <a:lnTo>
                    <a:pt x="903" y="2"/>
                  </a:lnTo>
                  <a:lnTo>
                    <a:pt x="839" y="13"/>
                  </a:lnTo>
                  <a:lnTo>
                    <a:pt x="763" y="44"/>
                  </a:lnTo>
                  <a:lnTo>
                    <a:pt x="750" y="47"/>
                  </a:lnTo>
                  <a:lnTo>
                    <a:pt x="698" y="52"/>
                  </a:lnTo>
                  <a:lnTo>
                    <a:pt x="652" y="51"/>
                  </a:lnTo>
                  <a:lnTo>
                    <a:pt x="635" y="47"/>
                  </a:lnTo>
                  <a:lnTo>
                    <a:pt x="603" y="35"/>
                  </a:lnTo>
                  <a:lnTo>
                    <a:pt x="580" y="30"/>
                  </a:lnTo>
                  <a:lnTo>
                    <a:pt x="571" y="30"/>
                  </a:lnTo>
                  <a:lnTo>
                    <a:pt x="566" y="31"/>
                  </a:lnTo>
                  <a:lnTo>
                    <a:pt x="541" y="44"/>
                  </a:lnTo>
                  <a:lnTo>
                    <a:pt x="362" y="160"/>
                  </a:lnTo>
                  <a:lnTo>
                    <a:pt x="184" y="282"/>
                  </a:lnTo>
                  <a:lnTo>
                    <a:pt x="132" y="315"/>
                  </a:lnTo>
                  <a:lnTo>
                    <a:pt x="39" y="349"/>
                  </a:lnTo>
                  <a:lnTo>
                    <a:pt x="13" y="360"/>
                  </a:lnTo>
                  <a:lnTo>
                    <a:pt x="7" y="364"/>
                  </a:lnTo>
                  <a:lnTo>
                    <a:pt x="2" y="367"/>
                  </a:lnTo>
                  <a:lnTo>
                    <a:pt x="0" y="370"/>
                  </a:lnTo>
                  <a:lnTo>
                    <a:pt x="0" y="373"/>
                  </a:lnTo>
                  <a:lnTo>
                    <a:pt x="2" y="376"/>
                  </a:lnTo>
                  <a:lnTo>
                    <a:pt x="7" y="380"/>
                  </a:lnTo>
                  <a:lnTo>
                    <a:pt x="33" y="389"/>
                  </a:lnTo>
                  <a:lnTo>
                    <a:pt x="127" y="407"/>
                  </a:lnTo>
                  <a:lnTo>
                    <a:pt x="161" y="410"/>
                  </a:lnTo>
                  <a:lnTo>
                    <a:pt x="183" y="409"/>
                  </a:lnTo>
                  <a:lnTo>
                    <a:pt x="195" y="407"/>
                  </a:lnTo>
                  <a:lnTo>
                    <a:pt x="214" y="397"/>
                  </a:lnTo>
                  <a:lnTo>
                    <a:pt x="236" y="382"/>
                  </a:lnTo>
                  <a:lnTo>
                    <a:pt x="244" y="380"/>
                  </a:lnTo>
                  <a:lnTo>
                    <a:pt x="254" y="378"/>
                  </a:lnTo>
                  <a:lnTo>
                    <a:pt x="277" y="376"/>
                  </a:lnTo>
                  <a:lnTo>
                    <a:pt x="298" y="376"/>
                  </a:lnTo>
                  <a:lnTo>
                    <a:pt x="308" y="378"/>
                  </a:lnTo>
                  <a:lnTo>
                    <a:pt x="309" y="380"/>
                  </a:lnTo>
                  <a:lnTo>
                    <a:pt x="310" y="381"/>
                  </a:lnTo>
                  <a:lnTo>
                    <a:pt x="309" y="383"/>
                  </a:lnTo>
                  <a:lnTo>
                    <a:pt x="307" y="386"/>
                  </a:lnTo>
                  <a:lnTo>
                    <a:pt x="297" y="393"/>
                  </a:lnTo>
                  <a:lnTo>
                    <a:pt x="212" y="442"/>
                  </a:lnTo>
                  <a:lnTo>
                    <a:pt x="207" y="446"/>
                  </a:lnTo>
                  <a:lnTo>
                    <a:pt x="203" y="448"/>
                  </a:lnTo>
                  <a:lnTo>
                    <a:pt x="200" y="451"/>
                  </a:lnTo>
                  <a:lnTo>
                    <a:pt x="199" y="453"/>
                  </a:lnTo>
                  <a:lnTo>
                    <a:pt x="199" y="453"/>
                  </a:lnTo>
                  <a:lnTo>
                    <a:pt x="200" y="454"/>
                  </a:lnTo>
                  <a:lnTo>
                    <a:pt x="209" y="454"/>
                  </a:lnTo>
                  <a:lnTo>
                    <a:pt x="238" y="448"/>
                  </a:lnTo>
                  <a:lnTo>
                    <a:pt x="366" y="434"/>
                  </a:lnTo>
                  <a:lnTo>
                    <a:pt x="380" y="434"/>
                  </a:lnTo>
                  <a:lnTo>
                    <a:pt x="433" y="440"/>
                  </a:lnTo>
                  <a:lnTo>
                    <a:pt x="482" y="454"/>
                  </a:lnTo>
                  <a:lnTo>
                    <a:pt x="493" y="460"/>
                  </a:lnTo>
                  <a:lnTo>
                    <a:pt x="545" y="501"/>
                  </a:lnTo>
                  <a:lnTo>
                    <a:pt x="556" y="506"/>
                  </a:lnTo>
                  <a:lnTo>
                    <a:pt x="561" y="508"/>
                  </a:lnTo>
                  <a:lnTo>
                    <a:pt x="567" y="509"/>
                  </a:lnTo>
                  <a:lnTo>
                    <a:pt x="592" y="505"/>
                  </a:lnTo>
                  <a:lnTo>
                    <a:pt x="656" y="473"/>
                  </a:lnTo>
                  <a:lnTo>
                    <a:pt x="761" y="438"/>
                  </a:lnTo>
                  <a:lnTo>
                    <a:pt x="766" y="437"/>
                  </a:lnTo>
                  <a:lnTo>
                    <a:pt x="770" y="436"/>
                  </a:lnTo>
                  <a:lnTo>
                    <a:pt x="772" y="436"/>
                  </a:lnTo>
                  <a:lnTo>
                    <a:pt x="774" y="437"/>
                  </a:lnTo>
                  <a:lnTo>
                    <a:pt x="774" y="439"/>
                  </a:lnTo>
                  <a:lnTo>
                    <a:pt x="762" y="451"/>
                  </a:lnTo>
                  <a:lnTo>
                    <a:pt x="716" y="483"/>
                  </a:lnTo>
                  <a:lnTo>
                    <a:pt x="689" y="499"/>
                  </a:lnTo>
                  <a:lnTo>
                    <a:pt x="592" y="528"/>
                  </a:lnTo>
                  <a:lnTo>
                    <a:pt x="590" y="531"/>
                  </a:lnTo>
                  <a:lnTo>
                    <a:pt x="587" y="533"/>
                  </a:lnTo>
                  <a:lnTo>
                    <a:pt x="587" y="536"/>
                  </a:lnTo>
                  <a:lnTo>
                    <a:pt x="589" y="538"/>
                  </a:lnTo>
                  <a:lnTo>
                    <a:pt x="592" y="542"/>
                  </a:lnTo>
                  <a:lnTo>
                    <a:pt x="603" y="548"/>
                  </a:lnTo>
                  <a:lnTo>
                    <a:pt x="619" y="554"/>
                  </a:lnTo>
                  <a:lnTo>
                    <a:pt x="696" y="577"/>
                  </a:lnTo>
                  <a:lnTo>
                    <a:pt x="710" y="583"/>
                  </a:lnTo>
                  <a:lnTo>
                    <a:pt x="719" y="590"/>
                  </a:lnTo>
                  <a:lnTo>
                    <a:pt x="727" y="598"/>
                  </a:lnTo>
                  <a:lnTo>
                    <a:pt x="742" y="621"/>
                  </a:lnTo>
                  <a:lnTo>
                    <a:pt x="748" y="625"/>
                  </a:lnTo>
                  <a:lnTo>
                    <a:pt x="752" y="627"/>
                  </a:lnTo>
                  <a:lnTo>
                    <a:pt x="756" y="627"/>
                  </a:lnTo>
                  <a:lnTo>
                    <a:pt x="761" y="626"/>
                  </a:lnTo>
                  <a:lnTo>
                    <a:pt x="767" y="624"/>
                  </a:lnTo>
                  <a:lnTo>
                    <a:pt x="783" y="616"/>
                  </a:lnTo>
                  <a:lnTo>
                    <a:pt x="911" y="512"/>
                  </a:lnTo>
                  <a:lnTo>
                    <a:pt x="922" y="506"/>
                  </a:lnTo>
                  <a:lnTo>
                    <a:pt x="926" y="505"/>
                  </a:lnTo>
                  <a:lnTo>
                    <a:pt x="929" y="504"/>
                  </a:lnTo>
                  <a:lnTo>
                    <a:pt x="933" y="504"/>
                  </a:lnTo>
                  <a:lnTo>
                    <a:pt x="937" y="507"/>
                  </a:lnTo>
                  <a:lnTo>
                    <a:pt x="939" y="511"/>
                  </a:lnTo>
                  <a:lnTo>
                    <a:pt x="940" y="517"/>
                  </a:lnTo>
                  <a:lnTo>
                    <a:pt x="940" y="522"/>
                  </a:lnTo>
                  <a:lnTo>
                    <a:pt x="937" y="533"/>
                  </a:lnTo>
                  <a:lnTo>
                    <a:pt x="934" y="536"/>
                  </a:lnTo>
                  <a:lnTo>
                    <a:pt x="924" y="542"/>
                  </a:lnTo>
                  <a:lnTo>
                    <a:pt x="917" y="544"/>
                  </a:lnTo>
                  <a:lnTo>
                    <a:pt x="893" y="559"/>
                  </a:lnTo>
                  <a:lnTo>
                    <a:pt x="794" y="638"/>
                  </a:lnTo>
                  <a:lnTo>
                    <a:pt x="778" y="659"/>
                  </a:lnTo>
                  <a:lnTo>
                    <a:pt x="771" y="671"/>
                  </a:lnTo>
                  <a:lnTo>
                    <a:pt x="770" y="677"/>
                  </a:lnTo>
                  <a:lnTo>
                    <a:pt x="768" y="688"/>
                  </a:lnTo>
                  <a:lnTo>
                    <a:pt x="769" y="699"/>
                  </a:lnTo>
                  <a:lnTo>
                    <a:pt x="778" y="735"/>
                  </a:lnTo>
                  <a:lnTo>
                    <a:pt x="781" y="767"/>
                  </a:lnTo>
                  <a:lnTo>
                    <a:pt x="764" y="947"/>
                  </a:lnTo>
                  <a:lnTo>
                    <a:pt x="763" y="1029"/>
                  </a:lnTo>
                  <a:lnTo>
                    <a:pt x="765" y="1038"/>
                  </a:lnTo>
                  <a:lnTo>
                    <a:pt x="768" y="1046"/>
                  </a:lnTo>
                  <a:lnTo>
                    <a:pt x="774" y="1052"/>
                  </a:lnTo>
                  <a:lnTo>
                    <a:pt x="782" y="1055"/>
                  </a:lnTo>
                  <a:lnTo>
                    <a:pt x="792" y="1056"/>
                  </a:lnTo>
                  <a:lnTo>
                    <a:pt x="817" y="1051"/>
                  </a:lnTo>
                  <a:lnTo>
                    <a:pt x="921" y="1009"/>
                  </a:lnTo>
                  <a:lnTo>
                    <a:pt x="957" y="986"/>
                  </a:lnTo>
                  <a:lnTo>
                    <a:pt x="977" y="967"/>
                  </a:lnTo>
                  <a:lnTo>
                    <a:pt x="1016" y="890"/>
                  </a:lnTo>
                  <a:lnTo>
                    <a:pt x="1025" y="879"/>
                  </a:lnTo>
                  <a:lnTo>
                    <a:pt x="1047" y="856"/>
                  </a:lnTo>
                  <a:lnTo>
                    <a:pt x="1101" y="817"/>
                  </a:lnTo>
                  <a:lnTo>
                    <a:pt x="1127" y="800"/>
                  </a:lnTo>
                  <a:lnTo>
                    <a:pt x="1152" y="789"/>
                  </a:lnTo>
                  <a:lnTo>
                    <a:pt x="1202" y="774"/>
                  </a:lnTo>
                  <a:lnTo>
                    <a:pt x="1213" y="769"/>
                  </a:lnTo>
                  <a:lnTo>
                    <a:pt x="1222" y="763"/>
                  </a:lnTo>
                  <a:lnTo>
                    <a:pt x="1237" y="748"/>
                  </a:lnTo>
                  <a:lnTo>
                    <a:pt x="1255" y="710"/>
                  </a:lnTo>
                  <a:lnTo>
                    <a:pt x="1261" y="700"/>
                  </a:lnTo>
                  <a:lnTo>
                    <a:pt x="1270" y="692"/>
                  </a:lnTo>
                  <a:lnTo>
                    <a:pt x="1305" y="668"/>
                  </a:lnTo>
                  <a:lnTo>
                    <a:pt x="1357" y="642"/>
                  </a:lnTo>
                  <a:lnTo>
                    <a:pt x="1378" y="634"/>
                  </a:lnTo>
                  <a:lnTo>
                    <a:pt x="1389" y="633"/>
                  </a:lnTo>
                  <a:lnTo>
                    <a:pt x="1409" y="633"/>
                  </a:lnTo>
                  <a:lnTo>
                    <a:pt x="1426" y="631"/>
                  </a:lnTo>
                  <a:lnTo>
                    <a:pt x="1433" y="628"/>
                  </a:lnTo>
                  <a:lnTo>
                    <a:pt x="1440" y="624"/>
                  </a:lnTo>
                  <a:lnTo>
                    <a:pt x="1445" y="619"/>
                  </a:lnTo>
                  <a:lnTo>
                    <a:pt x="1450" y="606"/>
                  </a:lnTo>
                  <a:lnTo>
                    <a:pt x="1453" y="590"/>
                  </a:lnTo>
                  <a:lnTo>
                    <a:pt x="1480" y="256"/>
                  </a:lnTo>
                  <a:lnTo>
                    <a:pt x="1480" y="234"/>
                  </a:lnTo>
                  <a:lnTo>
                    <a:pt x="1479" y="225"/>
                  </a:lnTo>
                  <a:lnTo>
                    <a:pt x="1478" y="219"/>
                  </a:lnTo>
                  <a:lnTo>
                    <a:pt x="1477" y="213"/>
                  </a:lnTo>
                  <a:lnTo>
                    <a:pt x="1467" y="196"/>
                  </a:lnTo>
                  <a:lnTo>
                    <a:pt x="1459" y="189"/>
                  </a:lnTo>
                  <a:lnTo>
                    <a:pt x="1450" y="183"/>
                  </a:lnTo>
                  <a:lnTo>
                    <a:pt x="1439" y="178"/>
                  </a:lnTo>
                  <a:lnTo>
                    <a:pt x="1401" y="167"/>
                  </a:lnTo>
                  <a:lnTo>
                    <a:pt x="1317" y="152"/>
                  </a:lnTo>
                  <a:lnTo>
                    <a:pt x="1232" y="149"/>
                  </a:lnTo>
                  <a:lnTo>
                    <a:pt x="1208" y="145"/>
                  </a:lnTo>
                  <a:lnTo>
                    <a:pt x="1191" y="141"/>
                  </a:lnTo>
                  <a:lnTo>
                    <a:pt x="1176" y="136"/>
                  </a:lnTo>
                  <a:lnTo>
                    <a:pt x="1158" y="124"/>
                  </a:lnTo>
                  <a:lnTo>
                    <a:pt x="1137" y="103"/>
                  </a:lnTo>
                  <a:lnTo>
                    <a:pt x="1123" y="85"/>
                  </a:lnTo>
                  <a:lnTo>
                    <a:pt x="1101" y="58"/>
                  </a:lnTo>
                  <a:close/>
                </a:path>
              </a:pathLst>
            </a:custGeom>
            <a:solidFill>
              <a:srgbClr val="EAEA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 name="Freeform 63"/>
            <p:cNvSpPr>
              <a:spLocks/>
            </p:cNvSpPr>
            <p:nvPr/>
          </p:nvSpPr>
          <p:spPr bwMode="auto">
            <a:xfrm>
              <a:off x="6664326" y="3146426"/>
              <a:ext cx="484188" cy="592138"/>
            </a:xfrm>
            <a:custGeom>
              <a:avLst/>
              <a:gdLst>
                <a:gd name="T0" fmla="*/ 156 w 305"/>
                <a:gd name="T1" fmla="*/ 3 h 373"/>
                <a:gd name="T2" fmla="*/ 134 w 305"/>
                <a:gd name="T3" fmla="*/ 13 h 373"/>
                <a:gd name="T4" fmla="*/ 129 w 305"/>
                <a:gd name="T5" fmla="*/ 23 h 373"/>
                <a:gd name="T6" fmla="*/ 133 w 305"/>
                <a:gd name="T7" fmla="*/ 31 h 373"/>
                <a:gd name="T8" fmla="*/ 166 w 305"/>
                <a:gd name="T9" fmla="*/ 57 h 373"/>
                <a:gd name="T10" fmla="*/ 208 w 305"/>
                <a:gd name="T11" fmla="*/ 73 h 373"/>
                <a:gd name="T12" fmla="*/ 227 w 305"/>
                <a:gd name="T13" fmla="*/ 85 h 373"/>
                <a:gd name="T14" fmla="*/ 237 w 305"/>
                <a:gd name="T15" fmla="*/ 102 h 373"/>
                <a:gd name="T16" fmla="*/ 237 w 305"/>
                <a:gd name="T17" fmla="*/ 117 h 373"/>
                <a:gd name="T18" fmla="*/ 227 w 305"/>
                <a:gd name="T19" fmla="*/ 133 h 373"/>
                <a:gd name="T20" fmla="*/ 89 w 305"/>
                <a:gd name="T21" fmla="*/ 248 h 373"/>
                <a:gd name="T22" fmla="*/ 31 w 305"/>
                <a:gd name="T23" fmla="*/ 253 h 373"/>
                <a:gd name="T24" fmla="*/ 17 w 305"/>
                <a:gd name="T25" fmla="*/ 252 h 373"/>
                <a:gd name="T26" fmla="*/ 3 w 305"/>
                <a:gd name="T27" fmla="*/ 257 h 373"/>
                <a:gd name="T28" fmla="*/ 0 w 305"/>
                <a:gd name="T29" fmla="*/ 268 h 373"/>
                <a:gd name="T30" fmla="*/ 3 w 305"/>
                <a:gd name="T31" fmla="*/ 281 h 373"/>
                <a:gd name="T32" fmla="*/ 14 w 305"/>
                <a:gd name="T33" fmla="*/ 286 h 373"/>
                <a:gd name="T34" fmla="*/ 51 w 305"/>
                <a:gd name="T35" fmla="*/ 280 h 373"/>
                <a:gd name="T36" fmla="*/ 64 w 305"/>
                <a:gd name="T37" fmla="*/ 278 h 373"/>
                <a:gd name="T38" fmla="*/ 63 w 305"/>
                <a:gd name="T39" fmla="*/ 281 h 373"/>
                <a:gd name="T40" fmla="*/ 8 w 305"/>
                <a:gd name="T41" fmla="*/ 325 h 373"/>
                <a:gd name="T42" fmla="*/ 7 w 305"/>
                <a:gd name="T43" fmla="*/ 332 h 373"/>
                <a:gd name="T44" fmla="*/ 12 w 305"/>
                <a:gd name="T45" fmla="*/ 338 h 373"/>
                <a:gd name="T46" fmla="*/ 24 w 305"/>
                <a:gd name="T47" fmla="*/ 345 h 373"/>
                <a:gd name="T48" fmla="*/ 30 w 305"/>
                <a:gd name="T49" fmla="*/ 346 h 373"/>
                <a:gd name="T50" fmla="*/ 36 w 305"/>
                <a:gd name="T51" fmla="*/ 343 h 373"/>
                <a:gd name="T52" fmla="*/ 46 w 305"/>
                <a:gd name="T53" fmla="*/ 331 h 373"/>
                <a:gd name="T54" fmla="*/ 78 w 305"/>
                <a:gd name="T55" fmla="*/ 298 h 373"/>
                <a:gd name="T56" fmla="*/ 77 w 305"/>
                <a:gd name="T57" fmla="*/ 303 h 373"/>
                <a:gd name="T58" fmla="*/ 68 w 305"/>
                <a:gd name="T59" fmla="*/ 335 h 373"/>
                <a:gd name="T60" fmla="*/ 76 w 305"/>
                <a:gd name="T61" fmla="*/ 364 h 373"/>
                <a:gd name="T62" fmla="*/ 85 w 305"/>
                <a:gd name="T63" fmla="*/ 373 h 373"/>
                <a:gd name="T64" fmla="*/ 95 w 305"/>
                <a:gd name="T65" fmla="*/ 369 h 373"/>
                <a:gd name="T66" fmla="*/ 108 w 305"/>
                <a:gd name="T67" fmla="*/ 346 h 373"/>
                <a:gd name="T68" fmla="*/ 100 w 305"/>
                <a:gd name="T69" fmla="*/ 317 h 373"/>
                <a:gd name="T70" fmla="*/ 98 w 305"/>
                <a:gd name="T71" fmla="*/ 304 h 373"/>
                <a:gd name="T72" fmla="*/ 103 w 305"/>
                <a:gd name="T73" fmla="*/ 287 h 373"/>
                <a:gd name="T74" fmla="*/ 120 w 305"/>
                <a:gd name="T75" fmla="*/ 265 h 373"/>
                <a:gd name="T76" fmla="*/ 210 w 305"/>
                <a:gd name="T77" fmla="*/ 210 h 373"/>
                <a:gd name="T78" fmla="*/ 282 w 305"/>
                <a:gd name="T79" fmla="*/ 151 h 373"/>
                <a:gd name="T80" fmla="*/ 298 w 305"/>
                <a:gd name="T81" fmla="*/ 126 h 373"/>
                <a:gd name="T82" fmla="*/ 305 w 305"/>
                <a:gd name="T83" fmla="*/ 103 h 373"/>
                <a:gd name="T84" fmla="*/ 302 w 305"/>
                <a:gd name="T85" fmla="*/ 81 h 373"/>
                <a:gd name="T86" fmla="*/ 295 w 305"/>
                <a:gd name="T87" fmla="*/ 67 h 373"/>
                <a:gd name="T88" fmla="*/ 270 w 305"/>
                <a:gd name="T89" fmla="*/ 41 h 373"/>
                <a:gd name="T90" fmla="*/ 237 w 305"/>
                <a:gd name="T91" fmla="*/ 21 h 373"/>
                <a:gd name="T92" fmla="*/ 174 w 305"/>
                <a:gd name="T93" fmla="*/ 1 h 373"/>
                <a:gd name="T94" fmla="*/ 167 w 305"/>
                <a:gd name="T95" fmla="*/ 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05" h="373">
                  <a:moveTo>
                    <a:pt x="167" y="0"/>
                  </a:moveTo>
                  <a:lnTo>
                    <a:pt x="156" y="3"/>
                  </a:lnTo>
                  <a:lnTo>
                    <a:pt x="138" y="11"/>
                  </a:lnTo>
                  <a:lnTo>
                    <a:pt x="134" y="13"/>
                  </a:lnTo>
                  <a:lnTo>
                    <a:pt x="129" y="20"/>
                  </a:lnTo>
                  <a:lnTo>
                    <a:pt x="129" y="23"/>
                  </a:lnTo>
                  <a:lnTo>
                    <a:pt x="131" y="27"/>
                  </a:lnTo>
                  <a:lnTo>
                    <a:pt x="133" y="31"/>
                  </a:lnTo>
                  <a:lnTo>
                    <a:pt x="142" y="40"/>
                  </a:lnTo>
                  <a:lnTo>
                    <a:pt x="166" y="57"/>
                  </a:lnTo>
                  <a:lnTo>
                    <a:pt x="198" y="71"/>
                  </a:lnTo>
                  <a:lnTo>
                    <a:pt x="208" y="73"/>
                  </a:lnTo>
                  <a:lnTo>
                    <a:pt x="222" y="80"/>
                  </a:lnTo>
                  <a:lnTo>
                    <a:pt x="227" y="85"/>
                  </a:lnTo>
                  <a:lnTo>
                    <a:pt x="234" y="93"/>
                  </a:lnTo>
                  <a:lnTo>
                    <a:pt x="237" y="102"/>
                  </a:lnTo>
                  <a:lnTo>
                    <a:pt x="237" y="112"/>
                  </a:lnTo>
                  <a:lnTo>
                    <a:pt x="237" y="117"/>
                  </a:lnTo>
                  <a:lnTo>
                    <a:pt x="231" y="128"/>
                  </a:lnTo>
                  <a:lnTo>
                    <a:pt x="227" y="133"/>
                  </a:lnTo>
                  <a:lnTo>
                    <a:pt x="118" y="231"/>
                  </a:lnTo>
                  <a:lnTo>
                    <a:pt x="89" y="248"/>
                  </a:lnTo>
                  <a:lnTo>
                    <a:pt x="61" y="254"/>
                  </a:lnTo>
                  <a:lnTo>
                    <a:pt x="31" y="253"/>
                  </a:lnTo>
                  <a:lnTo>
                    <a:pt x="24" y="252"/>
                  </a:lnTo>
                  <a:lnTo>
                    <a:pt x="17" y="252"/>
                  </a:lnTo>
                  <a:lnTo>
                    <a:pt x="7" y="254"/>
                  </a:lnTo>
                  <a:lnTo>
                    <a:pt x="3" y="257"/>
                  </a:lnTo>
                  <a:lnTo>
                    <a:pt x="2" y="259"/>
                  </a:lnTo>
                  <a:lnTo>
                    <a:pt x="0" y="268"/>
                  </a:lnTo>
                  <a:lnTo>
                    <a:pt x="2" y="279"/>
                  </a:lnTo>
                  <a:lnTo>
                    <a:pt x="3" y="281"/>
                  </a:lnTo>
                  <a:lnTo>
                    <a:pt x="8" y="284"/>
                  </a:lnTo>
                  <a:lnTo>
                    <a:pt x="14" y="286"/>
                  </a:lnTo>
                  <a:lnTo>
                    <a:pt x="23" y="286"/>
                  </a:lnTo>
                  <a:lnTo>
                    <a:pt x="51" y="280"/>
                  </a:lnTo>
                  <a:lnTo>
                    <a:pt x="63" y="277"/>
                  </a:lnTo>
                  <a:lnTo>
                    <a:pt x="64" y="278"/>
                  </a:lnTo>
                  <a:lnTo>
                    <a:pt x="64" y="279"/>
                  </a:lnTo>
                  <a:lnTo>
                    <a:pt x="63" y="281"/>
                  </a:lnTo>
                  <a:lnTo>
                    <a:pt x="16" y="318"/>
                  </a:lnTo>
                  <a:lnTo>
                    <a:pt x="8" y="325"/>
                  </a:lnTo>
                  <a:lnTo>
                    <a:pt x="7" y="329"/>
                  </a:lnTo>
                  <a:lnTo>
                    <a:pt x="7" y="332"/>
                  </a:lnTo>
                  <a:lnTo>
                    <a:pt x="8" y="335"/>
                  </a:lnTo>
                  <a:lnTo>
                    <a:pt x="12" y="338"/>
                  </a:lnTo>
                  <a:lnTo>
                    <a:pt x="15" y="341"/>
                  </a:lnTo>
                  <a:lnTo>
                    <a:pt x="24" y="345"/>
                  </a:lnTo>
                  <a:lnTo>
                    <a:pt x="27" y="346"/>
                  </a:lnTo>
                  <a:lnTo>
                    <a:pt x="30" y="346"/>
                  </a:lnTo>
                  <a:lnTo>
                    <a:pt x="33" y="345"/>
                  </a:lnTo>
                  <a:lnTo>
                    <a:pt x="36" y="343"/>
                  </a:lnTo>
                  <a:lnTo>
                    <a:pt x="41" y="338"/>
                  </a:lnTo>
                  <a:lnTo>
                    <a:pt x="46" y="331"/>
                  </a:lnTo>
                  <a:lnTo>
                    <a:pt x="76" y="298"/>
                  </a:lnTo>
                  <a:lnTo>
                    <a:pt x="78" y="298"/>
                  </a:lnTo>
                  <a:lnTo>
                    <a:pt x="78" y="300"/>
                  </a:lnTo>
                  <a:lnTo>
                    <a:pt x="77" y="303"/>
                  </a:lnTo>
                  <a:lnTo>
                    <a:pt x="68" y="330"/>
                  </a:lnTo>
                  <a:lnTo>
                    <a:pt x="68" y="335"/>
                  </a:lnTo>
                  <a:lnTo>
                    <a:pt x="69" y="347"/>
                  </a:lnTo>
                  <a:lnTo>
                    <a:pt x="76" y="364"/>
                  </a:lnTo>
                  <a:lnTo>
                    <a:pt x="82" y="371"/>
                  </a:lnTo>
                  <a:lnTo>
                    <a:pt x="85" y="373"/>
                  </a:lnTo>
                  <a:lnTo>
                    <a:pt x="87" y="373"/>
                  </a:lnTo>
                  <a:lnTo>
                    <a:pt x="95" y="369"/>
                  </a:lnTo>
                  <a:lnTo>
                    <a:pt x="105" y="356"/>
                  </a:lnTo>
                  <a:lnTo>
                    <a:pt x="108" y="346"/>
                  </a:lnTo>
                  <a:lnTo>
                    <a:pt x="108" y="335"/>
                  </a:lnTo>
                  <a:lnTo>
                    <a:pt x="100" y="317"/>
                  </a:lnTo>
                  <a:lnTo>
                    <a:pt x="98" y="310"/>
                  </a:lnTo>
                  <a:lnTo>
                    <a:pt x="98" y="304"/>
                  </a:lnTo>
                  <a:lnTo>
                    <a:pt x="98" y="298"/>
                  </a:lnTo>
                  <a:lnTo>
                    <a:pt x="103" y="287"/>
                  </a:lnTo>
                  <a:lnTo>
                    <a:pt x="110" y="276"/>
                  </a:lnTo>
                  <a:lnTo>
                    <a:pt x="120" y="265"/>
                  </a:lnTo>
                  <a:lnTo>
                    <a:pt x="132" y="254"/>
                  </a:lnTo>
                  <a:lnTo>
                    <a:pt x="210" y="210"/>
                  </a:lnTo>
                  <a:lnTo>
                    <a:pt x="264" y="168"/>
                  </a:lnTo>
                  <a:lnTo>
                    <a:pt x="282" y="151"/>
                  </a:lnTo>
                  <a:lnTo>
                    <a:pt x="288" y="142"/>
                  </a:lnTo>
                  <a:lnTo>
                    <a:pt x="298" y="126"/>
                  </a:lnTo>
                  <a:lnTo>
                    <a:pt x="301" y="119"/>
                  </a:lnTo>
                  <a:lnTo>
                    <a:pt x="305" y="103"/>
                  </a:lnTo>
                  <a:lnTo>
                    <a:pt x="305" y="95"/>
                  </a:lnTo>
                  <a:lnTo>
                    <a:pt x="302" y="81"/>
                  </a:lnTo>
                  <a:lnTo>
                    <a:pt x="300" y="74"/>
                  </a:lnTo>
                  <a:lnTo>
                    <a:pt x="295" y="67"/>
                  </a:lnTo>
                  <a:lnTo>
                    <a:pt x="283" y="53"/>
                  </a:lnTo>
                  <a:lnTo>
                    <a:pt x="270" y="41"/>
                  </a:lnTo>
                  <a:lnTo>
                    <a:pt x="247" y="26"/>
                  </a:lnTo>
                  <a:lnTo>
                    <a:pt x="237" y="21"/>
                  </a:lnTo>
                  <a:lnTo>
                    <a:pt x="178" y="1"/>
                  </a:lnTo>
                  <a:lnTo>
                    <a:pt x="174" y="1"/>
                  </a:lnTo>
                  <a:lnTo>
                    <a:pt x="171" y="0"/>
                  </a:lnTo>
                  <a:lnTo>
                    <a:pt x="16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 name="Freeform 83"/>
            <p:cNvSpPr>
              <a:spLocks/>
            </p:cNvSpPr>
            <p:nvPr/>
          </p:nvSpPr>
          <p:spPr bwMode="auto">
            <a:xfrm>
              <a:off x="8258176" y="4168776"/>
              <a:ext cx="1588" cy="44450"/>
            </a:xfrm>
            <a:custGeom>
              <a:avLst/>
              <a:gdLst>
                <a:gd name="T0" fmla="*/ 1 w 1"/>
                <a:gd name="T1" fmla="*/ 28 h 28"/>
                <a:gd name="T2" fmla="*/ 1 w 1"/>
                <a:gd name="T3" fmla="*/ 0 h 28"/>
                <a:gd name="T4" fmla="*/ 0 w 1"/>
                <a:gd name="T5" fmla="*/ 28 h 28"/>
                <a:gd name="T6" fmla="*/ 1 w 1"/>
                <a:gd name="T7" fmla="*/ 28 h 28"/>
              </a:gdLst>
              <a:ahLst/>
              <a:cxnLst>
                <a:cxn ang="0">
                  <a:pos x="T0" y="T1"/>
                </a:cxn>
                <a:cxn ang="0">
                  <a:pos x="T2" y="T3"/>
                </a:cxn>
                <a:cxn ang="0">
                  <a:pos x="T4" y="T5"/>
                </a:cxn>
                <a:cxn ang="0">
                  <a:pos x="T6" y="T7"/>
                </a:cxn>
              </a:cxnLst>
              <a:rect l="0" t="0" r="r" b="b"/>
              <a:pathLst>
                <a:path w="1" h="28">
                  <a:moveTo>
                    <a:pt x="1" y="28"/>
                  </a:moveTo>
                  <a:lnTo>
                    <a:pt x="1" y="0"/>
                  </a:lnTo>
                  <a:lnTo>
                    <a:pt x="0" y="28"/>
                  </a:lnTo>
                  <a:lnTo>
                    <a:pt x="1" y="28"/>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545187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114800" cy="1143000"/>
          </a:xfrm>
        </p:spPr>
        <p:txBody>
          <a:bodyPr/>
          <a:lstStyle/>
          <a:p>
            <a:r>
              <a:rPr lang="en-US" dirty="0" smtClean="0"/>
              <a:t>Filters, Dampers</a:t>
            </a:r>
            <a:endParaRPr lang="en-US" dirty="0"/>
          </a:p>
        </p:txBody>
      </p:sp>
      <p:cxnSp>
        <p:nvCxnSpPr>
          <p:cNvPr id="405" name="Straight Connector 404"/>
          <p:cNvCxnSpPr/>
          <p:nvPr/>
        </p:nvCxnSpPr>
        <p:spPr>
          <a:xfrm>
            <a:off x="6949417" y="228623"/>
            <a:ext cx="0" cy="14630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2" name="TextBox 161"/>
          <p:cNvSpPr txBox="1"/>
          <p:nvPr/>
        </p:nvSpPr>
        <p:spPr>
          <a:xfrm>
            <a:off x="7315170" y="685830"/>
            <a:ext cx="1397458" cy="430887"/>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Barometric Damper</a:t>
            </a:r>
            <a:endParaRPr lang="en-US" sz="1400" dirty="0">
              <a:solidFill>
                <a:schemeClr val="bg1"/>
              </a:solidFill>
              <a:latin typeface="Comic Sans MS" panose="030F0702030302020204" pitchFamily="66" charset="0"/>
            </a:endParaRPr>
          </a:p>
        </p:txBody>
      </p:sp>
      <p:grpSp>
        <p:nvGrpSpPr>
          <p:cNvPr id="14" name="Group 13"/>
          <p:cNvGrpSpPr/>
          <p:nvPr/>
        </p:nvGrpSpPr>
        <p:grpSpPr>
          <a:xfrm>
            <a:off x="6675097" y="685829"/>
            <a:ext cx="365756" cy="848965"/>
            <a:chOff x="6675097" y="685829"/>
            <a:chExt cx="365756" cy="848965"/>
          </a:xfrm>
        </p:grpSpPr>
        <p:cxnSp>
          <p:nvCxnSpPr>
            <p:cNvPr id="406" name="Straight Connector 405"/>
            <p:cNvCxnSpPr/>
            <p:nvPr/>
          </p:nvCxnSpPr>
          <p:spPr>
            <a:xfrm flipH="1">
              <a:off x="6675097" y="757436"/>
              <a:ext cx="274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4" name="Line 127"/>
            <p:cNvSpPr>
              <a:spLocks noChangeShapeType="1"/>
            </p:cNvSpPr>
            <p:nvPr/>
          </p:nvSpPr>
          <p:spPr bwMode="auto">
            <a:xfrm rot="10800000" flipH="1">
              <a:off x="6858611" y="685829"/>
              <a:ext cx="0" cy="818726"/>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15" name="Group 128"/>
            <p:cNvGrpSpPr>
              <a:grpSpLocks/>
            </p:cNvGrpSpPr>
            <p:nvPr/>
          </p:nvGrpSpPr>
          <p:grpSpPr bwMode="auto">
            <a:xfrm rot="-2700000" flipV="1">
              <a:off x="6766536" y="771206"/>
              <a:ext cx="190500" cy="46038"/>
              <a:chOff x="2042" y="1210"/>
              <a:chExt cx="120" cy="29"/>
            </a:xfrm>
            <a:solidFill>
              <a:schemeClr val="bg1">
                <a:lumMod val="85000"/>
              </a:schemeClr>
            </a:solidFill>
          </p:grpSpPr>
          <p:sp>
            <p:nvSpPr>
              <p:cNvPr id="425" name="Line 129"/>
              <p:cNvSpPr>
                <a:spLocks noChangeShapeType="1"/>
              </p:cNvSpPr>
              <p:nvPr/>
            </p:nvSpPr>
            <p:spPr bwMode="auto">
              <a:xfrm rot="16260000">
                <a:off x="2101" y="1167"/>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6" name="Oval 130"/>
              <p:cNvSpPr>
                <a:spLocks noChangeAspect="1" noChangeArrowheads="1"/>
              </p:cNvSpPr>
              <p:nvPr/>
            </p:nvSpPr>
            <p:spPr bwMode="auto">
              <a:xfrm flipV="1">
                <a:off x="2087" y="1210"/>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16" name="Group 131"/>
            <p:cNvGrpSpPr>
              <a:grpSpLocks/>
            </p:cNvGrpSpPr>
            <p:nvPr/>
          </p:nvGrpSpPr>
          <p:grpSpPr bwMode="auto">
            <a:xfrm rot="-2700000" flipV="1">
              <a:off x="6766536" y="1266506"/>
              <a:ext cx="190500" cy="46038"/>
              <a:chOff x="2042" y="1526"/>
              <a:chExt cx="120" cy="29"/>
            </a:xfrm>
            <a:solidFill>
              <a:schemeClr val="bg1">
                <a:lumMod val="85000"/>
              </a:schemeClr>
            </a:solidFill>
          </p:grpSpPr>
          <p:sp>
            <p:nvSpPr>
              <p:cNvPr id="423" name="Line 132"/>
              <p:cNvSpPr>
                <a:spLocks noChangeShapeType="1"/>
              </p:cNvSpPr>
              <p:nvPr/>
            </p:nvSpPr>
            <p:spPr bwMode="auto">
              <a:xfrm rot="16260000">
                <a:off x="2101" y="1483"/>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4" name="Oval 133"/>
              <p:cNvSpPr>
                <a:spLocks noChangeAspect="1" noChangeArrowheads="1"/>
              </p:cNvSpPr>
              <p:nvPr/>
            </p:nvSpPr>
            <p:spPr bwMode="auto">
              <a:xfrm flipV="1">
                <a:off x="2087" y="1526"/>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17" name="Group 134"/>
            <p:cNvGrpSpPr>
              <a:grpSpLocks/>
            </p:cNvGrpSpPr>
            <p:nvPr/>
          </p:nvGrpSpPr>
          <p:grpSpPr bwMode="auto">
            <a:xfrm rot="-2700000" flipV="1">
              <a:off x="6766536" y="1018856"/>
              <a:ext cx="190500" cy="46038"/>
              <a:chOff x="2042" y="1354"/>
              <a:chExt cx="120" cy="29"/>
            </a:xfrm>
            <a:solidFill>
              <a:schemeClr val="bg1">
                <a:lumMod val="85000"/>
              </a:schemeClr>
            </a:solidFill>
          </p:grpSpPr>
          <p:sp>
            <p:nvSpPr>
              <p:cNvPr id="421" name="Line 135"/>
              <p:cNvSpPr>
                <a:spLocks noChangeShapeType="1"/>
              </p:cNvSpPr>
              <p:nvPr/>
            </p:nvSpPr>
            <p:spPr bwMode="auto">
              <a:xfrm rot="16260000">
                <a:off x="2101" y="1311"/>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2" name="Oval 136"/>
              <p:cNvSpPr>
                <a:spLocks noChangeAspect="1" noChangeArrowheads="1"/>
              </p:cNvSpPr>
              <p:nvPr/>
            </p:nvSpPr>
            <p:spPr bwMode="auto">
              <a:xfrm flipV="1">
                <a:off x="2087" y="1354"/>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18" name="Group 137"/>
            <p:cNvGrpSpPr>
              <a:grpSpLocks/>
            </p:cNvGrpSpPr>
            <p:nvPr/>
          </p:nvGrpSpPr>
          <p:grpSpPr bwMode="auto">
            <a:xfrm rot="-2700000" flipV="1">
              <a:off x="6766536" y="1488756"/>
              <a:ext cx="190500" cy="46038"/>
              <a:chOff x="2042" y="1526"/>
              <a:chExt cx="120" cy="29"/>
            </a:xfrm>
            <a:solidFill>
              <a:schemeClr val="bg1">
                <a:lumMod val="85000"/>
              </a:schemeClr>
            </a:solidFill>
          </p:grpSpPr>
          <p:sp>
            <p:nvSpPr>
              <p:cNvPr id="419" name="Line 138"/>
              <p:cNvSpPr>
                <a:spLocks noChangeShapeType="1"/>
              </p:cNvSpPr>
              <p:nvPr/>
            </p:nvSpPr>
            <p:spPr bwMode="auto">
              <a:xfrm rot="16260000">
                <a:off x="2101" y="1483"/>
                <a:ext cx="2" cy="12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0" name="Oval 139"/>
              <p:cNvSpPr>
                <a:spLocks noChangeAspect="1" noChangeArrowheads="1"/>
              </p:cNvSpPr>
              <p:nvPr/>
            </p:nvSpPr>
            <p:spPr bwMode="auto">
              <a:xfrm flipV="1">
                <a:off x="2087" y="1526"/>
                <a:ext cx="29" cy="29"/>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 name="Group 12"/>
            <p:cNvGrpSpPr/>
            <p:nvPr/>
          </p:nvGrpSpPr>
          <p:grpSpPr>
            <a:xfrm>
              <a:off x="6926424" y="716194"/>
              <a:ext cx="114429" cy="46038"/>
              <a:chOff x="7223760" y="754250"/>
              <a:chExt cx="114429" cy="46038"/>
            </a:xfrm>
          </p:grpSpPr>
          <p:cxnSp>
            <p:nvCxnSpPr>
              <p:cNvPr id="11" name="Straight Connector 10"/>
              <p:cNvCxnSpPr/>
              <p:nvPr/>
            </p:nvCxnSpPr>
            <p:spPr>
              <a:xfrm flipH="1">
                <a:off x="7223760" y="777269"/>
                <a:ext cx="91440" cy="0"/>
              </a:xfrm>
              <a:prstGeom prst="line">
                <a:avLst/>
              </a:prstGeom>
              <a:pattFill prst="zigZag">
                <a:fgClr>
                  <a:srgbClr val="CC9900"/>
                </a:fgClr>
                <a:bgClr>
                  <a:schemeClr val="bg1"/>
                </a:bgClr>
              </a:pattFill>
              <a:ln w="12700" cap="rnd">
                <a:solidFill>
                  <a:schemeClr val="bg1"/>
                </a:solidFill>
              </a:ln>
            </p:spPr>
          </p:cxnSp>
          <p:sp>
            <p:nvSpPr>
              <p:cNvPr id="269" name="Oval 130"/>
              <p:cNvSpPr>
                <a:spLocks noChangeAspect="1" noChangeArrowheads="1"/>
              </p:cNvSpPr>
              <p:nvPr/>
            </p:nvSpPr>
            <p:spPr bwMode="auto">
              <a:xfrm rot="18900000">
                <a:off x="7292151" y="754250"/>
                <a:ext cx="46038" cy="46038"/>
              </a:xfrm>
              <a:prstGeom prst="ellipse">
                <a:avLst/>
              </a:prstGeom>
              <a:solidFill>
                <a:schemeClr val="bg1">
                  <a:lumMod val="75000"/>
                </a:schemeClr>
              </a:solidFill>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70" name="Group 269"/>
            <p:cNvGrpSpPr/>
            <p:nvPr/>
          </p:nvGrpSpPr>
          <p:grpSpPr>
            <a:xfrm>
              <a:off x="6926424" y="955999"/>
              <a:ext cx="114429" cy="46038"/>
              <a:chOff x="7223760" y="754250"/>
              <a:chExt cx="114429" cy="46038"/>
            </a:xfrm>
          </p:grpSpPr>
          <p:cxnSp>
            <p:nvCxnSpPr>
              <p:cNvPr id="271" name="Straight Connector 270"/>
              <p:cNvCxnSpPr/>
              <p:nvPr/>
            </p:nvCxnSpPr>
            <p:spPr>
              <a:xfrm flipH="1">
                <a:off x="7223760" y="777269"/>
                <a:ext cx="91440" cy="0"/>
              </a:xfrm>
              <a:prstGeom prst="line">
                <a:avLst/>
              </a:prstGeom>
              <a:pattFill prst="zigZag">
                <a:fgClr>
                  <a:srgbClr val="CC9900"/>
                </a:fgClr>
                <a:bgClr>
                  <a:schemeClr val="bg1"/>
                </a:bgClr>
              </a:pattFill>
              <a:ln w="12700" cap="rnd">
                <a:solidFill>
                  <a:schemeClr val="bg1"/>
                </a:solidFill>
              </a:ln>
            </p:spPr>
          </p:cxnSp>
          <p:sp>
            <p:nvSpPr>
              <p:cNvPr id="272" name="Oval 130"/>
              <p:cNvSpPr>
                <a:spLocks noChangeAspect="1" noChangeArrowheads="1"/>
              </p:cNvSpPr>
              <p:nvPr/>
            </p:nvSpPr>
            <p:spPr bwMode="auto">
              <a:xfrm rot="18900000">
                <a:off x="7292151" y="754250"/>
                <a:ext cx="46038" cy="46038"/>
              </a:xfrm>
              <a:prstGeom prst="ellipse">
                <a:avLst/>
              </a:prstGeom>
              <a:solidFill>
                <a:schemeClr val="bg1">
                  <a:lumMod val="75000"/>
                </a:schemeClr>
              </a:solidFill>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73" name="Group 272"/>
            <p:cNvGrpSpPr/>
            <p:nvPr/>
          </p:nvGrpSpPr>
          <p:grpSpPr>
            <a:xfrm>
              <a:off x="6926424" y="1195804"/>
              <a:ext cx="114429" cy="46038"/>
              <a:chOff x="7223760" y="754250"/>
              <a:chExt cx="114429" cy="46038"/>
            </a:xfrm>
          </p:grpSpPr>
          <p:cxnSp>
            <p:nvCxnSpPr>
              <p:cNvPr id="274" name="Straight Connector 273"/>
              <p:cNvCxnSpPr/>
              <p:nvPr/>
            </p:nvCxnSpPr>
            <p:spPr>
              <a:xfrm flipH="1">
                <a:off x="7223760" y="777269"/>
                <a:ext cx="91440" cy="0"/>
              </a:xfrm>
              <a:prstGeom prst="line">
                <a:avLst/>
              </a:prstGeom>
              <a:pattFill prst="zigZag">
                <a:fgClr>
                  <a:srgbClr val="CC9900"/>
                </a:fgClr>
                <a:bgClr>
                  <a:schemeClr val="bg1"/>
                </a:bgClr>
              </a:pattFill>
              <a:ln w="12700" cap="rnd">
                <a:solidFill>
                  <a:schemeClr val="bg1"/>
                </a:solidFill>
              </a:ln>
            </p:spPr>
          </p:cxnSp>
          <p:sp>
            <p:nvSpPr>
              <p:cNvPr id="275" name="Oval 130"/>
              <p:cNvSpPr>
                <a:spLocks noChangeAspect="1" noChangeArrowheads="1"/>
              </p:cNvSpPr>
              <p:nvPr/>
            </p:nvSpPr>
            <p:spPr bwMode="auto">
              <a:xfrm rot="18900000">
                <a:off x="7292151" y="754250"/>
                <a:ext cx="46038" cy="46038"/>
              </a:xfrm>
              <a:prstGeom prst="ellipse">
                <a:avLst/>
              </a:prstGeom>
              <a:solidFill>
                <a:schemeClr val="bg1">
                  <a:lumMod val="75000"/>
                </a:schemeClr>
              </a:solidFill>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76" name="Group 275"/>
            <p:cNvGrpSpPr/>
            <p:nvPr/>
          </p:nvGrpSpPr>
          <p:grpSpPr>
            <a:xfrm>
              <a:off x="6926424" y="1435608"/>
              <a:ext cx="114429" cy="46038"/>
              <a:chOff x="7223760" y="754250"/>
              <a:chExt cx="114429" cy="46038"/>
            </a:xfrm>
          </p:grpSpPr>
          <p:cxnSp>
            <p:nvCxnSpPr>
              <p:cNvPr id="277" name="Straight Connector 276"/>
              <p:cNvCxnSpPr/>
              <p:nvPr/>
            </p:nvCxnSpPr>
            <p:spPr>
              <a:xfrm flipH="1">
                <a:off x="7223760" y="777269"/>
                <a:ext cx="91440" cy="0"/>
              </a:xfrm>
              <a:prstGeom prst="line">
                <a:avLst/>
              </a:prstGeom>
              <a:pattFill prst="zigZag">
                <a:fgClr>
                  <a:srgbClr val="CC9900"/>
                </a:fgClr>
                <a:bgClr>
                  <a:schemeClr val="bg1"/>
                </a:bgClr>
              </a:pattFill>
              <a:ln w="12700" cap="rnd">
                <a:solidFill>
                  <a:schemeClr val="bg1"/>
                </a:solidFill>
              </a:ln>
            </p:spPr>
          </p:cxnSp>
          <p:sp>
            <p:nvSpPr>
              <p:cNvPr id="278" name="Oval 130"/>
              <p:cNvSpPr>
                <a:spLocks noChangeAspect="1" noChangeArrowheads="1"/>
              </p:cNvSpPr>
              <p:nvPr/>
            </p:nvSpPr>
            <p:spPr bwMode="auto">
              <a:xfrm rot="18900000">
                <a:off x="7292151" y="754250"/>
                <a:ext cx="46038" cy="46038"/>
              </a:xfrm>
              <a:prstGeom prst="ellipse">
                <a:avLst/>
              </a:prstGeom>
              <a:solidFill>
                <a:schemeClr val="bg1">
                  <a:lumMod val="75000"/>
                </a:schemeClr>
              </a:solidFill>
              <a:ln w="3810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spTree>
    <p:extLst>
      <p:ext uri="{BB962C8B-B14F-4D97-AF65-F5344CB8AC3E}">
        <p14:creationId xmlns:p14="http://schemas.microsoft.com/office/powerpoint/2010/main" val="20385322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Coils</a:t>
            </a:r>
            <a:endParaRPr lang="en-US" dirty="0"/>
          </a:p>
        </p:txBody>
      </p:sp>
      <p:grpSp>
        <p:nvGrpSpPr>
          <p:cNvPr id="375" name="Group 374"/>
          <p:cNvGrpSpPr/>
          <p:nvPr/>
        </p:nvGrpSpPr>
        <p:grpSpPr>
          <a:xfrm>
            <a:off x="274367" y="1234464"/>
            <a:ext cx="3951281" cy="2800767"/>
            <a:chOff x="274367" y="1234464"/>
            <a:chExt cx="3951281" cy="2800767"/>
          </a:xfrm>
        </p:grpSpPr>
        <p:grpSp>
          <p:nvGrpSpPr>
            <p:cNvPr id="374" name="Group 373"/>
            <p:cNvGrpSpPr/>
            <p:nvPr/>
          </p:nvGrpSpPr>
          <p:grpSpPr>
            <a:xfrm>
              <a:off x="274367" y="1245105"/>
              <a:ext cx="914390" cy="2263581"/>
              <a:chOff x="274367" y="1245105"/>
              <a:chExt cx="914390" cy="2263581"/>
            </a:xfrm>
          </p:grpSpPr>
          <p:cxnSp>
            <p:nvCxnSpPr>
              <p:cNvPr id="372" name="Straight Connector 371"/>
              <p:cNvCxnSpPr/>
              <p:nvPr/>
            </p:nvCxnSpPr>
            <p:spPr>
              <a:xfrm flipV="1">
                <a:off x="548684" y="1818961"/>
                <a:ext cx="0" cy="604210"/>
              </a:xfrm>
              <a:prstGeom prst="line">
                <a:avLst/>
              </a:prstGeom>
              <a:ln w="38100" cap="rnd">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320" name="Straight Connector 319"/>
              <p:cNvCxnSpPr/>
              <p:nvPr/>
            </p:nvCxnSpPr>
            <p:spPr>
              <a:xfrm flipV="1">
                <a:off x="274367" y="2514608"/>
                <a:ext cx="5486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a:stCxn id="218" idx="3"/>
              </p:cNvCxnSpPr>
              <p:nvPr/>
            </p:nvCxnSpPr>
            <p:spPr>
              <a:xfrm flipH="1" flipV="1">
                <a:off x="914446" y="1245105"/>
                <a:ext cx="5" cy="492252"/>
              </a:xfrm>
              <a:prstGeom prst="line">
                <a:avLst/>
              </a:prstGeom>
              <a:ln w="38100" cap="rnd">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548690" y="3177928"/>
                <a:ext cx="365756" cy="0"/>
              </a:xfrm>
              <a:prstGeom prst="line">
                <a:avLst/>
              </a:prstGeom>
              <a:ln w="38100" cap="rnd">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flipV="1">
                <a:off x="914447" y="3236292"/>
                <a:ext cx="1" cy="272394"/>
              </a:xfrm>
              <a:prstGeom prst="line">
                <a:avLst/>
              </a:prstGeom>
              <a:ln w="38100" cap="rnd">
                <a:gradFill flip="none" rotWithShape="1">
                  <a:gsLst>
                    <a:gs pos="79000">
                      <a:srgbClr val="3333FF"/>
                    </a:gs>
                    <a:gs pos="47000">
                      <a:srgbClr val="0070C0"/>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a:off x="548690" y="1818961"/>
                <a:ext cx="274317" cy="0"/>
              </a:xfrm>
              <a:prstGeom prst="line">
                <a:avLst/>
              </a:prstGeom>
              <a:ln w="38100" cap="rnd">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flipH="1" flipV="1">
                <a:off x="914967" y="2961974"/>
                <a:ext cx="1" cy="228600"/>
              </a:xfrm>
              <a:prstGeom prst="line">
                <a:avLst/>
              </a:prstGeom>
              <a:ln w="38100" cap="rnd">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flipV="1">
                <a:off x="548690" y="2606049"/>
                <a:ext cx="0" cy="548313"/>
              </a:xfrm>
              <a:prstGeom prst="line">
                <a:avLst/>
              </a:prstGeom>
              <a:ln w="38100" cap="rnd">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flipV="1">
                <a:off x="914967" y="3144852"/>
                <a:ext cx="1" cy="133350"/>
              </a:xfrm>
              <a:prstGeom prst="line">
                <a:avLst/>
              </a:prstGeom>
              <a:ln w="38100" cap="rnd">
                <a:gradFill flip="none" rotWithShape="1">
                  <a:gsLst>
                    <a:gs pos="39000">
                      <a:srgbClr val="3333FF"/>
                    </a:gs>
                    <a:gs pos="9000">
                      <a:srgbClr val="0070C0"/>
                    </a:gs>
                    <a:gs pos="59000">
                      <a:srgbClr val="00B0F0"/>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flipH="1" flipV="1">
                <a:off x="914446" y="1910447"/>
                <a:ext cx="1" cy="228600"/>
              </a:xfrm>
              <a:prstGeom prst="line">
                <a:avLst/>
              </a:prstGeom>
              <a:ln w="38100" cap="rnd">
                <a:solidFill>
                  <a:schemeClr val="accent5"/>
                </a:solidFill>
              </a:ln>
            </p:spPr>
            <p:style>
              <a:lnRef idx="1">
                <a:schemeClr val="accent1"/>
              </a:lnRef>
              <a:fillRef idx="0">
                <a:schemeClr val="accent1"/>
              </a:fillRef>
              <a:effectRef idx="0">
                <a:schemeClr val="accent1"/>
              </a:effectRef>
              <a:fontRef idx="minor">
                <a:schemeClr val="tx1"/>
              </a:fontRef>
            </p:style>
          </p:cxnSp>
          <p:sp>
            <p:nvSpPr>
              <p:cNvPr id="116" name="TextBox 115"/>
              <p:cNvSpPr txBox="1"/>
              <p:nvPr/>
            </p:nvSpPr>
            <p:spPr>
              <a:xfrm>
                <a:off x="823007" y="2144697"/>
                <a:ext cx="187638" cy="908716"/>
              </a:xfrm>
              <a:prstGeom prst="rect">
                <a:avLst/>
              </a:prstGeom>
              <a:gradFill flip="none" rotWithShape="1">
                <a:gsLst>
                  <a:gs pos="10000">
                    <a:srgbClr val="3333FF"/>
                  </a:gs>
                  <a:gs pos="90000">
                    <a:srgbClr val="00B0F0"/>
                  </a:gs>
                </a:gsLst>
                <a:lin ang="5400000" scaled="1"/>
                <a:tileRect/>
              </a:gradFill>
              <a:ln w="38100">
                <a:solidFill>
                  <a:schemeClr val="bg1"/>
                </a:solidFill>
              </a:ln>
            </p:spPr>
            <p:txBody>
              <a:bodyPr vert="vert270" wrap="square" lIns="0" tIns="0" rIns="0" bIns="0" rtlCol="0" anchor="ctr" anchorCtr="1">
                <a:noAutofit/>
              </a:bodyPr>
              <a:lstStyle/>
              <a:p>
                <a:pPr algn="ctr"/>
                <a:endParaRPr lang="en-US" sz="1500" dirty="0">
                  <a:solidFill>
                    <a:schemeClr val="bg1"/>
                  </a:solidFill>
                </a:endParaRPr>
              </a:p>
            </p:txBody>
          </p:sp>
          <p:grpSp>
            <p:nvGrpSpPr>
              <p:cNvPr id="217" name="Group 216"/>
              <p:cNvGrpSpPr/>
              <p:nvPr/>
            </p:nvGrpSpPr>
            <p:grpSpPr>
              <a:xfrm>
                <a:off x="823007" y="1691656"/>
                <a:ext cx="365750" cy="274320"/>
                <a:chOff x="3657609" y="5669280"/>
                <a:chExt cx="365750" cy="274320"/>
              </a:xfrm>
            </p:grpSpPr>
            <p:sp>
              <p:nvSpPr>
                <p:cNvPr id="218" name="Isosceles Triangle 217"/>
                <p:cNvSpPr/>
                <p:nvPr/>
              </p:nvSpPr>
              <p:spPr>
                <a:xfrm flipV="1">
                  <a:off x="3657613" y="571498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219" name="Isosceles Triangle 218"/>
                <p:cNvSpPr/>
                <p:nvPr/>
              </p:nvSpPr>
              <p:spPr>
                <a:xfrm>
                  <a:off x="3657610" y="5806420"/>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cxnSp>
              <p:nvCxnSpPr>
                <p:cNvPr id="220" name="Straight Connector 219"/>
                <p:cNvCxnSpPr>
                  <a:stCxn id="219" idx="0"/>
                </p:cNvCxnSpPr>
                <p:nvPr/>
              </p:nvCxnSpPr>
              <p:spPr>
                <a:xfrm>
                  <a:off x="3749050" y="5806420"/>
                  <a:ext cx="137150" cy="1"/>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21" name="Group 220"/>
                <p:cNvGrpSpPr>
                  <a:grpSpLocks noChangeAspect="1"/>
                </p:cNvGrpSpPr>
                <p:nvPr/>
              </p:nvGrpSpPr>
              <p:grpSpPr>
                <a:xfrm>
                  <a:off x="3749040" y="5669280"/>
                  <a:ext cx="274319" cy="274320"/>
                  <a:chOff x="3794760" y="5074900"/>
                  <a:chExt cx="182880" cy="182881"/>
                </a:xfrm>
              </p:grpSpPr>
              <p:sp>
                <p:nvSpPr>
                  <p:cNvPr id="223" name="Arc 222"/>
                  <p:cNvSpPr>
                    <a:spLocks noChangeAspect="1"/>
                  </p:cNvSpPr>
                  <p:nvPr/>
                </p:nvSpPr>
                <p:spPr>
                  <a:xfrm>
                    <a:off x="3794760" y="5074900"/>
                    <a:ext cx="182880" cy="182880"/>
                  </a:xfrm>
                  <a:prstGeom prst="arc">
                    <a:avLst>
                      <a:gd name="adj1" fmla="val 16200000"/>
                      <a:gd name="adj2" fmla="val 4961308"/>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24" name="Straight Connector 223"/>
                  <p:cNvCxnSpPr/>
                  <p:nvPr/>
                </p:nvCxnSpPr>
                <p:spPr>
                  <a:xfrm>
                    <a:off x="3886200" y="5074901"/>
                    <a:ext cx="0" cy="18288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22" name="Isosceles Triangle 221"/>
                <p:cNvSpPr/>
                <p:nvPr/>
              </p:nvSpPr>
              <p:spPr>
                <a:xfrm rot="5400000">
                  <a:off x="3611889" y="5760693"/>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grpSp>
            <p:nvGrpSpPr>
              <p:cNvPr id="322" name="Group 321"/>
              <p:cNvGrpSpPr/>
              <p:nvPr/>
            </p:nvGrpSpPr>
            <p:grpSpPr>
              <a:xfrm flipH="1" flipV="1">
                <a:off x="442857" y="2057415"/>
                <a:ext cx="197266" cy="182879"/>
                <a:chOff x="914440" y="5074901"/>
                <a:chExt cx="197266" cy="182879"/>
              </a:xfrm>
            </p:grpSpPr>
            <p:grpSp>
              <p:nvGrpSpPr>
                <p:cNvPr id="323" name="Group 322"/>
                <p:cNvGrpSpPr/>
                <p:nvPr/>
              </p:nvGrpSpPr>
              <p:grpSpPr>
                <a:xfrm>
                  <a:off x="1020267" y="5120640"/>
                  <a:ext cx="91439" cy="91439"/>
                  <a:chOff x="1158273" y="5166341"/>
                  <a:chExt cx="91439" cy="91439"/>
                </a:xfrm>
              </p:grpSpPr>
              <p:cxnSp>
                <p:nvCxnSpPr>
                  <p:cNvPr id="329" name="Straight Connector 328"/>
                  <p:cNvCxnSpPr/>
                  <p:nvPr/>
                </p:nvCxnSpPr>
                <p:spPr>
                  <a:xfrm>
                    <a:off x="1158273" y="5166341"/>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0" name="Straight Connector 329"/>
                  <p:cNvCxnSpPr/>
                  <p:nvPr/>
                </p:nvCxnSpPr>
                <p:spPr>
                  <a:xfrm>
                    <a:off x="1158273" y="5257780"/>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24" name="Group 323"/>
                <p:cNvGrpSpPr/>
                <p:nvPr/>
              </p:nvGrpSpPr>
              <p:grpSpPr>
                <a:xfrm>
                  <a:off x="914440" y="5074901"/>
                  <a:ext cx="182883" cy="182879"/>
                  <a:chOff x="914435" y="4160512"/>
                  <a:chExt cx="182883" cy="182879"/>
                </a:xfrm>
              </p:grpSpPr>
              <p:sp>
                <p:nvSpPr>
                  <p:cNvPr id="327" name="Isosceles Triangle 326"/>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328" name="Isosceles Triangle 327"/>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325" name="Oval 324"/>
                <p:cNvSpPr>
                  <a:spLocks noChangeAspect="1"/>
                </p:cNvSpPr>
                <p:nvPr/>
              </p:nvSpPr>
              <p:spPr>
                <a:xfrm rot="1800000">
                  <a:off x="934878" y="5102352"/>
                  <a:ext cx="137160" cy="137160"/>
                </a:xfrm>
                <a:prstGeom prst="ellipse">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6" name="Straight Connector 325"/>
                <p:cNvCxnSpPr>
                  <a:stCxn id="325" idx="2"/>
                  <a:endCxn id="325" idx="6"/>
                </p:cNvCxnSpPr>
                <p:nvPr/>
              </p:nvCxnSpPr>
              <p:spPr>
                <a:xfrm>
                  <a:off x="944066" y="5136642"/>
                  <a:ext cx="118784" cy="6858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grpSp>
        </p:grpSp>
        <p:sp>
          <p:nvSpPr>
            <p:cNvPr id="363" name="TextBox 362"/>
            <p:cNvSpPr txBox="1"/>
            <p:nvPr/>
          </p:nvSpPr>
          <p:spPr>
            <a:xfrm>
              <a:off x="1371635" y="1234464"/>
              <a:ext cx="2854013" cy="2800767"/>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Cooling Coil 1</a:t>
              </a:r>
            </a:p>
            <a:p>
              <a:r>
                <a:rPr lang="en-US" sz="1400" dirty="0" smtClean="0">
                  <a:solidFill>
                    <a:schemeClr val="bg1"/>
                  </a:solidFill>
                  <a:latin typeface="Comic Sans MS" panose="030F0702030302020204" pitchFamily="66" charset="0"/>
                </a:rPr>
                <a:t>??,??? cfm </a:t>
              </a:r>
            </a:p>
            <a:p>
              <a:r>
                <a:rPr lang="en-US" sz="1400" dirty="0" smtClean="0">
                  <a:solidFill>
                    <a:schemeClr val="bg1"/>
                  </a:solidFill>
                  <a:latin typeface="Comic Sans MS" panose="030F0702030302020204" pitchFamily="66" charset="0"/>
                </a:rPr>
                <a:t>Entering air - ??.?°F </a:t>
              </a:r>
              <a:r>
                <a:rPr lang="en-US" sz="1400" dirty="0" err="1" smtClean="0">
                  <a:solidFill>
                    <a:schemeClr val="bg1"/>
                  </a:solidFill>
                  <a:latin typeface="Comic Sans MS" panose="030F0702030302020204" pitchFamily="66" charset="0"/>
                </a:rPr>
                <a:t>t</a:t>
              </a:r>
              <a:r>
                <a:rPr lang="en-US" sz="1400" baseline="-25000" dirty="0" err="1" smtClean="0">
                  <a:solidFill>
                    <a:schemeClr val="bg1"/>
                  </a:solidFill>
                  <a:latin typeface="Comic Sans MS" panose="030F0702030302020204" pitchFamily="66" charset="0"/>
                </a:rPr>
                <a:t>db</a:t>
              </a:r>
              <a:endParaRPr lang="en-US" sz="1400" baseline="-25000" dirty="0" smtClean="0">
                <a:solidFill>
                  <a:schemeClr val="bg1"/>
                </a:solidFill>
                <a:latin typeface="Comic Sans MS" panose="030F0702030302020204" pitchFamily="66" charset="0"/>
              </a:endParaRPr>
            </a:p>
            <a:p>
              <a:r>
                <a:rPr lang="en-US" sz="1400" dirty="0">
                  <a:latin typeface="Comic Sans MS" panose="030F0702030302020204" pitchFamily="66" charset="0"/>
                </a:rPr>
                <a:t>Entering air - </a:t>
              </a:r>
              <a:r>
                <a:rPr lang="en-US" sz="1400" dirty="0">
                  <a:solidFill>
                    <a:schemeClr val="bg1"/>
                  </a:solidFill>
                  <a:latin typeface="Comic Sans MS" panose="030F0702030302020204" pitchFamily="66" charset="0"/>
                </a:rPr>
                <a:t>??.?°F </a:t>
              </a:r>
              <a:r>
                <a:rPr lang="en-US" sz="1400" dirty="0" err="1" smtClean="0">
                  <a:solidFill>
                    <a:schemeClr val="bg1"/>
                  </a:solidFill>
                  <a:latin typeface="Comic Sans MS" panose="030F0702030302020204" pitchFamily="66" charset="0"/>
                </a:rPr>
                <a:t>t</a:t>
              </a:r>
              <a:r>
                <a:rPr lang="en-US" sz="1400" baseline="-25000" dirty="0" err="1" smtClean="0">
                  <a:solidFill>
                    <a:schemeClr val="bg1"/>
                  </a:solidFill>
                  <a:latin typeface="Comic Sans MS" panose="030F0702030302020204" pitchFamily="66" charset="0"/>
                </a:rPr>
                <a:t>wb</a:t>
              </a:r>
              <a:endParaRPr lang="en-US" sz="1400" baseline="-25000" dirty="0" smtClean="0">
                <a:solidFill>
                  <a:schemeClr val="bg1"/>
                </a:solidFill>
                <a:latin typeface="Comic Sans MS" panose="030F0702030302020204" pitchFamily="66" charset="0"/>
              </a:endParaRPr>
            </a:p>
            <a:p>
              <a:r>
                <a:rPr lang="en-US" sz="1400" dirty="0" smtClean="0">
                  <a:solidFill>
                    <a:schemeClr val="bg1"/>
                  </a:solidFill>
                  <a:latin typeface="Comic Sans MS" panose="030F0702030302020204" pitchFamily="66" charset="0"/>
                </a:rPr>
                <a:t>Leaving air </a:t>
              </a:r>
              <a:r>
                <a:rPr lang="en-US" sz="1400" dirty="0">
                  <a:solidFill>
                    <a:schemeClr val="bg1"/>
                  </a:solidFill>
                  <a:latin typeface="Comic Sans MS" panose="030F0702030302020204" pitchFamily="66" charset="0"/>
                </a:rPr>
                <a:t>- ??.?°F </a:t>
              </a:r>
              <a:r>
                <a:rPr lang="en-US" sz="1400" dirty="0" err="1">
                  <a:solidFill>
                    <a:schemeClr val="bg1"/>
                  </a:solidFill>
                  <a:latin typeface="Comic Sans MS" panose="030F0702030302020204" pitchFamily="66" charset="0"/>
                </a:rPr>
                <a:t>t</a:t>
              </a:r>
              <a:r>
                <a:rPr lang="en-US" sz="1400" baseline="-25000" dirty="0" err="1">
                  <a:solidFill>
                    <a:schemeClr val="bg1"/>
                  </a:solidFill>
                  <a:latin typeface="Comic Sans MS" panose="030F0702030302020204" pitchFamily="66" charset="0"/>
                </a:rPr>
                <a:t>db</a:t>
              </a:r>
              <a:endParaRPr lang="en-US" sz="1400" baseline="-25000" dirty="0">
                <a:solidFill>
                  <a:schemeClr val="bg1"/>
                </a:solidFill>
                <a:latin typeface="Comic Sans MS" panose="030F0702030302020204" pitchFamily="66" charset="0"/>
              </a:endParaRPr>
            </a:p>
            <a:p>
              <a:r>
                <a:rPr lang="en-US" sz="1400" dirty="0">
                  <a:latin typeface="Comic Sans MS" panose="030F0702030302020204" pitchFamily="66" charset="0"/>
                </a:rPr>
                <a:t>Leaving air - </a:t>
              </a:r>
              <a:r>
                <a:rPr lang="en-US" sz="1400" dirty="0">
                  <a:solidFill>
                    <a:schemeClr val="bg1"/>
                  </a:solidFill>
                  <a:latin typeface="Comic Sans MS" panose="030F0702030302020204" pitchFamily="66" charset="0"/>
                </a:rPr>
                <a:t>??.?°F </a:t>
              </a:r>
              <a:r>
                <a:rPr lang="en-US" sz="1400" dirty="0" err="1">
                  <a:solidFill>
                    <a:schemeClr val="bg1"/>
                  </a:solidFill>
                  <a:latin typeface="Comic Sans MS" panose="030F0702030302020204" pitchFamily="66" charset="0"/>
                </a:rPr>
                <a:t>t</a:t>
              </a:r>
              <a:r>
                <a:rPr lang="en-US" sz="1400" baseline="-25000" dirty="0" err="1">
                  <a:solidFill>
                    <a:schemeClr val="bg1"/>
                  </a:solidFill>
                  <a:latin typeface="Comic Sans MS" panose="030F0702030302020204" pitchFamily="66" charset="0"/>
                </a:rPr>
                <a:t>wb</a:t>
              </a:r>
              <a:endParaRPr lang="en-US" sz="1400" baseline="-25000" dirty="0">
                <a:solidFill>
                  <a:schemeClr val="bg1"/>
                </a:solidFill>
                <a:latin typeface="Comic Sans MS" panose="030F0702030302020204" pitchFamily="66" charset="0"/>
              </a:endParaRPr>
            </a:p>
            <a:p>
              <a:r>
                <a:rPr lang="en-US" sz="1400" dirty="0" smtClean="0">
                  <a:solidFill>
                    <a:schemeClr val="bg1"/>
                  </a:solidFill>
                  <a:latin typeface="Comic Sans MS" panose="030F0702030302020204" pitchFamily="66" charset="0"/>
                </a:rPr>
                <a:t>Airside ∆p - ??.? in.w.c.</a:t>
              </a:r>
            </a:p>
            <a:p>
              <a:r>
                <a:rPr lang="en-US" sz="1400" dirty="0" smtClean="0">
                  <a:solidFill>
                    <a:schemeClr val="bg1"/>
                  </a:solidFill>
                  <a:latin typeface="Comic Sans MS" panose="030F0702030302020204" pitchFamily="66" charset="0"/>
                </a:rPr>
                <a:t>??? </a:t>
              </a:r>
              <a:r>
                <a:rPr lang="en-US" sz="1400" dirty="0" err="1" smtClean="0">
                  <a:solidFill>
                    <a:schemeClr val="bg1"/>
                  </a:solidFill>
                  <a:latin typeface="Comic Sans MS" panose="030F0702030302020204" pitchFamily="66" charset="0"/>
                </a:rPr>
                <a:t>Gpm</a:t>
              </a:r>
              <a:endParaRPr lang="en-US" sz="1400" dirty="0" smtClean="0">
                <a:solidFill>
                  <a:schemeClr val="bg1"/>
                </a:solidFill>
                <a:latin typeface="Comic Sans MS" panose="030F0702030302020204" pitchFamily="66" charset="0"/>
              </a:endParaRPr>
            </a:p>
            <a:p>
              <a:r>
                <a:rPr lang="en-US" sz="1400" dirty="0" smtClean="0">
                  <a:solidFill>
                    <a:schemeClr val="bg1"/>
                  </a:solidFill>
                  <a:latin typeface="Comic Sans MS" panose="030F0702030302020204" pitchFamily="66" charset="0"/>
                </a:rPr>
                <a:t>Entering water - ??.? °F</a:t>
              </a:r>
            </a:p>
            <a:p>
              <a:r>
                <a:rPr lang="en-US" sz="1400" dirty="0" smtClean="0">
                  <a:solidFill>
                    <a:schemeClr val="bg1"/>
                  </a:solidFill>
                  <a:latin typeface="Comic Sans MS" panose="030F0702030302020204" pitchFamily="66" charset="0"/>
                </a:rPr>
                <a:t>Leaving </a:t>
              </a:r>
              <a:r>
                <a:rPr lang="en-US" sz="1400" dirty="0">
                  <a:solidFill>
                    <a:schemeClr val="bg1"/>
                  </a:solidFill>
                  <a:latin typeface="Comic Sans MS" panose="030F0702030302020204" pitchFamily="66" charset="0"/>
                </a:rPr>
                <a:t>water - ??.? °</a:t>
              </a:r>
              <a:r>
                <a:rPr lang="en-US" sz="1400" dirty="0" smtClean="0">
                  <a:solidFill>
                    <a:schemeClr val="bg1"/>
                  </a:solidFill>
                  <a:latin typeface="Comic Sans MS" panose="030F0702030302020204" pitchFamily="66" charset="0"/>
                </a:rPr>
                <a:t>F</a:t>
              </a:r>
            </a:p>
            <a:p>
              <a:r>
                <a:rPr lang="en-US" sz="1400" dirty="0" smtClean="0">
                  <a:solidFill>
                    <a:schemeClr val="bg1"/>
                  </a:solidFill>
                  <a:latin typeface="Comic Sans MS" panose="030F0702030302020204" pitchFamily="66" charset="0"/>
                </a:rPr>
                <a:t>Waterside </a:t>
              </a:r>
              <a:r>
                <a:rPr lang="en-US" sz="1400" dirty="0">
                  <a:solidFill>
                    <a:schemeClr val="bg1"/>
                  </a:solidFill>
                  <a:latin typeface="Comic Sans MS" panose="030F0702030302020204" pitchFamily="66" charset="0"/>
                </a:rPr>
                <a:t>∆p - ??.? </a:t>
              </a:r>
              <a:r>
                <a:rPr lang="en-US" sz="1400" dirty="0" err="1" smtClean="0">
                  <a:solidFill>
                    <a:schemeClr val="bg1"/>
                  </a:solidFill>
                  <a:latin typeface="Comic Sans MS" panose="030F0702030302020204" pitchFamily="66" charset="0"/>
                </a:rPr>
                <a:t>ft.w.c</a:t>
              </a:r>
              <a:r>
                <a:rPr lang="en-US" sz="1400" dirty="0" smtClean="0">
                  <a:solidFill>
                    <a:schemeClr val="bg1"/>
                  </a:solidFill>
                  <a:latin typeface="Comic Sans MS" panose="030F0702030302020204" pitchFamily="66" charset="0"/>
                </a:rPr>
                <a:t>.</a:t>
              </a:r>
            </a:p>
            <a:p>
              <a:r>
                <a:rPr lang="en-US" sz="1400" dirty="0" smtClean="0">
                  <a:solidFill>
                    <a:schemeClr val="bg1"/>
                  </a:solidFill>
                  <a:latin typeface="Comic Sans MS" panose="030F0702030302020204" pitchFamily="66" charset="0"/>
                </a:rPr>
                <a:t>Maximum face velocity – 500 fpm</a:t>
              </a:r>
            </a:p>
            <a:p>
              <a:r>
                <a:rPr lang="en-US" sz="1400" dirty="0" smtClean="0">
                  <a:solidFill>
                    <a:schemeClr val="bg1"/>
                  </a:solidFill>
                  <a:latin typeface="Comic Sans MS" panose="030F0702030302020204" pitchFamily="66" charset="0"/>
                </a:rPr>
                <a:t>Minimum rows - ?</a:t>
              </a:r>
              <a:endParaRPr lang="en-US" sz="1400" dirty="0">
                <a:solidFill>
                  <a:schemeClr val="bg1"/>
                </a:solidFill>
                <a:latin typeface="Comic Sans MS" panose="030F0702030302020204" pitchFamily="66" charset="0"/>
              </a:endParaRPr>
            </a:p>
          </p:txBody>
        </p:sp>
      </p:grpSp>
      <p:grpSp>
        <p:nvGrpSpPr>
          <p:cNvPr id="366" name="Group 365"/>
          <p:cNvGrpSpPr/>
          <p:nvPr/>
        </p:nvGrpSpPr>
        <p:grpSpPr>
          <a:xfrm>
            <a:off x="4389128" y="1268306"/>
            <a:ext cx="3402641" cy="2800767"/>
            <a:chOff x="4389128" y="1600220"/>
            <a:chExt cx="3402641" cy="2800767"/>
          </a:xfrm>
        </p:grpSpPr>
        <p:grpSp>
          <p:nvGrpSpPr>
            <p:cNvPr id="240" name="Group 239"/>
            <p:cNvGrpSpPr/>
            <p:nvPr/>
          </p:nvGrpSpPr>
          <p:grpSpPr>
            <a:xfrm>
              <a:off x="4389128" y="1600220"/>
              <a:ext cx="365750" cy="2263581"/>
              <a:chOff x="823001" y="1610861"/>
              <a:chExt cx="365750" cy="2263581"/>
            </a:xfrm>
          </p:grpSpPr>
          <p:cxnSp>
            <p:nvCxnSpPr>
              <p:cNvPr id="241" name="Straight Connector 240"/>
              <p:cNvCxnSpPr>
                <a:stCxn id="251" idx="3"/>
              </p:cNvCxnSpPr>
              <p:nvPr/>
            </p:nvCxnSpPr>
            <p:spPr>
              <a:xfrm flipH="1" flipV="1">
                <a:off x="914440" y="1610861"/>
                <a:ext cx="5" cy="492252"/>
              </a:xfrm>
              <a:prstGeom prst="line">
                <a:avLst/>
              </a:prstGeom>
              <a:ln w="38100" cap="rnd">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a:endCxn id="249" idx="2"/>
              </p:cNvCxnSpPr>
              <p:nvPr/>
            </p:nvCxnSpPr>
            <p:spPr>
              <a:xfrm flipV="1">
                <a:off x="914441" y="3419169"/>
                <a:ext cx="2379" cy="455273"/>
              </a:xfrm>
              <a:prstGeom prst="line">
                <a:avLst/>
              </a:prstGeom>
              <a:ln w="38100" cap="rnd">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flipH="1" flipV="1">
                <a:off x="914440" y="2276203"/>
                <a:ext cx="1" cy="228600"/>
              </a:xfrm>
              <a:prstGeom prst="line">
                <a:avLst/>
              </a:prstGeom>
              <a:ln w="38100" cap="rnd">
                <a:solidFill>
                  <a:schemeClr val="accent5"/>
                </a:solidFill>
              </a:ln>
            </p:spPr>
            <p:style>
              <a:lnRef idx="1">
                <a:schemeClr val="accent1"/>
              </a:lnRef>
              <a:fillRef idx="0">
                <a:schemeClr val="accent1"/>
              </a:fillRef>
              <a:effectRef idx="0">
                <a:schemeClr val="accent1"/>
              </a:effectRef>
              <a:fontRef idx="minor">
                <a:schemeClr val="tx1"/>
              </a:fontRef>
            </p:style>
          </p:cxnSp>
          <p:sp>
            <p:nvSpPr>
              <p:cNvPr id="249" name="TextBox 248"/>
              <p:cNvSpPr txBox="1"/>
              <p:nvPr/>
            </p:nvSpPr>
            <p:spPr>
              <a:xfrm>
                <a:off x="823001" y="2510453"/>
                <a:ext cx="187638" cy="908716"/>
              </a:xfrm>
              <a:prstGeom prst="rect">
                <a:avLst/>
              </a:prstGeom>
              <a:gradFill flip="none" rotWithShape="1">
                <a:gsLst>
                  <a:gs pos="10000">
                    <a:srgbClr val="3333FF"/>
                  </a:gs>
                  <a:gs pos="90000">
                    <a:srgbClr val="00B0F0"/>
                  </a:gs>
                </a:gsLst>
                <a:lin ang="5400000" scaled="1"/>
                <a:tileRect/>
              </a:gradFill>
              <a:ln w="38100">
                <a:solidFill>
                  <a:schemeClr val="bg1"/>
                </a:solidFill>
              </a:ln>
            </p:spPr>
            <p:txBody>
              <a:bodyPr vert="vert270" wrap="square" lIns="0" tIns="0" rIns="0" bIns="0" rtlCol="0" anchor="ctr" anchorCtr="1">
                <a:noAutofit/>
              </a:bodyPr>
              <a:lstStyle/>
              <a:p>
                <a:pPr algn="ctr"/>
                <a:endParaRPr lang="en-US" sz="1500" dirty="0">
                  <a:solidFill>
                    <a:schemeClr val="bg1"/>
                  </a:solidFill>
                </a:endParaRPr>
              </a:p>
            </p:txBody>
          </p:sp>
          <p:grpSp>
            <p:nvGrpSpPr>
              <p:cNvPr id="250" name="Group 249"/>
              <p:cNvGrpSpPr/>
              <p:nvPr/>
            </p:nvGrpSpPr>
            <p:grpSpPr>
              <a:xfrm>
                <a:off x="823002" y="2057412"/>
                <a:ext cx="365749" cy="274320"/>
                <a:chOff x="3657610" y="5669280"/>
                <a:chExt cx="365749" cy="274320"/>
              </a:xfrm>
            </p:grpSpPr>
            <p:sp>
              <p:nvSpPr>
                <p:cNvPr id="251" name="Isosceles Triangle 250"/>
                <p:cNvSpPr/>
                <p:nvPr/>
              </p:nvSpPr>
              <p:spPr>
                <a:xfrm flipV="1">
                  <a:off x="3657613" y="571498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252" name="Isosceles Triangle 251"/>
                <p:cNvSpPr/>
                <p:nvPr/>
              </p:nvSpPr>
              <p:spPr>
                <a:xfrm>
                  <a:off x="3657610" y="5806420"/>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cxnSp>
              <p:nvCxnSpPr>
                <p:cNvPr id="253" name="Straight Connector 252"/>
                <p:cNvCxnSpPr>
                  <a:stCxn id="252" idx="0"/>
                </p:cNvCxnSpPr>
                <p:nvPr/>
              </p:nvCxnSpPr>
              <p:spPr>
                <a:xfrm>
                  <a:off x="3749050" y="5806420"/>
                  <a:ext cx="137150" cy="1"/>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54" name="Group 253"/>
                <p:cNvGrpSpPr>
                  <a:grpSpLocks noChangeAspect="1"/>
                </p:cNvGrpSpPr>
                <p:nvPr/>
              </p:nvGrpSpPr>
              <p:grpSpPr>
                <a:xfrm>
                  <a:off x="3749040" y="5669280"/>
                  <a:ext cx="274319" cy="274320"/>
                  <a:chOff x="3794760" y="5074900"/>
                  <a:chExt cx="182880" cy="182881"/>
                </a:xfrm>
              </p:grpSpPr>
              <p:sp>
                <p:nvSpPr>
                  <p:cNvPr id="256" name="Arc 255"/>
                  <p:cNvSpPr>
                    <a:spLocks noChangeAspect="1"/>
                  </p:cNvSpPr>
                  <p:nvPr/>
                </p:nvSpPr>
                <p:spPr>
                  <a:xfrm>
                    <a:off x="3794760" y="5074900"/>
                    <a:ext cx="182880" cy="182880"/>
                  </a:xfrm>
                  <a:prstGeom prst="arc">
                    <a:avLst>
                      <a:gd name="adj1" fmla="val 16200000"/>
                      <a:gd name="adj2" fmla="val 4961308"/>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57" name="Straight Connector 256"/>
                  <p:cNvCxnSpPr/>
                  <p:nvPr/>
                </p:nvCxnSpPr>
                <p:spPr>
                  <a:xfrm>
                    <a:off x="3886200" y="5074901"/>
                    <a:ext cx="0" cy="18288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grpSp>
        </p:grpSp>
        <p:sp>
          <p:nvSpPr>
            <p:cNvPr id="365" name="TextBox 364"/>
            <p:cNvSpPr txBox="1"/>
            <p:nvPr/>
          </p:nvSpPr>
          <p:spPr>
            <a:xfrm>
              <a:off x="4937756" y="1600220"/>
              <a:ext cx="2854013" cy="2800767"/>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Cooling Coil 1</a:t>
              </a:r>
            </a:p>
            <a:p>
              <a:r>
                <a:rPr lang="en-US" sz="1400" dirty="0" smtClean="0">
                  <a:solidFill>
                    <a:schemeClr val="bg1"/>
                  </a:solidFill>
                  <a:latin typeface="Comic Sans MS" panose="030F0702030302020204" pitchFamily="66" charset="0"/>
                </a:rPr>
                <a:t>??,??? cfm </a:t>
              </a:r>
            </a:p>
            <a:p>
              <a:r>
                <a:rPr lang="en-US" sz="1400" dirty="0" smtClean="0">
                  <a:solidFill>
                    <a:schemeClr val="bg1"/>
                  </a:solidFill>
                  <a:latin typeface="Comic Sans MS" panose="030F0702030302020204" pitchFamily="66" charset="0"/>
                </a:rPr>
                <a:t>Entering air - ??.?°F </a:t>
              </a:r>
              <a:r>
                <a:rPr lang="en-US" sz="1400" dirty="0" err="1" smtClean="0">
                  <a:solidFill>
                    <a:schemeClr val="bg1"/>
                  </a:solidFill>
                  <a:latin typeface="Comic Sans MS" panose="030F0702030302020204" pitchFamily="66" charset="0"/>
                </a:rPr>
                <a:t>t</a:t>
              </a:r>
              <a:r>
                <a:rPr lang="en-US" sz="1400" baseline="-25000" dirty="0" err="1" smtClean="0">
                  <a:solidFill>
                    <a:schemeClr val="bg1"/>
                  </a:solidFill>
                  <a:latin typeface="Comic Sans MS" panose="030F0702030302020204" pitchFamily="66" charset="0"/>
                </a:rPr>
                <a:t>db</a:t>
              </a:r>
              <a:endParaRPr lang="en-US" sz="1400" baseline="-25000" dirty="0" smtClean="0">
                <a:solidFill>
                  <a:schemeClr val="bg1"/>
                </a:solidFill>
                <a:latin typeface="Comic Sans MS" panose="030F0702030302020204" pitchFamily="66" charset="0"/>
              </a:endParaRPr>
            </a:p>
            <a:p>
              <a:r>
                <a:rPr lang="en-US" sz="1400" dirty="0">
                  <a:latin typeface="Comic Sans MS" panose="030F0702030302020204" pitchFamily="66" charset="0"/>
                </a:rPr>
                <a:t>Entering air - </a:t>
              </a:r>
              <a:r>
                <a:rPr lang="en-US" sz="1400" dirty="0">
                  <a:solidFill>
                    <a:schemeClr val="bg1"/>
                  </a:solidFill>
                  <a:latin typeface="Comic Sans MS" panose="030F0702030302020204" pitchFamily="66" charset="0"/>
                </a:rPr>
                <a:t>??.?°F </a:t>
              </a:r>
              <a:r>
                <a:rPr lang="en-US" sz="1400" dirty="0" err="1" smtClean="0">
                  <a:solidFill>
                    <a:schemeClr val="bg1"/>
                  </a:solidFill>
                  <a:latin typeface="Comic Sans MS" panose="030F0702030302020204" pitchFamily="66" charset="0"/>
                </a:rPr>
                <a:t>t</a:t>
              </a:r>
              <a:r>
                <a:rPr lang="en-US" sz="1400" baseline="-25000" dirty="0" err="1" smtClean="0">
                  <a:solidFill>
                    <a:schemeClr val="bg1"/>
                  </a:solidFill>
                  <a:latin typeface="Comic Sans MS" panose="030F0702030302020204" pitchFamily="66" charset="0"/>
                </a:rPr>
                <a:t>wb</a:t>
              </a:r>
              <a:endParaRPr lang="en-US" sz="1400" baseline="-25000" dirty="0" smtClean="0">
                <a:solidFill>
                  <a:schemeClr val="bg1"/>
                </a:solidFill>
                <a:latin typeface="Comic Sans MS" panose="030F0702030302020204" pitchFamily="66" charset="0"/>
              </a:endParaRPr>
            </a:p>
            <a:p>
              <a:r>
                <a:rPr lang="en-US" sz="1400" dirty="0" smtClean="0">
                  <a:solidFill>
                    <a:schemeClr val="bg1"/>
                  </a:solidFill>
                  <a:latin typeface="Comic Sans MS" panose="030F0702030302020204" pitchFamily="66" charset="0"/>
                </a:rPr>
                <a:t>Leaving air </a:t>
              </a:r>
              <a:r>
                <a:rPr lang="en-US" sz="1400" dirty="0">
                  <a:solidFill>
                    <a:schemeClr val="bg1"/>
                  </a:solidFill>
                  <a:latin typeface="Comic Sans MS" panose="030F0702030302020204" pitchFamily="66" charset="0"/>
                </a:rPr>
                <a:t>- ??.?°F </a:t>
              </a:r>
              <a:r>
                <a:rPr lang="en-US" sz="1400" dirty="0" err="1">
                  <a:solidFill>
                    <a:schemeClr val="bg1"/>
                  </a:solidFill>
                  <a:latin typeface="Comic Sans MS" panose="030F0702030302020204" pitchFamily="66" charset="0"/>
                </a:rPr>
                <a:t>t</a:t>
              </a:r>
              <a:r>
                <a:rPr lang="en-US" sz="1400" baseline="-25000" dirty="0" err="1">
                  <a:solidFill>
                    <a:schemeClr val="bg1"/>
                  </a:solidFill>
                  <a:latin typeface="Comic Sans MS" panose="030F0702030302020204" pitchFamily="66" charset="0"/>
                </a:rPr>
                <a:t>db</a:t>
              </a:r>
              <a:endParaRPr lang="en-US" sz="1400" baseline="-25000" dirty="0">
                <a:solidFill>
                  <a:schemeClr val="bg1"/>
                </a:solidFill>
                <a:latin typeface="Comic Sans MS" panose="030F0702030302020204" pitchFamily="66" charset="0"/>
              </a:endParaRPr>
            </a:p>
            <a:p>
              <a:r>
                <a:rPr lang="en-US" sz="1400" dirty="0">
                  <a:latin typeface="Comic Sans MS" panose="030F0702030302020204" pitchFamily="66" charset="0"/>
                </a:rPr>
                <a:t>Leaving air - </a:t>
              </a:r>
              <a:r>
                <a:rPr lang="en-US" sz="1400" dirty="0">
                  <a:solidFill>
                    <a:schemeClr val="bg1"/>
                  </a:solidFill>
                  <a:latin typeface="Comic Sans MS" panose="030F0702030302020204" pitchFamily="66" charset="0"/>
                </a:rPr>
                <a:t>??.?°F </a:t>
              </a:r>
              <a:r>
                <a:rPr lang="en-US" sz="1400" dirty="0" err="1">
                  <a:solidFill>
                    <a:schemeClr val="bg1"/>
                  </a:solidFill>
                  <a:latin typeface="Comic Sans MS" panose="030F0702030302020204" pitchFamily="66" charset="0"/>
                </a:rPr>
                <a:t>t</a:t>
              </a:r>
              <a:r>
                <a:rPr lang="en-US" sz="1400" baseline="-25000" dirty="0" err="1">
                  <a:solidFill>
                    <a:schemeClr val="bg1"/>
                  </a:solidFill>
                  <a:latin typeface="Comic Sans MS" panose="030F0702030302020204" pitchFamily="66" charset="0"/>
                </a:rPr>
                <a:t>wb</a:t>
              </a:r>
              <a:endParaRPr lang="en-US" sz="1400" baseline="-25000" dirty="0">
                <a:solidFill>
                  <a:schemeClr val="bg1"/>
                </a:solidFill>
                <a:latin typeface="Comic Sans MS" panose="030F0702030302020204" pitchFamily="66" charset="0"/>
              </a:endParaRPr>
            </a:p>
            <a:p>
              <a:r>
                <a:rPr lang="en-US" sz="1400" dirty="0" smtClean="0">
                  <a:solidFill>
                    <a:schemeClr val="bg1"/>
                  </a:solidFill>
                  <a:latin typeface="Comic Sans MS" panose="030F0702030302020204" pitchFamily="66" charset="0"/>
                </a:rPr>
                <a:t>Airside ∆p - ??.? in.w.c.</a:t>
              </a:r>
            </a:p>
            <a:p>
              <a:r>
                <a:rPr lang="en-US" sz="1400" dirty="0" smtClean="0">
                  <a:solidFill>
                    <a:schemeClr val="bg1"/>
                  </a:solidFill>
                  <a:latin typeface="Comic Sans MS" panose="030F0702030302020204" pitchFamily="66" charset="0"/>
                </a:rPr>
                <a:t>??? </a:t>
              </a:r>
              <a:r>
                <a:rPr lang="en-US" sz="1400" dirty="0" err="1" smtClean="0">
                  <a:solidFill>
                    <a:schemeClr val="bg1"/>
                  </a:solidFill>
                  <a:latin typeface="Comic Sans MS" panose="030F0702030302020204" pitchFamily="66" charset="0"/>
                </a:rPr>
                <a:t>Gpm</a:t>
              </a:r>
              <a:endParaRPr lang="en-US" sz="1400" dirty="0" smtClean="0">
                <a:solidFill>
                  <a:schemeClr val="bg1"/>
                </a:solidFill>
                <a:latin typeface="Comic Sans MS" panose="030F0702030302020204" pitchFamily="66" charset="0"/>
              </a:endParaRPr>
            </a:p>
            <a:p>
              <a:r>
                <a:rPr lang="en-US" sz="1400" dirty="0" smtClean="0">
                  <a:solidFill>
                    <a:schemeClr val="bg1"/>
                  </a:solidFill>
                  <a:latin typeface="Comic Sans MS" panose="030F0702030302020204" pitchFamily="66" charset="0"/>
                </a:rPr>
                <a:t>Entering water - ??.? °F</a:t>
              </a:r>
            </a:p>
            <a:p>
              <a:r>
                <a:rPr lang="en-US" sz="1400" dirty="0" smtClean="0">
                  <a:solidFill>
                    <a:schemeClr val="bg1"/>
                  </a:solidFill>
                  <a:latin typeface="Comic Sans MS" panose="030F0702030302020204" pitchFamily="66" charset="0"/>
                </a:rPr>
                <a:t>Leaving </a:t>
              </a:r>
              <a:r>
                <a:rPr lang="en-US" sz="1400" dirty="0">
                  <a:solidFill>
                    <a:schemeClr val="bg1"/>
                  </a:solidFill>
                  <a:latin typeface="Comic Sans MS" panose="030F0702030302020204" pitchFamily="66" charset="0"/>
                </a:rPr>
                <a:t>water - ??.? °</a:t>
              </a:r>
              <a:r>
                <a:rPr lang="en-US" sz="1400" dirty="0" smtClean="0">
                  <a:solidFill>
                    <a:schemeClr val="bg1"/>
                  </a:solidFill>
                  <a:latin typeface="Comic Sans MS" panose="030F0702030302020204" pitchFamily="66" charset="0"/>
                </a:rPr>
                <a:t>F</a:t>
              </a:r>
            </a:p>
            <a:p>
              <a:r>
                <a:rPr lang="en-US" sz="1400" dirty="0" smtClean="0">
                  <a:solidFill>
                    <a:schemeClr val="bg1"/>
                  </a:solidFill>
                  <a:latin typeface="Comic Sans MS" panose="030F0702030302020204" pitchFamily="66" charset="0"/>
                </a:rPr>
                <a:t>Waterside </a:t>
              </a:r>
              <a:r>
                <a:rPr lang="en-US" sz="1400" dirty="0">
                  <a:solidFill>
                    <a:schemeClr val="bg1"/>
                  </a:solidFill>
                  <a:latin typeface="Comic Sans MS" panose="030F0702030302020204" pitchFamily="66" charset="0"/>
                </a:rPr>
                <a:t>∆p - ??.? </a:t>
              </a:r>
              <a:r>
                <a:rPr lang="en-US" sz="1400" dirty="0" err="1" smtClean="0">
                  <a:solidFill>
                    <a:schemeClr val="bg1"/>
                  </a:solidFill>
                  <a:latin typeface="Comic Sans MS" panose="030F0702030302020204" pitchFamily="66" charset="0"/>
                </a:rPr>
                <a:t>ft.w.c</a:t>
              </a:r>
              <a:r>
                <a:rPr lang="en-US" sz="1400" dirty="0" smtClean="0">
                  <a:solidFill>
                    <a:schemeClr val="bg1"/>
                  </a:solidFill>
                  <a:latin typeface="Comic Sans MS" panose="030F0702030302020204" pitchFamily="66" charset="0"/>
                </a:rPr>
                <a:t>.</a:t>
              </a:r>
            </a:p>
            <a:p>
              <a:r>
                <a:rPr lang="en-US" sz="1400" dirty="0" smtClean="0">
                  <a:solidFill>
                    <a:schemeClr val="bg1"/>
                  </a:solidFill>
                  <a:latin typeface="Comic Sans MS" panose="030F0702030302020204" pitchFamily="66" charset="0"/>
                </a:rPr>
                <a:t>Maximum face velocity – 500 fpm</a:t>
              </a:r>
            </a:p>
            <a:p>
              <a:r>
                <a:rPr lang="en-US" sz="1400" dirty="0" smtClean="0">
                  <a:solidFill>
                    <a:schemeClr val="bg1"/>
                  </a:solidFill>
                  <a:latin typeface="Comic Sans MS" panose="030F0702030302020204" pitchFamily="66" charset="0"/>
                </a:rPr>
                <a:t>Minimum rows - ?</a:t>
              </a:r>
              <a:endParaRPr lang="en-US" sz="1400" dirty="0">
                <a:solidFill>
                  <a:schemeClr val="bg1"/>
                </a:solidFill>
                <a:latin typeface="Comic Sans MS" panose="030F0702030302020204" pitchFamily="66" charset="0"/>
              </a:endParaRPr>
            </a:p>
          </p:txBody>
        </p:sp>
      </p:grpSp>
      <p:grpSp>
        <p:nvGrpSpPr>
          <p:cNvPr id="370" name="Group 369"/>
          <p:cNvGrpSpPr/>
          <p:nvPr/>
        </p:nvGrpSpPr>
        <p:grpSpPr>
          <a:xfrm>
            <a:off x="4389122" y="4350924"/>
            <a:ext cx="3402647" cy="2369880"/>
            <a:chOff x="4389122" y="4350924"/>
            <a:chExt cx="3402647" cy="2369880"/>
          </a:xfrm>
        </p:grpSpPr>
        <p:grpSp>
          <p:nvGrpSpPr>
            <p:cNvPr id="290" name="Group 289"/>
            <p:cNvGrpSpPr/>
            <p:nvPr/>
          </p:nvGrpSpPr>
          <p:grpSpPr>
            <a:xfrm>
              <a:off x="4389122" y="4355143"/>
              <a:ext cx="365750" cy="2263581"/>
              <a:chOff x="823001" y="1610861"/>
              <a:chExt cx="365750" cy="2263581"/>
            </a:xfrm>
          </p:grpSpPr>
          <p:cxnSp>
            <p:nvCxnSpPr>
              <p:cNvPr id="291" name="Straight Connector 290"/>
              <p:cNvCxnSpPr>
                <a:stCxn id="298" idx="3"/>
              </p:cNvCxnSpPr>
              <p:nvPr/>
            </p:nvCxnSpPr>
            <p:spPr>
              <a:xfrm flipH="1" flipV="1">
                <a:off x="914440" y="1610861"/>
                <a:ext cx="5" cy="492252"/>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a:endCxn id="296" idx="2"/>
              </p:cNvCxnSpPr>
              <p:nvPr/>
            </p:nvCxnSpPr>
            <p:spPr>
              <a:xfrm flipV="1">
                <a:off x="914441" y="3419169"/>
                <a:ext cx="2379" cy="455273"/>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95" name="Straight Connector 294"/>
              <p:cNvCxnSpPr/>
              <p:nvPr/>
            </p:nvCxnSpPr>
            <p:spPr>
              <a:xfrm flipH="1" flipV="1">
                <a:off x="914440" y="2276203"/>
                <a:ext cx="1" cy="228600"/>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296" name="TextBox 295"/>
              <p:cNvSpPr txBox="1"/>
              <p:nvPr/>
            </p:nvSpPr>
            <p:spPr>
              <a:xfrm>
                <a:off x="823001" y="2510453"/>
                <a:ext cx="187638" cy="908716"/>
              </a:xfrm>
              <a:prstGeom prst="rect">
                <a:avLst/>
              </a:prstGeom>
              <a:gradFill flip="none" rotWithShape="1">
                <a:gsLst>
                  <a:gs pos="10000">
                    <a:schemeClr val="accent1"/>
                  </a:gs>
                  <a:gs pos="90000">
                    <a:schemeClr val="accent2"/>
                  </a:gs>
                </a:gsLst>
                <a:lin ang="5400000" scaled="1"/>
                <a:tileRect/>
              </a:gradFill>
              <a:ln w="38100">
                <a:solidFill>
                  <a:schemeClr val="bg1"/>
                </a:solidFill>
              </a:ln>
            </p:spPr>
            <p:txBody>
              <a:bodyPr vert="vert270" wrap="square" lIns="0" tIns="0" rIns="0" bIns="0" rtlCol="0" anchor="ctr" anchorCtr="1">
                <a:noAutofit/>
              </a:bodyPr>
              <a:lstStyle/>
              <a:p>
                <a:pPr algn="ctr"/>
                <a:endParaRPr lang="en-US" sz="1500" dirty="0">
                  <a:solidFill>
                    <a:schemeClr val="bg1"/>
                  </a:solidFill>
                </a:endParaRPr>
              </a:p>
            </p:txBody>
          </p:sp>
          <p:grpSp>
            <p:nvGrpSpPr>
              <p:cNvPr id="297" name="Group 296"/>
              <p:cNvGrpSpPr/>
              <p:nvPr/>
            </p:nvGrpSpPr>
            <p:grpSpPr>
              <a:xfrm>
                <a:off x="823002" y="2057412"/>
                <a:ext cx="365749" cy="274320"/>
                <a:chOff x="3657610" y="5669280"/>
                <a:chExt cx="365749" cy="274320"/>
              </a:xfrm>
            </p:grpSpPr>
            <p:sp>
              <p:nvSpPr>
                <p:cNvPr id="298" name="Isosceles Triangle 297"/>
                <p:cNvSpPr/>
                <p:nvPr/>
              </p:nvSpPr>
              <p:spPr>
                <a:xfrm flipV="1">
                  <a:off x="3657613" y="571498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299" name="Isosceles Triangle 298"/>
                <p:cNvSpPr/>
                <p:nvPr/>
              </p:nvSpPr>
              <p:spPr>
                <a:xfrm>
                  <a:off x="3657610" y="5806420"/>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cxnSp>
              <p:nvCxnSpPr>
                <p:cNvPr id="300" name="Straight Connector 299"/>
                <p:cNvCxnSpPr>
                  <a:stCxn id="299" idx="0"/>
                </p:cNvCxnSpPr>
                <p:nvPr/>
              </p:nvCxnSpPr>
              <p:spPr>
                <a:xfrm>
                  <a:off x="3749050" y="5806420"/>
                  <a:ext cx="137150" cy="1"/>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01" name="Group 300"/>
                <p:cNvGrpSpPr>
                  <a:grpSpLocks noChangeAspect="1"/>
                </p:cNvGrpSpPr>
                <p:nvPr/>
              </p:nvGrpSpPr>
              <p:grpSpPr>
                <a:xfrm>
                  <a:off x="3749040" y="5669280"/>
                  <a:ext cx="274319" cy="274320"/>
                  <a:chOff x="3794760" y="5074900"/>
                  <a:chExt cx="182880" cy="182881"/>
                </a:xfrm>
              </p:grpSpPr>
              <p:sp>
                <p:nvSpPr>
                  <p:cNvPr id="302" name="Arc 301"/>
                  <p:cNvSpPr>
                    <a:spLocks noChangeAspect="1"/>
                  </p:cNvSpPr>
                  <p:nvPr/>
                </p:nvSpPr>
                <p:spPr>
                  <a:xfrm>
                    <a:off x="3794760" y="5074900"/>
                    <a:ext cx="182880" cy="182880"/>
                  </a:xfrm>
                  <a:prstGeom prst="arc">
                    <a:avLst>
                      <a:gd name="adj1" fmla="val 16200000"/>
                      <a:gd name="adj2" fmla="val 4961308"/>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03" name="Straight Connector 302"/>
                  <p:cNvCxnSpPr/>
                  <p:nvPr/>
                </p:nvCxnSpPr>
                <p:spPr>
                  <a:xfrm>
                    <a:off x="3886200" y="5074901"/>
                    <a:ext cx="0" cy="18288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grpSp>
        </p:grpSp>
        <p:sp>
          <p:nvSpPr>
            <p:cNvPr id="369" name="TextBox 368"/>
            <p:cNvSpPr txBox="1"/>
            <p:nvPr/>
          </p:nvSpPr>
          <p:spPr>
            <a:xfrm>
              <a:off x="4937756" y="4350924"/>
              <a:ext cx="2854013" cy="2369880"/>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Heating Coil 1</a:t>
              </a:r>
            </a:p>
            <a:p>
              <a:r>
                <a:rPr lang="en-US" sz="1400" dirty="0" smtClean="0">
                  <a:solidFill>
                    <a:schemeClr val="bg1"/>
                  </a:solidFill>
                  <a:latin typeface="Comic Sans MS" panose="030F0702030302020204" pitchFamily="66" charset="0"/>
                </a:rPr>
                <a:t>??,??? cfm </a:t>
              </a:r>
            </a:p>
            <a:p>
              <a:r>
                <a:rPr lang="en-US" sz="1400" dirty="0" smtClean="0">
                  <a:solidFill>
                    <a:schemeClr val="bg1"/>
                  </a:solidFill>
                  <a:latin typeface="Comic Sans MS" panose="030F0702030302020204" pitchFamily="66" charset="0"/>
                </a:rPr>
                <a:t>Entering air - ??.?°F </a:t>
              </a:r>
              <a:endParaRPr lang="en-US" sz="1400" baseline="-25000" dirty="0" smtClean="0">
                <a:solidFill>
                  <a:schemeClr val="bg1"/>
                </a:solidFill>
                <a:latin typeface="Comic Sans MS" panose="030F0702030302020204" pitchFamily="66" charset="0"/>
              </a:endParaRPr>
            </a:p>
            <a:p>
              <a:r>
                <a:rPr lang="en-US" sz="1400" dirty="0" smtClean="0">
                  <a:solidFill>
                    <a:schemeClr val="bg1"/>
                  </a:solidFill>
                  <a:latin typeface="Comic Sans MS" panose="030F0702030302020204" pitchFamily="66" charset="0"/>
                </a:rPr>
                <a:t>Leaving air </a:t>
              </a:r>
              <a:r>
                <a:rPr lang="en-US" sz="1400" dirty="0">
                  <a:solidFill>
                    <a:schemeClr val="bg1"/>
                  </a:solidFill>
                  <a:latin typeface="Comic Sans MS" panose="030F0702030302020204" pitchFamily="66" charset="0"/>
                </a:rPr>
                <a:t>- ??.?°</a:t>
              </a:r>
              <a:r>
                <a:rPr lang="en-US" sz="1400" dirty="0" smtClean="0">
                  <a:solidFill>
                    <a:schemeClr val="bg1"/>
                  </a:solidFill>
                  <a:latin typeface="Comic Sans MS" panose="030F0702030302020204" pitchFamily="66" charset="0"/>
                </a:rPr>
                <a:t>F</a:t>
              </a:r>
              <a:endParaRPr lang="en-US" sz="1400" baseline="-25000" dirty="0">
                <a:solidFill>
                  <a:schemeClr val="bg1"/>
                </a:solidFill>
                <a:latin typeface="Comic Sans MS" panose="030F0702030302020204" pitchFamily="66" charset="0"/>
              </a:endParaRPr>
            </a:p>
            <a:p>
              <a:r>
                <a:rPr lang="en-US" sz="1400" dirty="0" smtClean="0">
                  <a:solidFill>
                    <a:schemeClr val="bg1"/>
                  </a:solidFill>
                  <a:latin typeface="Comic Sans MS" panose="030F0702030302020204" pitchFamily="66" charset="0"/>
                </a:rPr>
                <a:t>Airside ∆p - ??.? in.w.c.</a:t>
              </a:r>
            </a:p>
            <a:p>
              <a:r>
                <a:rPr lang="en-US" sz="1400" dirty="0" smtClean="0">
                  <a:solidFill>
                    <a:schemeClr val="bg1"/>
                  </a:solidFill>
                  <a:latin typeface="Comic Sans MS" panose="030F0702030302020204" pitchFamily="66" charset="0"/>
                </a:rPr>
                <a:t>??? </a:t>
              </a:r>
              <a:r>
                <a:rPr lang="en-US" sz="1400" dirty="0" err="1" smtClean="0">
                  <a:solidFill>
                    <a:schemeClr val="bg1"/>
                  </a:solidFill>
                  <a:latin typeface="Comic Sans MS" panose="030F0702030302020204" pitchFamily="66" charset="0"/>
                </a:rPr>
                <a:t>Gpm</a:t>
              </a:r>
              <a:endParaRPr lang="en-US" sz="1400" dirty="0" smtClean="0">
                <a:solidFill>
                  <a:schemeClr val="bg1"/>
                </a:solidFill>
                <a:latin typeface="Comic Sans MS" panose="030F0702030302020204" pitchFamily="66" charset="0"/>
              </a:endParaRPr>
            </a:p>
            <a:p>
              <a:r>
                <a:rPr lang="en-US" sz="1400" dirty="0" smtClean="0">
                  <a:solidFill>
                    <a:schemeClr val="bg1"/>
                  </a:solidFill>
                  <a:latin typeface="Comic Sans MS" panose="030F0702030302020204" pitchFamily="66" charset="0"/>
                </a:rPr>
                <a:t>Entering water - ??.? °F</a:t>
              </a:r>
            </a:p>
            <a:p>
              <a:r>
                <a:rPr lang="en-US" sz="1400" dirty="0" smtClean="0">
                  <a:solidFill>
                    <a:schemeClr val="bg1"/>
                  </a:solidFill>
                  <a:latin typeface="Comic Sans MS" panose="030F0702030302020204" pitchFamily="66" charset="0"/>
                </a:rPr>
                <a:t>Leaving </a:t>
              </a:r>
              <a:r>
                <a:rPr lang="en-US" sz="1400" dirty="0">
                  <a:solidFill>
                    <a:schemeClr val="bg1"/>
                  </a:solidFill>
                  <a:latin typeface="Comic Sans MS" panose="030F0702030302020204" pitchFamily="66" charset="0"/>
                </a:rPr>
                <a:t>water - ??.? °</a:t>
              </a:r>
              <a:r>
                <a:rPr lang="en-US" sz="1400" dirty="0" smtClean="0">
                  <a:solidFill>
                    <a:schemeClr val="bg1"/>
                  </a:solidFill>
                  <a:latin typeface="Comic Sans MS" panose="030F0702030302020204" pitchFamily="66" charset="0"/>
                </a:rPr>
                <a:t>F</a:t>
              </a:r>
            </a:p>
            <a:p>
              <a:r>
                <a:rPr lang="en-US" sz="1400" dirty="0" smtClean="0">
                  <a:solidFill>
                    <a:schemeClr val="bg1"/>
                  </a:solidFill>
                  <a:latin typeface="Comic Sans MS" panose="030F0702030302020204" pitchFamily="66" charset="0"/>
                </a:rPr>
                <a:t>Waterside </a:t>
              </a:r>
              <a:r>
                <a:rPr lang="en-US" sz="1400" dirty="0">
                  <a:solidFill>
                    <a:schemeClr val="bg1"/>
                  </a:solidFill>
                  <a:latin typeface="Comic Sans MS" panose="030F0702030302020204" pitchFamily="66" charset="0"/>
                </a:rPr>
                <a:t>∆p - ??.? </a:t>
              </a:r>
              <a:r>
                <a:rPr lang="en-US" sz="1400" dirty="0" err="1" smtClean="0">
                  <a:solidFill>
                    <a:schemeClr val="bg1"/>
                  </a:solidFill>
                  <a:latin typeface="Comic Sans MS" panose="030F0702030302020204" pitchFamily="66" charset="0"/>
                </a:rPr>
                <a:t>ft.w.c</a:t>
              </a:r>
              <a:r>
                <a:rPr lang="en-US" sz="1400" dirty="0" smtClean="0">
                  <a:solidFill>
                    <a:schemeClr val="bg1"/>
                  </a:solidFill>
                  <a:latin typeface="Comic Sans MS" panose="030F0702030302020204" pitchFamily="66" charset="0"/>
                </a:rPr>
                <a:t>.</a:t>
              </a:r>
            </a:p>
            <a:p>
              <a:r>
                <a:rPr lang="en-US" sz="1400" dirty="0" smtClean="0">
                  <a:solidFill>
                    <a:schemeClr val="bg1"/>
                  </a:solidFill>
                  <a:latin typeface="Comic Sans MS" panose="030F0702030302020204" pitchFamily="66" charset="0"/>
                </a:rPr>
                <a:t>Maximum face velocity – 500 fpm</a:t>
              </a:r>
            </a:p>
            <a:p>
              <a:r>
                <a:rPr lang="en-US" sz="1400" dirty="0" smtClean="0">
                  <a:solidFill>
                    <a:schemeClr val="bg1"/>
                  </a:solidFill>
                  <a:latin typeface="Comic Sans MS" panose="030F0702030302020204" pitchFamily="66" charset="0"/>
                </a:rPr>
                <a:t>Minimum rows - ?</a:t>
              </a:r>
              <a:endParaRPr lang="en-US" sz="1400" dirty="0">
                <a:solidFill>
                  <a:schemeClr val="bg1"/>
                </a:solidFill>
                <a:latin typeface="Comic Sans MS" panose="030F0702030302020204" pitchFamily="66" charset="0"/>
              </a:endParaRPr>
            </a:p>
          </p:txBody>
        </p:sp>
      </p:grpSp>
      <p:grpSp>
        <p:nvGrpSpPr>
          <p:cNvPr id="381" name="Group 380"/>
          <p:cNvGrpSpPr/>
          <p:nvPr/>
        </p:nvGrpSpPr>
        <p:grpSpPr>
          <a:xfrm>
            <a:off x="274367" y="4343390"/>
            <a:ext cx="3951281" cy="2369880"/>
            <a:chOff x="274367" y="4343390"/>
            <a:chExt cx="3951281" cy="2369880"/>
          </a:xfrm>
        </p:grpSpPr>
        <p:sp>
          <p:nvSpPr>
            <p:cNvPr id="367" name="TextBox 366"/>
            <p:cNvSpPr txBox="1"/>
            <p:nvPr/>
          </p:nvSpPr>
          <p:spPr>
            <a:xfrm>
              <a:off x="1371635" y="4343390"/>
              <a:ext cx="2854013" cy="2369880"/>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Heating Coil 1</a:t>
              </a:r>
            </a:p>
            <a:p>
              <a:r>
                <a:rPr lang="en-US" sz="1400" dirty="0" smtClean="0">
                  <a:solidFill>
                    <a:schemeClr val="bg1"/>
                  </a:solidFill>
                  <a:latin typeface="Comic Sans MS" panose="030F0702030302020204" pitchFamily="66" charset="0"/>
                </a:rPr>
                <a:t>??,??? cfm </a:t>
              </a:r>
            </a:p>
            <a:p>
              <a:r>
                <a:rPr lang="en-US" sz="1400" dirty="0" smtClean="0">
                  <a:solidFill>
                    <a:schemeClr val="bg1"/>
                  </a:solidFill>
                  <a:latin typeface="Comic Sans MS" panose="030F0702030302020204" pitchFamily="66" charset="0"/>
                </a:rPr>
                <a:t>Entering air - ??.?°F </a:t>
              </a:r>
              <a:endParaRPr lang="en-US" sz="1400" baseline="-25000" dirty="0" smtClean="0">
                <a:solidFill>
                  <a:schemeClr val="bg1"/>
                </a:solidFill>
                <a:latin typeface="Comic Sans MS" panose="030F0702030302020204" pitchFamily="66" charset="0"/>
              </a:endParaRPr>
            </a:p>
            <a:p>
              <a:r>
                <a:rPr lang="en-US" sz="1400" dirty="0" smtClean="0">
                  <a:solidFill>
                    <a:schemeClr val="bg1"/>
                  </a:solidFill>
                  <a:latin typeface="Comic Sans MS" panose="030F0702030302020204" pitchFamily="66" charset="0"/>
                </a:rPr>
                <a:t>Leaving air </a:t>
              </a:r>
              <a:r>
                <a:rPr lang="en-US" sz="1400" dirty="0">
                  <a:solidFill>
                    <a:schemeClr val="bg1"/>
                  </a:solidFill>
                  <a:latin typeface="Comic Sans MS" panose="030F0702030302020204" pitchFamily="66" charset="0"/>
                </a:rPr>
                <a:t>- ??.?°</a:t>
              </a:r>
              <a:r>
                <a:rPr lang="en-US" sz="1400" dirty="0" smtClean="0">
                  <a:solidFill>
                    <a:schemeClr val="bg1"/>
                  </a:solidFill>
                  <a:latin typeface="Comic Sans MS" panose="030F0702030302020204" pitchFamily="66" charset="0"/>
                </a:rPr>
                <a:t>F</a:t>
              </a:r>
              <a:endParaRPr lang="en-US" sz="1400" baseline="-25000" dirty="0">
                <a:solidFill>
                  <a:schemeClr val="bg1"/>
                </a:solidFill>
                <a:latin typeface="Comic Sans MS" panose="030F0702030302020204" pitchFamily="66" charset="0"/>
              </a:endParaRPr>
            </a:p>
            <a:p>
              <a:r>
                <a:rPr lang="en-US" sz="1400" dirty="0" smtClean="0">
                  <a:solidFill>
                    <a:schemeClr val="bg1"/>
                  </a:solidFill>
                  <a:latin typeface="Comic Sans MS" panose="030F0702030302020204" pitchFamily="66" charset="0"/>
                </a:rPr>
                <a:t>Airside ∆p - ??.? in.w.c.</a:t>
              </a:r>
            </a:p>
            <a:p>
              <a:r>
                <a:rPr lang="en-US" sz="1400" dirty="0" smtClean="0">
                  <a:solidFill>
                    <a:schemeClr val="bg1"/>
                  </a:solidFill>
                  <a:latin typeface="Comic Sans MS" panose="030F0702030302020204" pitchFamily="66" charset="0"/>
                </a:rPr>
                <a:t>??? </a:t>
              </a:r>
              <a:r>
                <a:rPr lang="en-US" sz="1400" dirty="0" err="1" smtClean="0">
                  <a:solidFill>
                    <a:schemeClr val="bg1"/>
                  </a:solidFill>
                  <a:latin typeface="Comic Sans MS" panose="030F0702030302020204" pitchFamily="66" charset="0"/>
                </a:rPr>
                <a:t>Gpm</a:t>
              </a:r>
              <a:endParaRPr lang="en-US" sz="1400" dirty="0" smtClean="0">
                <a:solidFill>
                  <a:schemeClr val="bg1"/>
                </a:solidFill>
                <a:latin typeface="Comic Sans MS" panose="030F0702030302020204" pitchFamily="66" charset="0"/>
              </a:endParaRPr>
            </a:p>
            <a:p>
              <a:r>
                <a:rPr lang="en-US" sz="1400" dirty="0" smtClean="0">
                  <a:solidFill>
                    <a:schemeClr val="bg1"/>
                  </a:solidFill>
                  <a:latin typeface="Comic Sans MS" panose="030F0702030302020204" pitchFamily="66" charset="0"/>
                </a:rPr>
                <a:t>Entering water - ??.? °F</a:t>
              </a:r>
            </a:p>
            <a:p>
              <a:r>
                <a:rPr lang="en-US" sz="1400" dirty="0" smtClean="0">
                  <a:solidFill>
                    <a:schemeClr val="bg1"/>
                  </a:solidFill>
                  <a:latin typeface="Comic Sans MS" panose="030F0702030302020204" pitchFamily="66" charset="0"/>
                </a:rPr>
                <a:t>Leaving </a:t>
              </a:r>
              <a:r>
                <a:rPr lang="en-US" sz="1400" dirty="0">
                  <a:solidFill>
                    <a:schemeClr val="bg1"/>
                  </a:solidFill>
                  <a:latin typeface="Comic Sans MS" panose="030F0702030302020204" pitchFamily="66" charset="0"/>
                </a:rPr>
                <a:t>water - ??.? °</a:t>
              </a:r>
              <a:r>
                <a:rPr lang="en-US" sz="1400" dirty="0" smtClean="0">
                  <a:solidFill>
                    <a:schemeClr val="bg1"/>
                  </a:solidFill>
                  <a:latin typeface="Comic Sans MS" panose="030F0702030302020204" pitchFamily="66" charset="0"/>
                </a:rPr>
                <a:t>F</a:t>
              </a:r>
            </a:p>
            <a:p>
              <a:r>
                <a:rPr lang="en-US" sz="1400" dirty="0" smtClean="0">
                  <a:solidFill>
                    <a:schemeClr val="bg1"/>
                  </a:solidFill>
                  <a:latin typeface="Comic Sans MS" panose="030F0702030302020204" pitchFamily="66" charset="0"/>
                </a:rPr>
                <a:t>Waterside </a:t>
              </a:r>
              <a:r>
                <a:rPr lang="en-US" sz="1400" dirty="0">
                  <a:solidFill>
                    <a:schemeClr val="bg1"/>
                  </a:solidFill>
                  <a:latin typeface="Comic Sans MS" panose="030F0702030302020204" pitchFamily="66" charset="0"/>
                </a:rPr>
                <a:t>∆p - ??.? </a:t>
              </a:r>
              <a:r>
                <a:rPr lang="en-US" sz="1400" dirty="0" err="1" smtClean="0">
                  <a:solidFill>
                    <a:schemeClr val="bg1"/>
                  </a:solidFill>
                  <a:latin typeface="Comic Sans MS" panose="030F0702030302020204" pitchFamily="66" charset="0"/>
                </a:rPr>
                <a:t>ft.w.c</a:t>
              </a:r>
              <a:r>
                <a:rPr lang="en-US" sz="1400" dirty="0" smtClean="0">
                  <a:solidFill>
                    <a:schemeClr val="bg1"/>
                  </a:solidFill>
                  <a:latin typeface="Comic Sans MS" panose="030F0702030302020204" pitchFamily="66" charset="0"/>
                </a:rPr>
                <a:t>.</a:t>
              </a:r>
            </a:p>
            <a:p>
              <a:r>
                <a:rPr lang="en-US" sz="1400" dirty="0" smtClean="0">
                  <a:solidFill>
                    <a:schemeClr val="bg1"/>
                  </a:solidFill>
                  <a:latin typeface="Comic Sans MS" panose="030F0702030302020204" pitchFamily="66" charset="0"/>
                </a:rPr>
                <a:t>Maximum face velocity – 500 fpm</a:t>
              </a:r>
            </a:p>
            <a:p>
              <a:r>
                <a:rPr lang="en-US" sz="1400" dirty="0" smtClean="0">
                  <a:solidFill>
                    <a:schemeClr val="bg1"/>
                  </a:solidFill>
                  <a:latin typeface="Comic Sans MS" panose="030F0702030302020204" pitchFamily="66" charset="0"/>
                </a:rPr>
                <a:t>Minimum rows - ?</a:t>
              </a:r>
              <a:endParaRPr lang="en-US" sz="1400" dirty="0">
                <a:solidFill>
                  <a:schemeClr val="bg1"/>
                </a:solidFill>
                <a:latin typeface="Comic Sans MS" panose="030F0702030302020204" pitchFamily="66" charset="0"/>
              </a:endParaRPr>
            </a:p>
          </p:txBody>
        </p:sp>
        <p:grpSp>
          <p:nvGrpSpPr>
            <p:cNvPr id="380" name="Group 379"/>
            <p:cNvGrpSpPr/>
            <p:nvPr/>
          </p:nvGrpSpPr>
          <p:grpSpPr>
            <a:xfrm>
              <a:off x="274367" y="4343390"/>
              <a:ext cx="914384" cy="2285975"/>
              <a:chOff x="274367" y="4343390"/>
              <a:chExt cx="914384" cy="2285975"/>
            </a:xfrm>
          </p:grpSpPr>
          <p:cxnSp>
            <p:nvCxnSpPr>
              <p:cNvPr id="307" name="Straight Connector 306"/>
              <p:cNvCxnSpPr/>
              <p:nvPr/>
            </p:nvCxnSpPr>
            <p:spPr>
              <a:xfrm>
                <a:off x="274367" y="5669282"/>
                <a:ext cx="5486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3" name="Straight Connector 272"/>
              <p:cNvCxnSpPr>
                <a:stCxn id="283" idx="3"/>
              </p:cNvCxnSpPr>
              <p:nvPr/>
            </p:nvCxnSpPr>
            <p:spPr>
              <a:xfrm flipV="1">
                <a:off x="914445" y="4343390"/>
                <a:ext cx="0" cy="514646"/>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74" name="Straight Connector 273"/>
              <p:cNvCxnSpPr/>
              <p:nvPr/>
            </p:nvCxnSpPr>
            <p:spPr>
              <a:xfrm>
                <a:off x="548684" y="6298607"/>
                <a:ext cx="365756" cy="0"/>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75" name="Straight Connector 274"/>
              <p:cNvCxnSpPr/>
              <p:nvPr/>
            </p:nvCxnSpPr>
            <p:spPr>
              <a:xfrm flipV="1">
                <a:off x="914441" y="6356971"/>
                <a:ext cx="1" cy="272394"/>
              </a:xfrm>
              <a:prstGeom prst="line">
                <a:avLst/>
              </a:prstGeom>
              <a:ln w="38100" cap="rnd">
                <a:gradFill flip="none" rotWithShape="1">
                  <a:gsLst>
                    <a:gs pos="79000">
                      <a:schemeClr val="accent1"/>
                    </a:gs>
                    <a:gs pos="47000">
                      <a:schemeClr val="accent3"/>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276" name="Straight Connector 275"/>
              <p:cNvCxnSpPr/>
              <p:nvPr/>
            </p:nvCxnSpPr>
            <p:spPr>
              <a:xfrm>
                <a:off x="548684" y="4939640"/>
                <a:ext cx="274317" cy="0"/>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77" name="Straight Connector 276"/>
              <p:cNvCxnSpPr/>
              <p:nvPr/>
            </p:nvCxnSpPr>
            <p:spPr>
              <a:xfrm flipH="1" flipV="1">
                <a:off x="914968" y="6070007"/>
                <a:ext cx="1" cy="22860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flipV="1">
                <a:off x="548684" y="4949475"/>
                <a:ext cx="0" cy="637868"/>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79" name="Straight Connector 278"/>
              <p:cNvCxnSpPr/>
              <p:nvPr/>
            </p:nvCxnSpPr>
            <p:spPr>
              <a:xfrm flipV="1">
                <a:off x="914961" y="6265531"/>
                <a:ext cx="1" cy="133350"/>
              </a:xfrm>
              <a:prstGeom prst="line">
                <a:avLst/>
              </a:prstGeom>
              <a:ln w="38100" cap="rnd">
                <a:gradFill flip="none" rotWithShape="1">
                  <a:gsLst>
                    <a:gs pos="39000">
                      <a:schemeClr val="accent1"/>
                    </a:gs>
                    <a:gs pos="9000">
                      <a:schemeClr val="accent3"/>
                    </a:gs>
                    <a:gs pos="59000">
                      <a:schemeClr val="accent2"/>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280" name="Straight Connector 279"/>
              <p:cNvCxnSpPr/>
              <p:nvPr/>
            </p:nvCxnSpPr>
            <p:spPr>
              <a:xfrm flipH="1" flipV="1">
                <a:off x="914440" y="5031126"/>
                <a:ext cx="1" cy="228600"/>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281" name="TextBox 280"/>
              <p:cNvSpPr txBox="1"/>
              <p:nvPr/>
            </p:nvSpPr>
            <p:spPr>
              <a:xfrm>
                <a:off x="823001" y="5265376"/>
                <a:ext cx="187638" cy="908716"/>
              </a:xfrm>
              <a:prstGeom prst="rect">
                <a:avLst/>
              </a:prstGeom>
              <a:gradFill flip="none" rotWithShape="1">
                <a:gsLst>
                  <a:gs pos="10000">
                    <a:schemeClr val="accent1"/>
                  </a:gs>
                  <a:gs pos="90000">
                    <a:schemeClr val="accent2"/>
                  </a:gs>
                </a:gsLst>
                <a:lin ang="5400000" scaled="1"/>
                <a:tileRect/>
              </a:gradFill>
              <a:ln w="38100">
                <a:solidFill>
                  <a:schemeClr val="bg1"/>
                </a:solidFill>
              </a:ln>
            </p:spPr>
            <p:txBody>
              <a:bodyPr vert="vert270" wrap="square" lIns="0" tIns="0" rIns="0" bIns="0" rtlCol="0" anchor="ctr" anchorCtr="1">
                <a:noAutofit/>
              </a:bodyPr>
              <a:lstStyle/>
              <a:p>
                <a:pPr algn="ctr"/>
                <a:endParaRPr lang="en-US" sz="1500" dirty="0">
                  <a:solidFill>
                    <a:schemeClr val="bg1"/>
                  </a:solidFill>
                </a:endParaRPr>
              </a:p>
            </p:txBody>
          </p:sp>
          <p:grpSp>
            <p:nvGrpSpPr>
              <p:cNvPr id="282" name="Group 281"/>
              <p:cNvGrpSpPr/>
              <p:nvPr/>
            </p:nvGrpSpPr>
            <p:grpSpPr>
              <a:xfrm>
                <a:off x="823001" y="4812335"/>
                <a:ext cx="365750" cy="274320"/>
                <a:chOff x="3657609" y="5669280"/>
                <a:chExt cx="365750" cy="274320"/>
              </a:xfrm>
            </p:grpSpPr>
            <p:sp>
              <p:nvSpPr>
                <p:cNvPr id="283" name="Isosceles Triangle 282"/>
                <p:cNvSpPr/>
                <p:nvPr/>
              </p:nvSpPr>
              <p:spPr>
                <a:xfrm flipV="1">
                  <a:off x="3657613" y="571498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284" name="Isosceles Triangle 283"/>
                <p:cNvSpPr/>
                <p:nvPr/>
              </p:nvSpPr>
              <p:spPr>
                <a:xfrm>
                  <a:off x="3657610" y="5806420"/>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cxnSp>
              <p:nvCxnSpPr>
                <p:cNvPr id="285" name="Straight Connector 284"/>
                <p:cNvCxnSpPr>
                  <a:stCxn id="284" idx="0"/>
                </p:cNvCxnSpPr>
                <p:nvPr/>
              </p:nvCxnSpPr>
              <p:spPr>
                <a:xfrm>
                  <a:off x="3749050" y="5806420"/>
                  <a:ext cx="137150" cy="1"/>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86" name="Group 285"/>
                <p:cNvGrpSpPr>
                  <a:grpSpLocks noChangeAspect="1"/>
                </p:cNvGrpSpPr>
                <p:nvPr/>
              </p:nvGrpSpPr>
              <p:grpSpPr>
                <a:xfrm>
                  <a:off x="3749040" y="5669280"/>
                  <a:ext cx="274319" cy="274320"/>
                  <a:chOff x="3794760" y="5074900"/>
                  <a:chExt cx="182880" cy="182881"/>
                </a:xfrm>
              </p:grpSpPr>
              <p:sp>
                <p:nvSpPr>
                  <p:cNvPr id="288" name="Arc 287"/>
                  <p:cNvSpPr>
                    <a:spLocks noChangeAspect="1"/>
                  </p:cNvSpPr>
                  <p:nvPr/>
                </p:nvSpPr>
                <p:spPr>
                  <a:xfrm>
                    <a:off x="3794760" y="5074900"/>
                    <a:ext cx="182880" cy="182880"/>
                  </a:xfrm>
                  <a:prstGeom prst="arc">
                    <a:avLst>
                      <a:gd name="adj1" fmla="val 16200000"/>
                      <a:gd name="adj2" fmla="val 4961308"/>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89" name="Straight Connector 288"/>
                  <p:cNvCxnSpPr/>
                  <p:nvPr/>
                </p:nvCxnSpPr>
                <p:spPr>
                  <a:xfrm>
                    <a:off x="3886200" y="5074901"/>
                    <a:ext cx="0" cy="18288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87" name="Isosceles Triangle 286"/>
                <p:cNvSpPr/>
                <p:nvPr/>
              </p:nvSpPr>
              <p:spPr>
                <a:xfrm rot="5400000">
                  <a:off x="3611889" y="5760693"/>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grpSp>
            <p:nvGrpSpPr>
              <p:cNvPr id="309" name="Group 308"/>
              <p:cNvGrpSpPr/>
              <p:nvPr/>
            </p:nvGrpSpPr>
            <p:grpSpPr>
              <a:xfrm flipH="1">
                <a:off x="442857" y="5166341"/>
                <a:ext cx="197266" cy="182879"/>
                <a:chOff x="914440" y="5074901"/>
                <a:chExt cx="197266" cy="182879"/>
              </a:xfrm>
            </p:grpSpPr>
            <p:grpSp>
              <p:nvGrpSpPr>
                <p:cNvPr id="310" name="Group 309"/>
                <p:cNvGrpSpPr/>
                <p:nvPr/>
              </p:nvGrpSpPr>
              <p:grpSpPr>
                <a:xfrm>
                  <a:off x="1020267" y="5120640"/>
                  <a:ext cx="91439" cy="91439"/>
                  <a:chOff x="1158273" y="5166341"/>
                  <a:chExt cx="91439" cy="91439"/>
                </a:xfrm>
              </p:grpSpPr>
              <p:cxnSp>
                <p:nvCxnSpPr>
                  <p:cNvPr id="316" name="Straight Connector 315"/>
                  <p:cNvCxnSpPr/>
                  <p:nvPr/>
                </p:nvCxnSpPr>
                <p:spPr>
                  <a:xfrm>
                    <a:off x="1158273" y="5166341"/>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7" name="Straight Connector 316"/>
                  <p:cNvCxnSpPr/>
                  <p:nvPr/>
                </p:nvCxnSpPr>
                <p:spPr>
                  <a:xfrm>
                    <a:off x="1158273" y="5257780"/>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11" name="Group 310"/>
                <p:cNvGrpSpPr/>
                <p:nvPr/>
              </p:nvGrpSpPr>
              <p:grpSpPr>
                <a:xfrm>
                  <a:off x="914440" y="5074901"/>
                  <a:ext cx="182883" cy="182879"/>
                  <a:chOff x="914435" y="4160512"/>
                  <a:chExt cx="182883" cy="182879"/>
                </a:xfrm>
              </p:grpSpPr>
              <p:sp>
                <p:nvSpPr>
                  <p:cNvPr id="314" name="Isosceles Triangle 313"/>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315" name="Isosceles Triangle 314"/>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312" name="Oval 311"/>
                <p:cNvSpPr>
                  <a:spLocks noChangeAspect="1"/>
                </p:cNvSpPr>
                <p:nvPr/>
              </p:nvSpPr>
              <p:spPr>
                <a:xfrm rot="1800000">
                  <a:off x="934878" y="5102352"/>
                  <a:ext cx="137160" cy="137160"/>
                </a:xfrm>
                <a:prstGeom prst="ellipse">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3" name="Straight Connector 312"/>
                <p:cNvCxnSpPr>
                  <a:stCxn id="312" idx="2"/>
                  <a:endCxn id="312" idx="6"/>
                </p:cNvCxnSpPr>
                <p:nvPr/>
              </p:nvCxnSpPr>
              <p:spPr>
                <a:xfrm>
                  <a:off x="944066" y="5136642"/>
                  <a:ext cx="118784" cy="6858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376" name="Straight Connector 375"/>
              <p:cNvCxnSpPr/>
              <p:nvPr/>
            </p:nvCxnSpPr>
            <p:spPr>
              <a:xfrm flipV="1">
                <a:off x="548684" y="5806414"/>
                <a:ext cx="0" cy="492193"/>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986461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Evaporative Cooler</a:t>
            </a:r>
            <a:endParaRPr lang="en-US" dirty="0"/>
          </a:p>
        </p:txBody>
      </p:sp>
      <p:sp>
        <p:nvSpPr>
          <p:cNvPr id="6" name="TextBox 5"/>
          <p:cNvSpPr txBox="1"/>
          <p:nvPr/>
        </p:nvSpPr>
        <p:spPr>
          <a:xfrm>
            <a:off x="1876696" y="1251885"/>
            <a:ext cx="2854013" cy="1938992"/>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Direct Evaporative Cooler</a:t>
            </a:r>
          </a:p>
          <a:p>
            <a:r>
              <a:rPr lang="en-US" sz="1400" dirty="0" smtClean="0">
                <a:solidFill>
                  <a:schemeClr val="bg1"/>
                </a:solidFill>
                <a:latin typeface="Comic Sans MS" panose="030F0702030302020204" pitchFamily="66" charset="0"/>
              </a:rPr>
              <a:t>??,??? cfm </a:t>
            </a:r>
          </a:p>
          <a:p>
            <a:r>
              <a:rPr lang="en-US" sz="1400" dirty="0" smtClean="0">
                <a:solidFill>
                  <a:schemeClr val="bg1"/>
                </a:solidFill>
                <a:latin typeface="Comic Sans MS" panose="030F0702030302020204" pitchFamily="66" charset="0"/>
              </a:rPr>
              <a:t>Entering air - ??.?°F </a:t>
            </a:r>
            <a:r>
              <a:rPr lang="en-US" sz="1400" dirty="0" err="1" smtClean="0">
                <a:solidFill>
                  <a:schemeClr val="bg1"/>
                </a:solidFill>
                <a:latin typeface="Comic Sans MS" panose="030F0702030302020204" pitchFamily="66" charset="0"/>
              </a:rPr>
              <a:t>t</a:t>
            </a:r>
            <a:r>
              <a:rPr lang="en-US" sz="1400" baseline="-25000" dirty="0" err="1" smtClean="0">
                <a:solidFill>
                  <a:schemeClr val="bg1"/>
                </a:solidFill>
                <a:latin typeface="Comic Sans MS" panose="030F0702030302020204" pitchFamily="66" charset="0"/>
              </a:rPr>
              <a:t>db</a:t>
            </a:r>
            <a:endParaRPr lang="en-US" sz="1400" baseline="-25000" dirty="0" smtClean="0">
              <a:solidFill>
                <a:schemeClr val="bg1"/>
              </a:solidFill>
              <a:latin typeface="Comic Sans MS" panose="030F0702030302020204" pitchFamily="66" charset="0"/>
            </a:endParaRPr>
          </a:p>
          <a:p>
            <a:r>
              <a:rPr lang="en-US" sz="1400" dirty="0">
                <a:latin typeface="Comic Sans MS" panose="030F0702030302020204" pitchFamily="66" charset="0"/>
              </a:rPr>
              <a:t>Entering air - </a:t>
            </a:r>
            <a:r>
              <a:rPr lang="en-US" sz="1400" dirty="0">
                <a:solidFill>
                  <a:schemeClr val="bg1"/>
                </a:solidFill>
                <a:latin typeface="Comic Sans MS" panose="030F0702030302020204" pitchFamily="66" charset="0"/>
              </a:rPr>
              <a:t>??.?°F </a:t>
            </a:r>
            <a:r>
              <a:rPr lang="en-US" sz="1400" dirty="0" err="1" smtClean="0">
                <a:solidFill>
                  <a:schemeClr val="bg1"/>
                </a:solidFill>
                <a:latin typeface="Comic Sans MS" panose="030F0702030302020204" pitchFamily="66" charset="0"/>
              </a:rPr>
              <a:t>t</a:t>
            </a:r>
            <a:r>
              <a:rPr lang="en-US" sz="1400" baseline="-25000" dirty="0" err="1" smtClean="0">
                <a:solidFill>
                  <a:schemeClr val="bg1"/>
                </a:solidFill>
                <a:latin typeface="Comic Sans MS" panose="030F0702030302020204" pitchFamily="66" charset="0"/>
              </a:rPr>
              <a:t>wb</a:t>
            </a:r>
            <a:endParaRPr lang="en-US" sz="1400" baseline="-25000" dirty="0" smtClean="0">
              <a:solidFill>
                <a:schemeClr val="bg1"/>
              </a:solidFill>
              <a:latin typeface="Comic Sans MS" panose="030F0702030302020204" pitchFamily="66" charset="0"/>
            </a:endParaRPr>
          </a:p>
          <a:p>
            <a:r>
              <a:rPr lang="en-US" sz="1400" dirty="0" smtClean="0">
                <a:solidFill>
                  <a:schemeClr val="bg1"/>
                </a:solidFill>
                <a:latin typeface="Comic Sans MS" panose="030F0702030302020204" pitchFamily="66" charset="0"/>
              </a:rPr>
              <a:t>Leaving air </a:t>
            </a:r>
            <a:r>
              <a:rPr lang="en-US" sz="1400" dirty="0">
                <a:solidFill>
                  <a:schemeClr val="bg1"/>
                </a:solidFill>
                <a:latin typeface="Comic Sans MS" panose="030F0702030302020204" pitchFamily="66" charset="0"/>
              </a:rPr>
              <a:t>- ??.?°F </a:t>
            </a:r>
            <a:r>
              <a:rPr lang="en-US" sz="1400" dirty="0" err="1">
                <a:solidFill>
                  <a:schemeClr val="bg1"/>
                </a:solidFill>
                <a:latin typeface="Comic Sans MS" panose="030F0702030302020204" pitchFamily="66" charset="0"/>
              </a:rPr>
              <a:t>t</a:t>
            </a:r>
            <a:r>
              <a:rPr lang="en-US" sz="1400" baseline="-25000" dirty="0" err="1">
                <a:solidFill>
                  <a:schemeClr val="bg1"/>
                </a:solidFill>
                <a:latin typeface="Comic Sans MS" panose="030F0702030302020204" pitchFamily="66" charset="0"/>
              </a:rPr>
              <a:t>db</a:t>
            </a:r>
            <a:endParaRPr lang="en-US" sz="1400" baseline="-25000" dirty="0">
              <a:solidFill>
                <a:schemeClr val="bg1"/>
              </a:solidFill>
              <a:latin typeface="Comic Sans MS" panose="030F0702030302020204" pitchFamily="66" charset="0"/>
            </a:endParaRPr>
          </a:p>
          <a:p>
            <a:r>
              <a:rPr lang="en-US" sz="1400" dirty="0">
                <a:latin typeface="Comic Sans MS" panose="030F0702030302020204" pitchFamily="66" charset="0"/>
              </a:rPr>
              <a:t>Leaving air - </a:t>
            </a:r>
            <a:r>
              <a:rPr lang="en-US" sz="1400" dirty="0">
                <a:solidFill>
                  <a:schemeClr val="bg1"/>
                </a:solidFill>
                <a:latin typeface="Comic Sans MS" panose="030F0702030302020204" pitchFamily="66" charset="0"/>
              </a:rPr>
              <a:t>??.?°F </a:t>
            </a:r>
            <a:r>
              <a:rPr lang="en-US" sz="1400" dirty="0" err="1">
                <a:solidFill>
                  <a:schemeClr val="bg1"/>
                </a:solidFill>
                <a:latin typeface="Comic Sans MS" panose="030F0702030302020204" pitchFamily="66" charset="0"/>
              </a:rPr>
              <a:t>t</a:t>
            </a:r>
            <a:r>
              <a:rPr lang="en-US" sz="1400" baseline="-25000" dirty="0" err="1">
                <a:solidFill>
                  <a:schemeClr val="bg1"/>
                </a:solidFill>
                <a:latin typeface="Comic Sans MS" panose="030F0702030302020204" pitchFamily="66" charset="0"/>
              </a:rPr>
              <a:t>wb</a:t>
            </a:r>
            <a:endParaRPr lang="en-US" sz="1400" baseline="-25000" dirty="0">
              <a:solidFill>
                <a:schemeClr val="bg1"/>
              </a:solidFill>
              <a:latin typeface="Comic Sans MS" panose="030F0702030302020204" pitchFamily="66" charset="0"/>
            </a:endParaRPr>
          </a:p>
          <a:p>
            <a:r>
              <a:rPr lang="en-US" sz="1400" dirty="0" smtClean="0">
                <a:solidFill>
                  <a:schemeClr val="bg1"/>
                </a:solidFill>
                <a:latin typeface="Comic Sans MS" panose="030F0702030302020204" pitchFamily="66" charset="0"/>
              </a:rPr>
              <a:t>Airside ∆p - ??.? in.w.c.</a:t>
            </a:r>
          </a:p>
          <a:p>
            <a:r>
              <a:rPr lang="en-US" sz="1400" dirty="0" smtClean="0">
                <a:solidFill>
                  <a:schemeClr val="bg1"/>
                </a:solidFill>
                <a:latin typeface="Comic Sans MS" panose="030F0702030302020204" pitchFamily="66" charset="0"/>
              </a:rPr>
              <a:t>??? </a:t>
            </a:r>
            <a:r>
              <a:rPr lang="en-US" sz="1400" dirty="0" err="1" smtClean="0">
                <a:solidFill>
                  <a:schemeClr val="bg1"/>
                </a:solidFill>
                <a:latin typeface="Comic Sans MS" panose="030F0702030302020204" pitchFamily="66" charset="0"/>
              </a:rPr>
              <a:t>Gpm</a:t>
            </a:r>
            <a:endParaRPr lang="en-US" sz="1400" dirty="0" smtClean="0">
              <a:solidFill>
                <a:schemeClr val="bg1"/>
              </a:solidFill>
              <a:latin typeface="Comic Sans MS" panose="030F0702030302020204" pitchFamily="66" charset="0"/>
            </a:endParaRPr>
          </a:p>
          <a:p>
            <a:r>
              <a:rPr lang="en-US" sz="1400" dirty="0" smtClean="0">
                <a:solidFill>
                  <a:schemeClr val="bg1"/>
                </a:solidFill>
                <a:latin typeface="Comic Sans MS" panose="030F0702030302020204" pitchFamily="66" charset="0"/>
              </a:rPr>
              <a:t>Maximum face velocity – 500 fpm</a:t>
            </a:r>
          </a:p>
        </p:txBody>
      </p:sp>
      <p:grpSp>
        <p:nvGrpSpPr>
          <p:cNvPr id="85" name="Group 84"/>
          <p:cNvGrpSpPr/>
          <p:nvPr/>
        </p:nvGrpSpPr>
        <p:grpSpPr>
          <a:xfrm>
            <a:off x="640080" y="1600220"/>
            <a:ext cx="930983" cy="1471237"/>
            <a:chOff x="640080" y="4846320"/>
            <a:chExt cx="930983" cy="1471237"/>
          </a:xfrm>
        </p:grpSpPr>
        <p:grpSp>
          <p:nvGrpSpPr>
            <p:cNvPr id="62" name="Group 61"/>
            <p:cNvGrpSpPr>
              <a:grpSpLocks noChangeAspect="1"/>
            </p:cNvGrpSpPr>
            <p:nvPr/>
          </p:nvGrpSpPr>
          <p:grpSpPr>
            <a:xfrm>
              <a:off x="1298448" y="5954071"/>
              <a:ext cx="272615" cy="363486"/>
              <a:chOff x="2468903" y="2057415"/>
              <a:chExt cx="548634" cy="731512"/>
            </a:xfrm>
          </p:grpSpPr>
          <p:cxnSp>
            <p:nvCxnSpPr>
              <p:cNvPr id="64" name="Straight Connector 63"/>
              <p:cNvCxnSpPr/>
              <p:nvPr/>
            </p:nvCxnSpPr>
            <p:spPr>
              <a:xfrm flipV="1">
                <a:off x="2743220" y="2057415"/>
                <a:ext cx="0" cy="7315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2468903" y="2423171"/>
                <a:ext cx="5486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6" name="Group 65"/>
              <p:cNvGrpSpPr/>
              <p:nvPr/>
            </p:nvGrpSpPr>
            <p:grpSpPr>
              <a:xfrm>
                <a:off x="2560342" y="2240293"/>
                <a:ext cx="365760" cy="454722"/>
                <a:chOff x="2560342" y="2240293"/>
                <a:chExt cx="365760" cy="454722"/>
              </a:xfrm>
            </p:grpSpPr>
            <p:sp>
              <p:nvSpPr>
                <p:cNvPr id="67" name="Trapezoid 66"/>
                <p:cNvSpPr/>
                <p:nvPr/>
              </p:nvSpPr>
              <p:spPr>
                <a:xfrm>
                  <a:off x="2738224" y="2286000"/>
                  <a:ext cx="182878" cy="185692"/>
                </a:xfrm>
                <a:prstGeom prst="trapezoid">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sp>
              <p:nvSpPr>
                <p:cNvPr id="68" name="Oval 67"/>
                <p:cNvSpPr>
                  <a:spLocks noChangeAspect="1"/>
                </p:cNvSpPr>
                <p:nvPr/>
              </p:nvSpPr>
              <p:spPr>
                <a:xfrm>
                  <a:off x="2560342" y="2329255"/>
                  <a:ext cx="365760" cy="365760"/>
                </a:xfrm>
                <a:prstGeom prst="ellipse">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sp>
              <p:nvSpPr>
                <p:cNvPr id="69" name="Oval 68"/>
                <p:cNvSpPr>
                  <a:spLocks noChangeAspect="1"/>
                </p:cNvSpPr>
                <p:nvPr/>
              </p:nvSpPr>
              <p:spPr>
                <a:xfrm>
                  <a:off x="2651781" y="2423171"/>
                  <a:ext cx="182880" cy="182880"/>
                </a:xfrm>
                <a:prstGeom prst="ellipse">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sp>
              <p:nvSpPr>
                <p:cNvPr id="70" name="Rectangle 69"/>
                <p:cNvSpPr/>
                <p:nvPr/>
              </p:nvSpPr>
              <p:spPr>
                <a:xfrm>
                  <a:off x="2743220" y="2240293"/>
                  <a:ext cx="182882" cy="45719"/>
                </a:xfrm>
                <a:prstGeom prst="rect">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grpSp>
        </p:grpSp>
        <p:cxnSp>
          <p:nvCxnSpPr>
            <p:cNvPr id="74" name="Straight Connector 73"/>
            <p:cNvCxnSpPr/>
            <p:nvPr/>
          </p:nvCxnSpPr>
          <p:spPr>
            <a:xfrm>
              <a:off x="1151727" y="6180020"/>
              <a:ext cx="274317" cy="0"/>
            </a:xfrm>
            <a:prstGeom prst="line">
              <a:avLst/>
            </a:prstGeom>
            <a:pattFill prst="zigZag">
              <a:fgClr>
                <a:srgbClr val="CC9900"/>
              </a:fgClr>
              <a:bgClr>
                <a:schemeClr val="bg1"/>
              </a:bgClr>
            </a:pattFill>
            <a:ln w="38100" cap="rnd">
              <a:solidFill>
                <a:schemeClr val="bg1"/>
              </a:solidFill>
            </a:ln>
          </p:spPr>
        </p:cxnSp>
        <p:sp>
          <p:nvSpPr>
            <p:cNvPr id="35" name="TextBox 34"/>
            <p:cNvSpPr txBox="1"/>
            <p:nvPr/>
          </p:nvSpPr>
          <p:spPr>
            <a:xfrm>
              <a:off x="823001" y="5172015"/>
              <a:ext cx="187638" cy="908716"/>
            </a:xfrm>
            <a:prstGeom prst="rect">
              <a:avLst/>
            </a:prstGeom>
            <a:pattFill prst="zigZag">
              <a:fgClr>
                <a:srgbClr val="CC9900"/>
              </a:fgClr>
              <a:bgClr>
                <a:schemeClr val="bg1"/>
              </a:bgClr>
            </a:pattFill>
            <a:ln w="38100">
              <a:solidFill>
                <a:schemeClr val="bg1"/>
              </a:solidFill>
            </a:ln>
          </p:spPr>
          <p:txBody>
            <a:bodyPr vert="vert270" wrap="square" lIns="0" tIns="0" rIns="0" bIns="0" rtlCol="0" anchor="ctr" anchorCtr="1">
              <a:noAutofit/>
            </a:bodyPr>
            <a:lstStyle/>
            <a:p>
              <a:pPr algn="ctr"/>
              <a:endParaRPr lang="en-US" sz="1500" dirty="0">
                <a:solidFill>
                  <a:schemeClr val="bg1"/>
                </a:solidFill>
              </a:endParaRPr>
            </a:p>
          </p:txBody>
        </p:sp>
        <p:grpSp>
          <p:nvGrpSpPr>
            <p:cNvPr id="55" name="Group 54"/>
            <p:cNvGrpSpPr/>
            <p:nvPr/>
          </p:nvGrpSpPr>
          <p:grpSpPr>
            <a:xfrm>
              <a:off x="640080" y="6080760"/>
              <a:ext cx="555625" cy="187960"/>
              <a:chOff x="0" y="0"/>
              <a:chExt cx="556000" cy="188166"/>
            </a:xfrm>
          </p:grpSpPr>
          <p:sp>
            <p:nvSpPr>
              <p:cNvPr id="56" name="Freeform 55"/>
              <p:cNvSpPr/>
              <p:nvPr/>
            </p:nvSpPr>
            <p:spPr>
              <a:xfrm>
                <a:off x="0" y="55114"/>
                <a:ext cx="556000" cy="133052"/>
              </a:xfrm>
              <a:custGeom>
                <a:avLst/>
                <a:gdLst>
                  <a:gd name="connsiteX0" fmla="*/ 39290 w 628477"/>
                  <a:gd name="connsiteY0" fmla="*/ 20363 h 146165"/>
                  <a:gd name="connsiteX1" fmla="*/ 126972 w 628477"/>
                  <a:gd name="connsiteY1" fmla="*/ 321 h 146165"/>
                  <a:gd name="connsiteX2" fmla="*/ 207139 w 628477"/>
                  <a:gd name="connsiteY2" fmla="*/ 25373 h 146165"/>
                  <a:gd name="connsiteX3" fmla="*/ 289811 w 628477"/>
                  <a:gd name="connsiteY3" fmla="*/ 5332 h 146165"/>
                  <a:gd name="connsiteX4" fmla="*/ 374988 w 628477"/>
                  <a:gd name="connsiteY4" fmla="*/ 32889 h 146165"/>
                  <a:gd name="connsiteX5" fmla="*/ 452649 w 628477"/>
                  <a:gd name="connsiteY5" fmla="*/ 5332 h 146165"/>
                  <a:gd name="connsiteX6" fmla="*/ 532816 w 628477"/>
                  <a:gd name="connsiteY6" fmla="*/ 15352 h 146165"/>
                  <a:gd name="connsiteX7" fmla="*/ 592941 w 628477"/>
                  <a:gd name="connsiteY7" fmla="*/ 15352 h 146165"/>
                  <a:gd name="connsiteX8" fmla="*/ 582920 w 628477"/>
                  <a:gd name="connsiteY8" fmla="*/ 133097 h 146165"/>
                  <a:gd name="connsiteX9" fmla="*/ 44301 w 628477"/>
                  <a:gd name="connsiteY9" fmla="*/ 130592 h 146165"/>
                  <a:gd name="connsiteX10" fmla="*/ 39290 w 628477"/>
                  <a:gd name="connsiteY10" fmla="*/ 20363 h 146165"/>
                  <a:gd name="connsiteX0" fmla="*/ 42623 w 631810"/>
                  <a:gd name="connsiteY0" fmla="*/ 20318 h 144725"/>
                  <a:gd name="connsiteX1" fmla="*/ 130305 w 631810"/>
                  <a:gd name="connsiteY1" fmla="*/ 276 h 144725"/>
                  <a:gd name="connsiteX2" fmla="*/ 210472 w 631810"/>
                  <a:gd name="connsiteY2" fmla="*/ 25328 h 144725"/>
                  <a:gd name="connsiteX3" fmla="*/ 293144 w 631810"/>
                  <a:gd name="connsiteY3" fmla="*/ 5287 h 144725"/>
                  <a:gd name="connsiteX4" fmla="*/ 378321 w 631810"/>
                  <a:gd name="connsiteY4" fmla="*/ 32844 h 144725"/>
                  <a:gd name="connsiteX5" fmla="*/ 455982 w 631810"/>
                  <a:gd name="connsiteY5" fmla="*/ 5287 h 144725"/>
                  <a:gd name="connsiteX6" fmla="*/ 536149 w 631810"/>
                  <a:gd name="connsiteY6" fmla="*/ 15307 h 144725"/>
                  <a:gd name="connsiteX7" fmla="*/ 596274 w 631810"/>
                  <a:gd name="connsiteY7" fmla="*/ 15307 h 144725"/>
                  <a:gd name="connsiteX8" fmla="*/ 586253 w 631810"/>
                  <a:gd name="connsiteY8" fmla="*/ 133052 h 144725"/>
                  <a:gd name="connsiteX9" fmla="*/ 43102 w 631810"/>
                  <a:gd name="connsiteY9" fmla="*/ 127186 h 144725"/>
                  <a:gd name="connsiteX10" fmla="*/ 42623 w 631810"/>
                  <a:gd name="connsiteY10" fmla="*/ 20318 h 144725"/>
                  <a:gd name="connsiteX0" fmla="*/ 42623 w 631810"/>
                  <a:gd name="connsiteY0" fmla="*/ 20318 h 144725"/>
                  <a:gd name="connsiteX1" fmla="*/ 130305 w 631810"/>
                  <a:gd name="connsiteY1" fmla="*/ 276 h 144725"/>
                  <a:gd name="connsiteX2" fmla="*/ 210472 w 631810"/>
                  <a:gd name="connsiteY2" fmla="*/ 25328 h 144725"/>
                  <a:gd name="connsiteX3" fmla="*/ 293144 w 631810"/>
                  <a:gd name="connsiteY3" fmla="*/ 5287 h 144725"/>
                  <a:gd name="connsiteX4" fmla="*/ 378321 w 631810"/>
                  <a:gd name="connsiteY4" fmla="*/ 32844 h 144725"/>
                  <a:gd name="connsiteX5" fmla="*/ 455982 w 631810"/>
                  <a:gd name="connsiteY5" fmla="*/ 5287 h 144725"/>
                  <a:gd name="connsiteX6" fmla="*/ 536149 w 631810"/>
                  <a:gd name="connsiteY6" fmla="*/ 15307 h 144725"/>
                  <a:gd name="connsiteX7" fmla="*/ 596274 w 631810"/>
                  <a:gd name="connsiteY7" fmla="*/ 15307 h 144725"/>
                  <a:gd name="connsiteX8" fmla="*/ 586253 w 631810"/>
                  <a:gd name="connsiteY8" fmla="*/ 133052 h 144725"/>
                  <a:gd name="connsiteX9" fmla="*/ 43102 w 631810"/>
                  <a:gd name="connsiteY9" fmla="*/ 127186 h 144725"/>
                  <a:gd name="connsiteX10" fmla="*/ 42623 w 631810"/>
                  <a:gd name="connsiteY10" fmla="*/ 20318 h 144725"/>
                  <a:gd name="connsiteX0" fmla="*/ 6060 w 595247"/>
                  <a:gd name="connsiteY0" fmla="*/ 20318 h 144725"/>
                  <a:gd name="connsiteX1" fmla="*/ 93742 w 595247"/>
                  <a:gd name="connsiteY1" fmla="*/ 276 h 144725"/>
                  <a:gd name="connsiteX2" fmla="*/ 173909 w 595247"/>
                  <a:gd name="connsiteY2" fmla="*/ 25328 h 144725"/>
                  <a:gd name="connsiteX3" fmla="*/ 256581 w 595247"/>
                  <a:gd name="connsiteY3" fmla="*/ 5287 h 144725"/>
                  <a:gd name="connsiteX4" fmla="*/ 341758 w 595247"/>
                  <a:gd name="connsiteY4" fmla="*/ 32844 h 144725"/>
                  <a:gd name="connsiteX5" fmla="*/ 419419 w 595247"/>
                  <a:gd name="connsiteY5" fmla="*/ 5287 h 144725"/>
                  <a:gd name="connsiteX6" fmla="*/ 499586 w 595247"/>
                  <a:gd name="connsiteY6" fmla="*/ 15307 h 144725"/>
                  <a:gd name="connsiteX7" fmla="*/ 559711 w 595247"/>
                  <a:gd name="connsiteY7" fmla="*/ 15307 h 144725"/>
                  <a:gd name="connsiteX8" fmla="*/ 549690 w 595247"/>
                  <a:gd name="connsiteY8" fmla="*/ 133052 h 144725"/>
                  <a:gd name="connsiteX9" fmla="*/ 6539 w 595247"/>
                  <a:gd name="connsiteY9" fmla="*/ 127186 h 144725"/>
                  <a:gd name="connsiteX10" fmla="*/ 6060 w 595247"/>
                  <a:gd name="connsiteY10" fmla="*/ 20318 h 144725"/>
                  <a:gd name="connsiteX0" fmla="*/ 6060 w 595247"/>
                  <a:gd name="connsiteY0" fmla="*/ 20318 h 140495"/>
                  <a:gd name="connsiteX1" fmla="*/ 93742 w 595247"/>
                  <a:gd name="connsiteY1" fmla="*/ 276 h 140495"/>
                  <a:gd name="connsiteX2" fmla="*/ 173909 w 595247"/>
                  <a:gd name="connsiteY2" fmla="*/ 25328 h 140495"/>
                  <a:gd name="connsiteX3" fmla="*/ 256581 w 595247"/>
                  <a:gd name="connsiteY3" fmla="*/ 5287 h 140495"/>
                  <a:gd name="connsiteX4" fmla="*/ 341758 w 595247"/>
                  <a:gd name="connsiteY4" fmla="*/ 32844 h 140495"/>
                  <a:gd name="connsiteX5" fmla="*/ 419419 w 595247"/>
                  <a:gd name="connsiteY5" fmla="*/ 5287 h 140495"/>
                  <a:gd name="connsiteX6" fmla="*/ 499586 w 595247"/>
                  <a:gd name="connsiteY6" fmla="*/ 15307 h 140495"/>
                  <a:gd name="connsiteX7" fmla="*/ 559711 w 595247"/>
                  <a:gd name="connsiteY7" fmla="*/ 15307 h 140495"/>
                  <a:gd name="connsiteX8" fmla="*/ 549690 w 595247"/>
                  <a:gd name="connsiteY8" fmla="*/ 133052 h 140495"/>
                  <a:gd name="connsiteX9" fmla="*/ 6539 w 595247"/>
                  <a:gd name="connsiteY9" fmla="*/ 127186 h 140495"/>
                  <a:gd name="connsiteX10" fmla="*/ 6060 w 595247"/>
                  <a:gd name="connsiteY10" fmla="*/ 20318 h 140495"/>
                  <a:gd name="connsiteX0" fmla="*/ 6060 w 595247"/>
                  <a:gd name="connsiteY0" fmla="*/ 20318 h 133052"/>
                  <a:gd name="connsiteX1" fmla="*/ 93742 w 595247"/>
                  <a:gd name="connsiteY1" fmla="*/ 276 h 133052"/>
                  <a:gd name="connsiteX2" fmla="*/ 173909 w 595247"/>
                  <a:gd name="connsiteY2" fmla="*/ 25328 h 133052"/>
                  <a:gd name="connsiteX3" fmla="*/ 256581 w 595247"/>
                  <a:gd name="connsiteY3" fmla="*/ 5287 h 133052"/>
                  <a:gd name="connsiteX4" fmla="*/ 341758 w 595247"/>
                  <a:gd name="connsiteY4" fmla="*/ 32844 h 133052"/>
                  <a:gd name="connsiteX5" fmla="*/ 419419 w 595247"/>
                  <a:gd name="connsiteY5" fmla="*/ 5287 h 133052"/>
                  <a:gd name="connsiteX6" fmla="*/ 499586 w 595247"/>
                  <a:gd name="connsiteY6" fmla="*/ 15307 h 133052"/>
                  <a:gd name="connsiteX7" fmla="*/ 559711 w 595247"/>
                  <a:gd name="connsiteY7" fmla="*/ 15307 h 133052"/>
                  <a:gd name="connsiteX8" fmla="*/ 549690 w 595247"/>
                  <a:gd name="connsiteY8" fmla="*/ 133052 h 133052"/>
                  <a:gd name="connsiteX9" fmla="*/ 6539 w 595247"/>
                  <a:gd name="connsiteY9" fmla="*/ 127186 h 133052"/>
                  <a:gd name="connsiteX10" fmla="*/ 6060 w 595247"/>
                  <a:gd name="connsiteY10" fmla="*/ 20318 h 133052"/>
                  <a:gd name="connsiteX0" fmla="*/ 6060 w 562244"/>
                  <a:gd name="connsiteY0" fmla="*/ 20318 h 133052"/>
                  <a:gd name="connsiteX1" fmla="*/ 93742 w 562244"/>
                  <a:gd name="connsiteY1" fmla="*/ 276 h 133052"/>
                  <a:gd name="connsiteX2" fmla="*/ 173909 w 562244"/>
                  <a:gd name="connsiteY2" fmla="*/ 25328 h 133052"/>
                  <a:gd name="connsiteX3" fmla="*/ 256581 w 562244"/>
                  <a:gd name="connsiteY3" fmla="*/ 5287 h 133052"/>
                  <a:gd name="connsiteX4" fmla="*/ 341758 w 562244"/>
                  <a:gd name="connsiteY4" fmla="*/ 32844 h 133052"/>
                  <a:gd name="connsiteX5" fmla="*/ 419419 w 562244"/>
                  <a:gd name="connsiteY5" fmla="*/ 5287 h 133052"/>
                  <a:gd name="connsiteX6" fmla="*/ 499586 w 562244"/>
                  <a:gd name="connsiteY6" fmla="*/ 15307 h 133052"/>
                  <a:gd name="connsiteX7" fmla="*/ 559711 w 562244"/>
                  <a:gd name="connsiteY7" fmla="*/ 15307 h 133052"/>
                  <a:gd name="connsiteX8" fmla="*/ 549690 w 562244"/>
                  <a:gd name="connsiteY8" fmla="*/ 133052 h 133052"/>
                  <a:gd name="connsiteX9" fmla="*/ 6539 w 562244"/>
                  <a:gd name="connsiteY9" fmla="*/ 127186 h 133052"/>
                  <a:gd name="connsiteX10" fmla="*/ 6060 w 562244"/>
                  <a:gd name="connsiteY10" fmla="*/ 20318 h 133052"/>
                  <a:gd name="connsiteX0" fmla="*/ 6060 w 556000"/>
                  <a:gd name="connsiteY0" fmla="*/ 20318 h 133052"/>
                  <a:gd name="connsiteX1" fmla="*/ 93742 w 556000"/>
                  <a:gd name="connsiteY1" fmla="*/ 276 h 133052"/>
                  <a:gd name="connsiteX2" fmla="*/ 173909 w 556000"/>
                  <a:gd name="connsiteY2" fmla="*/ 25328 h 133052"/>
                  <a:gd name="connsiteX3" fmla="*/ 256581 w 556000"/>
                  <a:gd name="connsiteY3" fmla="*/ 5287 h 133052"/>
                  <a:gd name="connsiteX4" fmla="*/ 341758 w 556000"/>
                  <a:gd name="connsiteY4" fmla="*/ 32844 h 133052"/>
                  <a:gd name="connsiteX5" fmla="*/ 419419 w 556000"/>
                  <a:gd name="connsiteY5" fmla="*/ 5287 h 133052"/>
                  <a:gd name="connsiteX6" fmla="*/ 499586 w 556000"/>
                  <a:gd name="connsiteY6" fmla="*/ 15307 h 133052"/>
                  <a:gd name="connsiteX7" fmla="*/ 552079 w 556000"/>
                  <a:gd name="connsiteY7" fmla="*/ 16325 h 133052"/>
                  <a:gd name="connsiteX8" fmla="*/ 549690 w 556000"/>
                  <a:gd name="connsiteY8" fmla="*/ 133052 h 133052"/>
                  <a:gd name="connsiteX9" fmla="*/ 6539 w 556000"/>
                  <a:gd name="connsiteY9" fmla="*/ 127186 h 133052"/>
                  <a:gd name="connsiteX10" fmla="*/ 6060 w 556000"/>
                  <a:gd name="connsiteY10" fmla="*/ 20318 h 133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6000" h="133052">
                    <a:moveTo>
                      <a:pt x="6060" y="20318"/>
                    </a:moveTo>
                    <a:cubicBezTo>
                      <a:pt x="20594" y="-834"/>
                      <a:pt x="65767" y="-559"/>
                      <a:pt x="93742" y="276"/>
                    </a:cubicBezTo>
                    <a:cubicBezTo>
                      <a:pt x="121717" y="1111"/>
                      <a:pt x="146769" y="24493"/>
                      <a:pt x="173909" y="25328"/>
                    </a:cubicBezTo>
                    <a:cubicBezTo>
                      <a:pt x="201049" y="26163"/>
                      <a:pt x="228606" y="4034"/>
                      <a:pt x="256581" y="5287"/>
                    </a:cubicBezTo>
                    <a:cubicBezTo>
                      <a:pt x="284556" y="6540"/>
                      <a:pt x="314618" y="32844"/>
                      <a:pt x="341758" y="32844"/>
                    </a:cubicBezTo>
                    <a:cubicBezTo>
                      <a:pt x="368898" y="32844"/>
                      <a:pt x="393114" y="8210"/>
                      <a:pt x="419419" y="5287"/>
                    </a:cubicBezTo>
                    <a:cubicBezTo>
                      <a:pt x="445724" y="2364"/>
                      <a:pt x="477476" y="13467"/>
                      <a:pt x="499586" y="15307"/>
                    </a:cubicBezTo>
                    <a:cubicBezTo>
                      <a:pt x="521696" y="17147"/>
                      <a:pt x="543728" y="-3299"/>
                      <a:pt x="552079" y="16325"/>
                    </a:cubicBezTo>
                    <a:cubicBezTo>
                      <a:pt x="560430" y="35949"/>
                      <a:pt x="553410" y="58591"/>
                      <a:pt x="549690" y="133052"/>
                    </a:cubicBezTo>
                    <a:cubicBezTo>
                      <a:pt x="443213" y="129688"/>
                      <a:pt x="102993" y="128368"/>
                      <a:pt x="6539" y="127186"/>
                    </a:cubicBezTo>
                    <a:cubicBezTo>
                      <a:pt x="7880" y="65637"/>
                      <a:pt x="-8474" y="41470"/>
                      <a:pt x="6060" y="20318"/>
                    </a:cubicBezTo>
                    <a:close/>
                  </a:path>
                </a:pathLst>
              </a:cu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57" name="Group 56"/>
              <p:cNvGrpSpPr/>
              <p:nvPr/>
            </p:nvGrpSpPr>
            <p:grpSpPr>
              <a:xfrm>
                <a:off x="0" y="0"/>
                <a:ext cx="551922" cy="182878"/>
                <a:chOff x="0" y="0"/>
                <a:chExt cx="551922" cy="182878"/>
              </a:xfrm>
            </p:grpSpPr>
            <p:cxnSp>
              <p:nvCxnSpPr>
                <p:cNvPr id="58" name="Straight Connector 57"/>
                <p:cNvCxnSpPr/>
                <p:nvPr/>
              </p:nvCxnSpPr>
              <p:spPr>
                <a:xfrm>
                  <a:off x="0" y="0"/>
                  <a:ext cx="0" cy="182878"/>
                </a:xfrm>
                <a:prstGeom prst="line">
                  <a:avLst/>
                </a:prstGeom>
                <a:pattFill prst="zigZag">
                  <a:fgClr>
                    <a:srgbClr val="CC9900"/>
                  </a:fgClr>
                  <a:bgClr>
                    <a:schemeClr val="bg1"/>
                  </a:bgClr>
                </a:pattFill>
                <a:ln w="38100" cap="rnd">
                  <a:solidFill>
                    <a:schemeClr val="bg1"/>
                  </a:solidFill>
                </a:ln>
              </p:spPr>
            </p:cxnSp>
            <p:cxnSp>
              <p:nvCxnSpPr>
                <p:cNvPr id="59" name="Straight Connector 58"/>
                <p:cNvCxnSpPr/>
                <p:nvPr/>
              </p:nvCxnSpPr>
              <p:spPr>
                <a:xfrm>
                  <a:off x="551922" y="0"/>
                  <a:ext cx="0" cy="182878"/>
                </a:xfrm>
                <a:prstGeom prst="line">
                  <a:avLst/>
                </a:prstGeom>
                <a:pattFill prst="zigZag">
                  <a:fgClr>
                    <a:srgbClr val="CC9900"/>
                  </a:fgClr>
                  <a:bgClr>
                    <a:schemeClr val="bg1"/>
                  </a:bgClr>
                </a:pattFill>
                <a:ln w="38100" cap="rnd">
                  <a:solidFill>
                    <a:schemeClr val="bg1"/>
                  </a:solidFill>
                </a:ln>
              </p:spPr>
            </p:cxnSp>
            <p:cxnSp>
              <p:nvCxnSpPr>
                <p:cNvPr id="60" name="Straight Connector 59"/>
                <p:cNvCxnSpPr/>
                <p:nvPr/>
              </p:nvCxnSpPr>
              <p:spPr>
                <a:xfrm>
                  <a:off x="4668" y="182878"/>
                  <a:ext cx="547254" cy="0"/>
                </a:xfrm>
                <a:prstGeom prst="line">
                  <a:avLst/>
                </a:prstGeom>
                <a:pattFill prst="zigZag">
                  <a:fgClr>
                    <a:srgbClr val="CC9900"/>
                  </a:fgClr>
                  <a:bgClr>
                    <a:schemeClr val="bg1"/>
                  </a:bgClr>
                </a:pattFill>
                <a:ln w="38100" cap="rnd">
                  <a:solidFill>
                    <a:schemeClr val="bg1"/>
                  </a:solidFill>
                </a:ln>
              </p:spPr>
            </p:cxnSp>
          </p:grpSp>
        </p:grpSp>
        <p:grpSp>
          <p:nvGrpSpPr>
            <p:cNvPr id="79" name="Group 78"/>
            <p:cNvGrpSpPr/>
            <p:nvPr/>
          </p:nvGrpSpPr>
          <p:grpSpPr>
            <a:xfrm>
              <a:off x="822960" y="4846320"/>
              <a:ext cx="199380" cy="274317"/>
              <a:chOff x="1859675" y="1600220"/>
              <a:chExt cx="199380" cy="274317"/>
            </a:xfrm>
          </p:grpSpPr>
          <p:cxnSp>
            <p:nvCxnSpPr>
              <p:cNvPr id="75" name="Straight Connector 74"/>
              <p:cNvCxnSpPr>
                <a:endCxn id="78" idx="3"/>
              </p:cNvCxnSpPr>
              <p:nvPr/>
            </p:nvCxnSpPr>
            <p:spPr>
              <a:xfrm flipV="1">
                <a:off x="1954833" y="1679048"/>
                <a:ext cx="0" cy="195489"/>
              </a:xfrm>
              <a:prstGeom prst="line">
                <a:avLst/>
              </a:prstGeom>
              <a:ln w="15875">
                <a:solidFill>
                  <a:srgbClr val="008FFC"/>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endCxn id="78" idx="3"/>
              </p:cNvCxnSpPr>
              <p:nvPr/>
            </p:nvCxnSpPr>
            <p:spPr>
              <a:xfrm flipH="1" flipV="1">
                <a:off x="1954833" y="1679048"/>
                <a:ext cx="104222" cy="195489"/>
              </a:xfrm>
              <a:prstGeom prst="line">
                <a:avLst/>
              </a:prstGeom>
              <a:ln w="15875">
                <a:solidFill>
                  <a:srgbClr val="008FFC"/>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endCxn id="78" idx="3"/>
              </p:cNvCxnSpPr>
              <p:nvPr/>
            </p:nvCxnSpPr>
            <p:spPr>
              <a:xfrm flipV="1">
                <a:off x="1859675" y="1679048"/>
                <a:ext cx="95158" cy="195489"/>
              </a:xfrm>
              <a:prstGeom prst="line">
                <a:avLst/>
              </a:prstGeom>
              <a:ln w="15875">
                <a:solidFill>
                  <a:srgbClr val="008FFC"/>
                </a:solidFill>
                <a:prstDash val="sysDot"/>
              </a:ln>
            </p:spPr>
            <p:style>
              <a:lnRef idx="1">
                <a:schemeClr val="accent1"/>
              </a:lnRef>
              <a:fillRef idx="0">
                <a:schemeClr val="accent1"/>
              </a:fillRef>
              <a:effectRef idx="0">
                <a:schemeClr val="accent1"/>
              </a:effectRef>
              <a:fontRef idx="minor">
                <a:schemeClr val="tx1"/>
              </a:fontRef>
            </p:style>
          </p:cxnSp>
          <p:sp>
            <p:nvSpPr>
              <p:cNvPr id="78" name="Isosceles Triangle 77"/>
              <p:cNvSpPr>
                <a:spLocks noChangeAspect="1"/>
              </p:cNvSpPr>
              <p:nvPr/>
            </p:nvSpPr>
            <p:spPr>
              <a:xfrm>
                <a:off x="1909113" y="1600220"/>
                <a:ext cx="91440" cy="78828"/>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1" name="Straight Connector 80"/>
            <p:cNvCxnSpPr>
              <a:stCxn id="78" idx="0"/>
            </p:cNvCxnSpPr>
            <p:nvPr/>
          </p:nvCxnSpPr>
          <p:spPr>
            <a:xfrm>
              <a:off x="918118" y="4846320"/>
              <a:ext cx="554066" cy="0"/>
            </a:xfrm>
            <a:prstGeom prst="line">
              <a:avLst/>
            </a:prstGeom>
            <a:pattFill prst="zigZag">
              <a:fgClr>
                <a:srgbClr val="CC9900"/>
              </a:fgClr>
              <a:bgClr>
                <a:schemeClr val="bg1"/>
              </a:bgClr>
            </a:pattFill>
            <a:ln w="38100" cap="rnd">
              <a:solidFill>
                <a:schemeClr val="bg1"/>
              </a:solidFill>
            </a:ln>
          </p:spPr>
        </p:cxnSp>
        <p:cxnSp>
          <p:nvCxnSpPr>
            <p:cNvPr id="83" name="Straight Connector 82"/>
            <p:cNvCxnSpPr/>
            <p:nvPr/>
          </p:nvCxnSpPr>
          <p:spPr>
            <a:xfrm>
              <a:off x="1472184" y="4846320"/>
              <a:ext cx="2483" cy="1209982"/>
            </a:xfrm>
            <a:prstGeom prst="line">
              <a:avLst/>
            </a:prstGeom>
            <a:pattFill prst="zigZag">
              <a:fgClr>
                <a:srgbClr val="CC9900"/>
              </a:fgClr>
              <a:bgClr>
                <a:schemeClr val="bg1"/>
              </a:bgClr>
            </a:pattFill>
            <a:ln w="38100" cap="rnd">
              <a:solidFill>
                <a:schemeClr val="bg1"/>
              </a:solidFill>
            </a:ln>
          </p:spPr>
        </p:cxnSp>
      </p:grpSp>
    </p:spTree>
    <p:extLst>
      <p:ext uri="{BB962C8B-B14F-4D97-AF65-F5344CB8AC3E}">
        <p14:creationId xmlns:p14="http://schemas.microsoft.com/office/powerpoint/2010/main" val="952917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Loads</a:t>
            </a:r>
            <a:endParaRPr lang="en-US" dirty="0"/>
          </a:p>
        </p:txBody>
      </p:sp>
      <p:grpSp>
        <p:nvGrpSpPr>
          <p:cNvPr id="3" name="Group 2"/>
          <p:cNvGrpSpPr>
            <a:grpSpLocks noChangeAspect="1"/>
          </p:cNvGrpSpPr>
          <p:nvPr/>
        </p:nvGrpSpPr>
        <p:grpSpPr bwMode="auto">
          <a:xfrm>
            <a:off x="6254750" y="3811588"/>
            <a:ext cx="2322513" cy="2528887"/>
            <a:chOff x="3888" y="2400"/>
            <a:chExt cx="720" cy="816"/>
          </a:xfrm>
        </p:grpSpPr>
        <p:sp>
          <p:nvSpPr>
            <p:cNvPr id="4" name="Rectangle 3"/>
            <p:cNvSpPr>
              <a:spLocks noChangeAspect="1" noChangeArrowheads="1"/>
            </p:cNvSpPr>
            <p:nvPr/>
          </p:nvSpPr>
          <p:spPr bwMode="auto">
            <a:xfrm>
              <a:off x="3888" y="2400"/>
              <a:ext cx="720" cy="816"/>
            </a:xfrm>
            <a:prstGeom prst="rect">
              <a:avLst/>
            </a:prstGeom>
            <a:solidFill>
              <a:schemeClr val="bg1"/>
            </a:solidFill>
            <a:ln w="69850">
              <a:solidFill>
                <a:schemeClr val="tx1"/>
              </a:solidFill>
              <a:miter lim="800000"/>
              <a:headEnd/>
              <a:tailEnd/>
            </a:ln>
          </p:spPr>
          <p:txBody>
            <a:bodyPr wrap="none" anchor="ctr"/>
            <a:lstStyle/>
            <a:p>
              <a:endParaRPr lang="en-US"/>
            </a:p>
          </p:txBody>
        </p:sp>
        <p:grpSp>
          <p:nvGrpSpPr>
            <p:cNvPr id="5" name="Group 4"/>
            <p:cNvGrpSpPr>
              <a:grpSpLocks noChangeAspect="1"/>
            </p:cNvGrpSpPr>
            <p:nvPr/>
          </p:nvGrpSpPr>
          <p:grpSpPr bwMode="auto">
            <a:xfrm>
              <a:off x="4015" y="2415"/>
              <a:ext cx="475" cy="741"/>
              <a:chOff x="3996" y="2284"/>
              <a:chExt cx="475" cy="741"/>
            </a:xfrm>
          </p:grpSpPr>
          <p:pic>
            <p:nvPicPr>
              <p:cNvPr id="6" name="Picture 5" descr="j0078705"/>
              <p:cNvPicPr>
                <a:picLocks noChangeAspect="1" noChangeArrowheads="1"/>
              </p:cNvPicPr>
              <p:nvPr/>
            </p:nvPicPr>
            <p:blipFill>
              <a:blip r:embed="rId2" cstate="print"/>
              <a:srcRect/>
              <a:stretch>
                <a:fillRect/>
              </a:stretch>
            </p:blipFill>
            <p:spPr bwMode="auto">
              <a:xfrm>
                <a:off x="3996" y="2442"/>
                <a:ext cx="475" cy="583"/>
              </a:xfrm>
              <a:prstGeom prst="rect">
                <a:avLst/>
              </a:prstGeom>
              <a:noFill/>
              <a:ln w="9525">
                <a:noFill/>
                <a:miter lim="800000"/>
                <a:headEnd/>
                <a:tailEnd/>
              </a:ln>
            </p:spPr>
          </p:pic>
          <p:grpSp>
            <p:nvGrpSpPr>
              <p:cNvPr id="7" name="Group 6"/>
              <p:cNvGrpSpPr>
                <a:grpSpLocks noChangeAspect="1"/>
              </p:cNvGrpSpPr>
              <p:nvPr/>
            </p:nvGrpSpPr>
            <p:grpSpPr bwMode="auto">
              <a:xfrm>
                <a:off x="4153" y="2284"/>
                <a:ext cx="173" cy="211"/>
                <a:chOff x="3529" y="3080"/>
                <a:chExt cx="173" cy="211"/>
              </a:xfrm>
            </p:grpSpPr>
            <p:pic>
              <p:nvPicPr>
                <p:cNvPr id="8" name="Picture 7" descr="j0290930"/>
                <p:cNvPicPr>
                  <a:picLocks noChangeAspect="1" noChangeArrowheads="1"/>
                </p:cNvPicPr>
                <p:nvPr/>
              </p:nvPicPr>
              <p:blipFill>
                <a:blip r:embed="rId3" cstate="print"/>
                <a:srcRect/>
                <a:stretch>
                  <a:fillRect/>
                </a:stretch>
              </p:blipFill>
              <p:spPr bwMode="auto">
                <a:xfrm flipV="1">
                  <a:off x="3578" y="3177"/>
                  <a:ext cx="76" cy="114"/>
                </a:xfrm>
                <a:prstGeom prst="rect">
                  <a:avLst/>
                </a:prstGeom>
                <a:noFill/>
                <a:ln w="9525">
                  <a:noFill/>
                  <a:miter lim="800000"/>
                  <a:headEnd/>
                  <a:tailEnd/>
                </a:ln>
              </p:spPr>
            </p:pic>
            <p:sp>
              <p:nvSpPr>
                <p:cNvPr id="9" name="Line 8"/>
                <p:cNvSpPr>
                  <a:spLocks noChangeAspect="1" noChangeShapeType="1"/>
                </p:cNvSpPr>
                <p:nvPr/>
              </p:nvSpPr>
              <p:spPr bwMode="auto">
                <a:xfrm flipV="1">
                  <a:off x="3615" y="3080"/>
                  <a:ext cx="0" cy="106"/>
                </a:xfrm>
                <a:prstGeom prst="line">
                  <a:avLst/>
                </a:prstGeom>
                <a:noFill/>
                <a:ln w="9525">
                  <a:solidFill>
                    <a:schemeClr val="tx1"/>
                  </a:solidFill>
                  <a:round/>
                  <a:headEnd/>
                  <a:tailEnd/>
                </a:ln>
              </p:spPr>
              <p:txBody>
                <a:bodyPr anchor="ctr"/>
                <a:lstStyle/>
                <a:p>
                  <a:endParaRPr lang="en-US"/>
                </a:p>
              </p:txBody>
            </p:sp>
            <p:sp>
              <p:nvSpPr>
                <p:cNvPr id="10" name="AutoShape 9"/>
                <p:cNvSpPr>
                  <a:spLocks noChangeAspect="1" noChangeArrowheads="1"/>
                </p:cNvSpPr>
                <p:nvPr/>
              </p:nvSpPr>
              <p:spPr bwMode="auto">
                <a:xfrm>
                  <a:off x="3529" y="3179"/>
                  <a:ext cx="173" cy="58"/>
                </a:xfrm>
                <a:prstGeom prst="triangle">
                  <a:avLst>
                    <a:gd name="adj" fmla="val 50000"/>
                  </a:avLst>
                </a:prstGeom>
                <a:solidFill>
                  <a:srgbClr val="008000">
                    <a:alpha val="50195"/>
                  </a:srgbClr>
                </a:solidFill>
                <a:ln w="9525">
                  <a:solidFill>
                    <a:srgbClr val="008000"/>
                  </a:solidFill>
                  <a:miter lim="800000"/>
                  <a:headEnd/>
                  <a:tailEnd/>
                </a:ln>
              </p:spPr>
              <p:txBody>
                <a:bodyPr wrap="none" anchor="ctr"/>
                <a:lstStyle/>
                <a:p>
                  <a:endParaRPr lang="en-US"/>
                </a:p>
              </p:txBody>
            </p:sp>
          </p:grpSp>
        </p:grpSp>
      </p:grpSp>
      <p:grpSp>
        <p:nvGrpSpPr>
          <p:cNvPr id="12" name="Group 11"/>
          <p:cNvGrpSpPr/>
          <p:nvPr/>
        </p:nvGrpSpPr>
        <p:grpSpPr>
          <a:xfrm>
            <a:off x="548684" y="3802048"/>
            <a:ext cx="2322513" cy="2528887"/>
            <a:chOff x="6254750" y="3811588"/>
            <a:chExt cx="2322513" cy="2528887"/>
          </a:xfrm>
        </p:grpSpPr>
        <p:sp>
          <p:nvSpPr>
            <p:cNvPr id="13" name="Rectangle 3"/>
            <p:cNvSpPr>
              <a:spLocks noChangeAspect="1" noChangeArrowheads="1"/>
            </p:cNvSpPr>
            <p:nvPr/>
          </p:nvSpPr>
          <p:spPr bwMode="auto">
            <a:xfrm>
              <a:off x="6254750" y="3811588"/>
              <a:ext cx="2322513" cy="2528887"/>
            </a:xfrm>
            <a:prstGeom prst="rect">
              <a:avLst/>
            </a:prstGeom>
            <a:solidFill>
              <a:schemeClr val="bg1"/>
            </a:solidFill>
            <a:ln w="69850">
              <a:solidFill>
                <a:schemeClr val="tx1"/>
              </a:solidFill>
              <a:miter lim="800000"/>
              <a:headEnd/>
              <a:tailEnd/>
            </a:ln>
            <a:effectLst/>
          </p:spPr>
          <p:txBody>
            <a:bodyPr wrap="none" anchor="ctr"/>
            <a:lstStyle/>
            <a:p>
              <a:endParaRPr lang="en-US"/>
            </a:p>
          </p:txBody>
        </p:sp>
        <p:pic>
          <p:nvPicPr>
            <p:cNvPr id="14" name="Picture 13"/>
            <p:cNvPicPr>
              <a:picLocks noChangeAspect="1"/>
            </p:cNvPicPr>
            <p:nvPr/>
          </p:nvPicPr>
          <p:blipFill>
            <a:blip r:embed="rId4"/>
            <a:stretch>
              <a:fillRect/>
            </a:stretch>
          </p:blipFill>
          <p:spPr>
            <a:xfrm>
              <a:off x="6407756" y="4415381"/>
              <a:ext cx="2126644" cy="1321300"/>
            </a:xfrm>
            <a:prstGeom prst="rect">
              <a:avLst/>
            </a:prstGeom>
          </p:spPr>
        </p:pic>
      </p:grpSp>
      <p:grpSp>
        <p:nvGrpSpPr>
          <p:cNvPr id="15" name="Group 14"/>
          <p:cNvGrpSpPr/>
          <p:nvPr/>
        </p:nvGrpSpPr>
        <p:grpSpPr>
          <a:xfrm>
            <a:off x="3395156" y="3802048"/>
            <a:ext cx="2322513" cy="2528887"/>
            <a:chOff x="6254750" y="3811588"/>
            <a:chExt cx="2322513" cy="2528887"/>
          </a:xfrm>
        </p:grpSpPr>
        <p:sp>
          <p:nvSpPr>
            <p:cNvPr id="16" name="Rectangle 3"/>
            <p:cNvSpPr>
              <a:spLocks noChangeAspect="1" noChangeArrowheads="1"/>
            </p:cNvSpPr>
            <p:nvPr/>
          </p:nvSpPr>
          <p:spPr bwMode="auto">
            <a:xfrm>
              <a:off x="6254750" y="3811588"/>
              <a:ext cx="2322513" cy="2528887"/>
            </a:xfrm>
            <a:prstGeom prst="rect">
              <a:avLst/>
            </a:prstGeom>
            <a:solidFill>
              <a:schemeClr val="bg1"/>
            </a:solidFill>
            <a:ln w="69850">
              <a:solidFill>
                <a:srgbClr val="B2B2B2"/>
              </a:solidFill>
              <a:miter lim="800000"/>
              <a:headEnd/>
              <a:tailEnd/>
            </a:ln>
            <a:effectLst/>
          </p:spPr>
          <p:txBody>
            <a:bodyPr wrap="none" anchor="ctr"/>
            <a:lstStyle/>
            <a:p>
              <a:endParaRPr lang="en-US"/>
            </a:p>
          </p:txBody>
        </p:sp>
        <p:grpSp>
          <p:nvGrpSpPr>
            <p:cNvPr id="17" name="Group 16"/>
            <p:cNvGrpSpPr>
              <a:grpSpLocks noChangeAspect="1"/>
            </p:cNvGrpSpPr>
            <p:nvPr/>
          </p:nvGrpSpPr>
          <p:grpSpPr>
            <a:xfrm>
              <a:off x="6416813" y="4136903"/>
              <a:ext cx="2024589" cy="1986208"/>
              <a:chOff x="4651376" y="1739901"/>
              <a:chExt cx="4019551" cy="3943350"/>
            </a:xfrm>
          </p:grpSpPr>
          <p:sp>
            <p:nvSpPr>
              <p:cNvPr id="18" name="Freeform 75"/>
              <p:cNvSpPr>
                <a:spLocks/>
              </p:cNvSpPr>
              <p:nvPr/>
            </p:nvSpPr>
            <p:spPr bwMode="auto">
              <a:xfrm>
                <a:off x="7624764" y="1771651"/>
                <a:ext cx="1046163" cy="1247775"/>
              </a:xfrm>
              <a:custGeom>
                <a:avLst/>
                <a:gdLst>
                  <a:gd name="T0" fmla="*/ 658 w 659"/>
                  <a:gd name="T1" fmla="*/ 57 h 786"/>
                  <a:gd name="T2" fmla="*/ 654 w 659"/>
                  <a:gd name="T3" fmla="*/ 51 h 786"/>
                  <a:gd name="T4" fmla="*/ 653 w 659"/>
                  <a:gd name="T5" fmla="*/ 49 h 786"/>
                  <a:gd name="T6" fmla="*/ 650 w 659"/>
                  <a:gd name="T7" fmla="*/ 48 h 786"/>
                  <a:gd name="T8" fmla="*/ 645 w 659"/>
                  <a:gd name="T9" fmla="*/ 46 h 786"/>
                  <a:gd name="T10" fmla="*/ 641 w 659"/>
                  <a:gd name="T11" fmla="*/ 46 h 786"/>
                  <a:gd name="T12" fmla="*/ 636 w 659"/>
                  <a:gd name="T13" fmla="*/ 45 h 786"/>
                  <a:gd name="T14" fmla="*/ 629 w 659"/>
                  <a:gd name="T15" fmla="*/ 45 h 786"/>
                  <a:gd name="T16" fmla="*/ 621 w 659"/>
                  <a:gd name="T17" fmla="*/ 44 h 786"/>
                  <a:gd name="T18" fmla="*/ 495 w 659"/>
                  <a:gd name="T19" fmla="*/ 38 h 786"/>
                  <a:gd name="T20" fmla="*/ 185 w 659"/>
                  <a:gd name="T21" fmla="*/ 0 h 786"/>
                  <a:gd name="T22" fmla="*/ 162 w 659"/>
                  <a:gd name="T23" fmla="*/ 1 h 786"/>
                  <a:gd name="T24" fmla="*/ 149 w 659"/>
                  <a:gd name="T25" fmla="*/ 5 h 786"/>
                  <a:gd name="T26" fmla="*/ 143 w 659"/>
                  <a:gd name="T27" fmla="*/ 7 h 786"/>
                  <a:gd name="T28" fmla="*/ 131 w 659"/>
                  <a:gd name="T29" fmla="*/ 17 h 786"/>
                  <a:gd name="T30" fmla="*/ 93 w 659"/>
                  <a:gd name="T31" fmla="*/ 39 h 786"/>
                  <a:gd name="T32" fmla="*/ 60 w 659"/>
                  <a:gd name="T33" fmla="*/ 61 h 786"/>
                  <a:gd name="T34" fmla="*/ 21 w 659"/>
                  <a:gd name="T35" fmla="*/ 104 h 786"/>
                  <a:gd name="T36" fmla="*/ 13 w 659"/>
                  <a:gd name="T37" fmla="*/ 116 h 786"/>
                  <a:gd name="T38" fmla="*/ 11 w 659"/>
                  <a:gd name="T39" fmla="*/ 117 h 786"/>
                  <a:gd name="T40" fmla="*/ 9 w 659"/>
                  <a:gd name="T41" fmla="*/ 118 h 786"/>
                  <a:gd name="T42" fmla="*/ 8 w 659"/>
                  <a:gd name="T43" fmla="*/ 119 h 786"/>
                  <a:gd name="T44" fmla="*/ 6 w 659"/>
                  <a:gd name="T45" fmla="*/ 117 h 786"/>
                  <a:gd name="T46" fmla="*/ 5 w 659"/>
                  <a:gd name="T47" fmla="*/ 117 h 786"/>
                  <a:gd name="T48" fmla="*/ 4 w 659"/>
                  <a:gd name="T49" fmla="*/ 117 h 786"/>
                  <a:gd name="T50" fmla="*/ 4 w 659"/>
                  <a:gd name="T51" fmla="*/ 120 h 786"/>
                  <a:gd name="T52" fmla="*/ 3 w 659"/>
                  <a:gd name="T53" fmla="*/ 122 h 786"/>
                  <a:gd name="T54" fmla="*/ 3 w 659"/>
                  <a:gd name="T55" fmla="*/ 133 h 786"/>
                  <a:gd name="T56" fmla="*/ 2 w 659"/>
                  <a:gd name="T57" fmla="*/ 148 h 786"/>
                  <a:gd name="T58" fmla="*/ 0 w 659"/>
                  <a:gd name="T59" fmla="*/ 209 h 786"/>
                  <a:gd name="T60" fmla="*/ 3 w 659"/>
                  <a:gd name="T61" fmla="*/ 514 h 786"/>
                  <a:gd name="T62" fmla="*/ 10 w 659"/>
                  <a:gd name="T63" fmla="*/ 679 h 786"/>
                  <a:gd name="T64" fmla="*/ 9 w 659"/>
                  <a:gd name="T65" fmla="*/ 695 h 786"/>
                  <a:gd name="T66" fmla="*/ 16 w 659"/>
                  <a:gd name="T67" fmla="*/ 710 h 786"/>
                  <a:gd name="T68" fmla="*/ 18 w 659"/>
                  <a:gd name="T69" fmla="*/ 713 h 786"/>
                  <a:gd name="T70" fmla="*/ 20 w 659"/>
                  <a:gd name="T71" fmla="*/ 715 h 786"/>
                  <a:gd name="T72" fmla="*/ 24 w 659"/>
                  <a:gd name="T73" fmla="*/ 716 h 786"/>
                  <a:gd name="T74" fmla="*/ 58 w 659"/>
                  <a:gd name="T75" fmla="*/ 721 h 786"/>
                  <a:gd name="T76" fmla="*/ 230 w 659"/>
                  <a:gd name="T77" fmla="*/ 730 h 786"/>
                  <a:gd name="T78" fmla="*/ 433 w 659"/>
                  <a:gd name="T79" fmla="*/ 771 h 786"/>
                  <a:gd name="T80" fmla="*/ 482 w 659"/>
                  <a:gd name="T81" fmla="*/ 784 h 786"/>
                  <a:gd name="T82" fmla="*/ 503 w 659"/>
                  <a:gd name="T83" fmla="*/ 786 h 786"/>
                  <a:gd name="T84" fmla="*/ 515 w 659"/>
                  <a:gd name="T85" fmla="*/ 784 h 786"/>
                  <a:gd name="T86" fmla="*/ 528 w 659"/>
                  <a:gd name="T87" fmla="*/ 781 h 786"/>
                  <a:gd name="T88" fmla="*/ 569 w 659"/>
                  <a:gd name="T89" fmla="*/ 760 h 786"/>
                  <a:gd name="T90" fmla="*/ 622 w 659"/>
                  <a:gd name="T91" fmla="*/ 725 h 786"/>
                  <a:gd name="T92" fmla="*/ 635 w 659"/>
                  <a:gd name="T93" fmla="*/ 718 h 786"/>
                  <a:gd name="T94" fmla="*/ 641 w 659"/>
                  <a:gd name="T95" fmla="*/ 716 h 786"/>
                  <a:gd name="T96" fmla="*/ 648 w 659"/>
                  <a:gd name="T97" fmla="*/ 709 h 786"/>
                  <a:gd name="T98" fmla="*/ 652 w 659"/>
                  <a:gd name="T99" fmla="*/ 704 h 786"/>
                  <a:gd name="T100" fmla="*/ 654 w 659"/>
                  <a:gd name="T101" fmla="*/ 699 h 786"/>
                  <a:gd name="T102" fmla="*/ 656 w 659"/>
                  <a:gd name="T103" fmla="*/ 694 h 786"/>
                  <a:gd name="T104" fmla="*/ 657 w 659"/>
                  <a:gd name="T105" fmla="*/ 691 h 786"/>
                  <a:gd name="T106" fmla="*/ 655 w 659"/>
                  <a:gd name="T107" fmla="*/ 682 h 786"/>
                  <a:gd name="T108" fmla="*/ 652 w 659"/>
                  <a:gd name="T109" fmla="*/ 659 h 786"/>
                  <a:gd name="T110" fmla="*/ 651 w 659"/>
                  <a:gd name="T111" fmla="*/ 129 h 786"/>
                  <a:gd name="T112" fmla="*/ 652 w 659"/>
                  <a:gd name="T113" fmla="*/ 117 h 786"/>
                  <a:gd name="T114" fmla="*/ 655 w 659"/>
                  <a:gd name="T115" fmla="*/ 96 h 786"/>
                  <a:gd name="T116" fmla="*/ 657 w 659"/>
                  <a:gd name="T117" fmla="*/ 94 h 786"/>
                  <a:gd name="T118" fmla="*/ 657 w 659"/>
                  <a:gd name="T119" fmla="*/ 89 h 786"/>
                  <a:gd name="T120" fmla="*/ 658 w 659"/>
                  <a:gd name="T121" fmla="*/ 85 h 786"/>
                  <a:gd name="T122" fmla="*/ 659 w 659"/>
                  <a:gd name="T123" fmla="*/ 75 h 786"/>
                  <a:gd name="T124" fmla="*/ 658 w 659"/>
                  <a:gd name="T125" fmla="*/ 57 h 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59" h="786">
                    <a:moveTo>
                      <a:pt x="658" y="57"/>
                    </a:moveTo>
                    <a:lnTo>
                      <a:pt x="654" y="51"/>
                    </a:lnTo>
                    <a:lnTo>
                      <a:pt x="653" y="49"/>
                    </a:lnTo>
                    <a:lnTo>
                      <a:pt x="650" y="48"/>
                    </a:lnTo>
                    <a:lnTo>
                      <a:pt x="645" y="46"/>
                    </a:lnTo>
                    <a:lnTo>
                      <a:pt x="641" y="46"/>
                    </a:lnTo>
                    <a:lnTo>
                      <a:pt x="636" y="45"/>
                    </a:lnTo>
                    <a:lnTo>
                      <a:pt x="629" y="45"/>
                    </a:lnTo>
                    <a:lnTo>
                      <a:pt x="621" y="44"/>
                    </a:lnTo>
                    <a:lnTo>
                      <a:pt x="495" y="38"/>
                    </a:lnTo>
                    <a:lnTo>
                      <a:pt x="185" y="0"/>
                    </a:lnTo>
                    <a:lnTo>
                      <a:pt x="162" y="1"/>
                    </a:lnTo>
                    <a:lnTo>
                      <a:pt x="149" y="5"/>
                    </a:lnTo>
                    <a:lnTo>
                      <a:pt x="143" y="7"/>
                    </a:lnTo>
                    <a:lnTo>
                      <a:pt x="131" y="17"/>
                    </a:lnTo>
                    <a:lnTo>
                      <a:pt x="93" y="39"/>
                    </a:lnTo>
                    <a:lnTo>
                      <a:pt x="60" y="61"/>
                    </a:lnTo>
                    <a:lnTo>
                      <a:pt x="21" y="104"/>
                    </a:lnTo>
                    <a:lnTo>
                      <a:pt x="13" y="116"/>
                    </a:lnTo>
                    <a:lnTo>
                      <a:pt x="11" y="117"/>
                    </a:lnTo>
                    <a:lnTo>
                      <a:pt x="9" y="118"/>
                    </a:lnTo>
                    <a:lnTo>
                      <a:pt x="8" y="119"/>
                    </a:lnTo>
                    <a:lnTo>
                      <a:pt x="6" y="117"/>
                    </a:lnTo>
                    <a:lnTo>
                      <a:pt x="5" y="117"/>
                    </a:lnTo>
                    <a:lnTo>
                      <a:pt x="4" y="117"/>
                    </a:lnTo>
                    <a:lnTo>
                      <a:pt x="4" y="120"/>
                    </a:lnTo>
                    <a:lnTo>
                      <a:pt x="3" y="122"/>
                    </a:lnTo>
                    <a:lnTo>
                      <a:pt x="3" y="133"/>
                    </a:lnTo>
                    <a:lnTo>
                      <a:pt x="2" y="148"/>
                    </a:lnTo>
                    <a:lnTo>
                      <a:pt x="0" y="209"/>
                    </a:lnTo>
                    <a:lnTo>
                      <a:pt x="3" y="514"/>
                    </a:lnTo>
                    <a:lnTo>
                      <a:pt x="10" y="679"/>
                    </a:lnTo>
                    <a:lnTo>
                      <a:pt x="9" y="695"/>
                    </a:lnTo>
                    <a:lnTo>
                      <a:pt x="16" y="710"/>
                    </a:lnTo>
                    <a:lnTo>
                      <a:pt x="18" y="713"/>
                    </a:lnTo>
                    <a:lnTo>
                      <a:pt x="20" y="715"/>
                    </a:lnTo>
                    <a:lnTo>
                      <a:pt x="24" y="716"/>
                    </a:lnTo>
                    <a:lnTo>
                      <a:pt x="58" y="721"/>
                    </a:lnTo>
                    <a:lnTo>
                      <a:pt x="230" y="730"/>
                    </a:lnTo>
                    <a:lnTo>
                      <a:pt x="433" y="771"/>
                    </a:lnTo>
                    <a:lnTo>
                      <a:pt x="482" y="784"/>
                    </a:lnTo>
                    <a:lnTo>
                      <a:pt x="503" y="786"/>
                    </a:lnTo>
                    <a:lnTo>
                      <a:pt x="515" y="784"/>
                    </a:lnTo>
                    <a:lnTo>
                      <a:pt x="528" y="781"/>
                    </a:lnTo>
                    <a:lnTo>
                      <a:pt x="569" y="760"/>
                    </a:lnTo>
                    <a:lnTo>
                      <a:pt x="622" y="725"/>
                    </a:lnTo>
                    <a:lnTo>
                      <a:pt x="635" y="718"/>
                    </a:lnTo>
                    <a:lnTo>
                      <a:pt x="641" y="716"/>
                    </a:lnTo>
                    <a:lnTo>
                      <a:pt x="648" y="709"/>
                    </a:lnTo>
                    <a:lnTo>
                      <a:pt x="652" y="704"/>
                    </a:lnTo>
                    <a:lnTo>
                      <a:pt x="654" y="699"/>
                    </a:lnTo>
                    <a:lnTo>
                      <a:pt x="656" y="694"/>
                    </a:lnTo>
                    <a:lnTo>
                      <a:pt x="657" y="691"/>
                    </a:lnTo>
                    <a:lnTo>
                      <a:pt x="655" y="682"/>
                    </a:lnTo>
                    <a:lnTo>
                      <a:pt x="652" y="659"/>
                    </a:lnTo>
                    <a:lnTo>
                      <a:pt x="651" y="129"/>
                    </a:lnTo>
                    <a:lnTo>
                      <a:pt x="652" y="117"/>
                    </a:lnTo>
                    <a:lnTo>
                      <a:pt x="655" y="96"/>
                    </a:lnTo>
                    <a:lnTo>
                      <a:pt x="657" y="94"/>
                    </a:lnTo>
                    <a:lnTo>
                      <a:pt x="657" y="89"/>
                    </a:lnTo>
                    <a:lnTo>
                      <a:pt x="658" y="85"/>
                    </a:lnTo>
                    <a:lnTo>
                      <a:pt x="659" y="75"/>
                    </a:lnTo>
                    <a:lnTo>
                      <a:pt x="658" y="57"/>
                    </a:lnTo>
                    <a:close/>
                  </a:path>
                </a:pathLst>
              </a:custGeom>
              <a:solidFill>
                <a:srgbClr val="808080"/>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19" name="Freeform 76"/>
              <p:cNvSpPr>
                <a:spLocks/>
              </p:cNvSpPr>
              <p:nvPr/>
            </p:nvSpPr>
            <p:spPr bwMode="auto">
              <a:xfrm>
                <a:off x="7661276" y="1804989"/>
                <a:ext cx="981075" cy="247650"/>
              </a:xfrm>
              <a:custGeom>
                <a:avLst/>
                <a:gdLst>
                  <a:gd name="T0" fmla="*/ 509 w 618"/>
                  <a:gd name="T1" fmla="*/ 156 h 156"/>
                  <a:gd name="T2" fmla="*/ 618 w 618"/>
                  <a:gd name="T3" fmla="*/ 47 h 156"/>
                  <a:gd name="T4" fmla="*/ 153 w 618"/>
                  <a:gd name="T5" fmla="*/ 0 h 156"/>
                  <a:gd name="T6" fmla="*/ 0 w 618"/>
                  <a:gd name="T7" fmla="*/ 101 h 156"/>
                  <a:gd name="T8" fmla="*/ 509 w 618"/>
                  <a:gd name="T9" fmla="*/ 156 h 156"/>
                </a:gdLst>
                <a:ahLst/>
                <a:cxnLst>
                  <a:cxn ang="0">
                    <a:pos x="T0" y="T1"/>
                  </a:cxn>
                  <a:cxn ang="0">
                    <a:pos x="T2" y="T3"/>
                  </a:cxn>
                  <a:cxn ang="0">
                    <a:pos x="T4" y="T5"/>
                  </a:cxn>
                  <a:cxn ang="0">
                    <a:pos x="T6" y="T7"/>
                  </a:cxn>
                  <a:cxn ang="0">
                    <a:pos x="T8" y="T9"/>
                  </a:cxn>
                </a:cxnLst>
                <a:rect l="0" t="0" r="r" b="b"/>
                <a:pathLst>
                  <a:path w="618" h="156">
                    <a:moveTo>
                      <a:pt x="509" y="156"/>
                    </a:moveTo>
                    <a:lnTo>
                      <a:pt x="618" y="47"/>
                    </a:lnTo>
                    <a:lnTo>
                      <a:pt x="153" y="0"/>
                    </a:lnTo>
                    <a:lnTo>
                      <a:pt x="0" y="101"/>
                    </a:lnTo>
                    <a:lnTo>
                      <a:pt x="509" y="156"/>
                    </a:lnTo>
                    <a:close/>
                  </a:path>
                </a:pathLst>
              </a:custGeom>
              <a:solidFill>
                <a:srgbClr val="B2B2B2"/>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20" name="Freeform 77"/>
              <p:cNvSpPr>
                <a:spLocks/>
              </p:cNvSpPr>
              <p:nvPr/>
            </p:nvSpPr>
            <p:spPr bwMode="auto">
              <a:xfrm>
                <a:off x="8464551" y="1938339"/>
                <a:ext cx="161925" cy="1023938"/>
              </a:xfrm>
              <a:custGeom>
                <a:avLst/>
                <a:gdLst>
                  <a:gd name="T0" fmla="*/ 102 w 102"/>
                  <a:gd name="T1" fmla="*/ 0 h 645"/>
                  <a:gd name="T2" fmla="*/ 7 w 102"/>
                  <a:gd name="T3" fmla="*/ 95 h 645"/>
                  <a:gd name="T4" fmla="*/ 0 w 102"/>
                  <a:gd name="T5" fmla="*/ 645 h 645"/>
                  <a:gd name="T6" fmla="*/ 102 w 102"/>
                  <a:gd name="T7" fmla="*/ 584 h 645"/>
                  <a:gd name="T8" fmla="*/ 102 w 102"/>
                  <a:gd name="T9" fmla="*/ 0 h 645"/>
                </a:gdLst>
                <a:ahLst/>
                <a:cxnLst>
                  <a:cxn ang="0">
                    <a:pos x="T0" y="T1"/>
                  </a:cxn>
                  <a:cxn ang="0">
                    <a:pos x="T2" y="T3"/>
                  </a:cxn>
                  <a:cxn ang="0">
                    <a:pos x="T4" y="T5"/>
                  </a:cxn>
                  <a:cxn ang="0">
                    <a:pos x="T6" y="T7"/>
                  </a:cxn>
                  <a:cxn ang="0">
                    <a:pos x="T8" y="T9"/>
                  </a:cxn>
                </a:cxnLst>
                <a:rect l="0" t="0" r="r" b="b"/>
                <a:pathLst>
                  <a:path w="102" h="645">
                    <a:moveTo>
                      <a:pt x="102" y="0"/>
                    </a:moveTo>
                    <a:lnTo>
                      <a:pt x="7" y="95"/>
                    </a:lnTo>
                    <a:lnTo>
                      <a:pt x="0" y="645"/>
                    </a:lnTo>
                    <a:lnTo>
                      <a:pt x="102" y="584"/>
                    </a:lnTo>
                    <a:lnTo>
                      <a:pt x="102" y="0"/>
                    </a:lnTo>
                    <a:close/>
                  </a:path>
                </a:pathLst>
              </a:custGeom>
              <a:solidFill>
                <a:srgbClr val="B2B2B2"/>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21" name="Freeform 78"/>
              <p:cNvSpPr>
                <a:spLocks/>
              </p:cNvSpPr>
              <p:nvPr/>
            </p:nvSpPr>
            <p:spPr bwMode="auto">
              <a:xfrm>
                <a:off x="7666039" y="1998664"/>
                <a:ext cx="771525" cy="963613"/>
              </a:xfrm>
              <a:custGeom>
                <a:avLst/>
                <a:gdLst>
                  <a:gd name="T0" fmla="*/ 476 w 486"/>
                  <a:gd name="T1" fmla="*/ 607 h 607"/>
                  <a:gd name="T2" fmla="*/ 486 w 486"/>
                  <a:gd name="T3" fmla="*/ 57 h 607"/>
                  <a:gd name="T4" fmla="*/ 0 w 486"/>
                  <a:gd name="T5" fmla="*/ 0 h 607"/>
                  <a:gd name="T6" fmla="*/ 7 w 486"/>
                  <a:gd name="T7" fmla="*/ 539 h 607"/>
                  <a:gd name="T8" fmla="*/ 476 w 486"/>
                  <a:gd name="T9" fmla="*/ 607 h 607"/>
                </a:gdLst>
                <a:ahLst/>
                <a:cxnLst>
                  <a:cxn ang="0">
                    <a:pos x="T0" y="T1"/>
                  </a:cxn>
                  <a:cxn ang="0">
                    <a:pos x="T2" y="T3"/>
                  </a:cxn>
                  <a:cxn ang="0">
                    <a:pos x="T4" y="T5"/>
                  </a:cxn>
                  <a:cxn ang="0">
                    <a:pos x="T6" y="T7"/>
                  </a:cxn>
                  <a:cxn ang="0">
                    <a:pos x="T8" y="T9"/>
                  </a:cxn>
                </a:cxnLst>
                <a:rect l="0" t="0" r="r" b="b"/>
                <a:pathLst>
                  <a:path w="486" h="607">
                    <a:moveTo>
                      <a:pt x="476" y="607"/>
                    </a:moveTo>
                    <a:lnTo>
                      <a:pt x="486" y="57"/>
                    </a:lnTo>
                    <a:lnTo>
                      <a:pt x="0" y="0"/>
                    </a:lnTo>
                    <a:lnTo>
                      <a:pt x="7" y="539"/>
                    </a:lnTo>
                    <a:lnTo>
                      <a:pt x="476" y="607"/>
                    </a:lnTo>
                    <a:close/>
                  </a:path>
                </a:pathLst>
              </a:custGeom>
              <a:solidFill>
                <a:srgbClr val="B2B2B2"/>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22" name="Freeform 79"/>
              <p:cNvSpPr>
                <a:spLocks/>
              </p:cNvSpPr>
              <p:nvPr/>
            </p:nvSpPr>
            <p:spPr bwMode="auto">
              <a:xfrm>
                <a:off x="7710489" y="2160589"/>
                <a:ext cx="565150" cy="263525"/>
              </a:xfrm>
              <a:custGeom>
                <a:avLst/>
                <a:gdLst>
                  <a:gd name="T0" fmla="*/ 349 w 356"/>
                  <a:gd name="T1" fmla="*/ 166 h 166"/>
                  <a:gd name="T2" fmla="*/ 356 w 356"/>
                  <a:gd name="T3" fmla="*/ 37 h 166"/>
                  <a:gd name="T4" fmla="*/ 176 w 356"/>
                  <a:gd name="T5" fmla="*/ 23 h 166"/>
                  <a:gd name="T6" fmla="*/ 3 w 356"/>
                  <a:gd name="T7" fmla="*/ 0 h 166"/>
                  <a:gd name="T8" fmla="*/ 0 w 356"/>
                  <a:gd name="T9" fmla="*/ 132 h 166"/>
                  <a:gd name="T10" fmla="*/ 173 w 356"/>
                  <a:gd name="T11" fmla="*/ 152 h 166"/>
                  <a:gd name="T12" fmla="*/ 349 w 356"/>
                  <a:gd name="T13" fmla="*/ 166 h 166"/>
                </a:gdLst>
                <a:ahLst/>
                <a:cxnLst>
                  <a:cxn ang="0">
                    <a:pos x="T0" y="T1"/>
                  </a:cxn>
                  <a:cxn ang="0">
                    <a:pos x="T2" y="T3"/>
                  </a:cxn>
                  <a:cxn ang="0">
                    <a:pos x="T4" y="T5"/>
                  </a:cxn>
                  <a:cxn ang="0">
                    <a:pos x="T6" y="T7"/>
                  </a:cxn>
                  <a:cxn ang="0">
                    <a:pos x="T8" y="T9"/>
                  </a:cxn>
                  <a:cxn ang="0">
                    <a:pos x="T10" y="T11"/>
                  </a:cxn>
                  <a:cxn ang="0">
                    <a:pos x="T12" y="T13"/>
                  </a:cxn>
                </a:cxnLst>
                <a:rect l="0" t="0" r="r" b="b"/>
                <a:pathLst>
                  <a:path w="356" h="166">
                    <a:moveTo>
                      <a:pt x="349" y="166"/>
                    </a:moveTo>
                    <a:lnTo>
                      <a:pt x="356" y="37"/>
                    </a:lnTo>
                    <a:lnTo>
                      <a:pt x="176" y="23"/>
                    </a:lnTo>
                    <a:lnTo>
                      <a:pt x="3" y="0"/>
                    </a:lnTo>
                    <a:lnTo>
                      <a:pt x="0" y="132"/>
                    </a:lnTo>
                    <a:lnTo>
                      <a:pt x="173" y="152"/>
                    </a:lnTo>
                    <a:lnTo>
                      <a:pt x="349" y="166"/>
                    </a:lnTo>
                    <a:close/>
                  </a:path>
                </a:pathLst>
              </a:custGeom>
              <a:solidFill>
                <a:srgbClr val="4D4D4D"/>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23" name="Freeform 80"/>
              <p:cNvSpPr>
                <a:spLocks/>
              </p:cNvSpPr>
              <p:nvPr/>
            </p:nvSpPr>
            <p:spPr bwMode="auto">
              <a:xfrm>
                <a:off x="7742239" y="2197101"/>
                <a:ext cx="500063" cy="195263"/>
              </a:xfrm>
              <a:custGeom>
                <a:avLst/>
                <a:gdLst>
                  <a:gd name="T0" fmla="*/ 312 w 315"/>
                  <a:gd name="T1" fmla="*/ 123 h 123"/>
                  <a:gd name="T2" fmla="*/ 315 w 315"/>
                  <a:gd name="T3" fmla="*/ 34 h 123"/>
                  <a:gd name="T4" fmla="*/ 166 w 315"/>
                  <a:gd name="T5" fmla="*/ 21 h 123"/>
                  <a:gd name="T6" fmla="*/ 0 w 315"/>
                  <a:gd name="T7" fmla="*/ 0 h 123"/>
                  <a:gd name="T8" fmla="*/ 3 w 315"/>
                  <a:gd name="T9" fmla="*/ 89 h 123"/>
                  <a:gd name="T10" fmla="*/ 166 w 315"/>
                  <a:gd name="T11" fmla="*/ 109 h 123"/>
                  <a:gd name="T12" fmla="*/ 312 w 315"/>
                  <a:gd name="T13" fmla="*/ 123 h 123"/>
                </a:gdLst>
                <a:ahLst/>
                <a:cxnLst>
                  <a:cxn ang="0">
                    <a:pos x="T0" y="T1"/>
                  </a:cxn>
                  <a:cxn ang="0">
                    <a:pos x="T2" y="T3"/>
                  </a:cxn>
                  <a:cxn ang="0">
                    <a:pos x="T4" y="T5"/>
                  </a:cxn>
                  <a:cxn ang="0">
                    <a:pos x="T6" y="T7"/>
                  </a:cxn>
                  <a:cxn ang="0">
                    <a:pos x="T8" y="T9"/>
                  </a:cxn>
                  <a:cxn ang="0">
                    <a:pos x="T10" y="T11"/>
                  </a:cxn>
                  <a:cxn ang="0">
                    <a:pos x="T12" y="T13"/>
                  </a:cxn>
                </a:cxnLst>
                <a:rect l="0" t="0" r="r" b="b"/>
                <a:pathLst>
                  <a:path w="315" h="123">
                    <a:moveTo>
                      <a:pt x="312" y="123"/>
                    </a:moveTo>
                    <a:lnTo>
                      <a:pt x="315" y="34"/>
                    </a:lnTo>
                    <a:lnTo>
                      <a:pt x="166" y="21"/>
                    </a:lnTo>
                    <a:lnTo>
                      <a:pt x="0" y="0"/>
                    </a:lnTo>
                    <a:lnTo>
                      <a:pt x="3" y="89"/>
                    </a:lnTo>
                    <a:lnTo>
                      <a:pt x="166" y="109"/>
                    </a:lnTo>
                    <a:lnTo>
                      <a:pt x="312" y="123"/>
                    </a:lnTo>
                    <a:close/>
                  </a:path>
                </a:pathLst>
              </a:custGeom>
              <a:solidFill>
                <a:srgbClr val="DDDDDD"/>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24" name="Freeform 81"/>
              <p:cNvSpPr>
                <a:spLocks/>
              </p:cNvSpPr>
              <p:nvPr/>
            </p:nvSpPr>
            <p:spPr bwMode="auto">
              <a:xfrm>
                <a:off x="7777164" y="2249489"/>
                <a:ext cx="428625" cy="104775"/>
              </a:xfrm>
              <a:custGeom>
                <a:avLst/>
                <a:gdLst>
                  <a:gd name="T0" fmla="*/ 253 w 270"/>
                  <a:gd name="T1" fmla="*/ 22 h 66"/>
                  <a:gd name="T2" fmla="*/ 237 w 270"/>
                  <a:gd name="T3" fmla="*/ 17 h 66"/>
                  <a:gd name="T4" fmla="*/ 234 w 270"/>
                  <a:gd name="T5" fmla="*/ 18 h 66"/>
                  <a:gd name="T6" fmla="*/ 221 w 270"/>
                  <a:gd name="T7" fmla="*/ 23 h 66"/>
                  <a:gd name="T8" fmla="*/ 205 w 270"/>
                  <a:gd name="T9" fmla="*/ 42 h 66"/>
                  <a:gd name="T10" fmla="*/ 202 w 270"/>
                  <a:gd name="T11" fmla="*/ 44 h 66"/>
                  <a:gd name="T12" fmla="*/ 195 w 270"/>
                  <a:gd name="T13" fmla="*/ 49 h 66"/>
                  <a:gd name="T14" fmla="*/ 174 w 270"/>
                  <a:gd name="T15" fmla="*/ 50 h 66"/>
                  <a:gd name="T16" fmla="*/ 164 w 270"/>
                  <a:gd name="T17" fmla="*/ 43 h 66"/>
                  <a:gd name="T18" fmla="*/ 155 w 270"/>
                  <a:gd name="T19" fmla="*/ 22 h 66"/>
                  <a:gd name="T20" fmla="*/ 144 w 270"/>
                  <a:gd name="T21" fmla="*/ 10 h 66"/>
                  <a:gd name="T22" fmla="*/ 137 w 270"/>
                  <a:gd name="T23" fmla="*/ 7 h 66"/>
                  <a:gd name="T24" fmla="*/ 118 w 270"/>
                  <a:gd name="T25" fmla="*/ 9 h 66"/>
                  <a:gd name="T26" fmla="*/ 100 w 270"/>
                  <a:gd name="T27" fmla="*/ 25 h 66"/>
                  <a:gd name="T28" fmla="*/ 75 w 270"/>
                  <a:gd name="T29" fmla="*/ 35 h 66"/>
                  <a:gd name="T30" fmla="*/ 59 w 270"/>
                  <a:gd name="T31" fmla="*/ 34 h 66"/>
                  <a:gd name="T32" fmla="*/ 51 w 270"/>
                  <a:gd name="T33" fmla="*/ 24 h 66"/>
                  <a:gd name="T34" fmla="*/ 41 w 270"/>
                  <a:gd name="T35" fmla="*/ 4 h 66"/>
                  <a:gd name="T36" fmla="*/ 25 w 270"/>
                  <a:gd name="T37" fmla="*/ 0 h 66"/>
                  <a:gd name="T38" fmla="*/ 8 w 270"/>
                  <a:gd name="T39" fmla="*/ 13 h 66"/>
                  <a:gd name="T40" fmla="*/ 2 w 270"/>
                  <a:gd name="T41" fmla="*/ 29 h 66"/>
                  <a:gd name="T42" fmla="*/ 1 w 270"/>
                  <a:gd name="T43" fmla="*/ 26 h 66"/>
                  <a:gd name="T44" fmla="*/ 0 w 270"/>
                  <a:gd name="T45" fmla="*/ 29 h 66"/>
                  <a:gd name="T46" fmla="*/ 5 w 270"/>
                  <a:gd name="T47" fmla="*/ 35 h 66"/>
                  <a:gd name="T48" fmla="*/ 14 w 270"/>
                  <a:gd name="T49" fmla="*/ 34 h 66"/>
                  <a:gd name="T50" fmla="*/ 21 w 270"/>
                  <a:gd name="T51" fmla="*/ 22 h 66"/>
                  <a:gd name="T52" fmla="*/ 32 w 270"/>
                  <a:gd name="T53" fmla="*/ 17 h 66"/>
                  <a:gd name="T54" fmla="*/ 49 w 270"/>
                  <a:gd name="T55" fmla="*/ 44 h 66"/>
                  <a:gd name="T56" fmla="*/ 56 w 270"/>
                  <a:gd name="T57" fmla="*/ 49 h 66"/>
                  <a:gd name="T58" fmla="*/ 92 w 270"/>
                  <a:gd name="T59" fmla="*/ 48 h 66"/>
                  <a:gd name="T60" fmla="*/ 120 w 270"/>
                  <a:gd name="T61" fmla="*/ 28 h 66"/>
                  <a:gd name="T62" fmla="*/ 132 w 270"/>
                  <a:gd name="T63" fmla="*/ 22 h 66"/>
                  <a:gd name="T64" fmla="*/ 143 w 270"/>
                  <a:gd name="T65" fmla="*/ 28 h 66"/>
                  <a:gd name="T66" fmla="*/ 177 w 270"/>
                  <a:gd name="T67" fmla="*/ 63 h 66"/>
                  <a:gd name="T68" fmla="*/ 193 w 270"/>
                  <a:gd name="T69" fmla="*/ 66 h 66"/>
                  <a:gd name="T70" fmla="*/ 205 w 270"/>
                  <a:gd name="T71" fmla="*/ 61 h 66"/>
                  <a:gd name="T72" fmla="*/ 212 w 270"/>
                  <a:gd name="T73" fmla="*/ 57 h 66"/>
                  <a:gd name="T74" fmla="*/ 222 w 270"/>
                  <a:gd name="T75" fmla="*/ 44 h 66"/>
                  <a:gd name="T76" fmla="*/ 232 w 270"/>
                  <a:gd name="T77" fmla="*/ 34 h 66"/>
                  <a:gd name="T78" fmla="*/ 237 w 270"/>
                  <a:gd name="T79" fmla="*/ 32 h 66"/>
                  <a:gd name="T80" fmla="*/ 245 w 270"/>
                  <a:gd name="T81" fmla="*/ 40 h 66"/>
                  <a:gd name="T82" fmla="*/ 257 w 270"/>
                  <a:gd name="T83" fmla="*/ 61 h 66"/>
                  <a:gd name="T84" fmla="*/ 266 w 270"/>
                  <a:gd name="T85" fmla="*/ 60 h 66"/>
                  <a:gd name="T86" fmla="*/ 270 w 270"/>
                  <a:gd name="T87" fmla="*/ 47 h 66"/>
                  <a:gd name="T88" fmla="*/ 263 w 270"/>
                  <a:gd name="T89" fmla="*/ 37 h 66"/>
                  <a:gd name="T90" fmla="*/ 259 w 270"/>
                  <a:gd name="T91" fmla="*/ 2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70" h="66">
                    <a:moveTo>
                      <a:pt x="259" y="26"/>
                    </a:moveTo>
                    <a:lnTo>
                      <a:pt x="253" y="22"/>
                    </a:lnTo>
                    <a:lnTo>
                      <a:pt x="249" y="20"/>
                    </a:lnTo>
                    <a:lnTo>
                      <a:pt x="237" y="17"/>
                    </a:lnTo>
                    <a:lnTo>
                      <a:pt x="237" y="17"/>
                    </a:lnTo>
                    <a:lnTo>
                      <a:pt x="234" y="18"/>
                    </a:lnTo>
                    <a:lnTo>
                      <a:pt x="227" y="20"/>
                    </a:lnTo>
                    <a:lnTo>
                      <a:pt x="221" y="23"/>
                    </a:lnTo>
                    <a:lnTo>
                      <a:pt x="210" y="35"/>
                    </a:lnTo>
                    <a:lnTo>
                      <a:pt x="205" y="42"/>
                    </a:lnTo>
                    <a:lnTo>
                      <a:pt x="205" y="43"/>
                    </a:lnTo>
                    <a:lnTo>
                      <a:pt x="202" y="44"/>
                    </a:lnTo>
                    <a:lnTo>
                      <a:pt x="198" y="47"/>
                    </a:lnTo>
                    <a:lnTo>
                      <a:pt x="195" y="49"/>
                    </a:lnTo>
                    <a:lnTo>
                      <a:pt x="183" y="52"/>
                    </a:lnTo>
                    <a:lnTo>
                      <a:pt x="174" y="50"/>
                    </a:lnTo>
                    <a:lnTo>
                      <a:pt x="168" y="46"/>
                    </a:lnTo>
                    <a:lnTo>
                      <a:pt x="164" y="43"/>
                    </a:lnTo>
                    <a:lnTo>
                      <a:pt x="161" y="39"/>
                    </a:lnTo>
                    <a:lnTo>
                      <a:pt x="155" y="22"/>
                    </a:lnTo>
                    <a:lnTo>
                      <a:pt x="150" y="14"/>
                    </a:lnTo>
                    <a:lnTo>
                      <a:pt x="144" y="10"/>
                    </a:lnTo>
                    <a:lnTo>
                      <a:pt x="141" y="8"/>
                    </a:lnTo>
                    <a:lnTo>
                      <a:pt x="137" y="7"/>
                    </a:lnTo>
                    <a:lnTo>
                      <a:pt x="125" y="6"/>
                    </a:lnTo>
                    <a:lnTo>
                      <a:pt x="118" y="9"/>
                    </a:lnTo>
                    <a:lnTo>
                      <a:pt x="111" y="13"/>
                    </a:lnTo>
                    <a:lnTo>
                      <a:pt x="100" y="25"/>
                    </a:lnTo>
                    <a:lnTo>
                      <a:pt x="83" y="33"/>
                    </a:lnTo>
                    <a:lnTo>
                      <a:pt x="75" y="35"/>
                    </a:lnTo>
                    <a:lnTo>
                      <a:pt x="63" y="37"/>
                    </a:lnTo>
                    <a:lnTo>
                      <a:pt x="59" y="34"/>
                    </a:lnTo>
                    <a:lnTo>
                      <a:pt x="55" y="31"/>
                    </a:lnTo>
                    <a:lnTo>
                      <a:pt x="51" y="24"/>
                    </a:lnTo>
                    <a:lnTo>
                      <a:pt x="46" y="6"/>
                    </a:lnTo>
                    <a:lnTo>
                      <a:pt x="41" y="4"/>
                    </a:lnTo>
                    <a:lnTo>
                      <a:pt x="31" y="0"/>
                    </a:lnTo>
                    <a:lnTo>
                      <a:pt x="25" y="0"/>
                    </a:lnTo>
                    <a:lnTo>
                      <a:pt x="18" y="4"/>
                    </a:lnTo>
                    <a:lnTo>
                      <a:pt x="8" y="13"/>
                    </a:lnTo>
                    <a:lnTo>
                      <a:pt x="5" y="17"/>
                    </a:lnTo>
                    <a:lnTo>
                      <a:pt x="2" y="29"/>
                    </a:lnTo>
                    <a:lnTo>
                      <a:pt x="2" y="27"/>
                    </a:lnTo>
                    <a:lnTo>
                      <a:pt x="1" y="26"/>
                    </a:lnTo>
                    <a:lnTo>
                      <a:pt x="0" y="27"/>
                    </a:lnTo>
                    <a:lnTo>
                      <a:pt x="0" y="29"/>
                    </a:lnTo>
                    <a:lnTo>
                      <a:pt x="1" y="30"/>
                    </a:lnTo>
                    <a:lnTo>
                      <a:pt x="5" y="35"/>
                    </a:lnTo>
                    <a:lnTo>
                      <a:pt x="10" y="37"/>
                    </a:lnTo>
                    <a:lnTo>
                      <a:pt x="14" y="34"/>
                    </a:lnTo>
                    <a:lnTo>
                      <a:pt x="16" y="31"/>
                    </a:lnTo>
                    <a:lnTo>
                      <a:pt x="21" y="22"/>
                    </a:lnTo>
                    <a:lnTo>
                      <a:pt x="24" y="20"/>
                    </a:lnTo>
                    <a:lnTo>
                      <a:pt x="32" y="17"/>
                    </a:lnTo>
                    <a:lnTo>
                      <a:pt x="39" y="24"/>
                    </a:lnTo>
                    <a:lnTo>
                      <a:pt x="49" y="44"/>
                    </a:lnTo>
                    <a:lnTo>
                      <a:pt x="53" y="47"/>
                    </a:lnTo>
                    <a:lnTo>
                      <a:pt x="56" y="49"/>
                    </a:lnTo>
                    <a:lnTo>
                      <a:pt x="85" y="51"/>
                    </a:lnTo>
                    <a:lnTo>
                      <a:pt x="92" y="48"/>
                    </a:lnTo>
                    <a:lnTo>
                      <a:pt x="98" y="44"/>
                    </a:lnTo>
                    <a:lnTo>
                      <a:pt x="120" y="28"/>
                    </a:lnTo>
                    <a:lnTo>
                      <a:pt x="125" y="24"/>
                    </a:lnTo>
                    <a:lnTo>
                      <a:pt x="132" y="22"/>
                    </a:lnTo>
                    <a:lnTo>
                      <a:pt x="138" y="24"/>
                    </a:lnTo>
                    <a:lnTo>
                      <a:pt x="143" y="28"/>
                    </a:lnTo>
                    <a:lnTo>
                      <a:pt x="165" y="57"/>
                    </a:lnTo>
                    <a:lnTo>
                      <a:pt x="177" y="63"/>
                    </a:lnTo>
                    <a:lnTo>
                      <a:pt x="192" y="66"/>
                    </a:lnTo>
                    <a:lnTo>
                      <a:pt x="193" y="66"/>
                    </a:lnTo>
                    <a:lnTo>
                      <a:pt x="198" y="64"/>
                    </a:lnTo>
                    <a:lnTo>
                      <a:pt x="205" y="61"/>
                    </a:lnTo>
                    <a:lnTo>
                      <a:pt x="208" y="60"/>
                    </a:lnTo>
                    <a:lnTo>
                      <a:pt x="212" y="57"/>
                    </a:lnTo>
                    <a:lnTo>
                      <a:pt x="219" y="47"/>
                    </a:lnTo>
                    <a:lnTo>
                      <a:pt x="222" y="44"/>
                    </a:lnTo>
                    <a:lnTo>
                      <a:pt x="224" y="43"/>
                    </a:lnTo>
                    <a:lnTo>
                      <a:pt x="232" y="34"/>
                    </a:lnTo>
                    <a:lnTo>
                      <a:pt x="234" y="33"/>
                    </a:lnTo>
                    <a:lnTo>
                      <a:pt x="237" y="32"/>
                    </a:lnTo>
                    <a:lnTo>
                      <a:pt x="242" y="36"/>
                    </a:lnTo>
                    <a:lnTo>
                      <a:pt x="245" y="40"/>
                    </a:lnTo>
                    <a:lnTo>
                      <a:pt x="254" y="57"/>
                    </a:lnTo>
                    <a:lnTo>
                      <a:pt x="257" y="61"/>
                    </a:lnTo>
                    <a:lnTo>
                      <a:pt x="261" y="62"/>
                    </a:lnTo>
                    <a:lnTo>
                      <a:pt x="266" y="60"/>
                    </a:lnTo>
                    <a:lnTo>
                      <a:pt x="268" y="57"/>
                    </a:lnTo>
                    <a:lnTo>
                      <a:pt x="270" y="47"/>
                    </a:lnTo>
                    <a:lnTo>
                      <a:pt x="265" y="40"/>
                    </a:lnTo>
                    <a:lnTo>
                      <a:pt x="263" y="37"/>
                    </a:lnTo>
                    <a:lnTo>
                      <a:pt x="260" y="27"/>
                    </a:lnTo>
                    <a:lnTo>
                      <a:pt x="259" y="26"/>
                    </a:lnTo>
                    <a:close/>
                  </a:path>
                </a:pathLst>
              </a:custGeom>
              <a:solidFill>
                <a:srgbClr val="9D5043"/>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25" name="Freeform 67"/>
              <p:cNvSpPr>
                <a:spLocks/>
              </p:cNvSpPr>
              <p:nvPr/>
            </p:nvSpPr>
            <p:spPr bwMode="auto">
              <a:xfrm>
                <a:off x="6432551" y="1739901"/>
                <a:ext cx="923925" cy="852488"/>
              </a:xfrm>
              <a:custGeom>
                <a:avLst/>
                <a:gdLst>
                  <a:gd name="T0" fmla="*/ 506 w 582"/>
                  <a:gd name="T1" fmla="*/ 25 h 537"/>
                  <a:gd name="T2" fmla="*/ 507 w 582"/>
                  <a:gd name="T3" fmla="*/ 18 h 537"/>
                  <a:gd name="T4" fmla="*/ 507 w 582"/>
                  <a:gd name="T5" fmla="*/ 16 h 537"/>
                  <a:gd name="T6" fmla="*/ 506 w 582"/>
                  <a:gd name="T7" fmla="*/ 13 h 537"/>
                  <a:gd name="T8" fmla="*/ 503 w 582"/>
                  <a:gd name="T9" fmla="*/ 10 h 537"/>
                  <a:gd name="T10" fmla="*/ 498 w 582"/>
                  <a:gd name="T11" fmla="*/ 7 h 537"/>
                  <a:gd name="T12" fmla="*/ 477 w 582"/>
                  <a:gd name="T13" fmla="*/ 1 h 537"/>
                  <a:gd name="T14" fmla="*/ 352 w 582"/>
                  <a:gd name="T15" fmla="*/ 0 h 537"/>
                  <a:gd name="T16" fmla="*/ 295 w 582"/>
                  <a:gd name="T17" fmla="*/ 7 h 537"/>
                  <a:gd name="T18" fmla="*/ 266 w 582"/>
                  <a:gd name="T19" fmla="*/ 18 h 537"/>
                  <a:gd name="T20" fmla="*/ 215 w 582"/>
                  <a:gd name="T21" fmla="*/ 49 h 537"/>
                  <a:gd name="T22" fmla="*/ 190 w 582"/>
                  <a:gd name="T23" fmla="*/ 61 h 537"/>
                  <a:gd name="T24" fmla="*/ 176 w 582"/>
                  <a:gd name="T25" fmla="*/ 64 h 537"/>
                  <a:gd name="T26" fmla="*/ 88 w 582"/>
                  <a:gd name="T27" fmla="*/ 74 h 537"/>
                  <a:gd name="T28" fmla="*/ 67 w 582"/>
                  <a:gd name="T29" fmla="*/ 84 h 537"/>
                  <a:gd name="T30" fmla="*/ 38 w 582"/>
                  <a:gd name="T31" fmla="*/ 102 h 537"/>
                  <a:gd name="T32" fmla="*/ 12 w 582"/>
                  <a:gd name="T33" fmla="*/ 123 h 537"/>
                  <a:gd name="T34" fmla="*/ 8 w 582"/>
                  <a:gd name="T35" fmla="*/ 126 h 537"/>
                  <a:gd name="T36" fmla="*/ 5 w 582"/>
                  <a:gd name="T37" fmla="*/ 129 h 537"/>
                  <a:gd name="T38" fmla="*/ 2 w 582"/>
                  <a:gd name="T39" fmla="*/ 132 h 537"/>
                  <a:gd name="T40" fmla="*/ 1 w 582"/>
                  <a:gd name="T41" fmla="*/ 134 h 537"/>
                  <a:gd name="T42" fmla="*/ 0 w 582"/>
                  <a:gd name="T43" fmla="*/ 138 h 537"/>
                  <a:gd name="T44" fmla="*/ 1 w 582"/>
                  <a:gd name="T45" fmla="*/ 156 h 537"/>
                  <a:gd name="T46" fmla="*/ 3 w 582"/>
                  <a:gd name="T47" fmla="*/ 164 h 537"/>
                  <a:gd name="T48" fmla="*/ 14 w 582"/>
                  <a:gd name="T49" fmla="*/ 189 h 537"/>
                  <a:gd name="T50" fmla="*/ 23 w 582"/>
                  <a:gd name="T51" fmla="*/ 225 h 537"/>
                  <a:gd name="T52" fmla="*/ 34 w 582"/>
                  <a:gd name="T53" fmla="*/ 434 h 537"/>
                  <a:gd name="T54" fmla="*/ 39 w 582"/>
                  <a:gd name="T55" fmla="*/ 462 h 537"/>
                  <a:gd name="T56" fmla="*/ 40 w 582"/>
                  <a:gd name="T57" fmla="*/ 489 h 537"/>
                  <a:gd name="T58" fmla="*/ 41 w 582"/>
                  <a:gd name="T59" fmla="*/ 494 h 537"/>
                  <a:gd name="T60" fmla="*/ 42 w 582"/>
                  <a:gd name="T61" fmla="*/ 496 h 537"/>
                  <a:gd name="T62" fmla="*/ 44 w 582"/>
                  <a:gd name="T63" fmla="*/ 498 h 537"/>
                  <a:gd name="T64" fmla="*/ 51 w 582"/>
                  <a:gd name="T65" fmla="*/ 501 h 537"/>
                  <a:gd name="T66" fmla="*/ 94 w 582"/>
                  <a:gd name="T67" fmla="*/ 511 h 537"/>
                  <a:gd name="T68" fmla="*/ 400 w 582"/>
                  <a:gd name="T69" fmla="*/ 537 h 537"/>
                  <a:gd name="T70" fmla="*/ 483 w 582"/>
                  <a:gd name="T71" fmla="*/ 535 h 537"/>
                  <a:gd name="T72" fmla="*/ 506 w 582"/>
                  <a:gd name="T73" fmla="*/ 530 h 537"/>
                  <a:gd name="T74" fmla="*/ 516 w 582"/>
                  <a:gd name="T75" fmla="*/ 526 h 537"/>
                  <a:gd name="T76" fmla="*/ 525 w 582"/>
                  <a:gd name="T77" fmla="*/ 521 h 537"/>
                  <a:gd name="T78" fmla="*/ 530 w 582"/>
                  <a:gd name="T79" fmla="*/ 515 h 537"/>
                  <a:gd name="T80" fmla="*/ 535 w 582"/>
                  <a:gd name="T81" fmla="*/ 508 h 537"/>
                  <a:gd name="T82" fmla="*/ 537 w 582"/>
                  <a:gd name="T83" fmla="*/ 501 h 537"/>
                  <a:gd name="T84" fmla="*/ 543 w 582"/>
                  <a:gd name="T85" fmla="*/ 474 h 537"/>
                  <a:gd name="T86" fmla="*/ 556 w 582"/>
                  <a:gd name="T87" fmla="*/ 445 h 537"/>
                  <a:gd name="T88" fmla="*/ 561 w 582"/>
                  <a:gd name="T89" fmla="*/ 436 h 537"/>
                  <a:gd name="T90" fmla="*/ 570 w 582"/>
                  <a:gd name="T91" fmla="*/ 413 h 537"/>
                  <a:gd name="T92" fmla="*/ 578 w 582"/>
                  <a:gd name="T93" fmla="*/ 384 h 537"/>
                  <a:gd name="T94" fmla="*/ 582 w 582"/>
                  <a:gd name="T95" fmla="*/ 344 h 537"/>
                  <a:gd name="T96" fmla="*/ 581 w 582"/>
                  <a:gd name="T97" fmla="*/ 188 h 537"/>
                  <a:gd name="T98" fmla="*/ 574 w 582"/>
                  <a:gd name="T99" fmla="*/ 135 h 537"/>
                  <a:gd name="T100" fmla="*/ 572 w 582"/>
                  <a:gd name="T101" fmla="*/ 130 h 537"/>
                  <a:gd name="T102" fmla="*/ 565 w 582"/>
                  <a:gd name="T103" fmla="*/ 115 h 537"/>
                  <a:gd name="T104" fmla="*/ 557 w 582"/>
                  <a:gd name="T105" fmla="*/ 104 h 537"/>
                  <a:gd name="T106" fmla="*/ 541 w 582"/>
                  <a:gd name="T107" fmla="*/ 90 h 537"/>
                  <a:gd name="T108" fmla="*/ 499 w 582"/>
                  <a:gd name="T109" fmla="*/ 73 h 537"/>
                  <a:gd name="T110" fmla="*/ 493 w 582"/>
                  <a:gd name="T111" fmla="*/ 69 h 537"/>
                  <a:gd name="T112" fmla="*/ 489 w 582"/>
                  <a:gd name="T113" fmla="*/ 64 h 537"/>
                  <a:gd name="T114" fmla="*/ 488 w 582"/>
                  <a:gd name="T115" fmla="*/ 62 h 537"/>
                  <a:gd name="T116" fmla="*/ 488 w 582"/>
                  <a:gd name="T117" fmla="*/ 59 h 537"/>
                  <a:gd name="T118" fmla="*/ 490 w 582"/>
                  <a:gd name="T119" fmla="*/ 52 h 537"/>
                  <a:gd name="T120" fmla="*/ 493 w 582"/>
                  <a:gd name="T121" fmla="*/ 45 h 537"/>
                  <a:gd name="T122" fmla="*/ 503 w 582"/>
                  <a:gd name="T123" fmla="*/ 31 h 537"/>
                  <a:gd name="T124" fmla="*/ 506 w 582"/>
                  <a:gd name="T125" fmla="*/ 25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82" h="537">
                    <a:moveTo>
                      <a:pt x="506" y="25"/>
                    </a:moveTo>
                    <a:lnTo>
                      <a:pt x="507" y="18"/>
                    </a:lnTo>
                    <a:lnTo>
                      <a:pt x="507" y="16"/>
                    </a:lnTo>
                    <a:lnTo>
                      <a:pt x="506" y="13"/>
                    </a:lnTo>
                    <a:lnTo>
                      <a:pt x="503" y="10"/>
                    </a:lnTo>
                    <a:lnTo>
                      <a:pt x="498" y="7"/>
                    </a:lnTo>
                    <a:lnTo>
                      <a:pt x="477" y="1"/>
                    </a:lnTo>
                    <a:lnTo>
                      <a:pt x="352" y="0"/>
                    </a:lnTo>
                    <a:lnTo>
                      <a:pt x="295" y="7"/>
                    </a:lnTo>
                    <a:lnTo>
                      <a:pt x="266" y="18"/>
                    </a:lnTo>
                    <a:lnTo>
                      <a:pt x="215" y="49"/>
                    </a:lnTo>
                    <a:lnTo>
                      <a:pt x="190" y="61"/>
                    </a:lnTo>
                    <a:lnTo>
                      <a:pt x="176" y="64"/>
                    </a:lnTo>
                    <a:lnTo>
                      <a:pt x="88" y="74"/>
                    </a:lnTo>
                    <a:lnTo>
                      <a:pt x="67" y="84"/>
                    </a:lnTo>
                    <a:lnTo>
                      <a:pt x="38" y="102"/>
                    </a:lnTo>
                    <a:lnTo>
                      <a:pt x="12" y="123"/>
                    </a:lnTo>
                    <a:lnTo>
                      <a:pt x="8" y="126"/>
                    </a:lnTo>
                    <a:lnTo>
                      <a:pt x="5" y="129"/>
                    </a:lnTo>
                    <a:lnTo>
                      <a:pt x="2" y="132"/>
                    </a:lnTo>
                    <a:lnTo>
                      <a:pt x="1" y="134"/>
                    </a:lnTo>
                    <a:lnTo>
                      <a:pt x="0" y="138"/>
                    </a:lnTo>
                    <a:lnTo>
                      <a:pt x="1" y="156"/>
                    </a:lnTo>
                    <a:lnTo>
                      <a:pt x="3" y="164"/>
                    </a:lnTo>
                    <a:lnTo>
                      <a:pt x="14" y="189"/>
                    </a:lnTo>
                    <a:lnTo>
                      <a:pt x="23" y="225"/>
                    </a:lnTo>
                    <a:lnTo>
                      <a:pt x="34" y="434"/>
                    </a:lnTo>
                    <a:lnTo>
                      <a:pt x="39" y="462"/>
                    </a:lnTo>
                    <a:lnTo>
                      <a:pt x="40" y="489"/>
                    </a:lnTo>
                    <a:lnTo>
                      <a:pt x="41" y="494"/>
                    </a:lnTo>
                    <a:lnTo>
                      <a:pt x="42" y="496"/>
                    </a:lnTo>
                    <a:lnTo>
                      <a:pt x="44" y="498"/>
                    </a:lnTo>
                    <a:lnTo>
                      <a:pt x="51" y="501"/>
                    </a:lnTo>
                    <a:lnTo>
                      <a:pt x="94" y="511"/>
                    </a:lnTo>
                    <a:lnTo>
                      <a:pt x="400" y="537"/>
                    </a:lnTo>
                    <a:lnTo>
                      <a:pt x="483" y="535"/>
                    </a:lnTo>
                    <a:lnTo>
                      <a:pt x="506" y="530"/>
                    </a:lnTo>
                    <a:lnTo>
                      <a:pt x="516" y="526"/>
                    </a:lnTo>
                    <a:lnTo>
                      <a:pt x="525" y="521"/>
                    </a:lnTo>
                    <a:lnTo>
                      <a:pt x="530" y="515"/>
                    </a:lnTo>
                    <a:lnTo>
                      <a:pt x="535" y="508"/>
                    </a:lnTo>
                    <a:lnTo>
                      <a:pt x="537" y="501"/>
                    </a:lnTo>
                    <a:lnTo>
                      <a:pt x="543" y="474"/>
                    </a:lnTo>
                    <a:lnTo>
                      <a:pt x="556" y="445"/>
                    </a:lnTo>
                    <a:lnTo>
                      <a:pt x="561" y="436"/>
                    </a:lnTo>
                    <a:lnTo>
                      <a:pt x="570" y="413"/>
                    </a:lnTo>
                    <a:lnTo>
                      <a:pt x="578" y="384"/>
                    </a:lnTo>
                    <a:lnTo>
                      <a:pt x="582" y="344"/>
                    </a:lnTo>
                    <a:lnTo>
                      <a:pt x="581" y="188"/>
                    </a:lnTo>
                    <a:lnTo>
                      <a:pt x="574" y="135"/>
                    </a:lnTo>
                    <a:lnTo>
                      <a:pt x="572" y="130"/>
                    </a:lnTo>
                    <a:lnTo>
                      <a:pt x="565" y="115"/>
                    </a:lnTo>
                    <a:lnTo>
                      <a:pt x="557" y="104"/>
                    </a:lnTo>
                    <a:lnTo>
                      <a:pt x="541" y="90"/>
                    </a:lnTo>
                    <a:lnTo>
                      <a:pt x="499" y="73"/>
                    </a:lnTo>
                    <a:lnTo>
                      <a:pt x="493" y="69"/>
                    </a:lnTo>
                    <a:lnTo>
                      <a:pt x="489" y="64"/>
                    </a:lnTo>
                    <a:lnTo>
                      <a:pt x="488" y="62"/>
                    </a:lnTo>
                    <a:lnTo>
                      <a:pt x="488" y="59"/>
                    </a:lnTo>
                    <a:lnTo>
                      <a:pt x="490" y="52"/>
                    </a:lnTo>
                    <a:lnTo>
                      <a:pt x="493" y="45"/>
                    </a:lnTo>
                    <a:lnTo>
                      <a:pt x="503" y="31"/>
                    </a:lnTo>
                    <a:lnTo>
                      <a:pt x="506" y="25"/>
                    </a:lnTo>
                    <a:close/>
                  </a:path>
                </a:pathLst>
              </a:custGeom>
              <a:solidFill>
                <a:srgbClr val="4D4D4D"/>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26" name="Freeform 68"/>
              <p:cNvSpPr>
                <a:spLocks/>
              </p:cNvSpPr>
              <p:nvPr/>
            </p:nvSpPr>
            <p:spPr bwMode="auto">
              <a:xfrm>
                <a:off x="6415089" y="1947864"/>
                <a:ext cx="862013" cy="676275"/>
              </a:xfrm>
              <a:custGeom>
                <a:avLst/>
                <a:gdLst>
                  <a:gd name="T0" fmla="*/ 528 w 543"/>
                  <a:gd name="T1" fmla="*/ 23 h 426"/>
                  <a:gd name="T2" fmla="*/ 524 w 543"/>
                  <a:gd name="T3" fmla="*/ 21 h 426"/>
                  <a:gd name="T4" fmla="*/ 512 w 543"/>
                  <a:gd name="T5" fmla="*/ 18 h 426"/>
                  <a:gd name="T6" fmla="*/ 482 w 543"/>
                  <a:gd name="T7" fmla="*/ 12 h 426"/>
                  <a:gd name="T8" fmla="*/ 49 w 543"/>
                  <a:gd name="T9" fmla="*/ 1 h 426"/>
                  <a:gd name="T10" fmla="*/ 35 w 543"/>
                  <a:gd name="T11" fmla="*/ 1 h 426"/>
                  <a:gd name="T12" fmla="*/ 26 w 543"/>
                  <a:gd name="T13" fmla="*/ 0 h 426"/>
                  <a:gd name="T14" fmla="*/ 14 w 543"/>
                  <a:gd name="T15" fmla="*/ 2 h 426"/>
                  <a:gd name="T16" fmla="*/ 10 w 543"/>
                  <a:gd name="T17" fmla="*/ 6 h 426"/>
                  <a:gd name="T18" fmla="*/ 7 w 543"/>
                  <a:gd name="T19" fmla="*/ 11 h 426"/>
                  <a:gd name="T20" fmla="*/ 4 w 543"/>
                  <a:gd name="T21" fmla="*/ 18 h 426"/>
                  <a:gd name="T22" fmla="*/ 0 w 543"/>
                  <a:gd name="T23" fmla="*/ 40 h 426"/>
                  <a:gd name="T24" fmla="*/ 8 w 543"/>
                  <a:gd name="T25" fmla="*/ 134 h 426"/>
                  <a:gd name="T26" fmla="*/ 17 w 543"/>
                  <a:gd name="T27" fmla="*/ 372 h 426"/>
                  <a:gd name="T28" fmla="*/ 19 w 543"/>
                  <a:gd name="T29" fmla="*/ 390 h 426"/>
                  <a:gd name="T30" fmla="*/ 22 w 543"/>
                  <a:gd name="T31" fmla="*/ 397 h 426"/>
                  <a:gd name="T32" fmla="*/ 25 w 543"/>
                  <a:gd name="T33" fmla="*/ 403 h 426"/>
                  <a:gd name="T34" fmla="*/ 31 w 543"/>
                  <a:gd name="T35" fmla="*/ 413 h 426"/>
                  <a:gd name="T36" fmla="*/ 35 w 543"/>
                  <a:gd name="T37" fmla="*/ 414 h 426"/>
                  <a:gd name="T38" fmla="*/ 39 w 543"/>
                  <a:gd name="T39" fmla="*/ 415 h 426"/>
                  <a:gd name="T40" fmla="*/ 57 w 543"/>
                  <a:gd name="T41" fmla="*/ 412 h 426"/>
                  <a:gd name="T42" fmla="*/ 82 w 543"/>
                  <a:gd name="T43" fmla="*/ 412 h 426"/>
                  <a:gd name="T44" fmla="*/ 91 w 543"/>
                  <a:gd name="T45" fmla="*/ 413 h 426"/>
                  <a:gd name="T46" fmla="*/ 111 w 543"/>
                  <a:gd name="T47" fmla="*/ 413 h 426"/>
                  <a:gd name="T48" fmla="*/ 123 w 543"/>
                  <a:gd name="T49" fmla="*/ 415 h 426"/>
                  <a:gd name="T50" fmla="*/ 395 w 543"/>
                  <a:gd name="T51" fmla="*/ 426 h 426"/>
                  <a:gd name="T52" fmla="*/ 468 w 543"/>
                  <a:gd name="T53" fmla="*/ 424 h 426"/>
                  <a:gd name="T54" fmla="*/ 511 w 543"/>
                  <a:gd name="T55" fmla="*/ 419 h 426"/>
                  <a:gd name="T56" fmla="*/ 524 w 543"/>
                  <a:gd name="T57" fmla="*/ 414 h 426"/>
                  <a:gd name="T58" fmla="*/ 531 w 543"/>
                  <a:gd name="T59" fmla="*/ 408 h 426"/>
                  <a:gd name="T60" fmla="*/ 537 w 543"/>
                  <a:gd name="T61" fmla="*/ 398 h 426"/>
                  <a:gd name="T62" fmla="*/ 540 w 543"/>
                  <a:gd name="T63" fmla="*/ 393 h 426"/>
                  <a:gd name="T64" fmla="*/ 541 w 543"/>
                  <a:gd name="T65" fmla="*/ 387 h 426"/>
                  <a:gd name="T66" fmla="*/ 543 w 543"/>
                  <a:gd name="T67" fmla="*/ 375 h 426"/>
                  <a:gd name="T68" fmla="*/ 541 w 543"/>
                  <a:gd name="T69" fmla="*/ 326 h 426"/>
                  <a:gd name="T70" fmla="*/ 540 w 543"/>
                  <a:gd name="T71" fmla="*/ 319 h 426"/>
                  <a:gd name="T72" fmla="*/ 530 w 543"/>
                  <a:gd name="T73" fmla="*/ 156 h 426"/>
                  <a:gd name="T74" fmla="*/ 539 w 543"/>
                  <a:gd name="T75" fmla="*/ 67 h 426"/>
                  <a:gd name="T76" fmla="*/ 539 w 543"/>
                  <a:gd name="T77" fmla="*/ 53 h 426"/>
                  <a:gd name="T78" fmla="*/ 537 w 543"/>
                  <a:gd name="T79" fmla="*/ 42 h 426"/>
                  <a:gd name="T80" fmla="*/ 535 w 543"/>
                  <a:gd name="T81" fmla="*/ 33 h 426"/>
                  <a:gd name="T82" fmla="*/ 531 w 543"/>
                  <a:gd name="T83" fmla="*/ 28 h 426"/>
                  <a:gd name="T84" fmla="*/ 528 w 543"/>
                  <a:gd name="T85" fmla="*/ 23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43" h="426">
                    <a:moveTo>
                      <a:pt x="528" y="23"/>
                    </a:moveTo>
                    <a:lnTo>
                      <a:pt x="524" y="21"/>
                    </a:lnTo>
                    <a:lnTo>
                      <a:pt x="512" y="18"/>
                    </a:lnTo>
                    <a:lnTo>
                      <a:pt x="482" y="12"/>
                    </a:lnTo>
                    <a:lnTo>
                      <a:pt x="49" y="1"/>
                    </a:lnTo>
                    <a:lnTo>
                      <a:pt x="35" y="1"/>
                    </a:lnTo>
                    <a:lnTo>
                      <a:pt x="26" y="0"/>
                    </a:lnTo>
                    <a:lnTo>
                      <a:pt x="14" y="2"/>
                    </a:lnTo>
                    <a:lnTo>
                      <a:pt x="10" y="6"/>
                    </a:lnTo>
                    <a:lnTo>
                      <a:pt x="7" y="11"/>
                    </a:lnTo>
                    <a:lnTo>
                      <a:pt x="4" y="18"/>
                    </a:lnTo>
                    <a:lnTo>
                      <a:pt x="0" y="40"/>
                    </a:lnTo>
                    <a:lnTo>
                      <a:pt x="8" y="134"/>
                    </a:lnTo>
                    <a:lnTo>
                      <a:pt x="17" y="372"/>
                    </a:lnTo>
                    <a:lnTo>
                      <a:pt x="19" y="390"/>
                    </a:lnTo>
                    <a:lnTo>
                      <a:pt x="22" y="397"/>
                    </a:lnTo>
                    <a:lnTo>
                      <a:pt x="25" y="403"/>
                    </a:lnTo>
                    <a:lnTo>
                      <a:pt x="31" y="413"/>
                    </a:lnTo>
                    <a:lnTo>
                      <a:pt x="35" y="414"/>
                    </a:lnTo>
                    <a:lnTo>
                      <a:pt x="39" y="415"/>
                    </a:lnTo>
                    <a:lnTo>
                      <a:pt x="57" y="412"/>
                    </a:lnTo>
                    <a:lnTo>
                      <a:pt x="82" y="412"/>
                    </a:lnTo>
                    <a:lnTo>
                      <a:pt x="91" y="413"/>
                    </a:lnTo>
                    <a:lnTo>
                      <a:pt x="111" y="413"/>
                    </a:lnTo>
                    <a:lnTo>
                      <a:pt x="123" y="415"/>
                    </a:lnTo>
                    <a:lnTo>
                      <a:pt x="395" y="426"/>
                    </a:lnTo>
                    <a:lnTo>
                      <a:pt x="468" y="424"/>
                    </a:lnTo>
                    <a:lnTo>
                      <a:pt x="511" y="419"/>
                    </a:lnTo>
                    <a:lnTo>
                      <a:pt x="524" y="414"/>
                    </a:lnTo>
                    <a:lnTo>
                      <a:pt x="531" y="408"/>
                    </a:lnTo>
                    <a:lnTo>
                      <a:pt x="537" y="398"/>
                    </a:lnTo>
                    <a:lnTo>
                      <a:pt x="540" y="393"/>
                    </a:lnTo>
                    <a:lnTo>
                      <a:pt x="541" y="387"/>
                    </a:lnTo>
                    <a:lnTo>
                      <a:pt x="543" y="375"/>
                    </a:lnTo>
                    <a:lnTo>
                      <a:pt x="541" y="326"/>
                    </a:lnTo>
                    <a:lnTo>
                      <a:pt x="540" y="319"/>
                    </a:lnTo>
                    <a:lnTo>
                      <a:pt x="530" y="156"/>
                    </a:lnTo>
                    <a:lnTo>
                      <a:pt x="539" y="67"/>
                    </a:lnTo>
                    <a:lnTo>
                      <a:pt x="539" y="53"/>
                    </a:lnTo>
                    <a:lnTo>
                      <a:pt x="537" y="42"/>
                    </a:lnTo>
                    <a:lnTo>
                      <a:pt x="535" y="33"/>
                    </a:lnTo>
                    <a:lnTo>
                      <a:pt x="531" y="28"/>
                    </a:lnTo>
                    <a:lnTo>
                      <a:pt x="528" y="23"/>
                    </a:lnTo>
                    <a:close/>
                  </a:path>
                </a:pathLst>
              </a:custGeom>
              <a:solidFill>
                <a:srgbClr val="808080"/>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27" name="Freeform 69"/>
              <p:cNvSpPr>
                <a:spLocks/>
              </p:cNvSpPr>
              <p:nvPr/>
            </p:nvSpPr>
            <p:spPr bwMode="auto">
              <a:xfrm>
                <a:off x="6524626" y="2036764"/>
                <a:ext cx="646113" cy="463550"/>
              </a:xfrm>
              <a:custGeom>
                <a:avLst/>
                <a:gdLst>
                  <a:gd name="T0" fmla="*/ 392 w 407"/>
                  <a:gd name="T1" fmla="*/ 30 h 292"/>
                  <a:gd name="T2" fmla="*/ 390 w 407"/>
                  <a:gd name="T3" fmla="*/ 26 h 292"/>
                  <a:gd name="T4" fmla="*/ 388 w 407"/>
                  <a:gd name="T5" fmla="*/ 23 h 292"/>
                  <a:gd name="T6" fmla="*/ 388 w 407"/>
                  <a:gd name="T7" fmla="*/ 23 h 292"/>
                  <a:gd name="T8" fmla="*/ 365 w 407"/>
                  <a:gd name="T9" fmla="*/ 17 h 292"/>
                  <a:gd name="T10" fmla="*/ 360 w 407"/>
                  <a:gd name="T11" fmla="*/ 17 h 292"/>
                  <a:gd name="T12" fmla="*/ 347 w 407"/>
                  <a:gd name="T13" fmla="*/ 15 h 292"/>
                  <a:gd name="T14" fmla="*/ 156 w 407"/>
                  <a:gd name="T15" fmla="*/ 0 h 292"/>
                  <a:gd name="T16" fmla="*/ 40 w 407"/>
                  <a:gd name="T17" fmla="*/ 5 h 292"/>
                  <a:gd name="T18" fmla="*/ 22 w 407"/>
                  <a:gd name="T19" fmla="*/ 8 h 292"/>
                  <a:gd name="T20" fmla="*/ 14 w 407"/>
                  <a:gd name="T21" fmla="*/ 11 h 292"/>
                  <a:gd name="T22" fmla="*/ 12 w 407"/>
                  <a:gd name="T23" fmla="*/ 13 h 292"/>
                  <a:gd name="T24" fmla="*/ 12 w 407"/>
                  <a:gd name="T25" fmla="*/ 15 h 292"/>
                  <a:gd name="T26" fmla="*/ 12 w 407"/>
                  <a:gd name="T27" fmla="*/ 18 h 292"/>
                  <a:gd name="T28" fmla="*/ 12 w 407"/>
                  <a:gd name="T29" fmla="*/ 22 h 292"/>
                  <a:gd name="T30" fmla="*/ 10 w 407"/>
                  <a:gd name="T31" fmla="*/ 27 h 292"/>
                  <a:gd name="T32" fmla="*/ 0 w 407"/>
                  <a:gd name="T33" fmla="*/ 75 h 292"/>
                  <a:gd name="T34" fmla="*/ 8 w 407"/>
                  <a:gd name="T35" fmla="*/ 208 h 292"/>
                  <a:gd name="T36" fmla="*/ 12 w 407"/>
                  <a:gd name="T37" fmla="*/ 229 h 292"/>
                  <a:gd name="T38" fmla="*/ 19 w 407"/>
                  <a:gd name="T39" fmla="*/ 247 h 292"/>
                  <a:gd name="T40" fmla="*/ 30 w 407"/>
                  <a:gd name="T41" fmla="*/ 261 h 292"/>
                  <a:gd name="T42" fmla="*/ 34 w 407"/>
                  <a:gd name="T43" fmla="*/ 266 h 292"/>
                  <a:gd name="T44" fmla="*/ 34 w 407"/>
                  <a:gd name="T45" fmla="*/ 268 h 292"/>
                  <a:gd name="T46" fmla="*/ 35 w 407"/>
                  <a:gd name="T47" fmla="*/ 269 h 292"/>
                  <a:gd name="T48" fmla="*/ 42 w 407"/>
                  <a:gd name="T49" fmla="*/ 272 h 292"/>
                  <a:gd name="T50" fmla="*/ 63 w 407"/>
                  <a:gd name="T51" fmla="*/ 275 h 292"/>
                  <a:gd name="T52" fmla="*/ 70 w 407"/>
                  <a:gd name="T53" fmla="*/ 277 h 292"/>
                  <a:gd name="T54" fmla="*/ 210 w 407"/>
                  <a:gd name="T55" fmla="*/ 292 h 292"/>
                  <a:gd name="T56" fmla="*/ 297 w 407"/>
                  <a:gd name="T57" fmla="*/ 285 h 292"/>
                  <a:gd name="T58" fmla="*/ 354 w 407"/>
                  <a:gd name="T59" fmla="*/ 277 h 292"/>
                  <a:gd name="T60" fmla="*/ 360 w 407"/>
                  <a:gd name="T61" fmla="*/ 275 h 292"/>
                  <a:gd name="T62" fmla="*/ 371 w 407"/>
                  <a:gd name="T63" fmla="*/ 274 h 292"/>
                  <a:gd name="T64" fmla="*/ 386 w 407"/>
                  <a:gd name="T65" fmla="*/ 274 h 292"/>
                  <a:gd name="T66" fmla="*/ 388 w 407"/>
                  <a:gd name="T67" fmla="*/ 273 h 292"/>
                  <a:gd name="T68" fmla="*/ 388 w 407"/>
                  <a:gd name="T69" fmla="*/ 271 h 292"/>
                  <a:gd name="T70" fmla="*/ 398 w 407"/>
                  <a:gd name="T71" fmla="*/ 225 h 292"/>
                  <a:gd name="T72" fmla="*/ 407 w 407"/>
                  <a:gd name="T73" fmla="*/ 146 h 292"/>
                  <a:gd name="T74" fmla="*/ 403 w 407"/>
                  <a:gd name="T75" fmla="*/ 85 h 292"/>
                  <a:gd name="T76" fmla="*/ 392 w 407"/>
                  <a:gd name="T77" fmla="*/ 30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07" h="292">
                    <a:moveTo>
                      <a:pt x="392" y="30"/>
                    </a:moveTo>
                    <a:lnTo>
                      <a:pt x="390" y="26"/>
                    </a:lnTo>
                    <a:lnTo>
                      <a:pt x="388" y="23"/>
                    </a:lnTo>
                    <a:lnTo>
                      <a:pt x="388" y="23"/>
                    </a:lnTo>
                    <a:lnTo>
                      <a:pt x="365" y="17"/>
                    </a:lnTo>
                    <a:lnTo>
                      <a:pt x="360" y="17"/>
                    </a:lnTo>
                    <a:lnTo>
                      <a:pt x="347" y="15"/>
                    </a:lnTo>
                    <a:lnTo>
                      <a:pt x="156" y="0"/>
                    </a:lnTo>
                    <a:lnTo>
                      <a:pt x="40" y="5"/>
                    </a:lnTo>
                    <a:lnTo>
                      <a:pt x="22" y="8"/>
                    </a:lnTo>
                    <a:lnTo>
                      <a:pt x="14" y="11"/>
                    </a:lnTo>
                    <a:lnTo>
                      <a:pt x="12" y="13"/>
                    </a:lnTo>
                    <a:lnTo>
                      <a:pt x="12" y="15"/>
                    </a:lnTo>
                    <a:lnTo>
                      <a:pt x="12" y="18"/>
                    </a:lnTo>
                    <a:lnTo>
                      <a:pt x="12" y="22"/>
                    </a:lnTo>
                    <a:lnTo>
                      <a:pt x="10" y="27"/>
                    </a:lnTo>
                    <a:lnTo>
                      <a:pt x="0" y="75"/>
                    </a:lnTo>
                    <a:lnTo>
                      <a:pt x="8" y="208"/>
                    </a:lnTo>
                    <a:lnTo>
                      <a:pt x="12" y="229"/>
                    </a:lnTo>
                    <a:lnTo>
                      <a:pt x="19" y="247"/>
                    </a:lnTo>
                    <a:lnTo>
                      <a:pt x="30" y="261"/>
                    </a:lnTo>
                    <a:lnTo>
                      <a:pt x="34" y="266"/>
                    </a:lnTo>
                    <a:lnTo>
                      <a:pt x="34" y="268"/>
                    </a:lnTo>
                    <a:lnTo>
                      <a:pt x="35" y="269"/>
                    </a:lnTo>
                    <a:lnTo>
                      <a:pt x="42" y="272"/>
                    </a:lnTo>
                    <a:lnTo>
                      <a:pt x="63" y="275"/>
                    </a:lnTo>
                    <a:lnTo>
                      <a:pt x="70" y="277"/>
                    </a:lnTo>
                    <a:lnTo>
                      <a:pt x="210" y="292"/>
                    </a:lnTo>
                    <a:lnTo>
                      <a:pt x="297" y="285"/>
                    </a:lnTo>
                    <a:lnTo>
                      <a:pt x="354" y="277"/>
                    </a:lnTo>
                    <a:lnTo>
                      <a:pt x="360" y="275"/>
                    </a:lnTo>
                    <a:lnTo>
                      <a:pt x="371" y="274"/>
                    </a:lnTo>
                    <a:lnTo>
                      <a:pt x="386" y="274"/>
                    </a:lnTo>
                    <a:lnTo>
                      <a:pt x="388" y="273"/>
                    </a:lnTo>
                    <a:lnTo>
                      <a:pt x="388" y="271"/>
                    </a:lnTo>
                    <a:lnTo>
                      <a:pt x="398" y="225"/>
                    </a:lnTo>
                    <a:lnTo>
                      <a:pt x="407" y="146"/>
                    </a:lnTo>
                    <a:lnTo>
                      <a:pt x="403" y="85"/>
                    </a:lnTo>
                    <a:lnTo>
                      <a:pt x="392" y="30"/>
                    </a:lnTo>
                    <a:close/>
                  </a:path>
                </a:pathLst>
              </a:custGeom>
              <a:solidFill>
                <a:srgbClr val="005654"/>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28" name="Freeform 70"/>
              <p:cNvSpPr>
                <a:spLocks/>
              </p:cNvSpPr>
              <p:nvPr/>
            </p:nvSpPr>
            <p:spPr bwMode="auto">
              <a:xfrm>
                <a:off x="6594476" y="2106614"/>
                <a:ext cx="263525" cy="47625"/>
              </a:xfrm>
              <a:custGeom>
                <a:avLst/>
                <a:gdLst>
                  <a:gd name="T0" fmla="*/ 166 w 166"/>
                  <a:gd name="T1" fmla="*/ 23 h 30"/>
                  <a:gd name="T2" fmla="*/ 163 w 166"/>
                  <a:gd name="T3" fmla="*/ 0 h 30"/>
                  <a:gd name="T4" fmla="*/ 7 w 166"/>
                  <a:gd name="T5" fmla="*/ 3 h 30"/>
                  <a:gd name="T6" fmla="*/ 0 w 166"/>
                  <a:gd name="T7" fmla="*/ 30 h 30"/>
                  <a:gd name="T8" fmla="*/ 166 w 166"/>
                  <a:gd name="T9" fmla="*/ 23 h 30"/>
                </a:gdLst>
                <a:ahLst/>
                <a:cxnLst>
                  <a:cxn ang="0">
                    <a:pos x="T0" y="T1"/>
                  </a:cxn>
                  <a:cxn ang="0">
                    <a:pos x="T2" y="T3"/>
                  </a:cxn>
                  <a:cxn ang="0">
                    <a:pos x="T4" y="T5"/>
                  </a:cxn>
                  <a:cxn ang="0">
                    <a:pos x="T6" y="T7"/>
                  </a:cxn>
                  <a:cxn ang="0">
                    <a:pos x="T8" y="T9"/>
                  </a:cxn>
                </a:cxnLst>
                <a:rect l="0" t="0" r="r" b="b"/>
                <a:pathLst>
                  <a:path w="166" h="30">
                    <a:moveTo>
                      <a:pt x="166" y="23"/>
                    </a:moveTo>
                    <a:lnTo>
                      <a:pt x="163" y="0"/>
                    </a:lnTo>
                    <a:lnTo>
                      <a:pt x="7" y="3"/>
                    </a:lnTo>
                    <a:lnTo>
                      <a:pt x="0" y="30"/>
                    </a:lnTo>
                    <a:lnTo>
                      <a:pt x="166" y="23"/>
                    </a:lnTo>
                    <a:close/>
                  </a:path>
                </a:pathLst>
              </a:custGeom>
              <a:solidFill>
                <a:srgbClr val="00CC99"/>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29" name="Freeform 71"/>
              <p:cNvSpPr>
                <a:spLocks/>
              </p:cNvSpPr>
              <p:nvPr/>
            </p:nvSpPr>
            <p:spPr bwMode="auto">
              <a:xfrm>
                <a:off x="6594476" y="2192339"/>
                <a:ext cx="419100" cy="38100"/>
              </a:xfrm>
              <a:custGeom>
                <a:avLst/>
                <a:gdLst>
                  <a:gd name="T0" fmla="*/ 264 w 264"/>
                  <a:gd name="T1" fmla="*/ 24 h 24"/>
                  <a:gd name="T2" fmla="*/ 264 w 264"/>
                  <a:gd name="T3" fmla="*/ 0 h 24"/>
                  <a:gd name="T4" fmla="*/ 3 w 264"/>
                  <a:gd name="T5" fmla="*/ 0 h 24"/>
                  <a:gd name="T6" fmla="*/ 0 w 264"/>
                  <a:gd name="T7" fmla="*/ 24 h 24"/>
                  <a:gd name="T8" fmla="*/ 264 w 264"/>
                  <a:gd name="T9" fmla="*/ 24 h 24"/>
                </a:gdLst>
                <a:ahLst/>
                <a:cxnLst>
                  <a:cxn ang="0">
                    <a:pos x="T0" y="T1"/>
                  </a:cxn>
                  <a:cxn ang="0">
                    <a:pos x="T2" y="T3"/>
                  </a:cxn>
                  <a:cxn ang="0">
                    <a:pos x="T4" y="T5"/>
                  </a:cxn>
                  <a:cxn ang="0">
                    <a:pos x="T6" y="T7"/>
                  </a:cxn>
                  <a:cxn ang="0">
                    <a:pos x="T8" y="T9"/>
                  </a:cxn>
                </a:cxnLst>
                <a:rect l="0" t="0" r="r" b="b"/>
                <a:pathLst>
                  <a:path w="264" h="24">
                    <a:moveTo>
                      <a:pt x="264" y="24"/>
                    </a:moveTo>
                    <a:lnTo>
                      <a:pt x="264" y="0"/>
                    </a:lnTo>
                    <a:lnTo>
                      <a:pt x="3" y="0"/>
                    </a:lnTo>
                    <a:lnTo>
                      <a:pt x="0" y="24"/>
                    </a:lnTo>
                    <a:lnTo>
                      <a:pt x="264" y="24"/>
                    </a:lnTo>
                    <a:close/>
                  </a:path>
                </a:pathLst>
              </a:custGeom>
              <a:solidFill>
                <a:srgbClr val="00CC99"/>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30" name="Freeform 72"/>
              <p:cNvSpPr>
                <a:spLocks/>
              </p:cNvSpPr>
              <p:nvPr/>
            </p:nvSpPr>
            <p:spPr bwMode="auto">
              <a:xfrm>
                <a:off x="6599239" y="2251076"/>
                <a:ext cx="420688" cy="38100"/>
              </a:xfrm>
              <a:custGeom>
                <a:avLst/>
                <a:gdLst>
                  <a:gd name="T0" fmla="*/ 4 w 265"/>
                  <a:gd name="T1" fmla="*/ 0 h 24"/>
                  <a:gd name="T2" fmla="*/ 0 w 265"/>
                  <a:gd name="T3" fmla="*/ 24 h 24"/>
                  <a:gd name="T4" fmla="*/ 265 w 265"/>
                  <a:gd name="T5" fmla="*/ 24 h 24"/>
                  <a:gd name="T6" fmla="*/ 265 w 265"/>
                  <a:gd name="T7" fmla="*/ 0 h 24"/>
                  <a:gd name="T8" fmla="*/ 4 w 265"/>
                  <a:gd name="T9" fmla="*/ 0 h 24"/>
                </a:gdLst>
                <a:ahLst/>
                <a:cxnLst>
                  <a:cxn ang="0">
                    <a:pos x="T0" y="T1"/>
                  </a:cxn>
                  <a:cxn ang="0">
                    <a:pos x="T2" y="T3"/>
                  </a:cxn>
                  <a:cxn ang="0">
                    <a:pos x="T4" y="T5"/>
                  </a:cxn>
                  <a:cxn ang="0">
                    <a:pos x="T6" y="T7"/>
                  </a:cxn>
                  <a:cxn ang="0">
                    <a:pos x="T8" y="T9"/>
                  </a:cxn>
                </a:cxnLst>
                <a:rect l="0" t="0" r="r" b="b"/>
                <a:pathLst>
                  <a:path w="265" h="24">
                    <a:moveTo>
                      <a:pt x="4" y="0"/>
                    </a:moveTo>
                    <a:lnTo>
                      <a:pt x="0" y="24"/>
                    </a:lnTo>
                    <a:lnTo>
                      <a:pt x="265" y="24"/>
                    </a:lnTo>
                    <a:lnTo>
                      <a:pt x="265" y="0"/>
                    </a:lnTo>
                    <a:lnTo>
                      <a:pt x="4" y="0"/>
                    </a:lnTo>
                    <a:close/>
                  </a:path>
                </a:pathLst>
              </a:custGeom>
              <a:solidFill>
                <a:srgbClr val="00CC99"/>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31" name="Freeform 73"/>
              <p:cNvSpPr>
                <a:spLocks/>
              </p:cNvSpPr>
              <p:nvPr/>
            </p:nvSpPr>
            <p:spPr bwMode="auto">
              <a:xfrm>
                <a:off x="6588126" y="2305051"/>
                <a:ext cx="265113" cy="49213"/>
              </a:xfrm>
              <a:custGeom>
                <a:avLst/>
                <a:gdLst>
                  <a:gd name="T0" fmla="*/ 7 w 167"/>
                  <a:gd name="T1" fmla="*/ 4 h 31"/>
                  <a:gd name="T2" fmla="*/ 0 w 167"/>
                  <a:gd name="T3" fmla="*/ 31 h 31"/>
                  <a:gd name="T4" fmla="*/ 167 w 167"/>
                  <a:gd name="T5" fmla="*/ 24 h 31"/>
                  <a:gd name="T6" fmla="*/ 163 w 167"/>
                  <a:gd name="T7" fmla="*/ 0 h 31"/>
                  <a:gd name="T8" fmla="*/ 7 w 167"/>
                  <a:gd name="T9" fmla="*/ 4 h 31"/>
                </a:gdLst>
                <a:ahLst/>
                <a:cxnLst>
                  <a:cxn ang="0">
                    <a:pos x="T0" y="T1"/>
                  </a:cxn>
                  <a:cxn ang="0">
                    <a:pos x="T2" y="T3"/>
                  </a:cxn>
                  <a:cxn ang="0">
                    <a:pos x="T4" y="T5"/>
                  </a:cxn>
                  <a:cxn ang="0">
                    <a:pos x="T6" y="T7"/>
                  </a:cxn>
                  <a:cxn ang="0">
                    <a:pos x="T8" y="T9"/>
                  </a:cxn>
                </a:cxnLst>
                <a:rect l="0" t="0" r="r" b="b"/>
                <a:pathLst>
                  <a:path w="167" h="31">
                    <a:moveTo>
                      <a:pt x="7" y="4"/>
                    </a:moveTo>
                    <a:lnTo>
                      <a:pt x="0" y="31"/>
                    </a:lnTo>
                    <a:lnTo>
                      <a:pt x="167" y="24"/>
                    </a:lnTo>
                    <a:lnTo>
                      <a:pt x="163" y="0"/>
                    </a:lnTo>
                    <a:lnTo>
                      <a:pt x="7" y="4"/>
                    </a:lnTo>
                    <a:close/>
                  </a:path>
                </a:pathLst>
              </a:custGeom>
              <a:solidFill>
                <a:srgbClr val="00CC99"/>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32" name="Freeform 74"/>
              <p:cNvSpPr>
                <a:spLocks/>
              </p:cNvSpPr>
              <p:nvPr/>
            </p:nvSpPr>
            <p:spPr bwMode="auto">
              <a:xfrm>
                <a:off x="6783389" y="2392364"/>
                <a:ext cx="263525" cy="47625"/>
              </a:xfrm>
              <a:custGeom>
                <a:avLst/>
                <a:gdLst>
                  <a:gd name="T0" fmla="*/ 6 w 166"/>
                  <a:gd name="T1" fmla="*/ 3 h 30"/>
                  <a:gd name="T2" fmla="*/ 0 w 166"/>
                  <a:gd name="T3" fmla="*/ 30 h 30"/>
                  <a:gd name="T4" fmla="*/ 166 w 166"/>
                  <a:gd name="T5" fmla="*/ 23 h 30"/>
                  <a:gd name="T6" fmla="*/ 162 w 166"/>
                  <a:gd name="T7" fmla="*/ 0 h 30"/>
                  <a:gd name="T8" fmla="*/ 6 w 166"/>
                  <a:gd name="T9" fmla="*/ 3 h 30"/>
                </a:gdLst>
                <a:ahLst/>
                <a:cxnLst>
                  <a:cxn ang="0">
                    <a:pos x="T0" y="T1"/>
                  </a:cxn>
                  <a:cxn ang="0">
                    <a:pos x="T2" y="T3"/>
                  </a:cxn>
                  <a:cxn ang="0">
                    <a:pos x="T4" y="T5"/>
                  </a:cxn>
                  <a:cxn ang="0">
                    <a:pos x="T6" y="T7"/>
                  </a:cxn>
                  <a:cxn ang="0">
                    <a:pos x="T8" y="T9"/>
                  </a:cxn>
                </a:cxnLst>
                <a:rect l="0" t="0" r="r" b="b"/>
                <a:pathLst>
                  <a:path w="166" h="30">
                    <a:moveTo>
                      <a:pt x="6" y="3"/>
                    </a:moveTo>
                    <a:lnTo>
                      <a:pt x="0" y="30"/>
                    </a:lnTo>
                    <a:lnTo>
                      <a:pt x="166" y="23"/>
                    </a:lnTo>
                    <a:lnTo>
                      <a:pt x="162" y="0"/>
                    </a:lnTo>
                    <a:lnTo>
                      <a:pt x="6" y="3"/>
                    </a:lnTo>
                    <a:close/>
                  </a:path>
                </a:pathLst>
              </a:custGeom>
              <a:solidFill>
                <a:srgbClr val="00CC99"/>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grpSp>
            <p:nvGrpSpPr>
              <p:cNvPr id="33" name="Group 4"/>
              <p:cNvGrpSpPr>
                <a:grpSpLocks noChangeAspect="1"/>
              </p:cNvGrpSpPr>
              <p:nvPr/>
            </p:nvGrpSpPr>
            <p:grpSpPr bwMode="auto">
              <a:xfrm flipH="1">
                <a:off x="7092157" y="1906879"/>
                <a:ext cx="1500564" cy="2382043"/>
                <a:chOff x="1518" y="1203"/>
                <a:chExt cx="1098" cy="1743"/>
              </a:xfrm>
            </p:grpSpPr>
            <p:sp>
              <p:nvSpPr>
                <p:cNvPr id="60" name="Freeform 28"/>
                <p:cNvSpPr>
                  <a:spLocks/>
                </p:cNvSpPr>
                <p:nvPr/>
              </p:nvSpPr>
              <p:spPr bwMode="auto">
                <a:xfrm>
                  <a:off x="1847" y="1224"/>
                  <a:ext cx="418" cy="390"/>
                </a:xfrm>
                <a:custGeom>
                  <a:avLst/>
                  <a:gdLst>
                    <a:gd name="T0" fmla="*/ 317 w 418"/>
                    <a:gd name="T1" fmla="*/ 114 h 390"/>
                    <a:gd name="T2" fmla="*/ 309 w 418"/>
                    <a:gd name="T3" fmla="*/ 111 h 390"/>
                    <a:gd name="T4" fmla="*/ 294 w 418"/>
                    <a:gd name="T5" fmla="*/ 96 h 390"/>
                    <a:gd name="T6" fmla="*/ 249 w 418"/>
                    <a:gd name="T7" fmla="*/ 29 h 390"/>
                    <a:gd name="T8" fmla="*/ 225 w 418"/>
                    <a:gd name="T9" fmla="*/ 10 h 390"/>
                    <a:gd name="T10" fmla="*/ 205 w 418"/>
                    <a:gd name="T11" fmla="*/ 2 h 390"/>
                    <a:gd name="T12" fmla="*/ 129 w 418"/>
                    <a:gd name="T13" fmla="*/ 4 h 390"/>
                    <a:gd name="T14" fmla="*/ 80 w 418"/>
                    <a:gd name="T15" fmla="*/ 18 h 390"/>
                    <a:gd name="T16" fmla="*/ 33 w 418"/>
                    <a:gd name="T17" fmla="*/ 53 h 390"/>
                    <a:gd name="T18" fmla="*/ 29 w 418"/>
                    <a:gd name="T19" fmla="*/ 59 h 390"/>
                    <a:gd name="T20" fmla="*/ 2 w 418"/>
                    <a:gd name="T21" fmla="*/ 103 h 390"/>
                    <a:gd name="T22" fmla="*/ 5 w 418"/>
                    <a:gd name="T23" fmla="*/ 176 h 390"/>
                    <a:gd name="T24" fmla="*/ 31 w 418"/>
                    <a:gd name="T25" fmla="*/ 251 h 390"/>
                    <a:gd name="T26" fmla="*/ 86 w 418"/>
                    <a:gd name="T27" fmla="*/ 325 h 390"/>
                    <a:gd name="T28" fmla="*/ 129 w 418"/>
                    <a:gd name="T29" fmla="*/ 360 h 390"/>
                    <a:gd name="T30" fmla="*/ 185 w 418"/>
                    <a:gd name="T31" fmla="*/ 383 h 390"/>
                    <a:gd name="T32" fmla="*/ 248 w 418"/>
                    <a:gd name="T33" fmla="*/ 390 h 390"/>
                    <a:gd name="T34" fmla="*/ 293 w 418"/>
                    <a:gd name="T35" fmla="*/ 379 h 390"/>
                    <a:gd name="T36" fmla="*/ 320 w 418"/>
                    <a:gd name="T37" fmla="*/ 360 h 390"/>
                    <a:gd name="T38" fmla="*/ 338 w 418"/>
                    <a:gd name="T39" fmla="*/ 335 h 390"/>
                    <a:gd name="T40" fmla="*/ 346 w 418"/>
                    <a:gd name="T41" fmla="*/ 297 h 390"/>
                    <a:gd name="T42" fmla="*/ 346 w 418"/>
                    <a:gd name="T43" fmla="*/ 237 h 390"/>
                    <a:gd name="T44" fmla="*/ 338 w 418"/>
                    <a:gd name="T45" fmla="*/ 188 h 390"/>
                    <a:gd name="T46" fmla="*/ 342 w 418"/>
                    <a:gd name="T47" fmla="*/ 177 h 390"/>
                    <a:gd name="T48" fmla="*/ 354 w 418"/>
                    <a:gd name="T49" fmla="*/ 169 h 390"/>
                    <a:gd name="T50" fmla="*/ 403 w 418"/>
                    <a:gd name="T51" fmla="*/ 153 h 390"/>
                    <a:gd name="T52" fmla="*/ 414 w 418"/>
                    <a:gd name="T53" fmla="*/ 146 h 390"/>
                    <a:gd name="T54" fmla="*/ 418 w 418"/>
                    <a:gd name="T55" fmla="*/ 135 h 390"/>
                    <a:gd name="T56" fmla="*/ 414 w 418"/>
                    <a:gd name="T57" fmla="*/ 110 h 390"/>
                    <a:gd name="T58" fmla="*/ 408 w 418"/>
                    <a:gd name="T59" fmla="*/ 101 h 390"/>
                    <a:gd name="T60" fmla="*/ 401 w 418"/>
                    <a:gd name="T61" fmla="*/ 98 h 390"/>
                    <a:gd name="T62" fmla="*/ 378 w 418"/>
                    <a:gd name="T63" fmla="*/ 99 h 390"/>
                    <a:gd name="T64" fmla="*/ 334 w 418"/>
                    <a:gd name="T65" fmla="*/ 112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18" h="390">
                      <a:moveTo>
                        <a:pt x="325" y="114"/>
                      </a:moveTo>
                      <a:lnTo>
                        <a:pt x="317" y="114"/>
                      </a:lnTo>
                      <a:lnTo>
                        <a:pt x="312" y="112"/>
                      </a:lnTo>
                      <a:lnTo>
                        <a:pt x="309" y="111"/>
                      </a:lnTo>
                      <a:lnTo>
                        <a:pt x="306" y="108"/>
                      </a:lnTo>
                      <a:lnTo>
                        <a:pt x="294" y="96"/>
                      </a:lnTo>
                      <a:lnTo>
                        <a:pt x="265" y="48"/>
                      </a:lnTo>
                      <a:lnTo>
                        <a:pt x="249" y="29"/>
                      </a:lnTo>
                      <a:lnTo>
                        <a:pt x="238" y="19"/>
                      </a:lnTo>
                      <a:lnTo>
                        <a:pt x="225" y="10"/>
                      </a:lnTo>
                      <a:lnTo>
                        <a:pt x="219" y="7"/>
                      </a:lnTo>
                      <a:lnTo>
                        <a:pt x="205" y="2"/>
                      </a:lnTo>
                      <a:lnTo>
                        <a:pt x="179" y="0"/>
                      </a:lnTo>
                      <a:lnTo>
                        <a:pt x="129" y="4"/>
                      </a:lnTo>
                      <a:lnTo>
                        <a:pt x="101" y="10"/>
                      </a:lnTo>
                      <a:lnTo>
                        <a:pt x="80" y="18"/>
                      </a:lnTo>
                      <a:lnTo>
                        <a:pt x="35" y="53"/>
                      </a:lnTo>
                      <a:lnTo>
                        <a:pt x="33" y="53"/>
                      </a:lnTo>
                      <a:lnTo>
                        <a:pt x="30" y="57"/>
                      </a:lnTo>
                      <a:lnTo>
                        <a:pt x="29" y="59"/>
                      </a:lnTo>
                      <a:lnTo>
                        <a:pt x="9" y="89"/>
                      </a:lnTo>
                      <a:lnTo>
                        <a:pt x="2" y="103"/>
                      </a:lnTo>
                      <a:lnTo>
                        <a:pt x="0" y="121"/>
                      </a:lnTo>
                      <a:lnTo>
                        <a:pt x="5" y="176"/>
                      </a:lnTo>
                      <a:lnTo>
                        <a:pt x="18" y="219"/>
                      </a:lnTo>
                      <a:lnTo>
                        <a:pt x="31" y="251"/>
                      </a:lnTo>
                      <a:lnTo>
                        <a:pt x="43" y="272"/>
                      </a:lnTo>
                      <a:lnTo>
                        <a:pt x="86" y="325"/>
                      </a:lnTo>
                      <a:lnTo>
                        <a:pt x="107" y="345"/>
                      </a:lnTo>
                      <a:lnTo>
                        <a:pt x="129" y="360"/>
                      </a:lnTo>
                      <a:lnTo>
                        <a:pt x="162" y="377"/>
                      </a:lnTo>
                      <a:lnTo>
                        <a:pt x="185" y="383"/>
                      </a:lnTo>
                      <a:lnTo>
                        <a:pt x="218" y="389"/>
                      </a:lnTo>
                      <a:lnTo>
                        <a:pt x="248" y="390"/>
                      </a:lnTo>
                      <a:lnTo>
                        <a:pt x="277" y="385"/>
                      </a:lnTo>
                      <a:lnTo>
                        <a:pt x="293" y="379"/>
                      </a:lnTo>
                      <a:lnTo>
                        <a:pt x="307" y="371"/>
                      </a:lnTo>
                      <a:lnTo>
                        <a:pt x="320" y="360"/>
                      </a:lnTo>
                      <a:lnTo>
                        <a:pt x="330" y="349"/>
                      </a:lnTo>
                      <a:lnTo>
                        <a:pt x="338" y="335"/>
                      </a:lnTo>
                      <a:lnTo>
                        <a:pt x="341" y="326"/>
                      </a:lnTo>
                      <a:lnTo>
                        <a:pt x="346" y="297"/>
                      </a:lnTo>
                      <a:lnTo>
                        <a:pt x="348" y="256"/>
                      </a:lnTo>
                      <a:lnTo>
                        <a:pt x="346" y="237"/>
                      </a:lnTo>
                      <a:lnTo>
                        <a:pt x="338" y="201"/>
                      </a:lnTo>
                      <a:lnTo>
                        <a:pt x="338" y="188"/>
                      </a:lnTo>
                      <a:lnTo>
                        <a:pt x="338" y="183"/>
                      </a:lnTo>
                      <a:lnTo>
                        <a:pt x="342" y="177"/>
                      </a:lnTo>
                      <a:lnTo>
                        <a:pt x="350" y="171"/>
                      </a:lnTo>
                      <a:lnTo>
                        <a:pt x="354" y="169"/>
                      </a:lnTo>
                      <a:lnTo>
                        <a:pt x="364" y="164"/>
                      </a:lnTo>
                      <a:lnTo>
                        <a:pt x="403" y="153"/>
                      </a:lnTo>
                      <a:lnTo>
                        <a:pt x="409" y="150"/>
                      </a:lnTo>
                      <a:lnTo>
                        <a:pt x="414" y="146"/>
                      </a:lnTo>
                      <a:lnTo>
                        <a:pt x="416" y="141"/>
                      </a:lnTo>
                      <a:lnTo>
                        <a:pt x="418" y="135"/>
                      </a:lnTo>
                      <a:lnTo>
                        <a:pt x="417" y="122"/>
                      </a:lnTo>
                      <a:lnTo>
                        <a:pt x="414" y="110"/>
                      </a:lnTo>
                      <a:lnTo>
                        <a:pt x="411" y="104"/>
                      </a:lnTo>
                      <a:lnTo>
                        <a:pt x="408" y="101"/>
                      </a:lnTo>
                      <a:lnTo>
                        <a:pt x="405" y="99"/>
                      </a:lnTo>
                      <a:lnTo>
                        <a:pt x="401" y="98"/>
                      </a:lnTo>
                      <a:lnTo>
                        <a:pt x="395" y="97"/>
                      </a:lnTo>
                      <a:lnTo>
                        <a:pt x="378" y="99"/>
                      </a:lnTo>
                      <a:lnTo>
                        <a:pt x="356" y="104"/>
                      </a:lnTo>
                      <a:lnTo>
                        <a:pt x="334" y="112"/>
                      </a:lnTo>
                      <a:lnTo>
                        <a:pt x="325" y="114"/>
                      </a:lnTo>
                      <a:close/>
                    </a:path>
                  </a:pathLst>
                </a:custGeom>
                <a:solidFill>
                  <a:srgbClr val="000000"/>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61" name="Freeform 29"/>
                <p:cNvSpPr>
                  <a:spLocks/>
                </p:cNvSpPr>
                <p:nvPr/>
              </p:nvSpPr>
              <p:spPr bwMode="auto">
                <a:xfrm>
                  <a:off x="1924" y="1698"/>
                  <a:ext cx="386" cy="649"/>
                </a:xfrm>
                <a:custGeom>
                  <a:avLst/>
                  <a:gdLst>
                    <a:gd name="T0" fmla="*/ 151 w 386"/>
                    <a:gd name="T1" fmla="*/ 2 h 649"/>
                    <a:gd name="T2" fmla="*/ 136 w 386"/>
                    <a:gd name="T3" fmla="*/ 5 h 649"/>
                    <a:gd name="T4" fmla="*/ 109 w 386"/>
                    <a:gd name="T5" fmla="*/ 16 h 649"/>
                    <a:gd name="T6" fmla="*/ 91 w 386"/>
                    <a:gd name="T7" fmla="*/ 28 h 649"/>
                    <a:gd name="T8" fmla="*/ 86 w 386"/>
                    <a:gd name="T9" fmla="*/ 34 h 649"/>
                    <a:gd name="T10" fmla="*/ 84 w 386"/>
                    <a:gd name="T11" fmla="*/ 37 h 649"/>
                    <a:gd name="T12" fmla="*/ 82 w 386"/>
                    <a:gd name="T13" fmla="*/ 41 h 649"/>
                    <a:gd name="T14" fmla="*/ 65 w 386"/>
                    <a:gd name="T15" fmla="*/ 112 h 649"/>
                    <a:gd name="T16" fmla="*/ 62 w 386"/>
                    <a:gd name="T17" fmla="*/ 139 h 649"/>
                    <a:gd name="T18" fmla="*/ 62 w 386"/>
                    <a:gd name="T19" fmla="*/ 151 h 649"/>
                    <a:gd name="T20" fmla="*/ 67 w 386"/>
                    <a:gd name="T21" fmla="*/ 176 h 649"/>
                    <a:gd name="T22" fmla="*/ 87 w 386"/>
                    <a:gd name="T23" fmla="*/ 238 h 649"/>
                    <a:gd name="T24" fmla="*/ 88 w 386"/>
                    <a:gd name="T25" fmla="*/ 262 h 649"/>
                    <a:gd name="T26" fmla="*/ 84 w 386"/>
                    <a:gd name="T27" fmla="*/ 299 h 649"/>
                    <a:gd name="T28" fmla="*/ 78 w 386"/>
                    <a:gd name="T29" fmla="*/ 321 h 649"/>
                    <a:gd name="T30" fmla="*/ 70 w 386"/>
                    <a:gd name="T31" fmla="*/ 342 h 649"/>
                    <a:gd name="T32" fmla="*/ 57 w 386"/>
                    <a:gd name="T33" fmla="*/ 361 h 649"/>
                    <a:gd name="T34" fmla="*/ 24 w 386"/>
                    <a:gd name="T35" fmla="*/ 395 h 649"/>
                    <a:gd name="T36" fmla="*/ 13 w 386"/>
                    <a:gd name="T37" fmla="*/ 413 h 649"/>
                    <a:gd name="T38" fmla="*/ 9 w 386"/>
                    <a:gd name="T39" fmla="*/ 423 h 649"/>
                    <a:gd name="T40" fmla="*/ 3 w 386"/>
                    <a:gd name="T41" fmla="*/ 443 h 649"/>
                    <a:gd name="T42" fmla="*/ 1 w 386"/>
                    <a:gd name="T43" fmla="*/ 454 h 649"/>
                    <a:gd name="T44" fmla="*/ 0 w 386"/>
                    <a:gd name="T45" fmla="*/ 488 h 649"/>
                    <a:gd name="T46" fmla="*/ 16 w 386"/>
                    <a:gd name="T47" fmla="*/ 558 h 649"/>
                    <a:gd name="T48" fmla="*/ 29 w 386"/>
                    <a:gd name="T49" fmla="*/ 587 h 649"/>
                    <a:gd name="T50" fmla="*/ 37 w 386"/>
                    <a:gd name="T51" fmla="*/ 599 h 649"/>
                    <a:gd name="T52" fmla="*/ 46 w 386"/>
                    <a:gd name="T53" fmla="*/ 610 h 649"/>
                    <a:gd name="T54" fmla="*/ 58 w 386"/>
                    <a:gd name="T55" fmla="*/ 619 h 649"/>
                    <a:gd name="T56" fmla="*/ 86 w 386"/>
                    <a:gd name="T57" fmla="*/ 634 h 649"/>
                    <a:gd name="T58" fmla="*/ 101 w 386"/>
                    <a:gd name="T59" fmla="*/ 640 h 649"/>
                    <a:gd name="T60" fmla="*/ 135 w 386"/>
                    <a:gd name="T61" fmla="*/ 648 h 649"/>
                    <a:gd name="T62" fmla="*/ 172 w 386"/>
                    <a:gd name="T63" fmla="*/ 649 h 649"/>
                    <a:gd name="T64" fmla="*/ 236 w 386"/>
                    <a:gd name="T65" fmla="*/ 641 h 649"/>
                    <a:gd name="T66" fmla="*/ 261 w 386"/>
                    <a:gd name="T67" fmla="*/ 635 h 649"/>
                    <a:gd name="T68" fmla="*/ 304 w 386"/>
                    <a:gd name="T69" fmla="*/ 619 h 649"/>
                    <a:gd name="T70" fmla="*/ 324 w 386"/>
                    <a:gd name="T71" fmla="*/ 608 h 649"/>
                    <a:gd name="T72" fmla="*/ 339 w 386"/>
                    <a:gd name="T73" fmla="*/ 594 h 649"/>
                    <a:gd name="T74" fmla="*/ 351 w 386"/>
                    <a:gd name="T75" fmla="*/ 577 h 649"/>
                    <a:gd name="T76" fmla="*/ 361 w 386"/>
                    <a:gd name="T77" fmla="*/ 557 h 649"/>
                    <a:gd name="T78" fmla="*/ 376 w 386"/>
                    <a:gd name="T79" fmla="*/ 511 h 649"/>
                    <a:gd name="T80" fmla="*/ 384 w 386"/>
                    <a:gd name="T81" fmla="*/ 459 h 649"/>
                    <a:gd name="T82" fmla="*/ 386 w 386"/>
                    <a:gd name="T83" fmla="*/ 408 h 649"/>
                    <a:gd name="T84" fmla="*/ 385 w 386"/>
                    <a:gd name="T85" fmla="*/ 382 h 649"/>
                    <a:gd name="T86" fmla="*/ 378 w 386"/>
                    <a:gd name="T87" fmla="*/ 324 h 649"/>
                    <a:gd name="T88" fmla="*/ 366 w 386"/>
                    <a:gd name="T89" fmla="*/ 265 h 649"/>
                    <a:gd name="T90" fmla="*/ 331 w 386"/>
                    <a:gd name="T91" fmla="*/ 130 h 649"/>
                    <a:gd name="T92" fmla="*/ 320 w 386"/>
                    <a:gd name="T93" fmla="*/ 98 h 649"/>
                    <a:gd name="T94" fmla="*/ 300 w 386"/>
                    <a:gd name="T95" fmla="*/ 59 h 649"/>
                    <a:gd name="T96" fmla="*/ 292 w 386"/>
                    <a:gd name="T97" fmla="*/ 49 h 649"/>
                    <a:gd name="T98" fmla="*/ 274 w 386"/>
                    <a:gd name="T99" fmla="*/ 32 h 649"/>
                    <a:gd name="T100" fmla="*/ 264 w 386"/>
                    <a:gd name="T101" fmla="*/ 25 h 649"/>
                    <a:gd name="T102" fmla="*/ 244 w 386"/>
                    <a:gd name="T103" fmla="*/ 15 h 649"/>
                    <a:gd name="T104" fmla="*/ 215 w 386"/>
                    <a:gd name="T105" fmla="*/ 4 h 649"/>
                    <a:gd name="T106" fmla="*/ 205 w 386"/>
                    <a:gd name="T107" fmla="*/ 2 h 649"/>
                    <a:gd name="T108" fmla="*/ 186 w 386"/>
                    <a:gd name="T109" fmla="*/ 0 h 649"/>
                    <a:gd name="T110" fmla="*/ 151 w 386"/>
                    <a:gd name="T111" fmla="*/ 2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86" h="649">
                      <a:moveTo>
                        <a:pt x="151" y="2"/>
                      </a:moveTo>
                      <a:lnTo>
                        <a:pt x="136" y="5"/>
                      </a:lnTo>
                      <a:lnTo>
                        <a:pt x="109" y="16"/>
                      </a:lnTo>
                      <a:lnTo>
                        <a:pt x="91" y="28"/>
                      </a:lnTo>
                      <a:lnTo>
                        <a:pt x="86" y="34"/>
                      </a:lnTo>
                      <a:lnTo>
                        <a:pt x="84" y="37"/>
                      </a:lnTo>
                      <a:lnTo>
                        <a:pt x="82" y="41"/>
                      </a:lnTo>
                      <a:lnTo>
                        <a:pt x="65" y="112"/>
                      </a:lnTo>
                      <a:lnTo>
                        <a:pt x="62" y="139"/>
                      </a:lnTo>
                      <a:lnTo>
                        <a:pt x="62" y="151"/>
                      </a:lnTo>
                      <a:lnTo>
                        <a:pt x="67" y="176"/>
                      </a:lnTo>
                      <a:lnTo>
                        <a:pt x="87" y="238"/>
                      </a:lnTo>
                      <a:lnTo>
                        <a:pt x="88" y="262"/>
                      </a:lnTo>
                      <a:lnTo>
                        <a:pt x="84" y="299"/>
                      </a:lnTo>
                      <a:lnTo>
                        <a:pt x="78" y="321"/>
                      </a:lnTo>
                      <a:lnTo>
                        <a:pt x="70" y="342"/>
                      </a:lnTo>
                      <a:lnTo>
                        <a:pt x="57" y="361"/>
                      </a:lnTo>
                      <a:lnTo>
                        <a:pt x="24" y="395"/>
                      </a:lnTo>
                      <a:lnTo>
                        <a:pt x="13" y="413"/>
                      </a:lnTo>
                      <a:lnTo>
                        <a:pt x="9" y="423"/>
                      </a:lnTo>
                      <a:lnTo>
                        <a:pt x="3" y="443"/>
                      </a:lnTo>
                      <a:lnTo>
                        <a:pt x="1" y="454"/>
                      </a:lnTo>
                      <a:lnTo>
                        <a:pt x="0" y="488"/>
                      </a:lnTo>
                      <a:lnTo>
                        <a:pt x="16" y="558"/>
                      </a:lnTo>
                      <a:lnTo>
                        <a:pt x="29" y="587"/>
                      </a:lnTo>
                      <a:lnTo>
                        <a:pt x="37" y="599"/>
                      </a:lnTo>
                      <a:lnTo>
                        <a:pt x="46" y="610"/>
                      </a:lnTo>
                      <a:lnTo>
                        <a:pt x="58" y="619"/>
                      </a:lnTo>
                      <a:lnTo>
                        <a:pt x="86" y="634"/>
                      </a:lnTo>
                      <a:lnTo>
                        <a:pt x="101" y="640"/>
                      </a:lnTo>
                      <a:lnTo>
                        <a:pt x="135" y="648"/>
                      </a:lnTo>
                      <a:lnTo>
                        <a:pt x="172" y="649"/>
                      </a:lnTo>
                      <a:lnTo>
                        <a:pt x="236" y="641"/>
                      </a:lnTo>
                      <a:lnTo>
                        <a:pt x="261" y="635"/>
                      </a:lnTo>
                      <a:lnTo>
                        <a:pt x="304" y="619"/>
                      </a:lnTo>
                      <a:lnTo>
                        <a:pt x="324" y="608"/>
                      </a:lnTo>
                      <a:lnTo>
                        <a:pt x="339" y="594"/>
                      </a:lnTo>
                      <a:lnTo>
                        <a:pt x="351" y="577"/>
                      </a:lnTo>
                      <a:lnTo>
                        <a:pt x="361" y="557"/>
                      </a:lnTo>
                      <a:lnTo>
                        <a:pt x="376" y="511"/>
                      </a:lnTo>
                      <a:lnTo>
                        <a:pt x="384" y="459"/>
                      </a:lnTo>
                      <a:lnTo>
                        <a:pt x="386" y="408"/>
                      </a:lnTo>
                      <a:lnTo>
                        <a:pt x="385" y="382"/>
                      </a:lnTo>
                      <a:lnTo>
                        <a:pt x="378" y="324"/>
                      </a:lnTo>
                      <a:lnTo>
                        <a:pt x="366" y="265"/>
                      </a:lnTo>
                      <a:lnTo>
                        <a:pt x="331" y="130"/>
                      </a:lnTo>
                      <a:lnTo>
                        <a:pt x="320" y="98"/>
                      </a:lnTo>
                      <a:lnTo>
                        <a:pt x="300" y="59"/>
                      </a:lnTo>
                      <a:lnTo>
                        <a:pt x="292" y="49"/>
                      </a:lnTo>
                      <a:lnTo>
                        <a:pt x="274" y="32"/>
                      </a:lnTo>
                      <a:lnTo>
                        <a:pt x="264" y="25"/>
                      </a:lnTo>
                      <a:lnTo>
                        <a:pt x="244" y="15"/>
                      </a:lnTo>
                      <a:lnTo>
                        <a:pt x="215" y="4"/>
                      </a:lnTo>
                      <a:lnTo>
                        <a:pt x="205" y="2"/>
                      </a:lnTo>
                      <a:lnTo>
                        <a:pt x="186" y="0"/>
                      </a:lnTo>
                      <a:lnTo>
                        <a:pt x="151" y="2"/>
                      </a:lnTo>
                      <a:close/>
                    </a:path>
                  </a:pathLst>
                </a:custGeom>
                <a:solidFill>
                  <a:srgbClr val="000000"/>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62" name="Freeform 30"/>
                <p:cNvSpPr>
                  <a:spLocks/>
                </p:cNvSpPr>
                <p:nvPr/>
              </p:nvSpPr>
              <p:spPr bwMode="auto">
                <a:xfrm>
                  <a:off x="1518" y="1517"/>
                  <a:ext cx="534" cy="436"/>
                </a:xfrm>
                <a:custGeom>
                  <a:avLst/>
                  <a:gdLst>
                    <a:gd name="T0" fmla="*/ 153 w 534"/>
                    <a:gd name="T1" fmla="*/ 41 h 436"/>
                    <a:gd name="T2" fmla="*/ 128 w 534"/>
                    <a:gd name="T3" fmla="*/ 75 h 436"/>
                    <a:gd name="T4" fmla="*/ 119 w 534"/>
                    <a:gd name="T5" fmla="*/ 71 h 436"/>
                    <a:gd name="T6" fmla="*/ 92 w 534"/>
                    <a:gd name="T7" fmla="*/ 21 h 436"/>
                    <a:gd name="T8" fmla="*/ 77 w 534"/>
                    <a:gd name="T9" fmla="*/ 3 h 436"/>
                    <a:gd name="T10" fmla="*/ 62 w 534"/>
                    <a:gd name="T11" fmla="*/ 0 h 436"/>
                    <a:gd name="T12" fmla="*/ 47 w 534"/>
                    <a:gd name="T13" fmla="*/ 13 h 436"/>
                    <a:gd name="T14" fmla="*/ 42 w 534"/>
                    <a:gd name="T15" fmla="*/ 39 h 436"/>
                    <a:gd name="T16" fmla="*/ 59 w 534"/>
                    <a:gd name="T17" fmla="*/ 58 h 436"/>
                    <a:gd name="T18" fmla="*/ 87 w 534"/>
                    <a:gd name="T19" fmla="*/ 93 h 436"/>
                    <a:gd name="T20" fmla="*/ 81 w 534"/>
                    <a:gd name="T21" fmla="*/ 101 h 436"/>
                    <a:gd name="T22" fmla="*/ 3 w 534"/>
                    <a:gd name="T23" fmla="*/ 125 h 436"/>
                    <a:gd name="T24" fmla="*/ 0 w 534"/>
                    <a:gd name="T25" fmla="*/ 137 h 436"/>
                    <a:gd name="T26" fmla="*/ 19 w 534"/>
                    <a:gd name="T27" fmla="*/ 167 h 436"/>
                    <a:gd name="T28" fmla="*/ 39 w 534"/>
                    <a:gd name="T29" fmla="*/ 169 h 436"/>
                    <a:gd name="T30" fmla="*/ 77 w 534"/>
                    <a:gd name="T31" fmla="*/ 146 h 436"/>
                    <a:gd name="T32" fmla="*/ 88 w 534"/>
                    <a:gd name="T33" fmla="*/ 134 h 436"/>
                    <a:gd name="T34" fmla="*/ 103 w 534"/>
                    <a:gd name="T35" fmla="*/ 135 h 436"/>
                    <a:gd name="T36" fmla="*/ 119 w 534"/>
                    <a:gd name="T37" fmla="*/ 160 h 436"/>
                    <a:gd name="T38" fmla="*/ 132 w 534"/>
                    <a:gd name="T39" fmla="*/ 271 h 436"/>
                    <a:gd name="T40" fmla="*/ 170 w 534"/>
                    <a:gd name="T41" fmla="*/ 303 h 436"/>
                    <a:gd name="T42" fmla="*/ 256 w 534"/>
                    <a:gd name="T43" fmla="*/ 355 h 436"/>
                    <a:gd name="T44" fmla="*/ 321 w 534"/>
                    <a:gd name="T45" fmla="*/ 430 h 436"/>
                    <a:gd name="T46" fmla="*/ 333 w 534"/>
                    <a:gd name="T47" fmla="*/ 436 h 436"/>
                    <a:gd name="T48" fmla="*/ 352 w 534"/>
                    <a:gd name="T49" fmla="*/ 429 h 436"/>
                    <a:gd name="T50" fmla="*/ 426 w 534"/>
                    <a:gd name="T51" fmla="*/ 386 h 436"/>
                    <a:gd name="T52" fmla="*/ 517 w 534"/>
                    <a:gd name="T53" fmla="*/ 313 h 436"/>
                    <a:gd name="T54" fmla="*/ 533 w 534"/>
                    <a:gd name="T55" fmla="*/ 274 h 436"/>
                    <a:gd name="T56" fmla="*/ 528 w 534"/>
                    <a:gd name="T57" fmla="*/ 239 h 436"/>
                    <a:gd name="T58" fmla="*/ 513 w 534"/>
                    <a:gd name="T59" fmla="*/ 219 h 436"/>
                    <a:gd name="T60" fmla="*/ 491 w 534"/>
                    <a:gd name="T61" fmla="*/ 215 h 436"/>
                    <a:gd name="T62" fmla="*/ 453 w 534"/>
                    <a:gd name="T63" fmla="*/ 225 h 436"/>
                    <a:gd name="T64" fmla="*/ 419 w 534"/>
                    <a:gd name="T65" fmla="*/ 251 h 436"/>
                    <a:gd name="T66" fmla="*/ 406 w 534"/>
                    <a:gd name="T67" fmla="*/ 283 h 436"/>
                    <a:gd name="T68" fmla="*/ 382 w 534"/>
                    <a:gd name="T69" fmla="*/ 310 h 436"/>
                    <a:gd name="T70" fmla="*/ 338 w 534"/>
                    <a:gd name="T71" fmla="*/ 324 h 436"/>
                    <a:gd name="T72" fmla="*/ 237 w 534"/>
                    <a:gd name="T73" fmla="*/ 273 h 436"/>
                    <a:gd name="T74" fmla="*/ 168 w 534"/>
                    <a:gd name="T75" fmla="*/ 204 h 436"/>
                    <a:gd name="T76" fmla="*/ 149 w 534"/>
                    <a:gd name="T77" fmla="*/ 122 h 436"/>
                    <a:gd name="T78" fmla="*/ 158 w 534"/>
                    <a:gd name="T79" fmla="*/ 104 h 436"/>
                    <a:gd name="T80" fmla="*/ 200 w 534"/>
                    <a:gd name="T81" fmla="*/ 72 h 436"/>
                    <a:gd name="T82" fmla="*/ 216 w 534"/>
                    <a:gd name="T83" fmla="*/ 53 h 436"/>
                    <a:gd name="T84" fmla="*/ 209 w 534"/>
                    <a:gd name="T85" fmla="*/ 33 h 436"/>
                    <a:gd name="T86" fmla="*/ 199 w 534"/>
                    <a:gd name="T87" fmla="*/ 23 h 436"/>
                    <a:gd name="T88" fmla="*/ 186 w 534"/>
                    <a:gd name="T89" fmla="*/ 21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34" h="436">
                      <a:moveTo>
                        <a:pt x="162" y="31"/>
                      </a:moveTo>
                      <a:lnTo>
                        <a:pt x="158" y="35"/>
                      </a:lnTo>
                      <a:lnTo>
                        <a:pt x="153" y="41"/>
                      </a:lnTo>
                      <a:lnTo>
                        <a:pt x="136" y="68"/>
                      </a:lnTo>
                      <a:lnTo>
                        <a:pt x="130" y="75"/>
                      </a:lnTo>
                      <a:lnTo>
                        <a:pt x="128" y="75"/>
                      </a:lnTo>
                      <a:lnTo>
                        <a:pt x="125" y="75"/>
                      </a:lnTo>
                      <a:lnTo>
                        <a:pt x="122" y="74"/>
                      </a:lnTo>
                      <a:lnTo>
                        <a:pt x="119" y="71"/>
                      </a:lnTo>
                      <a:lnTo>
                        <a:pt x="113" y="63"/>
                      </a:lnTo>
                      <a:lnTo>
                        <a:pt x="100" y="39"/>
                      </a:lnTo>
                      <a:lnTo>
                        <a:pt x="92" y="21"/>
                      </a:lnTo>
                      <a:lnTo>
                        <a:pt x="87" y="11"/>
                      </a:lnTo>
                      <a:lnTo>
                        <a:pt x="84" y="7"/>
                      </a:lnTo>
                      <a:lnTo>
                        <a:pt x="77" y="3"/>
                      </a:lnTo>
                      <a:lnTo>
                        <a:pt x="69" y="0"/>
                      </a:lnTo>
                      <a:lnTo>
                        <a:pt x="65" y="0"/>
                      </a:lnTo>
                      <a:lnTo>
                        <a:pt x="62" y="0"/>
                      </a:lnTo>
                      <a:lnTo>
                        <a:pt x="55" y="2"/>
                      </a:lnTo>
                      <a:lnTo>
                        <a:pt x="53" y="5"/>
                      </a:lnTo>
                      <a:lnTo>
                        <a:pt x="47" y="13"/>
                      </a:lnTo>
                      <a:lnTo>
                        <a:pt x="44" y="24"/>
                      </a:lnTo>
                      <a:lnTo>
                        <a:pt x="42" y="30"/>
                      </a:lnTo>
                      <a:lnTo>
                        <a:pt x="42" y="39"/>
                      </a:lnTo>
                      <a:lnTo>
                        <a:pt x="44" y="43"/>
                      </a:lnTo>
                      <a:lnTo>
                        <a:pt x="45" y="46"/>
                      </a:lnTo>
                      <a:lnTo>
                        <a:pt x="59" y="58"/>
                      </a:lnTo>
                      <a:lnTo>
                        <a:pt x="66" y="65"/>
                      </a:lnTo>
                      <a:lnTo>
                        <a:pt x="86" y="90"/>
                      </a:lnTo>
                      <a:lnTo>
                        <a:pt x="87" y="93"/>
                      </a:lnTo>
                      <a:lnTo>
                        <a:pt x="87" y="96"/>
                      </a:lnTo>
                      <a:lnTo>
                        <a:pt x="85" y="99"/>
                      </a:lnTo>
                      <a:lnTo>
                        <a:pt x="81" y="101"/>
                      </a:lnTo>
                      <a:lnTo>
                        <a:pt x="20" y="117"/>
                      </a:lnTo>
                      <a:lnTo>
                        <a:pt x="7" y="121"/>
                      </a:lnTo>
                      <a:lnTo>
                        <a:pt x="3" y="125"/>
                      </a:lnTo>
                      <a:lnTo>
                        <a:pt x="0" y="128"/>
                      </a:lnTo>
                      <a:lnTo>
                        <a:pt x="0" y="132"/>
                      </a:lnTo>
                      <a:lnTo>
                        <a:pt x="0" y="137"/>
                      </a:lnTo>
                      <a:lnTo>
                        <a:pt x="4" y="149"/>
                      </a:lnTo>
                      <a:lnTo>
                        <a:pt x="11" y="160"/>
                      </a:lnTo>
                      <a:lnTo>
                        <a:pt x="19" y="167"/>
                      </a:lnTo>
                      <a:lnTo>
                        <a:pt x="23" y="169"/>
                      </a:lnTo>
                      <a:lnTo>
                        <a:pt x="33" y="170"/>
                      </a:lnTo>
                      <a:lnTo>
                        <a:pt x="39" y="169"/>
                      </a:lnTo>
                      <a:lnTo>
                        <a:pt x="60" y="162"/>
                      </a:lnTo>
                      <a:lnTo>
                        <a:pt x="65" y="159"/>
                      </a:lnTo>
                      <a:lnTo>
                        <a:pt x="77" y="146"/>
                      </a:lnTo>
                      <a:lnTo>
                        <a:pt x="81" y="141"/>
                      </a:lnTo>
                      <a:lnTo>
                        <a:pt x="85" y="137"/>
                      </a:lnTo>
                      <a:lnTo>
                        <a:pt x="88" y="134"/>
                      </a:lnTo>
                      <a:lnTo>
                        <a:pt x="92" y="133"/>
                      </a:lnTo>
                      <a:lnTo>
                        <a:pt x="96" y="133"/>
                      </a:lnTo>
                      <a:lnTo>
                        <a:pt x="103" y="135"/>
                      </a:lnTo>
                      <a:lnTo>
                        <a:pt x="106" y="137"/>
                      </a:lnTo>
                      <a:lnTo>
                        <a:pt x="113" y="144"/>
                      </a:lnTo>
                      <a:lnTo>
                        <a:pt x="119" y="160"/>
                      </a:lnTo>
                      <a:lnTo>
                        <a:pt x="125" y="252"/>
                      </a:lnTo>
                      <a:lnTo>
                        <a:pt x="128" y="264"/>
                      </a:lnTo>
                      <a:lnTo>
                        <a:pt x="132" y="271"/>
                      </a:lnTo>
                      <a:lnTo>
                        <a:pt x="138" y="280"/>
                      </a:lnTo>
                      <a:lnTo>
                        <a:pt x="163" y="299"/>
                      </a:lnTo>
                      <a:lnTo>
                        <a:pt x="170" y="303"/>
                      </a:lnTo>
                      <a:lnTo>
                        <a:pt x="202" y="314"/>
                      </a:lnTo>
                      <a:lnTo>
                        <a:pt x="217" y="322"/>
                      </a:lnTo>
                      <a:lnTo>
                        <a:pt x="256" y="355"/>
                      </a:lnTo>
                      <a:lnTo>
                        <a:pt x="284" y="386"/>
                      </a:lnTo>
                      <a:lnTo>
                        <a:pt x="306" y="415"/>
                      </a:lnTo>
                      <a:lnTo>
                        <a:pt x="321" y="430"/>
                      </a:lnTo>
                      <a:lnTo>
                        <a:pt x="324" y="432"/>
                      </a:lnTo>
                      <a:lnTo>
                        <a:pt x="327" y="434"/>
                      </a:lnTo>
                      <a:lnTo>
                        <a:pt x="333" y="436"/>
                      </a:lnTo>
                      <a:lnTo>
                        <a:pt x="338" y="436"/>
                      </a:lnTo>
                      <a:lnTo>
                        <a:pt x="343" y="435"/>
                      </a:lnTo>
                      <a:lnTo>
                        <a:pt x="352" y="429"/>
                      </a:lnTo>
                      <a:lnTo>
                        <a:pt x="358" y="425"/>
                      </a:lnTo>
                      <a:lnTo>
                        <a:pt x="371" y="416"/>
                      </a:lnTo>
                      <a:lnTo>
                        <a:pt x="426" y="386"/>
                      </a:lnTo>
                      <a:lnTo>
                        <a:pt x="486" y="347"/>
                      </a:lnTo>
                      <a:lnTo>
                        <a:pt x="503" y="333"/>
                      </a:lnTo>
                      <a:lnTo>
                        <a:pt x="517" y="313"/>
                      </a:lnTo>
                      <a:lnTo>
                        <a:pt x="525" y="297"/>
                      </a:lnTo>
                      <a:lnTo>
                        <a:pt x="531" y="281"/>
                      </a:lnTo>
                      <a:lnTo>
                        <a:pt x="533" y="274"/>
                      </a:lnTo>
                      <a:lnTo>
                        <a:pt x="534" y="260"/>
                      </a:lnTo>
                      <a:lnTo>
                        <a:pt x="532" y="253"/>
                      </a:lnTo>
                      <a:lnTo>
                        <a:pt x="528" y="239"/>
                      </a:lnTo>
                      <a:lnTo>
                        <a:pt x="524" y="233"/>
                      </a:lnTo>
                      <a:lnTo>
                        <a:pt x="517" y="223"/>
                      </a:lnTo>
                      <a:lnTo>
                        <a:pt x="513" y="219"/>
                      </a:lnTo>
                      <a:lnTo>
                        <a:pt x="508" y="217"/>
                      </a:lnTo>
                      <a:lnTo>
                        <a:pt x="503" y="215"/>
                      </a:lnTo>
                      <a:lnTo>
                        <a:pt x="491" y="215"/>
                      </a:lnTo>
                      <a:lnTo>
                        <a:pt x="478" y="216"/>
                      </a:lnTo>
                      <a:lnTo>
                        <a:pt x="466" y="219"/>
                      </a:lnTo>
                      <a:lnTo>
                        <a:pt x="453" y="225"/>
                      </a:lnTo>
                      <a:lnTo>
                        <a:pt x="441" y="232"/>
                      </a:lnTo>
                      <a:lnTo>
                        <a:pt x="423" y="246"/>
                      </a:lnTo>
                      <a:lnTo>
                        <a:pt x="419" y="251"/>
                      </a:lnTo>
                      <a:lnTo>
                        <a:pt x="415" y="257"/>
                      </a:lnTo>
                      <a:lnTo>
                        <a:pt x="412" y="263"/>
                      </a:lnTo>
                      <a:lnTo>
                        <a:pt x="406" y="283"/>
                      </a:lnTo>
                      <a:lnTo>
                        <a:pt x="403" y="290"/>
                      </a:lnTo>
                      <a:lnTo>
                        <a:pt x="395" y="301"/>
                      </a:lnTo>
                      <a:lnTo>
                        <a:pt x="382" y="310"/>
                      </a:lnTo>
                      <a:lnTo>
                        <a:pt x="361" y="321"/>
                      </a:lnTo>
                      <a:lnTo>
                        <a:pt x="345" y="324"/>
                      </a:lnTo>
                      <a:lnTo>
                        <a:pt x="338" y="324"/>
                      </a:lnTo>
                      <a:lnTo>
                        <a:pt x="330" y="323"/>
                      </a:lnTo>
                      <a:lnTo>
                        <a:pt x="313" y="317"/>
                      </a:lnTo>
                      <a:lnTo>
                        <a:pt x="237" y="273"/>
                      </a:lnTo>
                      <a:lnTo>
                        <a:pt x="197" y="240"/>
                      </a:lnTo>
                      <a:lnTo>
                        <a:pt x="176" y="218"/>
                      </a:lnTo>
                      <a:lnTo>
                        <a:pt x="168" y="204"/>
                      </a:lnTo>
                      <a:lnTo>
                        <a:pt x="160" y="186"/>
                      </a:lnTo>
                      <a:lnTo>
                        <a:pt x="152" y="154"/>
                      </a:lnTo>
                      <a:lnTo>
                        <a:pt x="149" y="122"/>
                      </a:lnTo>
                      <a:lnTo>
                        <a:pt x="150" y="117"/>
                      </a:lnTo>
                      <a:lnTo>
                        <a:pt x="152" y="110"/>
                      </a:lnTo>
                      <a:lnTo>
                        <a:pt x="158" y="104"/>
                      </a:lnTo>
                      <a:lnTo>
                        <a:pt x="170" y="92"/>
                      </a:lnTo>
                      <a:lnTo>
                        <a:pt x="192" y="77"/>
                      </a:lnTo>
                      <a:lnTo>
                        <a:pt x="200" y="72"/>
                      </a:lnTo>
                      <a:lnTo>
                        <a:pt x="211" y="62"/>
                      </a:lnTo>
                      <a:lnTo>
                        <a:pt x="215" y="57"/>
                      </a:lnTo>
                      <a:lnTo>
                        <a:pt x="216" y="53"/>
                      </a:lnTo>
                      <a:lnTo>
                        <a:pt x="216" y="47"/>
                      </a:lnTo>
                      <a:lnTo>
                        <a:pt x="215" y="42"/>
                      </a:lnTo>
                      <a:lnTo>
                        <a:pt x="209" y="33"/>
                      </a:lnTo>
                      <a:lnTo>
                        <a:pt x="206" y="28"/>
                      </a:lnTo>
                      <a:lnTo>
                        <a:pt x="202" y="25"/>
                      </a:lnTo>
                      <a:lnTo>
                        <a:pt x="199" y="23"/>
                      </a:lnTo>
                      <a:lnTo>
                        <a:pt x="196" y="22"/>
                      </a:lnTo>
                      <a:lnTo>
                        <a:pt x="191" y="21"/>
                      </a:lnTo>
                      <a:lnTo>
                        <a:pt x="186" y="21"/>
                      </a:lnTo>
                      <a:lnTo>
                        <a:pt x="172" y="26"/>
                      </a:lnTo>
                      <a:lnTo>
                        <a:pt x="162" y="31"/>
                      </a:lnTo>
                      <a:close/>
                    </a:path>
                  </a:pathLst>
                </a:custGeom>
                <a:solidFill>
                  <a:srgbClr val="000000"/>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63" name="Freeform 31"/>
                <p:cNvSpPr>
                  <a:spLocks/>
                </p:cNvSpPr>
                <p:nvPr/>
              </p:nvSpPr>
              <p:spPr bwMode="auto">
                <a:xfrm>
                  <a:off x="2097" y="1374"/>
                  <a:ext cx="519" cy="439"/>
                </a:xfrm>
                <a:custGeom>
                  <a:avLst/>
                  <a:gdLst>
                    <a:gd name="T0" fmla="*/ 448 w 519"/>
                    <a:gd name="T1" fmla="*/ 8 h 439"/>
                    <a:gd name="T2" fmla="*/ 427 w 519"/>
                    <a:gd name="T3" fmla="*/ 0 h 439"/>
                    <a:gd name="T4" fmla="*/ 413 w 519"/>
                    <a:gd name="T5" fmla="*/ 3 h 439"/>
                    <a:gd name="T6" fmla="*/ 395 w 519"/>
                    <a:gd name="T7" fmla="*/ 25 h 439"/>
                    <a:gd name="T8" fmla="*/ 391 w 519"/>
                    <a:gd name="T9" fmla="*/ 73 h 439"/>
                    <a:gd name="T10" fmla="*/ 386 w 519"/>
                    <a:gd name="T11" fmla="*/ 93 h 439"/>
                    <a:gd name="T12" fmla="*/ 380 w 519"/>
                    <a:gd name="T13" fmla="*/ 95 h 439"/>
                    <a:gd name="T14" fmla="*/ 360 w 519"/>
                    <a:gd name="T15" fmla="*/ 72 h 439"/>
                    <a:gd name="T16" fmla="*/ 328 w 519"/>
                    <a:gd name="T17" fmla="*/ 46 h 439"/>
                    <a:gd name="T18" fmla="*/ 295 w 519"/>
                    <a:gd name="T19" fmla="*/ 49 h 439"/>
                    <a:gd name="T20" fmla="*/ 280 w 519"/>
                    <a:gd name="T21" fmla="*/ 63 h 439"/>
                    <a:gd name="T22" fmla="*/ 277 w 519"/>
                    <a:gd name="T23" fmla="*/ 84 h 439"/>
                    <a:gd name="T24" fmla="*/ 292 w 519"/>
                    <a:gd name="T25" fmla="*/ 101 h 439"/>
                    <a:gd name="T26" fmla="*/ 310 w 519"/>
                    <a:gd name="T27" fmla="*/ 102 h 439"/>
                    <a:gd name="T28" fmla="*/ 331 w 519"/>
                    <a:gd name="T29" fmla="*/ 109 h 439"/>
                    <a:gd name="T30" fmla="*/ 352 w 519"/>
                    <a:gd name="T31" fmla="*/ 136 h 439"/>
                    <a:gd name="T32" fmla="*/ 360 w 519"/>
                    <a:gd name="T33" fmla="*/ 166 h 439"/>
                    <a:gd name="T34" fmla="*/ 310 w 519"/>
                    <a:gd name="T35" fmla="*/ 326 h 439"/>
                    <a:gd name="T36" fmla="*/ 286 w 519"/>
                    <a:gd name="T37" fmla="*/ 355 h 439"/>
                    <a:gd name="T38" fmla="*/ 239 w 519"/>
                    <a:gd name="T39" fmla="*/ 358 h 439"/>
                    <a:gd name="T40" fmla="*/ 103 w 519"/>
                    <a:gd name="T41" fmla="*/ 334 h 439"/>
                    <a:gd name="T42" fmla="*/ 20 w 519"/>
                    <a:gd name="T43" fmla="*/ 354 h 439"/>
                    <a:gd name="T44" fmla="*/ 11 w 519"/>
                    <a:gd name="T45" fmla="*/ 362 h 439"/>
                    <a:gd name="T46" fmla="*/ 3 w 519"/>
                    <a:gd name="T47" fmla="*/ 382 h 439"/>
                    <a:gd name="T48" fmla="*/ 2 w 519"/>
                    <a:gd name="T49" fmla="*/ 410 h 439"/>
                    <a:gd name="T50" fmla="*/ 11 w 519"/>
                    <a:gd name="T51" fmla="*/ 420 h 439"/>
                    <a:gd name="T52" fmla="*/ 76 w 519"/>
                    <a:gd name="T53" fmla="*/ 439 h 439"/>
                    <a:gd name="T54" fmla="*/ 125 w 519"/>
                    <a:gd name="T55" fmla="*/ 416 h 439"/>
                    <a:gd name="T56" fmla="*/ 247 w 519"/>
                    <a:gd name="T57" fmla="*/ 413 h 439"/>
                    <a:gd name="T58" fmla="*/ 304 w 519"/>
                    <a:gd name="T59" fmla="*/ 417 h 439"/>
                    <a:gd name="T60" fmla="*/ 328 w 519"/>
                    <a:gd name="T61" fmla="*/ 393 h 439"/>
                    <a:gd name="T62" fmla="*/ 411 w 519"/>
                    <a:gd name="T63" fmla="*/ 163 h 439"/>
                    <a:gd name="T64" fmla="*/ 424 w 519"/>
                    <a:gd name="T65" fmla="*/ 152 h 439"/>
                    <a:gd name="T66" fmla="*/ 456 w 519"/>
                    <a:gd name="T67" fmla="*/ 154 h 439"/>
                    <a:gd name="T68" fmla="*/ 501 w 519"/>
                    <a:gd name="T69" fmla="*/ 156 h 439"/>
                    <a:gd name="T70" fmla="*/ 512 w 519"/>
                    <a:gd name="T71" fmla="*/ 146 h 439"/>
                    <a:gd name="T72" fmla="*/ 519 w 519"/>
                    <a:gd name="T73" fmla="*/ 128 h 439"/>
                    <a:gd name="T74" fmla="*/ 517 w 519"/>
                    <a:gd name="T75" fmla="*/ 118 h 439"/>
                    <a:gd name="T76" fmla="*/ 505 w 519"/>
                    <a:gd name="T77" fmla="*/ 106 h 439"/>
                    <a:gd name="T78" fmla="*/ 491 w 519"/>
                    <a:gd name="T79" fmla="*/ 102 h 439"/>
                    <a:gd name="T80" fmla="*/ 428 w 519"/>
                    <a:gd name="T81" fmla="*/ 114 h 439"/>
                    <a:gd name="T82" fmla="*/ 421 w 519"/>
                    <a:gd name="T83" fmla="*/ 101 h 439"/>
                    <a:gd name="T84" fmla="*/ 441 w 519"/>
                    <a:gd name="T85" fmla="*/ 67 h 439"/>
                    <a:gd name="T86" fmla="*/ 455 w 519"/>
                    <a:gd name="T87" fmla="*/ 19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9" h="439">
                      <a:moveTo>
                        <a:pt x="454" y="14"/>
                      </a:moveTo>
                      <a:lnTo>
                        <a:pt x="451" y="11"/>
                      </a:lnTo>
                      <a:lnTo>
                        <a:pt x="448" y="8"/>
                      </a:lnTo>
                      <a:lnTo>
                        <a:pt x="442" y="5"/>
                      </a:lnTo>
                      <a:lnTo>
                        <a:pt x="432" y="1"/>
                      </a:lnTo>
                      <a:lnTo>
                        <a:pt x="427" y="0"/>
                      </a:lnTo>
                      <a:lnTo>
                        <a:pt x="422" y="0"/>
                      </a:lnTo>
                      <a:lnTo>
                        <a:pt x="417" y="1"/>
                      </a:lnTo>
                      <a:lnTo>
                        <a:pt x="413" y="3"/>
                      </a:lnTo>
                      <a:lnTo>
                        <a:pt x="405" y="10"/>
                      </a:lnTo>
                      <a:lnTo>
                        <a:pt x="402" y="15"/>
                      </a:lnTo>
                      <a:lnTo>
                        <a:pt x="395" y="25"/>
                      </a:lnTo>
                      <a:lnTo>
                        <a:pt x="391" y="35"/>
                      </a:lnTo>
                      <a:lnTo>
                        <a:pt x="390" y="40"/>
                      </a:lnTo>
                      <a:lnTo>
                        <a:pt x="391" y="73"/>
                      </a:lnTo>
                      <a:lnTo>
                        <a:pt x="391" y="77"/>
                      </a:lnTo>
                      <a:lnTo>
                        <a:pt x="387" y="90"/>
                      </a:lnTo>
                      <a:lnTo>
                        <a:pt x="386" y="93"/>
                      </a:lnTo>
                      <a:lnTo>
                        <a:pt x="384" y="94"/>
                      </a:lnTo>
                      <a:lnTo>
                        <a:pt x="382" y="95"/>
                      </a:lnTo>
                      <a:lnTo>
                        <a:pt x="380" y="95"/>
                      </a:lnTo>
                      <a:lnTo>
                        <a:pt x="378" y="95"/>
                      </a:lnTo>
                      <a:lnTo>
                        <a:pt x="376" y="93"/>
                      </a:lnTo>
                      <a:lnTo>
                        <a:pt x="360" y="72"/>
                      </a:lnTo>
                      <a:lnTo>
                        <a:pt x="345" y="57"/>
                      </a:lnTo>
                      <a:lnTo>
                        <a:pt x="337" y="50"/>
                      </a:lnTo>
                      <a:lnTo>
                        <a:pt x="328" y="46"/>
                      </a:lnTo>
                      <a:lnTo>
                        <a:pt x="319" y="44"/>
                      </a:lnTo>
                      <a:lnTo>
                        <a:pt x="309" y="45"/>
                      </a:lnTo>
                      <a:lnTo>
                        <a:pt x="295" y="49"/>
                      </a:lnTo>
                      <a:lnTo>
                        <a:pt x="288" y="53"/>
                      </a:lnTo>
                      <a:lnTo>
                        <a:pt x="286" y="56"/>
                      </a:lnTo>
                      <a:lnTo>
                        <a:pt x="280" y="63"/>
                      </a:lnTo>
                      <a:lnTo>
                        <a:pt x="277" y="70"/>
                      </a:lnTo>
                      <a:lnTo>
                        <a:pt x="276" y="77"/>
                      </a:lnTo>
                      <a:lnTo>
                        <a:pt x="277" y="84"/>
                      </a:lnTo>
                      <a:lnTo>
                        <a:pt x="280" y="90"/>
                      </a:lnTo>
                      <a:lnTo>
                        <a:pt x="285" y="96"/>
                      </a:lnTo>
                      <a:lnTo>
                        <a:pt x="292" y="101"/>
                      </a:lnTo>
                      <a:lnTo>
                        <a:pt x="296" y="102"/>
                      </a:lnTo>
                      <a:lnTo>
                        <a:pt x="300" y="102"/>
                      </a:lnTo>
                      <a:lnTo>
                        <a:pt x="310" y="102"/>
                      </a:lnTo>
                      <a:lnTo>
                        <a:pt x="321" y="104"/>
                      </a:lnTo>
                      <a:lnTo>
                        <a:pt x="326" y="106"/>
                      </a:lnTo>
                      <a:lnTo>
                        <a:pt x="331" y="109"/>
                      </a:lnTo>
                      <a:lnTo>
                        <a:pt x="335" y="112"/>
                      </a:lnTo>
                      <a:lnTo>
                        <a:pt x="344" y="123"/>
                      </a:lnTo>
                      <a:lnTo>
                        <a:pt x="352" y="136"/>
                      </a:lnTo>
                      <a:lnTo>
                        <a:pt x="358" y="150"/>
                      </a:lnTo>
                      <a:lnTo>
                        <a:pt x="360" y="158"/>
                      </a:lnTo>
                      <a:lnTo>
                        <a:pt x="360" y="166"/>
                      </a:lnTo>
                      <a:lnTo>
                        <a:pt x="356" y="191"/>
                      </a:lnTo>
                      <a:lnTo>
                        <a:pt x="314" y="317"/>
                      </a:lnTo>
                      <a:lnTo>
                        <a:pt x="310" y="326"/>
                      </a:lnTo>
                      <a:lnTo>
                        <a:pt x="296" y="346"/>
                      </a:lnTo>
                      <a:lnTo>
                        <a:pt x="291" y="351"/>
                      </a:lnTo>
                      <a:lnTo>
                        <a:pt x="286" y="355"/>
                      </a:lnTo>
                      <a:lnTo>
                        <a:pt x="275" y="361"/>
                      </a:lnTo>
                      <a:lnTo>
                        <a:pt x="262" y="363"/>
                      </a:lnTo>
                      <a:lnTo>
                        <a:pt x="239" y="358"/>
                      </a:lnTo>
                      <a:lnTo>
                        <a:pt x="222" y="351"/>
                      </a:lnTo>
                      <a:lnTo>
                        <a:pt x="154" y="338"/>
                      </a:lnTo>
                      <a:lnTo>
                        <a:pt x="103" y="334"/>
                      </a:lnTo>
                      <a:lnTo>
                        <a:pt x="59" y="341"/>
                      </a:lnTo>
                      <a:lnTo>
                        <a:pt x="49" y="344"/>
                      </a:lnTo>
                      <a:lnTo>
                        <a:pt x="20" y="354"/>
                      </a:lnTo>
                      <a:lnTo>
                        <a:pt x="16" y="356"/>
                      </a:lnTo>
                      <a:lnTo>
                        <a:pt x="15" y="357"/>
                      </a:lnTo>
                      <a:lnTo>
                        <a:pt x="11" y="362"/>
                      </a:lnTo>
                      <a:lnTo>
                        <a:pt x="11" y="365"/>
                      </a:lnTo>
                      <a:lnTo>
                        <a:pt x="7" y="372"/>
                      </a:lnTo>
                      <a:lnTo>
                        <a:pt x="3" y="382"/>
                      </a:lnTo>
                      <a:lnTo>
                        <a:pt x="1" y="394"/>
                      </a:lnTo>
                      <a:lnTo>
                        <a:pt x="0" y="405"/>
                      </a:lnTo>
                      <a:lnTo>
                        <a:pt x="2" y="410"/>
                      </a:lnTo>
                      <a:lnTo>
                        <a:pt x="4" y="414"/>
                      </a:lnTo>
                      <a:lnTo>
                        <a:pt x="7" y="417"/>
                      </a:lnTo>
                      <a:lnTo>
                        <a:pt x="11" y="420"/>
                      </a:lnTo>
                      <a:lnTo>
                        <a:pt x="59" y="438"/>
                      </a:lnTo>
                      <a:lnTo>
                        <a:pt x="70" y="439"/>
                      </a:lnTo>
                      <a:lnTo>
                        <a:pt x="76" y="439"/>
                      </a:lnTo>
                      <a:lnTo>
                        <a:pt x="83" y="438"/>
                      </a:lnTo>
                      <a:lnTo>
                        <a:pt x="89" y="437"/>
                      </a:lnTo>
                      <a:lnTo>
                        <a:pt x="125" y="416"/>
                      </a:lnTo>
                      <a:lnTo>
                        <a:pt x="143" y="410"/>
                      </a:lnTo>
                      <a:lnTo>
                        <a:pt x="153" y="408"/>
                      </a:lnTo>
                      <a:lnTo>
                        <a:pt x="247" y="413"/>
                      </a:lnTo>
                      <a:lnTo>
                        <a:pt x="277" y="420"/>
                      </a:lnTo>
                      <a:lnTo>
                        <a:pt x="296" y="420"/>
                      </a:lnTo>
                      <a:lnTo>
                        <a:pt x="304" y="417"/>
                      </a:lnTo>
                      <a:lnTo>
                        <a:pt x="313" y="412"/>
                      </a:lnTo>
                      <a:lnTo>
                        <a:pt x="316" y="408"/>
                      </a:lnTo>
                      <a:lnTo>
                        <a:pt x="328" y="393"/>
                      </a:lnTo>
                      <a:lnTo>
                        <a:pt x="362" y="320"/>
                      </a:lnTo>
                      <a:lnTo>
                        <a:pt x="403" y="185"/>
                      </a:lnTo>
                      <a:lnTo>
                        <a:pt x="411" y="163"/>
                      </a:lnTo>
                      <a:lnTo>
                        <a:pt x="418" y="155"/>
                      </a:lnTo>
                      <a:lnTo>
                        <a:pt x="420" y="153"/>
                      </a:lnTo>
                      <a:lnTo>
                        <a:pt x="424" y="152"/>
                      </a:lnTo>
                      <a:lnTo>
                        <a:pt x="434" y="152"/>
                      </a:lnTo>
                      <a:lnTo>
                        <a:pt x="438" y="153"/>
                      </a:lnTo>
                      <a:lnTo>
                        <a:pt x="456" y="154"/>
                      </a:lnTo>
                      <a:lnTo>
                        <a:pt x="481" y="157"/>
                      </a:lnTo>
                      <a:lnTo>
                        <a:pt x="495" y="157"/>
                      </a:lnTo>
                      <a:lnTo>
                        <a:pt x="501" y="156"/>
                      </a:lnTo>
                      <a:lnTo>
                        <a:pt x="505" y="153"/>
                      </a:lnTo>
                      <a:lnTo>
                        <a:pt x="509" y="150"/>
                      </a:lnTo>
                      <a:lnTo>
                        <a:pt x="512" y="146"/>
                      </a:lnTo>
                      <a:lnTo>
                        <a:pt x="515" y="141"/>
                      </a:lnTo>
                      <a:lnTo>
                        <a:pt x="518" y="132"/>
                      </a:lnTo>
                      <a:lnTo>
                        <a:pt x="519" y="128"/>
                      </a:lnTo>
                      <a:lnTo>
                        <a:pt x="519" y="124"/>
                      </a:lnTo>
                      <a:lnTo>
                        <a:pt x="518" y="121"/>
                      </a:lnTo>
                      <a:lnTo>
                        <a:pt x="517" y="118"/>
                      </a:lnTo>
                      <a:lnTo>
                        <a:pt x="514" y="114"/>
                      </a:lnTo>
                      <a:lnTo>
                        <a:pt x="512" y="112"/>
                      </a:lnTo>
                      <a:lnTo>
                        <a:pt x="505" y="106"/>
                      </a:lnTo>
                      <a:lnTo>
                        <a:pt x="498" y="103"/>
                      </a:lnTo>
                      <a:lnTo>
                        <a:pt x="495" y="102"/>
                      </a:lnTo>
                      <a:lnTo>
                        <a:pt x="491" y="102"/>
                      </a:lnTo>
                      <a:lnTo>
                        <a:pt x="482" y="104"/>
                      </a:lnTo>
                      <a:lnTo>
                        <a:pt x="431" y="114"/>
                      </a:lnTo>
                      <a:lnTo>
                        <a:pt x="428" y="114"/>
                      </a:lnTo>
                      <a:lnTo>
                        <a:pt x="424" y="111"/>
                      </a:lnTo>
                      <a:lnTo>
                        <a:pt x="421" y="107"/>
                      </a:lnTo>
                      <a:lnTo>
                        <a:pt x="421" y="101"/>
                      </a:lnTo>
                      <a:lnTo>
                        <a:pt x="422" y="95"/>
                      </a:lnTo>
                      <a:lnTo>
                        <a:pt x="424" y="92"/>
                      </a:lnTo>
                      <a:lnTo>
                        <a:pt x="441" y="67"/>
                      </a:lnTo>
                      <a:lnTo>
                        <a:pt x="452" y="36"/>
                      </a:lnTo>
                      <a:lnTo>
                        <a:pt x="455" y="24"/>
                      </a:lnTo>
                      <a:lnTo>
                        <a:pt x="455" y="19"/>
                      </a:lnTo>
                      <a:lnTo>
                        <a:pt x="454" y="14"/>
                      </a:lnTo>
                      <a:close/>
                    </a:path>
                  </a:pathLst>
                </a:custGeom>
                <a:solidFill>
                  <a:srgbClr val="000000"/>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64" name="Freeform 32"/>
                <p:cNvSpPr>
                  <a:spLocks/>
                </p:cNvSpPr>
                <p:nvPr/>
              </p:nvSpPr>
              <p:spPr bwMode="auto">
                <a:xfrm>
                  <a:off x="2086" y="2166"/>
                  <a:ext cx="302" cy="749"/>
                </a:xfrm>
                <a:custGeom>
                  <a:avLst/>
                  <a:gdLst>
                    <a:gd name="T0" fmla="*/ 45 w 302"/>
                    <a:gd name="T1" fmla="*/ 3 h 749"/>
                    <a:gd name="T2" fmla="*/ 19 w 302"/>
                    <a:gd name="T3" fmla="*/ 16 h 749"/>
                    <a:gd name="T4" fmla="*/ 6 w 302"/>
                    <a:gd name="T5" fmla="*/ 30 h 749"/>
                    <a:gd name="T6" fmla="*/ 0 w 302"/>
                    <a:gd name="T7" fmla="*/ 50 h 749"/>
                    <a:gd name="T8" fmla="*/ 7 w 302"/>
                    <a:gd name="T9" fmla="*/ 128 h 749"/>
                    <a:gd name="T10" fmla="*/ 26 w 302"/>
                    <a:gd name="T11" fmla="*/ 181 h 749"/>
                    <a:gd name="T12" fmla="*/ 99 w 302"/>
                    <a:gd name="T13" fmla="*/ 306 h 749"/>
                    <a:gd name="T14" fmla="*/ 109 w 302"/>
                    <a:gd name="T15" fmla="*/ 338 h 749"/>
                    <a:gd name="T16" fmla="*/ 108 w 302"/>
                    <a:gd name="T17" fmla="*/ 355 h 749"/>
                    <a:gd name="T18" fmla="*/ 91 w 302"/>
                    <a:gd name="T19" fmla="*/ 390 h 749"/>
                    <a:gd name="T20" fmla="*/ 61 w 302"/>
                    <a:gd name="T21" fmla="*/ 540 h 749"/>
                    <a:gd name="T22" fmla="*/ 50 w 302"/>
                    <a:gd name="T23" fmla="*/ 565 h 749"/>
                    <a:gd name="T24" fmla="*/ 35 w 302"/>
                    <a:gd name="T25" fmla="*/ 580 h 749"/>
                    <a:gd name="T26" fmla="*/ 26 w 302"/>
                    <a:gd name="T27" fmla="*/ 588 h 749"/>
                    <a:gd name="T28" fmla="*/ 20 w 302"/>
                    <a:gd name="T29" fmla="*/ 597 h 749"/>
                    <a:gd name="T30" fmla="*/ 20 w 302"/>
                    <a:gd name="T31" fmla="*/ 628 h 749"/>
                    <a:gd name="T32" fmla="*/ 28 w 302"/>
                    <a:gd name="T33" fmla="*/ 655 h 749"/>
                    <a:gd name="T34" fmla="*/ 35 w 302"/>
                    <a:gd name="T35" fmla="*/ 661 h 749"/>
                    <a:gd name="T36" fmla="*/ 43 w 302"/>
                    <a:gd name="T37" fmla="*/ 664 h 749"/>
                    <a:gd name="T38" fmla="*/ 103 w 302"/>
                    <a:gd name="T39" fmla="*/ 664 h 749"/>
                    <a:gd name="T40" fmla="*/ 125 w 302"/>
                    <a:gd name="T41" fmla="*/ 668 h 749"/>
                    <a:gd name="T42" fmla="*/ 139 w 302"/>
                    <a:gd name="T43" fmla="*/ 682 h 749"/>
                    <a:gd name="T44" fmla="*/ 165 w 302"/>
                    <a:gd name="T45" fmla="*/ 718 h 749"/>
                    <a:gd name="T46" fmla="*/ 183 w 302"/>
                    <a:gd name="T47" fmla="*/ 736 h 749"/>
                    <a:gd name="T48" fmla="*/ 204 w 302"/>
                    <a:gd name="T49" fmla="*/ 748 h 749"/>
                    <a:gd name="T50" fmla="*/ 219 w 302"/>
                    <a:gd name="T51" fmla="*/ 749 h 749"/>
                    <a:gd name="T52" fmla="*/ 257 w 302"/>
                    <a:gd name="T53" fmla="*/ 732 h 749"/>
                    <a:gd name="T54" fmla="*/ 299 w 302"/>
                    <a:gd name="T55" fmla="*/ 698 h 749"/>
                    <a:gd name="T56" fmla="*/ 302 w 302"/>
                    <a:gd name="T57" fmla="*/ 689 h 749"/>
                    <a:gd name="T58" fmla="*/ 299 w 302"/>
                    <a:gd name="T59" fmla="*/ 681 h 749"/>
                    <a:gd name="T60" fmla="*/ 295 w 302"/>
                    <a:gd name="T61" fmla="*/ 676 h 749"/>
                    <a:gd name="T62" fmla="*/ 269 w 302"/>
                    <a:gd name="T63" fmla="*/ 658 h 749"/>
                    <a:gd name="T64" fmla="*/ 189 w 302"/>
                    <a:gd name="T65" fmla="*/ 620 h 749"/>
                    <a:gd name="T66" fmla="*/ 114 w 302"/>
                    <a:gd name="T67" fmla="*/ 602 h 749"/>
                    <a:gd name="T68" fmla="*/ 105 w 302"/>
                    <a:gd name="T69" fmla="*/ 599 h 749"/>
                    <a:gd name="T70" fmla="*/ 100 w 302"/>
                    <a:gd name="T71" fmla="*/ 592 h 749"/>
                    <a:gd name="T72" fmla="*/ 104 w 302"/>
                    <a:gd name="T73" fmla="*/ 561 h 749"/>
                    <a:gd name="T74" fmla="*/ 158 w 302"/>
                    <a:gd name="T75" fmla="*/ 400 h 749"/>
                    <a:gd name="T76" fmla="*/ 181 w 302"/>
                    <a:gd name="T77" fmla="*/ 291 h 749"/>
                    <a:gd name="T78" fmla="*/ 160 w 302"/>
                    <a:gd name="T79" fmla="*/ 176 h 749"/>
                    <a:gd name="T80" fmla="*/ 128 w 302"/>
                    <a:gd name="T81" fmla="*/ 75 h 749"/>
                    <a:gd name="T82" fmla="*/ 85 w 302"/>
                    <a:gd name="T83" fmla="*/ 14 h 749"/>
                    <a:gd name="T84" fmla="*/ 74 w 302"/>
                    <a:gd name="T85" fmla="*/ 3 h 749"/>
                    <a:gd name="T86" fmla="*/ 60 w 302"/>
                    <a:gd name="T87" fmla="*/ 0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02" h="749">
                      <a:moveTo>
                        <a:pt x="60" y="0"/>
                      </a:moveTo>
                      <a:lnTo>
                        <a:pt x="45" y="3"/>
                      </a:lnTo>
                      <a:lnTo>
                        <a:pt x="27" y="11"/>
                      </a:lnTo>
                      <a:lnTo>
                        <a:pt x="19" y="16"/>
                      </a:lnTo>
                      <a:lnTo>
                        <a:pt x="12" y="22"/>
                      </a:lnTo>
                      <a:lnTo>
                        <a:pt x="6" y="30"/>
                      </a:lnTo>
                      <a:lnTo>
                        <a:pt x="2" y="39"/>
                      </a:lnTo>
                      <a:lnTo>
                        <a:pt x="0" y="50"/>
                      </a:lnTo>
                      <a:lnTo>
                        <a:pt x="0" y="79"/>
                      </a:lnTo>
                      <a:lnTo>
                        <a:pt x="7" y="128"/>
                      </a:lnTo>
                      <a:lnTo>
                        <a:pt x="20" y="170"/>
                      </a:lnTo>
                      <a:lnTo>
                        <a:pt x="26" y="181"/>
                      </a:lnTo>
                      <a:lnTo>
                        <a:pt x="67" y="246"/>
                      </a:lnTo>
                      <a:lnTo>
                        <a:pt x="99" y="306"/>
                      </a:lnTo>
                      <a:lnTo>
                        <a:pt x="107" y="328"/>
                      </a:lnTo>
                      <a:lnTo>
                        <a:pt x="109" y="338"/>
                      </a:lnTo>
                      <a:lnTo>
                        <a:pt x="109" y="347"/>
                      </a:lnTo>
                      <a:lnTo>
                        <a:pt x="108" y="355"/>
                      </a:lnTo>
                      <a:lnTo>
                        <a:pt x="105" y="362"/>
                      </a:lnTo>
                      <a:lnTo>
                        <a:pt x="91" y="390"/>
                      </a:lnTo>
                      <a:lnTo>
                        <a:pt x="88" y="398"/>
                      </a:lnTo>
                      <a:lnTo>
                        <a:pt x="61" y="540"/>
                      </a:lnTo>
                      <a:lnTo>
                        <a:pt x="54" y="558"/>
                      </a:lnTo>
                      <a:lnTo>
                        <a:pt x="50" y="565"/>
                      </a:lnTo>
                      <a:lnTo>
                        <a:pt x="46" y="571"/>
                      </a:lnTo>
                      <a:lnTo>
                        <a:pt x="35" y="580"/>
                      </a:lnTo>
                      <a:lnTo>
                        <a:pt x="31" y="583"/>
                      </a:lnTo>
                      <a:lnTo>
                        <a:pt x="26" y="588"/>
                      </a:lnTo>
                      <a:lnTo>
                        <a:pt x="23" y="592"/>
                      </a:lnTo>
                      <a:lnTo>
                        <a:pt x="20" y="597"/>
                      </a:lnTo>
                      <a:lnTo>
                        <a:pt x="18" y="612"/>
                      </a:lnTo>
                      <a:lnTo>
                        <a:pt x="20" y="628"/>
                      </a:lnTo>
                      <a:lnTo>
                        <a:pt x="24" y="644"/>
                      </a:lnTo>
                      <a:lnTo>
                        <a:pt x="28" y="655"/>
                      </a:lnTo>
                      <a:lnTo>
                        <a:pt x="31" y="658"/>
                      </a:lnTo>
                      <a:lnTo>
                        <a:pt x="35" y="661"/>
                      </a:lnTo>
                      <a:lnTo>
                        <a:pt x="39" y="663"/>
                      </a:lnTo>
                      <a:lnTo>
                        <a:pt x="43" y="664"/>
                      </a:lnTo>
                      <a:lnTo>
                        <a:pt x="71" y="666"/>
                      </a:lnTo>
                      <a:lnTo>
                        <a:pt x="103" y="664"/>
                      </a:lnTo>
                      <a:lnTo>
                        <a:pt x="111" y="665"/>
                      </a:lnTo>
                      <a:lnTo>
                        <a:pt x="125" y="668"/>
                      </a:lnTo>
                      <a:lnTo>
                        <a:pt x="130" y="672"/>
                      </a:lnTo>
                      <a:lnTo>
                        <a:pt x="139" y="682"/>
                      </a:lnTo>
                      <a:lnTo>
                        <a:pt x="154" y="707"/>
                      </a:lnTo>
                      <a:lnTo>
                        <a:pt x="165" y="718"/>
                      </a:lnTo>
                      <a:lnTo>
                        <a:pt x="170" y="724"/>
                      </a:lnTo>
                      <a:lnTo>
                        <a:pt x="183" y="736"/>
                      </a:lnTo>
                      <a:lnTo>
                        <a:pt x="197" y="745"/>
                      </a:lnTo>
                      <a:lnTo>
                        <a:pt x="204" y="748"/>
                      </a:lnTo>
                      <a:lnTo>
                        <a:pt x="211" y="749"/>
                      </a:lnTo>
                      <a:lnTo>
                        <a:pt x="219" y="749"/>
                      </a:lnTo>
                      <a:lnTo>
                        <a:pt x="238" y="742"/>
                      </a:lnTo>
                      <a:lnTo>
                        <a:pt x="257" y="732"/>
                      </a:lnTo>
                      <a:lnTo>
                        <a:pt x="290" y="707"/>
                      </a:lnTo>
                      <a:lnTo>
                        <a:pt x="299" y="698"/>
                      </a:lnTo>
                      <a:lnTo>
                        <a:pt x="301" y="694"/>
                      </a:lnTo>
                      <a:lnTo>
                        <a:pt x="302" y="689"/>
                      </a:lnTo>
                      <a:lnTo>
                        <a:pt x="301" y="684"/>
                      </a:lnTo>
                      <a:lnTo>
                        <a:pt x="299" y="681"/>
                      </a:lnTo>
                      <a:lnTo>
                        <a:pt x="297" y="678"/>
                      </a:lnTo>
                      <a:lnTo>
                        <a:pt x="295" y="676"/>
                      </a:lnTo>
                      <a:lnTo>
                        <a:pt x="286" y="669"/>
                      </a:lnTo>
                      <a:lnTo>
                        <a:pt x="269" y="658"/>
                      </a:lnTo>
                      <a:lnTo>
                        <a:pt x="201" y="623"/>
                      </a:lnTo>
                      <a:lnTo>
                        <a:pt x="189" y="620"/>
                      </a:lnTo>
                      <a:lnTo>
                        <a:pt x="127" y="609"/>
                      </a:lnTo>
                      <a:lnTo>
                        <a:pt x="114" y="602"/>
                      </a:lnTo>
                      <a:lnTo>
                        <a:pt x="109" y="601"/>
                      </a:lnTo>
                      <a:lnTo>
                        <a:pt x="105" y="599"/>
                      </a:lnTo>
                      <a:lnTo>
                        <a:pt x="102" y="596"/>
                      </a:lnTo>
                      <a:lnTo>
                        <a:pt x="100" y="592"/>
                      </a:lnTo>
                      <a:lnTo>
                        <a:pt x="100" y="585"/>
                      </a:lnTo>
                      <a:lnTo>
                        <a:pt x="104" y="561"/>
                      </a:lnTo>
                      <a:lnTo>
                        <a:pt x="109" y="540"/>
                      </a:lnTo>
                      <a:lnTo>
                        <a:pt x="158" y="400"/>
                      </a:lnTo>
                      <a:lnTo>
                        <a:pt x="179" y="320"/>
                      </a:lnTo>
                      <a:lnTo>
                        <a:pt x="181" y="291"/>
                      </a:lnTo>
                      <a:lnTo>
                        <a:pt x="179" y="262"/>
                      </a:lnTo>
                      <a:lnTo>
                        <a:pt x="160" y="176"/>
                      </a:lnTo>
                      <a:lnTo>
                        <a:pt x="147" y="128"/>
                      </a:lnTo>
                      <a:lnTo>
                        <a:pt x="128" y="75"/>
                      </a:lnTo>
                      <a:lnTo>
                        <a:pt x="113" y="49"/>
                      </a:lnTo>
                      <a:lnTo>
                        <a:pt x="85" y="14"/>
                      </a:lnTo>
                      <a:lnTo>
                        <a:pt x="82" y="9"/>
                      </a:lnTo>
                      <a:lnTo>
                        <a:pt x="74" y="3"/>
                      </a:lnTo>
                      <a:lnTo>
                        <a:pt x="70" y="1"/>
                      </a:lnTo>
                      <a:lnTo>
                        <a:pt x="60" y="0"/>
                      </a:lnTo>
                      <a:close/>
                    </a:path>
                  </a:pathLst>
                </a:custGeom>
                <a:solidFill>
                  <a:srgbClr val="000000"/>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65" name="Freeform 33"/>
                <p:cNvSpPr>
                  <a:spLocks/>
                </p:cNvSpPr>
                <p:nvPr/>
              </p:nvSpPr>
              <p:spPr bwMode="auto">
                <a:xfrm>
                  <a:off x="1863" y="2182"/>
                  <a:ext cx="231" cy="764"/>
                </a:xfrm>
                <a:custGeom>
                  <a:avLst/>
                  <a:gdLst>
                    <a:gd name="T0" fmla="*/ 102 w 231"/>
                    <a:gd name="T1" fmla="*/ 16 h 764"/>
                    <a:gd name="T2" fmla="*/ 98 w 231"/>
                    <a:gd name="T3" fmla="*/ 21 h 764"/>
                    <a:gd name="T4" fmla="*/ 93 w 231"/>
                    <a:gd name="T5" fmla="*/ 40 h 764"/>
                    <a:gd name="T6" fmla="*/ 107 w 231"/>
                    <a:gd name="T7" fmla="*/ 260 h 764"/>
                    <a:gd name="T8" fmla="*/ 123 w 231"/>
                    <a:gd name="T9" fmla="*/ 341 h 764"/>
                    <a:gd name="T10" fmla="*/ 122 w 231"/>
                    <a:gd name="T11" fmla="*/ 359 h 764"/>
                    <a:gd name="T12" fmla="*/ 113 w 231"/>
                    <a:gd name="T13" fmla="*/ 373 h 764"/>
                    <a:gd name="T14" fmla="*/ 105 w 231"/>
                    <a:gd name="T15" fmla="*/ 382 h 764"/>
                    <a:gd name="T16" fmla="*/ 97 w 231"/>
                    <a:gd name="T17" fmla="*/ 395 h 764"/>
                    <a:gd name="T18" fmla="*/ 58 w 231"/>
                    <a:gd name="T19" fmla="*/ 522 h 764"/>
                    <a:gd name="T20" fmla="*/ 5 w 231"/>
                    <a:gd name="T21" fmla="*/ 617 h 764"/>
                    <a:gd name="T22" fmla="*/ 0 w 231"/>
                    <a:gd name="T23" fmla="*/ 643 h 764"/>
                    <a:gd name="T24" fmla="*/ 9 w 231"/>
                    <a:gd name="T25" fmla="*/ 670 h 764"/>
                    <a:gd name="T26" fmla="*/ 21 w 231"/>
                    <a:gd name="T27" fmla="*/ 683 h 764"/>
                    <a:gd name="T28" fmla="*/ 32 w 231"/>
                    <a:gd name="T29" fmla="*/ 687 h 764"/>
                    <a:gd name="T30" fmla="*/ 68 w 231"/>
                    <a:gd name="T31" fmla="*/ 685 h 764"/>
                    <a:gd name="T32" fmla="*/ 83 w 231"/>
                    <a:gd name="T33" fmla="*/ 693 h 764"/>
                    <a:gd name="T34" fmla="*/ 99 w 231"/>
                    <a:gd name="T35" fmla="*/ 713 h 764"/>
                    <a:gd name="T36" fmla="*/ 128 w 231"/>
                    <a:gd name="T37" fmla="*/ 751 h 764"/>
                    <a:gd name="T38" fmla="*/ 144 w 231"/>
                    <a:gd name="T39" fmla="*/ 762 h 764"/>
                    <a:gd name="T40" fmla="*/ 192 w 231"/>
                    <a:gd name="T41" fmla="*/ 762 h 764"/>
                    <a:gd name="T42" fmla="*/ 217 w 231"/>
                    <a:gd name="T43" fmla="*/ 754 h 764"/>
                    <a:gd name="T44" fmla="*/ 226 w 231"/>
                    <a:gd name="T45" fmla="*/ 746 h 764"/>
                    <a:gd name="T46" fmla="*/ 231 w 231"/>
                    <a:gd name="T47" fmla="*/ 728 h 764"/>
                    <a:gd name="T48" fmla="*/ 230 w 231"/>
                    <a:gd name="T49" fmla="*/ 712 h 764"/>
                    <a:gd name="T50" fmla="*/ 222 w 231"/>
                    <a:gd name="T51" fmla="*/ 695 h 764"/>
                    <a:gd name="T52" fmla="*/ 130 w 231"/>
                    <a:gd name="T53" fmla="*/ 661 h 764"/>
                    <a:gd name="T54" fmla="*/ 87 w 231"/>
                    <a:gd name="T55" fmla="*/ 641 h 764"/>
                    <a:gd name="T56" fmla="*/ 76 w 231"/>
                    <a:gd name="T57" fmla="*/ 628 h 764"/>
                    <a:gd name="T58" fmla="*/ 75 w 231"/>
                    <a:gd name="T59" fmla="*/ 611 h 764"/>
                    <a:gd name="T60" fmla="*/ 94 w 231"/>
                    <a:gd name="T61" fmla="*/ 568 h 764"/>
                    <a:gd name="T62" fmla="*/ 203 w 231"/>
                    <a:gd name="T63" fmla="*/ 392 h 764"/>
                    <a:gd name="T64" fmla="*/ 222 w 231"/>
                    <a:gd name="T65" fmla="*/ 315 h 764"/>
                    <a:gd name="T66" fmla="*/ 217 w 231"/>
                    <a:gd name="T67" fmla="*/ 83 h 764"/>
                    <a:gd name="T68" fmla="*/ 205 w 231"/>
                    <a:gd name="T69" fmla="*/ 40 h 764"/>
                    <a:gd name="T70" fmla="*/ 188 w 231"/>
                    <a:gd name="T71" fmla="*/ 17 h 764"/>
                    <a:gd name="T72" fmla="*/ 162 w 231"/>
                    <a:gd name="T73" fmla="*/ 2 h 764"/>
                    <a:gd name="T74" fmla="*/ 137 w 231"/>
                    <a:gd name="T75" fmla="*/ 4 h 764"/>
                    <a:gd name="T76" fmla="*/ 111 w 231"/>
                    <a:gd name="T77" fmla="*/ 14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31" h="764">
                      <a:moveTo>
                        <a:pt x="111" y="14"/>
                      </a:moveTo>
                      <a:lnTo>
                        <a:pt x="102" y="16"/>
                      </a:lnTo>
                      <a:lnTo>
                        <a:pt x="100" y="18"/>
                      </a:lnTo>
                      <a:lnTo>
                        <a:pt x="98" y="21"/>
                      </a:lnTo>
                      <a:lnTo>
                        <a:pt x="96" y="25"/>
                      </a:lnTo>
                      <a:lnTo>
                        <a:pt x="93" y="40"/>
                      </a:lnTo>
                      <a:lnTo>
                        <a:pt x="92" y="89"/>
                      </a:lnTo>
                      <a:lnTo>
                        <a:pt x="107" y="260"/>
                      </a:lnTo>
                      <a:lnTo>
                        <a:pt x="119" y="316"/>
                      </a:lnTo>
                      <a:lnTo>
                        <a:pt x="123" y="341"/>
                      </a:lnTo>
                      <a:lnTo>
                        <a:pt x="123" y="351"/>
                      </a:lnTo>
                      <a:lnTo>
                        <a:pt x="122" y="359"/>
                      </a:lnTo>
                      <a:lnTo>
                        <a:pt x="120" y="365"/>
                      </a:lnTo>
                      <a:lnTo>
                        <a:pt x="113" y="373"/>
                      </a:lnTo>
                      <a:lnTo>
                        <a:pt x="109" y="377"/>
                      </a:lnTo>
                      <a:lnTo>
                        <a:pt x="105" y="382"/>
                      </a:lnTo>
                      <a:lnTo>
                        <a:pt x="99" y="391"/>
                      </a:lnTo>
                      <a:lnTo>
                        <a:pt x="97" y="395"/>
                      </a:lnTo>
                      <a:lnTo>
                        <a:pt x="73" y="488"/>
                      </a:lnTo>
                      <a:lnTo>
                        <a:pt x="58" y="522"/>
                      </a:lnTo>
                      <a:lnTo>
                        <a:pt x="8" y="610"/>
                      </a:lnTo>
                      <a:lnTo>
                        <a:pt x="5" y="617"/>
                      </a:lnTo>
                      <a:lnTo>
                        <a:pt x="1" y="630"/>
                      </a:lnTo>
                      <a:lnTo>
                        <a:pt x="0" y="643"/>
                      </a:lnTo>
                      <a:lnTo>
                        <a:pt x="3" y="657"/>
                      </a:lnTo>
                      <a:lnTo>
                        <a:pt x="9" y="670"/>
                      </a:lnTo>
                      <a:lnTo>
                        <a:pt x="17" y="680"/>
                      </a:lnTo>
                      <a:lnTo>
                        <a:pt x="21" y="683"/>
                      </a:lnTo>
                      <a:lnTo>
                        <a:pt x="26" y="686"/>
                      </a:lnTo>
                      <a:lnTo>
                        <a:pt x="32" y="687"/>
                      </a:lnTo>
                      <a:lnTo>
                        <a:pt x="61" y="684"/>
                      </a:lnTo>
                      <a:lnTo>
                        <a:pt x="68" y="685"/>
                      </a:lnTo>
                      <a:lnTo>
                        <a:pt x="74" y="686"/>
                      </a:lnTo>
                      <a:lnTo>
                        <a:pt x="83" y="693"/>
                      </a:lnTo>
                      <a:lnTo>
                        <a:pt x="92" y="703"/>
                      </a:lnTo>
                      <a:lnTo>
                        <a:pt x="99" y="713"/>
                      </a:lnTo>
                      <a:lnTo>
                        <a:pt x="107" y="723"/>
                      </a:lnTo>
                      <a:lnTo>
                        <a:pt x="128" y="751"/>
                      </a:lnTo>
                      <a:lnTo>
                        <a:pt x="138" y="759"/>
                      </a:lnTo>
                      <a:lnTo>
                        <a:pt x="144" y="762"/>
                      </a:lnTo>
                      <a:lnTo>
                        <a:pt x="161" y="764"/>
                      </a:lnTo>
                      <a:lnTo>
                        <a:pt x="192" y="762"/>
                      </a:lnTo>
                      <a:lnTo>
                        <a:pt x="211" y="758"/>
                      </a:lnTo>
                      <a:lnTo>
                        <a:pt x="217" y="754"/>
                      </a:lnTo>
                      <a:lnTo>
                        <a:pt x="222" y="750"/>
                      </a:lnTo>
                      <a:lnTo>
                        <a:pt x="226" y="746"/>
                      </a:lnTo>
                      <a:lnTo>
                        <a:pt x="228" y="741"/>
                      </a:lnTo>
                      <a:lnTo>
                        <a:pt x="231" y="728"/>
                      </a:lnTo>
                      <a:lnTo>
                        <a:pt x="231" y="717"/>
                      </a:lnTo>
                      <a:lnTo>
                        <a:pt x="230" y="712"/>
                      </a:lnTo>
                      <a:lnTo>
                        <a:pt x="227" y="702"/>
                      </a:lnTo>
                      <a:lnTo>
                        <a:pt x="222" y="695"/>
                      </a:lnTo>
                      <a:lnTo>
                        <a:pt x="207" y="686"/>
                      </a:lnTo>
                      <a:lnTo>
                        <a:pt x="130" y="661"/>
                      </a:lnTo>
                      <a:lnTo>
                        <a:pt x="98" y="648"/>
                      </a:lnTo>
                      <a:lnTo>
                        <a:pt x="87" y="641"/>
                      </a:lnTo>
                      <a:lnTo>
                        <a:pt x="82" y="638"/>
                      </a:lnTo>
                      <a:lnTo>
                        <a:pt x="76" y="628"/>
                      </a:lnTo>
                      <a:lnTo>
                        <a:pt x="74" y="617"/>
                      </a:lnTo>
                      <a:lnTo>
                        <a:pt x="75" y="611"/>
                      </a:lnTo>
                      <a:lnTo>
                        <a:pt x="79" y="599"/>
                      </a:lnTo>
                      <a:lnTo>
                        <a:pt x="94" y="568"/>
                      </a:lnTo>
                      <a:lnTo>
                        <a:pt x="187" y="425"/>
                      </a:lnTo>
                      <a:lnTo>
                        <a:pt x="203" y="392"/>
                      </a:lnTo>
                      <a:lnTo>
                        <a:pt x="215" y="355"/>
                      </a:lnTo>
                      <a:lnTo>
                        <a:pt x="222" y="315"/>
                      </a:lnTo>
                      <a:lnTo>
                        <a:pt x="228" y="186"/>
                      </a:lnTo>
                      <a:lnTo>
                        <a:pt x="217" y="83"/>
                      </a:lnTo>
                      <a:lnTo>
                        <a:pt x="209" y="52"/>
                      </a:lnTo>
                      <a:lnTo>
                        <a:pt x="205" y="40"/>
                      </a:lnTo>
                      <a:lnTo>
                        <a:pt x="199" y="31"/>
                      </a:lnTo>
                      <a:lnTo>
                        <a:pt x="188" y="17"/>
                      </a:lnTo>
                      <a:lnTo>
                        <a:pt x="175" y="8"/>
                      </a:lnTo>
                      <a:lnTo>
                        <a:pt x="162" y="2"/>
                      </a:lnTo>
                      <a:lnTo>
                        <a:pt x="150" y="0"/>
                      </a:lnTo>
                      <a:lnTo>
                        <a:pt x="137" y="4"/>
                      </a:lnTo>
                      <a:lnTo>
                        <a:pt x="115" y="13"/>
                      </a:lnTo>
                      <a:lnTo>
                        <a:pt x="111" y="14"/>
                      </a:lnTo>
                      <a:close/>
                    </a:path>
                  </a:pathLst>
                </a:custGeom>
                <a:solidFill>
                  <a:srgbClr val="000000"/>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66" name="Freeform 34"/>
                <p:cNvSpPr>
                  <a:spLocks/>
                </p:cNvSpPr>
                <p:nvPr/>
              </p:nvSpPr>
              <p:spPr bwMode="auto">
                <a:xfrm>
                  <a:off x="1695" y="1595"/>
                  <a:ext cx="837" cy="826"/>
                </a:xfrm>
                <a:custGeom>
                  <a:avLst/>
                  <a:gdLst>
                    <a:gd name="T0" fmla="*/ 816 w 837"/>
                    <a:gd name="T1" fmla="*/ 40 h 826"/>
                    <a:gd name="T2" fmla="*/ 735 w 837"/>
                    <a:gd name="T3" fmla="*/ 3 h 826"/>
                    <a:gd name="T4" fmla="*/ 699 w 837"/>
                    <a:gd name="T5" fmla="*/ 5 h 826"/>
                    <a:gd name="T6" fmla="*/ 693 w 837"/>
                    <a:gd name="T7" fmla="*/ 16 h 826"/>
                    <a:gd name="T8" fmla="*/ 666 w 837"/>
                    <a:gd name="T9" fmla="*/ 82 h 826"/>
                    <a:gd name="T10" fmla="*/ 653 w 837"/>
                    <a:gd name="T11" fmla="*/ 89 h 826"/>
                    <a:gd name="T12" fmla="*/ 620 w 837"/>
                    <a:gd name="T13" fmla="*/ 81 h 826"/>
                    <a:gd name="T14" fmla="*/ 480 w 837"/>
                    <a:gd name="T15" fmla="*/ 84 h 826"/>
                    <a:gd name="T16" fmla="*/ 443 w 837"/>
                    <a:gd name="T17" fmla="*/ 89 h 826"/>
                    <a:gd name="T18" fmla="*/ 425 w 837"/>
                    <a:gd name="T19" fmla="*/ 147 h 826"/>
                    <a:gd name="T20" fmla="*/ 414 w 837"/>
                    <a:gd name="T21" fmla="*/ 204 h 826"/>
                    <a:gd name="T22" fmla="*/ 409 w 837"/>
                    <a:gd name="T23" fmla="*/ 214 h 826"/>
                    <a:gd name="T24" fmla="*/ 400 w 837"/>
                    <a:gd name="T25" fmla="*/ 214 h 826"/>
                    <a:gd name="T26" fmla="*/ 373 w 837"/>
                    <a:gd name="T27" fmla="*/ 163 h 826"/>
                    <a:gd name="T28" fmla="*/ 315 w 837"/>
                    <a:gd name="T29" fmla="*/ 102 h 826"/>
                    <a:gd name="T30" fmla="*/ 281 w 837"/>
                    <a:gd name="T31" fmla="*/ 92 h 826"/>
                    <a:gd name="T32" fmla="*/ 264 w 837"/>
                    <a:gd name="T33" fmla="*/ 99 h 826"/>
                    <a:gd name="T34" fmla="*/ 236 w 837"/>
                    <a:gd name="T35" fmla="*/ 143 h 826"/>
                    <a:gd name="T36" fmla="*/ 179 w 837"/>
                    <a:gd name="T37" fmla="*/ 210 h 826"/>
                    <a:gd name="T38" fmla="*/ 162 w 837"/>
                    <a:gd name="T39" fmla="*/ 218 h 826"/>
                    <a:gd name="T40" fmla="*/ 79 w 837"/>
                    <a:gd name="T41" fmla="*/ 157 h 826"/>
                    <a:gd name="T42" fmla="*/ 62 w 837"/>
                    <a:gd name="T43" fmla="*/ 151 h 826"/>
                    <a:gd name="T44" fmla="*/ 53 w 837"/>
                    <a:gd name="T45" fmla="*/ 160 h 826"/>
                    <a:gd name="T46" fmla="*/ 32 w 837"/>
                    <a:gd name="T47" fmla="*/ 224 h 826"/>
                    <a:gd name="T48" fmla="*/ 1 w 837"/>
                    <a:gd name="T49" fmla="*/ 273 h 826"/>
                    <a:gd name="T50" fmla="*/ 9 w 837"/>
                    <a:gd name="T51" fmla="*/ 297 h 826"/>
                    <a:gd name="T52" fmla="*/ 42 w 837"/>
                    <a:gd name="T53" fmla="*/ 314 h 826"/>
                    <a:gd name="T54" fmla="*/ 98 w 837"/>
                    <a:gd name="T55" fmla="*/ 385 h 826"/>
                    <a:gd name="T56" fmla="*/ 141 w 837"/>
                    <a:gd name="T57" fmla="*/ 423 h 826"/>
                    <a:gd name="T58" fmla="*/ 157 w 837"/>
                    <a:gd name="T59" fmla="*/ 423 h 826"/>
                    <a:gd name="T60" fmla="*/ 190 w 837"/>
                    <a:gd name="T61" fmla="*/ 392 h 826"/>
                    <a:gd name="T62" fmla="*/ 225 w 837"/>
                    <a:gd name="T63" fmla="*/ 352 h 826"/>
                    <a:gd name="T64" fmla="*/ 231 w 837"/>
                    <a:gd name="T65" fmla="*/ 351 h 826"/>
                    <a:gd name="T66" fmla="*/ 238 w 837"/>
                    <a:gd name="T67" fmla="*/ 382 h 826"/>
                    <a:gd name="T68" fmla="*/ 221 w 837"/>
                    <a:gd name="T69" fmla="*/ 534 h 826"/>
                    <a:gd name="T70" fmla="*/ 164 w 837"/>
                    <a:gd name="T71" fmla="*/ 717 h 826"/>
                    <a:gd name="T72" fmla="*/ 165 w 837"/>
                    <a:gd name="T73" fmla="*/ 747 h 826"/>
                    <a:gd name="T74" fmla="*/ 185 w 837"/>
                    <a:gd name="T75" fmla="*/ 777 h 826"/>
                    <a:gd name="T76" fmla="*/ 255 w 837"/>
                    <a:gd name="T77" fmla="*/ 823 h 826"/>
                    <a:gd name="T78" fmla="*/ 356 w 837"/>
                    <a:gd name="T79" fmla="*/ 813 h 826"/>
                    <a:gd name="T80" fmla="*/ 503 w 837"/>
                    <a:gd name="T81" fmla="*/ 773 h 826"/>
                    <a:gd name="T82" fmla="*/ 597 w 837"/>
                    <a:gd name="T83" fmla="*/ 802 h 826"/>
                    <a:gd name="T84" fmla="*/ 643 w 837"/>
                    <a:gd name="T85" fmla="*/ 814 h 826"/>
                    <a:gd name="T86" fmla="*/ 653 w 837"/>
                    <a:gd name="T87" fmla="*/ 798 h 826"/>
                    <a:gd name="T88" fmla="*/ 665 w 837"/>
                    <a:gd name="T89" fmla="*/ 650 h 826"/>
                    <a:gd name="T90" fmla="*/ 608 w 837"/>
                    <a:gd name="T91" fmla="*/ 286 h 826"/>
                    <a:gd name="T92" fmla="*/ 596 w 837"/>
                    <a:gd name="T93" fmla="*/ 261 h 826"/>
                    <a:gd name="T94" fmla="*/ 585 w 837"/>
                    <a:gd name="T95" fmla="*/ 251 h 826"/>
                    <a:gd name="T96" fmla="*/ 596 w 837"/>
                    <a:gd name="T97" fmla="*/ 247 h 826"/>
                    <a:gd name="T98" fmla="*/ 697 w 837"/>
                    <a:gd name="T99" fmla="*/ 275 h 826"/>
                    <a:gd name="T100" fmla="*/ 737 w 837"/>
                    <a:gd name="T101" fmla="*/ 279 h 826"/>
                    <a:gd name="T102" fmla="*/ 760 w 837"/>
                    <a:gd name="T103" fmla="*/ 261 h 826"/>
                    <a:gd name="T104" fmla="*/ 788 w 837"/>
                    <a:gd name="T105" fmla="*/ 168 h 826"/>
                    <a:gd name="T106" fmla="*/ 837 w 837"/>
                    <a:gd name="T107" fmla="*/ 77 h 826"/>
                    <a:gd name="T108" fmla="*/ 833 w 837"/>
                    <a:gd name="T109" fmla="*/ 60 h 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37" h="826">
                      <a:moveTo>
                        <a:pt x="833" y="60"/>
                      </a:moveTo>
                      <a:lnTo>
                        <a:pt x="826" y="50"/>
                      </a:lnTo>
                      <a:lnTo>
                        <a:pt x="816" y="40"/>
                      </a:lnTo>
                      <a:lnTo>
                        <a:pt x="803" y="31"/>
                      </a:lnTo>
                      <a:lnTo>
                        <a:pt x="751" y="7"/>
                      </a:lnTo>
                      <a:lnTo>
                        <a:pt x="735" y="3"/>
                      </a:lnTo>
                      <a:lnTo>
                        <a:pt x="713" y="0"/>
                      </a:lnTo>
                      <a:lnTo>
                        <a:pt x="705" y="2"/>
                      </a:lnTo>
                      <a:lnTo>
                        <a:pt x="699" y="5"/>
                      </a:lnTo>
                      <a:lnTo>
                        <a:pt x="696" y="7"/>
                      </a:lnTo>
                      <a:lnTo>
                        <a:pt x="695" y="10"/>
                      </a:lnTo>
                      <a:lnTo>
                        <a:pt x="693" y="16"/>
                      </a:lnTo>
                      <a:lnTo>
                        <a:pt x="692" y="24"/>
                      </a:lnTo>
                      <a:lnTo>
                        <a:pt x="674" y="70"/>
                      </a:lnTo>
                      <a:lnTo>
                        <a:pt x="666" y="82"/>
                      </a:lnTo>
                      <a:lnTo>
                        <a:pt x="662" y="86"/>
                      </a:lnTo>
                      <a:lnTo>
                        <a:pt x="658" y="88"/>
                      </a:lnTo>
                      <a:lnTo>
                        <a:pt x="653" y="89"/>
                      </a:lnTo>
                      <a:lnTo>
                        <a:pt x="648" y="88"/>
                      </a:lnTo>
                      <a:lnTo>
                        <a:pt x="643" y="86"/>
                      </a:lnTo>
                      <a:lnTo>
                        <a:pt x="620" y="81"/>
                      </a:lnTo>
                      <a:lnTo>
                        <a:pt x="571" y="89"/>
                      </a:lnTo>
                      <a:lnTo>
                        <a:pt x="540" y="90"/>
                      </a:lnTo>
                      <a:lnTo>
                        <a:pt x="480" y="84"/>
                      </a:lnTo>
                      <a:lnTo>
                        <a:pt x="452" y="83"/>
                      </a:lnTo>
                      <a:lnTo>
                        <a:pt x="446" y="86"/>
                      </a:lnTo>
                      <a:lnTo>
                        <a:pt x="443" y="89"/>
                      </a:lnTo>
                      <a:lnTo>
                        <a:pt x="440" y="93"/>
                      </a:lnTo>
                      <a:lnTo>
                        <a:pt x="438" y="98"/>
                      </a:lnTo>
                      <a:lnTo>
                        <a:pt x="425" y="147"/>
                      </a:lnTo>
                      <a:lnTo>
                        <a:pt x="419" y="183"/>
                      </a:lnTo>
                      <a:lnTo>
                        <a:pt x="416" y="199"/>
                      </a:lnTo>
                      <a:lnTo>
                        <a:pt x="414" y="204"/>
                      </a:lnTo>
                      <a:lnTo>
                        <a:pt x="412" y="208"/>
                      </a:lnTo>
                      <a:lnTo>
                        <a:pt x="411" y="212"/>
                      </a:lnTo>
                      <a:lnTo>
                        <a:pt x="409" y="214"/>
                      </a:lnTo>
                      <a:lnTo>
                        <a:pt x="407" y="216"/>
                      </a:lnTo>
                      <a:lnTo>
                        <a:pt x="403" y="216"/>
                      </a:lnTo>
                      <a:lnTo>
                        <a:pt x="400" y="214"/>
                      </a:lnTo>
                      <a:lnTo>
                        <a:pt x="396" y="210"/>
                      </a:lnTo>
                      <a:lnTo>
                        <a:pt x="381" y="177"/>
                      </a:lnTo>
                      <a:lnTo>
                        <a:pt x="373" y="163"/>
                      </a:lnTo>
                      <a:lnTo>
                        <a:pt x="341" y="123"/>
                      </a:lnTo>
                      <a:lnTo>
                        <a:pt x="328" y="110"/>
                      </a:lnTo>
                      <a:lnTo>
                        <a:pt x="315" y="102"/>
                      </a:lnTo>
                      <a:lnTo>
                        <a:pt x="302" y="96"/>
                      </a:lnTo>
                      <a:lnTo>
                        <a:pt x="290" y="93"/>
                      </a:lnTo>
                      <a:lnTo>
                        <a:pt x="281" y="92"/>
                      </a:lnTo>
                      <a:lnTo>
                        <a:pt x="277" y="92"/>
                      </a:lnTo>
                      <a:lnTo>
                        <a:pt x="273" y="92"/>
                      </a:lnTo>
                      <a:lnTo>
                        <a:pt x="264" y="99"/>
                      </a:lnTo>
                      <a:lnTo>
                        <a:pt x="249" y="120"/>
                      </a:lnTo>
                      <a:lnTo>
                        <a:pt x="237" y="140"/>
                      </a:lnTo>
                      <a:lnTo>
                        <a:pt x="236" y="143"/>
                      </a:lnTo>
                      <a:lnTo>
                        <a:pt x="231" y="155"/>
                      </a:lnTo>
                      <a:lnTo>
                        <a:pt x="196" y="196"/>
                      </a:lnTo>
                      <a:lnTo>
                        <a:pt x="179" y="210"/>
                      </a:lnTo>
                      <a:lnTo>
                        <a:pt x="172" y="215"/>
                      </a:lnTo>
                      <a:lnTo>
                        <a:pt x="166" y="217"/>
                      </a:lnTo>
                      <a:lnTo>
                        <a:pt x="162" y="218"/>
                      </a:lnTo>
                      <a:lnTo>
                        <a:pt x="158" y="217"/>
                      </a:lnTo>
                      <a:lnTo>
                        <a:pt x="149" y="214"/>
                      </a:lnTo>
                      <a:lnTo>
                        <a:pt x="79" y="157"/>
                      </a:lnTo>
                      <a:lnTo>
                        <a:pt x="70" y="153"/>
                      </a:lnTo>
                      <a:lnTo>
                        <a:pt x="64" y="151"/>
                      </a:lnTo>
                      <a:lnTo>
                        <a:pt x="62" y="151"/>
                      </a:lnTo>
                      <a:lnTo>
                        <a:pt x="60" y="152"/>
                      </a:lnTo>
                      <a:lnTo>
                        <a:pt x="58" y="154"/>
                      </a:lnTo>
                      <a:lnTo>
                        <a:pt x="53" y="160"/>
                      </a:lnTo>
                      <a:lnTo>
                        <a:pt x="51" y="164"/>
                      </a:lnTo>
                      <a:lnTo>
                        <a:pt x="38" y="210"/>
                      </a:lnTo>
                      <a:lnTo>
                        <a:pt x="32" y="224"/>
                      </a:lnTo>
                      <a:lnTo>
                        <a:pt x="9" y="255"/>
                      </a:lnTo>
                      <a:lnTo>
                        <a:pt x="4" y="265"/>
                      </a:lnTo>
                      <a:lnTo>
                        <a:pt x="1" y="273"/>
                      </a:lnTo>
                      <a:lnTo>
                        <a:pt x="0" y="280"/>
                      </a:lnTo>
                      <a:lnTo>
                        <a:pt x="4" y="290"/>
                      </a:lnTo>
                      <a:lnTo>
                        <a:pt x="9" y="297"/>
                      </a:lnTo>
                      <a:lnTo>
                        <a:pt x="13" y="299"/>
                      </a:lnTo>
                      <a:lnTo>
                        <a:pt x="36" y="310"/>
                      </a:lnTo>
                      <a:lnTo>
                        <a:pt x="42" y="314"/>
                      </a:lnTo>
                      <a:lnTo>
                        <a:pt x="48" y="320"/>
                      </a:lnTo>
                      <a:lnTo>
                        <a:pt x="54" y="326"/>
                      </a:lnTo>
                      <a:lnTo>
                        <a:pt x="98" y="385"/>
                      </a:lnTo>
                      <a:lnTo>
                        <a:pt x="123" y="411"/>
                      </a:lnTo>
                      <a:lnTo>
                        <a:pt x="136" y="420"/>
                      </a:lnTo>
                      <a:lnTo>
                        <a:pt x="141" y="423"/>
                      </a:lnTo>
                      <a:lnTo>
                        <a:pt x="147" y="424"/>
                      </a:lnTo>
                      <a:lnTo>
                        <a:pt x="153" y="424"/>
                      </a:lnTo>
                      <a:lnTo>
                        <a:pt x="157" y="423"/>
                      </a:lnTo>
                      <a:lnTo>
                        <a:pt x="162" y="420"/>
                      </a:lnTo>
                      <a:lnTo>
                        <a:pt x="170" y="413"/>
                      </a:lnTo>
                      <a:lnTo>
                        <a:pt x="190" y="392"/>
                      </a:lnTo>
                      <a:lnTo>
                        <a:pt x="216" y="360"/>
                      </a:lnTo>
                      <a:lnTo>
                        <a:pt x="222" y="354"/>
                      </a:lnTo>
                      <a:lnTo>
                        <a:pt x="225" y="352"/>
                      </a:lnTo>
                      <a:lnTo>
                        <a:pt x="227" y="351"/>
                      </a:lnTo>
                      <a:lnTo>
                        <a:pt x="229" y="351"/>
                      </a:lnTo>
                      <a:lnTo>
                        <a:pt x="231" y="351"/>
                      </a:lnTo>
                      <a:lnTo>
                        <a:pt x="232" y="352"/>
                      </a:lnTo>
                      <a:lnTo>
                        <a:pt x="235" y="358"/>
                      </a:lnTo>
                      <a:lnTo>
                        <a:pt x="238" y="382"/>
                      </a:lnTo>
                      <a:lnTo>
                        <a:pt x="237" y="420"/>
                      </a:lnTo>
                      <a:lnTo>
                        <a:pt x="231" y="481"/>
                      </a:lnTo>
                      <a:lnTo>
                        <a:pt x="221" y="534"/>
                      </a:lnTo>
                      <a:lnTo>
                        <a:pt x="178" y="674"/>
                      </a:lnTo>
                      <a:lnTo>
                        <a:pt x="165" y="711"/>
                      </a:lnTo>
                      <a:lnTo>
                        <a:pt x="164" y="717"/>
                      </a:lnTo>
                      <a:lnTo>
                        <a:pt x="163" y="735"/>
                      </a:lnTo>
                      <a:lnTo>
                        <a:pt x="164" y="741"/>
                      </a:lnTo>
                      <a:lnTo>
                        <a:pt x="165" y="747"/>
                      </a:lnTo>
                      <a:lnTo>
                        <a:pt x="170" y="758"/>
                      </a:lnTo>
                      <a:lnTo>
                        <a:pt x="174" y="764"/>
                      </a:lnTo>
                      <a:lnTo>
                        <a:pt x="185" y="777"/>
                      </a:lnTo>
                      <a:lnTo>
                        <a:pt x="222" y="807"/>
                      </a:lnTo>
                      <a:lnTo>
                        <a:pt x="244" y="819"/>
                      </a:lnTo>
                      <a:lnTo>
                        <a:pt x="255" y="823"/>
                      </a:lnTo>
                      <a:lnTo>
                        <a:pt x="275" y="826"/>
                      </a:lnTo>
                      <a:lnTo>
                        <a:pt x="297" y="824"/>
                      </a:lnTo>
                      <a:lnTo>
                        <a:pt x="356" y="813"/>
                      </a:lnTo>
                      <a:lnTo>
                        <a:pt x="465" y="778"/>
                      </a:lnTo>
                      <a:lnTo>
                        <a:pt x="490" y="773"/>
                      </a:lnTo>
                      <a:lnTo>
                        <a:pt x="503" y="773"/>
                      </a:lnTo>
                      <a:lnTo>
                        <a:pt x="528" y="777"/>
                      </a:lnTo>
                      <a:lnTo>
                        <a:pt x="577" y="795"/>
                      </a:lnTo>
                      <a:lnTo>
                        <a:pt x="597" y="802"/>
                      </a:lnTo>
                      <a:lnTo>
                        <a:pt x="634" y="815"/>
                      </a:lnTo>
                      <a:lnTo>
                        <a:pt x="640" y="815"/>
                      </a:lnTo>
                      <a:lnTo>
                        <a:pt x="643" y="814"/>
                      </a:lnTo>
                      <a:lnTo>
                        <a:pt x="647" y="810"/>
                      </a:lnTo>
                      <a:lnTo>
                        <a:pt x="649" y="807"/>
                      </a:lnTo>
                      <a:lnTo>
                        <a:pt x="653" y="798"/>
                      </a:lnTo>
                      <a:lnTo>
                        <a:pt x="656" y="787"/>
                      </a:lnTo>
                      <a:lnTo>
                        <a:pt x="662" y="743"/>
                      </a:lnTo>
                      <a:lnTo>
                        <a:pt x="665" y="650"/>
                      </a:lnTo>
                      <a:lnTo>
                        <a:pt x="654" y="511"/>
                      </a:lnTo>
                      <a:lnTo>
                        <a:pt x="651" y="485"/>
                      </a:lnTo>
                      <a:lnTo>
                        <a:pt x="608" y="286"/>
                      </a:lnTo>
                      <a:lnTo>
                        <a:pt x="603" y="274"/>
                      </a:lnTo>
                      <a:lnTo>
                        <a:pt x="601" y="268"/>
                      </a:lnTo>
                      <a:lnTo>
                        <a:pt x="596" y="261"/>
                      </a:lnTo>
                      <a:lnTo>
                        <a:pt x="592" y="257"/>
                      </a:lnTo>
                      <a:lnTo>
                        <a:pt x="586" y="252"/>
                      </a:lnTo>
                      <a:lnTo>
                        <a:pt x="585" y="251"/>
                      </a:lnTo>
                      <a:lnTo>
                        <a:pt x="586" y="249"/>
                      </a:lnTo>
                      <a:lnTo>
                        <a:pt x="590" y="248"/>
                      </a:lnTo>
                      <a:lnTo>
                        <a:pt x="596" y="247"/>
                      </a:lnTo>
                      <a:lnTo>
                        <a:pt x="603" y="248"/>
                      </a:lnTo>
                      <a:lnTo>
                        <a:pt x="654" y="259"/>
                      </a:lnTo>
                      <a:lnTo>
                        <a:pt x="697" y="275"/>
                      </a:lnTo>
                      <a:lnTo>
                        <a:pt x="705" y="276"/>
                      </a:lnTo>
                      <a:lnTo>
                        <a:pt x="725" y="279"/>
                      </a:lnTo>
                      <a:lnTo>
                        <a:pt x="737" y="279"/>
                      </a:lnTo>
                      <a:lnTo>
                        <a:pt x="747" y="276"/>
                      </a:lnTo>
                      <a:lnTo>
                        <a:pt x="756" y="267"/>
                      </a:lnTo>
                      <a:lnTo>
                        <a:pt x="760" y="261"/>
                      </a:lnTo>
                      <a:lnTo>
                        <a:pt x="763" y="251"/>
                      </a:lnTo>
                      <a:lnTo>
                        <a:pt x="776" y="196"/>
                      </a:lnTo>
                      <a:lnTo>
                        <a:pt x="788" y="168"/>
                      </a:lnTo>
                      <a:lnTo>
                        <a:pt x="833" y="88"/>
                      </a:lnTo>
                      <a:lnTo>
                        <a:pt x="836" y="82"/>
                      </a:lnTo>
                      <a:lnTo>
                        <a:pt x="837" y="77"/>
                      </a:lnTo>
                      <a:lnTo>
                        <a:pt x="837" y="71"/>
                      </a:lnTo>
                      <a:lnTo>
                        <a:pt x="836" y="65"/>
                      </a:lnTo>
                      <a:lnTo>
                        <a:pt x="833" y="60"/>
                      </a:lnTo>
                      <a:close/>
                    </a:path>
                  </a:pathLst>
                </a:custGeom>
                <a:solidFill>
                  <a:srgbClr val="73C19E"/>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67" name="Freeform 35"/>
                <p:cNvSpPr>
                  <a:spLocks/>
                </p:cNvSpPr>
                <p:nvPr/>
              </p:nvSpPr>
              <p:spPr bwMode="auto">
                <a:xfrm>
                  <a:off x="1731" y="1621"/>
                  <a:ext cx="781" cy="776"/>
                </a:xfrm>
                <a:custGeom>
                  <a:avLst/>
                  <a:gdLst>
                    <a:gd name="T0" fmla="*/ 664 w 781"/>
                    <a:gd name="T1" fmla="*/ 3 h 776"/>
                    <a:gd name="T2" fmla="*/ 660 w 781"/>
                    <a:gd name="T3" fmla="*/ 32 h 776"/>
                    <a:gd name="T4" fmla="*/ 665 w 781"/>
                    <a:gd name="T5" fmla="*/ 83 h 776"/>
                    <a:gd name="T6" fmla="*/ 661 w 781"/>
                    <a:gd name="T7" fmla="*/ 93 h 776"/>
                    <a:gd name="T8" fmla="*/ 644 w 781"/>
                    <a:gd name="T9" fmla="*/ 94 h 776"/>
                    <a:gd name="T10" fmla="*/ 647 w 781"/>
                    <a:gd name="T11" fmla="*/ 115 h 776"/>
                    <a:gd name="T12" fmla="*/ 626 w 781"/>
                    <a:gd name="T13" fmla="*/ 112 h 776"/>
                    <a:gd name="T14" fmla="*/ 620 w 781"/>
                    <a:gd name="T15" fmla="*/ 91 h 776"/>
                    <a:gd name="T16" fmla="*/ 604 w 781"/>
                    <a:gd name="T17" fmla="*/ 80 h 776"/>
                    <a:gd name="T18" fmla="*/ 466 w 781"/>
                    <a:gd name="T19" fmla="*/ 79 h 776"/>
                    <a:gd name="T20" fmla="*/ 429 w 781"/>
                    <a:gd name="T21" fmla="*/ 81 h 776"/>
                    <a:gd name="T22" fmla="*/ 415 w 781"/>
                    <a:gd name="T23" fmla="*/ 104 h 776"/>
                    <a:gd name="T24" fmla="*/ 380 w 781"/>
                    <a:gd name="T25" fmla="*/ 245 h 776"/>
                    <a:gd name="T26" fmla="*/ 362 w 781"/>
                    <a:gd name="T27" fmla="*/ 246 h 776"/>
                    <a:gd name="T28" fmla="*/ 350 w 781"/>
                    <a:gd name="T29" fmla="*/ 212 h 776"/>
                    <a:gd name="T30" fmla="*/ 294 w 781"/>
                    <a:gd name="T31" fmla="*/ 118 h 776"/>
                    <a:gd name="T32" fmla="*/ 249 w 781"/>
                    <a:gd name="T33" fmla="*/ 97 h 776"/>
                    <a:gd name="T34" fmla="*/ 232 w 781"/>
                    <a:gd name="T35" fmla="*/ 108 h 776"/>
                    <a:gd name="T36" fmla="*/ 185 w 781"/>
                    <a:gd name="T37" fmla="*/ 195 h 776"/>
                    <a:gd name="T38" fmla="*/ 125 w 781"/>
                    <a:gd name="T39" fmla="*/ 218 h 776"/>
                    <a:gd name="T40" fmla="*/ 45 w 781"/>
                    <a:gd name="T41" fmla="*/ 164 h 776"/>
                    <a:gd name="T42" fmla="*/ 29 w 781"/>
                    <a:gd name="T43" fmla="*/ 157 h 776"/>
                    <a:gd name="T44" fmla="*/ 23 w 781"/>
                    <a:gd name="T45" fmla="*/ 189 h 776"/>
                    <a:gd name="T46" fmla="*/ 0 w 781"/>
                    <a:gd name="T47" fmla="*/ 236 h 776"/>
                    <a:gd name="T48" fmla="*/ 34 w 781"/>
                    <a:gd name="T49" fmla="*/ 276 h 776"/>
                    <a:gd name="T50" fmla="*/ 95 w 781"/>
                    <a:gd name="T51" fmla="*/ 365 h 776"/>
                    <a:gd name="T52" fmla="*/ 111 w 781"/>
                    <a:gd name="T53" fmla="*/ 373 h 776"/>
                    <a:gd name="T54" fmla="*/ 134 w 781"/>
                    <a:gd name="T55" fmla="*/ 355 h 776"/>
                    <a:gd name="T56" fmla="*/ 195 w 781"/>
                    <a:gd name="T57" fmla="*/ 297 h 776"/>
                    <a:gd name="T58" fmla="*/ 197 w 781"/>
                    <a:gd name="T59" fmla="*/ 263 h 776"/>
                    <a:gd name="T60" fmla="*/ 206 w 781"/>
                    <a:gd name="T61" fmla="*/ 241 h 776"/>
                    <a:gd name="T62" fmla="*/ 216 w 781"/>
                    <a:gd name="T63" fmla="*/ 239 h 776"/>
                    <a:gd name="T64" fmla="*/ 226 w 781"/>
                    <a:gd name="T65" fmla="*/ 278 h 776"/>
                    <a:gd name="T66" fmla="*/ 215 w 781"/>
                    <a:gd name="T67" fmla="*/ 305 h 776"/>
                    <a:gd name="T68" fmla="*/ 219 w 781"/>
                    <a:gd name="T69" fmla="*/ 342 h 776"/>
                    <a:gd name="T70" fmla="*/ 215 w 781"/>
                    <a:gd name="T71" fmla="*/ 454 h 776"/>
                    <a:gd name="T72" fmla="*/ 156 w 781"/>
                    <a:gd name="T73" fmla="*/ 702 h 776"/>
                    <a:gd name="T74" fmla="*/ 188 w 781"/>
                    <a:gd name="T75" fmla="*/ 751 h 776"/>
                    <a:gd name="T76" fmla="*/ 266 w 781"/>
                    <a:gd name="T77" fmla="*/ 776 h 776"/>
                    <a:gd name="T78" fmla="*/ 501 w 781"/>
                    <a:gd name="T79" fmla="*/ 724 h 776"/>
                    <a:gd name="T80" fmla="*/ 578 w 781"/>
                    <a:gd name="T81" fmla="*/ 755 h 776"/>
                    <a:gd name="T82" fmla="*/ 596 w 781"/>
                    <a:gd name="T83" fmla="*/ 741 h 776"/>
                    <a:gd name="T84" fmla="*/ 604 w 781"/>
                    <a:gd name="T85" fmla="*/ 583 h 776"/>
                    <a:gd name="T86" fmla="*/ 550 w 781"/>
                    <a:gd name="T87" fmla="*/ 252 h 776"/>
                    <a:gd name="T88" fmla="*/ 534 w 781"/>
                    <a:gd name="T89" fmla="*/ 250 h 776"/>
                    <a:gd name="T90" fmla="*/ 506 w 781"/>
                    <a:gd name="T91" fmla="*/ 258 h 776"/>
                    <a:gd name="T92" fmla="*/ 533 w 781"/>
                    <a:gd name="T93" fmla="*/ 229 h 776"/>
                    <a:gd name="T94" fmla="*/ 524 w 781"/>
                    <a:gd name="T95" fmla="*/ 223 h 776"/>
                    <a:gd name="T96" fmla="*/ 464 w 781"/>
                    <a:gd name="T97" fmla="*/ 218 h 776"/>
                    <a:gd name="T98" fmla="*/ 469 w 781"/>
                    <a:gd name="T99" fmla="*/ 204 h 776"/>
                    <a:gd name="T100" fmla="*/ 525 w 781"/>
                    <a:gd name="T101" fmla="*/ 204 h 776"/>
                    <a:gd name="T102" fmla="*/ 536 w 781"/>
                    <a:gd name="T103" fmla="*/ 198 h 776"/>
                    <a:gd name="T104" fmla="*/ 520 w 781"/>
                    <a:gd name="T105" fmla="*/ 151 h 776"/>
                    <a:gd name="T106" fmla="*/ 540 w 781"/>
                    <a:gd name="T107" fmla="*/ 140 h 776"/>
                    <a:gd name="T108" fmla="*/ 550 w 781"/>
                    <a:gd name="T109" fmla="*/ 187 h 776"/>
                    <a:gd name="T110" fmla="*/ 565 w 781"/>
                    <a:gd name="T111" fmla="*/ 203 h 776"/>
                    <a:gd name="T112" fmla="*/ 613 w 781"/>
                    <a:gd name="T113" fmla="*/ 204 h 776"/>
                    <a:gd name="T114" fmla="*/ 693 w 781"/>
                    <a:gd name="T115" fmla="*/ 229 h 776"/>
                    <a:gd name="T116" fmla="*/ 707 w 781"/>
                    <a:gd name="T117" fmla="*/ 209 h 776"/>
                    <a:gd name="T118" fmla="*/ 780 w 781"/>
                    <a:gd name="T119" fmla="*/ 51 h 776"/>
                    <a:gd name="T120" fmla="*/ 780 w 781"/>
                    <a:gd name="T121" fmla="*/ 45 h 776"/>
                    <a:gd name="T122" fmla="*/ 746 w 781"/>
                    <a:gd name="T123" fmla="*/ 32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81" h="776">
                      <a:moveTo>
                        <a:pt x="677" y="1"/>
                      </a:moveTo>
                      <a:lnTo>
                        <a:pt x="673" y="0"/>
                      </a:lnTo>
                      <a:lnTo>
                        <a:pt x="668" y="1"/>
                      </a:lnTo>
                      <a:lnTo>
                        <a:pt x="664" y="3"/>
                      </a:lnTo>
                      <a:lnTo>
                        <a:pt x="662" y="7"/>
                      </a:lnTo>
                      <a:lnTo>
                        <a:pt x="661" y="17"/>
                      </a:lnTo>
                      <a:lnTo>
                        <a:pt x="661" y="27"/>
                      </a:lnTo>
                      <a:lnTo>
                        <a:pt x="660" y="32"/>
                      </a:lnTo>
                      <a:lnTo>
                        <a:pt x="656" y="47"/>
                      </a:lnTo>
                      <a:lnTo>
                        <a:pt x="655" y="63"/>
                      </a:lnTo>
                      <a:lnTo>
                        <a:pt x="658" y="71"/>
                      </a:lnTo>
                      <a:lnTo>
                        <a:pt x="665" y="83"/>
                      </a:lnTo>
                      <a:lnTo>
                        <a:pt x="668" y="90"/>
                      </a:lnTo>
                      <a:lnTo>
                        <a:pt x="668" y="92"/>
                      </a:lnTo>
                      <a:lnTo>
                        <a:pt x="667" y="93"/>
                      </a:lnTo>
                      <a:lnTo>
                        <a:pt x="661" y="93"/>
                      </a:lnTo>
                      <a:lnTo>
                        <a:pt x="657" y="92"/>
                      </a:lnTo>
                      <a:lnTo>
                        <a:pt x="649" y="91"/>
                      </a:lnTo>
                      <a:lnTo>
                        <a:pt x="645" y="92"/>
                      </a:lnTo>
                      <a:lnTo>
                        <a:pt x="644" y="94"/>
                      </a:lnTo>
                      <a:lnTo>
                        <a:pt x="644" y="97"/>
                      </a:lnTo>
                      <a:lnTo>
                        <a:pt x="648" y="111"/>
                      </a:lnTo>
                      <a:lnTo>
                        <a:pt x="648" y="114"/>
                      </a:lnTo>
                      <a:lnTo>
                        <a:pt x="647" y="115"/>
                      </a:lnTo>
                      <a:lnTo>
                        <a:pt x="643" y="117"/>
                      </a:lnTo>
                      <a:lnTo>
                        <a:pt x="637" y="116"/>
                      </a:lnTo>
                      <a:lnTo>
                        <a:pt x="629" y="114"/>
                      </a:lnTo>
                      <a:lnTo>
                        <a:pt x="626" y="112"/>
                      </a:lnTo>
                      <a:lnTo>
                        <a:pt x="624" y="110"/>
                      </a:lnTo>
                      <a:lnTo>
                        <a:pt x="622" y="108"/>
                      </a:lnTo>
                      <a:lnTo>
                        <a:pt x="621" y="104"/>
                      </a:lnTo>
                      <a:lnTo>
                        <a:pt x="620" y="91"/>
                      </a:lnTo>
                      <a:lnTo>
                        <a:pt x="618" y="87"/>
                      </a:lnTo>
                      <a:lnTo>
                        <a:pt x="615" y="84"/>
                      </a:lnTo>
                      <a:lnTo>
                        <a:pt x="611" y="81"/>
                      </a:lnTo>
                      <a:lnTo>
                        <a:pt x="604" y="80"/>
                      </a:lnTo>
                      <a:lnTo>
                        <a:pt x="587" y="80"/>
                      </a:lnTo>
                      <a:lnTo>
                        <a:pt x="577" y="81"/>
                      </a:lnTo>
                      <a:lnTo>
                        <a:pt x="524" y="83"/>
                      </a:lnTo>
                      <a:lnTo>
                        <a:pt x="466" y="79"/>
                      </a:lnTo>
                      <a:lnTo>
                        <a:pt x="449" y="79"/>
                      </a:lnTo>
                      <a:lnTo>
                        <a:pt x="442" y="80"/>
                      </a:lnTo>
                      <a:lnTo>
                        <a:pt x="437" y="80"/>
                      </a:lnTo>
                      <a:lnTo>
                        <a:pt x="429" y="81"/>
                      </a:lnTo>
                      <a:lnTo>
                        <a:pt x="427" y="82"/>
                      </a:lnTo>
                      <a:lnTo>
                        <a:pt x="424" y="85"/>
                      </a:lnTo>
                      <a:lnTo>
                        <a:pt x="420" y="92"/>
                      </a:lnTo>
                      <a:lnTo>
                        <a:pt x="415" y="104"/>
                      </a:lnTo>
                      <a:lnTo>
                        <a:pt x="391" y="221"/>
                      </a:lnTo>
                      <a:lnTo>
                        <a:pt x="386" y="236"/>
                      </a:lnTo>
                      <a:lnTo>
                        <a:pt x="383" y="241"/>
                      </a:lnTo>
                      <a:lnTo>
                        <a:pt x="380" y="245"/>
                      </a:lnTo>
                      <a:lnTo>
                        <a:pt x="373" y="248"/>
                      </a:lnTo>
                      <a:lnTo>
                        <a:pt x="369" y="248"/>
                      </a:lnTo>
                      <a:lnTo>
                        <a:pt x="365" y="247"/>
                      </a:lnTo>
                      <a:lnTo>
                        <a:pt x="362" y="246"/>
                      </a:lnTo>
                      <a:lnTo>
                        <a:pt x="360" y="244"/>
                      </a:lnTo>
                      <a:lnTo>
                        <a:pt x="357" y="241"/>
                      </a:lnTo>
                      <a:lnTo>
                        <a:pt x="356" y="237"/>
                      </a:lnTo>
                      <a:lnTo>
                        <a:pt x="350" y="212"/>
                      </a:lnTo>
                      <a:lnTo>
                        <a:pt x="344" y="197"/>
                      </a:lnTo>
                      <a:lnTo>
                        <a:pt x="318" y="148"/>
                      </a:lnTo>
                      <a:lnTo>
                        <a:pt x="300" y="123"/>
                      </a:lnTo>
                      <a:lnTo>
                        <a:pt x="294" y="118"/>
                      </a:lnTo>
                      <a:lnTo>
                        <a:pt x="281" y="108"/>
                      </a:lnTo>
                      <a:lnTo>
                        <a:pt x="262" y="100"/>
                      </a:lnTo>
                      <a:lnTo>
                        <a:pt x="253" y="97"/>
                      </a:lnTo>
                      <a:lnTo>
                        <a:pt x="249" y="97"/>
                      </a:lnTo>
                      <a:lnTo>
                        <a:pt x="245" y="97"/>
                      </a:lnTo>
                      <a:lnTo>
                        <a:pt x="240" y="98"/>
                      </a:lnTo>
                      <a:lnTo>
                        <a:pt x="236" y="102"/>
                      </a:lnTo>
                      <a:lnTo>
                        <a:pt x="232" y="108"/>
                      </a:lnTo>
                      <a:lnTo>
                        <a:pt x="227" y="115"/>
                      </a:lnTo>
                      <a:lnTo>
                        <a:pt x="213" y="149"/>
                      </a:lnTo>
                      <a:lnTo>
                        <a:pt x="194" y="183"/>
                      </a:lnTo>
                      <a:lnTo>
                        <a:pt x="185" y="195"/>
                      </a:lnTo>
                      <a:lnTo>
                        <a:pt x="174" y="203"/>
                      </a:lnTo>
                      <a:lnTo>
                        <a:pt x="155" y="212"/>
                      </a:lnTo>
                      <a:lnTo>
                        <a:pt x="141" y="216"/>
                      </a:lnTo>
                      <a:lnTo>
                        <a:pt x="125" y="218"/>
                      </a:lnTo>
                      <a:lnTo>
                        <a:pt x="121" y="217"/>
                      </a:lnTo>
                      <a:lnTo>
                        <a:pt x="112" y="214"/>
                      </a:lnTo>
                      <a:lnTo>
                        <a:pt x="87" y="197"/>
                      </a:lnTo>
                      <a:lnTo>
                        <a:pt x="45" y="164"/>
                      </a:lnTo>
                      <a:lnTo>
                        <a:pt x="38" y="159"/>
                      </a:lnTo>
                      <a:lnTo>
                        <a:pt x="36" y="158"/>
                      </a:lnTo>
                      <a:lnTo>
                        <a:pt x="33" y="157"/>
                      </a:lnTo>
                      <a:lnTo>
                        <a:pt x="29" y="157"/>
                      </a:lnTo>
                      <a:lnTo>
                        <a:pt x="27" y="160"/>
                      </a:lnTo>
                      <a:lnTo>
                        <a:pt x="26" y="163"/>
                      </a:lnTo>
                      <a:lnTo>
                        <a:pt x="24" y="184"/>
                      </a:lnTo>
                      <a:lnTo>
                        <a:pt x="23" y="189"/>
                      </a:lnTo>
                      <a:lnTo>
                        <a:pt x="18" y="199"/>
                      </a:lnTo>
                      <a:lnTo>
                        <a:pt x="3" y="224"/>
                      </a:lnTo>
                      <a:lnTo>
                        <a:pt x="2" y="228"/>
                      </a:lnTo>
                      <a:lnTo>
                        <a:pt x="0" y="236"/>
                      </a:lnTo>
                      <a:lnTo>
                        <a:pt x="1" y="242"/>
                      </a:lnTo>
                      <a:lnTo>
                        <a:pt x="3" y="249"/>
                      </a:lnTo>
                      <a:lnTo>
                        <a:pt x="10" y="258"/>
                      </a:lnTo>
                      <a:lnTo>
                        <a:pt x="34" y="276"/>
                      </a:lnTo>
                      <a:lnTo>
                        <a:pt x="42" y="286"/>
                      </a:lnTo>
                      <a:lnTo>
                        <a:pt x="67" y="328"/>
                      </a:lnTo>
                      <a:lnTo>
                        <a:pt x="85" y="354"/>
                      </a:lnTo>
                      <a:lnTo>
                        <a:pt x="95" y="365"/>
                      </a:lnTo>
                      <a:lnTo>
                        <a:pt x="100" y="370"/>
                      </a:lnTo>
                      <a:lnTo>
                        <a:pt x="104" y="372"/>
                      </a:lnTo>
                      <a:lnTo>
                        <a:pt x="108" y="373"/>
                      </a:lnTo>
                      <a:lnTo>
                        <a:pt x="111" y="373"/>
                      </a:lnTo>
                      <a:lnTo>
                        <a:pt x="114" y="373"/>
                      </a:lnTo>
                      <a:lnTo>
                        <a:pt x="117" y="372"/>
                      </a:lnTo>
                      <a:lnTo>
                        <a:pt x="123" y="366"/>
                      </a:lnTo>
                      <a:lnTo>
                        <a:pt x="134" y="355"/>
                      </a:lnTo>
                      <a:lnTo>
                        <a:pt x="164" y="315"/>
                      </a:lnTo>
                      <a:lnTo>
                        <a:pt x="168" y="311"/>
                      </a:lnTo>
                      <a:lnTo>
                        <a:pt x="192" y="300"/>
                      </a:lnTo>
                      <a:lnTo>
                        <a:pt x="195" y="297"/>
                      </a:lnTo>
                      <a:lnTo>
                        <a:pt x="198" y="294"/>
                      </a:lnTo>
                      <a:lnTo>
                        <a:pt x="199" y="290"/>
                      </a:lnTo>
                      <a:lnTo>
                        <a:pt x="200" y="279"/>
                      </a:lnTo>
                      <a:lnTo>
                        <a:pt x="197" y="263"/>
                      </a:lnTo>
                      <a:lnTo>
                        <a:pt x="197" y="258"/>
                      </a:lnTo>
                      <a:lnTo>
                        <a:pt x="198" y="254"/>
                      </a:lnTo>
                      <a:lnTo>
                        <a:pt x="199" y="251"/>
                      </a:lnTo>
                      <a:lnTo>
                        <a:pt x="206" y="241"/>
                      </a:lnTo>
                      <a:lnTo>
                        <a:pt x="209" y="239"/>
                      </a:lnTo>
                      <a:lnTo>
                        <a:pt x="211" y="238"/>
                      </a:lnTo>
                      <a:lnTo>
                        <a:pt x="214" y="237"/>
                      </a:lnTo>
                      <a:lnTo>
                        <a:pt x="216" y="239"/>
                      </a:lnTo>
                      <a:lnTo>
                        <a:pt x="218" y="241"/>
                      </a:lnTo>
                      <a:lnTo>
                        <a:pt x="220" y="246"/>
                      </a:lnTo>
                      <a:lnTo>
                        <a:pt x="226" y="271"/>
                      </a:lnTo>
                      <a:lnTo>
                        <a:pt x="226" y="278"/>
                      </a:lnTo>
                      <a:lnTo>
                        <a:pt x="226" y="283"/>
                      </a:lnTo>
                      <a:lnTo>
                        <a:pt x="226" y="288"/>
                      </a:lnTo>
                      <a:lnTo>
                        <a:pt x="224" y="291"/>
                      </a:lnTo>
                      <a:lnTo>
                        <a:pt x="215" y="305"/>
                      </a:lnTo>
                      <a:lnTo>
                        <a:pt x="214" y="309"/>
                      </a:lnTo>
                      <a:lnTo>
                        <a:pt x="213" y="315"/>
                      </a:lnTo>
                      <a:lnTo>
                        <a:pt x="217" y="334"/>
                      </a:lnTo>
                      <a:lnTo>
                        <a:pt x="219" y="342"/>
                      </a:lnTo>
                      <a:lnTo>
                        <a:pt x="223" y="359"/>
                      </a:lnTo>
                      <a:lnTo>
                        <a:pt x="224" y="383"/>
                      </a:lnTo>
                      <a:lnTo>
                        <a:pt x="223" y="398"/>
                      </a:lnTo>
                      <a:lnTo>
                        <a:pt x="215" y="454"/>
                      </a:lnTo>
                      <a:lnTo>
                        <a:pt x="200" y="529"/>
                      </a:lnTo>
                      <a:lnTo>
                        <a:pt x="164" y="654"/>
                      </a:lnTo>
                      <a:lnTo>
                        <a:pt x="156" y="688"/>
                      </a:lnTo>
                      <a:lnTo>
                        <a:pt x="156" y="702"/>
                      </a:lnTo>
                      <a:lnTo>
                        <a:pt x="158" y="715"/>
                      </a:lnTo>
                      <a:lnTo>
                        <a:pt x="164" y="727"/>
                      </a:lnTo>
                      <a:lnTo>
                        <a:pt x="182" y="747"/>
                      </a:lnTo>
                      <a:lnTo>
                        <a:pt x="188" y="751"/>
                      </a:lnTo>
                      <a:lnTo>
                        <a:pt x="211" y="765"/>
                      </a:lnTo>
                      <a:lnTo>
                        <a:pt x="238" y="774"/>
                      </a:lnTo>
                      <a:lnTo>
                        <a:pt x="256" y="776"/>
                      </a:lnTo>
                      <a:lnTo>
                        <a:pt x="266" y="776"/>
                      </a:lnTo>
                      <a:lnTo>
                        <a:pt x="286" y="772"/>
                      </a:lnTo>
                      <a:lnTo>
                        <a:pt x="450" y="726"/>
                      </a:lnTo>
                      <a:lnTo>
                        <a:pt x="484" y="723"/>
                      </a:lnTo>
                      <a:lnTo>
                        <a:pt x="501" y="724"/>
                      </a:lnTo>
                      <a:lnTo>
                        <a:pt x="519" y="730"/>
                      </a:lnTo>
                      <a:lnTo>
                        <a:pt x="565" y="753"/>
                      </a:lnTo>
                      <a:lnTo>
                        <a:pt x="574" y="755"/>
                      </a:lnTo>
                      <a:lnTo>
                        <a:pt x="578" y="755"/>
                      </a:lnTo>
                      <a:lnTo>
                        <a:pt x="582" y="755"/>
                      </a:lnTo>
                      <a:lnTo>
                        <a:pt x="588" y="751"/>
                      </a:lnTo>
                      <a:lnTo>
                        <a:pt x="593" y="747"/>
                      </a:lnTo>
                      <a:lnTo>
                        <a:pt x="596" y="741"/>
                      </a:lnTo>
                      <a:lnTo>
                        <a:pt x="599" y="733"/>
                      </a:lnTo>
                      <a:lnTo>
                        <a:pt x="603" y="713"/>
                      </a:lnTo>
                      <a:lnTo>
                        <a:pt x="607" y="659"/>
                      </a:lnTo>
                      <a:lnTo>
                        <a:pt x="604" y="583"/>
                      </a:lnTo>
                      <a:lnTo>
                        <a:pt x="560" y="271"/>
                      </a:lnTo>
                      <a:lnTo>
                        <a:pt x="557" y="262"/>
                      </a:lnTo>
                      <a:lnTo>
                        <a:pt x="553" y="254"/>
                      </a:lnTo>
                      <a:lnTo>
                        <a:pt x="550" y="252"/>
                      </a:lnTo>
                      <a:lnTo>
                        <a:pt x="548" y="250"/>
                      </a:lnTo>
                      <a:lnTo>
                        <a:pt x="545" y="249"/>
                      </a:lnTo>
                      <a:lnTo>
                        <a:pt x="541" y="249"/>
                      </a:lnTo>
                      <a:lnTo>
                        <a:pt x="534" y="250"/>
                      </a:lnTo>
                      <a:lnTo>
                        <a:pt x="509" y="260"/>
                      </a:lnTo>
                      <a:lnTo>
                        <a:pt x="507" y="260"/>
                      </a:lnTo>
                      <a:lnTo>
                        <a:pt x="506" y="260"/>
                      </a:lnTo>
                      <a:lnTo>
                        <a:pt x="506" y="258"/>
                      </a:lnTo>
                      <a:lnTo>
                        <a:pt x="507" y="257"/>
                      </a:lnTo>
                      <a:lnTo>
                        <a:pt x="508" y="255"/>
                      </a:lnTo>
                      <a:lnTo>
                        <a:pt x="532" y="231"/>
                      </a:lnTo>
                      <a:lnTo>
                        <a:pt x="533" y="229"/>
                      </a:lnTo>
                      <a:lnTo>
                        <a:pt x="533" y="227"/>
                      </a:lnTo>
                      <a:lnTo>
                        <a:pt x="532" y="225"/>
                      </a:lnTo>
                      <a:lnTo>
                        <a:pt x="530" y="224"/>
                      </a:lnTo>
                      <a:lnTo>
                        <a:pt x="524" y="223"/>
                      </a:lnTo>
                      <a:lnTo>
                        <a:pt x="475" y="222"/>
                      </a:lnTo>
                      <a:lnTo>
                        <a:pt x="469" y="221"/>
                      </a:lnTo>
                      <a:lnTo>
                        <a:pt x="467" y="220"/>
                      </a:lnTo>
                      <a:lnTo>
                        <a:pt x="464" y="218"/>
                      </a:lnTo>
                      <a:lnTo>
                        <a:pt x="463" y="215"/>
                      </a:lnTo>
                      <a:lnTo>
                        <a:pt x="464" y="212"/>
                      </a:lnTo>
                      <a:lnTo>
                        <a:pt x="466" y="208"/>
                      </a:lnTo>
                      <a:lnTo>
                        <a:pt x="469" y="204"/>
                      </a:lnTo>
                      <a:lnTo>
                        <a:pt x="472" y="201"/>
                      </a:lnTo>
                      <a:lnTo>
                        <a:pt x="480" y="197"/>
                      </a:lnTo>
                      <a:lnTo>
                        <a:pt x="485" y="196"/>
                      </a:lnTo>
                      <a:lnTo>
                        <a:pt x="525" y="204"/>
                      </a:lnTo>
                      <a:lnTo>
                        <a:pt x="531" y="204"/>
                      </a:lnTo>
                      <a:lnTo>
                        <a:pt x="534" y="203"/>
                      </a:lnTo>
                      <a:lnTo>
                        <a:pt x="535" y="202"/>
                      </a:lnTo>
                      <a:lnTo>
                        <a:pt x="536" y="198"/>
                      </a:lnTo>
                      <a:lnTo>
                        <a:pt x="535" y="193"/>
                      </a:lnTo>
                      <a:lnTo>
                        <a:pt x="520" y="159"/>
                      </a:lnTo>
                      <a:lnTo>
                        <a:pt x="519" y="155"/>
                      </a:lnTo>
                      <a:lnTo>
                        <a:pt x="520" y="151"/>
                      </a:lnTo>
                      <a:lnTo>
                        <a:pt x="522" y="148"/>
                      </a:lnTo>
                      <a:lnTo>
                        <a:pt x="529" y="142"/>
                      </a:lnTo>
                      <a:lnTo>
                        <a:pt x="537" y="139"/>
                      </a:lnTo>
                      <a:lnTo>
                        <a:pt x="540" y="140"/>
                      </a:lnTo>
                      <a:lnTo>
                        <a:pt x="543" y="142"/>
                      </a:lnTo>
                      <a:lnTo>
                        <a:pt x="544" y="144"/>
                      </a:lnTo>
                      <a:lnTo>
                        <a:pt x="544" y="146"/>
                      </a:lnTo>
                      <a:lnTo>
                        <a:pt x="550" y="187"/>
                      </a:lnTo>
                      <a:lnTo>
                        <a:pt x="554" y="197"/>
                      </a:lnTo>
                      <a:lnTo>
                        <a:pt x="556" y="199"/>
                      </a:lnTo>
                      <a:lnTo>
                        <a:pt x="560" y="202"/>
                      </a:lnTo>
                      <a:lnTo>
                        <a:pt x="565" y="203"/>
                      </a:lnTo>
                      <a:lnTo>
                        <a:pt x="571" y="203"/>
                      </a:lnTo>
                      <a:lnTo>
                        <a:pt x="598" y="201"/>
                      </a:lnTo>
                      <a:lnTo>
                        <a:pt x="605" y="202"/>
                      </a:lnTo>
                      <a:lnTo>
                        <a:pt x="613" y="204"/>
                      </a:lnTo>
                      <a:lnTo>
                        <a:pt x="664" y="226"/>
                      </a:lnTo>
                      <a:lnTo>
                        <a:pt x="681" y="230"/>
                      </a:lnTo>
                      <a:lnTo>
                        <a:pt x="686" y="230"/>
                      </a:lnTo>
                      <a:lnTo>
                        <a:pt x="693" y="229"/>
                      </a:lnTo>
                      <a:lnTo>
                        <a:pt x="696" y="227"/>
                      </a:lnTo>
                      <a:lnTo>
                        <a:pt x="702" y="220"/>
                      </a:lnTo>
                      <a:lnTo>
                        <a:pt x="705" y="216"/>
                      </a:lnTo>
                      <a:lnTo>
                        <a:pt x="707" y="209"/>
                      </a:lnTo>
                      <a:lnTo>
                        <a:pt x="717" y="169"/>
                      </a:lnTo>
                      <a:lnTo>
                        <a:pt x="724" y="152"/>
                      </a:lnTo>
                      <a:lnTo>
                        <a:pt x="778" y="55"/>
                      </a:lnTo>
                      <a:lnTo>
                        <a:pt x="780" y="51"/>
                      </a:lnTo>
                      <a:lnTo>
                        <a:pt x="781" y="45"/>
                      </a:lnTo>
                      <a:lnTo>
                        <a:pt x="781" y="44"/>
                      </a:lnTo>
                      <a:lnTo>
                        <a:pt x="780" y="44"/>
                      </a:lnTo>
                      <a:lnTo>
                        <a:pt x="780" y="45"/>
                      </a:lnTo>
                      <a:lnTo>
                        <a:pt x="778" y="45"/>
                      </a:lnTo>
                      <a:lnTo>
                        <a:pt x="774" y="45"/>
                      </a:lnTo>
                      <a:lnTo>
                        <a:pt x="751" y="35"/>
                      </a:lnTo>
                      <a:lnTo>
                        <a:pt x="746" y="32"/>
                      </a:lnTo>
                      <a:lnTo>
                        <a:pt x="705" y="12"/>
                      </a:lnTo>
                      <a:lnTo>
                        <a:pt x="677" y="1"/>
                      </a:lnTo>
                      <a:close/>
                    </a:path>
                  </a:pathLst>
                </a:custGeom>
                <a:solidFill>
                  <a:srgbClr val="99D1B8"/>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68" name="Freeform 36"/>
                <p:cNvSpPr>
                  <a:spLocks/>
                </p:cNvSpPr>
                <p:nvPr/>
              </p:nvSpPr>
              <p:spPr bwMode="auto">
                <a:xfrm>
                  <a:off x="1826" y="1203"/>
                  <a:ext cx="295" cy="322"/>
                </a:xfrm>
                <a:custGeom>
                  <a:avLst/>
                  <a:gdLst>
                    <a:gd name="T0" fmla="*/ 295 w 295"/>
                    <a:gd name="T1" fmla="*/ 78 h 322"/>
                    <a:gd name="T2" fmla="*/ 295 w 295"/>
                    <a:gd name="T3" fmla="*/ 76 h 322"/>
                    <a:gd name="T4" fmla="*/ 293 w 295"/>
                    <a:gd name="T5" fmla="*/ 67 h 322"/>
                    <a:gd name="T6" fmla="*/ 288 w 295"/>
                    <a:gd name="T7" fmla="*/ 57 h 322"/>
                    <a:gd name="T8" fmla="*/ 238 w 295"/>
                    <a:gd name="T9" fmla="*/ 14 h 322"/>
                    <a:gd name="T10" fmla="*/ 231 w 295"/>
                    <a:gd name="T11" fmla="*/ 10 h 322"/>
                    <a:gd name="T12" fmla="*/ 223 w 295"/>
                    <a:gd name="T13" fmla="*/ 7 h 322"/>
                    <a:gd name="T14" fmla="*/ 189 w 295"/>
                    <a:gd name="T15" fmla="*/ 0 h 322"/>
                    <a:gd name="T16" fmla="*/ 134 w 295"/>
                    <a:gd name="T17" fmla="*/ 4 h 322"/>
                    <a:gd name="T18" fmla="*/ 105 w 295"/>
                    <a:gd name="T19" fmla="*/ 10 h 322"/>
                    <a:gd name="T20" fmla="*/ 86 w 295"/>
                    <a:gd name="T21" fmla="*/ 17 h 322"/>
                    <a:gd name="T22" fmla="*/ 57 w 295"/>
                    <a:gd name="T23" fmla="*/ 36 h 322"/>
                    <a:gd name="T24" fmla="*/ 38 w 295"/>
                    <a:gd name="T25" fmla="*/ 52 h 322"/>
                    <a:gd name="T26" fmla="*/ 21 w 295"/>
                    <a:gd name="T27" fmla="*/ 71 h 322"/>
                    <a:gd name="T28" fmla="*/ 14 w 295"/>
                    <a:gd name="T29" fmla="*/ 81 h 322"/>
                    <a:gd name="T30" fmla="*/ 9 w 295"/>
                    <a:gd name="T31" fmla="*/ 91 h 322"/>
                    <a:gd name="T32" fmla="*/ 5 w 295"/>
                    <a:gd name="T33" fmla="*/ 101 h 322"/>
                    <a:gd name="T34" fmla="*/ 2 w 295"/>
                    <a:gd name="T35" fmla="*/ 113 h 322"/>
                    <a:gd name="T36" fmla="*/ 0 w 295"/>
                    <a:gd name="T37" fmla="*/ 137 h 322"/>
                    <a:gd name="T38" fmla="*/ 2 w 295"/>
                    <a:gd name="T39" fmla="*/ 174 h 322"/>
                    <a:gd name="T40" fmla="*/ 7 w 295"/>
                    <a:gd name="T41" fmla="*/ 207 h 322"/>
                    <a:gd name="T42" fmla="*/ 33 w 295"/>
                    <a:gd name="T43" fmla="*/ 272 h 322"/>
                    <a:gd name="T44" fmla="*/ 58 w 295"/>
                    <a:gd name="T45" fmla="*/ 308 h 322"/>
                    <a:gd name="T46" fmla="*/ 63 w 295"/>
                    <a:gd name="T47" fmla="*/ 314 h 322"/>
                    <a:gd name="T48" fmla="*/ 66 w 295"/>
                    <a:gd name="T49" fmla="*/ 319 h 322"/>
                    <a:gd name="T50" fmla="*/ 67 w 295"/>
                    <a:gd name="T51" fmla="*/ 319 h 322"/>
                    <a:gd name="T52" fmla="*/ 69 w 295"/>
                    <a:gd name="T53" fmla="*/ 320 h 322"/>
                    <a:gd name="T54" fmla="*/ 76 w 295"/>
                    <a:gd name="T55" fmla="*/ 322 h 322"/>
                    <a:gd name="T56" fmla="*/ 78 w 295"/>
                    <a:gd name="T57" fmla="*/ 322 h 322"/>
                    <a:gd name="T58" fmla="*/ 82 w 295"/>
                    <a:gd name="T59" fmla="*/ 319 h 322"/>
                    <a:gd name="T60" fmla="*/ 84 w 295"/>
                    <a:gd name="T61" fmla="*/ 309 h 322"/>
                    <a:gd name="T62" fmla="*/ 86 w 295"/>
                    <a:gd name="T63" fmla="*/ 293 h 322"/>
                    <a:gd name="T64" fmla="*/ 97 w 295"/>
                    <a:gd name="T65" fmla="*/ 241 h 322"/>
                    <a:gd name="T66" fmla="*/ 113 w 295"/>
                    <a:gd name="T67" fmla="*/ 186 h 322"/>
                    <a:gd name="T68" fmla="*/ 124 w 295"/>
                    <a:gd name="T69" fmla="*/ 165 h 322"/>
                    <a:gd name="T70" fmla="*/ 129 w 295"/>
                    <a:gd name="T71" fmla="*/ 156 h 322"/>
                    <a:gd name="T72" fmla="*/ 155 w 295"/>
                    <a:gd name="T73" fmla="*/ 126 h 322"/>
                    <a:gd name="T74" fmla="*/ 171 w 295"/>
                    <a:gd name="T75" fmla="*/ 114 h 322"/>
                    <a:gd name="T76" fmla="*/ 188 w 295"/>
                    <a:gd name="T77" fmla="*/ 106 h 322"/>
                    <a:gd name="T78" fmla="*/ 236 w 295"/>
                    <a:gd name="T79" fmla="*/ 93 h 322"/>
                    <a:gd name="T80" fmla="*/ 283 w 295"/>
                    <a:gd name="T81" fmla="*/ 86 h 322"/>
                    <a:gd name="T82" fmla="*/ 291 w 295"/>
                    <a:gd name="T83" fmla="*/ 83 h 322"/>
                    <a:gd name="T84" fmla="*/ 293 w 295"/>
                    <a:gd name="T85" fmla="*/ 81 h 322"/>
                    <a:gd name="T86" fmla="*/ 295 w 295"/>
                    <a:gd name="T87" fmla="*/ 78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5" h="322">
                      <a:moveTo>
                        <a:pt x="295" y="78"/>
                      </a:moveTo>
                      <a:lnTo>
                        <a:pt x="295" y="76"/>
                      </a:lnTo>
                      <a:lnTo>
                        <a:pt x="293" y="67"/>
                      </a:lnTo>
                      <a:lnTo>
                        <a:pt x="288" y="57"/>
                      </a:lnTo>
                      <a:lnTo>
                        <a:pt x="238" y="14"/>
                      </a:lnTo>
                      <a:lnTo>
                        <a:pt x="231" y="10"/>
                      </a:lnTo>
                      <a:lnTo>
                        <a:pt x="223" y="7"/>
                      </a:lnTo>
                      <a:lnTo>
                        <a:pt x="189" y="0"/>
                      </a:lnTo>
                      <a:lnTo>
                        <a:pt x="134" y="4"/>
                      </a:lnTo>
                      <a:lnTo>
                        <a:pt x="105" y="10"/>
                      </a:lnTo>
                      <a:lnTo>
                        <a:pt x="86" y="17"/>
                      </a:lnTo>
                      <a:lnTo>
                        <a:pt x="57" y="36"/>
                      </a:lnTo>
                      <a:lnTo>
                        <a:pt x="38" y="52"/>
                      </a:lnTo>
                      <a:lnTo>
                        <a:pt x="21" y="71"/>
                      </a:lnTo>
                      <a:lnTo>
                        <a:pt x="14" y="81"/>
                      </a:lnTo>
                      <a:lnTo>
                        <a:pt x="9" y="91"/>
                      </a:lnTo>
                      <a:lnTo>
                        <a:pt x="5" y="101"/>
                      </a:lnTo>
                      <a:lnTo>
                        <a:pt x="2" y="113"/>
                      </a:lnTo>
                      <a:lnTo>
                        <a:pt x="0" y="137"/>
                      </a:lnTo>
                      <a:lnTo>
                        <a:pt x="2" y="174"/>
                      </a:lnTo>
                      <a:lnTo>
                        <a:pt x="7" y="207"/>
                      </a:lnTo>
                      <a:lnTo>
                        <a:pt x="33" y="272"/>
                      </a:lnTo>
                      <a:lnTo>
                        <a:pt x="58" y="308"/>
                      </a:lnTo>
                      <a:lnTo>
                        <a:pt x="63" y="314"/>
                      </a:lnTo>
                      <a:lnTo>
                        <a:pt x="66" y="319"/>
                      </a:lnTo>
                      <a:lnTo>
                        <a:pt x="67" y="319"/>
                      </a:lnTo>
                      <a:lnTo>
                        <a:pt x="69" y="320"/>
                      </a:lnTo>
                      <a:lnTo>
                        <a:pt x="76" y="322"/>
                      </a:lnTo>
                      <a:lnTo>
                        <a:pt x="78" y="322"/>
                      </a:lnTo>
                      <a:lnTo>
                        <a:pt x="82" y="319"/>
                      </a:lnTo>
                      <a:lnTo>
                        <a:pt x="84" y="309"/>
                      </a:lnTo>
                      <a:lnTo>
                        <a:pt x="86" y="293"/>
                      </a:lnTo>
                      <a:lnTo>
                        <a:pt x="97" y="241"/>
                      </a:lnTo>
                      <a:lnTo>
                        <a:pt x="113" y="186"/>
                      </a:lnTo>
                      <a:lnTo>
                        <a:pt x="124" y="165"/>
                      </a:lnTo>
                      <a:lnTo>
                        <a:pt x="129" y="156"/>
                      </a:lnTo>
                      <a:lnTo>
                        <a:pt x="155" y="126"/>
                      </a:lnTo>
                      <a:lnTo>
                        <a:pt x="171" y="114"/>
                      </a:lnTo>
                      <a:lnTo>
                        <a:pt x="188" y="106"/>
                      </a:lnTo>
                      <a:lnTo>
                        <a:pt x="236" y="93"/>
                      </a:lnTo>
                      <a:lnTo>
                        <a:pt x="283" y="86"/>
                      </a:lnTo>
                      <a:lnTo>
                        <a:pt x="291" y="83"/>
                      </a:lnTo>
                      <a:lnTo>
                        <a:pt x="293" y="81"/>
                      </a:lnTo>
                      <a:lnTo>
                        <a:pt x="295" y="78"/>
                      </a:lnTo>
                      <a:close/>
                    </a:path>
                  </a:pathLst>
                </a:custGeom>
                <a:solidFill>
                  <a:srgbClr val="00CC99"/>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69" name="Freeform 37"/>
                <p:cNvSpPr>
                  <a:spLocks/>
                </p:cNvSpPr>
                <p:nvPr/>
              </p:nvSpPr>
              <p:spPr bwMode="auto">
                <a:xfrm>
                  <a:off x="1845" y="1220"/>
                  <a:ext cx="238" cy="266"/>
                </a:xfrm>
                <a:custGeom>
                  <a:avLst/>
                  <a:gdLst>
                    <a:gd name="T0" fmla="*/ 198 w 238"/>
                    <a:gd name="T1" fmla="*/ 8 h 266"/>
                    <a:gd name="T2" fmla="*/ 177 w 238"/>
                    <a:gd name="T3" fmla="*/ 1 h 266"/>
                    <a:gd name="T4" fmla="*/ 155 w 238"/>
                    <a:gd name="T5" fmla="*/ 0 h 266"/>
                    <a:gd name="T6" fmla="*/ 138 w 238"/>
                    <a:gd name="T7" fmla="*/ 2 h 266"/>
                    <a:gd name="T8" fmla="*/ 105 w 238"/>
                    <a:gd name="T9" fmla="*/ 11 h 266"/>
                    <a:gd name="T10" fmla="*/ 72 w 238"/>
                    <a:gd name="T11" fmla="*/ 25 h 266"/>
                    <a:gd name="T12" fmla="*/ 58 w 238"/>
                    <a:gd name="T13" fmla="*/ 35 h 266"/>
                    <a:gd name="T14" fmla="*/ 33 w 238"/>
                    <a:gd name="T15" fmla="*/ 56 h 266"/>
                    <a:gd name="T16" fmla="*/ 23 w 238"/>
                    <a:gd name="T17" fmla="*/ 67 h 266"/>
                    <a:gd name="T18" fmla="*/ 14 w 238"/>
                    <a:gd name="T19" fmla="*/ 79 h 266"/>
                    <a:gd name="T20" fmla="*/ 8 w 238"/>
                    <a:gd name="T21" fmla="*/ 92 h 266"/>
                    <a:gd name="T22" fmla="*/ 3 w 238"/>
                    <a:gd name="T23" fmla="*/ 107 h 266"/>
                    <a:gd name="T24" fmla="*/ 0 w 238"/>
                    <a:gd name="T25" fmla="*/ 139 h 266"/>
                    <a:gd name="T26" fmla="*/ 1 w 238"/>
                    <a:gd name="T27" fmla="*/ 172 h 266"/>
                    <a:gd name="T28" fmla="*/ 8 w 238"/>
                    <a:gd name="T29" fmla="*/ 205 h 266"/>
                    <a:gd name="T30" fmla="*/ 20 w 238"/>
                    <a:gd name="T31" fmla="*/ 236 h 266"/>
                    <a:gd name="T32" fmla="*/ 28 w 238"/>
                    <a:gd name="T33" fmla="*/ 253 h 266"/>
                    <a:gd name="T34" fmla="*/ 33 w 238"/>
                    <a:gd name="T35" fmla="*/ 259 h 266"/>
                    <a:gd name="T36" fmla="*/ 37 w 238"/>
                    <a:gd name="T37" fmla="*/ 264 h 266"/>
                    <a:gd name="T38" fmla="*/ 39 w 238"/>
                    <a:gd name="T39" fmla="*/ 265 h 266"/>
                    <a:gd name="T40" fmla="*/ 41 w 238"/>
                    <a:gd name="T41" fmla="*/ 266 h 266"/>
                    <a:gd name="T42" fmla="*/ 42 w 238"/>
                    <a:gd name="T43" fmla="*/ 266 h 266"/>
                    <a:gd name="T44" fmla="*/ 44 w 238"/>
                    <a:gd name="T45" fmla="*/ 265 h 266"/>
                    <a:gd name="T46" fmla="*/ 47 w 238"/>
                    <a:gd name="T47" fmla="*/ 260 h 266"/>
                    <a:gd name="T48" fmla="*/ 50 w 238"/>
                    <a:gd name="T49" fmla="*/ 252 h 266"/>
                    <a:gd name="T50" fmla="*/ 50 w 238"/>
                    <a:gd name="T51" fmla="*/ 246 h 266"/>
                    <a:gd name="T52" fmla="*/ 52 w 238"/>
                    <a:gd name="T53" fmla="*/ 240 h 266"/>
                    <a:gd name="T54" fmla="*/ 59 w 238"/>
                    <a:gd name="T55" fmla="*/ 187 h 266"/>
                    <a:gd name="T56" fmla="*/ 66 w 238"/>
                    <a:gd name="T57" fmla="*/ 167 h 266"/>
                    <a:gd name="T58" fmla="*/ 87 w 238"/>
                    <a:gd name="T59" fmla="*/ 128 h 266"/>
                    <a:gd name="T60" fmla="*/ 101 w 238"/>
                    <a:gd name="T61" fmla="*/ 110 h 266"/>
                    <a:gd name="T62" fmla="*/ 116 w 238"/>
                    <a:gd name="T63" fmla="*/ 95 h 266"/>
                    <a:gd name="T64" fmla="*/ 134 w 238"/>
                    <a:gd name="T65" fmla="*/ 83 h 266"/>
                    <a:gd name="T66" fmla="*/ 179 w 238"/>
                    <a:gd name="T67" fmla="*/ 63 h 266"/>
                    <a:gd name="T68" fmla="*/ 225 w 238"/>
                    <a:gd name="T69" fmla="*/ 46 h 266"/>
                    <a:gd name="T70" fmla="*/ 229 w 238"/>
                    <a:gd name="T71" fmla="*/ 46 h 266"/>
                    <a:gd name="T72" fmla="*/ 232 w 238"/>
                    <a:gd name="T73" fmla="*/ 44 h 266"/>
                    <a:gd name="T74" fmla="*/ 234 w 238"/>
                    <a:gd name="T75" fmla="*/ 44 h 266"/>
                    <a:gd name="T76" fmla="*/ 237 w 238"/>
                    <a:gd name="T77" fmla="*/ 43 h 266"/>
                    <a:gd name="T78" fmla="*/ 238 w 238"/>
                    <a:gd name="T79" fmla="*/ 40 h 266"/>
                    <a:gd name="T80" fmla="*/ 238 w 238"/>
                    <a:gd name="T81" fmla="*/ 38 h 266"/>
                    <a:gd name="T82" fmla="*/ 235 w 238"/>
                    <a:gd name="T83" fmla="*/ 32 h 266"/>
                    <a:gd name="T84" fmla="*/ 233 w 238"/>
                    <a:gd name="T85" fmla="*/ 30 h 266"/>
                    <a:gd name="T86" fmla="*/ 227 w 238"/>
                    <a:gd name="T87" fmla="*/ 24 h 266"/>
                    <a:gd name="T88" fmla="*/ 215 w 238"/>
                    <a:gd name="T89" fmla="*/ 16 h 266"/>
                    <a:gd name="T90" fmla="*/ 198 w 238"/>
                    <a:gd name="T91" fmla="*/ 8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38" h="266">
                      <a:moveTo>
                        <a:pt x="198" y="8"/>
                      </a:moveTo>
                      <a:lnTo>
                        <a:pt x="177" y="1"/>
                      </a:lnTo>
                      <a:lnTo>
                        <a:pt x="155" y="0"/>
                      </a:lnTo>
                      <a:lnTo>
                        <a:pt x="138" y="2"/>
                      </a:lnTo>
                      <a:lnTo>
                        <a:pt x="105" y="11"/>
                      </a:lnTo>
                      <a:lnTo>
                        <a:pt x="72" y="25"/>
                      </a:lnTo>
                      <a:lnTo>
                        <a:pt x="58" y="35"/>
                      </a:lnTo>
                      <a:lnTo>
                        <a:pt x="33" y="56"/>
                      </a:lnTo>
                      <a:lnTo>
                        <a:pt x="23" y="67"/>
                      </a:lnTo>
                      <a:lnTo>
                        <a:pt x="14" y="79"/>
                      </a:lnTo>
                      <a:lnTo>
                        <a:pt x="8" y="92"/>
                      </a:lnTo>
                      <a:lnTo>
                        <a:pt x="3" y="107"/>
                      </a:lnTo>
                      <a:lnTo>
                        <a:pt x="0" y="139"/>
                      </a:lnTo>
                      <a:lnTo>
                        <a:pt x="1" y="172"/>
                      </a:lnTo>
                      <a:lnTo>
                        <a:pt x="8" y="205"/>
                      </a:lnTo>
                      <a:lnTo>
                        <a:pt x="20" y="236"/>
                      </a:lnTo>
                      <a:lnTo>
                        <a:pt x="28" y="253"/>
                      </a:lnTo>
                      <a:lnTo>
                        <a:pt x="33" y="259"/>
                      </a:lnTo>
                      <a:lnTo>
                        <a:pt x="37" y="264"/>
                      </a:lnTo>
                      <a:lnTo>
                        <a:pt x="39" y="265"/>
                      </a:lnTo>
                      <a:lnTo>
                        <a:pt x="41" y="266"/>
                      </a:lnTo>
                      <a:lnTo>
                        <a:pt x="42" y="266"/>
                      </a:lnTo>
                      <a:lnTo>
                        <a:pt x="44" y="265"/>
                      </a:lnTo>
                      <a:lnTo>
                        <a:pt x="47" y="260"/>
                      </a:lnTo>
                      <a:lnTo>
                        <a:pt x="50" y="252"/>
                      </a:lnTo>
                      <a:lnTo>
                        <a:pt x="50" y="246"/>
                      </a:lnTo>
                      <a:lnTo>
                        <a:pt x="52" y="240"/>
                      </a:lnTo>
                      <a:lnTo>
                        <a:pt x="59" y="187"/>
                      </a:lnTo>
                      <a:lnTo>
                        <a:pt x="66" y="167"/>
                      </a:lnTo>
                      <a:lnTo>
                        <a:pt x="87" y="128"/>
                      </a:lnTo>
                      <a:lnTo>
                        <a:pt x="101" y="110"/>
                      </a:lnTo>
                      <a:lnTo>
                        <a:pt x="116" y="95"/>
                      </a:lnTo>
                      <a:lnTo>
                        <a:pt x="134" y="83"/>
                      </a:lnTo>
                      <a:lnTo>
                        <a:pt x="179" y="63"/>
                      </a:lnTo>
                      <a:lnTo>
                        <a:pt x="225" y="46"/>
                      </a:lnTo>
                      <a:lnTo>
                        <a:pt x="229" y="46"/>
                      </a:lnTo>
                      <a:lnTo>
                        <a:pt x="232" y="44"/>
                      </a:lnTo>
                      <a:lnTo>
                        <a:pt x="234" y="44"/>
                      </a:lnTo>
                      <a:lnTo>
                        <a:pt x="237" y="43"/>
                      </a:lnTo>
                      <a:lnTo>
                        <a:pt x="238" y="40"/>
                      </a:lnTo>
                      <a:lnTo>
                        <a:pt x="238" y="38"/>
                      </a:lnTo>
                      <a:lnTo>
                        <a:pt x="235" y="32"/>
                      </a:lnTo>
                      <a:lnTo>
                        <a:pt x="233" y="30"/>
                      </a:lnTo>
                      <a:lnTo>
                        <a:pt x="227" y="24"/>
                      </a:lnTo>
                      <a:lnTo>
                        <a:pt x="215" y="16"/>
                      </a:lnTo>
                      <a:lnTo>
                        <a:pt x="198" y="8"/>
                      </a:lnTo>
                      <a:close/>
                    </a:path>
                  </a:pathLst>
                </a:custGeom>
                <a:solidFill>
                  <a:srgbClr val="99D1B8"/>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70" name="Freeform 38"/>
                <p:cNvSpPr>
                  <a:spLocks/>
                </p:cNvSpPr>
                <p:nvPr/>
              </p:nvSpPr>
              <p:spPr bwMode="auto">
                <a:xfrm>
                  <a:off x="1873" y="1399"/>
                  <a:ext cx="327" cy="200"/>
                </a:xfrm>
                <a:custGeom>
                  <a:avLst/>
                  <a:gdLst>
                    <a:gd name="T0" fmla="*/ 311 w 327"/>
                    <a:gd name="T1" fmla="*/ 6 h 200"/>
                    <a:gd name="T2" fmla="*/ 309 w 327"/>
                    <a:gd name="T3" fmla="*/ 2 h 200"/>
                    <a:gd name="T4" fmla="*/ 307 w 327"/>
                    <a:gd name="T5" fmla="*/ 0 h 200"/>
                    <a:gd name="T6" fmla="*/ 306 w 327"/>
                    <a:gd name="T7" fmla="*/ 0 h 200"/>
                    <a:gd name="T8" fmla="*/ 304 w 327"/>
                    <a:gd name="T9" fmla="*/ 0 h 200"/>
                    <a:gd name="T10" fmla="*/ 297 w 327"/>
                    <a:gd name="T11" fmla="*/ 5 h 200"/>
                    <a:gd name="T12" fmla="*/ 215 w 327"/>
                    <a:gd name="T13" fmla="*/ 39 h 200"/>
                    <a:gd name="T14" fmla="*/ 97 w 327"/>
                    <a:gd name="T15" fmla="*/ 76 h 200"/>
                    <a:gd name="T16" fmla="*/ 18 w 327"/>
                    <a:gd name="T17" fmla="*/ 91 h 200"/>
                    <a:gd name="T18" fmla="*/ 6 w 327"/>
                    <a:gd name="T19" fmla="*/ 95 h 200"/>
                    <a:gd name="T20" fmla="*/ 1 w 327"/>
                    <a:gd name="T21" fmla="*/ 98 h 200"/>
                    <a:gd name="T22" fmla="*/ 1 w 327"/>
                    <a:gd name="T23" fmla="*/ 100 h 200"/>
                    <a:gd name="T24" fmla="*/ 0 w 327"/>
                    <a:gd name="T25" fmla="*/ 104 h 200"/>
                    <a:gd name="T26" fmla="*/ 2 w 327"/>
                    <a:gd name="T27" fmla="*/ 109 h 200"/>
                    <a:gd name="T28" fmla="*/ 5 w 327"/>
                    <a:gd name="T29" fmla="*/ 114 h 200"/>
                    <a:gd name="T30" fmla="*/ 10 w 327"/>
                    <a:gd name="T31" fmla="*/ 118 h 200"/>
                    <a:gd name="T32" fmla="*/ 16 w 327"/>
                    <a:gd name="T33" fmla="*/ 121 h 200"/>
                    <a:gd name="T34" fmla="*/ 23 w 327"/>
                    <a:gd name="T35" fmla="*/ 123 h 200"/>
                    <a:gd name="T36" fmla="*/ 30 w 327"/>
                    <a:gd name="T37" fmla="*/ 123 h 200"/>
                    <a:gd name="T38" fmla="*/ 33 w 327"/>
                    <a:gd name="T39" fmla="*/ 122 h 200"/>
                    <a:gd name="T40" fmla="*/ 116 w 327"/>
                    <a:gd name="T41" fmla="*/ 91 h 200"/>
                    <a:gd name="T42" fmla="*/ 134 w 327"/>
                    <a:gd name="T43" fmla="*/ 88 h 200"/>
                    <a:gd name="T44" fmla="*/ 142 w 327"/>
                    <a:gd name="T45" fmla="*/ 88 h 200"/>
                    <a:gd name="T46" fmla="*/ 146 w 327"/>
                    <a:gd name="T47" fmla="*/ 89 h 200"/>
                    <a:gd name="T48" fmla="*/ 152 w 327"/>
                    <a:gd name="T49" fmla="*/ 94 h 200"/>
                    <a:gd name="T50" fmla="*/ 155 w 327"/>
                    <a:gd name="T51" fmla="*/ 98 h 200"/>
                    <a:gd name="T52" fmla="*/ 158 w 327"/>
                    <a:gd name="T53" fmla="*/ 104 h 200"/>
                    <a:gd name="T54" fmla="*/ 162 w 327"/>
                    <a:gd name="T55" fmla="*/ 118 h 200"/>
                    <a:gd name="T56" fmla="*/ 163 w 327"/>
                    <a:gd name="T57" fmla="*/ 139 h 200"/>
                    <a:gd name="T58" fmla="*/ 163 w 327"/>
                    <a:gd name="T59" fmla="*/ 144 h 200"/>
                    <a:gd name="T60" fmla="*/ 162 w 327"/>
                    <a:gd name="T61" fmla="*/ 148 h 200"/>
                    <a:gd name="T62" fmla="*/ 159 w 327"/>
                    <a:gd name="T63" fmla="*/ 152 h 200"/>
                    <a:gd name="T64" fmla="*/ 157 w 327"/>
                    <a:gd name="T65" fmla="*/ 156 h 200"/>
                    <a:gd name="T66" fmla="*/ 154 w 327"/>
                    <a:gd name="T67" fmla="*/ 159 h 200"/>
                    <a:gd name="T68" fmla="*/ 139 w 327"/>
                    <a:gd name="T69" fmla="*/ 170 h 200"/>
                    <a:gd name="T70" fmla="*/ 112 w 327"/>
                    <a:gd name="T71" fmla="*/ 184 h 200"/>
                    <a:gd name="T72" fmla="*/ 110 w 327"/>
                    <a:gd name="T73" fmla="*/ 186 h 200"/>
                    <a:gd name="T74" fmla="*/ 108 w 327"/>
                    <a:gd name="T75" fmla="*/ 188 h 200"/>
                    <a:gd name="T76" fmla="*/ 108 w 327"/>
                    <a:gd name="T77" fmla="*/ 190 h 200"/>
                    <a:gd name="T78" fmla="*/ 108 w 327"/>
                    <a:gd name="T79" fmla="*/ 191 h 200"/>
                    <a:gd name="T80" fmla="*/ 111 w 327"/>
                    <a:gd name="T81" fmla="*/ 193 h 200"/>
                    <a:gd name="T82" fmla="*/ 118 w 327"/>
                    <a:gd name="T83" fmla="*/ 197 h 200"/>
                    <a:gd name="T84" fmla="*/ 124 w 327"/>
                    <a:gd name="T85" fmla="*/ 199 h 200"/>
                    <a:gd name="T86" fmla="*/ 127 w 327"/>
                    <a:gd name="T87" fmla="*/ 200 h 200"/>
                    <a:gd name="T88" fmla="*/ 129 w 327"/>
                    <a:gd name="T89" fmla="*/ 200 h 200"/>
                    <a:gd name="T90" fmla="*/ 133 w 327"/>
                    <a:gd name="T91" fmla="*/ 199 h 200"/>
                    <a:gd name="T92" fmla="*/ 172 w 327"/>
                    <a:gd name="T93" fmla="*/ 173 h 200"/>
                    <a:gd name="T94" fmla="*/ 204 w 327"/>
                    <a:gd name="T95" fmla="*/ 156 h 200"/>
                    <a:gd name="T96" fmla="*/ 256 w 327"/>
                    <a:gd name="T97" fmla="*/ 136 h 200"/>
                    <a:gd name="T98" fmla="*/ 265 w 327"/>
                    <a:gd name="T99" fmla="*/ 133 h 200"/>
                    <a:gd name="T100" fmla="*/ 282 w 327"/>
                    <a:gd name="T101" fmla="*/ 131 h 200"/>
                    <a:gd name="T102" fmla="*/ 312 w 327"/>
                    <a:gd name="T103" fmla="*/ 133 h 200"/>
                    <a:gd name="T104" fmla="*/ 318 w 327"/>
                    <a:gd name="T105" fmla="*/ 132 h 200"/>
                    <a:gd name="T106" fmla="*/ 322 w 327"/>
                    <a:gd name="T107" fmla="*/ 131 h 200"/>
                    <a:gd name="T108" fmla="*/ 325 w 327"/>
                    <a:gd name="T109" fmla="*/ 129 h 200"/>
                    <a:gd name="T110" fmla="*/ 327 w 327"/>
                    <a:gd name="T111" fmla="*/ 125 h 200"/>
                    <a:gd name="T112" fmla="*/ 327 w 327"/>
                    <a:gd name="T113" fmla="*/ 122 h 200"/>
                    <a:gd name="T114" fmla="*/ 327 w 327"/>
                    <a:gd name="T115" fmla="*/ 119 h 200"/>
                    <a:gd name="T116" fmla="*/ 311 w 327"/>
                    <a:gd name="T117" fmla="*/ 6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7" h="200">
                      <a:moveTo>
                        <a:pt x="311" y="6"/>
                      </a:moveTo>
                      <a:lnTo>
                        <a:pt x="309" y="2"/>
                      </a:lnTo>
                      <a:lnTo>
                        <a:pt x="307" y="0"/>
                      </a:lnTo>
                      <a:lnTo>
                        <a:pt x="306" y="0"/>
                      </a:lnTo>
                      <a:lnTo>
                        <a:pt x="304" y="0"/>
                      </a:lnTo>
                      <a:lnTo>
                        <a:pt x="297" y="5"/>
                      </a:lnTo>
                      <a:lnTo>
                        <a:pt x="215" y="39"/>
                      </a:lnTo>
                      <a:lnTo>
                        <a:pt x="97" y="76"/>
                      </a:lnTo>
                      <a:lnTo>
                        <a:pt x="18" y="91"/>
                      </a:lnTo>
                      <a:lnTo>
                        <a:pt x="6" y="95"/>
                      </a:lnTo>
                      <a:lnTo>
                        <a:pt x="1" y="98"/>
                      </a:lnTo>
                      <a:lnTo>
                        <a:pt x="1" y="100"/>
                      </a:lnTo>
                      <a:lnTo>
                        <a:pt x="0" y="104"/>
                      </a:lnTo>
                      <a:lnTo>
                        <a:pt x="2" y="109"/>
                      </a:lnTo>
                      <a:lnTo>
                        <a:pt x="5" y="114"/>
                      </a:lnTo>
                      <a:lnTo>
                        <a:pt x="10" y="118"/>
                      </a:lnTo>
                      <a:lnTo>
                        <a:pt x="16" y="121"/>
                      </a:lnTo>
                      <a:lnTo>
                        <a:pt x="23" y="123"/>
                      </a:lnTo>
                      <a:lnTo>
                        <a:pt x="30" y="123"/>
                      </a:lnTo>
                      <a:lnTo>
                        <a:pt x="33" y="122"/>
                      </a:lnTo>
                      <a:lnTo>
                        <a:pt x="116" y="91"/>
                      </a:lnTo>
                      <a:lnTo>
                        <a:pt x="134" y="88"/>
                      </a:lnTo>
                      <a:lnTo>
                        <a:pt x="142" y="88"/>
                      </a:lnTo>
                      <a:lnTo>
                        <a:pt x="146" y="89"/>
                      </a:lnTo>
                      <a:lnTo>
                        <a:pt x="152" y="94"/>
                      </a:lnTo>
                      <a:lnTo>
                        <a:pt x="155" y="98"/>
                      </a:lnTo>
                      <a:lnTo>
                        <a:pt x="158" y="104"/>
                      </a:lnTo>
                      <a:lnTo>
                        <a:pt x="162" y="118"/>
                      </a:lnTo>
                      <a:lnTo>
                        <a:pt x="163" y="139"/>
                      </a:lnTo>
                      <a:lnTo>
                        <a:pt x="163" y="144"/>
                      </a:lnTo>
                      <a:lnTo>
                        <a:pt x="162" y="148"/>
                      </a:lnTo>
                      <a:lnTo>
                        <a:pt x="159" y="152"/>
                      </a:lnTo>
                      <a:lnTo>
                        <a:pt x="157" y="156"/>
                      </a:lnTo>
                      <a:lnTo>
                        <a:pt x="154" y="159"/>
                      </a:lnTo>
                      <a:lnTo>
                        <a:pt x="139" y="170"/>
                      </a:lnTo>
                      <a:lnTo>
                        <a:pt x="112" y="184"/>
                      </a:lnTo>
                      <a:lnTo>
                        <a:pt x="110" y="186"/>
                      </a:lnTo>
                      <a:lnTo>
                        <a:pt x="108" y="188"/>
                      </a:lnTo>
                      <a:lnTo>
                        <a:pt x="108" y="190"/>
                      </a:lnTo>
                      <a:lnTo>
                        <a:pt x="108" y="191"/>
                      </a:lnTo>
                      <a:lnTo>
                        <a:pt x="111" y="193"/>
                      </a:lnTo>
                      <a:lnTo>
                        <a:pt x="118" y="197"/>
                      </a:lnTo>
                      <a:lnTo>
                        <a:pt x="124" y="199"/>
                      </a:lnTo>
                      <a:lnTo>
                        <a:pt x="127" y="200"/>
                      </a:lnTo>
                      <a:lnTo>
                        <a:pt x="129" y="200"/>
                      </a:lnTo>
                      <a:lnTo>
                        <a:pt x="133" y="199"/>
                      </a:lnTo>
                      <a:lnTo>
                        <a:pt x="172" y="173"/>
                      </a:lnTo>
                      <a:lnTo>
                        <a:pt x="204" y="156"/>
                      </a:lnTo>
                      <a:lnTo>
                        <a:pt x="256" y="136"/>
                      </a:lnTo>
                      <a:lnTo>
                        <a:pt x="265" y="133"/>
                      </a:lnTo>
                      <a:lnTo>
                        <a:pt x="282" y="131"/>
                      </a:lnTo>
                      <a:lnTo>
                        <a:pt x="312" y="133"/>
                      </a:lnTo>
                      <a:lnTo>
                        <a:pt x="318" y="132"/>
                      </a:lnTo>
                      <a:lnTo>
                        <a:pt x="322" y="131"/>
                      </a:lnTo>
                      <a:lnTo>
                        <a:pt x="325" y="129"/>
                      </a:lnTo>
                      <a:lnTo>
                        <a:pt x="327" y="125"/>
                      </a:lnTo>
                      <a:lnTo>
                        <a:pt x="327" y="122"/>
                      </a:lnTo>
                      <a:lnTo>
                        <a:pt x="327" y="119"/>
                      </a:lnTo>
                      <a:lnTo>
                        <a:pt x="311" y="6"/>
                      </a:lnTo>
                      <a:close/>
                    </a:path>
                  </a:pathLst>
                </a:custGeom>
                <a:solidFill>
                  <a:srgbClr val="00CC99"/>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grpSp>
          <p:grpSp>
            <p:nvGrpSpPr>
              <p:cNvPr id="34" name="Group 4"/>
              <p:cNvGrpSpPr>
                <a:grpSpLocks noChangeAspect="1"/>
              </p:cNvGrpSpPr>
              <p:nvPr/>
            </p:nvGrpSpPr>
            <p:grpSpPr bwMode="auto">
              <a:xfrm>
                <a:off x="4749633" y="2139600"/>
                <a:ext cx="1500564" cy="2382043"/>
                <a:chOff x="1518" y="1203"/>
                <a:chExt cx="1098" cy="1743"/>
              </a:xfrm>
            </p:grpSpPr>
            <p:sp>
              <p:nvSpPr>
                <p:cNvPr id="49" name="Freeform 28"/>
                <p:cNvSpPr>
                  <a:spLocks/>
                </p:cNvSpPr>
                <p:nvPr/>
              </p:nvSpPr>
              <p:spPr bwMode="auto">
                <a:xfrm>
                  <a:off x="1847" y="1224"/>
                  <a:ext cx="418" cy="390"/>
                </a:xfrm>
                <a:custGeom>
                  <a:avLst/>
                  <a:gdLst>
                    <a:gd name="T0" fmla="*/ 317 w 418"/>
                    <a:gd name="T1" fmla="*/ 114 h 390"/>
                    <a:gd name="T2" fmla="*/ 309 w 418"/>
                    <a:gd name="T3" fmla="*/ 111 h 390"/>
                    <a:gd name="T4" fmla="*/ 294 w 418"/>
                    <a:gd name="T5" fmla="*/ 96 h 390"/>
                    <a:gd name="T6" fmla="*/ 249 w 418"/>
                    <a:gd name="T7" fmla="*/ 29 h 390"/>
                    <a:gd name="T8" fmla="*/ 225 w 418"/>
                    <a:gd name="T9" fmla="*/ 10 h 390"/>
                    <a:gd name="T10" fmla="*/ 205 w 418"/>
                    <a:gd name="T11" fmla="*/ 2 h 390"/>
                    <a:gd name="T12" fmla="*/ 129 w 418"/>
                    <a:gd name="T13" fmla="*/ 4 h 390"/>
                    <a:gd name="T14" fmla="*/ 80 w 418"/>
                    <a:gd name="T15" fmla="*/ 18 h 390"/>
                    <a:gd name="T16" fmla="*/ 33 w 418"/>
                    <a:gd name="T17" fmla="*/ 53 h 390"/>
                    <a:gd name="T18" fmla="*/ 29 w 418"/>
                    <a:gd name="T19" fmla="*/ 59 h 390"/>
                    <a:gd name="T20" fmla="*/ 2 w 418"/>
                    <a:gd name="T21" fmla="*/ 103 h 390"/>
                    <a:gd name="T22" fmla="*/ 5 w 418"/>
                    <a:gd name="T23" fmla="*/ 176 h 390"/>
                    <a:gd name="T24" fmla="*/ 31 w 418"/>
                    <a:gd name="T25" fmla="*/ 251 h 390"/>
                    <a:gd name="T26" fmla="*/ 86 w 418"/>
                    <a:gd name="T27" fmla="*/ 325 h 390"/>
                    <a:gd name="T28" fmla="*/ 129 w 418"/>
                    <a:gd name="T29" fmla="*/ 360 h 390"/>
                    <a:gd name="T30" fmla="*/ 185 w 418"/>
                    <a:gd name="T31" fmla="*/ 383 h 390"/>
                    <a:gd name="T32" fmla="*/ 248 w 418"/>
                    <a:gd name="T33" fmla="*/ 390 h 390"/>
                    <a:gd name="T34" fmla="*/ 293 w 418"/>
                    <a:gd name="T35" fmla="*/ 379 h 390"/>
                    <a:gd name="T36" fmla="*/ 320 w 418"/>
                    <a:gd name="T37" fmla="*/ 360 h 390"/>
                    <a:gd name="T38" fmla="*/ 338 w 418"/>
                    <a:gd name="T39" fmla="*/ 335 h 390"/>
                    <a:gd name="T40" fmla="*/ 346 w 418"/>
                    <a:gd name="T41" fmla="*/ 297 h 390"/>
                    <a:gd name="T42" fmla="*/ 346 w 418"/>
                    <a:gd name="T43" fmla="*/ 237 h 390"/>
                    <a:gd name="T44" fmla="*/ 338 w 418"/>
                    <a:gd name="T45" fmla="*/ 188 h 390"/>
                    <a:gd name="T46" fmla="*/ 342 w 418"/>
                    <a:gd name="T47" fmla="*/ 177 h 390"/>
                    <a:gd name="T48" fmla="*/ 354 w 418"/>
                    <a:gd name="T49" fmla="*/ 169 h 390"/>
                    <a:gd name="T50" fmla="*/ 403 w 418"/>
                    <a:gd name="T51" fmla="*/ 153 h 390"/>
                    <a:gd name="T52" fmla="*/ 414 w 418"/>
                    <a:gd name="T53" fmla="*/ 146 h 390"/>
                    <a:gd name="T54" fmla="*/ 418 w 418"/>
                    <a:gd name="T55" fmla="*/ 135 h 390"/>
                    <a:gd name="T56" fmla="*/ 414 w 418"/>
                    <a:gd name="T57" fmla="*/ 110 h 390"/>
                    <a:gd name="T58" fmla="*/ 408 w 418"/>
                    <a:gd name="T59" fmla="*/ 101 h 390"/>
                    <a:gd name="T60" fmla="*/ 401 w 418"/>
                    <a:gd name="T61" fmla="*/ 98 h 390"/>
                    <a:gd name="T62" fmla="*/ 378 w 418"/>
                    <a:gd name="T63" fmla="*/ 99 h 390"/>
                    <a:gd name="T64" fmla="*/ 334 w 418"/>
                    <a:gd name="T65" fmla="*/ 112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18" h="390">
                      <a:moveTo>
                        <a:pt x="325" y="114"/>
                      </a:moveTo>
                      <a:lnTo>
                        <a:pt x="317" y="114"/>
                      </a:lnTo>
                      <a:lnTo>
                        <a:pt x="312" y="112"/>
                      </a:lnTo>
                      <a:lnTo>
                        <a:pt x="309" y="111"/>
                      </a:lnTo>
                      <a:lnTo>
                        <a:pt x="306" y="108"/>
                      </a:lnTo>
                      <a:lnTo>
                        <a:pt x="294" y="96"/>
                      </a:lnTo>
                      <a:lnTo>
                        <a:pt x="265" y="48"/>
                      </a:lnTo>
                      <a:lnTo>
                        <a:pt x="249" y="29"/>
                      </a:lnTo>
                      <a:lnTo>
                        <a:pt x="238" y="19"/>
                      </a:lnTo>
                      <a:lnTo>
                        <a:pt x="225" y="10"/>
                      </a:lnTo>
                      <a:lnTo>
                        <a:pt x="219" y="7"/>
                      </a:lnTo>
                      <a:lnTo>
                        <a:pt x="205" y="2"/>
                      </a:lnTo>
                      <a:lnTo>
                        <a:pt x="179" y="0"/>
                      </a:lnTo>
                      <a:lnTo>
                        <a:pt x="129" y="4"/>
                      </a:lnTo>
                      <a:lnTo>
                        <a:pt x="101" y="10"/>
                      </a:lnTo>
                      <a:lnTo>
                        <a:pt x="80" y="18"/>
                      </a:lnTo>
                      <a:lnTo>
                        <a:pt x="35" y="53"/>
                      </a:lnTo>
                      <a:lnTo>
                        <a:pt x="33" y="53"/>
                      </a:lnTo>
                      <a:lnTo>
                        <a:pt x="30" y="57"/>
                      </a:lnTo>
                      <a:lnTo>
                        <a:pt x="29" y="59"/>
                      </a:lnTo>
                      <a:lnTo>
                        <a:pt x="9" y="89"/>
                      </a:lnTo>
                      <a:lnTo>
                        <a:pt x="2" y="103"/>
                      </a:lnTo>
                      <a:lnTo>
                        <a:pt x="0" y="121"/>
                      </a:lnTo>
                      <a:lnTo>
                        <a:pt x="5" y="176"/>
                      </a:lnTo>
                      <a:lnTo>
                        <a:pt x="18" y="219"/>
                      </a:lnTo>
                      <a:lnTo>
                        <a:pt x="31" y="251"/>
                      </a:lnTo>
                      <a:lnTo>
                        <a:pt x="43" y="272"/>
                      </a:lnTo>
                      <a:lnTo>
                        <a:pt x="86" y="325"/>
                      </a:lnTo>
                      <a:lnTo>
                        <a:pt x="107" y="345"/>
                      </a:lnTo>
                      <a:lnTo>
                        <a:pt x="129" y="360"/>
                      </a:lnTo>
                      <a:lnTo>
                        <a:pt x="162" y="377"/>
                      </a:lnTo>
                      <a:lnTo>
                        <a:pt x="185" y="383"/>
                      </a:lnTo>
                      <a:lnTo>
                        <a:pt x="218" y="389"/>
                      </a:lnTo>
                      <a:lnTo>
                        <a:pt x="248" y="390"/>
                      </a:lnTo>
                      <a:lnTo>
                        <a:pt x="277" y="385"/>
                      </a:lnTo>
                      <a:lnTo>
                        <a:pt x="293" y="379"/>
                      </a:lnTo>
                      <a:lnTo>
                        <a:pt x="307" y="371"/>
                      </a:lnTo>
                      <a:lnTo>
                        <a:pt x="320" y="360"/>
                      </a:lnTo>
                      <a:lnTo>
                        <a:pt x="330" y="349"/>
                      </a:lnTo>
                      <a:lnTo>
                        <a:pt x="338" y="335"/>
                      </a:lnTo>
                      <a:lnTo>
                        <a:pt x="341" y="326"/>
                      </a:lnTo>
                      <a:lnTo>
                        <a:pt x="346" y="297"/>
                      </a:lnTo>
                      <a:lnTo>
                        <a:pt x="348" y="256"/>
                      </a:lnTo>
                      <a:lnTo>
                        <a:pt x="346" y="237"/>
                      </a:lnTo>
                      <a:lnTo>
                        <a:pt x="338" y="201"/>
                      </a:lnTo>
                      <a:lnTo>
                        <a:pt x="338" y="188"/>
                      </a:lnTo>
                      <a:lnTo>
                        <a:pt x="338" y="183"/>
                      </a:lnTo>
                      <a:lnTo>
                        <a:pt x="342" y="177"/>
                      </a:lnTo>
                      <a:lnTo>
                        <a:pt x="350" y="171"/>
                      </a:lnTo>
                      <a:lnTo>
                        <a:pt x="354" y="169"/>
                      </a:lnTo>
                      <a:lnTo>
                        <a:pt x="364" y="164"/>
                      </a:lnTo>
                      <a:lnTo>
                        <a:pt x="403" y="153"/>
                      </a:lnTo>
                      <a:lnTo>
                        <a:pt x="409" y="150"/>
                      </a:lnTo>
                      <a:lnTo>
                        <a:pt x="414" y="146"/>
                      </a:lnTo>
                      <a:lnTo>
                        <a:pt x="416" y="141"/>
                      </a:lnTo>
                      <a:lnTo>
                        <a:pt x="418" y="135"/>
                      </a:lnTo>
                      <a:lnTo>
                        <a:pt x="417" y="122"/>
                      </a:lnTo>
                      <a:lnTo>
                        <a:pt x="414" y="110"/>
                      </a:lnTo>
                      <a:lnTo>
                        <a:pt x="411" y="104"/>
                      </a:lnTo>
                      <a:lnTo>
                        <a:pt x="408" y="101"/>
                      </a:lnTo>
                      <a:lnTo>
                        <a:pt x="405" y="99"/>
                      </a:lnTo>
                      <a:lnTo>
                        <a:pt x="401" y="98"/>
                      </a:lnTo>
                      <a:lnTo>
                        <a:pt x="395" y="97"/>
                      </a:lnTo>
                      <a:lnTo>
                        <a:pt x="378" y="99"/>
                      </a:lnTo>
                      <a:lnTo>
                        <a:pt x="356" y="104"/>
                      </a:lnTo>
                      <a:lnTo>
                        <a:pt x="334" y="112"/>
                      </a:lnTo>
                      <a:lnTo>
                        <a:pt x="325" y="114"/>
                      </a:lnTo>
                      <a:close/>
                    </a:path>
                  </a:pathLst>
                </a:custGeom>
                <a:solidFill>
                  <a:srgbClr val="000000"/>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50" name="Freeform 29"/>
                <p:cNvSpPr>
                  <a:spLocks/>
                </p:cNvSpPr>
                <p:nvPr/>
              </p:nvSpPr>
              <p:spPr bwMode="auto">
                <a:xfrm>
                  <a:off x="1924" y="1698"/>
                  <a:ext cx="386" cy="649"/>
                </a:xfrm>
                <a:custGeom>
                  <a:avLst/>
                  <a:gdLst>
                    <a:gd name="T0" fmla="*/ 151 w 386"/>
                    <a:gd name="T1" fmla="*/ 2 h 649"/>
                    <a:gd name="T2" fmla="*/ 136 w 386"/>
                    <a:gd name="T3" fmla="*/ 5 h 649"/>
                    <a:gd name="T4" fmla="*/ 109 w 386"/>
                    <a:gd name="T5" fmla="*/ 16 h 649"/>
                    <a:gd name="T6" fmla="*/ 91 w 386"/>
                    <a:gd name="T7" fmla="*/ 28 h 649"/>
                    <a:gd name="T8" fmla="*/ 86 w 386"/>
                    <a:gd name="T9" fmla="*/ 34 h 649"/>
                    <a:gd name="T10" fmla="*/ 84 w 386"/>
                    <a:gd name="T11" fmla="*/ 37 h 649"/>
                    <a:gd name="T12" fmla="*/ 82 w 386"/>
                    <a:gd name="T13" fmla="*/ 41 h 649"/>
                    <a:gd name="T14" fmla="*/ 65 w 386"/>
                    <a:gd name="T15" fmla="*/ 112 h 649"/>
                    <a:gd name="T16" fmla="*/ 62 w 386"/>
                    <a:gd name="T17" fmla="*/ 139 h 649"/>
                    <a:gd name="T18" fmla="*/ 62 w 386"/>
                    <a:gd name="T19" fmla="*/ 151 h 649"/>
                    <a:gd name="T20" fmla="*/ 67 w 386"/>
                    <a:gd name="T21" fmla="*/ 176 h 649"/>
                    <a:gd name="T22" fmla="*/ 87 w 386"/>
                    <a:gd name="T23" fmla="*/ 238 h 649"/>
                    <a:gd name="T24" fmla="*/ 88 w 386"/>
                    <a:gd name="T25" fmla="*/ 262 h 649"/>
                    <a:gd name="T26" fmla="*/ 84 w 386"/>
                    <a:gd name="T27" fmla="*/ 299 h 649"/>
                    <a:gd name="T28" fmla="*/ 78 w 386"/>
                    <a:gd name="T29" fmla="*/ 321 h 649"/>
                    <a:gd name="T30" fmla="*/ 70 w 386"/>
                    <a:gd name="T31" fmla="*/ 342 h 649"/>
                    <a:gd name="T32" fmla="*/ 57 w 386"/>
                    <a:gd name="T33" fmla="*/ 361 h 649"/>
                    <a:gd name="T34" fmla="*/ 24 w 386"/>
                    <a:gd name="T35" fmla="*/ 395 h 649"/>
                    <a:gd name="T36" fmla="*/ 13 w 386"/>
                    <a:gd name="T37" fmla="*/ 413 h 649"/>
                    <a:gd name="T38" fmla="*/ 9 w 386"/>
                    <a:gd name="T39" fmla="*/ 423 h 649"/>
                    <a:gd name="T40" fmla="*/ 3 w 386"/>
                    <a:gd name="T41" fmla="*/ 443 h 649"/>
                    <a:gd name="T42" fmla="*/ 1 w 386"/>
                    <a:gd name="T43" fmla="*/ 454 h 649"/>
                    <a:gd name="T44" fmla="*/ 0 w 386"/>
                    <a:gd name="T45" fmla="*/ 488 h 649"/>
                    <a:gd name="T46" fmla="*/ 16 w 386"/>
                    <a:gd name="T47" fmla="*/ 558 h 649"/>
                    <a:gd name="T48" fmla="*/ 29 w 386"/>
                    <a:gd name="T49" fmla="*/ 587 h 649"/>
                    <a:gd name="T50" fmla="*/ 37 w 386"/>
                    <a:gd name="T51" fmla="*/ 599 h 649"/>
                    <a:gd name="T52" fmla="*/ 46 w 386"/>
                    <a:gd name="T53" fmla="*/ 610 h 649"/>
                    <a:gd name="T54" fmla="*/ 58 w 386"/>
                    <a:gd name="T55" fmla="*/ 619 h 649"/>
                    <a:gd name="T56" fmla="*/ 86 w 386"/>
                    <a:gd name="T57" fmla="*/ 634 h 649"/>
                    <a:gd name="T58" fmla="*/ 101 w 386"/>
                    <a:gd name="T59" fmla="*/ 640 h 649"/>
                    <a:gd name="T60" fmla="*/ 135 w 386"/>
                    <a:gd name="T61" fmla="*/ 648 h 649"/>
                    <a:gd name="T62" fmla="*/ 172 w 386"/>
                    <a:gd name="T63" fmla="*/ 649 h 649"/>
                    <a:gd name="T64" fmla="*/ 236 w 386"/>
                    <a:gd name="T65" fmla="*/ 641 h 649"/>
                    <a:gd name="T66" fmla="*/ 261 w 386"/>
                    <a:gd name="T67" fmla="*/ 635 h 649"/>
                    <a:gd name="T68" fmla="*/ 304 w 386"/>
                    <a:gd name="T69" fmla="*/ 619 h 649"/>
                    <a:gd name="T70" fmla="*/ 324 w 386"/>
                    <a:gd name="T71" fmla="*/ 608 h 649"/>
                    <a:gd name="T72" fmla="*/ 339 w 386"/>
                    <a:gd name="T73" fmla="*/ 594 h 649"/>
                    <a:gd name="T74" fmla="*/ 351 w 386"/>
                    <a:gd name="T75" fmla="*/ 577 h 649"/>
                    <a:gd name="T76" fmla="*/ 361 w 386"/>
                    <a:gd name="T77" fmla="*/ 557 h 649"/>
                    <a:gd name="T78" fmla="*/ 376 w 386"/>
                    <a:gd name="T79" fmla="*/ 511 h 649"/>
                    <a:gd name="T80" fmla="*/ 384 w 386"/>
                    <a:gd name="T81" fmla="*/ 459 h 649"/>
                    <a:gd name="T82" fmla="*/ 386 w 386"/>
                    <a:gd name="T83" fmla="*/ 408 h 649"/>
                    <a:gd name="T84" fmla="*/ 385 w 386"/>
                    <a:gd name="T85" fmla="*/ 382 h 649"/>
                    <a:gd name="T86" fmla="*/ 378 w 386"/>
                    <a:gd name="T87" fmla="*/ 324 h 649"/>
                    <a:gd name="T88" fmla="*/ 366 w 386"/>
                    <a:gd name="T89" fmla="*/ 265 h 649"/>
                    <a:gd name="T90" fmla="*/ 331 w 386"/>
                    <a:gd name="T91" fmla="*/ 130 h 649"/>
                    <a:gd name="T92" fmla="*/ 320 w 386"/>
                    <a:gd name="T93" fmla="*/ 98 h 649"/>
                    <a:gd name="T94" fmla="*/ 300 w 386"/>
                    <a:gd name="T95" fmla="*/ 59 h 649"/>
                    <a:gd name="T96" fmla="*/ 292 w 386"/>
                    <a:gd name="T97" fmla="*/ 49 h 649"/>
                    <a:gd name="T98" fmla="*/ 274 w 386"/>
                    <a:gd name="T99" fmla="*/ 32 h 649"/>
                    <a:gd name="T100" fmla="*/ 264 w 386"/>
                    <a:gd name="T101" fmla="*/ 25 h 649"/>
                    <a:gd name="T102" fmla="*/ 244 w 386"/>
                    <a:gd name="T103" fmla="*/ 15 h 649"/>
                    <a:gd name="T104" fmla="*/ 215 w 386"/>
                    <a:gd name="T105" fmla="*/ 4 h 649"/>
                    <a:gd name="T106" fmla="*/ 205 w 386"/>
                    <a:gd name="T107" fmla="*/ 2 h 649"/>
                    <a:gd name="T108" fmla="*/ 186 w 386"/>
                    <a:gd name="T109" fmla="*/ 0 h 649"/>
                    <a:gd name="T110" fmla="*/ 151 w 386"/>
                    <a:gd name="T111" fmla="*/ 2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86" h="649">
                      <a:moveTo>
                        <a:pt x="151" y="2"/>
                      </a:moveTo>
                      <a:lnTo>
                        <a:pt x="136" y="5"/>
                      </a:lnTo>
                      <a:lnTo>
                        <a:pt x="109" y="16"/>
                      </a:lnTo>
                      <a:lnTo>
                        <a:pt x="91" y="28"/>
                      </a:lnTo>
                      <a:lnTo>
                        <a:pt x="86" y="34"/>
                      </a:lnTo>
                      <a:lnTo>
                        <a:pt x="84" y="37"/>
                      </a:lnTo>
                      <a:lnTo>
                        <a:pt x="82" y="41"/>
                      </a:lnTo>
                      <a:lnTo>
                        <a:pt x="65" y="112"/>
                      </a:lnTo>
                      <a:lnTo>
                        <a:pt x="62" y="139"/>
                      </a:lnTo>
                      <a:lnTo>
                        <a:pt x="62" y="151"/>
                      </a:lnTo>
                      <a:lnTo>
                        <a:pt x="67" y="176"/>
                      </a:lnTo>
                      <a:lnTo>
                        <a:pt x="87" y="238"/>
                      </a:lnTo>
                      <a:lnTo>
                        <a:pt x="88" y="262"/>
                      </a:lnTo>
                      <a:lnTo>
                        <a:pt x="84" y="299"/>
                      </a:lnTo>
                      <a:lnTo>
                        <a:pt x="78" y="321"/>
                      </a:lnTo>
                      <a:lnTo>
                        <a:pt x="70" y="342"/>
                      </a:lnTo>
                      <a:lnTo>
                        <a:pt x="57" y="361"/>
                      </a:lnTo>
                      <a:lnTo>
                        <a:pt x="24" y="395"/>
                      </a:lnTo>
                      <a:lnTo>
                        <a:pt x="13" y="413"/>
                      </a:lnTo>
                      <a:lnTo>
                        <a:pt x="9" y="423"/>
                      </a:lnTo>
                      <a:lnTo>
                        <a:pt x="3" y="443"/>
                      </a:lnTo>
                      <a:lnTo>
                        <a:pt x="1" y="454"/>
                      </a:lnTo>
                      <a:lnTo>
                        <a:pt x="0" y="488"/>
                      </a:lnTo>
                      <a:lnTo>
                        <a:pt x="16" y="558"/>
                      </a:lnTo>
                      <a:lnTo>
                        <a:pt x="29" y="587"/>
                      </a:lnTo>
                      <a:lnTo>
                        <a:pt x="37" y="599"/>
                      </a:lnTo>
                      <a:lnTo>
                        <a:pt x="46" y="610"/>
                      </a:lnTo>
                      <a:lnTo>
                        <a:pt x="58" y="619"/>
                      </a:lnTo>
                      <a:lnTo>
                        <a:pt x="86" y="634"/>
                      </a:lnTo>
                      <a:lnTo>
                        <a:pt x="101" y="640"/>
                      </a:lnTo>
                      <a:lnTo>
                        <a:pt x="135" y="648"/>
                      </a:lnTo>
                      <a:lnTo>
                        <a:pt x="172" y="649"/>
                      </a:lnTo>
                      <a:lnTo>
                        <a:pt x="236" y="641"/>
                      </a:lnTo>
                      <a:lnTo>
                        <a:pt x="261" y="635"/>
                      </a:lnTo>
                      <a:lnTo>
                        <a:pt x="304" y="619"/>
                      </a:lnTo>
                      <a:lnTo>
                        <a:pt x="324" y="608"/>
                      </a:lnTo>
                      <a:lnTo>
                        <a:pt x="339" y="594"/>
                      </a:lnTo>
                      <a:lnTo>
                        <a:pt x="351" y="577"/>
                      </a:lnTo>
                      <a:lnTo>
                        <a:pt x="361" y="557"/>
                      </a:lnTo>
                      <a:lnTo>
                        <a:pt x="376" y="511"/>
                      </a:lnTo>
                      <a:lnTo>
                        <a:pt x="384" y="459"/>
                      </a:lnTo>
                      <a:lnTo>
                        <a:pt x="386" y="408"/>
                      </a:lnTo>
                      <a:lnTo>
                        <a:pt x="385" y="382"/>
                      </a:lnTo>
                      <a:lnTo>
                        <a:pt x="378" y="324"/>
                      </a:lnTo>
                      <a:lnTo>
                        <a:pt x="366" y="265"/>
                      </a:lnTo>
                      <a:lnTo>
                        <a:pt x="331" y="130"/>
                      </a:lnTo>
                      <a:lnTo>
                        <a:pt x="320" y="98"/>
                      </a:lnTo>
                      <a:lnTo>
                        <a:pt x="300" y="59"/>
                      </a:lnTo>
                      <a:lnTo>
                        <a:pt x="292" y="49"/>
                      </a:lnTo>
                      <a:lnTo>
                        <a:pt x="274" y="32"/>
                      </a:lnTo>
                      <a:lnTo>
                        <a:pt x="264" y="25"/>
                      </a:lnTo>
                      <a:lnTo>
                        <a:pt x="244" y="15"/>
                      </a:lnTo>
                      <a:lnTo>
                        <a:pt x="215" y="4"/>
                      </a:lnTo>
                      <a:lnTo>
                        <a:pt x="205" y="2"/>
                      </a:lnTo>
                      <a:lnTo>
                        <a:pt x="186" y="0"/>
                      </a:lnTo>
                      <a:lnTo>
                        <a:pt x="151" y="2"/>
                      </a:lnTo>
                      <a:close/>
                    </a:path>
                  </a:pathLst>
                </a:custGeom>
                <a:solidFill>
                  <a:srgbClr val="000000"/>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51" name="Freeform 30"/>
                <p:cNvSpPr>
                  <a:spLocks/>
                </p:cNvSpPr>
                <p:nvPr/>
              </p:nvSpPr>
              <p:spPr bwMode="auto">
                <a:xfrm>
                  <a:off x="1518" y="1517"/>
                  <a:ext cx="534" cy="436"/>
                </a:xfrm>
                <a:custGeom>
                  <a:avLst/>
                  <a:gdLst>
                    <a:gd name="T0" fmla="*/ 153 w 534"/>
                    <a:gd name="T1" fmla="*/ 41 h 436"/>
                    <a:gd name="T2" fmla="*/ 128 w 534"/>
                    <a:gd name="T3" fmla="*/ 75 h 436"/>
                    <a:gd name="T4" fmla="*/ 119 w 534"/>
                    <a:gd name="T5" fmla="*/ 71 h 436"/>
                    <a:gd name="T6" fmla="*/ 92 w 534"/>
                    <a:gd name="T7" fmla="*/ 21 h 436"/>
                    <a:gd name="T8" fmla="*/ 77 w 534"/>
                    <a:gd name="T9" fmla="*/ 3 h 436"/>
                    <a:gd name="T10" fmla="*/ 62 w 534"/>
                    <a:gd name="T11" fmla="*/ 0 h 436"/>
                    <a:gd name="T12" fmla="*/ 47 w 534"/>
                    <a:gd name="T13" fmla="*/ 13 h 436"/>
                    <a:gd name="T14" fmla="*/ 42 w 534"/>
                    <a:gd name="T15" fmla="*/ 39 h 436"/>
                    <a:gd name="T16" fmla="*/ 59 w 534"/>
                    <a:gd name="T17" fmla="*/ 58 h 436"/>
                    <a:gd name="T18" fmla="*/ 87 w 534"/>
                    <a:gd name="T19" fmla="*/ 93 h 436"/>
                    <a:gd name="T20" fmla="*/ 81 w 534"/>
                    <a:gd name="T21" fmla="*/ 101 h 436"/>
                    <a:gd name="T22" fmla="*/ 3 w 534"/>
                    <a:gd name="T23" fmla="*/ 125 h 436"/>
                    <a:gd name="T24" fmla="*/ 0 w 534"/>
                    <a:gd name="T25" fmla="*/ 137 h 436"/>
                    <a:gd name="T26" fmla="*/ 19 w 534"/>
                    <a:gd name="T27" fmla="*/ 167 h 436"/>
                    <a:gd name="T28" fmla="*/ 39 w 534"/>
                    <a:gd name="T29" fmla="*/ 169 h 436"/>
                    <a:gd name="T30" fmla="*/ 77 w 534"/>
                    <a:gd name="T31" fmla="*/ 146 h 436"/>
                    <a:gd name="T32" fmla="*/ 88 w 534"/>
                    <a:gd name="T33" fmla="*/ 134 h 436"/>
                    <a:gd name="T34" fmla="*/ 103 w 534"/>
                    <a:gd name="T35" fmla="*/ 135 h 436"/>
                    <a:gd name="T36" fmla="*/ 119 w 534"/>
                    <a:gd name="T37" fmla="*/ 160 h 436"/>
                    <a:gd name="T38" fmla="*/ 132 w 534"/>
                    <a:gd name="T39" fmla="*/ 271 h 436"/>
                    <a:gd name="T40" fmla="*/ 170 w 534"/>
                    <a:gd name="T41" fmla="*/ 303 h 436"/>
                    <a:gd name="T42" fmla="*/ 256 w 534"/>
                    <a:gd name="T43" fmla="*/ 355 h 436"/>
                    <a:gd name="T44" fmla="*/ 321 w 534"/>
                    <a:gd name="T45" fmla="*/ 430 h 436"/>
                    <a:gd name="T46" fmla="*/ 333 w 534"/>
                    <a:gd name="T47" fmla="*/ 436 h 436"/>
                    <a:gd name="T48" fmla="*/ 352 w 534"/>
                    <a:gd name="T49" fmla="*/ 429 h 436"/>
                    <a:gd name="T50" fmla="*/ 426 w 534"/>
                    <a:gd name="T51" fmla="*/ 386 h 436"/>
                    <a:gd name="T52" fmla="*/ 517 w 534"/>
                    <a:gd name="T53" fmla="*/ 313 h 436"/>
                    <a:gd name="T54" fmla="*/ 533 w 534"/>
                    <a:gd name="T55" fmla="*/ 274 h 436"/>
                    <a:gd name="T56" fmla="*/ 528 w 534"/>
                    <a:gd name="T57" fmla="*/ 239 h 436"/>
                    <a:gd name="T58" fmla="*/ 513 w 534"/>
                    <a:gd name="T59" fmla="*/ 219 h 436"/>
                    <a:gd name="T60" fmla="*/ 491 w 534"/>
                    <a:gd name="T61" fmla="*/ 215 h 436"/>
                    <a:gd name="T62" fmla="*/ 453 w 534"/>
                    <a:gd name="T63" fmla="*/ 225 h 436"/>
                    <a:gd name="T64" fmla="*/ 419 w 534"/>
                    <a:gd name="T65" fmla="*/ 251 h 436"/>
                    <a:gd name="T66" fmla="*/ 406 w 534"/>
                    <a:gd name="T67" fmla="*/ 283 h 436"/>
                    <a:gd name="T68" fmla="*/ 382 w 534"/>
                    <a:gd name="T69" fmla="*/ 310 h 436"/>
                    <a:gd name="T70" fmla="*/ 338 w 534"/>
                    <a:gd name="T71" fmla="*/ 324 h 436"/>
                    <a:gd name="T72" fmla="*/ 237 w 534"/>
                    <a:gd name="T73" fmla="*/ 273 h 436"/>
                    <a:gd name="T74" fmla="*/ 168 w 534"/>
                    <a:gd name="T75" fmla="*/ 204 h 436"/>
                    <a:gd name="T76" fmla="*/ 149 w 534"/>
                    <a:gd name="T77" fmla="*/ 122 h 436"/>
                    <a:gd name="T78" fmla="*/ 158 w 534"/>
                    <a:gd name="T79" fmla="*/ 104 h 436"/>
                    <a:gd name="T80" fmla="*/ 200 w 534"/>
                    <a:gd name="T81" fmla="*/ 72 h 436"/>
                    <a:gd name="T82" fmla="*/ 216 w 534"/>
                    <a:gd name="T83" fmla="*/ 53 h 436"/>
                    <a:gd name="T84" fmla="*/ 209 w 534"/>
                    <a:gd name="T85" fmla="*/ 33 h 436"/>
                    <a:gd name="T86" fmla="*/ 199 w 534"/>
                    <a:gd name="T87" fmla="*/ 23 h 436"/>
                    <a:gd name="T88" fmla="*/ 186 w 534"/>
                    <a:gd name="T89" fmla="*/ 21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34" h="436">
                      <a:moveTo>
                        <a:pt x="162" y="31"/>
                      </a:moveTo>
                      <a:lnTo>
                        <a:pt x="158" y="35"/>
                      </a:lnTo>
                      <a:lnTo>
                        <a:pt x="153" y="41"/>
                      </a:lnTo>
                      <a:lnTo>
                        <a:pt x="136" y="68"/>
                      </a:lnTo>
                      <a:lnTo>
                        <a:pt x="130" y="75"/>
                      </a:lnTo>
                      <a:lnTo>
                        <a:pt x="128" y="75"/>
                      </a:lnTo>
                      <a:lnTo>
                        <a:pt x="125" y="75"/>
                      </a:lnTo>
                      <a:lnTo>
                        <a:pt x="122" y="74"/>
                      </a:lnTo>
                      <a:lnTo>
                        <a:pt x="119" y="71"/>
                      </a:lnTo>
                      <a:lnTo>
                        <a:pt x="113" y="63"/>
                      </a:lnTo>
                      <a:lnTo>
                        <a:pt x="100" y="39"/>
                      </a:lnTo>
                      <a:lnTo>
                        <a:pt x="92" y="21"/>
                      </a:lnTo>
                      <a:lnTo>
                        <a:pt x="87" y="11"/>
                      </a:lnTo>
                      <a:lnTo>
                        <a:pt x="84" y="7"/>
                      </a:lnTo>
                      <a:lnTo>
                        <a:pt x="77" y="3"/>
                      </a:lnTo>
                      <a:lnTo>
                        <a:pt x="69" y="0"/>
                      </a:lnTo>
                      <a:lnTo>
                        <a:pt x="65" y="0"/>
                      </a:lnTo>
                      <a:lnTo>
                        <a:pt x="62" y="0"/>
                      </a:lnTo>
                      <a:lnTo>
                        <a:pt x="55" y="2"/>
                      </a:lnTo>
                      <a:lnTo>
                        <a:pt x="53" y="5"/>
                      </a:lnTo>
                      <a:lnTo>
                        <a:pt x="47" y="13"/>
                      </a:lnTo>
                      <a:lnTo>
                        <a:pt x="44" y="24"/>
                      </a:lnTo>
                      <a:lnTo>
                        <a:pt x="42" y="30"/>
                      </a:lnTo>
                      <a:lnTo>
                        <a:pt x="42" y="39"/>
                      </a:lnTo>
                      <a:lnTo>
                        <a:pt x="44" y="43"/>
                      </a:lnTo>
                      <a:lnTo>
                        <a:pt x="45" y="46"/>
                      </a:lnTo>
                      <a:lnTo>
                        <a:pt x="59" y="58"/>
                      </a:lnTo>
                      <a:lnTo>
                        <a:pt x="66" y="65"/>
                      </a:lnTo>
                      <a:lnTo>
                        <a:pt x="86" y="90"/>
                      </a:lnTo>
                      <a:lnTo>
                        <a:pt x="87" y="93"/>
                      </a:lnTo>
                      <a:lnTo>
                        <a:pt x="87" y="96"/>
                      </a:lnTo>
                      <a:lnTo>
                        <a:pt x="85" y="99"/>
                      </a:lnTo>
                      <a:lnTo>
                        <a:pt x="81" y="101"/>
                      </a:lnTo>
                      <a:lnTo>
                        <a:pt x="20" y="117"/>
                      </a:lnTo>
                      <a:lnTo>
                        <a:pt x="7" y="121"/>
                      </a:lnTo>
                      <a:lnTo>
                        <a:pt x="3" y="125"/>
                      </a:lnTo>
                      <a:lnTo>
                        <a:pt x="0" y="128"/>
                      </a:lnTo>
                      <a:lnTo>
                        <a:pt x="0" y="132"/>
                      </a:lnTo>
                      <a:lnTo>
                        <a:pt x="0" y="137"/>
                      </a:lnTo>
                      <a:lnTo>
                        <a:pt x="4" y="149"/>
                      </a:lnTo>
                      <a:lnTo>
                        <a:pt x="11" y="160"/>
                      </a:lnTo>
                      <a:lnTo>
                        <a:pt x="19" y="167"/>
                      </a:lnTo>
                      <a:lnTo>
                        <a:pt x="23" y="169"/>
                      </a:lnTo>
                      <a:lnTo>
                        <a:pt x="33" y="170"/>
                      </a:lnTo>
                      <a:lnTo>
                        <a:pt x="39" y="169"/>
                      </a:lnTo>
                      <a:lnTo>
                        <a:pt x="60" y="162"/>
                      </a:lnTo>
                      <a:lnTo>
                        <a:pt x="65" y="159"/>
                      </a:lnTo>
                      <a:lnTo>
                        <a:pt x="77" y="146"/>
                      </a:lnTo>
                      <a:lnTo>
                        <a:pt x="81" y="141"/>
                      </a:lnTo>
                      <a:lnTo>
                        <a:pt x="85" y="137"/>
                      </a:lnTo>
                      <a:lnTo>
                        <a:pt x="88" y="134"/>
                      </a:lnTo>
                      <a:lnTo>
                        <a:pt x="92" y="133"/>
                      </a:lnTo>
                      <a:lnTo>
                        <a:pt x="96" y="133"/>
                      </a:lnTo>
                      <a:lnTo>
                        <a:pt x="103" y="135"/>
                      </a:lnTo>
                      <a:lnTo>
                        <a:pt x="106" y="137"/>
                      </a:lnTo>
                      <a:lnTo>
                        <a:pt x="113" y="144"/>
                      </a:lnTo>
                      <a:lnTo>
                        <a:pt x="119" y="160"/>
                      </a:lnTo>
                      <a:lnTo>
                        <a:pt x="125" y="252"/>
                      </a:lnTo>
                      <a:lnTo>
                        <a:pt x="128" y="264"/>
                      </a:lnTo>
                      <a:lnTo>
                        <a:pt x="132" y="271"/>
                      </a:lnTo>
                      <a:lnTo>
                        <a:pt x="138" y="280"/>
                      </a:lnTo>
                      <a:lnTo>
                        <a:pt x="163" y="299"/>
                      </a:lnTo>
                      <a:lnTo>
                        <a:pt x="170" y="303"/>
                      </a:lnTo>
                      <a:lnTo>
                        <a:pt x="202" y="314"/>
                      </a:lnTo>
                      <a:lnTo>
                        <a:pt x="217" y="322"/>
                      </a:lnTo>
                      <a:lnTo>
                        <a:pt x="256" y="355"/>
                      </a:lnTo>
                      <a:lnTo>
                        <a:pt x="284" y="386"/>
                      </a:lnTo>
                      <a:lnTo>
                        <a:pt x="306" y="415"/>
                      </a:lnTo>
                      <a:lnTo>
                        <a:pt x="321" y="430"/>
                      </a:lnTo>
                      <a:lnTo>
                        <a:pt x="324" y="432"/>
                      </a:lnTo>
                      <a:lnTo>
                        <a:pt x="327" y="434"/>
                      </a:lnTo>
                      <a:lnTo>
                        <a:pt x="333" y="436"/>
                      </a:lnTo>
                      <a:lnTo>
                        <a:pt x="338" y="436"/>
                      </a:lnTo>
                      <a:lnTo>
                        <a:pt x="343" y="435"/>
                      </a:lnTo>
                      <a:lnTo>
                        <a:pt x="352" y="429"/>
                      </a:lnTo>
                      <a:lnTo>
                        <a:pt x="358" y="425"/>
                      </a:lnTo>
                      <a:lnTo>
                        <a:pt x="371" y="416"/>
                      </a:lnTo>
                      <a:lnTo>
                        <a:pt x="426" y="386"/>
                      </a:lnTo>
                      <a:lnTo>
                        <a:pt x="486" y="347"/>
                      </a:lnTo>
                      <a:lnTo>
                        <a:pt x="503" y="333"/>
                      </a:lnTo>
                      <a:lnTo>
                        <a:pt x="517" y="313"/>
                      </a:lnTo>
                      <a:lnTo>
                        <a:pt x="525" y="297"/>
                      </a:lnTo>
                      <a:lnTo>
                        <a:pt x="531" y="281"/>
                      </a:lnTo>
                      <a:lnTo>
                        <a:pt x="533" y="274"/>
                      </a:lnTo>
                      <a:lnTo>
                        <a:pt x="534" y="260"/>
                      </a:lnTo>
                      <a:lnTo>
                        <a:pt x="532" y="253"/>
                      </a:lnTo>
                      <a:lnTo>
                        <a:pt x="528" y="239"/>
                      </a:lnTo>
                      <a:lnTo>
                        <a:pt x="524" y="233"/>
                      </a:lnTo>
                      <a:lnTo>
                        <a:pt x="517" y="223"/>
                      </a:lnTo>
                      <a:lnTo>
                        <a:pt x="513" y="219"/>
                      </a:lnTo>
                      <a:lnTo>
                        <a:pt x="508" y="217"/>
                      </a:lnTo>
                      <a:lnTo>
                        <a:pt x="503" y="215"/>
                      </a:lnTo>
                      <a:lnTo>
                        <a:pt x="491" y="215"/>
                      </a:lnTo>
                      <a:lnTo>
                        <a:pt x="478" y="216"/>
                      </a:lnTo>
                      <a:lnTo>
                        <a:pt x="466" y="219"/>
                      </a:lnTo>
                      <a:lnTo>
                        <a:pt x="453" y="225"/>
                      </a:lnTo>
                      <a:lnTo>
                        <a:pt x="441" y="232"/>
                      </a:lnTo>
                      <a:lnTo>
                        <a:pt x="423" y="246"/>
                      </a:lnTo>
                      <a:lnTo>
                        <a:pt x="419" y="251"/>
                      </a:lnTo>
                      <a:lnTo>
                        <a:pt x="415" y="257"/>
                      </a:lnTo>
                      <a:lnTo>
                        <a:pt x="412" y="263"/>
                      </a:lnTo>
                      <a:lnTo>
                        <a:pt x="406" y="283"/>
                      </a:lnTo>
                      <a:lnTo>
                        <a:pt x="403" y="290"/>
                      </a:lnTo>
                      <a:lnTo>
                        <a:pt x="395" y="301"/>
                      </a:lnTo>
                      <a:lnTo>
                        <a:pt x="382" y="310"/>
                      </a:lnTo>
                      <a:lnTo>
                        <a:pt x="361" y="321"/>
                      </a:lnTo>
                      <a:lnTo>
                        <a:pt x="345" y="324"/>
                      </a:lnTo>
                      <a:lnTo>
                        <a:pt x="338" y="324"/>
                      </a:lnTo>
                      <a:lnTo>
                        <a:pt x="330" y="323"/>
                      </a:lnTo>
                      <a:lnTo>
                        <a:pt x="313" y="317"/>
                      </a:lnTo>
                      <a:lnTo>
                        <a:pt x="237" y="273"/>
                      </a:lnTo>
                      <a:lnTo>
                        <a:pt x="197" y="240"/>
                      </a:lnTo>
                      <a:lnTo>
                        <a:pt x="176" y="218"/>
                      </a:lnTo>
                      <a:lnTo>
                        <a:pt x="168" y="204"/>
                      </a:lnTo>
                      <a:lnTo>
                        <a:pt x="160" y="186"/>
                      </a:lnTo>
                      <a:lnTo>
                        <a:pt x="152" y="154"/>
                      </a:lnTo>
                      <a:lnTo>
                        <a:pt x="149" y="122"/>
                      </a:lnTo>
                      <a:lnTo>
                        <a:pt x="150" y="117"/>
                      </a:lnTo>
                      <a:lnTo>
                        <a:pt x="152" y="110"/>
                      </a:lnTo>
                      <a:lnTo>
                        <a:pt x="158" y="104"/>
                      </a:lnTo>
                      <a:lnTo>
                        <a:pt x="170" y="92"/>
                      </a:lnTo>
                      <a:lnTo>
                        <a:pt x="192" y="77"/>
                      </a:lnTo>
                      <a:lnTo>
                        <a:pt x="200" y="72"/>
                      </a:lnTo>
                      <a:lnTo>
                        <a:pt x="211" y="62"/>
                      </a:lnTo>
                      <a:lnTo>
                        <a:pt x="215" y="57"/>
                      </a:lnTo>
                      <a:lnTo>
                        <a:pt x="216" y="53"/>
                      </a:lnTo>
                      <a:lnTo>
                        <a:pt x="216" y="47"/>
                      </a:lnTo>
                      <a:lnTo>
                        <a:pt x="215" y="42"/>
                      </a:lnTo>
                      <a:lnTo>
                        <a:pt x="209" y="33"/>
                      </a:lnTo>
                      <a:lnTo>
                        <a:pt x="206" y="28"/>
                      </a:lnTo>
                      <a:lnTo>
                        <a:pt x="202" y="25"/>
                      </a:lnTo>
                      <a:lnTo>
                        <a:pt x="199" y="23"/>
                      </a:lnTo>
                      <a:lnTo>
                        <a:pt x="196" y="22"/>
                      </a:lnTo>
                      <a:lnTo>
                        <a:pt x="191" y="21"/>
                      </a:lnTo>
                      <a:lnTo>
                        <a:pt x="186" y="21"/>
                      </a:lnTo>
                      <a:lnTo>
                        <a:pt x="172" y="26"/>
                      </a:lnTo>
                      <a:lnTo>
                        <a:pt x="162" y="31"/>
                      </a:lnTo>
                      <a:close/>
                    </a:path>
                  </a:pathLst>
                </a:custGeom>
                <a:solidFill>
                  <a:srgbClr val="000000"/>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52" name="Freeform 31"/>
                <p:cNvSpPr>
                  <a:spLocks/>
                </p:cNvSpPr>
                <p:nvPr/>
              </p:nvSpPr>
              <p:spPr bwMode="auto">
                <a:xfrm>
                  <a:off x="2097" y="1374"/>
                  <a:ext cx="519" cy="439"/>
                </a:xfrm>
                <a:custGeom>
                  <a:avLst/>
                  <a:gdLst>
                    <a:gd name="T0" fmla="*/ 448 w 519"/>
                    <a:gd name="T1" fmla="*/ 8 h 439"/>
                    <a:gd name="T2" fmla="*/ 427 w 519"/>
                    <a:gd name="T3" fmla="*/ 0 h 439"/>
                    <a:gd name="T4" fmla="*/ 413 w 519"/>
                    <a:gd name="T5" fmla="*/ 3 h 439"/>
                    <a:gd name="T6" fmla="*/ 395 w 519"/>
                    <a:gd name="T7" fmla="*/ 25 h 439"/>
                    <a:gd name="T8" fmla="*/ 391 w 519"/>
                    <a:gd name="T9" fmla="*/ 73 h 439"/>
                    <a:gd name="T10" fmla="*/ 386 w 519"/>
                    <a:gd name="T11" fmla="*/ 93 h 439"/>
                    <a:gd name="T12" fmla="*/ 380 w 519"/>
                    <a:gd name="T13" fmla="*/ 95 h 439"/>
                    <a:gd name="T14" fmla="*/ 360 w 519"/>
                    <a:gd name="T15" fmla="*/ 72 h 439"/>
                    <a:gd name="T16" fmla="*/ 328 w 519"/>
                    <a:gd name="T17" fmla="*/ 46 h 439"/>
                    <a:gd name="T18" fmla="*/ 295 w 519"/>
                    <a:gd name="T19" fmla="*/ 49 h 439"/>
                    <a:gd name="T20" fmla="*/ 280 w 519"/>
                    <a:gd name="T21" fmla="*/ 63 h 439"/>
                    <a:gd name="T22" fmla="*/ 277 w 519"/>
                    <a:gd name="T23" fmla="*/ 84 h 439"/>
                    <a:gd name="T24" fmla="*/ 292 w 519"/>
                    <a:gd name="T25" fmla="*/ 101 h 439"/>
                    <a:gd name="T26" fmla="*/ 310 w 519"/>
                    <a:gd name="T27" fmla="*/ 102 h 439"/>
                    <a:gd name="T28" fmla="*/ 331 w 519"/>
                    <a:gd name="T29" fmla="*/ 109 h 439"/>
                    <a:gd name="T30" fmla="*/ 352 w 519"/>
                    <a:gd name="T31" fmla="*/ 136 h 439"/>
                    <a:gd name="T32" fmla="*/ 360 w 519"/>
                    <a:gd name="T33" fmla="*/ 166 h 439"/>
                    <a:gd name="T34" fmla="*/ 310 w 519"/>
                    <a:gd name="T35" fmla="*/ 326 h 439"/>
                    <a:gd name="T36" fmla="*/ 286 w 519"/>
                    <a:gd name="T37" fmla="*/ 355 h 439"/>
                    <a:gd name="T38" fmla="*/ 239 w 519"/>
                    <a:gd name="T39" fmla="*/ 358 h 439"/>
                    <a:gd name="T40" fmla="*/ 103 w 519"/>
                    <a:gd name="T41" fmla="*/ 334 h 439"/>
                    <a:gd name="T42" fmla="*/ 20 w 519"/>
                    <a:gd name="T43" fmla="*/ 354 h 439"/>
                    <a:gd name="T44" fmla="*/ 11 w 519"/>
                    <a:gd name="T45" fmla="*/ 362 h 439"/>
                    <a:gd name="T46" fmla="*/ 3 w 519"/>
                    <a:gd name="T47" fmla="*/ 382 h 439"/>
                    <a:gd name="T48" fmla="*/ 2 w 519"/>
                    <a:gd name="T49" fmla="*/ 410 h 439"/>
                    <a:gd name="T50" fmla="*/ 11 w 519"/>
                    <a:gd name="T51" fmla="*/ 420 h 439"/>
                    <a:gd name="T52" fmla="*/ 76 w 519"/>
                    <a:gd name="T53" fmla="*/ 439 h 439"/>
                    <a:gd name="T54" fmla="*/ 125 w 519"/>
                    <a:gd name="T55" fmla="*/ 416 h 439"/>
                    <a:gd name="T56" fmla="*/ 247 w 519"/>
                    <a:gd name="T57" fmla="*/ 413 h 439"/>
                    <a:gd name="T58" fmla="*/ 304 w 519"/>
                    <a:gd name="T59" fmla="*/ 417 h 439"/>
                    <a:gd name="T60" fmla="*/ 328 w 519"/>
                    <a:gd name="T61" fmla="*/ 393 h 439"/>
                    <a:gd name="T62" fmla="*/ 411 w 519"/>
                    <a:gd name="T63" fmla="*/ 163 h 439"/>
                    <a:gd name="T64" fmla="*/ 424 w 519"/>
                    <a:gd name="T65" fmla="*/ 152 h 439"/>
                    <a:gd name="T66" fmla="*/ 456 w 519"/>
                    <a:gd name="T67" fmla="*/ 154 h 439"/>
                    <a:gd name="T68" fmla="*/ 501 w 519"/>
                    <a:gd name="T69" fmla="*/ 156 h 439"/>
                    <a:gd name="T70" fmla="*/ 512 w 519"/>
                    <a:gd name="T71" fmla="*/ 146 h 439"/>
                    <a:gd name="T72" fmla="*/ 519 w 519"/>
                    <a:gd name="T73" fmla="*/ 128 h 439"/>
                    <a:gd name="T74" fmla="*/ 517 w 519"/>
                    <a:gd name="T75" fmla="*/ 118 h 439"/>
                    <a:gd name="T76" fmla="*/ 505 w 519"/>
                    <a:gd name="T77" fmla="*/ 106 h 439"/>
                    <a:gd name="T78" fmla="*/ 491 w 519"/>
                    <a:gd name="T79" fmla="*/ 102 h 439"/>
                    <a:gd name="T80" fmla="*/ 428 w 519"/>
                    <a:gd name="T81" fmla="*/ 114 h 439"/>
                    <a:gd name="T82" fmla="*/ 421 w 519"/>
                    <a:gd name="T83" fmla="*/ 101 h 439"/>
                    <a:gd name="T84" fmla="*/ 441 w 519"/>
                    <a:gd name="T85" fmla="*/ 67 h 439"/>
                    <a:gd name="T86" fmla="*/ 455 w 519"/>
                    <a:gd name="T87" fmla="*/ 19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9" h="439">
                      <a:moveTo>
                        <a:pt x="454" y="14"/>
                      </a:moveTo>
                      <a:lnTo>
                        <a:pt x="451" y="11"/>
                      </a:lnTo>
                      <a:lnTo>
                        <a:pt x="448" y="8"/>
                      </a:lnTo>
                      <a:lnTo>
                        <a:pt x="442" y="5"/>
                      </a:lnTo>
                      <a:lnTo>
                        <a:pt x="432" y="1"/>
                      </a:lnTo>
                      <a:lnTo>
                        <a:pt x="427" y="0"/>
                      </a:lnTo>
                      <a:lnTo>
                        <a:pt x="422" y="0"/>
                      </a:lnTo>
                      <a:lnTo>
                        <a:pt x="417" y="1"/>
                      </a:lnTo>
                      <a:lnTo>
                        <a:pt x="413" y="3"/>
                      </a:lnTo>
                      <a:lnTo>
                        <a:pt x="405" y="10"/>
                      </a:lnTo>
                      <a:lnTo>
                        <a:pt x="402" y="15"/>
                      </a:lnTo>
                      <a:lnTo>
                        <a:pt x="395" y="25"/>
                      </a:lnTo>
                      <a:lnTo>
                        <a:pt x="391" y="35"/>
                      </a:lnTo>
                      <a:lnTo>
                        <a:pt x="390" y="40"/>
                      </a:lnTo>
                      <a:lnTo>
                        <a:pt x="391" y="73"/>
                      </a:lnTo>
                      <a:lnTo>
                        <a:pt x="391" y="77"/>
                      </a:lnTo>
                      <a:lnTo>
                        <a:pt x="387" y="90"/>
                      </a:lnTo>
                      <a:lnTo>
                        <a:pt x="386" y="93"/>
                      </a:lnTo>
                      <a:lnTo>
                        <a:pt x="384" y="94"/>
                      </a:lnTo>
                      <a:lnTo>
                        <a:pt x="382" y="95"/>
                      </a:lnTo>
                      <a:lnTo>
                        <a:pt x="380" y="95"/>
                      </a:lnTo>
                      <a:lnTo>
                        <a:pt x="378" y="95"/>
                      </a:lnTo>
                      <a:lnTo>
                        <a:pt x="376" y="93"/>
                      </a:lnTo>
                      <a:lnTo>
                        <a:pt x="360" y="72"/>
                      </a:lnTo>
                      <a:lnTo>
                        <a:pt x="345" y="57"/>
                      </a:lnTo>
                      <a:lnTo>
                        <a:pt x="337" y="50"/>
                      </a:lnTo>
                      <a:lnTo>
                        <a:pt x="328" y="46"/>
                      </a:lnTo>
                      <a:lnTo>
                        <a:pt x="319" y="44"/>
                      </a:lnTo>
                      <a:lnTo>
                        <a:pt x="309" y="45"/>
                      </a:lnTo>
                      <a:lnTo>
                        <a:pt x="295" y="49"/>
                      </a:lnTo>
                      <a:lnTo>
                        <a:pt x="288" y="53"/>
                      </a:lnTo>
                      <a:lnTo>
                        <a:pt x="286" y="56"/>
                      </a:lnTo>
                      <a:lnTo>
                        <a:pt x="280" y="63"/>
                      </a:lnTo>
                      <a:lnTo>
                        <a:pt x="277" y="70"/>
                      </a:lnTo>
                      <a:lnTo>
                        <a:pt x="276" y="77"/>
                      </a:lnTo>
                      <a:lnTo>
                        <a:pt x="277" y="84"/>
                      </a:lnTo>
                      <a:lnTo>
                        <a:pt x="280" y="90"/>
                      </a:lnTo>
                      <a:lnTo>
                        <a:pt x="285" y="96"/>
                      </a:lnTo>
                      <a:lnTo>
                        <a:pt x="292" y="101"/>
                      </a:lnTo>
                      <a:lnTo>
                        <a:pt x="296" y="102"/>
                      </a:lnTo>
                      <a:lnTo>
                        <a:pt x="300" y="102"/>
                      </a:lnTo>
                      <a:lnTo>
                        <a:pt x="310" y="102"/>
                      </a:lnTo>
                      <a:lnTo>
                        <a:pt x="321" y="104"/>
                      </a:lnTo>
                      <a:lnTo>
                        <a:pt x="326" y="106"/>
                      </a:lnTo>
                      <a:lnTo>
                        <a:pt x="331" y="109"/>
                      </a:lnTo>
                      <a:lnTo>
                        <a:pt x="335" y="112"/>
                      </a:lnTo>
                      <a:lnTo>
                        <a:pt x="344" y="123"/>
                      </a:lnTo>
                      <a:lnTo>
                        <a:pt x="352" y="136"/>
                      </a:lnTo>
                      <a:lnTo>
                        <a:pt x="358" y="150"/>
                      </a:lnTo>
                      <a:lnTo>
                        <a:pt x="360" y="158"/>
                      </a:lnTo>
                      <a:lnTo>
                        <a:pt x="360" y="166"/>
                      </a:lnTo>
                      <a:lnTo>
                        <a:pt x="356" y="191"/>
                      </a:lnTo>
                      <a:lnTo>
                        <a:pt x="314" y="317"/>
                      </a:lnTo>
                      <a:lnTo>
                        <a:pt x="310" y="326"/>
                      </a:lnTo>
                      <a:lnTo>
                        <a:pt x="296" y="346"/>
                      </a:lnTo>
                      <a:lnTo>
                        <a:pt x="291" y="351"/>
                      </a:lnTo>
                      <a:lnTo>
                        <a:pt x="286" y="355"/>
                      </a:lnTo>
                      <a:lnTo>
                        <a:pt x="275" y="361"/>
                      </a:lnTo>
                      <a:lnTo>
                        <a:pt x="262" y="363"/>
                      </a:lnTo>
                      <a:lnTo>
                        <a:pt x="239" y="358"/>
                      </a:lnTo>
                      <a:lnTo>
                        <a:pt x="222" y="351"/>
                      </a:lnTo>
                      <a:lnTo>
                        <a:pt x="154" y="338"/>
                      </a:lnTo>
                      <a:lnTo>
                        <a:pt x="103" y="334"/>
                      </a:lnTo>
                      <a:lnTo>
                        <a:pt x="59" y="341"/>
                      </a:lnTo>
                      <a:lnTo>
                        <a:pt x="49" y="344"/>
                      </a:lnTo>
                      <a:lnTo>
                        <a:pt x="20" y="354"/>
                      </a:lnTo>
                      <a:lnTo>
                        <a:pt x="16" y="356"/>
                      </a:lnTo>
                      <a:lnTo>
                        <a:pt x="15" y="357"/>
                      </a:lnTo>
                      <a:lnTo>
                        <a:pt x="11" y="362"/>
                      </a:lnTo>
                      <a:lnTo>
                        <a:pt x="11" y="365"/>
                      </a:lnTo>
                      <a:lnTo>
                        <a:pt x="7" y="372"/>
                      </a:lnTo>
                      <a:lnTo>
                        <a:pt x="3" y="382"/>
                      </a:lnTo>
                      <a:lnTo>
                        <a:pt x="1" y="394"/>
                      </a:lnTo>
                      <a:lnTo>
                        <a:pt x="0" y="405"/>
                      </a:lnTo>
                      <a:lnTo>
                        <a:pt x="2" y="410"/>
                      </a:lnTo>
                      <a:lnTo>
                        <a:pt x="4" y="414"/>
                      </a:lnTo>
                      <a:lnTo>
                        <a:pt x="7" y="417"/>
                      </a:lnTo>
                      <a:lnTo>
                        <a:pt x="11" y="420"/>
                      </a:lnTo>
                      <a:lnTo>
                        <a:pt x="59" y="438"/>
                      </a:lnTo>
                      <a:lnTo>
                        <a:pt x="70" y="439"/>
                      </a:lnTo>
                      <a:lnTo>
                        <a:pt x="76" y="439"/>
                      </a:lnTo>
                      <a:lnTo>
                        <a:pt x="83" y="438"/>
                      </a:lnTo>
                      <a:lnTo>
                        <a:pt x="89" y="437"/>
                      </a:lnTo>
                      <a:lnTo>
                        <a:pt x="125" y="416"/>
                      </a:lnTo>
                      <a:lnTo>
                        <a:pt x="143" y="410"/>
                      </a:lnTo>
                      <a:lnTo>
                        <a:pt x="153" y="408"/>
                      </a:lnTo>
                      <a:lnTo>
                        <a:pt x="247" y="413"/>
                      </a:lnTo>
                      <a:lnTo>
                        <a:pt x="277" y="420"/>
                      </a:lnTo>
                      <a:lnTo>
                        <a:pt x="296" y="420"/>
                      </a:lnTo>
                      <a:lnTo>
                        <a:pt x="304" y="417"/>
                      </a:lnTo>
                      <a:lnTo>
                        <a:pt x="313" y="412"/>
                      </a:lnTo>
                      <a:lnTo>
                        <a:pt x="316" y="408"/>
                      </a:lnTo>
                      <a:lnTo>
                        <a:pt x="328" y="393"/>
                      </a:lnTo>
                      <a:lnTo>
                        <a:pt x="362" y="320"/>
                      </a:lnTo>
                      <a:lnTo>
                        <a:pt x="403" y="185"/>
                      </a:lnTo>
                      <a:lnTo>
                        <a:pt x="411" y="163"/>
                      </a:lnTo>
                      <a:lnTo>
                        <a:pt x="418" y="155"/>
                      </a:lnTo>
                      <a:lnTo>
                        <a:pt x="420" y="153"/>
                      </a:lnTo>
                      <a:lnTo>
                        <a:pt x="424" y="152"/>
                      </a:lnTo>
                      <a:lnTo>
                        <a:pt x="434" y="152"/>
                      </a:lnTo>
                      <a:lnTo>
                        <a:pt x="438" y="153"/>
                      </a:lnTo>
                      <a:lnTo>
                        <a:pt x="456" y="154"/>
                      </a:lnTo>
                      <a:lnTo>
                        <a:pt x="481" y="157"/>
                      </a:lnTo>
                      <a:lnTo>
                        <a:pt x="495" y="157"/>
                      </a:lnTo>
                      <a:lnTo>
                        <a:pt x="501" y="156"/>
                      </a:lnTo>
                      <a:lnTo>
                        <a:pt x="505" y="153"/>
                      </a:lnTo>
                      <a:lnTo>
                        <a:pt x="509" y="150"/>
                      </a:lnTo>
                      <a:lnTo>
                        <a:pt x="512" y="146"/>
                      </a:lnTo>
                      <a:lnTo>
                        <a:pt x="515" y="141"/>
                      </a:lnTo>
                      <a:lnTo>
                        <a:pt x="518" y="132"/>
                      </a:lnTo>
                      <a:lnTo>
                        <a:pt x="519" y="128"/>
                      </a:lnTo>
                      <a:lnTo>
                        <a:pt x="519" y="124"/>
                      </a:lnTo>
                      <a:lnTo>
                        <a:pt x="518" y="121"/>
                      </a:lnTo>
                      <a:lnTo>
                        <a:pt x="517" y="118"/>
                      </a:lnTo>
                      <a:lnTo>
                        <a:pt x="514" y="114"/>
                      </a:lnTo>
                      <a:lnTo>
                        <a:pt x="512" y="112"/>
                      </a:lnTo>
                      <a:lnTo>
                        <a:pt x="505" y="106"/>
                      </a:lnTo>
                      <a:lnTo>
                        <a:pt x="498" y="103"/>
                      </a:lnTo>
                      <a:lnTo>
                        <a:pt x="495" y="102"/>
                      </a:lnTo>
                      <a:lnTo>
                        <a:pt x="491" y="102"/>
                      </a:lnTo>
                      <a:lnTo>
                        <a:pt x="482" y="104"/>
                      </a:lnTo>
                      <a:lnTo>
                        <a:pt x="431" y="114"/>
                      </a:lnTo>
                      <a:lnTo>
                        <a:pt x="428" y="114"/>
                      </a:lnTo>
                      <a:lnTo>
                        <a:pt x="424" y="111"/>
                      </a:lnTo>
                      <a:lnTo>
                        <a:pt x="421" y="107"/>
                      </a:lnTo>
                      <a:lnTo>
                        <a:pt x="421" y="101"/>
                      </a:lnTo>
                      <a:lnTo>
                        <a:pt x="422" y="95"/>
                      </a:lnTo>
                      <a:lnTo>
                        <a:pt x="424" y="92"/>
                      </a:lnTo>
                      <a:lnTo>
                        <a:pt x="441" y="67"/>
                      </a:lnTo>
                      <a:lnTo>
                        <a:pt x="452" y="36"/>
                      </a:lnTo>
                      <a:lnTo>
                        <a:pt x="455" y="24"/>
                      </a:lnTo>
                      <a:lnTo>
                        <a:pt x="455" y="19"/>
                      </a:lnTo>
                      <a:lnTo>
                        <a:pt x="454" y="14"/>
                      </a:lnTo>
                      <a:close/>
                    </a:path>
                  </a:pathLst>
                </a:custGeom>
                <a:solidFill>
                  <a:srgbClr val="000000"/>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53" name="Freeform 32"/>
                <p:cNvSpPr>
                  <a:spLocks/>
                </p:cNvSpPr>
                <p:nvPr/>
              </p:nvSpPr>
              <p:spPr bwMode="auto">
                <a:xfrm>
                  <a:off x="2086" y="2166"/>
                  <a:ext cx="302" cy="749"/>
                </a:xfrm>
                <a:custGeom>
                  <a:avLst/>
                  <a:gdLst>
                    <a:gd name="T0" fmla="*/ 45 w 302"/>
                    <a:gd name="T1" fmla="*/ 3 h 749"/>
                    <a:gd name="T2" fmla="*/ 19 w 302"/>
                    <a:gd name="T3" fmla="*/ 16 h 749"/>
                    <a:gd name="T4" fmla="*/ 6 w 302"/>
                    <a:gd name="T5" fmla="*/ 30 h 749"/>
                    <a:gd name="T6" fmla="*/ 0 w 302"/>
                    <a:gd name="T7" fmla="*/ 50 h 749"/>
                    <a:gd name="T8" fmla="*/ 7 w 302"/>
                    <a:gd name="T9" fmla="*/ 128 h 749"/>
                    <a:gd name="T10" fmla="*/ 26 w 302"/>
                    <a:gd name="T11" fmla="*/ 181 h 749"/>
                    <a:gd name="T12" fmla="*/ 99 w 302"/>
                    <a:gd name="T13" fmla="*/ 306 h 749"/>
                    <a:gd name="T14" fmla="*/ 109 w 302"/>
                    <a:gd name="T15" fmla="*/ 338 h 749"/>
                    <a:gd name="T16" fmla="*/ 108 w 302"/>
                    <a:gd name="T17" fmla="*/ 355 h 749"/>
                    <a:gd name="T18" fmla="*/ 91 w 302"/>
                    <a:gd name="T19" fmla="*/ 390 h 749"/>
                    <a:gd name="T20" fmla="*/ 61 w 302"/>
                    <a:gd name="T21" fmla="*/ 540 h 749"/>
                    <a:gd name="T22" fmla="*/ 50 w 302"/>
                    <a:gd name="T23" fmla="*/ 565 h 749"/>
                    <a:gd name="T24" fmla="*/ 35 w 302"/>
                    <a:gd name="T25" fmla="*/ 580 h 749"/>
                    <a:gd name="T26" fmla="*/ 26 w 302"/>
                    <a:gd name="T27" fmla="*/ 588 h 749"/>
                    <a:gd name="T28" fmla="*/ 20 w 302"/>
                    <a:gd name="T29" fmla="*/ 597 h 749"/>
                    <a:gd name="T30" fmla="*/ 20 w 302"/>
                    <a:gd name="T31" fmla="*/ 628 h 749"/>
                    <a:gd name="T32" fmla="*/ 28 w 302"/>
                    <a:gd name="T33" fmla="*/ 655 h 749"/>
                    <a:gd name="T34" fmla="*/ 35 w 302"/>
                    <a:gd name="T35" fmla="*/ 661 h 749"/>
                    <a:gd name="T36" fmla="*/ 43 w 302"/>
                    <a:gd name="T37" fmla="*/ 664 h 749"/>
                    <a:gd name="T38" fmla="*/ 103 w 302"/>
                    <a:gd name="T39" fmla="*/ 664 h 749"/>
                    <a:gd name="T40" fmla="*/ 125 w 302"/>
                    <a:gd name="T41" fmla="*/ 668 h 749"/>
                    <a:gd name="T42" fmla="*/ 139 w 302"/>
                    <a:gd name="T43" fmla="*/ 682 h 749"/>
                    <a:gd name="T44" fmla="*/ 165 w 302"/>
                    <a:gd name="T45" fmla="*/ 718 h 749"/>
                    <a:gd name="T46" fmla="*/ 183 w 302"/>
                    <a:gd name="T47" fmla="*/ 736 h 749"/>
                    <a:gd name="T48" fmla="*/ 204 w 302"/>
                    <a:gd name="T49" fmla="*/ 748 h 749"/>
                    <a:gd name="T50" fmla="*/ 219 w 302"/>
                    <a:gd name="T51" fmla="*/ 749 h 749"/>
                    <a:gd name="T52" fmla="*/ 257 w 302"/>
                    <a:gd name="T53" fmla="*/ 732 h 749"/>
                    <a:gd name="T54" fmla="*/ 299 w 302"/>
                    <a:gd name="T55" fmla="*/ 698 h 749"/>
                    <a:gd name="T56" fmla="*/ 302 w 302"/>
                    <a:gd name="T57" fmla="*/ 689 h 749"/>
                    <a:gd name="T58" fmla="*/ 299 w 302"/>
                    <a:gd name="T59" fmla="*/ 681 h 749"/>
                    <a:gd name="T60" fmla="*/ 295 w 302"/>
                    <a:gd name="T61" fmla="*/ 676 h 749"/>
                    <a:gd name="T62" fmla="*/ 269 w 302"/>
                    <a:gd name="T63" fmla="*/ 658 h 749"/>
                    <a:gd name="T64" fmla="*/ 189 w 302"/>
                    <a:gd name="T65" fmla="*/ 620 h 749"/>
                    <a:gd name="T66" fmla="*/ 114 w 302"/>
                    <a:gd name="T67" fmla="*/ 602 h 749"/>
                    <a:gd name="T68" fmla="*/ 105 w 302"/>
                    <a:gd name="T69" fmla="*/ 599 h 749"/>
                    <a:gd name="T70" fmla="*/ 100 w 302"/>
                    <a:gd name="T71" fmla="*/ 592 h 749"/>
                    <a:gd name="T72" fmla="*/ 104 w 302"/>
                    <a:gd name="T73" fmla="*/ 561 h 749"/>
                    <a:gd name="T74" fmla="*/ 158 w 302"/>
                    <a:gd name="T75" fmla="*/ 400 h 749"/>
                    <a:gd name="T76" fmla="*/ 181 w 302"/>
                    <a:gd name="T77" fmla="*/ 291 h 749"/>
                    <a:gd name="T78" fmla="*/ 160 w 302"/>
                    <a:gd name="T79" fmla="*/ 176 h 749"/>
                    <a:gd name="T80" fmla="*/ 128 w 302"/>
                    <a:gd name="T81" fmla="*/ 75 h 749"/>
                    <a:gd name="T82" fmla="*/ 85 w 302"/>
                    <a:gd name="T83" fmla="*/ 14 h 749"/>
                    <a:gd name="T84" fmla="*/ 74 w 302"/>
                    <a:gd name="T85" fmla="*/ 3 h 749"/>
                    <a:gd name="T86" fmla="*/ 60 w 302"/>
                    <a:gd name="T87" fmla="*/ 0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02" h="749">
                      <a:moveTo>
                        <a:pt x="60" y="0"/>
                      </a:moveTo>
                      <a:lnTo>
                        <a:pt x="45" y="3"/>
                      </a:lnTo>
                      <a:lnTo>
                        <a:pt x="27" y="11"/>
                      </a:lnTo>
                      <a:lnTo>
                        <a:pt x="19" y="16"/>
                      </a:lnTo>
                      <a:lnTo>
                        <a:pt x="12" y="22"/>
                      </a:lnTo>
                      <a:lnTo>
                        <a:pt x="6" y="30"/>
                      </a:lnTo>
                      <a:lnTo>
                        <a:pt x="2" y="39"/>
                      </a:lnTo>
                      <a:lnTo>
                        <a:pt x="0" y="50"/>
                      </a:lnTo>
                      <a:lnTo>
                        <a:pt x="0" y="79"/>
                      </a:lnTo>
                      <a:lnTo>
                        <a:pt x="7" y="128"/>
                      </a:lnTo>
                      <a:lnTo>
                        <a:pt x="20" y="170"/>
                      </a:lnTo>
                      <a:lnTo>
                        <a:pt x="26" y="181"/>
                      </a:lnTo>
                      <a:lnTo>
                        <a:pt x="67" y="246"/>
                      </a:lnTo>
                      <a:lnTo>
                        <a:pt x="99" y="306"/>
                      </a:lnTo>
                      <a:lnTo>
                        <a:pt x="107" y="328"/>
                      </a:lnTo>
                      <a:lnTo>
                        <a:pt x="109" y="338"/>
                      </a:lnTo>
                      <a:lnTo>
                        <a:pt x="109" y="347"/>
                      </a:lnTo>
                      <a:lnTo>
                        <a:pt x="108" y="355"/>
                      </a:lnTo>
                      <a:lnTo>
                        <a:pt x="105" y="362"/>
                      </a:lnTo>
                      <a:lnTo>
                        <a:pt x="91" y="390"/>
                      </a:lnTo>
                      <a:lnTo>
                        <a:pt x="88" y="398"/>
                      </a:lnTo>
                      <a:lnTo>
                        <a:pt x="61" y="540"/>
                      </a:lnTo>
                      <a:lnTo>
                        <a:pt x="54" y="558"/>
                      </a:lnTo>
                      <a:lnTo>
                        <a:pt x="50" y="565"/>
                      </a:lnTo>
                      <a:lnTo>
                        <a:pt x="46" y="571"/>
                      </a:lnTo>
                      <a:lnTo>
                        <a:pt x="35" y="580"/>
                      </a:lnTo>
                      <a:lnTo>
                        <a:pt x="31" y="583"/>
                      </a:lnTo>
                      <a:lnTo>
                        <a:pt x="26" y="588"/>
                      </a:lnTo>
                      <a:lnTo>
                        <a:pt x="23" y="592"/>
                      </a:lnTo>
                      <a:lnTo>
                        <a:pt x="20" y="597"/>
                      </a:lnTo>
                      <a:lnTo>
                        <a:pt x="18" y="612"/>
                      </a:lnTo>
                      <a:lnTo>
                        <a:pt x="20" y="628"/>
                      </a:lnTo>
                      <a:lnTo>
                        <a:pt x="24" y="644"/>
                      </a:lnTo>
                      <a:lnTo>
                        <a:pt x="28" y="655"/>
                      </a:lnTo>
                      <a:lnTo>
                        <a:pt x="31" y="658"/>
                      </a:lnTo>
                      <a:lnTo>
                        <a:pt x="35" y="661"/>
                      </a:lnTo>
                      <a:lnTo>
                        <a:pt x="39" y="663"/>
                      </a:lnTo>
                      <a:lnTo>
                        <a:pt x="43" y="664"/>
                      </a:lnTo>
                      <a:lnTo>
                        <a:pt x="71" y="666"/>
                      </a:lnTo>
                      <a:lnTo>
                        <a:pt x="103" y="664"/>
                      </a:lnTo>
                      <a:lnTo>
                        <a:pt x="111" y="665"/>
                      </a:lnTo>
                      <a:lnTo>
                        <a:pt x="125" y="668"/>
                      </a:lnTo>
                      <a:lnTo>
                        <a:pt x="130" y="672"/>
                      </a:lnTo>
                      <a:lnTo>
                        <a:pt x="139" y="682"/>
                      </a:lnTo>
                      <a:lnTo>
                        <a:pt x="154" y="707"/>
                      </a:lnTo>
                      <a:lnTo>
                        <a:pt x="165" y="718"/>
                      </a:lnTo>
                      <a:lnTo>
                        <a:pt x="170" y="724"/>
                      </a:lnTo>
                      <a:lnTo>
                        <a:pt x="183" y="736"/>
                      </a:lnTo>
                      <a:lnTo>
                        <a:pt x="197" y="745"/>
                      </a:lnTo>
                      <a:lnTo>
                        <a:pt x="204" y="748"/>
                      </a:lnTo>
                      <a:lnTo>
                        <a:pt x="211" y="749"/>
                      </a:lnTo>
                      <a:lnTo>
                        <a:pt x="219" y="749"/>
                      </a:lnTo>
                      <a:lnTo>
                        <a:pt x="238" y="742"/>
                      </a:lnTo>
                      <a:lnTo>
                        <a:pt x="257" y="732"/>
                      </a:lnTo>
                      <a:lnTo>
                        <a:pt x="290" y="707"/>
                      </a:lnTo>
                      <a:lnTo>
                        <a:pt x="299" y="698"/>
                      </a:lnTo>
                      <a:lnTo>
                        <a:pt x="301" y="694"/>
                      </a:lnTo>
                      <a:lnTo>
                        <a:pt x="302" y="689"/>
                      </a:lnTo>
                      <a:lnTo>
                        <a:pt x="301" y="684"/>
                      </a:lnTo>
                      <a:lnTo>
                        <a:pt x="299" y="681"/>
                      </a:lnTo>
                      <a:lnTo>
                        <a:pt x="297" y="678"/>
                      </a:lnTo>
                      <a:lnTo>
                        <a:pt x="295" y="676"/>
                      </a:lnTo>
                      <a:lnTo>
                        <a:pt x="286" y="669"/>
                      </a:lnTo>
                      <a:lnTo>
                        <a:pt x="269" y="658"/>
                      </a:lnTo>
                      <a:lnTo>
                        <a:pt x="201" y="623"/>
                      </a:lnTo>
                      <a:lnTo>
                        <a:pt x="189" y="620"/>
                      </a:lnTo>
                      <a:lnTo>
                        <a:pt x="127" y="609"/>
                      </a:lnTo>
                      <a:lnTo>
                        <a:pt x="114" y="602"/>
                      </a:lnTo>
                      <a:lnTo>
                        <a:pt x="109" y="601"/>
                      </a:lnTo>
                      <a:lnTo>
                        <a:pt x="105" y="599"/>
                      </a:lnTo>
                      <a:lnTo>
                        <a:pt x="102" y="596"/>
                      </a:lnTo>
                      <a:lnTo>
                        <a:pt x="100" y="592"/>
                      </a:lnTo>
                      <a:lnTo>
                        <a:pt x="100" y="585"/>
                      </a:lnTo>
                      <a:lnTo>
                        <a:pt x="104" y="561"/>
                      </a:lnTo>
                      <a:lnTo>
                        <a:pt x="109" y="540"/>
                      </a:lnTo>
                      <a:lnTo>
                        <a:pt x="158" y="400"/>
                      </a:lnTo>
                      <a:lnTo>
                        <a:pt x="179" y="320"/>
                      </a:lnTo>
                      <a:lnTo>
                        <a:pt x="181" y="291"/>
                      </a:lnTo>
                      <a:lnTo>
                        <a:pt x="179" y="262"/>
                      </a:lnTo>
                      <a:lnTo>
                        <a:pt x="160" y="176"/>
                      </a:lnTo>
                      <a:lnTo>
                        <a:pt x="147" y="128"/>
                      </a:lnTo>
                      <a:lnTo>
                        <a:pt x="128" y="75"/>
                      </a:lnTo>
                      <a:lnTo>
                        <a:pt x="113" y="49"/>
                      </a:lnTo>
                      <a:lnTo>
                        <a:pt x="85" y="14"/>
                      </a:lnTo>
                      <a:lnTo>
                        <a:pt x="82" y="9"/>
                      </a:lnTo>
                      <a:lnTo>
                        <a:pt x="74" y="3"/>
                      </a:lnTo>
                      <a:lnTo>
                        <a:pt x="70" y="1"/>
                      </a:lnTo>
                      <a:lnTo>
                        <a:pt x="60" y="0"/>
                      </a:lnTo>
                      <a:close/>
                    </a:path>
                  </a:pathLst>
                </a:custGeom>
                <a:solidFill>
                  <a:srgbClr val="000000"/>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54" name="Freeform 33"/>
                <p:cNvSpPr>
                  <a:spLocks/>
                </p:cNvSpPr>
                <p:nvPr/>
              </p:nvSpPr>
              <p:spPr bwMode="auto">
                <a:xfrm>
                  <a:off x="1863" y="2182"/>
                  <a:ext cx="231" cy="764"/>
                </a:xfrm>
                <a:custGeom>
                  <a:avLst/>
                  <a:gdLst>
                    <a:gd name="T0" fmla="*/ 102 w 231"/>
                    <a:gd name="T1" fmla="*/ 16 h 764"/>
                    <a:gd name="T2" fmla="*/ 98 w 231"/>
                    <a:gd name="T3" fmla="*/ 21 h 764"/>
                    <a:gd name="T4" fmla="*/ 93 w 231"/>
                    <a:gd name="T5" fmla="*/ 40 h 764"/>
                    <a:gd name="T6" fmla="*/ 107 w 231"/>
                    <a:gd name="T7" fmla="*/ 260 h 764"/>
                    <a:gd name="T8" fmla="*/ 123 w 231"/>
                    <a:gd name="T9" fmla="*/ 341 h 764"/>
                    <a:gd name="T10" fmla="*/ 122 w 231"/>
                    <a:gd name="T11" fmla="*/ 359 h 764"/>
                    <a:gd name="T12" fmla="*/ 113 w 231"/>
                    <a:gd name="T13" fmla="*/ 373 h 764"/>
                    <a:gd name="T14" fmla="*/ 105 w 231"/>
                    <a:gd name="T15" fmla="*/ 382 h 764"/>
                    <a:gd name="T16" fmla="*/ 97 w 231"/>
                    <a:gd name="T17" fmla="*/ 395 h 764"/>
                    <a:gd name="T18" fmla="*/ 58 w 231"/>
                    <a:gd name="T19" fmla="*/ 522 h 764"/>
                    <a:gd name="T20" fmla="*/ 5 w 231"/>
                    <a:gd name="T21" fmla="*/ 617 h 764"/>
                    <a:gd name="T22" fmla="*/ 0 w 231"/>
                    <a:gd name="T23" fmla="*/ 643 h 764"/>
                    <a:gd name="T24" fmla="*/ 9 w 231"/>
                    <a:gd name="T25" fmla="*/ 670 h 764"/>
                    <a:gd name="T26" fmla="*/ 21 w 231"/>
                    <a:gd name="T27" fmla="*/ 683 h 764"/>
                    <a:gd name="T28" fmla="*/ 32 w 231"/>
                    <a:gd name="T29" fmla="*/ 687 h 764"/>
                    <a:gd name="T30" fmla="*/ 68 w 231"/>
                    <a:gd name="T31" fmla="*/ 685 h 764"/>
                    <a:gd name="T32" fmla="*/ 83 w 231"/>
                    <a:gd name="T33" fmla="*/ 693 h 764"/>
                    <a:gd name="T34" fmla="*/ 99 w 231"/>
                    <a:gd name="T35" fmla="*/ 713 h 764"/>
                    <a:gd name="T36" fmla="*/ 128 w 231"/>
                    <a:gd name="T37" fmla="*/ 751 h 764"/>
                    <a:gd name="T38" fmla="*/ 144 w 231"/>
                    <a:gd name="T39" fmla="*/ 762 h 764"/>
                    <a:gd name="T40" fmla="*/ 192 w 231"/>
                    <a:gd name="T41" fmla="*/ 762 h 764"/>
                    <a:gd name="T42" fmla="*/ 217 w 231"/>
                    <a:gd name="T43" fmla="*/ 754 h 764"/>
                    <a:gd name="T44" fmla="*/ 226 w 231"/>
                    <a:gd name="T45" fmla="*/ 746 h 764"/>
                    <a:gd name="T46" fmla="*/ 231 w 231"/>
                    <a:gd name="T47" fmla="*/ 728 h 764"/>
                    <a:gd name="T48" fmla="*/ 230 w 231"/>
                    <a:gd name="T49" fmla="*/ 712 h 764"/>
                    <a:gd name="T50" fmla="*/ 222 w 231"/>
                    <a:gd name="T51" fmla="*/ 695 h 764"/>
                    <a:gd name="T52" fmla="*/ 130 w 231"/>
                    <a:gd name="T53" fmla="*/ 661 h 764"/>
                    <a:gd name="T54" fmla="*/ 87 w 231"/>
                    <a:gd name="T55" fmla="*/ 641 h 764"/>
                    <a:gd name="T56" fmla="*/ 76 w 231"/>
                    <a:gd name="T57" fmla="*/ 628 h 764"/>
                    <a:gd name="T58" fmla="*/ 75 w 231"/>
                    <a:gd name="T59" fmla="*/ 611 h 764"/>
                    <a:gd name="T60" fmla="*/ 94 w 231"/>
                    <a:gd name="T61" fmla="*/ 568 h 764"/>
                    <a:gd name="T62" fmla="*/ 203 w 231"/>
                    <a:gd name="T63" fmla="*/ 392 h 764"/>
                    <a:gd name="T64" fmla="*/ 222 w 231"/>
                    <a:gd name="T65" fmla="*/ 315 h 764"/>
                    <a:gd name="T66" fmla="*/ 217 w 231"/>
                    <a:gd name="T67" fmla="*/ 83 h 764"/>
                    <a:gd name="T68" fmla="*/ 205 w 231"/>
                    <a:gd name="T69" fmla="*/ 40 h 764"/>
                    <a:gd name="T70" fmla="*/ 188 w 231"/>
                    <a:gd name="T71" fmla="*/ 17 h 764"/>
                    <a:gd name="T72" fmla="*/ 162 w 231"/>
                    <a:gd name="T73" fmla="*/ 2 h 764"/>
                    <a:gd name="T74" fmla="*/ 137 w 231"/>
                    <a:gd name="T75" fmla="*/ 4 h 764"/>
                    <a:gd name="T76" fmla="*/ 111 w 231"/>
                    <a:gd name="T77" fmla="*/ 14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31" h="764">
                      <a:moveTo>
                        <a:pt x="111" y="14"/>
                      </a:moveTo>
                      <a:lnTo>
                        <a:pt x="102" y="16"/>
                      </a:lnTo>
                      <a:lnTo>
                        <a:pt x="100" y="18"/>
                      </a:lnTo>
                      <a:lnTo>
                        <a:pt x="98" y="21"/>
                      </a:lnTo>
                      <a:lnTo>
                        <a:pt x="96" y="25"/>
                      </a:lnTo>
                      <a:lnTo>
                        <a:pt x="93" y="40"/>
                      </a:lnTo>
                      <a:lnTo>
                        <a:pt x="92" y="89"/>
                      </a:lnTo>
                      <a:lnTo>
                        <a:pt x="107" y="260"/>
                      </a:lnTo>
                      <a:lnTo>
                        <a:pt x="119" y="316"/>
                      </a:lnTo>
                      <a:lnTo>
                        <a:pt x="123" y="341"/>
                      </a:lnTo>
                      <a:lnTo>
                        <a:pt x="123" y="351"/>
                      </a:lnTo>
                      <a:lnTo>
                        <a:pt x="122" y="359"/>
                      </a:lnTo>
                      <a:lnTo>
                        <a:pt x="120" y="365"/>
                      </a:lnTo>
                      <a:lnTo>
                        <a:pt x="113" y="373"/>
                      </a:lnTo>
                      <a:lnTo>
                        <a:pt x="109" y="377"/>
                      </a:lnTo>
                      <a:lnTo>
                        <a:pt x="105" y="382"/>
                      </a:lnTo>
                      <a:lnTo>
                        <a:pt x="99" y="391"/>
                      </a:lnTo>
                      <a:lnTo>
                        <a:pt x="97" y="395"/>
                      </a:lnTo>
                      <a:lnTo>
                        <a:pt x="73" y="488"/>
                      </a:lnTo>
                      <a:lnTo>
                        <a:pt x="58" y="522"/>
                      </a:lnTo>
                      <a:lnTo>
                        <a:pt x="8" y="610"/>
                      </a:lnTo>
                      <a:lnTo>
                        <a:pt x="5" y="617"/>
                      </a:lnTo>
                      <a:lnTo>
                        <a:pt x="1" y="630"/>
                      </a:lnTo>
                      <a:lnTo>
                        <a:pt x="0" y="643"/>
                      </a:lnTo>
                      <a:lnTo>
                        <a:pt x="3" y="657"/>
                      </a:lnTo>
                      <a:lnTo>
                        <a:pt x="9" y="670"/>
                      </a:lnTo>
                      <a:lnTo>
                        <a:pt x="17" y="680"/>
                      </a:lnTo>
                      <a:lnTo>
                        <a:pt x="21" y="683"/>
                      </a:lnTo>
                      <a:lnTo>
                        <a:pt x="26" y="686"/>
                      </a:lnTo>
                      <a:lnTo>
                        <a:pt x="32" y="687"/>
                      </a:lnTo>
                      <a:lnTo>
                        <a:pt x="61" y="684"/>
                      </a:lnTo>
                      <a:lnTo>
                        <a:pt x="68" y="685"/>
                      </a:lnTo>
                      <a:lnTo>
                        <a:pt x="74" y="686"/>
                      </a:lnTo>
                      <a:lnTo>
                        <a:pt x="83" y="693"/>
                      </a:lnTo>
                      <a:lnTo>
                        <a:pt x="92" y="703"/>
                      </a:lnTo>
                      <a:lnTo>
                        <a:pt x="99" y="713"/>
                      </a:lnTo>
                      <a:lnTo>
                        <a:pt x="107" y="723"/>
                      </a:lnTo>
                      <a:lnTo>
                        <a:pt x="128" y="751"/>
                      </a:lnTo>
                      <a:lnTo>
                        <a:pt x="138" y="759"/>
                      </a:lnTo>
                      <a:lnTo>
                        <a:pt x="144" y="762"/>
                      </a:lnTo>
                      <a:lnTo>
                        <a:pt x="161" y="764"/>
                      </a:lnTo>
                      <a:lnTo>
                        <a:pt x="192" y="762"/>
                      </a:lnTo>
                      <a:lnTo>
                        <a:pt x="211" y="758"/>
                      </a:lnTo>
                      <a:lnTo>
                        <a:pt x="217" y="754"/>
                      </a:lnTo>
                      <a:lnTo>
                        <a:pt x="222" y="750"/>
                      </a:lnTo>
                      <a:lnTo>
                        <a:pt x="226" y="746"/>
                      </a:lnTo>
                      <a:lnTo>
                        <a:pt x="228" y="741"/>
                      </a:lnTo>
                      <a:lnTo>
                        <a:pt x="231" y="728"/>
                      </a:lnTo>
                      <a:lnTo>
                        <a:pt x="231" y="717"/>
                      </a:lnTo>
                      <a:lnTo>
                        <a:pt x="230" y="712"/>
                      </a:lnTo>
                      <a:lnTo>
                        <a:pt x="227" y="702"/>
                      </a:lnTo>
                      <a:lnTo>
                        <a:pt x="222" y="695"/>
                      </a:lnTo>
                      <a:lnTo>
                        <a:pt x="207" y="686"/>
                      </a:lnTo>
                      <a:lnTo>
                        <a:pt x="130" y="661"/>
                      </a:lnTo>
                      <a:lnTo>
                        <a:pt x="98" y="648"/>
                      </a:lnTo>
                      <a:lnTo>
                        <a:pt x="87" y="641"/>
                      </a:lnTo>
                      <a:lnTo>
                        <a:pt x="82" y="638"/>
                      </a:lnTo>
                      <a:lnTo>
                        <a:pt x="76" y="628"/>
                      </a:lnTo>
                      <a:lnTo>
                        <a:pt x="74" y="617"/>
                      </a:lnTo>
                      <a:lnTo>
                        <a:pt x="75" y="611"/>
                      </a:lnTo>
                      <a:lnTo>
                        <a:pt x="79" y="599"/>
                      </a:lnTo>
                      <a:lnTo>
                        <a:pt x="94" y="568"/>
                      </a:lnTo>
                      <a:lnTo>
                        <a:pt x="187" y="425"/>
                      </a:lnTo>
                      <a:lnTo>
                        <a:pt x="203" y="392"/>
                      </a:lnTo>
                      <a:lnTo>
                        <a:pt x="215" y="355"/>
                      </a:lnTo>
                      <a:lnTo>
                        <a:pt x="222" y="315"/>
                      </a:lnTo>
                      <a:lnTo>
                        <a:pt x="228" y="186"/>
                      </a:lnTo>
                      <a:lnTo>
                        <a:pt x="217" y="83"/>
                      </a:lnTo>
                      <a:lnTo>
                        <a:pt x="209" y="52"/>
                      </a:lnTo>
                      <a:lnTo>
                        <a:pt x="205" y="40"/>
                      </a:lnTo>
                      <a:lnTo>
                        <a:pt x="199" y="31"/>
                      </a:lnTo>
                      <a:lnTo>
                        <a:pt x="188" y="17"/>
                      </a:lnTo>
                      <a:lnTo>
                        <a:pt x="175" y="8"/>
                      </a:lnTo>
                      <a:lnTo>
                        <a:pt x="162" y="2"/>
                      </a:lnTo>
                      <a:lnTo>
                        <a:pt x="150" y="0"/>
                      </a:lnTo>
                      <a:lnTo>
                        <a:pt x="137" y="4"/>
                      </a:lnTo>
                      <a:lnTo>
                        <a:pt x="115" y="13"/>
                      </a:lnTo>
                      <a:lnTo>
                        <a:pt x="111" y="14"/>
                      </a:lnTo>
                      <a:close/>
                    </a:path>
                  </a:pathLst>
                </a:custGeom>
                <a:solidFill>
                  <a:srgbClr val="000000"/>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55" name="Freeform 34"/>
                <p:cNvSpPr>
                  <a:spLocks/>
                </p:cNvSpPr>
                <p:nvPr/>
              </p:nvSpPr>
              <p:spPr bwMode="auto">
                <a:xfrm>
                  <a:off x="1695" y="1595"/>
                  <a:ext cx="837" cy="826"/>
                </a:xfrm>
                <a:custGeom>
                  <a:avLst/>
                  <a:gdLst>
                    <a:gd name="T0" fmla="*/ 816 w 837"/>
                    <a:gd name="T1" fmla="*/ 40 h 826"/>
                    <a:gd name="T2" fmla="*/ 735 w 837"/>
                    <a:gd name="T3" fmla="*/ 3 h 826"/>
                    <a:gd name="T4" fmla="*/ 699 w 837"/>
                    <a:gd name="T5" fmla="*/ 5 h 826"/>
                    <a:gd name="T6" fmla="*/ 693 w 837"/>
                    <a:gd name="T7" fmla="*/ 16 h 826"/>
                    <a:gd name="T8" fmla="*/ 666 w 837"/>
                    <a:gd name="T9" fmla="*/ 82 h 826"/>
                    <a:gd name="T10" fmla="*/ 653 w 837"/>
                    <a:gd name="T11" fmla="*/ 89 h 826"/>
                    <a:gd name="T12" fmla="*/ 620 w 837"/>
                    <a:gd name="T13" fmla="*/ 81 h 826"/>
                    <a:gd name="T14" fmla="*/ 480 w 837"/>
                    <a:gd name="T15" fmla="*/ 84 h 826"/>
                    <a:gd name="T16" fmla="*/ 443 w 837"/>
                    <a:gd name="T17" fmla="*/ 89 h 826"/>
                    <a:gd name="T18" fmla="*/ 425 w 837"/>
                    <a:gd name="T19" fmla="*/ 147 h 826"/>
                    <a:gd name="T20" fmla="*/ 414 w 837"/>
                    <a:gd name="T21" fmla="*/ 204 h 826"/>
                    <a:gd name="T22" fmla="*/ 409 w 837"/>
                    <a:gd name="T23" fmla="*/ 214 h 826"/>
                    <a:gd name="T24" fmla="*/ 400 w 837"/>
                    <a:gd name="T25" fmla="*/ 214 h 826"/>
                    <a:gd name="T26" fmla="*/ 373 w 837"/>
                    <a:gd name="T27" fmla="*/ 163 h 826"/>
                    <a:gd name="T28" fmla="*/ 315 w 837"/>
                    <a:gd name="T29" fmla="*/ 102 h 826"/>
                    <a:gd name="T30" fmla="*/ 281 w 837"/>
                    <a:gd name="T31" fmla="*/ 92 h 826"/>
                    <a:gd name="T32" fmla="*/ 264 w 837"/>
                    <a:gd name="T33" fmla="*/ 99 h 826"/>
                    <a:gd name="T34" fmla="*/ 236 w 837"/>
                    <a:gd name="T35" fmla="*/ 143 h 826"/>
                    <a:gd name="T36" fmla="*/ 179 w 837"/>
                    <a:gd name="T37" fmla="*/ 210 h 826"/>
                    <a:gd name="T38" fmla="*/ 162 w 837"/>
                    <a:gd name="T39" fmla="*/ 218 h 826"/>
                    <a:gd name="T40" fmla="*/ 79 w 837"/>
                    <a:gd name="T41" fmla="*/ 157 h 826"/>
                    <a:gd name="T42" fmla="*/ 62 w 837"/>
                    <a:gd name="T43" fmla="*/ 151 h 826"/>
                    <a:gd name="T44" fmla="*/ 53 w 837"/>
                    <a:gd name="T45" fmla="*/ 160 h 826"/>
                    <a:gd name="T46" fmla="*/ 32 w 837"/>
                    <a:gd name="T47" fmla="*/ 224 h 826"/>
                    <a:gd name="T48" fmla="*/ 1 w 837"/>
                    <a:gd name="T49" fmla="*/ 273 h 826"/>
                    <a:gd name="T50" fmla="*/ 9 w 837"/>
                    <a:gd name="T51" fmla="*/ 297 h 826"/>
                    <a:gd name="T52" fmla="*/ 42 w 837"/>
                    <a:gd name="T53" fmla="*/ 314 h 826"/>
                    <a:gd name="T54" fmla="*/ 98 w 837"/>
                    <a:gd name="T55" fmla="*/ 385 h 826"/>
                    <a:gd name="T56" fmla="*/ 141 w 837"/>
                    <a:gd name="T57" fmla="*/ 423 h 826"/>
                    <a:gd name="T58" fmla="*/ 157 w 837"/>
                    <a:gd name="T59" fmla="*/ 423 h 826"/>
                    <a:gd name="T60" fmla="*/ 190 w 837"/>
                    <a:gd name="T61" fmla="*/ 392 h 826"/>
                    <a:gd name="T62" fmla="*/ 225 w 837"/>
                    <a:gd name="T63" fmla="*/ 352 h 826"/>
                    <a:gd name="T64" fmla="*/ 231 w 837"/>
                    <a:gd name="T65" fmla="*/ 351 h 826"/>
                    <a:gd name="T66" fmla="*/ 238 w 837"/>
                    <a:gd name="T67" fmla="*/ 382 h 826"/>
                    <a:gd name="T68" fmla="*/ 221 w 837"/>
                    <a:gd name="T69" fmla="*/ 534 h 826"/>
                    <a:gd name="T70" fmla="*/ 164 w 837"/>
                    <a:gd name="T71" fmla="*/ 717 h 826"/>
                    <a:gd name="T72" fmla="*/ 165 w 837"/>
                    <a:gd name="T73" fmla="*/ 747 h 826"/>
                    <a:gd name="T74" fmla="*/ 185 w 837"/>
                    <a:gd name="T75" fmla="*/ 777 h 826"/>
                    <a:gd name="T76" fmla="*/ 255 w 837"/>
                    <a:gd name="T77" fmla="*/ 823 h 826"/>
                    <a:gd name="T78" fmla="*/ 356 w 837"/>
                    <a:gd name="T79" fmla="*/ 813 h 826"/>
                    <a:gd name="T80" fmla="*/ 503 w 837"/>
                    <a:gd name="T81" fmla="*/ 773 h 826"/>
                    <a:gd name="T82" fmla="*/ 597 w 837"/>
                    <a:gd name="T83" fmla="*/ 802 h 826"/>
                    <a:gd name="T84" fmla="*/ 643 w 837"/>
                    <a:gd name="T85" fmla="*/ 814 h 826"/>
                    <a:gd name="T86" fmla="*/ 653 w 837"/>
                    <a:gd name="T87" fmla="*/ 798 h 826"/>
                    <a:gd name="T88" fmla="*/ 665 w 837"/>
                    <a:gd name="T89" fmla="*/ 650 h 826"/>
                    <a:gd name="T90" fmla="*/ 608 w 837"/>
                    <a:gd name="T91" fmla="*/ 286 h 826"/>
                    <a:gd name="T92" fmla="*/ 596 w 837"/>
                    <a:gd name="T93" fmla="*/ 261 h 826"/>
                    <a:gd name="T94" fmla="*/ 585 w 837"/>
                    <a:gd name="T95" fmla="*/ 251 h 826"/>
                    <a:gd name="T96" fmla="*/ 596 w 837"/>
                    <a:gd name="T97" fmla="*/ 247 h 826"/>
                    <a:gd name="T98" fmla="*/ 697 w 837"/>
                    <a:gd name="T99" fmla="*/ 275 h 826"/>
                    <a:gd name="T100" fmla="*/ 737 w 837"/>
                    <a:gd name="T101" fmla="*/ 279 h 826"/>
                    <a:gd name="T102" fmla="*/ 760 w 837"/>
                    <a:gd name="T103" fmla="*/ 261 h 826"/>
                    <a:gd name="T104" fmla="*/ 788 w 837"/>
                    <a:gd name="T105" fmla="*/ 168 h 826"/>
                    <a:gd name="T106" fmla="*/ 837 w 837"/>
                    <a:gd name="T107" fmla="*/ 77 h 826"/>
                    <a:gd name="T108" fmla="*/ 833 w 837"/>
                    <a:gd name="T109" fmla="*/ 60 h 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37" h="826">
                      <a:moveTo>
                        <a:pt x="833" y="60"/>
                      </a:moveTo>
                      <a:lnTo>
                        <a:pt x="826" y="50"/>
                      </a:lnTo>
                      <a:lnTo>
                        <a:pt x="816" y="40"/>
                      </a:lnTo>
                      <a:lnTo>
                        <a:pt x="803" y="31"/>
                      </a:lnTo>
                      <a:lnTo>
                        <a:pt x="751" y="7"/>
                      </a:lnTo>
                      <a:lnTo>
                        <a:pt x="735" y="3"/>
                      </a:lnTo>
                      <a:lnTo>
                        <a:pt x="713" y="0"/>
                      </a:lnTo>
                      <a:lnTo>
                        <a:pt x="705" y="2"/>
                      </a:lnTo>
                      <a:lnTo>
                        <a:pt x="699" y="5"/>
                      </a:lnTo>
                      <a:lnTo>
                        <a:pt x="696" y="7"/>
                      </a:lnTo>
                      <a:lnTo>
                        <a:pt x="695" y="10"/>
                      </a:lnTo>
                      <a:lnTo>
                        <a:pt x="693" y="16"/>
                      </a:lnTo>
                      <a:lnTo>
                        <a:pt x="692" y="24"/>
                      </a:lnTo>
                      <a:lnTo>
                        <a:pt x="674" y="70"/>
                      </a:lnTo>
                      <a:lnTo>
                        <a:pt x="666" y="82"/>
                      </a:lnTo>
                      <a:lnTo>
                        <a:pt x="662" y="86"/>
                      </a:lnTo>
                      <a:lnTo>
                        <a:pt x="658" y="88"/>
                      </a:lnTo>
                      <a:lnTo>
                        <a:pt x="653" y="89"/>
                      </a:lnTo>
                      <a:lnTo>
                        <a:pt x="648" y="88"/>
                      </a:lnTo>
                      <a:lnTo>
                        <a:pt x="643" y="86"/>
                      </a:lnTo>
                      <a:lnTo>
                        <a:pt x="620" y="81"/>
                      </a:lnTo>
                      <a:lnTo>
                        <a:pt x="571" y="89"/>
                      </a:lnTo>
                      <a:lnTo>
                        <a:pt x="540" y="90"/>
                      </a:lnTo>
                      <a:lnTo>
                        <a:pt x="480" y="84"/>
                      </a:lnTo>
                      <a:lnTo>
                        <a:pt x="452" y="83"/>
                      </a:lnTo>
                      <a:lnTo>
                        <a:pt x="446" y="86"/>
                      </a:lnTo>
                      <a:lnTo>
                        <a:pt x="443" y="89"/>
                      </a:lnTo>
                      <a:lnTo>
                        <a:pt x="440" y="93"/>
                      </a:lnTo>
                      <a:lnTo>
                        <a:pt x="438" y="98"/>
                      </a:lnTo>
                      <a:lnTo>
                        <a:pt x="425" y="147"/>
                      </a:lnTo>
                      <a:lnTo>
                        <a:pt x="419" y="183"/>
                      </a:lnTo>
                      <a:lnTo>
                        <a:pt x="416" y="199"/>
                      </a:lnTo>
                      <a:lnTo>
                        <a:pt x="414" y="204"/>
                      </a:lnTo>
                      <a:lnTo>
                        <a:pt x="412" y="208"/>
                      </a:lnTo>
                      <a:lnTo>
                        <a:pt x="411" y="212"/>
                      </a:lnTo>
                      <a:lnTo>
                        <a:pt x="409" y="214"/>
                      </a:lnTo>
                      <a:lnTo>
                        <a:pt x="407" y="216"/>
                      </a:lnTo>
                      <a:lnTo>
                        <a:pt x="403" y="216"/>
                      </a:lnTo>
                      <a:lnTo>
                        <a:pt x="400" y="214"/>
                      </a:lnTo>
                      <a:lnTo>
                        <a:pt x="396" y="210"/>
                      </a:lnTo>
                      <a:lnTo>
                        <a:pt x="381" y="177"/>
                      </a:lnTo>
                      <a:lnTo>
                        <a:pt x="373" y="163"/>
                      </a:lnTo>
                      <a:lnTo>
                        <a:pt x="341" y="123"/>
                      </a:lnTo>
                      <a:lnTo>
                        <a:pt x="328" y="110"/>
                      </a:lnTo>
                      <a:lnTo>
                        <a:pt x="315" y="102"/>
                      </a:lnTo>
                      <a:lnTo>
                        <a:pt x="302" y="96"/>
                      </a:lnTo>
                      <a:lnTo>
                        <a:pt x="290" y="93"/>
                      </a:lnTo>
                      <a:lnTo>
                        <a:pt x="281" y="92"/>
                      </a:lnTo>
                      <a:lnTo>
                        <a:pt x="277" y="92"/>
                      </a:lnTo>
                      <a:lnTo>
                        <a:pt x="273" y="92"/>
                      </a:lnTo>
                      <a:lnTo>
                        <a:pt x="264" y="99"/>
                      </a:lnTo>
                      <a:lnTo>
                        <a:pt x="249" y="120"/>
                      </a:lnTo>
                      <a:lnTo>
                        <a:pt x="237" y="140"/>
                      </a:lnTo>
                      <a:lnTo>
                        <a:pt x="236" y="143"/>
                      </a:lnTo>
                      <a:lnTo>
                        <a:pt x="231" y="155"/>
                      </a:lnTo>
                      <a:lnTo>
                        <a:pt x="196" y="196"/>
                      </a:lnTo>
                      <a:lnTo>
                        <a:pt x="179" y="210"/>
                      </a:lnTo>
                      <a:lnTo>
                        <a:pt x="172" y="215"/>
                      </a:lnTo>
                      <a:lnTo>
                        <a:pt x="166" y="217"/>
                      </a:lnTo>
                      <a:lnTo>
                        <a:pt x="162" y="218"/>
                      </a:lnTo>
                      <a:lnTo>
                        <a:pt x="158" y="217"/>
                      </a:lnTo>
                      <a:lnTo>
                        <a:pt x="149" y="214"/>
                      </a:lnTo>
                      <a:lnTo>
                        <a:pt x="79" y="157"/>
                      </a:lnTo>
                      <a:lnTo>
                        <a:pt x="70" y="153"/>
                      </a:lnTo>
                      <a:lnTo>
                        <a:pt x="64" y="151"/>
                      </a:lnTo>
                      <a:lnTo>
                        <a:pt x="62" y="151"/>
                      </a:lnTo>
                      <a:lnTo>
                        <a:pt x="60" y="152"/>
                      </a:lnTo>
                      <a:lnTo>
                        <a:pt x="58" y="154"/>
                      </a:lnTo>
                      <a:lnTo>
                        <a:pt x="53" y="160"/>
                      </a:lnTo>
                      <a:lnTo>
                        <a:pt x="51" y="164"/>
                      </a:lnTo>
                      <a:lnTo>
                        <a:pt x="38" y="210"/>
                      </a:lnTo>
                      <a:lnTo>
                        <a:pt x="32" y="224"/>
                      </a:lnTo>
                      <a:lnTo>
                        <a:pt x="9" y="255"/>
                      </a:lnTo>
                      <a:lnTo>
                        <a:pt x="4" y="265"/>
                      </a:lnTo>
                      <a:lnTo>
                        <a:pt x="1" y="273"/>
                      </a:lnTo>
                      <a:lnTo>
                        <a:pt x="0" y="280"/>
                      </a:lnTo>
                      <a:lnTo>
                        <a:pt x="4" y="290"/>
                      </a:lnTo>
                      <a:lnTo>
                        <a:pt x="9" y="297"/>
                      </a:lnTo>
                      <a:lnTo>
                        <a:pt x="13" y="299"/>
                      </a:lnTo>
                      <a:lnTo>
                        <a:pt x="36" y="310"/>
                      </a:lnTo>
                      <a:lnTo>
                        <a:pt x="42" y="314"/>
                      </a:lnTo>
                      <a:lnTo>
                        <a:pt x="48" y="320"/>
                      </a:lnTo>
                      <a:lnTo>
                        <a:pt x="54" y="326"/>
                      </a:lnTo>
                      <a:lnTo>
                        <a:pt x="98" y="385"/>
                      </a:lnTo>
                      <a:lnTo>
                        <a:pt x="123" y="411"/>
                      </a:lnTo>
                      <a:lnTo>
                        <a:pt x="136" y="420"/>
                      </a:lnTo>
                      <a:lnTo>
                        <a:pt x="141" y="423"/>
                      </a:lnTo>
                      <a:lnTo>
                        <a:pt x="147" y="424"/>
                      </a:lnTo>
                      <a:lnTo>
                        <a:pt x="153" y="424"/>
                      </a:lnTo>
                      <a:lnTo>
                        <a:pt x="157" y="423"/>
                      </a:lnTo>
                      <a:lnTo>
                        <a:pt x="162" y="420"/>
                      </a:lnTo>
                      <a:lnTo>
                        <a:pt x="170" y="413"/>
                      </a:lnTo>
                      <a:lnTo>
                        <a:pt x="190" y="392"/>
                      </a:lnTo>
                      <a:lnTo>
                        <a:pt x="216" y="360"/>
                      </a:lnTo>
                      <a:lnTo>
                        <a:pt x="222" y="354"/>
                      </a:lnTo>
                      <a:lnTo>
                        <a:pt x="225" y="352"/>
                      </a:lnTo>
                      <a:lnTo>
                        <a:pt x="227" y="351"/>
                      </a:lnTo>
                      <a:lnTo>
                        <a:pt x="229" y="351"/>
                      </a:lnTo>
                      <a:lnTo>
                        <a:pt x="231" y="351"/>
                      </a:lnTo>
                      <a:lnTo>
                        <a:pt x="232" y="352"/>
                      </a:lnTo>
                      <a:lnTo>
                        <a:pt x="235" y="358"/>
                      </a:lnTo>
                      <a:lnTo>
                        <a:pt x="238" y="382"/>
                      </a:lnTo>
                      <a:lnTo>
                        <a:pt x="237" y="420"/>
                      </a:lnTo>
                      <a:lnTo>
                        <a:pt x="231" y="481"/>
                      </a:lnTo>
                      <a:lnTo>
                        <a:pt x="221" y="534"/>
                      </a:lnTo>
                      <a:lnTo>
                        <a:pt x="178" y="674"/>
                      </a:lnTo>
                      <a:lnTo>
                        <a:pt x="165" y="711"/>
                      </a:lnTo>
                      <a:lnTo>
                        <a:pt x="164" y="717"/>
                      </a:lnTo>
                      <a:lnTo>
                        <a:pt x="163" y="735"/>
                      </a:lnTo>
                      <a:lnTo>
                        <a:pt x="164" y="741"/>
                      </a:lnTo>
                      <a:lnTo>
                        <a:pt x="165" y="747"/>
                      </a:lnTo>
                      <a:lnTo>
                        <a:pt x="170" y="758"/>
                      </a:lnTo>
                      <a:lnTo>
                        <a:pt x="174" y="764"/>
                      </a:lnTo>
                      <a:lnTo>
                        <a:pt x="185" y="777"/>
                      </a:lnTo>
                      <a:lnTo>
                        <a:pt x="222" y="807"/>
                      </a:lnTo>
                      <a:lnTo>
                        <a:pt x="244" y="819"/>
                      </a:lnTo>
                      <a:lnTo>
                        <a:pt x="255" y="823"/>
                      </a:lnTo>
                      <a:lnTo>
                        <a:pt x="275" y="826"/>
                      </a:lnTo>
                      <a:lnTo>
                        <a:pt x="297" y="824"/>
                      </a:lnTo>
                      <a:lnTo>
                        <a:pt x="356" y="813"/>
                      </a:lnTo>
                      <a:lnTo>
                        <a:pt x="465" y="778"/>
                      </a:lnTo>
                      <a:lnTo>
                        <a:pt x="490" y="773"/>
                      </a:lnTo>
                      <a:lnTo>
                        <a:pt x="503" y="773"/>
                      </a:lnTo>
                      <a:lnTo>
                        <a:pt x="528" y="777"/>
                      </a:lnTo>
                      <a:lnTo>
                        <a:pt x="577" y="795"/>
                      </a:lnTo>
                      <a:lnTo>
                        <a:pt x="597" y="802"/>
                      </a:lnTo>
                      <a:lnTo>
                        <a:pt x="634" y="815"/>
                      </a:lnTo>
                      <a:lnTo>
                        <a:pt x="640" y="815"/>
                      </a:lnTo>
                      <a:lnTo>
                        <a:pt x="643" y="814"/>
                      </a:lnTo>
                      <a:lnTo>
                        <a:pt x="647" y="810"/>
                      </a:lnTo>
                      <a:lnTo>
                        <a:pt x="649" y="807"/>
                      </a:lnTo>
                      <a:lnTo>
                        <a:pt x="653" y="798"/>
                      </a:lnTo>
                      <a:lnTo>
                        <a:pt x="656" y="787"/>
                      </a:lnTo>
                      <a:lnTo>
                        <a:pt x="662" y="743"/>
                      </a:lnTo>
                      <a:lnTo>
                        <a:pt x="665" y="650"/>
                      </a:lnTo>
                      <a:lnTo>
                        <a:pt x="654" y="511"/>
                      </a:lnTo>
                      <a:lnTo>
                        <a:pt x="651" y="485"/>
                      </a:lnTo>
                      <a:lnTo>
                        <a:pt x="608" y="286"/>
                      </a:lnTo>
                      <a:lnTo>
                        <a:pt x="603" y="274"/>
                      </a:lnTo>
                      <a:lnTo>
                        <a:pt x="601" y="268"/>
                      </a:lnTo>
                      <a:lnTo>
                        <a:pt x="596" y="261"/>
                      </a:lnTo>
                      <a:lnTo>
                        <a:pt x="592" y="257"/>
                      </a:lnTo>
                      <a:lnTo>
                        <a:pt x="586" y="252"/>
                      </a:lnTo>
                      <a:lnTo>
                        <a:pt x="585" y="251"/>
                      </a:lnTo>
                      <a:lnTo>
                        <a:pt x="586" y="249"/>
                      </a:lnTo>
                      <a:lnTo>
                        <a:pt x="590" y="248"/>
                      </a:lnTo>
                      <a:lnTo>
                        <a:pt x="596" y="247"/>
                      </a:lnTo>
                      <a:lnTo>
                        <a:pt x="603" y="248"/>
                      </a:lnTo>
                      <a:lnTo>
                        <a:pt x="654" y="259"/>
                      </a:lnTo>
                      <a:lnTo>
                        <a:pt x="697" y="275"/>
                      </a:lnTo>
                      <a:lnTo>
                        <a:pt x="705" y="276"/>
                      </a:lnTo>
                      <a:lnTo>
                        <a:pt x="725" y="279"/>
                      </a:lnTo>
                      <a:lnTo>
                        <a:pt x="737" y="279"/>
                      </a:lnTo>
                      <a:lnTo>
                        <a:pt x="747" y="276"/>
                      </a:lnTo>
                      <a:lnTo>
                        <a:pt x="756" y="267"/>
                      </a:lnTo>
                      <a:lnTo>
                        <a:pt x="760" y="261"/>
                      </a:lnTo>
                      <a:lnTo>
                        <a:pt x="763" y="251"/>
                      </a:lnTo>
                      <a:lnTo>
                        <a:pt x="776" y="196"/>
                      </a:lnTo>
                      <a:lnTo>
                        <a:pt x="788" y="168"/>
                      </a:lnTo>
                      <a:lnTo>
                        <a:pt x="833" y="88"/>
                      </a:lnTo>
                      <a:lnTo>
                        <a:pt x="836" y="82"/>
                      </a:lnTo>
                      <a:lnTo>
                        <a:pt x="837" y="77"/>
                      </a:lnTo>
                      <a:lnTo>
                        <a:pt x="837" y="71"/>
                      </a:lnTo>
                      <a:lnTo>
                        <a:pt x="836" y="65"/>
                      </a:lnTo>
                      <a:lnTo>
                        <a:pt x="833" y="60"/>
                      </a:lnTo>
                      <a:close/>
                    </a:path>
                  </a:pathLst>
                </a:custGeom>
                <a:solidFill>
                  <a:srgbClr val="73C19E"/>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56" name="Freeform 35"/>
                <p:cNvSpPr>
                  <a:spLocks/>
                </p:cNvSpPr>
                <p:nvPr/>
              </p:nvSpPr>
              <p:spPr bwMode="auto">
                <a:xfrm>
                  <a:off x="1731" y="1621"/>
                  <a:ext cx="781" cy="776"/>
                </a:xfrm>
                <a:custGeom>
                  <a:avLst/>
                  <a:gdLst>
                    <a:gd name="T0" fmla="*/ 664 w 781"/>
                    <a:gd name="T1" fmla="*/ 3 h 776"/>
                    <a:gd name="T2" fmla="*/ 660 w 781"/>
                    <a:gd name="T3" fmla="*/ 32 h 776"/>
                    <a:gd name="T4" fmla="*/ 665 w 781"/>
                    <a:gd name="T5" fmla="*/ 83 h 776"/>
                    <a:gd name="T6" fmla="*/ 661 w 781"/>
                    <a:gd name="T7" fmla="*/ 93 h 776"/>
                    <a:gd name="T8" fmla="*/ 644 w 781"/>
                    <a:gd name="T9" fmla="*/ 94 h 776"/>
                    <a:gd name="T10" fmla="*/ 647 w 781"/>
                    <a:gd name="T11" fmla="*/ 115 h 776"/>
                    <a:gd name="T12" fmla="*/ 626 w 781"/>
                    <a:gd name="T13" fmla="*/ 112 h 776"/>
                    <a:gd name="T14" fmla="*/ 620 w 781"/>
                    <a:gd name="T15" fmla="*/ 91 h 776"/>
                    <a:gd name="T16" fmla="*/ 604 w 781"/>
                    <a:gd name="T17" fmla="*/ 80 h 776"/>
                    <a:gd name="T18" fmla="*/ 466 w 781"/>
                    <a:gd name="T19" fmla="*/ 79 h 776"/>
                    <a:gd name="T20" fmla="*/ 429 w 781"/>
                    <a:gd name="T21" fmla="*/ 81 h 776"/>
                    <a:gd name="T22" fmla="*/ 415 w 781"/>
                    <a:gd name="T23" fmla="*/ 104 h 776"/>
                    <a:gd name="T24" fmla="*/ 380 w 781"/>
                    <a:gd name="T25" fmla="*/ 245 h 776"/>
                    <a:gd name="T26" fmla="*/ 362 w 781"/>
                    <a:gd name="T27" fmla="*/ 246 h 776"/>
                    <a:gd name="T28" fmla="*/ 350 w 781"/>
                    <a:gd name="T29" fmla="*/ 212 h 776"/>
                    <a:gd name="T30" fmla="*/ 294 w 781"/>
                    <a:gd name="T31" fmla="*/ 118 h 776"/>
                    <a:gd name="T32" fmla="*/ 249 w 781"/>
                    <a:gd name="T33" fmla="*/ 97 h 776"/>
                    <a:gd name="T34" fmla="*/ 232 w 781"/>
                    <a:gd name="T35" fmla="*/ 108 h 776"/>
                    <a:gd name="T36" fmla="*/ 185 w 781"/>
                    <a:gd name="T37" fmla="*/ 195 h 776"/>
                    <a:gd name="T38" fmla="*/ 125 w 781"/>
                    <a:gd name="T39" fmla="*/ 218 h 776"/>
                    <a:gd name="T40" fmla="*/ 45 w 781"/>
                    <a:gd name="T41" fmla="*/ 164 h 776"/>
                    <a:gd name="T42" fmla="*/ 29 w 781"/>
                    <a:gd name="T43" fmla="*/ 157 h 776"/>
                    <a:gd name="T44" fmla="*/ 23 w 781"/>
                    <a:gd name="T45" fmla="*/ 189 h 776"/>
                    <a:gd name="T46" fmla="*/ 0 w 781"/>
                    <a:gd name="T47" fmla="*/ 236 h 776"/>
                    <a:gd name="T48" fmla="*/ 34 w 781"/>
                    <a:gd name="T49" fmla="*/ 276 h 776"/>
                    <a:gd name="T50" fmla="*/ 95 w 781"/>
                    <a:gd name="T51" fmla="*/ 365 h 776"/>
                    <a:gd name="T52" fmla="*/ 111 w 781"/>
                    <a:gd name="T53" fmla="*/ 373 h 776"/>
                    <a:gd name="T54" fmla="*/ 134 w 781"/>
                    <a:gd name="T55" fmla="*/ 355 h 776"/>
                    <a:gd name="T56" fmla="*/ 195 w 781"/>
                    <a:gd name="T57" fmla="*/ 297 h 776"/>
                    <a:gd name="T58" fmla="*/ 197 w 781"/>
                    <a:gd name="T59" fmla="*/ 263 h 776"/>
                    <a:gd name="T60" fmla="*/ 206 w 781"/>
                    <a:gd name="T61" fmla="*/ 241 h 776"/>
                    <a:gd name="T62" fmla="*/ 216 w 781"/>
                    <a:gd name="T63" fmla="*/ 239 h 776"/>
                    <a:gd name="T64" fmla="*/ 226 w 781"/>
                    <a:gd name="T65" fmla="*/ 278 h 776"/>
                    <a:gd name="T66" fmla="*/ 215 w 781"/>
                    <a:gd name="T67" fmla="*/ 305 h 776"/>
                    <a:gd name="T68" fmla="*/ 219 w 781"/>
                    <a:gd name="T69" fmla="*/ 342 h 776"/>
                    <a:gd name="T70" fmla="*/ 215 w 781"/>
                    <a:gd name="T71" fmla="*/ 454 h 776"/>
                    <a:gd name="T72" fmla="*/ 156 w 781"/>
                    <a:gd name="T73" fmla="*/ 702 h 776"/>
                    <a:gd name="T74" fmla="*/ 188 w 781"/>
                    <a:gd name="T75" fmla="*/ 751 h 776"/>
                    <a:gd name="T76" fmla="*/ 266 w 781"/>
                    <a:gd name="T77" fmla="*/ 776 h 776"/>
                    <a:gd name="T78" fmla="*/ 501 w 781"/>
                    <a:gd name="T79" fmla="*/ 724 h 776"/>
                    <a:gd name="T80" fmla="*/ 578 w 781"/>
                    <a:gd name="T81" fmla="*/ 755 h 776"/>
                    <a:gd name="T82" fmla="*/ 596 w 781"/>
                    <a:gd name="T83" fmla="*/ 741 h 776"/>
                    <a:gd name="T84" fmla="*/ 604 w 781"/>
                    <a:gd name="T85" fmla="*/ 583 h 776"/>
                    <a:gd name="T86" fmla="*/ 550 w 781"/>
                    <a:gd name="T87" fmla="*/ 252 h 776"/>
                    <a:gd name="T88" fmla="*/ 534 w 781"/>
                    <a:gd name="T89" fmla="*/ 250 h 776"/>
                    <a:gd name="T90" fmla="*/ 506 w 781"/>
                    <a:gd name="T91" fmla="*/ 258 h 776"/>
                    <a:gd name="T92" fmla="*/ 533 w 781"/>
                    <a:gd name="T93" fmla="*/ 229 h 776"/>
                    <a:gd name="T94" fmla="*/ 524 w 781"/>
                    <a:gd name="T95" fmla="*/ 223 h 776"/>
                    <a:gd name="T96" fmla="*/ 464 w 781"/>
                    <a:gd name="T97" fmla="*/ 218 h 776"/>
                    <a:gd name="T98" fmla="*/ 469 w 781"/>
                    <a:gd name="T99" fmla="*/ 204 h 776"/>
                    <a:gd name="T100" fmla="*/ 525 w 781"/>
                    <a:gd name="T101" fmla="*/ 204 h 776"/>
                    <a:gd name="T102" fmla="*/ 536 w 781"/>
                    <a:gd name="T103" fmla="*/ 198 h 776"/>
                    <a:gd name="T104" fmla="*/ 520 w 781"/>
                    <a:gd name="T105" fmla="*/ 151 h 776"/>
                    <a:gd name="T106" fmla="*/ 540 w 781"/>
                    <a:gd name="T107" fmla="*/ 140 h 776"/>
                    <a:gd name="T108" fmla="*/ 550 w 781"/>
                    <a:gd name="T109" fmla="*/ 187 h 776"/>
                    <a:gd name="T110" fmla="*/ 565 w 781"/>
                    <a:gd name="T111" fmla="*/ 203 h 776"/>
                    <a:gd name="T112" fmla="*/ 613 w 781"/>
                    <a:gd name="T113" fmla="*/ 204 h 776"/>
                    <a:gd name="T114" fmla="*/ 693 w 781"/>
                    <a:gd name="T115" fmla="*/ 229 h 776"/>
                    <a:gd name="T116" fmla="*/ 707 w 781"/>
                    <a:gd name="T117" fmla="*/ 209 h 776"/>
                    <a:gd name="T118" fmla="*/ 780 w 781"/>
                    <a:gd name="T119" fmla="*/ 51 h 776"/>
                    <a:gd name="T120" fmla="*/ 780 w 781"/>
                    <a:gd name="T121" fmla="*/ 45 h 776"/>
                    <a:gd name="T122" fmla="*/ 746 w 781"/>
                    <a:gd name="T123" fmla="*/ 32 h 7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81" h="776">
                      <a:moveTo>
                        <a:pt x="677" y="1"/>
                      </a:moveTo>
                      <a:lnTo>
                        <a:pt x="673" y="0"/>
                      </a:lnTo>
                      <a:lnTo>
                        <a:pt x="668" y="1"/>
                      </a:lnTo>
                      <a:lnTo>
                        <a:pt x="664" y="3"/>
                      </a:lnTo>
                      <a:lnTo>
                        <a:pt x="662" y="7"/>
                      </a:lnTo>
                      <a:lnTo>
                        <a:pt x="661" y="17"/>
                      </a:lnTo>
                      <a:lnTo>
                        <a:pt x="661" y="27"/>
                      </a:lnTo>
                      <a:lnTo>
                        <a:pt x="660" y="32"/>
                      </a:lnTo>
                      <a:lnTo>
                        <a:pt x="656" y="47"/>
                      </a:lnTo>
                      <a:lnTo>
                        <a:pt x="655" y="63"/>
                      </a:lnTo>
                      <a:lnTo>
                        <a:pt x="658" y="71"/>
                      </a:lnTo>
                      <a:lnTo>
                        <a:pt x="665" y="83"/>
                      </a:lnTo>
                      <a:lnTo>
                        <a:pt x="668" y="90"/>
                      </a:lnTo>
                      <a:lnTo>
                        <a:pt x="668" y="92"/>
                      </a:lnTo>
                      <a:lnTo>
                        <a:pt x="667" y="93"/>
                      </a:lnTo>
                      <a:lnTo>
                        <a:pt x="661" y="93"/>
                      </a:lnTo>
                      <a:lnTo>
                        <a:pt x="657" y="92"/>
                      </a:lnTo>
                      <a:lnTo>
                        <a:pt x="649" y="91"/>
                      </a:lnTo>
                      <a:lnTo>
                        <a:pt x="645" y="92"/>
                      </a:lnTo>
                      <a:lnTo>
                        <a:pt x="644" y="94"/>
                      </a:lnTo>
                      <a:lnTo>
                        <a:pt x="644" y="97"/>
                      </a:lnTo>
                      <a:lnTo>
                        <a:pt x="648" y="111"/>
                      </a:lnTo>
                      <a:lnTo>
                        <a:pt x="648" y="114"/>
                      </a:lnTo>
                      <a:lnTo>
                        <a:pt x="647" y="115"/>
                      </a:lnTo>
                      <a:lnTo>
                        <a:pt x="643" y="117"/>
                      </a:lnTo>
                      <a:lnTo>
                        <a:pt x="637" y="116"/>
                      </a:lnTo>
                      <a:lnTo>
                        <a:pt x="629" y="114"/>
                      </a:lnTo>
                      <a:lnTo>
                        <a:pt x="626" y="112"/>
                      </a:lnTo>
                      <a:lnTo>
                        <a:pt x="624" y="110"/>
                      </a:lnTo>
                      <a:lnTo>
                        <a:pt x="622" y="108"/>
                      </a:lnTo>
                      <a:lnTo>
                        <a:pt x="621" y="104"/>
                      </a:lnTo>
                      <a:lnTo>
                        <a:pt x="620" y="91"/>
                      </a:lnTo>
                      <a:lnTo>
                        <a:pt x="618" y="87"/>
                      </a:lnTo>
                      <a:lnTo>
                        <a:pt x="615" y="84"/>
                      </a:lnTo>
                      <a:lnTo>
                        <a:pt x="611" y="81"/>
                      </a:lnTo>
                      <a:lnTo>
                        <a:pt x="604" y="80"/>
                      </a:lnTo>
                      <a:lnTo>
                        <a:pt x="587" y="80"/>
                      </a:lnTo>
                      <a:lnTo>
                        <a:pt x="577" y="81"/>
                      </a:lnTo>
                      <a:lnTo>
                        <a:pt x="524" y="83"/>
                      </a:lnTo>
                      <a:lnTo>
                        <a:pt x="466" y="79"/>
                      </a:lnTo>
                      <a:lnTo>
                        <a:pt x="449" y="79"/>
                      </a:lnTo>
                      <a:lnTo>
                        <a:pt x="442" y="80"/>
                      </a:lnTo>
                      <a:lnTo>
                        <a:pt x="437" y="80"/>
                      </a:lnTo>
                      <a:lnTo>
                        <a:pt x="429" y="81"/>
                      </a:lnTo>
                      <a:lnTo>
                        <a:pt x="427" y="82"/>
                      </a:lnTo>
                      <a:lnTo>
                        <a:pt x="424" y="85"/>
                      </a:lnTo>
                      <a:lnTo>
                        <a:pt x="420" y="92"/>
                      </a:lnTo>
                      <a:lnTo>
                        <a:pt x="415" y="104"/>
                      </a:lnTo>
                      <a:lnTo>
                        <a:pt x="391" y="221"/>
                      </a:lnTo>
                      <a:lnTo>
                        <a:pt x="386" y="236"/>
                      </a:lnTo>
                      <a:lnTo>
                        <a:pt x="383" y="241"/>
                      </a:lnTo>
                      <a:lnTo>
                        <a:pt x="380" y="245"/>
                      </a:lnTo>
                      <a:lnTo>
                        <a:pt x="373" y="248"/>
                      </a:lnTo>
                      <a:lnTo>
                        <a:pt x="369" y="248"/>
                      </a:lnTo>
                      <a:lnTo>
                        <a:pt x="365" y="247"/>
                      </a:lnTo>
                      <a:lnTo>
                        <a:pt x="362" y="246"/>
                      </a:lnTo>
                      <a:lnTo>
                        <a:pt x="360" y="244"/>
                      </a:lnTo>
                      <a:lnTo>
                        <a:pt x="357" y="241"/>
                      </a:lnTo>
                      <a:lnTo>
                        <a:pt x="356" y="237"/>
                      </a:lnTo>
                      <a:lnTo>
                        <a:pt x="350" y="212"/>
                      </a:lnTo>
                      <a:lnTo>
                        <a:pt x="344" y="197"/>
                      </a:lnTo>
                      <a:lnTo>
                        <a:pt x="318" y="148"/>
                      </a:lnTo>
                      <a:lnTo>
                        <a:pt x="300" y="123"/>
                      </a:lnTo>
                      <a:lnTo>
                        <a:pt x="294" y="118"/>
                      </a:lnTo>
                      <a:lnTo>
                        <a:pt x="281" y="108"/>
                      </a:lnTo>
                      <a:lnTo>
                        <a:pt x="262" y="100"/>
                      </a:lnTo>
                      <a:lnTo>
                        <a:pt x="253" y="97"/>
                      </a:lnTo>
                      <a:lnTo>
                        <a:pt x="249" y="97"/>
                      </a:lnTo>
                      <a:lnTo>
                        <a:pt x="245" y="97"/>
                      </a:lnTo>
                      <a:lnTo>
                        <a:pt x="240" y="98"/>
                      </a:lnTo>
                      <a:lnTo>
                        <a:pt x="236" y="102"/>
                      </a:lnTo>
                      <a:lnTo>
                        <a:pt x="232" y="108"/>
                      </a:lnTo>
                      <a:lnTo>
                        <a:pt x="227" y="115"/>
                      </a:lnTo>
                      <a:lnTo>
                        <a:pt x="213" y="149"/>
                      </a:lnTo>
                      <a:lnTo>
                        <a:pt x="194" y="183"/>
                      </a:lnTo>
                      <a:lnTo>
                        <a:pt x="185" y="195"/>
                      </a:lnTo>
                      <a:lnTo>
                        <a:pt x="174" y="203"/>
                      </a:lnTo>
                      <a:lnTo>
                        <a:pt x="155" y="212"/>
                      </a:lnTo>
                      <a:lnTo>
                        <a:pt x="141" y="216"/>
                      </a:lnTo>
                      <a:lnTo>
                        <a:pt x="125" y="218"/>
                      </a:lnTo>
                      <a:lnTo>
                        <a:pt x="121" y="217"/>
                      </a:lnTo>
                      <a:lnTo>
                        <a:pt x="112" y="214"/>
                      </a:lnTo>
                      <a:lnTo>
                        <a:pt x="87" y="197"/>
                      </a:lnTo>
                      <a:lnTo>
                        <a:pt x="45" y="164"/>
                      </a:lnTo>
                      <a:lnTo>
                        <a:pt x="38" y="159"/>
                      </a:lnTo>
                      <a:lnTo>
                        <a:pt x="36" y="158"/>
                      </a:lnTo>
                      <a:lnTo>
                        <a:pt x="33" y="157"/>
                      </a:lnTo>
                      <a:lnTo>
                        <a:pt x="29" y="157"/>
                      </a:lnTo>
                      <a:lnTo>
                        <a:pt x="27" y="160"/>
                      </a:lnTo>
                      <a:lnTo>
                        <a:pt x="26" y="163"/>
                      </a:lnTo>
                      <a:lnTo>
                        <a:pt x="24" y="184"/>
                      </a:lnTo>
                      <a:lnTo>
                        <a:pt x="23" y="189"/>
                      </a:lnTo>
                      <a:lnTo>
                        <a:pt x="18" y="199"/>
                      </a:lnTo>
                      <a:lnTo>
                        <a:pt x="3" y="224"/>
                      </a:lnTo>
                      <a:lnTo>
                        <a:pt x="2" y="228"/>
                      </a:lnTo>
                      <a:lnTo>
                        <a:pt x="0" y="236"/>
                      </a:lnTo>
                      <a:lnTo>
                        <a:pt x="1" y="242"/>
                      </a:lnTo>
                      <a:lnTo>
                        <a:pt x="3" y="249"/>
                      </a:lnTo>
                      <a:lnTo>
                        <a:pt x="10" y="258"/>
                      </a:lnTo>
                      <a:lnTo>
                        <a:pt x="34" y="276"/>
                      </a:lnTo>
                      <a:lnTo>
                        <a:pt x="42" y="286"/>
                      </a:lnTo>
                      <a:lnTo>
                        <a:pt x="67" y="328"/>
                      </a:lnTo>
                      <a:lnTo>
                        <a:pt x="85" y="354"/>
                      </a:lnTo>
                      <a:lnTo>
                        <a:pt x="95" y="365"/>
                      </a:lnTo>
                      <a:lnTo>
                        <a:pt x="100" y="370"/>
                      </a:lnTo>
                      <a:lnTo>
                        <a:pt x="104" y="372"/>
                      </a:lnTo>
                      <a:lnTo>
                        <a:pt x="108" y="373"/>
                      </a:lnTo>
                      <a:lnTo>
                        <a:pt x="111" y="373"/>
                      </a:lnTo>
                      <a:lnTo>
                        <a:pt x="114" y="373"/>
                      </a:lnTo>
                      <a:lnTo>
                        <a:pt x="117" y="372"/>
                      </a:lnTo>
                      <a:lnTo>
                        <a:pt x="123" y="366"/>
                      </a:lnTo>
                      <a:lnTo>
                        <a:pt x="134" y="355"/>
                      </a:lnTo>
                      <a:lnTo>
                        <a:pt x="164" y="315"/>
                      </a:lnTo>
                      <a:lnTo>
                        <a:pt x="168" y="311"/>
                      </a:lnTo>
                      <a:lnTo>
                        <a:pt x="192" y="300"/>
                      </a:lnTo>
                      <a:lnTo>
                        <a:pt x="195" y="297"/>
                      </a:lnTo>
                      <a:lnTo>
                        <a:pt x="198" y="294"/>
                      </a:lnTo>
                      <a:lnTo>
                        <a:pt x="199" y="290"/>
                      </a:lnTo>
                      <a:lnTo>
                        <a:pt x="200" y="279"/>
                      </a:lnTo>
                      <a:lnTo>
                        <a:pt x="197" y="263"/>
                      </a:lnTo>
                      <a:lnTo>
                        <a:pt x="197" y="258"/>
                      </a:lnTo>
                      <a:lnTo>
                        <a:pt x="198" y="254"/>
                      </a:lnTo>
                      <a:lnTo>
                        <a:pt x="199" y="251"/>
                      </a:lnTo>
                      <a:lnTo>
                        <a:pt x="206" y="241"/>
                      </a:lnTo>
                      <a:lnTo>
                        <a:pt x="209" y="239"/>
                      </a:lnTo>
                      <a:lnTo>
                        <a:pt x="211" y="238"/>
                      </a:lnTo>
                      <a:lnTo>
                        <a:pt x="214" y="237"/>
                      </a:lnTo>
                      <a:lnTo>
                        <a:pt x="216" y="239"/>
                      </a:lnTo>
                      <a:lnTo>
                        <a:pt x="218" y="241"/>
                      </a:lnTo>
                      <a:lnTo>
                        <a:pt x="220" y="246"/>
                      </a:lnTo>
                      <a:lnTo>
                        <a:pt x="226" y="271"/>
                      </a:lnTo>
                      <a:lnTo>
                        <a:pt x="226" y="278"/>
                      </a:lnTo>
                      <a:lnTo>
                        <a:pt x="226" y="283"/>
                      </a:lnTo>
                      <a:lnTo>
                        <a:pt x="226" y="288"/>
                      </a:lnTo>
                      <a:lnTo>
                        <a:pt x="224" y="291"/>
                      </a:lnTo>
                      <a:lnTo>
                        <a:pt x="215" y="305"/>
                      </a:lnTo>
                      <a:lnTo>
                        <a:pt x="214" y="309"/>
                      </a:lnTo>
                      <a:lnTo>
                        <a:pt x="213" y="315"/>
                      </a:lnTo>
                      <a:lnTo>
                        <a:pt x="217" y="334"/>
                      </a:lnTo>
                      <a:lnTo>
                        <a:pt x="219" y="342"/>
                      </a:lnTo>
                      <a:lnTo>
                        <a:pt x="223" y="359"/>
                      </a:lnTo>
                      <a:lnTo>
                        <a:pt x="224" y="383"/>
                      </a:lnTo>
                      <a:lnTo>
                        <a:pt x="223" y="398"/>
                      </a:lnTo>
                      <a:lnTo>
                        <a:pt x="215" y="454"/>
                      </a:lnTo>
                      <a:lnTo>
                        <a:pt x="200" y="529"/>
                      </a:lnTo>
                      <a:lnTo>
                        <a:pt x="164" y="654"/>
                      </a:lnTo>
                      <a:lnTo>
                        <a:pt x="156" y="688"/>
                      </a:lnTo>
                      <a:lnTo>
                        <a:pt x="156" y="702"/>
                      </a:lnTo>
                      <a:lnTo>
                        <a:pt x="158" y="715"/>
                      </a:lnTo>
                      <a:lnTo>
                        <a:pt x="164" y="727"/>
                      </a:lnTo>
                      <a:lnTo>
                        <a:pt x="182" y="747"/>
                      </a:lnTo>
                      <a:lnTo>
                        <a:pt x="188" y="751"/>
                      </a:lnTo>
                      <a:lnTo>
                        <a:pt x="211" y="765"/>
                      </a:lnTo>
                      <a:lnTo>
                        <a:pt x="238" y="774"/>
                      </a:lnTo>
                      <a:lnTo>
                        <a:pt x="256" y="776"/>
                      </a:lnTo>
                      <a:lnTo>
                        <a:pt x="266" y="776"/>
                      </a:lnTo>
                      <a:lnTo>
                        <a:pt x="286" y="772"/>
                      </a:lnTo>
                      <a:lnTo>
                        <a:pt x="450" y="726"/>
                      </a:lnTo>
                      <a:lnTo>
                        <a:pt x="484" y="723"/>
                      </a:lnTo>
                      <a:lnTo>
                        <a:pt x="501" y="724"/>
                      </a:lnTo>
                      <a:lnTo>
                        <a:pt x="519" y="730"/>
                      </a:lnTo>
                      <a:lnTo>
                        <a:pt x="565" y="753"/>
                      </a:lnTo>
                      <a:lnTo>
                        <a:pt x="574" y="755"/>
                      </a:lnTo>
                      <a:lnTo>
                        <a:pt x="578" y="755"/>
                      </a:lnTo>
                      <a:lnTo>
                        <a:pt x="582" y="755"/>
                      </a:lnTo>
                      <a:lnTo>
                        <a:pt x="588" y="751"/>
                      </a:lnTo>
                      <a:lnTo>
                        <a:pt x="593" y="747"/>
                      </a:lnTo>
                      <a:lnTo>
                        <a:pt x="596" y="741"/>
                      </a:lnTo>
                      <a:lnTo>
                        <a:pt x="599" y="733"/>
                      </a:lnTo>
                      <a:lnTo>
                        <a:pt x="603" y="713"/>
                      </a:lnTo>
                      <a:lnTo>
                        <a:pt x="607" y="659"/>
                      </a:lnTo>
                      <a:lnTo>
                        <a:pt x="604" y="583"/>
                      </a:lnTo>
                      <a:lnTo>
                        <a:pt x="560" y="271"/>
                      </a:lnTo>
                      <a:lnTo>
                        <a:pt x="557" y="262"/>
                      </a:lnTo>
                      <a:lnTo>
                        <a:pt x="553" y="254"/>
                      </a:lnTo>
                      <a:lnTo>
                        <a:pt x="550" y="252"/>
                      </a:lnTo>
                      <a:lnTo>
                        <a:pt x="548" y="250"/>
                      </a:lnTo>
                      <a:lnTo>
                        <a:pt x="545" y="249"/>
                      </a:lnTo>
                      <a:lnTo>
                        <a:pt x="541" y="249"/>
                      </a:lnTo>
                      <a:lnTo>
                        <a:pt x="534" y="250"/>
                      </a:lnTo>
                      <a:lnTo>
                        <a:pt x="509" y="260"/>
                      </a:lnTo>
                      <a:lnTo>
                        <a:pt x="507" y="260"/>
                      </a:lnTo>
                      <a:lnTo>
                        <a:pt x="506" y="260"/>
                      </a:lnTo>
                      <a:lnTo>
                        <a:pt x="506" y="258"/>
                      </a:lnTo>
                      <a:lnTo>
                        <a:pt x="507" y="257"/>
                      </a:lnTo>
                      <a:lnTo>
                        <a:pt x="508" y="255"/>
                      </a:lnTo>
                      <a:lnTo>
                        <a:pt x="532" y="231"/>
                      </a:lnTo>
                      <a:lnTo>
                        <a:pt x="533" y="229"/>
                      </a:lnTo>
                      <a:lnTo>
                        <a:pt x="533" y="227"/>
                      </a:lnTo>
                      <a:lnTo>
                        <a:pt x="532" y="225"/>
                      </a:lnTo>
                      <a:lnTo>
                        <a:pt x="530" y="224"/>
                      </a:lnTo>
                      <a:lnTo>
                        <a:pt x="524" y="223"/>
                      </a:lnTo>
                      <a:lnTo>
                        <a:pt x="475" y="222"/>
                      </a:lnTo>
                      <a:lnTo>
                        <a:pt x="469" y="221"/>
                      </a:lnTo>
                      <a:lnTo>
                        <a:pt x="467" y="220"/>
                      </a:lnTo>
                      <a:lnTo>
                        <a:pt x="464" y="218"/>
                      </a:lnTo>
                      <a:lnTo>
                        <a:pt x="463" y="215"/>
                      </a:lnTo>
                      <a:lnTo>
                        <a:pt x="464" y="212"/>
                      </a:lnTo>
                      <a:lnTo>
                        <a:pt x="466" y="208"/>
                      </a:lnTo>
                      <a:lnTo>
                        <a:pt x="469" y="204"/>
                      </a:lnTo>
                      <a:lnTo>
                        <a:pt x="472" y="201"/>
                      </a:lnTo>
                      <a:lnTo>
                        <a:pt x="480" y="197"/>
                      </a:lnTo>
                      <a:lnTo>
                        <a:pt x="485" y="196"/>
                      </a:lnTo>
                      <a:lnTo>
                        <a:pt x="525" y="204"/>
                      </a:lnTo>
                      <a:lnTo>
                        <a:pt x="531" y="204"/>
                      </a:lnTo>
                      <a:lnTo>
                        <a:pt x="534" y="203"/>
                      </a:lnTo>
                      <a:lnTo>
                        <a:pt x="535" y="202"/>
                      </a:lnTo>
                      <a:lnTo>
                        <a:pt x="536" y="198"/>
                      </a:lnTo>
                      <a:lnTo>
                        <a:pt x="535" y="193"/>
                      </a:lnTo>
                      <a:lnTo>
                        <a:pt x="520" y="159"/>
                      </a:lnTo>
                      <a:lnTo>
                        <a:pt x="519" y="155"/>
                      </a:lnTo>
                      <a:lnTo>
                        <a:pt x="520" y="151"/>
                      </a:lnTo>
                      <a:lnTo>
                        <a:pt x="522" y="148"/>
                      </a:lnTo>
                      <a:lnTo>
                        <a:pt x="529" y="142"/>
                      </a:lnTo>
                      <a:lnTo>
                        <a:pt x="537" y="139"/>
                      </a:lnTo>
                      <a:lnTo>
                        <a:pt x="540" y="140"/>
                      </a:lnTo>
                      <a:lnTo>
                        <a:pt x="543" y="142"/>
                      </a:lnTo>
                      <a:lnTo>
                        <a:pt x="544" y="144"/>
                      </a:lnTo>
                      <a:lnTo>
                        <a:pt x="544" y="146"/>
                      </a:lnTo>
                      <a:lnTo>
                        <a:pt x="550" y="187"/>
                      </a:lnTo>
                      <a:lnTo>
                        <a:pt x="554" y="197"/>
                      </a:lnTo>
                      <a:lnTo>
                        <a:pt x="556" y="199"/>
                      </a:lnTo>
                      <a:lnTo>
                        <a:pt x="560" y="202"/>
                      </a:lnTo>
                      <a:lnTo>
                        <a:pt x="565" y="203"/>
                      </a:lnTo>
                      <a:lnTo>
                        <a:pt x="571" y="203"/>
                      </a:lnTo>
                      <a:lnTo>
                        <a:pt x="598" y="201"/>
                      </a:lnTo>
                      <a:lnTo>
                        <a:pt x="605" y="202"/>
                      </a:lnTo>
                      <a:lnTo>
                        <a:pt x="613" y="204"/>
                      </a:lnTo>
                      <a:lnTo>
                        <a:pt x="664" y="226"/>
                      </a:lnTo>
                      <a:lnTo>
                        <a:pt x="681" y="230"/>
                      </a:lnTo>
                      <a:lnTo>
                        <a:pt x="686" y="230"/>
                      </a:lnTo>
                      <a:lnTo>
                        <a:pt x="693" y="229"/>
                      </a:lnTo>
                      <a:lnTo>
                        <a:pt x="696" y="227"/>
                      </a:lnTo>
                      <a:lnTo>
                        <a:pt x="702" y="220"/>
                      </a:lnTo>
                      <a:lnTo>
                        <a:pt x="705" y="216"/>
                      </a:lnTo>
                      <a:lnTo>
                        <a:pt x="707" y="209"/>
                      </a:lnTo>
                      <a:lnTo>
                        <a:pt x="717" y="169"/>
                      </a:lnTo>
                      <a:lnTo>
                        <a:pt x="724" y="152"/>
                      </a:lnTo>
                      <a:lnTo>
                        <a:pt x="778" y="55"/>
                      </a:lnTo>
                      <a:lnTo>
                        <a:pt x="780" y="51"/>
                      </a:lnTo>
                      <a:lnTo>
                        <a:pt x="781" y="45"/>
                      </a:lnTo>
                      <a:lnTo>
                        <a:pt x="781" y="44"/>
                      </a:lnTo>
                      <a:lnTo>
                        <a:pt x="780" y="44"/>
                      </a:lnTo>
                      <a:lnTo>
                        <a:pt x="780" y="45"/>
                      </a:lnTo>
                      <a:lnTo>
                        <a:pt x="778" y="45"/>
                      </a:lnTo>
                      <a:lnTo>
                        <a:pt x="774" y="45"/>
                      </a:lnTo>
                      <a:lnTo>
                        <a:pt x="751" y="35"/>
                      </a:lnTo>
                      <a:lnTo>
                        <a:pt x="746" y="32"/>
                      </a:lnTo>
                      <a:lnTo>
                        <a:pt x="705" y="12"/>
                      </a:lnTo>
                      <a:lnTo>
                        <a:pt x="677" y="1"/>
                      </a:lnTo>
                      <a:close/>
                    </a:path>
                  </a:pathLst>
                </a:custGeom>
                <a:solidFill>
                  <a:srgbClr val="99D1B8"/>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57" name="Freeform 36"/>
                <p:cNvSpPr>
                  <a:spLocks/>
                </p:cNvSpPr>
                <p:nvPr/>
              </p:nvSpPr>
              <p:spPr bwMode="auto">
                <a:xfrm>
                  <a:off x="1826" y="1203"/>
                  <a:ext cx="295" cy="322"/>
                </a:xfrm>
                <a:custGeom>
                  <a:avLst/>
                  <a:gdLst>
                    <a:gd name="T0" fmla="*/ 295 w 295"/>
                    <a:gd name="T1" fmla="*/ 78 h 322"/>
                    <a:gd name="T2" fmla="*/ 295 w 295"/>
                    <a:gd name="T3" fmla="*/ 76 h 322"/>
                    <a:gd name="T4" fmla="*/ 293 w 295"/>
                    <a:gd name="T5" fmla="*/ 67 h 322"/>
                    <a:gd name="T6" fmla="*/ 288 w 295"/>
                    <a:gd name="T7" fmla="*/ 57 h 322"/>
                    <a:gd name="T8" fmla="*/ 238 w 295"/>
                    <a:gd name="T9" fmla="*/ 14 h 322"/>
                    <a:gd name="T10" fmla="*/ 231 w 295"/>
                    <a:gd name="T11" fmla="*/ 10 h 322"/>
                    <a:gd name="T12" fmla="*/ 223 w 295"/>
                    <a:gd name="T13" fmla="*/ 7 h 322"/>
                    <a:gd name="T14" fmla="*/ 189 w 295"/>
                    <a:gd name="T15" fmla="*/ 0 h 322"/>
                    <a:gd name="T16" fmla="*/ 134 w 295"/>
                    <a:gd name="T17" fmla="*/ 4 h 322"/>
                    <a:gd name="T18" fmla="*/ 105 w 295"/>
                    <a:gd name="T19" fmla="*/ 10 h 322"/>
                    <a:gd name="T20" fmla="*/ 86 w 295"/>
                    <a:gd name="T21" fmla="*/ 17 h 322"/>
                    <a:gd name="T22" fmla="*/ 57 w 295"/>
                    <a:gd name="T23" fmla="*/ 36 h 322"/>
                    <a:gd name="T24" fmla="*/ 38 w 295"/>
                    <a:gd name="T25" fmla="*/ 52 h 322"/>
                    <a:gd name="T26" fmla="*/ 21 w 295"/>
                    <a:gd name="T27" fmla="*/ 71 h 322"/>
                    <a:gd name="T28" fmla="*/ 14 w 295"/>
                    <a:gd name="T29" fmla="*/ 81 h 322"/>
                    <a:gd name="T30" fmla="*/ 9 w 295"/>
                    <a:gd name="T31" fmla="*/ 91 h 322"/>
                    <a:gd name="T32" fmla="*/ 5 w 295"/>
                    <a:gd name="T33" fmla="*/ 101 h 322"/>
                    <a:gd name="T34" fmla="*/ 2 w 295"/>
                    <a:gd name="T35" fmla="*/ 113 h 322"/>
                    <a:gd name="T36" fmla="*/ 0 w 295"/>
                    <a:gd name="T37" fmla="*/ 137 h 322"/>
                    <a:gd name="T38" fmla="*/ 2 w 295"/>
                    <a:gd name="T39" fmla="*/ 174 h 322"/>
                    <a:gd name="T40" fmla="*/ 7 w 295"/>
                    <a:gd name="T41" fmla="*/ 207 h 322"/>
                    <a:gd name="T42" fmla="*/ 33 w 295"/>
                    <a:gd name="T43" fmla="*/ 272 h 322"/>
                    <a:gd name="T44" fmla="*/ 58 w 295"/>
                    <a:gd name="T45" fmla="*/ 308 h 322"/>
                    <a:gd name="T46" fmla="*/ 63 w 295"/>
                    <a:gd name="T47" fmla="*/ 314 h 322"/>
                    <a:gd name="T48" fmla="*/ 66 w 295"/>
                    <a:gd name="T49" fmla="*/ 319 h 322"/>
                    <a:gd name="T50" fmla="*/ 67 w 295"/>
                    <a:gd name="T51" fmla="*/ 319 h 322"/>
                    <a:gd name="T52" fmla="*/ 69 w 295"/>
                    <a:gd name="T53" fmla="*/ 320 h 322"/>
                    <a:gd name="T54" fmla="*/ 76 w 295"/>
                    <a:gd name="T55" fmla="*/ 322 h 322"/>
                    <a:gd name="T56" fmla="*/ 78 w 295"/>
                    <a:gd name="T57" fmla="*/ 322 h 322"/>
                    <a:gd name="T58" fmla="*/ 82 w 295"/>
                    <a:gd name="T59" fmla="*/ 319 h 322"/>
                    <a:gd name="T60" fmla="*/ 84 w 295"/>
                    <a:gd name="T61" fmla="*/ 309 h 322"/>
                    <a:gd name="T62" fmla="*/ 86 w 295"/>
                    <a:gd name="T63" fmla="*/ 293 h 322"/>
                    <a:gd name="T64" fmla="*/ 97 w 295"/>
                    <a:gd name="T65" fmla="*/ 241 h 322"/>
                    <a:gd name="T66" fmla="*/ 113 w 295"/>
                    <a:gd name="T67" fmla="*/ 186 h 322"/>
                    <a:gd name="T68" fmla="*/ 124 w 295"/>
                    <a:gd name="T69" fmla="*/ 165 h 322"/>
                    <a:gd name="T70" fmla="*/ 129 w 295"/>
                    <a:gd name="T71" fmla="*/ 156 h 322"/>
                    <a:gd name="T72" fmla="*/ 155 w 295"/>
                    <a:gd name="T73" fmla="*/ 126 h 322"/>
                    <a:gd name="T74" fmla="*/ 171 w 295"/>
                    <a:gd name="T75" fmla="*/ 114 h 322"/>
                    <a:gd name="T76" fmla="*/ 188 w 295"/>
                    <a:gd name="T77" fmla="*/ 106 h 322"/>
                    <a:gd name="T78" fmla="*/ 236 w 295"/>
                    <a:gd name="T79" fmla="*/ 93 h 322"/>
                    <a:gd name="T80" fmla="*/ 283 w 295"/>
                    <a:gd name="T81" fmla="*/ 86 h 322"/>
                    <a:gd name="T82" fmla="*/ 291 w 295"/>
                    <a:gd name="T83" fmla="*/ 83 h 322"/>
                    <a:gd name="T84" fmla="*/ 293 w 295"/>
                    <a:gd name="T85" fmla="*/ 81 h 322"/>
                    <a:gd name="T86" fmla="*/ 295 w 295"/>
                    <a:gd name="T87" fmla="*/ 78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5" h="322">
                      <a:moveTo>
                        <a:pt x="295" y="78"/>
                      </a:moveTo>
                      <a:lnTo>
                        <a:pt x="295" y="76"/>
                      </a:lnTo>
                      <a:lnTo>
                        <a:pt x="293" y="67"/>
                      </a:lnTo>
                      <a:lnTo>
                        <a:pt x="288" y="57"/>
                      </a:lnTo>
                      <a:lnTo>
                        <a:pt x="238" y="14"/>
                      </a:lnTo>
                      <a:lnTo>
                        <a:pt x="231" y="10"/>
                      </a:lnTo>
                      <a:lnTo>
                        <a:pt x="223" y="7"/>
                      </a:lnTo>
                      <a:lnTo>
                        <a:pt x="189" y="0"/>
                      </a:lnTo>
                      <a:lnTo>
                        <a:pt x="134" y="4"/>
                      </a:lnTo>
                      <a:lnTo>
                        <a:pt x="105" y="10"/>
                      </a:lnTo>
                      <a:lnTo>
                        <a:pt x="86" y="17"/>
                      </a:lnTo>
                      <a:lnTo>
                        <a:pt x="57" y="36"/>
                      </a:lnTo>
                      <a:lnTo>
                        <a:pt x="38" y="52"/>
                      </a:lnTo>
                      <a:lnTo>
                        <a:pt x="21" y="71"/>
                      </a:lnTo>
                      <a:lnTo>
                        <a:pt x="14" y="81"/>
                      </a:lnTo>
                      <a:lnTo>
                        <a:pt x="9" y="91"/>
                      </a:lnTo>
                      <a:lnTo>
                        <a:pt x="5" y="101"/>
                      </a:lnTo>
                      <a:lnTo>
                        <a:pt x="2" y="113"/>
                      </a:lnTo>
                      <a:lnTo>
                        <a:pt x="0" y="137"/>
                      </a:lnTo>
                      <a:lnTo>
                        <a:pt x="2" y="174"/>
                      </a:lnTo>
                      <a:lnTo>
                        <a:pt x="7" y="207"/>
                      </a:lnTo>
                      <a:lnTo>
                        <a:pt x="33" y="272"/>
                      </a:lnTo>
                      <a:lnTo>
                        <a:pt x="58" y="308"/>
                      </a:lnTo>
                      <a:lnTo>
                        <a:pt x="63" y="314"/>
                      </a:lnTo>
                      <a:lnTo>
                        <a:pt x="66" y="319"/>
                      </a:lnTo>
                      <a:lnTo>
                        <a:pt x="67" y="319"/>
                      </a:lnTo>
                      <a:lnTo>
                        <a:pt x="69" y="320"/>
                      </a:lnTo>
                      <a:lnTo>
                        <a:pt x="76" y="322"/>
                      </a:lnTo>
                      <a:lnTo>
                        <a:pt x="78" y="322"/>
                      </a:lnTo>
                      <a:lnTo>
                        <a:pt x="82" y="319"/>
                      </a:lnTo>
                      <a:lnTo>
                        <a:pt x="84" y="309"/>
                      </a:lnTo>
                      <a:lnTo>
                        <a:pt x="86" y="293"/>
                      </a:lnTo>
                      <a:lnTo>
                        <a:pt x="97" y="241"/>
                      </a:lnTo>
                      <a:lnTo>
                        <a:pt x="113" y="186"/>
                      </a:lnTo>
                      <a:lnTo>
                        <a:pt x="124" y="165"/>
                      </a:lnTo>
                      <a:lnTo>
                        <a:pt x="129" y="156"/>
                      </a:lnTo>
                      <a:lnTo>
                        <a:pt x="155" y="126"/>
                      </a:lnTo>
                      <a:lnTo>
                        <a:pt x="171" y="114"/>
                      </a:lnTo>
                      <a:lnTo>
                        <a:pt x="188" y="106"/>
                      </a:lnTo>
                      <a:lnTo>
                        <a:pt x="236" y="93"/>
                      </a:lnTo>
                      <a:lnTo>
                        <a:pt x="283" y="86"/>
                      </a:lnTo>
                      <a:lnTo>
                        <a:pt x="291" y="83"/>
                      </a:lnTo>
                      <a:lnTo>
                        <a:pt x="293" y="81"/>
                      </a:lnTo>
                      <a:lnTo>
                        <a:pt x="295" y="78"/>
                      </a:lnTo>
                      <a:close/>
                    </a:path>
                  </a:pathLst>
                </a:custGeom>
                <a:solidFill>
                  <a:srgbClr val="00CC99"/>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58" name="Freeform 37"/>
                <p:cNvSpPr>
                  <a:spLocks/>
                </p:cNvSpPr>
                <p:nvPr/>
              </p:nvSpPr>
              <p:spPr bwMode="auto">
                <a:xfrm>
                  <a:off x="1845" y="1220"/>
                  <a:ext cx="238" cy="266"/>
                </a:xfrm>
                <a:custGeom>
                  <a:avLst/>
                  <a:gdLst>
                    <a:gd name="T0" fmla="*/ 198 w 238"/>
                    <a:gd name="T1" fmla="*/ 8 h 266"/>
                    <a:gd name="T2" fmla="*/ 177 w 238"/>
                    <a:gd name="T3" fmla="*/ 1 h 266"/>
                    <a:gd name="T4" fmla="*/ 155 w 238"/>
                    <a:gd name="T5" fmla="*/ 0 h 266"/>
                    <a:gd name="T6" fmla="*/ 138 w 238"/>
                    <a:gd name="T7" fmla="*/ 2 h 266"/>
                    <a:gd name="T8" fmla="*/ 105 w 238"/>
                    <a:gd name="T9" fmla="*/ 11 h 266"/>
                    <a:gd name="T10" fmla="*/ 72 w 238"/>
                    <a:gd name="T11" fmla="*/ 25 h 266"/>
                    <a:gd name="T12" fmla="*/ 58 w 238"/>
                    <a:gd name="T13" fmla="*/ 35 h 266"/>
                    <a:gd name="T14" fmla="*/ 33 w 238"/>
                    <a:gd name="T15" fmla="*/ 56 h 266"/>
                    <a:gd name="T16" fmla="*/ 23 w 238"/>
                    <a:gd name="T17" fmla="*/ 67 h 266"/>
                    <a:gd name="T18" fmla="*/ 14 w 238"/>
                    <a:gd name="T19" fmla="*/ 79 h 266"/>
                    <a:gd name="T20" fmla="*/ 8 w 238"/>
                    <a:gd name="T21" fmla="*/ 92 h 266"/>
                    <a:gd name="T22" fmla="*/ 3 w 238"/>
                    <a:gd name="T23" fmla="*/ 107 h 266"/>
                    <a:gd name="T24" fmla="*/ 0 w 238"/>
                    <a:gd name="T25" fmla="*/ 139 h 266"/>
                    <a:gd name="T26" fmla="*/ 1 w 238"/>
                    <a:gd name="T27" fmla="*/ 172 h 266"/>
                    <a:gd name="T28" fmla="*/ 8 w 238"/>
                    <a:gd name="T29" fmla="*/ 205 h 266"/>
                    <a:gd name="T30" fmla="*/ 20 w 238"/>
                    <a:gd name="T31" fmla="*/ 236 h 266"/>
                    <a:gd name="T32" fmla="*/ 28 w 238"/>
                    <a:gd name="T33" fmla="*/ 253 h 266"/>
                    <a:gd name="T34" fmla="*/ 33 w 238"/>
                    <a:gd name="T35" fmla="*/ 259 h 266"/>
                    <a:gd name="T36" fmla="*/ 37 w 238"/>
                    <a:gd name="T37" fmla="*/ 264 h 266"/>
                    <a:gd name="T38" fmla="*/ 39 w 238"/>
                    <a:gd name="T39" fmla="*/ 265 h 266"/>
                    <a:gd name="T40" fmla="*/ 41 w 238"/>
                    <a:gd name="T41" fmla="*/ 266 h 266"/>
                    <a:gd name="T42" fmla="*/ 42 w 238"/>
                    <a:gd name="T43" fmla="*/ 266 h 266"/>
                    <a:gd name="T44" fmla="*/ 44 w 238"/>
                    <a:gd name="T45" fmla="*/ 265 h 266"/>
                    <a:gd name="T46" fmla="*/ 47 w 238"/>
                    <a:gd name="T47" fmla="*/ 260 h 266"/>
                    <a:gd name="T48" fmla="*/ 50 w 238"/>
                    <a:gd name="T49" fmla="*/ 252 h 266"/>
                    <a:gd name="T50" fmla="*/ 50 w 238"/>
                    <a:gd name="T51" fmla="*/ 246 h 266"/>
                    <a:gd name="T52" fmla="*/ 52 w 238"/>
                    <a:gd name="T53" fmla="*/ 240 h 266"/>
                    <a:gd name="T54" fmla="*/ 59 w 238"/>
                    <a:gd name="T55" fmla="*/ 187 h 266"/>
                    <a:gd name="T56" fmla="*/ 66 w 238"/>
                    <a:gd name="T57" fmla="*/ 167 h 266"/>
                    <a:gd name="T58" fmla="*/ 87 w 238"/>
                    <a:gd name="T59" fmla="*/ 128 h 266"/>
                    <a:gd name="T60" fmla="*/ 101 w 238"/>
                    <a:gd name="T61" fmla="*/ 110 h 266"/>
                    <a:gd name="T62" fmla="*/ 116 w 238"/>
                    <a:gd name="T63" fmla="*/ 95 h 266"/>
                    <a:gd name="T64" fmla="*/ 134 w 238"/>
                    <a:gd name="T65" fmla="*/ 83 h 266"/>
                    <a:gd name="T66" fmla="*/ 179 w 238"/>
                    <a:gd name="T67" fmla="*/ 63 h 266"/>
                    <a:gd name="T68" fmla="*/ 225 w 238"/>
                    <a:gd name="T69" fmla="*/ 46 h 266"/>
                    <a:gd name="T70" fmla="*/ 229 w 238"/>
                    <a:gd name="T71" fmla="*/ 46 h 266"/>
                    <a:gd name="T72" fmla="*/ 232 w 238"/>
                    <a:gd name="T73" fmla="*/ 44 h 266"/>
                    <a:gd name="T74" fmla="*/ 234 w 238"/>
                    <a:gd name="T75" fmla="*/ 44 h 266"/>
                    <a:gd name="T76" fmla="*/ 237 w 238"/>
                    <a:gd name="T77" fmla="*/ 43 h 266"/>
                    <a:gd name="T78" fmla="*/ 238 w 238"/>
                    <a:gd name="T79" fmla="*/ 40 h 266"/>
                    <a:gd name="T80" fmla="*/ 238 w 238"/>
                    <a:gd name="T81" fmla="*/ 38 h 266"/>
                    <a:gd name="T82" fmla="*/ 235 w 238"/>
                    <a:gd name="T83" fmla="*/ 32 h 266"/>
                    <a:gd name="T84" fmla="*/ 233 w 238"/>
                    <a:gd name="T85" fmla="*/ 30 h 266"/>
                    <a:gd name="T86" fmla="*/ 227 w 238"/>
                    <a:gd name="T87" fmla="*/ 24 h 266"/>
                    <a:gd name="T88" fmla="*/ 215 w 238"/>
                    <a:gd name="T89" fmla="*/ 16 h 266"/>
                    <a:gd name="T90" fmla="*/ 198 w 238"/>
                    <a:gd name="T91" fmla="*/ 8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38" h="266">
                      <a:moveTo>
                        <a:pt x="198" y="8"/>
                      </a:moveTo>
                      <a:lnTo>
                        <a:pt x="177" y="1"/>
                      </a:lnTo>
                      <a:lnTo>
                        <a:pt x="155" y="0"/>
                      </a:lnTo>
                      <a:lnTo>
                        <a:pt x="138" y="2"/>
                      </a:lnTo>
                      <a:lnTo>
                        <a:pt x="105" y="11"/>
                      </a:lnTo>
                      <a:lnTo>
                        <a:pt x="72" y="25"/>
                      </a:lnTo>
                      <a:lnTo>
                        <a:pt x="58" y="35"/>
                      </a:lnTo>
                      <a:lnTo>
                        <a:pt x="33" y="56"/>
                      </a:lnTo>
                      <a:lnTo>
                        <a:pt x="23" y="67"/>
                      </a:lnTo>
                      <a:lnTo>
                        <a:pt x="14" y="79"/>
                      </a:lnTo>
                      <a:lnTo>
                        <a:pt x="8" y="92"/>
                      </a:lnTo>
                      <a:lnTo>
                        <a:pt x="3" y="107"/>
                      </a:lnTo>
                      <a:lnTo>
                        <a:pt x="0" y="139"/>
                      </a:lnTo>
                      <a:lnTo>
                        <a:pt x="1" y="172"/>
                      </a:lnTo>
                      <a:lnTo>
                        <a:pt x="8" y="205"/>
                      </a:lnTo>
                      <a:lnTo>
                        <a:pt x="20" y="236"/>
                      </a:lnTo>
                      <a:lnTo>
                        <a:pt x="28" y="253"/>
                      </a:lnTo>
                      <a:lnTo>
                        <a:pt x="33" y="259"/>
                      </a:lnTo>
                      <a:lnTo>
                        <a:pt x="37" y="264"/>
                      </a:lnTo>
                      <a:lnTo>
                        <a:pt x="39" y="265"/>
                      </a:lnTo>
                      <a:lnTo>
                        <a:pt x="41" y="266"/>
                      </a:lnTo>
                      <a:lnTo>
                        <a:pt x="42" y="266"/>
                      </a:lnTo>
                      <a:lnTo>
                        <a:pt x="44" y="265"/>
                      </a:lnTo>
                      <a:lnTo>
                        <a:pt x="47" y="260"/>
                      </a:lnTo>
                      <a:lnTo>
                        <a:pt x="50" y="252"/>
                      </a:lnTo>
                      <a:lnTo>
                        <a:pt x="50" y="246"/>
                      </a:lnTo>
                      <a:lnTo>
                        <a:pt x="52" y="240"/>
                      </a:lnTo>
                      <a:lnTo>
                        <a:pt x="59" y="187"/>
                      </a:lnTo>
                      <a:lnTo>
                        <a:pt x="66" y="167"/>
                      </a:lnTo>
                      <a:lnTo>
                        <a:pt x="87" y="128"/>
                      </a:lnTo>
                      <a:lnTo>
                        <a:pt x="101" y="110"/>
                      </a:lnTo>
                      <a:lnTo>
                        <a:pt x="116" y="95"/>
                      </a:lnTo>
                      <a:lnTo>
                        <a:pt x="134" y="83"/>
                      </a:lnTo>
                      <a:lnTo>
                        <a:pt x="179" y="63"/>
                      </a:lnTo>
                      <a:lnTo>
                        <a:pt x="225" y="46"/>
                      </a:lnTo>
                      <a:lnTo>
                        <a:pt x="229" y="46"/>
                      </a:lnTo>
                      <a:lnTo>
                        <a:pt x="232" y="44"/>
                      </a:lnTo>
                      <a:lnTo>
                        <a:pt x="234" y="44"/>
                      </a:lnTo>
                      <a:lnTo>
                        <a:pt x="237" y="43"/>
                      </a:lnTo>
                      <a:lnTo>
                        <a:pt x="238" y="40"/>
                      </a:lnTo>
                      <a:lnTo>
                        <a:pt x="238" y="38"/>
                      </a:lnTo>
                      <a:lnTo>
                        <a:pt x="235" y="32"/>
                      </a:lnTo>
                      <a:lnTo>
                        <a:pt x="233" y="30"/>
                      </a:lnTo>
                      <a:lnTo>
                        <a:pt x="227" y="24"/>
                      </a:lnTo>
                      <a:lnTo>
                        <a:pt x="215" y="16"/>
                      </a:lnTo>
                      <a:lnTo>
                        <a:pt x="198" y="8"/>
                      </a:lnTo>
                      <a:close/>
                    </a:path>
                  </a:pathLst>
                </a:custGeom>
                <a:solidFill>
                  <a:srgbClr val="99D1B8"/>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59" name="Freeform 38"/>
                <p:cNvSpPr>
                  <a:spLocks/>
                </p:cNvSpPr>
                <p:nvPr/>
              </p:nvSpPr>
              <p:spPr bwMode="auto">
                <a:xfrm>
                  <a:off x="1873" y="1399"/>
                  <a:ext cx="327" cy="200"/>
                </a:xfrm>
                <a:custGeom>
                  <a:avLst/>
                  <a:gdLst>
                    <a:gd name="T0" fmla="*/ 311 w 327"/>
                    <a:gd name="T1" fmla="*/ 6 h 200"/>
                    <a:gd name="T2" fmla="*/ 309 w 327"/>
                    <a:gd name="T3" fmla="*/ 2 h 200"/>
                    <a:gd name="T4" fmla="*/ 307 w 327"/>
                    <a:gd name="T5" fmla="*/ 0 h 200"/>
                    <a:gd name="T6" fmla="*/ 306 w 327"/>
                    <a:gd name="T7" fmla="*/ 0 h 200"/>
                    <a:gd name="T8" fmla="*/ 304 w 327"/>
                    <a:gd name="T9" fmla="*/ 0 h 200"/>
                    <a:gd name="T10" fmla="*/ 297 w 327"/>
                    <a:gd name="T11" fmla="*/ 5 h 200"/>
                    <a:gd name="T12" fmla="*/ 215 w 327"/>
                    <a:gd name="T13" fmla="*/ 39 h 200"/>
                    <a:gd name="T14" fmla="*/ 97 w 327"/>
                    <a:gd name="T15" fmla="*/ 76 h 200"/>
                    <a:gd name="T16" fmla="*/ 18 w 327"/>
                    <a:gd name="T17" fmla="*/ 91 h 200"/>
                    <a:gd name="T18" fmla="*/ 6 w 327"/>
                    <a:gd name="T19" fmla="*/ 95 h 200"/>
                    <a:gd name="T20" fmla="*/ 1 w 327"/>
                    <a:gd name="T21" fmla="*/ 98 h 200"/>
                    <a:gd name="T22" fmla="*/ 1 w 327"/>
                    <a:gd name="T23" fmla="*/ 100 h 200"/>
                    <a:gd name="T24" fmla="*/ 0 w 327"/>
                    <a:gd name="T25" fmla="*/ 104 h 200"/>
                    <a:gd name="T26" fmla="*/ 2 w 327"/>
                    <a:gd name="T27" fmla="*/ 109 h 200"/>
                    <a:gd name="T28" fmla="*/ 5 w 327"/>
                    <a:gd name="T29" fmla="*/ 114 h 200"/>
                    <a:gd name="T30" fmla="*/ 10 w 327"/>
                    <a:gd name="T31" fmla="*/ 118 h 200"/>
                    <a:gd name="T32" fmla="*/ 16 w 327"/>
                    <a:gd name="T33" fmla="*/ 121 h 200"/>
                    <a:gd name="T34" fmla="*/ 23 w 327"/>
                    <a:gd name="T35" fmla="*/ 123 h 200"/>
                    <a:gd name="T36" fmla="*/ 30 w 327"/>
                    <a:gd name="T37" fmla="*/ 123 h 200"/>
                    <a:gd name="T38" fmla="*/ 33 w 327"/>
                    <a:gd name="T39" fmla="*/ 122 h 200"/>
                    <a:gd name="T40" fmla="*/ 116 w 327"/>
                    <a:gd name="T41" fmla="*/ 91 h 200"/>
                    <a:gd name="T42" fmla="*/ 134 w 327"/>
                    <a:gd name="T43" fmla="*/ 88 h 200"/>
                    <a:gd name="T44" fmla="*/ 142 w 327"/>
                    <a:gd name="T45" fmla="*/ 88 h 200"/>
                    <a:gd name="T46" fmla="*/ 146 w 327"/>
                    <a:gd name="T47" fmla="*/ 89 h 200"/>
                    <a:gd name="T48" fmla="*/ 152 w 327"/>
                    <a:gd name="T49" fmla="*/ 94 h 200"/>
                    <a:gd name="T50" fmla="*/ 155 w 327"/>
                    <a:gd name="T51" fmla="*/ 98 h 200"/>
                    <a:gd name="T52" fmla="*/ 158 w 327"/>
                    <a:gd name="T53" fmla="*/ 104 h 200"/>
                    <a:gd name="T54" fmla="*/ 162 w 327"/>
                    <a:gd name="T55" fmla="*/ 118 h 200"/>
                    <a:gd name="T56" fmla="*/ 163 w 327"/>
                    <a:gd name="T57" fmla="*/ 139 h 200"/>
                    <a:gd name="T58" fmla="*/ 163 w 327"/>
                    <a:gd name="T59" fmla="*/ 144 h 200"/>
                    <a:gd name="T60" fmla="*/ 162 w 327"/>
                    <a:gd name="T61" fmla="*/ 148 h 200"/>
                    <a:gd name="T62" fmla="*/ 159 w 327"/>
                    <a:gd name="T63" fmla="*/ 152 h 200"/>
                    <a:gd name="T64" fmla="*/ 157 w 327"/>
                    <a:gd name="T65" fmla="*/ 156 h 200"/>
                    <a:gd name="T66" fmla="*/ 154 w 327"/>
                    <a:gd name="T67" fmla="*/ 159 h 200"/>
                    <a:gd name="T68" fmla="*/ 139 w 327"/>
                    <a:gd name="T69" fmla="*/ 170 h 200"/>
                    <a:gd name="T70" fmla="*/ 112 w 327"/>
                    <a:gd name="T71" fmla="*/ 184 h 200"/>
                    <a:gd name="T72" fmla="*/ 110 w 327"/>
                    <a:gd name="T73" fmla="*/ 186 h 200"/>
                    <a:gd name="T74" fmla="*/ 108 w 327"/>
                    <a:gd name="T75" fmla="*/ 188 h 200"/>
                    <a:gd name="T76" fmla="*/ 108 w 327"/>
                    <a:gd name="T77" fmla="*/ 190 h 200"/>
                    <a:gd name="T78" fmla="*/ 108 w 327"/>
                    <a:gd name="T79" fmla="*/ 191 h 200"/>
                    <a:gd name="T80" fmla="*/ 111 w 327"/>
                    <a:gd name="T81" fmla="*/ 193 h 200"/>
                    <a:gd name="T82" fmla="*/ 118 w 327"/>
                    <a:gd name="T83" fmla="*/ 197 h 200"/>
                    <a:gd name="T84" fmla="*/ 124 w 327"/>
                    <a:gd name="T85" fmla="*/ 199 h 200"/>
                    <a:gd name="T86" fmla="*/ 127 w 327"/>
                    <a:gd name="T87" fmla="*/ 200 h 200"/>
                    <a:gd name="T88" fmla="*/ 129 w 327"/>
                    <a:gd name="T89" fmla="*/ 200 h 200"/>
                    <a:gd name="T90" fmla="*/ 133 w 327"/>
                    <a:gd name="T91" fmla="*/ 199 h 200"/>
                    <a:gd name="T92" fmla="*/ 172 w 327"/>
                    <a:gd name="T93" fmla="*/ 173 h 200"/>
                    <a:gd name="T94" fmla="*/ 204 w 327"/>
                    <a:gd name="T95" fmla="*/ 156 h 200"/>
                    <a:gd name="T96" fmla="*/ 256 w 327"/>
                    <a:gd name="T97" fmla="*/ 136 h 200"/>
                    <a:gd name="T98" fmla="*/ 265 w 327"/>
                    <a:gd name="T99" fmla="*/ 133 h 200"/>
                    <a:gd name="T100" fmla="*/ 282 w 327"/>
                    <a:gd name="T101" fmla="*/ 131 h 200"/>
                    <a:gd name="T102" fmla="*/ 312 w 327"/>
                    <a:gd name="T103" fmla="*/ 133 h 200"/>
                    <a:gd name="T104" fmla="*/ 318 w 327"/>
                    <a:gd name="T105" fmla="*/ 132 h 200"/>
                    <a:gd name="T106" fmla="*/ 322 w 327"/>
                    <a:gd name="T107" fmla="*/ 131 h 200"/>
                    <a:gd name="T108" fmla="*/ 325 w 327"/>
                    <a:gd name="T109" fmla="*/ 129 h 200"/>
                    <a:gd name="T110" fmla="*/ 327 w 327"/>
                    <a:gd name="T111" fmla="*/ 125 h 200"/>
                    <a:gd name="T112" fmla="*/ 327 w 327"/>
                    <a:gd name="T113" fmla="*/ 122 h 200"/>
                    <a:gd name="T114" fmla="*/ 327 w 327"/>
                    <a:gd name="T115" fmla="*/ 119 h 200"/>
                    <a:gd name="T116" fmla="*/ 311 w 327"/>
                    <a:gd name="T117" fmla="*/ 6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7" h="200">
                      <a:moveTo>
                        <a:pt x="311" y="6"/>
                      </a:moveTo>
                      <a:lnTo>
                        <a:pt x="309" y="2"/>
                      </a:lnTo>
                      <a:lnTo>
                        <a:pt x="307" y="0"/>
                      </a:lnTo>
                      <a:lnTo>
                        <a:pt x="306" y="0"/>
                      </a:lnTo>
                      <a:lnTo>
                        <a:pt x="304" y="0"/>
                      </a:lnTo>
                      <a:lnTo>
                        <a:pt x="297" y="5"/>
                      </a:lnTo>
                      <a:lnTo>
                        <a:pt x="215" y="39"/>
                      </a:lnTo>
                      <a:lnTo>
                        <a:pt x="97" y="76"/>
                      </a:lnTo>
                      <a:lnTo>
                        <a:pt x="18" y="91"/>
                      </a:lnTo>
                      <a:lnTo>
                        <a:pt x="6" y="95"/>
                      </a:lnTo>
                      <a:lnTo>
                        <a:pt x="1" y="98"/>
                      </a:lnTo>
                      <a:lnTo>
                        <a:pt x="1" y="100"/>
                      </a:lnTo>
                      <a:lnTo>
                        <a:pt x="0" y="104"/>
                      </a:lnTo>
                      <a:lnTo>
                        <a:pt x="2" y="109"/>
                      </a:lnTo>
                      <a:lnTo>
                        <a:pt x="5" y="114"/>
                      </a:lnTo>
                      <a:lnTo>
                        <a:pt x="10" y="118"/>
                      </a:lnTo>
                      <a:lnTo>
                        <a:pt x="16" y="121"/>
                      </a:lnTo>
                      <a:lnTo>
                        <a:pt x="23" y="123"/>
                      </a:lnTo>
                      <a:lnTo>
                        <a:pt x="30" y="123"/>
                      </a:lnTo>
                      <a:lnTo>
                        <a:pt x="33" y="122"/>
                      </a:lnTo>
                      <a:lnTo>
                        <a:pt x="116" y="91"/>
                      </a:lnTo>
                      <a:lnTo>
                        <a:pt x="134" y="88"/>
                      </a:lnTo>
                      <a:lnTo>
                        <a:pt x="142" y="88"/>
                      </a:lnTo>
                      <a:lnTo>
                        <a:pt x="146" y="89"/>
                      </a:lnTo>
                      <a:lnTo>
                        <a:pt x="152" y="94"/>
                      </a:lnTo>
                      <a:lnTo>
                        <a:pt x="155" y="98"/>
                      </a:lnTo>
                      <a:lnTo>
                        <a:pt x="158" y="104"/>
                      </a:lnTo>
                      <a:lnTo>
                        <a:pt x="162" y="118"/>
                      </a:lnTo>
                      <a:lnTo>
                        <a:pt x="163" y="139"/>
                      </a:lnTo>
                      <a:lnTo>
                        <a:pt x="163" y="144"/>
                      </a:lnTo>
                      <a:lnTo>
                        <a:pt x="162" y="148"/>
                      </a:lnTo>
                      <a:lnTo>
                        <a:pt x="159" y="152"/>
                      </a:lnTo>
                      <a:lnTo>
                        <a:pt x="157" y="156"/>
                      </a:lnTo>
                      <a:lnTo>
                        <a:pt x="154" y="159"/>
                      </a:lnTo>
                      <a:lnTo>
                        <a:pt x="139" y="170"/>
                      </a:lnTo>
                      <a:lnTo>
                        <a:pt x="112" y="184"/>
                      </a:lnTo>
                      <a:lnTo>
                        <a:pt x="110" y="186"/>
                      </a:lnTo>
                      <a:lnTo>
                        <a:pt x="108" y="188"/>
                      </a:lnTo>
                      <a:lnTo>
                        <a:pt x="108" y="190"/>
                      </a:lnTo>
                      <a:lnTo>
                        <a:pt x="108" y="191"/>
                      </a:lnTo>
                      <a:lnTo>
                        <a:pt x="111" y="193"/>
                      </a:lnTo>
                      <a:lnTo>
                        <a:pt x="118" y="197"/>
                      </a:lnTo>
                      <a:lnTo>
                        <a:pt x="124" y="199"/>
                      </a:lnTo>
                      <a:lnTo>
                        <a:pt x="127" y="200"/>
                      </a:lnTo>
                      <a:lnTo>
                        <a:pt x="129" y="200"/>
                      </a:lnTo>
                      <a:lnTo>
                        <a:pt x="133" y="199"/>
                      </a:lnTo>
                      <a:lnTo>
                        <a:pt x="172" y="173"/>
                      </a:lnTo>
                      <a:lnTo>
                        <a:pt x="204" y="156"/>
                      </a:lnTo>
                      <a:lnTo>
                        <a:pt x="256" y="136"/>
                      </a:lnTo>
                      <a:lnTo>
                        <a:pt x="265" y="133"/>
                      </a:lnTo>
                      <a:lnTo>
                        <a:pt x="282" y="131"/>
                      </a:lnTo>
                      <a:lnTo>
                        <a:pt x="312" y="133"/>
                      </a:lnTo>
                      <a:lnTo>
                        <a:pt x="318" y="132"/>
                      </a:lnTo>
                      <a:lnTo>
                        <a:pt x="322" y="131"/>
                      </a:lnTo>
                      <a:lnTo>
                        <a:pt x="325" y="129"/>
                      </a:lnTo>
                      <a:lnTo>
                        <a:pt x="327" y="125"/>
                      </a:lnTo>
                      <a:lnTo>
                        <a:pt x="327" y="122"/>
                      </a:lnTo>
                      <a:lnTo>
                        <a:pt x="327" y="119"/>
                      </a:lnTo>
                      <a:lnTo>
                        <a:pt x="311" y="6"/>
                      </a:lnTo>
                      <a:close/>
                    </a:path>
                  </a:pathLst>
                </a:custGeom>
                <a:solidFill>
                  <a:srgbClr val="00CC99"/>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grpSp>
          <p:sp>
            <p:nvSpPr>
              <p:cNvPr id="35" name="Freeform 51"/>
              <p:cNvSpPr>
                <a:spLocks/>
              </p:cNvSpPr>
              <p:nvPr/>
            </p:nvSpPr>
            <p:spPr bwMode="auto">
              <a:xfrm>
                <a:off x="4652964" y="3000376"/>
                <a:ext cx="3162300" cy="1512888"/>
              </a:xfrm>
              <a:custGeom>
                <a:avLst/>
                <a:gdLst>
                  <a:gd name="T0" fmla="*/ 1913 w 1992"/>
                  <a:gd name="T1" fmla="*/ 11 h 953"/>
                  <a:gd name="T2" fmla="*/ 1872 w 1992"/>
                  <a:gd name="T3" fmla="*/ 24 h 953"/>
                  <a:gd name="T4" fmla="*/ 1866 w 1992"/>
                  <a:gd name="T5" fmla="*/ 24 h 953"/>
                  <a:gd name="T6" fmla="*/ 1862 w 1992"/>
                  <a:gd name="T7" fmla="*/ 25 h 953"/>
                  <a:gd name="T8" fmla="*/ 876 w 1992"/>
                  <a:gd name="T9" fmla="*/ 320 h 953"/>
                  <a:gd name="T10" fmla="*/ 271 w 1992"/>
                  <a:gd name="T11" fmla="*/ 511 h 953"/>
                  <a:gd name="T12" fmla="*/ 97 w 1992"/>
                  <a:gd name="T13" fmla="*/ 587 h 953"/>
                  <a:gd name="T14" fmla="*/ 63 w 1992"/>
                  <a:gd name="T15" fmla="*/ 623 h 953"/>
                  <a:gd name="T16" fmla="*/ 45 w 1992"/>
                  <a:gd name="T17" fmla="*/ 638 h 953"/>
                  <a:gd name="T18" fmla="*/ 19 w 1992"/>
                  <a:gd name="T19" fmla="*/ 650 h 953"/>
                  <a:gd name="T20" fmla="*/ 13 w 1992"/>
                  <a:gd name="T21" fmla="*/ 652 h 953"/>
                  <a:gd name="T22" fmla="*/ 8 w 1992"/>
                  <a:gd name="T23" fmla="*/ 653 h 953"/>
                  <a:gd name="T24" fmla="*/ 7 w 1992"/>
                  <a:gd name="T25" fmla="*/ 665 h 953"/>
                  <a:gd name="T26" fmla="*/ 0 w 1992"/>
                  <a:gd name="T27" fmla="*/ 758 h 953"/>
                  <a:gd name="T28" fmla="*/ 10 w 1992"/>
                  <a:gd name="T29" fmla="*/ 799 h 953"/>
                  <a:gd name="T30" fmla="*/ 18 w 1992"/>
                  <a:gd name="T31" fmla="*/ 807 h 953"/>
                  <a:gd name="T32" fmla="*/ 28 w 1992"/>
                  <a:gd name="T33" fmla="*/ 813 h 953"/>
                  <a:gd name="T34" fmla="*/ 39 w 1992"/>
                  <a:gd name="T35" fmla="*/ 810 h 953"/>
                  <a:gd name="T36" fmla="*/ 90 w 1992"/>
                  <a:gd name="T37" fmla="*/ 803 h 953"/>
                  <a:gd name="T38" fmla="*/ 713 w 1992"/>
                  <a:gd name="T39" fmla="*/ 897 h 953"/>
                  <a:gd name="T40" fmla="*/ 788 w 1992"/>
                  <a:gd name="T41" fmla="*/ 920 h 953"/>
                  <a:gd name="T42" fmla="*/ 813 w 1992"/>
                  <a:gd name="T43" fmla="*/ 934 h 953"/>
                  <a:gd name="T44" fmla="*/ 847 w 1992"/>
                  <a:gd name="T45" fmla="*/ 939 h 953"/>
                  <a:gd name="T46" fmla="*/ 866 w 1992"/>
                  <a:gd name="T47" fmla="*/ 949 h 953"/>
                  <a:gd name="T48" fmla="*/ 882 w 1992"/>
                  <a:gd name="T49" fmla="*/ 953 h 953"/>
                  <a:gd name="T50" fmla="*/ 924 w 1992"/>
                  <a:gd name="T51" fmla="*/ 939 h 953"/>
                  <a:gd name="T52" fmla="*/ 1339 w 1992"/>
                  <a:gd name="T53" fmla="*/ 652 h 953"/>
                  <a:gd name="T54" fmla="*/ 1774 w 1992"/>
                  <a:gd name="T55" fmla="*/ 310 h 953"/>
                  <a:gd name="T56" fmla="*/ 1981 w 1992"/>
                  <a:gd name="T57" fmla="*/ 139 h 953"/>
                  <a:gd name="T58" fmla="*/ 1987 w 1992"/>
                  <a:gd name="T59" fmla="*/ 136 h 953"/>
                  <a:gd name="T60" fmla="*/ 1992 w 1992"/>
                  <a:gd name="T61" fmla="*/ 88 h 953"/>
                  <a:gd name="T62" fmla="*/ 1981 w 1992"/>
                  <a:gd name="T63" fmla="*/ 20 h 953"/>
                  <a:gd name="T64" fmla="*/ 1976 w 1992"/>
                  <a:gd name="T65" fmla="*/ 10 h 953"/>
                  <a:gd name="T66" fmla="*/ 1964 w 1992"/>
                  <a:gd name="T67" fmla="*/ 2 h 953"/>
                  <a:gd name="T68" fmla="*/ 1947 w 1992"/>
                  <a:gd name="T69" fmla="*/ 0 h 953"/>
                  <a:gd name="T70" fmla="*/ 1936 w 1992"/>
                  <a:gd name="T71" fmla="*/ 2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2" h="953">
                    <a:moveTo>
                      <a:pt x="1931" y="5"/>
                    </a:moveTo>
                    <a:lnTo>
                      <a:pt x="1913" y="11"/>
                    </a:lnTo>
                    <a:lnTo>
                      <a:pt x="1908" y="14"/>
                    </a:lnTo>
                    <a:lnTo>
                      <a:pt x="1872" y="24"/>
                    </a:lnTo>
                    <a:lnTo>
                      <a:pt x="1869" y="24"/>
                    </a:lnTo>
                    <a:lnTo>
                      <a:pt x="1866" y="24"/>
                    </a:lnTo>
                    <a:lnTo>
                      <a:pt x="1864" y="25"/>
                    </a:lnTo>
                    <a:lnTo>
                      <a:pt x="1862" y="25"/>
                    </a:lnTo>
                    <a:lnTo>
                      <a:pt x="1786" y="46"/>
                    </a:lnTo>
                    <a:lnTo>
                      <a:pt x="876" y="320"/>
                    </a:lnTo>
                    <a:lnTo>
                      <a:pt x="541" y="423"/>
                    </a:lnTo>
                    <a:lnTo>
                      <a:pt x="271" y="511"/>
                    </a:lnTo>
                    <a:lnTo>
                      <a:pt x="128" y="569"/>
                    </a:lnTo>
                    <a:lnTo>
                      <a:pt x="97" y="587"/>
                    </a:lnTo>
                    <a:lnTo>
                      <a:pt x="74" y="607"/>
                    </a:lnTo>
                    <a:lnTo>
                      <a:pt x="63" y="623"/>
                    </a:lnTo>
                    <a:lnTo>
                      <a:pt x="52" y="633"/>
                    </a:lnTo>
                    <a:lnTo>
                      <a:pt x="45" y="638"/>
                    </a:lnTo>
                    <a:lnTo>
                      <a:pt x="24" y="648"/>
                    </a:lnTo>
                    <a:lnTo>
                      <a:pt x="19" y="650"/>
                    </a:lnTo>
                    <a:lnTo>
                      <a:pt x="16" y="651"/>
                    </a:lnTo>
                    <a:lnTo>
                      <a:pt x="13" y="652"/>
                    </a:lnTo>
                    <a:lnTo>
                      <a:pt x="9" y="652"/>
                    </a:lnTo>
                    <a:lnTo>
                      <a:pt x="8" y="653"/>
                    </a:lnTo>
                    <a:lnTo>
                      <a:pt x="8" y="661"/>
                    </a:lnTo>
                    <a:lnTo>
                      <a:pt x="7" y="665"/>
                    </a:lnTo>
                    <a:lnTo>
                      <a:pt x="4" y="686"/>
                    </a:lnTo>
                    <a:lnTo>
                      <a:pt x="0" y="758"/>
                    </a:lnTo>
                    <a:lnTo>
                      <a:pt x="5" y="785"/>
                    </a:lnTo>
                    <a:lnTo>
                      <a:pt x="10" y="799"/>
                    </a:lnTo>
                    <a:lnTo>
                      <a:pt x="14" y="804"/>
                    </a:lnTo>
                    <a:lnTo>
                      <a:pt x="18" y="807"/>
                    </a:lnTo>
                    <a:lnTo>
                      <a:pt x="22" y="811"/>
                    </a:lnTo>
                    <a:lnTo>
                      <a:pt x="28" y="813"/>
                    </a:lnTo>
                    <a:lnTo>
                      <a:pt x="34" y="812"/>
                    </a:lnTo>
                    <a:lnTo>
                      <a:pt x="39" y="810"/>
                    </a:lnTo>
                    <a:lnTo>
                      <a:pt x="58" y="806"/>
                    </a:lnTo>
                    <a:lnTo>
                      <a:pt x="90" y="803"/>
                    </a:lnTo>
                    <a:lnTo>
                      <a:pt x="123" y="805"/>
                    </a:lnTo>
                    <a:lnTo>
                      <a:pt x="713" y="897"/>
                    </a:lnTo>
                    <a:lnTo>
                      <a:pt x="765" y="911"/>
                    </a:lnTo>
                    <a:lnTo>
                      <a:pt x="788" y="920"/>
                    </a:lnTo>
                    <a:lnTo>
                      <a:pt x="801" y="929"/>
                    </a:lnTo>
                    <a:lnTo>
                      <a:pt x="813" y="934"/>
                    </a:lnTo>
                    <a:lnTo>
                      <a:pt x="840" y="937"/>
                    </a:lnTo>
                    <a:lnTo>
                      <a:pt x="847" y="939"/>
                    </a:lnTo>
                    <a:lnTo>
                      <a:pt x="853" y="942"/>
                    </a:lnTo>
                    <a:lnTo>
                      <a:pt x="866" y="949"/>
                    </a:lnTo>
                    <a:lnTo>
                      <a:pt x="876" y="953"/>
                    </a:lnTo>
                    <a:lnTo>
                      <a:pt x="882" y="953"/>
                    </a:lnTo>
                    <a:lnTo>
                      <a:pt x="890" y="952"/>
                    </a:lnTo>
                    <a:lnTo>
                      <a:pt x="924" y="939"/>
                    </a:lnTo>
                    <a:lnTo>
                      <a:pt x="970" y="914"/>
                    </a:lnTo>
                    <a:lnTo>
                      <a:pt x="1339" y="652"/>
                    </a:lnTo>
                    <a:lnTo>
                      <a:pt x="1691" y="384"/>
                    </a:lnTo>
                    <a:lnTo>
                      <a:pt x="1774" y="310"/>
                    </a:lnTo>
                    <a:lnTo>
                      <a:pt x="1969" y="148"/>
                    </a:lnTo>
                    <a:lnTo>
                      <a:pt x="1981" y="139"/>
                    </a:lnTo>
                    <a:lnTo>
                      <a:pt x="1984" y="138"/>
                    </a:lnTo>
                    <a:lnTo>
                      <a:pt x="1987" y="136"/>
                    </a:lnTo>
                    <a:lnTo>
                      <a:pt x="1990" y="122"/>
                    </a:lnTo>
                    <a:lnTo>
                      <a:pt x="1992" y="88"/>
                    </a:lnTo>
                    <a:lnTo>
                      <a:pt x="1986" y="36"/>
                    </a:lnTo>
                    <a:lnTo>
                      <a:pt x="1981" y="20"/>
                    </a:lnTo>
                    <a:lnTo>
                      <a:pt x="1978" y="14"/>
                    </a:lnTo>
                    <a:lnTo>
                      <a:pt x="1976" y="10"/>
                    </a:lnTo>
                    <a:lnTo>
                      <a:pt x="1972" y="6"/>
                    </a:lnTo>
                    <a:lnTo>
                      <a:pt x="1964" y="2"/>
                    </a:lnTo>
                    <a:lnTo>
                      <a:pt x="1953" y="0"/>
                    </a:lnTo>
                    <a:lnTo>
                      <a:pt x="1947" y="0"/>
                    </a:lnTo>
                    <a:lnTo>
                      <a:pt x="1941" y="1"/>
                    </a:lnTo>
                    <a:lnTo>
                      <a:pt x="1936" y="2"/>
                    </a:lnTo>
                    <a:lnTo>
                      <a:pt x="1931" y="5"/>
                    </a:lnTo>
                    <a:close/>
                  </a:path>
                </a:pathLst>
              </a:custGeom>
              <a:solidFill>
                <a:srgbClr val="80D8DA"/>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36" name="Freeform 52"/>
              <p:cNvSpPr>
                <a:spLocks/>
              </p:cNvSpPr>
              <p:nvPr/>
            </p:nvSpPr>
            <p:spPr bwMode="auto">
              <a:xfrm>
                <a:off x="4651376" y="2854326"/>
                <a:ext cx="3122613" cy="1470025"/>
              </a:xfrm>
              <a:custGeom>
                <a:avLst/>
                <a:gdLst>
                  <a:gd name="T0" fmla="*/ 1271 w 1967"/>
                  <a:gd name="T1" fmla="*/ 3 h 926"/>
                  <a:gd name="T2" fmla="*/ 1229 w 1967"/>
                  <a:gd name="T3" fmla="*/ 10 h 926"/>
                  <a:gd name="T4" fmla="*/ 1213 w 1967"/>
                  <a:gd name="T5" fmla="*/ 16 h 926"/>
                  <a:gd name="T6" fmla="*/ 1183 w 1967"/>
                  <a:gd name="T7" fmla="*/ 36 h 926"/>
                  <a:gd name="T8" fmla="*/ 996 w 1967"/>
                  <a:gd name="T9" fmla="*/ 153 h 926"/>
                  <a:gd name="T10" fmla="*/ 836 w 1967"/>
                  <a:gd name="T11" fmla="*/ 228 h 926"/>
                  <a:gd name="T12" fmla="*/ 665 w 1967"/>
                  <a:gd name="T13" fmla="*/ 363 h 926"/>
                  <a:gd name="T14" fmla="*/ 583 w 1967"/>
                  <a:gd name="T15" fmla="*/ 420 h 926"/>
                  <a:gd name="T16" fmla="*/ 538 w 1967"/>
                  <a:gd name="T17" fmla="*/ 448 h 926"/>
                  <a:gd name="T18" fmla="*/ 84 w 1967"/>
                  <a:gd name="T19" fmla="*/ 681 h 926"/>
                  <a:gd name="T20" fmla="*/ 38 w 1967"/>
                  <a:gd name="T21" fmla="*/ 711 h 926"/>
                  <a:gd name="T22" fmla="*/ 18 w 1967"/>
                  <a:gd name="T23" fmla="*/ 727 h 926"/>
                  <a:gd name="T24" fmla="*/ 3 w 1967"/>
                  <a:gd name="T25" fmla="*/ 744 h 926"/>
                  <a:gd name="T26" fmla="*/ 0 w 1967"/>
                  <a:gd name="T27" fmla="*/ 754 h 926"/>
                  <a:gd name="T28" fmla="*/ 1 w 1967"/>
                  <a:gd name="T29" fmla="*/ 758 h 926"/>
                  <a:gd name="T30" fmla="*/ 3 w 1967"/>
                  <a:gd name="T31" fmla="*/ 762 h 926"/>
                  <a:gd name="T32" fmla="*/ 5 w 1967"/>
                  <a:gd name="T33" fmla="*/ 766 h 926"/>
                  <a:gd name="T34" fmla="*/ 13 w 1967"/>
                  <a:gd name="T35" fmla="*/ 773 h 926"/>
                  <a:gd name="T36" fmla="*/ 25 w 1967"/>
                  <a:gd name="T37" fmla="*/ 781 h 926"/>
                  <a:gd name="T38" fmla="*/ 53 w 1967"/>
                  <a:gd name="T39" fmla="*/ 791 h 926"/>
                  <a:gd name="T40" fmla="*/ 110 w 1967"/>
                  <a:gd name="T41" fmla="*/ 800 h 926"/>
                  <a:gd name="T42" fmla="*/ 239 w 1967"/>
                  <a:gd name="T43" fmla="*/ 813 h 926"/>
                  <a:gd name="T44" fmla="*/ 800 w 1967"/>
                  <a:gd name="T45" fmla="*/ 900 h 926"/>
                  <a:gd name="T46" fmla="*/ 865 w 1967"/>
                  <a:gd name="T47" fmla="*/ 923 h 926"/>
                  <a:gd name="T48" fmla="*/ 895 w 1967"/>
                  <a:gd name="T49" fmla="*/ 926 h 926"/>
                  <a:gd name="T50" fmla="*/ 904 w 1967"/>
                  <a:gd name="T51" fmla="*/ 925 h 926"/>
                  <a:gd name="T52" fmla="*/ 925 w 1967"/>
                  <a:gd name="T53" fmla="*/ 920 h 926"/>
                  <a:gd name="T54" fmla="*/ 935 w 1967"/>
                  <a:gd name="T55" fmla="*/ 916 h 926"/>
                  <a:gd name="T56" fmla="*/ 953 w 1967"/>
                  <a:gd name="T57" fmla="*/ 904 h 926"/>
                  <a:gd name="T58" fmla="*/ 958 w 1967"/>
                  <a:gd name="T59" fmla="*/ 899 h 926"/>
                  <a:gd name="T60" fmla="*/ 983 w 1967"/>
                  <a:gd name="T61" fmla="*/ 878 h 926"/>
                  <a:gd name="T62" fmla="*/ 1636 w 1967"/>
                  <a:gd name="T63" fmla="*/ 390 h 926"/>
                  <a:gd name="T64" fmla="*/ 1686 w 1967"/>
                  <a:gd name="T65" fmla="*/ 344 h 926"/>
                  <a:gd name="T66" fmla="*/ 1867 w 1967"/>
                  <a:gd name="T67" fmla="*/ 210 h 926"/>
                  <a:gd name="T68" fmla="*/ 1961 w 1967"/>
                  <a:gd name="T69" fmla="*/ 121 h 926"/>
                  <a:gd name="T70" fmla="*/ 1965 w 1967"/>
                  <a:gd name="T71" fmla="*/ 114 h 926"/>
                  <a:gd name="T72" fmla="*/ 1967 w 1967"/>
                  <a:gd name="T73" fmla="*/ 109 h 926"/>
                  <a:gd name="T74" fmla="*/ 1967 w 1967"/>
                  <a:gd name="T75" fmla="*/ 103 h 926"/>
                  <a:gd name="T76" fmla="*/ 1965 w 1967"/>
                  <a:gd name="T77" fmla="*/ 97 h 926"/>
                  <a:gd name="T78" fmla="*/ 1961 w 1967"/>
                  <a:gd name="T79" fmla="*/ 92 h 926"/>
                  <a:gd name="T80" fmla="*/ 1955 w 1967"/>
                  <a:gd name="T81" fmla="*/ 87 h 926"/>
                  <a:gd name="T82" fmla="*/ 1942 w 1967"/>
                  <a:gd name="T83" fmla="*/ 79 h 926"/>
                  <a:gd name="T84" fmla="*/ 1935 w 1967"/>
                  <a:gd name="T85" fmla="*/ 77 h 926"/>
                  <a:gd name="T86" fmla="*/ 1881 w 1967"/>
                  <a:gd name="T87" fmla="*/ 64 h 926"/>
                  <a:gd name="T88" fmla="*/ 1473 w 1967"/>
                  <a:gd name="T89" fmla="*/ 8 h 926"/>
                  <a:gd name="T90" fmla="*/ 1327 w 1967"/>
                  <a:gd name="T91" fmla="*/ 0 h 926"/>
                  <a:gd name="T92" fmla="*/ 1271 w 1967"/>
                  <a:gd name="T93" fmla="*/ 3 h 9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967" h="926">
                    <a:moveTo>
                      <a:pt x="1271" y="3"/>
                    </a:moveTo>
                    <a:lnTo>
                      <a:pt x="1229" y="10"/>
                    </a:lnTo>
                    <a:lnTo>
                      <a:pt x="1213" y="16"/>
                    </a:lnTo>
                    <a:lnTo>
                      <a:pt x="1183" y="36"/>
                    </a:lnTo>
                    <a:lnTo>
                      <a:pt x="996" y="153"/>
                    </a:lnTo>
                    <a:lnTo>
                      <a:pt x="836" y="228"/>
                    </a:lnTo>
                    <a:lnTo>
                      <a:pt x="665" y="363"/>
                    </a:lnTo>
                    <a:lnTo>
                      <a:pt x="583" y="420"/>
                    </a:lnTo>
                    <a:lnTo>
                      <a:pt x="538" y="448"/>
                    </a:lnTo>
                    <a:lnTo>
                      <a:pt x="84" y="681"/>
                    </a:lnTo>
                    <a:lnTo>
                      <a:pt x="38" y="711"/>
                    </a:lnTo>
                    <a:lnTo>
                      <a:pt x="18" y="727"/>
                    </a:lnTo>
                    <a:lnTo>
                      <a:pt x="3" y="744"/>
                    </a:lnTo>
                    <a:lnTo>
                      <a:pt x="0" y="754"/>
                    </a:lnTo>
                    <a:lnTo>
                      <a:pt x="1" y="758"/>
                    </a:lnTo>
                    <a:lnTo>
                      <a:pt x="3" y="762"/>
                    </a:lnTo>
                    <a:lnTo>
                      <a:pt x="5" y="766"/>
                    </a:lnTo>
                    <a:lnTo>
                      <a:pt x="13" y="773"/>
                    </a:lnTo>
                    <a:lnTo>
                      <a:pt x="25" y="781"/>
                    </a:lnTo>
                    <a:lnTo>
                      <a:pt x="53" y="791"/>
                    </a:lnTo>
                    <a:lnTo>
                      <a:pt x="110" y="800"/>
                    </a:lnTo>
                    <a:lnTo>
                      <a:pt x="239" y="813"/>
                    </a:lnTo>
                    <a:lnTo>
                      <a:pt x="800" y="900"/>
                    </a:lnTo>
                    <a:lnTo>
                      <a:pt x="865" y="923"/>
                    </a:lnTo>
                    <a:lnTo>
                      <a:pt x="895" y="926"/>
                    </a:lnTo>
                    <a:lnTo>
                      <a:pt x="904" y="925"/>
                    </a:lnTo>
                    <a:lnTo>
                      <a:pt x="925" y="920"/>
                    </a:lnTo>
                    <a:lnTo>
                      <a:pt x="935" y="916"/>
                    </a:lnTo>
                    <a:lnTo>
                      <a:pt x="953" y="904"/>
                    </a:lnTo>
                    <a:lnTo>
                      <a:pt x="958" y="899"/>
                    </a:lnTo>
                    <a:lnTo>
                      <a:pt x="983" y="878"/>
                    </a:lnTo>
                    <a:lnTo>
                      <a:pt x="1636" y="390"/>
                    </a:lnTo>
                    <a:lnTo>
                      <a:pt x="1686" y="344"/>
                    </a:lnTo>
                    <a:lnTo>
                      <a:pt x="1867" y="210"/>
                    </a:lnTo>
                    <a:lnTo>
                      <a:pt x="1961" y="121"/>
                    </a:lnTo>
                    <a:lnTo>
                      <a:pt x="1965" y="114"/>
                    </a:lnTo>
                    <a:lnTo>
                      <a:pt x="1967" y="109"/>
                    </a:lnTo>
                    <a:lnTo>
                      <a:pt x="1967" y="103"/>
                    </a:lnTo>
                    <a:lnTo>
                      <a:pt x="1965" y="97"/>
                    </a:lnTo>
                    <a:lnTo>
                      <a:pt x="1961" y="92"/>
                    </a:lnTo>
                    <a:lnTo>
                      <a:pt x="1955" y="87"/>
                    </a:lnTo>
                    <a:lnTo>
                      <a:pt x="1942" y="79"/>
                    </a:lnTo>
                    <a:lnTo>
                      <a:pt x="1935" y="77"/>
                    </a:lnTo>
                    <a:lnTo>
                      <a:pt x="1881" y="64"/>
                    </a:lnTo>
                    <a:lnTo>
                      <a:pt x="1473" y="8"/>
                    </a:lnTo>
                    <a:lnTo>
                      <a:pt x="1327" y="0"/>
                    </a:lnTo>
                    <a:lnTo>
                      <a:pt x="1271" y="3"/>
                    </a:lnTo>
                    <a:close/>
                  </a:path>
                </a:pathLst>
              </a:custGeom>
              <a:solidFill>
                <a:srgbClr val="ADE6E7"/>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37" name="Freeform 53"/>
              <p:cNvSpPr>
                <a:spLocks/>
              </p:cNvSpPr>
              <p:nvPr/>
            </p:nvSpPr>
            <p:spPr bwMode="auto">
              <a:xfrm>
                <a:off x="5367339" y="4391026"/>
                <a:ext cx="1073150" cy="933450"/>
              </a:xfrm>
              <a:custGeom>
                <a:avLst/>
                <a:gdLst>
                  <a:gd name="T0" fmla="*/ 9 w 676"/>
                  <a:gd name="T1" fmla="*/ 588 h 588"/>
                  <a:gd name="T2" fmla="*/ 21 w 676"/>
                  <a:gd name="T3" fmla="*/ 585 h 588"/>
                  <a:gd name="T4" fmla="*/ 52 w 676"/>
                  <a:gd name="T5" fmla="*/ 572 h 588"/>
                  <a:gd name="T6" fmla="*/ 79 w 676"/>
                  <a:gd name="T7" fmla="*/ 556 h 588"/>
                  <a:gd name="T8" fmla="*/ 520 w 676"/>
                  <a:gd name="T9" fmla="*/ 177 h 588"/>
                  <a:gd name="T10" fmla="*/ 635 w 676"/>
                  <a:gd name="T11" fmla="*/ 71 h 588"/>
                  <a:gd name="T12" fmla="*/ 652 w 676"/>
                  <a:gd name="T13" fmla="*/ 51 h 588"/>
                  <a:gd name="T14" fmla="*/ 665 w 676"/>
                  <a:gd name="T15" fmla="*/ 29 h 588"/>
                  <a:gd name="T16" fmla="*/ 676 w 676"/>
                  <a:gd name="T17" fmla="*/ 5 h 588"/>
                  <a:gd name="T18" fmla="*/ 676 w 676"/>
                  <a:gd name="T19" fmla="*/ 3 h 588"/>
                  <a:gd name="T20" fmla="*/ 674 w 676"/>
                  <a:gd name="T21" fmla="*/ 1 h 588"/>
                  <a:gd name="T22" fmla="*/ 672 w 676"/>
                  <a:gd name="T23" fmla="*/ 0 h 588"/>
                  <a:gd name="T24" fmla="*/ 667 w 676"/>
                  <a:gd name="T25" fmla="*/ 2 h 588"/>
                  <a:gd name="T26" fmla="*/ 651 w 676"/>
                  <a:gd name="T27" fmla="*/ 11 h 588"/>
                  <a:gd name="T28" fmla="*/ 639 w 676"/>
                  <a:gd name="T29" fmla="*/ 19 h 588"/>
                  <a:gd name="T30" fmla="*/ 448 w 676"/>
                  <a:gd name="T31" fmla="*/ 177 h 588"/>
                  <a:gd name="T32" fmla="*/ 151 w 676"/>
                  <a:gd name="T33" fmla="*/ 434 h 588"/>
                  <a:gd name="T34" fmla="*/ 18 w 676"/>
                  <a:gd name="T35" fmla="*/ 557 h 588"/>
                  <a:gd name="T36" fmla="*/ 9 w 676"/>
                  <a:gd name="T37" fmla="*/ 568 h 588"/>
                  <a:gd name="T38" fmla="*/ 1 w 676"/>
                  <a:gd name="T39" fmla="*/ 579 h 588"/>
                  <a:gd name="T40" fmla="*/ 0 w 676"/>
                  <a:gd name="T41" fmla="*/ 584 h 588"/>
                  <a:gd name="T42" fmla="*/ 1 w 676"/>
                  <a:gd name="T43" fmla="*/ 586 h 588"/>
                  <a:gd name="T44" fmla="*/ 4 w 676"/>
                  <a:gd name="T45" fmla="*/ 588 h 588"/>
                  <a:gd name="T46" fmla="*/ 9 w 676"/>
                  <a:gd name="T47"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76" h="588">
                    <a:moveTo>
                      <a:pt x="9" y="588"/>
                    </a:moveTo>
                    <a:lnTo>
                      <a:pt x="21" y="585"/>
                    </a:lnTo>
                    <a:lnTo>
                      <a:pt x="52" y="572"/>
                    </a:lnTo>
                    <a:lnTo>
                      <a:pt x="79" y="556"/>
                    </a:lnTo>
                    <a:lnTo>
                      <a:pt x="520" y="177"/>
                    </a:lnTo>
                    <a:lnTo>
                      <a:pt x="635" y="71"/>
                    </a:lnTo>
                    <a:lnTo>
                      <a:pt x="652" y="51"/>
                    </a:lnTo>
                    <a:lnTo>
                      <a:pt x="665" y="29"/>
                    </a:lnTo>
                    <a:lnTo>
                      <a:pt x="676" y="5"/>
                    </a:lnTo>
                    <a:lnTo>
                      <a:pt x="676" y="3"/>
                    </a:lnTo>
                    <a:lnTo>
                      <a:pt x="674" y="1"/>
                    </a:lnTo>
                    <a:lnTo>
                      <a:pt x="672" y="0"/>
                    </a:lnTo>
                    <a:lnTo>
                      <a:pt x="667" y="2"/>
                    </a:lnTo>
                    <a:lnTo>
                      <a:pt x="651" y="11"/>
                    </a:lnTo>
                    <a:lnTo>
                      <a:pt x="639" y="19"/>
                    </a:lnTo>
                    <a:lnTo>
                      <a:pt x="448" y="177"/>
                    </a:lnTo>
                    <a:lnTo>
                      <a:pt x="151" y="434"/>
                    </a:lnTo>
                    <a:lnTo>
                      <a:pt x="18" y="557"/>
                    </a:lnTo>
                    <a:lnTo>
                      <a:pt x="9" y="568"/>
                    </a:lnTo>
                    <a:lnTo>
                      <a:pt x="1" y="579"/>
                    </a:lnTo>
                    <a:lnTo>
                      <a:pt x="0" y="584"/>
                    </a:lnTo>
                    <a:lnTo>
                      <a:pt x="1" y="586"/>
                    </a:lnTo>
                    <a:lnTo>
                      <a:pt x="4" y="588"/>
                    </a:lnTo>
                    <a:lnTo>
                      <a:pt x="9" y="588"/>
                    </a:lnTo>
                    <a:close/>
                  </a:path>
                </a:pathLst>
              </a:custGeom>
              <a:solidFill>
                <a:srgbClr val="808080"/>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38" name="Freeform 54"/>
              <p:cNvSpPr>
                <a:spLocks/>
              </p:cNvSpPr>
              <p:nvPr/>
            </p:nvSpPr>
            <p:spPr bwMode="auto">
              <a:xfrm>
                <a:off x="4740276" y="5165726"/>
                <a:ext cx="1387475" cy="517525"/>
              </a:xfrm>
              <a:custGeom>
                <a:avLst/>
                <a:gdLst>
                  <a:gd name="T0" fmla="*/ 98 w 874"/>
                  <a:gd name="T1" fmla="*/ 3 h 326"/>
                  <a:gd name="T2" fmla="*/ 83 w 874"/>
                  <a:gd name="T3" fmla="*/ 11 h 326"/>
                  <a:gd name="T4" fmla="*/ 69 w 874"/>
                  <a:gd name="T5" fmla="*/ 40 h 326"/>
                  <a:gd name="T6" fmla="*/ 55 w 874"/>
                  <a:gd name="T7" fmla="*/ 48 h 326"/>
                  <a:gd name="T8" fmla="*/ 21 w 874"/>
                  <a:gd name="T9" fmla="*/ 59 h 326"/>
                  <a:gd name="T10" fmla="*/ 9 w 874"/>
                  <a:gd name="T11" fmla="*/ 70 h 326"/>
                  <a:gd name="T12" fmla="*/ 2 w 874"/>
                  <a:gd name="T13" fmla="*/ 89 h 326"/>
                  <a:gd name="T14" fmla="*/ 0 w 874"/>
                  <a:gd name="T15" fmla="*/ 127 h 326"/>
                  <a:gd name="T16" fmla="*/ 10 w 874"/>
                  <a:gd name="T17" fmla="*/ 155 h 326"/>
                  <a:gd name="T18" fmla="*/ 32 w 874"/>
                  <a:gd name="T19" fmla="*/ 178 h 326"/>
                  <a:gd name="T20" fmla="*/ 78 w 874"/>
                  <a:gd name="T21" fmla="*/ 188 h 326"/>
                  <a:gd name="T22" fmla="*/ 121 w 874"/>
                  <a:gd name="T23" fmla="*/ 183 h 326"/>
                  <a:gd name="T24" fmla="*/ 135 w 874"/>
                  <a:gd name="T25" fmla="*/ 176 h 326"/>
                  <a:gd name="T26" fmla="*/ 148 w 874"/>
                  <a:gd name="T27" fmla="*/ 158 h 326"/>
                  <a:gd name="T28" fmla="*/ 156 w 874"/>
                  <a:gd name="T29" fmla="*/ 129 h 326"/>
                  <a:gd name="T30" fmla="*/ 153 w 874"/>
                  <a:gd name="T31" fmla="*/ 99 h 326"/>
                  <a:gd name="T32" fmla="*/ 142 w 874"/>
                  <a:gd name="T33" fmla="*/ 75 h 326"/>
                  <a:gd name="T34" fmla="*/ 137 w 874"/>
                  <a:gd name="T35" fmla="*/ 69 h 326"/>
                  <a:gd name="T36" fmla="*/ 122 w 874"/>
                  <a:gd name="T37" fmla="*/ 64 h 326"/>
                  <a:gd name="T38" fmla="*/ 119 w 874"/>
                  <a:gd name="T39" fmla="*/ 61 h 326"/>
                  <a:gd name="T40" fmla="*/ 122 w 874"/>
                  <a:gd name="T41" fmla="*/ 52 h 326"/>
                  <a:gd name="T42" fmla="*/ 136 w 874"/>
                  <a:gd name="T43" fmla="*/ 44 h 326"/>
                  <a:gd name="T44" fmla="*/ 164 w 874"/>
                  <a:gd name="T45" fmla="*/ 42 h 326"/>
                  <a:gd name="T46" fmla="*/ 469 w 874"/>
                  <a:gd name="T47" fmla="*/ 110 h 326"/>
                  <a:gd name="T48" fmla="*/ 729 w 874"/>
                  <a:gd name="T49" fmla="*/ 141 h 326"/>
                  <a:gd name="T50" fmla="*/ 745 w 874"/>
                  <a:gd name="T51" fmla="*/ 144 h 326"/>
                  <a:gd name="T52" fmla="*/ 758 w 874"/>
                  <a:gd name="T53" fmla="*/ 160 h 326"/>
                  <a:gd name="T54" fmla="*/ 766 w 874"/>
                  <a:gd name="T55" fmla="*/ 189 h 326"/>
                  <a:gd name="T56" fmla="*/ 764 w 874"/>
                  <a:gd name="T57" fmla="*/ 197 h 326"/>
                  <a:gd name="T58" fmla="*/ 756 w 874"/>
                  <a:gd name="T59" fmla="*/ 203 h 326"/>
                  <a:gd name="T60" fmla="*/ 727 w 874"/>
                  <a:gd name="T61" fmla="*/ 216 h 326"/>
                  <a:gd name="T62" fmla="*/ 704 w 874"/>
                  <a:gd name="T63" fmla="*/ 259 h 326"/>
                  <a:gd name="T64" fmla="*/ 703 w 874"/>
                  <a:gd name="T65" fmla="*/ 282 h 326"/>
                  <a:gd name="T66" fmla="*/ 709 w 874"/>
                  <a:gd name="T67" fmla="*/ 294 h 326"/>
                  <a:gd name="T68" fmla="*/ 732 w 874"/>
                  <a:gd name="T69" fmla="*/ 316 h 326"/>
                  <a:gd name="T70" fmla="*/ 747 w 874"/>
                  <a:gd name="T71" fmla="*/ 323 h 326"/>
                  <a:gd name="T72" fmla="*/ 780 w 874"/>
                  <a:gd name="T73" fmla="*/ 326 h 326"/>
                  <a:gd name="T74" fmla="*/ 831 w 874"/>
                  <a:gd name="T75" fmla="*/ 312 h 326"/>
                  <a:gd name="T76" fmla="*/ 865 w 874"/>
                  <a:gd name="T77" fmla="*/ 285 h 326"/>
                  <a:gd name="T78" fmla="*/ 873 w 874"/>
                  <a:gd name="T79" fmla="*/ 262 h 326"/>
                  <a:gd name="T80" fmla="*/ 873 w 874"/>
                  <a:gd name="T81" fmla="*/ 233 h 326"/>
                  <a:gd name="T82" fmla="*/ 866 w 874"/>
                  <a:gd name="T83" fmla="*/ 210 h 326"/>
                  <a:gd name="T84" fmla="*/ 856 w 874"/>
                  <a:gd name="T85" fmla="*/ 203 h 326"/>
                  <a:gd name="T86" fmla="*/ 820 w 874"/>
                  <a:gd name="T87" fmla="*/ 193 h 326"/>
                  <a:gd name="T88" fmla="*/ 811 w 874"/>
                  <a:gd name="T89" fmla="*/ 185 h 326"/>
                  <a:gd name="T90" fmla="*/ 805 w 874"/>
                  <a:gd name="T91" fmla="*/ 152 h 326"/>
                  <a:gd name="T92" fmla="*/ 801 w 874"/>
                  <a:gd name="T93" fmla="*/ 139 h 326"/>
                  <a:gd name="T94" fmla="*/ 793 w 874"/>
                  <a:gd name="T95" fmla="*/ 124 h 326"/>
                  <a:gd name="T96" fmla="*/ 786 w 874"/>
                  <a:gd name="T97" fmla="*/ 114 h 326"/>
                  <a:gd name="T98" fmla="*/ 771 w 874"/>
                  <a:gd name="T99" fmla="*/ 105 h 326"/>
                  <a:gd name="T100" fmla="*/ 736 w 874"/>
                  <a:gd name="T101" fmla="*/ 97 h 326"/>
                  <a:gd name="T102" fmla="*/ 501 w 874"/>
                  <a:gd name="T103" fmla="*/ 66 h 326"/>
                  <a:gd name="T104" fmla="*/ 472 w 874"/>
                  <a:gd name="T105" fmla="*/ 59 h 326"/>
                  <a:gd name="T106" fmla="*/ 115 w 874"/>
                  <a:gd name="T107" fmla="*/ 0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74" h="326">
                    <a:moveTo>
                      <a:pt x="115" y="0"/>
                    </a:moveTo>
                    <a:lnTo>
                      <a:pt x="98" y="3"/>
                    </a:lnTo>
                    <a:lnTo>
                      <a:pt x="92" y="5"/>
                    </a:lnTo>
                    <a:lnTo>
                      <a:pt x="83" y="11"/>
                    </a:lnTo>
                    <a:lnTo>
                      <a:pt x="77" y="19"/>
                    </a:lnTo>
                    <a:lnTo>
                      <a:pt x="69" y="40"/>
                    </a:lnTo>
                    <a:lnTo>
                      <a:pt x="64" y="44"/>
                    </a:lnTo>
                    <a:lnTo>
                      <a:pt x="55" y="48"/>
                    </a:lnTo>
                    <a:lnTo>
                      <a:pt x="40" y="49"/>
                    </a:lnTo>
                    <a:lnTo>
                      <a:pt x="21" y="59"/>
                    </a:lnTo>
                    <a:lnTo>
                      <a:pt x="13" y="65"/>
                    </a:lnTo>
                    <a:lnTo>
                      <a:pt x="9" y="70"/>
                    </a:lnTo>
                    <a:lnTo>
                      <a:pt x="7" y="75"/>
                    </a:lnTo>
                    <a:lnTo>
                      <a:pt x="2" y="89"/>
                    </a:lnTo>
                    <a:lnTo>
                      <a:pt x="0" y="108"/>
                    </a:lnTo>
                    <a:lnTo>
                      <a:pt x="0" y="127"/>
                    </a:lnTo>
                    <a:lnTo>
                      <a:pt x="3" y="143"/>
                    </a:lnTo>
                    <a:lnTo>
                      <a:pt x="10" y="155"/>
                    </a:lnTo>
                    <a:lnTo>
                      <a:pt x="20" y="167"/>
                    </a:lnTo>
                    <a:lnTo>
                      <a:pt x="32" y="178"/>
                    </a:lnTo>
                    <a:lnTo>
                      <a:pt x="47" y="183"/>
                    </a:lnTo>
                    <a:lnTo>
                      <a:pt x="78" y="188"/>
                    </a:lnTo>
                    <a:lnTo>
                      <a:pt x="101" y="187"/>
                    </a:lnTo>
                    <a:lnTo>
                      <a:pt x="121" y="183"/>
                    </a:lnTo>
                    <a:lnTo>
                      <a:pt x="129" y="180"/>
                    </a:lnTo>
                    <a:lnTo>
                      <a:pt x="135" y="176"/>
                    </a:lnTo>
                    <a:lnTo>
                      <a:pt x="145" y="165"/>
                    </a:lnTo>
                    <a:lnTo>
                      <a:pt x="148" y="158"/>
                    </a:lnTo>
                    <a:lnTo>
                      <a:pt x="153" y="144"/>
                    </a:lnTo>
                    <a:lnTo>
                      <a:pt x="156" y="129"/>
                    </a:lnTo>
                    <a:lnTo>
                      <a:pt x="156" y="115"/>
                    </a:lnTo>
                    <a:lnTo>
                      <a:pt x="153" y="99"/>
                    </a:lnTo>
                    <a:lnTo>
                      <a:pt x="145" y="80"/>
                    </a:lnTo>
                    <a:lnTo>
                      <a:pt x="142" y="75"/>
                    </a:lnTo>
                    <a:lnTo>
                      <a:pt x="140" y="71"/>
                    </a:lnTo>
                    <a:lnTo>
                      <a:pt x="137" y="69"/>
                    </a:lnTo>
                    <a:lnTo>
                      <a:pt x="129" y="65"/>
                    </a:lnTo>
                    <a:lnTo>
                      <a:pt x="122" y="64"/>
                    </a:lnTo>
                    <a:lnTo>
                      <a:pt x="120" y="63"/>
                    </a:lnTo>
                    <a:lnTo>
                      <a:pt x="119" y="61"/>
                    </a:lnTo>
                    <a:lnTo>
                      <a:pt x="120" y="57"/>
                    </a:lnTo>
                    <a:lnTo>
                      <a:pt x="122" y="52"/>
                    </a:lnTo>
                    <a:lnTo>
                      <a:pt x="127" y="47"/>
                    </a:lnTo>
                    <a:lnTo>
                      <a:pt x="136" y="44"/>
                    </a:lnTo>
                    <a:lnTo>
                      <a:pt x="145" y="42"/>
                    </a:lnTo>
                    <a:lnTo>
                      <a:pt x="164" y="42"/>
                    </a:lnTo>
                    <a:lnTo>
                      <a:pt x="184" y="45"/>
                    </a:lnTo>
                    <a:lnTo>
                      <a:pt x="469" y="110"/>
                    </a:lnTo>
                    <a:lnTo>
                      <a:pt x="675" y="139"/>
                    </a:lnTo>
                    <a:lnTo>
                      <a:pt x="729" y="141"/>
                    </a:lnTo>
                    <a:lnTo>
                      <a:pt x="740" y="143"/>
                    </a:lnTo>
                    <a:lnTo>
                      <a:pt x="745" y="144"/>
                    </a:lnTo>
                    <a:lnTo>
                      <a:pt x="754" y="153"/>
                    </a:lnTo>
                    <a:lnTo>
                      <a:pt x="758" y="160"/>
                    </a:lnTo>
                    <a:lnTo>
                      <a:pt x="766" y="182"/>
                    </a:lnTo>
                    <a:lnTo>
                      <a:pt x="766" y="189"/>
                    </a:lnTo>
                    <a:lnTo>
                      <a:pt x="765" y="193"/>
                    </a:lnTo>
                    <a:lnTo>
                      <a:pt x="764" y="197"/>
                    </a:lnTo>
                    <a:lnTo>
                      <a:pt x="760" y="200"/>
                    </a:lnTo>
                    <a:lnTo>
                      <a:pt x="756" y="203"/>
                    </a:lnTo>
                    <a:lnTo>
                      <a:pt x="733" y="212"/>
                    </a:lnTo>
                    <a:lnTo>
                      <a:pt x="727" y="216"/>
                    </a:lnTo>
                    <a:lnTo>
                      <a:pt x="719" y="226"/>
                    </a:lnTo>
                    <a:lnTo>
                      <a:pt x="704" y="259"/>
                    </a:lnTo>
                    <a:lnTo>
                      <a:pt x="702" y="275"/>
                    </a:lnTo>
                    <a:lnTo>
                      <a:pt x="703" y="282"/>
                    </a:lnTo>
                    <a:lnTo>
                      <a:pt x="705" y="289"/>
                    </a:lnTo>
                    <a:lnTo>
                      <a:pt x="709" y="294"/>
                    </a:lnTo>
                    <a:lnTo>
                      <a:pt x="720" y="306"/>
                    </a:lnTo>
                    <a:lnTo>
                      <a:pt x="732" y="316"/>
                    </a:lnTo>
                    <a:lnTo>
                      <a:pt x="740" y="320"/>
                    </a:lnTo>
                    <a:lnTo>
                      <a:pt x="747" y="323"/>
                    </a:lnTo>
                    <a:lnTo>
                      <a:pt x="762" y="326"/>
                    </a:lnTo>
                    <a:lnTo>
                      <a:pt x="780" y="326"/>
                    </a:lnTo>
                    <a:lnTo>
                      <a:pt x="815" y="319"/>
                    </a:lnTo>
                    <a:lnTo>
                      <a:pt x="831" y="312"/>
                    </a:lnTo>
                    <a:lnTo>
                      <a:pt x="854" y="297"/>
                    </a:lnTo>
                    <a:lnTo>
                      <a:pt x="865" y="285"/>
                    </a:lnTo>
                    <a:lnTo>
                      <a:pt x="869" y="278"/>
                    </a:lnTo>
                    <a:lnTo>
                      <a:pt x="873" y="262"/>
                    </a:lnTo>
                    <a:lnTo>
                      <a:pt x="874" y="243"/>
                    </a:lnTo>
                    <a:lnTo>
                      <a:pt x="873" y="233"/>
                    </a:lnTo>
                    <a:lnTo>
                      <a:pt x="869" y="217"/>
                    </a:lnTo>
                    <a:lnTo>
                      <a:pt x="866" y="210"/>
                    </a:lnTo>
                    <a:lnTo>
                      <a:pt x="861" y="206"/>
                    </a:lnTo>
                    <a:lnTo>
                      <a:pt x="856" y="203"/>
                    </a:lnTo>
                    <a:lnTo>
                      <a:pt x="826" y="196"/>
                    </a:lnTo>
                    <a:lnTo>
                      <a:pt x="820" y="193"/>
                    </a:lnTo>
                    <a:lnTo>
                      <a:pt x="815" y="190"/>
                    </a:lnTo>
                    <a:lnTo>
                      <a:pt x="811" y="185"/>
                    </a:lnTo>
                    <a:lnTo>
                      <a:pt x="808" y="172"/>
                    </a:lnTo>
                    <a:lnTo>
                      <a:pt x="805" y="152"/>
                    </a:lnTo>
                    <a:lnTo>
                      <a:pt x="804" y="145"/>
                    </a:lnTo>
                    <a:lnTo>
                      <a:pt x="801" y="139"/>
                    </a:lnTo>
                    <a:lnTo>
                      <a:pt x="798" y="134"/>
                    </a:lnTo>
                    <a:lnTo>
                      <a:pt x="793" y="124"/>
                    </a:lnTo>
                    <a:lnTo>
                      <a:pt x="790" y="119"/>
                    </a:lnTo>
                    <a:lnTo>
                      <a:pt x="786" y="114"/>
                    </a:lnTo>
                    <a:lnTo>
                      <a:pt x="780" y="110"/>
                    </a:lnTo>
                    <a:lnTo>
                      <a:pt x="771" y="105"/>
                    </a:lnTo>
                    <a:lnTo>
                      <a:pt x="766" y="104"/>
                    </a:lnTo>
                    <a:lnTo>
                      <a:pt x="736" y="97"/>
                    </a:lnTo>
                    <a:lnTo>
                      <a:pt x="678" y="91"/>
                    </a:lnTo>
                    <a:lnTo>
                      <a:pt x="501" y="66"/>
                    </a:lnTo>
                    <a:lnTo>
                      <a:pt x="495" y="65"/>
                    </a:lnTo>
                    <a:lnTo>
                      <a:pt x="472" y="59"/>
                    </a:lnTo>
                    <a:lnTo>
                      <a:pt x="153" y="2"/>
                    </a:lnTo>
                    <a:lnTo>
                      <a:pt x="115" y="0"/>
                    </a:lnTo>
                    <a:close/>
                  </a:path>
                </a:pathLst>
              </a:custGeom>
              <a:solidFill>
                <a:srgbClr val="4D4D4D"/>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39" name="Freeform 55"/>
              <p:cNvSpPr>
                <a:spLocks/>
              </p:cNvSpPr>
              <p:nvPr/>
            </p:nvSpPr>
            <p:spPr bwMode="auto">
              <a:xfrm>
                <a:off x="5354639" y="4349751"/>
                <a:ext cx="234950" cy="981075"/>
              </a:xfrm>
              <a:custGeom>
                <a:avLst/>
                <a:gdLst>
                  <a:gd name="T0" fmla="*/ 138 w 148"/>
                  <a:gd name="T1" fmla="*/ 19 h 618"/>
                  <a:gd name="T2" fmla="*/ 126 w 148"/>
                  <a:gd name="T3" fmla="*/ 12 h 618"/>
                  <a:gd name="T4" fmla="*/ 97 w 148"/>
                  <a:gd name="T5" fmla="*/ 4 h 618"/>
                  <a:gd name="T6" fmla="*/ 54 w 148"/>
                  <a:gd name="T7" fmla="*/ 0 h 618"/>
                  <a:gd name="T8" fmla="*/ 34 w 148"/>
                  <a:gd name="T9" fmla="*/ 2 h 618"/>
                  <a:gd name="T10" fmla="*/ 25 w 148"/>
                  <a:gd name="T11" fmla="*/ 4 h 618"/>
                  <a:gd name="T12" fmla="*/ 18 w 148"/>
                  <a:gd name="T13" fmla="*/ 8 h 618"/>
                  <a:gd name="T14" fmla="*/ 12 w 148"/>
                  <a:gd name="T15" fmla="*/ 13 h 618"/>
                  <a:gd name="T16" fmla="*/ 7 w 148"/>
                  <a:gd name="T17" fmla="*/ 19 h 618"/>
                  <a:gd name="T18" fmla="*/ 3 w 148"/>
                  <a:gd name="T19" fmla="*/ 26 h 618"/>
                  <a:gd name="T20" fmla="*/ 0 w 148"/>
                  <a:gd name="T21" fmla="*/ 55 h 618"/>
                  <a:gd name="T22" fmla="*/ 19 w 148"/>
                  <a:gd name="T23" fmla="*/ 198 h 618"/>
                  <a:gd name="T24" fmla="*/ 20 w 148"/>
                  <a:gd name="T25" fmla="*/ 229 h 618"/>
                  <a:gd name="T26" fmla="*/ 14 w 148"/>
                  <a:gd name="T27" fmla="*/ 507 h 618"/>
                  <a:gd name="T28" fmla="*/ 13 w 148"/>
                  <a:gd name="T29" fmla="*/ 527 h 618"/>
                  <a:gd name="T30" fmla="*/ 10 w 148"/>
                  <a:gd name="T31" fmla="*/ 546 h 618"/>
                  <a:gd name="T32" fmla="*/ 7 w 148"/>
                  <a:gd name="T33" fmla="*/ 558 h 618"/>
                  <a:gd name="T34" fmla="*/ 6 w 148"/>
                  <a:gd name="T35" fmla="*/ 568 h 618"/>
                  <a:gd name="T36" fmla="*/ 6 w 148"/>
                  <a:gd name="T37" fmla="*/ 573 h 618"/>
                  <a:gd name="T38" fmla="*/ 7 w 148"/>
                  <a:gd name="T39" fmla="*/ 578 h 618"/>
                  <a:gd name="T40" fmla="*/ 11 w 148"/>
                  <a:gd name="T41" fmla="*/ 591 h 618"/>
                  <a:gd name="T42" fmla="*/ 19 w 148"/>
                  <a:gd name="T43" fmla="*/ 602 h 618"/>
                  <a:gd name="T44" fmla="*/ 29 w 148"/>
                  <a:gd name="T45" fmla="*/ 611 h 618"/>
                  <a:gd name="T46" fmla="*/ 34 w 148"/>
                  <a:gd name="T47" fmla="*/ 614 h 618"/>
                  <a:gd name="T48" fmla="*/ 48 w 148"/>
                  <a:gd name="T49" fmla="*/ 618 h 618"/>
                  <a:gd name="T50" fmla="*/ 78 w 148"/>
                  <a:gd name="T51" fmla="*/ 617 h 618"/>
                  <a:gd name="T52" fmla="*/ 97 w 148"/>
                  <a:gd name="T53" fmla="*/ 612 h 618"/>
                  <a:gd name="T54" fmla="*/ 105 w 148"/>
                  <a:gd name="T55" fmla="*/ 607 h 618"/>
                  <a:gd name="T56" fmla="*/ 112 w 148"/>
                  <a:gd name="T57" fmla="*/ 602 h 618"/>
                  <a:gd name="T58" fmla="*/ 117 w 148"/>
                  <a:gd name="T59" fmla="*/ 596 h 618"/>
                  <a:gd name="T60" fmla="*/ 120 w 148"/>
                  <a:gd name="T61" fmla="*/ 591 h 618"/>
                  <a:gd name="T62" fmla="*/ 126 w 148"/>
                  <a:gd name="T63" fmla="*/ 577 h 618"/>
                  <a:gd name="T64" fmla="*/ 129 w 148"/>
                  <a:gd name="T65" fmla="*/ 534 h 618"/>
                  <a:gd name="T66" fmla="*/ 122 w 148"/>
                  <a:gd name="T67" fmla="*/ 222 h 618"/>
                  <a:gd name="T68" fmla="*/ 126 w 148"/>
                  <a:gd name="T69" fmla="*/ 117 h 618"/>
                  <a:gd name="T70" fmla="*/ 132 w 148"/>
                  <a:gd name="T71" fmla="*/ 86 h 618"/>
                  <a:gd name="T72" fmla="*/ 146 w 148"/>
                  <a:gd name="T73" fmla="*/ 47 h 618"/>
                  <a:gd name="T74" fmla="*/ 148 w 148"/>
                  <a:gd name="T75" fmla="*/ 38 h 618"/>
                  <a:gd name="T76" fmla="*/ 148 w 148"/>
                  <a:gd name="T77" fmla="*/ 34 h 618"/>
                  <a:gd name="T78" fmla="*/ 147 w 148"/>
                  <a:gd name="T79" fmla="*/ 30 h 618"/>
                  <a:gd name="T80" fmla="*/ 145 w 148"/>
                  <a:gd name="T81" fmla="*/ 25 h 618"/>
                  <a:gd name="T82" fmla="*/ 142 w 148"/>
                  <a:gd name="T83" fmla="*/ 22 h 618"/>
                  <a:gd name="T84" fmla="*/ 138 w 148"/>
                  <a:gd name="T85" fmla="*/ 19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 h="618">
                    <a:moveTo>
                      <a:pt x="138" y="19"/>
                    </a:moveTo>
                    <a:lnTo>
                      <a:pt x="126" y="12"/>
                    </a:lnTo>
                    <a:lnTo>
                      <a:pt x="97" y="4"/>
                    </a:lnTo>
                    <a:lnTo>
                      <a:pt x="54" y="0"/>
                    </a:lnTo>
                    <a:lnTo>
                      <a:pt x="34" y="2"/>
                    </a:lnTo>
                    <a:lnTo>
                      <a:pt x="25" y="4"/>
                    </a:lnTo>
                    <a:lnTo>
                      <a:pt x="18" y="8"/>
                    </a:lnTo>
                    <a:lnTo>
                      <a:pt x="12" y="13"/>
                    </a:lnTo>
                    <a:lnTo>
                      <a:pt x="7" y="19"/>
                    </a:lnTo>
                    <a:lnTo>
                      <a:pt x="3" y="26"/>
                    </a:lnTo>
                    <a:lnTo>
                      <a:pt x="0" y="55"/>
                    </a:lnTo>
                    <a:lnTo>
                      <a:pt x="19" y="198"/>
                    </a:lnTo>
                    <a:lnTo>
                      <a:pt x="20" y="229"/>
                    </a:lnTo>
                    <a:lnTo>
                      <a:pt x="14" y="507"/>
                    </a:lnTo>
                    <a:lnTo>
                      <a:pt x="13" y="527"/>
                    </a:lnTo>
                    <a:lnTo>
                      <a:pt x="10" y="546"/>
                    </a:lnTo>
                    <a:lnTo>
                      <a:pt x="7" y="558"/>
                    </a:lnTo>
                    <a:lnTo>
                      <a:pt x="6" y="568"/>
                    </a:lnTo>
                    <a:lnTo>
                      <a:pt x="6" y="573"/>
                    </a:lnTo>
                    <a:lnTo>
                      <a:pt x="7" y="578"/>
                    </a:lnTo>
                    <a:lnTo>
                      <a:pt x="11" y="591"/>
                    </a:lnTo>
                    <a:lnTo>
                      <a:pt x="19" y="602"/>
                    </a:lnTo>
                    <a:lnTo>
                      <a:pt x="29" y="611"/>
                    </a:lnTo>
                    <a:lnTo>
                      <a:pt x="34" y="614"/>
                    </a:lnTo>
                    <a:lnTo>
                      <a:pt x="48" y="618"/>
                    </a:lnTo>
                    <a:lnTo>
                      <a:pt x="78" y="617"/>
                    </a:lnTo>
                    <a:lnTo>
                      <a:pt x="97" y="612"/>
                    </a:lnTo>
                    <a:lnTo>
                      <a:pt x="105" y="607"/>
                    </a:lnTo>
                    <a:lnTo>
                      <a:pt x="112" y="602"/>
                    </a:lnTo>
                    <a:lnTo>
                      <a:pt x="117" y="596"/>
                    </a:lnTo>
                    <a:lnTo>
                      <a:pt x="120" y="591"/>
                    </a:lnTo>
                    <a:lnTo>
                      <a:pt x="126" y="577"/>
                    </a:lnTo>
                    <a:lnTo>
                      <a:pt x="129" y="534"/>
                    </a:lnTo>
                    <a:lnTo>
                      <a:pt x="122" y="222"/>
                    </a:lnTo>
                    <a:lnTo>
                      <a:pt x="126" y="117"/>
                    </a:lnTo>
                    <a:lnTo>
                      <a:pt x="132" y="86"/>
                    </a:lnTo>
                    <a:lnTo>
                      <a:pt x="146" y="47"/>
                    </a:lnTo>
                    <a:lnTo>
                      <a:pt x="148" y="38"/>
                    </a:lnTo>
                    <a:lnTo>
                      <a:pt x="148" y="34"/>
                    </a:lnTo>
                    <a:lnTo>
                      <a:pt x="147" y="30"/>
                    </a:lnTo>
                    <a:lnTo>
                      <a:pt x="145" y="25"/>
                    </a:lnTo>
                    <a:lnTo>
                      <a:pt x="142" y="22"/>
                    </a:lnTo>
                    <a:lnTo>
                      <a:pt x="138" y="19"/>
                    </a:lnTo>
                    <a:close/>
                  </a:path>
                </a:pathLst>
              </a:custGeom>
              <a:solidFill>
                <a:srgbClr val="808080"/>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40" name="Freeform 56"/>
              <p:cNvSpPr>
                <a:spLocks/>
              </p:cNvSpPr>
              <p:nvPr/>
            </p:nvSpPr>
            <p:spPr bwMode="auto">
              <a:xfrm>
                <a:off x="5397501" y="4335464"/>
                <a:ext cx="149225" cy="949325"/>
              </a:xfrm>
              <a:custGeom>
                <a:avLst/>
                <a:gdLst>
                  <a:gd name="T0" fmla="*/ 92 w 94"/>
                  <a:gd name="T1" fmla="*/ 24 h 598"/>
                  <a:gd name="T2" fmla="*/ 87 w 94"/>
                  <a:gd name="T3" fmla="*/ 19 h 598"/>
                  <a:gd name="T4" fmla="*/ 79 w 94"/>
                  <a:gd name="T5" fmla="*/ 16 h 598"/>
                  <a:gd name="T6" fmla="*/ 58 w 94"/>
                  <a:gd name="T7" fmla="*/ 9 h 598"/>
                  <a:gd name="T8" fmla="*/ 11 w 94"/>
                  <a:gd name="T9" fmla="*/ 2 h 598"/>
                  <a:gd name="T10" fmla="*/ 8 w 94"/>
                  <a:gd name="T11" fmla="*/ 0 h 598"/>
                  <a:gd name="T12" fmla="*/ 5 w 94"/>
                  <a:gd name="T13" fmla="*/ 0 h 598"/>
                  <a:gd name="T14" fmla="*/ 3 w 94"/>
                  <a:gd name="T15" fmla="*/ 2 h 598"/>
                  <a:gd name="T16" fmla="*/ 1 w 94"/>
                  <a:gd name="T17" fmla="*/ 10 h 598"/>
                  <a:gd name="T18" fmla="*/ 1 w 94"/>
                  <a:gd name="T19" fmla="*/ 13 h 598"/>
                  <a:gd name="T20" fmla="*/ 0 w 94"/>
                  <a:gd name="T21" fmla="*/ 18 h 598"/>
                  <a:gd name="T22" fmla="*/ 17 w 94"/>
                  <a:gd name="T23" fmla="*/ 211 h 598"/>
                  <a:gd name="T24" fmla="*/ 10 w 94"/>
                  <a:gd name="T25" fmla="*/ 557 h 598"/>
                  <a:gd name="T26" fmla="*/ 11 w 94"/>
                  <a:gd name="T27" fmla="*/ 563 h 598"/>
                  <a:gd name="T28" fmla="*/ 15 w 94"/>
                  <a:gd name="T29" fmla="*/ 583 h 598"/>
                  <a:gd name="T30" fmla="*/ 19 w 94"/>
                  <a:gd name="T31" fmla="*/ 591 h 598"/>
                  <a:gd name="T32" fmla="*/ 20 w 94"/>
                  <a:gd name="T33" fmla="*/ 594 h 598"/>
                  <a:gd name="T34" fmla="*/ 26 w 94"/>
                  <a:gd name="T35" fmla="*/ 597 h 598"/>
                  <a:gd name="T36" fmla="*/ 31 w 94"/>
                  <a:gd name="T37" fmla="*/ 598 h 598"/>
                  <a:gd name="T38" fmla="*/ 37 w 94"/>
                  <a:gd name="T39" fmla="*/ 596 h 598"/>
                  <a:gd name="T40" fmla="*/ 54 w 94"/>
                  <a:gd name="T41" fmla="*/ 584 h 598"/>
                  <a:gd name="T42" fmla="*/ 61 w 94"/>
                  <a:gd name="T43" fmla="*/ 577 h 598"/>
                  <a:gd name="T44" fmla="*/ 64 w 94"/>
                  <a:gd name="T45" fmla="*/ 576 h 598"/>
                  <a:gd name="T46" fmla="*/ 67 w 94"/>
                  <a:gd name="T47" fmla="*/ 575 h 598"/>
                  <a:gd name="T48" fmla="*/ 72 w 94"/>
                  <a:gd name="T49" fmla="*/ 573 h 598"/>
                  <a:gd name="T50" fmla="*/ 75 w 94"/>
                  <a:gd name="T51" fmla="*/ 571 h 598"/>
                  <a:gd name="T52" fmla="*/ 77 w 94"/>
                  <a:gd name="T53" fmla="*/ 565 h 598"/>
                  <a:gd name="T54" fmla="*/ 77 w 94"/>
                  <a:gd name="T55" fmla="*/ 560 h 598"/>
                  <a:gd name="T56" fmla="*/ 78 w 94"/>
                  <a:gd name="T57" fmla="*/ 556 h 598"/>
                  <a:gd name="T58" fmla="*/ 78 w 94"/>
                  <a:gd name="T59" fmla="*/ 536 h 598"/>
                  <a:gd name="T60" fmla="*/ 66 w 94"/>
                  <a:gd name="T61" fmla="*/ 401 h 598"/>
                  <a:gd name="T62" fmla="*/ 64 w 94"/>
                  <a:gd name="T63" fmla="*/ 220 h 598"/>
                  <a:gd name="T64" fmla="*/ 67 w 94"/>
                  <a:gd name="T65" fmla="*/ 134 h 598"/>
                  <a:gd name="T66" fmla="*/ 81 w 94"/>
                  <a:gd name="T67" fmla="*/ 67 h 598"/>
                  <a:gd name="T68" fmla="*/ 92 w 94"/>
                  <a:gd name="T69" fmla="*/ 43 h 598"/>
                  <a:gd name="T70" fmla="*/ 94 w 94"/>
                  <a:gd name="T71" fmla="*/ 29 h 598"/>
                  <a:gd name="T72" fmla="*/ 92 w 94"/>
                  <a:gd name="T73" fmla="*/ 24 h 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4" h="598">
                    <a:moveTo>
                      <a:pt x="92" y="24"/>
                    </a:moveTo>
                    <a:lnTo>
                      <a:pt x="87" y="19"/>
                    </a:lnTo>
                    <a:lnTo>
                      <a:pt x="79" y="16"/>
                    </a:lnTo>
                    <a:lnTo>
                      <a:pt x="58" y="9"/>
                    </a:lnTo>
                    <a:lnTo>
                      <a:pt x="11" y="2"/>
                    </a:lnTo>
                    <a:lnTo>
                      <a:pt x="8" y="0"/>
                    </a:lnTo>
                    <a:lnTo>
                      <a:pt x="5" y="0"/>
                    </a:lnTo>
                    <a:lnTo>
                      <a:pt x="3" y="2"/>
                    </a:lnTo>
                    <a:lnTo>
                      <a:pt x="1" y="10"/>
                    </a:lnTo>
                    <a:lnTo>
                      <a:pt x="1" y="13"/>
                    </a:lnTo>
                    <a:lnTo>
                      <a:pt x="0" y="18"/>
                    </a:lnTo>
                    <a:lnTo>
                      <a:pt x="17" y="211"/>
                    </a:lnTo>
                    <a:lnTo>
                      <a:pt x="10" y="557"/>
                    </a:lnTo>
                    <a:lnTo>
                      <a:pt x="11" y="563"/>
                    </a:lnTo>
                    <a:lnTo>
                      <a:pt x="15" y="583"/>
                    </a:lnTo>
                    <a:lnTo>
                      <a:pt x="19" y="591"/>
                    </a:lnTo>
                    <a:lnTo>
                      <a:pt x="20" y="594"/>
                    </a:lnTo>
                    <a:lnTo>
                      <a:pt x="26" y="597"/>
                    </a:lnTo>
                    <a:lnTo>
                      <a:pt x="31" y="598"/>
                    </a:lnTo>
                    <a:lnTo>
                      <a:pt x="37" y="596"/>
                    </a:lnTo>
                    <a:lnTo>
                      <a:pt x="54" y="584"/>
                    </a:lnTo>
                    <a:lnTo>
                      <a:pt x="61" y="577"/>
                    </a:lnTo>
                    <a:lnTo>
                      <a:pt x="64" y="576"/>
                    </a:lnTo>
                    <a:lnTo>
                      <a:pt x="67" y="575"/>
                    </a:lnTo>
                    <a:lnTo>
                      <a:pt x="72" y="573"/>
                    </a:lnTo>
                    <a:lnTo>
                      <a:pt x="75" y="571"/>
                    </a:lnTo>
                    <a:lnTo>
                      <a:pt x="77" y="565"/>
                    </a:lnTo>
                    <a:lnTo>
                      <a:pt x="77" y="560"/>
                    </a:lnTo>
                    <a:lnTo>
                      <a:pt x="78" y="556"/>
                    </a:lnTo>
                    <a:lnTo>
                      <a:pt x="78" y="536"/>
                    </a:lnTo>
                    <a:lnTo>
                      <a:pt x="66" y="401"/>
                    </a:lnTo>
                    <a:lnTo>
                      <a:pt x="64" y="220"/>
                    </a:lnTo>
                    <a:lnTo>
                      <a:pt x="67" y="134"/>
                    </a:lnTo>
                    <a:lnTo>
                      <a:pt x="81" y="67"/>
                    </a:lnTo>
                    <a:lnTo>
                      <a:pt x="92" y="43"/>
                    </a:lnTo>
                    <a:lnTo>
                      <a:pt x="94" y="29"/>
                    </a:lnTo>
                    <a:lnTo>
                      <a:pt x="92" y="24"/>
                    </a:lnTo>
                    <a:close/>
                  </a:path>
                </a:pathLst>
              </a:custGeom>
              <a:solidFill>
                <a:srgbClr val="B2B2B2"/>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41" name="Freeform 57"/>
              <p:cNvSpPr>
                <a:spLocks/>
              </p:cNvSpPr>
              <p:nvPr/>
            </p:nvSpPr>
            <p:spPr bwMode="auto">
              <a:xfrm>
                <a:off x="4660901" y="4254501"/>
                <a:ext cx="1397000" cy="273050"/>
              </a:xfrm>
              <a:custGeom>
                <a:avLst/>
                <a:gdLst>
                  <a:gd name="T0" fmla="*/ 873 w 880"/>
                  <a:gd name="T1" fmla="*/ 134 h 172"/>
                  <a:gd name="T2" fmla="*/ 870 w 880"/>
                  <a:gd name="T3" fmla="*/ 129 h 172"/>
                  <a:gd name="T4" fmla="*/ 865 w 880"/>
                  <a:gd name="T5" fmla="*/ 124 h 172"/>
                  <a:gd name="T6" fmla="*/ 858 w 880"/>
                  <a:gd name="T7" fmla="*/ 119 h 172"/>
                  <a:gd name="T8" fmla="*/ 840 w 880"/>
                  <a:gd name="T9" fmla="*/ 112 h 172"/>
                  <a:gd name="T10" fmla="*/ 802 w 880"/>
                  <a:gd name="T11" fmla="*/ 101 h 172"/>
                  <a:gd name="T12" fmla="*/ 501 w 880"/>
                  <a:gd name="T13" fmla="*/ 48 h 172"/>
                  <a:gd name="T14" fmla="*/ 233 w 880"/>
                  <a:gd name="T15" fmla="*/ 17 h 172"/>
                  <a:gd name="T16" fmla="*/ 50 w 880"/>
                  <a:gd name="T17" fmla="*/ 1 h 172"/>
                  <a:gd name="T18" fmla="*/ 30 w 880"/>
                  <a:gd name="T19" fmla="*/ 0 h 172"/>
                  <a:gd name="T20" fmla="*/ 7 w 880"/>
                  <a:gd name="T21" fmla="*/ 0 h 172"/>
                  <a:gd name="T22" fmla="*/ 4 w 880"/>
                  <a:gd name="T23" fmla="*/ 1 h 172"/>
                  <a:gd name="T24" fmla="*/ 2 w 880"/>
                  <a:gd name="T25" fmla="*/ 1 h 172"/>
                  <a:gd name="T26" fmla="*/ 1 w 880"/>
                  <a:gd name="T27" fmla="*/ 2 h 172"/>
                  <a:gd name="T28" fmla="*/ 0 w 880"/>
                  <a:gd name="T29" fmla="*/ 4 h 172"/>
                  <a:gd name="T30" fmla="*/ 1 w 880"/>
                  <a:gd name="T31" fmla="*/ 7 h 172"/>
                  <a:gd name="T32" fmla="*/ 2 w 880"/>
                  <a:gd name="T33" fmla="*/ 9 h 172"/>
                  <a:gd name="T34" fmla="*/ 5 w 880"/>
                  <a:gd name="T35" fmla="*/ 12 h 172"/>
                  <a:gd name="T36" fmla="*/ 6 w 880"/>
                  <a:gd name="T37" fmla="*/ 14 h 172"/>
                  <a:gd name="T38" fmla="*/ 6 w 880"/>
                  <a:gd name="T39" fmla="*/ 24 h 172"/>
                  <a:gd name="T40" fmla="*/ 7 w 880"/>
                  <a:gd name="T41" fmla="*/ 28 h 172"/>
                  <a:gd name="T42" fmla="*/ 8 w 880"/>
                  <a:gd name="T43" fmla="*/ 31 h 172"/>
                  <a:gd name="T44" fmla="*/ 12 w 880"/>
                  <a:gd name="T45" fmla="*/ 35 h 172"/>
                  <a:gd name="T46" fmla="*/ 23 w 880"/>
                  <a:gd name="T47" fmla="*/ 41 h 172"/>
                  <a:gd name="T48" fmla="*/ 31 w 880"/>
                  <a:gd name="T49" fmla="*/ 44 h 172"/>
                  <a:gd name="T50" fmla="*/ 180 w 880"/>
                  <a:gd name="T51" fmla="*/ 63 h 172"/>
                  <a:gd name="T52" fmla="*/ 394 w 880"/>
                  <a:gd name="T53" fmla="*/ 83 h 172"/>
                  <a:gd name="T54" fmla="*/ 495 w 880"/>
                  <a:gd name="T55" fmla="*/ 97 h 172"/>
                  <a:gd name="T56" fmla="*/ 756 w 880"/>
                  <a:gd name="T57" fmla="*/ 148 h 172"/>
                  <a:gd name="T58" fmla="*/ 867 w 880"/>
                  <a:gd name="T59" fmla="*/ 172 h 172"/>
                  <a:gd name="T60" fmla="*/ 875 w 880"/>
                  <a:gd name="T61" fmla="*/ 172 h 172"/>
                  <a:gd name="T62" fmla="*/ 877 w 880"/>
                  <a:gd name="T63" fmla="*/ 171 h 172"/>
                  <a:gd name="T64" fmla="*/ 879 w 880"/>
                  <a:gd name="T65" fmla="*/ 171 h 172"/>
                  <a:gd name="T66" fmla="*/ 880 w 880"/>
                  <a:gd name="T67" fmla="*/ 169 h 172"/>
                  <a:gd name="T68" fmla="*/ 879 w 880"/>
                  <a:gd name="T69" fmla="*/ 166 h 172"/>
                  <a:gd name="T70" fmla="*/ 876 w 880"/>
                  <a:gd name="T71" fmla="*/ 160 h 172"/>
                  <a:gd name="T72" fmla="*/ 875 w 880"/>
                  <a:gd name="T73" fmla="*/ 157 h 172"/>
                  <a:gd name="T74" fmla="*/ 875 w 880"/>
                  <a:gd name="T75" fmla="*/ 153 h 172"/>
                  <a:gd name="T76" fmla="*/ 876 w 880"/>
                  <a:gd name="T77" fmla="*/ 149 h 172"/>
                  <a:gd name="T78" fmla="*/ 876 w 880"/>
                  <a:gd name="T79" fmla="*/ 144 h 172"/>
                  <a:gd name="T80" fmla="*/ 875 w 880"/>
                  <a:gd name="T81" fmla="*/ 139 h 172"/>
                  <a:gd name="T82" fmla="*/ 873 w 880"/>
                  <a:gd name="T83" fmla="*/ 134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0" h="172">
                    <a:moveTo>
                      <a:pt x="873" y="134"/>
                    </a:moveTo>
                    <a:lnTo>
                      <a:pt x="870" y="129"/>
                    </a:lnTo>
                    <a:lnTo>
                      <a:pt x="865" y="124"/>
                    </a:lnTo>
                    <a:lnTo>
                      <a:pt x="858" y="119"/>
                    </a:lnTo>
                    <a:lnTo>
                      <a:pt x="840" y="112"/>
                    </a:lnTo>
                    <a:lnTo>
                      <a:pt x="802" y="101"/>
                    </a:lnTo>
                    <a:lnTo>
                      <a:pt x="501" y="48"/>
                    </a:lnTo>
                    <a:lnTo>
                      <a:pt x="233" y="17"/>
                    </a:lnTo>
                    <a:lnTo>
                      <a:pt x="50" y="1"/>
                    </a:lnTo>
                    <a:lnTo>
                      <a:pt x="30" y="0"/>
                    </a:lnTo>
                    <a:lnTo>
                      <a:pt x="7" y="0"/>
                    </a:lnTo>
                    <a:lnTo>
                      <a:pt x="4" y="1"/>
                    </a:lnTo>
                    <a:lnTo>
                      <a:pt x="2" y="1"/>
                    </a:lnTo>
                    <a:lnTo>
                      <a:pt x="1" y="2"/>
                    </a:lnTo>
                    <a:lnTo>
                      <a:pt x="0" y="4"/>
                    </a:lnTo>
                    <a:lnTo>
                      <a:pt x="1" y="7"/>
                    </a:lnTo>
                    <a:lnTo>
                      <a:pt x="2" y="9"/>
                    </a:lnTo>
                    <a:lnTo>
                      <a:pt x="5" y="12"/>
                    </a:lnTo>
                    <a:lnTo>
                      <a:pt x="6" y="14"/>
                    </a:lnTo>
                    <a:lnTo>
                      <a:pt x="6" y="24"/>
                    </a:lnTo>
                    <a:lnTo>
                      <a:pt x="7" y="28"/>
                    </a:lnTo>
                    <a:lnTo>
                      <a:pt x="8" y="31"/>
                    </a:lnTo>
                    <a:lnTo>
                      <a:pt x="12" y="35"/>
                    </a:lnTo>
                    <a:lnTo>
                      <a:pt x="23" y="41"/>
                    </a:lnTo>
                    <a:lnTo>
                      <a:pt x="31" y="44"/>
                    </a:lnTo>
                    <a:lnTo>
                      <a:pt x="180" y="63"/>
                    </a:lnTo>
                    <a:lnTo>
                      <a:pt x="394" y="83"/>
                    </a:lnTo>
                    <a:lnTo>
                      <a:pt x="495" y="97"/>
                    </a:lnTo>
                    <a:lnTo>
                      <a:pt x="756" y="148"/>
                    </a:lnTo>
                    <a:lnTo>
                      <a:pt x="867" y="172"/>
                    </a:lnTo>
                    <a:lnTo>
                      <a:pt x="875" y="172"/>
                    </a:lnTo>
                    <a:lnTo>
                      <a:pt x="877" y="171"/>
                    </a:lnTo>
                    <a:lnTo>
                      <a:pt x="879" y="171"/>
                    </a:lnTo>
                    <a:lnTo>
                      <a:pt x="880" y="169"/>
                    </a:lnTo>
                    <a:lnTo>
                      <a:pt x="879" y="166"/>
                    </a:lnTo>
                    <a:lnTo>
                      <a:pt x="876" y="160"/>
                    </a:lnTo>
                    <a:lnTo>
                      <a:pt x="875" y="157"/>
                    </a:lnTo>
                    <a:lnTo>
                      <a:pt x="875" y="153"/>
                    </a:lnTo>
                    <a:lnTo>
                      <a:pt x="876" y="149"/>
                    </a:lnTo>
                    <a:lnTo>
                      <a:pt x="876" y="144"/>
                    </a:lnTo>
                    <a:lnTo>
                      <a:pt x="875" y="139"/>
                    </a:lnTo>
                    <a:lnTo>
                      <a:pt x="873" y="134"/>
                    </a:lnTo>
                    <a:close/>
                  </a:path>
                </a:pathLst>
              </a:custGeom>
              <a:solidFill>
                <a:srgbClr val="808080"/>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42" name="Freeform 58"/>
              <p:cNvSpPr>
                <a:spLocks/>
              </p:cNvSpPr>
              <p:nvPr/>
            </p:nvSpPr>
            <p:spPr bwMode="auto">
              <a:xfrm>
                <a:off x="6873876" y="2800351"/>
                <a:ext cx="436563" cy="314325"/>
              </a:xfrm>
              <a:custGeom>
                <a:avLst/>
                <a:gdLst>
                  <a:gd name="T0" fmla="*/ 218 w 275"/>
                  <a:gd name="T1" fmla="*/ 0 h 198"/>
                  <a:gd name="T2" fmla="*/ 183 w 275"/>
                  <a:gd name="T3" fmla="*/ 0 h 198"/>
                  <a:gd name="T4" fmla="*/ 108 w 275"/>
                  <a:gd name="T5" fmla="*/ 11 h 198"/>
                  <a:gd name="T6" fmla="*/ 103 w 275"/>
                  <a:gd name="T7" fmla="*/ 13 h 198"/>
                  <a:gd name="T8" fmla="*/ 98 w 275"/>
                  <a:gd name="T9" fmla="*/ 15 h 198"/>
                  <a:gd name="T10" fmla="*/ 88 w 275"/>
                  <a:gd name="T11" fmla="*/ 21 h 198"/>
                  <a:gd name="T12" fmla="*/ 84 w 275"/>
                  <a:gd name="T13" fmla="*/ 24 h 198"/>
                  <a:gd name="T14" fmla="*/ 78 w 275"/>
                  <a:gd name="T15" fmla="*/ 28 h 198"/>
                  <a:gd name="T16" fmla="*/ 36 w 275"/>
                  <a:gd name="T17" fmla="*/ 56 h 198"/>
                  <a:gd name="T18" fmla="*/ 29 w 275"/>
                  <a:gd name="T19" fmla="*/ 62 h 198"/>
                  <a:gd name="T20" fmla="*/ 24 w 275"/>
                  <a:gd name="T21" fmla="*/ 68 h 198"/>
                  <a:gd name="T22" fmla="*/ 6 w 275"/>
                  <a:gd name="T23" fmla="*/ 95 h 198"/>
                  <a:gd name="T24" fmla="*/ 1 w 275"/>
                  <a:gd name="T25" fmla="*/ 108 h 198"/>
                  <a:gd name="T26" fmla="*/ 0 w 275"/>
                  <a:gd name="T27" fmla="*/ 115 h 198"/>
                  <a:gd name="T28" fmla="*/ 0 w 275"/>
                  <a:gd name="T29" fmla="*/ 123 h 198"/>
                  <a:gd name="T30" fmla="*/ 4 w 275"/>
                  <a:gd name="T31" fmla="*/ 140 h 198"/>
                  <a:gd name="T32" fmla="*/ 10 w 275"/>
                  <a:gd name="T33" fmla="*/ 157 h 198"/>
                  <a:gd name="T34" fmla="*/ 17 w 275"/>
                  <a:gd name="T35" fmla="*/ 167 h 198"/>
                  <a:gd name="T36" fmla="*/ 31 w 275"/>
                  <a:gd name="T37" fmla="*/ 182 h 198"/>
                  <a:gd name="T38" fmla="*/ 47 w 275"/>
                  <a:gd name="T39" fmla="*/ 189 h 198"/>
                  <a:gd name="T40" fmla="*/ 105 w 275"/>
                  <a:gd name="T41" fmla="*/ 198 h 198"/>
                  <a:gd name="T42" fmla="*/ 141 w 275"/>
                  <a:gd name="T43" fmla="*/ 198 h 198"/>
                  <a:gd name="T44" fmla="*/ 173 w 275"/>
                  <a:gd name="T45" fmla="*/ 194 h 198"/>
                  <a:gd name="T46" fmla="*/ 187 w 275"/>
                  <a:gd name="T47" fmla="*/ 191 h 198"/>
                  <a:gd name="T48" fmla="*/ 200 w 275"/>
                  <a:gd name="T49" fmla="*/ 185 h 198"/>
                  <a:gd name="T50" fmla="*/ 223 w 275"/>
                  <a:gd name="T51" fmla="*/ 172 h 198"/>
                  <a:gd name="T52" fmla="*/ 243 w 275"/>
                  <a:gd name="T53" fmla="*/ 156 h 198"/>
                  <a:gd name="T54" fmla="*/ 258 w 275"/>
                  <a:gd name="T55" fmla="*/ 140 h 198"/>
                  <a:gd name="T56" fmla="*/ 264 w 275"/>
                  <a:gd name="T57" fmla="*/ 132 h 198"/>
                  <a:gd name="T58" fmla="*/ 271 w 275"/>
                  <a:gd name="T59" fmla="*/ 114 h 198"/>
                  <a:gd name="T60" fmla="*/ 275 w 275"/>
                  <a:gd name="T61" fmla="*/ 79 h 198"/>
                  <a:gd name="T62" fmla="*/ 275 w 275"/>
                  <a:gd name="T63" fmla="*/ 59 h 198"/>
                  <a:gd name="T64" fmla="*/ 273 w 275"/>
                  <a:gd name="T65" fmla="*/ 47 h 198"/>
                  <a:gd name="T66" fmla="*/ 262 w 275"/>
                  <a:gd name="T67" fmla="*/ 28 h 198"/>
                  <a:gd name="T68" fmla="*/ 245 w 275"/>
                  <a:gd name="T69" fmla="*/ 11 h 198"/>
                  <a:gd name="T70" fmla="*/ 226 w 275"/>
                  <a:gd name="T71" fmla="*/ 2 h 198"/>
                  <a:gd name="T72" fmla="*/ 218 w 275"/>
                  <a:gd name="T73" fmla="*/ 0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75" h="198">
                    <a:moveTo>
                      <a:pt x="218" y="0"/>
                    </a:moveTo>
                    <a:lnTo>
                      <a:pt x="183" y="0"/>
                    </a:lnTo>
                    <a:lnTo>
                      <a:pt x="108" y="11"/>
                    </a:lnTo>
                    <a:lnTo>
                      <a:pt x="103" y="13"/>
                    </a:lnTo>
                    <a:lnTo>
                      <a:pt x="98" y="15"/>
                    </a:lnTo>
                    <a:lnTo>
                      <a:pt x="88" y="21"/>
                    </a:lnTo>
                    <a:lnTo>
                      <a:pt x="84" y="24"/>
                    </a:lnTo>
                    <a:lnTo>
                      <a:pt x="78" y="28"/>
                    </a:lnTo>
                    <a:lnTo>
                      <a:pt x="36" y="56"/>
                    </a:lnTo>
                    <a:lnTo>
                      <a:pt x="29" y="62"/>
                    </a:lnTo>
                    <a:lnTo>
                      <a:pt x="24" y="68"/>
                    </a:lnTo>
                    <a:lnTo>
                      <a:pt x="6" y="95"/>
                    </a:lnTo>
                    <a:lnTo>
                      <a:pt x="1" y="108"/>
                    </a:lnTo>
                    <a:lnTo>
                      <a:pt x="0" y="115"/>
                    </a:lnTo>
                    <a:lnTo>
                      <a:pt x="0" y="123"/>
                    </a:lnTo>
                    <a:lnTo>
                      <a:pt x="4" y="140"/>
                    </a:lnTo>
                    <a:lnTo>
                      <a:pt x="10" y="157"/>
                    </a:lnTo>
                    <a:lnTo>
                      <a:pt x="17" y="167"/>
                    </a:lnTo>
                    <a:lnTo>
                      <a:pt x="31" y="182"/>
                    </a:lnTo>
                    <a:lnTo>
                      <a:pt x="47" y="189"/>
                    </a:lnTo>
                    <a:lnTo>
                      <a:pt x="105" y="198"/>
                    </a:lnTo>
                    <a:lnTo>
                      <a:pt x="141" y="198"/>
                    </a:lnTo>
                    <a:lnTo>
                      <a:pt x="173" y="194"/>
                    </a:lnTo>
                    <a:lnTo>
                      <a:pt x="187" y="191"/>
                    </a:lnTo>
                    <a:lnTo>
                      <a:pt x="200" y="185"/>
                    </a:lnTo>
                    <a:lnTo>
                      <a:pt x="223" y="172"/>
                    </a:lnTo>
                    <a:lnTo>
                      <a:pt x="243" y="156"/>
                    </a:lnTo>
                    <a:lnTo>
                      <a:pt x="258" y="140"/>
                    </a:lnTo>
                    <a:lnTo>
                      <a:pt x="264" y="132"/>
                    </a:lnTo>
                    <a:lnTo>
                      <a:pt x="271" y="114"/>
                    </a:lnTo>
                    <a:lnTo>
                      <a:pt x="275" y="79"/>
                    </a:lnTo>
                    <a:lnTo>
                      <a:pt x="275" y="59"/>
                    </a:lnTo>
                    <a:lnTo>
                      <a:pt x="273" y="47"/>
                    </a:lnTo>
                    <a:lnTo>
                      <a:pt x="262" y="28"/>
                    </a:lnTo>
                    <a:lnTo>
                      <a:pt x="245" y="11"/>
                    </a:lnTo>
                    <a:lnTo>
                      <a:pt x="226" y="2"/>
                    </a:lnTo>
                    <a:lnTo>
                      <a:pt x="218" y="0"/>
                    </a:lnTo>
                    <a:close/>
                  </a:path>
                </a:pathLst>
              </a:custGeom>
              <a:solidFill>
                <a:srgbClr val="000000"/>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43" name="Freeform 59"/>
              <p:cNvSpPr>
                <a:spLocks/>
              </p:cNvSpPr>
              <p:nvPr/>
            </p:nvSpPr>
            <p:spPr bwMode="auto">
              <a:xfrm>
                <a:off x="6305551" y="3092451"/>
                <a:ext cx="673100" cy="496888"/>
              </a:xfrm>
              <a:custGeom>
                <a:avLst/>
                <a:gdLst>
                  <a:gd name="T0" fmla="*/ 421 w 424"/>
                  <a:gd name="T1" fmla="*/ 42 h 313"/>
                  <a:gd name="T2" fmla="*/ 419 w 424"/>
                  <a:gd name="T3" fmla="*/ 38 h 313"/>
                  <a:gd name="T4" fmla="*/ 411 w 424"/>
                  <a:gd name="T5" fmla="*/ 29 h 313"/>
                  <a:gd name="T6" fmla="*/ 401 w 424"/>
                  <a:gd name="T7" fmla="*/ 22 h 313"/>
                  <a:gd name="T8" fmla="*/ 352 w 424"/>
                  <a:gd name="T9" fmla="*/ 2 h 313"/>
                  <a:gd name="T10" fmla="*/ 333 w 424"/>
                  <a:gd name="T11" fmla="*/ 0 h 313"/>
                  <a:gd name="T12" fmla="*/ 307 w 424"/>
                  <a:gd name="T13" fmla="*/ 0 h 313"/>
                  <a:gd name="T14" fmla="*/ 209 w 424"/>
                  <a:gd name="T15" fmla="*/ 22 h 313"/>
                  <a:gd name="T16" fmla="*/ 164 w 424"/>
                  <a:gd name="T17" fmla="*/ 41 h 313"/>
                  <a:gd name="T18" fmla="*/ 56 w 424"/>
                  <a:gd name="T19" fmla="*/ 113 h 313"/>
                  <a:gd name="T20" fmla="*/ 21 w 424"/>
                  <a:gd name="T21" fmla="*/ 143 h 313"/>
                  <a:gd name="T22" fmla="*/ 12 w 424"/>
                  <a:gd name="T23" fmla="*/ 156 h 313"/>
                  <a:gd name="T24" fmla="*/ 9 w 424"/>
                  <a:gd name="T25" fmla="*/ 163 h 313"/>
                  <a:gd name="T26" fmla="*/ 1 w 424"/>
                  <a:gd name="T27" fmla="*/ 195 h 313"/>
                  <a:gd name="T28" fmla="*/ 0 w 424"/>
                  <a:gd name="T29" fmla="*/ 213 h 313"/>
                  <a:gd name="T30" fmla="*/ 4 w 424"/>
                  <a:gd name="T31" fmla="*/ 250 h 313"/>
                  <a:gd name="T32" fmla="*/ 9 w 424"/>
                  <a:gd name="T33" fmla="*/ 266 h 313"/>
                  <a:gd name="T34" fmla="*/ 15 w 424"/>
                  <a:gd name="T35" fmla="*/ 281 h 313"/>
                  <a:gd name="T36" fmla="*/ 26 w 424"/>
                  <a:gd name="T37" fmla="*/ 291 h 313"/>
                  <a:gd name="T38" fmla="*/ 31 w 424"/>
                  <a:gd name="T39" fmla="*/ 296 h 313"/>
                  <a:gd name="T40" fmla="*/ 58 w 424"/>
                  <a:gd name="T41" fmla="*/ 306 h 313"/>
                  <a:gd name="T42" fmla="*/ 104 w 424"/>
                  <a:gd name="T43" fmla="*/ 313 h 313"/>
                  <a:gd name="T44" fmla="*/ 151 w 424"/>
                  <a:gd name="T45" fmla="*/ 313 h 313"/>
                  <a:gd name="T46" fmla="*/ 181 w 424"/>
                  <a:gd name="T47" fmla="*/ 308 h 313"/>
                  <a:gd name="T48" fmla="*/ 189 w 424"/>
                  <a:gd name="T49" fmla="*/ 305 h 313"/>
                  <a:gd name="T50" fmla="*/ 201 w 424"/>
                  <a:gd name="T51" fmla="*/ 298 h 313"/>
                  <a:gd name="T52" fmla="*/ 212 w 424"/>
                  <a:gd name="T53" fmla="*/ 287 h 313"/>
                  <a:gd name="T54" fmla="*/ 221 w 424"/>
                  <a:gd name="T55" fmla="*/ 275 h 313"/>
                  <a:gd name="T56" fmla="*/ 241 w 424"/>
                  <a:gd name="T57" fmla="*/ 232 h 313"/>
                  <a:gd name="T58" fmla="*/ 256 w 424"/>
                  <a:gd name="T59" fmla="*/ 206 h 313"/>
                  <a:gd name="T60" fmla="*/ 273 w 424"/>
                  <a:gd name="T61" fmla="*/ 186 h 313"/>
                  <a:gd name="T62" fmla="*/ 309 w 424"/>
                  <a:gd name="T63" fmla="*/ 153 h 313"/>
                  <a:gd name="T64" fmla="*/ 338 w 424"/>
                  <a:gd name="T65" fmla="*/ 133 h 313"/>
                  <a:gd name="T66" fmla="*/ 390 w 424"/>
                  <a:gd name="T67" fmla="*/ 114 h 313"/>
                  <a:gd name="T68" fmla="*/ 399 w 424"/>
                  <a:gd name="T69" fmla="*/ 110 h 313"/>
                  <a:gd name="T70" fmla="*/ 406 w 424"/>
                  <a:gd name="T71" fmla="*/ 105 h 313"/>
                  <a:gd name="T72" fmla="*/ 416 w 424"/>
                  <a:gd name="T73" fmla="*/ 91 h 313"/>
                  <a:gd name="T74" fmla="*/ 419 w 424"/>
                  <a:gd name="T75" fmla="*/ 84 h 313"/>
                  <a:gd name="T76" fmla="*/ 424 w 424"/>
                  <a:gd name="T77" fmla="*/ 60 h 313"/>
                  <a:gd name="T78" fmla="*/ 424 w 424"/>
                  <a:gd name="T79" fmla="*/ 53 h 313"/>
                  <a:gd name="T80" fmla="*/ 423 w 424"/>
                  <a:gd name="T81" fmla="*/ 47 h 313"/>
                  <a:gd name="T82" fmla="*/ 421 w 424"/>
                  <a:gd name="T83" fmla="*/ 4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4" h="313">
                    <a:moveTo>
                      <a:pt x="421" y="42"/>
                    </a:moveTo>
                    <a:lnTo>
                      <a:pt x="419" y="38"/>
                    </a:lnTo>
                    <a:lnTo>
                      <a:pt x="411" y="29"/>
                    </a:lnTo>
                    <a:lnTo>
                      <a:pt x="401" y="22"/>
                    </a:lnTo>
                    <a:lnTo>
                      <a:pt x="352" y="2"/>
                    </a:lnTo>
                    <a:lnTo>
                      <a:pt x="333" y="0"/>
                    </a:lnTo>
                    <a:lnTo>
                      <a:pt x="307" y="0"/>
                    </a:lnTo>
                    <a:lnTo>
                      <a:pt x="209" y="22"/>
                    </a:lnTo>
                    <a:lnTo>
                      <a:pt x="164" y="41"/>
                    </a:lnTo>
                    <a:lnTo>
                      <a:pt x="56" y="113"/>
                    </a:lnTo>
                    <a:lnTo>
                      <a:pt x="21" y="143"/>
                    </a:lnTo>
                    <a:lnTo>
                      <a:pt x="12" y="156"/>
                    </a:lnTo>
                    <a:lnTo>
                      <a:pt x="9" y="163"/>
                    </a:lnTo>
                    <a:lnTo>
                      <a:pt x="1" y="195"/>
                    </a:lnTo>
                    <a:lnTo>
                      <a:pt x="0" y="213"/>
                    </a:lnTo>
                    <a:lnTo>
                      <a:pt x="4" y="250"/>
                    </a:lnTo>
                    <a:lnTo>
                      <a:pt x="9" y="266"/>
                    </a:lnTo>
                    <a:lnTo>
                      <a:pt x="15" y="281"/>
                    </a:lnTo>
                    <a:lnTo>
                      <a:pt x="26" y="291"/>
                    </a:lnTo>
                    <a:lnTo>
                      <a:pt x="31" y="296"/>
                    </a:lnTo>
                    <a:lnTo>
                      <a:pt x="58" y="306"/>
                    </a:lnTo>
                    <a:lnTo>
                      <a:pt x="104" y="313"/>
                    </a:lnTo>
                    <a:lnTo>
                      <a:pt x="151" y="313"/>
                    </a:lnTo>
                    <a:lnTo>
                      <a:pt x="181" y="308"/>
                    </a:lnTo>
                    <a:lnTo>
                      <a:pt x="189" y="305"/>
                    </a:lnTo>
                    <a:lnTo>
                      <a:pt x="201" y="298"/>
                    </a:lnTo>
                    <a:lnTo>
                      <a:pt x="212" y="287"/>
                    </a:lnTo>
                    <a:lnTo>
                      <a:pt x="221" y="275"/>
                    </a:lnTo>
                    <a:lnTo>
                      <a:pt x="241" y="232"/>
                    </a:lnTo>
                    <a:lnTo>
                      <a:pt x="256" y="206"/>
                    </a:lnTo>
                    <a:lnTo>
                      <a:pt x="273" y="186"/>
                    </a:lnTo>
                    <a:lnTo>
                      <a:pt x="309" y="153"/>
                    </a:lnTo>
                    <a:lnTo>
                      <a:pt x="338" y="133"/>
                    </a:lnTo>
                    <a:lnTo>
                      <a:pt x="390" y="114"/>
                    </a:lnTo>
                    <a:lnTo>
                      <a:pt x="399" y="110"/>
                    </a:lnTo>
                    <a:lnTo>
                      <a:pt x="406" y="105"/>
                    </a:lnTo>
                    <a:lnTo>
                      <a:pt x="416" y="91"/>
                    </a:lnTo>
                    <a:lnTo>
                      <a:pt x="419" y="84"/>
                    </a:lnTo>
                    <a:lnTo>
                      <a:pt x="424" y="60"/>
                    </a:lnTo>
                    <a:lnTo>
                      <a:pt x="424" y="53"/>
                    </a:lnTo>
                    <a:lnTo>
                      <a:pt x="423" y="47"/>
                    </a:lnTo>
                    <a:lnTo>
                      <a:pt x="421" y="42"/>
                    </a:lnTo>
                    <a:close/>
                  </a:path>
                </a:pathLst>
              </a:custGeom>
              <a:solidFill>
                <a:srgbClr val="000000"/>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44" name="Freeform 60"/>
              <p:cNvSpPr>
                <a:spLocks/>
              </p:cNvSpPr>
              <p:nvPr/>
            </p:nvSpPr>
            <p:spPr bwMode="auto">
              <a:xfrm>
                <a:off x="5951539" y="3086101"/>
                <a:ext cx="819150" cy="395288"/>
              </a:xfrm>
              <a:custGeom>
                <a:avLst/>
                <a:gdLst>
                  <a:gd name="T0" fmla="*/ 318 w 516"/>
                  <a:gd name="T1" fmla="*/ 44 h 249"/>
                  <a:gd name="T2" fmla="*/ 479 w 516"/>
                  <a:gd name="T3" fmla="*/ 46 h 249"/>
                  <a:gd name="T4" fmla="*/ 499 w 516"/>
                  <a:gd name="T5" fmla="*/ 38 h 249"/>
                  <a:gd name="T6" fmla="*/ 510 w 516"/>
                  <a:gd name="T7" fmla="*/ 29 h 249"/>
                  <a:gd name="T8" fmla="*/ 516 w 516"/>
                  <a:gd name="T9" fmla="*/ 14 h 249"/>
                  <a:gd name="T10" fmla="*/ 511 w 516"/>
                  <a:gd name="T11" fmla="*/ 9 h 249"/>
                  <a:gd name="T12" fmla="*/ 500 w 516"/>
                  <a:gd name="T13" fmla="*/ 5 h 249"/>
                  <a:gd name="T14" fmla="*/ 403 w 516"/>
                  <a:gd name="T15" fmla="*/ 2 h 249"/>
                  <a:gd name="T16" fmla="*/ 237 w 516"/>
                  <a:gd name="T17" fmla="*/ 46 h 249"/>
                  <a:gd name="T18" fmla="*/ 188 w 516"/>
                  <a:gd name="T19" fmla="*/ 78 h 249"/>
                  <a:gd name="T20" fmla="*/ 91 w 516"/>
                  <a:gd name="T21" fmla="*/ 175 h 249"/>
                  <a:gd name="T22" fmla="*/ 60 w 516"/>
                  <a:gd name="T23" fmla="*/ 189 h 249"/>
                  <a:gd name="T24" fmla="*/ 23 w 516"/>
                  <a:gd name="T25" fmla="*/ 192 h 249"/>
                  <a:gd name="T26" fmla="*/ 14 w 516"/>
                  <a:gd name="T27" fmla="*/ 196 h 249"/>
                  <a:gd name="T28" fmla="*/ 3 w 516"/>
                  <a:gd name="T29" fmla="*/ 207 h 249"/>
                  <a:gd name="T30" fmla="*/ 0 w 516"/>
                  <a:gd name="T31" fmla="*/ 218 h 249"/>
                  <a:gd name="T32" fmla="*/ 2 w 516"/>
                  <a:gd name="T33" fmla="*/ 223 h 249"/>
                  <a:gd name="T34" fmla="*/ 9 w 516"/>
                  <a:gd name="T35" fmla="*/ 226 h 249"/>
                  <a:gd name="T36" fmla="*/ 23 w 516"/>
                  <a:gd name="T37" fmla="*/ 228 h 249"/>
                  <a:gd name="T38" fmla="*/ 31 w 516"/>
                  <a:gd name="T39" fmla="*/ 227 h 249"/>
                  <a:gd name="T40" fmla="*/ 46 w 516"/>
                  <a:gd name="T41" fmla="*/ 215 h 249"/>
                  <a:gd name="T42" fmla="*/ 53 w 516"/>
                  <a:gd name="T43" fmla="*/ 207 h 249"/>
                  <a:gd name="T44" fmla="*/ 58 w 516"/>
                  <a:gd name="T45" fmla="*/ 204 h 249"/>
                  <a:gd name="T46" fmla="*/ 63 w 516"/>
                  <a:gd name="T47" fmla="*/ 205 h 249"/>
                  <a:gd name="T48" fmla="*/ 71 w 516"/>
                  <a:gd name="T49" fmla="*/ 215 h 249"/>
                  <a:gd name="T50" fmla="*/ 71 w 516"/>
                  <a:gd name="T51" fmla="*/ 224 h 249"/>
                  <a:gd name="T52" fmla="*/ 63 w 516"/>
                  <a:gd name="T53" fmla="*/ 236 h 249"/>
                  <a:gd name="T54" fmla="*/ 58 w 516"/>
                  <a:gd name="T55" fmla="*/ 244 h 249"/>
                  <a:gd name="T56" fmla="*/ 58 w 516"/>
                  <a:gd name="T57" fmla="*/ 248 h 249"/>
                  <a:gd name="T58" fmla="*/ 65 w 516"/>
                  <a:gd name="T59" fmla="*/ 248 h 249"/>
                  <a:gd name="T60" fmla="*/ 82 w 516"/>
                  <a:gd name="T61" fmla="*/ 244 h 249"/>
                  <a:gd name="T62" fmla="*/ 93 w 516"/>
                  <a:gd name="T63" fmla="*/ 238 h 249"/>
                  <a:gd name="T64" fmla="*/ 98 w 516"/>
                  <a:gd name="T65" fmla="*/ 230 h 249"/>
                  <a:gd name="T66" fmla="*/ 92 w 516"/>
                  <a:gd name="T67" fmla="*/ 201 h 249"/>
                  <a:gd name="T68" fmla="*/ 93 w 516"/>
                  <a:gd name="T69" fmla="*/ 194 h 249"/>
                  <a:gd name="T70" fmla="*/ 103 w 516"/>
                  <a:gd name="T71" fmla="*/ 189 h 249"/>
                  <a:gd name="T72" fmla="*/ 120 w 516"/>
                  <a:gd name="T73" fmla="*/ 190 h 249"/>
                  <a:gd name="T74" fmla="*/ 127 w 516"/>
                  <a:gd name="T75" fmla="*/ 194 h 249"/>
                  <a:gd name="T76" fmla="*/ 128 w 516"/>
                  <a:gd name="T77" fmla="*/ 206 h 249"/>
                  <a:gd name="T78" fmla="*/ 125 w 516"/>
                  <a:gd name="T79" fmla="*/ 227 h 249"/>
                  <a:gd name="T80" fmla="*/ 132 w 516"/>
                  <a:gd name="T81" fmla="*/ 234 h 249"/>
                  <a:gd name="T82" fmla="*/ 148 w 516"/>
                  <a:gd name="T83" fmla="*/ 232 h 249"/>
                  <a:gd name="T84" fmla="*/ 154 w 516"/>
                  <a:gd name="T85" fmla="*/ 227 h 249"/>
                  <a:gd name="T86" fmla="*/ 158 w 516"/>
                  <a:gd name="T87" fmla="*/ 209 h 249"/>
                  <a:gd name="T88" fmla="*/ 157 w 516"/>
                  <a:gd name="T89" fmla="*/ 191 h 249"/>
                  <a:gd name="T90" fmla="*/ 156 w 516"/>
                  <a:gd name="T91" fmla="*/ 184 h 249"/>
                  <a:gd name="T92" fmla="*/ 149 w 516"/>
                  <a:gd name="T93" fmla="*/ 175 h 249"/>
                  <a:gd name="T94" fmla="*/ 145 w 516"/>
                  <a:gd name="T95" fmla="*/ 167 h 249"/>
                  <a:gd name="T96" fmla="*/ 154 w 516"/>
                  <a:gd name="T97" fmla="*/ 153 h 249"/>
                  <a:gd name="T98" fmla="*/ 253 w 516"/>
                  <a:gd name="T99" fmla="*/ 67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16" h="249">
                    <a:moveTo>
                      <a:pt x="287" y="53"/>
                    </a:moveTo>
                    <a:lnTo>
                      <a:pt x="318" y="44"/>
                    </a:lnTo>
                    <a:lnTo>
                      <a:pt x="361" y="41"/>
                    </a:lnTo>
                    <a:lnTo>
                      <a:pt x="479" y="46"/>
                    </a:lnTo>
                    <a:lnTo>
                      <a:pt x="486" y="44"/>
                    </a:lnTo>
                    <a:lnTo>
                      <a:pt x="499" y="38"/>
                    </a:lnTo>
                    <a:lnTo>
                      <a:pt x="505" y="34"/>
                    </a:lnTo>
                    <a:lnTo>
                      <a:pt x="510" y="29"/>
                    </a:lnTo>
                    <a:lnTo>
                      <a:pt x="516" y="18"/>
                    </a:lnTo>
                    <a:lnTo>
                      <a:pt x="516" y="14"/>
                    </a:lnTo>
                    <a:lnTo>
                      <a:pt x="513" y="11"/>
                    </a:lnTo>
                    <a:lnTo>
                      <a:pt x="511" y="9"/>
                    </a:lnTo>
                    <a:lnTo>
                      <a:pt x="508" y="8"/>
                    </a:lnTo>
                    <a:lnTo>
                      <a:pt x="500" y="5"/>
                    </a:lnTo>
                    <a:lnTo>
                      <a:pt x="450" y="0"/>
                    </a:lnTo>
                    <a:lnTo>
                      <a:pt x="403" y="2"/>
                    </a:lnTo>
                    <a:lnTo>
                      <a:pt x="275" y="30"/>
                    </a:lnTo>
                    <a:lnTo>
                      <a:pt x="237" y="46"/>
                    </a:lnTo>
                    <a:lnTo>
                      <a:pt x="203" y="67"/>
                    </a:lnTo>
                    <a:lnTo>
                      <a:pt x="188" y="78"/>
                    </a:lnTo>
                    <a:lnTo>
                      <a:pt x="122" y="150"/>
                    </a:lnTo>
                    <a:lnTo>
                      <a:pt x="91" y="175"/>
                    </a:lnTo>
                    <a:lnTo>
                      <a:pt x="75" y="184"/>
                    </a:lnTo>
                    <a:lnTo>
                      <a:pt x="60" y="189"/>
                    </a:lnTo>
                    <a:lnTo>
                      <a:pt x="29" y="191"/>
                    </a:lnTo>
                    <a:lnTo>
                      <a:pt x="23" y="192"/>
                    </a:lnTo>
                    <a:lnTo>
                      <a:pt x="18" y="194"/>
                    </a:lnTo>
                    <a:lnTo>
                      <a:pt x="14" y="196"/>
                    </a:lnTo>
                    <a:lnTo>
                      <a:pt x="9" y="200"/>
                    </a:lnTo>
                    <a:lnTo>
                      <a:pt x="3" y="207"/>
                    </a:lnTo>
                    <a:lnTo>
                      <a:pt x="1" y="215"/>
                    </a:lnTo>
                    <a:lnTo>
                      <a:pt x="0" y="218"/>
                    </a:lnTo>
                    <a:lnTo>
                      <a:pt x="1" y="221"/>
                    </a:lnTo>
                    <a:lnTo>
                      <a:pt x="2" y="223"/>
                    </a:lnTo>
                    <a:lnTo>
                      <a:pt x="5" y="225"/>
                    </a:lnTo>
                    <a:lnTo>
                      <a:pt x="9" y="226"/>
                    </a:lnTo>
                    <a:lnTo>
                      <a:pt x="14" y="227"/>
                    </a:lnTo>
                    <a:lnTo>
                      <a:pt x="23" y="228"/>
                    </a:lnTo>
                    <a:lnTo>
                      <a:pt x="27" y="228"/>
                    </a:lnTo>
                    <a:lnTo>
                      <a:pt x="31" y="227"/>
                    </a:lnTo>
                    <a:lnTo>
                      <a:pt x="39" y="223"/>
                    </a:lnTo>
                    <a:lnTo>
                      <a:pt x="46" y="215"/>
                    </a:lnTo>
                    <a:lnTo>
                      <a:pt x="49" y="212"/>
                    </a:lnTo>
                    <a:lnTo>
                      <a:pt x="53" y="207"/>
                    </a:lnTo>
                    <a:lnTo>
                      <a:pt x="56" y="205"/>
                    </a:lnTo>
                    <a:lnTo>
                      <a:pt x="58" y="204"/>
                    </a:lnTo>
                    <a:lnTo>
                      <a:pt x="61" y="204"/>
                    </a:lnTo>
                    <a:lnTo>
                      <a:pt x="63" y="205"/>
                    </a:lnTo>
                    <a:lnTo>
                      <a:pt x="68" y="209"/>
                    </a:lnTo>
                    <a:lnTo>
                      <a:pt x="71" y="215"/>
                    </a:lnTo>
                    <a:lnTo>
                      <a:pt x="72" y="221"/>
                    </a:lnTo>
                    <a:lnTo>
                      <a:pt x="71" y="224"/>
                    </a:lnTo>
                    <a:lnTo>
                      <a:pt x="70" y="227"/>
                    </a:lnTo>
                    <a:lnTo>
                      <a:pt x="63" y="236"/>
                    </a:lnTo>
                    <a:lnTo>
                      <a:pt x="61" y="240"/>
                    </a:lnTo>
                    <a:lnTo>
                      <a:pt x="58" y="244"/>
                    </a:lnTo>
                    <a:lnTo>
                      <a:pt x="58" y="246"/>
                    </a:lnTo>
                    <a:lnTo>
                      <a:pt x="58" y="248"/>
                    </a:lnTo>
                    <a:lnTo>
                      <a:pt x="61" y="249"/>
                    </a:lnTo>
                    <a:lnTo>
                      <a:pt x="65" y="248"/>
                    </a:lnTo>
                    <a:lnTo>
                      <a:pt x="70" y="247"/>
                    </a:lnTo>
                    <a:lnTo>
                      <a:pt x="82" y="244"/>
                    </a:lnTo>
                    <a:lnTo>
                      <a:pt x="88" y="241"/>
                    </a:lnTo>
                    <a:lnTo>
                      <a:pt x="93" y="238"/>
                    </a:lnTo>
                    <a:lnTo>
                      <a:pt x="96" y="234"/>
                    </a:lnTo>
                    <a:lnTo>
                      <a:pt x="98" y="230"/>
                    </a:lnTo>
                    <a:lnTo>
                      <a:pt x="98" y="225"/>
                    </a:lnTo>
                    <a:lnTo>
                      <a:pt x="92" y="201"/>
                    </a:lnTo>
                    <a:lnTo>
                      <a:pt x="92" y="197"/>
                    </a:lnTo>
                    <a:lnTo>
                      <a:pt x="93" y="194"/>
                    </a:lnTo>
                    <a:lnTo>
                      <a:pt x="95" y="191"/>
                    </a:lnTo>
                    <a:lnTo>
                      <a:pt x="103" y="189"/>
                    </a:lnTo>
                    <a:lnTo>
                      <a:pt x="110" y="189"/>
                    </a:lnTo>
                    <a:lnTo>
                      <a:pt x="120" y="190"/>
                    </a:lnTo>
                    <a:lnTo>
                      <a:pt x="124" y="192"/>
                    </a:lnTo>
                    <a:lnTo>
                      <a:pt x="127" y="194"/>
                    </a:lnTo>
                    <a:lnTo>
                      <a:pt x="128" y="197"/>
                    </a:lnTo>
                    <a:lnTo>
                      <a:pt x="128" y="206"/>
                    </a:lnTo>
                    <a:lnTo>
                      <a:pt x="125" y="223"/>
                    </a:lnTo>
                    <a:lnTo>
                      <a:pt x="125" y="227"/>
                    </a:lnTo>
                    <a:lnTo>
                      <a:pt x="127" y="231"/>
                    </a:lnTo>
                    <a:lnTo>
                      <a:pt x="132" y="234"/>
                    </a:lnTo>
                    <a:lnTo>
                      <a:pt x="140" y="234"/>
                    </a:lnTo>
                    <a:lnTo>
                      <a:pt x="148" y="232"/>
                    </a:lnTo>
                    <a:lnTo>
                      <a:pt x="151" y="230"/>
                    </a:lnTo>
                    <a:lnTo>
                      <a:pt x="154" y="227"/>
                    </a:lnTo>
                    <a:lnTo>
                      <a:pt x="155" y="224"/>
                    </a:lnTo>
                    <a:lnTo>
                      <a:pt x="158" y="209"/>
                    </a:lnTo>
                    <a:lnTo>
                      <a:pt x="158" y="197"/>
                    </a:lnTo>
                    <a:lnTo>
                      <a:pt x="157" y="191"/>
                    </a:lnTo>
                    <a:lnTo>
                      <a:pt x="157" y="187"/>
                    </a:lnTo>
                    <a:lnTo>
                      <a:pt x="156" y="184"/>
                    </a:lnTo>
                    <a:lnTo>
                      <a:pt x="154" y="180"/>
                    </a:lnTo>
                    <a:lnTo>
                      <a:pt x="149" y="175"/>
                    </a:lnTo>
                    <a:lnTo>
                      <a:pt x="147" y="173"/>
                    </a:lnTo>
                    <a:lnTo>
                      <a:pt x="145" y="167"/>
                    </a:lnTo>
                    <a:lnTo>
                      <a:pt x="147" y="163"/>
                    </a:lnTo>
                    <a:lnTo>
                      <a:pt x="154" y="153"/>
                    </a:lnTo>
                    <a:lnTo>
                      <a:pt x="238" y="75"/>
                    </a:lnTo>
                    <a:lnTo>
                      <a:pt x="253" y="67"/>
                    </a:lnTo>
                    <a:lnTo>
                      <a:pt x="287" y="53"/>
                    </a:lnTo>
                    <a:close/>
                  </a:path>
                </a:pathLst>
              </a:custGeom>
              <a:solidFill>
                <a:srgbClr val="000000"/>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45" name="Freeform 61"/>
              <p:cNvSpPr>
                <a:spLocks/>
              </p:cNvSpPr>
              <p:nvPr/>
            </p:nvSpPr>
            <p:spPr bwMode="auto">
              <a:xfrm>
                <a:off x="4957764" y="3189289"/>
                <a:ext cx="2513013" cy="1778000"/>
              </a:xfrm>
              <a:custGeom>
                <a:avLst/>
                <a:gdLst>
                  <a:gd name="T0" fmla="*/ 1161 w 1583"/>
                  <a:gd name="T1" fmla="*/ 29 h 1120"/>
                  <a:gd name="T2" fmla="*/ 1104 w 1583"/>
                  <a:gd name="T3" fmla="*/ 10 h 1120"/>
                  <a:gd name="T4" fmla="*/ 962 w 1583"/>
                  <a:gd name="T5" fmla="*/ 0 h 1120"/>
                  <a:gd name="T6" fmla="*/ 900 w 1583"/>
                  <a:gd name="T7" fmla="*/ 10 h 1120"/>
                  <a:gd name="T8" fmla="*/ 772 w 1583"/>
                  <a:gd name="T9" fmla="*/ 46 h 1120"/>
                  <a:gd name="T10" fmla="*/ 706 w 1583"/>
                  <a:gd name="T11" fmla="*/ 38 h 1120"/>
                  <a:gd name="T12" fmla="*/ 663 w 1583"/>
                  <a:gd name="T13" fmla="*/ 17 h 1120"/>
                  <a:gd name="T14" fmla="*/ 635 w 1583"/>
                  <a:gd name="T15" fmla="*/ 21 h 1120"/>
                  <a:gd name="T16" fmla="*/ 233 w 1583"/>
                  <a:gd name="T17" fmla="*/ 282 h 1120"/>
                  <a:gd name="T18" fmla="*/ 23 w 1583"/>
                  <a:gd name="T19" fmla="*/ 373 h 1120"/>
                  <a:gd name="T20" fmla="*/ 1 w 1583"/>
                  <a:gd name="T21" fmla="*/ 388 h 1120"/>
                  <a:gd name="T22" fmla="*/ 1 w 1583"/>
                  <a:gd name="T23" fmla="*/ 393 h 1120"/>
                  <a:gd name="T24" fmla="*/ 19 w 1583"/>
                  <a:gd name="T25" fmla="*/ 406 h 1120"/>
                  <a:gd name="T26" fmla="*/ 234 w 1583"/>
                  <a:gd name="T27" fmla="*/ 495 h 1120"/>
                  <a:gd name="T28" fmla="*/ 382 w 1583"/>
                  <a:gd name="T29" fmla="*/ 491 h 1120"/>
                  <a:gd name="T30" fmla="*/ 464 w 1583"/>
                  <a:gd name="T31" fmla="*/ 504 h 1120"/>
                  <a:gd name="T32" fmla="*/ 684 w 1583"/>
                  <a:gd name="T33" fmla="*/ 598 h 1120"/>
                  <a:gd name="T34" fmla="*/ 748 w 1583"/>
                  <a:gd name="T35" fmla="*/ 627 h 1120"/>
                  <a:gd name="T36" fmla="*/ 773 w 1583"/>
                  <a:gd name="T37" fmla="*/ 648 h 1120"/>
                  <a:gd name="T38" fmla="*/ 805 w 1583"/>
                  <a:gd name="T39" fmla="*/ 716 h 1120"/>
                  <a:gd name="T40" fmla="*/ 815 w 1583"/>
                  <a:gd name="T41" fmla="*/ 829 h 1120"/>
                  <a:gd name="T42" fmla="*/ 807 w 1583"/>
                  <a:gd name="T43" fmla="*/ 1090 h 1120"/>
                  <a:gd name="T44" fmla="*/ 809 w 1583"/>
                  <a:gd name="T45" fmla="*/ 1106 h 1120"/>
                  <a:gd name="T46" fmla="*/ 812 w 1583"/>
                  <a:gd name="T47" fmla="*/ 1113 h 1120"/>
                  <a:gd name="T48" fmla="*/ 822 w 1583"/>
                  <a:gd name="T49" fmla="*/ 1115 h 1120"/>
                  <a:gd name="T50" fmla="*/ 848 w 1583"/>
                  <a:gd name="T51" fmla="*/ 1120 h 1120"/>
                  <a:gd name="T52" fmla="*/ 889 w 1583"/>
                  <a:gd name="T53" fmla="*/ 1112 h 1120"/>
                  <a:gd name="T54" fmla="*/ 1009 w 1583"/>
                  <a:gd name="T55" fmla="*/ 1042 h 1120"/>
                  <a:gd name="T56" fmla="*/ 1074 w 1583"/>
                  <a:gd name="T57" fmla="*/ 983 h 1120"/>
                  <a:gd name="T58" fmla="*/ 1156 w 1583"/>
                  <a:gd name="T59" fmla="*/ 882 h 1120"/>
                  <a:gd name="T60" fmla="*/ 1263 w 1583"/>
                  <a:gd name="T61" fmla="*/ 824 h 1120"/>
                  <a:gd name="T62" fmla="*/ 1364 w 1583"/>
                  <a:gd name="T63" fmla="*/ 739 h 1120"/>
                  <a:gd name="T64" fmla="*/ 1422 w 1583"/>
                  <a:gd name="T65" fmla="*/ 699 h 1120"/>
                  <a:gd name="T66" fmla="*/ 1504 w 1583"/>
                  <a:gd name="T67" fmla="*/ 693 h 1120"/>
                  <a:gd name="T68" fmla="*/ 1521 w 1583"/>
                  <a:gd name="T69" fmla="*/ 686 h 1120"/>
                  <a:gd name="T70" fmla="*/ 1534 w 1583"/>
                  <a:gd name="T71" fmla="*/ 671 h 1120"/>
                  <a:gd name="T72" fmla="*/ 1548 w 1583"/>
                  <a:gd name="T73" fmla="*/ 628 h 1120"/>
                  <a:gd name="T74" fmla="*/ 1580 w 1583"/>
                  <a:gd name="T75" fmla="*/ 276 h 1120"/>
                  <a:gd name="T76" fmla="*/ 1583 w 1583"/>
                  <a:gd name="T77" fmla="*/ 230 h 1120"/>
                  <a:gd name="T78" fmla="*/ 1574 w 1583"/>
                  <a:gd name="T79" fmla="*/ 207 h 1120"/>
                  <a:gd name="T80" fmla="*/ 1554 w 1583"/>
                  <a:gd name="T81" fmla="*/ 188 h 1120"/>
                  <a:gd name="T82" fmla="*/ 1527 w 1583"/>
                  <a:gd name="T83" fmla="*/ 175 h 1120"/>
                  <a:gd name="T84" fmla="*/ 1299 w 1583"/>
                  <a:gd name="T85" fmla="*/ 152 h 1120"/>
                  <a:gd name="T86" fmla="*/ 1268 w 1583"/>
                  <a:gd name="T87" fmla="*/ 144 h 1120"/>
                  <a:gd name="T88" fmla="*/ 1229 w 1583"/>
                  <a:gd name="T89" fmla="*/ 105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583" h="1120">
                    <a:moveTo>
                      <a:pt x="1171" y="37"/>
                    </a:moveTo>
                    <a:lnTo>
                      <a:pt x="1161" y="29"/>
                    </a:lnTo>
                    <a:lnTo>
                      <a:pt x="1150" y="24"/>
                    </a:lnTo>
                    <a:lnTo>
                      <a:pt x="1104" y="10"/>
                    </a:lnTo>
                    <a:lnTo>
                      <a:pt x="1033" y="1"/>
                    </a:lnTo>
                    <a:lnTo>
                      <a:pt x="962" y="0"/>
                    </a:lnTo>
                    <a:lnTo>
                      <a:pt x="912" y="7"/>
                    </a:lnTo>
                    <a:lnTo>
                      <a:pt x="900" y="10"/>
                    </a:lnTo>
                    <a:lnTo>
                      <a:pt x="832" y="38"/>
                    </a:lnTo>
                    <a:lnTo>
                      <a:pt x="772" y="46"/>
                    </a:lnTo>
                    <a:lnTo>
                      <a:pt x="725" y="44"/>
                    </a:lnTo>
                    <a:lnTo>
                      <a:pt x="706" y="38"/>
                    </a:lnTo>
                    <a:lnTo>
                      <a:pt x="672" y="19"/>
                    </a:lnTo>
                    <a:lnTo>
                      <a:pt x="663" y="17"/>
                    </a:lnTo>
                    <a:lnTo>
                      <a:pt x="654" y="17"/>
                    </a:lnTo>
                    <a:lnTo>
                      <a:pt x="635" y="21"/>
                    </a:lnTo>
                    <a:lnTo>
                      <a:pt x="606" y="36"/>
                    </a:lnTo>
                    <a:lnTo>
                      <a:pt x="233" y="282"/>
                    </a:lnTo>
                    <a:lnTo>
                      <a:pt x="209" y="295"/>
                    </a:lnTo>
                    <a:lnTo>
                      <a:pt x="23" y="373"/>
                    </a:lnTo>
                    <a:lnTo>
                      <a:pt x="5" y="383"/>
                    </a:lnTo>
                    <a:lnTo>
                      <a:pt x="1" y="388"/>
                    </a:lnTo>
                    <a:lnTo>
                      <a:pt x="0" y="390"/>
                    </a:lnTo>
                    <a:lnTo>
                      <a:pt x="1" y="393"/>
                    </a:lnTo>
                    <a:lnTo>
                      <a:pt x="5" y="396"/>
                    </a:lnTo>
                    <a:lnTo>
                      <a:pt x="19" y="406"/>
                    </a:lnTo>
                    <a:lnTo>
                      <a:pt x="218" y="491"/>
                    </a:lnTo>
                    <a:lnTo>
                      <a:pt x="234" y="495"/>
                    </a:lnTo>
                    <a:lnTo>
                      <a:pt x="268" y="500"/>
                    </a:lnTo>
                    <a:lnTo>
                      <a:pt x="382" y="491"/>
                    </a:lnTo>
                    <a:lnTo>
                      <a:pt x="416" y="494"/>
                    </a:lnTo>
                    <a:lnTo>
                      <a:pt x="464" y="504"/>
                    </a:lnTo>
                    <a:lnTo>
                      <a:pt x="525" y="526"/>
                    </a:lnTo>
                    <a:lnTo>
                      <a:pt x="684" y="598"/>
                    </a:lnTo>
                    <a:lnTo>
                      <a:pt x="733" y="618"/>
                    </a:lnTo>
                    <a:lnTo>
                      <a:pt x="748" y="627"/>
                    </a:lnTo>
                    <a:lnTo>
                      <a:pt x="762" y="637"/>
                    </a:lnTo>
                    <a:lnTo>
                      <a:pt x="773" y="648"/>
                    </a:lnTo>
                    <a:lnTo>
                      <a:pt x="790" y="672"/>
                    </a:lnTo>
                    <a:lnTo>
                      <a:pt x="805" y="716"/>
                    </a:lnTo>
                    <a:lnTo>
                      <a:pt x="814" y="780"/>
                    </a:lnTo>
                    <a:lnTo>
                      <a:pt x="815" y="829"/>
                    </a:lnTo>
                    <a:lnTo>
                      <a:pt x="807" y="1072"/>
                    </a:lnTo>
                    <a:lnTo>
                      <a:pt x="807" y="1090"/>
                    </a:lnTo>
                    <a:lnTo>
                      <a:pt x="809" y="1102"/>
                    </a:lnTo>
                    <a:lnTo>
                      <a:pt x="809" y="1106"/>
                    </a:lnTo>
                    <a:lnTo>
                      <a:pt x="811" y="1111"/>
                    </a:lnTo>
                    <a:lnTo>
                      <a:pt x="812" y="1113"/>
                    </a:lnTo>
                    <a:lnTo>
                      <a:pt x="814" y="1115"/>
                    </a:lnTo>
                    <a:lnTo>
                      <a:pt x="822" y="1115"/>
                    </a:lnTo>
                    <a:lnTo>
                      <a:pt x="840" y="1120"/>
                    </a:lnTo>
                    <a:lnTo>
                      <a:pt x="848" y="1120"/>
                    </a:lnTo>
                    <a:lnTo>
                      <a:pt x="857" y="1120"/>
                    </a:lnTo>
                    <a:lnTo>
                      <a:pt x="889" y="1112"/>
                    </a:lnTo>
                    <a:lnTo>
                      <a:pt x="902" y="1106"/>
                    </a:lnTo>
                    <a:lnTo>
                      <a:pt x="1009" y="1042"/>
                    </a:lnTo>
                    <a:lnTo>
                      <a:pt x="1044" y="1014"/>
                    </a:lnTo>
                    <a:lnTo>
                      <a:pt x="1074" y="983"/>
                    </a:lnTo>
                    <a:lnTo>
                      <a:pt x="1115" y="929"/>
                    </a:lnTo>
                    <a:lnTo>
                      <a:pt x="1156" y="882"/>
                    </a:lnTo>
                    <a:lnTo>
                      <a:pt x="1186" y="862"/>
                    </a:lnTo>
                    <a:lnTo>
                      <a:pt x="1263" y="824"/>
                    </a:lnTo>
                    <a:lnTo>
                      <a:pt x="1295" y="801"/>
                    </a:lnTo>
                    <a:lnTo>
                      <a:pt x="1364" y="739"/>
                    </a:lnTo>
                    <a:lnTo>
                      <a:pt x="1407" y="706"/>
                    </a:lnTo>
                    <a:lnTo>
                      <a:pt x="1422" y="699"/>
                    </a:lnTo>
                    <a:lnTo>
                      <a:pt x="1446" y="694"/>
                    </a:lnTo>
                    <a:lnTo>
                      <a:pt x="1504" y="693"/>
                    </a:lnTo>
                    <a:lnTo>
                      <a:pt x="1516" y="689"/>
                    </a:lnTo>
                    <a:lnTo>
                      <a:pt x="1521" y="686"/>
                    </a:lnTo>
                    <a:lnTo>
                      <a:pt x="1527" y="682"/>
                    </a:lnTo>
                    <a:lnTo>
                      <a:pt x="1534" y="671"/>
                    </a:lnTo>
                    <a:lnTo>
                      <a:pt x="1540" y="659"/>
                    </a:lnTo>
                    <a:lnTo>
                      <a:pt x="1548" y="628"/>
                    </a:lnTo>
                    <a:lnTo>
                      <a:pt x="1559" y="538"/>
                    </a:lnTo>
                    <a:lnTo>
                      <a:pt x="1580" y="276"/>
                    </a:lnTo>
                    <a:lnTo>
                      <a:pt x="1583" y="259"/>
                    </a:lnTo>
                    <a:lnTo>
                      <a:pt x="1583" y="230"/>
                    </a:lnTo>
                    <a:lnTo>
                      <a:pt x="1580" y="218"/>
                    </a:lnTo>
                    <a:lnTo>
                      <a:pt x="1574" y="207"/>
                    </a:lnTo>
                    <a:lnTo>
                      <a:pt x="1566" y="196"/>
                    </a:lnTo>
                    <a:lnTo>
                      <a:pt x="1554" y="188"/>
                    </a:lnTo>
                    <a:lnTo>
                      <a:pt x="1542" y="181"/>
                    </a:lnTo>
                    <a:lnTo>
                      <a:pt x="1527" y="175"/>
                    </a:lnTo>
                    <a:lnTo>
                      <a:pt x="1449" y="157"/>
                    </a:lnTo>
                    <a:lnTo>
                      <a:pt x="1299" y="152"/>
                    </a:lnTo>
                    <a:lnTo>
                      <a:pt x="1282" y="149"/>
                    </a:lnTo>
                    <a:lnTo>
                      <a:pt x="1268" y="144"/>
                    </a:lnTo>
                    <a:lnTo>
                      <a:pt x="1248" y="131"/>
                    </a:lnTo>
                    <a:lnTo>
                      <a:pt x="1229" y="105"/>
                    </a:lnTo>
                    <a:lnTo>
                      <a:pt x="1171" y="37"/>
                    </a:lnTo>
                    <a:close/>
                  </a:path>
                </a:pathLst>
              </a:custGeom>
              <a:solidFill>
                <a:srgbClr val="B2B2B2"/>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46" name="Freeform 62"/>
              <p:cNvSpPr>
                <a:spLocks/>
              </p:cNvSpPr>
              <p:nvPr/>
            </p:nvSpPr>
            <p:spPr bwMode="auto">
              <a:xfrm>
                <a:off x="5068889" y="3216276"/>
                <a:ext cx="2349500" cy="1676400"/>
              </a:xfrm>
              <a:custGeom>
                <a:avLst/>
                <a:gdLst>
                  <a:gd name="T0" fmla="*/ 1060 w 1480"/>
                  <a:gd name="T1" fmla="*/ 30 h 1056"/>
                  <a:gd name="T2" fmla="*/ 951 w 1480"/>
                  <a:gd name="T3" fmla="*/ 0 h 1056"/>
                  <a:gd name="T4" fmla="*/ 763 w 1480"/>
                  <a:gd name="T5" fmla="*/ 44 h 1056"/>
                  <a:gd name="T6" fmla="*/ 652 w 1480"/>
                  <a:gd name="T7" fmla="*/ 51 h 1056"/>
                  <a:gd name="T8" fmla="*/ 580 w 1480"/>
                  <a:gd name="T9" fmla="*/ 30 h 1056"/>
                  <a:gd name="T10" fmla="*/ 541 w 1480"/>
                  <a:gd name="T11" fmla="*/ 44 h 1056"/>
                  <a:gd name="T12" fmla="*/ 132 w 1480"/>
                  <a:gd name="T13" fmla="*/ 315 h 1056"/>
                  <a:gd name="T14" fmla="*/ 7 w 1480"/>
                  <a:gd name="T15" fmla="*/ 364 h 1056"/>
                  <a:gd name="T16" fmla="*/ 0 w 1480"/>
                  <a:gd name="T17" fmla="*/ 373 h 1056"/>
                  <a:gd name="T18" fmla="*/ 33 w 1480"/>
                  <a:gd name="T19" fmla="*/ 389 h 1056"/>
                  <a:gd name="T20" fmla="*/ 183 w 1480"/>
                  <a:gd name="T21" fmla="*/ 409 h 1056"/>
                  <a:gd name="T22" fmla="*/ 236 w 1480"/>
                  <a:gd name="T23" fmla="*/ 382 h 1056"/>
                  <a:gd name="T24" fmla="*/ 277 w 1480"/>
                  <a:gd name="T25" fmla="*/ 376 h 1056"/>
                  <a:gd name="T26" fmla="*/ 309 w 1480"/>
                  <a:gd name="T27" fmla="*/ 380 h 1056"/>
                  <a:gd name="T28" fmla="*/ 307 w 1480"/>
                  <a:gd name="T29" fmla="*/ 386 h 1056"/>
                  <a:gd name="T30" fmla="*/ 207 w 1480"/>
                  <a:gd name="T31" fmla="*/ 446 h 1056"/>
                  <a:gd name="T32" fmla="*/ 199 w 1480"/>
                  <a:gd name="T33" fmla="*/ 453 h 1056"/>
                  <a:gd name="T34" fmla="*/ 209 w 1480"/>
                  <a:gd name="T35" fmla="*/ 454 h 1056"/>
                  <a:gd name="T36" fmla="*/ 380 w 1480"/>
                  <a:gd name="T37" fmla="*/ 434 h 1056"/>
                  <a:gd name="T38" fmla="*/ 493 w 1480"/>
                  <a:gd name="T39" fmla="*/ 460 h 1056"/>
                  <a:gd name="T40" fmla="*/ 561 w 1480"/>
                  <a:gd name="T41" fmla="*/ 508 h 1056"/>
                  <a:gd name="T42" fmla="*/ 656 w 1480"/>
                  <a:gd name="T43" fmla="*/ 473 h 1056"/>
                  <a:gd name="T44" fmla="*/ 770 w 1480"/>
                  <a:gd name="T45" fmla="*/ 436 h 1056"/>
                  <a:gd name="T46" fmla="*/ 774 w 1480"/>
                  <a:gd name="T47" fmla="*/ 439 h 1056"/>
                  <a:gd name="T48" fmla="*/ 689 w 1480"/>
                  <a:gd name="T49" fmla="*/ 499 h 1056"/>
                  <a:gd name="T50" fmla="*/ 587 w 1480"/>
                  <a:gd name="T51" fmla="*/ 533 h 1056"/>
                  <a:gd name="T52" fmla="*/ 592 w 1480"/>
                  <a:gd name="T53" fmla="*/ 542 h 1056"/>
                  <a:gd name="T54" fmla="*/ 696 w 1480"/>
                  <a:gd name="T55" fmla="*/ 577 h 1056"/>
                  <a:gd name="T56" fmla="*/ 727 w 1480"/>
                  <a:gd name="T57" fmla="*/ 598 h 1056"/>
                  <a:gd name="T58" fmla="*/ 752 w 1480"/>
                  <a:gd name="T59" fmla="*/ 627 h 1056"/>
                  <a:gd name="T60" fmla="*/ 767 w 1480"/>
                  <a:gd name="T61" fmla="*/ 624 h 1056"/>
                  <a:gd name="T62" fmla="*/ 922 w 1480"/>
                  <a:gd name="T63" fmla="*/ 506 h 1056"/>
                  <a:gd name="T64" fmla="*/ 933 w 1480"/>
                  <a:gd name="T65" fmla="*/ 504 h 1056"/>
                  <a:gd name="T66" fmla="*/ 940 w 1480"/>
                  <a:gd name="T67" fmla="*/ 517 h 1056"/>
                  <a:gd name="T68" fmla="*/ 934 w 1480"/>
                  <a:gd name="T69" fmla="*/ 536 h 1056"/>
                  <a:gd name="T70" fmla="*/ 893 w 1480"/>
                  <a:gd name="T71" fmla="*/ 559 h 1056"/>
                  <a:gd name="T72" fmla="*/ 771 w 1480"/>
                  <a:gd name="T73" fmla="*/ 671 h 1056"/>
                  <a:gd name="T74" fmla="*/ 769 w 1480"/>
                  <a:gd name="T75" fmla="*/ 699 h 1056"/>
                  <a:gd name="T76" fmla="*/ 764 w 1480"/>
                  <a:gd name="T77" fmla="*/ 947 h 1056"/>
                  <a:gd name="T78" fmla="*/ 768 w 1480"/>
                  <a:gd name="T79" fmla="*/ 1046 h 1056"/>
                  <a:gd name="T80" fmla="*/ 792 w 1480"/>
                  <a:gd name="T81" fmla="*/ 1056 h 1056"/>
                  <a:gd name="T82" fmla="*/ 957 w 1480"/>
                  <a:gd name="T83" fmla="*/ 986 h 1056"/>
                  <a:gd name="T84" fmla="*/ 1025 w 1480"/>
                  <a:gd name="T85" fmla="*/ 879 h 1056"/>
                  <a:gd name="T86" fmla="*/ 1127 w 1480"/>
                  <a:gd name="T87" fmla="*/ 800 h 1056"/>
                  <a:gd name="T88" fmla="*/ 1213 w 1480"/>
                  <a:gd name="T89" fmla="*/ 769 h 1056"/>
                  <a:gd name="T90" fmla="*/ 1255 w 1480"/>
                  <a:gd name="T91" fmla="*/ 710 h 1056"/>
                  <a:gd name="T92" fmla="*/ 1305 w 1480"/>
                  <a:gd name="T93" fmla="*/ 668 h 1056"/>
                  <a:gd name="T94" fmla="*/ 1389 w 1480"/>
                  <a:gd name="T95" fmla="*/ 633 h 1056"/>
                  <a:gd name="T96" fmla="*/ 1433 w 1480"/>
                  <a:gd name="T97" fmla="*/ 628 h 1056"/>
                  <a:gd name="T98" fmla="*/ 1450 w 1480"/>
                  <a:gd name="T99" fmla="*/ 606 h 1056"/>
                  <a:gd name="T100" fmla="*/ 1480 w 1480"/>
                  <a:gd name="T101" fmla="*/ 234 h 1056"/>
                  <a:gd name="T102" fmla="*/ 1477 w 1480"/>
                  <a:gd name="T103" fmla="*/ 213 h 1056"/>
                  <a:gd name="T104" fmla="*/ 1450 w 1480"/>
                  <a:gd name="T105" fmla="*/ 183 h 1056"/>
                  <a:gd name="T106" fmla="*/ 1317 w 1480"/>
                  <a:gd name="T107" fmla="*/ 152 h 1056"/>
                  <a:gd name="T108" fmla="*/ 1191 w 1480"/>
                  <a:gd name="T109" fmla="*/ 141 h 1056"/>
                  <a:gd name="T110" fmla="*/ 1137 w 1480"/>
                  <a:gd name="T111" fmla="*/ 103 h 10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480" h="1056">
                    <a:moveTo>
                      <a:pt x="1101" y="58"/>
                    </a:moveTo>
                    <a:lnTo>
                      <a:pt x="1093" y="51"/>
                    </a:lnTo>
                    <a:lnTo>
                      <a:pt x="1060" y="30"/>
                    </a:lnTo>
                    <a:lnTo>
                      <a:pt x="990" y="6"/>
                    </a:lnTo>
                    <a:lnTo>
                      <a:pt x="971" y="2"/>
                    </a:lnTo>
                    <a:lnTo>
                      <a:pt x="951" y="0"/>
                    </a:lnTo>
                    <a:lnTo>
                      <a:pt x="903" y="2"/>
                    </a:lnTo>
                    <a:lnTo>
                      <a:pt x="839" y="13"/>
                    </a:lnTo>
                    <a:lnTo>
                      <a:pt x="763" y="44"/>
                    </a:lnTo>
                    <a:lnTo>
                      <a:pt x="750" y="47"/>
                    </a:lnTo>
                    <a:lnTo>
                      <a:pt x="698" y="52"/>
                    </a:lnTo>
                    <a:lnTo>
                      <a:pt x="652" y="51"/>
                    </a:lnTo>
                    <a:lnTo>
                      <a:pt x="635" y="47"/>
                    </a:lnTo>
                    <a:lnTo>
                      <a:pt x="603" y="35"/>
                    </a:lnTo>
                    <a:lnTo>
                      <a:pt x="580" y="30"/>
                    </a:lnTo>
                    <a:lnTo>
                      <a:pt x="571" y="30"/>
                    </a:lnTo>
                    <a:lnTo>
                      <a:pt x="566" y="31"/>
                    </a:lnTo>
                    <a:lnTo>
                      <a:pt x="541" y="44"/>
                    </a:lnTo>
                    <a:lnTo>
                      <a:pt x="362" y="160"/>
                    </a:lnTo>
                    <a:lnTo>
                      <a:pt x="184" y="282"/>
                    </a:lnTo>
                    <a:lnTo>
                      <a:pt x="132" y="315"/>
                    </a:lnTo>
                    <a:lnTo>
                      <a:pt x="39" y="349"/>
                    </a:lnTo>
                    <a:lnTo>
                      <a:pt x="13" y="360"/>
                    </a:lnTo>
                    <a:lnTo>
                      <a:pt x="7" y="364"/>
                    </a:lnTo>
                    <a:lnTo>
                      <a:pt x="2" y="367"/>
                    </a:lnTo>
                    <a:lnTo>
                      <a:pt x="0" y="370"/>
                    </a:lnTo>
                    <a:lnTo>
                      <a:pt x="0" y="373"/>
                    </a:lnTo>
                    <a:lnTo>
                      <a:pt x="2" y="376"/>
                    </a:lnTo>
                    <a:lnTo>
                      <a:pt x="7" y="380"/>
                    </a:lnTo>
                    <a:lnTo>
                      <a:pt x="33" y="389"/>
                    </a:lnTo>
                    <a:lnTo>
                      <a:pt x="127" y="407"/>
                    </a:lnTo>
                    <a:lnTo>
                      <a:pt x="161" y="410"/>
                    </a:lnTo>
                    <a:lnTo>
                      <a:pt x="183" y="409"/>
                    </a:lnTo>
                    <a:lnTo>
                      <a:pt x="195" y="407"/>
                    </a:lnTo>
                    <a:lnTo>
                      <a:pt x="214" y="397"/>
                    </a:lnTo>
                    <a:lnTo>
                      <a:pt x="236" y="382"/>
                    </a:lnTo>
                    <a:lnTo>
                      <a:pt x="244" y="380"/>
                    </a:lnTo>
                    <a:lnTo>
                      <a:pt x="254" y="378"/>
                    </a:lnTo>
                    <a:lnTo>
                      <a:pt x="277" y="376"/>
                    </a:lnTo>
                    <a:lnTo>
                      <a:pt x="298" y="376"/>
                    </a:lnTo>
                    <a:lnTo>
                      <a:pt x="308" y="378"/>
                    </a:lnTo>
                    <a:lnTo>
                      <a:pt x="309" y="380"/>
                    </a:lnTo>
                    <a:lnTo>
                      <a:pt x="310" y="381"/>
                    </a:lnTo>
                    <a:lnTo>
                      <a:pt x="309" y="383"/>
                    </a:lnTo>
                    <a:lnTo>
                      <a:pt x="307" y="386"/>
                    </a:lnTo>
                    <a:lnTo>
                      <a:pt x="297" y="393"/>
                    </a:lnTo>
                    <a:lnTo>
                      <a:pt x="212" y="442"/>
                    </a:lnTo>
                    <a:lnTo>
                      <a:pt x="207" y="446"/>
                    </a:lnTo>
                    <a:lnTo>
                      <a:pt x="203" y="448"/>
                    </a:lnTo>
                    <a:lnTo>
                      <a:pt x="200" y="451"/>
                    </a:lnTo>
                    <a:lnTo>
                      <a:pt x="199" y="453"/>
                    </a:lnTo>
                    <a:lnTo>
                      <a:pt x="199" y="453"/>
                    </a:lnTo>
                    <a:lnTo>
                      <a:pt x="200" y="454"/>
                    </a:lnTo>
                    <a:lnTo>
                      <a:pt x="209" y="454"/>
                    </a:lnTo>
                    <a:lnTo>
                      <a:pt x="238" y="448"/>
                    </a:lnTo>
                    <a:lnTo>
                      <a:pt x="366" y="434"/>
                    </a:lnTo>
                    <a:lnTo>
                      <a:pt x="380" y="434"/>
                    </a:lnTo>
                    <a:lnTo>
                      <a:pt x="433" y="440"/>
                    </a:lnTo>
                    <a:lnTo>
                      <a:pt x="482" y="454"/>
                    </a:lnTo>
                    <a:lnTo>
                      <a:pt x="493" y="460"/>
                    </a:lnTo>
                    <a:lnTo>
                      <a:pt x="545" y="501"/>
                    </a:lnTo>
                    <a:lnTo>
                      <a:pt x="556" y="506"/>
                    </a:lnTo>
                    <a:lnTo>
                      <a:pt x="561" y="508"/>
                    </a:lnTo>
                    <a:lnTo>
                      <a:pt x="567" y="509"/>
                    </a:lnTo>
                    <a:lnTo>
                      <a:pt x="592" y="505"/>
                    </a:lnTo>
                    <a:lnTo>
                      <a:pt x="656" y="473"/>
                    </a:lnTo>
                    <a:lnTo>
                      <a:pt x="761" y="438"/>
                    </a:lnTo>
                    <a:lnTo>
                      <a:pt x="766" y="437"/>
                    </a:lnTo>
                    <a:lnTo>
                      <a:pt x="770" y="436"/>
                    </a:lnTo>
                    <a:lnTo>
                      <a:pt x="772" y="436"/>
                    </a:lnTo>
                    <a:lnTo>
                      <a:pt x="774" y="437"/>
                    </a:lnTo>
                    <a:lnTo>
                      <a:pt x="774" y="439"/>
                    </a:lnTo>
                    <a:lnTo>
                      <a:pt x="762" y="451"/>
                    </a:lnTo>
                    <a:lnTo>
                      <a:pt x="716" y="483"/>
                    </a:lnTo>
                    <a:lnTo>
                      <a:pt x="689" y="499"/>
                    </a:lnTo>
                    <a:lnTo>
                      <a:pt x="592" y="528"/>
                    </a:lnTo>
                    <a:lnTo>
                      <a:pt x="590" y="531"/>
                    </a:lnTo>
                    <a:lnTo>
                      <a:pt x="587" y="533"/>
                    </a:lnTo>
                    <a:lnTo>
                      <a:pt x="587" y="536"/>
                    </a:lnTo>
                    <a:lnTo>
                      <a:pt x="589" y="538"/>
                    </a:lnTo>
                    <a:lnTo>
                      <a:pt x="592" y="542"/>
                    </a:lnTo>
                    <a:lnTo>
                      <a:pt x="603" y="548"/>
                    </a:lnTo>
                    <a:lnTo>
                      <a:pt x="619" y="554"/>
                    </a:lnTo>
                    <a:lnTo>
                      <a:pt x="696" y="577"/>
                    </a:lnTo>
                    <a:lnTo>
                      <a:pt x="710" y="583"/>
                    </a:lnTo>
                    <a:lnTo>
                      <a:pt x="719" y="590"/>
                    </a:lnTo>
                    <a:lnTo>
                      <a:pt x="727" y="598"/>
                    </a:lnTo>
                    <a:lnTo>
                      <a:pt x="742" y="621"/>
                    </a:lnTo>
                    <a:lnTo>
                      <a:pt x="748" y="625"/>
                    </a:lnTo>
                    <a:lnTo>
                      <a:pt x="752" y="627"/>
                    </a:lnTo>
                    <a:lnTo>
                      <a:pt x="756" y="627"/>
                    </a:lnTo>
                    <a:lnTo>
                      <a:pt x="761" y="626"/>
                    </a:lnTo>
                    <a:lnTo>
                      <a:pt x="767" y="624"/>
                    </a:lnTo>
                    <a:lnTo>
                      <a:pt x="783" y="616"/>
                    </a:lnTo>
                    <a:lnTo>
                      <a:pt x="911" y="512"/>
                    </a:lnTo>
                    <a:lnTo>
                      <a:pt x="922" y="506"/>
                    </a:lnTo>
                    <a:lnTo>
                      <a:pt x="926" y="505"/>
                    </a:lnTo>
                    <a:lnTo>
                      <a:pt x="929" y="504"/>
                    </a:lnTo>
                    <a:lnTo>
                      <a:pt x="933" y="504"/>
                    </a:lnTo>
                    <a:lnTo>
                      <a:pt x="937" y="507"/>
                    </a:lnTo>
                    <a:lnTo>
                      <a:pt x="939" y="511"/>
                    </a:lnTo>
                    <a:lnTo>
                      <a:pt x="940" y="517"/>
                    </a:lnTo>
                    <a:lnTo>
                      <a:pt x="940" y="522"/>
                    </a:lnTo>
                    <a:lnTo>
                      <a:pt x="937" y="533"/>
                    </a:lnTo>
                    <a:lnTo>
                      <a:pt x="934" y="536"/>
                    </a:lnTo>
                    <a:lnTo>
                      <a:pt x="924" y="542"/>
                    </a:lnTo>
                    <a:lnTo>
                      <a:pt x="917" y="544"/>
                    </a:lnTo>
                    <a:lnTo>
                      <a:pt x="893" y="559"/>
                    </a:lnTo>
                    <a:lnTo>
                      <a:pt x="794" y="638"/>
                    </a:lnTo>
                    <a:lnTo>
                      <a:pt x="778" y="659"/>
                    </a:lnTo>
                    <a:lnTo>
                      <a:pt x="771" y="671"/>
                    </a:lnTo>
                    <a:lnTo>
                      <a:pt x="770" y="677"/>
                    </a:lnTo>
                    <a:lnTo>
                      <a:pt x="768" y="688"/>
                    </a:lnTo>
                    <a:lnTo>
                      <a:pt x="769" y="699"/>
                    </a:lnTo>
                    <a:lnTo>
                      <a:pt x="778" y="735"/>
                    </a:lnTo>
                    <a:lnTo>
                      <a:pt x="781" y="767"/>
                    </a:lnTo>
                    <a:lnTo>
                      <a:pt x="764" y="947"/>
                    </a:lnTo>
                    <a:lnTo>
                      <a:pt x="763" y="1029"/>
                    </a:lnTo>
                    <a:lnTo>
                      <a:pt x="765" y="1038"/>
                    </a:lnTo>
                    <a:lnTo>
                      <a:pt x="768" y="1046"/>
                    </a:lnTo>
                    <a:lnTo>
                      <a:pt x="774" y="1052"/>
                    </a:lnTo>
                    <a:lnTo>
                      <a:pt x="782" y="1055"/>
                    </a:lnTo>
                    <a:lnTo>
                      <a:pt x="792" y="1056"/>
                    </a:lnTo>
                    <a:lnTo>
                      <a:pt x="817" y="1051"/>
                    </a:lnTo>
                    <a:lnTo>
                      <a:pt x="921" y="1009"/>
                    </a:lnTo>
                    <a:lnTo>
                      <a:pt x="957" y="986"/>
                    </a:lnTo>
                    <a:lnTo>
                      <a:pt x="977" y="967"/>
                    </a:lnTo>
                    <a:lnTo>
                      <a:pt x="1016" y="890"/>
                    </a:lnTo>
                    <a:lnTo>
                      <a:pt x="1025" y="879"/>
                    </a:lnTo>
                    <a:lnTo>
                      <a:pt x="1047" y="856"/>
                    </a:lnTo>
                    <a:lnTo>
                      <a:pt x="1101" y="817"/>
                    </a:lnTo>
                    <a:lnTo>
                      <a:pt x="1127" y="800"/>
                    </a:lnTo>
                    <a:lnTo>
                      <a:pt x="1152" y="789"/>
                    </a:lnTo>
                    <a:lnTo>
                      <a:pt x="1202" y="774"/>
                    </a:lnTo>
                    <a:lnTo>
                      <a:pt x="1213" y="769"/>
                    </a:lnTo>
                    <a:lnTo>
                      <a:pt x="1222" y="763"/>
                    </a:lnTo>
                    <a:lnTo>
                      <a:pt x="1237" y="748"/>
                    </a:lnTo>
                    <a:lnTo>
                      <a:pt x="1255" y="710"/>
                    </a:lnTo>
                    <a:lnTo>
                      <a:pt x="1261" y="700"/>
                    </a:lnTo>
                    <a:lnTo>
                      <a:pt x="1270" y="692"/>
                    </a:lnTo>
                    <a:lnTo>
                      <a:pt x="1305" y="668"/>
                    </a:lnTo>
                    <a:lnTo>
                      <a:pt x="1357" y="642"/>
                    </a:lnTo>
                    <a:lnTo>
                      <a:pt x="1378" y="634"/>
                    </a:lnTo>
                    <a:lnTo>
                      <a:pt x="1389" y="633"/>
                    </a:lnTo>
                    <a:lnTo>
                      <a:pt x="1409" y="633"/>
                    </a:lnTo>
                    <a:lnTo>
                      <a:pt x="1426" y="631"/>
                    </a:lnTo>
                    <a:lnTo>
                      <a:pt x="1433" y="628"/>
                    </a:lnTo>
                    <a:lnTo>
                      <a:pt x="1440" y="624"/>
                    </a:lnTo>
                    <a:lnTo>
                      <a:pt x="1445" y="619"/>
                    </a:lnTo>
                    <a:lnTo>
                      <a:pt x="1450" y="606"/>
                    </a:lnTo>
                    <a:lnTo>
                      <a:pt x="1453" y="590"/>
                    </a:lnTo>
                    <a:lnTo>
                      <a:pt x="1480" y="256"/>
                    </a:lnTo>
                    <a:lnTo>
                      <a:pt x="1480" y="234"/>
                    </a:lnTo>
                    <a:lnTo>
                      <a:pt x="1479" y="225"/>
                    </a:lnTo>
                    <a:lnTo>
                      <a:pt x="1478" y="219"/>
                    </a:lnTo>
                    <a:lnTo>
                      <a:pt x="1477" y="213"/>
                    </a:lnTo>
                    <a:lnTo>
                      <a:pt x="1467" y="196"/>
                    </a:lnTo>
                    <a:lnTo>
                      <a:pt x="1459" y="189"/>
                    </a:lnTo>
                    <a:lnTo>
                      <a:pt x="1450" y="183"/>
                    </a:lnTo>
                    <a:lnTo>
                      <a:pt x="1439" y="178"/>
                    </a:lnTo>
                    <a:lnTo>
                      <a:pt x="1401" y="167"/>
                    </a:lnTo>
                    <a:lnTo>
                      <a:pt x="1317" y="152"/>
                    </a:lnTo>
                    <a:lnTo>
                      <a:pt x="1232" y="149"/>
                    </a:lnTo>
                    <a:lnTo>
                      <a:pt x="1208" y="145"/>
                    </a:lnTo>
                    <a:lnTo>
                      <a:pt x="1191" y="141"/>
                    </a:lnTo>
                    <a:lnTo>
                      <a:pt x="1176" y="136"/>
                    </a:lnTo>
                    <a:lnTo>
                      <a:pt x="1158" y="124"/>
                    </a:lnTo>
                    <a:lnTo>
                      <a:pt x="1137" y="103"/>
                    </a:lnTo>
                    <a:lnTo>
                      <a:pt x="1123" y="85"/>
                    </a:lnTo>
                    <a:lnTo>
                      <a:pt x="1101" y="58"/>
                    </a:lnTo>
                    <a:close/>
                  </a:path>
                </a:pathLst>
              </a:custGeom>
              <a:solidFill>
                <a:srgbClr val="EAEAEA"/>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47" name="Freeform 63"/>
              <p:cNvSpPr>
                <a:spLocks/>
              </p:cNvSpPr>
              <p:nvPr/>
            </p:nvSpPr>
            <p:spPr bwMode="auto">
              <a:xfrm>
                <a:off x="6664326" y="3146426"/>
                <a:ext cx="484188" cy="592138"/>
              </a:xfrm>
              <a:custGeom>
                <a:avLst/>
                <a:gdLst>
                  <a:gd name="T0" fmla="*/ 156 w 305"/>
                  <a:gd name="T1" fmla="*/ 3 h 373"/>
                  <a:gd name="T2" fmla="*/ 134 w 305"/>
                  <a:gd name="T3" fmla="*/ 13 h 373"/>
                  <a:gd name="T4" fmla="*/ 129 w 305"/>
                  <a:gd name="T5" fmla="*/ 23 h 373"/>
                  <a:gd name="T6" fmla="*/ 133 w 305"/>
                  <a:gd name="T7" fmla="*/ 31 h 373"/>
                  <a:gd name="T8" fmla="*/ 166 w 305"/>
                  <a:gd name="T9" fmla="*/ 57 h 373"/>
                  <a:gd name="T10" fmla="*/ 208 w 305"/>
                  <a:gd name="T11" fmla="*/ 73 h 373"/>
                  <a:gd name="T12" fmla="*/ 227 w 305"/>
                  <a:gd name="T13" fmla="*/ 85 h 373"/>
                  <a:gd name="T14" fmla="*/ 237 w 305"/>
                  <a:gd name="T15" fmla="*/ 102 h 373"/>
                  <a:gd name="T16" fmla="*/ 237 w 305"/>
                  <a:gd name="T17" fmla="*/ 117 h 373"/>
                  <a:gd name="T18" fmla="*/ 227 w 305"/>
                  <a:gd name="T19" fmla="*/ 133 h 373"/>
                  <a:gd name="T20" fmla="*/ 89 w 305"/>
                  <a:gd name="T21" fmla="*/ 248 h 373"/>
                  <a:gd name="T22" fmla="*/ 31 w 305"/>
                  <a:gd name="T23" fmla="*/ 253 h 373"/>
                  <a:gd name="T24" fmla="*/ 17 w 305"/>
                  <a:gd name="T25" fmla="*/ 252 h 373"/>
                  <a:gd name="T26" fmla="*/ 3 w 305"/>
                  <a:gd name="T27" fmla="*/ 257 h 373"/>
                  <a:gd name="T28" fmla="*/ 0 w 305"/>
                  <a:gd name="T29" fmla="*/ 268 h 373"/>
                  <a:gd name="T30" fmla="*/ 3 w 305"/>
                  <a:gd name="T31" fmla="*/ 281 h 373"/>
                  <a:gd name="T32" fmla="*/ 14 w 305"/>
                  <a:gd name="T33" fmla="*/ 286 h 373"/>
                  <a:gd name="T34" fmla="*/ 51 w 305"/>
                  <a:gd name="T35" fmla="*/ 280 h 373"/>
                  <a:gd name="T36" fmla="*/ 64 w 305"/>
                  <a:gd name="T37" fmla="*/ 278 h 373"/>
                  <a:gd name="T38" fmla="*/ 63 w 305"/>
                  <a:gd name="T39" fmla="*/ 281 h 373"/>
                  <a:gd name="T40" fmla="*/ 8 w 305"/>
                  <a:gd name="T41" fmla="*/ 325 h 373"/>
                  <a:gd name="T42" fmla="*/ 7 w 305"/>
                  <a:gd name="T43" fmla="*/ 332 h 373"/>
                  <a:gd name="T44" fmla="*/ 12 w 305"/>
                  <a:gd name="T45" fmla="*/ 338 h 373"/>
                  <a:gd name="T46" fmla="*/ 24 w 305"/>
                  <a:gd name="T47" fmla="*/ 345 h 373"/>
                  <a:gd name="T48" fmla="*/ 30 w 305"/>
                  <a:gd name="T49" fmla="*/ 346 h 373"/>
                  <a:gd name="T50" fmla="*/ 36 w 305"/>
                  <a:gd name="T51" fmla="*/ 343 h 373"/>
                  <a:gd name="T52" fmla="*/ 46 w 305"/>
                  <a:gd name="T53" fmla="*/ 331 h 373"/>
                  <a:gd name="T54" fmla="*/ 78 w 305"/>
                  <a:gd name="T55" fmla="*/ 298 h 373"/>
                  <a:gd name="T56" fmla="*/ 77 w 305"/>
                  <a:gd name="T57" fmla="*/ 303 h 373"/>
                  <a:gd name="T58" fmla="*/ 68 w 305"/>
                  <a:gd name="T59" fmla="*/ 335 h 373"/>
                  <a:gd name="T60" fmla="*/ 76 w 305"/>
                  <a:gd name="T61" fmla="*/ 364 h 373"/>
                  <a:gd name="T62" fmla="*/ 85 w 305"/>
                  <a:gd name="T63" fmla="*/ 373 h 373"/>
                  <a:gd name="T64" fmla="*/ 95 w 305"/>
                  <a:gd name="T65" fmla="*/ 369 h 373"/>
                  <a:gd name="T66" fmla="*/ 108 w 305"/>
                  <a:gd name="T67" fmla="*/ 346 h 373"/>
                  <a:gd name="T68" fmla="*/ 100 w 305"/>
                  <a:gd name="T69" fmla="*/ 317 h 373"/>
                  <a:gd name="T70" fmla="*/ 98 w 305"/>
                  <a:gd name="T71" fmla="*/ 304 h 373"/>
                  <a:gd name="T72" fmla="*/ 103 w 305"/>
                  <a:gd name="T73" fmla="*/ 287 h 373"/>
                  <a:gd name="T74" fmla="*/ 120 w 305"/>
                  <a:gd name="T75" fmla="*/ 265 h 373"/>
                  <a:gd name="T76" fmla="*/ 210 w 305"/>
                  <a:gd name="T77" fmla="*/ 210 h 373"/>
                  <a:gd name="T78" fmla="*/ 282 w 305"/>
                  <a:gd name="T79" fmla="*/ 151 h 373"/>
                  <a:gd name="T80" fmla="*/ 298 w 305"/>
                  <a:gd name="T81" fmla="*/ 126 h 373"/>
                  <a:gd name="T82" fmla="*/ 305 w 305"/>
                  <a:gd name="T83" fmla="*/ 103 h 373"/>
                  <a:gd name="T84" fmla="*/ 302 w 305"/>
                  <a:gd name="T85" fmla="*/ 81 h 373"/>
                  <a:gd name="T86" fmla="*/ 295 w 305"/>
                  <a:gd name="T87" fmla="*/ 67 h 373"/>
                  <a:gd name="T88" fmla="*/ 270 w 305"/>
                  <a:gd name="T89" fmla="*/ 41 h 373"/>
                  <a:gd name="T90" fmla="*/ 237 w 305"/>
                  <a:gd name="T91" fmla="*/ 21 h 373"/>
                  <a:gd name="T92" fmla="*/ 174 w 305"/>
                  <a:gd name="T93" fmla="*/ 1 h 373"/>
                  <a:gd name="T94" fmla="*/ 167 w 305"/>
                  <a:gd name="T95" fmla="*/ 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05" h="373">
                    <a:moveTo>
                      <a:pt x="167" y="0"/>
                    </a:moveTo>
                    <a:lnTo>
                      <a:pt x="156" y="3"/>
                    </a:lnTo>
                    <a:lnTo>
                      <a:pt x="138" y="11"/>
                    </a:lnTo>
                    <a:lnTo>
                      <a:pt x="134" y="13"/>
                    </a:lnTo>
                    <a:lnTo>
                      <a:pt x="129" y="20"/>
                    </a:lnTo>
                    <a:lnTo>
                      <a:pt x="129" y="23"/>
                    </a:lnTo>
                    <a:lnTo>
                      <a:pt x="131" y="27"/>
                    </a:lnTo>
                    <a:lnTo>
                      <a:pt x="133" y="31"/>
                    </a:lnTo>
                    <a:lnTo>
                      <a:pt x="142" y="40"/>
                    </a:lnTo>
                    <a:lnTo>
                      <a:pt x="166" y="57"/>
                    </a:lnTo>
                    <a:lnTo>
                      <a:pt x="198" y="71"/>
                    </a:lnTo>
                    <a:lnTo>
                      <a:pt x="208" y="73"/>
                    </a:lnTo>
                    <a:lnTo>
                      <a:pt x="222" y="80"/>
                    </a:lnTo>
                    <a:lnTo>
                      <a:pt x="227" y="85"/>
                    </a:lnTo>
                    <a:lnTo>
                      <a:pt x="234" y="93"/>
                    </a:lnTo>
                    <a:lnTo>
                      <a:pt x="237" y="102"/>
                    </a:lnTo>
                    <a:lnTo>
                      <a:pt x="237" y="112"/>
                    </a:lnTo>
                    <a:lnTo>
                      <a:pt x="237" y="117"/>
                    </a:lnTo>
                    <a:lnTo>
                      <a:pt x="231" y="128"/>
                    </a:lnTo>
                    <a:lnTo>
                      <a:pt x="227" y="133"/>
                    </a:lnTo>
                    <a:lnTo>
                      <a:pt x="118" y="231"/>
                    </a:lnTo>
                    <a:lnTo>
                      <a:pt x="89" y="248"/>
                    </a:lnTo>
                    <a:lnTo>
                      <a:pt x="61" y="254"/>
                    </a:lnTo>
                    <a:lnTo>
                      <a:pt x="31" y="253"/>
                    </a:lnTo>
                    <a:lnTo>
                      <a:pt x="24" y="252"/>
                    </a:lnTo>
                    <a:lnTo>
                      <a:pt x="17" y="252"/>
                    </a:lnTo>
                    <a:lnTo>
                      <a:pt x="7" y="254"/>
                    </a:lnTo>
                    <a:lnTo>
                      <a:pt x="3" y="257"/>
                    </a:lnTo>
                    <a:lnTo>
                      <a:pt x="2" y="259"/>
                    </a:lnTo>
                    <a:lnTo>
                      <a:pt x="0" y="268"/>
                    </a:lnTo>
                    <a:lnTo>
                      <a:pt x="2" y="279"/>
                    </a:lnTo>
                    <a:lnTo>
                      <a:pt x="3" y="281"/>
                    </a:lnTo>
                    <a:lnTo>
                      <a:pt x="8" y="284"/>
                    </a:lnTo>
                    <a:lnTo>
                      <a:pt x="14" y="286"/>
                    </a:lnTo>
                    <a:lnTo>
                      <a:pt x="23" y="286"/>
                    </a:lnTo>
                    <a:lnTo>
                      <a:pt x="51" y="280"/>
                    </a:lnTo>
                    <a:lnTo>
                      <a:pt x="63" y="277"/>
                    </a:lnTo>
                    <a:lnTo>
                      <a:pt x="64" y="278"/>
                    </a:lnTo>
                    <a:lnTo>
                      <a:pt x="64" y="279"/>
                    </a:lnTo>
                    <a:lnTo>
                      <a:pt x="63" y="281"/>
                    </a:lnTo>
                    <a:lnTo>
                      <a:pt x="16" y="318"/>
                    </a:lnTo>
                    <a:lnTo>
                      <a:pt x="8" y="325"/>
                    </a:lnTo>
                    <a:lnTo>
                      <a:pt x="7" y="329"/>
                    </a:lnTo>
                    <a:lnTo>
                      <a:pt x="7" y="332"/>
                    </a:lnTo>
                    <a:lnTo>
                      <a:pt x="8" y="335"/>
                    </a:lnTo>
                    <a:lnTo>
                      <a:pt x="12" y="338"/>
                    </a:lnTo>
                    <a:lnTo>
                      <a:pt x="15" y="341"/>
                    </a:lnTo>
                    <a:lnTo>
                      <a:pt x="24" y="345"/>
                    </a:lnTo>
                    <a:lnTo>
                      <a:pt x="27" y="346"/>
                    </a:lnTo>
                    <a:lnTo>
                      <a:pt x="30" y="346"/>
                    </a:lnTo>
                    <a:lnTo>
                      <a:pt x="33" y="345"/>
                    </a:lnTo>
                    <a:lnTo>
                      <a:pt x="36" y="343"/>
                    </a:lnTo>
                    <a:lnTo>
                      <a:pt x="41" y="338"/>
                    </a:lnTo>
                    <a:lnTo>
                      <a:pt x="46" y="331"/>
                    </a:lnTo>
                    <a:lnTo>
                      <a:pt x="76" y="298"/>
                    </a:lnTo>
                    <a:lnTo>
                      <a:pt x="78" y="298"/>
                    </a:lnTo>
                    <a:lnTo>
                      <a:pt x="78" y="300"/>
                    </a:lnTo>
                    <a:lnTo>
                      <a:pt x="77" y="303"/>
                    </a:lnTo>
                    <a:lnTo>
                      <a:pt x="68" y="330"/>
                    </a:lnTo>
                    <a:lnTo>
                      <a:pt x="68" y="335"/>
                    </a:lnTo>
                    <a:lnTo>
                      <a:pt x="69" y="347"/>
                    </a:lnTo>
                    <a:lnTo>
                      <a:pt x="76" y="364"/>
                    </a:lnTo>
                    <a:lnTo>
                      <a:pt x="82" y="371"/>
                    </a:lnTo>
                    <a:lnTo>
                      <a:pt x="85" y="373"/>
                    </a:lnTo>
                    <a:lnTo>
                      <a:pt x="87" y="373"/>
                    </a:lnTo>
                    <a:lnTo>
                      <a:pt x="95" y="369"/>
                    </a:lnTo>
                    <a:lnTo>
                      <a:pt x="105" y="356"/>
                    </a:lnTo>
                    <a:lnTo>
                      <a:pt x="108" y="346"/>
                    </a:lnTo>
                    <a:lnTo>
                      <a:pt x="108" y="335"/>
                    </a:lnTo>
                    <a:lnTo>
                      <a:pt x="100" y="317"/>
                    </a:lnTo>
                    <a:lnTo>
                      <a:pt x="98" y="310"/>
                    </a:lnTo>
                    <a:lnTo>
                      <a:pt x="98" y="304"/>
                    </a:lnTo>
                    <a:lnTo>
                      <a:pt x="98" y="298"/>
                    </a:lnTo>
                    <a:lnTo>
                      <a:pt x="103" y="287"/>
                    </a:lnTo>
                    <a:lnTo>
                      <a:pt x="110" y="276"/>
                    </a:lnTo>
                    <a:lnTo>
                      <a:pt x="120" y="265"/>
                    </a:lnTo>
                    <a:lnTo>
                      <a:pt x="132" y="254"/>
                    </a:lnTo>
                    <a:lnTo>
                      <a:pt x="210" y="210"/>
                    </a:lnTo>
                    <a:lnTo>
                      <a:pt x="264" y="168"/>
                    </a:lnTo>
                    <a:lnTo>
                      <a:pt x="282" y="151"/>
                    </a:lnTo>
                    <a:lnTo>
                      <a:pt x="288" y="142"/>
                    </a:lnTo>
                    <a:lnTo>
                      <a:pt x="298" y="126"/>
                    </a:lnTo>
                    <a:lnTo>
                      <a:pt x="301" y="119"/>
                    </a:lnTo>
                    <a:lnTo>
                      <a:pt x="305" y="103"/>
                    </a:lnTo>
                    <a:lnTo>
                      <a:pt x="305" y="95"/>
                    </a:lnTo>
                    <a:lnTo>
                      <a:pt x="302" y="81"/>
                    </a:lnTo>
                    <a:lnTo>
                      <a:pt x="300" y="74"/>
                    </a:lnTo>
                    <a:lnTo>
                      <a:pt x="295" y="67"/>
                    </a:lnTo>
                    <a:lnTo>
                      <a:pt x="283" y="53"/>
                    </a:lnTo>
                    <a:lnTo>
                      <a:pt x="270" y="41"/>
                    </a:lnTo>
                    <a:lnTo>
                      <a:pt x="247" y="26"/>
                    </a:lnTo>
                    <a:lnTo>
                      <a:pt x="237" y="21"/>
                    </a:lnTo>
                    <a:lnTo>
                      <a:pt x="178" y="1"/>
                    </a:lnTo>
                    <a:lnTo>
                      <a:pt x="174" y="1"/>
                    </a:lnTo>
                    <a:lnTo>
                      <a:pt x="171" y="0"/>
                    </a:lnTo>
                    <a:lnTo>
                      <a:pt x="167" y="0"/>
                    </a:lnTo>
                    <a:close/>
                  </a:path>
                </a:pathLst>
              </a:custGeom>
              <a:solidFill>
                <a:srgbClr val="000000"/>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48" name="Freeform 83"/>
              <p:cNvSpPr>
                <a:spLocks/>
              </p:cNvSpPr>
              <p:nvPr/>
            </p:nvSpPr>
            <p:spPr bwMode="auto">
              <a:xfrm>
                <a:off x="8258176" y="4168776"/>
                <a:ext cx="1588" cy="44450"/>
              </a:xfrm>
              <a:custGeom>
                <a:avLst/>
                <a:gdLst>
                  <a:gd name="T0" fmla="*/ 1 w 1"/>
                  <a:gd name="T1" fmla="*/ 28 h 28"/>
                  <a:gd name="T2" fmla="*/ 1 w 1"/>
                  <a:gd name="T3" fmla="*/ 0 h 28"/>
                  <a:gd name="T4" fmla="*/ 0 w 1"/>
                  <a:gd name="T5" fmla="*/ 28 h 28"/>
                  <a:gd name="T6" fmla="*/ 1 w 1"/>
                  <a:gd name="T7" fmla="*/ 28 h 28"/>
                </a:gdLst>
                <a:ahLst/>
                <a:cxnLst>
                  <a:cxn ang="0">
                    <a:pos x="T0" y="T1"/>
                  </a:cxn>
                  <a:cxn ang="0">
                    <a:pos x="T2" y="T3"/>
                  </a:cxn>
                  <a:cxn ang="0">
                    <a:pos x="T4" y="T5"/>
                  </a:cxn>
                  <a:cxn ang="0">
                    <a:pos x="T6" y="T7"/>
                  </a:cxn>
                </a:cxnLst>
                <a:rect l="0" t="0" r="r" b="b"/>
                <a:pathLst>
                  <a:path w="1" h="28">
                    <a:moveTo>
                      <a:pt x="1" y="28"/>
                    </a:moveTo>
                    <a:lnTo>
                      <a:pt x="1" y="0"/>
                    </a:lnTo>
                    <a:lnTo>
                      <a:pt x="0" y="28"/>
                    </a:lnTo>
                    <a:lnTo>
                      <a:pt x="1" y="28"/>
                    </a:lnTo>
                    <a:close/>
                  </a:path>
                </a:pathLst>
              </a:custGeom>
              <a:solidFill>
                <a:srgbClr val="B2B2B2"/>
              </a:solidFill>
              <a:ln w="9525">
                <a:solidFill>
                  <a:srgbClr val="000000"/>
                </a:solidFill>
                <a:round/>
                <a:headEnd/>
                <a:tailEnd/>
              </a:ln>
              <a:extLst/>
            </p:spPr>
            <p:txBody>
              <a:bodyPr vert="horz" wrap="square" lIns="91440" tIns="45720" rIns="91440" bIns="45720" numCol="1" anchor="t" anchorCtr="0" compatLnSpc="1">
                <a:prstTxWarp prst="textNoShape">
                  <a:avLst/>
                </a:prstTxWarp>
              </a:bodyPr>
              <a:lstStyle/>
              <a:p>
                <a:endParaRPr lang="en-US"/>
              </a:p>
            </p:txBody>
          </p:sp>
        </p:grpSp>
      </p:grpSp>
      <p:grpSp>
        <p:nvGrpSpPr>
          <p:cNvPr id="71" name="Group 70"/>
          <p:cNvGrpSpPr/>
          <p:nvPr/>
        </p:nvGrpSpPr>
        <p:grpSpPr>
          <a:xfrm>
            <a:off x="4663665" y="139026"/>
            <a:ext cx="3384311" cy="3310169"/>
            <a:chOff x="7314292" y="8759911"/>
            <a:chExt cx="3384311" cy="3310169"/>
          </a:xfrm>
        </p:grpSpPr>
        <p:grpSp>
          <p:nvGrpSpPr>
            <p:cNvPr id="72" name="Group 71"/>
            <p:cNvGrpSpPr/>
            <p:nvPr/>
          </p:nvGrpSpPr>
          <p:grpSpPr>
            <a:xfrm>
              <a:off x="7545249" y="8759911"/>
              <a:ext cx="3153354" cy="1664255"/>
              <a:chOff x="5394960" y="5010912"/>
              <a:chExt cx="3153354" cy="1664255"/>
            </a:xfrm>
          </p:grpSpPr>
          <p:grpSp>
            <p:nvGrpSpPr>
              <p:cNvPr id="77" name="Group 76"/>
              <p:cNvGrpSpPr/>
              <p:nvPr/>
            </p:nvGrpSpPr>
            <p:grpSpPr>
              <a:xfrm>
                <a:off x="5760897" y="5010912"/>
                <a:ext cx="272768" cy="1406259"/>
                <a:chOff x="6006106" y="5097010"/>
                <a:chExt cx="272768" cy="1406259"/>
              </a:xfrm>
            </p:grpSpPr>
            <p:cxnSp>
              <p:nvCxnSpPr>
                <p:cNvPr id="103" name="Straight Connector 102"/>
                <p:cNvCxnSpPr/>
                <p:nvPr/>
              </p:nvCxnSpPr>
              <p:spPr>
                <a:xfrm flipV="1">
                  <a:off x="6101115" y="6051020"/>
                  <a:ext cx="0" cy="452249"/>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flipH="1" flipV="1">
                  <a:off x="6099926" y="5097010"/>
                  <a:ext cx="1" cy="526611"/>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6006106" y="5618218"/>
                  <a:ext cx="187638" cy="462054"/>
                </a:xfrm>
                <a:prstGeom prst="rect">
                  <a:avLst/>
                </a:prstGeom>
                <a:gradFill flip="none" rotWithShape="1">
                  <a:gsLst>
                    <a:gs pos="10000">
                      <a:schemeClr val="accent1"/>
                    </a:gs>
                    <a:gs pos="90000">
                      <a:schemeClr val="accent2"/>
                    </a:gs>
                  </a:gsLst>
                  <a:lin ang="5400000" scaled="1"/>
                  <a:tileRect/>
                </a:gradFill>
                <a:ln w="38100">
                  <a:solidFill>
                    <a:schemeClr val="bg1"/>
                  </a:solidFill>
                </a:ln>
              </p:spPr>
              <p:txBody>
                <a:bodyPr vert="vert270" wrap="square" lIns="0" tIns="0" rIns="0" bIns="0" rtlCol="0" anchor="ctr" anchorCtr="1">
                  <a:noAutofit/>
                </a:bodyPr>
                <a:lstStyle/>
                <a:p>
                  <a:pPr algn="ctr"/>
                  <a:endParaRPr lang="en-US" sz="1500" dirty="0">
                    <a:solidFill>
                      <a:schemeClr val="bg1"/>
                    </a:solidFill>
                  </a:endParaRPr>
                </a:p>
              </p:txBody>
            </p:sp>
            <p:grpSp>
              <p:nvGrpSpPr>
                <p:cNvPr id="106" name="Group 105"/>
                <p:cNvGrpSpPr>
                  <a:grpSpLocks noChangeAspect="1"/>
                </p:cNvGrpSpPr>
                <p:nvPr/>
              </p:nvGrpSpPr>
              <p:grpSpPr>
                <a:xfrm>
                  <a:off x="6035040" y="5303580"/>
                  <a:ext cx="243834" cy="182880"/>
                  <a:chOff x="3657610" y="5669280"/>
                  <a:chExt cx="365749" cy="274320"/>
                </a:xfrm>
              </p:grpSpPr>
              <p:sp>
                <p:nvSpPr>
                  <p:cNvPr id="107" name="Isosceles Triangle 106"/>
                  <p:cNvSpPr/>
                  <p:nvPr/>
                </p:nvSpPr>
                <p:spPr>
                  <a:xfrm flipV="1">
                    <a:off x="3657613" y="571498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Isosceles Triangle 107"/>
                  <p:cNvSpPr/>
                  <p:nvPr/>
                </p:nvSpPr>
                <p:spPr>
                  <a:xfrm>
                    <a:off x="3657610" y="5806420"/>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9" name="Straight Connector 108"/>
                  <p:cNvCxnSpPr>
                    <a:stCxn id="108" idx="0"/>
                  </p:cNvCxnSpPr>
                  <p:nvPr/>
                </p:nvCxnSpPr>
                <p:spPr>
                  <a:xfrm>
                    <a:off x="3749050" y="5806420"/>
                    <a:ext cx="137150" cy="1"/>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10" name="Group 109"/>
                  <p:cNvGrpSpPr>
                    <a:grpSpLocks noChangeAspect="1"/>
                  </p:cNvGrpSpPr>
                  <p:nvPr/>
                </p:nvGrpSpPr>
                <p:grpSpPr>
                  <a:xfrm>
                    <a:off x="3749040" y="5669280"/>
                    <a:ext cx="274319" cy="274320"/>
                    <a:chOff x="3794760" y="5074900"/>
                    <a:chExt cx="182880" cy="182881"/>
                  </a:xfrm>
                </p:grpSpPr>
                <p:sp>
                  <p:nvSpPr>
                    <p:cNvPr id="111" name="Arc 110"/>
                    <p:cNvSpPr>
                      <a:spLocks noChangeAspect="1"/>
                    </p:cNvSpPr>
                    <p:nvPr/>
                  </p:nvSpPr>
                  <p:spPr>
                    <a:xfrm>
                      <a:off x="3794760" y="5074900"/>
                      <a:ext cx="182880" cy="182880"/>
                    </a:xfrm>
                    <a:prstGeom prst="arc">
                      <a:avLst>
                        <a:gd name="adj1" fmla="val 16200000"/>
                        <a:gd name="adj2" fmla="val 4961308"/>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2" name="Straight Connector 111"/>
                    <p:cNvCxnSpPr/>
                    <p:nvPr/>
                  </p:nvCxnSpPr>
                  <p:spPr>
                    <a:xfrm>
                      <a:off x="3886200" y="5074901"/>
                      <a:ext cx="0" cy="18288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grpSp>
          </p:grpSp>
          <p:sp>
            <p:nvSpPr>
              <p:cNvPr id="78" name="TextBox 77"/>
              <p:cNvSpPr txBox="1"/>
              <p:nvPr/>
            </p:nvSpPr>
            <p:spPr>
              <a:xfrm>
                <a:off x="5394960" y="5532120"/>
                <a:ext cx="91439" cy="457195"/>
              </a:xfrm>
              <a:prstGeom prst="rect">
                <a:avLst/>
              </a:prstGeom>
              <a:solidFill>
                <a:schemeClr val="accent4"/>
              </a:solidFill>
              <a:ln w="38100">
                <a:solidFill>
                  <a:schemeClr val="bg1"/>
                </a:solidFill>
              </a:ln>
            </p:spPr>
            <p:txBody>
              <a:bodyPr vert="vert270" wrap="square" lIns="0" tIns="0" rIns="0" bIns="0" rtlCol="0" anchor="ctr" anchorCtr="1">
                <a:noAutofit/>
              </a:bodyPr>
              <a:lstStyle/>
              <a:p>
                <a:pPr algn="ctr"/>
                <a:endParaRPr lang="en-US" sz="1500" dirty="0">
                  <a:solidFill>
                    <a:schemeClr val="bg1"/>
                  </a:solidFill>
                </a:endParaRPr>
              </a:p>
            </p:txBody>
          </p:sp>
          <p:grpSp>
            <p:nvGrpSpPr>
              <p:cNvPr id="79" name="Group 78"/>
              <p:cNvGrpSpPr>
                <a:grpSpLocks noChangeAspect="1"/>
              </p:cNvGrpSpPr>
              <p:nvPr/>
            </p:nvGrpSpPr>
            <p:grpSpPr>
              <a:xfrm>
                <a:off x="6583848" y="5560470"/>
                <a:ext cx="388258" cy="365760"/>
                <a:chOff x="13393006" y="8001678"/>
                <a:chExt cx="675105" cy="635984"/>
              </a:xfrm>
            </p:grpSpPr>
            <p:sp>
              <p:nvSpPr>
                <p:cNvPr id="96" name="Freeform 95"/>
                <p:cNvSpPr/>
                <p:nvPr/>
              </p:nvSpPr>
              <p:spPr>
                <a:xfrm>
                  <a:off x="13851668" y="8001678"/>
                  <a:ext cx="216443" cy="407003"/>
                </a:xfrm>
                <a:custGeom>
                  <a:avLst/>
                  <a:gdLst>
                    <a:gd name="connsiteX0" fmla="*/ 433 w 229969"/>
                    <a:gd name="connsiteY0" fmla="*/ 47540 h 501920"/>
                    <a:gd name="connsiteX1" fmla="*/ 214788 w 229969"/>
                    <a:gd name="connsiteY1" fmla="*/ 52967 h 501920"/>
                    <a:gd name="connsiteX2" fmla="*/ 206647 w 229969"/>
                    <a:gd name="connsiteY2" fmla="*/ 454543 h 501920"/>
                    <a:gd name="connsiteX3" fmla="*/ 160520 w 229969"/>
                    <a:gd name="connsiteY3" fmla="*/ 449117 h 501920"/>
                    <a:gd name="connsiteX4" fmla="*/ 433 w 229969"/>
                    <a:gd name="connsiteY4" fmla="*/ 47540 h 501920"/>
                    <a:gd name="connsiteX0" fmla="*/ 433 w 229969"/>
                    <a:gd name="connsiteY0" fmla="*/ 47540 h 501920"/>
                    <a:gd name="connsiteX1" fmla="*/ 214788 w 229969"/>
                    <a:gd name="connsiteY1" fmla="*/ 52967 h 501920"/>
                    <a:gd name="connsiteX2" fmla="*/ 206647 w 229969"/>
                    <a:gd name="connsiteY2" fmla="*/ 454543 h 501920"/>
                    <a:gd name="connsiteX3" fmla="*/ 160520 w 229969"/>
                    <a:gd name="connsiteY3" fmla="*/ 449117 h 501920"/>
                    <a:gd name="connsiteX4" fmla="*/ 433 w 229969"/>
                    <a:gd name="connsiteY4" fmla="*/ 47540 h 501920"/>
                    <a:gd name="connsiteX0" fmla="*/ 433 w 229969"/>
                    <a:gd name="connsiteY0" fmla="*/ 25765 h 480145"/>
                    <a:gd name="connsiteX1" fmla="*/ 214788 w 229969"/>
                    <a:gd name="connsiteY1" fmla="*/ 31192 h 480145"/>
                    <a:gd name="connsiteX2" fmla="*/ 206647 w 229969"/>
                    <a:gd name="connsiteY2" fmla="*/ 432768 h 480145"/>
                    <a:gd name="connsiteX3" fmla="*/ 160520 w 229969"/>
                    <a:gd name="connsiteY3" fmla="*/ 427342 h 480145"/>
                    <a:gd name="connsiteX4" fmla="*/ 433 w 229969"/>
                    <a:gd name="connsiteY4" fmla="*/ 25765 h 480145"/>
                    <a:gd name="connsiteX0" fmla="*/ 0 w 229536"/>
                    <a:gd name="connsiteY0" fmla="*/ 25765 h 480145"/>
                    <a:gd name="connsiteX1" fmla="*/ 214355 w 229536"/>
                    <a:gd name="connsiteY1" fmla="*/ 31192 h 480145"/>
                    <a:gd name="connsiteX2" fmla="*/ 206214 w 229536"/>
                    <a:gd name="connsiteY2" fmla="*/ 432768 h 480145"/>
                    <a:gd name="connsiteX3" fmla="*/ 160087 w 229536"/>
                    <a:gd name="connsiteY3" fmla="*/ 427342 h 480145"/>
                    <a:gd name="connsiteX4" fmla="*/ 0 w 229536"/>
                    <a:gd name="connsiteY4" fmla="*/ 25765 h 480145"/>
                    <a:gd name="connsiteX0" fmla="*/ 0 w 229536"/>
                    <a:gd name="connsiteY0" fmla="*/ 25765 h 480145"/>
                    <a:gd name="connsiteX1" fmla="*/ 214355 w 229536"/>
                    <a:gd name="connsiteY1" fmla="*/ 31192 h 480145"/>
                    <a:gd name="connsiteX2" fmla="*/ 206214 w 229536"/>
                    <a:gd name="connsiteY2" fmla="*/ 432768 h 480145"/>
                    <a:gd name="connsiteX3" fmla="*/ 160087 w 229536"/>
                    <a:gd name="connsiteY3" fmla="*/ 427342 h 480145"/>
                    <a:gd name="connsiteX4" fmla="*/ 0 w 229536"/>
                    <a:gd name="connsiteY4" fmla="*/ 25765 h 480145"/>
                    <a:gd name="connsiteX0" fmla="*/ 0 w 229536"/>
                    <a:gd name="connsiteY0" fmla="*/ 0 h 454380"/>
                    <a:gd name="connsiteX1" fmla="*/ 214355 w 229536"/>
                    <a:gd name="connsiteY1" fmla="*/ 5427 h 454380"/>
                    <a:gd name="connsiteX2" fmla="*/ 206214 w 229536"/>
                    <a:gd name="connsiteY2" fmla="*/ 407003 h 454380"/>
                    <a:gd name="connsiteX3" fmla="*/ 160087 w 229536"/>
                    <a:gd name="connsiteY3" fmla="*/ 401577 h 454380"/>
                    <a:gd name="connsiteX4" fmla="*/ 0 w 229536"/>
                    <a:gd name="connsiteY4" fmla="*/ 0 h 454380"/>
                    <a:gd name="connsiteX0" fmla="*/ 0 w 215120"/>
                    <a:gd name="connsiteY0" fmla="*/ 0 h 454380"/>
                    <a:gd name="connsiteX1" fmla="*/ 214355 w 215120"/>
                    <a:gd name="connsiteY1" fmla="*/ 5427 h 454380"/>
                    <a:gd name="connsiteX2" fmla="*/ 206214 w 215120"/>
                    <a:gd name="connsiteY2" fmla="*/ 407003 h 454380"/>
                    <a:gd name="connsiteX3" fmla="*/ 160087 w 215120"/>
                    <a:gd name="connsiteY3" fmla="*/ 401577 h 454380"/>
                    <a:gd name="connsiteX4" fmla="*/ 0 w 215120"/>
                    <a:gd name="connsiteY4" fmla="*/ 0 h 454380"/>
                    <a:gd name="connsiteX0" fmla="*/ 0 w 215120"/>
                    <a:gd name="connsiteY0" fmla="*/ 0 h 454380"/>
                    <a:gd name="connsiteX1" fmla="*/ 214355 w 215120"/>
                    <a:gd name="connsiteY1" fmla="*/ 5427 h 454380"/>
                    <a:gd name="connsiteX2" fmla="*/ 206214 w 215120"/>
                    <a:gd name="connsiteY2" fmla="*/ 407003 h 454380"/>
                    <a:gd name="connsiteX3" fmla="*/ 160087 w 215120"/>
                    <a:gd name="connsiteY3" fmla="*/ 401577 h 454380"/>
                    <a:gd name="connsiteX4" fmla="*/ 0 w 215120"/>
                    <a:gd name="connsiteY4" fmla="*/ 0 h 454380"/>
                    <a:gd name="connsiteX0" fmla="*/ 0 w 214673"/>
                    <a:gd name="connsiteY0" fmla="*/ 0 h 454380"/>
                    <a:gd name="connsiteX1" fmla="*/ 214355 w 214673"/>
                    <a:gd name="connsiteY1" fmla="*/ 5427 h 454380"/>
                    <a:gd name="connsiteX2" fmla="*/ 206214 w 214673"/>
                    <a:gd name="connsiteY2" fmla="*/ 407003 h 454380"/>
                    <a:gd name="connsiteX3" fmla="*/ 160087 w 214673"/>
                    <a:gd name="connsiteY3" fmla="*/ 401577 h 454380"/>
                    <a:gd name="connsiteX4" fmla="*/ 0 w 214673"/>
                    <a:gd name="connsiteY4" fmla="*/ 0 h 454380"/>
                    <a:gd name="connsiteX0" fmla="*/ 0 w 216443"/>
                    <a:gd name="connsiteY0" fmla="*/ 0 h 454544"/>
                    <a:gd name="connsiteX1" fmla="*/ 214355 w 216443"/>
                    <a:gd name="connsiteY1" fmla="*/ 5427 h 454544"/>
                    <a:gd name="connsiteX2" fmla="*/ 214354 w 216443"/>
                    <a:gd name="connsiteY2" fmla="*/ 407003 h 454544"/>
                    <a:gd name="connsiteX3" fmla="*/ 160087 w 216443"/>
                    <a:gd name="connsiteY3" fmla="*/ 401577 h 454544"/>
                    <a:gd name="connsiteX4" fmla="*/ 0 w 216443"/>
                    <a:gd name="connsiteY4" fmla="*/ 0 h 454544"/>
                    <a:gd name="connsiteX0" fmla="*/ 0 w 216443"/>
                    <a:gd name="connsiteY0" fmla="*/ 0 h 432136"/>
                    <a:gd name="connsiteX1" fmla="*/ 214355 w 216443"/>
                    <a:gd name="connsiteY1" fmla="*/ 5427 h 432136"/>
                    <a:gd name="connsiteX2" fmla="*/ 214354 w 216443"/>
                    <a:gd name="connsiteY2" fmla="*/ 407003 h 432136"/>
                    <a:gd name="connsiteX3" fmla="*/ 160087 w 216443"/>
                    <a:gd name="connsiteY3" fmla="*/ 401577 h 432136"/>
                    <a:gd name="connsiteX4" fmla="*/ 0 w 216443"/>
                    <a:gd name="connsiteY4" fmla="*/ 0 h 432136"/>
                    <a:gd name="connsiteX0" fmla="*/ 0 w 216443"/>
                    <a:gd name="connsiteY0" fmla="*/ 0 h 432136"/>
                    <a:gd name="connsiteX1" fmla="*/ 214355 w 216443"/>
                    <a:gd name="connsiteY1" fmla="*/ 5427 h 432136"/>
                    <a:gd name="connsiteX2" fmla="*/ 214354 w 216443"/>
                    <a:gd name="connsiteY2" fmla="*/ 407003 h 432136"/>
                    <a:gd name="connsiteX3" fmla="*/ 160087 w 216443"/>
                    <a:gd name="connsiteY3" fmla="*/ 401577 h 432136"/>
                    <a:gd name="connsiteX4" fmla="*/ 0 w 216443"/>
                    <a:gd name="connsiteY4" fmla="*/ 0 h 432136"/>
                    <a:gd name="connsiteX0" fmla="*/ 0 w 216443"/>
                    <a:gd name="connsiteY0" fmla="*/ 0 h 407003"/>
                    <a:gd name="connsiteX1" fmla="*/ 214355 w 216443"/>
                    <a:gd name="connsiteY1" fmla="*/ 5427 h 407003"/>
                    <a:gd name="connsiteX2" fmla="*/ 214354 w 216443"/>
                    <a:gd name="connsiteY2" fmla="*/ 407003 h 407003"/>
                    <a:gd name="connsiteX3" fmla="*/ 160087 w 216443"/>
                    <a:gd name="connsiteY3" fmla="*/ 401577 h 407003"/>
                    <a:gd name="connsiteX4" fmla="*/ 0 w 216443"/>
                    <a:gd name="connsiteY4" fmla="*/ 0 h 407003"/>
                    <a:gd name="connsiteX0" fmla="*/ 0 w 216443"/>
                    <a:gd name="connsiteY0" fmla="*/ 0 h 407003"/>
                    <a:gd name="connsiteX1" fmla="*/ 214355 w 216443"/>
                    <a:gd name="connsiteY1" fmla="*/ 5427 h 407003"/>
                    <a:gd name="connsiteX2" fmla="*/ 214354 w 216443"/>
                    <a:gd name="connsiteY2" fmla="*/ 407003 h 407003"/>
                    <a:gd name="connsiteX3" fmla="*/ 160087 w 216443"/>
                    <a:gd name="connsiteY3" fmla="*/ 401577 h 407003"/>
                    <a:gd name="connsiteX4" fmla="*/ 0 w 216443"/>
                    <a:gd name="connsiteY4" fmla="*/ 0 h 4070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43" h="407003">
                      <a:moveTo>
                        <a:pt x="0" y="0"/>
                      </a:moveTo>
                      <a:cubicBezTo>
                        <a:pt x="82306" y="1808"/>
                        <a:pt x="128432" y="0"/>
                        <a:pt x="214355" y="5427"/>
                      </a:cubicBezTo>
                      <a:cubicBezTo>
                        <a:pt x="216164" y="97681"/>
                        <a:pt x="217972" y="338265"/>
                        <a:pt x="214354" y="407003"/>
                      </a:cubicBezTo>
                      <a:cubicBezTo>
                        <a:pt x="191742" y="402481"/>
                        <a:pt x="182246" y="404291"/>
                        <a:pt x="160087" y="401577"/>
                      </a:cubicBezTo>
                      <a:cubicBezTo>
                        <a:pt x="137928" y="333743"/>
                        <a:pt x="4522" y="66025"/>
                        <a:pt x="0" y="0"/>
                      </a:cubicBezTo>
                      <a:close/>
                    </a:path>
                  </a:pathLst>
                </a:custGeom>
                <a:solidFill>
                  <a:schemeClr val="bg1">
                    <a:lumMod val="75000"/>
                  </a:schemeClr>
                </a:solidFill>
                <a:ln w="38100" cap="rnd">
                  <a:noFill/>
                </a:ln>
              </p:spPr>
              <p:style>
                <a:lnRef idx="1">
                  <a:schemeClr val="accent1"/>
                </a:lnRef>
                <a:fillRef idx="0">
                  <a:schemeClr val="accent1"/>
                </a:fillRef>
                <a:effectRef idx="0">
                  <a:schemeClr val="accent1"/>
                </a:effectRef>
                <a:fontRef idx="minor">
                  <a:schemeClr val="tx1"/>
                </a:fontRef>
              </p:style>
              <p:txBody>
                <a:bodyPr wrap="none" anchor="ctr"/>
                <a:lstStyle/>
                <a:p>
                  <a:pPr defTabSz="2910672"/>
                  <a:endParaRPr lang="en-US"/>
                </a:p>
              </p:txBody>
            </p:sp>
            <p:grpSp>
              <p:nvGrpSpPr>
                <p:cNvPr id="97" name="Group 209"/>
                <p:cNvGrpSpPr>
                  <a:grpSpLocks noChangeAspect="1"/>
                </p:cNvGrpSpPr>
                <p:nvPr/>
              </p:nvGrpSpPr>
              <p:grpSpPr bwMode="auto">
                <a:xfrm>
                  <a:off x="13393006" y="8001868"/>
                  <a:ext cx="671514" cy="635794"/>
                  <a:chOff x="3485" y="1006"/>
                  <a:chExt cx="599" cy="581"/>
                </a:xfrm>
              </p:grpSpPr>
              <p:sp>
                <p:nvSpPr>
                  <p:cNvPr id="98" name="Line 210"/>
                  <p:cNvSpPr>
                    <a:spLocks noChangeShapeType="1"/>
                  </p:cNvSpPr>
                  <p:nvPr/>
                </p:nvSpPr>
                <p:spPr bwMode="auto">
                  <a:xfrm>
                    <a:off x="4083" y="1008"/>
                    <a:ext cx="0" cy="367"/>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wrap="none" anchor="ctr"/>
                  <a:lstStyle/>
                  <a:p>
                    <a:pPr defTabSz="2910672"/>
                    <a:endParaRPr lang="en-US"/>
                  </a:p>
                </p:txBody>
              </p:sp>
              <p:sp>
                <p:nvSpPr>
                  <p:cNvPr id="99" name="Freeform 211"/>
                  <p:cNvSpPr>
                    <a:spLocks/>
                  </p:cNvSpPr>
                  <p:nvPr/>
                </p:nvSpPr>
                <p:spPr bwMode="auto">
                  <a:xfrm>
                    <a:off x="3485" y="1009"/>
                    <a:ext cx="558" cy="578"/>
                  </a:xfrm>
                  <a:custGeom>
                    <a:avLst/>
                    <a:gdLst>
                      <a:gd name="T0" fmla="*/ 416 w 558"/>
                      <a:gd name="T1" fmla="*/ 1 h 578"/>
                      <a:gd name="T2" fmla="*/ 353 w 558"/>
                      <a:gd name="T3" fmla="*/ 2 h 578"/>
                      <a:gd name="T4" fmla="*/ 237 w 558"/>
                      <a:gd name="T5" fmla="*/ 16 h 578"/>
                      <a:gd name="T6" fmla="*/ 132 w 558"/>
                      <a:gd name="T7" fmla="*/ 67 h 578"/>
                      <a:gd name="T8" fmla="*/ 40 w 558"/>
                      <a:gd name="T9" fmla="*/ 164 h 578"/>
                      <a:gd name="T10" fmla="*/ 0 w 558"/>
                      <a:gd name="T11" fmla="*/ 324 h 578"/>
                      <a:gd name="T12" fmla="*/ 43 w 558"/>
                      <a:gd name="T13" fmla="*/ 459 h 578"/>
                      <a:gd name="T14" fmla="*/ 159 w 558"/>
                      <a:gd name="T15" fmla="*/ 548 h 578"/>
                      <a:gd name="T16" fmla="*/ 276 w 558"/>
                      <a:gd name="T17" fmla="*/ 575 h 578"/>
                      <a:gd name="T18" fmla="*/ 405 w 558"/>
                      <a:gd name="T19" fmla="*/ 565 h 578"/>
                      <a:gd name="T20" fmla="*/ 501 w 558"/>
                      <a:gd name="T21" fmla="*/ 514 h 578"/>
                      <a:gd name="T22" fmla="*/ 542 w 558"/>
                      <a:gd name="T23" fmla="*/ 454 h 578"/>
                      <a:gd name="T24" fmla="*/ 558 w 558"/>
                      <a:gd name="T25" fmla="*/ 365 h 5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58"/>
                      <a:gd name="T40" fmla="*/ 0 h 578"/>
                      <a:gd name="T41" fmla="*/ 558 w 558"/>
                      <a:gd name="T42" fmla="*/ 578 h 57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58" h="578">
                        <a:moveTo>
                          <a:pt x="416" y="1"/>
                        </a:moveTo>
                        <a:cubicBezTo>
                          <a:pt x="406" y="1"/>
                          <a:pt x="383" y="0"/>
                          <a:pt x="353" y="2"/>
                        </a:cubicBezTo>
                        <a:cubicBezTo>
                          <a:pt x="323" y="4"/>
                          <a:pt x="274" y="5"/>
                          <a:pt x="237" y="16"/>
                        </a:cubicBezTo>
                        <a:cubicBezTo>
                          <a:pt x="200" y="27"/>
                          <a:pt x="165" y="42"/>
                          <a:pt x="132" y="67"/>
                        </a:cubicBezTo>
                        <a:cubicBezTo>
                          <a:pt x="99" y="92"/>
                          <a:pt x="62" y="121"/>
                          <a:pt x="40" y="164"/>
                        </a:cubicBezTo>
                        <a:cubicBezTo>
                          <a:pt x="18" y="207"/>
                          <a:pt x="0" y="275"/>
                          <a:pt x="0" y="324"/>
                        </a:cubicBezTo>
                        <a:cubicBezTo>
                          <a:pt x="0" y="373"/>
                          <a:pt x="17" y="422"/>
                          <a:pt x="43" y="459"/>
                        </a:cubicBezTo>
                        <a:cubicBezTo>
                          <a:pt x="69" y="496"/>
                          <a:pt x="120" y="529"/>
                          <a:pt x="159" y="548"/>
                        </a:cubicBezTo>
                        <a:cubicBezTo>
                          <a:pt x="198" y="567"/>
                          <a:pt x="235" y="572"/>
                          <a:pt x="276" y="575"/>
                        </a:cubicBezTo>
                        <a:cubicBezTo>
                          <a:pt x="317" y="578"/>
                          <a:pt x="368" y="575"/>
                          <a:pt x="405" y="565"/>
                        </a:cubicBezTo>
                        <a:cubicBezTo>
                          <a:pt x="442" y="555"/>
                          <a:pt x="478" y="533"/>
                          <a:pt x="501" y="514"/>
                        </a:cubicBezTo>
                        <a:cubicBezTo>
                          <a:pt x="524" y="495"/>
                          <a:pt x="533" y="479"/>
                          <a:pt x="542" y="454"/>
                        </a:cubicBezTo>
                        <a:cubicBezTo>
                          <a:pt x="551" y="429"/>
                          <a:pt x="555" y="384"/>
                          <a:pt x="558" y="365"/>
                        </a:cubicBezTo>
                      </a:path>
                    </a:pathLst>
                  </a:cu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wrap="none" anchor="ctr"/>
                  <a:lstStyle/>
                  <a:p>
                    <a:pPr defTabSz="2910672"/>
                    <a:endParaRPr lang="en-US"/>
                  </a:p>
                </p:txBody>
              </p:sp>
              <p:sp>
                <p:nvSpPr>
                  <p:cNvPr id="100" name="Oval 212"/>
                  <p:cNvSpPr>
                    <a:spLocks noChangeAspect="1" noChangeArrowheads="1"/>
                  </p:cNvSpPr>
                  <p:nvPr/>
                </p:nvSpPr>
                <p:spPr bwMode="auto">
                  <a:xfrm>
                    <a:off x="3629" y="1152"/>
                    <a:ext cx="346" cy="346"/>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wrap="none" anchor="ctr"/>
                  <a:lstStyle/>
                  <a:p>
                    <a:pPr defTabSz="2910672"/>
                    <a:endParaRPr lang="en-US"/>
                  </a:p>
                </p:txBody>
              </p:sp>
              <p:sp>
                <p:nvSpPr>
                  <p:cNvPr id="101" name="Line 213"/>
                  <p:cNvSpPr>
                    <a:spLocks noChangeShapeType="1"/>
                  </p:cNvSpPr>
                  <p:nvPr/>
                </p:nvSpPr>
                <p:spPr bwMode="auto">
                  <a:xfrm flipV="1">
                    <a:off x="3884" y="1006"/>
                    <a:ext cx="200" cy="3"/>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wrap="none" anchor="ctr"/>
                  <a:lstStyle/>
                  <a:p>
                    <a:pPr defTabSz="2910672"/>
                    <a:endParaRPr lang="en-US"/>
                  </a:p>
                </p:txBody>
              </p:sp>
              <p:sp>
                <p:nvSpPr>
                  <p:cNvPr id="102" name="Line 214"/>
                  <p:cNvSpPr>
                    <a:spLocks noChangeShapeType="1"/>
                  </p:cNvSpPr>
                  <p:nvPr/>
                </p:nvSpPr>
                <p:spPr bwMode="auto">
                  <a:xfrm flipV="1">
                    <a:off x="4048" y="1375"/>
                    <a:ext cx="33" cy="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wrap="none" anchor="ctr"/>
                  <a:lstStyle/>
                  <a:p>
                    <a:pPr defTabSz="2910672"/>
                    <a:endParaRPr lang="en-US"/>
                  </a:p>
                </p:txBody>
              </p:sp>
            </p:grpSp>
          </p:grpSp>
          <p:sp>
            <p:nvSpPr>
              <p:cNvPr id="80" name="TextBox 79"/>
              <p:cNvSpPr txBox="1"/>
              <p:nvPr/>
            </p:nvSpPr>
            <p:spPr>
              <a:xfrm>
                <a:off x="6536324" y="6028836"/>
                <a:ext cx="1491142" cy="646331"/>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Fan Coil Unit</a:t>
                </a:r>
              </a:p>
              <a:p>
                <a:r>
                  <a:rPr lang="en-US" sz="1400" dirty="0" smtClean="0">
                    <a:solidFill>
                      <a:schemeClr val="bg1"/>
                    </a:solidFill>
                    <a:latin typeface="Comic Sans MS" panose="030F0702030302020204" pitchFamily="66" charset="0"/>
                  </a:rPr>
                  <a:t>(Typical)</a:t>
                </a:r>
              </a:p>
              <a:p>
                <a:r>
                  <a:rPr lang="en-US" sz="1400" dirty="0" smtClean="0">
                    <a:solidFill>
                      <a:schemeClr val="bg1"/>
                    </a:solidFill>
                    <a:latin typeface="Comic Sans MS" panose="030F0702030302020204" pitchFamily="66" charset="0"/>
                  </a:rPr>
                  <a:t>Nominal 500 cfm</a:t>
                </a:r>
                <a:endParaRPr lang="en-US" sz="1400" dirty="0">
                  <a:solidFill>
                    <a:schemeClr val="bg1"/>
                  </a:solidFill>
                  <a:latin typeface="Comic Sans MS" panose="030F0702030302020204" pitchFamily="66" charset="0"/>
                </a:endParaRPr>
              </a:p>
            </p:txBody>
          </p:sp>
          <p:cxnSp>
            <p:nvCxnSpPr>
              <p:cNvPr id="81" name="Straight Connector 80"/>
              <p:cNvCxnSpPr/>
              <p:nvPr/>
            </p:nvCxnSpPr>
            <p:spPr>
              <a:xfrm flipH="1">
                <a:off x="5559631" y="5760778"/>
                <a:ext cx="109827" cy="1"/>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82" name="Group 81"/>
              <p:cNvGrpSpPr/>
              <p:nvPr/>
            </p:nvGrpSpPr>
            <p:grpSpPr>
              <a:xfrm>
                <a:off x="6219641" y="5010912"/>
                <a:ext cx="272768" cy="1409284"/>
                <a:chOff x="6128202" y="5010912"/>
                <a:chExt cx="272768" cy="1409284"/>
              </a:xfrm>
            </p:grpSpPr>
            <p:cxnSp>
              <p:nvCxnSpPr>
                <p:cNvPr id="86" name="Straight Connector 85"/>
                <p:cNvCxnSpPr/>
                <p:nvPr/>
              </p:nvCxnSpPr>
              <p:spPr>
                <a:xfrm flipV="1">
                  <a:off x="6220832" y="5964922"/>
                  <a:ext cx="2379" cy="455274"/>
                </a:xfrm>
                <a:prstGeom prst="line">
                  <a:avLst/>
                </a:prstGeom>
                <a:ln w="38100" cap="rnd">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flipV="1">
                  <a:off x="6222022" y="5010912"/>
                  <a:ext cx="1" cy="526611"/>
                </a:xfrm>
                <a:prstGeom prst="line">
                  <a:avLst/>
                </a:prstGeom>
                <a:ln w="38100" cap="rnd">
                  <a:solidFill>
                    <a:schemeClr val="accent5"/>
                  </a:solidFill>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6128202" y="5532120"/>
                  <a:ext cx="187638" cy="462054"/>
                </a:xfrm>
                <a:prstGeom prst="rect">
                  <a:avLst/>
                </a:prstGeom>
                <a:gradFill flip="none" rotWithShape="1">
                  <a:gsLst>
                    <a:gs pos="10000">
                      <a:srgbClr val="3333FF"/>
                    </a:gs>
                    <a:gs pos="90000">
                      <a:srgbClr val="00B0F0"/>
                    </a:gs>
                  </a:gsLst>
                  <a:lin ang="5400000" scaled="1"/>
                  <a:tileRect/>
                </a:gradFill>
                <a:ln w="38100">
                  <a:solidFill>
                    <a:schemeClr val="bg1"/>
                  </a:solidFill>
                </a:ln>
              </p:spPr>
              <p:txBody>
                <a:bodyPr vert="vert270" wrap="square" lIns="0" tIns="0" rIns="0" bIns="0" rtlCol="0" anchor="ctr" anchorCtr="1">
                  <a:noAutofit/>
                </a:bodyPr>
                <a:lstStyle>
                  <a:defPPr>
                    <a:defRPr lang="en-US"/>
                  </a:defPPr>
                  <a:lvl1pPr algn="ctr">
                    <a:defRPr sz="1500">
                      <a:solidFill>
                        <a:schemeClr val="bg1"/>
                      </a:solidFill>
                    </a:defRPr>
                  </a:lvl1pPr>
                </a:lstStyle>
                <a:p>
                  <a:endParaRPr lang="en-US" dirty="0"/>
                </a:p>
              </p:txBody>
            </p:sp>
            <p:grpSp>
              <p:nvGrpSpPr>
                <p:cNvPr id="89" name="Group 88"/>
                <p:cNvGrpSpPr>
                  <a:grpSpLocks noChangeAspect="1"/>
                </p:cNvGrpSpPr>
                <p:nvPr/>
              </p:nvGrpSpPr>
              <p:grpSpPr>
                <a:xfrm>
                  <a:off x="6157136" y="5217482"/>
                  <a:ext cx="243834" cy="182880"/>
                  <a:chOff x="3657610" y="5669280"/>
                  <a:chExt cx="365749" cy="274320"/>
                </a:xfrm>
              </p:grpSpPr>
              <p:sp>
                <p:nvSpPr>
                  <p:cNvPr id="90" name="Isosceles Triangle 89"/>
                  <p:cNvSpPr/>
                  <p:nvPr/>
                </p:nvSpPr>
                <p:spPr>
                  <a:xfrm flipV="1">
                    <a:off x="3657613" y="571498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Isosceles Triangle 90"/>
                  <p:cNvSpPr/>
                  <p:nvPr/>
                </p:nvSpPr>
                <p:spPr>
                  <a:xfrm>
                    <a:off x="3657610" y="5806420"/>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2" name="Straight Connector 91"/>
                  <p:cNvCxnSpPr>
                    <a:stCxn id="91" idx="0"/>
                  </p:cNvCxnSpPr>
                  <p:nvPr/>
                </p:nvCxnSpPr>
                <p:spPr>
                  <a:xfrm>
                    <a:off x="3749050" y="5806420"/>
                    <a:ext cx="137150" cy="1"/>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nvGrpSpPr>
                  <p:cNvPr id="93" name="Group 92"/>
                  <p:cNvGrpSpPr>
                    <a:grpSpLocks noChangeAspect="1"/>
                  </p:cNvGrpSpPr>
                  <p:nvPr/>
                </p:nvGrpSpPr>
                <p:grpSpPr>
                  <a:xfrm>
                    <a:off x="3749040" y="5669280"/>
                    <a:ext cx="274319" cy="274320"/>
                    <a:chOff x="3794760" y="5074900"/>
                    <a:chExt cx="182880" cy="182881"/>
                  </a:xfrm>
                </p:grpSpPr>
                <p:sp>
                  <p:nvSpPr>
                    <p:cNvPr id="94" name="Arc 93"/>
                    <p:cNvSpPr>
                      <a:spLocks noChangeAspect="1"/>
                    </p:cNvSpPr>
                    <p:nvPr/>
                  </p:nvSpPr>
                  <p:spPr>
                    <a:xfrm>
                      <a:off x="3794760" y="5074900"/>
                      <a:ext cx="182880" cy="182880"/>
                    </a:xfrm>
                    <a:prstGeom prst="arc">
                      <a:avLst>
                        <a:gd name="adj1" fmla="val 16200000"/>
                        <a:gd name="adj2" fmla="val 4961308"/>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5" name="Straight Connector 94"/>
                    <p:cNvCxnSpPr/>
                    <p:nvPr/>
                  </p:nvCxnSpPr>
                  <p:spPr>
                    <a:xfrm>
                      <a:off x="3886200" y="5074901"/>
                      <a:ext cx="0" cy="18288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grpSp>
          </p:grpSp>
          <p:cxnSp>
            <p:nvCxnSpPr>
              <p:cNvPr id="83" name="Straight Connector 82"/>
              <p:cNvCxnSpPr/>
              <p:nvPr/>
            </p:nvCxnSpPr>
            <p:spPr>
              <a:xfrm flipH="1">
                <a:off x="6016825" y="5760776"/>
                <a:ext cx="118872" cy="1"/>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H="1">
                <a:off x="6464976" y="5760780"/>
                <a:ext cx="301750" cy="0"/>
              </a:xfrm>
              <a:prstGeom prst="line">
                <a:avLst/>
              </a:prstGeom>
              <a:ln w="38100" cap="rnd">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H="1">
                <a:off x="7041043" y="5689357"/>
                <a:ext cx="1507271" cy="0"/>
              </a:xfrm>
              <a:prstGeom prst="line">
                <a:avLst/>
              </a:prstGeom>
              <a:ln w="38100" cap="rnd">
                <a:solidFill>
                  <a:srgbClr val="00B0F0"/>
                </a:solidFill>
              </a:ln>
            </p:spPr>
            <p:style>
              <a:lnRef idx="1">
                <a:schemeClr val="accent1"/>
              </a:lnRef>
              <a:fillRef idx="0">
                <a:schemeClr val="accent1"/>
              </a:fillRef>
              <a:effectRef idx="0">
                <a:schemeClr val="accent1"/>
              </a:effectRef>
              <a:fontRef idx="minor">
                <a:schemeClr val="tx1"/>
              </a:fontRef>
            </p:style>
          </p:cxnSp>
        </p:grpSp>
        <p:cxnSp>
          <p:nvCxnSpPr>
            <p:cNvPr id="73" name="Straight Connector 72"/>
            <p:cNvCxnSpPr/>
            <p:nvPr/>
          </p:nvCxnSpPr>
          <p:spPr>
            <a:xfrm rot="10800000" flipV="1">
              <a:off x="10698603" y="11704320"/>
              <a:ext cx="0" cy="365760"/>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H="1">
              <a:off x="7315360" y="11887190"/>
              <a:ext cx="3383243" cy="0"/>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7314292" y="9509716"/>
              <a:ext cx="0" cy="2377476"/>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7315360" y="9509775"/>
              <a:ext cx="109827" cy="1"/>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3026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Common</a:t>
            </a:r>
            <a:endParaRPr lang="en-US" dirty="0"/>
          </a:p>
        </p:txBody>
      </p:sp>
    </p:spTree>
    <p:extLst>
      <p:ext uri="{BB962C8B-B14F-4D97-AF65-F5344CB8AC3E}">
        <p14:creationId xmlns:p14="http://schemas.microsoft.com/office/powerpoint/2010/main" val="33867106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 Line</a:t>
            </a:r>
            <a:endParaRPr lang="en-US" dirty="0"/>
          </a:p>
        </p:txBody>
      </p:sp>
      <p:cxnSp>
        <p:nvCxnSpPr>
          <p:cNvPr id="5" name="Straight Connector 4"/>
          <p:cNvCxnSpPr/>
          <p:nvPr/>
        </p:nvCxnSpPr>
        <p:spPr>
          <a:xfrm>
            <a:off x="914445" y="1629958"/>
            <a:ext cx="0" cy="4999442"/>
          </a:xfrm>
          <a:prstGeom prst="line">
            <a:avLst/>
          </a:prstGeom>
          <a:ln w="508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rot="16200000">
            <a:off x="-806238" y="3716398"/>
            <a:ext cx="4542212" cy="369332"/>
          </a:xfrm>
          <a:prstGeom prst="rect">
            <a:avLst/>
          </a:prstGeom>
          <a:solidFill>
            <a:schemeClr val="tx1">
              <a:alpha val="50000"/>
            </a:schemeClr>
          </a:solidFill>
        </p:spPr>
        <p:txBody>
          <a:bodyPr wrap="square" lIns="0" tIns="0" rIns="0" bIns="0" rtlCol="0" anchor="ctr" anchorCtr="1">
            <a:spAutoFit/>
          </a:bodyPr>
          <a:lstStyle/>
          <a:p>
            <a:r>
              <a:rPr lang="en-US" sz="2400" b="1" i="1" u="sng" dirty="0" smtClean="0">
                <a:solidFill>
                  <a:schemeClr val="bg1"/>
                </a:solidFill>
                <a:latin typeface="Comic Sans MS" panose="030F0702030302020204" pitchFamily="66" charset="0"/>
              </a:rPr>
              <a:t>Match Line – See Sheet 2 </a:t>
            </a:r>
            <a:endParaRPr lang="en-US" sz="2400" dirty="0">
              <a:solidFill>
                <a:schemeClr val="bg1"/>
              </a:solidFill>
              <a:latin typeface="Comic Sans MS" panose="030F0702030302020204" pitchFamily="66" charset="0"/>
            </a:endParaRPr>
          </a:p>
        </p:txBody>
      </p:sp>
      <p:sp>
        <p:nvSpPr>
          <p:cNvPr id="7" name="Rectangle 6"/>
          <p:cNvSpPr>
            <a:spLocks noChangeAspect="1"/>
          </p:cNvSpPr>
          <p:nvPr/>
        </p:nvSpPr>
        <p:spPr>
          <a:xfrm>
            <a:off x="457455" y="2315648"/>
            <a:ext cx="457200" cy="457200"/>
          </a:xfrm>
          <a:prstGeom prst="rect">
            <a:avLst/>
          </a:prstGeom>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400" dirty="0" smtClean="0">
                <a:latin typeface="Comic Sans MS" panose="030F0702030302020204" pitchFamily="66" charset="0"/>
              </a:rPr>
              <a:t>A</a:t>
            </a:r>
            <a:endParaRPr lang="en-US" sz="2400" dirty="0">
              <a:latin typeface="Comic Sans MS" panose="030F0702030302020204" pitchFamily="66" charset="0"/>
            </a:endParaRPr>
          </a:p>
        </p:txBody>
      </p:sp>
      <p:sp>
        <p:nvSpPr>
          <p:cNvPr id="8" name="Rectangle 7"/>
          <p:cNvSpPr>
            <a:spLocks noChangeAspect="1"/>
          </p:cNvSpPr>
          <p:nvPr/>
        </p:nvSpPr>
        <p:spPr>
          <a:xfrm>
            <a:off x="457250" y="3047168"/>
            <a:ext cx="457200" cy="457200"/>
          </a:xfrm>
          <a:prstGeom prst="rect">
            <a:avLst/>
          </a:prstGeom>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400" dirty="0" smtClean="0">
                <a:latin typeface="Comic Sans MS" panose="030F0702030302020204" pitchFamily="66" charset="0"/>
              </a:rPr>
              <a:t>B</a:t>
            </a:r>
            <a:endParaRPr lang="en-US" sz="2400" dirty="0">
              <a:latin typeface="Comic Sans MS" panose="030F0702030302020204" pitchFamily="66" charset="0"/>
            </a:endParaRPr>
          </a:p>
        </p:txBody>
      </p:sp>
      <p:sp>
        <p:nvSpPr>
          <p:cNvPr id="9" name="Rectangle 8"/>
          <p:cNvSpPr>
            <a:spLocks noChangeAspect="1"/>
          </p:cNvSpPr>
          <p:nvPr/>
        </p:nvSpPr>
        <p:spPr>
          <a:xfrm>
            <a:off x="457245" y="4897807"/>
            <a:ext cx="457200" cy="457200"/>
          </a:xfrm>
          <a:prstGeom prst="rect">
            <a:avLst/>
          </a:prstGeom>
          <a:solidFill>
            <a:schemeClr val="accent3"/>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400" dirty="0" smtClean="0">
                <a:latin typeface="Comic Sans MS" panose="030F0702030302020204" pitchFamily="66" charset="0"/>
              </a:rPr>
              <a:t>C</a:t>
            </a:r>
            <a:endParaRPr lang="en-US" sz="2400" dirty="0">
              <a:latin typeface="Comic Sans MS" panose="030F0702030302020204" pitchFamily="66" charset="0"/>
            </a:endParaRPr>
          </a:p>
        </p:txBody>
      </p:sp>
      <p:sp>
        <p:nvSpPr>
          <p:cNvPr id="10" name="Rectangle 9"/>
          <p:cNvSpPr>
            <a:spLocks noChangeAspect="1"/>
          </p:cNvSpPr>
          <p:nvPr/>
        </p:nvSpPr>
        <p:spPr>
          <a:xfrm>
            <a:off x="457245" y="5629327"/>
            <a:ext cx="457200" cy="457200"/>
          </a:xfrm>
          <a:prstGeom prst="rect">
            <a:avLst/>
          </a:prstGeom>
          <a:solidFill>
            <a:schemeClr val="accent3"/>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400" dirty="0" smtClean="0">
                <a:latin typeface="Comic Sans MS" panose="030F0702030302020204" pitchFamily="66" charset="0"/>
              </a:rPr>
              <a:t>D</a:t>
            </a:r>
            <a:endParaRPr lang="en-US" sz="2400" dirty="0">
              <a:latin typeface="Comic Sans MS" panose="030F0702030302020204" pitchFamily="66" charset="0"/>
            </a:endParaRPr>
          </a:p>
        </p:txBody>
      </p:sp>
    </p:spTree>
    <p:extLst>
      <p:ext uri="{BB962C8B-B14F-4D97-AF65-F5344CB8AC3E}">
        <p14:creationId xmlns:p14="http://schemas.microsoft.com/office/powerpoint/2010/main" val="2581369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Water Systems</a:t>
            </a:r>
            <a:endParaRPr lang="en-US" dirty="0"/>
          </a:p>
        </p:txBody>
      </p:sp>
    </p:spTree>
    <p:extLst>
      <p:ext uri="{BB962C8B-B14F-4D97-AF65-F5344CB8AC3E}">
        <p14:creationId xmlns:p14="http://schemas.microsoft.com/office/powerpoint/2010/main" val="2020826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Group 40"/>
          <p:cNvGrpSpPr/>
          <p:nvPr/>
        </p:nvGrpSpPr>
        <p:grpSpPr>
          <a:xfrm>
            <a:off x="3566171" y="4983464"/>
            <a:ext cx="548636" cy="365755"/>
            <a:chOff x="3566171" y="4983464"/>
            <a:chExt cx="548636" cy="365755"/>
          </a:xfrm>
        </p:grpSpPr>
        <p:cxnSp>
          <p:nvCxnSpPr>
            <p:cNvPr id="32" name="Straight Connector 31"/>
            <p:cNvCxnSpPr/>
            <p:nvPr/>
          </p:nvCxnSpPr>
          <p:spPr>
            <a:xfrm>
              <a:off x="3840488" y="4983464"/>
              <a:ext cx="0" cy="365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566171" y="5166341"/>
              <a:ext cx="5486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Title 6"/>
          <p:cNvSpPr>
            <a:spLocks noGrp="1"/>
          </p:cNvSpPr>
          <p:nvPr>
            <p:ph type="title"/>
          </p:nvPr>
        </p:nvSpPr>
        <p:spPr>
          <a:xfrm>
            <a:off x="457200" y="274638"/>
            <a:ext cx="2859092" cy="1143000"/>
          </a:xfrm>
        </p:spPr>
        <p:txBody>
          <a:bodyPr/>
          <a:lstStyle/>
          <a:p>
            <a:r>
              <a:rPr lang="en-US" dirty="0" smtClean="0"/>
              <a:t>Piping</a:t>
            </a:r>
            <a:endParaRPr lang="en-US" dirty="0"/>
          </a:p>
        </p:txBody>
      </p:sp>
      <p:grpSp>
        <p:nvGrpSpPr>
          <p:cNvPr id="113" name="Group 112"/>
          <p:cNvGrpSpPr/>
          <p:nvPr/>
        </p:nvGrpSpPr>
        <p:grpSpPr>
          <a:xfrm>
            <a:off x="731562" y="1982249"/>
            <a:ext cx="548640" cy="182899"/>
            <a:chOff x="640123" y="1600199"/>
            <a:chExt cx="548640" cy="182899"/>
          </a:xfrm>
        </p:grpSpPr>
        <p:cxnSp>
          <p:nvCxnSpPr>
            <p:cNvPr id="105" name="Straight Connector 104"/>
            <p:cNvCxnSpPr/>
            <p:nvPr/>
          </p:nvCxnSpPr>
          <p:spPr>
            <a:xfrm>
              <a:off x="640123" y="1691659"/>
              <a:ext cx="548640" cy="0"/>
            </a:xfrm>
            <a:prstGeom prst="line">
              <a:avLst/>
            </a:prstGeom>
            <a:ln w="9525" cap="rnd">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823001" y="1783098"/>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823001" y="1600220"/>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70" name="Trapezoid 69"/>
            <p:cNvSpPr/>
            <p:nvPr/>
          </p:nvSpPr>
          <p:spPr>
            <a:xfrm rot="16200000">
              <a:off x="823000" y="1600200"/>
              <a:ext cx="182880" cy="182878"/>
            </a:xfrm>
            <a:prstGeom prst="trapezoid">
              <a:avLst>
                <a:gd name="adj" fmla="val 32463"/>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71" name="Straight Connector 70"/>
            <p:cNvCxnSpPr/>
            <p:nvPr/>
          </p:nvCxnSpPr>
          <p:spPr>
            <a:xfrm>
              <a:off x="1005879" y="1691659"/>
              <a:ext cx="13716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1143039" y="1691659"/>
              <a:ext cx="0" cy="72122"/>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16" name="TextBox 115"/>
          <p:cNvSpPr txBox="1"/>
          <p:nvPr/>
        </p:nvSpPr>
        <p:spPr>
          <a:xfrm>
            <a:off x="1645957" y="1965976"/>
            <a:ext cx="825547" cy="215444"/>
          </a:xfrm>
          <a:prstGeom prst="rect">
            <a:avLst/>
          </a:prstGeom>
          <a:noFill/>
        </p:spPr>
        <p:txBody>
          <a:bodyPr wrap="none" lIns="0" tIns="0" rIns="0" bIns="0" rtlCol="0" anchor="ctr" anchorCtr="0">
            <a:spAutoFit/>
          </a:bodyPr>
          <a:lstStyle/>
          <a:p>
            <a:r>
              <a:rPr lang="en-US" sz="1400" dirty="0" smtClean="0">
                <a:solidFill>
                  <a:schemeClr val="bg1"/>
                </a:solidFill>
                <a:latin typeface="Comic Sans MS" panose="030F0702030302020204" pitchFamily="66" charset="0"/>
              </a:rPr>
              <a:t>Plug Valve</a:t>
            </a:r>
            <a:endParaRPr lang="en-US" sz="1400" dirty="0">
              <a:solidFill>
                <a:schemeClr val="bg1"/>
              </a:solidFill>
              <a:latin typeface="Comic Sans MS" panose="030F0702030302020204" pitchFamily="66" charset="0"/>
            </a:endParaRPr>
          </a:p>
        </p:txBody>
      </p:sp>
      <p:grpSp>
        <p:nvGrpSpPr>
          <p:cNvPr id="128" name="Group 127"/>
          <p:cNvGrpSpPr/>
          <p:nvPr/>
        </p:nvGrpSpPr>
        <p:grpSpPr>
          <a:xfrm>
            <a:off x="745947" y="2240293"/>
            <a:ext cx="548640" cy="365756"/>
            <a:chOff x="914435" y="1965976"/>
            <a:chExt cx="548640" cy="365756"/>
          </a:xfrm>
        </p:grpSpPr>
        <p:cxnSp>
          <p:nvCxnSpPr>
            <p:cNvPr id="125" name="Straight Connector 124"/>
            <p:cNvCxnSpPr/>
            <p:nvPr/>
          </p:nvCxnSpPr>
          <p:spPr>
            <a:xfrm>
              <a:off x="1188757" y="1965976"/>
              <a:ext cx="0" cy="3657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914435" y="2148854"/>
              <a:ext cx="5486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1097313" y="2240293"/>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1097313" y="2057414"/>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V="1">
              <a:off x="1097313" y="2057415"/>
              <a:ext cx="182878" cy="182878"/>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20" name="Oval 119"/>
            <p:cNvSpPr>
              <a:spLocks noChangeAspect="1"/>
            </p:cNvSpPr>
            <p:nvPr/>
          </p:nvSpPr>
          <p:spPr>
            <a:xfrm>
              <a:off x="1074453" y="2217433"/>
              <a:ext cx="45720" cy="45720"/>
            </a:xfrm>
            <a:prstGeom prst="ellipse">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1" name="Straight Connector 120"/>
            <p:cNvCxnSpPr/>
            <p:nvPr/>
          </p:nvCxnSpPr>
          <p:spPr>
            <a:xfrm flipV="1">
              <a:off x="1405118" y="2057413"/>
              <a:ext cx="0" cy="182880"/>
            </a:xfrm>
            <a:prstGeom prst="line">
              <a:avLst/>
            </a:prstGeom>
            <a:ln cap="rnd">
              <a:solidFill>
                <a:schemeClr val="bg1"/>
              </a:solidFill>
              <a:tailEnd type="arrow" w="lg" len="med"/>
            </a:ln>
          </p:spPr>
          <p:style>
            <a:lnRef idx="1">
              <a:schemeClr val="accent1"/>
            </a:lnRef>
            <a:fillRef idx="0">
              <a:schemeClr val="accent1"/>
            </a:fillRef>
            <a:effectRef idx="0">
              <a:schemeClr val="accent1"/>
            </a:effectRef>
            <a:fontRef idx="minor">
              <a:schemeClr val="tx1"/>
            </a:fontRef>
          </p:style>
        </p:cxnSp>
      </p:grpSp>
      <p:sp>
        <p:nvSpPr>
          <p:cNvPr id="133" name="TextBox 132"/>
          <p:cNvSpPr txBox="1"/>
          <p:nvPr/>
        </p:nvSpPr>
        <p:spPr>
          <a:xfrm>
            <a:off x="1645957" y="2315449"/>
            <a:ext cx="993862" cy="215444"/>
          </a:xfrm>
          <a:prstGeom prst="rect">
            <a:avLst/>
          </a:prstGeom>
          <a:noFill/>
        </p:spPr>
        <p:txBody>
          <a:bodyPr wrap="none" lIns="0" tIns="0" rIns="0" bIns="0" rtlCol="0" anchor="ctr" anchorCtr="0">
            <a:spAutoFit/>
          </a:bodyPr>
          <a:lstStyle/>
          <a:p>
            <a:r>
              <a:rPr lang="en-US" sz="1400" dirty="0" smtClean="0">
                <a:solidFill>
                  <a:schemeClr val="bg1"/>
                </a:solidFill>
                <a:latin typeface="Comic Sans MS" panose="030F0702030302020204" pitchFamily="66" charset="0"/>
              </a:rPr>
              <a:t>Check Valve</a:t>
            </a:r>
            <a:endParaRPr lang="en-US" sz="1400" dirty="0">
              <a:solidFill>
                <a:schemeClr val="bg1"/>
              </a:solidFill>
              <a:latin typeface="Comic Sans MS" panose="030F0702030302020204" pitchFamily="66" charset="0"/>
            </a:endParaRPr>
          </a:p>
        </p:txBody>
      </p:sp>
      <p:sp>
        <p:nvSpPr>
          <p:cNvPr id="141" name="TextBox 140"/>
          <p:cNvSpPr txBox="1"/>
          <p:nvPr/>
        </p:nvSpPr>
        <p:spPr>
          <a:xfrm>
            <a:off x="1645957" y="1583947"/>
            <a:ext cx="1290418" cy="215444"/>
          </a:xfrm>
          <a:prstGeom prst="rect">
            <a:avLst/>
          </a:prstGeom>
          <a:noFill/>
        </p:spPr>
        <p:txBody>
          <a:bodyPr wrap="none" lIns="0" tIns="0" rIns="0" bIns="0" rtlCol="0" anchor="ctr" anchorCtr="0">
            <a:spAutoFit/>
          </a:bodyPr>
          <a:lstStyle/>
          <a:p>
            <a:r>
              <a:rPr lang="en-US" sz="1400" dirty="0" smtClean="0">
                <a:solidFill>
                  <a:schemeClr val="bg1"/>
                </a:solidFill>
                <a:latin typeface="Comic Sans MS" panose="030F0702030302020204" pitchFamily="66" charset="0"/>
              </a:rPr>
              <a:t>Butterfly Valve</a:t>
            </a:r>
            <a:endParaRPr lang="en-US" sz="1400" dirty="0">
              <a:solidFill>
                <a:schemeClr val="bg1"/>
              </a:solidFill>
              <a:latin typeface="Comic Sans MS" panose="030F0702030302020204" pitchFamily="66" charset="0"/>
            </a:endParaRPr>
          </a:p>
        </p:txBody>
      </p:sp>
      <p:grpSp>
        <p:nvGrpSpPr>
          <p:cNvPr id="143" name="Group 142"/>
          <p:cNvGrpSpPr/>
          <p:nvPr/>
        </p:nvGrpSpPr>
        <p:grpSpPr>
          <a:xfrm>
            <a:off x="731562" y="1600220"/>
            <a:ext cx="548640" cy="182878"/>
            <a:chOff x="731562" y="1600241"/>
            <a:chExt cx="548640" cy="182878"/>
          </a:xfrm>
        </p:grpSpPr>
        <p:cxnSp>
          <p:nvCxnSpPr>
            <p:cNvPr id="135" name="Straight Connector 134"/>
            <p:cNvCxnSpPr/>
            <p:nvPr/>
          </p:nvCxnSpPr>
          <p:spPr>
            <a:xfrm>
              <a:off x="731562" y="1691680"/>
              <a:ext cx="548640" cy="0"/>
            </a:xfrm>
            <a:prstGeom prst="line">
              <a:avLst/>
            </a:prstGeom>
            <a:ln w="952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914440" y="1783119"/>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914440" y="1600241"/>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1097318" y="1691680"/>
              <a:ext cx="13716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1234478" y="1691680"/>
              <a:ext cx="0" cy="72122"/>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42" name="Oval 141"/>
            <p:cNvSpPr/>
            <p:nvPr/>
          </p:nvSpPr>
          <p:spPr>
            <a:xfrm>
              <a:off x="914432" y="1623100"/>
              <a:ext cx="182880" cy="137160"/>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156" name="TextBox 155"/>
          <p:cNvSpPr txBox="1"/>
          <p:nvPr/>
        </p:nvSpPr>
        <p:spPr>
          <a:xfrm>
            <a:off x="1645963" y="2864083"/>
            <a:ext cx="1670329" cy="215444"/>
          </a:xfrm>
          <a:prstGeom prst="rect">
            <a:avLst/>
          </a:prstGeom>
          <a:noFill/>
        </p:spPr>
        <p:txBody>
          <a:bodyPr wrap="none" lIns="0" tIns="0" rIns="0" bIns="0" rtlCol="0" anchor="ctr" anchorCtr="0">
            <a:spAutoFit/>
          </a:bodyPr>
          <a:lstStyle/>
          <a:p>
            <a:r>
              <a:rPr lang="en-US" sz="1400" dirty="0" err="1" smtClean="0">
                <a:solidFill>
                  <a:schemeClr val="bg1"/>
                </a:solidFill>
                <a:latin typeface="Comic Sans MS" panose="030F0702030302020204" pitchFamily="66" charset="0"/>
              </a:rPr>
              <a:t>Venturi</a:t>
            </a:r>
            <a:r>
              <a:rPr lang="en-US" sz="1400" dirty="0" smtClean="0">
                <a:solidFill>
                  <a:schemeClr val="bg1"/>
                </a:solidFill>
                <a:latin typeface="Comic Sans MS" panose="030F0702030302020204" pitchFamily="66" charset="0"/>
              </a:rPr>
              <a:t> Check Valve</a:t>
            </a:r>
            <a:endParaRPr lang="en-US" sz="1400" dirty="0">
              <a:solidFill>
                <a:schemeClr val="bg1"/>
              </a:solidFill>
              <a:latin typeface="Comic Sans MS" panose="030F0702030302020204" pitchFamily="66" charset="0"/>
            </a:endParaRPr>
          </a:p>
        </p:txBody>
      </p:sp>
      <p:grpSp>
        <p:nvGrpSpPr>
          <p:cNvPr id="177" name="Group 176"/>
          <p:cNvGrpSpPr/>
          <p:nvPr/>
        </p:nvGrpSpPr>
        <p:grpSpPr>
          <a:xfrm>
            <a:off x="731556" y="3429000"/>
            <a:ext cx="548640" cy="548635"/>
            <a:chOff x="640123" y="3337561"/>
            <a:chExt cx="548640" cy="548635"/>
          </a:xfrm>
        </p:grpSpPr>
        <p:cxnSp>
          <p:nvCxnSpPr>
            <p:cNvPr id="162" name="Straight Connector 161"/>
            <p:cNvCxnSpPr/>
            <p:nvPr/>
          </p:nvCxnSpPr>
          <p:spPr>
            <a:xfrm>
              <a:off x="640123" y="3611878"/>
              <a:ext cx="5486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a:off x="914440" y="3520439"/>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a:off x="914440" y="3611878"/>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914432" y="3337561"/>
              <a:ext cx="0" cy="5486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3" name="Isosceles Triangle 162"/>
            <p:cNvSpPr/>
            <p:nvPr/>
          </p:nvSpPr>
          <p:spPr>
            <a:xfrm>
              <a:off x="823001" y="3517017"/>
              <a:ext cx="182880" cy="277739"/>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64" name="Isosceles Triangle 163"/>
            <p:cNvSpPr/>
            <p:nvPr/>
          </p:nvSpPr>
          <p:spPr>
            <a:xfrm flipV="1">
              <a:off x="822992" y="3429000"/>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178" name="TextBox 177"/>
          <p:cNvSpPr txBox="1"/>
          <p:nvPr/>
        </p:nvSpPr>
        <p:spPr>
          <a:xfrm>
            <a:off x="1645963" y="3595595"/>
            <a:ext cx="1053173" cy="215444"/>
          </a:xfrm>
          <a:prstGeom prst="rect">
            <a:avLst/>
          </a:prstGeom>
          <a:noFill/>
        </p:spPr>
        <p:txBody>
          <a:bodyPr wrap="none" lIns="0" tIns="0" rIns="0" bIns="0" rtlCol="0" anchor="ctr" anchorCtr="0">
            <a:spAutoFit/>
          </a:bodyPr>
          <a:lstStyle/>
          <a:p>
            <a:r>
              <a:rPr lang="en-US" sz="1400" dirty="0" smtClean="0">
                <a:solidFill>
                  <a:schemeClr val="bg1"/>
                </a:solidFill>
                <a:latin typeface="Comic Sans MS" panose="030F0702030302020204" pitchFamily="66" charset="0"/>
              </a:rPr>
              <a:t>Flow </a:t>
            </a:r>
            <a:r>
              <a:rPr lang="en-US" sz="1400" dirty="0" err="1" smtClean="0">
                <a:solidFill>
                  <a:schemeClr val="bg1"/>
                </a:solidFill>
                <a:latin typeface="Comic Sans MS" panose="030F0702030302020204" pitchFamily="66" charset="0"/>
              </a:rPr>
              <a:t>Venturi</a:t>
            </a:r>
            <a:endParaRPr lang="en-US" sz="1400" dirty="0">
              <a:solidFill>
                <a:schemeClr val="bg1"/>
              </a:solidFill>
              <a:latin typeface="Comic Sans MS" panose="030F0702030302020204" pitchFamily="66" charset="0"/>
            </a:endParaRPr>
          </a:p>
        </p:txBody>
      </p:sp>
      <p:grpSp>
        <p:nvGrpSpPr>
          <p:cNvPr id="188" name="Group 187"/>
          <p:cNvGrpSpPr/>
          <p:nvPr/>
        </p:nvGrpSpPr>
        <p:grpSpPr>
          <a:xfrm>
            <a:off x="731562" y="2606049"/>
            <a:ext cx="548640" cy="731512"/>
            <a:chOff x="731562" y="2697488"/>
            <a:chExt cx="548640" cy="731512"/>
          </a:xfrm>
        </p:grpSpPr>
        <p:cxnSp>
          <p:nvCxnSpPr>
            <p:cNvPr id="149" name="Straight Connector 148"/>
            <p:cNvCxnSpPr/>
            <p:nvPr/>
          </p:nvCxnSpPr>
          <p:spPr>
            <a:xfrm>
              <a:off x="1005884" y="2697488"/>
              <a:ext cx="0" cy="7315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731562" y="3063244"/>
              <a:ext cx="5486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a:off x="914440" y="2971805"/>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914440" y="2788926"/>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flipV="1">
              <a:off x="914440" y="2788927"/>
              <a:ext cx="182878" cy="182878"/>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flipV="1">
              <a:off x="1222245" y="2788925"/>
              <a:ext cx="0" cy="182880"/>
            </a:xfrm>
            <a:prstGeom prst="line">
              <a:avLst/>
            </a:prstGeom>
            <a:ln cap="rnd">
              <a:solidFill>
                <a:schemeClr val="bg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a:off x="1005879" y="3063244"/>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1005879" y="3154683"/>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84" name="Isosceles Triangle 183"/>
            <p:cNvSpPr/>
            <p:nvPr/>
          </p:nvSpPr>
          <p:spPr>
            <a:xfrm>
              <a:off x="914440" y="3059822"/>
              <a:ext cx="182880" cy="277739"/>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85" name="Isosceles Triangle 184"/>
            <p:cNvSpPr/>
            <p:nvPr/>
          </p:nvSpPr>
          <p:spPr>
            <a:xfrm flipV="1">
              <a:off x="914431" y="2971805"/>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54" name="Oval 153"/>
            <p:cNvSpPr>
              <a:spLocks noChangeAspect="1"/>
            </p:cNvSpPr>
            <p:nvPr/>
          </p:nvSpPr>
          <p:spPr>
            <a:xfrm>
              <a:off x="891580" y="2948945"/>
              <a:ext cx="45720" cy="45720"/>
            </a:xfrm>
            <a:prstGeom prst="ellipse">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8" name="TextBox 97"/>
          <p:cNvSpPr txBox="1"/>
          <p:nvPr/>
        </p:nvSpPr>
        <p:spPr>
          <a:xfrm>
            <a:off x="1645957" y="4127946"/>
            <a:ext cx="891270" cy="215444"/>
          </a:xfrm>
          <a:prstGeom prst="rect">
            <a:avLst/>
          </a:prstGeom>
          <a:noFill/>
        </p:spPr>
        <p:txBody>
          <a:bodyPr wrap="none" lIns="0" tIns="0" rIns="0" bIns="0" rtlCol="0" anchor="ctr" anchorCtr="0">
            <a:spAutoFit/>
          </a:bodyPr>
          <a:lstStyle/>
          <a:p>
            <a:r>
              <a:rPr lang="en-US" sz="1400" dirty="0" smtClean="0">
                <a:solidFill>
                  <a:schemeClr val="bg1"/>
                </a:solidFill>
                <a:latin typeface="Comic Sans MS" panose="030F0702030302020204" pitchFamily="66" charset="0"/>
              </a:rPr>
              <a:t>Gate Valve</a:t>
            </a:r>
            <a:endParaRPr lang="en-US" sz="1400" dirty="0">
              <a:solidFill>
                <a:schemeClr val="bg1"/>
              </a:solidFill>
              <a:latin typeface="Comic Sans MS" panose="030F0702030302020204" pitchFamily="66" charset="0"/>
            </a:endParaRPr>
          </a:p>
        </p:txBody>
      </p:sp>
      <p:grpSp>
        <p:nvGrpSpPr>
          <p:cNvPr id="6" name="Group 5"/>
          <p:cNvGrpSpPr/>
          <p:nvPr/>
        </p:nvGrpSpPr>
        <p:grpSpPr>
          <a:xfrm>
            <a:off x="914435" y="4160512"/>
            <a:ext cx="182883" cy="182879"/>
            <a:chOff x="914435" y="4160512"/>
            <a:chExt cx="182883" cy="182879"/>
          </a:xfrm>
        </p:grpSpPr>
        <p:sp>
          <p:nvSpPr>
            <p:cNvPr id="107" name="Isosceles Triangle 106"/>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08" name="Isosceles Triangle 107"/>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109" name="TextBox 108"/>
          <p:cNvSpPr txBox="1"/>
          <p:nvPr/>
        </p:nvSpPr>
        <p:spPr>
          <a:xfrm>
            <a:off x="1645962" y="4493701"/>
            <a:ext cx="799899" cy="215444"/>
          </a:xfrm>
          <a:prstGeom prst="rect">
            <a:avLst/>
          </a:prstGeom>
          <a:noFill/>
        </p:spPr>
        <p:txBody>
          <a:bodyPr wrap="none" lIns="0" tIns="0" rIns="0" bIns="0" rtlCol="0" anchor="ctr" anchorCtr="0">
            <a:spAutoFit/>
          </a:bodyPr>
          <a:lstStyle/>
          <a:p>
            <a:r>
              <a:rPr lang="en-US" sz="1400" dirty="0" smtClean="0">
                <a:solidFill>
                  <a:schemeClr val="bg1"/>
                </a:solidFill>
                <a:latin typeface="Comic Sans MS" panose="030F0702030302020204" pitchFamily="66" charset="0"/>
              </a:rPr>
              <a:t>Ball Valve</a:t>
            </a:r>
            <a:endParaRPr lang="en-US" sz="1400" dirty="0">
              <a:solidFill>
                <a:schemeClr val="bg1"/>
              </a:solidFill>
              <a:latin typeface="Comic Sans MS" panose="030F0702030302020204" pitchFamily="66" charset="0"/>
            </a:endParaRPr>
          </a:p>
        </p:txBody>
      </p:sp>
      <p:grpSp>
        <p:nvGrpSpPr>
          <p:cNvPr id="8" name="Group 7"/>
          <p:cNvGrpSpPr/>
          <p:nvPr/>
        </p:nvGrpSpPr>
        <p:grpSpPr>
          <a:xfrm>
            <a:off x="914440" y="4526267"/>
            <a:ext cx="182883" cy="182879"/>
            <a:chOff x="914440" y="4526267"/>
            <a:chExt cx="182883" cy="182879"/>
          </a:xfrm>
        </p:grpSpPr>
        <p:grpSp>
          <p:nvGrpSpPr>
            <p:cNvPr id="110" name="Group 109"/>
            <p:cNvGrpSpPr/>
            <p:nvPr/>
          </p:nvGrpSpPr>
          <p:grpSpPr>
            <a:xfrm>
              <a:off x="914440" y="4526267"/>
              <a:ext cx="182883" cy="182879"/>
              <a:chOff x="914435" y="4160512"/>
              <a:chExt cx="182883" cy="182879"/>
            </a:xfrm>
          </p:grpSpPr>
          <p:sp>
            <p:nvSpPr>
              <p:cNvPr id="111" name="Isosceles Triangle 110"/>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12" name="Isosceles Triangle 111"/>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114" name="Oval 113"/>
            <p:cNvSpPr>
              <a:spLocks noChangeAspect="1"/>
            </p:cNvSpPr>
            <p:nvPr/>
          </p:nvSpPr>
          <p:spPr>
            <a:xfrm>
              <a:off x="960120" y="4572000"/>
              <a:ext cx="91440" cy="91440"/>
            </a:xfrm>
            <a:prstGeom prst="ellipse">
              <a:avLst/>
            </a:prstGeom>
            <a:solidFill>
              <a:schemeClr val="bg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9" name="TextBox 128"/>
          <p:cNvSpPr txBox="1"/>
          <p:nvPr/>
        </p:nvSpPr>
        <p:spPr>
          <a:xfrm>
            <a:off x="1645962" y="5042335"/>
            <a:ext cx="1126912" cy="215444"/>
          </a:xfrm>
          <a:prstGeom prst="rect">
            <a:avLst/>
          </a:prstGeom>
          <a:noFill/>
        </p:spPr>
        <p:txBody>
          <a:bodyPr wrap="none" lIns="0" tIns="0" rIns="0" bIns="0" rtlCol="0" anchor="ctr" anchorCtr="0">
            <a:spAutoFit/>
          </a:bodyPr>
          <a:lstStyle/>
          <a:p>
            <a:r>
              <a:rPr lang="en-US" sz="1400" dirty="0" smtClean="0">
                <a:solidFill>
                  <a:schemeClr val="bg1"/>
                </a:solidFill>
                <a:latin typeface="Comic Sans MS" panose="030F0702030302020204" pitchFamily="66" charset="0"/>
              </a:rPr>
              <a:t>Balance Valve</a:t>
            </a:r>
            <a:endParaRPr lang="en-US" sz="1400" dirty="0">
              <a:solidFill>
                <a:schemeClr val="bg1"/>
              </a:solidFill>
              <a:latin typeface="Comic Sans MS" panose="030F0702030302020204" pitchFamily="66" charset="0"/>
            </a:endParaRPr>
          </a:p>
        </p:txBody>
      </p:sp>
      <p:grpSp>
        <p:nvGrpSpPr>
          <p:cNvPr id="17" name="Group 16"/>
          <p:cNvGrpSpPr/>
          <p:nvPr/>
        </p:nvGrpSpPr>
        <p:grpSpPr>
          <a:xfrm>
            <a:off x="731562" y="4983464"/>
            <a:ext cx="548634" cy="365755"/>
            <a:chOff x="731562" y="4983464"/>
            <a:chExt cx="548634" cy="365755"/>
          </a:xfrm>
        </p:grpSpPr>
        <p:cxnSp>
          <p:nvCxnSpPr>
            <p:cNvPr id="14" name="Straight Connector 13"/>
            <p:cNvCxnSpPr/>
            <p:nvPr/>
          </p:nvCxnSpPr>
          <p:spPr>
            <a:xfrm flipH="1">
              <a:off x="731562" y="5166341"/>
              <a:ext cx="5486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005879" y="4983464"/>
              <a:ext cx="0" cy="365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914440" y="5074901"/>
              <a:ext cx="197266" cy="182879"/>
              <a:chOff x="914440" y="5074901"/>
              <a:chExt cx="197266" cy="182879"/>
            </a:xfrm>
          </p:grpSpPr>
          <p:grpSp>
            <p:nvGrpSpPr>
              <p:cNvPr id="11" name="Group 10"/>
              <p:cNvGrpSpPr/>
              <p:nvPr/>
            </p:nvGrpSpPr>
            <p:grpSpPr>
              <a:xfrm>
                <a:off x="1020267" y="5120640"/>
                <a:ext cx="91439" cy="91439"/>
                <a:chOff x="1158273" y="5166341"/>
                <a:chExt cx="91439" cy="91439"/>
              </a:xfrm>
            </p:grpSpPr>
            <p:cxnSp>
              <p:nvCxnSpPr>
                <p:cNvPr id="144" name="Straight Connector 143"/>
                <p:cNvCxnSpPr/>
                <p:nvPr/>
              </p:nvCxnSpPr>
              <p:spPr>
                <a:xfrm>
                  <a:off x="1158273" y="5166341"/>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a:off x="1158273" y="5257780"/>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31" name="Group 130"/>
              <p:cNvGrpSpPr/>
              <p:nvPr/>
            </p:nvGrpSpPr>
            <p:grpSpPr>
              <a:xfrm>
                <a:off x="914440" y="5074901"/>
                <a:ext cx="182883" cy="182879"/>
                <a:chOff x="914435" y="4160512"/>
                <a:chExt cx="182883" cy="182879"/>
              </a:xfrm>
            </p:grpSpPr>
            <p:sp>
              <p:nvSpPr>
                <p:cNvPr id="134" name="Isosceles Triangle 133"/>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38" name="Isosceles Triangle 137"/>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132" name="Oval 131"/>
              <p:cNvSpPr>
                <a:spLocks noChangeAspect="1"/>
              </p:cNvSpPr>
              <p:nvPr/>
            </p:nvSpPr>
            <p:spPr>
              <a:xfrm rot="1800000">
                <a:off x="934878" y="5102352"/>
                <a:ext cx="137160" cy="137160"/>
              </a:xfrm>
              <a:prstGeom prst="ellipse">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a:stCxn id="132" idx="2"/>
                <a:endCxn id="132" idx="6"/>
              </p:cNvCxnSpPr>
              <p:nvPr/>
            </p:nvCxnSpPr>
            <p:spPr>
              <a:xfrm>
                <a:off x="944066" y="5136642"/>
                <a:ext cx="118784" cy="6858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grpSp>
      </p:grpSp>
      <p:sp>
        <p:nvSpPr>
          <p:cNvPr id="189" name="TextBox 188"/>
          <p:cNvSpPr txBox="1"/>
          <p:nvPr/>
        </p:nvSpPr>
        <p:spPr>
          <a:xfrm>
            <a:off x="1644378" y="5607253"/>
            <a:ext cx="1450718" cy="215444"/>
          </a:xfrm>
          <a:prstGeom prst="rect">
            <a:avLst/>
          </a:prstGeom>
          <a:noFill/>
        </p:spPr>
        <p:txBody>
          <a:bodyPr wrap="none" lIns="0" tIns="0" rIns="0" bIns="0" rtlCol="0" anchor="ctr" anchorCtr="0">
            <a:spAutoFit/>
          </a:bodyPr>
          <a:lstStyle/>
          <a:p>
            <a:r>
              <a:rPr lang="en-US" sz="1400" dirty="0" smtClean="0">
                <a:solidFill>
                  <a:schemeClr val="bg1"/>
                </a:solidFill>
                <a:latin typeface="Comic Sans MS" panose="030F0702030302020204" pitchFamily="66" charset="0"/>
              </a:rPr>
              <a:t>Triple Duty Valve</a:t>
            </a:r>
            <a:endParaRPr lang="en-US" sz="1400" dirty="0">
              <a:solidFill>
                <a:schemeClr val="bg1"/>
              </a:solidFill>
              <a:latin typeface="Comic Sans MS" panose="030F0702030302020204" pitchFamily="66" charset="0"/>
            </a:endParaRPr>
          </a:p>
        </p:txBody>
      </p:sp>
      <p:grpSp>
        <p:nvGrpSpPr>
          <p:cNvPr id="23" name="Group 22"/>
          <p:cNvGrpSpPr/>
          <p:nvPr/>
        </p:nvGrpSpPr>
        <p:grpSpPr>
          <a:xfrm>
            <a:off x="731562" y="5532097"/>
            <a:ext cx="548634" cy="548634"/>
            <a:chOff x="731565" y="5532097"/>
            <a:chExt cx="548634" cy="548634"/>
          </a:xfrm>
        </p:grpSpPr>
        <p:cxnSp>
          <p:nvCxnSpPr>
            <p:cNvPr id="173" name="Straight Connector 172"/>
            <p:cNvCxnSpPr/>
            <p:nvPr/>
          </p:nvCxnSpPr>
          <p:spPr>
            <a:xfrm>
              <a:off x="1005884" y="5532097"/>
              <a:ext cx="0" cy="5486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a:off x="914440" y="5989292"/>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a:off x="914440" y="5806413"/>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flipV="1">
              <a:off x="914440" y="5806414"/>
              <a:ext cx="182878" cy="182878"/>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86" name="Oval 185"/>
            <p:cNvSpPr>
              <a:spLocks noChangeAspect="1"/>
            </p:cNvSpPr>
            <p:nvPr/>
          </p:nvSpPr>
          <p:spPr>
            <a:xfrm>
              <a:off x="891580" y="5966432"/>
              <a:ext cx="45720" cy="45720"/>
            </a:xfrm>
            <a:prstGeom prst="ellipse">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7" name="Straight Connector 186"/>
            <p:cNvCxnSpPr/>
            <p:nvPr/>
          </p:nvCxnSpPr>
          <p:spPr>
            <a:xfrm flipV="1">
              <a:off x="1222245" y="5806412"/>
              <a:ext cx="0" cy="182880"/>
            </a:xfrm>
            <a:prstGeom prst="line">
              <a:avLst/>
            </a:prstGeom>
            <a:ln cap="rnd">
              <a:solidFill>
                <a:schemeClr val="bg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flipH="1">
              <a:off x="731565" y="5806414"/>
              <a:ext cx="5486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93" name="Group 192"/>
            <p:cNvGrpSpPr/>
            <p:nvPr/>
          </p:nvGrpSpPr>
          <p:grpSpPr>
            <a:xfrm>
              <a:off x="914443" y="5623534"/>
              <a:ext cx="197266" cy="182879"/>
              <a:chOff x="914440" y="5074901"/>
              <a:chExt cx="197266" cy="182879"/>
            </a:xfrm>
          </p:grpSpPr>
          <p:grpSp>
            <p:nvGrpSpPr>
              <p:cNvPr id="194" name="Group 193"/>
              <p:cNvGrpSpPr/>
              <p:nvPr/>
            </p:nvGrpSpPr>
            <p:grpSpPr>
              <a:xfrm>
                <a:off x="1020267" y="5120640"/>
                <a:ext cx="91439" cy="91439"/>
                <a:chOff x="1158273" y="5166341"/>
                <a:chExt cx="91439" cy="91439"/>
              </a:xfrm>
            </p:grpSpPr>
            <p:cxnSp>
              <p:nvCxnSpPr>
                <p:cNvPr id="200" name="Straight Connector 199"/>
                <p:cNvCxnSpPr/>
                <p:nvPr/>
              </p:nvCxnSpPr>
              <p:spPr>
                <a:xfrm>
                  <a:off x="1158273" y="5166341"/>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a:off x="1158273" y="5257780"/>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95" name="Group 194"/>
              <p:cNvGrpSpPr/>
              <p:nvPr/>
            </p:nvGrpSpPr>
            <p:grpSpPr>
              <a:xfrm>
                <a:off x="914440" y="5074901"/>
                <a:ext cx="182883" cy="182879"/>
                <a:chOff x="914435" y="4160512"/>
                <a:chExt cx="182883" cy="182879"/>
              </a:xfrm>
            </p:grpSpPr>
            <p:sp>
              <p:nvSpPr>
                <p:cNvPr id="198" name="Isosceles Triangle 197"/>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99" name="Isosceles Triangle 198"/>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196" name="Oval 195"/>
              <p:cNvSpPr>
                <a:spLocks noChangeAspect="1"/>
              </p:cNvSpPr>
              <p:nvPr/>
            </p:nvSpPr>
            <p:spPr>
              <a:xfrm rot="1800000">
                <a:off x="934878" y="5102352"/>
                <a:ext cx="137160" cy="137160"/>
              </a:xfrm>
              <a:prstGeom prst="ellipse">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7" name="Straight Connector 196"/>
              <p:cNvCxnSpPr>
                <a:stCxn id="196" idx="2"/>
                <a:endCxn id="196" idx="6"/>
              </p:cNvCxnSpPr>
              <p:nvPr/>
            </p:nvCxnSpPr>
            <p:spPr>
              <a:xfrm>
                <a:off x="944066" y="5136642"/>
                <a:ext cx="118784" cy="6858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grpSp>
      </p:grpSp>
      <p:sp>
        <p:nvSpPr>
          <p:cNvPr id="210" name="TextBox 209"/>
          <p:cNvSpPr txBox="1"/>
          <p:nvPr/>
        </p:nvSpPr>
        <p:spPr>
          <a:xfrm>
            <a:off x="4389127" y="594391"/>
            <a:ext cx="1371580" cy="430887"/>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Strainer with Blow Down Valve</a:t>
            </a:r>
            <a:endParaRPr lang="en-US" sz="1400" dirty="0">
              <a:solidFill>
                <a:schemeClr val="bg1"/>
              </a:solidFill>
              <a:latin typeface="Comic Sans MS" panose="030F0702030302020204" pitchFamily="66" charset="0"/>
            </a:endParaRPr>
          </a:p>
        </p:txBody>
      </p:sp>
      <p:grpSp>
        <p:nvGrpSpPr>
          <p:cNvPr id="37" name="Group 36"/>
          <p:cNvGrpSpPr/>
          <p:nvPr/>
        </p:nvGrpSpPr>
        <p:grpSpPr>
          <a:xfrm>
            <a:off x="3474732" y="594391"/>
            <a:ext cx="548640" cy="365756"/>
            <a:chOff x="3474732" y="594391"/>
            <a:chExt cx="548640" cy="365756"/>
          </a:xfrm>
        </p:grpSpPr>
        <p:cxnSp>
          <p:nvCxnSpPr>
            <p:cNvPr id="203" name="Straight Connector 202"/>
            <p:cNvCxnSpPr/>
            <p:nvPr/>
          </p:nvCxnSpPr>
          <p:spPr>
            <a:xfrm>
              <a:off x="3749054" y="594391"/>
              <a:ext cx="0" cy="3657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a:off x="3474732" y="777269"/>
              <a:ext cx="5486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a:off x="3657610" y="868708"/>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a:xfrm>
              <a:off x="3657610" y="685829"/>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3300000">
              <a:off x="3816938" y="786959"/>
              <a:ext cx="91433"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3300000" flipV="1">
              <a:off x="3805227" y="760792"/>
              <a:ext cx="0" cy="13716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3749049" y="685829"/>
              <a:ext cx="0" cy="182879"/>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p:cNvGrpSpPr>
              <a:grpSpLocks noChangeAspect="1"/>
            </p:cNvGrpSpPr>
            <p:nvPr/>
          </p:nvGrpSpPr>
          <p:grpSpPr>
            <a:xfrm rot="3300000">
              <a:off x="3871704" y="685595"/>
              <a:ext cx="91442" cy="137137"/>
              <a:chOff x="4023366" y="1234463"/>
              <a:chExt cx="91442" cy="137137"/>
            </a:xfrm>
          </p:grpSpPr>
          <p:cxnSp>
            <p:nvCxnSpPr>
              <p:cNvPr id="35" name="Straight Connector 34"/>
              <p:cNvCxnSpPr/>
              <p:nvPr/>
            </p:nvCxnSpPr>
            <p:spPr>
              <a:xfrm flipV="1">
                <a:off x="4069087" y="1280160"/>
                <a:ext cx="0" cy="9144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11" name="Group 210"/>
              <p:cNvGrpSpPr>
                <a:grpSpLocks noChangeAspect="1"/>
              </p:cNvGrpSpPr>
              <p:nvPr/>
            </p:nvGrpSpPr>
            <p:grpSpPr>
              <a:xfrm>
                <a:off x="4023366" y="1234463"/>
                <a:ext cx="91442" cy="91440"/>
                <a:chOff x="914435" y="4160512"/>
                <a:chExt cx="182883" cy="182879"/>
              </a:xfrm>
            </p:grpSpPr>
            <p:sp>
              <p:nvSpPr>
                <p:cNvPr id="212" name="Isosceles Triangle 211"/>
                <p:cNvSpPr/>
                <p:nvPr/>
              </p:nvSpPr>
              <p:spPr>
                <a:xfrm flipV="1">
                  <a:off x="914438" y="4160512"/>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213" name="Isosceles Triangle 212"/>
                <p:cNvSpPr/>
                <p:nvPr/>
              </p:nvSpPr>
              <p:spPr>
                <a:xfrm>
                  <a:off x="914435" y="4251951"/>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grpSp>
      </p:grpSp>
      <p:grpSp>
        <p:nvGrpSpPr>
          <p:cNvPr id="45" name="Group 44"/>
          <p:cNvGrpSpPr/>
          <p:nvPr/>
        </p:nvGrpSpPr>
        <p:grpSpPr>
          <a:xfrm>
            <a:off x="3474732" y="1325903"/>
            <a:ext cx="548640" cy="548634"/>
            <a:chOff x="3474732" y="1325903"/>
            <a:chExt cx="548640" cy="548634"/>
          </a:xfrm>
        </p:grpSpPr>
        <p:cxnSp>
          <p:nvCxnSpPr>
            <p:cNvPr id="215" name="Straight Connector 214"/>
            <p:cNvCxnSpPr/>
            <p:nvPr/>
          </p:nvCxnSpPr>
          <p:spPr>
            <a:xfrm>
              <a:off x="3749054" y="1325903"/>
              <a:ext cx="0" cy="5486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a:off x="3474732" y="1600220"/>
              <a:ext cx="5486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a:off x="3657610" y="1600220"/>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a:off x="3657610" y="1417341"/>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3300000">
              <a:off x="3816938" y="1518471"/>
              <a:ext cx="91433"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3300000" flipV="1">
              <a:off x="3805227" y="1492304"/>
              <a:ext cx="0" cy="13716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flipV="1">
              <a:off x="3749049" y="1417342"/>
              <a:ext cx="0" cy="274317"/>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22" name="Group 221"/>
            <p:cNvGrpSpPr>
              <a:grpSpLocks noChangeAspect="1"/>
            </p:cNvGrpSpPr>
            <p:nvPr/>
          </p:nvGrpSpPr>
          <p:grpSpPr>
            <a:xfrm rot="3300000">
              <a:off x="3871704" y="1417107"/>
              <a:ext cx="91442" cy="137137"/>
              <a:chOff x="4023366" y="1234463"/>
              <a:chExt cx="91442" cy="137137"/>
            </a:xfrm>
          </p:grpSpPr>
          <p:cxnSp>
            <p:nvCxnSpPr>
              <p:cNvPr id="223" name="Straight Connector 222"/>
              <p:cNvCxnSpPr/>
              <p:nvPr/>
            </p:nvCxnSpPr>
            <p:spPr>
              <a:xfrm flipV="1">
                <a:off x="4069087" y="1280160"/>
                <a:ext cx="0" cy="9144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24" name="Group 223"/>
              <p:cNvGrpSpPr>
                <a:grpSpLocks noChangeAspect="1"/>
              </p:cNvGrpSpPr>
              <p:nvPr/>
            </p:nvGrpSpPr>
            <p:grpSpPr>
              <a:xfrm>
                <a:off x="4023366" y="1234463"/>
                <a:ext cx="91442" cy="91440"/>
                <a:chOff x="914435" y="4160512"/>
                <a:chExt cx="182883" cy="182879"/>
              </a:xfrm>
            </p:grpSpPr>
            <p:sp>
              <p:nvSpPr>
                <p:cNvPr id="225" name="Isosceles Triangle 224"/>
                <p:cNvSpPr/>
                <p:nvPr/>
              </p:nvSpPr>
              <p:spPr>
                <a:xfrm flipV="1">
                  <a:off x="914438" y="4160512"/>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226" name="Isosceles Triangle 225"/>
                <p:cNvSpPr/>
                <p:nvPr/>
              </p:nvSpPr>
              <p:spPr>
                <a:xfrm>
                  <a:off x="914435" y="4251951"/>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grpSp>
        <p:cxnSp>
          <p:nvCxnSpPr>
            <p:cNvPr id="227" name="Straight Connector 226"/>
            <p:cNvCxnSpPr/>
            <p:nvPr/>
          </p:nvCxnSpPr>
          <p:spPr>
            <a:xfrm>
              <a:off x="3566171" y="1691659"/>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5400000">
              <a:off x="3474732" y="1691659"/>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29" name="TextBox 228"/>
          <p:cNvSpPr txBox="1"/>
          <p:nvPr/>
        </p:nvSpPr>
        <p:spPr>
          <a:xfrm>
            <a:off x="4389127" y="1476215"/>
            <a:ext cx="1415452" cy="215444"/>
          </a:xfrm>
          <a:prstGeom prst="rect">
            <a:avLst/>
          </a:prstGeom>
          <a:noFill/>
        </p:spPr>
        <p:txBody>
          <a:bodyPr wrap="none" lIns="0" tIns="0" rIns="0" bIns="0" rtlCol="0" anchor="ctr" anchorCtr="0">
            <a:spAutoFit/>
          </a:bodyPr>
          <a:lstStyle/>
          <a:p>
            <a:r>
              <a:rPr lang="en-US" sz="1400" dirty="0" smtClean="0">
                <a:solidFill>
                  <a:schemeClr val="bg1"/>
                </a:solidFill>
                <a:latin typeface="Comic Sans MS" panose="030F0702030302020204" pitchFamily="66" charset="0"/>
              </a:rPr>
              <a:t>Suction Diffuser</a:t>
            </a:r>
            <a:endParaRPr lang="en-US" sz="1400" dirty="0">
              <a:solidFill>
                <a:schemeClr val="bg1"/>
              </a:solidFill>
              <a:latin typeface="Comic Sans MS" panose="030F0702030302020204" pitchFamily="66" charset="0"/>
            </a:endParaRPr>
          </a:p>
        </p:txBody>
      </p:sp>
      <p:grpSp>
        <p:nvGrpSpPr>
          <p:cNvPr id="57" name="Group 56"/>
          <p:cNvGrpSpPr/>
          <p:nvPr/>
        </p:nvGrpSpPr>
        <p:grpSpPr>
          <a:xfrm>
            <a:off x="3657610" y="2057412"/>
            <a:ext cx="502910" cy="274320"/>
            <a:chOff x="3657610" y="2103120"/>
            <a:chExt cx="502910" cy="274320"/>
          </a:xfrm>
        </p:grpSpPr>
        <p:cxnSp>
          <p:nvCxnSpPr>
            <p:cNvPr id="232" name="Straight Connector 231"/>
            <p:cNvCxnSpPr/>
            <p:nvPr/>
          </p:nvCxnSpPr>
          <p:spPr>
            <a:xfrm>
              <a:off x="3657610" y="2244740"/>
              <a:ext cx="214855"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33" name="Isosceles Triangle 232"/>
            <p:cNvSpPr/>
            <p:nvPr/>
          </p:nvSpPr>
          <p:spPr>
            <a:xfrm rot="5400000" flipV="1">
              <a:off x="3771908" y="2221881"/>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234" name="Isosceles Triangle 233"/>
            <p:cNvSpPr/>
            <p:nvPr/>
          </p:nvSpPr>
          <p:spPr>
            <a:xfrm rot="5400000">
              <a:off x="3726189" y="2221879"/>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52" name="Oval 51"/>
            <p:cNvSpPr>
              <a:spLocks noChangeAspect="1"/>
            </p:cNvSpPr>
            <p:nvPr/>
          </p:nvSpPr>
          <p:spPr>
            <a:xfrm>
              <a:off x="3886200" y="2103120"/>
              <a:ext cx="274320" cy="274320"/>
            </a:xfrm>
            <a:prstGeom prst="ellipse">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5" name="Group 54"/>
            <p:cNvGrpSpPr>
              <a:grpSpLocks noChangeAspect="1"/>
            </p:cNvGrpSpPr>
            <p:nvPr/>
          </p:nvGrpSpPr>
          <p:grpSpPr>
            <a:xfrm rot="2700000">
              <a:off x="4022196" y="2152225"/>
              <a:ext cx="45720" cy="152400"/>
              <a:chOff x="5577828" y="2244740"/>
              <a:chExt cx="274320" cy="914400"/>
            </a:xfrm>
          </p:grpSpPr>
          <p:sp>
            <p:nvSpPr>
              <p:cNvPr id="54" name="Isosceles Triangle 53"/>
              <p:cNvSpPr/>
              <p:nvPr/>
            </p:nvSpPr>
            <p:spPr>
              <a:xfrm>
                <a:off x="5641833" y="2244740"/>
                <a:ext cx="146313" cy="914400"/>
              </a:xfrm>
              <a:prstGeom prst="triangle">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Oval 234"/>
              <p:cNvSpPr>
                <a:spLocks noChangeAspect="1"/>
              </p:cNvSpPr>
              <p:nvPr/>
            </p:nvSpPr>
            <p:spPr>
              <a:xfrm>
                <a:off x="5577828" y="2697488"/>
                <a:ext cx="274320" cy="274320"/>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36" name="TextBox 235"/>
          <p:cNvSpPr txBox="1"/>
          <p:nvPr/>
        </p:nvSpPr>
        <p:spPr>
          <a:xfrm>
            <a:off x="4389127" y="2090712"/>
            <a:ext cx="498534" cy="215444"/>
          </a:xfrm>
          <a:prstGeom prst="rect">
            <a:avLst/>
          </a:prstGeom>
          <a:noFill/>
        </p:spPr>
        <p:txBody>
          <a:bodyPr wrap="none" lIns="0" tIns="0" rIns="0" bIns="0" rtlCol="0" anchor="ctr" anchorCtr="0">
            <a:spAutoFit/>
          </a:bodyPr>
          <a:lstStyle/>
          <a:p>
            <a:r>
              <a:rPr lang="en-US" sz="1400" dirty="0" smtClean="0">
                <a:solidFill>
                  <a:schemeClr val="bg1"/>
                </a:solidFill>
                <a:latin typeface="Comic Sans MS" panose="030F0702030302020204" pitchFamily="66" charset="0"/>
              </a:rPr>
              <a:t>Gauge</a:t>
            </a:r>
            <a:endParaRPr lang="en-US" sz="1400" dirty="0">
              <a:solidFill>
                <a:schemeClr val="bg1"/>
              </a:solidFill>
              <a:latin typeface="Comic Sans MS" panose="030F0702030302020204" pitchFamily="66" charset="0"/>
            </a:endParaRPr>
          </a:p>
        </p:txBody>
      </p:sp>
      <p:grpSp>
        <p:nvGrpSpPr>
          <p:cNvPr id="250" name="Group 249"/>
          <p:cNvGrpSpPr/>
          <p:nvPr/>
        </p:nvGrpSpPr>
        <p:grpSpPr>
          <a:xfrm>
            <a:off x="3657610" y="2788927"/>
            <a:ext cx="685798" cy="91439"/>
            <a:chOff x="3657610" y="2788927"/>
            <a:chExt cx="685798" cy="91439"/>
          </a:xfrm>
        </p:grpSpPr>
        <p:grpSp>
          <p:nvGrpSpPr>
            <p:cNvPr id="62" name="Group 61"/>
            <p:cNvGrpSpPr/>
            <p:nvPr/>
          </p:nvGrpSpPr>
          <p:grpSpPr>
            <a:xfrm>
              <a:off x="3749049" y="2788927"/>
              <a:ext cx="594359" cy="91439"/>
              <a:chOff x="3657610" y="2788927"/>
              <a:chExt cx="594359" cy="91439"/>
            </a:xfrm>
          </p:grpSpPr>
          <p:sp>
            <p:nvSpPr>
              <p:cNvPr id="59" name="Rectangle 58"/>
              <p:cNvSpPr/>
              <p:nvPr/>
            </p:nvSpPr>
            <p:spPr>
              <a:xfrm>
                <a:off x="3749049" y="2788927"/>
                <a:ext cx="502920" cy="91439"/>
              </a:xfrm>
              <a:prstGeom prst="rect">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8" name="Straight Connector 237"/>
              <p:cNvCxnSpPr/>
              <p:nvPr/>
            </p:nvCxnSpPr>
            <p:spPr>
              <a:xfrm>
                <a:off x="3657610" y="2839105"/>
                <a:ext cx="91439"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44" name="Oval 243"/>
              <p:cNvSpPr>
                <a:spLocks noChangeAspect="1"/>
              </p:cNvSpPr>
              <p:nvPr/>
            </p:nvSpPr>
            <p:spPr>
              <a:xfrm rot="2700000">
                <a:off x="3785299" y="2815570"/>
                <a:ext cx="45720" cy="45720"/>
              </a:xfrm>
              <a:prstGeom prst="ellipse">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Straight Connector 60"/>
              <p:cNvCxnSpPr/>
              <p:nvPr/>
            </p:nvCxnSpPr>
            <p:spPr>
              <a:xfrm flipV="1">
                <a:off x="3799143" y="2834640"/>
                <a:ext cx="411480" cy="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49" name="Group 248"/>
            <p:cNvGrpSpPr/>
            <p:nvPr/>
          </p:nvGrpSpPr>
          <p:grpSpPr>
            <a:xfrm>
              <a:off x="3657610" y="2788927"/>
              <a:ext cx="137159" cy="91439"/>
              <a:chOff x="3657610" y="2788927"/>
              <a:chExt cx="137159" cy="91439"/>
            </a:xfrm>
          </p:grpSpPr>
          <p:cxnSp>
            <p:nvCxnSpPr>
              <p:cNvPr id="245" name="Straight Connector 244"/>
              <p:cNvCxnSpPr/>
              <p:nvPr/>
            </p:nvCxnSpPr>
            <p:spPr>
              <a:xfrm>
                <a:off x="3657610" y="2839105"/>
                <a:ext cx="91439"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a:off x="3749049" y="2880366"/>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a:off x="3749049" y="2788927"/>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flipV="1">
                <a:off x="3749049" y="2788927"/>
                <a:ext cx="5" cy="91439"/>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sp>
        <p:nvSpPr>
          <p:cNvPr id="251" name="TextBox 250"/>
          <p:cNvSpPr txBox="1"/>
          <p:nvPr/>
        </p:nvSpPr>
        <p:spPr>
          <a:xfrm>
            <a:off x="4389127" y="2726918"/>
            <a:ext cx="1784143" cy="215444"/>
          </a:xfrm>
          <a:prstGeom prst="rect">
            <a:avLst/>
          </a:prstGeom>
          <a:noFill/>
        </p:spPr>
        <p:txBody>
          <a:bodyPr wrap="none" lIns="0" tIns="0" rIns="0" bIns="0" rtlCol="0" anchor="ctr" anchorCtr="0">
            <a:spAutoFit/>
          </a:bodyPr>
          <a:lstStyle/>
          <a:p>
            <a:r>
              <a:rPr lang="en-US" sz="1400" dirty="0" smtClean="0">
                <a:solidFill>
                  <a:schemeClr val="bg1"/>
                </a:solidFill>
                <a:latin typeface="Comic Sans MS" panose="030F0702030302020204" pitchFamily="66" charset="0"/>
              </a:rPr>
              <a:t>Thermometer in Well</a:t>
            </a:r>
            <a:endParaRPr lang="en-US" sz="1400" dirty="0">
              <a:solidFill>
                <a:schemeClr val="bg1"/>
              </a:solidFill>
              <a:latin typeface="Comic Sans MS" panose="030F0702030302020204" pitchFamily="66" charset="0"/>
            </a:endParaRPr>
          </a:p>
        </p:txBody>
      </p:sp>
      <p:grpSp>
        <p:nvGrpSpPr>
          <p:cNvPr id="254" name="Group 253"/>
          <p:cNvGrpSpPr/>
          <p:nvPr/>
        </p:nvGrpSpPr>
        <p:grpSpPr>
          <a:xfrm>
            <a:off x="3657610" y="3154683"/>
            <a:ext cx="137159" cy="91439"/>
            <a:chOff x="3657610" y="2788927"/>
            <a:chExt cx="137159" cy="91439"/>
          </a:xfrm>
        </p:grpSpPr>
        <p:cxnSp>
          <p:nvCxnSpPr>
            <p:cNvPr id="255" name="Straight Connector 254"/>
            <p:cNvCxnSpPr/>
            <p:nvPr/>
          </p:nvCxnSpPr>
          <p:spPr>
            <a:xfrm>
              <a:off x="3657610" y="2839105"/>
              <a:ext cx="91439"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a:off x="3749049" y="2880366"/>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a:off x="3749049" y="2788927"/>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flipV="1">
              <a:off x="3749049" y="2788927"/>
              <a:ext cx="5" cy="91439"/>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63" name="TextBox 262"/>
          <p:cNvSpPr txBox="1"/>
          <p:nvPr/>
        </p:nvSpPr>
        <p:spPr>
          <a:xfrm>
            <a:off x="4389127" y="3092674"/>
            <a:ext cx="1639873" cy="215444"/>
          </a:xfrm>
          <a:prstGeom prst="rect">
            <a:avLst/>
          </a:prstGeom>
          <a:noFill/>
        </p:spPr>
        <p:txBody>
          <a:bodyPr wrap="none" lIns="0" tIns="0" rIns="0" bIns="0" rtlCol="0" anchor="ctr" anchorCtr="0">
            <a:spAutoFit/>
          </a:bodyPr>
          <a:lstStyle/>
          <a:p>
            <a:r>
              <a:rPr lang="en-US" sz="1400" dirty="0" smtClean="0">
                <a:solidFill>
                  <a:schemeClr val="bg1"/>
                </a:solidFill>
                <a:latin typeface="Comic Sans MS" panose="030F0702030302020204" pitchFamily="66" charset="0"/>
              </a:rPr>
              <a:t>Thermometer Well</a:t>
            </a:r>
            <a:endParaRPr lang="en-US" sz="1400" dirty="0">
              <a:solidFill>
                <a:schemeClr val="bg1"/>
              </a:solidFill>
              <a:latin typeface="Comic Sans MS" panose="030F0702030302020204" pitchFamily="66" charset="0"/>
            </a:endParaRPr>
          </a:p>
        </p:txBody>
      </p:sp>
      <p:sp>
        <p:nvSpPr>
          <p:cNvPr id="272" name="TextBox 271"/>
          <p:cNvSpPr txBox="1"/>
          <p:nvPr/>
        </p:nvSpPr>
        <p:spPr>
          <a:xfrm>
            <a:off x="4389127" y="3593841"/>
            <a:ext cx="1009892" cy="215444"/>
          </a:xfrm>
          <a:prstGeom prst="rect">
            <a:avLst/>
          </a:prstGeom>
          <a:noFill/>
        </p:spPr>
        <p:txBody>
          <a:bodyPr wrap="none" lIns="0" tIns="0" rIns="0" bIns="0" rtlCol="0" anchor="ctr" anchorCtr="0">
            <a:spAutoFit/>
          </a:bodyPr>
          <a:lstStyle/>
          <a:p>
            <a:r>
              <a:rPr lang="en-US" sz="1400" dirty="0" smtClean="0">
                <a:solidFill>
                  <a:schemeClr val="bg1"/>
                </a:solidFill>
                <a:latin typeface="Comic Sans MS" panose="030F0702030302020204" pitchFamily="66" charset="0"/>
              </a:rPr>
              <a:t>Flow Switch</a:t>
            </a:r>
            <a:endParaRPr lang="en-US" sz="1400" dirty="0">
              <a:solidFill>
                <a:schemeClr val="bg1"/>
              </a:solidFill>
              <a:latin typeface="Comic Sans MS" panose="030F0702030302020204" pitchFamily="66" charset="0"/>
            </a:endParaRPr>
          </a:p>
        </p:txBody>
      </p:sp>
      <p:grpSp>
        <p:nvGrpSpPr>
          <p:cNvPr id="277" name="Group 276"/>
          <p:cNvGrpSpPr/>
          <p:nvPr/>
        </p:nvGrpSpPr>
        <p:grpSpPr>
          <a:xfrm>
            <a:off x="3108976" y="3518685"/>
            <a:ext cx="1097280" cy="367510"/>
            <a:chOff x="2926098" y="3518685"/>
            <a:chExt cx="1097280" cy="367510"/>
          </a:xfrm>
        </p:grpSpPr>
        <p:cxnSp>
          <p:nvCxnSpPr>
            <p:cNvPr id="265" name="Straight Connector 264"/>
            <p:cNvCxnSpPr/>
            <p:nvPr/>
          </p:nvCxnSpPr>
          <p:spPr>
            <a:xfrm>
              <a:off x="3474732" y="3518685"/>
              <a:ext cx="0" cy="3657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flipV="1">
              <a:off x="2926098" y="3701563"/>
              <a:ext cx="1097280" cy="17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74" name="Group 273"/>
            <p:cNvGrpSpPr/>
            <p:nvPr/>
          </p:nvGrpSpPr>
          <p:grpSpPr>
            <a:xfrm flipH="1">
              <a:off x="3474732" y="3613630"/>
              <a:ext cx="457197" cy="272565"/>
              <a:chOff x="3657610" y="3520437"/>
              <a:chExt cx="457197" cy="272565"/>
            </a:xfrm>
          </p:grpSpPr>
          <p:cxnSp>
            <p:nvCxnSpPr>
              <p:cNvPr id="267" name="Straight Connector 266"/>
              <p:cNvCxnSpPr/>
              <p:nvPr/>
            </p:nvCxnSpPr>
            <p:spPr>
              <a:xfrm>
                <a:off x="3840488" y="3610124"/>
                <a:ext cx="182878" cy="0"/>
              </a:xfrm>
              <a:prstGeom prst="line">
                <a:avLst/>
              </a:prstGeom>
              <a:ln w="254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9" name="Straight Connector 268"/>
              <p:cNvCxnSpPr/>
              <p:nvPr/>
            </p:nvCxnSpPr>
            <p:spPr>
              <a:xfrm flipV="1">
                <a:off x="3657610" y="3610124"/>
                <a:ext cx="182878" cy="182878"/>
              </a:xfrm>
              <a:prstGeom prst="line">
                <a:avLst/>
              </a:prstGeom>
              <a:ln w="254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270" name="Oval 269"/>
              <p:cNvSpPr>
                <a:spLocks noChangeAspect="1"/>
              </p:cNvSpPr>
              <p:nvPr/>
            </p:nvSpPr>
            <p:spPr>
              <a:xfrm>
                <a:off x="3824158" y="3585750"/>
                <a:ext cx="45720" cy="45720"/>
              </a:xfrm>
              <a:prstGeom prst="ellipse">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Rectangle 272"/>
              <p:cNvSpPr>
                <a:spLocks noChangeAspect="1"/>
              </p:cNvSpPr>
              <p:nvPr/>
            </p:nvSpPr>
            <p:spPr>
              <a:xfrm>
                <a:off x="3931927" y="3520437"/>
                <a:ext cx="182880" cy="182880"/>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275" name="TextBox 274"/>
            <p:cNvSpPr txBox="1"/>
            <p:nvPr/>
          </p:nvSpPr>
          <p:spPr>
            <a:xfrm>
              <a:off x="2989925" y="3593841"/>
              <a:ext cx="407163" cy="215444"/>
            </a:xfrm>
            <a:prstGeom prst="rect">
              <a:avLst/>
            </a:prstGeom>
            <a:noFill/>
          </p:spPr>
          <p:txBody>
            <a:bodyPr wrap="none" lIns="0" tIns="0" rIns="0" bIns="0" rtlCol="0" anchor="ctr" anchorCtr="0">
              <a:spAutoFit/>
            </a:bodyPr>
            <a:lstStyle/>
            <a:p>
              <a:r>
                <a:rPr lang="en-US" sz="1400" dirty="0" err="1" smtClean="0">
                  <a:solidFill>
                    <a:schemeClr val="bg1"/>
                  </a:solidFill>
                  <a:latin typeface="Comic Sans MS" panose="030F0702030302020204" pitchFamily="66" charset="0"/>
                </a:rPr>
                <a:t>FlSw</a:t>
              </a:r>
              <a:endParaRPr lang="en-US" sz="1400" dirty="0">
                <a:solidFill>
                  <a:schemeClr val="bg1"/>
                </a:solidFill>
                <a:latin typeface="Comic Sans MS" panose="030F0702030302020204" pitchFamily="66" charset="0"/>
              </a:endParaRPr>
            </a:p>
          </p:txBody>
        </p:sp>
      </p:grpSp>
      <p:sp>
        <p:nvSpPr>
          <p:cNvPr id="157" name="TextBox 156"/>
          <p:cNvSpPr txBox="1"/>
          <p:nvPr/>
        </p:nvSpPr>
        <p:spPr>
          <a:xfrm>
            <a:off x="4389127" y="4219846"/>
            <a:ext cx="1962076" cy="215444"/>
          </a:xfrm>
          <a:prstGeom prst="rect">
            <a:avLst/>
          </a:prstGeom>
          <a:noFill/>
        </p:spPr>
        <p:txBody>
          <a:bodyPr wrap="none" lIns="0" tIns="0" rIns="0" bIns="0" rtlCol="0" anchor="ctr" anchorCtr="0">
            <a:spAutoFit/>
          </a:bodyPr>
          <a:lstStyle/>
          <a:p>
            <a:r>
              <a:rPr lang="en-US" sz="1400" dirty="0" smtClean="0">
                <a:solidFill>
                  <a:schemeClr val="bg1"/>
                </a:solidFill>
                <a:latin typeface="Comic Sans MS" panose="030F0702030302020204" pitchFamily="66" charset="0"/>
              </a:rPr>
              <a:t>Fan Coil Solenoid Valve</a:t>
            </a:r>
            <a:endParaRPr lang="en-US" sz="1400" dirty="0">
              <a:solidFill>
                <a:schemeClr val="bg1"/>
              </a:solidFill>
              <a:latin typeface="Comic Sans MS" panose="030F0702030302020204" pitchFamily="66" charset="0"/>
            </a:endParaRPr>
          </a:p>
        </p:txBody>
      </p:sp>
      <p:grpSp>
        <p:nvGrpSpPr>
          <p:cNvPr id="27" name="Group 26"/>
          <p:cNvGrpSpPr/>
          <p:nvPr/>
        </p:nvGrpSpPr>
        <p:grpSpPr>
          <a:xfrm>
            <a:off x="3429000" y="4069069"/>
            <a:ext cx="548632" cy="365760"/>
            <a:chOff x="3429000" y="4069069"/>
            <a:chExt cx="548632" cy="365760"/>
          </a:xfrm>
        </p:grpSpPr>
        <p:cxnSp>
          <p:nvCxnSpPr>
            <p:cNvPr id="5" name="Straight Connector 4"/>
            <p:cNvCxnSpPr/>
            <p:nvPr/>
          </p:nvCxnSpPr>
          <p:spPr>
            <a:xfrm flipH="1">
              <a:off x="3429000" y="4251951"/>
              <a:ext cx="54863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3703320" y="4069069"/>
              <a:ext cx="2" cy="3657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 name="Group 19"/>
            <p:cNvGrpSpPr/>
            <p:nvPr/>
          </p:nvGrpSpPr>
          <p:grpSpPr>
            <a:xfrm>
              <a:off x="3657610" y="4251951"/>
              <a:ext cx="215952" cy="93472"/>
              <a:chOff x="3566173" y="4021321"/>
              <a:chExt cx="215952" cy="93472"/>
            </a:xfrm>
          </p:grpSpPr>
          <p:grpSp>
            <p:nvGrpSpPr>
              <p:cNvPr id="158" name="Group 157"/>
              <p:cNvGrpSpPr/>
              <p:nvPr/>
            </p:nvGrpSpPr>
            <p:grpSpPr>
              <a:xfrm>
                <a:off x="3566173" y="4023353"/>
                <a:ext cx="91442" cy="91440"/>
                <a:chOff x="914435" y="4160512"/>
                <a:chExt cx="182883" cy="182879"/>
              </a:xfrm>
            </p:grpSpPr>
            <p:sp>
              <p:nvSpPr>
                <p:cNvPr id="159" name="Isosceles Triangle 158"/>
                <p:cNvSpPr/>
                <p:nvPr/>
              </p:nvSpPr>
              <p:spPr>
                <a:xfrm flipV="1">
                  <a:off x="914438" y="4160512"/>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60" name="Isosceles Triangle 159"/>
                <p:cNvSpPr/>
                <p:nvPr/>
              </p:nvSpPr>
              <p:spPr>
                <a:xfrm>
                  <a:off x="914435" y="4251951"/>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cxnSp>
            <p:nvCxnSpPr>
              <p:cNvPr id="3" name="Straight Connector 2"/>
              <p:cNvCxnSpPr>
                <a:stCxn id="160" idx="0"/>
              </p:cNvCxnSpPr>
              <p:nvPr/>
            </p:nvCxnSpPr>
            <p:spPr>
              <a:xfrm>
                <a:off x="3611893" y="4069073"/>
                <a:ext cx="70767" cy="0"/>
              </a:xfrm>
              <a:prstGeom prst="lin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65" name="Rectangle 164"/>
              <p:cNvSpPr>
                <a:spLocks noChangeAspect="1"/>
              </p:cNvSpPr>
              <p:nvPr/>
            </p:nvSpPr>
            <p:spPr>
              <a:xfrm flipH="1">
                <a:off x="3690684" y="4021321"/>
                <a:ext cx="91441" cy="91441"/>
              </a:xfrm>
              <a:prstGeom prst="rect">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grpSp>
      <p:grpSp>
        <p:nvGrpSpPr>
          <p:cNvPr id="190" name="Group 189"/>
          <p:cNvGrpSpPr>
            <a:grpSpLocks noChangeAspect="1"/>
          </p:cNvGrpSpPr>
          <p:nvPr/>
        </p:nvGrpSpPr>
        <p:grpSpPr>
          <a:xfrm>
            <a:off x="3657605" y="4709147"/>
            <a:ext cx="91440" cy="91438"/>
            <a:chOff x="914440" y="4526267"/>
            <a:chExt cx="182883" cy="182879"/>
          </a:xfrm>
        </p:grpSpPr>
        <p:grpSp>
          <p:nvGrpSpPr>
            <p:cNvPr id="192" name="Group 191"/>
            <p:cNvGrpSpPr/>
            <p:nvPr/>
          </p:nvGrpSpPr>
          <p:grpSpPr>
            <a:xfrm>
              <a:off x="914440" y="4526267"/>
              <a:ext cx="182883" cy="182879"/>
              <a:chOff x="914435" y="4160512"/>
              <a:chExt cx="182883" cy="182879"/>
            </a:xfrm>
          </p:grpSpPr>
          <p:sp>
            <p:nvSpPr>
              <p:cNvPr id="207" name="Isosceles Triangle 206"/>
              <p:cNvSpPr/>
              <p:nvPr/>
            </p:nvSpPr>
            <p:spPr>
              <a:xfrm flipV="1">
                <a:off x="914438" y="4160512"/>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208" name="Isosceles Triangle 207"/>
              <p:cNvSpPr/>
              <p:nvPr/>
            </p:nvSpPr>
            <p:spPr>
              <a:xfrm>
                <a:off x="914435" y="4251951"/>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202" name="Oval 201"/>
            <p:cNvSpPr>
              <a:spLocks noChangeAspect="1"/>
            </p:cNvSpPr>
            <p:nvPr/>
          </p:nvSpPr>
          <p:spPr>
            <a:xfrm>
              <a:off x="960120" y="4572000"/>
              <a:ext cx="91440" cy="91440"/>
            </a:xfrm>
            <a:prstGeom prst="ellipse">
              <a:avLst/>
            </a:prstGeom>
            <a:solidFill>
              <a:schemeClr val="bg1">
                <a:lumMod val="7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9" name="TextBox 208"/>
          <p:cNvSpPr txBox="1"/>
          <p:nvPr/>
        </p:nvSpPr>
        <p:spPr>
          <a:xfrm>
            <a:off x="4389127" y="4617720"/>
            <a:ext cx="1833835" cy="215444"/>
          </a:xfrm>
          <a:prstGeom prst="rect">
            <a:avLst/>
          </a:prstGeom>
          <a:noFill/>
        </p:spPr>
        <p:txBody>
          <a:bodyPr wrap="none" lIns="0" tIns="0" rIns="0" bIns="0" rtlCol="0" anchor="ctr" anchorCtr="0">
            <a:spAutoFit/>
          </a:bodyPr>
          <a:lstStyle/>
          <a:p>
            <a:r>
              <a:rPr lang="en-US" sz="1400" dirty="0" smtClean="0">
                <a:solidFill>
                  <a:schemeClr val="bg1"/>
                </a:solidFill>
                <a:latin typeface="Comic Sans MS" panose="030F0702030302020204" pitchFamily="66" charset="0"/>
              </a:rPr>
              <a:t>Fan Coil Service Valve</a:t>
            </a:r>
            <a:endParaRPr lang="en-US" sz="1400" dirty="0">
              <a:solidFill>
                <a:schemeClr val="bg1"/>
              </a:solidFill>
              <a:latin typeface="Comic Sans MS" panose="030F0702030302020204" pitchFamily="66" charset="0"/>
            </a:endParaRPr>
          </a:p>
        </p:txBody>
      </p:sp>
      <p:sp>
        <p:nvSpPr>
          <p:cNvPr id="214" name="TextBox 213"/>
          <p:cNvSpPr txBox="1"/>
          <p:nvPr/>
        </p:nvSpPr>
        <p:spPr>
          <a:xfrm>
            <a:off x="4389132" y="5042335"/>
            <a:ext cx="1715213" cy="215444"/>
          </a:xfrm>
          <a:prstGeom prst="rect">
            <a:avLst/>
          </a:prstGeom>
          <a:noFill/>
        </p:spPr>
        <p:txBody>
          <a:bodyPr wrap="none" lIns="0" tIns="0" rIns="0" bIns="0" rtlCol="0" anchor="ctr" anchorCtr="0">
            <a:spAutoFit/>
          </a:bodyPr>
          <a:lstStyle/>
          <a:p>
            <a:r>
              <a:rPr lang="en-US" sz="1400" dirty="0" smtClean="0">
                <a:solidFill>
                  <a:schemeClr val="bg1"/>
                </a:solidFill>
                <a:latin typeface="Comic Sans MS" panose="030F0702030302020204" pitchFamily="66" charset="0"/>
              </a:rPr>
              <a:t>2-Way Control Valve</a:t>
            </a:r>
            <a:endParaRPr lang="en-US" sz="1400" dirty="0">
              <a:solidFill>
                <a:schemeClr val="bg1"/>
              </a:solidFill>
              <a:latin typeface="Comic Sans MS" panose="030F0702030302020204" pitchFamily="66" charset="0"/>
            </a:endParaRPr>
          </a:p>
        </p:txBody>
      </p:sp>
      <p:grpSp>
        <p:nvGrpSpPr>
          <p:cNvPr id="252" name="Group 251"/>
          <p:cNvGrpSpPr/>
          <p:nvPr/>
        </p:nvGrpSpPr>
        <p:grpSpPr>
          <a:xfrm>
            <a:off x="3657610" y="5029200"/>
            <a:ext cx="365749" cy="274320"/>
            <a:chOff x="3657610" y="5029200"/>
            <a:chExt cx="365749" cy="274320"/>
          </a:xfrm>
        </p:grpSpPr>
        <p:grpSp>
          <p:nvGrpSpPr>
            <p:cNvPr id="230" name="Group 229"/>
            <p:cNvGrpSpPr/>
            <p:nvPr/>
          </p:nvGrpSpPr>
          <p:grpSpPr>
            <a:xfrm>
              <a:off x="3657610" y="5074901"/>
              <a:ext cx="182883" cy="182879"/>
              <a:chOff x="914435" y="4160512"/>
              <a:chExt cx="182883" cy="182879"/>
            </a:xfrm>
          </p:grpSpPr>
          <p:sp>
            <p:nvSpPr>
              <p:cNvPr id="231" name="Isosceles Triangle 230"/>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237" name="Isosceles Triangle 236"/>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cxnSp>
          <p:nvCxnSpPr>
            <p:cNvPr id="30" name="Straight Connector 29"/>
            <p:cNvCxnSpPr>
              <a:stCxn id="237" idx="0"/>
            </p:cNvCxnSpPr>
            <p:nvPr/>
          </p:nvCxnSpPr>
          <p:spPr>
            <a:xfrm>
              <a:off x="3749050" y="5166340"/>
              <a:ext cx="137150" cy="1"/>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43" name="Group 242"/>
            <p:cNvGrpSpPr>
              <a:grpSpLocks noChangeAspect="1"/>
            </p:cNvGrpSpPr>
            <p:nvPr/>
          </p:nvGrpSpPr>
          <p:grpSpPr>
            <a:xfrm>
              <a:off x="3749040" y="5029200"/>
              <a:ext cx="274319" cy="274320"/>
              <a:chOff x="3794760" y="5074900"/>
              <a:chExt cx="182880" cy="182881"/>
            </a:xfrm>
          </p:grpSpPr>
          <p:sp>
            <p:nvSpPr>
              <p:cNvPr id="242" name="Arc 241"/>
              <p:cNvSpPr>
                <a:spLocks noChangeAspect="1"/>
              </p:cNvSpPr>
              <p:nvPr/>
            </p:nvSpPr>
            <p:spPr>
              <a:xfrm>
                <a:off x="3794760" y="5074900"/>
                <a:ext cx="182880" cy="182880"/>
              </a:xfrm>
              <a:prstGeom prst="arc">
                <a:avLst>
                  <a:gd name="adj1" fmla="val 16200000"/>
                  <a:gd name="adj2" fmla="val 4961308"/>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40" name="Straight Connector 239"/>
              <p:cNvCxnSpPr/>
              <p:nvPr/>
            </p:nvCxnSpPr>
            <p:spPr>
              <a:xfrm>
                <a:off x="3886200" y="5074901"/>
                <a:ext cx="0" cy="18288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239" name="Group 238"/>
          <p:cNvGrpSpPr/>
          <p:nvPr/>
        </p:nvGrpSpPr>
        <p:grpSpPr>
          <a:xfrm>
            <a:off x="6217902" y="1325903"/>
            <a:ext cx="365760" cy="548632"/>
            <a:chOff x="3749044" y="3427512"/>
            <a:chExt cx="365760" cy="548632"/>
          </a:xfrm>
        </p:grpSpPr>
        <p:cxnSp>
          <p:nvCxnSpPr>
            <p:cNvPr id="241" name="Straight Connector 240"/>
            <p:cNvCxnSpPr/>
            <p:nvPr/>
          </p:nvCxnSpPr>
          <p:spPr>
            <a:xfrm rot="16200000" flipH="1">
              <a:off x="3657610" y="3701828"/>
              <a:ext cx="54863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V="1">
              <a:off x="3931923" y="3518943"/>
              <a:ext cx="2" cy="3657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59" name="Group 258"/>
            <p:cNvGrpSpPr/>
            <p:nvPr/>
          </p:nvGrpSpPr>
          <p:grpSpPr>
            <a:xfrm rot="16200000">
              <a:off x="3933957" y="3656093"/>
              <a:ext cx="91442" cy="91440"/>
              <a:chOff x="914435" y="4160512"/>
              <a:chExt cx="182883" cy="182879"/>
            </a:xfrm>
          </p:grpSpPr>
          <p:sp>
            <p:nvSpPr>
              <p:cNvPr id="262" name="Isosceles Triangle 261"/>
              <p:cNvSpPr/>
              <p:nvPr/>
            </p:nvSpPr>
            <p:spPr>
              <a:xfrm flipV="1">
                <a:off x="914438" y="4160512"/>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264" name="Isosceles Triangle 263"/>
              <p:cNvSpPr/>
              <p:nvPr/>
            </p:nvSpPr>
            <p:spPr>
              <a:xfrm>
                <a:off x="914435" y="4251951"/>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cxnSp>
          <p:nvCxnSpPr>
            <p:cNvPr id="260" name="Straight Connector 259"/>
            <p:cNvCxnSpPr>
              <a:stCxn id="264" idx="0"/>
              <a:endCxn id="261" idx="2"/>
            </p:cNvCxnSpPr>
            <p:nvPr/>
          </p:nvCxnSpPr>
          <p:spPr>
            <a:xfrm flipV="1">
              <a:off x="3979678" y="3533897"/>
              <a:ext cx="0" cy="167917"/>
            </a:xfrm>
            <a:prstGeom prst="lin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261" name="Isosceles Triangle 260"/>
            <p:cNvSpPr/>
            <p:nvPr/>
          </p:nvSpPr>
          <p:spPr>
            <a:xfrm rot="5400000">
              <a:off x="4002263" y="3511311"/>
              <a:ext cx="89950" cy="135121"/>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268" name="TextBox 267"/>
          <p:cNvSpPr txBox="1"/>
          <p:nvPr/>
        </p:nvSpPr>
        <p:spPr>
          <a:xfrm>
            <a:off x="7132302" y="1368493"/>
            <a:ext cx="1463014" cy="430887"/>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Pressure Reducing Valve</a:t>
            </a:r>
            <a:endParaRPr lang="en-US" sz="1400" dirty="0">
              <a:solidFill>
                <a:schemeClr val="bg1"/>
              </a:solidFill>
              <a:latin typeface="Comic Sans MS" panose="030F0702030302020204" pitchFamily="66" charset="0"/>
            </a:endParaRPr>
          </a:p>
        </p:txBody>
      </p:sp>
      <p:sp>
        <p:nvSpPr>
          <p:cNvPr id="284" name="TextBox 283"/>
          <p:cNvSpPr txBox="1"/>
          <p:nvPr/>
        </p:nvSpPr>
        <p:spPr>
          <a:xfrm>
            <a:off x="7124166" y="561823"/>
            <a:ext cx="1777731" cy="215444"/>
          </a:xfrm>
          <a:prstGeom prst="rect">
            <a:avLst/>
          </a:prstGeom>
          <a:noFill/>
        </p:spPr>
        <p:txBody>
          <a:bodyPr wrap="none" lIns="0" tIns="0" rIns="0" bIns="0" rtlCol="0" anchor="ctr" anchorCtr="0">
            <a:spAutoFit/>
          </a:bodyPr>
          <a:lstStyle/>
          <a:p>
            <a:r>
              <a:rPr lang="en-US" sz="1400" dirty="0" smtClean="0">
                <a:solidFill>
                  <a:schemeClr val="bg1"/>
                </a:solidFill>
                <a:latin typeface="Comic Sans MS" panose="030F0702030302020204" pitchFamily="66" charset="0"/>
              </a:rPr>
              <a:t>Pressure Relief Valve</a:t>
            </a:r>
            <a:endParaRPr lang="en-US" sz="1400" dirty="0">
              <a:solidFill>
                <a:schemeClr val="bg1"/>
              </a:solidFill>
              <a:latin typeface="Comic Sans MS" panose="030F0702030302020204" pitchFamily="66" charset="0"/>
            </a:endParaRPr>
          </a:p>
        </p:txBody>
      </p:sp>
      <p:grpSp>
        <p:nvGrpSpPr>
          <p:cNvPr id="26" name="Group 25"/>
          <p:cNvGrpSpPr/>
          <p:nvPr/>
        </p:nvGrpSpPr>
        <p:grpSpPr>
          <a:xfrm>
            <a:off x="6217898" y="320074"/>
            <a:ext cx="365760" cy="731512"/>
            <a:chOff x="6217898" y="228635"/>
            <a:chExt cx="365760" cy="731512"/>
          </a:xfrm>
        </p:grpSpPr>
        <p:cxnSp>
          <p:nvCxnSpPr>
            <p:cNvPr id="276" name="Straight Connector 275"/>
            <p:cNvCxnSpPr/>
            <p:nvPr/>
          </p:nvCxnSpPr>
          <p:spPr>
            <a:xfrm flipH="1">
              <a:off x="6400780" y="228635"/>
              <a:ext cx="1" cy="73151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16200000" flipV="1">
              <a:off x="6400777" y="502944"/>
              <a:ext cx="2" cy="3657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 name="Group 20"/>
            <p:cNvGrpSpPr/>
            <p:nvPr/>
          </p:nvGrpSpPr>
          <p:grpSpPr>
            <a:xfrm>
              <a:off x="6217921" y="320074"/>
              <a:ext cx="274298" cy="458437"/>
              <a:chOff x="6263640" y="320074"/>
              <a:chExt cx="274298" cy="458437"/>
            </a:xfrm>
          </p:grpSpPr>
          <p:grpSp>
            <p:nvGrpSpPr>
              <p:cNvPr id="19" name="Group 18"/>
              <p:cNvGrpSpPr/>
              <p:nvPr/>
            </p:nvGrpSpPr>
            <p:grpSpPr>
              <a:xfrm>
                <a:off x="6263640" y="320074"/>
                <a:ext cx="182878" cy="458437"/>
                <a:chOff x="6217902" y="320074"/>
                <a:chExt cx="182878" cy="458437"/>
              </a:xfrm>
            </p:grpSpPr>
            <p:cxnSp>
              <p:nvCxnSpPr>
                <p:cNvPr id="9" name="Straight Connector 8"/>
                <p:cNvCxnSpPr/>
                <p:nvPr/>
              </p:nvCxnSpPr>
              <p:spPr>
                <a:xfrm>
                  <a:off x="6400780" y="320074"/>
                  <a:ext cx="0" cy="458437"/>
                </a:xfrm>
                <a:prstGeom prst="lin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6217902" y="320074"/>
                  <a:ext cx="182877" cy="91439"/>
                </a:xfrm>
                <a:prstGeom prst="lin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Rectangle 1"/>
              <p:cNvSpPr/>
              <p:nvPr/>
            </p:nvSpPr>
            <p:spPr>
              <a:xfrm>
                <a:off x="6400779" y="411513"/>
                <a:ext cx="91440" cy="274310"/>
              </a:xfrm>
              <a:prstGeom prst="rect">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285" name="Rectangle 284"/>
              <p:cNvSpPr/>
              <p:nvPr/>
            </p:nvSpPr>
            <p:spPr>
              <a:xfrm rot="5400000">
                <a:off x="6469359" y="448056"/>
                <a:ext cx="91440" cy="45719"/>
              </a:xfrm>
              <a:prstGeom prst="rect">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grpSp>
      <p:sp>
        <p:nvSpPr>
          <p:cNvPr id="303" name="TextBox 302"/>
          <p:cNvSpPr txBox="1"/>
          <p:nvPr/>
        </p:nvSpPr>
        <p:spPr>
          <a:xfrm>
            <a:off x="4389132" y="5714973"/>
            <a:ext cx="1715213" cy="215444"/>
          </a:xfrm>
          <a:prstGeom prst="rect">
            <a:avLst/>
          </a:prstGeom>
          <a:noFill/>
        </p:spPr>
        <p:txBody>
          <a:bodyPr wrap="none" lIns="0" tIns="0" rIns="0" bIns="0" rtlCol="0" anchor="ctr" anchorCtr="0">
            <a:spAutoFit/>
          </a:bodyPr>
          <a:lstStyle/>
          <a:p>
            <a:r>
              <a:rPr lang="en-US" sz="1400" dirty="0" smtClean="0">
                <a:solidFill>
                  <a:schemeClr val="bg1"/>
                </a:solidFill>
                <a:latin typeface="Comic Sans MS" panose="030F0702030302020204" pitchFamily="66" charset="0"/>
              </a:rPr>
              <a:t>3-Way Control Valve</a:t>
            </a:r>
            <a:endParaRPr lang="en-US" sz="1400" dirty="0">
              <a:solidFill>
                <a:schemeClr val="bg1"/>
              </a:solidFill>
              <a:latin typeface="Comic Sans MS" panose="030F0702030302020204" pitchFamily="66" charset="0"/>
            </a:endParaRPr>
          </a:p>
        </p:txBody>
      </p:sp>
      <p:grpSp>
        <p:nvGrpSpPr>
          <p:cNvPr id="28" name="Group 27"/>
          <p:cNvGrpSpPr/>
          <p:nvPr/>
        </p:nvGrpSpPr>
        <p:grpSpPr>
          <a:xfrm>
            <a:off x="3657609" y="5669280"/>
            <a:ext cx="365750" cy="274320"/>
            <a:chOff x="3657609" y="5669280"/>
            <a:chExt cx="365750" cy="274320"/>
          </a:xfrm>
        </p:grpSpPr>
        <p:sp>
          <p:nvSpPr>
            <p:cNvPr id="301" name="Isosceles Triangle 300"/>
            <p:cNvSpPr/>
            <p:nvPr/>
          </p:nvSpPr>
          <p:spPr>
            <a:xfrm flipV="1">
              <a:off x="3657613" y="571498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302" name="Isosceles Triangle 301"/>
            <p:cNvSpPr/>
            <p:nvPr/>
          </p:nvSpPr>
          <p:spPr>
            <a:xfrm>
              <a:off x="3657610" y="5806420"/>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cxnSp>
          <p:nvCxnSpPr>
            <p:cNvPr id="297" name="Straight Connector 296"/>
            <p:cNvCxnSpPr>
              <a:stCxn id="302" idx="0"/>
            </p:cNvCxnSpPr>
            <p:nvPr/>
          </p:nvCxnSpPr>
          <p:spPr>
            <a:xfrm>
              <a:off x="3749050" y="5806420"/>
              <a:ext cx="137150" cy="1"/>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98" name="Group 297"/>
            <p:cNvGrpSpPr>
              <a:grpSpLocks noChangeAspect="1"/>
            </p:cNvGrpSpPr>
            <p:nvPr/>
          </p:nvGrpSpPr>
          <p:grpSpPr>
            <a:xfrm>
              <a:off x="3749040" y="5669280"/>
              <a:ext cx="274319" cy="274320"/>
              <a:chOff x="3794760" y="5074900"/>
              <a:chExt cx="182880" cy="182881"/>
            </a:xfrm>
          </p:grpSpPr>
          <p:sp>
            <p:nvSpPr>
              <p:cNvPr id="299" name="Arc 298"/>
              <p:cNvSpPr>
                <a:spLocks noChangeAspect="1"/>
              </p:cNvSpPr>
              <p:nvPr/>
            </p:nvSpPr>
            <p:spPr>
              <a:xfrm>
                <a:off x="3794760" y="5074900"/>
                <a:ext cx="182880" cy="182880"/>
              </a:xfrm>
              <a:prstGeom prst="arc">
                <a:avLst>
                  <a:gd name="adj1" fmla="val 16200000"/>
                  <a:gd name="adj2" fmla="val 4961308"/>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00" name="Straight Connector 299"/>
              <p:cNvCxnSpPr/>
              <p:nvPr/>
            </p:nvCxnSpPr>
            <p:spPr>
              <a:xfrm>
                <a:off x="3886200" y="5074901"/>
                <a:ext cx="0" cy="18288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04" name="Isosceles Triangle 303"/>
            <p:cNvSpPr/>
            <p:nvPr/>
          </p:nvSpPr>
          <p:spPr>
            <a:xfrm rot="5400000">
              <a:off x="3611889" y="5760693"/>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grpSp>
        <p:nvGrpSpPr>
          <p:cNvPr id="283" name="Group 282"/>
          <p:cNvGrpSpPr/>
          <p:nvPr/>
        </p:nvGrpSpPr>
        <p:grpSpPr>
          <a:xfrm>
            <a:off x="6400780" y="2399883"/>
            <a:ext cx="451189" cy="246221"/>
            <a:chOff x="640123" y="805365"/>
            <a:chExt cx="451189" cy="246221"/>
          </a:xfrm>
        </p:grpSpPr>
        <p:grpSp>
          <p:nvGrpSpPr>
            <p:cNvPr id="286" name="Group 285"/>
            <p:cNvGrpSpPr/>
            <p:nvPr/>
          </p:nvGrpSpPr>
          <p:grpSpPr>
            <a:xfrm>
              <a:off x="640123" y="868708"/>
              <a:ext cx="137159" cy="91439"/>
              <a:chOff x="3657610" y="2788927"/>
              <a:chExt cx="137159" cy="91439"/>
            </a:xfrm>
          </p:grpSpPr>
          <p:cxnSp>
            <p:nvCxnSpPr>
              <p:cNvPr id="289" name="Straight Connector 288"/>
              <p:cNvCxnSpPr/>
              <p:nvPr/>
            </p:nvCxnSpPr>
            <p:spPr>
              <a:xfrm>
                <a:off x="3657610" y="2839105"/>
                <a:ext cx="91439"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0" name="Straight Connector 289"/>
              <p:cNvCxnSpPr/>
              <p:nvPr/>
            </p:nvCxnSpPr>
            <p:spPr>
              <a:xfrm>
                <a:off x="3749049" y="2880366"/>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1" name="Straight Connector 290"/>
              <p:cNvCxnSpPr/>
              <p:nvPr/>
            </p:nvCxnSpPr>
            <p:spPr>
              <a:xfrm>
                <a:off x="3749049" y="2788927"/>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flipV="1">
                <a:off x="3749049" y="2788927"/>
                <a:ext cx="5" cy="91439"/>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87" name="TextBox 286"/>
            <p:cNvSpPr txBox="1"/>
            <p:nvPr/>
          </p:nvSpPr>
          <p:spPr>
            <a:xfrm>
              <a:off x="816995" y="805365"/>
              <a:ext cx="274317" cy="246221"/>
            </a:xfrm>
            <a:prstGeom prst="rect">
              <a:avLst/>
            </a:prstGeom>
            <a:noFill/>
            <a:ln w="25400">
              <a:solidFill>
                <a:schemeClr val="bg1">
                  <a:lumMod val="75000"/>
                </a:schemeClr>
              </a:solidFill>
            </a:ln>
          </p:spPr>
          <p:txBody>
            <a:bodyPr wrap="square" lIns="45720" tIns="45720" rIns="45720" bIns="45720" rtlCol="0" anchor="ctr" anchorCtr="1">
              <a:spAutoFit/>
            </a:bodyPr>
            <a:lstStyle/>
            <a:p>
              <a:r>
                <a:rPr lang="en-US" sz="1000" dirty="0" smtClean="0">
                  <a:solidFill>
                    <a:schemeClr val="bg1"/>
                  </a:solidFill>
                  <a:latin typeface="Comic Sans MS" panose="030F0702030302020204" pitchFamily="66" charset="0"/>
                </a:rPr>
                <a:t>TT</a:t>
              </a:r>
              <a:endParaRPr lang="en-US" sz="1000" dirty="0">
                <a:solidFill>
                  <a:schemeClr val="bg1"/>
                </a:solidFill>
                <a:latin typeface="Comic Sans MS" panose="030F0702030302020204" pitchFamily="66" charset="0"/>
              </a:endParaRPr>
            </a:p>
          </p:txBody>
        </p:sp>
        <p:cxnSp>
          <p:nvCxnSpPr>
            <p:cNvPr id="288" name="Straight Connector 287"/>
            <p:cNvCxnSpPr/>
            <p:nvPr/>
          </p:nvCxnSpPr>
          <p:spPr>
            <a:xfrm flipH="1">
              <a:off x="751422" y="913733"/>
              <a:ext cx="65573" cy="1388"/>
            </a:xfrm>
            <a:prstGeom prst="line">
              <a:avLst/>
            </a:prstGeom>
            <a:noFill/>
            <a:ln w="25400">
              <a:solidFill>
                <a:schemeClr val="bg1">
                  <a:lumMod val="75000"/>
                </a:schemeClr>
              </a:solidFill>
            </a:ln>
          </p:spPr>
        </p:cxnSp>
      </p:grpSp>
      <p:sp>
        <p:nvSpPr>
          <p:cNvPr id="293" name="TextBox 292"/>
          <p:cNvSpPr txBox="1"/>
          <p:nvPr/>
        </p:nvSpPr>
        <p:spPr>
          <a:xfrm>
            <a:off x="7040853" y="2343317"/>
            <a:ext cx="1170733" cy="430887"/>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Temperature Transmitter</a:t>
            </a:r>
            <a:endParaRPr lang="en-US" sz="1400" dirty="0">
              <a:solidFill>
                <a:schemeClr val="bg1"/>
              </a:solidFill>
              <a:latin typeface="Comic Sans MS" panose="030F0702030302020204" pitchFamily="66" charset="0"/>
            </a:endParaRPr>
          </a:p>
        </p:txBody>
      </p:sp>
      <p:grpSp>
        <p:nvGrpSpPr>
          <p:cNvPr id="271" name="Group 270"/>
          <p:cNvGrpSpPr/>
          <p:nvPr/>
        </p:nvGrpSpPr>
        <p:grpSpPr>
          <a:xfrm>
            <a:off x="6577652" y="2968383"/>
            <a:ext cx="274317" cy="457194"/>
            <a:chOff x="5120669" y="7498053"/>
            <a:chExt cx="274317" cy="457194"/>
          </a:xfrm>
        </p:grpSpPr>
        <p:sp>
          <p:nvSpPr>
            <p:cNvPr id="279" name="TextBox 278"/>
            <p:cNvSpPr txBox="1"/>
            <p:nvPr/>
          </p:nvSpPr>
          <p:spPr>
            <a:xfrm>
              <a:off x="5120669" y="7498053"/>
              <a:ext cx="274317" cy="246221"/>
            </a:xfrm>
            <a:prstGeom prst="rect">
              <a:avLst/>
            </a:prstGeom>
            <a:noFill/>
            <a:ln w="25400">
              <a:solidFill>
                <a:schemeClr val="bg1">
                  <a:lumMod val="75000"/>
                </a:schemeClr>
              </a:solidFill>
            </a:ln>
          </p:spPr>
          <p:txBody>
            <a:bodyPr wrap="square" lIns="45720" tIns="45720" rIns="45720" bIns="45720" rtlCol="0" anchor="ctr" anchorCtr="1">
              <a:spAutoFit/>
            </a:bodyPr>
            <a:lstStyle/>
            <a:p>
              <a:r>
                <a:rPr lang="en-US" sz="1000" dirty="0" smtClean="0">
                  <a:solidFill>
                    <a:schemeClr val="bg1"/>
                  </a:solidFill>
                  <a:latin typeface="Comic Sans MS" panose="030F0702030302020204" pitchFamily="66" charset="0"/>
                </a:rPr>
                <a:t>PT</a:t>
              </a:r>
              <a:endParaRPr lang="en-US" sz="1000" dirty="0">
                <a:solidFill>
                  <a:schemeClr val="bg1"/>
                </a:solidFill>
                <a:latin typeface="Comic Sans MS" panose="030F0702030302020204" pitchFamily="66" charset="0"/>
              </a:endParaRPr>
            </a:p>
          </p:txBody>
        </p:sp>
        <p:cxnSp>
          <p:nvCxnSpPr>
            <p:cNvPr id="280" name="Straight Connector 279"/>
            <p:cNvCxnSpPr/>
            <p:nvPr/>
          </p:nvCxnSpPr>
          <p:spPr>
            <a:xfrm rot="5400000" flipH="1">
              <a:off x="5150399" y="7847820"/>
              <a:ext cx="214855"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81" name="Isosceles Triangle 280"/>
            <p:cNvSpPr/>
            <p:nvPr/>
          </p:nvSpPr>
          <p:spPr>
            <a:xfrm flipH="1" flipV="1">
              <a:off x="5212105" y="7772369"/>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282" name="Isosceles Triangle 281"/>
            <p:cNvSpPr/>
            <p:nvPr/>
          </p:nvSpPr>
          <p:spPr>
            <a:xfrm flipH="1">
              <a:off x="5212107" y="7818088"/>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294" name="TextBox 293"/>
          <p:cNvSpPr txBox="1"/>
          <p:nvPr/>
        </p:nvSpPr>
        <p:spPr>
          <a:xfrm>
            <a:off x="7040853" y="2968383"/>
            <a:ext cx="1170733" cy="430887"/>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Pressure Transmitter</a:t>
            </a:r>
            <a:endParaRPr lang="en-US" sz="1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4244781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Piping</a:t>
            </a:r>
            <a:endParaRPr lang="en-US" dirty="0"/>
          </a:p>
        </p:txBody>
      </p:sp>
      <p:sp>
        <p:nvSpPr>
          <p:cNvPr id="3" name="TextBox 2"/>
          <p:cNvSpPr txBox="1"/>
          <p:nvPr/>
        </p:nvSpPr>
        <p:spPr>
          <a:xfrm>
            <a:off x="1644378" y="5607253"/>
            <a:ext cx="1450718" cy="215444"/>
          </a:xfrm>
          <a:prstGeom prst="rect">
            <a:avLst/>
          </a:prstGeom>
          <a:noFill/>
          <a:ln>
            <a:noFill/>
          </a:ln>
        </p:spPr>
        <p:txBody>
          <a:bodyPr wrap="none" lIns="0" tIns="0" rIns="0" bIns="0" rtlCol="0" anchor="ctr" anchorCtr="0">
            <a:spAutoFit/>
          </a:bodyPr>
          <a:lstStyle/>
          <a:p>
            <a:r>
              <a:rPr lang="en-US" sz="1400" dirty="0" smtClean="0">
                <a:latin typeface="Comic Sans MS" panose="030F0702030302020204" pitchFamily="66" charset="0"/>
              </a:rPr>
              <a:t>Triple Duty Valve</a:t>
            </a:r>
            <a:endParaRPr lang="en-US" sz="1400" dirty="0">
              <a:latin typeface="Comic Sans MS" panose="030F0702030302020204" pitchFamily="66" charset="0"/>
            </a:endParaRPr>
          </a:p>
        </p:txBody>
      </p:sp>
      <p:grpSp>
        <p:nvGrpSpPr>
          <p:cNvPr id="21" name="Group 20"/>
          <p:cNvGrpSpPr/>
          <p:nvPr/>
        </p:nvGrpSpPr>
        <p:grpSpPr>
          <a:xfrm>
            <a:off x="731562" y="5532097"/>
            <a:ext cx="548634" cy="548634"/>
            <a:chOff x="731562" y="5532097"/>
            <a:chExt cx="548634" cy="548634"/>
          </a:xfrm>
        </p:grpSpPr>
        <p:cxnSp>
          <p:nvCxnSpPr>
            <p:cNvPr id="5" name="Straight Connector 4"/>
            <p:cNvCxnSpPr/>
            <p:nvPr/>
          </p:nvCxnSpPr>
          <p:spPr>
            <a:xfrm>
              <a:off x="1005881" y="5532097"/>
              <a:ext cx="0" cy="54863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914437" y="5989292"/>
              <a:ext cx="182878" cy="0"/>
            </a:xfrm>
            <a:prstGeom prst="line">
              <a:avLst/>
            </a:prstGeom>
            <a:ln w="1905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914437" y="5806413"/>
              <a:ext cx="182878" cy="0"/>
            </a:xfrm>
            <a:prstGeom prst="line">
              <a:avLst/>
            </a:prstGeom>
            <a:ln w="1905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914437" y="5806414"/>
              <a:ext cx="182878" cy="182878"/>
            </a:xfrm>
            <a:prstGeom prst="line">
              <a:avLst/>
            </a:prstGeom>
            <a:ln w="19050"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9" name="Oval 8"/>
            <p:cNvSpPr>
              <a:spLocks noChangeAspect="1"/>
            </p:cNvSpPr>
            <p:nvPr/>
          </p:nvSpPr>
          <p:spPr>
            <a:xfrm>
              <a:off x="891577" y="5966432"/>
              <a:ext cx="45720" cy="457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0" name="Straight Connector 9"/>
            <p:cNvCxnSpPr/>
            <p:nvPr/>
          </p:nvCxnSpPr>
          <p:spPr>
            <a:xfrm flipV="1">
              <a:off x="1222242" y="5806412"/>
              <a:ext cx="0" cy="182880"/>
            </a:xfrm>
            <a:prstGeom prst="line">
              <a:avLst/>
            </a:prstGeom>
            <a:ln cap="rnd">
              <a:solidFill>
                <a:schemeClr val="tx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731562" y="5806414"/>
              <a:ext cx="54863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914440" y="5623534"/>
              <a:ext cx="197266" cy="182879"/>
              <a:chOff x="914440" y="5074901"/>
              <a:chExt cx="197266" cy="182879"/>
            </a:xfrm>
          </p:grpSpPr>
          <p:cxnSp>
            <p:nvCxnSpPr>
              <p:cNvPr id="16" name="Straight Connector 15"/>
              <p:cNvCxnSpPr>
                <a:stCxn id="15" idx="2"/>
                <a:endCxn id="15" idx="6"/>
              </p:cNvCxnSpPr>
              <p:nvPr/>
            </p:nvCxnSpPr>
            <p:spPr>
              <a:xfrm>
                <a:off x="944066" y="5136642"/>
                <a:ext cx="118784" cy="6858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1020267" y="5120640"/>
                <a:ext cx="91439" cy="91439"/>
                <a:chOff x="1158273" y="5166341"/>
                <a:chExt cx="91439" cy="91439"/>
              </a:xfrm>
            </p:grpSpPr>
            <p:cxnSp>
              <p:nvCxnSpPr>
                <p:cNvPr id="19" name="Straight Connector 18"/>
                <p:cNvCxnSpPr/>
                <p:nvPr/>
              </p:nvCxnSpPr>
              <p:spPr>
                <a:xfrm>
                  <a:off x="1158273" y="5166341"/>
                  <a:ext cx="91439" cy="0"/>
                </a:xfrm>
                <a:prstGeom prst="line">
                  <a:avLst/>
                </a:prstGeom>
                <a:ln>
                  <a:no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158273" y="5257780"/>
                  <a:ext cx="91439" cy="0"/>
                </a:xfrm>
                <a:prstGeom prst="line">
                  <a:avLst/>
                </a:prstGeom>
                <a:ln>
                  <a:noFill/>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914440" y="5074901"/>
                <a:ext cx="182883" cy="182879"/>
                <a:chOff x="914435" y="4160512"/>
                <a:chExt cx="182883" cy="182879"/>
              </a:xfrm>
            </p:grpSpPr>
            <p:sp>
              <p:nvSpPr>
                <p:cNvPr id="17" name="Isosceles Triangle 16"/>
                <p:cNvSpPr/>
                <p:nvPr/>
              </p:nvSpPr>
              <p:spPr>
                <a:xfrm flipV="1">
                  <a:off x="914438" y="4160512"/>
                  <a:ext cx="182880" cy="91440"/>
                </a:xfrm>
                <a:prstGeom prst="triangle">
                  <a:avLst/>
                </a:prstGeom>
                <a:solidFill>
                  <a:schemeClr val="bg1"/>
                </a:solidFill>
                <a:ln w="1905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Isosceles Triangle 17"/>
                <p:cNvSpPr/>
                <p:nvPr/>
              </p:nvSpPr>
              <p:spPr>
                <a:xfrm>
                  <a:off x="914435" y="4251951"/>
                  <a:ext cx="182880" cy="91440"/>
                </a:xfrm>
                <a:prstGeom prst="triangle">
                  <a:avLst/>
                </a:prstGeom>
                <a:solidFill>
                  <a:schemeClr val="bg1"/>
                </a:solidFill>
                <a:ln w="1905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5" name="Oval 14"/>
              <p:cNvSpPr>
                <a:spLocks noChangeAspect="1"/>
              </p:cNvSpPr>
              <p:nvPr/>
            </p:nvSpPr>
            <p:spPr>
              <a:xfrm rot="1800000">
                <a:off x="934878" y="5102352"/>
                <a:ext cx="137160" cy="13716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sp>
        <p:nvSpPr>
          <p:cNvPr id="22" name="TextBox 21"/>
          <p:cNvSpPr txBox="1"/>
          <p:nvPr/>
        </p:nvSpPr>
        <p:spPr>
          <a:xfrm>
            <a:off x="1645957" y="1583947"/>
            <a:ext cx="1290418" cy="215444"/>
          </a:xfrm>
          <a:prstGeom prst="rect">
            <a:avLst/>
          </a:prstGeom>
          <a:noFill/>
          <a:ln>
            <a:noFill/>
          </a:ln>
        </p:spPr>
        <p:txBody>
          <a:bodyPr wrap="none" lIns="0" tIns="0" rIns="0" bIns="0" rtlCol="0" anchor="ctr" anchorCtr="0">
            <a:spAutoFit/>
          </a:bodyPr>
          <a:lstStyle/>
          <a:p>
            <a:r>
              <a:rPr lang="en-US" sz="1400" dirty="0" smtClean="0">
                <a:latin typeface="Comic Sans MS" panose="030F0702030302020204" pitchFamily="66" charset="0"/>
              </a:rPr>
              <a:t>Butterfly Valve</a:t>
            </a:r>
            <a:endParaRPr lang="en-US" sz="1400" dirty="0">
              <a:latin typeface="Comic Sans MS" panose="030F0702030302020204" pitchFamily="66" charset="0"/>
            </a:endParaRPr>
          </a:p>
        </p:txBody>
      </p:sp>
      <p:grpSp>
        <p:nvGrpSpPr>
          <p:cNvPr id="45" name="Group 44"/>
          <p:cNvGrpSpPr/>
          <p:nvPr/>
        </p:nvGrpSpPr>
        <p:grpSpPr>
          <a:xfrm>
            <a:off x="834250" y="1485906"/>
            <a:ext cx="640080" cy="640080"/>
            <a:chOff x="834250" y="1485906"/>
            <a:chExt cx="640080" cy="640080"/>
          </a:xfrm>
        </p:grpSpPr>
        <p:sp>
          <p:nvSpPr>
            <p:cNvPr id="41" name="Rectangle 40"/>
            <p:cNvSpPr>
              <a:spLocks noChangeAspect="1"/>
            </p:cNvSpPr>
            <p:nvPr/>
          </p:nvSpPr>
          <p:spPr>
            <a:xfrm>
              <a:off x="834250" y="1485906"/>
              <a:ext cx="640080" cy="640080"/>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p:cNvGrpSpPr/>
            <p:nvPr/>
          </p:nvGrpSpPr>
          <p:grpSpPr>
            <a:xfrm>
              <a:off x="994267" y="1714507"/>
              <a:ext cx="320046" cy="182878"/>
              <a:chOff x="914432" y="1600241"/>
              <a:chExt cx="320046" cy="182878"/>
            </a:xfrm>
            <a:solidFill>
              <a:schemeClr val="bg1"/>
            </a:solidFill>
          </p:grpSpPr>
          <p:cxnSp>
            <p:nvCxnSpPr>
              <p:cNvPr id="25" name="Straight Connector 24"/>
              <p:cNvCxnSpPr/>
              <p:nvPr/>
            </p:nvCxnSpPr>
            <p:spPr>
              <a:xfrm>
                <a:off x="914440" y="1783119"/>
                <a:ext cx="182878" cy="0"/>
              </a:xfrm>
              <a:prstGeom prst="line">
                <a:avLst/>
              </a:prstGeom>
              <a:grpFill/>
              <a:ln w="1905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914440" y="1600241"/>
                <a:ext cx="182878" cy="0"/>
              </a:xfrm>
              <a:prstGeom prst="line">
                <a:avLst/>
              </a:prstGeom>
              <a:grpFill/>
              <a:ln w="1905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097318" y="1691680"/>
                <a:ext cx="137160" cy="0"/>
              </a:xfrm>
              <a:prstGeom prst="line">
                <a:avLst/>
              </a:prstGeom>
              <a:grpFill/>
              <a:ln w="1905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234478" y="1691680"/>
                <a:ext cx="0" cy="72122"/>
              </a:xfrm>
              <a:prstGeom prst="line">
                <a:avLst/>
              </a:prstGeom>
              <a:grpFill/>
              <a:ln w="19050"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914432" y="1623100"/>
                <a:ext cx="182880" cy="137160"/>
              </a:xfrm>
              <a:prstGeom prst="ellipse">
                <a:avLst/>
              </a:prstGeom>
              <a:grpFill/>
              <a:ln w="1905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sp>
        <p:nvSpPr>
          <p:cNvPr id="30" name="TextBox 29"/>
          <p:cNvSpPr txBox="1"/>
          <p:nvPr/>
        </p:nvSpPr>
        <p:spPr>
          <a:xfrm>
            <a:off x="1645957" y="3148844"/>
            <a:ext cx="891270" cy="215444"/>
          </a:xfrm>
          <a:prstGeom prst="rect">
            <a:avLst/>
          </a:prstGeom>
          <a:noFill/>
          <a:ln>
            <a:noFill/>
          </a:ln>
        </p:spPr>
        <p:txBody>
          <a:bodyPr wrap="none" lIns="0" tIns="0" rIns="0" bIns="0" rtlCol="0" anchor="ctr" anchorCtr="0">
            <a:spAutoFit/>
          </a:bodyPr>
          <a:lstStyle/>
          <a:p>
            <a:r>
              <a:rPr lang="en-US" sz="1400" dirty="0" smtClean="0">
                <a:latin typeface="Comic Sans MS" panose="030F0702030302020204" pitchFamily="66" charset="0"/>
              </a:rPr>
              <a:t>Gate Valve</a:t>
            </a:r>
            <a:endParaRPr lang="en-US" sz="1400" dirty="0">
              <a:latin typeface="Comic Sans MS" panose="030F0702030302020204" pitchFamily="66" charset="0"/>
            </a:endParaRPr>
          </a:p>
        </p:txBody>
      </p:sp>
      <p:grpSp>
        <p:nvGrpSpPr>
          <p:cNvPr id="46" name="Group 45"/>
          <p:cNvGrpSpPr/>
          <p:nvPr/>
        </p:nvGrpSpPr>
        <p:grpSpPr>
          <a:xfrm>
            <a:off x="834113" y="2971364"/>
            <a:ext cx="640080" cy="640080"/>
            <a:chOff x="834113" y="2971364"/>
            <a:chExt cx="640080" cy="640080"/>
          </a:xfrm>
        </p:grpSpPr>
        <p:sp>
          <p:nvSpPr>
            <p:cNvPr id="42" name="Rectangle 41"/>
            <p:cNvSpPr>
              <a:spLocks noChangeAspect="1"/>
            </p:cNvSpPr>
            <p:nvPr/>
          </p:nvSpPr>
          <p:spPr>
            <a:xfrm>
              <a:off x="834113" y="2971364"/>
              <a:ext cx="640080" cy="640080"/>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p:cNvGrpSpPr/>
            <p:nvPr/>
          </p:nvGrpSpPr>
          <p:grpSpPr>
            <a:xfrm>
              <a:off x="1062712" y="3199965"/>
              <a:ext cx="182883" cy="182879"/>
              <a:chOff x="914435" y="4160512"/>
              <a:chExt cx="182883" cy="182879"/>
            </a:xfrm>
            <a:solidFill>
              <a:schemeClr val="bg1"/>
            </a:solidFill>
          </p:grpSpPr>
          <p:sp>
            <p:nvSpPr>
              <p:cNvPr id="32" name="Isosceles Triangle 31"/>
              <p:cNvSpPr/>
              <p:nvPr/>
            </p:nvSpPr>
            <p:spPr>
              <a:xfrm flipV="1">
                <a:off x="914438" y="4160512"/>
                <a:ext cx="182880" cy="91440"/>
              </a:xfrm>
              <a:prstGeom prst="triangle">
                <a:avLst/>
              </a:prstGeom>
              <a:grpFill/>
              <a:ln w="1905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Isosceles Triangle 32"/>
              <p:cNvSpPr/>
              <p:nvPr/>
            </p:nvSpPr>
            <p:spPr>
              <a:xfrm>
                <a:off x="914435" y="4251951"/>
                <a:ext cx="182880" cy="91440"/>
              </a:xfrm>
              <a:prstGeom prst="triangle">
                <a:avLst/>
              </a:prstGeom>
              <a:grpFill/>
              <a:ln w="1905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sp>
        <p:nvSpPr>
          <p:cNvPr id="34" name="TextBox 33"/>
          <p:cNvSpPr txBox="1"/>
          <p:nvPr/>
        </p:nvSpPr>
        <p:spPr>
          <a:xfrm>
            <a:off x="1645962" y="4493701"/>
            <a:ext cx="799899" cy="215444"/>
          </a:xfrm>
          <a:prstGeom prst="rect">
            <a:avLst/>
          </a:prstGeom>
          <a:noFill/>
          <a:ln>
            <a:noFill/>
          </a:ln>
        </p:spPr>
        <p:txBody>
          <a:bodyPr wrap="none" lIns="0" tIns="0" rIns="0" bIns="0" rtlCol="0" anchor="ctr" anchorCtr="0">
            <a:spAutoFit/>
          </a:bodyPr>
          <a:lstStyle/>
          <a:p>
            <a:r>
              <a:rPr lang="en-US" sz="1400" dirty="0" smtClean="0">
                <a:latin typeface="Comic Sans MS" panose="030F0702030302020204" pitchFamily="66" charset="0"/>
              </a:rPr>
              <a:t>Ball Valve</a:t>
            </a:r>
            <a:endParaRPr lang="en-US" sz="1400" dirty="0">
              <a:latin typeface="Comic Sans MS" panose="030F0702030302020204" pitchFamily="66" charset="0"/>
            </a:endParaRPr>
          </a:p>
        </p:txBody>
      </p:sp>
      <p:grpSp>
        <p:nvGrpSpPr>
          <p:cNvPr id="47" name="Group 46"/>
          <p:cNvGrpSpPr/>
          <p:nvPr/>
        </p:nvGrpSpPr>
        <p:grpSpPr>
          <a:xfrm>
            <a:off x="828434" y="4339161"/>
            <a:ext cx="640080" cy="640080"/>
            <a:chOff x="828434" y="4339161"/>
            <a:chExt cx="640080" cy="640080"/>
          </a:xfrm>
        </p:grpSpPr>
        <p:sp>
          <p:nvSpPr>
            <p:cNvPr id="44" name="Rectangle 43"/>
            <p:cNvSpPr>
              <a:spLocks noChangeAspect="1"/>
            </p:cNvSpPr>
            <p:nvPr/>
          </p:nvSpPr>
          <p:spPr>
            <a:xfrm>
              <a:off x="828434" y="4339161"/>
              <a:ext cx="640080" cy="640080"/>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p:cNvGrpSpPr/>
            <p:nvPr/>
          </p:nvGrpSpPr>
          <p:grpSpPr>
            <a:xfrm>
              <a:off x="1057033" y="4567762"/>
              <a:ext cx="182883" cy="182879"/>
              <a:chOff x="914440" y="4526267"/>
              <a:chExt cx="182883" cy="182879"/>
            </a:xfrm>
            <a:solidFill>
              <a:schemeClr val="bg1"/>
            </a:solidFill>
          </p:grpSpPr>
          <p:grpSp>
            <p:nvGrpSpPr>
              <p:cNvPr id="36" name="Group 35"/>
              <p:cNvGrpSpPr/>
              <p:nvPr/>
            </p:nvGrpSpPr>
            <p:grpSpPr>
              <a:xfrm>
                <a:off x="914440" y="4526267"/>
                <a:ext cx="182883" cy="182879"/>
                <a:chOff x="914435" y="4160512"/>
                <a:chExt cx="182883" cy="182879"/>
              </a:xfrm>
              <a:grpFill/>
            </p:grpSpPr>
            <p:sp>
              <p:nvSpPr>
                <p:cNvPr id="38" name="Isosceles Triangle 37"/>
                <p:cNvSpPr/>
                <p:nvPr/>
              </p:nvSpPr>
              <p:spPr>
                <a:xfrm flipV="1">
                  <a:off x="914438" y="4160512"/>
                  <a:ext cx="182880" cy="91440"/>
                </a:xfrm>
                <a:prstGeom prst="triangle">
                  <a:avLst/>
                </a:prstGeom>
                <a:grpFill/>
                <a:ln w="1905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Isosceles Triangle 38"/>
                <p:cNvSpPr/>
                <p:nvPr/>
              </p:nvSpPr>
              <p:spPr>
                <a:xfrm>
                  <a:off x="914435" y="4251951"/>
                  <a:ext cx="182880" cy="91440"/>
                </a:xfrm>
                <a:prstGeom prst="triangle">
                  <a:avLst/>
                </a:prstGeom>
                <a:grpFill/>
                <a:ln w="1905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7" name="Oval 36"/>
              <p:cNvSpPr>
                <a:spLocks noChangeAspect="1"/>
              </p:cNvSpPr>
              <p:nvPr/>
            </p:nvSpPr>
            <p:spPr>
              <a:xfrm>
                <a:off x="960120" y="4572000"/>
                <a:ext cx="91440" cy="91440"/>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spTree>
    <p:extLst>
      <p:ext uri="{BB962C8B-B14F-4D97-AF65-F5344CB8AC3E}">
        <p14:creationId xmlns:p14="http://schemas.microsoft.com/office/powerpoint/2010/main" val="2528856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Piping</a:t>
            </a:r>
            <a:endParaRPr lang="en-US" dirty="0"/>
          </a:p>
        </p:txBody>
      </p:sp>
      <p:sp>
        <p:nvSpPr>
          <p:cNvPr id="3" name="TextBox 2"/>
          <p:cNvSpPr txBox="1"/>
          <p:nvPr/>
        </p:nvSpPr>
        <p:spPr>
          <a:xfrm>
            <a:off x="1644378" y="5607253"/>
            <a:ext cx="1450718" cy="215444"/>
          </a:xfrm>
          <a:prstGeom prst="rect">
            <a:avLst/>
          </a:prstGeom>
          <a:noFill/>
          <a:ln>
            <a:noFill/>
          </a:ln>
        </p:spPr>
        <p:txBody>
          <a:bodyPr wrap="none" lIns="0" tIns="0" rIns="0" bIns="0" rtlCol="0" anchor="ctr" anchorCtr="0">
            <a:spAutoFit/>
          </a:bodyPr>
          <a:lstStyle/>
          <a:p>
            <a:r>
              <a:rPr lang="en-US" sz="1400" dirty="0" smtClean="0">
                <a:solidFill>
                  <a:schemeClr val="bg1"/>
                </a:solidFill>
                <a:latin typeface="Comic Sans MS" panose="030F0702030302020204" pitchFamily="66" charset="0"/>
              </a:rPr>
              <a:t>Triple Duty Valve</a:t>
            </a:r>
            <a:endParaRPr lang="en-US" sz="1400" dirty="0">
              <a:solidFill>
                <a:schemeClr val="bg1"/>
              </a:solidFill>
              <a:latin typeface="Comic Sans MS" panose="030F0702030302020204" pitchFamily="66" charset="0"/>
            </a:endParaRPr>
          </a:p>
        </p:txBody>
      </p:sp>
      <p:grpSp>
        <p:nvGrpSpPr>
          <p:cNvPr id="4" name="Group 3"/>
          <p:cNvGrpSpPr/>
          <p:nvPr/>
        </p:nvGrpSpPr>
        <p:grpSpPr>
          <a:xfrm>
            <a:off x="891577" y="5623534"/>
            <a:ext cx="330665" cy="388618"/>
            <a:chOff x="891577" y="5623534"/>
            <a:chExt cx="330665" cy="388618"/>
          </a:xfrm>
        </p:grpSpPr>
        <p:cxnSp>
          <p:nvCxnSpPr>
            <p:cNvPr id="6" name="Straight Connector 5"/>
            <p:cNvCxnSpPr/>
            <p:nvPr/>
          </p:nvCxnSpPr>
          <p:spPr>
            <a:xfrm>
              <a:off x="914437" y="5989292"/>
              <a:ext cx="182878" cy="0"/>
            </a:xfrm>
            <a:prstGeom prst="line">
              <a:avLst/>
            </a:prstGeom>
            <a:ln w="1905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914437" y="5806413"/>
              <a:ext cx="182878" cy="0"/>
            </a:xfrm>
            <a:prstGeom prst="line">
              <a:avLst/>
            </a:prstGeom>
            <a:ln w="1905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914437" y="5806414"/>
              <a:ext cx="182878" cy="182878"/>
            </a:xfrm>
            <a:prstGeom prst="line">
              <a:avLst/>
            </a:prstGeom>
            <a:ln w="1905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9" name="Oval 8"/>
            <p:cNvSpPr>
              <a:spLocks noChangeAspect="1"/>
            </p:cNvSpPr>
            <p:nvPr/>
          </p:nvSpPr>
          <p:spPr>
            <a:xfrm>
              <a:off x="891577" y="5966432"/>
              <a:ext cx="45720" cy="45720"/>
            </a:xfrm>
            <a:prstGeom prst="ellipse">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0" name="Straight Connector 9"/>
            <p:cNvCxnSpPr/>
            <p:nvPr/>
          </p:nvCxnSpPr>
          <p:spPr>
            <a:xfrm flipV="1">
              <a:off x="1222242" y="5806412"/>
              <a:ext cx="0" cy="182880"/>
            </a:xfrm>
            <a:prstGeom prst="line">
              <a:avLst/>
            </a:prstGeom>
            <a:ln cap="rnd">
              <a:solidFill>
                <a:schemeClr val="bg1"/>
              </a:solidFill>
              <a:tailEnd type="arrow" w="lg" len="med"/>
            </a:ln>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914440" y="5623534"/>
              <a:ext cx="182883" cy="182879"/>
              <a:chOff x="914440" y="5074901"/>
              <a:chExt cx="182883" cy="182879"/>
            </a:xfrm>
          </p:grpSpPr>
          <p:cxnSp>
            <p:nvCxnSpPr>
              <p:cNvPr id="13" name="Straight Connector 12"/>
              <p:cNvCxnSpPr>
                <a:stCxn id="16" idx="2"/>
                <a:endCxn id="16" idx="6"/>
              </p:cNvCxnSpPr>
              <p:nvPr/>
            </p:nvCxnSpPr>
            <p:spPr>
              <a:xfrm>
                <a:off x="944066" y="5136642"/>
                <a:ext cx="118784" cy="6858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a:off x="914440" y="5074901"/>
                <a:ext cx="182883" cy="182879"/>
                <a:chOff x="914435" y="4160512"/>
                <a:chExt cx="182883" cy="182879"/>
              </a:xfrm>
            </p:grpSpPr>
            <p:sp>
              <p:nvSpPr>
                <p:cNvPr id="17" name="Isosceles Triangle 16"/>
                <p:cNvSpPr/>
                <p:nvPr/>
              </p:nvSpPr>
              <p:spPr>
                <a:xfrm flipV="1">
                  <a:off x="914438" y="4160512"/>
                  <a:ext cx="182880" cy="91440"/>
                </a:xfrm>
                <a:prstGeom prst="triangle">
                  <a:avLst/>
                </a:prstGeom>
                <a:solidFill>
                  <a:schemeClr val="bg1"/>
                </a:solidFill>
                <a:ln w="1905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bg1"/>
                    </a:solidFill>
                  </a:endParaRPr>
                </a:p>
              </p:txBody>
            </p:sp>
            <p:sp>
              <p:nvSpPr>
                <p:cNvPr id="18" name="Isosceles Triangle 17"/>
                <p:cNvSpPr/>
                <p:nvPr/>
              </p:nvSpPr>
              <p:spPr>
                <a:xfrm>
                  <a:off x="914435" y="4251951"/>
                  <a:ext cx="182880" cy="91440"/>
                </a:xfrm>
                <a:prstGeom prst="triangle">
                  <a:avLst/>
                </a:prstGeom>
                <a:solidFill>
                  <a:schemeClr val="bg1"/>
                </a:solidFill>
                <a:ln w="1905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bg1"/>
                    </a:solidFill>
                  </a:endParaRPr>
                </a:p>
              </p:txBody>
            </p:sp>
          </p:grpSp>
          <p:sp>
            <p:nvSpPr>
              <p:cNvPr id="16" name="Oval 15"/>
              <p:cNvSpPr>
                <a:spLocks noChangeAspect="1"/>
              </p:cNvSpPr>
              <p:nvPr/>
            </p:nvSpPr>
            <p:spPr>
              <a:xfrm rot="1800000">
                <a:off x="934878" y="5102352"/>
                <a:ext cx="137160" cy="137160"/>
              </a:xfrm>
              <a:prstGeom prst="ellipse">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grpSp>
        <p:nvGrpSpPr>
          <p:cNvPr id="24" name="Group 23"/>
          <p:cNvGrpSpPr/>
          <p:nvPr/>
        </p:nvGrpSpPr>
        <p:grpSpPr>
          <a:xfrm>
            <a:off x="3969917" y="5470348"/>
            <a:ext cx="914400" cy="914400"/>
            <a:chOff x="3969917" y="5470348"/>
            <a:chExt cx="914400" cy="914400"/>
          </a:xfrm>
        </p:grpSpPr>
        <p:sp>
          <p:nvSpPr>
            <p:cNvPr id="23" name="Rectangle 22"/>
            <p:cNvSpPr>
              <a:spLocks noChangeAspect="1"/>
            </p:cNvSpPr>
            <p:nvPr/>
          </p:nvSpPr>
          <p:spPr>
            <a:xfrm>
              <a:off x="3969917" y="5470348"/>
              <a:ext cx="914400" cy="914400"/>
            </a:xfrm>
            <a:prstGeom prst="rect">
              <a:avLst/>
            </a:prstGeom>
            <a:solidFill>
              <a:schemeClr val="bg1"/>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140605" y="5650180"/>
              <a:ext cx="573024" cy="554736"/>
            </a:xfrm>
            <a:prstGeom prst="rect">
              <a:avLst/>
            </a:prstGeom>
            <a:effectLst/>
          </p:spPr>
        </p:pic>
      </p:grpSp>
    </p:spTree>
    <p:extLst>
      <p:ext uri="{BB962C8B-B14F-4D97-AF65-F5344CB8AC3E}">
        <p14:creationId xmlns:p14="http://schemas.microsoft.com/office/powerpoint/2010/main" val="2273425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Equipment</a:t>
            </a:r>
            <a:endParaRPr lang="en-US" dirty="0"/>
          </a:p>
        </p:txBody>
      </p:sp>
      <p:grpSp>
        <p:nvGrpSpPr>
          <p:cNvPr id="2" name="Group 1"/>
          <p:cNvGrpSpPr/>
          <p:nvPr/>
        </p:nvGrpSpPr>
        <p:grpSpPr>
          <a:xfrm>
            <a:off x="1005879" y="1325903"/>
            <a:ext cx="3657560" cy="2958614"/>
            <a:chOff x="4572000" y="685830"/>
            <a:chExt cx="3657560" cy="2958614"/>
          </a:xfrm>
        </p:grpSpPr>
        <p:cxnSp>
          <p:nvCxnSpPr>
            <p:cNvPr id="248" name="Straight Connector 247"/>
            <p:cNvCxnSpPr/>
            <p:nvPr/>
          </p:nvCxnSpPr>
          <p:spPr>
            <a:xfrm flipH="1">
              <a:off x="7589484" y="2880366"/>
              <a:ext cx="274320" cy="3541"/>
            </a:xfrm>
            <a:prstGeom prst="line">
              <a:avLst/>
            </a:prstGeom>
            <a:ln w="38100" cap="rnd">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flipH="1">
              <a:off x="7589484" y="2148854"/>
              <a:ext cx="274320" cy="3541"/>
            </a:xfrm>
            <a:prstGeom prst="line">
              <a:avLst/>
            </a:prstGeom>
            <a:ln w="38100" cap="rnd">
              <a:solidFill>
                <a:srgbClr val="00CC66"/>
              </a:solidFill>
            </a:ln>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flipH="1">
              <a:off x="4572000" y="2876825"/>
              <a:ext cx="274320" cy="3541"/>
            </a:xfrm>
            <a:prstGeom prst="line">
              <a:avLst/>
            </a:prstGeom>
            <a:ln w="38100" cap="rnd">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4572000" y="2145313"/>
              <a:ext cx="274320" cy="3541"/>
            </a:xfrm>
            <a:prstGeom prst="line">
              <a:avLst/>
            </a:prstGeom>
            <a:ln w="38100" cap="rnd">
              <a:solidFill>
                <a:srgbClr val="00FF00"/>
              </a:solidFill>
            </a:ln>
          </p:spPr>
          <p:style>
            <a:lnRef idx="1">
              <a:schemeClr val="accent1"/>
            </a:lnRef>
            <a:fillRef idx="0">
              <a:schemeClr val="accent1"/>
            </a:fillRef>
            <a:effectRef idx="0">
              <a:schemeClr val="accent1"/>
            </a:effectRef>
            <a:fontRef idx="minor">
              <a:schemeClr val="tx1"/>
            </a:fontRef>
          </p:style>
        </p:cxnSp>
        <p:sp>
          <p:nvSpPr>
            <p:cNvPr id="163" name="TextBox 162"/>
            <p:cNvSpPr txBox="1"/>
            <p:nvPr/>
          </p:nvSpPr>
          <p:spPr>
            <a:xfrm>
              <a:off x="4858548" y="685830"/>
              <a:ext cx="3371012" cy="1292662"/>
            </a:xfrm>
            <a:prstGeom prst="rect">
              <a:avLst/>
            </a:prstGeom>
            <a:noFill/>
          </p:spPr>
          <p:txBody>
            <a:bodyPr wrap="square" lIns="0" tIns="0" rIns="0" bIns="0" rtlCol="0">
              <a:spAutoFit/>
            </a:bodyPr>
            <a:lstStyle/>
            <a:p>
              <a:r>
                <a:rPr lang="en-US" sz="1400" dirty="0" smtClean="0">
                  <a:solidFill>
                    <a:schemeClr val="bg1"/>
                  </a:solidFill>
                  <a:latin typeface="Comic Sans MS" panose="030F0702030302020204" pitchFamily="66" charset="0"/>
                </a:rPr>
                <a:t>Chiller ???</a:t>
              </a:r>
            </a:p>
            <a:p>
              <a:r>
                <a:rPr lang="en-US" sz="1400" dirty="0" smtClean="0">
                  <a:solidFill>
                    <a:schemeClr val="bg1"/>
                  </a:solidFill>
                  <a:latin typeface="Comic Sans MS" panose="030F0702030302020204" pitchFamily="66" charset="0"/>
                </a:rPr>
                <a:t>Make and Model</a:t>
              </a:r>
            </a:p>
            <a:p>
              <a:r>
                <a:rPr lang="en-US" sz="1400" dirty="0" smtClean="0">
                  <a:solidFill>
                    <a:schemeClr val="bg1"/>
                  </a:solidFill>
                  <a:latin typeface="Comic Sans MS" panose="030F0702030302020204" pitchFamily="66" charset="0"/>
                </a:rPr>
                <a:t>Cool ?,??? </a:t>
              </a:r>
              <a:r>
                <a:rPr lang="en-US" sz="1400" dirty="0" err="1" smtClean="0">
                  <a:solidFill>
                    <a:schemeClr val="bg1"/>
                  </a:solidFill>
                  <a:latin typeface="Comic Sans MS" panose="030F0702030302020204" pitchFamily="66" charset="0"/>
                </a:rPr>
                <a:t>gpm</a:t>
              </a:r>
              <a:r>
                <a:rPr lang="en-US" sz="1400" dirty="0" smtClean="0">
                  <a:solidFill>
                    <a:schemeClr val="bg1"/>
                  </a:solidFill>
                  <a:latin typeface="Comic Sans MS" panose="030F0702030302020204" pitchFamily="66" charset="0"/>
                </a:rPr>
                <a:t> from ??°F to ??°F using ?,??? </a:t>
              </a:r>
              <a:r>
                <a:rPr lang="en-US" sz="1400" dirty="0" err="1" smtClean="0">
                  <a:solidFill>
                    <a:schemeClr val="bg1"/>
                  </a:solidFill>
                  <a:latin typeface="Comic Sans MS" panose="030F0702030302020204" pitchFamily="66" charset="0"/>
                </a:rPr>
                <a:t>Gpm</a:t>
              </a:r>
              <a:r>
                <a:rPr lang="en-US" sz="1400" dirty="0" smtClean="0">
                  <a:solidFill>
                    <a:schemeClr val="bg1"/>
                  </a:solidFill>
                  <a:latin typeface="Comic Sans MS" panose="030F0702030302020204" pitchFamily="66" charset="0"/>
                </a:rPr>
                <a:t> of ??° condenser water</a:t>
              </a:r>
            </a:p>
            <a:p>
              <a:r>
                <a:rPr lang="en-US" sz="1400" dirty="0" smtClean="0">
                  <a:solidFill>
                    <a:schemeClr val="bg1"/>
                  </a:solidFill>
                  <a:latin typeface="Comic Sans MS" panose="030F0702030302020204" pitchFamily="66" charset="0"/>
                </a:rPr>
                <a:t>??? kW at full load</a:t>
              </a:r>
            </a:p>
            <a:p>
              <a:r>
                <a:rPr lang="en-US" sz="1400" dirty="0" smtClean="0">
                  <a:solidFill>
                    <a:schemeClr val="bg1"/>
                  </a:solidFill>
                  <a:latin typeface="Comic Sans MS" panose="030F0702030302020204" pitchFamily="66" charset="0"/>
                </a:rPr>
                <a:t> </a:t>
              </a:r>
              <a:endParaRPr lang="en-US" sz="1400" dirty="0">
                <a:solidFill>
                  <a:schemeClr val="bg1"/>
                </a:solidFill>
                <a:latin typeface="Comic Sans MS" panose="030F0702030302020204" pitchFamily="66" charset="0"/>
              </a:endParaRPr>
            </a:p>
          </p:txBody>
        </p:sp>
        <p:grpSp>
          <p:nvGrpSpPr>
            <p:cNvPr id="198" name="Group 197"/>
            <p:cNvGrpSpPr/>
            <p:nvPr/>
          </p:nvGrpSpPr>
          <p:grpSpPr>
            <a:xfrm>
              <a:off x="4846320" y="1779557"/>
              <a:ext cx="2745815" cy="731511"/>
              <a:chOff x="9598535" y="6492224"/>
              <a:chExt cx="2745815" cy="731511"/>
            </a:xfrm>
          </p:grpSpPr>
          <p:sp>
            <p:nvSpPr>
              <p:cNvPr id="220" name="Rectangle 219"/>
              <p:cNvSpPr/>
              <p:nvPr/>
            </p:nvSpPr>
            <p:spPr>
              <a:xfrm>
                <a:off x="9598535" y="6492224"/>
                <a:ext cx="91439" cy="731511"/>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Rectangle 220"/>
              <p:cNvSpPr/>
              <p:nvPr/>
            </p:nvSpPr>
            <p:spPr>
              <a:xfrm>
                <a:off x="9689975" y="6583663"/>
                <a:ext cx="2560320" cy="548634"/>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Rectangle 221"/>
              <p:cNvSpPr/>
              <p:nvPr/>
            </p:nvSpPr>
            <p:spPr>
              <a:xfrm>
                <a:off x="12252911" y="6492224"/>
                <a:ext cx="91439" cy="731511"/>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9" name="Group 198"/>
            <p:cNvGrpSpPr/>
            <p:nvPr/>
          </p:nvGrpSpPr>
          <p:grpSpPr>
            <a:xfrm>
              <a:off x="4846317" y="2511070"/>
              <a:ext cx="2745818" cy="735051"/>
              <a:chOff x="9598532" y="6492224"/>
              <a:chExt cx="2745818" cy="735051"/>
            </a:xfrm>
          </p:grpSpPr>
          <p:sp>
            <p:nvSpPr>
              <p:cNvPr id="217" name="Rectangle 216"/>
              <p:cNvSpPr/>
              <p:nvPr/>
            </p:nvSpPr>
            <p:spPr>
              <a:xfrm>
                <a:off x="9598532" y="6495764"/>
                <a:ext cx="91439" cy="731511"/>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Rectangle 217"/>
              <p:cNvSpPr/>
              <p:nvPr/>
            </p:nvSpPr>
            <p:spPr>
              <a:xfrm>
                <a:off x="9689975" y="6583663"/>
                <a:ext cx="2560320" cy="548634"/>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Rectangle 218"/>
              <p:cNvSpPr/>
              <p:nvPr/>
            </p:nvSpPr>
            <p:spPr>
              <a:xfrm>
                <a:off x="12252911" y="6492224"/>
                <a:ext cx="91439" cy="731511"/>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0" name="Group 199"/>
            <p:cNvGrpSpPr/>
            <p:nvPr/>
          </p:nvGrpSpPr>
          <p:grpSpPr>
            <a:xfrm>
              <a:off x="5120634" y="2240293"/>
              <a:ext cx="731520" cy="731520"/>
              <a:chOff x="10149814" y="7581266"/>
              <a:chExt cx="731520" cy="731520"/>
            </a:xfrm>
          </p:grpSpPr>
          <p:sp>
            <p:nvSpPr>
              <p:cNvPr id="215" name="Arc 214"/>
              <p:cNvSpPr>
                <a:spLocks noChangeAspect="1"/>
              </p:cNvSpPr>
              <p:nvPr/>
            </p:nvSpPr>
            <p:spPr>
              <a:xfrm rot="16200000">
                <a:off x="10149814" y="7581266"/>
                <a:ext cx="731520" cy="731520"/>
              </a:xfrm>
              <a:prstGeom prst="arc">
                <a:avLst/>
              </a:prstGeom>
              <a:ln w="2413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6" name="Arc 215"/>
              <p:cNvSpPr>
                <a:spLocks noChangeAspect="1"/>
              </p:cNvSpPr>
              <p:nvPr/>
            </p:nvSpPr>
            <p:spPr>
              <a:xfrm rot="16200000">
                <a:off x="10149814" y="7581266"/>
                <a:ext cx="731520" cy="731520"/>
              </a:xfrm>
              <a:prstGeom prst="arc">
                <a:avLst/>
              </a:prstGeom>
              <a:ln w="19050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01" name="Trapezoid 200"/>
            <p:cNvSpPr/>
            <p:nvPr/>
          </p:nvSpPr>
          <p:spPr>
            <a:xfrm rot="16200000">
              <a:off x="5440670" y="2103136"/>
              <a:ext cx="365760" cy="274319"/>
            </a:xfrm>
            <a:prstGeom prst="trapezoid">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203"/>
            <p:cNvSpPr/>
            <p:nvPr/>
          </p:nvSpPr>
          <p:spPr>
            <a:xfrm>
              <a:off x="6126471" y="2011680"/>
              <a:ext cx="365747" cy="457200"/>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TextBox 244"/>
            <p:cNvSpPr txBox="1"/>
            <p:nvPr/>
          </p:nvSpPr>
          <p:spPr>
            <a:xfrm>
              <a:off x="5029192" y="2847800"/>
              <a:ext cx="1371588" cy="215444"/>
            </a:xfrm>
            <a:prstGeom prst="rect">
              <a:avLst/>
            </a:prstGeom>
            <a:noFill/>
          </p:spPr>
          <p:txBody>
            <a:bodyPr wrap="square" lIns="0" tIns="0" rIns="0" bIns="0" rtlCol="0" anchor="ctr" anchorCtr="0">
              <a:spAutoFit/>
            </a:bodyPr>
            <a:lstStyle/>
            <a:p>
              <a:r>
                <a:rPr lang="en-US" sz="1400" dirty="0" smtClean="0">
                  <a:latin typeface="Comic Sans MS" panose="030F0702030302020204" pitchFamily="66" charset="0"/>
                </a:rPr>
                <a:t>Evaporator</a:t>
              </a:r>
              <a:endParaRPr lang="en-US" sz="1400" dirty="0">
                <a:latin typeface="Comic Sans MS" panose="030F0702030302020204" pitchFamily="66" charset="0"/>
              </a:endParaRPr>
            </a:p>
          </p:txBody>
        </p:sp>
        <p:sp>
          <p:nvSpPr>
            <p:cNvPr id="246" name="TextBox 245"/>
            <p:cNvSpPr txBox="1"/>
            <p:nvPr/>
          </p:nvSpPr>
          <p:spPr>
            <a:xfrm>
              <a:off x="6035024" y="1901735"/>
              <a:ext cx="1371588" cy="215444"/>
            </a:xfrm>
            <a:prstGeom prst="rect">
              <a:avLst/>
            </a:prstGeom>
            <a:noFill/>
          </p:spPr>
          <p:txBody>
            <a:bodyPr wrap="square" lIns="0" tIns="0" rIns="0" bIns="0" rtlCol="0" anchor="ctr" anchorCtr="0">
              <a:spAutoFit/>
            </a:bodyPr>
            <a:lstStyle/>
            <a:p>
              <a:pPr algn="r"/>
              <a:r>
                <a:rPr lang="en-US" sz="1400" dirty="0" smtClean="0">
                  <a:latin typeface="Comic Sans MS" panose="030F0702030302020204" pitchFamily="66" charset="0"/>
                </a:rPr>
                <a:t>Condenser</a:t>
              </a:r>
              <a:endParaRPr lang="en-US" sz="1400" dirty="0">
                <a:latin typeface="Comic Sans MS" panose="030F0702030302020204" pitchFamily="66" charset="0"/>
              </a:endParaRPr>
            </a:p>
          </p:txBody>
        </p:sp>
        <p:sp>
          <p:nvSpPr>
            <p:cNvPr id="250" name="TextBox 249"/>
            <p:cNvSpPr txBox="1"/>
            <p:nvPr/>
          </p:nvSpPr>
          <p:spPr>
            <a:xfrm>
              <a:off x="4872743" y="3429000"/>
              <a:ext cx="2350988" cy="215444"/>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Centrifugal Chiller</a:t>
              </a:r>
              <a:endParaRPr lang="en-US" sz="1400" dirty="0">
                <a:solidFill>
                  <a:schemeClr val="bg1"/>
                </a:solidFill>
                <a:latin typeface="Comic Sans MS" panose="030F0702030302020204" pitchFamily="66" charset="0"/>
              </a:endParaRPr>
            </a:p>
          </p:txBody>
        </p:sp>
        <p:grpSp>
          <p:nvGrpSpPr>
            <p:cNvPr id="5" name="Group 4"/>
            <p:cNvGrpSpPr/>
            <p:nvPr/>
          </p:nvGrpSpPr>
          <p:grpSpPr>
            <a:xfrm>
              <a:off x="5760707" y="1783098"/>
              <a:ext cx="365756" cy="914390"/>
              <a:chOff x="8046682" y="2788927"/>
              <a:chExt cx="365756" cy="914390"/>
            </a:xfrm>
          </p:grpSpPr>
          <p:grpSp>
            <p:nvGrpSpPr>
              <p:cNvPr id="4" name="Group 3"/>
              <p:cNvGrpSpPr/>
              <p:nvPr/>
            </p:nvGrpSpPr>
            <p:grpSpPr>
              <a:xfrm>
                <a:off x="8046682" y="2788927"/>
                <a:ext cx="182880" cy="914390"/>
                <a:chOff x="8046682" y="2859661"/>
                <a:chExt cx="182880" cy="914390"/>
              </a:xfrm>
            </p:grpSpPr>
            <p:sp>
              <p:nvSpPr>
                <p:cNvPr id="205" name="Oval 204"/>
                <p:cNvSpPr>
                  <a:spLocks noChangeAspect="1"/>
                </p:cNvSpPr>
                <p:nvPr/>
              </p:nvSpPr>
              <p:spPr>
                <a:xfrm>
                  <a:off x="8046682" y="2859661"/>
                  <a:ext cx="182880" cy="182880"/>
                </a:xfrm>
                <a:prstGeom prst="ellipse">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Oval 205"/>
                <p:cNvSpPr>
                  <a:spLocks noChangeAspect="1"/>
                </p:cNvSpPr>
                <p:nvPr/>
              </p:nvSpPr>
              <p:spPr>
                <a:xfrm>
                  <a:off x="8046682" y="3591171"/>
                  <a:ext cx="182880" cy="182880"/>
                </a:xfrm>
                <a:prstGeom prst="ellipse">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Rectangle 206"/>
                <p:cNvSpPr/>
                <p:nvPr/>
              </p:nvSpPr>
              <p:spPr>
                <a:xfrm>
                  <a:off x="8046682" y="2930386"/>
                  <a:ext cx="182878" cy="74868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4" name="Straight Connector 163"/>
                <p:cNvCxnSpPr/>
                <p:nvPr/>
              </p:nvCxnSpPr>
              <p:spPr>
                <a:xfrm>
                  <a:off x="8229562" y="2934647"/>
                  <a:ext cx="0" cy="758952"/>
                </a:xfrm>
                <a:prstGeom prst="line">
                  <a:avLst/>
                </a:prstGeom>
                <a:ln w="254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a:off x="8046682" y="2934647"/>
                  <a:ext cx="0" cy="758952"/>
                </a:xfrm>
                <a:prstGeom prst="line">
                  <a:avLst/>
                </a:prstGeom>
                <a:ln w="25400" cap="rnd">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66" name="Group 165"/>
              <p:cNvGrpSpPr/>
              <p:nvPr/>
            </p:nvGrpSpPr>
            <p:grpSpPr>
              <a:xfrm>
                <a:off x="8229558" y="2788927"/>
                <a:ext cx="182880" cy="914390"/>
                <a:chOff x="8046682" y="2859661"/>
                <a:chExt cx="182880" cy="914390"/>
              </a:xfrm>
            </p:grpSpPr>
            <p:sp>
              <p:nvSpPr>
                <p:cNvPr id="167" name="Oval 166"/>
                <p:cNvSpPr>
                  <a:spLocks noChangeAspect="1"/>
                </p:cNvSpPr>
                <p:nvPr/>
              </p:nvSpPr>
              <p:spPr>
                <a:xfrm>
                  <a:off x="8046682" y="2859661"/>
                  <a:ext cx="182880" cy="182880"/>
                </a:xfrm>
                <a:prstGeom prst="ellipse">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Oval 167"/>
                <p:cNvSpPr>
                  <a:spLocks noChangeAspect="1"/>
                </p:cNvSpPr>
                <p:nvPr/>
              </p:nvSpPr>
              <p:spPr>
                <a:xfrm>
                  <a:off x="8046682" y="3591171"/>
                  <a:ext cx="182880" cy="182880"/>
                </a:xfrm>
                <a:prstGeom prst="ellipse">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168"/>
                <p:cNvSpPr/>
                <p:nvPr/>
              </p:nvSpPr>
              <p:spPr>
                <a:xfrm>
                  <a:off x="8046682" y="2930386"/>
                  <a:ext cx="182878" cy="74868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0" name="Straight Connector 169"/>
                <p:cNvCxnSpPr/>
                <p:nvPr/>
              </p:nvCxnSpPr>
              <p:spPr>
                <a:xfrm>
                  <a:off x="8229562" y="2934647"/>
                  <a:ext cx="0" cy="758952"/>
                </a:xfrm>
                <a:prstGeom prst="line">
                  <a:avLst/>
                </a:prstGeom>
                <a:ln w="254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8046682" y="2934647"/>
                  <a:ext cx="0" cy="758952"/>
                </a:xfrm>
                <a:prstGeom prst="line">
                  <a:avLst/>
                </a:prstGeom>
                <a:ln w="25400" cap="rnd">
                  <a:solidFill>
                    <a:schemeClr val="bg1"/>
                  </a:solidFill>
                </a:ln>
              </p:spPr>
              <p:style>
                <a:lnRef idx="1">
                  <a:schemeClr val="accent1"/>
                </a:lnRef>
                <a:fillRef idx="0">
                  <a:schemeClr val="accent1"/>
                </a:fillRef>
                <a:effectRef idx="0">
                  <a:schemeClr val="accent1"/>
                </a:effectRef>
                <a:fontRef idx="minor">
                  <a:schemeClr val="tx1"/>
                </a:fontRef>
              </p:style>
            </p:cxnSp>
          </p:grpSp>
        </p:grpSp>
      </p:grpSp>
      <p:sp>
        <p:nvSpPr>
          <p:cNvPr id="38" name="TextBox 37"/>
          <p:cNvSpPr txBox="1"/>
          <p:nvPr/>
        </p:nvSpPr>
        <p:spPr>
          <a:xfrm>
            <a:off x="5394948" y="3546747"/>
            <a:ext cx="1371588" cy="430887"/>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Plate and Frame Heat exchanger</a:t>
            </a:r>
            <a:endParaRPr lang="en-US" sz="1400" dirty="0">
              <a:solidFill>
                <a:schemeClr val="bg1"/>
              </a:solidFill>
              <a:latin typeface="Comic Sans MS" panose="030F0702030302020204" pitchFamily="66" charset="0"/>
            </a:endParaRPr>
          </a:p>
        </p:txBody>
      </p:sp>
      <p:grpSp>
        <p:nvGrpSpPr>
          <p:cNvPr id="39" name="Group 38"/>
          <p:cNvGrpSpPr/>
          <p:nvPr/>
        </p:nvGrpSpPr>
        <p:grpSpPr>
          <a:xfrm>
            <a:off x="5287884" y="1443651"/>
            <a:ext cx="1284372" cy="1887202"/>
            <a:chOff x="15176935" y="13657548"/>
            <a:chExt cx="1284372" cy="1887202"/>
          </a:xfrm>
        </p:grpSpPr>
        <p:sp>
          <p:nvSpPr>
            <p:cNvPr id="40" name="Rectangle 39"/>
            <p:cNvSpPr/>
            <p:nvPr/>
          </p:nvSpPr>
          <p:spPr>
            <a:xfrm>
              <a:off x="15391588" y="13735973"/>
              <a:ext cx="580761" cy="1625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p:cNvGrpSpPr/>
            <p:nvPr/>
          </p:nvGrpSpPr>
          <p:grpSpPr>
            <a:xfrm>
              <a:off x="15176935" y="13807409"/>
              <a:ext cx="1282253" cy="0"/>
              <a:chOff x="15176935" y="14264604"/>
              <a:chExt cx="1282253" cy="0"/>
            </a:xfrm>
          </p:grpSpPr>
          <p:cxnSp>
            <p:nvCxnSpPr>
              <p:cNvPr id="64" name="Straight Connector 63"/>
              <p:cNvCxnSpPr/>
              <p:nvPr/>
            </p:nvCxnSpPr>
            <p:spPr>
              <a:xfrm>
                <a:off x="15179054" y="14264604"/>
                <a:ext cx="1280134" cy="0"/>
              </a:xfrm>
              <a:prstGeom prst="line">
                <a:avLst/>
              </a:prstGeom>
              <a:ln w="38100" cap="sq">
                <a:solidFill>
                  <a:schemeClr val="bg1"/>
                </a:solidFill>
                <a:round/>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5176935" y="14264604"/>
                <a:ext cx="45720" cy="0"/>
              </a:xfrm>
              <a:prstGeom prst="line">
                <a:avLst/>
              </a:prstGeom>
              <a:ln w="101600" cap="sq">
                <a:solidFill>
                  <a:schemeClr val="bg1"/>
                </a:solidFill>
                <a:round/>
              </a:ln>
            </p:spPr>
            <p:style>
              <a:lnRef idx="1">
                <a:schemeClr val="accent1"/>
              </a:lnRef>
              <a:fillRef idx="0">
                <a:schemeClr val="accent1"/>
              </a:fillRef>
              <a:effectRef idx="0">
                <a:schemeClr val="accent1"/>
              </a:effectRef>
              <a:fontRef idx="minor">
                <a:schemeClr val="tx1"/>
              </a:fontRef>
            </p:style>
          </p:cxnSp>
        </p:grpSp>
        <p:grpSp>
          <p:nvGrpSpPr>
            <p:cNvPr id="42" name="Group 41"/>
            <p:cNvGrpSpPr/>
            <p:nvPr/>
          </p:nvGrpSpPr>
          <p:grpSpPr>
            <a:xfrm>
              <a:off x="15176947" y="14173165"/>
              <a:ext cx="1282253" cy="0"/>
              <a:chOff x="15176935" y="14264604"/>
              <a:chExt cx="1282253" cy="0"/>
            </a:xfrm>
          </p:grpSpPr>
          <p:cxnSp>
            <p:nvCxnSpPr>
              <p:cNvPr id="62" name="Straight Connector 61"/>
              <p:cNvCxnSpPr/>
              <p:nvPr/>
            </p:nvCxnSpPr>
            <p:spPr>
              <a:xfrm>
                <a:off x="15179054" y="14264604"/>
                <a:ext cx="1280134" cy="0"/>
              </a:xfrm>
              <a:prstGeom prst="line">
                <a:avLst/>
              </a:prstGeom>
              <a:ln w="38100" cap="sq">
                <a:solidFill>
                  <a:schemeClr val="bg1"/>
                </a:solidFill>
                <a:round/>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15176935" y="14264604"/>
                <a:ext cx="45720" cy="0"/>
              </a:xfrm>
              <a:prstGeom prst="line">
                <a:avLst/>
              </a:prstGeom>
              <a:ln w="101600" cap="sq">
                <a:solidFill>
                  <a:schemeClr val="bg1"/>
                </a:solidFill>
                <a:round/>
              </a:ln>
            </p:spPr>
            <p:style>
              <a:lnRef idx="1">
                <a:schemeClr val="accent1"/>
              </a:lnRef>
              <a:fillRef idx="0">
                <a:schemeClr val="accent1"/>
              </a:fillRef>
              <a:effectRef idx="0">
                <a:schemeClr val="accent1"/>
              </a:effectRef>
              <a:fontRef idx="minor">
                <a:schemeClr val="tx1"/>
              </a:fontRef>
            </p:style>
          </p:cxnSp>
        </p:grpSp>
        <p:grpSp>
          <p:nvGrpSpPr>
            <p:cNvPr id="43" name="Group 42"/>
            <p:cNvGrpSpPr/>
            <p:nvPr/>
          </p:nvGrpSpPr>
          <p:grpSpPr>
            <a:xfrm>
              <a:off x="15176947" y="14538921"/>
              <a:ext cx="1282253" cy="0"/>
              <a:chOff x="15176935" y="14264604"/>
              <a:chExt cx="1282253" cy="0"/>
            </a:xfrm>
          </p:grpSpPr>
          <p:cxnSp>
            <p:nvCxnSpPr>
              <p:cNvPr id="60" name="Straight Connector 59"/>
              <p:cNvCxnSpPr/>
              <p:nvPr/>
            </p:nvCxnSpPr>
            <p:spPr>
              <a:xfrm>
                <a:off x="15179054" y="14264604"/>
                <a:ext cx="1280134" cy="0"/>
              </a:xfrm>
              <a:prstGeom prst="line">
                <a:avLst/>
              </a:prstGeom>
              <a:ln w="38100" cap="sq">
                <a:solidFill>
                  <a:schemeClr val="bg1"/>
                </a:solidFill>
                <a:round/>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5176935" y="14264604"/>
                <a:ext cx="45720" cy="0"/>
              </a:xfrm>
              <a:prstGeom prst="line">
                <a:avLst/>
              </a:prstGeom>
              <a:ln w="101600" cap="sq">
                <a:solidFill>
                  <a:schemeClr val="bg1"/>
                </a:solidFill>
                <a:round/>
              </a:ln>
            </p:spPr>
            <p:style>
              <a:lnRef idx="1">
                <a:schemeClr val="accent1"/>
              </a:lnRef>
              <a:fillRef idx="0">
                <a:schemeClr val="accent1"/>
              </a:fillRef>
              <a:effectRef idx="0">
                <a:schemeClr val="accent1"/>
              </a:effectRef>
              <a:fontRef idx="minor">
                <a:schemeClr val="tx1"/>
              </a:fontRef>
            </p:style>
          </p:cxnSp>
        </p:grpSp>
        <p:grpSp>
          <p:nvGrpSpPr>
            <p:cNvPr id="44" name="Group 43"/>
            <p:cNvGrpSpPr/>
            <p:nvPr/>
          </p:nvGrpSpPr>
          <p:grpSpPr>
            <a:xfrm>
              <a:off x="15179054" y="14904677"/>
              <a:ext cx="1282253" cy="0"/>
              <a:chOff x="15176935" y="14264604"/>
              <a:chExt cx="1282253" cy="0"/>
            </a:xfrm>
          </p:grpSpPr>
          <p:cxnSp>
            <p:nvCxnSpPr>
              <p:cNvPr id="58" name="Straight Connector 57"/>
              <p:cNvCxnSpPr/>
              <p:nvPr/>
            </p:nvCxnSpPr>
            <p:spPr>
              <a:xfrm>
                <a:off x="15179054" y="14264604"/>
                <a:ext cx="1280134" cy="0"/>
              </a:xfrm>
              <a:prstGeom prst="line">
                <a:avLst/>
              </a:prstGeom>
              <a:ln w="38100" cap="sq">
                <a:solidFill>
                  <a:schemeClr val="bg1"/>
                </a:solidFill>
                <a:round/>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5176935" y="14264604"/>
                <a:ext cx="45720" cy="0"/>
              </a:xfrm>
              <a:prstGeom prst="line">
                <a:avLst/>
              </a:prstGeom>
              <a:ln w="101600" cap="sq">
                <a:solidFill>
                  <a:schemeClr val="bg1"/>
                </a:solidFill>
                <a:round/>
              </a:ln>
            </p:spPr>
            <p:style>
              <a:lnRef idx="1">
                <a:schemeClr val="accent1"/>
              </a:lnRef>
              <a:fillRef idx="0">
                <a:schemeClr val="accent1"/>
              </a:fillRef>
              <a:effectRef idx="0">
                <a:schemeClr val="accent1"/>
              </a:effectRef>
              <a:fontRef idx="minor">
                <a:schemeClr val="tx1"/>
              </a:fontRef>
            </p:style>
          </p:cxnSp>
        </p:grpSp>
        <p:grpSp>
          <p:nvGrpSpPr>
            <p:cNvPr id="45" name="Group 44"/>
            <p:cNvGrpSpPr/>
            <p:nvPr/>
          </p:nvGrpSpPr>
          <p:grpSpPr>
            <a:xfrm>
              <a:off x="15179054" y="15270433"/>
              <a:ext cx="1282253" cy="0"/>
              <a:chOff x="15176935" y="14264604"/>
              <a:chExt cx="1282253" cy="0"/>
            </a:xfrm>
          </p:grpSpPr>
          <p:cxnSp>
            <p:nvCxnSpPr>
              <p:cNvPr id="56" name="Straight Connector 55"/>
              <p:cNvCxnSpPr/>
              <p:nvPr/>
            </p:nvCxnSpPr>
            <p:spPr>
              <a:xfrm>
                <a:off x="15179054" y="14264604"/>
                <a:ext cx="1280134" cy="0"/>
              </a:xfrm>
              <a:prstGeom prst="line">
                <a:avLst/>
              </a:prstGeom>
              <a:ln w="38100" cap="sq">
                <a:solidFill>
                  <a:schemeClr val="bg1"/>
                </a:solidFill>
                <a:round/>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5176935" y="14264604"/>
                <a:ext cx="45720" cy="0"/>
              </a:xfrm>
              <a:prstGeom prst="line">
                <a:avLst/>
              </a:prstGeom>
              <a:ln w="101600" cap="sq">
                <a:solidFill>
                  <a:schemeClr val="bg1"/>
                </a:solidFill>
                <a:round/>
              </a:ln>
            </p:spPr>
            <p:style>
              <a:lnRef idx="1">
                <a:schemeClr val="accent1"/>
              </a:lnRef>
              <a:fillRef idx="0">
                <a:schemeClr val="accent1"/>
              </a:fillRef>
              <a:effectRef idx="0">
                <a:schemeClr val="accent1"/>
              </a:effectRef>
              <a:fontRef idx="minor">
                <a:schemeClr val="tx1"/>
              </a:fontRef>
            </p:style>
          </p:cxnSp>
        </p:grpSp>
        <p:sp>
          <p:nvSpPr>
            <p:cNvPr id="46" name="Rectangle 45"/>
            <p:cNvSpPr/>
            <p:nvPr/>
          </p:nvSpPr>
          <p:spPr>
            <a:xfrm>
              <a:off x="15959265" y="13657548"/>
              <a:ext cx="121095" cy="1887202"/>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Connector 46"/>
            <p:cNvCxnSpPr/>
            <p:nvPr/>
          </p:nvCxnSpPr>
          <p:spPr>
            <a:xfrm flipV="1">
              <a:off x="15453371" y="13735973"/>
              <a:ext cx="0" cy="1625899"/>
            </a:xfrm>
            <a:prstGeom prst="line">
              <a:avLst/>
            </a:prstGeom>
            <a:ln w="50800"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V="1">
              <a:off x="15544810" y="13735973"/>
              <a:ext cx="0" cy="1625899"/>
            </a:xfrm>
            <a:prstGeom prst="line">
              <a:avLst/>
            </a:prstGeom>
            <a:ln w="50800"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V="1">
              <a:off x="15636249" y="13735973"/>
              <a:ext cx="0" cy="1625899"/>
            </a:xfrm>
            <a:prstGeom prst="line">
              <a:avLst/>
            </a:prstGeom>
            <a:ln w="50800"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15727688" y="13735973"/>
              <a:ext cx="0" cy="1625899"/>
            </a:xfrm>
            <a:prstGeom prst="line">
              <a:avLst/>
            </a:prstGeom>
            <a:ln w="50800"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15819127" y="13735973"/>
              <a:ext cx="0" cy="1625899"/>
            </a:xfrm>
            <a:prstGeom prst="line">
              <a:avLst/>
            </a:prstGeom>
            <a:ln w="50800"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5910566" y="13735973"/>
              <a:ext cx="0" cy="1625899"/>
            </a:xfrm>
            <a:prstGeom prst="line">
              <a:avLst/>
            </a:prstGeom>
            <a:ln w="50800"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15280598" y="13657548"/>
              <a:ext cx="121095" cy="1887202"/>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15234879" y="15499031"/>
              <a:ext cx="218492" cy="45719"/>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15910566" y="15499031"/>
              <a:ext cx="218492" cy="45719"/>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16549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Equipment</a:t>
            </a:r>
            <a:endParaRPr lang="en-US" dirty="0"/>
          </a:p>
        </p:txBody>
      </p:sp>
      <p:sp>
        <p:nvSpPr>
          <p:cNvPr id="57" name="TextBox 56"/>
          <p:cNvSpPr txBox="1"/>
          <p:nvPr/>
        </p:nvSpPr>
        <p:spPr>
          <a:xfrm>
            <a:off x="3657607" y="1858254"/>
            <a:ext cx="421590" cy="215444"/>
          </a:xfrm>
          <a:prstGeom prst="rect">
            <a:avLst/>
          </a:prstGeom>
          <a:noFill/>
        </p:spPr>
        <p:txBody>
          <a:bodyPr wrap="none" lIns="0" tIns="0" rIns="0" bIns="0" rtlCol="0" anchor="ctr" anchorCtr="0">
            <a:spAutoFit/>
          </a:bodyPr>
          <a:lstStyle/>
          <a:p>
            <a:r>
              <a:rPr lang="en-US" sz="1400" dirty="0" smtClean="0">
                <a:solidFill>
                  <a:schemeClr val="bg1"/>
                </a:solidFill>
                <a:latin typeface="Comic Sans MS" panose="030F0702030302020204" pitchFamily="66" charset="0"/>
              </a:rPr>
              <a:t>Pump</a:t>
            </a:r>
            <a:endParaRPr lang="en-US" sz="1400" dirty="0">
              <a:solidFill>
                <a:schemeClr val="bg1"/>
              </a:solidFill>
              <a:latin typeface="Comic Sans MS" panose="030F0702030302020204" pitchFamily="66" charset="0"/>
            </a:endParaRPr>
          </a:p>
        </p:txBody>
      </p:sp>
      <p:grpSp>
        <p:nvGrpSpPr>
          <p:cNvPr id="55" name="Group 54"/>
          <p:cNvGrpSpPr/>
          <p:nvPr/>
        </p:nvGrpSpPr>
        <p:grpSpPr>
          <a:xfrm>
            <a:off x="2468903" y="1600220"/>
            <a:ext cx="548634" cy="731512"/>
            <a:chOff x="2468903" y="1600220"/>
            <a:chExt cx="548634" cy="731512"/>
          </a:xfrm>
        </p:grpSpPr>
        <p:cxnSp>
          <p:nvCxnSpPr>
            <p:cNvPr id="39" name="Straight Connector 38"/>
            <p:cNvCxnSpPr/>
            <p:nvPr/>
          </p:nvCxnSpPr>
          <p:spPr>
            <a:xfrm flipH="1" flipV="1">
              <a:off x="2743220" y="1600220"/>
              <a:ext cx="0" cy="7315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a:off x="2468903" y="1965976"/>
              <a:ext cx="5486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5" name="Group 34"/>
            <p:cNvGrpSpPr/>
            <p:nvPr/>
          </p:nvGrpSpPr>
          <p:grpSpPr>
            <a:xfrm flipH="1">
              <a:off x="2560338" y="1783098"/>
              <a:ext cx="365760" cy="454722"/>
              <a:chOff x="2560342" y="2240293"/>
              <a:chExt cx="365760" cy="454722"/>
            </a:xfrm>
          </p:grpSpPr>
          <p:sp>
            <p:nvSpPr>
              <p:cNvPr id="34" name="Trapezoid 33"/>
              <p:cNvSpPr/>
              <p:nvPr/>
            </p:nvSpPr>
            <p:spPr>
              <a:xfrm>
                <a:off x="2738224" y="2286000"/>
                <a:ext cx="182878" cy="185692"/>
              </a:xfrm>
              <a:prstGeom prst="trapezoid">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sp>
            <p:nvSpPr>
              <p:cNvPr id="2" name="Oval 1"/>
              <p:cNvSpPr>
                <a:spLocks noChangeAspect="1"/>
              </p:cNvSpPr>
              <p:nvPr/>
            </p:nvSpPr>
            <p:spPr>
              <a:xfrm>
                <a:off x="2560342" y="2329255"/>
                <a:ext cx="365760" cy="365760"/>
              </a:xfrm>
              <a:prstGeom prst="ellipse">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sp>
            <p:nvSpPr>
              <p:cNvPr id="14" name="Oval 13"/>
              <p:cNvSpPr>
                <a:spLocks noChangeAspect="1"/>
              </p:cNvSpPr>
              <p:nvPr/>
            </p:nvSpPr>
            <p:spPr>
              <a:xfrm>
                <a:off x="2651781" y="2423171"/>
                <a:ext cx="182880" cy="182880"/>
              </a:xfrm>
              <a:prstGeom prst="ellipse">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sp>
            <p:nvSpPr>
              <p:cNvPr id="15" name="Rectangle 14"/>
              <p:cNvSpPr/>
              <p:nvPr/>
            </p:nvSpPr>
            <p:spPr>
              <a:xfrm>
                <a:off x="2743220" y="2240293"/>
                <a:ext cx="182882" cy="45719"/>
              </a:xfrm>
              <a:prstGeom prst="rect">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grpSp>
      </p:grpSp>
      <p:sp>
        <p:nvSpPr>
          <p:cNvPr id="58" name="TextBox 57"/>
          <p:cNvSpPr txBox="1"/>
          <p:nvPr/>
        </p:nvSpPr>
        <p:spPr>
          <a:xfrm>
            <a:off x="459769" y="1591489"/>
            <a:ext cx="1862689" cy="1292662"/>
          </a:xfrm>
          <a:prstGeom prst="rect">
            <a:avLst/>
          </a:prstGeom>
          <a:noFill/>
        </p:spPr>
        <p:txBody>
          <a:bodyPr wrap="none" lIns="0" tIns="0" rIns="0" bIns="0" rtlCol="0" anchor="ctr" anchorCtr="0">
            <a:spAutoFit/>
          </a:bodyPr>
          <a:lstStyle/>
          <a:p>
            <a:r>
              <a:rPr lang="en-US" sz="1400" dirty="0" smtClean="0">
                <a:solidFill>
                  <a:schemeClr val="bg1"/>
                </a:solidFill>
                <a:latin typeface="Comic Sans MS" panose="030F0702030302020204" pitchFamily="66" charset="0"/>
              </a:rPr>
              <a:t>Pump ???</a:t>
            </a:r>
          </a:p>
          <a:p>
            <a:r>
              <a:rPr lang="en-US" sz="1400" dirty="0" smtClean="0">
                <a:solidFill>
                  <a:schemeClr val="bg1"/>
                </a:solidFill>
                <a:latin typeface="Comic Sans MS" panose="030F0702030302020204" pitchFamily="66" charset="0"/>
              </a:rPr>
              <a:t>Make and Model</a:t>
            </a:r>
          </a:p>
          <a:p>
            <a:r>
              <a:rPr lang="en-US" sz="1400" dirty="0" smtClean="0">
                <a:solidFill>
                  <a:schemeClr val="bg1"/>
                </a:solidFill>
                <a:latin typeface="Comic Sans MS" panose="030F0702030302020204" pitchFamily="66" charset="0"/>
              </a:rPr>
              <a:t>?,??? </a:t>
            </a:r>
            <a:r>
              <a:rPr lang="en-US" sz="1400" dirty="0" err="1" smtClean="0">
                <a:solidFill>
                  <a:schemeClr val="bg1"/>
                </a:solidFill>
                <a:latin typeface="Comic Sans MS" panose="030F0702030302020204" pitchFamily="66" charset="0"/>
              </a:rPr>
              <a:t>gpm</a:t>
            </a:r>
            <a:r>
              <a:rPr lang="en-US" sz="1400" dirty="0" smtClean="0">
                <a:solidFill>
                  <a:schemeClr val="bg1"/>
                </a:solidFill>
                <a:latin typeface="Comic Sans MS" panose="030F0702030302020204" pitchFamily="66" charset="0"/>
              </a:rPr>
              <a:t> at ?? </a:t>
            </a:r>
            <a:r>
              <a:rPr lang="en-US" sz="1400" dirty="0" err="1" smtClean="0">
                <a:solidFill>
                  <a:schemeClr val="bg1"/>
                </a:solidFill>
                <a:latin typeface="Comic Sans MS" panose="030F0702030302020204" pitchFamily="66" charset="0"/>
              </a:rPr>
              <a:t>ft.w.c</a:t>
            </a:r>
            <a:r>
              <a:rPr lang="en-US" sz="1400" dirty="0" smtClean="0">
                <a:solidFill>
                  <a:schemeClr val="bg1"/>
                </a:solidFill>
                <a:latin typeface="Comic Sans MS" panose="030F0702030302020204" pitchFamily="66" charset="0"/>
              </a:rPr>
              <a:t>.</a:t>
            </a:r>
          </a:p>
          <a:p>
            <a:r>
              <a:rPr lang="en-US" sz="1400" dirty="0" smtClean="0">
                <a:solidFill>
                  <a:schemeClr val="bg1"/>
                </a:solidFill>
                <a:latin typeface="Comic Sans MS" panose="030F0702030302020204" pitchFamily="66" charset="0"/>
              </a:rPr>
              <a:t>?,??? rpm</a:t>
            </a:r>
          </a:p>
          <a:p>
            <a:r>
              <a:rPr lang="en-US" sz="1400" dirty="0" smtClean="0">
                <a:solidFill>
                  <a:schemeClr val="bg1"/>
                </a:solidFill>
                <a:latin typeface="Comic Sans MS" panose="030F0702030302020204" pitchFamily="66" charset="0"/>
              </a:rPr>
              <a:t>?? </a:t>
            </a:r>
            <a:r>
              <a:rPr lang="en-US" sz="1400" dirty="0" err="1">
                <a:solidFill>
                  <a:schemeClr val="bg1"/>
                </a:solidFill>
                <a:latin typeface="Comic Sans MS" panose="030F0702030302020204" pitchFamily="66" charset="0"/>
              </a:rPr>
              <a:t>h</a:t>
            </a:r>
            <a:r>
              <a:rPr lang="en-US" sz="1400" dirty="0" err="1" smtClean="0">
                <a:solidFill>
                  <a:schemeClr val="bg1"/>
                </a:solidFill>
                <a:latin typeface="Comic Sans MS" panose="030F0702030302020204" pitchFamily="66" charset="0"/>
              </a:rPr>
              <a:t>p</a:t>
            </a:r>
            <a:endParaRPr lang="en-US" sz="1400" dirty="0" smtClean="0">
              <a:solidFill>
                <a:schemeClr val="bg1"/>
              </a:solidFill>
              <a:latin typeface="Comic Sans MS" panose="030F0702030302020204" pitchFamily="66" charset="0"/>
            </a:endParaRPr>
          </a:p>
          <a:p>
            <a:r>
              <a:rPr lang="en-US" sz="1400" dirty="0" smtClean="0">
                <a:solidFill>
                  <a:schemeClr val="bg1"/>
                </a:solidFill>
                <a:latin typeface="Comic Sans MS" panose="030F0702030302020204" pitchFamily="66" charset="0"/>
              </a:rPr>
              <a:t>?? </a:t>
            </a:r>
            <a:r>
              <a:rPr lang="en-US" sz="1400" dirty="0" err="1" smtClean="0">
                <a:solidFill>
                  <a:schemeClr val="bg1"/>
                </a:solidFill>
                <a:latin typeface="Comic Sans MS" panose="030F0702030302020204" pitchFamily="66" charset="0"/>
              </a:rPr>
              <a:t>bhp</a:t>
            </a:r>
            <a:endParaRPr lang="en-US" sz="1400" dirty="0" smtClean="0">
              <a:solidFill>
                <a:schemeClr val="bg1"/>
              </a:solidFill>
              <a:latin typeface="Comic Sans MS" panose="030F0702030302020204" pitchFamily="66" charset="0"/>
            </a:endParaRPr>
          </a:p>
        </p:txBody>
      </p:sp>
      <p:grpSp>
        <p:nvGrpSpPr>
          <p:cNvPr id="33" name="Group 32"/>
          <p:cNvGrpSpPr/>
          <p:nvPr/>
        </p:nvGrpSpPr>
        <p:grpSpPr>
          <a:xfrm>
            <a:off x="2560342" y="3611874"/>
            <a:ext cx="365760" cy="457199"/>
            <a:chOff x="2560342" y="4069073"/>
            <a:chExt cx="365760" cy="457199"/>
          </a:xfrm>
        </p:grpSpPr>
        <p:sp>
          <p:nvSpPr>
            <p:cNvPr id="17" name="Rectangle 16"/>
            <p:cNvSpPr/>
            <p:nvPr/>
          </p:nvSpPr>
          <p:spPr>
            <a:xfrm>
              <a:off x="2560342" y="4069073"/>
              <a:ext cx="177882" cy="274319"/>
            </a:xfrm>
            <a:prstGeom prst="rect">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sp>
          <p:nvSpPr>
            <p:cNvPr id="3" name="Oval 2"/>
            <p:cNvSpPr>
              <a:spLocks noChangeAspect="1"/>
            </p:cNvSpPr>
            <p:nvPr/>
          </p:nvSpPr>
          <p:spPr>
            <a:xfrm>
              <a:off x="2560342" y="4160512"/>
              <a:ext cx="365760" cy="365760"/>
            </a:xfrm>
            <a:prstGeom prst="ellipse">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sp>
          <p:nvSpPr>
            <p:cNvPr id="19" name="Arc 18"/>
            <p:cNvSpPr>
              <a:spLocks noChangeAspect="1"/>
            </p:cNvSpPr>
            <p:nvPr/>
          </p:nvSpPr>
          <p:spPr>
            <a:xfrm rot="-5400000">
              <a:off x="2560342" y="4160512"/>
              <a:ext cx="365760" cy="365760"/>
            </a:xfrm>
            <a:prstGeom prst="arc">
              <a:avLst/>
            </a:prstGeom>
            <a:solidFill>
              <a:schemeClr val="bg1">
                <a:lumMod val="65000"/>
              </a:schemeClr>
            </a:solidFill>
            <a:ln w="19050">
              <a:solidFill>
                <a:schemeClr val="bg1">
                  <a:lumMod val="65000"/>
                </a:schemeClr>
              </a:solidFill>
            </a:ln>
          </p:spPr>
          <p:txBody>
            <a:bodyPr vert="vert270" wrap="square" lIns="0" tIns="0" rIns="0" bIns="0" rtlCol="0" anchor="ctr" anchorCtr="1">
              <a:noAutofit/>
            </a:bodyPr>
            <a:lstStyle/>
            <a:p>
              <a:pPr algn="ctr"/>
              <a:endParaRPr lang="en-US" sz="1500">
                <a:solidFill>
                  <a:schemeClr val="bg1"/>
                </a:solidFill>
              </a:endParaRPr>
            </a:p>
          </p:txBody>
        </p:sp>
        <p:cxnSp>
          <p:nvCxnSpPr>
            <p:cNvPr id="21" name="Straight Connector 20"/>
            <p:cNvCxnSpPr/>
            <p:nvPr/>
          </p:nvCxnSpPr>
          <p:spPr>
            <a:xfrm flipV="1">
              <a:off x="2560342" y="4069073"/>
              <a:ext cx="0" cy="274319"/>
            </a:xfrm>
            <a:prstGeom prst="line">
              <a:avLst/>
            </a:prstGeom>
            <a:solidFill>
              <a:schemeClr val="bg1">
                <a:lumMod val="65000"/>
              </a:schemeClr>
            </a:solidFill>
            <a:ln w="19050" cap="rnd">
              <a:solidFill>
                <a:schemeClr val="bg1"/>
              </a:solidFill>
            </a:ln>
          </p:spPr>
        </p:cxnSp>
        <p:cxnSp>
          <p:nvCxnSpPr>
            <p:cNvPr id="98" name="Straight Connector 97"/>
            <p:cNvCxnSpPr>
              <a:stCxn id="3" idx="0"/>
            </p:cNvCxnSpPr>
            <p:nvPr/>
          </p:nvCxnSpPr>
          <p:spPr>
            <a:xfrm flipH="1" flipV="1">
              <a:off x="2743220" y="4069074"/>
              <a:ext cx="2" cy="91438"/>
            </a:xfrm>
            <a:prstGeom prst="line">
              <a:avLst/>
            </a:prstGeom>
            <a:solidFill>
              <a:schemeClr val="bg1">
                <a:lumMod val="65000"/>
              </a:schemeClr>
            </a:solidFill>
            <a:ln w="19050" cap="rnd">
              <a:solidFill>
                <a:schemeClr val="bg1"/>
              </a:solidFill>
            </a:ln>
          </p:spPr>
        </p:cxnSp>
      </p:grpSp>
      <p:grpSp>
        <p:nvGrpSpPr>
          <p:cNvPr id="52" name="Group 51"/>
          <p:cNvGrpSpPr/>
          <p:nvPr/>
        </p:nvGrpSpPr>
        <p:grpSpPr>
          <a:xfrm>
            <a:off x="2560342" y="5074902"/>
            <a:ext cx="365760" cy="365760"/>
            <a:chOff x="2560342" y="5074902"/>
            <a:chExt cx="365760" cy="365760"/>
          </a:xfrm>
        </p:grpSpPr>
        <p:sp>
          <p:nvSpPr>
            <p:cNvPr id="99" name="Oval 98"/>
            <p:cNvSpPr>
              <a:spLocks noChangeAspect="1"/>
            </p:cNvSpPr>
            <p:nvPr/>
          </p:nvSpPr>
          <p:spPr>
            <a:xfrm>
              <a:off x="2560342" y="5074902"/>
              <a:ext cx="365760" cy="365760"/>
            </a:xfrm>
            <a:prstGeom prst="ellipse">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sp>
          <p:nvSpPr>
            <p:cNvPr id="37" name="Isosceles Triangle 36"/>
            <p:cNvSpPr>
              <a:spLocks/>
            </p:cNvSpPr>
            <p:nvPr/>
          </p:nvSpPr>
          <p:spPr>
            <a:xfrm>
              <a:off x="2584053" y="5074902"/>
              <a:ext cx="320040" cy="274320"/>
            </a:xfrm>
            <a:prstGeom prst="triangle">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grpSp>
      <p:sp>
        <p:nvSpPr>
          <p:cNvPr id="100" name="Rectangle 99"/>
          <p:cNvSpPr/>
          <p:nvPr/>
        </p:nvSpPr>
        <p:spPr>
          <a:xfrm>
            <a:off x="5486390" y="0"/>
            <a:ext cx="365761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4" name="Group 103"/>
          <p:cNvGrpSpPr/>
          <p:nvPr/>
        </p:nvGrpSpPr>
        <p:grpSpPr>
          <a:xfrm flipH="1">
            <a:off x="6583654" y="1752622"/>
            <a:ext cx="365760" cy="454722"/>
            <a:chOff x="2560342" y="2240293"/>
            <a:chExt cx="365760" cy="454722"/>
          </a:xfrm>
          <a:solidFill>
            <a:schemeClr val="bg1"/>
          </a:solidFill>
        </p:grpSpPr>
        <p:sp>
          <p:nvSpPr>
            <p:cNvPr id="105" name="Trapezoid 104"/>
            <p:cNvSpPr/>
            <p:nvPr/>
          </p:nvSpPr>
          <p:spPr>
            <a:xfrm>
              <a:off x="2738224" y="2286000"/>
              <a:ext cx="182878" cy="185692"/>
            </a:xfrm>
            <a:prstGeom prst="trapezoid">
              <a:avLst/>
            </a:prstGeom>
            <a:grpFill/>
            <a:ln w="19050">
              <a:solidFill>
                <a:schemeClr val="tx1"/>
              </a:solidFill>
            </a:ln>
          </p:spPr>
          <p:txBody>
            <a:bodyPr vert="vert270" wrap="square" lIns="0" tIns="0" rIns="0" bIns="0" rtlCol="0" anchor="ctr" anchorCtr="1">
              <a:noAutofit/>
            </a:bodyPr>
            <a:lstStyle/>
            <a:p>
              <a:pPr algn="ctr"/>
              <a:endParaRPr lang="en-US" sz="1500">
                <a:solidFill>
                  <a:schemeClr val="bg1"/>
                </a:solidFill>
              </a:endParaRPr>
            </a:p>
          </p:txBody>
        </p:sp>
        <p:sp>
          <p:nvSpPr>
            <p:cNvPr id="106" name="Oval 105"/>
            <p:cNvSpPr>
              <a:spLocks noChangeAspect="1"/>
            </p:cNvSpPr>
            <p:nvPr/>
          </p:nvSpPr>
          <p:spPr>
            <a:xfrm>
              <a:off x="2560342" y="2329255"/>
              <a:ext cx="365760" cy="365760"/>
            </a:xfrm>
            <a:prstGeom prst="ellipse">
              <a:avLst/>
            </a:prstGeom>
            <a:grpFill/>
            <a:ln w="19050">
              <a:solidFill>
                <a:schemeClr val="tx1"/>
              </a:solidFill>
            </a:ln>
          </p:spPr>
          <p:txBody>
            <a:bodyPr vert="vert270" wrap="square" lIns="0" tIns="0" rIns="0" bIns="0" rtlCol="0" anchor="ctr" anchorCtr="1">
              <a:noAutofit/>
            </a:bodyPr>
            <a:lstStyle/>
            <a:p>
              <a:pPr algn="ctr"/>
              <a:endParaRPr lang="en-US" sz="1500">
                <a:solidFill>
                  <a:schemeClr val="bg1"/>
                </a:solidFill>
              </a:endParaRPr>
            </a:p>
          </p:txBody>
        </p:sp>
        <p:sp>
          <p:nvSpPr>
            <p:cNvPr id="107" name="Oval 106"/>
            <p:cNvSpPr>
              <a:spLocks noChangeAspect="1"/>
            </p:cNvSpPr>
            <p:nvPr/>
          </p:nvSpPr>
          <p:spPr>
            <a:xfrm>
              <a:off x="2651781" y="2423171"/>
              <a:ext cx="182880" cy="182880"/>
            </a:xfrm>
            <a:prstGeom prst="ellipse">
              <a:avLst/>
            </a:prstGeom>
            <a:grpFill/>
            <a:ln w="19050">
              <a:solidFill>
                <a:schemeClr val="tx1"/>
              </a:solidFill>
            </a:ln>
          </p:spPr>
          <p:txBody>
            <a:bodyPr vert="vert270" wrap="square" lIns="0" tIns="0" rIns="0" bIns="0" rtlCol="0" anchor="ctr" anchorCtr="1">
              <a:noAutofit/>
            </a:bodyPr>
            <a:lstStyle/>
            <a:p>
              <a:pPr algn="ctr"/>
              <a:endParaRPr lang="en-US" sz="1500">
                <a:solidFill>
                  <a:schemeClr val="bg1"/>
                </a:solidFill>
              </a:endParaRPr>
            </a:p>
          </p:txBody>
        </p:sp>
        <p:sp>
          <p:nvSpPr>
            <p:cNvPr id="108" name="Rectangle 107"/>
            <p:cNvSpPr/>
            <p:nvPr/>
          </p:nvSpPr>
          <p:spPr>
            <a:xfrm>
              <a:off x="2743220" y="2240293"/>
              <a:ext cx="182882" cy="45719"/>
            </a:xfrm>
            <a:prstGeom prst="rect">
              <a:avLst/>
            </a:prstGeom>
            <a:grpFill/>
            <a:ln w="19050">
              <a:solidFill>
                <a:schemeClr val="tx1"/>
              </a:solidFill>
            </a:ln>
          </p:spPr>
          <p:txBody>
            <a:bodyPr vert="vert270" wrap="square" lIns="0" tIns="0" rIns="0" bIns="0" rtlCol="0" anchor="ctr" anchorCtr="1">
              <a:noAutofit/>
            </a:bodyPr>
            <a:lstStyle/>
            <a:p>
              <a:pPr algn="ctr"/>
              <a:endParaRPr lang="en-US" sz="1500">
                <a:solidFill>
                  <a:schemeClr val="bg1"/>
                </a:solidFill>
              </a:endParaRPr>
            </a:p>
          </p:txBody>
        </p:sp>
      </p:grpSp>
      <p:grpSp>
        <p:nvGrpSpPr>
          <p:cNvPr id="115" name="Group 114"/>
          <p:cNvGrpSpPr/>
          <p:nvPr/>
        </p:nvGrpSpPr>
        <p:grpSpPr>
          <a:xfrm>
            <a:off x="6583658" y="5044426"/>
            <a:ext cx="365760" cy="365760"/>
            <a:chOff x="2560342" y="5074902"/>
            <a:chExt cx="365760" cy="365760"/>
          </a:xfrm>
          <a:solidFill>
            <a:schemeClr val="bg1"/>
          </a:solidFill>
        </p:grpSpPr>
        <p:sp>
          <p:nvSpPr>
            <p:cNvPr id="116" name="Oval 115"/>
            <p:cNvSpPr>
              <a:spLocks noChangeAspect="1"/>
            </p:cNvSpPr>
            <p:nvPr/>
          </p:nvSpPr>
          <p:spPr>
            <a:xfrm>
              <a:off x="2560342" y="5074902"/>
              <a:ext cx="365760" cy="365760"/>
            </a:xfrm>
            <a:prstGeom prst="ellipse">
              <a:avLst/>
            </a:prstGeom>
            <a:grpFill/>
            <a:ln w="19050">
              <a:solidFill>
                <a:schemeClr val="tx1"/>
              </a:solidFill>
            </a:ln>
          </p:spPr>
          <p:txBody>
            <a:bodyPr vert="vert270" wrap="square" lIns="0" tIns="0" rIns="0" bIns="0" rtlCol="0" anchor="ctr" anchorCtr="1">
              <a:noAutofit/>
            </a:bodyPr>
            <a:lstStyle/>
            <a:p>
              <a:pPr algn="ctr"/>
              <a:endParaRPr lang="en-US" sz="1500">
                <a:solidFill>
                  <a:schemeClr val="bg1"/>
                </a:solidFill>
              </a:endParaRPr>
            </a:p>
          </p:txBody>
        </p:sp>
        <p:sp>
          <p:nvSpPr>
            <p:cNvPr id="117" name="Isosceles Triangle 116"/>
            <p:cNvSpPr>
              <a:spLocks/>
            </p:cNvSpPr>
            <p:nvPr/>
          </p:nvSpPr>
          <p:spPr>
            <a:xfrm>
              <a:off x="2584053" y="5074902"/>
              <a:ext cx="320040" cy="274320"/>
            </a:xfrm>
            <a:prstGeom prst="triangle">
              <a:avLst/>
            </a:prstGeom>
            <a:grpFill/>
            <a:ln w="19050">
              <a:solidFill>
                <a:schemeClr val="tx1"/>
              </a:solidFill>
            </a:ln>
          </p:spPr>
          <p:txBody>
            <a:bodyPr vert="vert270" wrap="square" lIns="0" tIns="0" rIns="0" bIns="0" rtlCol="0" anchor="ctr" anchorCtr="1">
              <a:noAutofit/>
            </a:bodyPr>
            <a:lstStyle/>
            <a:p>
              <a:pPr algn="ctr"/>
              <a:endParaRPr lang="en-US" sz="1500">
                <a:solidFill>
                  <a:schemeClr val="bg1"/>
                </a:solidFill>
              </a:endParaRPr>
            </a:p>
          </p:txBody>
        </p:sp>
      </p:grpSp>
      <p:grpSp>
        <p:nvGrpSpPr>
          <p:cNvPr id="120" name="Group 119"/>
          <p:cNvGrpSpPr/>
          <p:nvPr/>
        </p:nvGrpSpPr>
        <p:grpSpPr>
          <a:xfrm>
            <a:off x="6583654" y="3581398"/>
            <a:ext cx="365764" cy="457199"/>
            <a:chOff x="6583654" y="3581398"/>
            <a:chExt cx="365764" cy="457199"/>
          </a:xfrm>
        </p:grpSpPr>
        <p:sp>
          <p:nvSpPr>
            <p:cNvPr id="111" name="Oval 110"/>
            <p:cNvSpPr>
              <a:spLocks noChangeAspect="1"/>
            </p:cNvSpPr>
            <p:nvPr/>
          </p:nvSpPr>
          <p:spPr>
            <a:xfrm>
              <a:off x="6583658" y="3672837"/>
              <a:ext cx="365760" cy="365760"/>
            </a:xfrm>
            <a:prstGeom prst="ellipse">
              <a:avLst/>
            </a:prstGeom>
            <a:solidFill>
              <a:schemeClr val="bg1"/>
            </a:solidFill>
            <a:ln w="19050">
              <a:solidFill>
                <a:schemeClr val="tx1"/>
              </a:solidFill>
            </a:ln>
          </p:spPr>
          <p:txBody>
            <a:bodyPr vert="vert270" wrap="square" lIns="0" tIns="0" rIns="0" bIns="0" rtlCol="0" anchor="ctr" anchorCtr="1">
              <a:noAutofit/>
            </a:bodyPr>
            <a:lstStyle/>
            <a:p>
              <a:pPr algn="ctr"/>
              <a:endParaRPr lang="en-US" sz="1500">
                <a:solidFill>
                  <a:schemeClr val="bg1"/>
                </a:solidFill>
              </a:endParaRPr>
            </a:p>
          </p:txBody>
        </p:sp>
        <p:sp>
          <p:nvSpPr>
            <p:cNvPr id="112" name="Arc 111"/>
            <p:cNvSpPr>
              <a:spLocks noChangeAspect="1"/>
            </p:cNvSpPr>
            <p:nvPr/>
          </p:nvSpPr>
          <p:spPr>
            <a:xfrm rot="16200000">
              <a:off x="6583658" y="3672837"/>
              <a:ext cx="365760" cy="365760"/>
            </a:xfrm>
            <a:prstGeom prst="arc">
              <a:avLst/>
            </a:prstGeom>
            <a:solidFill>
              <a:schemeClr val="bg1"/>
            </a:solidFill>
            <a:ln w="3810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cxnSp>
          <p:nvCxnSpPr>
            <p:cNvPr id="113" name="Straight Connector 112"/>
            <p:cNvCxnSpPr/>
            <p:nvPr/>
          </p:nvCxnSpPr>
          <p:spPr>
            <a:xfrm flipV="1">
              <a:off x="6583658" y="3581398"/>
              <a:ext cx="0" cy="274319"/>
            </a:xfrm>
            <a:prstGeom prst="line">
              <a:avLst/>
            </a:prstGeom>
            <a:solidFill>
              <a:schemeClr val="bg1"/>
            </a:solidFill>
            <a:ln w="19050" cap="rnd">
              <a:solidFill>
                <a:schemeClr val="tx1"/>
              </a:solidFill>
            </a:ln>
          </p:spPr>
        </p:cxnSp>
        <p:cxnSp>
          <p:nvCxnSpPr>
            <p:cNvPr id="114" name="Straight Connector 113"/>
            <p:cNvCxnSpPr/>
            <p:nvPr/>
          </p:nvCxnSpPr>
          <p:spPr>
            <a:xfrm flipH="1" flipV="1">
              <a:off x="6766560" y="3581399"/>
              <a:ext cx="2" cy="91438"/>
            </a:xfrm>
            <a:prstGeom prst="line">
              <a:avLst/>
            </a:prstGeom>
            <a:solidFill>
              <a:schemeClr val="bg1"/>
            </a:solidFill>
            <a:ln w="19050" cap="rnd">
              <a:solidFill>
                <a:schemeClr val="tx1"/>
              </a:solidFill>
            </a:ln>
          </p:spPr>
        </p:cxnSp>
        <p:cxnSp>
          <p:nvCxnSpPr>
            <p:cNvPr id="119" name="Straight Connector 118"/>
            <p:cNvCxnSpPr/>
            <p:nvPr/>
          </p:nvCxnSpPr>
          <p:spPr>
            <a:xfrm flipV="1">
              <a:off x="6583654" y="3581398"/>
              <a:ext cx="182880" cy="1"/>
            </a:xfrm>
            <a:prstGeom prst="line">
              <a:avLst/>
            </a:prstGeom>
            <a:grpFill/>
            <a:ln w="19050" cap="rnd">
              <a:solidFill>
                <a:schemeClr val="tx1"/>
              </a:solidFill>
            </a:ln>
          </p:spPr>
        </p:cxnSp>
      </p:grpSp>
    </p:spTree>
    <p:extLst>
      <p:ext uri="{BB962C8B-B14F-4D97-AF65-F5344CB8AC3E}">
        <p14:creationId xmlns:p14="http://schemas.microsoft.com/office/powerpoint/2010/main" val="1707857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Equipment</a:t>
            </a:r>
            <a:endParaRPr lang="en-US" dirty="0"/>
          </a:p>
        </p:txBody>
      </p:sp>
      <p:sp>
        <p:nvSpPr>
          <p:cNvPr id="57" name="TextBox 56"/>
          <p:cNvSpPr txBox="1"/>
          <p:nvPr/>
        </p:nvSpPr>
        <p:spPr>
          <a:xfrm>
            <a:off x="3657607" y="1858254"/>
            <a:ext cx="421590" cy="215444"/>
          </a:xfrm>
          <a:prstGeom prst="rect">
            <a:avLst/>
          </a:prstGeom>
          <a:noFill/>
        </p:spPr>
        <p:txBody>
          <a:bodyPr wrap="none" lIns="0" tIns="0" rIns="0" bIns="0" rtlCol="0" anchor="ctr" anchorCtr="0">
            <a:spAutoFit/>
          </a:bodyPr>
          <a:lstStyle/>
          <a:p>
            <a:r>
              <a:rPr lang="en-US" sz="1400" dirty="0" smtClean="0">
                <a:solidFill>
                  <a:schemeClr val="bg1"/>
                </a:solidFill>
                <a:latin typeface="Comic Sans MS" panose="030F0702030302020204" pitchFamily="66" charset="0"/>
              </a:rPr>
              <a:t>Pump</a:t>
            </a:r>
            <a:endParaRPr lang="en-US" sz="1400" dirty="0">
              <a:solidFill>
                <a:schemeClr val="bg1"/>
              </a:solidFill>
              <a:latin typeface="Comic Sans MS" panose="030F0702030302020204" pitchFamily="66" charset="0"/>
            </a:endParaRPr>
          </a:p>
        </p:txBody>
      </p:sp>
      <p:grpSp>
        <p:nvGrpSpPr>
          <p:cNvPr id="59" name="Group 58"/>
          <p:cNvGrpSpPr/>
          <p:nvPr/>
        </p:nvGrpSpPr>
        <p:grpSpPr>
          <a:xfrm>
            <a:off x="459769" y="1591489"/>
            <a:ext cx="2557768" cy="1292662"/>
            <a:chOff x="459769" y="2048684"/>
            <a:chExt cx="2557768" cy="1292662"/>
          </a:xfrm>
        </p:grpSpPr>
        <p:grpSp>
          <p:nvGrpSpPr>
            <p:cNvPr id="42" name="Group 41"/>
            <p:cNvGrpSpPr/>
            <p:nvPr/>
          </p:nvGrpSpPr>
          <p:grpSpPr>
            <a:xfrm>
              <a:off x="2468903" y="2057415"/>
              <a:ext cx="548634" cy="731512"/>
              <a:chOff x="2468903" y="2057415"/>
              <a:chExt cx="548634" cy="731512"/>
            </a:xfrm>
          </p:grpSpPr>
          <p:cxnSp>
            <p:nvCxnSpPr>
              <p:cNvPr id="39" name="Straight Connector 38"/>
              <p:cNvCxnSpPr/>
              <p:nvPr/>
            </p:nvCxnSpPr>
            <p:spPr>
              <a:xfrm flipV="1">
                <a:off x="2743220" y="2057415"/>
                <a:ext cx="0" cy="7315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2468903" y="2423171"/>
                <a:ext cx="5486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5" name="Group 34"/>
              <p:cNvGrpSpPr/>
              <p:nvPr/>
            </p:nvGrpSpPr>
            <p:grpSpPr>
              <a:xfrm>
                <a:off x="2560342" y="2240293"/>
                <a:ext cx="365760" cy="454722"/>
                <a:chOff x="2560342" y="2240293"/>
                <a:chExt cx="365760" cy="454722"/>
              </a:xfrm>
            </p:grpSpPr>
            <p:sp>
              <p:nvSpPr>
                <p:cNvPr id="34" name="Trapezoid 33"/>
                <p:cNvSpPr/>
                <p:nvPr/>
              </p:nvSpPr>
              <p:spPr>
                <a:xfrm>
                  <a:off x="2738224" y="2286000"/>
                  <a:ext cx="182878" cy="185692"/>
                </a:xfrm>
                <a:prstGeom prst="trapezoid">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sp>
              <p:nvSpPr>
                <p:cNvPr id="2" name="Oval 1"/>
                <p:cNvSpPr>
                  <a:spLocks noChangeAspect="1"/>
                </p:cNvSpPr>
                <p:nvPr/>
              </p:nvSpPr>
              <p:spPr>
                <a:xfrm>
                  <a:off x="2560342" y="2329255"/>
                  <a:ext cx="365760" cy="365760"/>
                </a:xfrm>
                <a:prstGeom prst="ellipse">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sp>
              <p:nvSpPr>
                <p:cNvPr id="14" name="Oval 13"/>
                <p:cNvSpPr>
                  <a:spLocks noChangeAspect="1"/>
                </p:cNvSpPr>
                <p:nvPr/>
              </p:nvSpPr>
              <p:spPr>
                <a:xfrm>
                  <a:off x="2651781" y="2423171"/>
                  <a:ext cx="182880" cy="182880"/>
                </a:xfrm>
                <a:prstGeom prst="ellipse">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sp>
              <p:nvSpPr>
                <p:cNvPr id="15" name="Rectangle 14"/>
                <p:cNvSpPr/>
                <p:nvPr/>
              </p:nvSpPr>
              <p:spPr>
                <a:xfrm>
                  <a:off x="2743220" y="2240293"/>
                  <a:ext cx="182882" cy="45719"/>
                </a:xfrm>
                <a:prstGeom prst="rect">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grpSp>
        </p:grpSp>
        <p:sp>
          <p:nvSpPr>
            <p:cNvPr id="58" name="TextBox 57"/>
            <p:cNvSpPr txBox="1"/>
            <p:nvPr/>
          </p:nvSpPr>
          <p:spPr>
            <a:xfrm>
              <a:off x="459769" y="2048684"/>
              <a:ext cx="1862689" cy="1292662"/>
            </a:xfrm>
            <a:prstGeom prst="rect">
              <a:avLst/>
            </a:prstGeom>
            <a:noFill/>
          </p:spPr>
          <p:txBody>
            <a:bodyPr wrap="none" lIns="0" tIns="0" rIns="0" bIns="0" rtlCol="0" anchor="ctr" anchorCtr="0">
              <a:spAutoFit/>
            </a:bodyPr>
            <a:lstStyle/>
            <a:p>
              <a:r>
                <a:rPr lang="en-US" sz="1400" dirty="0" smtClean="0">
                  <a:solidFill>
                    <a:schemeClr val="bg1"/>
                  </a:solidFill>
                  <a:latin typeface="Comic Sans MS" panose="030F0702030302020204" pitchFamily="66" charset="0"/>
                </a:rPr>
                <a:t>Pump ???</a:t>
              </a:r>
            </a:p>
            <a:p>
              <a:r>
                <a:rPr lang="en-US" sz="1400" dirty="0" smtClean="0">
                  <a:solidFill>
                    <a:schemeClr val="bg1"/>
                  </a:solidFill>
                  <a:latin typeface="Comic Sans MS" panose="030F0702030302020204" pitchFamily="66" charset="0"/>
                </a:rPr>
                <a:t>Make and Model</a:t>
              </a:r>
            </a:p>
            <a:p>
              <a:r>
                <a:rPr lang="en-US" sz="1400" dirty="0" smtClean="0">
                  <a:solidFill>
                    <a:schemeClr val="bg1"/>
                  </a:solidFill>
                  <a:latin typeface="Comic Sans MS" panose="030F0702030302020204" pitchFamily="66" charset="0"/>
                </a:rPr>
                <a:t>?,??? </a:t>
              </a:r>
              <a:r>
                <a:rPr lang="en-US" sz="1400" dirty="0" err="1" smtClean="0">
                  <a:solidFill>
                    <a:schemeClr val="bg1"/>
                  </a:solidFill>
                  <a:latin typeface="Comic Sans MS" panose="030F0702030302020204" pitchFamily="66" charset="0"/>
                </a:rPr>
                <a:t>gpm</a:t>
              </a:r>
              <a:r>
                <a:rPr lang="en-US" sz="1400" dirty="0" smtClean="0">
                  <a:solidFill>
                    <a:schemeClr val="bg1"/>
                  </a:solidFill>
                  <a:latin typeface="Comic Sans MS" panose="030F0702030302020204" pitchFamily="66" charset="0"/>
                </a:rPr>
                <a:t> at ?? </a:t>
              </a:r>
              <a:r>
                <a:rPr lang="en-US" sz="1400" dirty="0" err="1" smtClean="0">
                  <a:solidFill>
                    <a:schemeClr val="bg1"/>
                  </a:solidFill>
                  <a:latin typeface="Comic Sans MS" panose="030F0702030302020204" pitchFamily="66" charset="0"/>
                </a:rPr>
                <a:t>ft.w.c</a:t>
              </a:r>
              <a:r>
                <a:rPr lang="en-US" sz="1400" dirty="0" smtClean="0">
                  <a:solidFill>
                    <a:schemeClr val="bg1"/>
                  </a:solidFill>
                  <a:latin typeface="Comic Sans MS" panose="030F0702030302020204" pitchFamily="66" charset="0"/>
                </a:rPr>
                <a:t>.</a:t>
              </a:r>
            </a:p>
            <a:p>
              <a:r>
                <a:rPr lang="en-US" sz="1400" dirty="0" smtClean="0">
                  <a:solidFill>
                    <a:schemeClr val="bg1"/>
                  </a:solidFill>
                  <a:latin typeface="Comic Sans MS" panose="030F0702030302020204" pitchFamily="66" charset="0"/>
                </a:rPr>
                <a:t>?,??? rpm</a:t>
              </a:r>
            </a:p>
            <a:p>
              <a:r>
                <a:rPr lang="en-US" sz="1400" dirty="0" smtClean="0">
                  <a:solidFill>
                    <a:schemeClr val="bg1"/>
                  </a:solidFill>
                  <a:latin typeface="Comic Sans MS" panose="030F0702030302020204" pitchFamily="66" charset="0"/>
                </a:rPr>
                <a:t>?? </a:t>
              </a:r>
              <a:r>
                <a:rPr lang="en-US" sz="1400" dirty="0" err="1">
                  <a:solidFill>
                    <a:schemeClr val="bg1"/>
                  </a:solidFill>
                  <a:latin typeface="Comic Sans MS" panose="030F0702030302020204" pitchFamily="66" charset="0"/>
                </a:rPr>
                <a:t>h</a:t>
              </a:r>
              <a:r>
                <a:rPr lang="en-US" sz="1400" dirty="0" err="1" smtClean="0">
                  <a:solidFill>
                    <a:schemeClr val="bg1"/>
                  </a:solidFill>
                  <a:latin typeface="Comic Sans MS" panose="030F0702030302020204" pitchFamily="66" charset="0"/>
                </a:rPr>
                <a:t>p</a:t>
              </a:r>
              <a:endParaRPr lang="en-US" sz="1400" dirty="0" smtClean="0">
                <a:solidFill>
                  <a:schemeClr val="bg1"/>
                </a:solidFill>
                <a:latin typeface="Comic Sans MS" panose="030F0702030302020204" pitchFamily="66" charset="0"/>
              </a:endParaRPr>
            </a:p>
            <a:p>
              <a:r>
                <a:rPr lang="en-US" sz="1400" dirty="0" smtClean="0">
                  <a:solidFill>
                    <a:schemeClr val="bg1"/>
                  </a:solidFill>
                  <a:latin typeface="Comic Sans MS" panose="030F0702030302020204" pitchFamily="66" charset="0"/>
                </a:rPr>
                <a:t>?? </a:t>
              </a:r>
              <a:r>
                <a:rPr lang="en-US" sz="1400" dirty="0" err="1" smtClean="0">
                  <a:solidFill>
                    <a:schemeClr val="bg1"/>
                  </a:solidFill>
                  <a:latin typeface="Comic Sans MS" panose="030F0702030302020204" pitchFamily="66" charset="0"/>
                </a:rPr>
                <a:t>bhp</a:t>
              </a:r>
              <a:endParaRPr lang="en-US" sz="1400" dirty="0" smtClean="0">
                <a:solidFill>
                  <a:schemeClr val="bg1"/>
                </a:solidFill>
                <a:latin typeface="Comic Sans MS" panose="030F0702030302020204" pitchFamily="66" charset="0"/>
              </a:endParaRPr>
            </a:p>
          </p:txBody>
        </p:sp>
      </p:grpSp>
      <p:grpSp>
        <p:nvGrpSpPr>
          <p:cNvPr id="66" name="Group 65"/>
          <p:cNvGrpSpPr/>
          <p:nvPr/>
        </p:nvGrpSpPr>
        <p:grpSpPr>
          <a:xfrm>
            <a:off x="2377464" y="2697488"/>
            <a:ext cx="731512" cy="1187219"/>
            <a:chOff x="2011838" y="19843871"/>
            <a:chExt cx="731512" cy="1187219"/>
          </a:xfrm>
        </p:grpSpPr>
        <p:sp>
          <p:nvSpPr>
            <p:cNvPr id="67" name="Rectangle 66"/>
            <p:cNvSpPr/>
            <p:nvPr/>
          </p:nvSpPr>
          <p:spPr>
            <a:xfrm>
              <a:off x="2103277" y="20026749"/>
              <a:ext cx="548634" cy="82295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8" name="Straight Connector 67"/>
            <p:cNvCxnSpPr/>
            <p:nvPr/>
          </p:nvCxnSpPr>
          <p:spPr>
            <a:xfrm>
              <a:off x="2651911" y="20116701"/>
              <a:ext cx="0" cy="731511"/>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a:off x="2651911" y="20025261"/>
              <a:ext cx="91439" cy="182878"/>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70" name="Straight Connector 69"/>
            <p:cNvCxnSpPr/>
            <p:nvPr/>
          </p:nvCxnSpPr>
          <p:spPr>
            <a:xfrm>
              <a:off x="2103277" y="20025261"/>
              <a:ext cx="0" cy="822951"/>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71" name="Rectangle 70"/>
            <p:cNvSpPr/>
            <p:nvPr/>
          </p:nvSpPr>
          <p:spPr>
            <a:xfrm>
              <a:off x="2011838" y="20665334"/>
              <a:ext cx="91439" cy="182878"/>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Arc 71"/>
            <p:cNvSpPr/>
            <p:nvPr/>
          </p:nvSpPr>
          <p:spPr>
            <a:xfrm flipV="1">
              <a:off x="2103277" y="20665335"/>
              <a:ext cx="548634" cy="365755"/>
            </a:xfrm>
            <a:prstGeom prst="arc">
              <a:avLst>
                <a:gd name="adj1" fmla="val 10714651"/>
                <a:gd name="adj2" fmla="val 100870"/>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Arc 72"/>
            <p:cNvSpPr/>
            <p:nvPr/>
          </p:nvSpPr>
          <p:spPr>
            <a:xfrm>
              <a:off x="2103277" y="19843871"/>
              <a:ext cx="548634" cy="365755"/>
            </a:xfrm>
            <a:prstGeom prst="arc">
              <a:avLst>
                <a:gd name="adj1" fmla="val 10777592"/>
                <a:gd name="adj2" fmla="val 100870"/>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4" name="TextBox 73"/>
          <p:cNvSpPr txBox="1"/>
          <p:nvPr/>
        </p:nvSpPr>
        <p:spPr>
          <a:xfrm>
            <a:off x="3657610" y="3061756"/>
            <a:ext cx="1181414" cy="215444"/>
          </a:xfrm>
          <a:prstGeom prst="rect">
            <a:avLst/>
          </a:prstGeom>
          <a:noFill/>
        </p:spPr>
        <p:txBody>
          <a:bodyPr wrap="none" lIns="0" tIns="0" rIns="0" bIns="0" rtlCol="0" anchor="ctr" anchorCtr="0">
            <a:spAutoFit/>
          </a:bodyPr>
          <a:lstStyle/>
          <a:p>
            <a:r>
              <a:rPr lang="en-US" sz="1400" dirty="0" smtClean="0">
                <a:solidFill>
                  <a:schemeClr val="bg1"/>
                </a:solidFill>
                <a:latin typeface="Comic Sans MS" panose="030F0702030302020204" pitchFamily="66" charset="0"/>
              </a:rPr>
              <a:t>Air Separator</a:t>
            </a:r>
            <a:endParaRPr lang="en-US" sz="1400" dirty="0">
              <a:solidFill>
                <a:schemeClr val="bg1"/>
              </a:solidFill>
              <a:latin typeface="Comic Sans MS" panose="030F0702030302020204" pitchFamily="66" charset="0"/>
            </a:endParaRPr>
          </a:p>
        </p:txBody>
      </p:sp>
      <p:grpSp>
        <p:nvGrpSpPr>
          <p:cNvPr id="95" name="Group 94"/>
          <p:cNvGrpSpPr/>
          <p:nvPr/>
        </p:nvGrpSpPr>
        <p:grpSpPr>
          <a:xfrm>
            <a:off x="2468903" y="4069073"/>
            <a:ext cx="3653217" cy="1463024"/>
            <a:chOff x="2468903" y="3611878"/>
            <a:chExt cx="3653217" cy="1463024"/>
          </a:xfrm>
        </p:grpSpPr>
        <p:grpSp>
          <p:nvGrpSpPr>
            <p:cNvPr id="63" name="Group 62"/>
            <p:cNvGrpSpPr/>
            <p:nvPr/>
          </p:nvGrpSpPr>
          <p:grpSpPr>
            <a:xfrm>
              <a:off x="2468903" y="3613366"/>
              <a:ext cx="666855" cy="1461536"/>
              <a:chOff x="2468903" y="3613366"/>
              <a:chExt cx="666855" cy="1461536"/>
            </a:xfrm>
          </p:grpSpPr>
          <p:cxnSp>
            <p:nvCxnSpPr>
              <p:cNvPr id="9" name="Straight Connector 8"/>
              <p:cNvCxnSpPr/>
              <p:nvPr/>
            </p:nvCxnSpPr>
            <p:spPr>
              <a:xfrm rot="-2700000">
                <a:off x="2952878" y="4081182"/>
                <a:ext cx="182880" cy="0"/>
              </a:xfrm>
              <a:prstGeom prst="line">
                <a:avLst/>
              </a:prstGeom>
              <a:ln w="25400" cap="rnd">
                <a:solidFill>
                  <a:srgbClr val="008FFC"/>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108976" y="3613366"/>
                <a:ext cx="0" cy="403158"/>
              </a:xfrm>
              <a:prstGeom prst="line">
                <a:avLst/>
              </a:prstGeom>
              <a:ln w="25400" cap="rnd">
                <a:solidFill>
                  <a:srgbClr val="008FFC"/>
                </a:solidFill>
              </a:ln>
            </p:spPr>
            <p:style>
              <a:lnRef idx="1">
                <a:schemeClr val="accent1"/>
              </a:lnRef>
              <a:fillRef idx="0">
                <a:schemeClr val="accent1"/>
              </a:fillRef>
              <a:effectRef idx="0">
                <a:schemeClr val="accent1"/>
              </a:effectRef>
              <a:fontRef idx="minor">
                <a:schemeClr val="tx1"/>
              </a:fontRef>
            </p:style>
          </p:cxnSp>
          <p:grpSp>
            <p:nvGrpSpPr>
              <p:cNvPr id="5" name="Group 4"/>
              <p:cNvGrpSpPr>
                <a:grpSpLocks noChangeAspect="1"/>
              </p:cNvGrpSpPr>
              <p:nvPr/>
            </p:nvGrpSpPr>
            <p:grpSpPr>
              <a:xfrm rot="-2700000">
                <a:off x="2916936" y="4023356"/>
                <a:ext cx="137158" cy="274320"/>
                <a:chOff x="3017537" y="3840480"/>
                <a:chExt cx="137158" cy="274320"/>
              </a:xfrm>
            </p:grpSpPr>
            <p:sp>
              <p:nvSpPr>
                <p:cNvPr id="25" name="Rectangle 24"/>
                <p:cNvSpPr/>
                <p:nvPr/>
              </p:nvSpPr>
              <p:spPr>
                <a:xfrm>
                  <a:off x="3017537" y="3886195"/>
                  <a:ext cx="91439" cy="182878"/>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Rectangle 30"/>
                <p:cNvSpPr/>
                <p:nvPr/>
              </p:nvSpPr>
              <p:spPr>
                <a:xfrm>
                  <a:off x="3108976" y="3840480"/>
                  <a:ext cx="45719" cy="274320"/>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3" name="Rectangle 22"/>
              <p:cNvSpPr/>
              <p:nvPr/>
            </p:nvSpPr>
            <p:spPr>
              <a:xfrm>
                <a:off x="2468903" y="4251951"/>
                <a:ext cx="548634" cy="82295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p:nvPr/>
            </p:nvCxnSpPr>
            <p:spPr>
              <a:xfrm>
                <a:off x="3017537" y="4251951"/>
                <a:ext cx="0" cy="822951"/>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468903" y="4251951"/>
                <a:ext cx="0" cy="822951"/>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Arc 27"/>
              <p:cNvSpPr/>
              <p:nvPr/>
            </p:nvSpPr>
            <p:spPr>
              <a:xfrm>
                <a:off x="2468903" y="4070561"/>
                <a:ext cx="548634" cy="365755"/>
              </a:xfrm>
              <a:prstGeom prst="arc">
                <a:avLst>
                  <a:gd name="adj1" fmla="val 10777592"/>
                  <a:gd name="adj2" fmla="val 100870"/>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 name="Straight Connector 3"/>
              <p:cNvCxnSpPr/>
              <p:nvPr/>
            </p:nvCxnSpPr>
            <p:spPr>
              <a:xfrm>
                <a:off x="2468903" y="5074902"/>
                <a:ext cx="548634"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2" name="Group 61"/>
            <p:cNvGrpSpPr/>
            <p:nvPr/>
          </p:nvGrpSpPr>
          <p:grpSpPr>
            <a:xfrm>
              <a:off x="3108976" y="3611878"/>
              <a:ext cx="3013144" cy="822951"/>
              <a:chOff x="3108976" y="3429000"/>
              <a:chExt cx="3013144" cy="822951"/>
            </a:xfrm>
          </p:grpSpPr>
          <p:grpSp>
            <p:nvGrpSpPr>
              <p:cNvPr id="40" name="Group 39"/>
              <p:cNvGrpSpPr/>
              <p:nvPr/>
            </p:nvGrpSpPr>
            <p:grpSpPr>
              <a:xfrm>
                <a:off x="3108976" y="3429000"/>
                <a:ext cx="1280146" cy="548632"/>
                <a:chOff x="3108976" y="3427512"/>
                <a:chExt cx="1280146" cy="548632"/>
              </a:xfrm>
            </p:grpSpPr>
            <p:cxnSp>
              <p:nvCxnSpPr>
                <p:cNvPr id="93" name="Straight Connector 92"/>
                <p:cNvCxnSpPr/>
                <p:nvPr/>
              </p:nvCxnSpPr>
              <p:spPr>
                <a:xfrm>
                  <a:off x="3657607" y="3886195"/>
                  <a:ext cx="640080" cy="0"/>
                </a:xfrm>
                <a:prstGeom prst="line">
                  <a:avLst/>
                </a:prstGeom>
                <a:ln w="25400" cap="rnd">
                  <a:solidFill>
                    <a:srgbClr val="008FFC"/>
                  </a:solidFill>
                </a:ln>
              </p:spPr>
              <p:style>
                <a:lnRef idx="1">
                  <a:schemeClr val="accent1"/>
                </a:lnRef>
                <a:fillRef idx="0">
                  <a:schemeClr val="accent1"/>
                </a:fillRef>
                <a:effectRef idx="0">
                  <a:schemeClr val="accent1"/>
                </a:effectRef>
                <a:fontRef idx="minor">
                  <a:schemeClr val="tx1"/>
                </a:fontRef>
              </p:style>
            </p:cxnSp>
            <p:grpSp>
              <p:nvGrpSpPr>
                <p:cNvPr id="64" name="Group 63"/>
                <p:cNvGrpSpPr>
                  <a:grpSpLocks noChangeAspect="1"/>
                </p:cNvGrpSpPr>
                <p:nvPr/>
              </p:nvGrpSpPr>
              <p:grpSpPr>
                <a:xfrm>
                  <a:off x="3474730" y="3429000"/>
                  <a:ext cx="182880" cy="365756"/>
                  <a:chOff x="6217898" y="228635"/>
                  <a:chExt cx="365760" cy="731512"/>
                </a:xfrm>
              </p:grpSpPr>
              <p:cxnSp>
                <p:nvCxnSpPr>
                  <p:cNvPr id="65" name="Straight Connector 64"/>
                  <p:cNvCxnSpPr/>
                  <p:nvPr/>
                </p:nvCxnSpPr>
                <p:spPr>
                  <a:xfrm flipH="1">
                    <a:off x="6400780" y="228635"/>
                    <a:ext cx="1" cy="73151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V="1">
                    <a:off x="6400777" y="502944"/>
                    <a:ext cx="2" cy="3657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6" name="Group 75"/>
                  <p:cNvGrpSpPr/>
                  <p:nvPr/>
                </p:nvGrpSpPr>
                <p:grpSpPr>
                  <a:xfrm>
                    <a:off x="6217921" y="320074"/>
                    <a:ext cx="274298" cy="458437"/>
                    <a:chOff x="6263640" y="320074"/>
                    <a:chExt cx="274298" cy="458437"/>
                  </a:xfrm>
                </p:grpSpPr>
                <p:grpSp>
                  <p:nvGrpSpPr>
                    <p:cNvPr id="77" name="Group 76"/>
                    <p:cNvGrpSpPr/>
                    <p:nvPr/>
                  </p:nvGrpSpPr>
                  <p:grpSpPr>
                    <a:xfrm>
                      <a:off x="6263640" y="320074"/>
                      <a:ext cx="182878" cy="458437"/>
                      <a:chOff x="6217902" y="320074"/>
                      <a:chExt cx="182878" cy="458437"/>
                    </a:xfrm>
                  </p:grpSpPr>
                  <p:cxnSp>
                    <p:nvCxnSpPr>
                      <p:cNvPr id="80" name="Straight Connector 79"/>
                      <p:cNvCxnSpPr/>
                      <p:nvPr/>
                    </p:nvCxnSpPr>
                    <p:spPr>
                      <a:xfrm>
                        <a:off x="6400780" y="320074"/>
                        <a:ext cx="0" cy="458437"/>
                      </a:xfrm>
                      <a:prstGeom prst="lin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a:off x="6217902" y="320074"/>
                        <a:ext cx="182877" cy="91439"/>
                      </a:xfrm>
                      <a:prstGeom prst="lin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78" name="Rectangle 77"/>
                    <p:cNvSpPr/>
                    <p:nvPr/>
                  </p:nvSpPr>
                  <p:spPr>
                    <a:xfrm>
                      <a:off x="6400779" y="411513"/>
                      <a:ext cx="91440" cy="274310"/>
                    </a:xfrm>
                    <a:prstGeom prst="rect">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79" name="Rectangle 78"/>
                    <p:cNvSpPr/>
                    <p:nvPr/>
                  </p:nvSpPr>
                  <p:spPr>
                    <a:xfrm rot="5400000">
                      <a:off x="6469359" y="448056"/>
                      <a:ext cx="91440" cy="45719"/>
                    </a:xfrm>
                    <a:prstGeom prst="rect">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grpSp>
            <p:cxnSp>
              <p:nvCxnSpPr>
                <p:cNvPr id="43" name="Straight Connector 42"/>
                <p:cNvCxnSpPr/>
                <p:nvPr/>
              </p:nvCxnSpPr>
              <p:spPr>
                <a:xfrm>
                  <a:off x="3108976" y="3703317"/>
                  <a:ext cx="1280146" cy="622"/>
                </a:xfrm>
                <a:prstGeom prst="line">
                  <a:avLst/>
                </a:prstGeom>
                <a:ln w="25400" cap="rnd">
                  <a:solidFill>
                    <a:srgbClr val="008FFC"/>
                  </a:solidFill>
                </a:ln>
              </p:spPr>
              <p:style>
                <a:lnRef idx="1">
                  <a:schemeClr val="accent1"/>
                </a:lnRef>
                <a:fillRef idx="0">
                  <a:schemeClr val="accent1"/>
                </a:fillRef>
                <a:effectRef idx="0">
                  <a:schemeClr val="accent1"/>
                </a:effectRef>
                <a:fontRef idx="minor">
                  <a:schemeClr val="tx1"/>
                </a:fontRef>
              </p:style>
            </p:cxnSp>
            <p:grpSp>
              <p:nvGrpSpPr>
                <p:cNvPr id="44" name="Group 43"/>
                <p:cNvGrpSpPr>
                  <a:grpSpLocks noChangeAspect="1"/>
                </p:cNvGrpSpPr>
                <p:nvPr/>
              </p:nvGrpSpPr>
              <p:grpSpPr>
                <a:xfrm rot="5400000">
                  <a:off x="3749049" y="3657599"/>
                  <a:ext cx="91440" cy="91438"/>
                  <a:chOff x="914440" y="4526267"/>
                  <a:chExt cx="182883" cy="182879"/>
                </a:xfrm>
              </p:grpSpPr>
              <p:grpSp>
                <p:nvGrpSpPr>
                  <p:cNvPr id="45" name="Group 44"/>
                  <p:cNvGrpSpPr/>
                  <p:nvPr/>
                </p:nvGrpSpPr>
                <p:grpSpPr>
                  <a:xfrm>
                    <a:off x="914440" y="4526267"/>
                    <a:ext cx="182883" cy="182879"/>
                    <a:chOff x="914435" y="4160512"/>
                    <a:chExt cx="182883" cy="182879"/>
                  </a:xfrm>
                </p:grpSpPr>
                <p:sp>
                  <p:nvSpPr>
                    <p:cNvPr id="47" name="Isosceles Triangle 46"/>
                    <p:cNvSpPr/>
                    <p:nvPr/>
                  </p:nvSpPr>
                  <p:spPr>
                    <a:xfrm flipV="1">
                      <a:off x="914438" y="4160512"/>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48" name="Isosceles Triangle 47"/>
                    <p:cNvSpPr/>
                    <p:nvPr/>
                  </p:nvSpPr>
                  <p:spPr>
                    <a:xfrm>
                      <a:off x="914435" y="4251951"/>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46" name="Oval 45"/>
                  <p:cNvSpPr>
                    <a:spLocks noChangeAspect="1"/>
                  </p:cNvSpPr>
                  <p:nvPr/>
                </p:nvSpPr>
                <p:spPr>
                  <a:xfrm>
                    <a:off x="960120" y="4572000"/>
                    <a:ext cx="91440" cy="91440"/>
                  </a:xfrm>
                  <a:prstGeom prst="ellipse">
                    <a:avLst/>
                  </a:prstGeom>
                  <a:solidFill>
                    <a:schemeClr val="bg1">
                      <a:lumMod val="7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p:cNvGrpSpPr/>
                <p:nvPr/>
              </p:nvGrpSpPr>
              <p:grpSpPr>
                <a:xfrm>
                  <a:off x="3931926" y="3427512"/>
                  <a:ext cx="182872" cy="548632"/>
                  <a:chOff x="3931926" y="3427512"/>
                  <a:chExt cx="182872" cy="548632"/>
                </a:xfrm>
              </p:grpSpPr>
              <p:cxnSp>
                <p:nvCxnSpPr>
                  <p:cNvPr id="50" name="Straight Connector 49"/>
                  <p:cNvCxnSpPr/>
                  <p:nvPr/>
                </p:nvCxnSpPr>
                <p:spPr>
                  <a:xfrm rot="16200000" flipH="1">
                    <a:off x="3657610" y="3701828"/>
                    <a:ext cx="54863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3" name="Group 52"/>
                  <p:cNvGrpSpPr/>
                  <p:nvPr/>
                </p:nvGrpSpPr>
                <p:grpSpPr>
                  <a:xfrm rot="16200000">
                    <a:off x="3933957" y="3656093"/>
                    <a:ext cx="91442" cy="91440"/>
                    <a:chOff x="914435" y="4160512"/>
                    <a:chExt cx="182883" cy="182879"/>
                  </a:xfrm>
                </p:grpSpPr>
                <p:sp>
                  <p:nvSpPr>
                    <p:cNvPr id="56" name="Isosceles Triangle 55"/>
                    <p:cNvSpPr/>
                    <p:nvPr/>
                  </p:nvSpPr>
                  <p:spPr>
                    <a:xfrm flipV="1">
                      <a:off x="914438" y="4160512"/>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60" name="Isosceles Triangle 59"/>
                    <p:cNvSpPr/>
                    <p:nvPr/>
                  </p:nvSpPr>
                  <p:spPr>
                    <a:xfrm>
                      <a:off x="914435" y="4251951"/>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cxnSp>
                <p:nvCxnSpPr>
                  <p:cNvPr id="54" name="Straight Connector 53"/>
                  <p:cNvCxnSpPr>
                    <a:stCxn id="60" idx="0"/>
                    <a:endCxn id="22" idx="2"/>
                  </p:cNvCxnSpPr>
                  <p:nvPr/>
                </p:nvCxnSpPr>
                <p:spPr>
                  <a:xfrm flipV="1">
                    <a:off x="3979678" y="3533897"/>
                    <a:ext cx="0" cy="167917"/>
                  </a:xfrm>
                  <a:prstGeom prst="lin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Isosceles Triangle 21"/>
                  <p:cNvSpPr/>
                  <p:nvPr/>
                </p:nvSpPr>
                <p:spPr>
                  <a:xfrm rot="5400000">
                    <a:off x="4002263" y="3511311"/>
                    <a:ext cx="89950" cy="135121"/>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grpSp>
              <p:nvGrpSpPr>
                <p:cNvPr id="82" name="Group 81"/>
                <p:cNvGrpSpPr>
                  <a:grpSpLocks noChangeAspect="1"/>
                </p:cNvGrpSpPr>
                <p:nvPr/>
              </p:nvGrpSpPr>
              <p:grpSpPr>
                <a:xfrm rot="5400000">
                  <a:off x="4114804" y="3657599"/>
                  <a:ext cx="91440" cy="91438"/>
                  <a:chOff x="914440" y="4526267"/>
                  <a:chExt cx="182883" cy="182879"/>
                </a:xfrm>
              </p:grpSpPr>
              <p:grpSp>
                <p:nvGrpSpPr>
                  <p:cNvPr id="83" name="Group 82"/>
                  <p:cNvGrpSpPr/>
                  <p:nvPr/>
                </p:nvGrpSpPr>
                <p:grpSpPr>
                  <a:xfrm>
                    <a:off x="914440" y="4526267"/>
                    <a:ext cx="182883" cy="182879"/>
                    <a:chOff x="914435" y="4160512"/>
                    <a:chExt cx="182883" cy="182879"/>
                  </a:xfrm>
                </p:grpSpPr>
                <p:sp>
                  <p:nvSpPr>
                    <p:cNvPr id="85" name="Isosceles Triangle 84"/>
                    <p:cNvSpPr/>
                    <p:nvPr/>
                  </p:nvSpPr>
                  <p:spPr>
                    <a:xfrm flipV="1">
                      <a:off x="914438" y="4160512"/>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86" name="Isosceles Triangle 85"/>
                    <p:cNvSpPr/>
                    <p:nvPr/>
                  </p:nvSpPr>
                  <p:spPr>
                    <a:xfrm>
                      <a:off x="914435" y="4251951"/>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84" name="Oval 83"/>
                  <p:cNvSpPr>
                    <a:spLocks noChangeAspect="1"/>
                  </p:cNvSpPr>
                  <p:nvPr/>
                </p:nvSpPr>
                <p:spPr>
                  <a:xfrm>
                    <a:off x="960120" y="4572000"/>
                    <a:ext cx="91440" cy="91440"/>
                  </a:xfrm>
                  <a:prstGeom prst="ellipse">
                    <a:avLst/>
                  </a:prstGeom>
                  <a:solidFill>
                    <a:schemeClr val="bg1">
                      <a:lumMod val="7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7" name="Group 86"/>
                <p:cNvGrpSpPr>
                  <a:grpSpLocks noChangeAspect="1"/>
                </p:cNvGrpSpPr>
                <p:nvPr/>
              </p:nvGrpSpPr>
              <p:grpSpPr>
                <a:xfrm rot="5400000">
                  <a:off x="3931926" y="3840480"/>
                  <a:ext cx="91440" cy="91438"/>
                  <a:chOff x="914440" y="4526267"/>
                  <a:chExt cx="182883" cy="182879"/>
                </a:xfrm>
              </p:grpSpPr>
              <p:grpSp>
                <p:nvGrpSpPr>
                  <p:cNvPr id="88" name="Group 87"/>
                  <p:cNvGrpSpPr/>
                  <p:nvPr/>
                </p:nvGrpSpPr>
                <p:grpSpPr>
                  <a:xfrm>
                    <a:off x="914440" y="4526267"/>
                    <a:ext cx="182883" cy="182879"/>
                    <a:chOff x="914435" y="4160512"/>
                    <a:chExt cx="182883" cy="182879"/>
                  </a:xfrm>
                </p:grpSpPr>
                <p:sp>
                  <p:nvSpPr>
                    <p:cNvPr id="90" name="Isosceles Triangle 89"/>
                    <p:cNvSpPr/>
                    <p:nvPr/>
                  </p:nvSpPr>
                  <p:spPr>
                    <a:xfrm flipV="1">
                      <a:off x="914438" y="4160512"/>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91" name="Isosceles Triangle 90"/>
                    <p:cNvSpPr/>
                    <p:nvPr/>
                  </p:nvSpPr>
                  <p:spPr>
                    <a:xfrm>
                      <a:off x="914435" y="4251951"/>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89" name="Oval 88"/>
                  <p:cNvSpPr>
                    <a:spLocks noChangeAspect="1"/>
                  </p:cNvSpPr>
                  <p:nvPr/>
                </p:nvSpPr>
                <p:spPr>
                  <a:xfrm>
                    <a:off x="960120" y="4572000"/>
                    <a:ext cx="91440" cy="91440"/>
                  </a:xfrm>
                  <a:prstGeom prst="ellipse">
                    <a:avLst/>
                  </a:prstGeom>
                  <a:solidFill>
                    <a:schemeClr val="bg1">
                      <a:lumMod val="7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6" name="Straight Connector 35"/>
                <p:cNvCxnSpPr/>
                <p:nvPr/>
              </p:nvCxnSpPr>
              <p:spPr>
                <a:xfrm>
                  <a:off x="3657607" y="3703939"/>
                  <a:ext cx="4" cy="183744"/>
                </a:xfrm>
                <a:prstGeom prst="line">
                  <a:avLst/>
                </a:prstGeom>
                <a:ln w="25400" cap="rnd">
                  <a:solidFill>
                    <a:srgbClr val="008FFC"/>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4297683" y="3703317"/>
                  <a:ext cx="4" cy="183744"/>
                </a:xfrm>
                <a:prstGeom prst="line">
                  <a:avLst/>
                </a:prstGeom>
                <a:ln w="25400" cap="rnd">
                  <a:solidFill>
                    <a:srgbClr val="008FFC"/>
                  </a:solidFill>
                </a:ln>
              </p:spPr>
              <p:style>
                <a:lnRef idx="1">
                  <a:schemeClr val="accent1"/>
                </a:lnRef>
                <a:fillRef idx="0">
                  <a:schemeClr val="accent1"/>
                </a:fillRef>
                <a:effectRef idx="0">
                  <a:schemeClr val="accent1"/>
                </a:effectRef>
                <a:fontRef idx="minor">
                  <a:schemeClr val="tx1"/>
                </a:fontRef>
              </p:style>
            </p:cxnSp>
          </p:grpSp>
          <p:sp>
            <p:nvSpPr>
              <p:cNvPr id="94" name="TextBox 93"/>
              <p:cNvSpPr txBox="1"/>
              <p:nvPr/>
            </p:nvSpPr>
            <p:spPr>
              <a:xfrm>
                <a:off x="4476218" y="3605620"/>
                <a:ext cx="1645902" cy="646331"/>
              </a:xfrm>
              <a:prstGeom prst="rect">
                <a:avLst/>
              </a:prstGeom>
              <a:noFill/>
            </p:spPr>
            <p:txBody>
              <a:bodyPr wrap="square" lIns="0" tIns="0" rIns="0" bIns="0" rtlCol="0" anchor="ctr" anchorCtr="0">
                <a:spAutoFit/>
              </a:bodyPr>
              <a:lstStyle/>
              <a:p>
                <a:r>
                  <a:rPr lang="en-US" sz="1400" dirty="0" smtClean="0">
                    <a:solidFill>
                      <a:schemeClr val="bg1"/>
                    </a:solidFill>
                    <a:latin typeface="Comic Sans MS" panose="030F0702030302020204" pitchFamily="66" charset="0"/>
                  </a:rPr>
                  <a:t>Cold water make-up from a back flow preventer</a:t>
                </a:r>
                <a:endParaRPr lang="en-US" sz="1400" dirty="0">
                  <a:solidFill>
                    <a:schemeClr val="bg1"/>
                  </a:solidFill>
                  <a:latin typeface="Comic Sans MS" panose="030F0702030302020204" pitchFamily="66" charset="0"/>
                </a:endParaRPr>
              </a:p>
            </p:txBody>
          </p:sp>
        </p:grpSp>
      </p:grpSp>
      <p:sp>
        <p:nvSpPr>
          <p:cNvPr id="96" name="TextBox 95"/>
          <p:cNvSpPr txBox="1"/>
          <p:nvPr/>
        </p:nvSpPr>
        <p:spPr>
          <a:xfrm>
            <a:off x="3657610" y="5166341"/>
            <a:ext cx="2460610" cy="215444"/>
          </a:xfrm>
          <a:prstGeom prst="rect">
            <a:avLst/>
          </a:prstGeom>
          <a:noFill/>
        </p:spPr>
        <p:txBody>
          <a:bodyPr wrap="none" lIns="0" tIns="0" rIns="0" bIns="0" rtlCol="0" anchor="ctr" anchorCtr="0">
            <a:spAutoFit/>
          </a:bodyPr>
          <a:lstStyle/>
          <a:p>
            <a:r>
              <a:rPr lang="en-US" sz="1400" dirty="0" smtClean="0">
                <a:solidFill>
                  <a:schemeClr val="bg1"/>
                </a:solidFill>
                <a:latin typeface="Comic Sans MS" panose="030F0702030302020204" pitchFamily="66" charset="0"/>
              </a:rPr>
              <a:t>Expansion Tank with Make-up</a:t>
            </a:r>
            <a:endParaRPr lang="en-US" sz="1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3325467617"/>
      </p:ext>
    </p:extLst>
  </p:cSld>
  <p:clrMapOvr>
    <a:masterClrMapping/>
  </p:clrMapOvr>
</p:sld>
</file>

<file path=ppt/theme/theme1.xml><?xml version="1.0" encoding="utf-8"?>
<a:theme xmlns:a="http://schemas.openxmlformats.org/drawingml/2006/main" name="2013-09-11 FDE Black">
  <a:themeElements>
    <a:clrScheme name="FDE Primary">
      <a:dk1>
        <a:srgbClr val="000000"/>
      </a:dk1>
      <a:lt1>
        <a:srgbClr val="FFFFFF"/>
      </a:lt1>
      <a:dk2>
        <a:srgbClr val="FFFFFF"/>
      </a:dk2>
      <a:lt2>
        <a:srgbClr val="000000"/>
      </a:lt2>
      <a:accent1>
        <a:srgbClr val="FF0000"/>
      </a:accent1>
      <a:accent2>
        <a:srgbClr val="FFFF00"/>
      </a:accent2>
      <a:accent3>
        <a:srgbClr val="FF9933"/>
      </a:accent3>
      <a:accent4>
        <a:srgbClr val="009900"/>
      </a:accent4>
      <a:accent5>
        <a:srgbClr val="0000FF"/>
      </a:accent5>
      <a:accent6>
        <a:srgbClr val="9933FF"/>
      </a:accent6>
      <a:hlink>
        <a:srgbClr val="00B0F0"/>
      </a:hlink>
      <a:folHlink>
        <a:srgbClr val="6565FF"/>
      </a:folHlink>
    </a:clrScheme>
    <a:fontScheme name="Arial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pattFill prst="zigZag">
          <a:fgClr>
            <a:srgbClr val="CC9900"/>
          </a:fgClr>
          <a:bgClr>
            <a:schemeClr val="bg1"/>
          </a:bgClr>
        </a:pattFill>
        <a:ln w="38100" cap="rnd">
          <a:solidFill>
            <a:schemeClr val="bg1"/>
          </a:solidFill>
        </a:ln>
      </a:spPr>
      <a:bodyPr/>
      <a:lst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2014-11-24 FDE Black</Template>
  <TotalTime>5348</TotalTime>
  <Words>1317</Words>
  <Application>Microsoft Office PowerPoint</Application>
  <PresentationFormat>On-screen Show (4:3)</PresentationFormat>
  <Paragraphs>323</Paragraphs>
  <Slides>29</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Arial Narrow</vt:lpstr>
      <vt:lpstr>Calibri</vt:lpstr>
      <vt:lpstr>Comic Sans MS</vt:lpstr>
      <vt:lpstr>ヒラギノ角ゴ Pro W3</vt:lpstr>
      <vt:lpstr>2013-09-11 FDE Black</vt:lpstr>
      <vt:lpstr>System Diagrams</vt:lpstr>
      <vt:lpstr>Notes</vt:lpstr>
      <vt:lpstr>Water Systems</vt:lpstr>
      <vt:lpstr>Piping</vt:lpstr>
      <vt:lpstr>Piping</vt:lpstr>
      <vt:lpstr>Piping</vt:lpstr>
      <vt:lpstr>Equipment</vt:lpstr>
      <vt:lpstr>Equipment</vt:lpstr>
      <vt:lpstr>Equipment</vt:lpstr>
      <vt:lpstr>Equipment</vt:lpstr>
      <vt:lpstr>Equipment</vt:lpstr>
      <vt:lpstr>Equipment</vt:lpstr>
      <vt:lpstr>Equipment</vt:lpstr>
      <vt:lpstr>Pumped Preheat Coil</vt:lpstr>
      <vt:lpstr>Heating Coil</vt:lpstr>
      <vt:lpstr>Heating Coils – Typical Circuit</vt:lpstr>
      <vt:lpstr>Cooling Coil</vt:lpstr>
      <vt:lpstr>Cooling Coils – Typical Circuit</vt:lpstr>
      <vt:lpstr>Air Systems</vt:lpstr>
      <vt:lpstr>Equipment</vt:lpstr>
      <vt:lpstr>Economizer Section, Louver</vt:lpstr>
      <vt:lpstr>Filters, Dampers</vt:lpstr>
      <vt:lpstr>PowerPoint Presentation</vt:lpstr>
      <vt:lpstr>Filters, Dampers</vt:lpstr>
      <vt:lpstr>Coils</vt:lpstr>
      <vt:lpstr>Evaporative Cooler</vt:lpstr>
      <vt:lpstr>Loads</vt:lpstr>
      <vt:lpstr>Common</vt:lpstr>
      <vt:lpstr>Match Line</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Diagrams</dc:title>
  <dc:creator>David Sellers</dc:creator>
  <cp:lastModifiedBy>David Sellers</cp:lastModifiedBy>
  <cp:revision>103</cp:revision>
  <dcterms:created xsi:type="dcterms:W3CDTF">2015-11-16T16:39:37Z</dcterms:created>
  <dcterms:modified xsi:type="dcterms:W3CDTF">2017-06-11T18:53:41Z</dcterms:modified>
</cp:coreProperties>
</file>