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6" r:id="rId1"/>
  </p:sldMasterIdLst>
  <p:notesMasterIdLst>
    <p:notesMasterId r:id="rId63"/>
  </p:notesMasterIdLst>
  <p:sldIdLst>
    <p:sldId id="256" r:id="rId2"/>
    <p:sldId id="270" r:id="rId3"/>
    <p:sldId id="324" r:id="rId4"/>
    <p:sldId id="323" r:id="rId5"/>
    <p:sldId id="326" r:id="rId6"/>
    <p:sldId id="325" r:id="rId7"/>
    <p:sldId id="263" r:id="rId8"/>
    <p:sldId id="264" r:id="rId9"/>
    <p:sldId id="265" r:id="rId10"/>
    <p:sldId id="266" r:id="rId11"/>
    <p:sldId id="267" r:id="rId12"/>
    <p:sldId id="300" r:id="rId13"/>
    <p:sldId id="268" r:id="rId14"/>
    <p:sldId id="330" r:id="rId15"/>
    <p:sldId id="329" r:id="rId16"/>
    <p:sldId id="335" r:id="rId17"/>
    <p:sldId id="269" r:id="rId18"/>
    <p:sldId id="301" r:id="rId19"/>
    <p:sldId id="302" r:id="rId20"/>
    <p:sldId id="303" r:id="rId21"/>
    <p:sldId id="305" r:id="rId22"/>
    <p:sldId id="306" r:id="rId23"/>
    <p:sldId id="307" r:id="rId24"/>
    <p:sldId id="313" r:id="rId25"/>
    <p:sldId id="315" r:id="rId26"/>
    <p:sldId id="316" r:id="rId27"/>
    <p:sldId id="317" r:id="rId28"/>
    <p:sldId id="318" r:id="rId29"/>
    <p:sldId id="320" r:id="rId30"/>
    <p:sldId id="319" r:id="rId31"/>
    <p:sldId id="331" r:id="rId32"/>
    <p:sldId id="332" r:id="rId33"/>
    <p:sldId id="333" r:id="rId34"/>
    <p:sldId id="322" r:id="rId35"/>
    <p:sldId id="321" r:id="rId36"/>
    <p:sldId id="401" r:id="rId37"/>
    <p:sldId id="273" r:id="rId38"/>
    <p:sldId id="334" r:id="rId39"/>
    <p:sldId id="365" r:id="rId40"/>
    <p:sldId id="367" r:id="rId41"/>
    <p:sldId id="368" r:id="rId42"/>
    <p:sldId id="369" r:id="rId43"/>
    <p:sldId id="278" r:id="rId44"/>
    <p:sldId id="336" r:id="rId45"/>
    <p:sldId id="342" r:id="rId46"/>
    <p:sldId id="340" r:id="rId47"/>
    <p:sldId id="343" r:id="rId48"/>
    <p:sldId id="351" r:id="rId49"/>
    <p:sldId id="346" r:id="rId50"/>
    <p:sldId id="356" r:id="rId51"/>
    <p:sldId id="354" r:id="rId52"/>
    <p:sldId id="347" r:id="rId53"/>
    <p:sldId id="355" r:id="rId54"/>
    <p:sldId id="281" r:id="rId55"/>
    <p:sldId id="349" r:id="rId56"/>
    <p:sldId id="350" r:id="rId57"/>
    <p:sldId id="275" r:id="rId58"/>
    <p:sldId id="282" r:id="rId59"/>
    <p:sldId id="353" r:id="rId60"/>
    <p:sldId id="276" r:id="rId61"/>
    <p:sldId id="337"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99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24" autoAdjust="0"/>
  </p:normalViewPr>
  <p:slideViewPr>
    <p:cSldViewPr snapToObjects="1" showGuides="1">
      <p:cViewPr varScale="1">
        <p:scale>
          <a:sx n="58" d="100"/>
          <a:sy n="58" d="100"/>
        </p:scale>
        <p:origin x="1662" y="66"/>
      </p:cViewPr>
      <p:guideLst>
        <p:guide orient="horz" pos="2161"/>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41BA9E-1171-4165-A481-77C66EB18561}" type="datetimeFigureOut">
              <a:rPr lang="en-US" smtClean="0"/>
              <a:t>4/4/2017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736FBA-0C09-4CF4-942D-A0EEA4E32234}" type="slidenum">
              <a:rPr lang="en-US" smtClean="0"/>
              <a:t>‹#›</a:t>
            </a:fld>
            <a:endParaRPr lang="en-US"/>
          </a:p>
        </p:txBody>
      </p:sp>
    </p:spTree>
    <p:extLst>
      <p:ext uri="{BB962C8B-B14F-4D97-AF65-F5344CB8AC3E}">
        <p14:creationId xmlns:p14="http://schemas.microsoft.com/office/powerpoint/2010/main" val="3408061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2</a:t>
            </a:fld>
            <a:endParaRPr lang="en-US"/>
          </a:p>
        </p:txBody>
      </p:sp>
    </p:spTree>
    <p:extLst>
      <p:ext uri="{BB962C8B-B14F-4D97-AF65-F5344CB8AC3E}">
        <p14:creationId xmlns:p14="http://schemas.microsoft.com/office/powerpoint/2010/main" val="2014928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smtClean="0"/>
              <a:t>GreenPrints 2002 – Atalanta, GA</a:t>
            </a:r>
            <a:endParaRPr lang="en-US"/>
          </a:p>
        </p:txBody>
      </p:sp>
      <p:sp>
        <p:nvSpPr>
          <p:cNvPr id="5" name="Slide Number Placeholder 4"/>
          <p:cNvSpPr>
            <a:spLocks noGrp="1"/>
          </p:cNvSpPr>
          <p:nvPr>
            <p:ph type="sldNum" sz="quarter" idx="11"/>
          </p:nvPr>
        </p:nvSpPr>
        <p:spPr/>
        <p:txBody>
          <a:bodyPr/>
          <a:lstStyle/>
          <a:p>
            <a:fld id="{4A1FB558-41CB-4FCD-A1C5-761EB585F49C}" type="slidenum">
              <a:rPr lang="en-US" smtClean="0"/>
              <a:pPr/>
              <a:t>11</a:t>
            </a:fld>
            <a:endParaRPr lang="en-US"/>
          </a:p>
        </p:txBody>
      </p:sp>
      <p:sp>
        <p:nvSpPr>
          <p:cNvPr id="6" name="Date Placeholder 5"/>
          <p:cNvSpPr>
            <a:spLocks noGrp="1"/>
          </p:cNvSpPr>
          <p:nvPr>
            <p:ph type="dt" idx="12"/>
          </p:nvPr>
        </p:nvSpPr>
        <p:spPr/>
        <p:txBody>
          <a:bodyPr/>
          <a:lstStyle/>
          <a:p>
            <a:fld id="{376D856F-F47A-41FD-83A4-DBCFEB0989A6}" type="datetime1">
              <a:rPr lang="en-US" smtClean="0"/>
              <a:pPr/>
              <a:t>4/4/2017</a:t>
            </a:fld>
            <a:endParaRPr lang="en-US"/>
          </a:p>
        </p:txBody>
      </p:sp>
    </p:spTree>
    <p:extLst>
      <p:ext uri="{BB962C8B-B14F-4D97-AF65-F5344CB8AC3E}">
        <p14:creationId xmlns:p14="http://schemas.microsoft.com/office/powerpoint/2010/main" val="1115541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http://www.flowoffluids.com/publications/crane-tp-410.aspx</a:t>
            </a:r>
            <a:endParaRPr lang="en-US" dirty="0"/>
          </a:p>
        </p:txBody>
      </p:sp>
      <p:sp>
        <p:nvSpPr>
          <p:cNvPr id="4" name="Footer Placeholder 3"/>
          <p:cNvSpPr>
            <a:spLocks noGrp="1"/>
          </p:cNvSpPr>
          <p:nvPr>
            <p:ph type="ftr" sz="quarter" idx="10"/>
          </p:nvPr>
        </p:nvSpPr>
        <p:spPr/>
        <p:txBody>
          <a:bodyPr/>
          <a:lstStyle/>
          <a:p>
            <a:r>
              <a:rPr lang="en-US" smtClean="0"/>
              <a:t>GreenPrints 2002 – Atalanta, GA</a:t>
            </a:r>
            <a:endParaRPr lang="en-US"/>
          </a:p>
        </p:txBody>
      </p:sp>
      <p:sp>
        <p:nvSpPr>
          <p:cNvPr id="5" name="Slide Number Placeholder 4"/>
          <p:cNvSpPr>
            <a:spLocks noGrp="1"/>
          </p:cNvSpPr>
          <p:nvPr>
            <p:ph type="sldNum" sz="quarter" idx="11"/>
          </p:nvPr>
        </p:nvSpPr>
        <p:spPr/>
        <p:txBody>
          <a:bodyPr/>
          <a:lstStyle/>
          <a:p>
            <a:fld id="{4A1FB558-41CB-4FCD-A1C5-761EB585F49C}" type="slidenum">
              <a:rPr lang="en-US" smtClean="0"/>
              <a:pPr/>
              <a:t>17</a:t>
            </a:fld>
            <a:endParaRPr lang="en-US"/>
          </a:p>
        </p:txBody>
      </p:sp>
      <p:sp>
        <p:nvSpPr>
          <p:cNvPr id="6" name="Date Placeholder 5"/>
          <p:cNvSpPr>
            <a:spLocks noGrp="1"/>
          </p:cNvSpPr>
          <p:nvPr>
            <p:ph type="dt" idx="12"/>
          </p:nvPr>
        </p:nvSpPr>
        <p:spPr/>
        <p:txBody>
          <a:bodyPr/>
          <a:lstStyle/>
          <a:p>
            <a:fld id="{376D856F-F47A-41FD-83A4-DBCFEB0989A6}" type="datetime1">
              <a:rPr lang="en-US" smtClean="0"/>
              <a:pPr/>
              <a:t>4/4/2017</a:t>
            </a:fld>
            <a:endParaRPr lang="en-US"/>
          </a:p>
        </p:txBody>
      </p:sp>
    </p:spTree>
    <p:extLst>
      <p:ext uri="{BB962C8B-B14F-4D97-AF65-F5344CB8AC3E}">
        <p14:creationId xmlns:p14="http://schemas.microsoft.com/office/powerpoint/2010/main" val="1632342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6"/>
          <p:cNvSpPr>
            <a:spLocks noGrp="1" noChangeArrowheads="1"/>
          </p:cNvSpPr>
          <p:nvPr>
            <p:ph type="ftr" sz="quarter" idx="4"/>
          </p:nvPr>
        </p:nvSpPr>
        <p:spPr>
          <a:noFill/>
        </p:spPr>
        <p:txBody>
          <a:bodyPr/>
          <a:lstStyle/>
          <a:p>
            <a:r>
              <a:rPr lang="en-US" smtClean="0"/>
              <a:t>GreenPrints 2002 – Atalanta, GA</a:t>
            </a:r>
          </a:p>
        </p:txBody>
      </p:sp>
      <p:sp>
        <p:nvSpPr>
          <p:cNvPr id="168963" name="Rectangle 7"/>
          <p:cNvSpPr>
            <a:spLocks noGrp="1" noChangeArrowheads="1"/>
          </p:cNvSpPr>
          <p:nvPr>
            <p:ph type="sldNum" sz="quarter" idx="5"/>
          </p:nvPr>
        </p:nvSpPr>
        <p:spPr>
          <a:noFill/>
        </p:spPr>
        <p:txBody>
          <a:bodyPr/>
          <a:lstStyle/>
          <a:p>
            <a:fld id="{C9A61967-9936-4D0E-B6C9-0E2BAE865F48}" type="slidenum">
              <a:rPr lang="en-US" smtClean="0"/>
              <a:pPr/>
              <a:t>42</a:t>
            </a:fld>
            <a:endParaRPr lang="en-US" smtClean="0"/>
          </a:p>
        </p:txBody>
      </p:sp>
      <p:sp>
        <p:nvSpPr>
          <p:cNvPr id="168964" name="Rectangle 9"/>
          <p:cNvSpPr>
            <a:spLocks noGrp="1" noChangeArrowheads="1"/>
          </p:cNvSpPr>
          <p:nvPr>
            <p:ph type="dt" sz="quarter" idx="1"/>
          </p:nvPr>
        </p:nvSpPr>
        <p:spPr>
          <a:noFill/>
        </p:spPr>
        <p:txBody>
          <a:bodyPr/>
          <a:lstStyle/>
          <a:p>
            <a:fld id="{C8DF9EC8-B97D-4C43-A90F-B0FC94CE3790}" type="datetime1">
              <a:rPr lang="en-US" smtClean="0"/>
              <a:pPr/>
              <a:t>4/4/2017</a:t>
            </a:fld>
            <a:endParaRPr lang="en-US" smtClean="0"/>
          </a:p>
        </p:txBody>
      </p:sp>
      <p:sp>
        <p:nvSpPr>
          <p:cNvPr id="168965" name="Rectangle 2"/>
          <p:cNvSpPr>
            <a:spLocks noGrp="1" noRot="1" noChangeAspect="1" noChangeArrowheads="1" noTextEdit="1"/>
          </p:cNvSpPr>
          <p:nvPr>
            <p:ph type="sldImg"/>
          </p:nvPr>
        </p:nvSpPr>
        <p:spPr>
          <a:ln/>
        </p:spPr>
      </p:sp>
      <p:sp>
        <p:nvSpPr>
          <p:cNvPr id="16896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906510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248" y="1865376"/>
            <a:ext cx="7772400" cy="801624"/>
          </a:xfrm>
        </p:spPr>
        <p:txBody>
          <a:bodyPr>
            <a:noAutofit/>
          </a:bodyPr>
          <a:lstStyle>
            <a:lvl1pPr>
              <a:defRPr sz="5300" b="1" baseline="0">
                <a:solidFill>
                  <a:schemeClr val="bg1"/>
                </a:solidFill>
              </a:defRPr>
            </a:lvl1pPr>
          </a:lstStyle>
          <a:p>
            <a:r>
              <a:rPr lang="en-US" dirty="0" smtClean="0"/>
              <a:t>Click to edit Class Title</a:t>
            </a:r>
            <a:endParaRPr lang="en-US" dirty="0"/>
          </a:p>
        </p:txBody>
      </p:sp>
      <p:sp>
        <p:nvSpPr>
          <p:cNvPr id="8" name="Text Placeholder 7"/>
          <p:cNvSpPr>
            <a:spLocks noGrp="1"/>
          </p:cNvSpPr>
          <p:nvPr>
            <p:ph type="body" sz="quarter" idx="10" hasCustomPrompt="1"/>
          </p:nvPr>
        </p:nvSpPr>
        <p:spPr>
          <a:xfrm>
            <a:off x="838200" y="2667000"/>
            <a:ext cx="7772400" cy="685800"/>
          </a:xfrm>
        </p:spPr>
        <p:txBody>
          <a:bodyPr>
            <a:normAutofit/>
          </a:bodyPr>
          <a:lstStyle>
            <a:lvl1pPr>
              <a:defRPr sz="3300" b="0" baseline="0">
                <a:solidFill>
                  <a:schemeClr val="bg1"/>
                </a:solidFill>
              </a:defRPr>
            </a:lvl1pPr>
          </a:lstStyle>
          <a:p>
            <a:pPr lvl="0"/>
            <a:r>
              <a:rPr lang="en-US" dirty="0" smtClean="0"/>
              <a:t>Click to edit Part X of Y</a:t>
            </a:r>
            <a:endParaRPr lang="en-US" dirty="0"/>
          </a:p>
        </p:txBody>
      </p:sp>
      <p:sp>
        <p:nvSpPr>
          <p:cNvPr id="10" name="Text Placeholder 9"/>
          <p:cNvSpPr>
            <a:spLocks noGrp="1"/>
          </p:cNvSpPr>
          <p:nvPr>
            <p:ph type="body" sz="quarter" idx="11" hasCustomPrompt="1"/>
          </p:nvPr>
        </p:nvSpPr>
        <p:spPr>
          <a:xfrm>
            <a:off x="838200" y="3429000"/>
            <a:ext cx="7772400" cy="381000"/>
          </a:xfrm>
        </p:spPr>
        <p:txBody>
          <a:bodyPr>
            <a:noAutofit/>
          </a:bodyPr>
          <a:lstStyle>
            <a:lvl1pPr>
              <a:defRPr sz="2200" baseline="0">
                <a:solidFill>
                  <a:schemeClr val="tx2"/>
                </a:solidFill>
              </a:defRPr>
            </a:lvl1pPr>
          </a:lstStyle>
          <a:p>
            <a:pPr lvl="0"/>
            <a:r>
              <a:rPr lang="en-US" dirty="0" smtClean="0"/>
              <a:t>Click to edit Brief Part Description</a:t>
            </a:r>
            <a:endParaRPr lang="en-US" dirty="0"/>
          </a:p>
        </p:txBody>
      </p:sp>
      <p:pic>
        <p:nvPicPr>
          <p:cNvPr id="11" name="Picture 8" descr="PGE_SpotlightLogowh_PPT"/>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0248" y="4648200"/>
            <a:ext cx="2057400" cy="369332"/>
          </a:xfrm>
          <a:prstGeom prst="rect">
            <a:avLst/>
          </a:prstGeom>
          <a:noFill/>
        </p:spPr>
        <p:txBody>
          <a:bodyPr wrap="square" rtlCol="0">
            <a:spAutoFit/>
          </a:bodyPr>
          <a:lstStyle/>
          <a:p>
            <a:r>
              <a:rPr lang="en-US" b="1" dirty="0" smtClean="0">
                <a:solidFill>
                  <a:schemeClr val="bg1"/>
                </a:solidFill>
                <a:latin typeface="Arial" pitchFamily="34" charset="0"/>
                <a:cs typeface="Arial" pitchFamily="34" charset="0"/>
              </a:rPr>
              <a:t>Instructor:</a:t>
            </a:r>
            <a:endParaRPr lang="en-US" b="1" dirty="0">
              <a:solidFill>
                <a:schemeClr val="bg1"/>
              </a:solidFill>
              <a:latin typeface="Arial" pitchFamily="34" charset="0"/>
              <a:cs typeface="Arial" pitchFamily="34" charset="0"/>
            </a:endParaRPr>
          </a:p>
        </p:txBody>
      </p:sp>
      <p:sp>
        <p:nvSpPr>
          <p:cNvPr id="14" name="Text Placeholder 13"/>
          <p:cNvSpPr>
            <a:spLocks noGrp="1"/>
          </p:cNvSpPr>
          <p:nvPr>
            <p:ph type="body" sz="quarter" idx="12" hasCustomPrompt="1"/>
          </p:nvPr>
        </p:nvSpPr>
        <p:spPr>
          <a:xfrm>
            <a:off x="4270374" y="5029327"/>
            <a:ext cx="4797425" cy="454025"/>
          </a:xfrm>
        </p:spPr>
        <p:txBody>
          <a:bodyPr>
            <a:noAutofit/>
          </a:bodyPr>
          <a:lstStyle>
            <a:lvl1pPr>
              <a:defRPr sz="2200" baseline="0">
                <a:solidFill>
                  <a:schemeClr val="bg1"/>
                </a:solidFill>
              </a:defRPr>
            </a:lvl1pPr>
          </a:lstStyle>
          <a:p>
            <a:pPr lvl="0"/>
            <a:r>
              <a:rPr lang="en-US" dirty="0" smtClean="0"/>
              <a:t>Click to edit Instructor Name</a:t>
            </a:r>
            <a:endParaRPr lang="en-US" dirty="0"/>
          </a:p>
        </p:txBody>
      </p:sp>
      <p:sp>
        <p:nvSpPr>
          <p:cNvPr id="15" name="Text Placeholder 13"/>
          <p:cNvSpPr>
            <a:spLocks noGrp="1"/>
          </p:cNvSpPr>
          <p:nvPr>
            <p:ph type="body" sz="quarter" idx="13" hasCustomPrompt="1"/>
          </p:nvPr>
        </p:nvSpPr>
        <p:spPr>
          <a:xfrm>
            <a:off x="4290356" y="5489575"/>
            <a:ext cx="4797425" cy="454025"/>
          </a:xfrm>
        </p:spPr>
        <p:txBody>
          <a:bodyPr>
            <a:noAutofit/>
          </a:bodyPr>
          <a:lstStyle>
            <a:lvl1pPr>
              <a:defRPr sz="2200" baseline="0">
                <a:solidFill>
                  <a:schemeClr val="bg1"/>
                </a:solidFill>
              </a:defRPr>
            </a:lvl1pPr>
          </a:lstStyle>
          <a:p>
            <a:pPr lvl="0"/>
            <a:r>
              <a:rPr lang="en-US" dirty="0" smtClean="0"/>
              <a:t>Click to edit Instructor Title</a:t>
            </a:r>
            <a:endParaRPr lang="en-US" dirty="0"/>
          </a:p>
        </p:txBody>
      </p:sp>
      <p:sp>
        <p:nvSpPr>
          <p:cNvPr id="16" name="Text Placeholder 13"/>
          <p:cNvSpPr>
            <a:spLocks noGrp="1"/>
          </p:cNvSpPr>
          <p:nvPr>
            <p:ph type="body" sz="quarter" idx="14" hasCustomPrompt="1"/>
          </p:nvPr>
        </p:nvSpPr>
        <p:spPr>
          <a:xfrm>
            <a:off x="4295648" y="5946775"/>
            <a:ext cx="4797425" cy="454025"/>
          </a:xfrm>
        </p:spPr>
        <p:txBody>
          <a:bodyPr>
            <a:noAutofit/>
          </a:bodyPr>
          <a:lstStyle>
            <a:lvl1pPr>
              <a:defRPr sz="2200" baseline="0">
                <a:solidFill>
                  <a:schemeClr val="bg1"/>
                </a:solidFill>
              </a:defRPr>
            </a:lvl1pPr>
          </a:lstStyle>
          <a:p>
            <a:pPr lvl="0"/>
            <a:r>
              <a:rPr lang="en-US" dirty="0" smtClean="0"/>
              <a:t>Click to edit Instructor Affiliation</a:t>
            </a:r>
            <a:endParaRPr lang="en-US" dirty="0"/>
          </a:p>
        </p:txBody>
      </p:sp>
      <p:sp>
        <p:nvSpPr>
          <p:cNvPr id="17" name="Text Placeholder 13"/>
          <p:cNvSpPr>
            <a:spLocks noGrp="1"/>
          </p:cNvSpPr>
          <p:nvPr>
            <p:ph type="body" sz="quarter" idx="15" hasCustomPrompt="1"/>
          </p:nvPr>
        </p:nvSpPr>
        <p:spPr>
          <a:xfrm>
            <a:off x="4295648" y="6403975"/>
            <a:ext cx="4797425" cy="454025"/>
          </a:xfrm>
        </p:spPr>
        <p:txBody>
          <a:bodyPr>
            <a:noAutofit/>
          </a:bodyPr>
          <a:lstStyle>
            <a:lvl1pPr>
              <a:defRPr sz="1800" baseline="0">
                <a:solidFill>
                  <a:schemeClr val="bg1"/>
                </a:solidFill>
              </a:defRPr>
            </a:lvl1pPr>
          </a:lstStyle>
          <a:p>
            <a:pPr lvl="0"/>
            <a:r>
              <a:rPr lang="en-US" dirty="0" smtClean="0"/>
              <a:t>Click to edit Class Date</a:t>
            </a:r>
            <a:endParaRPr lang="en-US" dirty="0"/>
          </a:p>
        </p:txBody>
      </p:sp>
      <p:pic>
        <p:nvPicPr>
          <p:cNvPr id="13" name="Picture 8" descr="PGE_SpotlightLogowh_PPT"/>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4270248" y="4648200"/>
            <a:ext cx="2057400" cy="369332"/>
          </a:xfrm>
          <a:prstGeom prst="rect">
            <a:avLst/>
          </a:prstGeom>
          <a:noFill/>
        </p:spPr>
        <p:txBody>
          <a:bodyPr wrap="square" rtlCol="0">
            <a:spAutoFit/>
          </a:bodyPr>
          <a:lstStyle/>
          <a:p>
            <a:r>
              <a:rPr lang="en-US" b="1" dirty="0" smtClean="0">
                <a:solidFill>
                  <a:schemeClr val="bg1"/>
                </a:solidFill>
                <a:latin typeface="Arial" pitchFamily="34" charset="0"/>
                <a:cs typeface="Arial" pitchFamily="34" charset="0"/>
              </a:rPr>
              <a:t>Instructor:</a:t>
            </a:r>
            <a:endParaRPr lang="en-US" b="1" dirty="0">
              <a:solidFill>
                <a:schemeClr val="bg1"/>
              </a:solidFill>
              <a:latin typeface="Arial" pitchFamily="34" charset="0"/>
              <a:cs typeface="Arial" pitchFamily="34" charset="0"/>
            </a:endParaRPr>
          </a:p>
        </p:txBody>
      </p:sp>
      <p:pic>
        <p:nvPicPr>
          <p:cNvPr id="19" name="Picture 8" descr="PGE_SpotlightLogowh_PPT"/>
          <p:cNvPicPr>
            <a:picLocks noChangeAspect="1" noChangeArrowheads="1"/>
          </p:cNvPicPr>
          <p:nvPr userDrawn="1">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userDrawn="1"/>
        </p:nvSpPr>
        <p:spPr>
          <a:xfrm>
            <a:off x="4270248" y="4648200"/>
            <a:ext cx="2057400" cy="369332"/>
          </a:xfrm>
          <a:prstGeom prst="rect">
            <a:avLst/>
          </a:prstGeom>
          <a:noFill/>
        </p:spPr>
        <p:txBody>
          <a:bodyPr wrap="square" rtlCol="0">
            <a:spAutoFit/>
          </a:bodyPr>
          <a:lstStyle/>
          <a:p>
            <a:r>
              <a:rPr lang="en-US" b="1" dirty="0" smtClean="0">
                <a:solidFill>
                  <a:schemeClr val="bg1"/>
                </a:solidFill>
                <a:latin typeface="Arial" pitchFamily="34" charset="0"/>
                <a:cs typeface="Arial" pitchFamily="34" charset="0"/>
              </a:rPr>
              <a:t>Instructor:</a:t>
            </a:r>
            <a:endParaRPr lang="en-US"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88772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0"/>
          </p:nvPr>
        </p:nvSpPr>
        <p:spPr/>
        <p:txBody>
          <a:bodyPr/>
          <a:lstStyle/>
          <a:p>
            <a:r>
              <a:rPr lang="en-US" smtClean="0"/>
              <a:t>Pipes, Valves, and Fittings</a:t>
            </a:r>
            <a:endParaRPr lang="en-US" dirty="0"/>
          </a:p>
        </p:txBody>
      </p:sp>
      <p:sp>
        <p:nvSpPr>
          <p:cNvPr id="9" name="Slide Number Placeholder 8"/>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6323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383507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Pipes, Valves, and Fittings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1994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Slid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514600" y="1371600"/>
            <a:ext cx="6477000" cy="1200329"/>
          </a:xfrm>
          <a:prstGeom prst="rect">
            <a:avLst/>
          </a:prstGeom>
          <a:noFill/>
        </p:spPr>
        <p:txBody>
          <a:bodyPr wrap="square" rtlCol="0">
            <a:spAutoFit/>
          </a:bodyPr>
          <a:lstStyle/>
          <a:p>
            <a:r>
              <a:rPr lang="en-US" sz="3600" b="1" dirty="0" smtClean="0">
                <a:solidFill>
                  <a:schemeClr val="bg1"/>
                </a:solidFill>
                <a:latin typeface="Arial" pitchFamily="34" charset="0"/>
                <a:ea typeface="ヒラギノ角ゴ Pro W3"/>
                <a:cs typeface="ヒラギノ角ゴ Pro W3"/>
              </a:rPr>
              <a:t>Thank you for participating!</a:t>
            </a:r>
            <a:br>
              <a:rPr lang="en-US" sz="3600" b="1" dirty="0" smtClean="0">
                <a:solidFill>
                  <a:schemeClr val="bg1"/>
                </a:solidFill>
                <a:latin typeface="Arial" pitchFamily="34" charset="0"/>
                <a:ea typeface="ヒラギノ角ゴ Pro W3"/>
                <a:cs typeface="ヒラギノ角ゴ Pro W3"/>
              </a:rPr>
            </a:br>
            <a:r>
              <a:rPr lang="en-US" sz="3600" b="1" dirty="0" smtClean="0">
                <a:solidFill>
                  <a:srgbClr val="FFC000"/>
                </a:solidFill>
                <a:latin typeface="Arial" pitchFamily="34" charset="0"/>
                <a:ea typeface="ヒラギノ角ゴ Pro W3"/>
                <a:cs typeface="ヒラギノ角ゴ Pro W3"/>
              </a:rPr>
              <a:t>PG&amp;E Pacific Energy Center</a:t>
            </a:r>
            <a:endParaRPr lang="en-US" sz="3600" b="1" dirty="0"/>
          </a:p>
        </p:txBody>
      </p:sp>
      <p:pic>
        <p:nvPicPr>
          <p:cNvPr id="7" name="Picture 8" descr="PGE_SpotlightLogowh_PPT"/>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514600" y="4041648"/>
            <a:ext cx="6477000" cy="769441"/>
          </a:xfrm>
          <a:prstGeom prst="rect">
            <a:avLst/>
          </a:prstGeom>
          <a:noFill/>
        </p:spPr>
        <p:txBody>
          <a:bodyPr wrap="square" rtlCol="0">
            <a:spAutoFit/>
          </a:bodyPr>
          <a:lstStyle/>
          <a:p>
            <a:pPr marL="0" indent="0"/>
            <a:r>
              <a:rPr lang="en-US" sz="2200" b="1" dirty="0" smtClean="0">
                <a:solidFill>
                  <a:schemeClr val="bg2"/>
                </a:solidFill>
                <a:latin typeface="Arial" pitchFamily="34" charset="0"/>
                <a:ea typeface="ヒラギノ角ゴ Pro W3"/>
                <a:cs typeface="ヒラギノ角ゴ Pro W3"/>
              </a:rPr>
              <a:t>More FREE educational opportunities at </a:t>
            </a:r>
          </a:p>
          <a:p>
            <a:pPr marL="0" indent="0"/>
            <a:r>
              <a:rPr lang="en-US" sz="2200" b="1" dirty="0" smtClean="0">
                <a:solidFill>
                  <a:schemeClr val="bg2"/>
                </a:solidFill>
                <a:latin typeface="Arial" pitchFamily="34" charset="0"/>
                <a:ea typeface="ヒラギノ角ゴ Pro W3"/>
                <a:cs typeface="ヒラギノ角ゴ Pro W3"/>
              </a:rPr>
              <a:t>www.pge.com/energyclasses</a:t>
            </a:r>
          </a:p>
        </p:txBody>
      </p:sp>
      <p:sp>
        <p:nvSpPr>
          <p:cNvPr id="9" name="TextBox 8"/>
          <p:cNvSpPr txBox="1"/>
          <p:nvPr/>
        </p:nvSpPr>
        <p:spPr>
          <a:xfrm>
            <a:off x="2514600" y="1371600"/>
            <a:ext cx="6477000" cy="1200329"/>
          </a:xfrm>
          <a:prstGeom prst="rect">
            <a:avLst/>
          </a:prstGeom>
          <a:noFill/>
        </p:spPr>
        <p:txBody>
          <a:bodyPr wrap="square" rtlCol="0">
            <a:spAutoFit/>
          </a:bodyPr>
          <a:lstStyle/>
          <a:p>
            <a:r>
              <a:rPr lang="en-US" sz="3600" b="1" dirty="0" smtClean="0">
                <a:solidFill>
                  <a:schemeClr val="bg1"/>
                </a:solidFill>
                <a:latin typeface="Arial" pitchFamily="34" charset="0"/>
                <a:ea typeface="ヒラギノ角ゴ Pro W3"/>
                <a:cs typeface="ヒラギノ角ゴ Pro W3"/>
              </a:rPr>
              <a:t>Thank you for participating!</a:t>
            </a:r>
            <a:br>
              <a:rPr lang="en-US" sz="3600" b="1" dirty="0" smtClean="0">
                <a:solidFill>
                  <a:schemeClr val="bg1"/>
                </a:solidFill>
                <a:latin typeface="Arial" pitchFamily="34" charset="0"/>
                <a:ea typeface="ヒラギノ角ゴ Pro W3"/>
                <a:cs typeface="ヒラギノ角ゴ Pro W3"/>
              </a:rPr>
            </a:br>
            <a:r>
              <a:rPr lang="en-US" sz="3600" b="1" dirty="0" smtClean="0">
                <a:solidFill>
                  <a:srgbClr val="FFC000"/>
                </a:solidFill>
                <a:latin typeface="Arial" pitchFamily="34" charset="0"/>
                <a:ea typeface="ヒラギノ角ゴ Pro W3"/>
                <a:cs typeface="ヒラギノ角ゴ Pro W3"/>
              </a:rPr>
              <a:t>PG&amp;E Pacific Energy Center</a:t>
            </a:r>
            <a:endParaRPr lang="en-US" sz="3600" b="1" dirty="0"/>
          </a:p>
        </p:txBody>
      </p:sp>
      <p:pic>
        <p:nvPicPr>
          <p:cNvPr id="10" name="Picture 8" descr="PGE_SpotlightLogowh_PPT"/>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514600" y="4041648"/>
            <a:ext cx="6477000" cy="769441"/>
          </a:xfrm>
          <a:prstGeom prst="rect">
            <a:avLst/>
          </a:prstGeom>
          <a:noFill/>
        </p:spPr>
        <p:txBody>
          <a:bodyPr wrap="square" rtlCol="0">
            <a:spAutoFit/>
          </a:bodyPr>
          <a:lstStyle/>
          <a:p>
            <a:pPr marL="0" indent="0"/>
            <a:r>
              <a:rPr lang="en-US" sz="2200" b="1" dirty="0" smtClean="0">
                <a:solidFill>
                  <a:schemeClr val="bg2"/>
                </a:solidFill>
                <a:latin typeface="Arial" pitchFamily="34" charset="0"/>
                <a:ea typeface="ヒラギノ角ゴ Pro W3"/>
                <a:cs typeface="ヒラギノ角ゴ Pro W3"/>
              </a:rPr>
              <a:t>More FREE educational opportunities at </a:t>
            </a:r>
          </a:p>
          <a:p>
            <a:pPr marL="0" indent="0"/>
            <a:r>
              <a:rPr lang="en-US" sz="2200" b="1" dirty="0" smtClean="0">
                <a:solidFill>
                  <a:schemeClr val="bg2"/>
                </a:solidFill>
                <a:latin typeface="Arial" pitchFamily="34" charset="0"/>
                <a:ea typeface="ヒラギノ角ゴ Pro W3"/>
                <a:cs typeface="ヒラギノ角ゴ Pro W3"/>
              </a:rPr>
              <a:t>www.pge.com/energyclasses</a:t>
            </a:r>
          </a:p>
        </p:txBody>
      </p:sp>
      <p:sp>
        <p:nvSpPr>
          <p:cNvPr id="12" name="TextBox 11"/>
          <p:cNvSpPr txBox="1"/>
          <p:nvPr userDrawn="1"/>
        </p:nvSpPr>
        <p:spPr>
          <a:xfrm>
            <a:off x="2514600" y="1371600"/>
            <a:ext cx="6477000" cy="1200329"/>
          </a:xfrm>
          <a:prstGeom prst="rect">
            <a:avLst/>
          </a:prstGeom>
          <a:noFill/>
        </p:spPr>
        <p:txBody>
          <a:bodyPr wrap="square" rtlCol="0">
            <a:spAutoFit/>
          </a:bodyPr>
          <a:lstStyle/>
          <a:p>
            <a:r>
              <a:rPr lang="en-US" sz="3600" b="1" dirty="0" smtClean="0">
                <a:solidFill>
                  <a:schemeClr val="bg1"/>
                </a:solidFill>
                <a:latin typeface="Arial" pitchFamily="34" charset="0"/>
                <a:ea typeface="ヒラギノ角ゴ Pro W3"/>
                <a:cs typeface="ヒラギノ角ゴ Pro W3"/>
              </a:rPr>
              <a:t>Thank you for participating!</a:t>
            </a:r>
            <a:br>
              <a:rPr lang="en-US" sz="3600" b="1" dirty="0" smtClean="0">
                <a:solidFill>
                  <a:schemeClr val="bg1"/>
                </a:solidFill>
                <a:latin typeface="Arial" pitchFamily="34" charset="0"/>
                <a:ea typeface="ヒラギノ角ゴ Pro W3"/>
                <a:cs typeface="ヒラギノ角ゴ Pro W3"/>
              </a:rPr>
            </a:br>
            <a:r>
              <a:rPr lang="en-US" sz="3600" b="1" dirty="0" smtClean="0">
                <a:solidFill>
                  <a:srgbClr val="FFC000"/>
                </a:solidFill>
                <a:latin typeface="Arial" pitchFamily="34" charset="0"/>
                <a:ea typeface="ヒラギノ角ゴ Pro W3"/>
                <a:cs typeface="ヒラギノ角ゴ Pro W3"/>
              </a:rPr>
              <a:t>PG&amp;E Pacific Energy Center</a:t>
            </a:r>
            <a:endParaRPr lang="en-US" sz="3600" b="1" dirty="0"/>
          </a:p>
        </p:txBody>
      </p:sp>
      <p:pic>
        <p:nvPicPr>
          <p:cNvPr id="13" name="Picture 8" descr="PGE_SpotlightLogowh_PPT"/>
          <p:cNvPicPr>
            <a:picLocks noChangeAspect="1" noChangeArrowheads="1"/>
          </p:cNvPicPr>
          <p:nvPr userDrawn="1">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userDrawn="1"/>
        </p:nvSpPr>
        <p:spPr>
          <a:xfrm>
            <a:off x="2514600" y="4041648"/>
            <a:ext cx="6477000" cy="769441"/>
          </a:xfrm>
          <a:prstGeom prst="rect">
            <a:avLst/>
          </a:prstGeom>
          <a:noFill/>
        </p:spPr>
        <p:txBody>
          <a:bodyPr wrap="square" rtlCol="0">
            <a:spAutoFit/>
          </a:bodyPr>
          <a:lstStyle/>
          <a:p>
            <a:pPr marL="0" indent="0"/>
            <a:r>
              <a:rPr lang="en-US" sz="2200" b="1" dirty="0" smtClean="0">
                <a:solidFill>
                  <a:schemeClr val="bg2"/>
                </a:solidFill>
                <a:latin typeface="Arial" pitchFamily="34" charset="0"/>
                <a:ea typeface="ヒラギノ角ゴ Pro W3"/>
                <a:cs typeface="ヒラギノ角ゴ Pro W3"/>
              </a:rPr>
              <a:t>More FREE educational opportunities at </a:t>
            </a:r>
          </a:p>
          <a:p>
            <a:pPr marL="0" indent="0"/>
            <a:r>
              <a:rPr lang="en-US" sz="2200" b="1" dirty="0" smtClean="0">
                <a:solidFill>
                  <a:schemeClr val="bg2"/>
                </a:solidFill>
                <a:latin typeface="Arial" pitchFamily="34" charset="0"/>
                <a:ea typeface="ヒラギノ角ゴ Pro W3"/>
                <a:cs typeface="ヒラギノ角ゴ Pro W3"/>
              </a:rPr>
              <a:t>www.pge.com/energyclasses</a:t>
            </a:r>
          </a:p>
        </p:txBody>
      </p:sp>
    </p:spTree>
    <p:extLst>
      <p:ext uri="{BB962C8B-B14F-4D97-AF65-F5344CB8AC3E}">
        <p14:creationId xmlns:p14="http://schemas.microsoft.com/office/powerpoint/2010/main" val="348173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smtClean="0">
                <a:solidFill>
                  <a:schemeClr val="tx2"/>
                </a:solidFill>
                <a:latin typeface="Arial" pitchFamily="34" charset="0"/>
                <a:cs typeface="Arial" pitchFamily="34" charset="0"/>
              </a:rPr>
              <a:t>Disclaimer</a:t>
            </a:r>
            <a:endParaRPr lang="en-US" sz="3800" b="1" dirty="0">
              <a:solidFill>
                <a:schemeClr val="tx2"/>
              </a:solidFill>
              <a:latin typeface="Arial" pitchFamily="34" charset="0"/>
              <a:cs typeface="Arial" pitchFamily="34" charset="0"/>
            </a:endParaRPr>
          </a:p>
        </p:txBody>
      </p:sp>
      <p:sp>
        <p:nvSpPr>
          <p:cNvPr id="6" name="TextBox 5"/>
          <p:cNvSpPr txBox="1"/>
          <p:nvPr/>
        </p:nvSpPr>
        <p:spPr>
          <a:xfrm>
            <a:off x="530352" y="1069848"/>
            <a:ext cx="7699248" cy="5243295"/>
          </a:xfrm>
          <a:prstGeom prst="rect">
            <a:avLst/>
          </a:prstGeom>
          <a:noFill/>
        </p:spPr>
        <p:txBody>
          <a:bodyPr wrap="square" rtlCol="0">
            <a:spAutoFit/>
          </a:bodyPr>
          <a:lstStyle/>
          <a:p>
            <a:pPr marL="0" indent="0">
              <a:lnSpc>
                <a:spcPct val="150000"/>
              </a:lnSpc>
              <a:spcBef>
                <a:spcPts val="900"/>
              </a:spcBef>
            </a:pPr>
            <a:r>
              <a:rPr lang="en-US" sz="1500" b="1" dirty="0" smtClean="0">
                <a:solidFill>
                  <a:schemeClr val="bg2"/>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Pacific Gas and Electric Company (PG&amp;E) nor any of its employees and agents: </a:t>
            </a:r>
          </a:p>
          <a:p>
            <a:pPr marL="342900" indent="-342900">
              <a:lnSpc>
                <a:spcPct val="150000"/>
              </a:lnSpc>
              <a:spcBef>
                <a:spcPts val="900"/>
              </a:spcBef>
              <a:buAutoNum type="arabicParenBoth"/>
            </a:pPr>
            <a:r>
              <a:rPr lang="en-US" sz="1500" b="1" dirty="0" smtClean="0">
                <a:solidFill>
                  <a:schemeClr val="bg2"/>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indent="-342900">
              <a:lnSpc>
                <a:spcPct val="150000"/>
              </a:lnSpc>
              <a:spcBef>
                <a:spcPts val="900"/>
              </a:spcBef>
              <a:buAutoNum type="arabicParenBoth"/>
            </a:pPr>
            <a:r>
              <a:rPr lang="en-US" sz="1500" b="1" dirty="0" smtClean="0">
                <a:solidFill>
                  <a:schemeClr val="bg2"/>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indent="-342900">
              <a:lnSpc>
                <a:spcPct val="150000"/>
              </a:lnSpc>
              <a:spcBef>
                <a:spcPts val="900"/>
              </a:spcBef>
              <a:buAutoNum type="arabicParenBoth"/>
            </a:pPr>
            <a:r>
              <a:rPr lang="en-US" sz="1500" b="1" dirty="0" smtClean="0">
                <a:solidFill>
                  <a:schemeClr val="bg2"/>
                </a:solidFill>
                <a:latin typeface="Arial" pitchFamily="34" charset="0"/>
                <a:cs typeface="Arial" pitchFamily="34" charset="0"/>
              </a:rPr>
              <a:t>Represents that its use would not infringe any privately owned rights, including, but not limited to, patents, trademarks, or copyrights. </a:t>
            </a:r>
          </a:p>
        </p:txBody>
      </p:sp>
      <p:sp>
        <p:nvSpPr>
          <p:cNvPr id="7" name="TextBox 6"/>
          <p:cNvSpPr txBox="1"/>
          <p:nvPr/>
        </p:nvSpPr>
        <p:spPr>
          <a:xfrm>
            <a:off x="475488" y="393192"/>
            <a:ext cx="6793992" cy="677108"/>
          </a:xfrm>
          <a:prstGeom prst="rect">
            <a:avLst/>
          </a:prstGeom>
          <a:noFill/>
        </p:spPr>
        <p:txBody>
          <a:bodyPr wrap="square" rtlCol="0">
            <a:spAutoFit/>
          </a:bodyPr>
          <a:lstStyle/>
          <a:p>
            <a:r>
              <a:rPr lang="en-US" sz="3800" b="1" dirty="0" smtClean="0">
                <a:solidFill>
                  <a:schemeClr val="tx2"/>
                </a:solidFill>
                <a:latin typeface="Arial" pitchFamily="34" charset="0"/>
                <a:cs typeface="Arial" pitchFamily="34" charset="0"/>
              </a:rPr>
              <a:t>Disclaimer</a:t>
            </a:r>
            <a:endParaRPr lang="en-US" sz="3800" b="1" dirty="0">
              <a:solidFill>
                <a:schemeClr val="tx2"/>
              </a:solidFill>
              <a:latin typeface="Arial" pitchFamily="34" charset="0"/>
              <a:cs typeface="Arial" pitchFamily="34" charset="0"/>
            </a:endParaRPr>
          </a:p>
        </p:txBody>
      </p:sp>
      <p:sp>
        <p:nvSpPr>
          <p:cNvPr id="8" name="TextBox 7"/>
          <p:cNvSpPr txBox="1"/>
          <p:nvPr/>
        </p:nvSpPr>
        <p:spPr>
          <a:xfrm>
            <a:off x="530352" y="1069848"/>
            <a:ext cx="7699248" cy="5243295"/>
          </a:xfrm>
          <a:prstGeom prst="rect">
            <a:avLst/>
          </a:prstGeom>
          <a:noFill/>
        </p:spPr>
        <p:txBody>
          <a:bodyPr wrap="square" rtlCol="0">
            <a:spAutoFit/>
          </a:bodyPr>
          <a:lstStyle/>
          <a:p>
            <a:pPr marL="0" indent="0">
              <a:lnSpc>
                <a:spcPct val="150000"/>
              </a:lnSpc>
              <a:spcBef>
                <a:spcPts val="900"/>
              </a:spcBef>
            </a:pPr>
            <a:r>
              <a:rPr lang="en-US" sz="1500" b="1" dirty="0" smtClean="0">
                <a:solidFill>
                  <a:schemeClr val="bg2"/>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Pacific Gas and Electric Company (PG&amp;E) nor any of its employees and agents: </a:t>
            </a:r>
          </a:p>
          <a:p>
            <a:pPr marL="342900" indent="-342900">
              <a:lnSpc>
                <a:spcPct val="150000"/>
              </a:lnSpc>
              <a:spcBef>
                <a:spcPts val="900"/>
              </a:spcBef>
              <a:buAutoNum type="arabicParenBoth"/>
            </a:pPr>
            <a:r>
              <a:rPr lang="en-US" sz="1500" b="1" dirty="0" smtClean="0">
                <a:solidFill>
                  <a:schemeClr val="bg2"/>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indent="-342900">
              <a:lnSpc>
                <a:spcPct val="150000"/>
              </a:lnSpc>
              <a:spcBef>
                <a:spcPts val="900"/>
              </a:spcBef>
              <a:buAutoNum type="arabicParenBoth"/>
            </a:pPr>
            <a:r>
              <a:rPr lang="en-US" sz="1500" b="1" dirty="0" smtClean="0">
                <a:solidFill>
                  <a:schemeClr val="bg2"/>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indent="-342900">
              <a:lnSpc>
                <a:spcPct val="150000"/>
              </a:lnSpc>
              <a:spcBef>
                <a:spcPts val="900"/>
              </a:spcBef>
              <a:buAutoNum type="arabicParenBoth"/>
            </a:pPr>
            <a:r>
              <a:rPr lang="en-US" sz="1500" b="1" dirty="0" smtClean="0">
                <a:solidFill>
                  <a:schemeClr val="bg2"/>
                </a:solidFill>
                <a:latin typeface="Arial" pitchFamily="34" charset="0"/>
                <a:cs typeface="Arial" pitchFamily="34" charset="0"/>
              </a:rPr>
              <a:t>Represents that its use would not infringe any privately owned rights, including, but not limited to, patents, trademarks, or copyrights. </a:t>
            </a:r>
          </a:p>
        </p:txBody>
      </p:sp>
      <p:sp>
        <p:nvSpPr>
          <p:cNvPr id="9" name="Footer Placeholder 8"/>
          <p:cNvSpPr>
            <a:spLocks noGrp="1"/>
          </p:cNvSpPr>
          <p:nvPr>
            <p:ph type="ftr" sz="quarter" idx="10"/>
          </p:nvPr>
        </p:nvSpPr>
        <p:spPr/>
        <p:txBody>
          <a:bodyPr/>
          <a:lstStyle/>
          <a:p>
            <a:r>
              <a:rPr lang="en-US" smtClean="0"/>
              <a:t>Pipes, Valves, and Fittings</a:t>
            </a:r>
            <a:endParaRPr lang="en-US" dirty="0"/>
          </a:p>
        </p:txBody>
      </p:sp>
      <p:sp>
        <p:nvSpPr>
          <p:cNvPr id="10" name="Slide Number Placeholder 9"/>
          <p:cNvSpPr>
            <a:spLocks noGrp="1"/>
          </p:cNvSpPr>
          <p:nvPr>
            <p:ph type="sldNum" sz="quarter" idx="11"/>
          </p:nvPr>
        </p:nvSpPr>
        <p:spPr/>
        <p:txBody>
          <a:bodyPr/>
          <a:lstStyle/>
          <a:p>
            <a:fld id="{A9320731-3B2C-4107-8664-CAD7BE973DC8}" type="slidenum">
              <a:rPr lang="en-US" smtClean="0"/>
              <a:pPr/>
              <a:t>‹#›</a:t>
            </a:fld>
            <a:endParaRPr lang="en-US"/>
          </a:p>
        </p:txBody>
      </p:sp>
      <p:sp>
        <p:nvSpPr>
          <p:cNvPr id="11" name="TextBox 10"/>
          <p:cNvSpPr txBox="1"/>
          <p:nvPr userDrawn="1"/>
        </p:nvSpPr>
        <p:spPr>
          <a:xfrm>
            <a:off x="475488" y="393192"/>
            <a:ext cx="6793992" cy="677108"/>
          </a:xfrm>
          <a:prstGeom prst="rect">
            <a:avLst/>
          </a:prstGeom>
          <a:noFill/>
        </p:spPr>
        <p:txBody>
          <a:bodyPr wrap="square" rtlCol="0">
            <a:spAutoFit/>
          </a:bodyPr>
          <a:lstStyle/>
          <a:p>
            <a:r>
              <a:rPr lang="en-US" sz="3800" b="1" dirty="0" smtClean="0">
                <a:solidFill>
                  <a:schemeClr val="tx2"/>
                </a:solidFill>
                <a:latin typeface="Arial" pitchFamily="34" charset="0"/>
                <a:cs typeface="Arial" pitchFamily="34" charset="0"/>
              </a:rPr>
              <a:t>Disclaimer</a:t>
            </a:r>
            <a:endParaRPr lang="en-US" sz="3800" b="1" dirty="0">
              <a:solidFill>
                <a:schemeClr val="tx2"/>
              </a:solidFill>
              <a:latin typeface="Arial" pitchFamily="34" charset="0"/>
              <a:cs typeface="Arial" pitchFamily="34" charset="0"/>
            </a:endParaRPr>
          </a:p>
        </p:txBody>
      </p:sp>
      <p:sp>
        <p:nvSpPr>
          <p:cNvPr id="12" name="TextBox 11"/>
          <p:cNvSpPr txBox="1"/>
          <p:nvPr userDrawn="1"/>
        </p:nvSpPr>
        <p:spPr>
          <a:xfrm>
            <a:off x="530352" y="1069848"/>
            <a:ext cx="7699248" cy="5243295"/>
          </a:xfrm>
          <a:prstGeom prst="rect">
            <a:avLst/>
          </a:prstGeom>
          <a:noFill/>
        </p:spPr>
        <p:txBody>
          <a:bodyPr wrap="square" rtlCol="0">
            <a:spAutoFit/>
          </a:bodyPr>
          <a:lstStyle/>
          <a:p>
            <a:pPr marL="0" indent="0">
              <a:lnSpc>
                <a:spcPct val="150000"/>
              </a:lnSpc>
              <a:spcBef>
                <a:spcPts val="900"/>
              </a:spcBef>
            </a:pPr>
            <a:r>
              <a:rPr lang="en-US" sz="1500" b="1" dirty="0" smtClean="0">
                <a:solidFill>
                  <a:schemeClr val="bg2"/>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Pacific Gas and Electric Company (PG&amp;E) nor any of its employees and agents: </a:t>
            </a:r>
          </a:p>
          <a:p>
            <a:pPr marL="342900" indent="-342900">
              <a:lnSpc>
                <a:spcPct val="150000"/>
              </a:lnSpc>
              <a:spcBef>
                <a:spcPts val="900"/>
              </a:spcBef>
              <a:buAutoNum type="arabicParenBoth"/>
            </a:pPr>
            <a:r>
              <a:rPr lang="en-US" sz="1500" b="1" dirty="0" smtClean="0">
                <a:solidFill>
                  <a:schemeClr val="bg2"/>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indent="-342900">
              <a:lnSpc>
                <a:spcPct val="150000"/>
              </a:lnSpc>
              <a:spcBef>
                <a:spcPts val="900"/>
              </a:spcBef>
              <a:buAutoNum type="arabicParenBoth"/>
            </a:pPr>
            <a:r>
              <a:rPr lang="en-US" sz="1500" b="1" dirty="0" smtClean="0">
                <a:solidFill>
                  <a:schemeClr val="bg2"/>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indent="-342900">
              <a:lnSpc>
                <a:spcPct val="150000"/>
              </a:lnSpc>
              <a:spcBef>
                <a:spcPts val="900"/>
              </a:spcBef>
              <a:buAutoNum type="arabicParenBoth"/>
            </a:pPr>
            <a:r>
              <a:rPr lang="en-US" sz="1500" b="1" dirty="0" smtClean="0">
                <a:solidFill>
                  <a:schemeClr val="bg2"/>
                </a:solidFill>
                <a:latin typeface="Arial" pitchFamily="34" charset="0"/>
                <a:cs typeface="Arial" pitchFamily="34" charset="0"/>
              </a:rPr>
              <a:t>Represents that its use would not infringe any privately owned rights, including, but not limited to, patents, trademarks, or copyrights. </a:t>
            </a:r>
          </a:p>
        </p:txBody>
      </p:sp>
    </p:spTree>
    <p:extLst>
      <p:ext uri="{BB962C8B-B14F-4D97-AF65-F5344CB8AC3E}">
        <p14:creationId xmlns:p14="http://schemas.microsoft.com/office/powerpoint/2010/main" val="330752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pyright Notice">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smtClean="0">
                <a:solidFill>
                  <a:schemeClr val="tx2"/>
                </a:solidFill>
                <a:latin typeface="Arial" pitchFamily="34" charset="0"/>
                <a:cs typeface="Arial" pitchFamily="34" charset="0"/>
              </a:rPr>
              <a:t>Copyright Materials</a:t>
            </a:r>
            <a:endParaRPr lang="en-US" sz="3800" b="1" dirty="0">
              <a:solidFill>
                <a:schemeClr val="tx2"/>
              </a:solidFill>
              <a:latin typeface="Arial" pitchFamily="34" charset="0"/>
              <a:cs typeface="Arial" pitchFamily="34" charset="0"/>
            </a:endParaRPr>
          </a:p>
        </p:txBody>
      </p:sp>
      <p:sp>
        <p:nvSpPr>
          <p:cNvPr id="6" name="TextBox 5"/>
          <p:cNvSpPr txBox="1"/>
          <p:nvPr/>
        </p:nvSpPr>
        <p:spPr>
          <a:xfrm>
            <a:off x="530352" y="1527048"/>
            <a:ext cx="7927848" cy="1938992"/>
          </a:xfrm>
          <a:prstGeom prst="rect">
            <a:avLst/>
          </a:prstGeom>
          <a:noFill/>
        </p:spPr>
        <p:txBody>
          <a:bodyPr wrap="square" rtlCol="0">
            <a:spAutoFit/>
          </a:bodyPr>
          <a:lstStyle/>
          <a:p>
            <a:pPr marL="0" indent="0">
              <a:lnSpc>
                <a:spcPct val="150000"/>
              </a:lnSpc>
              <a:spcBef>
                <a:spcPts val="900"/>
              </a:spcBef>
              <a:buNone/>
            </a:pPr>
            <a:r>
              <a:rPr lang="en-US" sz="2000" b="1" dirty="0" smtClean="0">
                <a:solidFill>
                  <a:schemeClr val="bg2"/>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endParaRPr lang="en-US" sz="2000" b="1" dirty="0">
              <a:solidFill>
                <a:schemeClr val="bg2"/>
              </a:solidFill>
              <a:latin typeface="Arial" pitchFamily="34" charset="0"/>
              <a:cs typeface="Arial" pitchFamily="34" charset="0"/>
            </a:endParaRPr>
          </a:p>
        </p:txBody>
      </p:sp>
      <p:sp>
        <p:nvSpPr>
          <p:cNvPr id="7" name="TextBox 6"/>
          <p:cNvSpPr txBox="1"/>
          <p:nvPr/>
        </p:nvSpPr>
        <p:spPr>
          <a:xfrm>
            <a:off x="475488" y="393192"/>
            <a:ext cx="6793992" cy="677108"/>
          </a:xfrm>
          <a:prstGeom prst="rect">
            <a:avLst/>
          </a:prstGeom>
          <a:noFill/>
        </p:spPr>
        <p:txBody>
          <a:bodyPr wrap="square" rtlCol="0">
            <a:spAutoFit/>
          </a:bodyPr>
          <a:lstStyle/>
          <a:p>
            <a:r>
              <a:rPr lang="en-US" sz="3800" b="1" dirty="0" smtClean="0">
                <a:solidFill>
                  <a:schemeClr val="tx2"/>
                </a:solidFill>
                <a:latin typeface="Arial" pitchFamily="34" charset="0"/>
                <a:cs typeface="Arial" pitchFamily="34" charset="0"/>
              </a:rPr>
              <a:t>Copyright Materials</a:t>
            </a:r>
            <a:endParaRPr lang="en-US" sz="3800" b="1" dirty="0">
              <a:solidFill>
                <a:schemeClr val="tx2"/>
              </a:solidFill>
              <a:latin typeface="Arial" pitchFamily="34" charset="0"/>
              <a:cs typeface="Arial" pitchFamily="34" charset="0"/>
            </a:endParaRPr>
          </a:p>
        </p:txBody>
      </p:sp>
      <p:sp>
        <p:nvSpPr>
          <p:cNvPr id="8" name="TextBox 7"/>
          <p:cNvSpPr txBox="1"/>
          <p:nvPr/>
        </p:nvSpPr>
        <p:spPr>
          <a:xfrm>
            <a:off x="530352" y="1527048"/>
            <a:ext cx="7927848" cy="1938992"/>
          </a:xfrm>
          <a:prstGeom prst="rect">
            <a:avLst/>
          </a:prstGeom>
          <a:noFill/>
        </p:spPr>
        <p:txBody>
          <a:bodyPr wrap="square" rtlCol="0">
            <a:spAutoFit/>
          </a:bodyPr>
          <a:lstStyle/>
          <a:p>
            <a:pPr marL="0" indent="0">
              <a:lnSpc>
                <a:spcPct val="150000"/>
              </a:lnSpc>
              <a:spcBef>
                <a:spcPts val="900"/>
              </a:spcBef>
              <a:buNone/>
            </a:pPr>
            <a:r>
              <a:rPr lang="en-US" sz="2000" b="1" dirty="0" smtClean="0">
                <a:solidFill>
                  <a:schemeClr val="bg2"/>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endParaRPr lang="en-US" sz="2000" b="1" dirty="0">
              <a:solidFill>
                <a:schemeClr val="bg2"/>
              </a:solidFill>
              <a:latin typeface="Arial" pitchFamily="34" charset="0"/>
              <a:cs typeface="Arial" pitchFamily="34" charset="0"/>
            </a:endParaRPr>
          </a:p>
        </p:txBody>
      </p:sp>
      <p:sp>
        <p:nvSpPr>
          <p:cNvPr id="9" name="Footer Placeholder 8"/>
          <p:cNvSpPr>
            <a:spLocks noGrp="1"/>
          </p:cNvSpPr>
          <p:nvPr>
            <p:ph type="ftr" sz="quarter" idx="10"/>
          </p:nvPr>
        </p:nvSpPr>
        <p:spPr/>
        <p:txBody>
          <a:bodyPr/>
          <a:lstStyle/>
          <a:p>
            <a:r>
              <a:rPr lang="en-US" smtClean="0"/>
              <a:t>Pipes, Valves, and Fittings</a:t>
            </a:r>
            <a:endParaRPr lang="en-US" dirty="0"/>
          </a:p>
        </p:txBody>
      </p:sp>
      <p:sp>
        <p:nvSpPr>
          <p:cNvPr id="10" name="Slide Number Placeholder 9"/>
          <p:cNvSpPr>
            <a:spLocks noGrp="1"/>
          </p:cNvSpPr>
          <p:nvPr>
            <p:ph type="sldNum" sz="quarter" idx="11"/>
          </p:nvPr>
        </p:nvSpPr>
        <p:spPr/>
        <p:txBody>
          <a:bodyPr/>
          <a:lstStyle/>
          <a:p>
            <a:fld id="{A9320731-3B2C-4107-8664-CAD7BE973DC8}" type="slidenum">
              <a:rPr lang="en-US" smtClean="0"/>
              <a:pPr/>
              <a:t>‹#›</a:t>
            </a:fld>
            <a:endParaRPr lang="en-US"/>
          </a:p>
        </p:txBody>
      </p:sp>
      <p:sp>
        <p:nvSpPr>
          <p:cNvPr id="11" name="TextBox 10"/>
          <p:cNvSpPr txBox="1"/>
          <p:nvPr userDrawn="1"/>
        </p:nvSpPr>
        <p:spPr>
          <a:xfrm>
            <a:off x="475488" y="393192"/>
            <a:ext cx="6793992" cy="677108"/>
          </a:xfrm>
          <a:prstGeom prst="rect">
            <a:avLst/>
          </a:prstGeom>
          <a:noFill/>
        </p:spPr>
        <p:txBody>
          <a:bodyPr wrap="square" rtlCol="0">
            <a:spAutoFit/>
          </a:bodyPr>
          <a:lstStyle/>
          <a:p>
            <a:r>
              <a:rPr lang="en-US" sz="3800" b="1" dirty="0" smtClean="0">
                <a:solidFill>
                  <a:schemeClr val="tx2"/>
                </a:solidFill>
                <a:latin typeface="Arial" pitchFamily="34" charset="0"/>
                <a:cs typeface="Arial" pitchFamily="34" charset="0"/>
              </a:rPr>
              <a:t>Copyright Materials</a:t>
            </a:r>
            <a:endParaRPr lang="en-US" sz="3800" b="1" dirty="0">
              <a:solidFill>
                <a:schemeClr val="tx2"/>
              </a:solidFill>
              <a:latin typeface="Arial" pitchFamily="34" charset="0"/>
              <a:cs typeface="Arial" pitchFamily="34" charset="0"/>
            </a:endParaRPr>
          </a:p>
        </p:txBody>
      </p:sp>
      <p:sp>
        <p:nvSpPr>
          <p:cNvPr id="12" name="TextBox 11"/>
          <p:cNvSpPr txBox="1"/>
          <p:nvPr userDrawn="1"/>
        </p:nvSpPr>
        <p:spPr>
          <a:xfrm>
            <a:off x="530352" y="1527048"/>
            <a:ext cx="7927848" cy="1938992"/>
          </a:xfrm>
          <a:prstGeom prst="rect">
            <a:avLst/>
          </a:prstGeom>
          <a:noFill/>
        </p:spPr>
        <p:txBody>
          <a:bodyPr wrap="square" rtlCol="0">
            <a:spAutoFit/>
          </a:bodyPr>
          <a:lstStyle/>
          <a:p>
            <a:pPr marL="0" indent="0">
              <a:lnSpc>
                <a:spcPct val="150000"/>
              </a:lnSpc>
              <a:spcBef>
                <a:spcPts val="900"/>
              </a:spcBef>
              <a:buNone/>
            </a:pPr>
            <a:r>
              <a:rPr lang="en-US" sz="2000" b="1" dirty="0" smtClean="0">
                <a:solidFill>
                  <a:schemeClr val="bg2"/>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endParaRPr lang="en-US" sz="2000" b="1"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75900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Navigation Directions">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smtClean="0">
                <a:solidFill>
                  <a:schemeClr val="tx2"/>
                </a:solidFill>
                <a:latin typeface="Arial" pitchFamily="34" charset="0"/>
                <a:cs typeface="Arial" pitchFamily="34" charset="0"/>
              </a:rPr>
              <a:t>Navigating the</a:t>
            </a:r>
            <a:r>
              <a:rPr lang="en-US" sz="3800" b="1" baseline="0" dirty="0" smtClean="0">
                <a:solidFill>
                  <a:schemeClr val="tx2"/>
                </a:solidFill>
                <a:latin typeface="Arial" pitchFamily="34" charset="0"/>
                <a:cs typeface="Arial" pitchFamily="34" charset="0"/>
              </a:rPr>
              <a:t> Course</a:t>
            </a:r>
            <a:endParaRPr lang="en-US" sz="3800" b="1" dirty="0">
              <a:solidFill>
                <a:schemeClr val="tx2"/>
              </a:solidFill>
              <a:latin typeface="Arial" pitchFamily="34" charset="0"/>
              <a:cs typeface="Arial" pitchFamily="34" charset="0"/>
            </a:endParaRPr>
          </a:p>
        </p:txBody>
      </p:sp>
      <p:sp>
        <p:nvSpPr>
          <p:cNvPr id="6" name="TextBox 5"/>
          <p:cNvSpPr txBox="1"/>
          <p:nvPr/>
        </p:nvSpPr>
        <p:spPr>
          <a:xfrm>
            <a:off x="466344" y="1252728"/>
            <a:ext cx="7927848" cy="496996"/>
          </a:xfrm>
          <a:prstGeom prst="rect">
            <a:avLst/>
          </a:prstGeom>
          <a:noFill/>
        </p:spPr>
        <p:txBody>
          <a:bodyPr wrap="square" rtlCol="0">
            <a:spAutoFit/>
          </a:bodyPr>
          <a:lstStyle/>
          <a:p>
            <a:pPr marL="0" indent="0">
              <a:lnSpc>
                <a:spcPct val="150000"/>
              </a:lnSpc>
              <a:spcBef>
                <a:spcPts val="900"/>
              </a:spcBef>
              <a:buNone/>
            </a:pPr>
            <a:r>
              <a:rPr lang="en-US" sz="2000" b="1" dirty="0" smtClean="0">
                <a:solidFill>
                  <a:schemeClr val="bg2"/>
                </a:solidFill>
                <a:latin typeface="Arial" pitchFamily="34" charset="0"/>
                <a:cs typeface="Arial" pitchFamily="34" charset="0"/>
              </a:rPr>
              <a:t>Here</a:t>
            </a:r>
            <a:r>
              <a:rPr lang="en-US" sz="2000" b="1" baseline="0" dirty="0" smtClean="0">
                <a:solidFill>
                  <a:schemeClr val="bg2"/>
                </a:solidFill>
                <a:latin typeface="Arial" pitchFamily="34" charset="0"/>
                <a:cs typeface="Arial" pitchFamily="34" charset="0"/>
              </a:rPr>
              <a:t> are some tips on using this on-demand course</a:t>
            </a:r>
            <a:endParaRPr lang="en-US" sz="2000" b="1" dirty="0">
              <a:solidFill>
                <a:schemeClr val="bg2"/>
              </a:solidFill>
              <a:latin typeface="Arial" pitchFamily="34" charset="0"/>
              <a:cs typeface="Arial" pitchFamily="34" charset="0"/>
            </a:endParaRPr>
          </a:p>
        </p:txBody>
      </p:sp>
      <p:sp>
        <p:nvSpPr>
          <p:cNvPr id="7" name="AutoShape 27"/>
          <p:cNvSpPr>
            <a:spLocks noChangeAspect="1" noChangeArrowheads="1"/>
          </p:cNvSpPr>
          <p:nvPr/>
        </p:nvSpPr>
        <p:spPr bwMode="gray">
          <a:xfrm flipH="1">
            <a:off x="101600" y="1735138"/>
            <a:ext cx="238090" cy="1200149"/>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p>
        </p:txBody>
      </p:sp>
      <p:sp>
        <p:nvSpPr>
          <p:cNvPr id="8" name="Rectangle 11"/>
          <p:cNvSpPr>
            <a:spLocks noChangeArrowheads="1"/>
          </p:cNvSpPr>
          <p:nvPr/>
        </p:nvSpPr>
        <p:spPr bwMode="auto">
          <a:xfrm>
            <a:off x="322757" y="1778647"/>
            <a:ext cx="2833023" cy="12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Navigation panel</a:t>
            </a:r>
          </a:p>
          <a:p>
            <a:pPr>
              <a:lnSpc>
                <a:spcPct val="90000"/>
              </a:lnSpc>
              <a:spcBef>
                <a:spcPct val="30000"/>
              </a:spcBef>
            </a:pPr>
            <a:r>
              <a:rPr lang="en-US" sz="2000" dirty="0">
                <a:solidFill>
                  <a:srgbClr val="0082AA"/>
                </a:solidFill>
                <a:latin typeface="Arial" pitchFamily="34" charset="0"/>
                <a:cs typeface="Arial" pitchFamily="34" charset="0"/>
              </a:rPr>
              <a:t>“Notes” tab has the narration text </a:t>
            </a:r>
          </a:p>
        </p:txBody>
      </p:sp>
      <p:grpSp>
        <p:nvGrpSpPr>
          <p:cNvPr id="9" name="Group 8"/>
          <p:cNvGrpSpPr>
            <a:grpSpLocks/>
          </p:cNvGrpSpPr>
          <p:nvPr>
            <p:custDataLst>
              <p:tags r:id="rId1"/>
            </p:custDataLst>
          </p:nvPr>
        </p:nvGrpSpPr>
        <p:grpSpPr bwMode="auto">
          <a:xfrm>
            <a:off x="2382838" y="5649913"/>
            <a:ext cx="4351337" cy="1138237"/>
            <a:chOff x="2382642" y="5650368"/>
            <a:chExt cx="4351982" cy="1137327"/>
          </a:xfrm>
        </p:grpSpPr>
        <p:sp>
          <p:nvSpPr>
            <p:cNvPr id="10" name="Rectangle 8"/>
            <p:cNvSpPr>
              <a:spLocks noChangeArrowheads="1"/>
            </p:cNvSpPr>
            <p:nvPr/>
          </p:nvSpPr>
          <p:spPr bwMode="auto">
            <a:xfrm>
              <a:off x="2382642" y="5650368"/>
              <a:ext cx="4351982" cy="72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Move to the next slide when the play button flashes, or when you have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finished all activities on the page.</a:t>
              </a:r>
            </a:p>
          </p:txBody>
        </p:sp>
        <p:sp>
          <p:nvSpPr>
            <p:cNvPr id="11" name="AutoShape 27"/>
            <p:cNvSpPr>
              <a:spLocks noChangeAspect="1" noChangeArrowheads="1"/>
            </p:cNvSpPr>
            <p:nvPr/>
          </p:nvSpPr>
          <p:spPr bwMode="gray">
            <a:xfrm rot="-5400000" flipH="1" flipV="1">
              <a:off x="4412614" y="6068558"/>
              <a:ext cx="238125" cy="1200150"/>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latin typeface="Arial" pitchFamily="34" charset="0"/>
                <a:cs typeface="Arial" pitchFamily="34" charset="0"/>
              </a:endParaRPr>
            </a:p>
          </p:txBody>
        </p:sp>
      </p:grpSp>
      <p:sp>
        <p:nvSpPr>
          <p:cNvPr id="12" name="Rectangle 42"/>
          <p:cNvSpPr>
            <a:spLocks noChangeArrowheads="1"/>
          </p:cNvSpPr>
          <p:nvPr/>
        </p:nvSpPr>
        <p:spPr bwMode="auto">
          <a:xfrm>
            <a:off x="3114865" y="1778647"/>
            <a:ext cx="543083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1775" indent="-231775">
              <a:lnSpc>
                <a:spcPct val="90000"/>
              </a:lnSpc>
              <a:spcBef>
                <a:spcPct val="30000"/>
              </a:spcBef>
              <a:buFont typeface="Arial" pitchFamily="34" charset="0"/>
              <a:buChar char="•"/>
            </a:pPr>
            <a:r>
              <a:rPr lang="en-US" sz="2000" dirty="0" smtClean="0">
                <a:solidFill>
                  <a:srgbClr val="0082AA"/>
                </a:solidFill>
                <a:latin typeface="Arial" pitchFamily="34" charset="0"/>
                <a:cs typeface="Arial" pitchFamily="34" charset="0"/>
              </a:rPr>
              <a:t>Course </a:t>
            </a:r>
            <a:r>
              <a:rPr lang="en-US" sz="2000" dirty="0">
                <a:solidFill>
                  <a:srgbClr val="0082AA"/>
                </a:solidFill>
                <a:latin typeface="Arial" pitchFamily="34" charset="0"/>
                <a:cs typeface="Arial" pitchFamily="34" charset="0"/>
              </a:rPr>
              <a:t>content, activities, questions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are on every page</a:t>
            </a:r>
          </a:p>
          <a:p>
            <a:pPr marL="231775" indent="-231775">
              <a:lnSpc>
                <a:spcPct val="90000"/>
              </a:lnSpc>
              <a:spcBef>
                <a:spcPct val="30000"/>
              </a:spcBef>
              <a:buFont typeface="Arial" pitchFamily="34" charset="0"/>
              <a:buChar char="•"/>
            </a:pPr>
            <a:r>
              <a:rPr lang="en-US" sz="2000" dirty="0" smtClean="0">
                <a:solidFill>
                  <a:srgbClr val="0082AA"/>
                </a:solidFill>
                <a:latin typeface="Arial" pitchFamily="34" charset="0"/>
                <a:cs typeface="Arial" pitchFamily="34" charset="0"/>
              </a:rPr>
              <a:t>This </a:t>
            </a:r>
            <a:r>
              <a:rPr lang="en-US" sz="2000" dirty="0">
                <a:solidFill>
                  <a:srgbClr val="0082AA"/>
                </a:solidFill>
                <a:latin typeface="Arial" pitchFamily="34" charset="0"/>
                <a:cs typeface="Arial" pitchFamily="34" charset="0"/>
              </a:rPr>
              <a:t>course has audio.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Consider using headphones.</a:t>
            </a:r>
          </a:p>
          <a:p>
            <a:pPr marL="231775" indent="-231775">
              <a:lnSpc>
                <a:spcPct val="90000"/>
              </a:lnSpc>
              <a:spcBef>
                <a:spcPct val="30000"/>
              </a:spcBef>
              <a:buFont typeface="Arial" pitchFamily="34" charset="0"/>
              <a:buChar char="•"/>
            </a:pPr>
            <a:r>
              <a:rPr lang="en-US" sz="2000" dirty="0" smtClean="0">
                <a:solidFill>
                  <a:srgbClr val="0082AA"/>
                </a:solidFill>
                <a:latin typeface="Arial" pitchFamily="34" charset="0"/>
                <a:cs typeface="Arial" pitchFamily="34" charset="0"/>
              </a:rPr>
              <a:t>Earn </a:t>
            </a:r>
            <a:r>
              <a:rPr lang="en-US" sz="2000" dirty="0">
                <a:solidFill>
                  <a:srgbClr val="0082AA"/>
                </a:solidFill>
                <a:latin typeface="Arial" pitchFamily="34" charset="0"/>
                <a:cs typeface="Arial" pitchFamily="34" charset="0"/>
              </a:rPr>
              <a:t>completion for this course by looking at every slide and by taking the course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knowledge check. </a:t>
            </a:r>
          </a:p>
        </p:txBody>
      </p:sp>
      <p:sp>
        <p:nvSpPr>
          <p:cNvPr id="13" name="Text Placeholder 12"/>
          <p:cNvSpPr>
            <a:spLocks noGrp="1"/>
          </p:cNvSpPr>
          <p:nvPr>
            <p:ph type="body" sz="quarter" idx="11" hasCustomPrompt="1"/>
          </p:nvPr>
        </p:nvSpPr>
        <p:spPr>
          <a:xfrm>
            <a:off x="3114865" y="3994150"/>
            <a:ext cx="5431536" cy="1339850"/>
          </a:xfrm>
        </p:spPr>
        <p:txBody>
          <a:bodyPr>
            <a:normAutofit/>
          </a:bodyPr>
          <a:lstStyle>
            <a:lvl1pPr marL="228600" indent="-228600">
              <a:buFont typeface="Arial" pitchFamily="34" charset="0"/>
              <a:buChar char="•"/>
              <a:defRPr lang="en-US" sz="2000" b="0" kern="1200" dirty="0">
                <a:solidFill>
                  <a:srgbClr val="0082AA"/>
                </a:solidFill>
                <a:latin typeface="Arial" pitchFamily="34" charset="0"/>
                <a:ea typeface="+mn-ea"/>
                <a:cs typeface="Arial" pitchFamily="34" charset="0"/>
              </a:defRPr>
            </a:lvl1pPr>
          </a:lstStyle>
          <a:p>
            <a:pPr lvl="0"/>
            <a:r>
              <a:rPr lang="en-US" dirty="0" smtClean="0"/>
              <a:t>Click here to add additional bullets</a:t>
            </a:r>
            <a:endParaRPr lang="en-US" dirty="0"/>
          </a:p>
        </p:txBody>
      </p:sp>
      <p:sp>
        <p:nvSpPr>
          <p:cNvPr id="14" name="TextBox 13"/>
          <p:cNvSpPr txBox="1"/>
          <p:nvPr/>
        </p:nvSpPr>
        <p:spPr>
          <a:xfrm>
            <a:off x="475488" y="393192"/>
            <a:ext cx="6793992" cy="677108"/>
          </a:xfrm>
          <a:prstGeom prst="rect">
            <a:avLst/>
          </a:prstGeom>
          <a:noFill/>
        </p:spPr>
        <p:txBody>
          <a:bodyPr wrap="square" rtlCol="0">
            <a:spAutoFit/>
          </a:bodyPr>
          <a:lstStyle/>
          <a:p>
            <a:r>
              <a:rPr lang="en-US" sz="3800" b="1" dirty="0" smtClean="0">
                <a:solidFill>
                  <a:schemeClr val="tx2"/>
                </a:solidFill>
                <a:latin typeface="Arial" pitchFamily="34" charset="0"/>
                <a:cs typeface="Arial" pitchFamily="34" charset="0"/>
              </a:rPr>
              <a:t>Navigating the</a:t>
            </a:r>
            <a:r>
              <a:rPr lang="en-US" sz="3800" b="1" baseline="0" dirty="0" smtClean="0">
                <a:solidFill>
                  <a:schemeClr val="tx2"/>
                </a:solidFill>
                <a:latin typeface="Arial" pitchFamily="34" charset="0"/>
                <a:cs typeface="Arial" pitchFamily="34" charset="0"/>
              </a:rPr>
              <a:t> Course</a:t>
            </a:r>
            <a:endParaRPr lang="en-US" sz="3800" b="1" dirty="0">
              <a:solidFill>
                <a:schemeClr val="tx2"/>
              </a:solidFill>
              <a:latin typeface="Arial" pitchFamily="34" charset="0"/>
              <a:cs typeface="Arial" pitchFamily="34" charset="0"/>
            </a:endParaRPr>
          </a:p>
        </p:txBody>
      </p:sp>
      <p:sp>
        <p:nvSpPr>
          <p:cNvPr id="15" name="TextBox 14"/>
          <p:cNvSpPr txBox="1"/>
          <p:nvPr/>
        </p:nvSpPr>
        <p:spPr>
          <a:xfrm>
            <a:off x="466344" y="1252728"/>
            <a:ext cx="7927848" cy="496996"/>
          </a:xfrm>
          <a:prstGeom prst="rect">
            <a:avLst/>
          </a:prstGeom>
          <a:noFill/>
        </p:spPr>
        <p:txBody>
          <a:bodyPr wrap="square" rtlCol="0">
            <a:spAutoFit/>
          </a:bodyPr>
          <a:lstStyle/>
          <a:p>
            <a:pPr marL="0" indent="0">
              <a:lnSpc>
                <a:spcPct val="150000"/>
              </a:lnSpc>
              <a:spcBef>
                <a:spcPts val="900"/>
              </a:spcBef>
              <a:buNone/>
            </a:pPr>
            <a:r>
              <a:rPr lang="en-US" sz="2000" b="1" dirty="0" smtClean="0">
                <a:solidFill>
                  <a:schemeClr val="bg2"/>
                </a:solidFill>
                <a:latin typeface="Arial" pitchFamily="34" charset="0"/>
                <a:cs typeface="Arial" pitchFamily="34" charset="0"/>
              </a:rPr>
              <a:t>Here</a:t>
            </a:r>
            <a:r>
              <a:rPr lang="en-US" sz="2000" b="1" baseline="0" dirty="0" smtClean="0">
                <a:solidFill>
                  <a:schemeClr val="bg2"/>
                </a:solidFill>
                <a:latin typeface="Arial" pitchFamily="34" charset="0"/>
                <a:cs typeface="Arial" pitchFamily="34" charset="0"/>
              </a:rPr>
              <a:t> are some tips on using this on-demand course</a:t>
            </a:r>
            <a:endParaRPr lang="en-US" sz="2000" b="1" dirty="0">
              <a:solidFill>
                <a:schemeClr val="bg2"/>
              </a:solidFill>
              <a:latin typeface="Arial" pitchFamily="34" charset="0"/>
              <a:cs typeface="Arial" pitchFamily="34" charset="0"/>
            </a:endParaRPr>
          </a:p>
        </p:txBody>
      </p:sp>
      <p:sp>
        <p:nvSpPr>
          <p:cNvPr id="16" name="AutoShape 27"/>
          <p:cNvSpPr>
            <a:spLocks noChangeAspect="1" noChangeArrowheads="1"/>
          </p:cNvSpPr>
          <p:nvPr/>
        </p:nvSpPr>
        <p:spPr bwMode="gray">
          <a:xfrm flipH="1">
            <a:off x="101600" y="1735138"/>
            <a:ext cx="238090" cy="1200149"/>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p>
        </p:txBody>
      </p:sp>
      <p:sp>
        <p:nvSpPr>
          <p:cNvPr id="17" name="Rectangle 11"/>
          <p:cNvSpPr>
            <a:spLocks noChangeArrowheads="1"/>
          </p:cNvSpPr>
          <p:nvPr/>
        </p:nvSpPr>
        <p:spPr bwMode="auto">
          <a:xfrm>
            <a:off x="322757" y="1778647"/>
            <a:ext cx="2833023" cy="12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Navigation panel</a:t>
            </a:r>
          </a:p>
          <a:p>
            <a:pPr>
              <a:lnSpc>
                <a:spcPct val="90000"/>
              </a:lnSpc>
              <a:spcBef>
                <a:spcPct val="30000"/>
              </a:spcBef>
            </a:pPr>
            <a:r>
              <a:rPr lang="en-US" sz="2000" dirty="0">
                <a:solidFill>
                  <a:srgbClr val="0082AA"/>
                </a:solidFill>
                <a:latin typeface="Arial" pitchFamily="34" charset="0"/>
                <a:cs typeface="Arial" pitchFamily="34" charset="0"/>
              </a:rPr>
              <a:t>“Notes” tab has the narration text </a:t>
            </a:r>
          </a:p>
        </p:txBody>
      </p:sp>
      <p:grpSp>
        <p:nvGrpSpPr>
          <p:cNvPr id="18" name="Group 17"/>
          <p:cNvGrpSpPr>
            <a:grpSpLocks/>
          </p:cNvGrpSpPr>
          <p:nvPr>
            <p:custDataLst>
              <p:tags r:id="rId2"/>
            </p:custDataLst>
          </p:nvPr>
        </p:nvGrpSpPr>
        <p:grpSpPr bwMode="auto">
          <a:xfrm>
            <a:off x="2382838" y="5649913"/>
            <a:ext cx="4351337" cy="1138237"/>
            <a:chOff x="2382642" y="5650368"/>
            <a:chExt cx="4351982" cy="1137327"/>
          </a:xfrm>
        </p:grpSpPr>
        <p:sp>
          <p:nvSpPr>
            <p:cNvPr id="19" name="Rectangle 8"/>
            <p:cNvSpPr>
              <a:spLocks noChangeArrowheads="1"/>
            </p:cNvSpPr>
            <p:nvPr/>
          </p:nvSpPr>
          <p:spPr bwMode="auto">
            <a:xfrm>
              <a:off x="2382642" y="5650368"/>
              <a:ext cx="4351982" cy="72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Move to the next slide when the play button flashes, or when you have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finished all activities on the page.</a:t>
              </a:r>
            </a:p>
          </p:txBody>
        </p:sp>
        <p:sp>
          <p:nvSpPr>
            <p:cNvPr id="20" name="AutoShape 27"/>
            <p:cNvSpPr>
              <a:spLocks noChangeAspect="1" noChangeArrowheads="1"/>
            </p:cNvSpPr>
            <p:nvPr/>
          </p:nvSpPr>
          <p:spPr bwMode="gray">
            <a:xfrm rot="-5400000" flipH="1" flipV="1">
              <a:off x="4412614" y="6068558"/>
              <a:ext cx="238125" cy="1200150"/>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latin typeface="Arial" pitchFamily="34" charset="0"/>
                <a:cs typeface="Arial" pitchFamily="34" charset="0"/>
              </a:endParaRPr>
            </a:p>
          </p:txBody>
        </p:sp>
      </p:grpSp>
      <p:sp>
        <p:nvSpPr>
          <p:cNvPr id="21" name="Rectangle 42"/>
          <p:cNvSpPr>
            <a:spLocks noChangeArrowheads="1"/>
          </p:cNvSpPr>
          <p:nvPr/>
        </p:nvSpPr>
        <p:spPr bwMode="auto">
          <a:xfrm>
            <a:off x="3114865" y="1778647"/>
            <a:ext cx="543083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1775" indent="-231775">
              <a:lnSpc>
                <a:spcPct val="90000"/>
              </a:lnSpc>
              <a:spcBef>
                <a:spcPct val="30000"/>
              </a:spcBef>
              <a:buFont typeface="Arial" pitchFamily="34" charset="0"/>
              <a:buChar char="•"/>
            </a:pPr>
            <a:r>
              <a:rPr lang="en-US" sz="2000" dirty="0" smtClean="0">
                <a:solidFill>
                  <a:srgbClr val="0082AA"/>
                </a:solidFill>
                <a:latin typeface="Arial" pitchFamily="34" charset="0"/>
                <a:cs typeface="Arial" pitchFamily="34" charset="0"/>
              </a:rPr>
              <a:t>Course </a:t>
            </a:r>
            <a:r>
              <a:rPr lang="en-US" sz="2000" dirty="0">
                <a:solidFill>
                  <a:srgbClr val="0082AA"/>
                </a:solidFill>
                <a:latin typeface="Arial" pitchFamily="34" charset="0"/>
                <a:cs typeface="Arial" pitchFamily="34" charset="0"/>
              </a:rPr>
              <a:t>content, activities, questions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are on every page</a:t>
            </a:r>
          </a:p>
          <a:p>
            <a:pPr marL="231775" indent="-231775">
              <a:lnSpc>
                <a:spcPct val="90000"/>
              </a:lnSpc>
              <a:spcBef>
                <a:spcPct val="30000"/>
              </a:spcBef>
              <a:buFont typeface="Arial" pitchFamily="34" charset="0"/>
              <a:buChar char="•"/>
            </a:pPr>
            <a:r>
              <a:rPr lang="en-US" sz="2000" dirty="0" smtClean="0">
                <a:solidFill>
                  <a:srgbClr val="0082AA"/>
                </a:solidFill>
                <a:latin typeface="Arial" pitchFamily="34" charset="0"/>
                <a:cs typeface="Arial" pitchFamily="34" charset="0"/>
              </a:rPr>
              <a:t>This </a:t>
            </a:r>
            <a:r>
              <a:rPr lang="en-US" sz="2000" dirty="0">
                <a:solidFill>
                  <a:srgbClr val="0082AA"/>
                </a:solidFill>
                <a:latin typeface="Arial" pitchFamily="34" charset="0"/>
                <a:cs typeface="Arial" pitchFamily="34" charset="0"/>
              </a:rPr>
              <a:t>course has audio.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Consider using headphones.</a:t>
            </a:r>
          </a:p>
          <a:p>
            <a:pPr marL="231775" indent="-231775">
              <a:lnSpc>
                <a:spcPct val="90000"/>
              </a:lnSpc>
              <a:spcBef>
                <a:spcPct val="30000"/>
              </a:spcBef>
              <a:buFont typeface="Arial" pitchFamily="34" charset="0"/>
              <a:buChar char="•"/>
            </a:pPr>
            <a:r>
              <a:rPr lang="en-US" sz="2000" dirty="0" smtClean="0">
                <a:solidFill>
                  <a:srgbClr val="0082AA"/>
                </a:solidFill>
                <a:latin typeface="Arial" pitchFamily="34" charset="0"/>
                <a:cs typeface="Arial" pitchFamily="34" charset="0"/>
              </a:rPr>
              <a:t>Earn </a:t>
            </a:r>
            <a:r>
              <a:rPr lang="en-US" sz="2000" dirty="0">
                <a:solidFill>
                  <a:srgbClr val="0082AA"/>
                </a:solidFill>
                <a:latin typeface="Arial" pitchFamily="34" charset="0"/>
                <a:cs typeface="Arial" pitchFamily="34" charset="0"/>
              </a:rPr>
              <a:t>completion for this course by looking at every slide and by taking the course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knowledge check. </a:t>
            </a:r>
          </a:p>
        </p:txBody>
      </p:sp>
      <p:sp>
        <p:nvSpPr>
          <p:cNvPr id="22" name="Footer Placeholder 21"/>
          <p:cNvSpPr>
            <a:spLocks noGrp="1"/>
          </p:cNvSpPr>
          <p:nvPr>
            <p:ph type="ftr" sz="quarter" idx="12"/>
          </p:nvPr>
        </p:nvSpPr>
        <p:spPr/>
        <p:txBody>
          <a:bodyPr/>
          <a:lstStyle/>
          <a:p>
            <a:r>
              <a:rPr lang="en-US" smtClean="0"/>
              <a:t>Pipes, Valves, and Fittings</a:t>
            </a:r>
            <a:endParaRPr lang="en-US" dirty="0"/>
          </a:p>
        </p:txBody>
      </p:sp>
      <p:sp>
        <p:nvSpPr>
          <p:cNvPr id="23" name="Slide Number Placeholder 22"/>
          <p:cNvSpPr>
            <a:spLocks noGrp="1"/>
          </p:cNvSpPr>
          <p:nvPr>
            <p:ph type="sldNum" sz="quarter" idx="13"/>
          </p:nvPr>
        </p:nvSpPr>
        <p:spPr/>
        <p:txBody>
          <a:bodyPr/>
          <a:lstStyle/>
          <a:p>
            <a:fld id="{A9320731-3B2C-4107-8664-CAD7BE973DC8}" type="slidenum">
              <a:rPr lang="en-US" smtClean="0"/>
              <a:pPr/>
              <a:t>‹#›</a:t>
            </a:fld>
            <a:endParaRPr lang="en-US"/>
          </a:p>
        </p:txBody>
      </p:sp>
      <p:sp>
        <p:nvSpPr>
          <p:cNvPr id="24" name="TextBox 23"/>
          <p:cNvSpPr txBox="1"/>
          <p:nvPr userDrawn="1"/>
        </p:nvSpPr>
        <p:spPr>
          <a:xfrm>
            <a:off x="475488" y="393192"/>
            <a:ext cx="6793992" cy="677108"/>
          </a:xfrm>
          <a:prstGeom prst="rect">
            <a:avLst/>
          </a:prstGeom>
          <a:noFill/>
        </p:spPr>
        <p:txBody>
          <a:bodyPr wrap="square" rtlCol="0">
            <a:spAutoFit/>
          </a:bodyPr>
          <a:lstStyle/>
          <a:p>
            <a:r>
              <a:rPr lang="en-US" sz="3800" b="1" dirty="0" smtClean="0">
                <a:solidFill>
                  <a:schemeClr val="tx2"/>
                </a:solidFill>
                <a:latin typeface="Arial" pitchFamily="34" charset="0"/>
                <a:cs typeface="Arial" pitchFamily="34" charset="0"/>
              </a:rPr>
              <a:t>Navigating the</a:t>
            </a:r>
            <a:r>
              <a:rPr lang="en-US" sz="3800" b="1" baseline="0" dirty="0" smtClean="0">
                <a:solidFill>
                  <a:schemeClr val="tx2"/>
                </a:solidFill>
                <a:latin typeface="Arial" pitchFamily="34" charset="0"/>
                <a:cs typeface="Arial" pitchFamily="34" charset="0"/>
              </a:rPr>
              <a:t> Course</a:t>
            </a:r>
            <a:endParaRPr lang="en-US" sz="3800" b="1" dirty="0">
              <a:solidFill>
                <a:schemeClr val="tx2"/>
              </a:solidFill>
              <a:latin typeface="Arial" pitchFamily="34" charset="0"/>
              <a:cs typeface="Arial" pitchFamily="34" charset="0"/>
            </a:endParaRPr>
          </a:p>
        </p:txBody>
      </p:sp>
      <p:sp>
        <p:nvSpPr>
          <p:cNvPr id="25" name="TextBox 24"/>
          <p:cNvSpPr txBox="1"/>
          <p:nvPr userDrawn="1"/>
        </p:nvSpPr>
        <p:spPr>
          <a:xfrm>
            <a:off x="466344" y="1252728"/>
            <a:ext cx="7927848" cy="496996"/>
          </a:xfrm>
          <a:prstGeom prst="rect">
            <a:avLst/>
          </a:prstGeom>
          <a:noFill/>
        </p:spPr>
        <p:txBody>
          <a:bodyPr wrap="square" rtlCol="0">
            <a:spAutoFit/>
          </a:bodyPr>
          <a:lstStyle/>
          <a:p>
            <a:pPr marL="0" indent="0">
              <a:lnSpc>
                <a:spcPct val="150000"/>
              </a:lnSpc>
              <a:spcBef>
                <a:spcPts val="900"/>
              </a:spcBef>
              <a:buNone/>
            </a:pPr>
            <a:r>
              <a:rPr lang="en-US" sz="2000" b="1" dirty="0" smtClean="0">
                <a:solidFill>
                  <a:schemeClr val="bg2"/>
                </a:solidFill>
                <a:latin typeface="Arial" pitchFamily="34" charset="0"/>
                <a:cs typeface="Arial" pitchFamily="34" charset="0"/>
              </a:rPr>
              <a:t>Here</a:t>
            </a:r>
            <a:r>
              <a:rPr lang="en-US" sz="2000" b="1" baseline="0" dirty="0" smtClean="0">
                <a:solidFill>
                  <a:schemeClr val="bg2"/>
                </a:solidFill>
                <a:latin typeface="Arial" pitchFamily="34" charset="0"/>
                <a:cs typeface="Arial" pitchFamily="34" charset="0"/>
              </a:rPr>
              <a:t> are some tips on using this on-demand course</a:t>
            </a:r>
            <a:endParaRPr lang="en-US" sz="2000" b="1" dirty="0">
              <a:solidFill>
                <a:schemeClr val="bg2"/>
              </a:solidFill>
              <a:latin typeface="Arial" pitchFamily="34" charset="0"/>
              <a:cs typeface="Arial" pitchFamily="34" charset="0"/>
            </a:endParaRPr>
          </a:p>
        </p:txBody>
      </p:sp>
      <p:sp>
        <p:nvSpPr>
          <p:cNvPr id="26" name="AutoShape 27"/>
          <p:cNvSpPr>
            <a:spLocks noChangeAspect="1" noChangeArrowheads="1"/>
          </p:cNvSpPr>
          <p:nvPr userDrawn="1"/>
        </p:nvSpPr>
        <p:spPr bwMode="gray">
          <a:xfrm flipH="1">
            <a:off x="101600" y="1735138"/>
            <a:ext cx="238090" cy="1200149"/>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p>
        </p:txBody>
      </p:sp>
      <p:sp>
        <p:nvSpPr>
          <p:cNvPr id="27" name="Rectangle 11"/>
          <p:cNvSpPr>
            <a:spLocks noChangeArrowheads="1"/>
          </p:cNvSpPr>
          <p:nvPr userDrawn="1"/>
        </p:nvSpPr>
        <p:spPr bwMode="auto">
          <a:xfrm>
            <a:off x="322757" y="1778647"/>
            <a:ext cx="2833023" cy="12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Navigation panel</a:t>
            </a:r>
          </a:p>
          <a:p>
            <a:pPr>
              <a:lnSpc>
                <a:spcPct val="90000"/>
              </a:lnSpc>
              <a:spcBef>
                <a:spcPct val="30000"/>
              </a:spcBef>
            </a:pPr>
            <a:r>
              <a:rPr lang="en-US" sz="2000" dirty="0">
                <a:solidFill>
                  <a:srgbClr val="0082AA"/>
                </a:solidFill>
                <a:latin typeface="Arial" pitchFamily="34" charset="0"/>
                <a:cs typeface="Arial" pitchFamily="34" charset="0"/>
              </a:rPr>
              <a:t>“Notes” tab has the narration text </a:t>
            </a:r>
          </a:p>
        </p:txBody>
      </p:sp>
      <p:grpSp>
        <p:nvGrpSpPr>
          <p:cNvPr id="28" name="Group 27"/>
          <p:cNvGrpSpPr>
            <a:grpSpLocks/>
          </p:cNvGrpSpPr>
          <p:nvPr userDrawn="1">
            <p:custDataLst>
              <p:tags r:id="rId3"/>
            </p:custDataLst>
          </p:nvPr>
        </p:nvGrpSpPr>
        <p:grpSpPr bwMode="auto">
          <a:xfrm>
            <a:off x="2382838" y="5649913"/>
            <a:ext cx="4351337" cy="1138237"/>
            <a:chOff x="2382642" y="5650368"/>
            <a:chExt cx="4351982" cy="1137327"/>
          </a:xfrm>
        </p:grpSpPr>
        <p:sp>
          <p:nvSpPr>
            <p:cNvPr id="29" name="Rectangle 8"/>
            <p:cNvSpPr>
              <a:spLocks noChangeArrowheads="1"/>
            </p:cNvSpPr>
            <p:nvPr/>
          </p:nvSpPr>
          <p:spPr bwMode="auto">
            <a:xfrm>
              <a:off x="2382642" y="5650368"/>
              <a:ext cx="4351982" cy="72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Move to the next slide when the play button flashes, or when you have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finished all activities on the page.</a:t>
              </a:r>
            </a:p>
          </p:txBody>
        </p:sp>
        <p:sp>
          <p:nvSpPr>
            <p:cNvPr id="30" name="AutoShape 27"/>
            <p:cNvSpPr>
              <a:spLocks noChangeAspect="1" noChangeArrowheads="1"/>
            </p:cNvSpPr>
            <p:nvPr/>
          </p:nvSpPr>
          <p:spPr bwMode="gray">
            <a:xfrm rot="-5400000" flipH="1" flipV="1">
              <a:off x="4412614" y="6068558"/>
              <a:ext cx="238125" cy="1200150"/>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latin typeface="Arial" pitchFamily="34" charset="0"/>
                <a:cs typeface="Arial" pitchFamily="34" charset="0"/>
              </a:endParaRPr>
            </a:p>
          </p:txBody>
        </p:sp>
      </p:grpSp>
      <p:sp>
        <p:nvSpPr>
          <p:cNvPr id="31" name="Rectangle 42"/>
          <p:cNvSpPr>
            <a:spLocks noChangeArrowheads="1"/>
          </p:cNvSpPr>
          <p:nvPr userDrawn="1"/>
        </p:nvSpPr>
        <p:spPr bwMode="auto">
          <a:xfrm>
            <a:off x="3114865" y="1778647"/>
            <a:ext cx="543083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1775" indent="-231775">
              <a:lnSpc>
                <a:spcPct val="90000"/>
              </a:lnSpc>
              <a:spcBef>
                <a:spcPct val="30000"/>
              </a:spcBef>
              <a:buFont typeface="Arial" pitchFamily="34" charset="0"/>
              <a:buChar char="•"/>
            </a:pPr>
            <a:r>
              <a:rPr lang="en-US" sz="2000" dirty="0" smtClean="0">
                <a:solidFill>
                  <a:srgbClr val="0082AA"/>
                </a:solidFill>
                <a:latin typeface="Arial" pitchFamily="34" charset="0"/>
                <a:cs typeface="Arial" pitchFamily="34" charset="0"/>
              </a:rPr>
              <a:t>Course </a:t>
            </a:r>
            <a:r>
              <a:rPr lang="en-US" sz="2000" dirty="0">
                <a:solidFill>
                  <a:srgbClr val="0082AA"/>
                </a:solidFill>
                <a:latin typeface="Arial" pitchFamily="34" charset="0"/>
                <a:cs typeface="Arial" pitchFamily="34" charset="0"/>
              </a:rPr>
              <a:t>content, activities, questions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are on every page</a:t>
            </a:r>
          </a:p>
          <a:p>
            <a:pPr marL="231775" indent="-231775">
              <a:lnSpc>
                <a:spcPct val="90000"/>
              </a:lnSpc>
              <a:spcBef>
                <a:spcPct val="30000"/>
              </a:spcBef>
              <a:buFont typeface="Arial" pitchFamily="34" charset="0"/>
              <a:buChar char="•"/>
            </a:pPr>
            <a:r>
              <a:rPr lang="en-US" sz="2000" dirty="0" smtClean="0">
                <a:solidFill>
                  <a:srgbClr val="0082AA"/>
                </a:solidFill>
                <a:latin typeface="Arial" pitchFamily="34" charset="0"/>
                <a:cs typeface="Arial" pitchFamily="34" charset="0"/>
              </a:rPr>
              <a:t>This </a:t>
            </a:r>
            <a:r>
              <a:rPr lang="en-US" sz="2000" dirty="0">
                <a:solidFill>
                  <a:srgbClr val="0082AA"/>
                </a:solidFill>
                <a:latin typeface="Arial" pitchFamily="34" charset="0"/>
                <a:cs typeface="Arial" pitchFamily="34" charset="0"/>
              </a:rPr>
              <a:t>course has audio.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Consider using headphones.</a:t>
            </a:r>
          </a:p>
          <a:p>
            <a:pPr marL="231775" indent="-231775">
              <a:lnSpc>
                <a:spcPct val="90000"/>
              </a:lnSpc>
              <a:spcBef>
                <a:spcPct val="30000"/>
              </a:spcBef>
              <a:buFont typeface="Arial" pitchFamily="34" charset="0"/>
              <a:buChar char="•"/>
            </a:pPr>
            <a:r>
              <a:rPr lang="en-US" sz="2000" dirty="0" smtClean="0">
                <a:solidFill>
                  <a:srgbClr val="0082AA"/>
                </a:solidFill>
                <a:latin typeface="Arial" pitchFamily="34" charset="0"/>
                <a:cs typeface="Arial" pitchFamily="34" charset="0"/>
              </a:rPr>
              <a:t>Earn </a:t>
            </a:r>
            <a:r>
              <a:rPr lang="en-US" sz="2000" dirty="0">
                <a:solidFill>
                  <a:srgbClr val="0082AA"/>
                </a:solidFill>
                <a:latin typeface="Arial" pitchFamily="34" charset="0"/>
                <a:cs typeface="Arial" pitchFamily="34" charset="0"/>
              </a:rPr>
              <a:t>completion for this course by looking at every slide and by taking the course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knowledge check. </a:t>
            </a:r>
          </a:p>
        </p:txBody>
      </p:sp>
    </p:spTree>
    <p:extLst>
      <p:ext uri="{BB962C8B-B14F-4D97-AF65-F5344CB8AC3E}">
        <p14:creationId xmlns:p14="http://schemas.microsoft.com/office/powerpoint/2010/main" val="320633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earning Objectives">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smtClean="0">
                <a:solidFill>
                  <a:schemeClr val="tx2"/>
                </a:solidFill>
                <a:latin typeface="Arial" pitchFamily="34" charset="0"/>
                <a:cs typeface="Arial" pitchFamily="34" charset="0"/>
              </a:rPr>
              <a:t>Learning Objectives</a:t>
            </a:r>
            <a:endParaRPr lang="en-US" sz="3800" b="1" dirty="0">
              <a:solidFill>
                <a:schemeClr val="tx2"/>
              </a:solidFill>
              <a:latin typeface="Arial" pitchFamily="34" charset="0"/>
              <a:cs typeface="Arial" pitchFamily="34" charset="0"/>
            </a:endParaRPr>
          </a:p>
        </p:txBody>
      </p:sp>
      <p:sp>
        <p:nvSpPr>
          <p:cNvPr id="6" name="TextBox 5"/>
          <p:cNvSpPr txBox="1"/>
          <p:nvPr/>
        </p:nvSpPr>
        <p:spPr>
          <a:xfrm>
            <a:off x="530352" y="1527048"/>
            <a:ext cx="7927848" cy="577850"/>
          </a:xfrm>
          <a:prstGeom prst="rect">
            <a:avLst/>
          </a:prstGeom>
          <a:noFill/>
        </p:spPr>
        <p:txBody>
          <a:bodyPr wrap="square" rtlCol="0">
            <a:spAutoFit/>
          </a:bodyPr>
          <a:lstStyle/>
          <a:p>
            <a:pPr marL="0" indent="0">
              <a:lnSpc>
                <a:spcPct val="150000"/>
              </a:lnSpc>
              <a:spcBef>
                <a:spcPts val="900"/>
              </a:spcBef>
              <a:buNone/>
            </a:pPr>
            <a:r>
              <a:rPr lang="en-US" sz="2400" b="1" dirty="0" smtClean="0">
                <a:solidFill>
                  <a:schemeClr val="bg2"/>
                </a:solidFill>
                <a:latin typeface="Arial" pitchFamily="34" charset="0"/>
                <a:cs typeface="Arial" pitchFamily="34" charset="0"/>
              </a:rPr>
              <a:t>After completing</a:t>
            </a:r>
            <a:r>
              <a:rPr lang="en-US" sz="2400" b="1" baseline="0" dirty="0" smtClean="0">
                <a:solidFill>
                  <a:schemeClr val="bg2"/>
                </a:solidFill>
                <a:latin typeface="Arial" pitchFamily="34" charset="0"/>
                <a:cs typeface="Arial" pitchFamily="34" charset="0"/>
              </a:rPr>
              <a:t> this course you should be able to:</a:t>
            </a:r>
            <a:endParaRPr lang="en-US" sz="2400" b="1" dirty="0">
              <a:solidFill>
                <a:schemeClr val="bg2"/>
              </a:solidFill>
              <a:latin typeface="Arial" pitchFamily="34" charset="0"/>
              <a:cs typeface="Arial" pitchFamily="34" charset="0"/>
            </a:endParaRPr>
          </a:p>
        </p:txBody>
      </p:sp>
      <p:sp>
        <p:nvSpPr>
          <p:cNvPr id="7" name="Text Placeholder 6"/>
          <p:cNvSpPr>
            <a:spLocks noGrp="1"/>
          </p:cNvSpPr>
          <p:nvPr>
            <p:ph type="body" sz="quarter" idx="12" hasCustomPrompt="1"/>
          </p:nvPr>
        </p:nvSpPr>
        <p:spPr>
          <a:xfrm>
            <a:off x="530352" y="2362200"/>
            <a:ext cx="8001000" cy="4114800"/>
          </a:xfrm>
        </p:spPr>
        <p:txBody>
          <a:bodyPr/>
          <a:lstStyle>
            <a:lvl1pPr marL="342900" indent="-342900">
              <a:buFont typeface="Arial" pitchFamily="34" charset="0"/>
              <a:buChar char="•"/>
              <a:defRPr b="0" baseline="0">
                <a:solidFill>
                  <a:schemeClr val="bg2"/>
                </a:solidFill>
              </a:defRPr>
            </a:lvl1pPr>
          </a:lstStyle>
          <a:p>
            <a:pPr lvl="0"/>
            <a:r>
              <a:rPr lang="en-US" dirty="0" smtClean="0"/>
              <a:t>Click here to enter at least 5 learning objectives</a:t>
            </a:r>
            <a:endParaRPr lang="en-US" dirty="0"/>
          </a:p>
        </p:txBody>
      </p:sp>
      <p:sp>
        <p:nvSpPr>
          <p:cNvPr id="8" name="TextBox 7"/>
          <p:cNvSpPr txBox="1"/>
          <p:nvPr/>
        </p:nvSpPr>
        <p:spPr>
          <a:xfrm>
            <a:off x="475488" y="393192"/>
            <a:ext cx="6793992" cy="677108"/>
          </a:xfrm>
          <a:prstGeom prst="rect">
            <a:avLst/>
          </a:prstGeom>
          <a:noFill/>
        </p:spPr>
        <p:txBody>
          <a:bodyPr wrap="square" rtlCol="0">
            <a:spAutoFit/>
          </a:bodyPr>
          <a:lstStyle/>
          <a:p>
            <a:r>
              <a:rPr lang="en-US" sz="3800" b="1" dirty="0" smtClean="0">
                <a:solidFill>
                  <a:schemeClr val="tx2"/>
                </a:solidFill>
                <a:latin typeface="Arial" pitchFamily="34" charset="0"/>
                <a:cs typeface="Arial" pitchFamily="34" charset="0"/>
              </a:rPr>
              <a:t>Learning Objectives</a:t>
            </a:r>
            <a:endParaRPr lang="en-US" sz="3800" b="1" dirty="0">
              <a:solidFill>
                <a:schemeClr val="tx2"/>
              </a:solidFill>
              <a:latin typeface="Arial" pitchFamily="34" charset="0"/>
              <a:cs typeface="Arial" pitchFamily="34" charset="0"/>
            </a:endParaRPr>
          </a:p>
        </p:txBody>
      </p:sp>
      <p:sp>
        <p:nvSpPr>
          <p:cNvPr id="9" name="TextBox 8"/>
          <p:cNvSpPr txBox="1"/>
          <p:nvPr/>
        </p:nvSpPr>
        <p:spPr>
          <a:xfrm>
            <a:off x="530352" y="1527048"/>
            <a:ext cx="7927848" cy="577850"/>
          </a:xfrm>
          <a:prstGeom prst="rect">
            <a:avLst/>
          </a:prstGeom>
          <a:noFill/>
        </p:spPr>
        <p:txBody>
          <a:bodyPr wrap="square" rtlCol="0">
            <a:spAutoFit/>
          </a:bodyPr>
          <a:lstStyle/>
          <a:p>
            <a:pPr marL="0" indent="0">
              <a:lnSpc>
                <a:spcPct val="150000"/>
              </a:lnSpc>
              <a:spcBef>
                <a:spcPts val="900"/>
              </a:spcBef>
              <a:buNone/>
            </a:pPr>
            <a:r>
              <a:rPr lang="en-US" sz="2400" b="1" dirty="0" smtClean="0">
                <a:solidFill>
                  <a:schemeClr val="bg2"/>
                </a:solidFill>
                <a:latin typeface="Arial" pitchFamily="34" charset="0"/>
                <a:cs typeface="Arial" pitchFamily="34" charset="0"/>
              </a:rPr>
              <a:t>After completing</a:t>
            </a:r>
            <a:r>
              <a:rPr lang="en-US" sz="2400" b="1" baseline="0" dirty="0" smtClean="0">
                <a:solidFill>
                  <a:schemeClr val="bg2"/>
                </a:solidFill>
                <a:latin typeface="Arial" pitchFamily="34" charset="0"/>
                <a:cs typeface="Arial" pitchFamily="34" charset="0"/>
              </a:rPr>
              <a:t> this course you should be able to:</a:t>
            </a:r>
            <a:endParaRPr lang="en-US" sz="2400" b="1" dirty="0">
              <a:solidFill>
                <a:schemeClr val="bg2"/>
              </a:solidFill>
              <a:latin typeface="Arial" pitchFamily="34" charset="0"/>
              <a:cs typeface="Arial" pitchFamily="34" charset="0"/>
            </a:endParaRPr>
          </a:p>
        </p:txBody>
      </p:sp>
      <p:sp>
        <p:nvSpPr>
          <p:cNvPr id="10" name="Footer Placeholder 9"/>
          <p:cNvSpPr>
            <a:spLocks noGrp="1"/>
          </p:cNvSpPr>
          <p:nvPr>
            <p:ph type="ftr" sz="quarter" idx="13"/>
          </p:nvPr>
        </p:nvSpPr>
        <p:spPr/>
        <p:txBody>
          <a:bodyPr/>
          <a:lstStyle/>
          <a:p>
            <a:r>
              <a:rPr lang="en-US" smtClean="0"/>
              <a:t>Pipes, Valves, and Fittings</a:t>
            </a:r>
            <a:endParaRPr lang="en-US" dirty="0"/>
          </a:p>
        </p:txBody>
      </p:sp>
      <p:sp>
        <p:nvSpPr>
          <p:cNvPr id="11" name="Slide Number Placeholder 10"/>
          <p:cNvSpPr>
            <a:spLocks noGrp="1"/>
          </p:cNvSpPr>
          <p:nvPr>
            <p:ph type="sldNum" sz="quarter" idx="14"/>
          </p:nvPr>
        </p:nvSpPr>
        <p:spPr/>
        <p:txBody>
          <a:bodyPr/>
          <a:lstStyle/>
          <a:p>
            <a:fld id="{A9320731-3B2C-4107-8664-CAD7BE973DC8}" type="slidenum">
              <a:rPr lang="en-US" smtClean="0"/>
              <a:pPr/>
              <a:t>‹#›</a:t>
            </a:fld>
            <a:endParaRPr lang="en-US"/>
          </a:p>
        </p:txBody>
      </p:sp>
      <p:sp>
        <p:nvSpPr>
          <p:cNvPr id="12" name="TextBox 11"/>
          <p:cNvSpPr txBox="1"/>
          <p:nvPr userDrawn="1"/>
        </p:nvSpPr>
        <p:spPr>
          <a:xfrm>
            <a:off x="475488" y="393192"/>
            <a:ext cx="6793992" cy="677108"/>
          </a:xfrm>
          <a:prstGeom prst="rect">
            <a:avLst/>
          </a:prstGeom>
          <a:noFill/>
        </p:spPr>
        <p:txBody>
          <a:bodyPr wrap="square" rtlCol="0">
            <a:spAutoFit/>
          </a:bodyPr>
          <a:lstStyle/>
          <a:p>
            <a:r>
              <a:rPr lang="en-US" sz="3800" b="1" dirty="0" smtClean="0">
                <a:solidFill>
                  <a:schemeClr val="tx2"/>
                </a:solidFill>
                <a:latin typeface="Arial" pitchFamily="34" charset="0"/>
                <a:cs typeface="Arial" pitchFamily="34" charset="0"/>
              </a:rPr>
              <a:t>Learning Objectives</a:t>
            </a:r>
            <a:endParaRPr lang="en-US" sz="3800" b="1" dirty="0">
              <a:solidFill>
                <a:schemeClr val="tx2"/>
              </a:solidFill>
              <a:latin typeface="Arial" pitchFamily="34" charset="0"/>
              <a:cs typeface="Arial" pitchFamily="34" charset="0"/>
            </a:endParaRPr>
          </a:p>
        </p:txBody>
      </p:sp>
      <p:sp>
        <p:nvSpPr>
          <p:cNvPr id="13" name="TextBox 12"/>
          <p:cNvSpPr txBox="1"/>
          <p:nvPr userDrawn="1"/>
        </p:nvSpPr>
        <p:spPr>
          <a:xfrm>
            <a:off x="530352" y="1527048"/>
            <a:ext cx="7927848" cy="577850"/>
          </a:xfrm>
          <a:prstGeom prst="rect">
            <a:avLst/>
          </a:prstGeom>
          <a:noFill/>
        </p:spPr>
        <p:txBody>
          <a:bodyPr wrap="square" rtlCol="0">
            <a:spAutoFit/>
          </a:bodyPr>
          <a:lstStyle/>
          <a:p>
            <a:pPr marL="0" indent="0">
              <a:lnSpc>
                <a:spcPct val="150000"/>
              </a:lnSpc>
              <a:spcBef>
                <a:spcPts val="900"/>
              </a:spcBef>
              <a:buNone/>
            </a:pPr>
            <a:r>
              <a:rPr lang="en-US" sz="2400" b="1" dirty="0" smtClean="0">
                <a:solidFill>
                  <a:schemeClr val="bg2"/>
                </a:solidFill>
                <a:latin typeface="Arial" pitchFamily="34" charset="0"/>
                <a:cs typeface="Arial" pitchFamily="34" charset="0"/>
              </a:rPr>
              <a:t>After completing</a:t>
            </a:r>
            <a:r>
              <a:rPr lang="en-US" sz="2400" b="1" baseline="0" dirty="0" smtClean="0">
                <a:solidFill>
                  <a:schemeClr val="bg2"/>
                </a:solidFill>
                <a:latin typeface="Arial" pitchFamily="34" charset="0"/>
                <a:cs typeface="Arial" pitchFamily="34" charset="0"/>
              </a:rPr>
              <a:t> this course you should be able to:</a:t>
            </a:r>
            <a:endParaRPr lang="en-US" sz="2400" b="1"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280158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smtClean="0">
                <a:solidFill>
                  <a:schemeClr val="tx2"/>
                </a:solidFill>
                <a:latin typeface="Arial" pitchFamily="34" charset="0"/>
                <a:cs typeface="Arial" pitchFamily="34" charset="0"/>
              </a:rPr>
              <a:t>Agenda</a:t>
            </a:r>
            <a:endParaRPr lang="en-US" sz="3800" b="1" dirty="0">
              <a:solidFill>
                <a:schemeClr val="tx2"/>
              </a:solidFill>
              <a:latin typeface="Arial" pitchFamily="34" charset="0"/>
              <a:cs typeface="Arial" pitchFamily="34" charset="0"/>
            </a:endParaRPr>
          </a:p>
        </p:txBody>
      </p:sp>
      <p:sp>
        <p:nvSpPr>
          <p:cNvPr id="7" name="Text Placeholder 6"/>
          <p:cNvSpPr>
            <a:spLocks noGrp="1"/>
          </p:cNvSpPr>
          <p:nvPr>
            <p:ph type="body" sz="quarter" idx="12" hasCustomPrompt="1"/>
          </p:nvPr>
        </p:nvSpPr>
        <p:spPr>
          <a:xfrm>
            <a:off x="530352" y="1295400"/>
            <a:ext cx="8001000" cy="5181600"/>
          </a:xfrm>
        </p:spPr>
        <p:txBody>
          <a:bodyPr/>
          <a:lstStyle>
            <a:lvl1pPr marL="342900" indent="-342900">
              <a:buFont typeface="Arial" pitchFamily="34" charset="0"/>
              <a:buChar char="•"/>
              <a:defRPr b="0" baseline="0">
                <a:solidFill>
                  <a:schemeClr val="bg2"/>
                </a:solidFill>
              </a:defRPr>
            </a:lvl1pPr>
          </a:lstStyle>
          <a:p>
            <a:pPr lvl="0"/>
            <a:r>
              <a:rPr lang="en-US" dirty="0" smtClean="0"/>
              <a:t>Click here to enter agenda items</a:t>
            </a:r>
            <a:endParaRPr lang="en-US" dirty="0"/>
          </a:p>
        </p:txBody>
      </p:sp>
      <p:sp>
        <p:nvSpPr>
          <p:cNvPr id="6" name="TextBox 5"/>
          <p:cNvSpPr txBox="1"/>
          <p:nvPr/>
        </p:nvSpPr>
        <p:spPr>
          <a:xfrm>
            <a:off x="475488" y="393192"/>
            <a:ext cx="6793992" cy="677108"/>
          </a:xfrm>
          <a:prstGeom prst="rect">
            <a:avLst/>
          </a:prstGeom>
          <a:noFill/>
        </p:spPr>
        <p:txBody>
          <a:bodyPr wrap="square" rtlCol="0">
            <a:spAutoFit/>
          </a:bodyPr>
          <a:lstStyle/>
          <a:p>
            <a:r>
              <a:rPr lang="en-US" sz="3800" b="1" dirty="0" smtClean="0">
                <a:solidFill>
                  <a:schemeClr val="tx2"/>
                </a:solidFill>
                <a:latin typeface="Arial" pitchFamily="34" charset="0"/>
                <a:cs typeface="Arial" pitchFamily="34" charset="0"/>
              </a:rPr>
              <a:t>Agenda</a:t>
            </a:r>
            <a:endParaRPr lang="en-US" sz="3800" b="1" dirty="0">
              <a:solidFill>
                <a:schemeClr val="tx2"/>
              </a:solidFill>
              <a:latin typeface="Arial" pitchFamily="34" charset="0"/>
              <a:cs typeface="Arial" pitchFamily="34" charset="0"/>
            </a:endParaRPr>
          </a:p>
        </p:txBody>
      </p:sp>
      <p:sp>
        <p:nvSpPr>
          <p:cNvPr id="8" name="Footer Placeholder 7"/>
          <p:cNvSpPr>
            <a:spLocks noGrp="1"/>
          </p:cNvSpPr>
          <p:nvPr>
            <p:ph type="ftr" sz="quarter" idx="13"/>
          </p:nvPr>
        </p:nvSpPr>
        <p:spPr/>
        <p:txBody>
          <a:bodyPr/>
          <a:lstStyle/>
          <a:p>
            <a:r>
              <a:rPr lang="en-US" smtClean="0"/>
              <a:t>Pipes, Valves, and Fittings</a:t>
            </a:r>
            <a:endParaRPr lang="en-US" dirty="0"/>
          </a:p>
        </p:txBody>
      </p:sp>
      <p:sp>
        <p:nvSpPr>
          <p:cNvPr id="9" name="Slide Number Placeholder 8"/>
          <p:cNvSpPr>
            <a:spLocks noGrp="1"/>
          </p:cNvSpPr>
          <p:nvPr>
            <p:ph type="sldNum" sz="quarter" idx="14"/>
          </p:nvPr>
        </p:nvSpPr>
        <p:spPr/>
        <p:txBody>
          <a:bodyPr/>
          <a:lstStyle/>
          <a:p>
            <a:fld id="{A9320731-3B2C-4107-8664-CAD7BE973DC8}" type="slidenum">
              <a:rPr lang="en-US" smtClean="0"/>
              <a:pPr/>
              <a:t>‹#›</a:t>
            </a:fld>
            <a:endParaRPr lang="en-US"/>
          </a:p>
        </p:txBody>
      </p:sp>
      <p:sp>
        <p:nvSpPr>
          <p:cNvPr id="10" name="TextBox 9"/>
          <p:cNvSpPr txBox="1"/>
          <p:nvPr userDrawn="1"/>
        </p:nvSpPr>
        <p:spPr>
          <a:xfrm>
            <a:off x="475488" y="393192"/>
            <a:ext cx="6793992" cy="677108"/>
          </a:xfrm>
          <a:prstGeom prst="rect">
            <a:avLst/>
          </a:prstGeom>
          <a:noFill/>
        </p:spPr>
        <p:txBody>
          <a:bodyPr wrap="square" rtlCol="0">
            <a:spAutoFit/>
          </a:bodyPr>
          <a:lstStyle/>
          <a:p>
            <a:r>
              <a:rPr lang="en-US" sz="3800" b="1" dirty="0" smtClean="0">
                <a:solidFill>
                  <a:schemeClr val="tx2"/>
                </a:solidFill>
                <a:latin typeface="Arial" pitchFamily="34" charset="0"/>
                <a:cs typeface="Arial" pitchFamily="34" charset="0"/>
              </a:rPr>
              <a:t>Agenda</a:t>
            </a:r>
            <a:endParaRPr lang="en-US" sz="3800" b="1"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384179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bg1"/>
                </a:solidFill>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0"/>
          </p:nvPr>
        </p:nvSpPr>
        <p:spPr/>
        <p:txBody>
          <a:bodyPr/>
          <a:lstStyle/>
          <a:p>
            <a:r>
              <a:rPr lang="en-US" smtClean="0"/>
              <a:t>Pipes, Valves, and Fittings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39107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Agenda Item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p>
            <a:r>
              <a:rPr lang="en-US" smtClean="0"/>
              <a:t>Pipes, Valves, and Fittings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755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0"/>
          </p:nvPr>
        </p:nvSpPr>
        <p:spPr/>
        <p:txBody>
          <a:bodyPr/>
          <a:lstStyle/>
          <a:p>
            <a:r>
              <a:rPr lang="en-US" smtClean="0"/>
              <a:t>Pipes, Valves, and Fittings</a:t>
            </a:r>
            <a:endParaRPr lang="en-US" dirty="0"/>
          </a:p>
        </p:txBody>
      </p:sp>
      <p:sp>
        <p:nvSpPr>
          <p:cNvPr id="7" name="Slide Number Placeholder 6"/>
          <p:cNvSpPr>
            <a:spLocks noGrp="1"/>
          </p:cNvSpPr>
          <p:nvPr>
            <p:ph type="sldNum" sz="quarter" idx="11"/>
          </p:nvPr>
        </p:nvSpPr>
        <p:spPr/>
        <p:txBody>
          <a:bodyPr/>
          <a:lstStyle/>
          <a:p>
            <a:fld id="{E347D01F-1A12-4043-9E52-C5C412E1DD77}" type="slidenum">
              <a:rPr lang="en-US" smtClean="0"/>
              <a:pPr/>
              <a:t>‹#›</a:t>
            </a:fld>
            <a:endParaRPr lang="en-US"/>
          </a:p>
        </p:txBody>
      </p:sp>
    </p:spTree>
    <p:extLst>
      <p:ext uri="{BB962C8B-B14F-4D97-AF65-F5344CB8AC3E}">
        <p14:creationId xmlns:p14="http://schemas.microsoft.com/office/powerpoint/2010/main" val="251056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1524000" y="6629400"/>
            <a:ext cx="6096000" cy="228600"/>
          </a:xfrm>
          <a:prstGeom prst="rect">
            <a:avLst/>
          </a:prstGeom>
        </p:spPr>
        <p:txBody>
          <a:bodyPr vert="horz" lIns="91440" tIns="45720" rIns="91440" bIns="45720" rtlCol="0" anchor="ctr"/>
          <a:lstStyle>
            <a:lvl1pPr algn="ctr">
              <a:defRPr sz="1200" cap="small" baseline="0">
                <a:solidFill>
                  <a:schemeClr val="tx1">
                    <a:tint val="75000"/>
                  </a:schemeClr>
                </a:solidFill>
                <a:latin typeface="Arial" pitchFamily="34" charset="0"/>
                <a:cs typeface="Arial" pitchFamily="34" charset="0"/>
              </a:defRPr>
            </a:lvl1pPr>
          </a:lstStyle>
          <a:p>
            <a:r>
              <a:rPr lang="en-US" smtClean="0"/>
              <a:t>Pipes, Valves, and Fittings</a:t>
            </a:r>
            <a:endParaRPr lang="en-US" dirty="0"/>
          </a:p>
        </p:txBody>
      </p:sp>
      <p:sp>
        <p:nvSpPr>
          <p:cNvPr id="6" name="Slide Number Placeholder 5"/>
          <p:cNvSpPr>
            <a:spLocks noGrp="1"/>
          </p:cNvSpPr>
          <p:nvPr>
            <p:ph type="sldNum" sz="quarter" idx="4"/>
          </p:nvPr>
        </p:nvSpPr>
        <p:spPr>
          <a:xfrm>
            <a:off x="7620000" y="6629400"/>
            <a:ext cx="1524000" cy="228600"/>
          </a:xfrm>
          <a:prstGeom prst="rect">
            <a:avLst/>
          </a:prstGeom>
        </p:spPr>
        <p:txBody>
          <a:bodyPr vert="horz" lIns="91440" tIns="45720" rIns="91440" bIns="45720" rtlCol="0" anchor="ctr"/>
          <a:lstStyle>
            <a:lvl1pPr algn="r">
              <a:defRPr lang="en-US" sz="1200" cap="small" baseline="0" smtClean="0">
                <a:solidFill>
                  <a:schemeClr val="tx1">
                    <a:tint val="75000"/>
                  </a:schemeClr>
                </a:solidFill>
                <a:latin typeface="Arial" pitchFamily="34" charset="0"/>
                <a:cs typeface="Arial" pitchFamily="34" charset="0"/>
              </a:defRPr>
            </a:lvl1pPr>
          </a:lstStyle>
          <a:p>
            <a:fld id="{A9320731-3B2C-4107-8664-CAD7BE973DC8}" type="slidenum">
              <a:rPr lang="en-US" smtClean="0"/>
              <a:pPr/>
              <a:t>‹#›</a:t>
            </a:fld>
            <a:endParaRPr lang="en-US"/>
          </a:p>
        </p:txBody>
      </p:sp>
    </p:spTree>
    <p:extLst>
      <p:ext uri="{BB962C8B-B14F-4D97-AF65-F5344CB8AC3E}">
        <p14:creationId xmlns:p14="http://schemas.microsoft.com/office/powerpoint/2010/main" val="319725025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3200" kern="1200">
          <a:solidFill>
            <a:schemeClr val="tx2"/>
          </a:solidFill>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rgbClr val="00B0F0"/>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rgbClr val="00B0F0"/>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rgbClr val="00B0F0"/>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000" kern="1200">
          <a:solidFill>
            <a:srgbClr val="00B0F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hyperlink" Target="http://www.flowoffluids.com/publications/crane-tp-410.aspx"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hyperlink" Target="https://av8rdas.wordpress.com/2014/03/28/4-20-ma-current-loop-experiments-thermal-mass-effects/"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63.emf"/><Relationship Id="rId4" Type="http://schemas.openxmlformats.org/officeDocument/2006/relationships/image" Target="../media/image62.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9.xml"/><Relationship Id="rId1" Type="http://schemas.openxmlformats.org/officeDocument/2006/relationships/vmlDrawing" Target="../drawings/vmlDrawing1.vml"/><Relationship Id="rId4" Type="http://schemas.openxmlformats.org/officeDocument/2006/relationships/image" Target="../media/image6.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Pumps (and Piping)</a:t>
            </a:r>
            <a:endParaRPr lang="en-US" dirty="0"/>
          </a:p>
        </p:txBody>
      </p:sp>
      <p:sp>
        <p:nvSpPr>
          <p:cNvPr id="3" name="Text Placeholder 2"/>
          <p:cNvSpPr>
            <a:spLocks noGrp="1"/>
          </p:cNvSpPr>
          <p:nvPr>
            <p:ph type="body" sz="quarter" idx="10"/>
          </p:nvPr>
        </p:nvSpPr>
        <p:spPr>
          <a:xfrm>
            <a:off x="838199" y="2667000"/>
            <a:ext cx="8229599" cy="685800"/>
          </a:xfrm>
        </p:spPr>
        <p:txBody>
          <a:bodyPr>
            <a:normAutofit fontScale="85000" lnSpcReduction="10000"/>
          </a:bodyPr>
          <a:lstStyle/>
          <a:p>
            <a:r>
              <a:rPr lang="en-US" dirty="0" smtClean="0"/>
              <a:t>Design, Performance and Commissioning Issues</a:t>
            </a:r>
            <a:endParaRPr lang="en-US" dirty="0"/>
          </a:p>
        </p:txBody>
      </p:sp>
      <p:sp>
        <p:nvSpPr>
          <p:cNvPr id="4" name="Text Placeholder 3"/>
          <p:cNvSpPr>
            <a:spLocks noGrp="1"/>
          </p:cNvSpPr>
          <p:nvPr>
            <p:ph type="body" sz="quarter" idx="11"/>
          </p:nvPr>
        </p:nvSpPr>
        <p:spPr/>
        <p:txBody>
          <a:bodyPr/>
          <a:lstStyle/>
          <a:p>
            <a:r>
              <a:rPr lang="en-US" dirty="0" smtClean="0">
                <a:solidFill>
                  <a:schemeClr val="bg1"/>
                </a:solidFill>
              </a:rPr>
              <a:t>Pipes, Valves, and Fittings</a:t>
            </a:r>
            <a:endParaRPr lang="en-US" dirty="0">
              <a:solidFill>
                <a:schemeClr val="bg1"/>
              </a:solidFill>
            </a:endParaRPr>
          </a:p>
        </p:txBody>
      </p:sp>
      <p:sp>
        <p:nvSpPr>
          <p:cNvPr id="5" name="Text Placeholder 4"/>
          <p:cNvSpPr>
            <a:spLocks noGrp="1"/>
          </p:cNvSpPr>
          <p:nvPr>
            <p:ph type="body" sz="quarter" idx="12"/>
          </p:nvPr>
        </p:nvSpPr>
        <p:spPr/>
        <p:txBody>
          <a:bodyPr/>
          <a:lstStyle/>
          <a:p>
            <a:r>
              <a:rPr lang="en-US" dirty="0" smtClean="0"/>
              <a:t>David Sellers</a:t>
            </a:r>
            <a:endParaRPr lang="en-US" dirty="0"/>
          </a:p>
        </p:txBody>
      </p:sp>
      <p:sp>
        <p:nvSpPr>
          <p:cNvPr id="6" name="Text Placeholder 5"/>
          <p:cNvSpPr>
            <a:spLocks noGrp="1"/>
          </p:cNvSpPr>
          <p:nvPr>
            <p:ph type="body" sz="quarter" idx="13"/>
          </p:nvPr>
        </p:nvSpPr>
        <p:spPr/>
        <p:txBody>
          <a:bodyPr/>
          <a:lstStyle/>
          <a:p>
            <a:r>
              <a:rPr lang="en-US" dirty="0" smtClean="0"/>
              <a:t>Senior Engineer</a:t>
            </a:r>
            <a:endParaRPr lang="en-US" dirty="0"/>
          </a:p>
        </p:txBody>
      </p:sp>
      <p:sp>
        <p:nvSpPr>
          <p:cNvPr id="7" name="Text Placeholder 6"/>
          <p:cNvSpPr>
            <a:spLocks noGrp="1"/>
          </p:cNvSpPr>
          <p:nvPr>
            <p:ph type="body" sz="quarter" idx="14"/>
          </p:nvPr>
        </p:nvSpPr>
        <p:spPr/>
        <p:txBody>
          <a:bodyPr/>
          <a:lstStyle/>
          <a:p>
            <a:r>
              <a:rPr lang="en-US" dirty="0" smtClean="0"/>
              <a:t>Facility Dynamics Engineering</a:t>
            </a:r>
            <a:endParaRPr lang="en-US" dirty="0"/>
          </a:p>
        </p:txBody>
      </p:sp>
      <p:sp>
        <p:nvSpPr>
          <p:cNvPr id="8" name="Text Placeholder 7"/>
          <p:cNvSpPr>
            <a:spLocks noGrp="1"/>
          </p:cNvSpPr>
          <p:nvPr>
            <p:ph type="body" sz="quarter" idx="15"/>
          </p:nvPr>
        </p:nvSpPr>
        <p:spPr/>
        <p:txBody>
          <a:bodyPr/>
          <a:lstStyle/>
          <a:p>
            <a:r>
              <a:rPr lang="en-US" dirty="0" smtClean="0"/>
              <a:t>April 4, 2017</a:t>
            </a:r>
            <a:endParaRPr lang="en-US" dirty="0"/>
          </a:p>
        </p:txBody>
      </p:sp>
    </p:spTree>
    <p:extLst>
      <p:ext uri="{BB962C8B-B14F-4D97-AF65-F5344CB8AC3E}">
        <p14:creationId xmlns:p14="http://schemas.microsoft.com/office/powerpoint/2010/main" val="332365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An Interesting Thing about Elbows</a:t>
            </a:r>
            <a:endParaRPr lang="en-US" dirty="0"/>
          </a:p>
        </p:txBody>
      </p:sp>
      <p:pic>
        <p:nvPicPr>
          <p:cNvPr id="29698"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113003" y="1495425"/>
            <a:ext cx="6917995" cy="5029200"/>
          </a:xfrm>
          <a:prstGeom prst="rect">
            <a:avLst/>
          </a:prstGeom>
          <a:solidFill>
            <a:schemeClr val="bg1"/>
          </a:solidFill>
          <a:ln w="9525">
            <a:noFill/>
            <a:miter lim="800000"/>
            <a:headEnd/>
            <a:tailEnd/>
          </a:ln>
        </p:spPr>
      </p:pic>
      <p:sp>
        <p:nvSpPr>
          <p:cNvPr id="2" name="Footer Placeholder 1"/>
          <p:cNvSpPr>
            <a:spLocks noGrp="1"/>
          </p:cNvSpPr>
          <p:nvPr>
            <p:ph type="ftr" sz="quarter" idx="10"/>
          </p:nvPr>
        </p:nvSpPr>
        <p:spPr/>
        <p:txBody>
          <a:bodyPr/>
          <a:lstStyle/>
          <a:p>
            <a:r>
              <a:rPr lang="en-US" smtClean="0"/>
              <a:t>Pipes, Valves, and Fittings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10</a:t>
            </a:fld>
            <a:endParaRPr lang="en-US"/>
          </a:p>
        </p:txBody>
      </p:sp>
    </p:spTree>
    <p:extLst>
      <p:ext uri="{BB962C8B-B14F-4D97-AF65-F5344CB8AC3E}">
        <p14:creationId xmlns:p14="http://schemas.microsoft.com/office/powerpoint/2010/main" val="260212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An Interesting Thing about Elbows</a:t>
            </a:r>
            <a:endParaRPr lang="en-US" dirty="0"/>
          </a:p>
        </p:txBody>
      </p:sp>
      <p:pic>
        <p:nvPicPr>
          <p:cNvPr id="30722"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13003" y="1495425"/>
            <a:ext cx="6917995" cy="5029200"/>
          </a:xfrm>
          <a:prstGeom prst="rect">
            <a:avLst/>
          </a:prstGeom>
          <a:solidFill>
            <a:schemeClr val="bg1"/>
          </a:solidFill>
          <a:ln w="9525">
            <a:noFill/>
            <a:miter lim="800000"/>
            <a:headEnd/>
            <a:tailEnd/>
          </a:ln>
        </p:spPr>
      </p:pic>
      <p:cxnSp>
        <p:nvCxnSpPr>
          <p:cNvPr id="11" name="Straight Connector 10"/>
          <p:cNvCxnSpPr/>
          <p:nvPr/>
        </p:nvCxnSpPr>
        <p:spPr bwMode="auto">
          <a:xfrm rot="5400000" flipH="1" flipV="1">
            <a:off x="1128708" y="5110158"/>
            <a:ext cx="1600212" cy="0"/>
          </a:xfrm>
          <a:prstGeom prst="line">
            <a:avLst/>
          </a:prstGeom>
          <a:solidFill>
            <a:schemeClr val="accent1"/>
          </a:solidFill>
          <a:ln w="19050" cap="flat" cmpd="sng" algn="ctr">
            <a:solidFill>
              <a:srgbClr val="FF0000"/>
            </a:solidFill>
            <a:prstDash val="dash"/>
            <a:round/>
            <a:headEnd type="none" w="med" len="med"/>
            <a:tailEnd type="arrow" w="lg" len="lg"/>
          </a:ln>
          <a:effectLst/>
        </p:spPr>
      </p:cxnSp>
      <p:sp>
        <p:nvSpPr>
          <p:cNvPr id="12" name="Oval 11"/>
          <p:cNvSpPr>
            <a:spLocks noChangeAspect="1"/>
          </p:cNvSpPr>
          <p:nvPr/>
        </p:nvSpPr>
        <p:spPr bwMode="auto">
          <a:xfrm>
            <a:off x="1890714" y="4233852"/>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Narrow" pitchFamily="34" charset="0"/>
            </a:endParaRPr>
          </a:p>
        </p:txBody>
      </p:sp>
      <p:cxnSp>
        <p:nvCxnSpPr>
          <p:cNvPr id="13" name="Straight Connector 12"/>
          <p:cNvCxnSpPr>
            <a:endCxn id="14" idx="4"/>
          </p:cNvCxnSpPr>
          <p:nvPr/>
        </p:nvCxnSpPr>
        <p:spPr bwMode="auto">
          <a:xfrm rot="16200000" flipV="1">
            <a:off x="1457320" y="5329236"/>
            <a:ext cx="1162057" cy="1"/>
          </a:xfrm>
          <a:prstGeom prst="line">
            <a:avLst/>
          </a:prstGeom>
          <a:solidFill>
            <a:schemeClr val="accent1"/>
          </a:solidFill>
          <a:ln w="19050" cap="flat" cmpd="sng" algn="ctr">
            <a:solidFill>
              <a:srgbClr val="008000"/>
            </a:solidFill>
            <a:prstDash val="dash"/>
            <a:round/>
            <a:headEnd type="none" w="med" len="med"/>
            <a:tailEnd type="arrow" w="lg" len="lg"/>
          </a:ln>
          <a:effectLst/>
        </p:spPr>
      </p:cxnSp>
      <p:sp>
        <p:nvSpPr>
          <p:cNvPr id="14" name="Oval 13"/>
          <p:cNvSpPr>
            <a:spLocks noChangeAspect="1"/>
          </p:cNvSpPr>
          <p:nvPr/>
        </p:nvSpPr>
        <p:spPr bwMode="auto">
          <a:xfrm>
            <a:off x="2000247" y="4672008"/>
            <a:ext cx="76200" cy="76200"/>
          </a:xfrm>
          <a:prstGeom prst="ellipse">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Narrow" pitchFamily="34" charset="0"/>
            </a:endParaRPr>
          </a:p>
        </p:txBody>
      </p:sp>
      <p:cxnSp>
        <p:nvCxnSpPr>
          <p:cNvPr id="19" name="Straight Connector 18"/>
          <p:cNvCxnSpPr/>
          <p:nvPr/>
        </p:nvCxnSpPr>
        <p:spPr bwMode="auto">
          <a:xfrm>
            <a:off x="1966917" y="4271948"/>
            <a:ext cx="957258" cy="0"/>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20" name="Straight Connector 19"/>
          <p:cNvCxnSpPr/>
          <p:nvPr/>
        </p:nvCxnSpPr>
        <p:spPr bwMode="auto">
          <a:xfrm rot="16200000" flipH="1">
            <a:off x="2505073" y="4291005"/>
            <a:ext cx="0" cy="838199"/>
          </a:xfrm>
          <a:prstGeom prst="line">
            <a:avLst/>
          </a:prstGeom>
          <a:solidFill>
            <a:schemeClr val="accent1"/>
          </a:solidFill>
          <a:ln w="9525" cap="flat" cmpd="sng" algn="ctr">
            <a:solidFill>
              <a:srgbClr val="008000"/>
            </a:solidFill>
            <a:prstDash val="dash"/>
            <a:round/>
            <a:headEnd type="none" w="med" len="med"/>
            <a:tailEnd type="none" w="med" len="med"/>
          </a:ln>
          <a:effectLst/>
        </p:spPr>
      </p:cxnSp>
      <p:cxnSp>
        <p:nvCxnSpPr>
          <p:cNvPr id="23" name="Straight Connector 22"/>
          <p:cNvCxnSpPr/>
          <p:nvPr/>
        </p:nvCxnSpPr>
        <p:spPr bwMode="auto">
          <a:xfrm rot="5400000">
            <a:off x="2533647" y="4491026"/>
            <a:ext cx="438157" cy="0"/>
          </a:xfrm>
          <a:prstGeom prst="line">
            <a:avLst/>
          </a:prstGeom>
          <a:solidFill>
            <a:schemeClr val="accent1"/>
          </a:solidFill>
          <a:ln w="19050" cap="flat" cmpd="sng" algn="ctr">
            <a:solidFill>
              <a:srgbClr val="FF0000"/>
            </a:solidFill>
            <a:prstDash val="solid"/>
            <a:round/>
            <a:headEnd type="arrow" w="lg" len="lg"/>
            <a:tailEnd type="arrow" w="lg" len="lg"/>
          </a:ln>
          <a:effectLst/>
        </p:spPr>
      </p:cxnSp>
      <p:sp>
        <p:nvSpPr>
          <p:cNvPr id="24" name="TextBox 23"/>
          <p:cNvSpPr txBox="1"/>
          <p:nvPr/>
        </p:nvSpPr>
        <p:spPr>
          <a:xfrm>
            <a:off x="2924173" y="4310052"/>
            <a:ext cx="4423300" cy="369332"/>
          </a:xfrm>
          <a:prstGeom prst="rect">
            <a:avLst/>
          </a:prstGeom>
          <a:solidFill>
            <a:schemeClr val="bg1">
              <a:alpha val="75000"/>
            </a:schemeClr>
          </a:solidFill>
        </p:spPr>
        <p:txBody>
          <a:bodyPr wrap="square" rtlCol="0">
            <a:spAutoFit/>
          </a:bodyPr>
          <a:lstStyle/>
          <a:p>
            <a:pPr algn="ctr"/>
            <a:r>
              <a:rPr lang="en-US" sz="1800" dirty="0" smtClean="0">
                <a:latin typeface="Arial" pitchFamily="34" charset="0"/>
                <a:cs typeface="Arial" pitchFamily="34" charset="0"/>
              </a:rPr>
              <a:t>Pressure Drop Savings = Energy Savings</a:t>
            </a:r>
            <a:endParaRPr lang="en-US" sz="1800" dirty="0">
              <a:latin typeface="Arial" pitchFamily="34" charset="0"/>
              <a:cs typeface="Arial" pitchFamily="34" charset="0"/>
            </a:endParaRPr>
          </a:p>
        </p:txBody>
      </p:sp>
      <p:sp>
        <p:nvSpPr>
          <p:cNvPr id="25" name="TextBox 24"/>
          <p:cNvSpPr txBox="1"/>
          <p:nvPr/>
        </p:nvSpPr>
        <p:spPr>
          <a:xfrm>
            <a:off x="2182795" y="4803308"/>
            <a:ext cx="2211650" cy="369332"/>
          </a:xfrm>
          <a:prstGeom prst="rect">
            <a:avLst/>
          </a:prstGeom>
          <a:solidFill>
            <a:schemeClr val="bg1">
              <a:alpha val="75000"/>
            </a:schemeClr>
          </a:solidFill>
        </p:spPr>
        <p:txBody>
          <a:bodyPr wrap="square" rtlCol="0">
            <a:spAutoFit/>
          </a:bodyPr>
          <a:lstStyle/>
          <a:p>
            <a:pPr algn="ctr"/>
            <a:r>
              <a:rPr lang="en-US" sz="1800" dirty="0" smtClean="0">
                <a:solidFill>
                  <a:srgbClr val="008000"/>
                </a:solidFill>
                <a:latin typeface="Arial" pitchFamily="34" charset="0"/>
                <a:cs typeface="Arial" pitchFamily="34" charset="0"/>
              </a:rPr>
              <a:t>Long Radius Elbow</a:t>
            </a:r>
            <a:endParaRPr lang="en-US" sz="1800" dirty="0">
              <a:solidFill>
                <a:srgbClr val="008000"/>
              </a:solidFill>
              <a:latin typeface="Arial" pitchFamily="34" charset="0"/>
              <a:cs typeface="Arial" pitchFamily="34" charset="0"/>
            </a:endParaRPr>
          </a:p>
        </p:txBody>
      </p:sp>
      <p:sp>
        <p:nvSpPr>
          <p:cNvPr id="26" name="TextBox 25"/>
          <p:cNvSpPr txBox="1"/>
          <p:nvPr/>
        </p:nvSpPr>
        <p:spPr>
          <a:xfrm>
            <a:off x="7178" y="3864520"/>
            <a:ext cx="2211650" cy="369332"/>
          </a:xfrm>
          <a:prstGeom prst="rect">
            <a:avLst/>
          </a:prstGeom>
          <a:solidFill>
            <a:schemeClr val="bg1">
              <a:alpha val="75000"/>
            </a:schemeClr>
          </a:solidFill>
        </p:spPr>
        <p:txBody>
          <a:bodyPr wrap="square" rtlCol="0">
            <a:spAutoFit/>
          </a:bodyPr>
          <a:lstStyle/>
          <a:p>
            <a:pPr algn="ctr"/>
            <a:r>
              <a:rPr lang="en-US" sz="1800" dirty="0" smtClean="0">
                <a:solidFill>
                  <a:srgbClr val="FF0000"/>
                </a:solidFill>
                <a:latin typeface="Arial" pitchFamily="34" charset="0"/>
                <a:cs typeface="Arial" pitchFamily="34" charset="0"/>
              </a:rPr>
              <a:t>Short Radius Elbow</a:t>
            </a:r>
            <a:endParaRPr lang="en-US" sz="1800" dirty="0">
              <a:solidFill>
                <a:srgbClr val="FF0000"/>
              </a:solidFill>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Pipes, Valves, and Fittings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11</a:t>
            </a:fld>
            <a:endParaRPr lang="en-US"/>
          </a:p>
        </p:txBody>
      </p:sp>
    </p:spTree>
    <p:extLst>
      <p:ext uri="{BB962C8B-B14F-4D97-AF65-F5344CB8AC3E}">
        <p14:creationId xmlns:p14="http://schemas.microsoft.com/office/powerpoint/2010/main" val="54396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4"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ComIT\Project Data\Doe_LibraryASC\Doe Library Annex Pictures\Photos\8 inch short radius elb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76600" y="0"/>
            <a:ext cx="5638799" cy="2209800"/>
          </a:xfrm>
          <a:solidFill>
            <a:srgbClr val="000000">
              <a:alpha val="55000"/>
            </a:srgbClr>
          </a:solidFill>
          <a:effectLst>
            <a:softEdge rad="127000"/>
          </a:effectLst>
        </p:spPr>
        <p:txBody>
          <a:bodyPr vert="horz" lIns="91440" tIns="45720" rIns="91440" bIns="45720" rtlCol="0" anchor="ctr">
            <a:normAutofit/>
          </a:bodyPr>
          <a:lstStyle/>
          <a:p>
            <a:pPr marL="114300"/>
            <a:r>
              <a:rPr lang="en-US" dirty="0" smtClean="0">
                <a:solidFill>
                  <a:schemeClr val="bg1"/>
                </a:solidFill>
              </a:rPr>
              <a:t>8” Short Radius Elbow  </a:t>
            </a:r>
            <a:br>
              <a:rPr lang="en-US" dirty="0" smtClean="0">
                <a:solidFill>
                  <a:schemeClr val="bg1"/>
                </a:solidFill>
              </a:rPr>
            </a:br>
            <a:r>
              <a:rPr lang="en-US" sz="2400" dirty="0" smtClean="0">
                <a:solidFill>
                  <a:schemeClr val="bg1"/>
                </a:solidFill>
              </a:rPr>
              <a:t>For a Long Radius Elbow the Centerline Radius would be 1.5 x 8” or 12”</a:t>
            </a:r>
            <a:endParaRPr lang="en-US" dirty="0">
              <a:solidFill>
                <a:schemeClr val="bg1"/>
              </a:solidFill>
            </a:endParaRPr>
          </a:p>
        </p:txBody>
      </p:sp>
      <p:cxnSp>
        <p:nvCxnSpPr>
          <p:cNvPr id="6" name="Straight Connector 5"/>
          <p:cNvCxnSpPr/>
          <p:nvPr/>
        </p:nvCxnSpPr>
        <p:spPr>
          <a:xfrm>
            <a:off x="1960685" y="6183924"/>
            <a:ext cx="6573715" cy="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2362200" y="2329962"/>
            <a:ext cx="76200" cy="3853962"/>
          </a:xfrm>
          <a:prstGeom prst="straightConnector1">
            <a:avLst/>
          </a:prstGeom>
          <a:ln w="38100">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76600" y="3276600"/>
            <a:ext cx="1970438" cy="1747565"/>
          </a:xfrm>
          <a:prstGeom prst="rect">
            <a:avLst/>
          </a:prstGeom>
          <a:solidFill>
            <a:schemeClr val="tx1">
              <a:alpha val="25000"/>
            </a:schemeClr>
          </a:solidFill>
          <a:effectLst>
            <a:softEdge rad="127000"/>
          </a:effectLst>
        </p:spPr>
        <p:txBody>
          <a:bodyPr wrap="square" rtlCol="0" anchor="ctr" anchorCtr="0">
            <a:noAutofit/>
          </a:bodyPr>
          <a:lstStyle/>
          <a:p>
            <a:pPr algn="ctr"/>
            <a:r>
              <a:rPr lang="en-US" dirty="0" smtClean="0">
                <a:solidFill>
                  <a:schemeClr val="bg1"/>
                </a:solidFill>
                <a:latin typeface="Arial" pitchFamily="34" charset="0"/>
                <a:cs typeface="Arial" pitchFamily="34" charset="0"/>
              </a:rPr>
              <a:t>The centerline radius is the same dimension as the pipe diameter</a:t>
            </a:r>
            <a:endParaRPr lang="en-US" dirty="0">
              <a:solidFill>
                <a:schemeClr val="bg1"/>
              </a:solidFill>
              <a:latin typeface="Arial" pitchFamily="34" charset="0"/>
              <a:cs typeface="Arial" pitchFamily="34" charset="0"/>
            </a:endParaRPr>
          </a:p>
        </p:txBody>
      </p:sp>
      <p:sp>
        <p:nvSpPr>
          <p:cNvPr id="14" name="TextBox 13"/>
          <p:cNvSpPr txBox="1"/>
          <p:nvPr/>
        </p:nvSpPr>
        <p:spPr>
          <a:xfrm>
            <a:off x="1447800" y="3423965"/>
            <a:ext cx="838200" cy="985565"/>
          </a:xfrm>
          <a:prstGeom prst="rect">
            <a:avLst/>
          </a:prstGeom>
          <a:solidFill>
            <a:schemeClr val="tx1">
              <a:alpha val="25000"/>
            </a:schemeClr>
          </a:solidFill>
          <a:effectLst>
            <a:softEdge rad="127000"/>
          </a:effectLst>
        </p:spPr>
        <p:txBody>
          <a:bodyPr wrap="square" rtlCol="0" anchor="ctr" anchorCtr="0">
            <a:noAutofit/>
          </a:bodyPr>
          <a:lstStyle/>
          <a:p>
            <a:pPr algn="ctr"/>
            <a:r>
              <a:rPr lang="en-US" sz="2800" dirty="0" smtClean="0">
                <a:solidFill>
                  <a:schemeClr val="bg1"/>
                </a:solidFill>
                <a:latin typeface="Arial" pitchFamily="34" charset="0"/>
                <a:cs typeface="Arial" pitchFamily="34" charset="0"/>
              </a:rPr>
              <a:t>8”</a:t>
            </a:r>
            <a:endParaRPr lang="en-US" sz="2800" dirty="0">
              <a:solidFill>
                <a:schemeClr val="bg1"/>
              </a:solidFill>
              <a:latin typeface="Arial" pitchFamily="34" charset="0"/>
              <a:cs typeface="Arial" pitchFamily="34" charset="0"/>
            </a:endParaRPr>
          </a:p>
        </p:txBody>
      </p:sp>
      <p:cxnSp>
        <p:nvCxnSpPr>
          <p:cNvPr id="16" name="Straight Connector 15"/>
          <p:cNvCxnSpPr/>
          <p:nvPr/>
        </p:nvCxnSpPr>
        <p:spPr>
          <a:xfrm>
            <a:off x="4495800" y="5181600"/>
            <a:ext cx="0" cy="137160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534400" y="5181600"/>
            <a:ext cx="0" cy="137160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960685" y="2329962"/>
            <a:ext cx="6573715" cy="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495800" y="5905501"/>
            <a:ext cx="4038600" cy="1"/>
          </a:xfrm>
          <a:prstGeom prst="straightConnector1">
            <a:avLst/>
          </a:prstGeom>
          <a:ln w="38100">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400800" y="4836595"/>
            <a:ext cx="838200" cy="985565"/>
          </a:xfrm>
          <a:prstGeom prst="rect">
            <a:avLst/>
          </a:prstGeom>
          <a:solidFill>
            <a:schemeClr val="tx1">
              <a:alpha val="25000"/>
            </a:schemeClr>
          </a:solidFill>
          <a:effectLst>
            <a:softEdge rad="127000"/>
          </a:effectLst>
        </p:spPr>
        <p:txBody>
          <a:bodyPr wrap="square" rtlCol="0" anchor="ctr" anchorCtr="0">
            <a:noAutofit/>
          </a:bodyPr>
          <a:lstStyle/>
          <a:p>
            <a:pPr algn="ctr"/>
            <a:r>
              <a:rPr lang="en-US" sz="2800" dirty="0" smtClean="0">
                <a:solidFill>
                  <a:schemeClr val="bg1"/>
                </a:solidFill>
                <a:latin typeface="Arial" pitchFamily="34" charset="0"/>
                <a:cs typeface="Arial" pitchFamily="34" charset="0"/>
              </a:rPr>
              <a:t>8”</a:t>
            </a:r>
            <a:endParaRPr lang="en-US" sz="2800" dirty="0">
              <a:solidFill>
                <a:schemeClr val="bg1"/>
              </a:solidFill>
              <a:latin typeface="Arial" pitchFamily="34" charset="0"/>
              <a:cs typeface="Arial" pitchFamily="34" charset="0"/>
            </a:endParaRPr>
          </a:p>
        </p:txBody>
      </p:sp>
      <p:sp>
        <p:nvSpPr>
          <p:cNvPr id="3" name="Footer Placeholder 2"/>
          <p:cNvSpPr>
            <a:spLocks noGrp="1"/>
          </p:cNvSpPr>
          <p:nvPr>
            <p:ph type="ftr" sz="quarter" idx="10"/>
          </p:nvPr>
        </p:nvSpPr>
        <p:spPr/>
        <p:txBody>
          <a:bodyPr/>
          <a:lstStyle/>
          <a:p>
            <a:r>
              <a:rPr lang="en-US" smtClean="0"/>
              <a:t>Pipes, Valves, and Fittings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12</a:t>
            </a:fld>
            <a:endParaRPr lang="en-US"/>
          </a:p>
        </p:txBody>
      </p:sp>
    </p:spTree>
    <p:extLst>
      <p:ext uri="{BB962C8B-B14F-4D97-AF65-F5344CB8AC3E}">
        <p14:creationId xmlns:p14="http://schemas.microsoft.com/office/powerpoint/2010/main" val="414676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210" name="Rectangle 2"/>
          <p:cNvSpPr>
            <a:spLocks noGrp="1" noChangeArrowheads="1"/>
          </p:cNvSpPr>
          <p:nvPr>
            <p:ph type="title"/>
          </p:nvPr>
        </p:nvSpPr>
        <p:spPr/>
        <p:txBody>
          <a:bodyPr/>
          <a:lstStyle/>
          <a:p>
            <a:r>
              <a:rPr lang="en-US" smtClean="0"/>
              <a:t>Short Radius vs. Long Radius Elbows </a:t>
            </a:r>
            <a:r>
              <a:rPr lang="en-US" sz="2400" smtClean="0"/>
              <a:t> </a:t>
            </a:r>
            <a:br>
              <a:rPr lang="en-US" sz="2400" smtClean="0"/>
            </a:br>
            <a:r>
              <a:rPr lang="en-US" sz="2400" i="1" smtClean="0"/>
              <a:t>Small differences can add up to significant numbers</a:t>
            </a:r>
            <a:endParaRPr lang="en-US" dirty="0"/>
          </a:p>
        </p:txBody>
      </p:sp>
      <p:sp>
        <p:nvSpPr>
          <p:cNvPr id="1246212" name="Rectangle 4"/>
          <p:cNvSpPr>
            <a:spLocks noGrp="1" noChangeArrowheads="1"/>
          </p:cNvSpPr>
          <p:nvPr>
            <p:ph sz="half" idx="1"/>
          </p:nvPr>
        </p:nvSpPr>
        <p:spPr/>
        <p:txBody>
          <a:bodyPr/>
          <a:lstStyle/>
          <a:p>
            <a:r>
              <a:rPr lang="en-US" sz="2000" smtClean="0"/>
              <a:t>Number of elbows = 26</a:t>
            </a:r>
          </a:p>
          <a:p>
            <a:r>
              <a:rPr lang="en-US" sz="2000" smtClean="0"/>
              <a:t>Difference in head for the circuit with long radius versus short radius elbows</a:t>
            </a:r>
          </a:p>
          <a:p>
            <a:pPr lvl="1"/>
            <a:r>
              <a:rPr lang="en-US" sz="2000" smtClean="0"/>
              <a:t>3+ ft.w.c.</a:t>
            </a:r>
          </a:p>
          <a:p>
            <a:pPr lvl="1"/>
            <a:r>
              <a:rPr lang="en-US" sz="2000" smtClean="0"/>
              <a:t>9+% difference in pump head (A.K.A. the safety factor)</a:t>
            </a:r>
          </a:p>
          <a:p>
            <a:pPr lvl="1"/>
            <a:r>
              <a:rPr lang="en-US" sz="2000" smtClean="0"/>
              <a:t>.8+ kW</a:t>
            </a:r>
          </a:p>
          <a:p>
            <a:pPr lvl="1"/>
            <a:r>
              <a:rPr lang="en-US" sz="2000" smtClean="0"/>
              <a:t>7,100 kWh annually</a:t>
            </a:r>
          </a:p>
          <a:p>
            <a:pPr lvl="1"/>
            <a:r>
              <a:rPr lang="en-US" sz="2000" smtClean="0"/>
              <a:t>$850 annually</a:t>
            </a:r>
            <a:endParaRPr lang="en-US" sz="2000" dirty="0"/>
          </a:p>
        </p:txBody>
      </p:sp>
      <p:sp>
        <p:nvSpPr>
          <p:cNvPr id="31" name="Content Placeholder 30"/>
          <p:cNvSpPr>
            <a:spLocks noGrp="1"/>
          </p:cNvSpPr>
          <p:nvPr>
            <p:ph sz="half" idx="2"/>
          </p:nvPr>
        </p:nvSpPr>
        <p:spPr/>
        <p:txBody>
          <a:bodyPr/>
          <a:lstStyle/>
          <a:p>
            <a:endParaRPr lang="en-US"/>
          </a:p>
        </p:txBody>
      </p:sp>
      <p:pic>
        <p:nvPicPr>
          <p:cNvPr id="1246214" name="Picture 6" descr="Pages from Contractor RFP April 26_Page_2"/>
          <p:cNvPicPr>
            <a:picLocks noChangeAspect="1" noChangeArrowheads="1"/>
          </p:cNvPicPr>
          <p:nvPr/>
        </p:nvPicPr>
        <p:blipFill>
          <a:blip r:embed="rId2" cstate="print"/>
          <a:srcRect/>
          <a:stretch>
            <a:fillRect/>
          </a:stretch>
        </p:blipFill>
        <p:spPr bwMode="auto">
          <a:xfrm>
            <a:off x="4929188" y="1588579"/>
            <a:ext cx="3656012" cy="2365375"/>
          </a:xfrm>
          <a:prstGeom prst="rect">
            <a:avLst/>
          </a:prstGeom>
          <a:noFill/>
        </p:spPr>
      </p:pic>
      <p:pic>
        <p:nvPicPr>
          <p:cNvPr id="1246215" name="Picture 7" descr="Pages from Contractor RFP April 26_Page_1"/>
          <p:cNvPicPr>
            <a:picLocks noChangeAspect="1" noChangeArrowheads="1"/>
          </p:cNvPicPr>
          <p:nvPr/>
        </p:nvPicPr>
        <p:blipFill>
          <a:blip r:embed="rId3" cstate="print"/>
          <a:srcRect/>
          <a:stretch>
            <a:fillRect/>
          </a:stretch>
        </p:blipFill>
        <p:spPr bwMode="auto">
          <a:xfrm>
            <a:off x="4929188" y="4047617"/>
            <a:ext cx="3656012" cy="2365375"/>
          </a:xfrm>
          <a:prstGeom prst="rect">
            <a:avLst/>
          </a:prstGeom>
          <a:noFill/>
        </p:spPr>
      </p:pic>
      <p:sp>
        <p:nvSpPr>
          <p:cNvPr id="1246236" name="Oval 28"/>
          <p:cNvSpPr>
            <a:spLocks noChangeAspect="1" noChangeArrowheads="1"/>
          </p:cNvSpPr>
          <p:nvPr/>
        </p:nvSpPr>
        <p:spPr bwMode="auto">
          <a:xfrm>
            <a:off x="6748463" y="2161667"/>
            <a:ext cx="109537" cy="109537"/>
          </a:xfrm>
          <a:prstGeom prst="ellipse">
            <a:avLst/>
          </a:prstGeom>
          <a:solidFill>
            <a:srgbClr val="FF0000">
              <a:alpha val="50000"/>
            </a:srgbClr>
          </a:solidFill>
          <a:ln w="9525" algn="ctr">
            <a:noFill/>
            <a:round/>
            <a:headEnd/>
            <a:tailEnd/>
          </a:ln>
          <a:effectLst/>
        </p:spPr>
        <p:txBody>
          <a:bodyPr wrap="none" anchor="ctr"/>
          <a:lstStyle/>
          <a:p>
            <a:endParaRPr lang="en-US"/>
          </a:p>
        </p:txBody>
      </p:sp>
      <p:sp>
        <p:nvSpPr>
          <p:cNvPr id="1246237" name="Oval 29"/>
          <p:cNvSpPr>
            <a:spLocks noChangeAspect="1" noChangeArrowheads="1"/>
          </p:cNvSpPr>
          <p:nvPr/>
        </p:nvSpPr>
        <p:spPr bwMode="auto">
          <a:xfrm>
            <a:off x="6738938" y="2528379"/>
            <a:ext cx="109537" cy="109538"/>
          </a:xfrm>
          <a:prstGeom prst="ellipse">
            <a:avLst/>
          </a:prstGeom>
          <a:solidFill>
            <a:srgbClr val="FF0000">
              <a:alpha val="50000"/>
            </a:srgbClr>
          </a:solidFill>
          <a:ln w="9525" algn="ctr">
            <a:noFill/>
            <a:round/>
            <a:headEnd/>
            <a:tailEnd/>
          </a:ln>
          <a:effectLst/>
        </p:spPr>
        <p:txBody>
          <a:bodyPr wrap="none" anchor="ctr"/>
          <a:lstStyle/>
          <a:p>
            <a:endParaRPr lang="en-US"/>
          </a:p>
        </p:txBody>
      </p:sp>
      <p:sp>
        <p:nvSpPr>
          <p:cNvPr id="1246238" name="Oval 30"/>
          <p:cNvSpPr>
            <a:spLocks noChangeAspect="1" noChangeArrowheads="1"/>
          </p:cNvSpPr>
          <p:nvPr/>
        </p:nvSpPr>
        <p:spPr bwMode="auto">
          <a:xfrm>
            <a:off x="6624638" y="2542667"/>
            <a:ext cx="109537" cy="109537"/>
          </a:xfrm>
          <a:prstGeom prst="ellipse">
            <a:avLst/>
          </a:prstGeom>
          <a:solidFill>
            <a:srgbClr val="FF0000">
              <a:alpha val="50000"/>
            </a:srgbClr>
          </a:solidFill>
          <a:ln w="9525" algn="ctr">
            <a:noFill/>
            <a:round/>
            <a:headEnd/>
            <a:tailEnd/>
          </a:ln>
          <a:effectLst/>
        </p:spPr>
        <p:txBody>
          <a:bodyPr wrap="none" anchor="ctr"/>
          <a:lstStyle/>
          <a:p>
            <a:endParaRPr lang="en-US"/>
          </a:p>
        </p:txBody>
      </p:sp>
      <p:sp>
        <p:nvSpPr>
          <p:cNvPr id="1246239" name="Oval 31"/>
          <p:cNvSpPr>
            <a:spLocks noChangeAspect="1" noChangeArrowheads="1"/>
          </p:cNvSpPr>
          <p:nvPr/>
        </p:nvSpPr>
        <p:spPr bwMode="auto">
          <a:xfrm>
            <a:off x="6615113" y="2728404"/>
            <a:ext cx="109537" cy="109538"/>
          </a:xfrm>
          <a:prstGeom prst="ellipse">
            <a:avLst/>
          </a:prstGeom>
          <a:solidFill>
            <a:srgbClr val="FF0000">
              <a:alpha val="50000"/>
            </a:srgbClr>
          </a:solidFill>
          <a:ln w="9525" algn="ctr">
            <a:noFill/>
            <a:round/>
            <a:headEnd/>
            <a:tailEnd/>
          </a:ln>
          <a:effectLst/>
        </p:spPr>
        <p:txBody>
          <a:bodyPr wrap="none" anchor="ctr"/>
          <a:lstStyle/>
          <a:p>
            <a:endParaRPr lang="en-US"/>
          </a:p>
        </p:txBody>
      </p:sp>
      <p:sp>
        <p:nvSpPr>
          <p:cNvPr id="1246240" name="Oval 32"/>
          <p:cNvSpPr>
            <a:spLocks noChangeAspect="1" noChangeArrowheads="1"/>
          </p:cNvSpPr>
          <p:nvPr/>
        </p:nvSpPr>
        <p:spPr bwMode="auto">
          <a:xfrm>
            <a:off x="6472238" y="2733167"/>
            <a:ext cx="109537" cy="109537"/>
          </a:xfrm>
          <a:prstGeom prst="ellipse">
            <a:avLst/>
          </a:prstGeom>
          <a:solidFill>
            <a:srgbClr val="FF0000">
              <a:alpha val="50000"/>
            </a:srgbClr>
          </a:solidFill>
          <a:ln w="9525" algn="ctr">
            <a:noFill/>
            <a:round/>
            <a:headEnd/>
            <a:tailEnd/>
          </a:ln>
          <a:effectLst/>
        </p:spPr>
        <p:txBody>
          <a:bodyPr wrap="none" anchor="ctr"/>
          <a:lstStyle/>
          <a:p>
            <a:endParaRPr lang="en-US"/>
          </a:p>
        </p:txBody>
      </p:sp>
      <p:sp>
        <p:nvSpPr>
          <p:cNvPr id="1246241" name="Oval 33"/>
          <p:cNvSpPr>
            <a:spLocks noChangeAspect="1" noChangeArrowheads="1"/>
          </p:cNvSpPr>
          <p:nvPr/>
        </p:nvSpPr>
        <p:spPr bwMode="auto">
          <a:xfrm>
            <a:off x="6472238" y="3366579"/>
            <a:ext cx="109537" cy="109538"/>
          </a:xfrm>
          <a:prstGeom prst="ellipse">
            <a:avLst/>
          </a:prstGeom>
          <a:solidFill>
            <a:srgbClr val="FF0000">
              <a:alpha val="50000"/>
            </a:srgbClr>
          </a:solidFill>
          <a:ln w="9525" algn="ctr">
            <a:noFill/>
            <a:round/>
            <a:headEnd/>
            <a:tailEnd/>
          </a:ln>
          <a:effectLst/>
        </p:spPr>
        <p:txBody>
          <a:bodyPr wrap="none" anchor="ctr"/>
          <a:lstStyle/>
          <a:p>
            <a:endParaRPr lang="en-US"/>
          </a:p>
        </p:txBody>
      </p:sp>
      <p:sp>
        <p:nvSpPr>
          <p:cNvPr id="1246242" name="Oval 34"/>
          <p:cNvSpPr>
            <a:spLocks noChangeAspect="1" noChangeArrowheads="1"/>
          </p:cNvSpPr>
          <p:nvPr/>
        </p:nvSpPr>
        <p:spPr bwMode="auto">
          <a:xfrm>
            <a:off x="6748463" y="5095367"/>
            <a:ext cx="109537" cy="109537"/>
          </a:xfrm>
          <a:prstGeom prst="ellipse">
            <a:avLst/>
          </a:prstGeom>
          <a:solidFill>
            <a:srgbClr val="FF0000">
              <a:alpha val="50000"/>
            </a:srgbClr>
          </a:solidFill>
          <a:ln w="9525" algn="ctr">
            <a:noFill/>
            <a:round/>
            <a:headEnd/>
            <a:tailEnd/>
          </a:ln>
          <a:effectLst/>
        </p:spPr>
        <p:txBody>
          <a:bodyPr wrap="none" anchor="ctr"/>
          <a:lstStyle/>
          <a:p>
            <a:endParaRPr lang="en-US"/>
          </a:p>
        </p:txBody>
      </p:sp>
      <p:sp>
        <p:nvSpPr>
          <p:cNvPr id="1246243" name="Oval 35"/>
          <p:cNvSpPr>
            <a:spLocks noChangeAspect="1" noChangeArrowheads="1"/>
          </p:cNvSpPr>
          <p:nvPr/>
        </p:nvSpPr>
        <p:spPr bwMode="auto">
          <a:xfrm>
            <a:off x="6777038" y="5014404"/>
            <a:ext cx="109537" cy="109538"/>
          </a:xfrm>
          <a:prstGeom prst="ellipse">
            <a:avLst/>
          </a:prstGeom>
          <a:solidFill>
            <a:srgbClr val="FF0000">
              <a:alpha val="50000"/>
            </a:srgbClr>
          </a:solidFill>
          <a:ln w="9525" algn="ctr">
            <a:noFill/>
            <a:round/>
            <a:headEnd/>
            <a:tailEnd/>
          </a:ln>
          <a:effectLst/>
        </p:spPr>
        <p:txBody>
          <a:bodyPr wrap="none" anchor="ctr"/>
          <a:lstStyle/>
          <a:p>
            <a:endParaRPr lang="en-US"/>
          </a:p>
        </p:txBody>
      </p:sp>
      <p:sp>
        <p:nvSpPr>
          <p:cNvPr id="1246244" name="Oval 36"/>
          <p:cNvSpPr>
            <a:spLocks noChangeAspect="1" noChangeArrowheads="1"/>
          </p:cNvSpPr>
          <p:nvPr/>
        </p:nvSpPr>
        <p:spPr bwMode="auto">
          <a:xfrm>
            <a:off x="6519863" y="5085842"/>
            <a:ext cx="109537" cy="109537"/>
          </a:xfrm>
          <a:prstGeom prst="ellipse">
            <a:avLst/>
          </a:prstGeom>
          <a:solidFill>
            <a:srgbClr val="FF0000">
              <a:alpha val="50000"/>
            </a:srgbClr>
          </a:solidFill>
          <a:ln w="9525" algn="ctr">
            <a:noFill/>
            <a:round/>
            <a:headEnd/>
            <a:tailEnd/>
          </a:ln>
          <a:effectLst/>
        </p:spPr>
        <p:txBody>
          <a:bodyPr wrap="none" anchor="ctr"/>
          <a:lstStyle/>
          <a:p>
            <a:endParaRPr lang="en-US"/>
          </a:p>
        </p:txBody>
      </p:sp>
      <p:sp>
        <p:nvSpPr>
          <p:cNvPr id="1246245" name="Oval 37"/>
          <p:cNvSpPr>
            <a:spLocks noChangeAspect="1" noChangeArrowheads="1"/>
          </p:cNvSpPr>
          <p:nvPr/>
        </p:nvSpPr>
        <p:spPr bwMode="auto">
          <a:xfrm>
            <a:off x="6515100" y="4752467"/>
            <a:ext cx="109538" cy="109537"/>
          </a:xfrm>
          <a:prstGeom prst="ellipse">
            <a:avLst/>
          </a:prstGeom>
          <a:solidFill>
            <a:srgbClr val="FF0000">
              <a:alpha val="50000"/>
            </a:srgbClr>
          </a:solidFill>
          <a:ln w="9525" algn="ctr">
            <a:noFill/>
            <a:round/>
            <a:headEnd/>
            <a:tailEnd/>
          </a:ln>
          <a:effectLst/>
        </p:spPr>
        <p:txBody>
          <a:bodyPr wrap="none" anchor="ctr"/>
          <a:lstStyle/>
          <a:p>
            <a:endParaRPr lang="en-US"/>
          </a:p>
        </p:txBody>
      </p:sp>
      <p:sp>
        <p:nvSpPr>
          <p:cNvPr id="1246246" name="Oval 38"/>
          <p:cNvSpPr>
            <a:spLocks noChangeAspect="1" noChangeArrowheads="1"/>
          </p:cNvSpPr>
          <p:nvPr/>
        </p:nvSpPr>
        <p:spPr bwMode="auto">
          <a:xfrm>
            <a:off x="6567488" y="4714367"/>
            <a:ext cx="109537" cy="109537"/>
          </a:xfrm>
          <a:prstGeom prst="ellipse">
            <a:avLst/>
          </a:prstGeom>
          <a:solidFill>
            <a:srgbClr val="FF0000">
              <a:alpha val="50000"/>
            </a:srgbClr>
          </a:solidFill>
          <a:ln w="9525" algn="ctr">
            <a:noFill/>
            <a:round/>
            <a:headEnd/>
            <a:tailEnd/>
          </a:ln>
          <a:effectLst/>
        </p:spPr>
        <p:txBody>
          <a:bodyPr wrap="none" anchor="ctr"/>
          <a:lstStyle/>
          <a:p>
            <a:endParaRPr lang="en-US"/>
          </a:p>
        </p:txBody>
      </p:sp>
      <p:sp>
        <p:nvSpPr>
          <p:cNvPr id="1246247" name="Oval 39"/>
          <p:cNvSpPr>
            <a:spLocks noChangeAspect="1" noChangeArrowheads="1"/>
          </p:cNvSpPr>
          <p:nvPr/>
        </p:nvSpPr>
        <p:spPr bwMode="auto">
          <a:xfrm>
            <a:off x="6567488" y="5014404"/>
            <a:ext cx="109537" cy="109538"/>
          </a:xfrm>
          <a:prstGeom prst="ellipse">
            <a:avLst/>
          </a:prstGeom>
          <a:solidFill>
            <a:srgbClr val="FF0000">
              <a:alpha val="50000"/>
            </a:srgbClr>
          </a:solidFill>
          <a:ln w="9525" algn="ctr">
            <a:noFill/>
            <a:round/>
            <a:headEnd/>
            <a:tailEnd/>
          </a:ln>
          <a:effectLst/>
        </p:spPr>
        <p:txBody>
          <a:bodyPr wrap="none" anchor="ctr"/>
          <a:lstStyle/>
          <a:p>
            <a:endParaRPr lang="en-US"/>
          </a:p>
        </p:txBody>
      </p:sp>
      <p:sp>
        <p:nvSpPr>
          <p:cNvPr id="1246248" name="Rectangle 40"/>
          <p:cNvSpPr>
            <a:spLocks noChangeArrowheads="1"/>
          </p:cNvSpPr>
          <p:nvPr/>
        </p:nvSpPr>
        <p:spPr bwMode="auto">
          <a:xfrm>
            <a:off x="392113" y="4713288"/>
            <a:ext cx="4354512" cy="1633537"/>
          </a:xfrm>
          <a:prstGeom prst="rect">
            <a:avLst/>
          </a:prstGeom>
          <a:solidFill>
            <a:schemeClr val="accent2"/>
          </a:solidFill>
          <a:ln w="9525" algn="ctr">
            <a:solidFill>
              <a:schemeClr val="tx1"/>
            </a:solidFill>
            <a:miter lim="800000"/>
            <a:headEnd/>
            <a:tailEnd/>
          </a:ln>
          <a:effectLst/>
        </p:spPr>
        <p:txBody>
          <a:bodyPr wrap="none" anchor="ctr"/>
          <a:lstStyle/>
          <a:p>
            <a:endParaRPr lang="en-US"/>
          </a:p>
        </p:txBody>
      </p:sp>
      <p:sp>
        <p:nvSpPr>
          <p:cNvPr id="2" name="Footer Placeholder 1"/>
          <p:cNvSpPr>
            <a:spLocks noGrp="1"/>
          </p:cNvSpPr>
          <p:nvPr>
            <p:ph type="ftr" sz="quarter" idx="10"/>
          </p:nvPr>
        </p:nvSpPr>
        <p:spPr/>
        <p:txBody>
          <a:bodyPr/>
          <a:lstStyle/>
          <a:p>
            <a:r>
              <a:rPr lang="en-US" smtClean="0"/>
              <a:t>Pipes, Valves, and Fittings</a:t>
            </a:r>
            <a:endParaRPr lang="en-US" dirty="0"/>
          </a:p>
        </p:txBody>
      </p:sp>
      <p:sp>
        <p:nvSpPr>
          <p:cNvPr id="3" name="Slide Number Placeholder 2"/>
          <p:cNvSpPr>
            <a:spLocks noGrp="1"/>
          </p:cNvSpPr>
          <p:nvPr>
            <p:ph type="sldNum" sz="quarter" idx="11"/>
          </p:nvPr>
        </p:nvSpPr>
        <p:spPr/>
        <p:txBody>
          <a:bodyPr/>
          <a:lstStyle/>
          <a:p>
            <a:fld id="{E347D01F-1A12-4043-9E52-C5C412E1DD77}" type="slidenum">
              <a:rPr lang="en-US" smtClean="0"/>
              <a:pPr/>
              <a:t>13</a:t>
            </a:fld>
            <a:endParaRPr lang="en-US"/>
          </a:p>
        </p:txBody>
      </p:sp>
    </p:spTree>
    <p:extLst>
      <p:ext uri="{BB962C8B-B14F-4D97-AF65-F5344CB8AC3E}">
        <p14:creationId xmlns:p14="http://schemas.microsoft.com/office/powerpoint/2010/main" val="82594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246248"/>
                                        </p:tgtEl>
                                      </p:cBhvr>
                                    </p:animEffect>
                                    <p:set>
                                      <p:cBhvr>
                                        <p:cTn id="7" dur="1" fill="hold">
                                          <p:stCondLst>
                                            <p:cond delay="499"/>
                                          </p:stCondLst>
                                        </p:cTn>
                                        <p:tgtEl>
                                          <p:spTgt spid="12462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62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Tees are Interesting Too</a:t>
            </a:r>
            <a:endParaRPr lang="en-US" dirty="0"/>
          </a:p>
        </p:txBody>
      </p:sp>
      <p:sp>
        <p:nvSpPr>
          <p:cNvPr id="3" name="Content Placeholder 2"/>
          <p:cNvSpPr>
            <a:spLocks noGrp="1"/>
          </p:cNvSpPr>
          <p:nvPr>
            <p:ph sz="half" idx="1"/>
          </p:nvPr>
        </p:nvSpPr>
        <p:spPr>
          <a:xfrm>
            <a:off x="457200" y="1600200"/>
            <a:ext cx="4396154" cy="4525963"/>
          </a:xfrm>
        </p:spPr>
        <p:txBody>
          <a:bodyPr/>
          <a:lstStyle/>
          <a:p>
            <a:r>
              <a:rPr lang="en-US" dirty="0" smtClean="0"/>
              <a:t>Different Flow Paths = Significantly Different Pressure Drops</a:t>
            </a:r>
          </a:p>
          <a:p>
            <a:pPr lvl="1"/>
            <a:r>
              <a:rPr lang="en-US" dirty="0" smtClean="0">
                <a:solidFill>
                  <a:srgbClr val="FF0000"/>
                </a:solidFill>
              </a:rPr>
              <a:t>Bad thing </a:t>
            </a:r>
            <a:r>
              <a:rPr lang="en-US" dirty="0" smtClean="0"/>
              <a:t>if you are trying to minimize losses</a:t>
            </a:r>
          </a:p>
          <a:p>
            <a:pPr lvl="2"/>
            <a:r>
              <a:rPr lang="en-US" dirty="0" smtClean="0"/>
              <a:t>Branching points in distribution mains</a:t>
            </a:r>
          </a:p>
          <a:p>
            <a:pPr lvl="2"/>
            <a:r>
              <a:rPr lang="en-US" dirty="0" smtClean="0"/>
              <a:t>Areas where noise might be critical</a:t>
            </a:r>
          </a:p>
          <a:p>
            <a:pPr lvl="1"/>
            <a:r>
              <a:rPr lang="en-US" dirty="0" smtClean="0">
                <a:solidFill>
                  <a:srgbClr val="00B050"/>
                </a:solidFill>
              </a:rPr>
              <a:t>Good thing </a:t>
            </a:r>
            <a:r>
              <a:rPr lang="en-US" dirty="0" smtClean="0"/>
              <a:t>if you are trying to balance flow between branches</a:t>
            </a:r>
          </a:p>
          <a:p>
            <a:pPr lvl="2"/>
            <a:r>
              <a:rPr lang="en-US" dirty="0" smtClean="0"/>
              <a:t>Balancing flow to cooling tower cells</a:t>
            </a:r>
          </a:p>
          <a:p>
            <a:pPr lvl="2"/>
            <a:r>
              <a:rPr lang="en-US" dirty="0" smtClean="0"/>
              <a:t>Balancing flow to coil banks</a:t>
            </a: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6195" y="0"/>
            <a:ext cx="4087805" cy="6858000"/>
          </a:xfrm>
          <a:prstGeom prst="rect">
            <a:avLst/>
          </a:prstGeom>
          <a:solidFill>
            <a:schemeClr val="bg1"/>
          </a:solidFill>
          <a:ln>
            <a:noFill/>
          </a:ln>
          <a:effectLst/>
        </p:spPr>
      </p:pic>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14</a:t>
            </a:fld>
            <a:endParaRPr lang="en-US"/>
          </a:p>
        </p:txBody>
      </p:sp>
    </p:spTree>
    <p:extLst>
      <p:ext uri="{BB962C8B-B14F-4D97-AF65-F5344CB8AC3E}">
        <p14:creationId xmlns:p14="http://schemas.microsoft.com/office/powerpoint/2010/main" val="75004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Construction Impacts Loss Too</a:t>
            </a:r>
            <a:endParaRPr lang="en-US" dirty="0"/>
          </a:p>
        </p:txBody>
      </p:sp>
      <p:sp>
        <p:nvSpPr>
          <p:cNvPr id="7" name="Content Placeholder 6"/>
          <p:cNvSpPr>
            <a:spLocks noGrp="1"/>
          </p:cNvSpPr>
          <p:nvPr>
            <p:ph sz="half" idx="1"/>
          </p:nvPr>
        </p:nvSpPr>
        <p:spPr/>
        <p:txBody>
          <a:bodyPr/>
          <a:lstStyle/>
          <a:p>
            <a:r>
              <a:rPr lang="en-US" dirty="0" smtClean="0"/>
              <a:t>Field Fabricated Tee</a:t>
            </a:r>
            <a:endParaRPr lang="en-US" dirty="0"/>
          </a:p>
        </p:txBody>
      </p:sp>
      <p:sp>
        <p:nvSpPr>
          <p:cNvPr id="8" name="Content Placeholder 7"/>
          <p:cNvSpPr>
            <a:spLocks noGrp="1"/>
          </p:cNvSpPr>
          <p:nvPr>
            <p:ph sz="half" idx="2"/>
          </p:nvPr>
        </p:nvSpPr>
        <p:spPr/>
        <p:txBody>
          <a:bodyPr/>
          <a:lstStyle/>
          <a:p>
            <a:r>
              <a:rPr lang="en-US" dirty="0" smtClean="0"/>
              <a:t>Factory Forged Tee</a:t>
            </a:r>
            <a:endParaRPr lang="en-US" dirty="0"/>
          </a:p>
        </p:txBody>
      </p:sp>
      <p:pic>
        <p:nvPicPr>
          <p:cNvPr id="2457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744" t="11605" r="20641" b="19473"/>
          <a:stretch/>
        </p:blipFill>
        <p:spPr bwMode="auto">
          <a:xfrm>
            <a:off x="5452277" y="3543300"/>
            <a:ext cx="3107497" cy="2360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425" t="12205" r="27036" b="18520"/>
          <a:stretch/>
        </p:blipFill>
        <p:spPr bwMode="auto">
          <a:xfrm>
            <a:off x="355904" y="2373923"/>
            <a:ext cx="3962166" cy="3613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7241897" y="4615962"/>
            <a:ext cx="1825903" cy="911921"/>
          </a:xfrm>
          <a:prstGeom prst="rect">
            <a:avLst/>
          </a:prstGeom>
          <a:solidFill>
            <a:schemeClr val="bg1">
              <a:alpha val="75000"/>
            </a:schemeClr>
          </a:solidFill>
          <a:effectLst>
            <a:softEdge rad="63500"/>
          </a:effectLst>
        </p:spPr>
        <p:txBody>
          <a:bodyPr wrap="square" rtlCol="0" anchor="ctr" anchorCtr="0">
            <a:noAutofit/>
          </a:bodyPr>
          <a:lstStyle/>
          <a:p>
            <a:pPr algn="ctr"/>
            <a:r>
              <a:rPr lang="en-US" dirty="0" smtClean="0">
                <a:latin typeface="Arial" pitchFamily="34" charset="0"/>
                <a:cs typeface="Arial" pitchFamily="34" charset="0"/>
              </a:rPr>
              <a:t>Smooth exit to branch</a:t>
            </a:r>
            <a:endParaRPr lang="en-US" sz="1800" dirty="0">
              <a:latin typeface="Arial" pitchFamily="34" charset="0"/>
              <a:cs typeface="Arial" pitchFamily="34" charset="0"/>
            </a:endParaRPr>
          </a:p>
        </p:txBody>
      </p:sp>
      <p:sp>
        <p:nvSpPr>
          <p:cNvPr id="12" name="TextBox 11"/>
          <p:cNvSpPr txBox="1"/>
          <p:nvPr/>
        </p:nvSpPr>
        <p:spPr>
          <a:xfrm>
            <a:off x="3648774" y="4615962"/>
            <a:ext cx="1825903" cy="911921"/>
          </a:xfrm>
          <a:prstGeom prst="rect">
            <a:avLst/>
          </a:prstGeom>
          <a:solidFill>
            <a:schemeClr val="bg1">
              <a:alpha val="75000"/>
            </a:schemeClr>
          </a:solidFill>
          <a:effectLst>
            <a:softEdge rad="63500"/>
          </a:effectLst>
        </p:spPr>
        <p:txBody>
          <a:bodyPr wrap="square" rtlCol="0" anchor="ctr" anchorCtr="0">
            <a:noAutofit/>
          </a:bodyPr>
          <a:lstStyle/>
          <a:p>
            <a:pPr algn="ctr"/>
            <a:r>
              <a:rPr lang="en-US" dirty="0" smtClean="0">
                <a:latin typeface="Arial" pitchFamily="34" charset="0"/>
                <a:cs typeface="Arial" pitchFamily="34" charset="0"/>
              </a:rPr>
              <a:t>Square, rough exit to branch and run</a:t>
            </a:r>
            <a:endParaRPr lang="en-US" sz="1800" dirty="0">
              <a:latin typeface="Arial" pitchFamily="34" charset="0"/>
              <a:cs typeface="Arial" pitchFamily="34" charset="0"/>
            </a:endParaRPr>
          </a:p>
        </p:txBody>
      </p:sp>
      <p:sp>
        <p:nvSpPr>
          <p:cNvPr id="10" name="Freeform 9"/>
          <p:cNvSpPr/>
          <p:nvPr/>
        </p:nvSpPr>
        <p:spPr>
          <a:xfrm>
            <a:off x="6304085" y="4422530"/>
            <a:ext cx="975946" cy="658620"/>
          </a:xfrm>
          <a:custGeom>
            <a:avLst/>
            <a:gdLst>
              <a:gd name="connsiteX0" fmla="*/ 0 w 888023"/>
              <a:gd name="connsiteY0" fmla="*/ 0 h 614658"/>
              <a:gd name="connsiteX1" fmla="*/ 87923 w 888023"/>
              <a:gd name="connsiteY1" fmla="*/ 422031 h 614658"/>
              <a:gd name="connsiteX2" fmla="*/ 281354 w 888023"/>
              <a:gd name="connsiteY2" fmla="*/ 606670 h 614658"/>
              <a:gd name="connsiteX3" fmla="*/ 694592 w 888023"/>
              <a:gd name="connsiteY3" fmla="*/ 580293 h 614658"/>
              <a:gd name="connsiteX4" fmla="*/ 888023 w 888023"/>
              <a:gd name="connsiteY4" fmla="*/ 571500 h 614658"/>
              <a:gd name="connsiteX0" fmla="*/ 0 w 975946"/>
              <a:gd name="connsiteY0" fmla="*/ 0 h 658620"/>
              <a:gd name="connsiteX1" fmla="*/ 175846 w 975946"/>
              <a:gd name="connsiteY1" fmla="*/ 465993 h 658620"/>
              <a:gd name="connsiteX2" fmla="*/ 369277 w 975946"/>
              <a:gd name="connsiteY2" fmla="*/ 650632 h 658620"/>
              <a:gd name="connsiteX3" fmla="*/ 782515 w 975946"/>
              <a:gd name="connsiteY3" fmla="*/ 624255 h 658620"/>
              <a:gd name="connsiteX4" fmla="*/ 975946 w 975946"/>
              <a:gd name="connsiteY4" fmla="*/ 615462 h 65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946" h="658620">
                <a:moveTo>
                  <a:pt x="0" y="0"/>
                </a:moveTo>
                <a:cubicBezTo>
                  <a:pt x="20515" y="160459"/>
                  <a:pt x="114300" y="357554"/>
                  <a:pt x="175846" y="465993"/>
                </a:cubicBezTo>
                <a:cubicBezTo>
                  <a:pt x="237392" y="574432"/>
                  <a:pt x="268166" y="624255"/>
                  <a:pt x="369277" y="650632"/>
                </a:cubicBezTo>
                <a:cubicBezTo>
                  <a:pt x="470388" y="677009"/>
                  <a:pt x="681404" y="630117"/>
                  <a:pt x="782515" y="624255"/>
                </a:cubicBezTo>
                <a:cubicBezTo>
                  <a:pt x="883626" y="618393"/>
                  <a:pt x="929786" y="616927"/>
                  <a:pt x="975946" y="615462"/>
                </a:cubicBezTo>
              </a:path>
            </a:pathLst>
          </a:custGeom>
          <a:noFill/>
          <a:ln w="38100">
            <a:solidFill>
              <a:srgbClr val="FF0000"/>
            </a:solidFill>
            <a:head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809214" y="4203396"/>
            <a:ext cx="822509" cy="836625"/>
          </a:xfrm>
          <a:custGeom>
            <a:avLst/>
            <a:gdLst>
              <a:gd name="connsiteX0" fmla="*/ 822509 w 822509"/>
              <a:gd name="connsiteY0" fmla="*/ 19617 h 836625"/>
              <a:gd name="connsiteX1" fmla="*/ 192168 w 822509"/>
              <a:gd name="connsiteY1" fmla="*/ 41260 h 836625"/>
              <a:gd name="connsiteX2" fmla="*/ 90 w 822509"/>
              <a:gd name="connsiteY2" fmla="*/ 387541 h 836625"/>
              <a:gd name="connsiteX3" fmla="*/ 208400 w 822509"/>
              <a:gd name="connsiteY3" fmla="*/ 728412 h 836625"/>
              <a:gd name="connsiteX4" fmla="*/ 381541 w 822509"/>
              <a:gd name="connsiteY4" fmla="*/ 836625 h 836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509" h="836625">
                <a:moveTo>
                  <a:pt x="822509" y="19617"/>
                </a:moveTo>
                <a:cubicBezTo>
                  <a:pt x="575873" y="-222"/>
                  <a:pt x="329238" y="-20061"/>
                  <a:pt x="192168" y="41260"/>
                </a:cubicBezTo>
                <a:cubicBezTo>
                  <a:pt x="55098" y="102581"/>
                  <a:pt x="-2615" y="273016"/>
                  <a:pt x="90" y="387541"/>
                </a:cubicBezTo>
                <a:cubicBezTo>
                  <a:pt x="2795" y="502066"/>
                  <a:pt x="144825" y="653565"/>
                  <a:pt x="208400" y="728412"/>
                </a:cubicBezTo>
                <a:cubicBezTo>
                  <a:pt x="271975" y="803259"/>
                  <a:pt x="347274" y="819942"/>
                  <a:pt x="381541" y="836625"/>
                </a:cubicBezTo>
              </a:path>
            </a:pathLst>
          </a:custGeom>
          <a:noFill/>
          <a:ln w="38100">
            <a:solidFill>
              <a:srgbClr val="FF0000"/>
            </a:solidFill>
            <a:head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032670" y="4588232"/>
            <a:ext cx="643867" cy="569221"/>
          </a:xfrm>
          <a:custGeom>
            <a:avLst/>
            <a:gdLst>
              <a:gd name="connsiteX0" fmla="*/ 0 w 643867"/>
              <a:gd name="connsiteY0" fmla="*/ 0 h 569221"/>
              <a:gd name="connsiteX1" fmla="*/ 62222 w 643867"/>
              <a:gd name="connsiteY1" fmla="*/ 302996 h 569221"/>
              <a:gd name="connsiteX2" fmla="*/ 327344 w 643867"/>
              <a:gd name="connsiteY2" fmla="*/ 532949 h 569221"/>
              <a:gd name="connsiteX3" fmla="*/ 643867 w 643867"/>
              <a:gd name="connsiteY3" fmla="*/ 565413 h 569221"/>
            </a:gdLst>
            <a:ahLst/>
            <a:cxnLst>
              <a:cxn ang="0">
                <a:pos x="connsiteX0" y="connsiteY0"/>
              </a:cxn>
              <a:cxn ang="0">
                <a:pos x="connsiteX1" y="connsiteY1"/>
              </a:cxn>
              <a:cxn ang="0">
                <a:pos x="connsiteX2" y="connsiteY2"/>
              </a:cxn>
              <a:cxn ang="0">
                <a:pos x="connsiteX3" y="connsiteY3"/>
              </a:cxn>
            </a:cxnLst>
            <a:rect l="l" t="t" r="r" b="b"/>
            <a:pathLst>
              <a:path w="643867" h="569221">
                <a:moveTo>
                  <a:pt x="0" y="0"/>
                </a:moveTo>
                <a:cubicBezTo>
                  <a:pt x="3832" y="107085"/>
                  <a:pt x="7665" y="214171"/>
                  <a:pt x="62222" y="302996"/>
                </a:cubicBezTo>
                <a:cubicBezTo>
                  <a:pt x="116779" y="391821"/>
                  <a:pt x="230403" y="489213"/>
                  <a:pt x="327344" y="532949"/>
                </a:cubicBezTo>
                <a:cubicBezTo>
                  <a:pt x="424285" y="576685"/>
                  <a:pt x="534076" y="571049"/>
                  <a:pt x="643867" y="565413"/>
                </a:cubicBezTo>
              </a:path>
            </a:pathLst>
          </a:custGeom>
          <a:noFill/>
          <a:ln w="38100">
            <a:solidFill>
              <a:srgbClr val="FF0000"/>
            </a:solidFill>
            <a:head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698944" y="4566589"/>
            <a:ext cx="1858559" cy="619621"/>
          </a:xfrm>
          <a:custGeom>
            <a:avLst/>
            <a:gdLst>
              <a:gd name="connsiteX0" fmla="*/ 0 w 1858559"/>
              <a:gd name="connsiteY0" fmla="*/ 0 h 619621"/>
              <a:gd name="connsiteX1" fmla="*/ 300292 w 1858559"/>
              <a:gd name="connsiteY1" fmla="*/ 484254 h 619621"/>
              <a:gd name="connsiteX2" fmla="*/ 1144353 w 1858559"/>
              <a:gd name="connsiteY2" fmla="*/ 616815 h 619621"/>
              <a:gd name="connsiteX3" fmla="*/ 1647544 w 1858559"/>
              <a:gd name="connsiteY3" fmla="*/ 576235 h 619621"/>
              <a:gd name="connsiteX4" fmla="*/ 1858559 w 1858559"/>
              <a:gd name="connsiteY4" fmla="*/ 595172 h 6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559" h="619621">
                <a:moveTo>
                  <a:pt x="0" y="0"/>
                </a:moveTo>
                <a:cubicBezTo>
                  <a:pt x="54783" y="190726"/>
                  <a:pt x="109567" y="381452"/>
                  <a:pt x="300292" y="484254"/>
                </a:cubicBezTo>
                <a:cubicBezTo>
                  <a:pt x="491017" y="587056"/>
                  <a:pt x="919811" y="601485"/>
                  <a:pt x="1144353" y="616815"/>
                </a:cubicBezTo>
                <a:cubicBezTo>
                  <a:pt x="1368895" y="632145"/>
                  <a:pt x="1528510" y="579842"/>
                  <a:pt x="1647544" y="576235"/>
                </a:cubicBezTo>
                <a:cubicBezTo>
                  <a:pt x="1766578" y="572628"/>
                  <a:pt x="1812568" y="583900"/>
                  <a:pt x="1858559" y="595172"/>
                </a:cubicBezTo>
              </a:path>
            </a:pathLst>
          </a:custGeom>
          <a:noFill/>
          <a:ln w="38100">
            <a:solidFill>
              <a:srgbClr val="FF0000"/>
            </a:solidFill>
            <a:head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905000" y="5325123"/>
            <a:ext cx="7620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0"/>
          </p:nvPr>
        </p:nvSpPr>
        <p:spPr/>
        <p:txBody>
          <a:bodyPr/>
          <a:lstStyle/>
          <a:p>
            <a:r>
              <a:rPr lang="en-US" smtClean="0"/>
              <a:t>Pipes, Valves, and Fittings</a:t>
            </a:r>
            <a:endParaRPr lang="en-US" dirty="0"/>
          </a:p>
        </p:txBody>
      </p:sp>
      <p:sp>
        <p:nvSpPr>
          <p:cNvPr id="4" name="Slide Number Placeholder 3"/>
          <p:cNvSpPr>
            <a:spLocks noGrp="1"/>
          </p:cNvSpPr>
          <p:nvPr>
            <p:ph type="sldNum" sz="quarter" idx="11"/>
          </p:nvPr>
        </p:nvSpPr>
        <p:spPr/>
        <p:txBody>
          <a:bodyPr/>
          <a:lstStyle/>
          <a:p>
            <a:fld id="{E347D01F-1A12-4043-9E52-C5C412E1DD77}" type="slidenum">
              <a:rPr lang="en-US" smtClean="0"/>
              <a:pPr/>
              <a:t>15</a:t>
            </a:fld>
            <a:endParaRPr lang="en-US"/>
          </a:p>
        </p:txBody>
      </p:sp>
    </p:spTree>
    <p:extLst>
      <p:ext uri="{BB962C8B-B14F-4D97-AF65-F5344CB8AC3E}">
        <p14:creationId xmlns:p14="http://schemas.microsoft.com/office/powerpoint/2010/main" val="159078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David\Documents\Technical Pictures\Post Montgomery Center - 120 Kearny Street\250 pound flanges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257800"/>
            <a:ext cx="8229600" cy="1143000"/>
          </a:xfrm>
        </p:spPr>
        <p:txBody>
          <a:bodyPr/>
          <a:lstStyle/>
          <a:p>
            <a:r>
              <a:rPr lang="en-US" dirty="0" smtClean="0"/>
              <a:t>Fittings and Flanges have Pressure Ratings </a:t>
            </a:r>
            <a:r>
              <a:rPr lang="en-US" sz="2400" dirty="0" smtClean="0"/>
              <a:t>Pressure Class and Rated Pressure May Not be the Same</a:t>
            </a:r>
            <a:endParaRPr lang="en-US" dirty="0"/>
          </a:p>
        </p:txBody>
      </p:sp>
      <p:sp>
        <p:nvSpPr>
          <p:cNvPr id="2" name="Footer Placeholder 1"/>
          <p:cNvSpPr>
            <a:spLocks noGrp="1"/>
          </p:cNvSpPr>
          <p:nvPr>
            <p:ph type="ftr" sz="quarter" idx="10"/>
          </p:nvPr>
        </p:nvSpPr>
        <p:spPr/>
        <p:txBody>
          <a:bodyPr/>
          <a:lstStyle/>
          <a:p>
            <a:r>
              <a:rPr lang="en-US" smtClean="0"/>
              <a:t>Pipes, Valves, and Fittings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16</a:t>
            </a:fld>
            <a:endParaRPr lang="en-US"/>
          </a:p>
        </p:txBody>
      </p:sp>
    </p:spTree>
    <p:extLst>
      <p:ext uri="{BB962C8B-B14F-4D97-AF65-F5344CB8AC3E}">
        <p14:creationId xmlns:p14="http://schemas.microsoft.com/office/powerpoint/2010/main" val="232214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Crane Technical Paper 410</a:t>
            </a:r>
            <a:endParaRPr lang="en-US" dirty="0"/>
          </a:p>
        </p:txBody>
      </p:sp>
      <p:sp>
        <p:nvSpPr>
          <p:cNvPr id="4" name="Content Placeholder 3"/>
          <p:cNvSpPr>
            <a:spLocks noGrp="1"/>
          </p:cNvSpPr>
          <p:nvPr>
            <p:ph sz="half" idx="2"/>
          </p:nvPr>
        </p:nvSpPr>
        <p:spPr>
          <a:xfrm>
            <a:off x="4648200" y="4533900"/>
            <a:ext cx="3810000" cy="1485900"/>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buNone/>
            </a:pPr>
            <a:r>
              <a:rPr lang="en-US" sz="1800" dirty="0" smtClean="0"/>
              <a:t>Available used from $49.99 and up at various used book stores</a:t>
            </a:r>
          </a:p>
          <a:p>
            <a:pPr marL="0" indent="0">
              <a:buNone/>
            </a:pPr>
            <a:endParaRPr lang="en-US" sz="1800" dirty="0" smtClean="0"/>
          </a:p>
        </p:txBody>
      </p:sp>
      <p:pic>
        <p:nvPicPr>
          <p:cNvPr id="31746" name="Picture 2"/>
          <p:cNvPicPr>
            <a:picLocks noChangeAspect="1" noChangeArrowheads="1"/>
          </p:cNvPicPr>
          <p:nvPr/>
        </p:nvPicPr>
        <p:blipFill>
          <a:blip r:embed="rId3" cstate="print"/>
          <a:srcRect/>
          <a:stretch>
            <a:fillRect/>
          </a:stretch>
        </p:blipFill>
        <p:spPr bwMode="auto">
          <a:xfrm>
            <a:off x="685800" y="1981200"/>
            <a:ext cx="3813048" cy="2378200"/>
          </a:xfrm>
          <a:prstGeom prst="rect">
            <a:avLst/>
          </a:prstGeom>
          <a:noFill/>
          <a:ln w="9525">
            <a:noFill/>
            <a:miter lim="800000"/>
            <a:headEnd/>
            <a:tailEnd/>
          </a:ln>
        </p:spPr>
      </p:pic>
      <p:sp>
        <p:nvSpPr>
          <p:cNvPr id="11" name="Content Placeholder 10"/>
          <p:cNvSpPr>
            <a:spLocks noGrp="1"/>
          </p:cNvSpPr>
          <p:nvPr>
            <p:ph sz="half" idx="1"/>
          </p:nvPr>
        </p:nvSpPr>
        <p:spPr>
          <a:xfrm>
            <a:off x="685800" y="4533900"/>
            <a:ext cx="3810000" cy="1485900"/>
          </a:xfrm>
        </p:spPr>
        <p:txBody>
          <a:bodyPr/>
          <a:lstStyle/>
          <a:p>
            <a:pPr marL="0" indent="0">
              <a:buNone/>
            </a:pPr>
            <a:r>
              <a:rPr lang="en-US" sz="1800" dirty="0" smtClean="0"/>
              <a:t>Available new for $60 at:</a:t>
            </a:r>
          </a:p>
          <a:p>
            <a:pPr marL="0" indent="0">
              <a:buNone/>
            </a:pPr>
            <a:r>
              <a:rPr lang="en-US" sz="1800" dirty="0">
                <a:hlinkClick r:id="rId4"/>
              </a:rPr>
              <a:t>http://</a:t>
            </a:r>
            <a:r>
              <a:rPr lang="en-US" sz="1800" dirty="0" smtClean="0">
                <a:hlinkClick r:id="rId4"/>
              </a:rPr>
              <a:t>www.flowoffluids.com/publications/crane-tp-410.aspx</a:t>
            </a:r>
            <a:r>
              <a:rPr lang="en-US" sz="1800" dirty="0" smtClean="0"/>
              <a:t> </a:t>
            </a:r>
            <a:endParaRPr lang="en-US" sz="1800" dirty="0"/>
          </a:p>
          <a:p>
            <a:pPr marL="0" indent="0">
              <a:buNone/>
            </a:pPr>
            <a:endParaRPr lang="en-US" sz="1800" dirty="0"/>
          </a:p>
        </p:txBody>
      </p:sp>
      <p:pic>
        <p:nvPicPr>
          <p:cNvPr id="31748" name="Picture 4"/>
          <p:cNvPicPr>
            <a:picLocks noChangeAspect="1" noChangeArrowheads="1"/>
          </p:cNvPicPr>
          <p:nvPr/>
        </p:nvPicPr>
        <p:blipFill>
          <a:blip r:embed="rId5" cstate="print"/>
          <a:srcRect/>
          <a:stretch>
            <a:fillRect/>
          </a:stretch>
        </p:blipFill>
        <p:spPr bwMode="auto">
          <a:xfrm>
            <a:off x="4645152" y="1981200"/>
            <a:ext cx="3813048" cy="2378200"/>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r>
              <a:rPr lang="en-US" smtClean="0"/>
              <a:t>Pipes, Valves, and Fittings</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17</a:t>
            </a:fld>
            <a:endParaRPr lang="en-US"/>
          </a:p>
        </p:txBody>
      </p:sp>
    </p:spTree>
    <p:extLst>
      <p:ext uri="{BB962C8B-B14F-4D97-AF65-F5344CB8AC3E}">
        <p14:creationId xmlns:p14="http://schemas.microsoft.com/office/powerpoint/2010/main" val="208391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Valves</a:t>
            </a:r>
            <a:endParaRPr lang="en-US" dirty="0"/>
          </a:p>
        </p:txBody>
      </p:sp>
      <p:sp>
        <p:nvSpPr>
          <p:cNvPr id="3" name="Content Placeholder 2"/>
          <p:cNvSpPr>
            <a:spLocks noGrp="1"/>
          </p:cNvSpPr>
          <p:nvPr>
            <p:ph sz="half" idx="1"/>
          </p:nvPr>
        </p:nvSpPr>
        <p:spPr/>
        <p:txBody>
          <a:bodyPr/>
          <a:lstStyle/>
          <a:p>
            <a:pPr marL="342900" indent="-342900">
              <a:buFont typeface="Arial" pitchFamily="34" charset="0"/>
              <a:buChar char="•"/>
            </a:pPr>
            <a:r>
              <a:rPr lang="en-US" dirty="0" smtClean="0"/>
              <a:t>Intended to isolate things for service or repair</a:t>
            </a:r>
          </a:p>
          <a:p>
            <a:pPr marL="342900" indent="-342900">
              <a:buFont typeface="Arial" pitchFamily="34" charset="0"/>
              <a:buChar char="•"/>
            </a:pPr>
            <a:r>
              <a:rPr lang="en-US" dirty="0" smtClean="0"/>
              <a:t>Open or Closed</a:t>
            </a:r>
          </a:p>
          <a:p>
            <a:pPr marL="342900" indent="-342900">
              <a:buFont typeface="Arial" pitchFamily="34" charset="0"/>
              <a:buChar char="•"/>
            </a:pPr>
            <a:r>
              <a:rPr lang="en-US" dirty="0" smtClean="0"/>
              <a:t>Bubble Tight shut-off may be important</a:t>
            </a:r>
          </a:p>
        </p:txBody>
      </p:sp>
      <p:sp>
        <p:nvSpPr>
          <p:cNvPr id="5" name="Content Placeholder 4"/>
          <p:cNvSpPr>
            <a:spLocks noGrp="1"/>
          </p:cNvSpPr>
          <p:nvPr>
            <p:ph sz="half" idx="2"/>
          </p:nvPr>
        </p:nvSpPr>
        <p:spPr>
          <a:xfrm>
            <a:off x="4648200" y="6019800"/>
            <a:ext cx="4038600" cy="533400"/>
          </a:xfrm>
        </p:spPr>
        <p:txBody>
          <a:bodyPr/>
          <a:lstStyle/>
          <a:p>
            <a:pPr algn="ctr"/>
            <a:r>
              <a:rPr lang="en-US" dirty="0" smtClean="0"/>
              <a:t>Gate Valve</a:t>
            </a:r>
            <a:endParaRPr lang="en-US" dirty="0"/>
          </a:p>
        </p:txBody>
      </p:sp>
      <p:pic>
        <p:nvPicPr>
          <p:cNvPr id="10242" name="Picture 2" descr="C:\Users\David\Documents\Technical Pictures\Seattle Crt  House\08-18-09 Site Visit\Gate Valve inside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3563" y="533400"/>
            <a:ext cx="4077891" cy="543718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18</a:t>
            </a:fld>
            <a:endParaRPr lang="en-US"/>
          </a:p>
        </p:txBody>
      </p:sp>
    </p:spTree>
    <p:extLst>
      <p:ext uri="{BB962C8B-B14F-4D97-AF65-F5344CB8AC3E}">
        <p14:creationId xmlns:p14="http://schemas.microsoft.com/office/powerpoint/2010/main" val="17855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David\Documents\Technical Pictures\Valves\Inside a ball valve 02 cropp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3562" y="533400"/>
            <a:ext cx="4114800" cy="54824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Service Valves</a:t>
            </a:r>
            <a:endParaRPr lang="en-US" dirty="0"/>
          </a:p>
        </p:txBody>
      </p:sp>
      <p:sp>
        <p:nvSpPr>
          <p:cNvPr id="3" name="Content Placeholder 2"/>
          <p:cNvSpPr>
            <a:spLocks noGrp="1"/>
          </p:cNvSpPr>
          <p:nvPr>
            <p:ph sz="half" idx="1"/>
          </p:nvPr>
        </p:nvSpPr>
        <p:spPr/>
        <p:txBody>
          <a:bodyPr/>
          <a:lstStyle/>
          <a:p>
            <a:pPr marL="342900" indent="-342900">
              <a:buFont typeface="Arial" pitchFamily="34" charset="0"/>
              <a:buChar char="•"/>
            </a:pPr>
            <a:r>
              <a:rPr lang="en-US" dirty="0" smtClean="0"/>
              <a:t>Intended to isolate things for service or repair</a:t>
            </a:r>
          </a:p>
          <a:p>
            <a:pPr marL="342900" indent="-342900">
              <a:buFont typeface="Arial" pitchFamily="34" charset="0"/>
              <a:buChar char="•"/>
            </a:pPr>
            <a:r>
              <a:rPr lang="en-US" dirty="0" smtClean="0"/>
              <a:t>Open or Closed</a:t>
            </a:r>
          </a:p>
          <a:p>
            <a:pPr marL="342900" indent="-342900">
              <a:buFont typeface="Arial" pitchFamily="34" charset="0"/>
              <a:buChar char="•"/>
            </a:pPr>
            <a:r>
              <a:rPr lang="en-US" dirty="0" smtClean="0"/>
              <a:t>Bubble Tight shut-off may be important</a:t>
            </a:r>
          </a:p>
        </p:txBody>
      </p:sp>
      <p:sp>
        <p:nvSpPr>
          <p:cNvPr id="5" name="Content Placeholder 4"/>
          <p:cNvSpPr>
            <a:spLocks noGrp="1"/>
          </p:cNvSpPr>
          <p:nvPr>
            <p:ph sz="half" idx="2"/>
          </p:nvPr>
        </p:nvSpPr>
        <p:spPr>
          <a:xfrm>
            <a:off x="4648200" y="6019800"/>
            <a:ext cx="4038600" cy="533400"/>
          </a:xfrm>
        </p:spPr>
        <p:txBody>
          <a:bodyPr/>
          <a:lstStyle/>
          <a:p>
            <a:pPr algn="ctr"/>
            <a:r>
              <a:rPr lang="en-US" dirty="0" smtClean="0"/>
              <a:t>Ball Valve</a:t>
            </a:r>
            <a:endParaRPr lang="en-US" dirty="0"/>
          </a:p>
        </p:txBody>
      </p:sp>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19</a:t>
            </a:fld>
            <a:endParaRPr lang="en-US"/>
          </a:p>
        </p:txBody>
      </p:sp>
    </p:spTree>
    <p:extLst>
      <p:ext uri="{BB962C8B-B14F-4D97-AF65-F5344CB8AC3E}">
        <p14:creationId xmlns:p14="http://schemas.microsoft.com/office/powerpoint/2010/main" val="88769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avid\Documents\Technical Pictures\Komatsu\Site\Abstract Art\Pip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57200" y="4953000"/>
            <a:ext cx="8229600" cy="1143000"/>
          </a:xfrm>
          <a:solidFill>
            <a:srgbClr val="000000">
              <a:alpha val="55000"/>
            </a:srgbClr>
          </a:solidFill>
          <a:effectLst>
            <a:softEdge rad="127000"/>
          </a:effectLst>
        </p:spPr>
        <p:txBody>
          <a:bodyPr/>
          <a:lstStyle/>
          <a:p>
            <a:r>
              <a:rPr lang="en-US" dirty="0" smtClean="0">
                <a:solidFill>
                  <a:schemeClr val="bg1"/>
                </a:solidFill>
              </a:rPr>
              <a:t>Pipes, Valves and Fittings;  </a:t>
            </a:r>
            <a:r>
              <a:rPr lang="en-US" sz="2400" dirty="0" smtClean="0">
                <a:solidFill>
                  <a:schemeClr val="bg1"/>
                </a:solidFill>
              </a:rPr>
              <a:t/>
            </a:r>
            <a:br>
              <a:rPr lang="en-US" sz="2400" dirty="0" smtClean="0">
                <a:solidFill>
                  <a:schemeClr val="bg1"/>
                </a:solidFill>
              </a:rPr>
            </a:br>
            <a:r>
              <a:rPr lang="en-US" sz="2400" dirty="0" smtClean="0">
                <a:solidFill>
                  <a:schemeClr val="bg1"/>
                </a:solidFill>
              </a:rPr>
              <a:t>The </a:t>
            </a:r>
            <a:r>
              <a:rPr lang="en-US" sz="2400" i="1" dirty="0" smtClean="0">
                <a:solidFill>
                  <a:schemeClr val="bg1"/>
                </a:solidFill>
              </a:rPr>
              <a:t>System</a:t>
            </a:r>
            <a:r>
              <a:rPr lang="en-US" sz="2400" dirty="0" smtClean="0">
                <a:solidFill>
                  <a:schemeClr val="bg1"/>
                </a:solidFill>
              </a:rPr>
              <a:t> Part of the Phrase “Pumping System”</a:t>
            </a:r>
            <a:endParaRPr lang="en-US" dirty="0">
              <a:solidFill>
                <a:schemeClr val="bg1"/>
              </a:solidFill>
            </a:endParaRPr>
          </a:p>
        </p:txBody>
      </p:sp>
      <p:sp>
        <p:nvSpPr>
          <p:cNvPr id="2" name="Footer Placeholder 1"/>
          <p:cNvSpPr>
            <a:spLocks noGrp="1"/>
          </p:cNvSpPr>
          <p:nvPr>
            <p:ph type="ftr" sz="quarter" idx="10"/>
          </p:nvPr>
        </p:nvSpPr>
        <p:spPr/>
        <p:txBody>
          <a:bodyPr/>
          <a:lstStyle/>
          <a:p>
            <a:r>
              <a:rPr lang="en-US" smtClean="0"/>
              <a:t>Pipes, Valves, and Fittings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2</a:t>
            </a:fld>
            <a:endParaRPr lang="en-US"/>
          </a:p>
        </p:txBody>
      </p:sp>
    </p:spTree>
    <p:extLst>
      <p:ext uri="{BB962C8B-B14F-4D97-AF65-F5344CB8AC3E}">
        <p14:creationId xmlns:p14="http://schemas.microsoft.com/office/powerpoint/2010/main" val="177060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Valves</a:t>
            </a:r>
            <a:endParaRPr lang="en-US" dirty="0"/>
          </a:p>
        </p:txBody>
      </p:sp>
      <p:sp>
        <p:nvSpPr>
          <p:cNvPr id="3" name="Content Placeholder 2"/>
          <p:cNvSpPr>
            <a:spLocks noGrp="1"/>
          </p:cNvSpPr>
          <p:nvPr>
            <p:ph sz="half" idx="1"/>
          </p:nvPr>
        </p:nvSpPr>
        <p:spPr/>
        <p:txBody>
          <a:bodyPr/>
          <a:lstStyle/>
          <a:p>
            <a:pPr marL="342900" indent="-342900">
              <a:buFont typeface="Arial" pitchFamily="34" charset="0"/>
              <a:buChar char="•"/>
            </a:pPr>
            <a:r>
              <a:rPr lang="en-US" dirty="0" smtClean="0"/>
              <a:t>Intended to isolate things for service or repair</a:t>
            </a:r>
          </a:p>
          <a:p>
            <a:pPr marL="342900" indent="-342900">
              <a:buFont typeface="Arial" pitchFamily="34" charset="0"/>
              <a:buChar char="•"/>
            </a:pPr>
            <a:r>
              <a:rPr lang="en-US" dirty="0" smtClean="0"/>
              <a:t>Open or Closed</a:t>
            </a:r>
          </a:p>
          <a:p>
            <a:pPr marL="342900" indent="-342900">
              <a:buFont typeface="Arial" pitchFamily="34" charset="0"/>
              <a:buChar char="•"/>
            </a:pPr>
            <a:r>
              <a:rPr lang="en-US" dirty="0" smtClean="0"/>
              <a:t>Bubble Tight shut-off may be important</a:t>
            </a:r>
          </a:p>
        </p:txBody>
      </p:sp>
      <p:sp>
        <p:nvSpPr>
          <p:cNvPr id="5" name="Content Placeholder 4"/>
          <p:cNvSpPr>
            <a:spLocks noGrp="1"/>
          </p:cNvSpPr>
          <p:nvPr>
            <p:ph sz="half" idx="2"/>
          </p:nvPr>
        </p:nvSpPr>
        <p:spPr>
          <a:xfrm>
            <a:off x="4648200" y="6019800"/>
            <a:ext cx="4038600" cy="533400"/>
          </a:xfrm>
        </p:spPr>
        <p:txBody>
          <a:bodyPr/>
          <a:lstStyle/>
          <a:p>
            <a:pPr algn="ctr"/>
            <a:r>
              <a:rPr lang="en-US" dirty="0" smtClean="0"/>
              <a:t>Lug Style Butterfly Valve</a:t>
            </a:r>
            <a:endParaRPr lang="en-US" dirty="0"/>
          </a:p>
        </p:txBody>
      </p:sp>
      <p:pic>
        <p:nvPicPr>
          <p:cNvPr id="12290" name="Picture 2" descr="C:\Users\David\Documents\Technical Pictures\Seattle Crt  House\01-06 to 09-03 Site Visit Pictures\Typical butterfly valve internal par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937761" y="1215245"/>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20</a:t>
            </a:fld>
            <a:endParaRPr lang="en-US"/>
          </a:p>
        </p:txBody>
      </p:sp>
    </p:spTree>
    <p:extLst>
      <p:ext uri="{BB962C8B-B14F-4D97-AF65-F5344CB8AC3E}">
        <p14:creationId xmlns:p14="http://schemas.microsoft.com/office/powerpoint/2010/main" val="7650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Valves</a:t>
            </a:r>
            <a:endParaRPr lang="en-US" dirty="0"/>
          </a:p>
        </p:txBody>
      </p:sp>
      <p:sp>
        <p:nvSpPr>
          <p:cNvPr id="3" name="Content Placeholder 2"/>
          <p:cNvSpPr>
            <a:spLocks noGrp="1"/>
          </p:cNvSpPr>
          <p:nvPr>
            <p:ph sz="half" idx="1"/>
          </p:nvPr>
        </p:nvSpPr>
        <p:spPr/>
        <p:txBody>
          <a:bodyPr/>
          <a:lstStyle/>
          <a:p>
            <a:pPr marL="342900" indent="-342900">
              <a:buFont typeface="Arial" pitchFamily="34" charset="0"/>
              <a:buChar char="•"/>
            </a:pPr>
            <a:r>
              <a:rPr lang="en-US" dirty="0" smtClean="0"/>
              <a:t>Intended to isolate things for service or repair</a:t>
            </a:r>
          </a:p>
          <a:p>
            <a:pPr marL="342900" indent="-342900">
              <a:buFont typeface="Arial" pitchFamily="34" charset="0"/>
              <a:buChar char="•"/>
            </a:pPr>
            <a:r>
              <a:rPr lang="en-US" dirty="0" smtClean="0"/>
              <a:t>Open or Closed</a:t>
            </a:r>
          </a:p>
          <a:p>
            <a:pPr marL="342900" indent="-342900">
              <a:buFont typeface="Arial" pitchFamily="34" charset="0"/>
              <a:buChar char="•"/>
            </a:pPr>
            <a:r>
              <a:rPr lang="en-US" dirty="0" smtClean="0"/>
              <a:t>Bubble Tight shut-off may be important</a:t>
            </a:r>
          </a:p>
        </p:txBody>
      </p:sp>
      <p:sp>
        <p:nvSpPr>
          <p:cNvPr id="5" name="Content Placeholder 4"/>
          <p:cNvSpPr>
            <a:spLocks noGrp="1"/>
          </p:cNvSpPr>
          <p:nvPr>
            <p:ph sz="half" idx="2"/>
          </p:nvPr>
        </p:nvSpPr>
        <p:spPr>
          <a:xfrm>
            <a:off x="4648200" y="6019800"/>
            <a:ext cx="4038600" cy="533400"/>
          </a:xfrm>
        </p:spPr>
        <p:txBody>
          <a:bodyPr/>
          <a:lstStyle/>
          <a:p>
            <a:pPr algn="ctr"/>
            <a:r>
              <a:rPr lang="en-US" dirty="0" smtClean="0"/>
              <a:t>Plug Valve</a:t>
            </a:r>
            <a:endParaRPr lang="en-US" dirty="0"/>
          </a:p>
        </p:txBody>
      </p:sp>
      <p:pic>
        <p:nvPicPr>
          <p:cNvPr id="13317" name="Picture 5" descr="C:\Users\David\Documents\Technical Pictures\UCB - Misc\07-25-10 From Jay Schuyler\pic 2.jpg"/>
          <p:cNvPicPr>
            <a:picLocks noChangeAspect="1" noChangeArrowheads="1"/>
          </p:cNvPicPr>
          <p:nvPr/>
        </p:nvPicPr>
        <p:blipFill rotWithShape="1">
          <a:blip r:embed="rId2">
            <a:extLst>
              <a:ext uri="{28A0092B-C50C-407E-A947-70E740481C1C}">
                <a14:useLocalDpi xmlns:a14="http://schemas.microsoft.com/office/drawing/2010/main" val="0"/>
              </a:ext>
            </a:extLst>
          </a:blip>
          <a:srcRect l="23000" t="5751" r="26375" b="4250"/>
          <a:stretch/>
        </p:blipFill>
        <p:spPr bwMode="auto">
          <a:xfrm>
            <a:off x="4535042" y="546762"/>
            <a:ext cx="41148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21</a:t>
            </a:fld>
            <a:endParaRPr lang="en-US"/>
          </a:p>
        </p:txBody>
      </p:sp>
    </p:spTree>
    <p:extLst>
      <p:ext uri="{BB962C8B-B14F-4D97-AF65-F5344CB8AC3E}">
        <p14:creationId xmlns:p14="http://schemas.microsoft.com/office/powerpoint/2010/main" val="97278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Throttling Valves</a:t>
            </a:r>
            <a:endParaRPr lang="en-US" dirty="0"/>
          </a:p>
        </p:txBody>
      </p:sp>
      <p:sp>
        <p:nvSpPr>
          <p:cNvPr id="3" name="Content Placeholder 2"/>
          <p:cNvSpPr>
            <a:spLocks noGrp="1"/>
          </p:cNvSpPr>
          <p:nvPr>
            <p:ph sz="half" idx="1"/>
          </p:nvPr>
        </p:nvSpPr>
        <p:spPr/>
        <p:txBody>
          <a:bodyPr/>
          <a:lstStyle/>
          <a:p>
            <a:pPr marL="342900" indent="-342900">
              <a:buFont typeface="Arial" pitchFamily="34" charset="0"/>
              <a:buChar char="•"/>
            </a:pPr>
            <a:r>
              <a:rPr lang="en-US" dirty="0" smtClean="0"/>
              <a:t>Intended to be used to modulate flow</a:t>
            </a:r>
          </a:p>
          <a:p>
            <a:pPr marL="342900" indent="-342900">
              <a:buFont typeface="Arial" pitchFamily="34" charset="0"/>
              <a:buChar char="•"/>
            </a:pPr>
            <a:r>
              <a:rPr lang="en-US" dirty="0" smtClean="0"/>
              <a:t>Can be “On-Off” but can also have intermediate positions</a:t>
            </a:r>
          </a:p>
          <a:p>
            <a:pPr marL="342900" indent="-342900">
              <a:buFont typeface="Arial" pitchFamily="34" charset="0"/>
              <a:buChar char="•"/>
            </a:pPr>
            <a:r>
              <a:rPr lang="en-US" dirty="0" smtClean="0"/>
              <a:t>Most throttling valves can be used as service valves …</a:t>
            </a:r>
          </a:p>
          <a:p>
            <a:pPr marL="693738" lvl="1"/>
            <a:r>
              <a:rPr lang="en-US" dirty="0" smtClean="0"/>
              <a:t>Ball valve</a:t>
            </a:r>
          </a:p>
          <a:p>
            <a:pPr marL="693738" lvl="1"/>
            <a:r>
              <a:rPr lang="en-US" dirty="0" smtClean="0"/>
              <a:t>Butterfly valve</a:t>
            </a:r>
          </a:p>
          <a:p>
            <a:pPr marL="693738" lvl="1"/>
            <a:r>
              <a:rPr lang="en-US" dirty="0" smtClean="0"/>
              <a:t>Plug valve</a:t>
            </a:r>
          </a:p>
          <a:p>
            <a:pPr marL="342900"/>
            <a:r>
              <a:rPr lang="en-US" dirty="0" smtClean="0"/>
              <a:t>… but not all service valves can be throttling valves</a:t>
            </a:r>
          </a:p>
          <a:p>
            <a:pPr marL="685800" indent="-342900">
              <a:buFont typeface="Arial" pitchFamily="34" charset="0"/>
              <a:buChar char="•"/>
            </a:pPr>
            <a:r>
              <a:rPr lang="en-US" dirty="0">
                <a:solidFill>
                  <a:srgbClr val="00B0F0"/>
                </a:solidFill>
              </a:rPr>
              <a:t>Gate valve</a:t>
            </a:r>
          </a:p>
        </p:txBody>
      </p:sp>
      <p:sp>
        <p:nvSpPr>
          <p:cNvPr id="5" name="Content Placeholder 4"/>
          <p:cNvSpPr>
            <a:spLocks noGrp="1"/>
          </p:cNvSpPr>
          <p:nvPr>
            <p:ph sz="half" idx="2"/>
          </p:nvPr>
        </p:nvSpPr>
        <p:spPr>
          <a:xfrm>
            <a:off x="4648200" y="6019800"/>
            <a:ext cx="4038600" cy="533400"/>
          </a:xfrm>
        </p:spPr>
        <p:txBody>
          <a:bodyPr/>
          <a:lstStyle/>
          <a:p>
            <a:pPr algn="ctr"/>
            <a:r>
              <a:rPr lang="en-US" dirty="0"/>
              <a:t>Plug Valve</a:t>
            </a:r>
          </a:p>
        </p:txBody>
      </p:sp>
      <p:pic>
        <p:nvPicPr>
          <p:cNvPr id="6" name="Picture 5" descr="C:\Users\David\Documents\Technical Pictures\UCB - Misc\07-25-10 From Jay Schuyler\pic 2.jpg"/>
          <p:cNvPicPr>
            <a:picLocks noChangeAspect="1" noChangeArrowheads="1"/>
          </p:cNvPicPr>
          <p:nvPr/>
        </p:nvPicPr>
        <p:blipFill rotWithShape="1">
          <a:blip r:embed="rId2">
            <a:extLst>
              <a:ext uri="{28A0092B-C50C-407E-A947-70E740481C1C}">
                <a14:useLocalDpi xmlns:a14="http://schemas.microsoft.com/office/drawing/2010/main" val="0"/>
              </a:ext>
            </a:extLst>
          </a:blip>
          <a:srcRect l="23000" t="5751" r="26375" b="4250"/>
          <a:stretch/>
        </p:blipFill>
        <p:spPr bwMode="auto">
          <a:xfrm>
            <a:off x="4535042" y="546762"/>
            <a:ext cx="41148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7" name="Slide Number Placeholder 6"/>
          <p:cNvSpPr>
            <a:spLocks noGrp="1"/>
          </p:cNvSpPr>
          <p:nvPr>
            <p:ph type="sldNum" sz="quarter" idx="11"/>
          </p:nvPr>
        </p:nvSpPr>
        <p:spPr/>
        <p:txBody>
          <a:bodyPr/>
          <a:lstStyle/>
          <a:p>
            <a:fld id="{E347D01F-1A12-4043-9E52-C5C412E1DD77}" type="slidenum">
              <a:rPr lang="en-US" smtClean="0"/>
              <a:pPr/>
              <a:t>22</a:t>
            </a:fld>
            <a:endParaRPr lang="en-US"/>
          </a:p>
        </p:txBody>
      </p:sp>
    </p:spTree>
    <p:extLst>
      <p:ext uri="{BB962C8B-B14F-4D97-AF65-F5344CB8AC3E}">
        <p14:creationId xmlns:p14="http://schemas.microsoft.com/office/powerpoint/2010/main" val="338922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Throttling Valves</a:t>
            </a:r>
            <a:endParaRPr lang="en-US" dirty="0"/>
          </a:p>
        </p:txBody>
      </p:sp>
      <p:sp>
        <p:nvSpPr>
          <p:cNvPr id="3" name="Content Placeholder 2"/>
          <p:cNvSpPr>
            <a:spLocks noGrp="1"/>
          </p:cNvSpPr>
          <p:nvPr>
            <p:ph sz="half" idx="1"/>
          </p:nvPr>
        </p:nvSpPr>
        <p:spPr>
          <a:xfrm>
            <a:off x="457200" y="1600200"/>
            <a:ext cx="4038600" cy="5257800"/>
          </a:xfrm>
        </p:spPr>
        <p:txBody>
          <a:bodyPr>
            <a:normAutofit fontScale="85000" lnSpcReduction="10000"/>
          </a:bodyPr>
          <a:lstStyle/>
          <a:p>
            <a:pPr marL="342900" indent="-342900">
              <a:buFont typeface="Arial" pitchFamily="34" charset="0"/>
              <a:buChar char="•"/>
            </a:pPr>
            <a:r>
              <a:rPr lang="en-US" dirty="0"/>
              <a:t>Control valves are automated throttling valves</a:t>
            </a:r>
          </a:p>
          <a:p>
            <a:pPr marL="342900" indent="-228600">
              <a:buFont typeface="Arial" pitchFamily="34" charset="0"/>
              <a:buChar char="•"/>
            </a:pPr>
            <a:r>
              <a:rPr lang="en-US" dirty="0">
                <a:solidFill>
                  <a:srgbClr val="00B0F0"/>
                </a:solidFill>
              </a:rPr>
              <a:t>Come in a variety of styles</a:t>
            </a:r>
          </a:p>
          <a:p>
            <a:pPr marL="571500" lvl="1" indent="-228600"/>
            <a:r>
              <a:rPr lang="en-US" dirty="0"/>
              <a:t>Globe</a:t>
            </a:r>
          </a:p>
          <a:p>
            <a:pPr marL="571500" lvl="1" indent="-228600"/>
            <a:r>
              <a:rPr lang="en-US" dirty="0"/>
              <a:t>Butterfly</a:t>
            </a:r>
          </a:p>
          <a:p>
            <a:pPr marL="571500" lvl="1" indent="-228600"/>
            <a:r>
              <a:rPr lang="en-US" dirty="0"/>
              <a:t>Ball</a:t>
            </a:r>
          </a:p>
          <a:p>
            <a:pPr marL="571500" lvl="1" indent="-228600"/>
            <a:r>
              <a:rPr lang="en-US" dirty="0"/>
              <a:t>Plug</a:t>
            </a:r>
          </a:p>
          <a:p>
            <a:pPr marL="342900" indent="-228600">
              <a:buFont typeface="Arial" pitchFamily="34" charset="0"/>
              <a:buChar char="•"/>
            </a:pPr>
            <a:r>
              <a:rPr lang="en-US" dirty="0">
                <a:solidFill>
                  <a:srgbClr val="00B0F0"/>
                </a:solidFill>
              </a:rPr>
              <a:t>Come in a variety of actuator types</a:t>
            </a:r>
          </a:p>
          <a:p>
            <a:pPr marL="571500" lvl="1" indent="-228600"/>
            <a:r>
              <a:rPr lang="en-US" dirty="0"/>
              <a:t>Pneumatic</a:t>
            </a:r>
          </a:p>
          <a:p>
            <a:pPr marL="800100" lvl="2" indent="-225425"/>
            <a:r>
              <a:rPr lang="en-US" dirty="0"/>
              <a:t>Piston</a:t>
            </a:r>
          </a:p>
          <a:p>
            <a:pPr marL="800100" lvl="2" indent="-225425"/>
            <a:r>
              <a:rPr lang="en-US" dirty="0"/>
              <a:t>Diaphragm</a:t>
            </a:r>
          </a:p>
          <a:p>
            <a:pPr marL="571500" lvl="1" indent="-228600"/>
            <a:r>
              <a:rPr lang="en-US" dirty="0"/>
              <a:t>Electric</a:t>
            </a:r>
          </a:p>
          <a:p>
            <a:pPr marL="800100" lvl="2" indent="-225425"/>
            <a:r>
              <a:rPr lang="en-US" dirty="0"/>
              <a:t>Gear motor</a:t>
            </a:r>
          </a:p>
          <a:p>
            <a:pPr marL="800100" lvl="2" indent="-225425"/>
            <a:r>
              <a:rPr lang="en-US" dirty="0"/>
              <a:t>Linear screw</a:t>
            </a:r>
          </a:p>
          <a:p>
            <a:pPr marL="342900" indent="-342900">
              <a:buFont typeface="Arial" pitchFamily="34" charset="0"/>
              <a:buChar char="•"/>
            </a:pPr>
            <a:r>
              <a:rPr lang="en-US" dirty="0"/>
              <a:t>Need to be properly sized for modulating control</a:t>
            </a:r>
          </a:p>
          <a:p>
            <a:pPr marL="342900" lvl="1" indent="-228600"/>
            <a:r>
              <a:rPr lang="en-US" dirty="0"/>
              <a:t>Rule of thumb – smaller than the line size</a:t>
            </a:r>
          </a:p>
        </p:txBody>
      </p:sp>
      <p:sp>
        <p:nvSpPr>
          <p:cNvPr id="5" name="Content Placeholder 4"/>
          <p:cNvSpPr>
            <a:spLocks noGrp="1"/>
          </p:cNvSpPr>
          <p:nvPr>
            <p:ph sz="half" idx="2"/>
          </p:nvPr>
        </p:nvSpPr>
        <p:spPr>
          <a:xfrm>
            <a:off x="4648200" y="6019800"/>
            <a:ext cx="4038600" cy="533400"/>
          </a:xfrm>
        </p:spPr>
        <p:txBody>
          <a:bodyPr>
            <a:normAutofit fontScale="85000" lnSpcReduction="10000"/>
          </a:bodyPr>
          <a:lstStyle/>
          <a:p>
            <a:pPr algn="ctr"/>
            <a:r>
              <a:rPr lang="en-US" dirty="0" smtClean="0"/>
              <a:t>Globe Type Control Valve</a:t>
            </a:r>
            <a:endParaRPr lang="en-US" dirty="0"/>
          </a:p>
        </p:txBody>
      </p:sp>
      <p:pic>
        <p:nvPicPr>
          <p:cNvPr id="13316" name="Picture 4" descr="C:\Users\David\Documents\Technical Pictures\Marriott - Marina San Diego Pictures\12-12-05 Implementation Visit\Valve plug failures Cropped 01.jpg"/>
          <p:cNvPicPr>
            <a:picLocks noChangeAspect="1" noChangeArrowheads="1"/>
          </p:cNvPicPr>
          <p:nvPr/>
        </p:nvPicPr>
        <p:blipFill rotWithShape="1">
          <a:blip r:embed="rId2">
            <a:extLst>
              <a:ext uri="{28A0092B-C50C-407E-A947-70E740481C1C}">
                <a14:useLocalDpi xmlns:a14="http://schemas.microsoft.com/office/drawing/2010/main" val="0"/>
              </a:ext>
            </a:extLst>
          </a:blip>
          <a:srcRect l="53992" t="33618" r="18173" b="15129"/>
          <a:stretch/>
        </p:blipFill>
        <p:spPr bwMode="auto">
          <a:xfrm>
            <a:off x="4712081" y="546762"/>
            <a:ext cx="3937761" cy="5438159"/>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23</a:t>
            </a:fld>
            <a:endParaRPr lang="en-US"/>
          </a:p>
        </p:txBody>
      </p:sp>
    </p:spTree>
    <p:extLst>
      <p:ext uri="{BB962C8B-B14F-4D97-AF65-F5344CB8AC3E}">
        <p14:creationId xmlns:p14="http://schemas.microsoft.com/office/powerpoint/2010/main" val="318112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Throttling Valves</a:t>
            </a:r>
            <a:endParaRPr lang="en-US" dirty="0"/>
          </a:p>
        </p:txBody>
      </p:sp>
      <p:sp>
        <p:nvSpPr>
          <p:cNvPr id="3" name="Content Placeholder 2"/>
          <p:cNvSpPr>
            <a:spLocks noGrp="1"/>
          </p:cNvSpPr>
          <p:nvPr>
            <p:ph sz="half" idx="1"/>
          </p:nvPr>
        </p:nvSpPr>
        <p:spPr>
          <a:xfrm>
            <a:off x="457200" y="1600200"/>
            <a:ext cx="4038600" cy="5257800"/>
          </a:xfrm>
        </p:spPr>
        <p:txBody>
          <a:bodyPr>
            <a:normAutofit fontScale="85000" lnSpcReduction="10000"/>
          </a:bodyPr>
          <a:lstStyle/>
          <a:p>
            <a:pPr marL="342900" indent="-342900">
              <a:buFont typeface="Arial" pitchFamily="34" charset="0"/>
              <a:buChar char="•"/>
            </a:pPr>
            <a:r>
              <a:rPr lang="en-US" dirty="0" smtClean="0"/>
              <a:t>Control valves are automated throttling valves</a:t>
            </a:r>
          </a:p>
          <a:p>
            <a:pPr marL="342900" indent="-228600">
              <a:buFont typeface="Arial" pitchFamily="34" charset="0"/>
              <a:buChar char="•"/>
            </a:pPr>
            <a:r>
              <a:rPr lang="en-US" dirty="0" smtClean="0">
                <a:solidFill>
                  <a:srgbClr val="00B0F0"/>
                </a:solidFill>
              </a:rPr>
              <a:t>Come in a variety of styles</a:t>
            </a:r>
          </a:p>
          <a:p>
            <a:pPr marL="571500" lvl="1" indent="-228600"/>
            <a:r>
              <a:rPr lang="en-US" dirty="0" smtClean="0"/>
              <a:t>Globe</a:t>
            </a:r>
          </a:p>
          <a:p>
            <a:pPr marL="571500" lvl="1" indent="-228600"/>
            <a:r>
              <a:rPr lang="en-US" dirty="0" smtClean="0">
                <a:solidFill>
                  <a:srgbClr val="00B0F0"/>
                </a:solidFill>
              </a:rPr>
              <a:t>Butterfly</a:t>
            </a:r>
          </a:p>
          <a:p>
            <a:pPr marL="571500" lvl="1" indent="-228600"/>
            <a:r>
              <a:rPr lang="en-US" dirty="0" smtClean="0"/>
              <a:t>Ball</a:t>
            </a:r>
          </a:p>
          <a:p>
            <a:pPr marL="571500" lvl="1" indent="-228600"/>
            <a:r>
              <a:rPr lang="en-US" dirty="0" smtClean="0"/>
              <a:t>Plug</a:t>
            </a:r>
            <a:endParaRPr lang="en-US" dirty="0" smtClean="0">
              <a:solidFill>
                <a:srgbClr val="00B0F0"/>
              </a:solidFill>
            </a:endParaRPr>
          </a:p>
          <a:p>
            <a:pPr marL="342900" indent="-228600">
              <a:buFont typeface="Arial" pitchFamily="34" charset="0"/>
              <a:buChar char="•"/>
            </a:pPr>
            <a:r>
              <a:rPr lang="en-US" dirty="0" smtClean="0">
                <a:solidFill>
                  <a:srgbClr val="00B0F0"/>
                </a:solidFill>
              </a:rPr>
              <a:t>Come in a variety of actuator types</a:t>
            </a:r>
          </a:p>
          <a:p>
            <a:pPr marL="571500" lvl="1" indent="-228600"/>
            <a:r>
              <a:rPr lang="en-US" dirty="0"/>
              <a:t>Pneumatic</a:t>
            </a:r>
          </a:p>
          <a:p>
            <a:pPr marL="800100" lvl="2" indent="-225425"/>
            <a:r>
              <a:rPr lang="en-US" dirty="0" smtClean="0">
                <a:solidFill>
                  <a:srgbClr val="00B0F0"/>
                </a:solidFill>
              </a:rPr>
              <a:t>Piston</a:t>
            </a:r>
          </a:p>
          <a:p>
            <a:pPr marL="800100" lvl="2" indent="-225425"/>
            <a:r>
              <a:rPr lang="en-US" dirty="0" smtClean="0"/>
              <a:t>Diaphragm</a:t>
            </a:r>
          </a:p>
          <a:p>
            <a:pPr marL="571500" lvl="1" indent="-228600"/>
            <a:r>
              <a:rPr lang="en-US" dirty="0"/>
              <a:t>Electric</a:t>
            </a:r>
          </a:p>
          <a:p>
            <a:pPr marL="800100" lvl="2" indent="-225425"/>
            <a:r>
              <a:rPr lang="en-US" dirty="0" smtClean="0">
                <a:solidFill>
                  <a:srgbClr val="00B0F0"/>
                </a:solidFill>
              </a:rPr>
              <a:t>Gear motor</a:t>
            </a:r>
          </a:p>
          <a:p>
            <a:pPr marL="800100" lvl="2" indent="-225425"/>
            <a:r>
              <a:rPr lang="en-US" dirty="0" smtClean="0"/>
              <a:t>Linear screw</a:t>
            </a:r>
          </a:p>
          <a:p>
            <a:pPr marL="342900" indent="-342900">
              <a:buFont typeface="Arial" pitchFamily="34" charset="0"/>
              <a:buChar char="•"/>
            </a:pPr>
            <a:r>
              <a:rPr lang="en-US" dirty="0"/>
              <a:t>Need to be properly sized for modulating </a:t>
            </a:r>
            <a:r>
              <a:rPr lang="en-US" dirty="0" smtClean="0"/>
              <a:t>control</a:t>
            </a:r>
          </a:p>
          <a:p>
            <a:pPr marL="342900" lvl="1" indent="-228600"/>
            <a:r>
              <a:rPr lang="en-US" dirty="0"/>
              <a:t>Rule of thumb – smaller than the line size</a:t>
            </a:r>
          </a:p>
          <a:p>
            <a:pPr marL="685800"/>
            <a:endParaRPr lang="en-US" dirty="0" smtClean="0">
              <a:solidFill>
                <a:srgbClr val="00B0F0"/>
              </a:solidFill>
            </a:endParaRPr>
          </a:p>
        </p:txBody>
      </p:sp>
      <p:sp>
        <p:nvSpPr>
          <p:cNvPr id="5" name="Content Placeholder 4"/>
          <p:cNvSpPr>
            <a:spLocks noGrp="1"/>
          </p:cNvSpPr>
          <p:nvPr>
            <p:ph sz="half" idx="2"/>
          </p:nvPr>
        </p:nvSpPr>
        <p:spPr>
          <a:xfrm>
            <a:off x="4648200" y="5867400"/>
            <a:ext cx="4038600" cy="685800"/>
          </a:xfrm>
        </p:spPr>
        <p:txBody>
          <a:bodyPr>
            <a:normAutofit fontScale="85000" lnSpcReduction="10000"/>
          </a:bodyPr>
          <a:lstStyle/>
          <a:p>
            <a:pPr algn="ctr"/>
            <a:r>
              <a:rPr lang="en-US" dirty="0" smtClean="0"/>
              <a:t>Wafer Style Butterfly Control Valve with Double Acting Pneumatic Actuator</a:t>
            </a:r>
            <a:endParaRPr lang="en-US" dirty="0"/>
          </a:p>
        </p:txBody>
      </p:sp>
      <p:pic>
        <p:nvPicPr>
          <p:cNvPr id="6" name="Picture 5" descr="BCS30_S90.jpg"/>
          <p:cNvPicPr>
            <a:picLocks noChangeAspect="1"/>
          </p:cNvPicPr>
          <p:nvPr/>
        </p:nvPicPr>
        <p:blipFill>
          <a:blip r:embed="rId2" cstate="print"/>
          <a:stretch>
            <a:fillRect/>
          </a:stretch>
        </p:blipFill>
        <p:spPr>
          <a:xfrm>
            <a:off x="4717922" y="546763"/>
            <a:ext cx="3931920" cy="5245624"/>
          </a:xfrm>
          <a:prstGeom prst="rect">
            <a:avLst/>
          </a:prstGeom>
        </p:spPr>
      </p:pic>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7" name="Slide Number Placeholder 6"/>
          <p:cNvSpPr>
            <a:spLocks noGrp="1"/>
          </p:cNvSpPr>
          <p:nvPr>
            <p:ph type="sldNum" sz="quarter" idx="11"/>
          </p:nvPr>
        </p:nvSpPr>
        <p:spPr/>
        <p:txBody>
          <a:bodyPr/>
          <a:lstStyle/>
          <a:p>
            <a:fld id="{E347D01F-1A12-4043-9E52-C5C412E1DD77}" type="slidenum">
              <a:rPr lang="en-US" smtClean="0"/>
              <a:pPr/>
              <a:t>24</a:t>
            </a:fld>
            <a:endParaRPr lang="en-US"/>
          </a:p>
        </p:txBody>
      </p:sp>
    </p:spTree>
    <p:extLst>
      <p:ext uri="{BB962C8B-B14F-4D97-AF65-F5344CB8AC3E}">
        <p14:creationId xmlns:p14="http://schemas.microsoft.com/office/powerpoint/2010/main" val="31719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Throttling Valves</a:t>
            </a:r>
            <a:endParaRPr lang="en-US" dirty="0"/>
          </a:p>
        </p:txBody>
      </p:sp>
      <p:sp>
        <p:nvSpPr>
          <p:cNvPr id="3" name="Content Placeholder 2"/>
          <p:cNvSpPr>
            <a:spLocks noGrp="1"/>
          </p:cNvSpPr>
          <p:nvPr>
            <p:ph sz="half" idx="1"/>
          </p:nvPr>
        </p:nvSpPr>
        <p:spPr>
          <a:xfrm>
            <a:off x="457200" y="1600200"/>
            <a:ext cx="4038600" cy="5257800"/>
          </a:xfrm>
        </p:spPr>
        <p:txBody>
          <a:bodyPr>
            <a:normAutofit lnSpcReduction="10000"/>
          </a:bodyPr>
          <a:lstStyle/>
          <a:p>
            <a:pPr marL="342900" indent="-342900">
              <a:buFont typeface="Arial" pitchFamily="34" charset="0"/>
              <a:buChar char="•"/>
            </a:pPr>
            <a:r>
              <a:rPr lang="en-US" dirty="0" smtClean="0"/>
              <a:t>Balancing valves are manually adjusted characterized throttling valves</a:t>
            </a:r>
          </a:p>
          <a:p>
            <a:pPr marL="693738" lvl="1"/>
            <a:r>
              <a:rPr lang="en-US" dirty="0" smtClean="0"/>
              <a:t>Flow coefficient calibrated to valve position</a:t>
            </a:r>
          </a:p>
          <a:p>
            <a:pPr marL="693738" lvl="1"/>
            <a:r>
              <a:rPr lang="en-US" dirty="0" smtClean="0"/>
              <a:t>Pressure taps allow valve pressure drop to be measured</a:t>
            </a:r>
          </a:p>
          <a:p>
            <a:pPr marL="693738" lvl="1"/>
            <a:r>
              <a:rPr lang="en-US" dirty="0" smtClean="0"/>
              <a:t>Pressure drop and flow coefficient can be used to determine flow rate</a:t>
            </a:r>
            <a:endParaRPr lang="en-US" dirty="0"/>
          </a:p>
          <a:p>
            <a:pPr marL="685800"/>
            <a:endParaRPr lang="en-US" dirty="0" smtClean="0">
              <a:solidFill>
                <a:srgbClr val="00B0F0"/>
              </a:solidFill>
            </a:endParaRPr>
          </a:p>
        </p:txBody>
      </p:sp>
      <p:sp>
        <p:nvSpPr>
          <p:cNvPr id="5" name="Content Placeholder 4"/>
          <p:cNvSpPr>
            <a:spLocks noGrp="1"/>
          </p:cNvSpPr>
          <p:nvPr>
            <p:ph sz="half" idx="2"/>
          </p:nvPr>
        </p:nvSpPr>
        <p:spPr>
          <a:xfrm>
            <a:off x="4648200" y="5867400"/>
            <a:ext cx="4038600" cy="685800"/>
          </a:xfrm>
        </p:spPr>
        <p:txBody>
          <a:bodyPr>
            <a:normAutofit lnSpcReduction="10000"/>
          </a:bodyPr>
          <a:lstStyle/>
          <a:p>
            <a:pPr algn="ctr"/>
            <a:r>
              <a:rPr lang="en-US" dirty="0" smtClean="0"/>
              <a:t>Bell and Gossett “Circuit Setter” type balance valve</a:t>
            </a:r>
            <a:endParaRPr lang="en-US" dirty="0"/>
          </a:p>
        </p:txBody>
      </p:sp>
      <p:pic>
        <p:nvPicPr>
          <p:cNvPr id="14338" name="Picture 2" descr="C:\Users\David\Documents\Technical Pictures\Pacific Energy Center\PECx Training\01-15-09\Circuit Setter 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5042" y="1626525"/>
            <a:ext cx="4114800" cy="30861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25</a:t>
            </a:fld>
            <a:endParaRPr lang="en-US"/>
          </a:p>
        </p:txBody>
      </p:sp>
    </p:spTree>
    <p:extLst>
      <p:ext uri="{BB962C8B-B14F-4D97-AF65-F5344CB8AC3E}">
        <p14:creationId xmlns:p14="http://schemas.microsoft.com/office/powerpoint/2010/main" val="13252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Throttling Valves</a:t>
            </a:r>
            <a:endParaRPr lang="en-US" dirty="0"/>
          </a:p>
        </p:txBody>
      </p:sp>
      <p:sp>
        <p:nvSpPr>
          <p:cNvPr id="3" name="Content Placeholder 2"/>
          <p:cNvSpPr>
            <a:spLocks noGrp="1"/>
          </p:cNvSpPr>
          <p:nvPr>
            <p:ph sz="half" idx="1"/>
          </p:nvPr>
        </p:nvSpPr>
        <p:spPr>
          <a:xfrm>
            <a:off x="457200" y="1600200"/>
            <a:ext cx="4038600" cy="5257800"/>
          </a:xfrm>
        </p:spPr>
        <p:txBody>
          <a:bodyPr>
            <a:normAutofit lnSpcReduction="10000"/>
          </a:bodyPr>
          <a:lstStyle/>
          <a:p>
            <a:pPr marL="342900" indent="-342900">
              <a:buFont typeface="Arial" pitchFamily="34" charset="0"/>
              <a:buChar char="•"/>
            </a:pPr>
            <a:r>
              <a:rPr lang="en-US" dirty="0" smtClean="0"/>
              <a:t>Balancing valves are manually adjusted characterized throttling valves</a:t>
            </a:r>
          </a:p>
          <a:p>
            <a:pPr marL="693738" lvl="1"/>
            <a:r>
              <a:rPr lang="en-US" dirty="0" smtClean="0"/>
              <a:t>Flow coefficient calibrated to valve position</a:t>
            </a:r>
          </a:p>
          <a:p>
            <a:pPr marL="693738" lvl="1"/>
            <a:r>
              <a:rPr lang="en-US" dirty="0" smtClean="0"/>
              <a:t>Pressure taps allow valve pressure drop to be measured</a:t>
            </a:r>
          </a:p>
          <a:p>
            <a:pPr marL="693738" lvl="1"/>
            <a:r>
              <a:rPr lang="en-US" dirty="0" smtClean="0"/>
              <a:t>Pressure drop and flow coefficient can be used to determine flow rate</a:t>
            </a:r>
            <a:endParaRPr lang="en-US" dirty="0"/>
          </a:p>
          <a:p>
            <a:pPr marL="685800"/>
            <a:endParaRPr lang="en-US" dirty="0" smtClean="0">
              <a:solidFill>
                <a:srgbClr val="00B0F0"/>
              </a:solidFill>
            </a:endParaRPr>
          </a:p>
        </p:txBody>
      </p:sp>
      <p:sp>
        <p:nvSpPr>
          <p:cNvPr id="5" name="Content Placeholder 4"/>
          <p:cNvSpPr>
            <a:spLocks noGrp="1"/>
          </p:cNvSpPr>
          <p:nvPr>
            <p:ph sz="half" idx="2"/>
          </p:nvPr>
        </p:nvSpPr>
        <p:spPr>
          <a:xfrm>
            <a:off x="4648200" y="5867400"/>
            <a:ext cx="4038600" cy="685800"/>
          </a:xfrm>
        </p:spPr>
        <p:txBody>
          <a:bodyPr>
            <a:normAutofit lnSpcReduction="10000"/>
          </a:bodyPr>
          <a:lstStyle/>
          <a:p>
            <a:pPr algn="ctr"/>
            <a:r>
              <a:rPr lang="en-US" dirty="0" smtClean="0"/>
              <a:t>Data logging across a “Circuit Setter” to develop a flow profile</a:t>
            </a:r>
            <a:endParaRPr lang="en-US" dirty="0"/>
          </a:p>
        </p:txBody>
      </p:sp>
      <p:pic>
        <p:nvPicPr>
          <p:cNvPr id="15362" name="Picture 2" descr="C:\Users\David\Documents\Technical Pictures\Pacific Energy Center\PECx Training\01-15-09\DP Logger Installed 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062602" y="1202084"/>
            <a:ext cx="5242560" cy="393192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26</a:t>
            </a:fld>
            <a:endParaRPr lang="en-US"/>
          </a:p>
        </p:txBody>
      </p:sp>
    </p:spTree>
    <p:extLst>
      <p:ext uri="{BB962C8B-B14F-4D97-AF65-F5344CB8AC3E}">
        <p14:creationId xmlns:p14="http://schemas.microsoft.com/office/powerpoint/2010/main" val="28527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 Valves</a:t>
            </a:r>
          </a:p>
        </p:txBody>
      </p:sp>
      <p:sp>
        <p:nvSpPr>
          <p:cNvPr id="3" name="Content Placeholder 2"/>
          <p:cNvSpPr>
            <a:spLocks noGrp="1"/>
          </p:cNvSpPr>
          <p:nvPr>
            <p:ph sz="half" idx="1"/>
          </p:nvPr>
        </p:nvSpPr>
        <p:spPr>
          <a:xfrm>
            <a:off x="457200" y="1600200"/>
            <a:ext cx="4038600" cy="5257800"/>
          </a:xfrm>
        </p:spPr>
        <p:txBody>
          <a:bodyPr>
            <a:normAutofit/>
          </a:bodyPr>
          <a:lstStyle/>
          <a:p>
            <a:pPr marL="342900" indent="-342900">
              <a:buFont typeface="Arial" pitchFamily="34" charset="0"/>
              <a:buChar char="•"/>
            </a:pPr>
            <a:r>
              <a:rPr lang="en-US" dirty="0"/>
              <a:t>Intended to prevent reverse flow</a:t>
            </a:r>
          </a:p>
          <a:p>
            <a:pPr marL="342900" indent="-342900">
              <a:buFont typeface="Arial" pitchFamily="34" charset="0"/>
              <a:buChar char="•"/>
            </a:pPr>
            <a:r>
              <a:rPr lang="en-US" dirty="0"/>
              <a:t>Typically found on the discharge of pumps, especially parallel pumps</a:t>
            </a:r>
          </a:p>
          <a:p>
            <a:pPr marL="685800"/>
            <a:endParaRPr lang="en-US" dirty="0" smtClean="0">
              <a:solidFill>
                <a:srgbClr val="00B0F0"/>
              </a:solidFill>
            </a:endParaRPr>
          </a:p>
        </p:txBody>
      </p:sp>
      <p:sp>
        <p:nvSpPr>
          <p:cNvPr id="5" name="Content Placeholder 4"/>
          <p:cNvSpPr>
            <a:spLocks noGrp="1"/>
          </p:cNvSpPr>
          <p:nvPr>
            <p:ph sz="half" idx="2"/>
          </p:nvPr>
        </p:nvSpPr>
        <p:spPr>
          <a:xfrm>
            <a:off x="4648200" y="5867400"/>
            <a:ext cx="4038600" cy="685800"/>
          </a:xfrm>
        </p:spPr>
        <p:txBody>
          <a:bodyPr>
            <a:normAutofit/>
          </a:bodyPr>
          <a:lstStyle/>
          <a:p>
            <a:pPr algn="ctr"/>
            <a:r>
              <a:rPr lang="en-US" dirty="0" smtClean="0"/>
              <a:t>Swing Type Check Valve</a:t>
            </a:r>
            <a:endParaRPr lang="en-US" dirty="0"/>
          </a:p>
        </p:txBody>
      </p:sp>
      <p:pic>
        <p:nvPicPr>
          <p:cNvPr id="18434" name="Picture 2" descr="C:\Users\David\Documents\Technical Pictures\UCB - Misc\07-25-10 From Jay Schuyler\pic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5042" y="1887538"/>
            <a:ext cx="4114800" cy="30861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27</a:t>
            </a:fld>
            <a:endParaRPr lang="en-US"/>
          </a:p>
        </p:txBody>
      </p:sp>
    </p:spTree>
    <p:extLst>
      <p:ext uri="{BB962C8B-B14F-4D97-AF65-F5344CB8AC3E}">
        <p14:creationId xmlns:p14="http://schemas.microsoft.com/office/powerpoint/2010/main" val="208289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 Valves</a:t>
            </a:r>
          </a:p>
        </p:txBody>
      </p:sp>
      <p:sp>
        <p:nvSpPr>
          <p:cNvPr id="3" name="Content Placeholder 2"/>
          <p:cNvSpPr>
            <a:spLocks noGrp="1"/>
          </p:cNvSpPr>
          <p:nvPr>
            <p:ph sz="half" idx="1"/>
          </p:nvPr>
        </p:nvSpPr>
        <p:spPr>
          <a:xfrm>
            <a:off x="457200" y="1600200"/>
            <a:ext cx="4038600" cy="5257800"/>
          </a:xfrm>
        </p:spPr>
        <p:txBody>
          <a:bodyPr>
            <a:normAutofit/>
          </a:bodyPr>
          <a:lstStyle/>
          <a:p>
            <a:pPr marL="342900" indent="-342900">
              <a:buFont typeface="Arial" pitchFamily="34" charset="0"/>
              <a:buChar char="•"/>
            </a:pPr>
            <a:r>
              <a:rPr lang="en-US" dirty="0"/>
              <a:t>Intended to prevent reverse flow</a:t>
            </a:r>
          </a:p>
          <a:p>
            <a:pPr marL="342900" indent="-342900">
              <a:buFont typeface="Arial" pitchFamily="34" charset="0"/>
              <a:buChar char="•"/>
            </a:pPr>
            <a:r>
              <a:rPr lang="en-US" dirty="0"/>
              <a:t>Typically found on the discharge of pumps, especially parallel </a:t>
            </a:r>
            <a:r>
              <a:rPr lang="en-US" dirty="0" smtClean="0"/>
              <a:t>pumps</a:t>
            </a:r>
          </a:p>
        </p:txBody>
      </p:sp>
      <p:sp>
        <p:nvSpPr>
          <p:cNvPr id="5" name="Content Placeholder 4"/>
          <p:cNvSpPr>
            <a:spLocks noGrp="1"/>
          </p:cNvSpPr>
          <p:nvPr>
            <p:ph sz="half" idx="2"/>
          </p:nvPr>
        </p:nvSpPr>
        <p:spPr>
          <a:xfrm>
            <a:off x="4648200" y="5867400"/>
            <a:ext cx="4038600" cy="685800"/>
          </a:xfrm>
        </p:spPr>
        <p:txBody>
          <a:bodyPr>
            <a:normAutofit/>
          </a:bodyPr>
          <a:lstStyle/>
          <a:p>
            <a:pPr algn="ctr"/>
            <a:r>
              <a:rPr lang="en-US" dirty="0" smtClean="0"/>
              <a:t>Wafer Type Check Valve – Outlet</a:t>
            </a:r>
            <a:endParaRPr lang="en-US" dirty="0"/>
          </a:p>
        </p:txBody>
      </p:sp>
      <p:pic>
        <p:nvPicPr>
          <p:cNvPr id="16387" name="Picture 3" descr="C:\Users\David\Documents\Technical Pictures\NYMEX Building Pictures\Check valve 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7922" y="2019016"/>
            <a:ext cx="3931920" cy="294894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28</a:t>
            </a:fld>
            <a:endParaRPr lang="en-US"/>
          </a:p>
        </p:txBody>
      </p:sp>
    </p:spTree>
    <p:extLst>
      <p:ext uri="{BB962C8B-B14F-4D97-AF65-F5344CB8AC3E}">
        <p14:creationId xmlns:p14="http://schemas.microsoft.com/office/powerpoint/2010/main" val="69252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 Valves</a:t>
            </a:r>
          </a:p>
        </p:txBody>
      </p:sp>
      <p:sp>
        <p:nvSpPr>
          <p:cNvPr id="3" name="Content Placeholder 2"/>
          <p:cNvSpPr>
            <a:spLocks noGrp="1"/>
          </p:cNvSpPr>
          <p:nvPr>
            <p:ph sz="half" idx="1"/>
          </p:nvPr>
        </p:nvSpPr>
        <p:spPr>
          <a:xfrm>
            <a:off x="457200" y="1600200"/>
            <a:ext cx="4038600" cy="5257800"/>
          </a:xfrm>
        </p:spPr>
        <p:txBody>
          <a:bodyPr>
            <a:normAutofit/>
          </a:bodyPr>
          <a:lstStyle/>
          <a:p>
            <a:pPr marL="342900" indent="-342900">
              <a:buFont typeface="Arial" pitchFamily="34" charset="0"/>
              <a:buChar char="•"/>
            </a:pPr>
            <a:r>
              <a:rPr lang="en-US" dirty="0"/>
              <a:t>Intended to prevent reverse flow</a:t>
            </a:r>
          </a:p>
          <a:p>
            <a:pPr marL="342900" indent="-342900">
              <a:buFont typeface="Arial" pitchFamily="34" charset="0"/>
              <a:buChar char="•"/>
            </a:pPr>
            <a:r>
              <a:rPr lang="en-US" dirty="0"/>
              <a:t>Typically found on the discharge of pumps, especially parallel </a:t>
            </a:r>
            <a:r>
              <a:rPr lang="en-US" dirty="0" smtClean="0"/>
              <a:t>pumps</a:t>
            </a:r>
          </a:p>
        </p:txBody>
      </p:sp>
      <p:sp>
        <p:nvSpPr>
          <p:cNvPr id="5" name="Content Placeholder 4"/>
          <p:cNvSpPr>
            <a:spLocks noGrp="1"/>
          </p:cNvSpPr>
          <p:nvPr>
            <p:ph sz="half" idx="2"/>
          </p:nvPr>
        </p:nvSpPr>
        <p:spPr>
          <a:xfrm>
            <a:off x="4648200" y="5867400"/>
            <a:ext cx="4038600" cy="685800"/>
          </a:xfrm>
        </p:spPr>
        <p:txBody>
          <a:bodyPr>
            <a:normAutofit/>
          </a:bodyPr>
          <a:lstStyle/>
          <a:p>
            <a:pPr algn="ctr"/>
            <a:r>
              <a:rPr lang="en-US" dirty="0" smtClean="0"/>
              <a:t>Wafer Type Check Valve – Inlet</a:t>
            </a:r>
            <a:endParaRPr lang="en-US" dirty="0"/>
          </a:p>
        </p:txBody>
      </p:sp>
      <p:pic>
        <p:nvPicPr>
          <p:cNvPr id="17410" name="Picture 2" descr="C:\Users\David\Documents\Technical Pictures\NYMEX Building Pictures\Check valve 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7922" y="2019016"/>
            <a:ext cx="3931920" cy="294894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29</a:t>
            </a:fld>
            <a:endParaRPr lang="en-US"/>
          </a:p>
        </p:txBody>
      </p:sp>
    </p:spTree>
    <p:extLst>
      <p:ext uri="{BB962C8B-B14F-4D97-AF65-F5344CB8AC3E}">
        <p14:creationId xmlns:p14="http://schemas.microsoft.com/office/powerpoint/2010/main" val="171757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Pipe Materials</a:t>
            </a:r>
            <a:endParaRPr lang="en-US" dirty="0"/>
          </a:p>
        </p:txBody>
      </p:sp>
      <p:sp>
        <p:nvSpPr>
          <p:cNvPr id="4" name="Content Placeholder 3"/>
          <p:cNvSpPr>
            <a:spLocks noGrp="1"/>
          </p:cNvSpPr>
          <p:nvPr>
            <p:ph sz="half" idx="1"/>
          </p:nvPr>
        </p:nvSpPr>
        <p:spPr/>
        <p:txBody>
          <a:bodyPr>
            <a:normAutofit lnSpcReduction="10000"/>
          </a:bodyPr>
          <a:lstStyle/>
          <a:p>
            <a:r>
              <a:rPr lang="en-US" dirty="0" smtClean="0"/>
              <a:t>Pipe Comes in a Variety of Materials</a:t>
            </a:r>
          </a:p>
          <a:p>
            <a:pPr lvl="1"/>
            <a:r>
              <a:rPr lang="en-US" dirty="0" smtClean="0"/>
              <a:t>HVAC</a:t>
            </a:r>
          </a:p>
          <a:p>
            <a:pPr lvl="2"/>
            <a:r>
              <a:rPr lang="en-US" dirty="0" smtClean="0"/>
              <a:t>Black Iron</a:t>
            </a:r>
          </a:p>
          <a:p>
            <a:pPr lvl="2"/>
            <a:r>
              <a:rPr lang="en-US" dirty="0" smtClean="0"/>
              <a:t>Cast Iron</a:t>
            </a:r>
          </a:p>
          <a:p>
            <a:pPr lvl="2"/>
            <a:r>
              <a:rPr lang="en-US" dirty="0" smtClean="0"/>
              <a:t>Copper</a:t>
            </a:r>
          </a:p>
          <a:p>
            <a:pPr lvl="2"/>
            <a:r>
              <a:rPr lang="en-US" dirty="0" smtClean="0"/>
              <a:t>Brass</a:t>
            </a:r>
          </a:p>
          <a:p>
            <a:pPr lvl="2"/>
            <a:r>
              <a:rPr lang="en-US" dirty="0" smtClean="0"/>
              <a:t>Plastic</a:t>
            </a:r>
          </a:p>
          <a:p>
            <a:pPr lvl="2"/>
            <a:r>
              <a:rPr lang="en-US" dirty="0" smtClean="0"/>
              <a:t>Composite/Fiberglass</a:t>
            </a:r>
          </a:p>
          <a:p>
            <a:pPr lvl="1"/>
            <a:r>
              <a:rPr lang="en-US" dirty="0" smtClean="0"/>
              <a:t>Process</a:t>
            </a:r>
          </a:p>
          <a:p>
            <a:pPr lvl="2"/>
            <a:r>
              <a:rPr lang="en-US" dirty="0" smtClean="0"/>
              <a:t>All the above</a:t>
            </a:r>
          </a:p>
          <a:p>
            <a:pPr lvl="2"/>
            <a:r>
              <a:rPr lang="en-US" dirty="0" smtClean="0"/>
              <a:t>Stainless</a:t>
            </a:r>
          </a:p>
          <a:p>
            <a:pPr lvl="2"/>
            <a:r>
              <a:rPr lang="en-US" dirty="0" smtClean="0"/>
              <a:t>Aluminum</a:t>
            </a:r>
            <a:endParaRPr lang="en-US" dirty="0"/>
          </a:p>
        </p:txBody>
      </p:sp>
      <p:sp>
        <p:nvSpPr>
          <p:cNvPr id="6" name="Content Placeholder 5"/>
          <p:cNvSpPr>
            <a:spLocks noGrp="1"/>
          </p:cNvSpPr>
          <p:nvPr>
            <p:ph sz="half" idx="2"/>
          </p:nvPr>
        </p:nvSpPr>
        <p:spPr/>
        <p:txBody>
          <a:bodyPr/>
          <a:lstStyle/>
          <a:p>
            <a:r>
              <a:rPr lang="en-US" dirty="0" smtClean="0"/>
              <a:t>Selection Depends On</a:t>
            </a:r>
          </a:p>
          <a:p>
            <a:pPr lvl="1"/>
            <a:r>
              <a:rPr lang="en-US" dirty="0" smtClean="0"/>
              <a:t>Service</a:t>
            </a:r>
          </a:p>
          <a:p>
            <a:pPr lvl="1"/>
            <a:r>
              <a:rPr lang="en-US" dirty="0" smtClean="0"/>
              <a:t>Exposure</a:t>
            </a:r>
          </a:p>
          <a:p>
            <a:pPr lvl="1"/>
            <a:r>
              <a:rPr lang="en-US" dirty="0" smtClean="0"/>
              <a:t>Cost</a:t>
            </a:r>
            <a:endParaRPr lang="en-US" dirty="0"/>
          </a:p>
        </p:txBody>
      </p:sp>
      <p:sp>
        <p:nvSpPr>
          <p:cNvPr id="3" name="Footer Placeholder 2"/>
          <p:cNvSpPr>
            <a:spLocks noGrp="1"/>
          </p:cNvSpPr>
          <p:nvPr>
            <p:ph type="ftr" sz="quarter" idx="10"/>
          </p:nvPr>
        </p:nvSpPr>
        <p:spPr/>
        <p:txBody>
          <a:bodyPr/>
          <a:lstStyle/>
          <a:p>
            <a:r>
              <a:rPr lang="en-US" smtClean="0"/>
              <a:t>Pipes, Valves, and Fittings</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3</a:t>
            </a:fld>
            <a:endParaRPr lang="en-US"/>
          </a:p>
        </p:txBody>
      </p:sp>
    </p:spTree>
    <p:extLst>
      <p:ext uri="{BB962C8B-B14F-4D97-AF65-F5344CB8AC3E}">
        <p14:creationId xmlns:p14="http://schemas.microsoft.com/office/powerpoint/2010/main" val="85362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 Valves</a:t>
            </a:r>
          </a:p>
        </p:txBody>
      </p:sp>
      <p:sp>
        <p:nvSpPr>
          <p:cNvPr id="3" name="Content Placeholder 2"/>
          <p:cNvSpPr>
            <a:spLocks noGrp="1"/>
          </p:cNvSpPr>
          <p:nvPr>
            <p:ph sz="half" idx="1"/>
          </p:nvPr>
        </p:nvSpPr>
        <p:spPr>
          <a:xfrm>
            <a:off x="457200" y="1600200"/>
            <a:ext cx="4038600" cy="5257800"/>
          </a:xfrm>
        </p:spPr>
        <p:txBody>
          <a:bodyPr>
            <a:normAutofit lnSpcReduction="10000"/>
          </a:bodyPr>
          <a:lstStyle/>
          <a:p>
            <a:pPr marL="342900" indent="-342900">
              <a:buFont typeface="Arial" pitchFamily="34" charset="0"/>
              <a:buChar char="•"/>
            </a:pPr>
            <a:r>
              <a:rPr lang="en-US" dirty="0"/>
              <a:t>Intended to prevent reverse flow</a:t>
            </a:r>
          </a:p>
          <a:p>
            <a:pPr marL="342900" indent="-342900">
              <a:buFont typeface="Arial" pitchFamily="34" charset="0"/>
              <a:buChar char="•"/>
            </a:pPr>
            <a:r>
              <a:rPr lang="en-US" dirty="0"/>
              <a:t>Typically found on the discharge of pumps, especially parallel </a:t>
            </a:r>
            <a:r>
              <a:rPr lang="en-US" dirty="0" smtClean="0"/>
              <a:t>pumps</a:t>
            </a:r>
          </a:p>
          <a:p>
            <a:pPr marL="342900" indent="-342900">
              <a:buFont typeface="Arial" pitchFamily="34" charset="0"/>
              <a:buChar char="•"/>
            </a:pPr>
            <a:r>
              <a:rPr lang="en-US" dirty="0" smtClean="0"/>
              <a:t>Directional;  if you put it in backwards, it won’t do its job</a:t>
            </a:r>
            <a:endParaRPr lang="en-US" dirty="0"/>
          </a:p>
          <a:p>
            <a:pPr marL="685800"/>
            <a:endParaRPr lang="en-US" dirty="0" smtClean="0">
              <a:solidFill>
                <a:srgbClr val="00B0F0"/>
              </a:solidFill>
            </a:endParaRPr>
          </a:p>
        </p:txBody>
      </p:sp>
      <p:sp>
        <p:nvSpPr>
          <p:cNvPr id="5" name="Content Placeholder 4"/>
          <p:cNvSpPr>
            <a:spLocks noGrp="1"/>
          </p:cNvSpPr>
          <p:nvPr>
            <p:ph sz="half" idx="2"/>
          </p:nvPr>
        </p:nvSpPr>
        <p:spPr>
          <a:xfrm>
            <a:off x="4648200" y="5867400"/>
            <a:ext cx="4038600" cy="685800"/>
          </a:xfrm>
        </p:spPr>
        <p:txBody>
          <a:bodyPr>
            <a:normAutofit lnSpcReduction="10000"/>
          </a:bodyPr>
          <a:lstStyle/>
          <a:p>
            <a:pPr algn="ctr"/>
            <a:r>
              <a:rPr lang="en-US" dirty="0" smtClean="0"/>
              <a:t>Wafer Type Check Valve – Note Directional Arrow</a:t>
            </a:r>
            <a:endParaRPr lang="en-US" dirty="0"/>
          </a:p>
        </p:txBody>
      </p:sp>
      <p:pic>
        <p:nvPicPr>
          <p:cNvPr id="16386" name="Picture 2" descr="C:\Users\David\Documents\Technical Pictures\NYMEX Building Pictures\Check valve 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060" t="15319" r="6887" b="8056"/>
          <a:stretch/>
        </p:blipFill>
        <p:spPr bwMode="auto">
          <a:xfrm>
            <a:off x="4717922" y="2145322"/>
            <a:ext cx="3931920" cy="2822634"/>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30</a:t>
            </a:fld>
            <a:endParaRPr lang="en-US"/>
          </a:p>
        </p:txBody>
      </p:sp>
    </p:spTree>
    <p:extLst>
      <p:ext uri="{BB962C8B-B14F-4D97-AF65-F5344CB8AC3E}">
        <p14:creationId xmlns:p14="http://schemas.microsoft.com/office/powerpoint/2010/main" val="272764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David\Documents\Technical Pictures\Kaiser\Kaiser Building\09-02-11\Pump overvie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554663"/>
            <a:ext cx="8229600" cy="1143000"/>
          </a:xfrm>
          <a:solidFill>
            <a:srgbClr val="000000">
              <a:alpha val="55000"/>
            </a:srgbClr>
          </a:solidFill>
          <a:effectLst>
            <a:softEdge rad="127000"/>
          </a:effectLst>
        </p:spPr>
        <p:txBody>
          <a:bodyPr vert="horz" lIns="91440" tIns="45720" rIns="91440" bIns="45720" rtlCol="0" anchor="ctr">
            <a:normAutofit/>
          </a:bodyPr>
          <a:lstStyle/>
          <a:p>
            <a:r>
              <a:rPr lang="en-US" dirty="0">
                <a:solidFill>
                  <a:schemeClr val="bg1"/>
                </a:solidFill>
              </a:rPr>
              <a:t>Valves with Multiple Functions</a:t>
            </a:r>
          </a:p>
        </p:txBody>
      </p:sp>
      <p:sp>
        <p:nvSpPr>
          <p:cNvPr id="3" name="Content Placeholder 2"/>
          <p:cNvSpPr>
            <a:spLocks noGrp="1"/>
          </p:cNvSpPr>
          <p:nvPr>
            <p:ph sz="half" idx="1"/>
          </p:nvPr>
        </p:nvSpPr>
        <p:spPr>
          <a:xfrm>
            <a:off x="457200" y="1600200"/>
            <a:ext cx="4038600" cy="1732085"/>
          </a:xfrm>
          <a:solidFill>
            <a:srgbClr val="000000">
              <a:alpha val="25098"/>
            </a:srgbClr>
          </a:solidFill>
          <a:effectLst>
            <a:softEdge rad="127000"/>
          </a:effectLst>
        </p:spPr>
        <p:txBody>
          <a:bodyPr>
            <a:noAutofit/>
          </a:bodyPr>
          <a:lstStyle/>
          <a:p>
            <a:r>
              <a:rPr lang="en-US" sz="2400" dirty="0" smtClean="0"/>
              <a:t>“Triple Duty” Valves</a:t>
            </a:r>
          </a:p>
          <a:p>
            <a:pPr marL="342900" indent="-342900">
              <a:buFont typeface="Arial" pitchFamily="34" charset="0"/>
              <a:buChar char="•"/>
            </a:pPr>
            <a:r>
              <a:rPr lang="en-US" sz="2400" dirty="0" smtClean="0"/>
              <a:t>Throttling</a:t>
            </a:r>
          </a:p>
          <a:p>
            <a:pPr marL="342900" indent="-342900">
              <a:buFont typeface="Arial" pitchFamily="34" charset="0"/>
              <a:buChar char="•"/>
            </a:pPr>
            <a:r>
              <a:rPr lang="en-US" sz="2400" dirty="0" smtClean="0"/>
              <a:t>Isolation</a:t>
            </a:r>
          </a:p>
          <a:p>
            <a:pPr marL="342900" indent="-342900">
              <a:buFont typeface="Arial" pitchFamily="34" charset="0"/>
              <a:buChar char="•"/>
            </a:pPr>
            <a:r>
              <a:rPr lang="en-US" sz="2400" dirty="0" smtClean="0"/>
              <a:t>Check valve</a:t>
            </a:r>
            <a:endParaRPr lang="en-US" sz="2400" dirty="0"/>
          </a:p>
        </p:txBody>
      </p:sp>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31</a:t>
            </a:fld>
            <a:endParaRPr lang="en-US"/>
          </a:p>
        </p:txBody>
      </p:sp>
    </p:spTree>
    <p:extLst>
      <p:ext uri="{BB962C8B-B14F-4D97-AF65-F5344CB8AC3E}">
        <p14:creationId xmlns:p14="http://schemas.microsoft.com/office/powerpoint/2010/main" val="33105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21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solidFill>
            <a:srgbClr val="000000">
              <a:alpha val="55000"/>
            </a:srgbClr>
          </a:solidFill>
          <a:effectLst>
            <a:softEdge rad="127000"/>
          </a:effectLst>
        </p:spPr>
        <p:txBody>
          <a:bodyPr vert="horz" lIns="91440" tIns="45720" rIns="91440" bIns="45720" rtlCol="0" anchor="ctr">
            <a:normAutofit/>
          </a:bodyPr>
          <a:lstStyle/>
          <a:p>
            <a:r>
              <a:rPr lang="en-US" dirty="0">
                <a:solidFill>
                  <a:schemeClr val="bg1"/>
                </a:solidFill>
              </a:rPr>
              <a:t>Different Manufacture's Have Different Performance Data</a:t>
            </a:r>
          </a:p>
        </p:txBody>
      </p:sp>
      <p:sp>
        <p:nvSpPr>
          <p:cNvPr id="2" name="Footer Placeholder 1"/>
          <p:cNvSpPr>
            <a:spLocks noGrp="1"/>
          </p:cNvSpPr>
          <p:nvPr>
            <p:ph type="ftr" sz="quarter" idx="10"/>
          </p:nvPr>
        </p:nvSpPr>
        <p:spPr/>
        <p:txBody>
          <a:bodyPr/>
          <a:lstStyle/>
          <a:p>
            <a:r>
              <a:rPr lang="en-US" smtClean="0"/>
              <a:t>Pipes, Valves, and Fittings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32</a:t>
            </a:fld>
            <a:endParaRPr lang="en-US"/>
          </a:p>
        </p:txBody>
      </p:sp>
    </p:spTree>
    <p:extLst>
      <p:ext uri="{BB962C8B-B14F-4D97-AF65-F5344CB8AC3E}">
        <p14:creationId xmlns:p14="http://schemas.microsoft.com/office/powerpoint/2010/main" val="131862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David\Documents\Technical Pictures\Seattle Crt  House\02-04 - 06-04 Site Visit\TDV guts leaving sid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502920"/>
            <a:ext cx="4389120" cy="585216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David\Documents\Technical Pictures\Seattle Crt  House\02-04 - 06-04 Site Visit\TDV guts entering sid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 y="502920"/>
            <a:ext cx="4389120" cy="585216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solidFill>
            <a:srgbClr val="000000">
              <a:alpha val="55000"/>
            </a:srgbClr>
          </a:solidFill>
          <a:effectLst>
            <a:softEdge rad="127000"/>
          </a:effectLst>
        </p:spPr>
        <p:txBody>
          <a:bodyPr vert="horz" lIns="91440" tIns="45720" rIns="91440" bIns="45720" rtlCol="0" anchor="ctr">
            <a:normAutofit/>
          </a:bodyPr>
          <a:lstStyle/>
          <a:p>
            <a:r>
              <a:rPr lang="en-US" dirty="0" smtClean="0">
                <a:solidFill>
                  <a:schemeClr val="bg1"/>
                </a:solidFill>
              </a:rPr>
              <a:t>Different Manufacture's Have Different Features</a:t>
            </a:r>
            <a:endParaRPr lang="en-US" dirty="0">
              <a:solidFill>
                <a:schemeClr val="bg1"/>
              </a:solidFill>
            </a:endParaRPr>
          </a:p>
        </p:txBody>
      </p:sp>
      <p:sp>
        <p:nvSpPr>
          <p:cNvPr id="2" name="Content Placeholder 1"/>
          <p:cNvSpPr>
            <a:spLocks noGrp="1"/>
          </p:cNvSpPr>
          <p:nvPr>
            <p:ph sz="half" idx="1"/>
          </p:nvPr>
        </p:nvSpPr>
        <p:spPr>
          <a:xfrm>
            <a:off x="457200" y="5943600"/>
            <a:ext cx="4038600" cy="623644"/>
          </a:xfrm>
        </p:spPr>
        <p:txBody>
          <a:bodyPr/>
          <a:lstStyle/>
          <a:p>
            <a:r>
              <a:rPr lang="en-US" dirty="0" smtClean="0"/>
              <a:t>Entering Side</a:t>
            </a:r>
            <a:endParaRPr lang="en-US" dirty="0"/>
          </a:p>
        </p:txBody>
      </p:sp>
      <p:sp>
        <p:nvSpPr>
          <p:cNvPr id="3" name="Content Placeholder 2"/>
          <p:cNvSpPr>
            <a:spLocks noGrp="1"/>
          </p:cNvSpPr>
          <p:nvPr>
            <p:ph sz="half" idx="2"/>
          </p:nvPr>
        </p:nvSpPr>
        <p:spPr>
          <a:xfrm>
            <a:off x="4648200" y="5943600"/>
            <a:ext cx="4038600" cy="623644"/>
          </a:xfrm>
        </p:spPr>
        <p:txBody>
          <a:bodyPr/>
          <a:lstStyle/>
          <a:p>
            <a:r>
              <a:rPr lang="en-US" dirty="0" smtClean="0"/>
              <a:t>Leaving Side</a:t>
            </a:r>
            <a:endParaRPr lang="en-US" dirty="0"/>
          </a:p>
        </p:txBody>
      </p:sp>
      <p:sp>
        <p:nvSpPr>
          <p:cNvPr id="6" name="TextBox 5"/>
          <p:cNvSpPr txBox="1"/>
          <p:nvPr/>
        </p:nvSpPr>
        <p:spPr>
          <a:xfrm>
            <a:off x="2971800" y="4539762"/>
            <a:ext cx="2819400" cy="1403838"/>
          </a:xfrm>
          <a:prstGeom prst="rect">
            <a:avLst/>
          </a:prstGeom>
          <a:solidFill>
            <a:schemeClr val="bg1">
              <a:alpha val="75000"/>
            </a:schemeClr>
          </a:solidFill>
          <a:effectLst>
            <a:softEdge rad="63500"/>
          </a:effectLst>
        </p:spPr>
        <p:txBody>
          <a:bodyPr wrap="square" rtlCol="0" anchor="ctr" anchorCtr="0">
            <a:noAutofit/>
          </a:bodyPr>
          <a:lstStyle/>
          <a:p>
            <a:pPr algn="ctr"/>
            <a:r>
              <a:rPr lang="en-US" dirty="0" smtClean="0">
                <a:latin typeface="Arial" pitchFamily="34" charset="0"/>
                <a:cs typeface="Arial" pitchFamily="34" charset="0"/>
              </a:rPr>
              <a:t>The seat that is the check valve seat is also the isolation valve seat</a:t>
            </a:r>
            <a:endParaRPr lang="en-US" sz="1800" dirty="0">
              <a:latin typeface="Arial" pitchFamily="34" charset="0"/>
              <a:cs typeface="Arial" pitchFamily="34" charset="0"/>
            </a:endParaRPr>
          </a:p>
        </p:txBody>
      </p:sp>
      <p:sp>
        <p:nvSpPr>
          <p:cNvPr id="7" name="Freeform 6"/>
          <p:cNvSpPr/>
          <p:nvPr/>
        </p:nvSpPr>
        <p:spPr>
          <a:xfrm>
            <a:off x="5715000" y="1828800"/>
            <a:ext cx="822509" cy="836625"/>
          </a:xfrm>
          <a:custGeom>
            <a:avLst/>
            <a:gdLst>
              <a:gd name="connsiteX0" fmla="*/ 822509 w 822509"/>
              <a:gd name="connsiteY0" fmla="*/ 19617 h 836625"/>
              <a:gd name="connsiteX1" fmla="*/ 192168 w 822509"/>
              <a:gd name="connsiteY1" fmla="*/ 41260 h 836625"/>
              <a:gd name="connsiteX2" fmla="*/ 90 w 822509"/>
              <a:gd name="connsiteY2" fmla="*/ 387541 h 836625"/>
              <a:gd name="connsiteX3" fmla="*/ 208400 w 822509"/>
              <a:gd name="connsiteY3" fmla="*/ 728412 h 836625"/>
              <a:gd name="connsiteX4" fmla="*/ 381541 w 822509"/>
              <a:gd name="connsiteY4" fmla="*/ 836625 h 836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509" h="836625">
                <a:moveTo>
                  <a:pt x="822509" y="19617"/>
                </a:moveTo>
                <a:cubicBezTo>
                  <a:pt x="575873" y="-222"/>
                  <a:pt x="329238" y="-20061"/>
                  <a:pt x="192168" y="41260"/>
                </a:cubicBezTo>
                <a:cubicBezTo>
                  <a:pt x="55098" y="102581"/>
                  <a:pt x="-2615" y="273016"/>
                  <a:pt x="90" y="387541"/>
                </a:cubicBezTo>
                <a:cubicBezTo>
                  <a:pt x="2795" y="502066"/>
                  <a:pt x="144825" y="653565"/>
                  <a:pt x="208400" y="728412"/>
                </a:cubicBezTo>
                <a:cubicBezTo>
                  <a:pt x="271975" y="803259"/>
                  <a:pt x="347274" y="819942"/>
                  <a:pt x="381541" y="836625"/>
                </a:cubicBezTo>
              </a:path>
            </a:pathLst>
          </a:custGeom>
          <a:noFill/>
          <a:ln w="38100">
            <a:solidFill>
              <a:srgbClr val="FF0000"/>
            </a:solidFill>
            <a:head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4588127">
            <a:off x="2056637" y="4522404"/>
            <a:ext cx="489204" cy="48463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8190355">
            <a:off x="6039551" y="4108122"/>
            <a:ext cx="489204" cy="48463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8" name="Slide Number Placeholder 7"/>
          <p:cNvSpPr>
            <a:spLocks noGrp="1"/>
          </p:cNvSpPr>
          <p:nvPr>
            <p:ph type="sldNum" sz="quarter" idx="11"/>
          </p:nvPr>
        </p:nvSpPr>
        <p:spPr/>
        <p:txBody>
          <a:bodyPr/>
          <a:lstStyle/>
          <a:p>
            <a:fld id="{E347D01F-1A12-4043-9E52-C5C412E1DD77}" type="slidenum">
              <a:rPr lang="en-US" smtClean="0"/>
              <a:pPr/>
              <a:t>33</a:t>
            </a:fld>
            <a:endParaRPr lang="en-US"/>
          </a:p>
        </p:txBody>
      </p:sp>
    </p:spTree>
    <p:extLst>
      <p:ext uri="{BB962C8B-B14F-4D97-AF65-F5344CB8AC3E}">
        <p14:creationId xmlns:p14="http://schemas.microsoft.com/office/powerpoint/2010/main" val="164878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Strainers; </a:t>
            </a:r>
            <a:br>
              <a:rPr lang="en-US" dirty="0" smtClean="0"/>
            </a:br>
            <a:r>
              <a:rPr lang="en-US" sz="2400" dirty="0" smtClean="0"/>
              <a:t>Details Matter</a:t>
            </a:r>
            <a:endParaRPr lang="en-US" dirty="0"/>
          </a:p>
        </p:txBody>
      </p:sp>
      <p:pic>
        <p:nvPicPr>
          <p:cNvPr id="8" name="Content Placeholder 7" descr="Multi-Stack CW Wall Strainers.JPG"/>
          <p:cNvPicPr>
            <a:picLocks noGrp="1" noChangeAspect="1"/>
          </p:cNvPicPr>
          <p:nvPr>
            <p:ph sz="half" idx="1"/>
          </p:nvPr>
        </p:nvPicPr>
        <p:blipFill>
          <a:blip r:embed="rId2" cstate="print"/>
          <a:srcRect l="32197" t="58926" r="42646" b="15530"/>
          <a:stretch>
            <a:fillRect/>
          </a:stretch>
        </p:blipFill>
        <p:spPr>
          <a:xfrm>
            <a:off x="1055076" y="1981200"/>
            <a:ext cx="2985310" cy="4041648"/>
          </a:xfrm>
        </p:spPr>
      </p:pic>
      <p:pic>
        <p:nvPicPr>
          <p:cNvPr id="1026" name="Picture 2"/>
          <p:cNvPicPr>
            <a:picLocks noChangeAspect="1" noChangeArrowheads="1"/>
          </p:cNvPicPr>
          <p:nvPr/>
        </p:nvPicPr>
        <p:blipFill>
          <a:blip r:embed="rId3" cstate="print"/>
          <a:srcRect l="15837" t="21043" r="15102" b="7040"/>
          <a:stretch>
            <a:fillRect/>
          </a:stretch>
        </p:blipFill>
        <p:spPr bwMode="auto">
          <a:xfrm>
            <a:off x="4648200" y="1981200"/>
            <a:ext cx="3813048" cy="3207287"/>
          </a:xfrm>
          <a:prstGeom prst="rect">
            <a:avLst/>
          </a:prstGeom>
          <a:noFill/>
          <a:ln w="9525">
            <a:noFill/>
            <a:miter lim="800000"/>
            <a:headEnd/>
            <a:tailEnd/>
          </a:ln>
        </p:spPr>
      </p:pic>
      <p:sp>
        <p:nvSpPr>
          <p:cNvPr id="7" name="Content Placeholder 6"/>
          <p:cNvSpPr>
            <a:spLocks noGrp="1"/>
          </p:cNvSpPr>
          <p:nvPr>
            <p:ph sz="half" idx="2"/>
          </p:nvPr>
        </p:nvSpPr>
        <p:spPr>
          <a:xfrm>
            <a:off x="4651248" y="5334000"/>
            <a:ext cx="3810000" cy="1207477"/>
          </a:xfrm>
        </p:spPr>
        <p:txBody>
          <a:bodyPr/>
          <a:lstStyle/>
          <a:p>
            <a:pPr marL="0" indent="0">
              <a:buNone/>
            </a:pPr>
            <a:r>
              <a:rPr lang="en-US" sz="1800" dirty="0" smtClean="0"/>
              <a:t>What happens if you put a reducer on the outlet or flip the cover plate so the outlet is on top vs. on the bottom?</a:t>
            </a:r>
            <a:endParaRPr lang="en-US" sz="1800" dirty="0"/>
          </a:p>
        </p:txBody>
      </p:sp>
      <p:sp>
        <p:nvSpPr>
          <p:cNvPr id="3" name="Footer Placeholder 2"/>
          <p:cNvSpPr>
            <a:spLocks noGrp="1"/>
          </p:cNvSpPr>
          <p:nvPr>
            <p:ph type="ftr" sz="quarter" idx="10"/>
          </p:nvPr>
        </p:nvSpPr>
        <p:spPr/>
        <p:txBody>
          <a:bodyPr/>
          <a:lstStyle/>
          <a:p>
            <a:r>
              <a:rPr lang="en-US" smtClean="0"/>
              <a:t>Pipes, Valves, and Fittings</a:t>
            </a:r>
            <a:endParaRPr lang="en-US" dirty="0"/>
          </a:p>
        </p:txBody>
      </p:sp>
      <p:sp>
        <p:nvSpPr>
          <p:cNvPr id="4" name="Slide Number Placeholder 3"/>
          <p:cNvSpPr>
            <a:spLocks noGrp="1"/>
          </p:cNvSpPr>
          <p:nvPr>
            <p:ph type="sldNum" sz="quarter" idx="11"/>
          </p:nvPr>
        </p:nvSpPr>
        <p:spPr/>
        <p:txBody>
          <a:bodyPr/>
          <a:lstStyle/>
          <a:p>
            <a:fld id="{E347D01F-1A12-4043-9E52-C5C412E1DD77}" type="slidenum">
              <a:rPr lang="en-US" smtClean="0"/>
              <a:pPr/>
              <a:t>34</a:t>
            </a:fld>
            <a:endParaRPr lang="en-US"/>
          </a:p>
        </p:txBody>
      </p:sp>
    </p:spTree>
    <p:extLst>
      <p:ext uri="{BB962C8B-B14F-4D97-AF65-F5344CB8AC3E}">
        <p14:creationId xmlns:p14="http://schemas.microsoft.com/office/powerpoint/2010/main" val="58005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Redundant Strainers Allow Uninterrupted Service</a:t>
            </a:r>
            <a:endParaRPr lang="en-US" dirty="0"/>
          </a:p>
        </p:txBody>
      </p:sp>
      <p:pic>
        <p:nvPicPr>
          <p:cNvPr id="7" name="Content Placeholder 6" descr="Multi-Stack CW Filter (Wall Strainers).JPG"/>
          <p:cNvPicPr>
            <a:picLocks noGrp="1" noChangeAspect="1"/>
          </p:cNvPicPr>
          <p:nvPr>
            <p:ph sz="half" idx="1"/>
          </p:nvPr>
        </p:nvPicPr>
        <p:blipFill>
          <a:blip r:embed="rId2" cstate="print"/>
          <a:stretch>
            <a:fillRect/>
          </a:stretch>
        </p:blipFill>
        <p:spPr>
          <a:xfrm>
            <a:off x="685800" y="2571750"/>
            <a:ext cx="3810000" cy="2857500"/>
          </a:xfrm>
        </p:spPr>
      </p:pic>
      <p:pic>
        <p:nvPicPr>
          <p:cNvPr id="8" name="Content Placeholder 7" descr="Multi-Stack CW Wall Strainers.JPG"/>
          <p:cNvPicPr>
            <a:picLocks noGrp="1" noChangeAspect="1"/>
          </p:cNvPicPr>
          <p:nvPr>
            <p:ph sz="half" idx="2"/>
          </p:nvPr>
        </p:nvPicPr>
        <p:blipFill>
          <a:blip r:embed="rId3" cstate="print"/>
          <a:stretch>
            <a:fillRect/>
          </a:stretch>
        </p:blipFill>
        <p:spPr>
          <a:xfrm>
            <a:off x="5038725" y="1981200"/>
            <a:ext cx="3028950" cy="4038600"/>
          </a:xfrm>
        </p:spPr>
      </p:pic>
      <p:sp>
        <p:nvSpPr>
          <p:cNvPr id="3" name="Footer Placeholder 2"/>
          <p:cNvSpPr>
            <a:spLocks noGrp="1"/>
          </p:cNvSpPr>
          <p:nvPr>
            <p:ph type="ftr" sz="quarter" idx="10"/>
          </p:nvPr>
        </p:nvSpPr>
        <p:spPr/>
        <p:txBody>
          <a:bodyPr/>
          <a:lstStyle/>
          <a:p>
            <a:r>
              <a:rPr lang="en-US" smtClean="0"/>
              <a:t>Pipes, Valves, and Fittings</a:t>
            </a:r>
            <a:endParaRPr lang="en-US" dirty="0"/>
          </a:p>
        </p:txBody>
      </p:sp>
      <p:sp>
        <p:nvSpPr>
          <p:cNvPr id="4" name="Slide Number Placeholder 3"/>
          <p:cNvSpPr>
            <a:spLocks noGrp="1"/>
          </p:cNvSpPr>
          <p:nvPr>
            <p:ph type="sldNum" sz="quarter" idx="11"/>
          </p:nvPr>
        </p:nvSpPr>
        <p:spPr/>
        <p:txBody>
          <a:bodyPr/>
          <a:lstStyle/>
          <a:p>
            <a:fld id="{E347D01F-1A12-4043-9E52-C5C412E1DD77}" type="slidenum">
              <a:rPr lang="en-US" smtClean="0"/>
              <a:pPr/>
              <a:t>35</a:t>
            </a:fld>
            <a:endParaRPr lang="en-US"/>
          </a:p>
        </p:txBody>
      </p:sp>
    </p:spTree>
    <p:extLst>
      <p:ext uri="{BB962C8B-B14F-4D97-AF65-F5344CB8AC3E}">
        <p14:creationId xmlns:p14="http://schemas.microsoft.com/office/powerpoint/2010/main" val="117193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smtClean="0"/>
              <a:t>Pipes, Valves, and Fittings</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36</a:t>
            </a:fld>
            <a:endParaRPr lang="en-US"/>
          </a:p>
        </p:txBody>
      </p:sp>
      <p:pic>
        <p:nvPicPr>
          <p:cNvPr id="7" name="Picture 6"/>
          <p:cNvPicPr>
            <a:picLocks noChangeAspect="1"/>
          </p:cNvPicPr>
          <p:nvPr/>
        </p:nvPicPr>
        <p:blipFill>
          <a:blip r:embed="rId2"/>
          <a:stretch>
            <a:fillRect/>
          </a:stretch>
        </p:blipFill>
        <p:spPr>
          <a:xfrm>
            <a:off x="0" y="383446"/>
            <a:ext cx="9144000" cy="6091108"/>
          </a:xfrm>
          <a:prstGeom prst="rect">
            <a:avLst/>
          </a:prstGeom>
        </p:spPr>
      </p:pic>
    </p:spTree>
    <p:extLst>
      <p:ext uri="{BB962C8B-B14F-4D97-AF65-F5344CB8AC3E}">
        <p14:creationId xmlns:p14="http://schemas.microsoft.com/office/powerpoint/2010/main" val="142406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David\Documents\Technical Pictures\Pacific Energy Center\PECx Training\03-15-07\Thermometer stem vs well 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029200"/>
            <a:ext cx="8229600" cy="1143000"/>
          </a:xfrm>
          <a:solidFill>
            <a:srgbClr val="000000">
              <a:alpha val="55000"/>
            </a:srgbClr>
          </a:solidFill>
          <a:effectLst>
            <a:softEdge rad="127000"/>
          </a:effectLst>
        </p:spPr>
        <p:txBody>
          <a:bodyPr vert="horz" lIns="91440" tIns="45720" rIns="91440" bIns="45720" rtlCol="0" anchor="ctr">
            <a:normAutofit/>
          </a:bodyPr>
          <a:lstStyle/>
          <a:p>
            <a:r>
              <a:rPr lang="en-US" dirty="0">
                <a:solidFill>
                  <a:schemeClr val="bg1"/>
                </a:solidFill>
              </a:rPr>
              <a:t>Temperature Sensors and Wells</a:t>
            </a:r>
          </a:p>
        </p:txBody>
      </p:sp>
      <p:sp>
        <p:nvSpPr>
          <p:cNvPr id="4" name="Content Placeholder 3"/>
          <p:cNvSpPr>
            <a:spLocks noGrp="1"/>
          </p:cNvSpPr>
          <p:nvPr>
            <p:ph sz="half" idx="2"/>
          </p:nvPr>
        </p:nvSpPr>
        <p:spPr>
          <a:xfrm>
            <a:off x="5615354" y="609600"/>
            <a:ext cx="3505200" cy="3535363"/>
          </a:xfrm>
          <a:solidFill>
            <a:srgbClr val="000000">
              <a:alpha val="54902"/>
            </a:srgbClr>
          </a:solidFill>
          <a:effectLst>
            <a:softEdge rad="317500"/>
          </a:effectLst>
        </p:spPr>
        <p:txBody>
          <a:bodyPr>
            <a:normAutofit lnSpcReduction="10000"/>
          </a:bodyPr>
          <a:lstStyle/>
          <a:p>
            <a:endParaRPr lang="en-US" dirty="0" smtClean="0"/>
          </a:p>
          <a:p>
            <a:r>
              <a:rPr lang="en-US" dirty="0" smtClean="0"/>
              <a:t>Thermometer wells </a:t>
            </a:r>
          </a:p>
          <a:p>
            <a:pPr marL="457200" indent="-228600">
              <a:buFont typeface="Arial" pitchFamily="34" charset="0"/>
              <a:buChar char="•"/>
            </a:pPr>
            <a:r>
              <a:rPr lang="en-US" dirty="0">
                <a:solidFill>
                  <a:srgbClr val="00B050"/>
                </a:solidFill>
              </a:rPr>
              <a:t>A</a:t>
            </a:r>
            <a:r>
              <a:rPr lang="en-US" dirty="0" smtClean="0">
                <a:solidFill>
                  <a:srgbClr val="00B050"/>
                </a:solidFill>
              </a:rPr>
              <a:t>llow sensors to be removed and replaced with out draining the system</a:t>
            </a:r>
          </a:p>
          <a:p>
            <a:pPr marL="457200" indent="-228600">
              <a:buFont typeface="Arial" pitchFamily="34" charset="0"/>
              <a:buChar char="•"/>
            </a:pPr>
            <a:r>
              <a:rPr lang="en-US" dirty="0" smtClean="0">
                <a:solidFill>
                  <a:srgbClr val="FF0000"/>
                </a:solidFill>
              </a:rPr>
              <a:t>Introduce a thermal lag between the actual temperature change and the sensed temperature change</a:t>
            </a:r>
          </a:p>
          <a:p>
            <a:endParaRPr lang="en-US" dirty="0"/>
          </a:p>
        </p:txBody>
      </p:sp>
      <p:sp>
        <p:nvSpPr>
          <p:cNvPr id="3" name="Footer Placeholder 2"/>
          <p:cNvSpPr>
            <a:spLocks noGrp="1"/>
          </p:cNvSpPr>
          <p:nvPr>
            <p:ph type="ftr" sz="quarter" idx="10"/>
          </p:nvPr>
        </p:nvSpPr>
        <p:spPr/>
        <p:txBody>
          <a:bodyPr/>
          <a:lstStyle/>
          <a:p>
            <a:r>
              <a:rPr lang="en-US" smtClean="0"/>
              <a:t>Pipes, Valves, and Fittings</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37</a:t>
            </a:fld>
            <a:endParaRPr lang="en-US"/>
          </a:p>
        </p:txBody>
      </p:sp>
    </p:spTree>
    <p:extLst>
      <p:ext uri="{BB962C8B-B14F-4D97-AF65-F5344CB8AC3E}">
        <p14:creationId xmlns:p14="http://schemas.microsoft.com/office/powerpoint/2010/main" val="185092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David\Documents\Technical Pictures\Pacific Energy Center\PECx Training\03-15-07\Thermometer stem vs well 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rgbClr val="000000">
              <a:alpha val="55000"/>
            </a:srgbClr>
          </a:solidFill>
          <a:effectLst>
            <a:softEdge rad="127000"/>
          </a:effectLst>
        </p:spPr>
        <p:txBody>
          <a:bodyPr vert="horz" lIns="91440" tIns="45720" rIns="91440" bIns="45720" rtlCol="0" anchor="ctr">
            <a:normAutofit/>
          </a:bodyPr>
          <a:lstStyle/>
          <a:p>
            <a:r>
              <a:rPr lang="en-US" dirty="0" smtClean="0">
                <a:solidFill>
                  <a:schemeClr val="bg1"/>
                </a:solidFill>
              </a:rPr>
              <a:t>Insertion Length is Critical</a:t>
            </a:r>
            <a:endParaRPr lang="en-US" dirty="0">
              <a:solidFill>
                <a:schemeClr val="bg1"/>
              </a:solidFill>
            </a:endParaRPr>
          </a:p>
        </p:txBody>
      </p:sp>
      <p:sp>
        <p:nvSpPr>
          <p:cNvPr id="3" name="Footer Placeholder 2"/>
          <p:cNvSpPr>
            <a:spLocks noGrp="1"/>
          </p:cNvSpPr>
          <p:nvPr>
            <p:ph type="ftr" sz="quarter" idx="10"/>
          </p:nvPr>
        </p:nvSpPr>
        <p:spPr/>
        <p:txBody>
          <a:bodyPr/>
          <a:lstStyle/>
          <a:p>
            <a:r>
              <a:rPr lang="en-US" smtClean="0"/>
              <a:t>Pipes, Valves, and Fittings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38</a:t>
            </a:fld>
            <a:endParaRPr lang="en-US"/>
          </a:p>
        </p:txBody>
      </p:sp>
    </p:spTree>
    <p:extLst>
      <p:ext uri="{BB962C8B-B14F-4D97-AF65-F5344CB8AC3E}">
        <p14:creationId xmlns:p14="http://schemas.microsoft.com/office/powerpoint/2010/main" val="34953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Wells Introduce Lags</a:t>
            </a:r>
            <a:endParaRPr lang="en-US" dirty="0"/>
          </a:p>
        </p:txBody>
      </p:sp>
      <p:sp>
        <p:nvSpPr>
          <p:cNvPr id="3" name="Footer Placeholder 2"/>
          <p:cNvSpPr>
            <a:spLocks noGrp="1"/>
          </p:cNvSpPr>
          <p:nvPr>
            <p:ph type="ftr" sz="quarter" idx="10"/>
          </p:nvPr>
        </p:nvSpPr>
        <p:spPr/>
        <p:txBody>
          <a:bodyPr/>
          <a:lstStyle/>
          <a:p>
            <a:r>
              <a:rPr lang="en-US" smtClean="0"/>
              <a:t>Pipes, Valves, and Fittings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39</a:t>
            </a:fld>
            <a:endParaRPr lang="en-US"/>
          </a:p>
        </p:txBody>
      </p:sp>
    </p:spTree>
    <p:extLst>
      <p:ext uri="{BB962C8B-B14F-4D97-AF65-F5344CB8AC3E}">
        <p14:creationId xmlns:p14="http://schemas.microsoft.com/office/powerpoint/2010/main" val="405253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Pipe Sizes</a:t>
            </a:r>
            <a:endParaRPr lang="en-US" dirty="0"/>
          </a:p>
        </p:txBody>
      </p:sp>
      <p:sp>
        <p:nvSpPr>
          <p:cNvPr id="4" name="Content Placeholder 3"/>
          <p:cNvSpPr>
            <a:spLocks noGrp="1"/>
          </p:cNvSpPr>
          <p:nvPr>
            <p:ph sz="half" idx="1"/>
          </p:nvPr>
        </p:nvSpPr>
        <p:spPr>
          <a:xfrm>
            <a:off x="457200" y="1600200"/>
            <a:ext cx="3200400" cy="4525963"/>
          </a:xfrm>
        </p:spPr>
        <p:txBody>
          <a:bodyPr/>
          <a:lstStyle/>
          <a:p>
            <a:r>
              <a:rPr lang="en-US" dirty="0" smtClean="0"/>
              <a:t>Sizes are “Nominal”</a:t>
            </a:r>
          </a:p>
          <a:p>
            <a:pPr lvl="1"/>
            <a:r>
              <a:rPr lang="en-US" dirty="0" smtClean="0"/>
              <a:t>My or may not match the outside diameter</a:t>
            </a:r>
          </a:p>
          <a:p>
            <a:pPr lvl="1"/>
            <a:r>
              <a:rPr lang="en-US" dirty="0" smtClean="0"/>
              <a:t>May or may not match the inside diameter</a:t>
            </a:r>
          </a:p>
          <a:p>
            <a:pPr lvl="1"/>
            <a:r>
              <a:rPr lang="en-US" dirty="0" smtClean="0"/>
              <a:t>“Nominal” tends to vary with material</a:t>
            </a:r>
          </a:p>
          <a:p>
            <a:pPr lvl="1"/>
            <a:r>
              <a:rPr lang="en-US" dirty="0" smtClean="0"/>
              <a:t>Multiple wall thicknesses available for each size in most materials</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6601" y="-5862"/>
            <a:ext cx="5387399" cy="6858000"/>
          </a:xfrm>
          <a:prstGeom prst="rect">
            <a:avLst/>
          </a:prstGeom>
          <a:solidFill>
            <a:schemeClr val="bg1"/>
          </a:solidFill>
          <a:ln>
            <a:noFill/>
          </a:ln>
          <a:effectLst/>
        </p:spPr>
      </p:pic>
      <p:sp>
        <p:nvSpPr>
          <p:cNvPr id="3" name="Footer Placeholder 2"/>
          <p:cNvSpPr>
            <a:spLocks noGrp="1"/>
          </p:cNvSpPr>
          <p:nvPr>
            <p:ph type="ftr" sz="quarter" idx="10"/>
          </p:nvPr>
        </p:nvSpPr>
        <p:spPr/>
        <p:txBody>
          <a:bodyPr/>
          <a:lstStyle/>
          <a:p>
            <a:r>
              <a:rPr lang="en-US" smtClean="0"/>
              <a:t>Pipes, Valves, and Fittings</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4</a:t>
            </a:fld>
            <a:endParaRPr lang="en-US"/>
          </a:p>
        </p:txBody>
      </p:sp>
    </p:spTree>
    <p:extLst>
      <p:ext uri="{BB962C8B-B14F-4D97-AF65-F5344CB8AC3E}">
        <p14:creationId xmlns:p14="http://schemas.microsoft.com/office/powerpoint/2010/main" val="258953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37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r>
              <a:rPr lang="en-US" smtClean="0"/>
              <a:t>Pipes, Valves, and Fittings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40</a:t>
            </a:fld>
            <a:endParaRPr lang="en-US"/>
          </a:p>
        </p:txBody>
      </p:sp>
    </p:spTree>
    <p:extLst>
      <p:ext uri="{BB962C8B-B14F-4D97-AF65-F5344CB8AC3E}">
        <p14:creationId xmlns:p14="http://schemas.microsoft.com/office/powerpoint/2010/main" val="224901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37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r>
              <a:rPr lang="en-US" smtClean="0"/>
              <a:t>Pipes, Valves, and Fittings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41</a:t>
            </a:fld>
            <a:endParaRPr lang="en-US"/>
          </a:p>
        </p:txBody>
      </p:sp>
    </p:spTree>
    <p:extLst>
      <p:ext uri="{BB962C8B-B14F-4D97-AF65-F5344CB8AC3E}">
        <p14:creationId xmlns:p14="http://schemas.microsoft.com/office/powerpoint/2010/main" val="208264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5212080" y="609600"/>
            <a:ext cx="3246120" cy="1143000"/>
          </a:xfrm>
        </p:spPr>
        <p:txBody>
          <a:bodyPr>
            <a:normAutofit fontScale="90000"/>
          </a:bodyPr>
          <a:lstStyle/>
          <a:p>
            <a:pPr eaLnBrk="1" hangingPunct="1"/>
            <a:r>
              <a:rPr lang="en-US" dirty="0" smtClean="0">
                <a:solidFill>
                  <a:schemeClr val="bg1"/>
                </a:solidFill>
              </a:rPr>
              <a:t>Thermal Lags </a:t>
            </a:r>
            <a:br>
              <a:rPr lang="en-US" dirty="0" smtClean="0">
                <a:solidFill>
                  <a:schemeClr val="bg1"/>
                </a:solidFill>
              </a:rPr>
            </a:br>
            <a:r>
              <a:rPr lang="en-US" sz="2400" dirty="0" smtClean="0">
                <a:solidFill>
                  <a:schemeClr val="bg1"/>
                </a:solidFill>
              </a:rPr>
              <a:t>A Research Experiment by the FDE NW Research Lab</a:t>
            </a:r>
          </a:p>
        </p:txBody>
      </p:sp>
      <p:pic>
        <p:nvPicPr>
          <p:cNvPr id="11" name="Content Placeholder 10" descr="DSCF4825.JPG"/>
          <p:cNvPicPr>
            <a:picLocks noGrp="1" noChangeAspect="1"/>
          </p:cNvPicPr>
          <p:nvPr>
            <p:ph sz="half" idx="1"/>
          </p:nvPr>
        </p:nvPicPr>
        <p:blipFill>
          <a:blip r:embed="rId3" cstate="print"/>
          <a:stretch>
            <a:fillRect/>
          </a:stretch>
        </p:blipFill>
        <p:spPr>
          <a:xfrm>
            <a:off x="0" y="0"/>
            <a:ext cx="5143500" cy="6858000"/>
          </a:xfrm>
        </p:spPr>
      </p:pic>
      <p:sp>
        <p:nvSpPr>
          <p:cNvPr id="12" name="Content Placeholder 11"/>
          <p:cNvSpPr>
            <a:spLocks noGrp="1"/>
          </p:cNvSpPr>
          <p:nvPr>
            <p:ph sz="half" idx="2"/>
          </p:nvPr>
        </p:nvSpPr>
        <p:spPr>
          <a:xfrm>
            <a:off x="5349240" y="2423160"/>
            <a:ext cx="3429000" cy="4160520"/>
          </a:xfrm>
        </p:spPr>
        <p:txBody>
          <a:bodyPr>
            <a:normAutofit/>
          </a:bodyPr>
          <a:lstStyle/>
          <a:p>
            <a:pPr>
              <a:spcBef>
                <a:spcPct val="50000"/>
              </a:spcBef>
              <a:buNone/>
            </a:pPr>
            <a:r>
              <a:rPr lang="en-US" sz="2000" dirty="0" smtClean="0">
                <a:solidFill>
                  <a:schemeClr val="bg1"/>
                </a:solidFill>
                <a:latin typeface="Arial" charset="0"/>
              </a:rPr>
              <a:t>Dr. Riley Sellers; PhD </a:t>
            </a:r>
            <a:r>
              <a:rPr lang="en-US" sz="1400" dirty="0" smtClean="0">
                <a:solidFill>
                  <a:schemeClr val="bg1"/>
                </a:solidFill>
                <a:latin typeface="Arial" charset="0"/>
              </a:rPr>
              <a:t>CTK</a:t>
            </a:r>
            <a:r>
              <a:rPr lang="en-US" sz="2000" dirty="0" smtClean="0">
                <a:solidFill>
                  <a:schemeClr val="bg1"/>
                </a:solidFill>
                <a:latin typeface="Arial" charset="0"/>
              </a:rPr>
              <a:t> </a:t>
            </a:r>
            <a:r>
              <a:rPr lang="en-US" sz="1600" i="1" dirty="0" smtClean="0">
                <a:solidFill>
                  <a:schemeClr val="bg1"/>
                </a:solidFill>
                <a:latin typeface="Arial" charset="0"/>
              </a:rPr>
              <a:t>LBNL CTPSC *</a:t>
            </a:r>
          </a:p>
          <a:p>
            <a:pPr>
              <a:spcBef>
                <a:spcPct val="50000"/>
              </a:spcBef>
              <a:buNone/>
            </a:pPr>
            <a:r>
              <a:rPr lang="en-US" sz="2000" dirty="0" smtClean="0">
                <a:solidFill>
                  <a:schemeClr val="bg1"/>
                </a:solidFill>
                <a:latin typeface="Arial" charset="0"/>
              </a:rPr>
              <a:t>Hobbes Sellers;  Post Doc </a:t>
            </a:r>
            <a:r>
              <a:rPr lang="en-US" sz="1600" i="1" dirty="0" smtClean="0">
                <a:solidFill>
                  <a:schemeClr val="bg1"/>
                </a:solidFill>
                <a:latin typeface="Arial" charset="0"/>
              </a:rPr>
              <a:t>Applied Chaos Theory</a:t>
            </a:r>
          </a:p>
          <a:p>
            <a:pPr>
              <a:spcBef>
                <a:spcPct val="50000"/>
              </a:spcBef>
            </a:pPr>
            <a:endParaRPr lang="en-US" dirty="0" smtClean="0">
              <a:latin typeface="Arial" charset="0"/>
            </a:endParaRPr>
          </a:p>
          <a:p>
            <a:pPr>
              <a:spcBef>
                <a:spcPct val="50000"/>
              </a:spcBef>
            </a:pPr>
            <a:r>
              <a:rPr lang="en-US" dirty="0" smtClean="0">
                <a:latin typeface="Arial" charset="0"/>
              </a:rPr>
              <a:t>See </a:t>
            </a:r>
            <a:r>
              <a:rPr lang="en-US" i="1" dirty="0">
                <a:latin typeface="Arial" charset="0"/>
                <a:hlinkClick r:id="rId4"/>
              </a:rPr>
              <a:t>4-20 ma Current Loop Experiments – Thermal Mass </a:t>
            </a:r>
            <a:r>
              <a:rPr lang="en-US" i="1" dirty="0" smtClean="0">
                <a:latin typeface="Arial" charset="0"/>
                <a:hlinkClick r:id="rId4"/>
              </a:rPr>
              <a:t>Effects </a:t>
            </a:r>
            <a:r>
              <a:rPr lang="en-US" dirty="0" smtClean="0">
                <a:latin typeface="Arial" charset="0"/>
              </a:rPr>
              <a:t>for details</a:t>
            </a:r>
            <a:endParaRPr lang="en-US" dirty="0">
              <a:latin typeface="Arial" charset="0"/>
            </a:endParaRPr>
          </a:p>
          <a:p>
            <a:pPr>
              <a:spcBef>
                <a:spcPct val="50000"/>
              </a:spcBef>
              <a:buNone/>
            </a:pPr>
            <a:endParaRPr lang="en-US" sz="1400" dirty="0" smtClean="0">
              <a:solidFill>
                <a:schemeClr val="bg1"/>
              </a:solidFill>
              <a:latin typeface="Arial" charset="0"/>
            </a:endParaRPr>
          </a:p>
          <a:p>
            <a:pPr marL="233363" indent="-233363">
              <a:spcBef>
                <a:spcPct val="50000"/>
              </a:spcBef>
              <a:buNone/>
            </a:pPr>
            <a:r>
              <a:rPr lang="en-US" sz="1400" dirty="0" smtClean="0">
                <a:solidFill>
                  <a:schemeClr val="bg1"/>
                </a:solidFill>
                <a:latin typeface="Arial" charset="0"/>
              </a:rPr>
              <a:t>* 	Doctorate of Philosophy - Canine Treat Kinetics -  Lower Buchanan National Labs, Canine Treat Preservation Systems Center</a:t>
            </a:r>
          </a:p>
          <a:p>
            <a:pPr>
              <a:buNone/>
            </a:pPr>
            <a:endParaRPr lang="en-US" sz="1400" dirty="0">
              <a:solidFill>
                <a:schemeClr val="bg1"/>
              </a:solidFill>
            </a:endParaRPr>
          </a:p>
        </p:txBody>
      </p:sp>
      <p:sp>
        <p:nvSpPr>
          <p:cNvPr id="2" name="Footer Placeholder 1"/>
          <p:cNvSpPr>
            <a:spLocks noGrp="1"/>
          </p:cNvSpPr>
          <p:nvPr>
            <p:ph type="ftr" sz="quarter" idx="10"/>
          </p:nvPr>
        </p:nvSpPr>
        <p:spPr/>
        <p:txBody>
          <a:bodyPr/>
          <a:lstStyle/>
          <a:p>
            <a:r>
              <a:rPr lang="en-US" smtClean="0"/>
              <a:t>Pipes, Valves, and Fittings</a:t>
            </a:r>
            <a:endParaRPr lang="en-US" dirty="0"/>
          </a:p>
        </p:txBody>
      </p:sp>
      <p:sp>
        <p:nvSpPr>
          <p:cNvPr id="3" name="Slide Number Placeholder 2"/>
          <p:cNvSpPr>
            <a:spLocks noGrp="1"/>
          </p:cNvSpPr>
          <p:nvPr>
            <p:ph type="sldNum" sz="quarter" idx="11"/>
          </p:nvPr>
        </p:nvSpPr>
        <p:spPr/>
        <p:txBody>
          <a:bodyPr/>
          <a:lstStyle/>
          <a:p>
            <a:fld id="{E347D01F-1A12-4043-9E52-C5C412E1DD77}" type="slidenum">
              <a:rPr lang="en-US" smtClean="0"/>
              <a:pPr/>
              <a:t>42</a:t>
            </a:fld>
            <a:endParaRPr lang="en-US"/>
          </a:p>
        </p:txBody>
      </p:sp>
    </p:spTree>
    <p:extLst>
      <p:ext uri="{BB962C8B-B14F-4D97-AF65-F5344CB8AC3E}">
        <p14:creationId xmlns:p14="http://schemas.microsoft.com/office/powerpoint/2010/main" val="1904530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xEl>
                                              <p:pRg st="5" end="5"/>
                                            </p:txEl>
                                          </p:spTgt>
                                        </p:tgtEl>
                                        <p:attrNameLst>
                                          <p:attrName>style.visibility</p:attrName>
                                        </p:attrNameLst>
                                      </p:cBhvr>
                                      <p:to>
                                        <p:strVal val="visible"/>
                                      </p:to>
                                    </p:set>
                                    <p:animEffect transition="in" filter="fade">
                                      <p:cBhvr>
                                        <p:cTn id="7"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Pressure Testing</a:t>
            </a:r>
            <a:endParaRPr lang="en-US" dirty="0"/>
          </a:p>
        </p:txBody>
      </p:sp>
      <p:sp>
        <p:nvSpPr>
          <p:cNvPr id="3" name="Content Placeholder 2"/>
          <p:cNvSpPr>
            <a:spLocks noGrp="1"/>
          </p:cNvSpPr>
          <p:nvPr>
            <p:ph sz="half" idx="1"/>
          </p:nvPr>
        </p:nvSpPr>
        <p:spPr/>
        <p:txBody>
          <a:bodyPr/>
          <a:lstStyle/>
          <a:p>
            <a:r>
              <a:rPr lang="en-US" dirty="0" smtClean="0"/>
              <a:t>Typical Specifications</a:t>
            </a:r>
          </a:p>
          <a:p>
            <a:pPr lvl="1"/>
            <a:r>
              <a:rPr lang="en-US" dirty="0" smtClean="0"/>
              <a:t>Test medium (air or water)</a:t>
            </a:r>
          </a:p>
          <a:p>
            <a:pPr lvl="1"/>
            <a:r>
              <a:rPr lang="en-US" dirty="0" smtClean="0"/>
              <a:t>Test pressure</a:t>
            </a:r>
          </a:p>
          <a:p>
            <a:pPr lvl="1"/>
            <a:r>
              <a:rPr lang="en-US" dirty="0" smtClean="0"/>
              <a:t>Test duration</a:t>
            </a:r>
          </a:p>
          <a:p>
            <a:pPr lvl="1"/>
            <a:r>
              <a:rPr lang="en-US" dirty="0" smtClean="0"/>
              <a:t>Allowable variation</a:t>
            </a:r>
          </a:p>
          <a:p>
            <a:pPr lvl="2"/>
            <a:r>
              <a:rPr lang="en-US" dirty="0" smtClean="0"/>
              <a:t>Temperature compensation</a:t>
            </a:r>
          </a:p>
          <a:p>
            <a:pPr marL="7938" lvl="1" indent="0">
              <a:buNone/>
            </a:pPr>
            <a:endParaRPr lang="en-US" sz="1800" i="1" dirty="0" smtClean="0">
              <a:solidFill>
                <a:schemeClr val="bg1"/>
              </a:solidFill>
            </a:endParaRPr>
          </a:p>
          <a:p>
            <a:pPr marL="7938" lvl="1" indent="0" algn="r">
              <a:buNone/>
            </a:pPr>
            <a:r>
              <a:rPr lang="en-US" sz="1800" i="1" dirty="0" smtClean="0">
                <a:solidFill>
                  <a:schemeClr val="bg1"/>
                </a:solidFill>
              </a:rPr>
              <a:t>All may be driven by code requirements, especially life safety code requirements for fire protection systems</a:t>
            </a:r>
            <a:endParaRPr lang="en-US" sz="1800" i="1" dirty="0">
              <a:solidFill>
                <a:schemeClr val="bg1"/>
              </a:solidFill>
            </a:endParaRPr>
          </a:p>
        </p:txBody>
      </p:sp>
      <p:pic>
        <p:nvPicPr>
          <p:cNvPr id="12290" name="Picture 2" descr="C:\Users\David\Documents\Technical Pictures\Seattle Crt  House\11-06-02 Site Visit Pictures\Pressure test in progress office tower roo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1589" y="0"/>
            <a:ext cx="459241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43</a:t>
            </a:fld>
            <a:endParaRPr lang="en-US"/>
          </a:p>
        </p:txBody>
      </p:sp>
    </p:spTree>
    <p:extLst>
      <p:ext uri="{BB962C8B-B14F-4D97-AF65-F5344CB8AC3E}">
        <p14:creationId xmlns:p14="http://schemas.microsoft.com/office/powerpoint/2010/main" val="420868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Cleaning</a:t>
            </a:r>
            <a:endParaRPr lang="en-US" dirty="0"/>
          </a:p>
        </p:txBody>
      </p:sp>
      <p:sp>
        <p:nvSpPr>
          <p:cNvPr id="3" name="Content Placeholder 2"/>
          <p:cNvSpPr>
            <a:spLocks noGrp="1"/>
          </p:cNvSpPr>
          <p:nvPr>
            <p:ph sz="half" idx="1"/>
          </p:nvPr>
        </p:nvSpPr>
        <p:spPr>
          <a:xfrm>
            <a:off x="457200" y="1600200"/>
            <a:ext cx="4038600" cy="5029200"/>
          </a:xfrm>
        </p:spPr>
        <p:txBody>
          <a:bodyPr>
            <a:normAutofit/>
          </a:bodyPr>
          <a:lstStyle/>
          <a:p>
            <a:pPr marL="342900" indent="-342900">
              <a:buFont typeface="Arial" pitchFamily="34" charset="0"/>
              <a:buChar char="•"/>
            </a:pPr>
            <a:r>
              <a:rPr lang="en-US" dirty="0" smtClean="0"/>
              <a:t>Step 1</a:t>
            </a:r>
          </a:p>
          <a:p>
            <a:pPr lvl="2"/>
            <a:r>
              <a:rPr lang="en-US" dirty="0" smtClean="0"/>
              <a:t>Don’t let it get dirty</a:t>
            </a:r>
          </a:p>
          <a:p>
            <a:pPr marL="342900" indent="-342900">
              <a:buFont typeface="Arial" pitchFamily="34" charset="0"/>
              <a:buChar char="•"/>
            </a:pPr>
            <a:r>
              <a:rPr lang="en-US" dirty="0" smtClean="0"/>
              <a:t>May be more critical for some applications than others</a:t>
            </a:r>
          </a:p>
          <a:p>
            <a:pPr lvl="2"/>
            <a:r>
              <a:rPr lang="en-US" dirty="0"/>
              <a:t>High purity vs. HVAC</a:t>
            </a:r>
          </a:p>
          <a:p>
            <a:pPr lvl="2"/>
            <a:r>
              <a:rPr lang="en-US" dirty="0" smtClean="0"/>
              <a:t>Refrigeration </a:t>
            </a:r>
            <a:r>
              <a:rPr lang="en-US" dirty="0"/>
              <a:t>vs. </a:t>
            </a:r>
            <a:r>
              <a:rPr lang="en-US" dirty="0" smtClean="0"/>
              <a:t>Water</a:t>
            </a:r>
          </a:p>
          <a:p>
            <a:pPr marL="342900" lvl="1"/>
            <a:r>
              <a:rPr lang="en-US" dirty="0">
                <a:solidFill>
                  <a:schemeClr val="bg1"/>
                </a:solidFill>
              </a:rPr>
              <a:t>Methodology</a:t>
            </a:r>
          </a:p>
          <a:p>
            <a:pPr lvl="2"/>
            <a:r>
              <a:rPr lang="en-US" dirty="0" smtClean="0"/>
              <a:t>Flushing</a:t>
            </a:r>
          </a:p>
          <a:p>
            <a:pPr lvl="2"/>
            <a:r>
              <a:rPr lang="en-US" dirty="0" smtClean="0"/>
              <a:t>Circulation of cleaning solution</a:t>
            </a:r>
          </a:p>
          <a:p>
            <a:pPr lvl="3"/>
            <a:r>
              <a:rPr lang="en-US" dirty="0" smtClean="0"/>
              <a:t>Velocities matter</a:t>
            </a:r>
          </a:p>
          <a:p>
            <a:pPr lvl="3"/>
            <a:r>
              <a:rPr lang="en-US" dirty="0" smtClean="0"/>
              <a:t>Solution matters</a:t>
            </a:r>
          </a:p>
          <a:p>
            <a:pPr lvl="3"/>
            <a:r>
              <a:rPr lang="en-US" dirty="0" smtClean="0"/>
              <a:t>Make-up quality matters</a:t>
            </a:r>
            <a:endParaRPr lang="en-US" dirty="0"/>
          </a:p>
        </p:txBody>
      </p:sp>
      <p:pic>
        <p:nvPicPr>
          <p:cNvPr id="13314" name="Picture 2" descr="C:\ComIT\Project Data\UCBLawBldgPh3\UCB Law Building Infill Pictures\07-16-10\VRF piping 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000" r="33000"/>
          <a:stretch/>
        </p:blipFill>
        <p:spPr bwMode="auto">
          <a:xfrm>
            <a:off x="4754880" y="0"/>
            <a:ext cx="4389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44</a:t>
            </a:fld>
            <a:endParaRPr lang="en-US"/>
          </a:p>
        </p:txBody>
      </p:sp>
    </p:spTree>
    <p:extLst>
      <p:ext uri="{BB962C8B-B14F-4D97-AF65-F5344CB8AC3E}">
        <p14:creationId xmlns:p14="http://schemas.microsoft.com/office/powerpoint/2010/main" val="123984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Documents and Settings\David Sellers\My Documents\Technical Pictures\Air on Water Glass\Air on water glass 01.jpg"/>
          <p:cNvPicPr>
            <a:picLocks noChangeAspect="1" noChangeArrowheads="1"/>
          </p:cNvPicPr>
          <p:nvPr/>
        </p:nvPicPr>
        <p:blipFill>
          <a:blip r:embed="rId2" cstate="print"/>
          <a:srcRect/>
          <a:stretch>
            <a:fillRect/>
          </a:stretch>
        </p:blipFill>
        <p:spPr bwMode="auto">
          <a:xfrm>
            <a:off x="685800" y="935735"/>
            <a:ext cx="3813048" cy="5084065"/>
          </a:xfrm>
          <a:prstGeom prst="rect">
            <a:avLst/>
          </a:prstGeom>
          <a:noFill/>
        </p:spPr>
      </p:pic>
      <p:pic>
        <p:nvPicPr>
          <p:cNvPr id="27651" name="Picture 3"/>
          <p:cNvPicPr>
            <a:picLocks noChangeAspect="1" noChangeArrowheads="1"/>
          </p:cNvPicPr>
          <p:nvPr/>
        </p:nvPicPr>
        <p:blipFill>
          <a:blip r:embed="rId3" cstate="print"/>
          <a:srcRect/>
          <a:stretch>
            <a:fillRect/>
          </a:stretch>
        </p:blipFill>
        <p:spPr bwMode="auto">
          <a:xfrm>
            <a:off x="4665667" y="2971800"/>
            <a:ext cx="4194048" cy="3045624"/>
          </a:xfrm>
          <a:prstGeom prst="rect">
            <a:avLst/>
          </a:prstGeom>
          <a:noFill/>
          <a:ln w="9525">
            <a:noFill/>
            <a:miter lim="800000"/>
            <a:headEnd/>
            <a:tailEnd/>
          </a:ln>
        </p:spPr>
      </p:pic>
      <p:sp>
        <p:nvSpPr>
          <p:cNvPr id="4" name="Title 3"/>
          <p:cNvSpPr>
            <a:spLocks noGrp="1"/>
          </p:cNvSpPr>
          <p:nvPr>
            <p:ph type="title"/>
          </p:nvPr>
        </p:nvSpPr>
        <p:spPr>
          <a:xfrm>
            <a:off x="4572000" y="274638"/>
            <a:ext cx="4114800" cy="2697162"/>
          </a:xfrm>
        </p:spPr>
        <p:txBody>
          <a:bodyPr/>
          <a:lstStyle/>
          <a:p>
            <a:pPr algn="r"/>
            <a:r>
              <a:rPr lang="en-US" dirty="0" smtClean="0"/>
              <a:t>Why a Picture of a Glass of Water in a Pump (and Piping) Class</a:t>
            </a:r>
            <a:endParaRPr lang="en-US" dirty="0"/>
          </a:p>
        </p:txBody>
      </p:sp>
      <p:sp>
        <p:nvSpPr>
          <p:cNvPr id="2" name="Footer Placeholder 1"/>
          <p:cNvSpPr>
            <a:spLocks noGrp="1"/>
          </p:cNvSpPr>
          <p:nvPr>
            <p:ph type="ftr" sz="quarter" idx="10"/>
          </p:nvPr>
        </p:nvSpPr>
        <p:spPr/>
        <p:txBody>
          <a:bodyPr/>
          <a:lstStyle/>
          <a:p>
            <a:r>
              <a:rPr lang="en-US" smtClean="0"/>
              <a:t>Pipes, Valves, and Fittings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45</a:t>
            </a:fld>
            <a:endParaRPr lang="en-US"/>
          </a:p>
        </p:txBody>
      </p:sp>
    </p:spTree>
    <p:extLst>
      <p:ext uri="{BB962C8B-B14F-4D97-AF65-F5344CB8AC3E}">
        <p14:creationId xmlns:p14="http://schemas.microsoft.com/office/powerpoint/2010/main" val="170969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fade">
                                      <p:cBhvr>
                                        <p:cTn id="7"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of top CW Pipe 01.JPG"/>
          <p:cNvPicPr>
            <a:picLocks noChangeAspect="1"/>
          </p:cNvPicPr>
          <p:nvPr/>
        </p:nvPicPr>
        <p:blipFill>
          <a:blip r:embed="rId2" cstate="print"/>
          <a:stretch>
            <a:fillRect/>
          </a:stretch>
        </p:blipFill>
        <p:spPr>
          <a:xfrm>
            <a:off x="0" y="0"/>
            <a:ext cx="9144000" cy="6858000"/>
          </a:xfrm>
          <a:prstGeom prst="rect">
            <a:avLst/>
          </a:prstGeom>
        </p:spPr>
      </p:pic>
      <p:sp>
        <p:nvSpPr>
          <p:cNvPr id="5" name="Title 4"/>
          <p:cNvSpPr>
            <a:spLocks noGrp="1"/>
          </p:cNvSpPr>
          <p:nvPr>
            <p:ph type="title"/>
          </p:nvPr>
        </p:nvSpPr>
        <p:spPr>
          <a:xfrm>
            <a:off x="4876800" y="274638"/>
            <a:ext cx="3810000" cy="2392362"/>
          </a:xfrm>
          <a:solidFill>
            <a:srgbClr val="000000">
              <a:alpha val="54902"/>
            </a:srgbClr>
          </a:solidFill>
          <a:effectLst>
            <a:softEdge rad="317500"/>
          </a:effectLst>
        </p:spPr>
        <p:txBody>
          <a:bodyPr>
            <a:normAutofit/>
          </a:bodyPr>
          <a:lstStyle/>
          <a:p>
            <a:pPr algn="r"/>
            <a:r>
              <a:rPr lang="en-US" dirty="0" smtClean="0">
                <a:solidFill>
                  <a:schemeClr val="bg1"/>
                </a:solidFill>
              </a:rPr>
              <a:t>What Does the Glass of Water Have to do With This Pipe?</a:t>
            </a:r>
            <a:endParaRPr lang="en-US" dirty="0">
              <a:solidFill>
                <a:schemeClr val="bg1"/>
              </a:solidFill>
            </a:endParaRPr>
          </a:p>
        </p:txBody>
      </p:sp>
      <p:sp>
        <p:nvSpPr>
          <p:cNvPr id="2" name="Footer Placeholder 1"/>
          <p:cNvSpPr>
            <a:spLocks noGrp="1"/>
          </p:cNvSpPr>
          <p:nvPr>
            <p:ph type="ftr" sz="quarter" idx="10"/>
          </p:nvPr>
        </p:nvSpPr>
        <p:spPr/>
        <p:txBody>
          <a:bodyPr/>
          <a:lstStyle/>
          <a:p>
            <a:r>
              <a:rPr lang="en-US" smtClean="0"/>
              <a:t>Pipes, Valves, and Fittings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46</a:t>
            </a:fld>
            <a:endParaRPr lang="en-US"/>
          </a:p>
        </p:txBody>
      </p:sp>
    </p:spTree>
    <p:extLst>
      <p:ext uri="{BB962C8B-B14F-4D97-AF65-F5344CB8AC3E}">
        <p14:creationId xmlns:p14="http://schemas.microsoft.com/office/powerpoint/2010/main" val="173085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asuring Pressure at CW Inverted Trap.JPG"/>
          <p:cNvPicPr>
            <a:picLocks noChangeAspect="1"/>
          </p:cNvPicPr>
          <p:nvPr/>
        </p:nvPicPr>
        <p:blipFill>
          <a:blip r:embed="rId2" cstate="print"/>
          <a:stretch>
            <a:fillRect/>
          </a:stretch>
        </p:blipFill>
        <p:spPr>
          <a:xfrm>
            <a:off x="0" y="0"/>
            <a:ext cx="9144000" cy="6858000"/>
          </a:xfrm>
          <a:prstGeom prst="rect">
            <a:avLst/>
          </a:prstGeom>
        </p:spPr>
      </p:pic>
      <p:sp>
        <p:nvSpPr>
          <p:cNvPr id="5" name="Title 4"/>
          <p:cNvSpPr>
            <a:spLocks noGrp="1"/>
          </p:cNvSpPr>
          <p:nvPr>
            <p:ph type="title"/>
          </p:nvPr>
        </p:nvSpPr>
        <p:spPr>
          <a:xfrm>
            <a:off x="4876800" y="274638"/>
            <a:ext cx="3810000" cy="2392362"/>
          </a:xfrm>
          <a:solidFill>
            <a:srgbClr val="000000">
              <a:alpha val="54902"/>
            </a:srgbClr>
          </a:solidFill>
          <a:effectLst>
            <a:softEdge rad="317500"/>
          </a:effectLst>
        </p:spPr>
        <p:txBody>
          <a:bodyPr>
            <a:normAutofit/>
          </a:bodyPr>
          <a:lstStyle/>
          <a:p>
            <a:pPr algn="r"/>
            <a:r>
              <a:rPr lang="en-US" dirty="0" smtClean="0">
                <a:solidFill>
                  <a:schemeClr val="bg1"/>
                </a:solidFill>
              </a:rPr>
              <a:t>What Does the Glass of Water Have to do With This Pipe?</a:t>
            </a:r>
            <a:endParaRPr lang="en-US" dirty="0">
              <a:solidFill>
                <a:schemeClr val="bg1"/>
              </a:solidFill>
            </a:endParaRPr>
          </a:p>
        </p:txBody>
      </p:sp>
      <p:sp>
        <p:nvSpPr>
          <p:cNvPr id="2" name="Footer Placeholder 1"/>
          <p:cNvSpPr>
            <a:spLocks noGrp="1"/>
          </p:cNvSpPr>
          <p:nvPr>
            <p:ph type="ftr" sz="quarter" idx="10"/>
          </p:nvPr>
        </p:nvSpPr>
        <p:spPr/>
        <p:txBody>
          <a:bodyPr/>
          <a:lstStyle/>
          <a:p>
            <a:r>
              <a:rPr lang="en-US" smtClean="0"/>
              <a:t>Pipes, Valves, and Fittings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47</a:t>
            </a:fld>
            <a:endParaRPr lang="en-US"/>
          </a:p>
        </p:txBody>
      </p:sp>
    </p:spTree>
    <p:extLst>
      <p:ext uri="{BB962C8B-B14F-4D97-AF65-F5344CB8AC3E}">
        <p14:creationId xmlns:p14="http://schemas.microsoft.com/office/powerpoint/2010/main" val="325599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H</a:t>
            </a:r>
            <a:r>
              <a:rPr lang="en-US" dirty="0" smtClean="0">
                <a:solidFill>
                  <a:schemeClr val="bg1"/>
                </a:solidFill>
              </a:rPr>
              <a:t>angers</a:t>
            </a:r>
            <a:endParaRPr lang="en-US" dirty="0">
              <a:solidFill>
                <a:schemeClr val="bg1"/>
              </a:solidFill>
            </a:endParaRPr>
          </a:p>
        </p:txBody>
      </p:sp>
      <p:sp>
        <p:nvSpPr>
          <p:cNvPr id="3" name="Content Placeholder 2"/>
          <p:cNvSpPr>
            <a:spLocks noGrp="1"/>
          </p:cNvSpPr>
          <p:nvPr>
            <p:ph sz="half" idx="1"/>
          </p:nvPr>
        </p:nvSpPr>
        <p:spPr>
          <a:xfrm>
            <a:off x="457200" y="1600200"/>
            <a:ext cx="4038600" cy="5257800"/>
          </a:xfrm>
        </p:spPr>
        <p:txBody>
          <a:bodyPr>
            <a:normAutofit lnSpcReduction="10000"/>
          </a:bodyPr>
          <a:lstStyle/>
          <a:p>
            <a:pPr marL="342900" indent="-342900">
              <a:buFont typeface="Arial" pitchFamily="34" charset="0"/>
              <a:buChar char="•"/>
            </a:pPr>
            <a:r>
              <a:rPr lang="en-US" dirty="0" smtClean="0"/>
              <a:t>Need to fully support the weight of the pipe and water</a:t>
            </a:r>
          </a:p>
          <a:p>
            <a:pPr marL="693738" lvl="1"/>
            <a:r>
              <a:rPr lang="en-US" dirty="0" smtClean="0"/>
              <a:t>No stress on equipment flanges</a:t>
            </a:r>
          </a:p>
          <a:p>
            <a:pPr marL="693738" lvl="1"/>
            <a:r>
              <a:rPr lang="en-US" dirty="0" smtClean="0"/>
              <a:t>Attachment points sufficient for the imposed loads</a:t>
            </a:r>
          </a:p>
          <a:p>
            <a:pPr marL="342900" indent="-342900">
              <a:buFont typeface="Arial" pitchFamily="34" charset="0"/>
              <a:buChar char="•"/>
            </a:pPr>
            <a:r>
              <a:rPr lang="en-US" dirty="0" smtClean="0">
                <a:noFill/>
              </a:rPr>
              <a:t>Need to constrain and guide movement</a:t>
            </a:r>
          </a:p>
          <a:p>
            <a:pPr marL="693738" lvl="1"/>
            <a:r>
              <a:rPr lang="en-US" dirty="0" smtClean="0">
                <a:noFill/>
              </a:rPr>
              <a:t>Normal operation</a:t>
            </a:r>
          </a:p>
          <a:p>
            <a:pPr marL="693738" lvl="1"/>
            <a:r>
              <a:rPr lang="en-US" dirty="0" smtClean="0">
                <a:noFill/>
              </a:rPr>
              <a:t>Seismic events</a:t>
            </a:r>
          </a:p>
          <a:p>
            <a:pPr marL="693738" lvl="1"/>
            <a:r>
              <a:rPr lang="en-US" dirty="0" smtClean="0">
                <a:noFill/>
              </a:rPr>
              <a:t>Vibration isolation</a:t>
            </a:r>
          </a:p>
          <a:p>
            <a:pPr marL="342900" indent="-342900">
              <a:buFont typeface="Arial" pitchFamily="34" charset="0"/>
              <a:buChar char="•"/>
            </a:pPr>
            <a:r>
              <a:rPr lang="en-US" dirty="0" smtClean="0">
                <a:noFill/>
              </a:rPr>
              <a:t>Need to be coordinated with anchors, guides, and expansion loops</a:t>
            </a:r>
          </a:p>
          <a:p>
            <a:pPr marL="342900" indent="-342900">
              <a:buFont typeface="Arial" pitchFamily="34" charset="0"/>
              <a:buChar char="•"/>
            </a:pPr>
            <a:r>
              <a:rPr lang="en-US" dirty="0" smtClean="0">
                <a:noFill/>
              </a:rPr>
              <a:t>Need to be coordinated with insulation</a:t>
            </a:r>
            <a:endParaRPr lang="en-US" dirty="0">
              <a:noFill/>
            </a:endParaRPr>
          </a:p>
        </p:txBody>
      </p:sp>
      <p:pic>
        <p:nvPicPr>
          <p:cNvPr id="14340" name="Picture 4" descr="C:\ComIT\Project Data\DavisHall\CITRIS - Davis Hall Pictures\01-09-09\Seismic 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111"/>
          <a:stretch/>
        </p:blipFill>
        <p:spPr bwMode="auto">
          <a:xfrm>
            <a:off x="4572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083522" y="4191000"/>
            <a:ext cx="2967908" cy="1403838"/>
          </a:xfrm>
          <a:prstGeom prst="rect">
            <a:avLst/>
          </a:prstGeom>
          <a:solidFill>
            <a:schemeClr val="bg1">
              <a:alpha val="75000"/>
            </a:schemeClr>
          </a:solidFill>
          <a:effectLst>
            <a:softEdge rad="63500"/>
          </a:effectLst>
        </p:spPr>
        <p:txBody>
          <a:bodyPr wrap="square" rtlCol="0" anchor="ctr" anchorCtr="0">
            <a:noAutofit/>
          </a:bodyPr>
          <a:lstStyle/>
          <a:p>
            <a:pPr algn="ctr"/>
            <a:r>
              <a:rPr lang="en-US" dirty="0" smtClean="0">
                <a:latin typeface="Arial" pitchFamily="34" charset="0"/>
                <a:cs typeface="Arial" pitchFamily="34" charset="0"/>
              </a:rPr>
              <a:t>Hanger rod supports piping weight and keeps it off of the pump flanges below</a:t>
            </a:r>
            <a:endParaRPr lang="en-US" sz="1800" dirty="0">
              <a:latin typeface="Arial" pitchFamily="34" charset="0"/>
              <a:cs typeface="Arial" pitchFamily="34" charset="0"/>
            </a:endParaRPr>
          </a:p>
        </p:txBody>
      </p:sp>
      <p:sp>
        <p:nvSpPr>
          <p:cNvPr id="9" name="Right Arrow 8"/>
          <p:cNvSpPr/>
          <p:nvPr/>
        </p:nvSpPr>
        <p:spPr>
          <a:xfrm rot="18190355">
            <a:off x="7178659" y="3562110"/>
            <a:ext cx="489204" cy="48463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48</a:t>
            </a:fld>
            <a:endParaRPr lang="en-US"/>
          </a:p>
        </p:txBody>
      </p:sp>
    </p:spTree>
    <p:extLst>
      <p:ext uri="{BB962C8B-B14F-4D97-AF65-F5344CB8AC3E}">
        <p14:creationId xmlns:p14="http://schemas.microsoft.com/office/powerpoint/2010/main" val="233599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Users\David\Documents\Technical Pictures\Seattle Crt  House\11-15-02 Site Visit Pictures\DC290_02\Spring hanger E end CH2 EX0000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1589" y="0"/>
            <a:ext cx="459241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chemeClr val="bg1"/>
                </a:solidFill>
              </a:rPr>
              <a:t>H</a:t>
            </a:r>
            <a:r>
              <a:rPr lang="en-US" dirty="0" smtClean="0">
                <a:solidFill>
                  <a:schemeClr val="bg1"/>
                </a:solidFill>
              </a:rPr>
              <a:t>angers</a:t>
            </a:r>
            <a:endParaRPr lang="en-US" dirty="0">
              <a:solidFill>
                <a:schemeClr val="bg1"/>
              </a:solidFill>
            </a:endParaRPr>
          </a:p>
        </p:txBody>
      </p:sp>
      <p:sp>
        <p:nvSpPr>
          <p:cNvPr id="3" name="Content Placeholder 2"/>
          <p:cNvSpPr>
            <a:spLocks noGrp="1"/>
          </p:cNvSpPr>
          <p:nvPr>
            <p:ph sz="half" idx="1"/>
          </p:nvPr>
        </p:nvSpPr>
        <p:spPr>
          <a:xfrm>
            <a:off x="457200" y="1600200"/>
            <a:ext cx="4038600" cy="5257800"/>
          </a:xfrm>
        </p:spPr>
        <p:txBody>
          <a:bodyPr>
            <a:normAutofit lnSpcReduction="10000"/>
          </a:bodyPr>
          <a:lstStyle/>
          <a:p>
            <a:pPr marL="342900" indent="-342900">
              <a:buFont typeface="Arial" pitchFamily="34" charset="0"/>
              <a:buChar char="•"/>
            </a:pPr>
            <a:r>
              <a:rPr lang="en-US" dirty="0" smtClean="0"/>
              <a:t>Need to fully support the weight of the pipe and water</a:t>
            </a:r>
          </a:p>
          <a:p>
            <a:pPr marL="693738" lvl="1"/>
            <a:r>
              <a:rPr lang="en-US" dirty="0" smtClean="0"/>
              <a:t>No stress on equipment flanges</a:t>
            </a:r>
          </a:p>
          <a:p>
            <a:pPr marL="693738" lvl="1"/>
            <a:r>
              <a:rPr lang="en-US" dirty="0" smtClean="0"/>
              <a:t>Attachment points sufficient for the imposed loads</a:t>
            </a:r>
          </a:p>
          <a:p>
            <a:pPr marL="342900" indent="-342900">
              <a:buFont typeface="Arial" pitchFamily="34" charset="0"/>
              <a:buChar char="•"/>
            </a:pPr>
            <a:r>
              <a:rPr lang="en-US" dirty="0" smtClean="0"/>
              <a:t>Need to constrain and guide movement</a:t>
            </a:r>
          </a:p>
          <a:p>
            <a:pPr marL="693738" lvl="1"/>
            <a:r>
              <a:rPr lang="en-US" dirty="0"/>
              <a:t>Vibration isolation</a:t>
            </a:r>
          </a:p>
          <a:p>
            <a:pPr marL="693738" lvl="1"/>
            <a:r>
              <a:rPr lang="en-US" dirty="0" smtClean="0">
                <a:noFill/>
              </a:rPr>
              <a:t>Normal operation</a:t>
            </a:r>
          </a:p>
          <a:p>
            <a:pPr marL="693738" lvl="1"/>
            <a:r>
              <a:rPr lang="en-US" dirty="0" smtClean="0">
                <a:noFill/>
              </a:rPr>
              <a:t>Seismic events</a:t>
            </a:r>
          </a:p>
          <a:p>
            <a:pPr marL="342900" indent="-342900">
              <a:buFont typeface="Arial" pitchFamily="34" charset="0"/>
              <a:buChar char="•"/>
            </a:pPr>
            <a:r>
              <a:rPr lang="en-US" dirty="0" smtClean="0">
                <a:noFill/>
              </a:rPr>
              <a:t>Need to be coordinated with anchors, guides, and expansion loops</a:t>
            </a:r>
          </a:p>
          <a:p>
            <a:pPr marL="342900" indent="-342900">
              <a:buFont typeface="Arial" pitchFamily="34" charset="0"/>
              <a:buChar char="•"/>
            </a:pPr>
            <a:r>
              <a:rPr lang="en-US" dirty="0" smtClean="0">
                <a:noFill/>
              </a:rPr>
              <a:t>Need to be coordinated with insulation</a:t>
            </a:r>
            <a:endParaRPr lang="en-US" dirty="0">
              <a:noFill/>
            </a:endParaRPr>
          </a:p>
        </p:txBody>
      </p:sp>
      <p:sp>
        <p:nvSpPr>
          <p:cNvPr id="7" name="TextBox 6"/>
          <p:cNvSpPr txBox="1"/>
          <p:nvPr/>
        </p:nvSpPr>
        <p:spPr>
          <a:xfrm>
            <a:off x="4686139" y="457200"/>
            <a:ext cx="2857660" cy="1752600"/>
          </a:xfrm>
          <a:prstGeom prst="rect">
            <a:avLst/>
          </a:prstGeom>
          <a:solidFill>
            <a:schemeClr val="bg1">
              <a:alpha val="75000"/>
            </a:schemeClr>
          </a:solidFill>
          <a:effectLst>
            <a:softEdge rad="63500"/>
          </a:effectLst>
        </p:spPr>
        <p:txBody>
          <a:bodyPr wrap="square" rtlCol="0" anchor="ctr" anchorCtr="0">
            <a:noAutofit/>
          </a:bodyPr>
          <a:lstStyle/>
          <a:p>
            <a:pPr algn="ctr"/>
            <a:r>
              <a:rPr lang="en-US" dirty="0" smtClean="0">
                <a:solidFill>
                  <a:srgbClr val="FF0000"/>
                </a:solidFill>
                <a:latin typeface="Arial" pitchFamily="34" charset="0"/>
                <a:cs typeface="Arial" pitchFamily="34" charset="0"/>
              </a:rPr>
              <a:t>Spring </a:t>
            </a:r>
            <a:r>
              <a:rPr lang="en-US" dirty="0" smtClean="0">
                <a:latin typeface="Arial" pitchFamily="34" charset="0"/>
                <a:cs typeface="Arial" pitchFamily="34" charset="0"/>
              </a:rPr>
              <a:t>and </a:t>
            </a:r>
            <a:r>
              <a:rPr lang="en-US" dirty="0" smtClean="0">
                <a:solidFill>
                  <a:srgbClr val="0000FF"/>
                </a:solidFill>
                <a:latin typeface="Arial" pitchFamily="34" charset="0"/>
                <a:cs typeface="Arial" pitchFamily="34" charset="0"/>
              </a:rPr>
              <a:t>neoprene</a:t>
            </a:r>
            <a:r>
              <a:rPr lang="en-US" dirty="0" smtClean="0">
                <a:latin typeface="Arial" pitchFamily="34" charset="0"/>
                <a:cs typeface="Arial" pitchFamily="34" charset="0"/>
              </a:rPr>
              <a:t> isolators prevent vibration from reaching building structure</a:t>
            </a:r>
            <a:endParaRPr lang="en-US" sz="1800" dirty="0">
              <a:solidFill>
                <a:srgbClr val="0000FF"/>
              </a:solidFill>
              <a:latin typeface="Arial" pitchFamily="34" charset="0"/>
              <a:cs typeface="Arial" pitchFamily="34" charset="0"/>
            </a:endParaRPr>
          </a:p>
        </p:txBody>
      </p:sp>
      <p:sp>
        <p:nvSpPr>
          <p:cNvPr id="8" name="Right Arrow 7"/>
          <p:cNvSpPr/>
          <p:nvPr/>
        </p:nvSpPr>
        <p:spPr>
          <a:xfrm rot="11951358">
            <a:off x="7299196" y="3503385"/>
            <a:ext cx="489204" cy="48463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8182240">
            <a:off x="7110042" y="2389768"/>
            <a:ext cx="489204" cy="484632"/>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49</a:t>
            </a:fld>
            <a:endParaRPr lang="en-US"/>
          </a:p>
        </p:txBody>
      </p:sp>
    </p:spTree>
    <p:extLst>
      <p:ext uri="{BB962C8B-B14F-4D97-AF65-F5344CB8AC3E}">
        <p14:creationId xmlns:p14="http://schemas.microsoft.com/office/powerpoint/2010/main" val="215834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Pipe Joints</a:t>
            </a:r>
            <a:endParaRPr lang="en-US" dirty="0"/>
          </a:p>
        </p:txBody>
      </p:sp>
      <p:sp>
        <p:nvSpPr>
          <p:cNvPr id="3" name="Content Placeholder 2"/>
          <p:cNvSpPr>
            <a:spLocks noGrp="1"/>
          </p:cNvSpPr>
          <p:nvPr>
            <p:ph sz="half" idx="1"/>
          </p:nvPr>
        </p:nvSpPr>
        <p:spPr>
          <a:xfrm>
            <a:off x="457200" y="1600200"/>
            <a:ext cx="4038600" cy="5181600"/>
          </a:xfrm>
        </p:spPr>
        <p:txBody>
          <a:bodyPr>
            <a:normAutofit/>
          </a:bodyPr>
          <a:lstStyle/>
          <a:p>
            <a:r>
              <a:rPr lang="en-US" sz="1900" dirty="0" smtClean="0"/>
              <a:t>Most materials can be joined by a number of </a:t>
            </a:r>
            <a:r>
              <a:rPr lang="en-US" sz="1900" dirty="0"/>
              <a:t>m</a:t>
            </a:r>
            <a:r>
              <a:rPr lang="en-US" sz="1900" dirty="0" smtClean="0"/>
              <a:t>ethods</a:t>
            </a:r>
          </a:p>
          <a:p>
            <a:pPr lvl="1"/>
            <a:r>
              <a:rPr lang="en-US" sz="1900" dirty="0" smtClean="0"/>
              <a:t>Threads</a:t>
            </a:r>
          </a:p>
          <a:p>
            <a:pPr lvl="1"/>
            <a:r>
              <a:rPr lang="en-US" sz="1900" dirty="0" smtClean="0"/>
              <a:t>Solder</a:t>
            </a:r>
          </a:p>
          <a:p>
            <a:pPr lvl="1"/>
            <a:r>
              <a:rPr lang="en-US" sz="1900" dirty="0" smtClean="0"/>
              <a:t>Braze</a:t>
            </a:r>
          </a:p>
          <a:p>
            <a:pPr lvl="1"/>
            <a:r>
              <a:rPr lang="en-US" sz="1900" dirty="0" smtClean="0"/>
              <a:t>Welding</a:t>
            </a:r>
          </a:p>
          <a:p>
            <a:pPr lvl="1"/>
            <a:r>
              <a:rPr lang="en-US" sz="1900" dirty="0" smtClean="0"/>
              <a:t>Flanges</a:t>
            </a:r>
          </a:p>
          <a:p>
            <a:pPr lvl="1"/>
            <a:r>
              <a:rPr lang="en-US" sz="1900" dirty="0" smtClean="0"/>
              <a:t>Grooved joints</a:t>
            </a:r>
          </a:p>
          <a:p>
            <a:pPr lvl="2"/>
            <a:r>
              <a:rPr lang="en-US" sz="1900" dirty="0" smtClean="0"/>
              <a:t>Different gaskets for different applications</a:t>
            </a:r>
          </a:p>
          <a:p>
            <a:pPr lvl="2"/>
            <a:r>
              <a:rPr lang="en-US" sz="1900" dirty="0" smtClean="0"/>
              <a:t>Color = Intended use</a:t>
            </a:r>
          </a:p>
          <a:p>
            <a:pPr lvl="1"/>
            <a:r>
              <a:rPr lang="en-US" sz="1900" dirty="0" smtClean="0">
                <a:noFill/>
              </a:rPr>
              <a:t>Flare joints</a:t>
            </a:r>
          </a:p>
          <a:p>
            <a:pPr lvl="1"/>
            <a:r>
              <a:rPr lang="en-US" sz="1900" dirty="0" smtClean="0">
                <a:noFill/>
              </a:rPr>
              <a:t>Compression joints</a:t>
            </a:r>
          </a:p>
        </p:txBody>
      </p:sp>
      <p:pic>
        <p:nvPicPr>
          <p:cNvPr id="20482" name="Picture 2" descr="C:\ComIT\Project Data\Doe_LibraryASC\Doe Library Annex Pictures\08-17-07\Vic gask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4878" y="1894047"/>
            <a:ext cx="4097443" cy="3073082"/>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5</a:t>
            </a:fld>
            <a:endParaRPr lang="en-US"/>
          </a:p>
        </p:txBody>
      </p:sp>
    </p:spTree>
    <p:extLst>
      <p:ext uri="{BB962C8B-B14F-4D97-AF65-F5344CB8AC3E}">
        <p14:creationId xmlns:p14="http://schemas.microsoft.com/office/powerpoint/2010/main" val="157104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David\Documents\Technical Pictures\Seattle Crt  House\11-06-02 Site Visit Pictures\East Elevation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1589" y="0"/>
            <a:ext cx="459241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chemeClr val="bg1"/>
                </a:solidFill>
              </a:rPr>
              <a:t>H</a:t>
            </a:r>
            <a:r>
              <a:rPr lang="en-US" dirty="0" smtClean="0">
                <a:solidFill>
                  <a:schemeClr val="bg1"/>
                </a:solidFill>
              </a:rPr>
              <a:t>angers</a:t>
            </a:r>
            <a:endParaRPr lang="en-US" dirty="0">
              <a:solidFill>
                <a:schemeClr val="bg1"/>
              </a:solidFill>
            </a:endParaRPr>
          </a:p>
        </p:txBody>
      </p:sp>
      <p:sp>
        <p:nvSpPr>
          <p:cNvPr id="3" name="Content Placeholder 2"/>
          <p:cNvSpPr>
            <a:spLocks noGrp="1"/>
          </p:cNvSpPr>
          <p:nvPr>
            <p:ph sz="half" idx="1"/>
          </p:nvPr>
        </p:nvSpPr>
        <p:spPr>
          <a:xfrm>
            <a:off x="457200" y="1600200"/>
            <a:ext cx="4038600" cy="5257800"/>
          </a:xfrm>
        </p:spPr>
        <p:txBody>
          <a:bodyPr>
            <a:normAutofit lnSpcReduction="10000"/>
          </a:bodyPr>
          <a:lstStyle/>
          <a:p>
            <a:pPr marL="342900" indent="-342900">
              <a:buFont typeface="Arial" pitchFamily="34" charset="0"/>
              <a:buChar char="•"/>
            </a:pPr>
            <a:r>
              <a:rPr lang="en-US" dirty="0" smtClean="0"/>
              <a:t>Need to fully support the weight of the pipe and water</a:t>
            </a:r>
          </a:p>
          <a:p>
            <a:pPr marL="693738" lvl="1"/>
            <a:r>
              <a:rPr lang="en-US" dirty="0" smtClean="0"/>
              <a:t>No stress on equipment flanges</a:t>
            </a:r>
          </a:p>
          <a:p>
            <a:pPr marL="693738" lvl="1"/>
            <a:r>
              <a:rPr lang="en-US" dirty="0" smtClean="0"/>
              <a:t>Attachment points sufficient for the imposed loads</a:t>
            </a:r>
          </a:p>
          <a:p>
            <a:pPr marL="342900" indent="-342900">
              <a:buFont typeface="Arial" pitchFamily="34" charset="0"/>
              <a:buChar char="•"/>
            </a:pPr>
            <a:r>
              <a:rPr lang="en-US" dirty="0" smtClean="0"/>
              <a:t>Need to constrain and guide movement</a:t>
            </a:r>
          </a:p>
          <a:p>
            <a:pPr marL="693738" lvl="1"/>
            <a:r>
              <a:rPr lang="en-US" dirty="0"/>
              <a:t>Vibration isolation</a:t>
            </a:r>
          </a:p>
          <a:p>
            <a:pPr marL="693738" lvl="1"/>
            <a:r>
              <a:rPr lang="en-US" dirty="0" smtClean="0"/>
              <a:t>Normal operation</a:t>
            </a:r>
          </a:p>
          <a:p>
            <a:pPr marL="693738" lvl="1"/>
            <a:r>
              <a:rPr lang="en-US" dirty="0" smtClean="0">
                <a:noFill/>
              </a:rPr>
              <a:t>Seismic events</a:t>
            </a:r>
          </a:p>
          <a:p>
            <a:pPr marL="342900" indent="-342900">
              <a:buFont typeface="Arial" pitchFamily="34" charset="0"/>
              <a:buChar char="•"/>
            </a:pPr>
            <a:r>
              <a:rPr lang="en-US" dirty="0" smtClean="0">
                <a:noFill/>
              </a:rPr>
              <a:t>Need to be coordinated with anchors, guides, and expansion loops</a:t>
            </a:r>
          </a:p>
          <a:p>
            <a:pPr marL="342900" indent="-342900">
              <a:buFont typeface="Arial" pitchFamily="34" charset="0"/>
              <a:buChar char="•"/>
            </a:pPr>
            <a:r>
              <a:rPr lang="en-US" dirty="0" smtClean="0">
                <a:noFill/>
              </a:rPr>
              <a:t>Need to be coordinated with insulation</a:t>
            </a:r>
            <a:endParaRPr lang="en-US" dirty="0">
              <a:noFill/>
            </a:endParaRPr>
          </a:p>
        </p:txBody>
      </p:sp>
      <p:sp>
        <p:nvSpPr>
          <p:cNvPr id="7" name="TextBox 6"/>
          <p:cNvSpPr txBox="1"/>
          <p:nvPr/>
        </p:nvSpPr>
        <p:spPr>
          <a:xfrm>
            <a:off x="2652345" y="4876800"/>
            <a:ext cx="5187457" cy="1752600"/>
          </a:xfrm>
          <a:prstGeom prst="rect">
            <a:avLst/>
          </a:prstGeom>
          <a:solidFill>
            <a:schemeClr val="bg1">
              <a:alpha val="75000"/>
            </a:schemeClr>
          </a:solidFill>
          <a:effectLst>
            <a:softEdge rad="63500"/>
          </a:effectLst>
        </p:spPr>
        <p:txBody>
          <a:bodyPr wrap="square" rtlCol="0" anchor="ctr" anchorCtr="0">
            <a:noAutofit/>
          </a:bodyPr>
          <a:lstStyle/>
          <a:p>
            <a:pPr algn="ctr"/>
            <a:r>
              <a:rPr lang="en-US" dirty="0" smtClean="0">
                <a:latin typeface="Arial" pitchFamily="34" charset="0"/>
                <a:cs typeface="Arial" pitchFamily="34" charset="0"/>
              </a:rPr>
              <a:t>The vertical pipe risers in this 450 foot tall high rise can expand 3-4 inches or more when subjected to the temperature change associated with standing empty on a cold day vs. being filled and coming up to operating temperature</a:t>
            </a:r>
            <a:endParaRPr lang="en-US" sz="1800" dirty="0">
              <a:latin typeface="Arial" pitchFamily="34" charset="0"/>
              <a:cs typeface="Arial" pitchFamily="34" charset="0"/>
            </a:endParaRPr>
          </a:p>
        </p:txBody>
      </p:sp>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50</a:t>
            </a:fld>
            <a:endParaRPr lang="en-US"/>
          </a:p>
        </p:txBody>
      </p:sp>
    </p:spTree>
    <p:extLst>
      <p:ext uri="{BB962C8B-B14F-4D97-AF65-F5344CB8AC3E}">
        <p14:creationId xmlns:p14="http://schemas.microsoft.com/office/powerpoint/2010/main" val="319565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ComIT\Project Data\DavisHall\CITRIS - Davis Hall Pictures\02-20-09\DSCN028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1110"/>
          <a:stretch/>
        </p:blipFill>
        <p:spPr bwMode="auto">
          <a:xfrm rot="5400000">
            <a:off x="3417117" y="1143000"/>
            <a:ext cx="6858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chemeClr val="bg1"/>
                </a:solidFill>
              </a:rPr>
              <a:t>H</a:t>
            </a:r>
            <a:r>
              <a:rPr lang="en-US" dirty="0" smtClean="0">
                <a:solidFill>
                  <a:schemeClr val="bg1"/>
                </a:solidFill>
              </a:rPr>
              <a:t>angers</a:t>
            </a:r>
            <a:endParaRPr lang="en-US" dirty="0">
              <a:solidFill>
                <a:schemeClr val="bg1"/>
              </a:solidFill>
            </a:endParaRPr>
          </a:p>
        </p:txBody>
      </p:sp>
      <p:sp>
        <p:nvSpPr>
          <p:cNvPr id="3" name="Content Placeholder 2"/>
          <p:cNvSpPr>
            <a:spLocks noGrp="1"/>
          </p:cNvSpPr>
          <p:nvPr>
            <p:ph sz="half" idx="1"/>
          </p:nvPr>
        </p:nvSpPr>
        <p:spPr>
          <a:xfrm>
            <a:off x="457200" y="1600200"/>
            <a:ext cx="4038600" cy="5257800"/>
          </a:xfrm>
        </p:spPr>
        <p:txBody>
          <a:bodyPr>
            <a:normAutofit lnSpcReduction="10000"/>
          </a:bodyPr>
          <a:lstStyle/>
          <a:p>
            <a:pPr marL="342900" indent="-342900">
              <a:buFont typeface="Arial" pitchFamily="34" charset="0"/>
              <a:buChar char="•"/>
            </a:pPr>
            <a:r>
              <a:rPr lang="en-US" dirty="0" smtClean="0"/>
              <a:t>Need to fully support the weight of the pipe and water</a:t>
            </a:r>
          </a:p>
          <a:p>
            <a:pPr marL="693738" lvl="1"/>
            <a:r>
              <a:rPr lang="en-US" dirty="0" smtClean="0"/>
              <a:t>No stress on equipment flanges</a:t>
            </a:r>
          </a:p>
          <a:p>
            <a:pPr marL="693738" lvl="1"/>
            <a:r>
              <a:rPr lang="en-US" dirty="0" smtClean="0"/>
              <a:t>Attachment points sufficient for the imposed loads</a:t>
            </a:r>
          </a:p>
          <a:p>
            <a:pPr marL="342900" indent="-342900">
              <a:buFont typeface="Arial" pitchFamily="34" charset="0"/>
              <a:buChar char="•"/>
            </a:pPr>
            <a:r>
              <a:rPr lang="en-US" dirty="0" smtClean="0"/>
              <a:t>Need to constrain and guide movement</a:t>
            </a:r>
          </a:p>
          <a:p>
            <a:pPr marL="693738" lvl="1"/>
            <a:r>
              <a:rPr lang="en-US" dirty="0" smtClean="0"/>
              <a:t>Normal operation</a:t>
            </a:r>
          </a:p>
          <a:p>
            <a:pPr marL="693738" lvl="1"/>
            <a:r>
              <a:rPr lang="en-US" dirty="0"/>
              <a:t>Vibration isolation</a:t>
            </a:r>
          </a:p>
          <a:p>
            <a:pPr marL="693738" lvl="1"/>
            <a:r>
              <a:rPr lang="en-US" dirty="0" smtClean="0"/>
              <a:t>Seismic events</a:t>
            </a:r>
          </a:p>
          <a:p>
            <a:pPr marL="342900" indent="-342900">
              <a:buFont typeface="Arial" pitchFamily="34" charset="0"/>
              <a:buChar char="•"/>
            </a:pPr>
            <a:r>
              <a:rPr lang="en-US" dirty="0" smtClean="0">
                <a:noFill/>
              </a:rPr>
              <a:t>Need to be coordinated with anchors, guides, and expansion loops</a:t>
            </a:r>
          </a:p>
          <a:p>
            <a:pPr marL="342900" indent="-342900">
              <a:buFont typeface="Arial" pitchFamily="34" charset="0"/>
              <a:buChar char="•"/>
            </a:pPr>
            <a:r>
              <a:rPr lang="en-US" dirty="0" smtClean="0">
                <a:noFill/>
              </a:rPr>
              <a:t>Need to be coordinated with insulation</a:t>
            </a:r>
            <a:endParaRPr lang="en-US" dirty="0">
              <a:noFill/>
            </a:endParaRPr>
          </a:p>
        </p:txBody>
      </p:sp>
      <p:sp>
        <p:nvSpPr>
          <p:cNvPr id="7" name="TextBox 6"/>
          <p:cNvSpPr txBox="1"/>
          <p:nvPr/>
        </p:nvSpPr>
        <p:spPr>
          <a:xfrm>
            <a:off x="3729324" y="4876800"/>
            <a:ext cx="2857660" cy="1752600"/>
          </a:xfrm>
          <a:prstGeom prst="rect">
            <a:avLst/>
          </a:prstGeom>
          <a:solidFill>
            <a:schemeClr val="bg1">
              <a:alpha val="75000"/>
            </a:schemeClr>
          </a:solidFill>
          <a:effectLst>
            <a:softEdge rad="63500"/>
          </a:effectLst>
        </p:spPr>
        <p:txBody>
          <a:bodyPr wrap="square" rtlCol="0" anchor="ctr" anchorCtr="0">
            <a:noAutofit/>
          </a:bodyPr>
          <a:lstStyle/>
          <a:p>
            <a:pPr algn="ctr"/>
            <a:r>
              <a:rPr lang="en-US" dirty="0" smtClean="0">
                <a:latin typeface="Arial" pitchFamily="34" charset="0"/>
                <a:cs typeface="Arial" pitchFamily="34" charset="0"/>
              </a:rPr>
              <a:t>Angle iron </a:t>
            </a:r>
            <a:r>
              <a:rPr lang="en-US" dirty="0" smtClean="0">
                <a:solidFill>
                  <a:schemeClr val="accent4"/>
                </a:solidFill>
                <a:latin typeface="Arial" pitchFamily="34" charset="0"/>
                <a:cs typeface="Arial" pitchFamily="34" charset="0"/>
              </a:rPr>
              <a:t>reinforces hanger rod </a:t>
            </a:r>
            <a:r>
              <a:rPr lang="en-US" dirty="0" smtClean="0">
                <a:latin typeface="Arial" pitchFamily="34" charset="0"/>
                <a:cs typeface="Arial" pitchFamily="34" charset="0"/>
              </a:rPr>
              <a:t>and </a:t>
            </a:r>
            <a:r>
              <a:rPr lang="en-US" dirty="0" smtClean="0">
                <a:solidFill>
                  <a:srgbClr val="0000FF"/>
                </a:solidFill>
                <a:latin typeface="Arial" pitchFamily="34" charset="0"/>
                <a:cs typeface="Arial" pitchFamily="34" charset="0"/>
              </a:rPr>
              <a:t>prevents lateral movement</a:t>
            </a:r>
            <a:r>
              <a:rPr lang="en-US" dirty="0" smtClean="0">
                <a:latin typeface="Arial" pitchFamily="34" charset="0"/>
                <a:cs typeface="Arial" pitchFamily="34" charset="0"/>
              </a:rPr>
              <a:t>.  Similar braces </a:t>
            </a:r>
            <a:r>
              <a:rPr lang="en-US" dirty="0" smtClean="0">
                <a:solidFill>
                  <a:srgbClr val="009900"/>
                </a:solidFill>
                <a:latin typeface="Arial" pitchFamily="34" charset="0"/>
                <a:cs typeface="Arial" pitchFamily="34" charset="0"/>
              </a:rPr>
              <a:t>prevent longitudinal movement </a:t>
            </a:r>
            <a:r>
              <a:rPr lang="en-US" dirty="0" smtClean="0">
                <a:latin typeface="Arial" pitchFamily="34" charset="0"/>
                <a:cs typeface="Arial" pitchFamily="34" charset="0"/>
              </a:rPr>
              <a:t>on long runs</a:t>
            </a:r>
            <a:endParaRPr lang="en-US" sz="1800" dirty="0">
              <a:solidFill>
                <a:srgbClr val="0000FF"/>
              </a:solidFill>
              <a:latin typeface="Arial" pitchFamily="34" charset="0"/>
              <a:cs typeface="Arial" pitchFamily="34" charset="0"/>
            </a:endParaRPr>
          </a:p>
        </p:txBody>
      </p:sp>
      <p:sp>
        <p:nvSpPr>
          <p:cNvPr id="8" name="Right Arrow 7"/>
          <p:cNvSpPr/>
          <p:nvPr/>
        </p:nvSpPr>
        <p:spPr>
          <a:xfrm rot="11467822">
            <a:off x="7585976" y="2092171"/>
            <a:ext cx="489204" cy="48463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9395952">
            <a:off x="5897180" y="1807194"/>
            <a:ext cx="489204" cy="484632"/>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7963702">
            <a:off x="4582375" y="3402024"/>
            <a:ext cx="489204" cy="484632"/>
          </a:xfrm>
          <a:prstGeom prst="rightArrow">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51</a:t>
            </a:fld>
            <a:endParaRPr lang="en-US"/>
          </a:p>
        </p:txBody>
      </p:sp>
    </p:spTree>
    <p:extLst>
      <p:ext uri="{BB962C8B-B14F-4D97-AF65-F5344CB8AC3E}">
        <p14:creationId xmlns:p14="http://schemas.microsoft.com/office/powerpoint/2010/main" val="90373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H</a:t>
            </a:r>
            <a:r>
              <a:rPr lang="en-US" dirty="0" smtClean="0">
                <a:solidFill>
                  <a:schemeClr val="bg1"/>
                </a:solidFill>
              </a:rPr>
              <a:t>angers</a:t>
            </a:r>
            <a:endParaRPr lang="en-US" dirty="0">
              <a:solidFill>
                <a:schemeClr val="bg1"/>
              </a:solidFill>
            </a:endParaRPr>
          </a:p>
        </p:txBody>
      </p:sp>
      <p:sp>
        <p:nvSpPr>
          <p:cNvPr id="3" name="Content Placeholder 2"/>
          <p:cNvSpPr>
            <a:spLocks noGrp="1"/>
          </p:cNvSpPr>
          <p:nvPr>
            <p:ph sz="half" idx="1"/>
          </p:nvPr>
        </p:nvSpPr>
        <p:spPr>
          <a:xfrm>
            <a:off x="457200" y="1600200"/>
            <a:ext cx="4038600" cy="5257800"/>
          </a:xfrm>
        </p:spPr>
        <p:txBody>
          <a:bodyPr>
            <a:normAutofit lnSpcReduction="10000"/>
          </a:bodyPr>
          <a:lstStyle/>
          <a:p>
            <a:pPr marL="342900" indent="-342900">
              <a:buFont typeface="Arial" pitchFamily="34" charset="0"/>
              <a:buChar char="•"/>
            </a:pPr>
            <a:r>
              <a:rPr lang="en-US" dirty="0" smtClean="0"/>
              <a:t>Need to fully support the weight of the pipe and water</a:t>
            </a:r>
          </a:p>
          <a:p>
            <a:pPr marL="693738" lvl="1"/>
            <a:r>
              <a:rPr lang="en-US" dirty="0" smtClean="0"/>
              <a:t>No stress on equipment flanges</a:t>
            </a:r>
          </a:p>
          <a:p>
            <a:pPr marL="693738" lvl="1"/>
            <a:r>
              <a:rPr lang="en-US" dirty="0" smtClean="0"/>
              <a:t>Attachment points sufficient for the imposed loads</a:t>
            </a:r>
          </a:p>
          <a:p>
            <a:pPr marL="342900" indent="-342900">
              <a:buFont typeface="Arial" pitchFamily="34" charset="0"/>
              <a:buChar char="•"/>
            </a:pPr>
            <a:r>
              <a:rPr lang="en-US" dirty="0" smtClean="0"/>
              <a:t>Need to constrain and guide movement</a:t>
            </a:r>
          </a:p>
          <a:p>
            <a:pPr marL="693738" lvl="1"/>
            <a:r>
              <a:rPr lang="en-US" dirty="0" smtClean="0"/>
              <a:t>Normal operation</a:t>
            </a:r>
          </a:p>
          <a:p>
            <a:pPr marL="693738" lvl="1"/>
            <a:r>
              <a:rPr lang="en-US" dirty="0" smtClean="0"/>
              <a:t>Seismic events</a:t>
            </a:r>
          </a:p>
          <a:p>
            <a:pPr marL="693738" lvl="1"/>
            <a:r>
              <a:rPr lang="en-US" dirty="0" smtClean="0"/>
              <a:t>Vibration isolation</a:t>
            </a:r>
          </a:p>
          <a:p>
            <a:pPr marL="342900" indent="-342900">
              <a:buFont typeface="Arial" pitchFamily="34" charset="0"/>
              <a:buChar char="•"/>
            </a:pPr>
            <a:r>
              <a:rPr lang="en-US" dirty="0"/>
              <a:t>Need to be coordinated with anchors, guides, and expansion </a:t>
            </a:r>
            <a:r>
              <a:rPr lang="en-US" dirty="0" smtClean="0"/>
              <a:t>loops</a:t>
            </a:r>
          </a:p>
          <a:p>
            <a:pPr marL="342900" indent="-342900">
              <a:buFont typeface="Arial" pitchFamily="34" charset="0"/>
              <a:buChar char="•"/>
            </a:pPr>
            <a:r>
              <a:rPr lang="en-US" dirty="0" smtClean="0">
                <a:noFill/>
              </a:rPr>
              <a:t>Need to be coordinated with insulation</a:t>
            </a:r>
            <a:endParaRPr lang="en-US" dirty="0">
              <a:noFill/>
            </a:endParaRPr>
          </a:p>
        </p:txBody>
      </p:sp>
      <p:pic>
        <p:nvPicPr>
          <p:cNvPr id="5" name="Picture 2" descr="C:\Users\David\Documents\Technical Pictures\EPA - Manchester WA Lab EBCx\12-11-08\DSCF5248 End 12-2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784668"/>
            <a:ext cx="4389120" cy="329184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52</a:t>
            </a:fld>
            <a:endParaRPr lang="en-US"/>
          </a:p>
        </p:txBody>
      </p:sp>
    </p:spTree>
    <p:extLst>
      <p:ext uri="{BB962C8B-B14F-4D97-AF65-F5344CB8AC3E}">
        <p14:creationId xmlns:p14="http://schemas.microsoft.com/office/powerpoint/2010/main" val="306126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H</a:t>
            </a:r>
            <a:r>
              <a:rPr lang="en-US" dirty="0" smtClean="0">
                <a:solidFill>
                  <a:schemeClr val="bg1"/>
                </a:solidFill>
              </a:rPr>
              <a:t>angers</a:t>
            </a:r>
            <a:endParaRPr lang="en-US" dirty="0">
              <a:solidFill>
                <a:schemeClr val="bg1"/>
              </a:solidFill>
            </a:endParaRPr>
          </a:p>
        </p:txBody>
      </p:sp>
      <p:sp>
        <p:nvSpPr>
          <p:cNvPr id="3" name="Content Placeholder 2"/>
          <p:cNvSpPr>
            <a:spLocks noGrp="1"/>
          </p:cNvSpPr>
          <p:nvPr>
            <p:ph sz="half" idx="1"/>
          </p:nvPr>
        </p:nvSpPr>
        <p:spPr>
          <a:xfrm>
            <a:off x="457200" y="1600200"/>
            <a:ext cx="4038600" cy="5257800"/>
          </a:xfrm>
        </p:spPr>
        <p:txBody>
          <a:bodyPr>
            <a:normAutofit lnSpcReduction="10000"/>
          </a:bodyPr>
          <a:lstStyle/>
          <a:p>
            <a:pPr marL="342900" indent="-342900">
              <a:buFont typeface="Arial" pitchFamily="34" charset="0"/>
              <a:buChar char="•"/>
            </a:pPr>
            <a:r>
              <a:rPr lang="en-US" dirty="0" smtClean="0"/>
              <a:t>Need to fully support the weight of the pipe and water</a:t>
            </a:r>
          </a:p>
          <a:p>
            <a:pPr marL="693738" lvl="1"/>
            <a:r>
              <a:rPr lang="en-US" dirty="0" smtClean="0"/>
              <a:t>No stress on equipment flanges</a:t>
            </a:r>
          </a:p>
          <a:p>
            <a:pPr marL="693738" lvl="1"/>
            <a:r>
              <a:rPr lang="en-US" dirty="0" smtClean="0"/>
              <a:t>Attachment points sufficient for the imposed loads</a:t>
            </a:r>
          </a:p>
          <a:p>
            <a:pPr marL="342900" indent="-342900">
              <a:buFont typeface="Arial" pitchFamily="34" charset="0"/>
              <a:buChar char="•"/>
            </a:pPr>
            <a:r>
              <a:rPr lang="en-US" dirty="0" smtClean="0"/>
              <a:t>Need to constrain and guide movement</a:t>
            </a:r>
          </a:p>
          <a:p>
            <a:pPr marL="693738" lvl="1"/>
            <a:r>
              <a:rPr lang="en-US" dirty="0" smtClean="0"/>
              <a:t>Normal operation</a:t>
            </a:r>
          </a:p>
          <a:p>
            <a:pPr marL="693738" lvl="1"/>
            <a:r>
              <a:rPr lang="en-US" dirty="0" smtClean="0"/>
              <a:t>Seismic events</a:t>
            </a:r>
          </a:p>
          <a:p>
            <a:pPr marL="693738" lvl="1"/>
            <a:r>
              <a:rPr lang="en-US" dirty="0" smtClean="0"/>
              <a:t>Vibration isolation</a:t>
            </a:r>
          </a:p>
          <a:p>
            <a:pPr marL="342900" indent="-342900">
              <a:buFont typeface="Arial" pitchFamily="34" charset="0"/>
              <a:buChar char="•"/>
            </a:pPr>
            <a:r>
              <a:rPr lang="en-US" dirty="0"/>
              <a:t>Need to be coordinated with anchors, guides, and expansion </a:t>
            </a:r>
            <a:r>
              <a:rPr lang="en-US" dirty="0" smtClean="0"/>
              <a:t>loops</a:t>
            </a:r>
          </a:p>
          <a:p>
            <a:pPr marL="342900" indent="-342900">
              <a:buFont typeface="Arial" pitchFamily="34" charset="0"/>
              <a:buChar char="•"/>
            </a:pPr>
            <a:r>
              <a:rPr lang="en-US" dirty="0" smtClean="0">
                <a:noFill/>
              </a:rPr>
              <a:t>Need to be coordinated with insulation</a:t>
            </a:r>
            <a:endParaRPr lang="en-US" dirty="0">
              <a:noFill/>
            </a:endParaRPr>
          </a:p>
        </p:txBody>
      </p:sp>
      <p:pic>
        <p:nvPicPr>
          <p:cNvPr id="21506" name="Picture 2" descr="C:\Users\David\Documents\Technical Pictures\Seattle Crt  House\01-06 to 09-03 Site Visit Pictures\HW line anchors L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8680" y="1783080"/>
            <a:ext cx="4389120" cy="329184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53</a:t>
            </a:fld>
            <a:endParaRPr lang="en-US"/>
          </a:p>
        </p:txBody>
      </p:sp>
    </p:spTree>
    <p:extLst>
      <p:ext uri="{BB962C8B-B14F-4D97-AF65-F5344CB8AC3E}">
        <p14:creationId xmlns:p14="http://schemas.microsoft.com/office/powerpoint/2010/main" val="272827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H</a:t>
            </a:r>
            <a:r>
              <a:rPr lang="en-US" dirty="0" smtClean="0">
                <a:solidFill>
                  <a:schemeClr val="bg1"/>
                </a:solidFill>
              </a:rPr>
              <a:t>angers</a:t>
            </a:r>
            <a:endParaRPr lang="en-US" dirty="0">
              <a:solidFill>
                <a:schemeClr val="bg1"/>
              </a:solidFill>
            </a:endParaRPr>
          </a:p>
        </p:txBody>
      </p:sp>
      <p:sp>
        <p:nvSpPr>
          <p:cNvPr id="3" name="Content Placeholder 2"/>
          <p:cNvSpPr>
            <a:spLocks noGrp="1"/>
          </p:cNvSpPr>
          <p:nvPr>
            <p:ph sz="half" idx="1"/>
          </p:nvPr>
        </p:nvSpPr>
        <p:spPr>
          <a:xfrm>
            <a:off x="457200" y="1600200"/>
            <a:ext cx="4038600" cy="5257800"/>
          </a:xfrm>
        </p:spPr>
        <p:txBody>
          <a:bodyPr>
            <a:normAutofit lnSpcReduction="10000"/>
          </a:bodyPr>
          <a:lstStyle/>
          <a:p>
            <a:pPr marL="342900" indent="-342900">
              <a:buFont typeface="Arial" pitchFamily="34" charset="0"/>
              <a:buChar char="•"/>
            </a:pPr>
            <a:r>
              <a:rPr lang="en-US" dirty="0" smtClean="0"/>
              <a:t>Need to fully support the weight of the pipe and water</a:t>
            </a:r>
          </a:p>
          <a:p>
            <a:pPr marL="693738" lvl="1"/>
            <a:r>
              <a:rPr lang="en-US" dirty="0" smtClean="0"/>
              <a:t>No stress on equipment flanges</a:t>
            </a:r>
          </a:p>
          <a:p>
            <a:pPr marL="693738" lvl="1"/>
            <a:r>
              <a:rPr lang="en-US" dirty="0" smtClean="0"/>
              <a:t>Attachment points sufficient for the imposed loads</a:t>
            </a:r>
          </a:p>
          <a:p>
            <a:pPr marL="342900" indent="-342900">
              <a:buFont typeface="Arial" pitchFamily="34" charset="0"/>
              <a:buChar char="•"/>
            </a:pPr>
            <a:r>
              <a:rPr lang="en-US" dirty="0" smtClean="0"/>
              <a:t>Need to constrain and guide movement</a:t>
            </a:r>
          </a:p>
          <a:p>
            <a:pPr marL="693738" lvl="1"/>
            <a:r>
              <a:rPr lang="en-US" dirty="0" smtClean="0"/>
              <a:t>Normal operation</a:t>
            </a:r>
          </a:p>
          <a:p>
            <a:pPr marL="693738" lvl="1"/>
            <a:r>
              <a:rPr lang="en-US" dirty="0" smtClean="0"/>
              <a:t>Seismic events</a:t>
            </a:r>
          </a:p>
          <a:p>
            <a:pPr marL="693738" lvl="1"/>
            <a:r>
              <a:rPr lang="en-US" dirty="0" smtClean="0"/>
              <a:t>Vibration isolation</a:t>
            </a:r>
          </a:p>
          <a:p>
            <a:pPr marL="342900" indent="-342900">
              <a:buFont typeface="Arial" pitchFamily="34" charset="0"/>
              <a:buChar char="•"/>
            </a:pPr>
            <a:r>
              <a:rPr lang="en-US" dirty="0"/>
              <a:t>Need to be coordinated with anchors, guides, and expansion </a:t>
            </a:r>
            <a:r>
              <a:rPr lang="en-US" dirty="0" smtClean="0"/>
              <a:t>loops</a:t>
            </a:r>
          </a:p>
          <a:p>
            <a:pPr marL="342900" indent="-342900">
              <a:buFont typeface="Arial" pitchFamily="34" charset="0"/>
              <a:buChar char="•"/>
            </a:pPr>
            <a:r>
              <a:rPr lang="en-US" dirty="0" smtClean="0"/>
              <a:t>Need to be coordinated with insulation</a:t>
            </a:r>
            <a:endParaRPr lang="en-US" dirty="0"/>
          </a:p>
        </p:txBody>
      </p:sp>
      <p:pic>
        <p:nvPicPr>
          <p:cNvPr id="14341" name="Picture 5" descr="C:\Users\David\Documents\Technical Pictures\Honda Photos\pipe insulation at hangers.JPG"/>
          <p:cNvPicPr>
            <a:picLocks noChangeAspect="1" noChangeArrowheads="1"/>
          </p:cNvPicPr>
          <p:nvPr/>
        </p:nvPicPr>
        <p:blipFill rotWithShape="1">
          <a:blip r:embed="rId2">
            <a:extLst>
              <a:ext uri="{28A0092B-C50C-407E-A947-70E740481C1C}">
                <a14:useLocalDpi xmlns:a14="http://schemas.microsoft.com/office/drawing/2010/main" val="0"/>
              </a:ext>
            </a:extLst>
          </a:blip>
          <a:srcRect l="27833" r="23196"/>
          <a:stretch/>
        </p:blipFill>
        <p:spPr bwMode="auto">
          <a:xfrm>
            <a:off x="4663440" y="350520"/>
            <a:ext cx="4480560" cy="612648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54</a:t>
            </a:fld>
            <a:endParaRPr lang="en-US"/>
          </a:p>
        </p:txBody>
      </p:sp>
    </p:spTree>
    <p:extLst>
      <p:ext uri="{BB962C8B-B14F-4D97-AF65-F5344CB8AC3E}">
        <p14:creationId xmlns:p14="http://schemas.microsoft.com/office/powerpoint/2010/main" val="265737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1143000"/>
          </a:xfrm>
        </p:spPr>
        <p:txBody>
          <a:bodyPr/>
          <a:lstStyle/>
          <a:p>
            <a:r>
              <a:rPr lang="en-US" dirty="0" smtClean="0"/>
              <a:t>Pump Vibration Isolation</a:t>
            </a:r>
            <a:endParaRPr lang="en-US" dirty="0"/>
          </a:p>
        </p:txBody>
      </p:sp>
      <p:sp>
        <p:nvSpPr>
          <p:cNvPr id="3" name="Content Placeholder 2"/>
          <p:cNvSpPr>
            <a:spLocks noGrp="1"/>
          </p:cNvSpPr>
          <p:nvPr>
            <p:ph sz="half" idx="1"/>
          </p:nvPr>
        </p:nvSpPr>
        <p:spPr/>
        <p:txBody>
          <a:bodyPr/>
          <a:lstStyle/>
          <a:p>
            <a:r>
              <a:rPr lang="en-US" dirty="0" smtClean="0"/>
              <a:t>Similar Considerations to Hangers</a:t>
            </a:r>
          </a:p>
          <a:p>
            <a:pPr lvl="1"/>
            <a:r>
              <a:rPr lang="en-US" dirty="0" smtClean="0"/>
              <a:t>Isolate pump from structure</a:t>
            </a:r>
          </a:p>
          <a:p>
            <a:pPr lvl="1"/>
            <a:r>
              <a:rPr lang="en-US" dirty="0" smtClean="0">
                <a:noFill/>
              </a:rPr>
              <a:t>Isolate pump from piping</a:t>
            </a:r>
          </a:p>
          <a:p>
            <a:pPr lvl="1"/>
            <a:r>
              <a:rPr lang="en-US" dirty="0" smtClean="0">
                <a:noFill/>
              </a:rPr>
              <a:t>Eliminate loads on pump flanges</a:t>
            </a:r>
            <a:endParaRPr lang="en-US" dirty="0">
              <a:noFill/>
            </a:endParaRPr>
          </a:p>
        </p:txBody>
      </p:sp>
      <p:pic>
        <p:nvPicPr>
          <p:cNvPr id="17410" name="Picture 2" descr="C:\ComIT\Project Data\UCBLawBldgPh3\UCB Law Building Infill Pictures\From Gary\CT Pump Seismic\CT pump Seismic.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077" r="30192"/>
          <a:stretch/>
        </p:blipFill>
        <p:spPr bwMode="auto">
          <a:xfrm>
            <a:off x="4648200" y="762000"/>
            <a:ext cx="4389120" cy="53325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57400" y="4648200"/>
            <a:ext cx="3577508" cy="1403838"/>
          </a:xfrm>
          <a:prstGeom prst="rect">
            <a:avLst/>
          </a:prstGeom>
          <a:solidFill>
            <a:schemeClr val="bg1">
              <a:alpha val="75000"/>
            </a:schemeClr>
          </a:solidFill>
          <a:effectLst>
            <a:softEdge rad="63500"/>
          </a:effectLst>
        </p:spPr>
        <p:txBody>
          <a:bodyPr wrap="square" rtlCol="0" anchor="ctr" anchorCtr="0">
            <a:noAutofit/>
          </a:bodyPr>
          <a:lstStyle/>
          <a:p>
            <a:pPr algn="ctr"/>
            <a:r>
              <a:rPr lang="en-US" dirty="0" smtClean="0">
                <a:solidFill>
                  <a:srgbClr val="FF0000"/>
                </a:solidFill>
                <a:latin typeface="Arial" pitchFamily="34" charset="0"/>
                <a:cs typeface="Arial" pitchFamily="34" charset="0"/>
              </a:rPr>
              <a:t>Springs</a:t>
            </a:r>
            <a:r>
              <a:rPr lang="en-US" dirty="0" smtClean="0">
                <a:latin typeface="Arial" pitchFamily="34" charset="0"/>
                <a:cs typeface="Arial" pitchFamily="34" charset="0"/>
              </a:rPr>
              <a:t> prevent day to day vibration transmission.  </a:t>
            </a:r>
            <a:r>
              <a:rPr lang="en-US" dirty="0" smtClean="0">
                <a:solidFill>
                  <a:srgbClr val="0000FF"/>
                </a:solidFill>
                <a:latin typeface="Arial" pitchFamily="34" charset="0"/>
                <a:cs typeface="Arial" pitchFamily="34" charset="0"/>
              </a:rPr>
              <a:t>Seismic </a:t>
            </a:r>
            <a:r>
              <a:rPr lang="en-US" dirty="0" err="1" smtClean="0">
                <a:solidFill>
                  <a:srgbClr val="0000FF"/>
                </a:solidFill>
                <a:latin typeface="Arial" pitchFamily="34" charset="0"/>
                <a:cs typeface="Arial" pitchFamily="34" charset="0"/>
              </a:rPr>
              <a:t>snubbers</a:t>
            </a:r>
            <a:r>
              <a:rPr lang="en-US" dirty="0" smtClean="0">
                <a:latin typeface="Arial" pitchFamily="34" charset="0"/>
                <a:cs typeface="Arial" pitchFamily="34" charset="0"/>
              </a:rPr>
              <a:t> limit movement during a seismic event</a:t>
            </a:r>
            <a:endParaRPr lang="en-US" sz="1800" dirty="0">
              <a:latin typeface="Arial" pitchFamily="34" charset="0"/>
              <a:cs typeface="Arial" pitchFamily="34" charset="0"/>
            </a:endParaRPr>
          </a:p>
        </p:txBody>
      </p:sp>
      <p:sp>
        <p:nvSpPr>
          <p:cNvPr id="7" name="Right Arrow 6"/>
          <p:cNvSpPr/>
          <p:nvPr/>
        </p:nvSpPr>
        <p:spPr>
          <a:xfrm rot="21296819">
            <a:off x="6192592" y="5107804"/>
            <a:ext cx="489204" cy="48463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6236996">
            <a:off x="8126735" y="3711088"/>
            <a:ext cx="489204" cy="484632"/>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55</a:t>
            </a:fld>
            <a:endParaRPr lang="en-US"/>
          </a:p>
        </p:txBody>
      </p:sp>
    </p:spTree>
    <p:extLst>
      <p:ext uri="{BB962C8B-B14F-4D97-AF65-F5344CB8AC3E}">
        <p14:creationId xmlns:p14="http://schemas.microsoft.com/office/powerpoint/2010/main" val="326982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1143000"/>
          </a:xfrm>
        </p:spPr>
        <p:txBody>
          <a:bodyPr/>
          <a:lstStyle/>
          <a:p>
            <a:r>
              <a:rPr lang="en-US" dirty="0" smtClean="0"/>
              <a:t>Pump Vibration Isolation</a:t>
            </a:r>
            <a:endParaRPr lang="en-US" dirty="0"/>
          </a:p>
        </p:txBody>
      </p:sp>
      <p:sp>
        <p:nvSpPr>
          <p:cNvPr id="3" name="Content Placeholder 2"/>
          <p:cNvSpPr>
            <a:spLocks noGrp="1"/>
          </p:cNvSpPr>
          <p:nvPr>
            <p:ph sz="half" idx="1"/>
          </p:nvPr>
        </p:nvSpPr>
        <p:spPr/>
        <p:txBody>
          <a:bodyPr/>
          <a:lstStyle/>
          <a:p>
            <a:r>
              <a:rPr lang="en-US" dirty="0" smtClean="0"/>
              <a:t>Similar Considerations to Hangers</a:t>
            </a:r>
          </a:p>
          <a:p>
            <a:pPr lvl="1"/>
            <a:r>
              <a:rPr lang="en-US" dirty="0" smtClean="0"/>
              <a:t>Isolate pump from structure</a:t>
            </a:r>
          </a:p>
          <a:p>
            <a:pPr lvl="1"/>
            <a:r>
              <a:rPr lang="en-US" dirty="0" smtClean="0"/>
              <a:t>Isolate pump from piping</a:t>
            </a:r>
          </a:p>
          <a:p>
            <a:pPr lvl="1"/>
            <a:r>
              <a:rPr lang="en-US" dirty="0" smtClean="0"/>
              <a:t>Eliminate loads on pump flanges</a:t>
            </a:r>
            <a:endParaRPr lang="en-US" dirty="0"/>
          </a:p>
        </p:txBody>
      </p:sp>
      <p:pic>
        <p:nvPicPr>
          <p:cNvPr id="18434" name="Picture 2" descr="C:\ComIT\Project Data\UCBLawBldgPh3\UCB Law Building Infill Pictures\From Gary\CT Pump Seismic\Ct Pump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231" r="22770"/>
          <a:stretch/>
        </p:blipFill>
        <p:spPr bwMode="auto">
          <a:xfrm>
            <a:off x="4754880" y="0"/>
            <a:ext cx="4389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0692" y="4059577"/>
            <a:ext cx="3577508" cy="1403838"/>
          </a:xfrm>
          <a:prstGeom prst="rect">
            <a:avLst/>
          </a:prstGeom>
          <a:solidFill>
            <a:schemeClr val="bg1">
              <a:alpha val="75000"/>
            </a:schemeClr>
          </a:solidFill>
          <a:effectLst>
            <a:softEdge rad="63500"/>
          </a:effectLst>
        </p:spPr>
        <p:txBody>
          <a:bodyPr wrap="square" rtlCol="0" anchor="ctr" anchorCtr="0">
            <a:noAutofit/>
          </a:bodyPr>
          <a:lstStyle/>
          <a:p>
            <a:pPr algn="ctr"/>
            <a:r>
              <a:rPr lang="en-US" dirty="0" smtClean="0">
                <a:solidFill>
                  <a:srgbClr val="FF0000"/>
                </a:solidFill>
                <a:latin typeface="Arial" pitchFamily="34" charset="0"/>
                <a:cs typeface="Arial" pitchFamily="34" charset="0"/>
              </a:rPr>
              <a:t>Flex connectors </a:t>
            </a:r>
            <a:r>
              <a:rPr lang="en-US" dirty="0" smtClean="0">
                <a:latin typeface="Arial" pitchFamily="34" charset="0"/>
                <a:cs typeface="Arial" pitchFamily="34" charset="0"/>
              </a:rPr>
              <a:t>and </a:t>
            </a:r>
            <a:r>
              <a:rPr lang="en-US" dirty="0" smtClean="0">
                <a:solidFill>
                  <a:srgbClr val="0000FF"/>
                </a:solidFill>
                <a:latin typeface="Arial" pitchFamily="34" charset="0"/>
                <a:cs typeface="Arial" pitchFamily="34" charset="0"/>
              </a:rPr>
              <a:t>mechanical couplings </a:t>
            </a:r>
            <a:r>
              <a:rPr lang="en-US" dirty="0" smtClean="0">
                <a:latin typeface="Arial" pitchFamily="34" charset="0"/>
                <a:cs typeface="Arial" pitchFamily="34" charset="0"/>
              </a:rPr>
              <a:t>prevent vibration transmission from pumps to the building structure </a:t>
            </a:r>
            <a:endParaRPr lang="en-US" sz="1800" dirty="0">
              <a:latin typeface="Arial" pitchFamily="34" charset="0"/>
              <a:cs typeface="Arial" pitchFamily="34" charset="0"/>
            </a:endParaRPr>
          </a:p>
        </p:txBody>
      </p:sp>
      <p:sp>
        <p:nvSpPr>
          <p:cNvPr id="7" name="Right Arrow 6"/>
          <p:cNvSpPr/>
          <p:nvPr/>
        </p:nvSpPr>
        <p:spPr>
          <a:xfrm rot="21296819">
            <a:off x="5278192" y="2840002"/>
            <a:ext cx="489204" cy="48463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2902377">
            <a:off x="4510277" y="3532074"/>
            <a:ext cx="489204" cy="48463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8400188">
            <a:off x="4744035" y="6118389"/>
            <a:ext cx="489204" cy="484632"/>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3724417">
            <a:off x="6029307" y="5657321"/>
            <a:ext cx="489204" cy="484632"/>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2886543">
            <a:off x="5356907" y="558768"/>
            <a:ext cx="489204" cy="484632"/>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8400188">
            <a:off x="5440031" y="1516226"/>
            <a:ext cx="489204" cy="484632"/>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0"/>
          </p:nvPr>
        </p:nvSpPr>
        <p:spPr/>
        <p:txBody>
          <a:bodyPr/>
          <a:lstStyle/>
          <a:p>
            <a:r>
              <a:rPr lang="en-US" smtClean="0"/>
              <a:t>Pipes, Valves, and Fittings</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56</a:t>
            </a:fld>
            <a:endParaRPr lang="en-US"/>
          </a:p>
        </p:txBody>
      </p:sp>
    </p:spTree>
    <p:extLst>
      <p:ext uri="{BB962C8B-B14F-4D97-AF65-F5344CB8AC3E}">
        <p14:creationId xmlns:p14="http://schemas.microsoft.com/office/powerpoint/2010/main" val="46211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400"/>
            <a:ext cx="8229600" cy="1143000"/>
          </a:xfrm>
        </p:spPr>
        <p:txBody>
          <a:bodyPr/>
          <a:lstStyle/>
          <a:p>
            <a:r>
              <a:rPr lang="en-US" dirty="0" smtClean="0"/>
              <a:t>Gauge Manifolds </a:t>
            </a:r>
            <a:r>
              <a:rPr lang="en-US" sz="2400" dirty="0" smtClean="0"/>
              <a:t/>
            </a:r>
            <a:br>
              <a:rPr lang="en-US" sz="2400" dirty="0" smtClean="0"/>
            </a:br>
            <a:r>
              <a:rPr lang="en-US" sz="2400" dirty="0" smtClean="0"/>
              <a:t>Less is Better</a:t>
            </a:r>
            <a:endParaRPr lang="en-US" dirty="0"/>
          </a:p>
        </p:txBody>
      </p:sp>
      <p:pic>
        <p:nvPicPr>
          <p:cNvPr id="6" name="Picture 2" descr="C:\ComIT\Project Data\WUSM_McDonnell\WUSM McDonnell Pictures\01-18-10\Preheat pump gauge pip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1219200"/>
            <a:ext cx="3577508" cy="2667000"/>
          </a:xfrm>
          <a:prstGeom prst="rect">
            <a:avLst/>
          </a:prstGeom>
          <a:solidFill>
            <a:schemeClr val="bg1">
              <a:alpha val="75000"/>
            </a:schemeClr>
          </a:solidFill>
          <a:effectLst>
            <a:softEdge rad="63500"/>
          </a:effectLst>
        </p:spPr>
        <p:txBody>
          <a:bodyPr wrap="square" rtlCol="0" anchor="ctr" anchorCtr="0">
            <a:noAutofit/>
          </a:bodyPr>
          <a:lstStyle/>
          <a:p>
            <a:pPr marL="114300"/>
            <a:r>
              <a:rPr lang="en-US" dirty="0" smtClean="0">
                <a:latin typeface="Arial" pitchFamily="34" charset="0"/>
                <a:cs typeface="Arial" pitchFamily="34" charset="0"/>
              </a:rPr>
              <a:t>Three valves and one gauge allow:</a:t>
            </a:r>
          </a:p>
          <a:p>
            <a:pPr marL="342900" indent="-228600">
              <a:buFont typeface="Arial" pitchFamily="34" charset="0"/>
              <a:buChar char="•"/>
            </a:pPr>
            <a:r>
              <a:rPr lang="en-US" sz="1800" dirty="0" smtClean="0">
                <a:solidFill>
                  <a:srgbClr val="FF0000"/>
                </a:solidFill>
                <a:latin typeface="Arial" pitchFamily="34" charset="0"/>
                <a:cs typeface="Arial" pitchFamily="34" charset="0"/>
              </a:rPr>
              <a:t>Strainer pressure drop</a:t>
            </a:r>
            <a:r>
              <a:rPr lang="en-US" sz="1800" dirty="0" smtClean="0">
                <a:latin typeface="Arial" pitchFamily="34" charset="0"/>
                <a:cs typeface="Arial" pitchFamily="34" charset="0"/>
              </a:rPr>
              <a:t>,</a:t>
            </a:r>
          </a:p>
          <a:p>
            <a:pPr marL="342900" indent="-228600">
              <a:buFont typeface="Arial" pitchFamily="34" charset="0"/>
              <a:buChar char="•"/>
            </a:pPr>
            <a:r>
              <a:rPr lang="en-US" dirty="0" smtClean="0">
                <a:solidFill>
                  <a:srgbClr val="0000FF"/>
                </a:solidFill>
                <a:latin typeface="Arial" pitchFamily="34" charset="0"/>
                <a:cs typeface="Arial" pitchFamily="34" charset="0"/>
              </a:rPr>
              <a:t>Suction pressure</a:t>
            </a:r>
            <a:r>
              <a:rPr lang="en-US" dirty="0" smtClean="0">
                <a:latin typeface="Arial" pitchFamily="34" charset="0"/>
                <a:cs typeface="Arial" pitchFamily="34" charset="0"/>
              </a:rPr>
              <a:t>, and</a:t>
            </a:r>
          </a:p>
          <a:p>
            <a:pPr marL="342900" indent="-228600">
              <a:buFont typeface="Arial" pitchFamily="34" charset="0"/>
              <a:buChar char="•"/>
            </a:pPr>
            <a:r>
              <a:rPr lang="en-US" sz="1800" dirty="0" smtClean="0">
                <a:solidFill>
                  <a:srgbClr val="009900"/>
                </a:solidFill>
                <a:latin typeface="Arial" pitchFamily="34" charset="0"/>
                <a:cs typeface="Arial" pitchFamily="34" charset="0"/>
              </a:rPr>
              <a:t>Discharge pressure</a:t>
            </a:r>
          </a:p>
          <a:p>
            <a:pPr marL="114300"/>
            <a:r>
              <a:rPr lang="en-US" dirty="0" smtClean="0">
                <a:latin typeface="Arial" pitchFamily="34" charset="0"/>
                <a:cs typeface="Arial" pitchFamily="34" charset="0"/>
              </a:rPr>
              <a:t>to be read with one gauge, thereby eliminating gauge error and saving first cost</a:t>
            </a:r>
            <a:endParaRPr lang="en-US" sz="1800" dirty="0">
              <a:latin typeface="Arial" pitchFamily="34" charset="0"/>
              <a:cs typeface="Arial" pitchFamily="34" charset="0"/>
            </a:endParaRPr>
          </a:p>
        </p:txBody>
      </p:sp>
      <p:sp>
        <p:nvSpPr>
          <p:cNvPr id="5" name="Right Arrow 4"/>
          <p:cNvSpPr/>
          <p:nvPr/>
        </p:nvSpPr>
        <p:spPr>
          <a:xfrm rot="17680159">
            <a:off x="6005356" y="3758956"/>
            <a:ext cx="489204" cy="48463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9152666">
            <a:off x="5383359" y="3188271"/>
            <a:ext cx="489204" cy="484632"/>
          </a:xfrm>
          <a:prstGeom prst="rightArrow">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3225227">
            <a:off x="5886645" y="2002652"/>
            <a:ext cx="489204" cy="484632"/>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0"/>
          </p:nvPr>
        </p:nvSpPr>
        <p:spPr/>
        <p:txBody>
          <a:bodyPr/>
          <a:lstStyle/>
          <a:p>
            <a:r>
              <a:rPr lang="en-US" smtClean="0"/>
              <a:t>Pipes, Valves, and Fittings</a:t>
            </a:r>
            <a:endParaRPr lang="en-US" dirty="0"/>
          </a:p>
        </p:txBody>
      </p:sp>
      <p:sp>
        <p:nvSpPr>
          <p:cNvPr id="9" name="Slide Number Placeholder 8"/>
          <p:cNvSpPr>
            <a:spLocks noGrp="1"/>
          </p:cNvSpPr>
          <p:nvPr>
            <p:ph type="sldNum" sz="quarter" idx="11"/>
          </p:nvPr>
        </p:nvSpPr>
        <p:spPr/>
        <p:txBody>
          <a:bodyPr/>
          <a:lstStyle/>
          <a:p>
            <a:fld id="{A9320731-3B2C-4107-8664-CAD7BE973DC8}" type="slidenum">
              <a:rPr lang="en-US" smtClean="0"/>
              <a:pPr/>
              <a:t>57</a:t>
            </a:fld>
            <a:endParaRPr lang="en-US"/>
          </a:p>
        </p:txBody>
      </p:sp>
    </p:spTree>
    <p:extLst>
      <p:ext uri="{BB962C8B-B14F-4D97-AF65-F5344CB8AC3E}">
        <p14:creationId xmlns:p14="http://schemas.microsoft.com/office/powerpoint/2010/main" val="284392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David\Documents\Technical Pictures\Seattle Crt  House\04-07 to 04-09 Site Visit\Evaporator differential pressure gauge installation close u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486400"/>
            <a:ext cx="8229600" cy="1143000"/>
          </a:xfrm>
        </p:spPr>
        <p:txBody>
          <a:bodyPr/>
          <a:lstStyle/>
          <a:p>
            <a:r>
              <a:rPr lang="en-US" dirty="0"/>
              <a:t>Gauge Manifolds </a:t>
            </a:r>
            <a:r>
              <a:rPr lang="en-US" sz="2400" dirty="0"/>
              <a:t/>
            </a:r>
            <a:br>
              <a:rPr lang="en-US" sz="2400" dirty="0"/>
            </a:br>
            <a:r>
              <a:rPr lang="en-US" sz="2400" dirty="0"/>
              <a:t>Less is Better</a:t>
            </a:r>
            <a:endParaRPr lang="en-US" dirty="0"/>
          </a:p>
        </p:txBody>
      </p:sp>
      <p:sp>
        <p:nvSpPr>
          <p:cNvPr id="3" name="Footer Placeholder 2"/>
          <p:cNvSpPr>
            <a:spLocks noGrp="1"/>
          </p:cNvSpPr>
          <p:nvPr>
            <p:ph type="ftr" sz="quarter" idx="10"/>
          </p:nvPr>
        </p:nvSpPr>
        <p:spPr/>
        <p:txBody>
          <a:bodyPr/>
          <a:lstStyle/>
          <a:p>
            <a:r>
              <a:rPr lang="en-US" smtClean="0"/>
              <a:t>Pipes, Valves, and Fittings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58</a:t>
            </a:fld>
            <a:endParaRPr lang="en-US"/>
          </a:p>
        </p:txBody>
      </p:sp>
    </p:spTree>
    <p:extLst>
      <p:ext uri="{BB962C8B-B14F-4D97-AF65-F5344CB8AC3E}">
        <p14:creationId xmlns:p14="http://schemas.microsoft.com/office/powerpoint/2010/main" val="214659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492" name="Rectangle 4"/>
          <p:cNvSpPr>
            <a:spLocks noGrp="1" noChangeArrowheads="1"/>
          </p:cNvSpPr>
          <p:nvPr>
            <p:ph type="title"/>
          </p:nvPr>
        </p:nvSpPr>
        <p:spPr/>
        <p:txBody>
          <a:bodyPr/>
          <a:lstStyle/>
          <a:p>
            <a:r>
              <a:rPr lang="en-US" dirty="0" smtClean="0"/>
              <a:t>Small </a:t>
            </a:r>
            <a:r>
              <a:rPr lang="en-US" dirty="0"/>
              <a:t>Differences can Make A Big Difference</a:t>
            </a:r>
          </a:p>
        </p:txBody>
      </p:sp>
      <p:graphicFrame>
        <p:nvGraphicFramePr>
          <p:cNvPr id="1215491" name="Object 3"/>
          <p:cNvGraphicFramePr>
            <a:graphicFrameLocks noGrp="1" noChangeAspect="1"/>
          </p:cNvGraphicFramePr>
          <p:nvPr>
            <p:ph idx="1"/>
            <p:extLst>
              <p:ext uri="{D42A27DB-BD31-4B8C-83A1-F6EECF244321}">
                <p14:modId xmlns:p14="http://schemas.microsoft.com/office/powerpoint/2010/main" val="3636031078"/>
              </p:ext>
            </p:extLst>
          </p:nvPr>
        </p:nvGraphicFramePr>
        <p:xfrm>
          <a:off x="735013" y="1793875"/>
          <a:ext cx="3870325" cy="4611688"/>
        </p:xfrm>
        <a:graphic>
          <a:graphicData uri="http://schemas.openxmlformats.org/presentationml/2006/ole">
            <mc:AlternateContent xmlns:mc="http://schemas.openxmlformats.org/markup-compatibility/2006">
              <mc:Choice xmlns:v="urn:schemas-microsoft-com:vml" Requires="v">
                <p:oleObj spid="_x0000_s20515" name="AutoCAD LT Drawing" r:id="rId3" imgW="5381640" imgH="3990960" progId="AutoCAD LT.Drawing.17">
                  <p:embed/>
                </p:oleObj>
              </mc:Choice>
              <mc:Fallback>
                <p:oleObj name="AutoCAD LT Drawing" r:id="rId3" imgW="5381640" imgH="3990960" progId="AutoCAD LT.Drawing.17">
                  <p:embed/>
                  <p:pic>
                    <p:nvPicPr>
                      <p:cNvPr id="0" name=""/>
                      <p:cNvPicPr>
                        <a:picLocks noChangeAspect="1" noChangeArrowheads="1"/>
                      </p:cNvPicPr>
                      <p:nvPr/>
                    </p:nvPicPr>
                    <p:blipFill>
                      <a:blip r:embed="rId4">
                        <a:lum bright="100000"/>
                        <a:extLst>
                          <a:ext uri="{28A0092B-C50C-407E-A947-70E740481C1C}">
                            <a14:useLocalDpi xmlns:a14="http://schemas.microsoft.com/office/drawing/2010/main" val="0"/>
                          </a:ext>
                        </a:extLst>
                      </a:blip>
                      <a:srcRect l="24985" t="3142" r="23422" b="13962"/>
                      <a:stretch>
                        <a:fillRect/>
                      </a:stretch>
                    </p:blipFill>
                    <p:spPr bwMode="auto">
                      <a:xfrm>
                        <a:off x="735013" y="1793875"/>
                        <a:ext cx="3870325" cy="4611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15602" name="Picture 114"/>
          <p:cNvPicPr>
            <a:picLocks noChangeAspect="1" noChangeArrowheads="1"/>
          </p:cNvPicPr>
          <p:nvPr/>
        </p:nvPicPr>
        <p:blipFill>
          <a:blip r:embed="rId5" cstate="print"/>
          <a:srcRect/>
          <a:stretch>
            <a:fillRect/>
          </a:stretch>
        </p:blipFill>
        <p:spPr bwMode="auto">
          <a:xfrm>
            <a:off x="4783138" y="1858963"/>
            <a:ext cx="3989387" cy="2327275"/>
          </a:xfrm>
          <a:prstGeom prst="rect">
            <a:avLst/>
          </a:prstGeom>
          <a:solidFill>
            <a:schemeClr val="bg1"/>
          </a:solidFill>
          <a:ln w="9525">
            <a:noFill/>
            <a:miter lim="800000"/>
            <a:headEnd/>
            <a:tailEnd/>
          </a:ln>
          <a:effectLst/>
        </p:spPr>
      </p:pic>
      <p:sp>
        <p:nvSpPr>
          <p:cNvPr id="1215603" name="Oval 115"/>
          <p:cNvSpPr>
            <a:spLocks noChangeArrowheads="1"/>
          </p:cNvSpPr>
          <p:nvPr/>
        </p:nvSpPr>
        <p:spPr bwMode="auto">
          <a:xfrm>
            <a:off x="933450" y="4749800"/>
            <a:ext cx="652463" cy="914400"/>
          </a:xfrm>
          <a:prstGeom prst="ellipse">
            <a:avLst/>
          </a:prstGeom>
          <a:solidFill>
            <a:srgbClr val="0000FF">
              <a:alpha val="59000"/>
            </a:srgbClr>
          </a:solidFill>
          <a:ln w="9525" algn="ctr">
            <a:noFill/>
            <a:round/>
            <a:headEnd/>
            <a:tailEnd/>
          </a:ln>
          <a:effectLst/>
        </p:spPr>
        <p:txBody>
          <a:bodyPr wrap="none" anchor="ctr"/>
          <a:lstStyle/>
          <a:p>
            <a:endParaRPr lang="en-US"/>
          </a:p>
        </p:txBody>
      </p:sp>
      <p:sp>
        <p:nvSpPr>
          <p:cNvPr id="1215604" name="Rectangle 116"/>
          <p:cNvSpPr>
            <a:spLocks noChangeArrowheads="1"/>
          </p:cNvSpPr>
          <p:nvPr/>
        </p:nvSpPr>
        <p:spPr bwMode="auto">
          <a:xfrm>
            <a:off x="4772025" y="3930650"/>
            <a:ext cx="1008063" cy="220663"/>
          </a:xfrm>
          <a:prstGeom prst="rect">
            <a:avLst/>
          </a:prstGeom>
          <a:solidFill>
            <a:srgbClr val="0000FF">
              <a:alpha val="25000"/>
            </a:srgbClr>
          </a:solidFill>
          <a:ln w="9525">
            <a:noFill/>
            <a:miter lim="800000"/>
            <a:headEnd/>
            <a:tailEnd/>
          </a:ln>
          <a:effectLst/>
        </p:spPr>
        <p:txBody>
          <a:bodyPr wrap="none" anchor="ctr"/>
          <a:lstStyle/>
          <a:p>
            <a:endParaRPr lang="en-US"/>
          </a:p>
        </p:txBody>
      </p:sp>
      <p:sp>
        <p:nvSpPr>
          <p:cNvPr id="1215605" name="Oval 117"/>
          <p:cNvSpPr>
            <a:spLocks noChangeArrowheads="1"/>
          </p:cNvSpPr>
          <p:nvPr/>
        </p:nvSpPr>
        <p:spPr bwMode="auto">
          <a:xfrm>
            <a:off x="3681413" y="3241675"/>
            <a:ext cx="652462" cy="914400"/>
          </a:xfrm>
          <a:prstGeom prst="ellipse">
            <a:avLst/>
          </a:prstGeom>
          <a:solidFill>
            <a:srgbClr val="0000FF">
              <a:alpha val="59000"/>
            </a:srgbClr>
          </a:solidFill>
          <a:ln w="9525" algn="ctr">
            <a:noFill/>
            <a:round/>
            <a:headEnd/>
            <a:tailEnd/>
          </a:ln>
          <a:effectLst/>
        </p:spPr>
        <p:txBody>
          <a:bodyPr wrap="none" anchor="ctr"/>
          <a:lstStyle/>
          <a:p>
            <a:endParaRPr lang="en-US"/>
          </a:p>
        </p:txBody>
      </p:sp>
      <p:sp>
        <p:nvSpPr>
          <p:cNvPr id="1215606" name="Oval 118"/>
          <p:cNvSpPr>
            <a:spLocks noChangeArrowheads="1"/>
          </p:cNvSpPr>
          <p:nvPr/>
        </p:nvSpPr>
        <p:spPr bwMode="auto">
          <a:xfrm>
            <a:off x="3519488" y="4519613"/>
            <a:ext cx="652462" cy="914400"/>
          </a:xfrm>
          <a:prstGeom prst="ellipse">
            <a:avLst/>
          </a:prstGeom>
          <a:solidFill>
            <a:srgbClr val="00CC00">
              <a:alpha val="25000"/>
            </a:srgbClr>
          </a:solidFill>
          <a:ln w="9525" algn="ctr">
            <a:noFill/>
            <a:round/>
            <a:headEnd/>
            <a:tailEnd/>
          </a:ln>
          <a:effectLst/>
        </p:spPr>
        <p:txBody>
          <a:bodyPr wrap="none" anchor="ctr"/>
          <a:lstStyle/>
          <a:p>
            <a:endParaRPr lang="en-US"/>
          </a:p>
        </p:txBody>
      </p:sp>
      <p:sp>
        <p:nvSpPr>
          <p:cNvPr id="1215607" name="Oval 119"/>
          <p:cNvSpPr>
            <a:spLocks noChangeArrowheads="1"/>
          </p:cNvSpPr>
          <p:nvPr/>
        </p:nvSpPr>
        <p:spPr bwMode="auto">
          <a:xfrm>
            <a:off x="2011363" y="5354638"/>
            <a:ext cx="652462" cy="914400"/>
          </a:xfrm>
          <a:prstGeom prst="ellipse">
            <a:avLst/>
          </a:prstGeom>
          <a:solidFill>
            <a:srgbClr val="00CC00">
              <a:alpha val="25000"/>
            </a:srgbClr>
          </a:solidFill>
          <a:ln w="9525" algn="ctr">
            <a:noFill/>
            <a:round/>
            <a:headEnd/>
            <a:tailEnd/>
          </a:ln>
          <a:effectLst/>
        </p:spPr>
        <p:txBody>
          <a:bodyPr wrap="none" anchor="ctr"/>
          <a:lstStyle/>
          <a:p>
            <a:endParaRPr lang="en-US"/>
          </a:p>
        </p:txBody>
      </p:sp>
      <p:sp>
        <p:nvSpPr>
          <p:cNvPr id="1215608" name="Rectangle 120"/>
          <p:cNvSpPr>
            <a:spLocks noChangeArrowheads="1"/>
          </p:cNvSpPr>
          <p:nvPr/>
        </p:nvSpPr>
        <p:spPr bwMode="auto">
          <a:xfrm>
            <a:off x="4772025" y="3690938"/>
            <a:ext cx="1008063" cy="220662"/>
          </a:xfrm>
          <a:prstGeom prst="rect">
            <a:avLst/>
          </a:prstGeom>
          <a:solidFill>
            <a:srgbClr val="00CC00">
              <a:alpha val="25000"/>
            </a:srgbClr>
          </a:solidFill>
          <a:ln w="9525">
            <a:noFill/>
            <a:miter lim="800000"/>
            <a:headEnd/>
            <a:tailEnd/>
          </a:ln>
          <a:effectLst/>
        </p:spPr>
        <p:txBody>
          <a:bodyPr wrap="none" anchor="ctr"/>
          <a:lstStyle/>
          <a:p>
            <a:endParaRPr lang="en-US"/>
          </a:p>
        </p:txBody>
      </p:sp>
      <p:sp>
        <p:nvSpPr>
          <p:cNvPr id="1215609" name="Rectangle 121"/>
          <p:cNvSpPr>
            <a:spLocks noChangeArrowheads="1"/>
          </p:cNvSpPr>
          <p:nvPr/>
        </p:nvSpPr>
        <p:spPr bwMode="auto">
          <a:xfrm>
            <a:off x="4772025" y="3451225"/>
            <a:ext cx="1008063" cy="220663"/>
          </a:xfrm>
          <a:prstGeom prst="rect">
            <a:avLst/>
          </a:prstGeom>
          <a:solidFill>
            <a:srgbClr val="FFFF00">
              <a:alpha val="25000"/>
            </a:srgbClr>
          </a:solidFill>
          <a:ln w="9525">
            <a:noFill/>
            <a:miter lim="800000"/>
            <a:headEnd/>
            <a:tailEnd/>
          </a:ln>
          <a:effectLst/>
        </p:spPr>
        <p:txBody>
          <a:bodyPr wrap="none" anchor="ctr"/>
          <a:lstStyle/>
          <a:p>
            <a:endParaRPr lang="en-US"/>
          </a:p>
        </p:txBody>
      </p:sp>
      <p:sp>
        <p:nvSpPr>
          <p:cNvPr id="1215610" name="Rectangle 122"/>
          <p:cNvSpPr>
            <a:spLocks noChangeArrowheads="1"/>
          </p:cNvSpPr>
          <p:nvPr/>
        </p:nvSpPr>
        <p:spPr bwMode="auto">
          <a:xfrm>
            <a:off x="4772025" y="3213100"/>
            <a:ext cx="1008063" cy="220663"/>
          </a:xfrm>
          <a:prstGeom prst="rect">
            <a:avLst/>
          </a:prstGeom>
          <a:solidFill>
            <a:srgbClr val="FF0000">
              <a:alpha val="25000"/>
            </a:srgbClr>
          </a:solidFill>
          <a:ln w="9525">
            <a:noFill/>
            <a:miter lim="800000"/>
            <a:headEnd/>
            <a:tailEnd/>
          </a:ln>
          <a:effectLst/>
        </p:spPr>
        <p:txBody>
          <a:bodyPr wrap="none" anchor="ctr"/>
          <a:lstStyle/>
          <a:p>
            <a:endParaRPr lang="en-US"/>
          </a:p>
        </p:txBody>
      </p:sp>
      <p:sp>
        <p:nvSpPr>
          <p:cNvPr id="1215611" name="Oval 123"/>
          <p:cNvSpPr>
            <a:spLocks noChangeArrowheads="1"/>
          </p:cNvSpPr>
          <p:nvPr/>
        </p:nvSpPr>
        <p:spPr bwMode="auto">
          <a:xfrm>
            <a:off x="2916238" y="4524375"/>
            <a:ext cx="652462" cy="914400"/>
          </a:xfrm>
          <a:prstGeom prst="ellipse">
            <a:avLst/>
          </a:prstGeom>
          <a:solidFill>
            <a:srgbClr val="FFFF00">
              <a:alpha val="25000"/>
            </a:srgbClr>
          </a:solidFill>
          <a:ln w="9525" algn="ctr">
            <a:noFill/>
            <a:round/>
            <a:headEnd/>
            <a:tailEnd/>
          </a:ln>
          <a:effectLst/>
        </p:spPr>
        <p:txBody>
          <a:bodyPr wrap="none" anchor="ctr"/>
          <a:lstStyle/>
          <a:p>
            <a:endParaRPr lang="en-US"/>
          </a:p>
        </p:txBody>
      </p:sp>
      <p:sp>
        <p:nvSpPr>
          <p:cNvPr id="1215612" name="Oval 124"/>
          <p:cNvSpPr>
            <a:spLocks noChangeArrowheads="1"/>
          </p:cNvSpPr>
          <p:nvPr/>
        </p:nvSpPr>
        <p:spPr bwMode="auto">
          <a:xfrm>
            <a:off x="2500313" y="4770438"/>
            <a:ext cx="652462" cy="914400"/>
          </a:xfrm>
          <a:prstGeom prst="ellipse">
            <a:avLst/>
          </a:prstGeom>
          <a:solidFill>
            <a:srgbClr val="FFFF00">
              <a:alpha val="25000"/>
            </a:srgbClr>
          </a:solidFill>
          <a:ln w="9525" algn="ctr">
            <a:noFill/>
            <a:round/>
            <a:headEnd/>
            <a:tailEnd/>
          </a:ln>
          <a:effectLst/>
        </p:spPr>
        <p:txBody>
          <a:bodyPr wrap="none" anchor="ctr"/>
          <a:lstStyle/>
          <a:p>
            <a:endParaRPr lang="en-US"/>
          </a:p>
        </p:txBody>
      </p:sp>
      <p:sp>
        <p:nvSpPr>
          <p:cNvPr id="1215613" name="Oval 125"/>
          <p:cNvSpPr>
            <a:spLocks noChangeArrowheads="1"/>
          </p:cNvSpPr>
          <p:nvPr/>
        </p:nvSpPr>
        <p:spPr bwMode="auto">
          <a:xfrm>
            <a:off x="2484438" y="3883025"/>
            <a:ext cx="652462" cy="914400"/>
          </a:xfrm>
          <a:prstGeom prst="ellipse">
            <a:avLst/>
          </a:prstGeom>
          <a:solidFill>
            <a:srgbClr val="FF0000">
              <a:alpha val="25000"/>
            </a:srgbClr>
          </a:solidFill>
          <a:ln w="9525" algn="ctr">
            <a:noFill/>
            <a:round/>
            <a:headEnd/>
            <a:tailEnd/>
          </a:ln>
          <a:effectLst/>
        </p:spPr>
        <p:txBody>
          <a:bodyPr wrap="none" anchor="ctr"/>
          <a:lstStyle/>
          <a:p>
            <a:endParaRPr lang="en-US"/>
          </a:p>
        </p:txBody>
      </p:sp>
      <p:sp>
        <p:nvSpPr>
          <p:cNvPr id="1215614" name="Oval 126"/>
          <p:cNvSpPr>
            <a:spLocks noChangeArrowheads="1"/>
          </p:cNvSpPr>
          <p:nvPr/>
        </p:nvSpPr>
        <p:spPr bwMode="auto">
          <a:xfrm>
            <a:off x="1847850" y="4518025"/>
            <a:ext cx="652463" cy="914400"/>
          </a:xfrm>
          <a:prstGeom prst="ellipse">
            <a:avLst/>
          </a:prstGeom>
          <a:solidFill>
            <a:srgbClr val="FF0000">
              <a:alpha val="25000"/>
            </a:srgbClr>
          </a:solidFill>
          <a:ln w="9525" algn="ctr">
            <a:noFill/>
            <a:round/>
            <a:headEnd/>
            <a:tailEnd/>
          </a:ln>
          <a:effectLst/>
        </p:spPr>
        <p:txBody>
          <a:bodyPr wrap="none" anchor="ctr"/>
          <a:lstStyle/>
          <a:p>
            <a:endParaRPr lang="en-US"/>
          </a:p>
        </p:txBody>
      </p:sp>
      <p:sp>
        <p:nvSpPr>
          <p:cNvPr id="2" name="Footer Placeholder 1"/>
          <p:cNvSpPr>
            <a:spLocks noGrp="1"/>
          </p:cNvSpPr>
          <p:nvPr>
            <p:ph type="ftr" sz="quarter" idx="10"/>
          </p:nvPr>
        </p:nvSpPr>
        <p:spPr/>
        <p:txBody>
          <a:bodyPr/>
          <a:lstStyle/>
          <a:p>
            <a:r>
              <a:rPr lang="en-US" smtClean="0"/>
              <a:t>Pipes, Valves, and Fittings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59</a:t>
            </a:fld>
            <a:endParaRPr lang="en-US"/>
          </a:p>
        </p:txBody>
      </p:sp>
    </p:spTree>
    <p:extLst>
      <p:ext uri="{BB962C8B-B14F-4D97-AF65-F5344CB8AC3E}">
        <p14:creationId xmlns:p14="http://schemas.microsoft.com/office/powerpoint/2010/main" val="404788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15609"/>
                                        </p:tgtEl>
                                        <p:attrNameLst>
                                          <p:attrName>style.visibility</p:attrName>
                                        </p:attrNameLst>
                                      </p:cBhvr>
                                      <p:to>
                                        <p:strVal val="visible"/>
                                      </p:to>
                                    </p:set>
                                    <p:animEffect transition="in" filter="dissolve">
                                      <p:cBhvr>
                                        <p:cTn id="7" dur="500"/>
                                        <p:tgtEl>
                                          <p:spTgt spid="121560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15612"/>
                                        </p:tgtEl>
                                        <p:attrNameLst>
                                          <p:attrName>style.visibility</p:attrName>
                                        </p:attrNameLst>
                                      </p:cBhvr>
                                      <p:to>
                                        <p:strVal val="visible"/>
                                      </p:to>
                                    </p:set>
                                    <p:animEffect transition="in" filter="dissolve">
                                      <p:cBhvr>
                                        <p:cTn id="10" dur="500"/>
                                        <p:tgtEl>
                                          <p:spTgt spid="12156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15611"/>
                                        </p:tgtEl>
                                        <p:attrNameLst>
                                          <p:attrName>style.visibility</p:attrName>
                                        </p:attrNameLst>
                                      </p:cBhvr>
                                      <p:to>
                                        <p:strVal val="visible"/>
                                      </p:to>
                                    </p:set>
                                    <p:animEffect transition="in" filter="dissolve">
                                      <p:cBhvr>
                                        <p:cTn id="13" dur="500"/>
                                        <p:tgtEl>
                                          <p:spTgt spid="121561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215610"/>
                                        </p:tgtEl>
                                        <p:attrNameLst>
                                          <p:attrName>style.visibility</p:attrName>
                                        </p:attrNameLst>
                                      </p:cBhvr>
                                      <p:to>
                                        <p:strVal val="visible"/>
                                      </p:to>
                                    </p:set>
                                    <p:animEffect transition="in" filter="dissolve">
                                      <p:cBhvr>
                                        <p:cTn id="18" dur="500"/>
                                        <p:tgtEl>
                                          <p:spTgt spid="1215610"/>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215614"/>
                                        </p:tgtEl>
                                        <p:attrNameLst>
                                          <p:attrName>style.visibility</p:attrName>
                                        </p:attrNameLst>
                                      </p:cBhvr>
                                      <p:to>
                                        <p:strVal val="visible"/>
                                      </p:to>
                                    </p:set>
                                    <p:animEffect transition="in" filter="dissolve">
                                      <p:cBhvr>
                                        <p:cTn id="21" dur="500"/>
                                        <p:tgtEl>
                                          <p:spTgt spid="121561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215613"/>
                                        </p:tgtEl>
                                        <p:attrNameLst>
                                          <p:attrName>style.visibility</p:attrName>
                                        </p:attrNameLst>
                                      </p:cBhvr>
                                      <p:to>
                                        <p:strVal val="visible"/>
                                      </p:to>
                                    </p:set>
                                    <p:animEffect transition="in" filter="dissolve">
                                      <p:cBhvr>
                                        <p:cTn id="24" dur="500"/>
                                        <p:tgtEl>
                                          <p:spTgt spid="12156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1215610"/>
                                        </p:tgtEl>
                                      </p:cBhvr>
                                    </p:animEffect>
                                    <p:set>
                                      <p:cBhvr>
                                        <p:cTn id="29" dur="1" fill="hold">
                                          <p:stCondLst>
                                            <p:cond delay="499"/>
                                          </p:stCondLst>
                                        </p:cTn>
                                        <p:tgtEl>
                                          <p:spTgt spid="1215610"/>
                                        </p:tgtEl>
                                        <p:attrNameLst>
                                          <p:attrName>style.visibility</p:attrName>
                                        </p:attrNameLst>
                                      </p:cBhvr>
                                      <p:to>
                                        <p:strVal val="hidden"/>
                                      </p:to>
                                    </p:set>
                                  </p:childTnLst>
                                </p:cTn>
                              </p:par>
                              <p:par>
                                <p:cTn id="30" presetID="9" presetClass="exit" presetSubtype="0" fill="hold" grpId="1" nodeType="withEffect">
                                  <p:stCondLst>
                                    <p:cond delay="0"/>
                                  </p:stCondLst>
                                  <p:childTnLst>
                                    <p:animEffect transition="out" filter="dissolve">
                                      <p:cBhvr>
                                        <p:cTn id="31" dur="500"/>
                                        <p:tgtEl>
                                          <p:spTgt spid="1215614"/>
                                        </p:tgtEl>
                                      </p:cBhvr>
                                    </p:animEffect>
                                    <p:set>
                                      <p:cBhvr>
                                        <p:cTn id="32" dur="1" fill="hold">
                                          <p:stCondLst>
                                            <p:cond delay="499"/>
                                          </p:stCondLst>
                                        </p:cTn>
                                        <p:tgtEl>
                                          <p:spTgt spid="1215614"/>
                                        </p:tgtEl>
                                        <p:attrNameLst>
                                          <p:attrName>style.visibility</p:attrName>
                                        </p:attrNameLst>
                                      </p:cBhvr>
                                      <p:to>
                                        <p:strVal val="hidden"/>
                                      </p:to>
                                    </p:set>
                                  </p:childTnLst>
                                </p:cTn>
                              </p:par>
                              <p:par>
                                <p:cTn id="33" presetID="9" presetClass="exit" presetSubtype="0" fill="hold" grpId="1" nodeType="withEffect">
                                  <p:stCondLst>
                                    <p:cond delay="0"/>
                                  </p:stCondLst>
                                  <p:childTnLst>
                                    <p:animEffect transition="out" filter="dissolve">
                                      <p:cBhvr>
                                        <p:cTn id="34" dur="500"/>
                                        <p:tgtEl>
                                          <p:spTgt spid="1215613"/>
                                        </p:tgtEl>
                                      </p:cBhvr>
                                    </p:animEffect>
                                    <p:set>
                                      <p:cBhvr>
                                        <p:cTn id="35" dur="1" fill="hold">
                                          <p:stCondLst>
                                            <p:cond delay="499"/>
                                          </p:stCondLst>
                                        </p:cTn>
                                        <p:tgtEl>
                                          <p:spTgt spid="1215613"/>
                                        </p:tgtEl>
                                        <p:attrNameLst>
                                          <p:attrName>style.visibility</p:attrName>
                                        </p:attrNameLst>
                                      </p:cBhvr>
                                      <p:to>
                                        <p:strVal val="hidden"/>
                                      </p:to>
                                    </p:set>
                                  </p:childTnLst>
                                </p:cTn>
                              </p:par>
                              <p:par>
                                <p:cTn id="36" presetID="9" presetClass="entr" presetSubtype="0" fill="hold" grpId="0" nodeType="withEffect">
                                  <p:stCondLst>
                                    <p:cond delay="0"/>
                                  </p:stCondLst>
                                  <p:childTnLst>
                                    <p:set>
                                      <p:cBhvr>
                                        <p:cTn id="37" dur="1" fill="hold">
                                          <p:stCondLst>
                                            <p:cond delay="0"/>
                                          </p:stCondLst>
                                        </p:cTn>
                                        <p:tgtEl>
                                          <p:spTgt spid="1215608"/>
                                        </p:tgtEl>
                                        <p:attrNameLst>
                                          <p:attrName>style.visibility</p:attrName>
                                        </p:attrNameLst>
                                      </p:cBhvr>
                                      <p:to>
                                        <p:strVal val="visible"/>
                                      </p:to>
                                    </p:set>
                                    <p:animEffect transition="in" filter="dissolve">
                                      <p:cBhvr>
                                        <p:cTn id="38" dur="500"/>
                                        <p:tgtEl>
                                          <p:spTgt spid="1215608"/>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215607"/>
                                        </p:tgtEl>
                                        <p:attrNameLst>
                                          <p:attrName>style.visibility</p:attrName>
                                        </p:attrNameLst>
                                      </p:cBhvr>
                                      <p:to>
                                        <p:strVal val="visible"/>
                                      </p:to>
                                    </p:set>
                                    <p:animEffect transition="in" filter="dissolve">
                                      <p:cBhvr>
                                        <p:cTn id="41" dur="500"/>
                                        <p:tgtEl>
                                          <p:spTgt spid="1215607"/>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215606"/>
                                        </p:tgtEl>
                                        <p:attrNameLst>
                                          <p:attrName>style.visibility</p:attrName>
                                        </p:attrNameLst>
                                      </p:cBhvr>
                                      <p:to>
                                        <p:strVal val="visible"/>
                                      </p:to>
                                    </p:set>
                                    <p:animEffect transition="in" filter="dissolve">
                                      <p:cBhvr>
                                        <p:cTn id="44" dur="500"/>
                                        <p:tgtEl>
                                          <p:spTgt spid="1215606"/>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xit" presetSubtype="0" fill="hold" grpId="1" nodeType="clickEffect">
                                  <p:stCondLst>
                                    <p:cond delay="0"/>
                                  </p:stCondLst>
                                  <p:childTnLst>
                                    <p:animEffect transition="out" filter="dissolve">
                                      <p:cBhvr>
                                        <p:cTn id="48" dur="500"/>
                                        <p:tgtEl>
                                          <p:spTgt spid="1215608"/>
                                        </p:tgtEl>
                                      </p:cBhvr>
                                    </p:animEffect>
                                    <p:set>
                                      <p:cBhvr>
                                        <p:cTn id="49" dur="1" fill="hold">
                                          <p:stCondLst>
                                            <p:cond delay="499"/>
                                          </p:stCondLst>
                                        </p:cTn>
                                        <p:tgtEl>
                                          <p:spTgt spid="1215608"/>
                                        </p:tgtEl>
                                        <p:attrNameLst>
                                          <p:attrName>style.visibility</p:attrName>
                                        </p:attrNameLst>
                                      </p:cBhvr>
                                      <p:to>
                                        <p:strVal val="hidden"/>
                                      </p:to>
                                    </p:set>
                                  </p:childTnLst>
                                </p:cTn>
                              </p:par>
                              <p:par>
                                <p:cTn id="50" presetID="9" presetClass="exit" presetSubtype="0" fill="hold" grpId="1" nodeType="withEffect">
                                  <p:stCondLst>
                                    <p:cond delay="0"/>
                                  </p:stCondLst>
                                  <p:childTnLst>
                                    <p:animEffect transition="out" filter="dissolve">
                                      <p:cBhvr>
                                        <p:cTn id="51" dur="500"/>
                                        <p:tgtEl>
                                          <p:spTgt spid="1215607"/>
                                        </p:tgtEl>
                                      </p:cBhvr>
                                    </p:animEffect>
                                    <p:set>
                                      <p:cBhvr>
                                        <p:cTn id="52" dur="1" fill="hold">
                                          <p:stCondLst>
                                            <p:cond delay="499"/>
                                          </p:stCondLst>
                                        </p:cTn>
                                        <p:tgtEl>
                                          <p:spTgt spid="1215607"/>
                                        </p:tgtEl>
                                        <p:attrNameLst>
                                          <p:attrName>style.visibility</p:attrName>
                                        </p:attrNameLst>
                                      </p:cBhvr>
                                      <p:to>
                                        <p:strVal val="hidden"/>
                                      </p:to>
                                    </p:set>
                                  </p:childTnLst>
                                </p:cTn>
                              </p:par>
                              <p:par>
                                <p:cTn id="53" presetID="9" presetClass="exit" presetSubtype="0" fill="hold" grpId="1" nodeType="withEffect">
                                  <p:stCondLst>
                                    <p:cond delay="0"/>
                                  </p:stCondLst>
                                  <p:childTnLst>
                                    <p:animEffect transition="out" filter="dissolve">
                                      <p:cBhvr>
                                        <p:cTn id="54" dur="500"/>
                                        <p:tgtEl>
                                          <p:spTgt spid="1215606"/>
                                        </p:tgtEl>
                                      </p:cBhvr>
                                    </p:animEffect>
                                    <p:set>
                                      <p:cBhvr>
                                        <p:cTn id="55" dur="1" fill="hold">
                                          <p:stCondLst>
                                            <p:cond delay="499"/>
                                          </p:stCondLst>
                                        </p:cTn>
                                        <p:tgtEl>
                                          <p:spTgt spid="1215606"/>
                                        </p:tgtEl>
                                        <p:attrNameLst>
                                          <p:attrName>style.visibility</p:attrName>
                                        </p:attrNameLst>
                                      </p:cBhvr>
                                      <p:to>
                                        <p:strVal val="hidden"/>
                                      </p:to>
                                    </p:set>
                                  </p:childTnLst>
                                </p:cTn>
                              </p:par>
                              <p:par>
                                <p:cTn id="56" presetID="9" presetClass="entr" presetSubtype="0" fill="hold" grpId="0" nodeType="withEffect">
                                  <p:stCondLst>
                                    <p:cond delay="0"/>
                                  </p:stCondLst>
                                  <p:childTnLst>
                                    <p:set>
                                      <p:cBhvr>
                                        <p:cTn id="57" dur="1" fill="hold">
                                          <p:stCondLst>
                                            <p:cond delay="0"/>
                                          </p:stCondLst>
                                        </p:cTn>
                                        <p:tgtEl>
                                          <p:spTgt spid="1215604"/>
                                        </p:tgtEl>
                                        <p:attrNameLst>
                                          <p:attrName>style.visibility</p:attrName>
                                        </p:attrNameLst>
                                      </p:cBhvr>
                                      <p:to>
                                        <p:strVal val="visible"/>
                                      </p:to>
                                    </p:set>
                                    <p:animEffect transition="in" filter="dissolve">
                                      <p:cBhvr>
                                        <p:cTn id="58" dur="500"/>
                                        <p:tgtEl>
                                          <p:spTgt spid="1215604"/>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1215603"/>
                                        </p:tgtEl>
                                        <p:attrNameLst>
                                          <p:attrName>style.visibility</p:attrName>
                                        </p:attrNameLst>
                                      </p:cBhvr>
                                      <p:to>
                                        <p:strVal val="visible"/>
                                      </p:to>
                                    </p:set>
                                    <p:animEffect transition="in" filter="dissolve">
                                      <p:cBhvr>
                                        <p:cTn id="61" dur="500"/>
                                        <p:tgtEl>
                                          <p:spTgt spid="1215603"/>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1215605"/>
                                        </p:tgtEl>
                                        <p:attrNameLst>
                                          <p:attrName>style.visibility</p:attrName>
                                        </p:attrNameLst>
                                      </p:cBhvr>
                                      <p:to>
                                        <p:strVal val="visible"/>
                                      </p:to>
                                    </p:set>
                                    <p:animEffect transition="in" filter="dissolve">
                                      <p:cBhvr>
                                        <p:cTn id="64" dur="500"/>
                                        <p:tgtEl>
                                          <p:spTgt spid="121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603" grpId="0" animBg="1"/>
      <p:bldP spid="1215604" grpId="0" animBg="1"/>
      <p:bldP spid="1215605" grpId="0" animBg="1"/>
      <p:bldP spid="1215606" grpId="0" animBg="1"/>
      <p:bldP spid="1215606" grpId="1" animBg="1"/>
      <p:bldP spid="1215607" grpId="0" animBg="1"/>
      <p:bldP spid="1215607" grpId="1" animBg="1"/>
      <p:bldP spid="1215608" grpId="0" animBg="1"/>
      <p:bldP spid="1215608" grpId="1" animBg="1"/>
      <p:bldP spid="1215609" grpId="0" animBg="1"/>
      <p:bldP spid="1215610" grpId="0" animBg="1"/>
      <p:bldP spid="1215610" grpId="1" animBg="1"/>
      <p:bldP spid="1215611" grpId="0" animBg="1"/>
      <p:bldP spid="1215612" grpId="0" animBg="1"/>
      <p:bldP spid="1215613" grpId="0" animBg="1"/>
      <p:bldP spid="1215613" grpId="1" animBg="1"/>
      <p:bldP spid="1215614" grpId="0" animBg="1"/>
      <p:bldP spid="12156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Pipe Joints</a:t>
            </a:r>
            <a:endParaRPr lang="en-US" dirty="0"/>
          </a:p>
        </p:txBody>
      </p:sp>
      <p:sp>
        <p:nvSpPr>
          <p:cNvPr id="3" name="Content Placeholder 2"/>
          <p:cNvSpPr>
            <a:spLocks noGrp="1"/>
          </p:cNvSpPr>
          <p:nvPr>
            <p:ph sz="half" idx="1"/>
          </p:nvPr>
        </p:nvSpPr>
        <p:spPr>
          <a:xfrm>
            <a:off x="457200" y="1600200"/>
            <a:ext cx="4038600" cy="5181600"/>
          </a:xfrm>
        </p:spPr>
        <p:txBody>
          <a:bodyPr>
            <a:normAutofit fontScale="92500"/>
          </a:bodyPr>
          <a:lstStyle/>
          <a:p>
            <a:r>
              <a:rPr lang="en-US" dirty="0"/>
              <a:t>Most materials can be joined by a number of methods</a:t>
            </a:r>
          </a:p>
          <a:p>
            <a:pPr lvl="1"/>
            <a:r>
              <a:rPr lang="en-US" dirty="0" smtClean="0"/>
              <a:t>Threads</a:t>
            </a:r>
          </a:p>
          <a:p>
            <a:pPr lvl="1"/>
            <a:r>
              <a:rPr lang="en-US" dirty="0" smtClean="0"/>
              <a:t>Solder</a:t>
            </a:r>
          </a:p>
          <a:p>
            <a:pPr lvl="1"/>
            <a:r>
              <a:rPr lang="en-US" dirty="0" smtClean="0"/>
              <a:t>Braze</a:t>
            </a:r>
          </a:p>
          <a:p>
            <a:pPr lvl="1"/>
            <a:r>
              <a:rPr lang="en-US" dirty="0" smtClean="0"/>
              <a:t>Welding</a:t>
            </a:r>
          </a:p>
          <a:p>
            <a:pPr lvl="1"/>
            <a:r>
              <a:rPr lang="en-US" dirty="0" smtClean="0"/>
              <a:t>Flanges</a:t>
            </a:r>
          </a:p>
          <a:p>
            <a:pPr lvl="1"/>
            <a:r>
              <a:rPr lang="en-US" dirty="0" smtClean="0"/>
              <a:t>Grooved joints</a:t>
            </a:r>
          </a:p>
          <a:p>
            <a:pPr lvl="2"/>
            <a:r>
              <a:rPr lang="en-US" dirty="0" smtClean="0"/>
              <a:t>Different gaskets for different applications</a:t>
            </a:r>
          </a:p>
          <a:p>
            <a:pPr lvl="2"/>
            <a:r>
              <a:rPr lang="en-US" dirty="0" smtClean="0"/>
              <a:t>Color = Intended use</a:t>
            </a:r>
          </a:p>
          <a:p>
            <a:pPr lvl="1"/>
            <a:r>
              <a:rPr lang="en-US" dirty="0" smtClean="0"/>
              <a:t>Flare joints</a:t>
            </a:r>
          </a:p>
          <a:p>
            <a:pPr lvl="1"/>
            <a:r>
              <a:rPr lang="en-US" dirty="0" smtClean="0"/>
              <a:t>Compression joints</a:t>
            </a:r>
          </a:p>
        </p:txBody>
      </p:sp>
      <p:sp>
        <p:nvSpPr>
          <p:cNvPr id="4" name="Content Placeholder 3"/>
          <p:cNvSpPr>
            <a:spLocks noGrp="1"/>
          </p:cNvSpPr>
          <p:nvPr>
            <p:ph sz="half" idx="2"/>
          </p:nvPr>
        </p:nvSpPr>
        <p:spPr>
          <a:xfrm>
            <a:off x="4648200" y="1600200"/>
            <a:ext cx="4038600" cy="5181600"/>
          </a:xfrm>
        </p:spPr>
        <p:txBody>
          <a:bodyPr>
            <a:normAutofit fontScale="92500"/>
          </a:bodyPr>
          <a:lstStyle/>
          <a:p>
            <a:r>
              <a:rPr lang="en-US" dirty="0" smtClean="0"/>
              <a:t>Selection determined by</a:t>
            </a:r>
          </a:p>
          <a:p>
            <a:pPr lvl="1"/>
            <a:r>
              <a:rPr lang="en-US" dirty="0" smtClean="0"/>
              <a:t>Material</a:t>
            </a:r>
          </a:p>
          <a:p>
            <a:pPr lvl="1"/>
            <a:r>
              <a:rPr lang="en-US" dirty="0" smtClean="0"/>
              <a:t>Service</a:t>
            </a:r>
          </a:p>
          <a:p>
            <a:pPr lvl="1"/>
            <a:r>
              <a:rPr lang="en-US" dirty="0" smtClean="0"/>
              <a:t>Exposure</a:t>
            </a:r>
          </a:p>
          <a:p>
            <a:pPr lvl="1"/>
            <a:r>
              <a:rPr lang="en-US" dirty="0" smtClean="0"/>
              <a:t>Cost/labor</a:t>
            </a:r>
          </a:p>
          <a:p>
            <a:pPr lvl="2"/>
            <a:r>
              <a:rPr lang="en-US" dirty="0" smtClean="0"/>
              <a:t>Example – Typical welded joint</a:t>
            </a:r>
          </a:p>
          <a:p>
            <a:pPr lvl="3"/>
            <a:r>
              <a:rPr lang="en-US" dirty="0" smtClean="0"/>
              <a:t>Cut to length</a:t>
            </a:r>
          </a:p>
          <a:p>
            <a:pPr lvl="3"/>
            <a:r>
              <a:rPr lang="en-US" dirty="0" smtClean="0"/>
              <a:t>Bevel</a:t>
            </a:r>
          </a:p>
          <a:p>
            <a:pPr lvl="3"/>
            <a:r>
              <a:rPr lang="en-US" dirty="0" smtClean="0"/>
              <a:t>Align and gap</a:t>
            </a:r>
          </a:p>
          <a:p>
            <a:pPr lvl="3"/>
            <a:r>
              <a:rPr lang="en-US" dirty="0" smtClean="0"/>
              <a:t>Tack</a:t>
            </a:r>
          </a:p>
          <a:p>
            <a:pPr lvl="3"/>
            <a:r>
              <a:rPr lang="en-US" dirty="0" smtClean="0"/>
              <a:t>Weld</a:t>
            </a:r>
          </a:p>
          <a:p>
            <a:pPr lvl="4"/>
            <a:r>
              <a:rPr lang="en-US" dirty="0" smtClean="0"/>
              <a:t>Multiple passes (c=πd)</a:t>
            </a:r>
          </a:p>
          <a:p>
            <a:pPr lvl="4"/>
            <a:r>
              <a:rPr lang="en-US" dirty="0" smtClean="0"/>
              <a:t>Chip out flux after each pass</a:t>
            </a:r>
            <a:endParaRPr lang="en-US" dirty="0"/>
          </a:p>
        </p:txBody>
      </p:sp>
      <p:sp>
        <p:nvSpPr>
          <p:cNvPr id="5" name="Footer Placeholder 4"/>
          <p:cNvSpPr>
            <a:spLocks noGrp="1"/>
          </p:cNvSpPr>
          <p:nvPr>
            <p:ph type="ftr" sz="quarter" idx="10"/>
          </p:nvPr>
        </p:nvSpPr>
        <p:spPr/>
        <p:txBody>
          <a:bodyPr/>
          <a:lstStyle/>
          <a:p>
            <a:r>
              <a:rPr lang="en-US" smtClean="0"/>
              <a:t>Pipes, Valves, and Fittings</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6</a:t>
            </a:fld>
            <a:endParaRPr lang="en-US"/>
          </a:p>
        </p:txBody>
      </p:sp>
    </p:spTree>
    <p:extLst>
      <p:ext uri="{BB962C8B-B14F-4D97-AF65-F5344CB8AC3E}">
        <p14:creationId xmlns:p14="http://schemas.microsoft.com/office/powerpoint/2010/main" val="319997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500"/>
                                        <p:tgtEl>
                                          <p:spTgt spid="4">
                                            <p:txEl>
                                              <p:pRg st="6" end="6"/>
                                            </p:tx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4">
                                            <p:txEl>
                                              <p:pRg st="8" end="8"/>
                                            </p:txEl>
                                          </p:spTgt>
                                        </p:tgtEl>
                                        <p:attrNameLst>
                                          <p:attrName>style.visibility</p:attrName>
                                        </p:attrNameLst>
                                      </p:cBhvr>
                                      <p:to>
                                        <p:strVal val="visible"/>
                                      </p:to>
                                    </p:set>
                                    <p:animEffect transition="in" filter="fade">
                                      <p:cBhvr>
                                        <p:cTn id="36" dur="500"/>
                                        <p:tgtEl>
                                          <p:spTgt spid="4">
                                            <p:txEl>
                                              <p:pRg st="8" end="8"/>
                                            </p:txEl>
                                          </p:spTgt>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4">
                                            <p:txEl>
                                              <p:pRg st="9" end="9"/>
                                            </p:txEl>
                                          </p:spTgt>
                                        </p:tgtEl>
                                        <p:attrNameLst>
                                          <p:attrName>style.visibility</p:attrName>
                                        </p:attrNameLst>
                                      </p:cBhvr>
                                      <p:to>
                                        <p:strVal val="visible"/>
                                      </p:to>
                                    </p:set>
                                    <p:animEffect transition="in" filter="fade">
                                      <p:cBhvr>
                                        <p:cTn id="40" dur="500"/>
                                        <p:tgtEl>
                                          <p:spTgt spid="4">
                                            <p:txEl>
                                              <p:pRg st="9" end="9"/>
                                            </p:txEl>
                                          </p:spTgt>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4">
                                            <p:txEl>
                                              <p:pRg st="10" end="10"/>
                                            </p:txEl>
                                          </p:spTgt>
                                        </p:tgtEl>
                                        <p:attrNameLst>
                                          <p:attrName>style.visibility</p:attrName>
                                        </p:attrNameLst>
                                      </p:cBhvr>
                                      <p:to>
                                        <p:strVal val="visible"/>
                                      </p:to>
                                    </p:set>
                                    <p:animEffect transition="in" filter="fade">
                                      <p:cBhvr>
                                        <p:cTn id="44" dur="500"/>
                                        <p:tgtEl>
                                          <p:spTgt spid="4">
                                            <p:txEl>
                                              <p:pRg st="10" end="1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
                                            <p:txEl>
                                              <p:pRg st="11" end="11"/>
                                            </p:txEl>
                                          </p:spTgt>
                                        </p:tgtEl>
                                        <p:attrNameLst>
                                          <p:attrName>style.visibility</p:attrName>
                                        </p:attrNameLst>
                                      </p:cBhvr>
                                      <p:to>
                                        <p:strVal val="visible"/>
                                      </p:to>
                                    </p:set>
                                    <p:animEffect transition="in" filter="fade">
                                      <p:cBhvr>
                                        <p:cTn id="47" dur="500"/>
                                        <p:tgtEl>
                                          <p:spTgt spid="4">
                                            <p:txEl>
                                              <p:pRg st="11" end="11"/>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txEl>
                                              <p:pRg st="12" end="12"/>
                                            </p:txEl>
                                          </p:spTgt>
                                        </p:tgtEl>
                                        <p:attrNameLst>
                                          <p:attrName>style.visibility</p:attrName>
                                        </p:attrNameLst>
                                      </p:cBhvr>
                                      <p:to>
                                        <p:strVal val="visible"/>
                                      </p:to>
                                    </p:set>
                                    <p:animEffect transition="in" filter="fade">
                                      <p:cBhvr>
                                        <p:cTn id="50"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avid\Documents\Technical Pictures\Pacific Energy Center\Pump Trim 01 .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486400"/>
            <a:ext cx="8229600" cy="1143000"/>
          </a:xfrm>
        </p:spPr>
        <p:txBody>
          <a:bodyPr/>
          <a:lstStyle/>
          <a:p>
            <a:r>
              <a:rPr lang="en-US" dirty="0" smtClean="0"/>
              <a:t>Gauge Manifolds from Hell</a:t>
            </a:r>
            <a:endParaRPr lang="en-US" dirty="0"/>
          </a:p>
        </p:txBody>
      </p:sp>
      <p:sp>
        <p:nvSpPr>
          <p:cNvPr id="3" name="Footer Placeholder 2"/>
          <p:cNvSpPr>
            <a:spLocks noGrp="1"/>
          </p:cNvSpPr>
          <p:nvPr>
            <p:ph type="ftr" sz="quarter" idx="10"/>
          </p:nvPr>
        </p:nvSpPr>
        <p:spPr/>
        <p:txBody>
          <a:bodyPr/>
          <a:lstStyle/>
          <a:p>
            <a:r>
              <a:rPr lang="en-US" smtClean="0"/>
              <a:t>Pipes, Valves, and Fittings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60</a:t>
            </a:fld>
            <a:endParaRPr lang="en-US"/>
          </a:p>
        </p:txBody>
      </p:sp>
    </p:spTree>
    <p:extLst>
      <p:ext uri="{BB962C8B-B14F-4D97-AF65-F5344CB8AC3E}">
        <p14:creationId xmlns:p14="http://schemas.microsoft.com/office/powerpoint/2010/main" val="313879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Great Resource for Understanding the Field Side of Piping</a:t>
            </a:r>
            <a:endParaRPr lang="en-US" dirty="0"/>
          </a:p>
        </p:txBody>
      </p:sp>
      <p:pic>
        <p:nvPicPr>
          <p:cNvPr id="21506" name="Picture 2" descr="C:\Users\David\Documents\Technical Pictures\NCBC 2001\Pipe Trades Handbo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6336" y="1673352"/>
            <a:ext cx="5291328" cy="351129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0"/>
          </p:nvPr>
        </p:nvSpPr>
        <p:spPr/>
        <p:txBody>
          <a:bodyPr/>
          <a:lstStyle/>
          <a:p>
            <a:r>
              <a:rPr lang="en-US" smtClean="0"/>
              <a:t>Pipes, Valves, and Fittings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61</a:t>
            </a:fld>
            <a:endParaRPr lang="en-US"/>
          </a:p>
        </p:txBody>
      </p:sp>
    </p:spTree>
    <p:extLst>
      <p:ext uri="{BB962C8B-B14F-4D97-AF65-F5344CB8AC3E}">
        <p14:creationId xmlns:p14="http://schemas.microsoft.com/office/powerpoint/2010/main" val="194168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Fitting Pressure Losses</a:t>
            </a:r>
            <a:endParaRPr lang="en-US" dirty="0"/>
          </a:p>
        </p:txBody>
      </p:sp>
      <p:sp>
        <p:nvSpPr>
          <p:cNvPr id="3" name="Content Placeholder 2"/>
          <p:cNvSpPr>
            <a:spLocks noGrp="1"/>
          </p:cNvSpPr>
          <p:nvPr>
            <p:ph sz="half" idx="1"/>
          </p:nvPr>
        </p:nvSpPr>
        <p:spPr>
          <a:xfrm>
            <a:off x="685800" y="1981200"/>
            <a:ext cx="3810000" cy="4643438"/>
          </a:xfrm>
        </p:spPr>
        <p:txBody>
          <a:bodyPr/>
          <a:lstStyle/>
          <a:p>
            <a:pPr marL="285750" indent="-285750">
              <a:buFont typeface="Arial" pitchFamily="34" charset="0"/>
              <a:buChar char="•"/>
            </a:pPr>
            <a:r>
              <a:rPr lang="en-US" sz="1800" dirty="0" smtClean="0"/>
              <a:t>Fitting pressure losses are also related to velocity</a:t>
            </a:r>
          </a:p>
          <a:p>
            <a:pPr marL="285750" indent="-285750">
              <a:buFont typeface="Arial" pitchFamily="34" charset="0"/>
              <a:buChar char="•"/>
            </a:pPr>
            <a:r>
              <a:rPr lang="en-US" sz="1800" dirty="0" smtClean="0"/>
              <a:t>Commonly used tables have their roots in work that has it’s origins in the late 1800’s and early 1900’s</a:t>
            </a:r>
          </a:p>
          <a:p>
            <a:pPr marL="285750" indent="-285750">
              <a:buFont typeface="Arial" pitchFamily="34" charset="0"/>
              <a:buChar char="•"/>
            </a:pPr>
            <a:r>
              <a:rPr lang="en-US" sz="1800" dirty="0" smtClean="0"/>
              <a:t>Recent ASHRAE research demonstrates</a:t>
            </a:r>
          </a:p>
          <a:p>
            <a:pPr lvl="2"/>
            <a:r>
              <a:rPr lang="en-US" sz="1800" dirty="0" smtClean="0"/>
              <a:t>Some variation from classic values</a:t>
            </a:r>
          </a:p>
          <a:p>
            <a:pPr lvl="2"/>
            <a:r>
              <a:rPr lang="en-US" sz="1800" dirty="0" smtClean="0"/>
              <a:t>Fittings in series interact to </a:t>
            </a:r>
            <a:r>
              <a:rPr lang="en-US" sz="1800" i="1" u="sng" dirty="0" smtClean="0"/>
              <a:t>reduce</a:t>
            </a:r>
            <a:r>
              <a:rPr lang="en-US" sz="1800" dirty="0" smtClean="0"/>
              <a:t> the pressure drop compared to the sum of the losses</a:t>
            </a:r>
            <a:endParaRPr lang="en-US" sz="1800" dirty="0"/>
          </a:p>
        </p:txBody>
      </p:sp>
      <p:sp>
        <p:nvSpPr>
          <p:cNvPr id="4" name="Content Placeholder 3"/>
          <p:cNvSpPr>
            <a:spLocks noGrp="1"/>
          </p:cNvSpPr>
          <p:nvPr>
            <p:ph sz="half" idx="2"/>
          </p:nvPr>
        </p:nvSpPr>
        <p:spPr>
          <a:xfrm>
            <a:off x="4648200" y="4349750"/>
            <a:ext cx="3810000" cy="1897530"/>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285750" indent="-285750">
              <a:buFont typeface="Arial" pitchFamily="34" charset="0"/>
              <a:buChar char="•"/>
            </a:pPr>
            <a:r>
              <a:rPr lang="en-US" sz="1800" dirty="0" smtClean="0"/>
              <a:t>Losses may also be expressed as equivalent feet of pipe</a:t>
            </a:r>
          </a:p>
          <a:p>
            <a:pPr marL="285750" indent="-285750">
              <a:buFont typeface="Arial" pitchFamily="34" charset="0"/>
              <a:buChar char="•"/>
            </a:pPr>
            <a:r>
              <a:rPr lang="en-US" sz="1800" dirty="0" smtClean="0"/>
              <a:t>A common rule of thumb is to estimate the fittings losses as adding another 50% to 100% to the actual length of pipe</a:t>
            </a:r>
          </a:p>
        </p:txBody>
      </p:sp>
      <p:graphicFrame>
        <p:nvGraphicFramePr>
          <p:cNvPr id="18434" name="Object 2"/>
          <p:cNvGraphicFramePr>
            <a:graphicFrameLocks noChangeAspect="1"/>
          </p:cNvGraphicFramePr>
          <p:nvPr>
            <p:extLst>
              <p:ext uri="{D42A27DB-BD31-4B8C-83A1-F6EECF244321}">
                <p14:modId xmlns:p14="http://schemas.microsoft.com/office/powerpoint/2010/main" val="3873990745"/>
              </p:ext>
            </p:extLst>
          </p:nvPr>
        </p:nvGraphicFramePr>
        <p:xfrm>
          <a:off x="4691987" y="1981200"/>
          <a:ext cx="4002088" cy="2163762"/>
        </p:xfrm>
        <a:graphic>
          <a:graphicData uri="http://schemas.openxmlformats.org/presentationml/2006/ole">
            <mc:AlternateContent xmlns:mc="http://schemas.openxmlformats.org/markup-compatibility/2006">
              <mc:Choice xmlns:v="urn:schemas-microsoft-com:vml" Requires="v">
                <p:oleObj spid="_x0000_s3130" name="Equation" r:id="rId3" imgW="3593880" imgH="1942920" progId="Equation.3">
                  <p:embed/>
                </p:oleObj>
              </mc:Choice>
              <mc:Fallback>
                <p:oleObj name="Equation" r:id="rId3" imgW="3593880" imgH="1942920" progId="Equation.3">
                  <p:embed/>
                  <p:pic>
                    <p:nvPicPr>
                      <p:cNvPr id="0" name=""/>
                      <p:cNvPicPr>
                        <a:picLocks noChangeAspect="1"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4691987" y="1981200"/>
                        <a:ext cx="4002088" cy="2163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Footer Placeholder 4"/>
          <p:cNvSpPr>
            <a:spLocks noGrp="1"/>
          </p:cNvSpPr>
          <p:nvPr>
            <p:ph type="ftr" sz="quarter" idx="10"/>
          </p:nvPr>
        </p:nvSpPr>
        <p:spPr/>
        <p:txBody>
          <a:bodyPr/>
          <a:lstStyle/>
          <a:p>
            <a:r>
              <a:rPr lang="en-US" smtClean="0"/>
              <a:t>Pipes, Valves, and Fittings</a:t>
            </a:r>
            <a:endParaRPr lang="en-US" dirty="0"/>
          </a:p>
        </p:txBody>
      </p:sp>
      <p:sp>
        <p:nvSpPr>
          <p:cNvPr id="6" name="Slide Number Placeholder 5"/>
          <p:cNvSpPr>
            <a:spLocks noGrp="1"/>
          </p:cNvSpPr>
          <p:nvPr>
            <p:ph type="sldNum" sz="quarter" idx="11"/>
          </p:nvPr>
        </p:nvSpPr>
        <p:spPr/>
        <p:txBody>
          <a:bodyPr/>
          <a:lstStyle/>
          <a:p>
            <a:fld id="{E347D01F-1A12-4043-9E52-C5C412E1DD77}" type="slidenum">
              <a:rPr lang="en-US" smtClean="0"/>
              <a:pPr/>
              <a:t>7</a:t>
            </a:fld>
            <a:endParaRPr lang="en-US"/>
          </a:p>
        </p:txBody>
      </p:sp>
    </p:spTree>
    <p:extLst>
      <p:ext uri="{BB962C8B-B14F-4D97-AF65-F5344CB8AC3E}">
        <p14:creationId xmlns:p14="http://schemas.microsoft.com/office/powerpoint/2010/main" val="249700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434"/>
                                        </p:tgtEl>
                                        <p:attrNameLst>
                                          <p:attrName>style.visibility</p:attrName>
                                        </p:attrNameLst>
                                      </p:cBhvr>
                                      <p:to>
                                        <p:strVal val="visible"/>
                                      </p:to>
                                    </p:set>
                                    <p:animEffect transition="in" filter="fade">
                                      <p:cBhvr>
                                        <p:cTn id="10" dur="2000"/>
                                        <p:tgtEl>
                                          <p:spTgt spid="184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2000"/>
                                        <p:tgtEl>
                                          <p:spTgt spid="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20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Effect transition="in" filter="fade">
                                      <p:cBhvr>
                                        <p:cTn id="31" dur="2000"/>
                                        <p:tgtEl>
                                          <p:spTgt spid="4">
                                            <p:txEl>
                                              <p:pRg st="0" end="0"/>
                                            </p:txEl>
                                          </p:spTgt>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fade">
                                      <p:cBhvr>
                                        <p:cTn id="35"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Interesting Thing about Elbows</a:t>
            </a:r>
            <a:endParaRPr lang="en-US" dirty="0"/>
          </a:p>
        </p:txBody>
      </p:sp>
      <p:sp>
        <p:nvSpPr>
          <p:cNvPr id="20" name="Content Placeholder 19"/>
          <p:cNvSpPr>
            <a:spLocks noGrp="1"/>
          </p:cNvSpPr>
          <p:nvPr>
            <p:ph sz="half" idx="2"/>
          </p:nvPr>
        </p:nvSpPr>
        <p:spPr/>
        <p:txBody>
          <a:bodyPr/>
          <a:lstStyle/>
          <a:p>
            <a:pPr marL="0" indent="0">
              <a:buNone/>
            </a:pPr>
            <a:r>
              <a:rPr lang="en-US" sz="2400" dirty="0" smtClean="0"/>
              <a:t>One way to think of elbow resistance is to consider it as composed of:</a:t>
            </a:r>
          </a:p>
          <a:p>
            <a:pPr marL="514350" indent="-514350">
              <a:buFont typeface="+mj-lt"/>
              <a:buAutoNum type="arabicPeriod"/>
            </a:pPr>
            <a:r>
              <a:rPr lang="en-US" sz="2400" dirty="0" smtClean="0">
                <a:solidFill>
                  <a:srgbClr val="FF0000"/>
                </a:solidFill>
              </a:rPr>
              <a:t>Resistance due to interaction with the pipe wall</a:t>
            </a:r>
          </a:p>
          <a:p>
            <a:pPr marL="514350" indent="-514350">
              <a:buFont typeface="+mj-lt"/>
              <a:buAutoNum type="arabicPeriod"/>
            </a:pPr>
            <a:r>
              <a:rPr lang="en-US" sz="2400" dirty="0" smtClean="0">
                <a:solidFill>
                  <a:srgbClr val="00B0F0"/>
                </a:solidFill>
              </a:rPr>
              <a:t>Resistance due to a change in direction</a:t>
            </a:r>
            <a:endParaRPr lang="en-US" sz="2400" dirty="0">
              <a:solidFill>
                <a:srgbClr val="00B0F0"/>
              </a:solidFill>
            </a:endParaRPr>
          </a:p>
        </p:txBody>
      </p:sp>
      <p:grpSp>
        <p:nvGrpSpPr>
          <p:cNvPr id="18" name="Group 17"/>
          <p:cNvGrpSpPr>
            <a:grpSpLocks noChangeAspect="1"/>
          </p:cNvGrpSpPr>
          <p:nvPr/>
        </p:nvGrpSpPr>
        <p:grpSpPr>
          <a:xfrm rot="10800000">
            <a:off x="889002" y="2139950"/>
            <a:ext cx="6458558" cy="6458558"/>
            <a:chOff x="5216525" y="4349750"/>
            <a:chExt cx="2025650" cy="2025650"/>
          </a:xfrm>
        </p:grpSpPr>
        <p:sp>
          <p:nvSpPr>
            <p:cNvPr id="6" name="Arc 5"/>
            <p:cNvSpPr/>
            <p:nvPr/>
          </p:nvSpPr>
          <p:spPr bwMode="auto">
            <a:xfrm flipV="1">
              <a:off x="5768975" y="4902200"/>
              <a:ext cx="914400" cy="914400"/>
            </a:xfrm>
            <a:prstGeom prst="arc">
              <a:avLst/>
            </a:prstGeom>
            <a:noFill/>
            <a:ln w="762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Narrow" pitchFamily="34" charset="0"/>
              </a:endParaRPr>
            </a:p>
          </p:txBody>
        </p:sp>
        <p:grpSp>
          <p:nvGrpSpPr>
            <p:cNvPr id="17" name="Group 16"/>
            <p:cNvGrpSpPr/>
            <p:nvPr/>
          </p:nvGrpSpPr>
          <p:grpSpPr>
            <a:xfrm>
              <a:off x="5216525" y="4349750"/>
              <a:ext cx="2025650" cy="2025650"/>
              <a:chOff x="5216525" y="4349750"/>
              <a:chExt cx="2025650" cy="2025650"/>
            </a:xfrm>
          </p:grpSpPr>
          <p:cxnSp>
            <p:nvCxnSpPr>
              <p:cNvPr id="16" name="Straight Connector 15"/>
              <p:cNvCxnSpPr/>
              <p:nvPr/>
            </p:nvCxnSpPr>
            <p:spPr bwMode="auto">
              <a:xfrm rot="16200000" flipH="1">
                <a:off x="6961187" y="5086350"/>
                <a:ext cx="3175" cy="558800"/>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8" name="Arc 7"/>
              <p:cNvSpPr>
                <a:spLocks noChangeAspect="1"/>
              </p:cNvSpPr>
              <p:nvPr/>
            </p:nvSpPr>
            <p:spPr bwMode="auto">
              <a:xfrm flipV="1">
                <a:off x="5216525" y="4349750"/>
                <a:ext cx="2025650" cy="2025650"/>
              </a:xfrm>
              <a:prstGeom prst="arc">
                <a:avLst/>
              </a:prstGeom>
              <a:noFill/>
              <a:ln w="762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Narrow" pitchFamily="34" charset="0"/>
                </a:endParaRPr>
              </a:p>
            </p:txBody>
          </p:sp>
          <p:cxnSp>
            <p:nvCxnSpPr>
              <p:cNvPr id="14" name="Straight Connector 13"/>
              <p:cNvCxnSpPr/>
              <p:nvPr/>
            </p:nvCxnSpPr>
            <p:spPr bwMode="auto">
              <a:xfrm rot="10800000" flipH="1" flipV="1">
                <a:off x="6230938" y="5816600"/>
                <a:ext cx="3175" cy="558800"/>
              </a:xfrm>
              <a:prstGeom prst="line">
                <a:avLst/>
              </a:prstGeom>
              <a:solidFill>
                <a:schemeClr val="accent1"/>
              </a:solidFill>
              <a:ln w="9525" cap="flat" cmpd="sng" algn="ctr">
                <a:solidFill>
                  <a:schemeClr val="bg1"/>
                </a:solidFill>
                <a:prstDash val="solid"/>
                <a:round/>
                <a:headEnd type="none" w="med" len="med"/>
                <a:tailEnd type="none" w="med" len="med"/>
              </a:ln>
              <a:effectLst/>
            </p:spPr>
          </p:cxnSp>
        </p:grpSp>
      </p:grpSp>
      <p:sp>
        <p:nvSpPr>
          <p:cNvPr id="21" name="Arc 20"/>
          <p:cNvSpPr/>
          <p:nvPr/>
        </p:nvSpPr>
        <p:spPr bwMode="auto">
          <a:xfrm rot="10800000" flipV="1">
            <a:off x="2669363" y="3920313"/>
            <a:ext cx="2915462" cy="2915462"/>
          </a:xfrm>
          <a:prstGeom prst="arc">
            <a:avLst/>
          </a:prstGeom>
          <a:noFill/>
          <a:ln w="31750" cap="flat" cmpd="sng" algn="ctr">
            <a:solidFill>
              <a:srgbClr val="FF0300"/>
            </a:solidFill>
            <a:prstDash val="solid"/>
            <a:round/>
            <a:headEnd type="none" w="med" len="med"/>
            <a:tailEnd type="arrow" w="lg" len="lg"/>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Narrow" pitchFamily="34" charset="0"/>
            </a:endParaRPr>
          </a:p>
        </p:txBody>
      </p:sp>
      <p:sp>
        <p:nvSpPr>
          <p:cNvPr id="22" name="Arc 21"/>
          <p:cNvSpPr>
            <a:spLocks noChangeAspect="1"/>
          </p:cNvSpPr>
          <p:nvPr/>
        </p:nvSpPr>
        <p:spPr bwMode="auto">
          <a:xfrm rot="10800000" flipV="1">
            <a:off x="889001" y="2139950"/>
            <a:ext cx="6458558" cy="6458558"/>
          </a:xfrm>
          <a:prstGeom prst="arc">
            <a:avLst/>
          </a:prstGeom>
          <a:noFill/>
          <a:ln w="31750" cap="flat" cmpd="sng" algn="ctr">
            <a:solidFill>
              <a:srgbClr val="FF0300"/>
            </a:solidFill>
            <a:prstDash val="solid"/>
            <a:round/>
            <a:headEnd type="none" w="med" len="med"/>
            <a:tailEnd type="arrow" w="lg" len="lg"/>
          </a:ln>
          <a:effectLst/>
        </p:spPr>
        <p:txBody>
          <a:bodyPr vert="horz" wrap="square" lIns="91440" tIns="45720" rIns="91440" bIns="45720" numCol="1" rtlCol="0" anchor="ctr" anchorCtr="0" compatLnSpc="1">
            <a:prstTxWarp prst="textNoShape">
              <a:avLst/>
            </a:prstTxWarp>
          </a:bodyPr>
          <a:lstStyle/>
          <a:p>
            <a:endParaRPr lang="en-US" b="1" smtClean="0"/>
          </a:p>
        </p:txBody>
      </p:sp>
      <p:sp>
        <p:nvSpPr>
          <p:cNvPr id="23" name="Arc 22"/>
          <p:cNvSpPr/>
          <p:nvPr/>
        </p:nvSpPr>
        <p:spPr bwMode="auto">
          <a:xfrm rot="10800000" flipV="1">
            <a:off x="1809750" y="3244850"/>
            <a:ext cx="3775075" cy="3559987"/>
          </a:xfrm>
          <a:prstGeom prst="arc">
            <a:avLst/>
          </a:prstGeom>
          <a:noFill/>
          <a:ln w="76200" cap="flat" cmpd="sng" algn="ctr">
            <a:solidFill>
              <a:srgbClr val="00B0F0"/>
            </a:solidFill>
            <a:prstDash val="solid"/>
            <a:round/>
            <a:headEnd type="none" w="med" len="med"/>
            <a:tailEnd type="arrow" w="lg" len="lg"/>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00B0F0"/>
              </a:solidFill>
              <a:effectLst/>
              <a:latin typeface="Arial Narrow" pitchFamily="34" charset="0"/>
            </a:endParaRPr>
          </a:p>
        </p:txBody>
      </p:sp>
      <p:sp>
        <p:nvSpPr>
          <p:cNvPr id="3" name="Footer Placeholder 2"/>
          <p:cNvSpPr>
            <a:spLocks noGrp="1"/>
          </p:cNvSpPr>
          <p:nvPr>
            <p:ph type="ftr" sz="quarter" idx="10"/>
          </p:nvPr>
        </p:nvSpPr>
        <p:spPr/>
        <p:txBody>
          <a:bodyPr/>
          <a:lstStyle/>
          <a:p>
            <a:r>
              <a:rPr lang="en-US" smtClean="0"/>
              <a:t>Pipes, Valves, and Fittings</a:t>
            </a:r>
            <a:endParaRPr lang="en-US" dirty="0"/>
          </a:p>
        </p:txBody>
      </p:sp>
      <p:sp>
        <p:nvSpPr>
          <p:cNvPr id="4" name="Slide Number Placeholder 3"/>
          <p:cNvSpPr>
            <a:spLocks noGrp="1"/>
          </p:cNvSpPr>
          <p:nvPr>
            <p:ph type="sldNum" sz="quarter" idx="11"/>
          </p:nvPr>
        </p:nvSpPr>
        <p:spPr/>
        <p:txBody>
          <a:bodyPr/>
          <a:lstStyle/>
          <a:p>
            <a:fld id="{E347D01F-1A12-4043-9E52-C5C412E1DD77}" type="slidenum">
              <a:rPr lang="en-US" smtClean="0"/>
              <a:pPr/>
              <a:t>8</a:t>
            </a:fld>
            <a:endParaRPr lang="en-US"/>
          </a:p>
        </p:txBody>
      </p:sp>
    </p:spTree>
    <p:extLst>
      <p:ext uri="{BB962C8B-B14F-4D97-AF65-F5344CB8AC3E}">
        <p14:creationId xmlns:p14="http://schemas.microsoft.com/office/powerpoint/2010/main" val="178980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Effect transition="in" filter="fade">
                                      <p:cBhvr>
                                        <p:cTn id="11" dur="500"/>
                                        <p:tgtEl>
                                          <p:spTgt spid="20">
                                            <p:txEl>
                                              <p:pRg st="1" end="1"/>
                                            </p:txEl>
                                          </p:spTgt>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fade">
                                      <p:cBhvr>
                                        <p:cTn id="22" dur="500"/>
                                        <p:tgtEl>
                                          <p:spTgt spid="20">
                                            <p:txEl>
                                              <p:pRg st="2" end="2"/>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An Interesting Thing about Elbows</a:t>
            </a:r>
            <a:endParaRPr lang="en-US" dirty="0"/>
          </a:p>
        </p:txBody>
      </p:sp>
      <p:pic>
        <p:nvPicPr>
          <p:cNvPr id="28675"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113003" y="1495425"/>
            <a:ext cx="6917995" cy="5029200"/>
          </a:xfrm>
          <a:prstGeom prst="rect">
            <a:avLst/>
          </a:prstGeom>
          <a:solidFill>
            <a:schemeClr val="bg1"/>
          </a:solidFill>
          <a:ln w="9525">
            <a:noFill/>
            <a:miter lim="800000"/>
            <a:headEnd/>
            <a:tailEnd/>
          </a:ln>
        </p:spPr>
      </p:pic>
      <p:sp>
        <p:nvSpPr>
          <p:cNvPr id="2" name="Footer Placeholder 1"/>
          <p:cNvSpPr>
            <a:spLocks noGrp="1"/>
          </p:cNvSpPr>
          <p:nvPr>
            <p:ph type="ftr" sz="quarter" idx="10"/>
          </p:nvPr>
        </p:nvSpPr>
        <p:spPr/>
        <p:txBody>
          <a:bodyPr/>
          <a:lstStyle/>
          <a:p>
            <a:r>
              <a:rPr lang="en-US" smtClean="0"/>
              <a:t>Pipes, Valves, and Fittings</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9</a:t>
            </a:fld>
            <a:endParaRPr lang="en-US"/>
          </a:p>
        </p:txBody>
      </p:sp>
    </p:spTree>
    <p:extLst>
      <p:ext uri="{BB962C8B-B14F-4D97-AF65-F5344CB8AC3E}">
        <p14:creationId xmlns:p14="http://schemas.microsoft.com/office/powerpoint/2010/main" val="315461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heme/theme1.xml><?xml version="1.0" encoding="utf-8"?>
<a:theme xmlns:a="http://schemas.openxmlformats.org/drawingml/2006/main" name="FDE PEC v15 Black">
  <a:themeElements>
    <a:clrScheme name="Custom 199">
      <a:dk1>
        <a:sysClr val="windowText" lastClr="000000"/>
      </a:dk1>
      <a:lt1>
        <a:sysClr val="window" lastClr="FFFFFF"/>
      </a:lt1>
      <a:dk2>
        <a:srgbClr val="FFA100"/>
      </a:dk2>
      <a:lt2>
        <a:srgbClr val="0082AA"/>
      </a:lt2>
      <a:accent1>
        <a:srgbClr val="969696"/>
      </a:accent1>
      <a:accent2>
        <a:srgbClr val="000000"/>
      </a:accent2>
      <a:accent3>
        <a:srgbClr val="00B050"/>
      </a:accent3>
      <a:accent4>
        <a:srgbClr val="FF0000"/>
      </a:accent4>
      <a:accent5>
        <a:srgbClr val="FF00FF"/>
      </a:accent5>
      <a:accent6>
        <a:srgbClr val="FFFFFF"/>
      </a:accent6>
      <a:hlink>
        <a:srgbClr val="00B0F0"/>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FDE PEC v15 Black</Template>
  <TotalTime>1801</TotalTime>
  <Words>2301</Words>
  <Application>Microsoft Office PowerPoint</Application>
  <PresentationFormat>On-screen Show (4:3)</PresentationFormat>
  <Paragraphs>487</Paragraphs>
  <Slides>61</Slides>
  <Notes>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61</vt:i4>
      </vt:variant>
    </vt:vector>
  </HeadingPairs>
  <TitlesOfParts>
    <vt:vector size="68" baseType="lpstr">
      <vt:lpstr>Arial</vt:lpstr>
      <vt:lpstr>Arial Narrow</vt:lpstr>
      <vt:lpstr>Calibri</vt:lpstr>
      <vt:lpstr>ヒラギノ角ゴ Pro W3</vt:lpstr>
      <vt:lpstr>FDE PEC v15 Black</vt:lpstr>
      <vt:lpstr>Equation</vt:lpstr>
      <vt:lpstr>AutoCAD LT Drawing</vt:lpstr>
      <vt:lpstr>Pumps (and Piping)</vt:lpstr>
      <vt:lpstr>Pipes, Valves and Fittings;   The System Part of the Phrase “Pumping System”</vt:lpstr>
      <vt:lpstr>Pipe Materials</vt:lpstr>
      <vt:lpstr>Pipe Sizes</vt:lpstr>
      <vt:lpstr>Pipe Joints</vt:lpstr>
      <vt:lpstr>Pipe Joints</vt:lpstr>
      <vt:lpstr>Fitting Pressure Losses</vt:lpstr>
      <vt:lpstr>An Interesting Thing about Elbows</vt:lpstr>
      <vt:lpstr>An Interesting Thing about Elbows</vt:lpstr>
      <vt:lpstr>An Interesting Thing about Elbows</vt:lpstr>
      <vt:lpstr>An Interesting Thing about Elbows</vt:lpstr>
      <vt:lpstr>8” Short Radius Elbow   For a Long Radius Elbow the Centerline Radius would be 1.5 x 8” or 12”</vt:lpstr>
      <vt:lpstr>Short Radius vs. Long Radius Elbows   Small differences can add up to significant numbers</vt:lpstr>
      <vt:lpstr>Tees are Interesting Too</vt:lpstr>
      <vt:lpstr>Construction Impacts Loss Too</vt:lpstr>
      <vt:lpstr>Fittings and Flanges have Pressure Ratings Pressure Class and Rated Pressure May Not be the Same</vt:lpstr>
      <vt:lpstr>Crane Technical Paper 410</vt:lpstr>
      <vt:lpstr>Service Valves</vt:lpstr>
      <vt:lpstr>Service Valves</vt:lpstr>
      <vt:lpstr>Service Valves</vt:lpstr>
      <vt:lpstr>Service Valves</vt:lpstr>
      <vt:lpstr>Throttling Valves</vt:lpstr>
      <vt:lpstr>Throttling Valves</vt:lpstr>
      <vt:lpstr>Throttling Valves</vt:lpstr>
      <vt:lpstr>Throttling Valves</vt:lpstr>
      <vt:lpstr>Throttling Valves</vt:lpstr>
      <vt:lpstr>Check Valves</vt:lpstr>
      <vt:lpstr>Check Valves</vt:lpstr>
      <vt:lpstr>Check Valves</vt:lpstr>
      <vt:lpstr>Check Valves</vt:lpstr>
      <vt:lpstr>Valves with Multiple Functions</vt:lpstr>
      <vt:lpstr>Different Manufacture's Have Different Performance Data</vt:lpstr>
      <vt:lpstr>Different Manufacture's Have Different Features</vt:lpstr>
      <vt:lpstr>Strainers;  Details Matter</vt:lpstr>
      <vt:lpstr>Redundant Strainers Allow Uninterrupted Service</vt:lpstr>
      <vt:lpstr>PowerPoint Presentation</vt:lpstr>
      <vt:lpstr>Temperature Sensors and Wells</vt:lpstr>
      <vt:lpstr>Insertion Length is Critical</vt:lpstr>
      <vt:lpstr>Wells Introduce Lags</vt:lpstr>
      <vt:lpstr>PowerPoint Presentation</vt:lpstr>
      <vt:lpstr>PowerPoint Presentation</vt:lpstr>
      <vt:lpstr>Thermal Lags  A Research Experiment by the FDE NW Research Lab</vt:lpstr>
      <vt:lpstr>Pressure Testing</vt:lpstr>
      <vt:lpstr>Cleaning</vt:lpstr>
      <vt:lpstr>Why a Picture of a Glass of Water in a Pump (and Piping) Class</vt:lpstr>
      <vt:lpstr>What Does the Glass of Water Have to do With This Pipe?</vt:lpstr>
      <vt:lpstr>What Does the Glass of Water Have to do With This Pipe?</vt:lpstr>
      <vt:lpstr>Hangers</vt:lpstr>
      <vt:lpstr>Hangers</vt:lpstr>
      <vt:lpstr>Hangers</vt:lpstr>
      <vt:lpstr>Hangers</vt:lpstr>
      <vt:lpstr>Hangers</vt:lpstr>
      <vt:lpstr>Hangers</vt:lpstr>
      <vt:lpstr>Hangers</vt:lpstr>
      <vt:lpstr>Pump Vibration Isolation</vt:lpstr>
      <vt:lpstr>Pump Vibration Isolation</vt:lpstr>
      <vt:lpstr>Gauge Manifolds  Less is Better</vt:lpstr>
      <vt:lpstr>Gauge Manifolds  Less is Better</vt:lpstr>
      <vt:lpstr>Small Differences can Make A Big Difference</vt:lpstr>
      <vt:lpstr>Gauge Manifolds from Hell</vt:lpstr>
      <vt:lpstr>A Great Resource for Understanding the Field Side of Piping</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VAV Systems</dc:title>
  <dc:creator>David Sellers</dc:creator>
  <cp:lastModifiedBy>David Sellers</cp:lastModifiedBy>
  <cp:revision>88</cp:revision>
  <cp:lastPrinted>2017-04-04T13:36:09Z</cp:lastPrinted>
  <dcterms:created xsi:type="dcterms:W3CDTF">2013-02-26T16:32:36Z</dcterms:created>
  <dcterms:modified xsi:type="dcterms:W3CDTF">2017-04-04T21:48:08Z</dcterms:modified>
</cp:coreProperties>
</file>