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48" r:id="rId3"/>
  </p:sldMasterIdLst>
  <p:notesMasterIdLst>
    <p:notesMasterId r:id="rId31"/>
  </p:notesMasterIdLst>
  <p:sldIdLst>
    <p:sldId id="257" r:id="rId4"/>
    <p:sldId id="307" r:id="rId5"/>
    <p:sldId id="278" r:id="rId6"/>
    <p:sldId id="308" r:id="rId7"/>
    <p:sldId id="310" r:id="rId8"/>
    <p:sldId id="277" r:id="rId9"/>
    <p:sldId id="309" r:id="rId10"/>
    <p:sldId id="258" r:id="rId11"/>
    <p:sldId id="259" r:id="rId12"/>
    <p:sldId id="260" r:id="rId13"/>
    <p:sldId id="262" r:id="rId14"/>
    <p:sldId id="263" r:id="rId15"/>
    <p:sldId id="264" r:id="rId16"/>
    <p:sldId id="265" r:id="rId17"/>
    <p:sldId id="267" r:id="rId18"/>
    <p:sldId id="311" r:id="rId19"/>
    <p:sldId id="312" r:id="rId20"/>
    <p:sldId id="313" r:id="rId21"/>
    <p:sldId id="268" r:id="rId22"/>
    <p:sldId id="269" r:id="rId23"/>
    <p:sldId id="270" r:id="rId24"/>
    <p:sldId id="271" r:id="rId25"/>
    <p:sldId id="273" r:id="rId26"/>
    <p:sldId id="274" r:id="rId27"/>
    <p:sldId id="275" r:id="rId28"/>
    <p:sldId id="276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25" autoAdjust="0"/>
    <p:restoredTop sz="94660"/>
  </p:normalViewPr>
  <p:slideViewPr>
    <p:cSldViewPr>
      <p:cViewPr varScale="1">
        <p:scale>
          <a:sx n="110" d="100"/>
          <a:sy n="110" d="100"/>
        </p:scale>
        <p:origin x="1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05611-0B72-4EF8-B834-CECCE9F68D23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14035-6BA7-4DA7-BDF7-B853DFE7B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0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B83AC-7FEF-442B-B617-81353430C6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Tab 3-2 - Load Dynamics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25525" y="1819275"/>
            <a:ext cx="6807200" cy="3094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03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" y="-12915"/>
            <a:ext cx="121883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13" y="365126"/>
            <a:ext cx="10891887" cy="7378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035" y="1259058"/>
            <a:ext cx="10778765" cy="4917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63168" y="6237816"/>
            <a:ext cx="673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993FD1-4530-4BF3-9DBA-F507054D54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48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" y="-12915"/>
            <a:ext cx="12188389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63168" y="6237816"/>
            <a:ext cx="673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993FD1-4530-4BF3-9DBA-F507054D54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8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" y="-12915"/>
            <a:ext cx="121883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13" y="365126"/>
            <a:ext cx="10891887" cy="7378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035" y="1259058"/>
            <a:ext cx="5120640" cy="4917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63168" y="6237816"/>
            <a:ext cx="673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993FD1-4530-4BF3-9DBA-F507054D54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4D5B53-3E22-4275-888F-6190BE2608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3160" y="1259058"/>
            <a:ext cx="5120640" cy="4917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109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" y="-12915"/>
            <a:ext cx="121883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13" y="365126"/>
            <a:ext cx="10891887" cy="7378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63168" y="6237816"/>
            <a:ext cx="673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993FD1-4530-4BF3-9DBA-F507054D54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7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2"/>
          <a:stretch/>
        </p:blipFill>
        <p:spPr bwMode="auto">
          <a:xfrm>
            <a:off x="10062627" y="419100"/>
            <a:ext cx="1710273" cy="143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8843" y="237849"/>
            <a:ext cx="2637833" cy="175187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15" y="3866148"/>
            <a:ext cx="3380549" cy="2158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10662"/>
          <a:stretch/>
        </p:blipFill>
        <p:spPr>
          <a:xfrm>
            <a:off x="10045700" y="4030246"/>
            <a:ext cx="1841498" cy="16339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883400" cy="2515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Tab 3-2 - Load Dynamics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6" b="5423"/>
          <a:stretch/>
        </p:blipFill>
        <p:spPr>
          <a:xfrm>
            <a:off x="8345106" y="1995467"/>
            <a:ext cx="3432899" cy="1995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" y="-12915"/>
            <a:ext cx="1218838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0568" y="6356350"/>
            <a:ext cx="673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993FD1-4530-4BF3-9DBA-F507054D54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3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5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strobe-light-tachometer/id97818291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48147" y="3648808"/>
            <a:ext cx="6179127" cy="254097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dirty="0"/>
              <a:t>27 MAY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748147" y="1472200"/>
            <a:ext cx="7862453" cy="1803779"/>
          </a:xfrm>
          <a:prstGeom prst="rect">
            <a:avLst/>
          </a:prstGeom>
        </p:spPr>
        <p:txBody>
          <a:bodyPr/>
          <a:lstStyle/>
          <a:p>
            <a:r>
              <a:rPr lang="en-US" sz="60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 RCx Academy </a:t>
            </a:r>
            <a:br>
              <a:rPr lang="en-US" sz="60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Week 3</a:t>
            </a:r>
            <a:b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Pumping Systems</a:t>
            </a:r>
            <a:endParaRPr lang="en-US" sz="4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75885-D4E9-4959-80E2-F218F61DF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Friction Factors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7DE40B-B5D1-4672-8526-06715CB9F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675" y="1259057"/>
            <a:ext cx="6547770" cy="49377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D2F629-E8C1-45F9-B448-BC1F120E8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565D17-667D-4BE4-8975-E18A327D7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50034" y="1259058"/>
            <a:ext cx="4003766" cy="491790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8 inch pipe at the design flow rate</a:t>
            </a:r>
          </a:p>
        </p:txBody>
      </p:sp>
    </p:spTree>
    <p:extLst>
      <p:ext uri="{BB962C8B-B14F-4D97-AF65-F5344CB8AC3E}">
        <p14:creationId xmlns:p14="http://schemas.microsoft.com/office/powerpoint/2010/main" val="295401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75885-D4E9-4959-80E2-F218F61DF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Friction Factors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7DE40B-B5D1-4672-8526-06715CB9F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75" y="1259675"/>
            <a:ext cx="6547770" cy="49365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D2F629-E8C1-45F9-B448-BC1F120E8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565D17-667D-4BE4-8975-E18A327D7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50034" y="1259058"/>
            <a:ext cx="4003766" cy="491790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8 inch pipe at the maximum recommended velocity (10 ft/sec)</a:t>
            </a:r>
          </a:p>
        </p:txBody>
      </p:sp>
    </p:spTree>
    <p:extLst>
      <p:ext uri="{BB962C8B-B14F-4D97-AF65-F5344CB8AC3E}">
        <p14:creationId xmlns:p14="http://schemas.microsoft.com/office/powerpoint/2010/main" val="2722815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75885-D4E9-4959-80E2-F218F61DF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Friction Factors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7DE40B-B5D1-4672-8526-06715CB9F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76" y="1259675"/>
            <a:ext cx="6547768" cy="49365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D2F629-E8C1-45F9-B448-BC1F120E8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565D17-667D-4BE4-8975-E18A327D7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50033" y="1259058"/>
            <a:ext cx="4119155" cy="491790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8 inch pipe at the maximum recommended friction rate (4 </a:t>
            </a:r>
            <a:r>
              <a:rPr lang="en-US" dirty="0" err="1"/>
              <a:t>ftwc</a:t>
            </a:r>
            <a:r>
              <a:rPr lang="en-US" dirty="0"/>
              <a:t>/100 ft)</a:t>
            </a:r>
          </a:p>
        </p:txBody>
      </p:sp>
    </p:spTree>
    <p:extLst>
      <p:ext uri="{BB962C8B-B14F-4D97-AF65-F5344CB8AC3E}">
        <p14:creationId xmlns:p14="http://schemas.microsoft.com/office/powerpoint/2010/main" val="1742405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255D47-F5B1-42E7-A0F2-968DB8BB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Chiller Data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0B08A5F-1B0E-4632-BAF6-C8788554B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58192"/>
            <a:ext cx="11430000" cy="52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255D47-F5B1-42E7-A0F2-968DB8BB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Chiller Data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0B08A5F-1B0E-4632-BAF6-C8788554B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58192"/>
            <a:ext cx="11430000" cy="52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6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05CC3-EB07-4288-A6AC-B77AE69C5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Rules of Thumb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17D26-5224-4031-996F-14C8067E5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you know the linear feet of pipe, if you multiply that by a factor of 1.5 to 2.0, you will end up with a number representing the equivalent feet of pipe for HVAC systems that includes things like the valves, fittings, etc. </a:t>
            </a:r>
          </a:p>
          <a:p>
            <a:r>
              <a:rPr lang="en-US" dirty="0"/>
              <a:t>Use engineering judgement</a:t>
            </a:r>
          </a:p>
          <a:p>
            <a:pPr lvl="1"/>
            <a:r>
              <a:rPr lang="en-US" sz="2800" dirty="0"/>
              <a:t>Straight run with no fittings = multiplier of 1.0</a:t>
            </a:r>
          </a:p>
          <a:p>
            <a:pPr lvl="1"/>
            <a:r>
              <a:rPr lang="en-US" sz="2800" dirty="0"/>
              <a:t>A run with a few fittings = multiplier of 1.5</a:t>
            </a:r>
          </a:p>
          <a:p>
            <a:pPr lvl="1"/>
            <a:r>
              <a:rPr lang="en-US" sz="2800" dirty="0"/>
              <a:t>A run with a significant number of fittings = multiplier of 2.0</a:t>
            </a:r>
          </a:p>
          <a:p>
            <a:pPr lvl="1"/>
            <a:r>
              <a:rPr lang="en-US" sz="2800" dirty="0"/>
              <a:t>A run with a crazy number of fittings = multiplier in excess of 2.0</a:t>
            </a:r>
          </a:p>
          <a:p>
            <a:pPr lvl="1"/>
            <a:endParaRPr lang="en-US" sz="2800" dirty="0"/>
          </a:p>
          <a:p>
            <a:pPr marL="457200" lvl="1" indent="0" algn="r">
              <a:buNone/>
            </a:pPr>
            <a:r>
              <a:rPr lang="en-US" sz="2800" i="1" dirty="0"/>
              <a:t>Remember, its an estimate, not an </a:t>
            </a:r>
            <a:r>
              <a:rPr lang="en-US" sz="2800" i="1" dirty="0" err="1"/>
              <a:t>exactimate</a:t>
            </a:r>
            <a:endParaRPr lang="en-US" sz="28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4A871-F19B-4F6D-A1B7-3704ADE8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34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3BBEED-E1E6-4457-8E31-6A282521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Head Estimate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58D5F8-717C-41F7-A149-2185A4C43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C8E26-7F67-4C04-88F1-F0D249ECA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33600"/>
            <a:ext cx="607314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89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48C266-B4B9-4F63-BEC7-FE20B651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Curves from the Square Law (Slide 22)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58D5F8-717C-41F7-A149-2185A4C43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F3599-981D-4F63-A825-F30422AE1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80" y="1148900"/>
            <a:ext cx="11444720" cy="42806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67531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4F777964-3E9D-4D1B-BAEA-49BBDCCC3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265" y="762000"/>
            <a:ext cx="7891471" cy="533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9EBB3-6A34-4984-B05A-AF1EF476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Curves on Pump Curves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4C937-8588-4049-903B-2DD4C053F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06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1810B-1047-472E-93B0-1E46049D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Pump Curve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4B008D-0F38-4AA4-996A-5D549F0F5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480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Sellers\Pictures\Screen Saver\Show Me Your Pum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49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E50598-A1D1-43B1-8595-9EA074FCF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EEDF2A9-AE5C-4649-B72F-588203710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50" y="228600"/>
            <a:ext cx="87811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54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1810B-1047-472E-93B0-1E46049D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System Curve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4B008D-0F38-4AA4-996A-5D549F0F5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3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1810B-1047-472E-93B0-1E46049D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System Curve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4B008D-0F38-4AA4-996A-5D549F0F5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A01BC53-EE5B-4ED4-B2AC-6A60245F488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434968"/>
              </p:ext>
            </p:extLst>
          </p:nvPr>
        </p:nvGraphicFramePr>
        <p:xfrm>
          <a:off x="609601" y="1102937"/>
          <a:ext cx="9177894" cy="4798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3" imgW="5562360" imgH="2908080" progId="Equation.DSMT4">
                  <p:embed/>
                </p:oleObj>
              </mc:Choice>
              <mc:Fallback>
                <p:oleObj name="Equation" r:id="rId3" imgW="5562360" imgH="290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1" y="1102937"/>
                        <a:ext cx="9177894" cy="4798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1133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1810B-1047-472E-93B0-1E46049D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Test 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4B008D-0F38-4AA4-996A-5D549F0F5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846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1810B-1047-472E-93B0-1E46049D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Test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1D96-1EB0-4806-B93E-5632F87DA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35" y="1259058"/>
            <a:ext cx="3615965" cy="4917905"/>
          </a:xfrm>
        </p:spPr>
        <p:txBody>
          <a:bodyPr/>
          <a:lstStyle/>
          <a:p>
            <a:r>
              <a:rPr lang="en-US" dirty="0"/>
              <a:t>Suction Pressure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4B008D-0F38-4AA4-996A-5D549F0F5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Content Placeholder 6" descr="A clock hanging from the side of a building&#10;&#10;Description automatically generated">
            <a:extLst>
              <a:ext uri="{FF2B5EF4-FFF2-40B4-BE49-F238E27FC236}">
                <a16:creationId xmlns:a16="http://schemas.microsoft.com/office/drawing/2014/main" id="{6D529C46-278E-4FE5-BF18-64A42D0F945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10" y="1259058"/>
            <a:ext cx="6858000" cy="3177003"/>
          </a:xfrm>
        </p:spPr>
      </p:pic>
    </p:spTree>
    <p:extLst>
      <p:ext uri="{BB962C8B-B14F-4D97-AF65-F5344CB8AC3E}">
        <p14:creationId xmlns:p14="http://schemas.microsoft.com/office/powerpoint/2010/main" val="109537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1810B-1047-472E-93B0-1E46049D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Test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1D96-1EB0-4806-B93E-5632F87DA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35" y="1259058"/>
            <a:ext cx="3615965" cy="4917905"/>
          </a:xfrm>
        </p:spPr>
        <p:txBody>
          <a:bodyPr/>
          <a:lstStyle/>
          <a:p>
            <a:r>
              <a:rPr lang="en-US" dirty="0"/>
              <a:t>Discharge Pressure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4B008D-0F38-4AA4-996A-5D549F0F5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529C46-278E-4FE5-BF18-64A42D0F945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12" y="1259058"/>
            <a:ext cx="6857995" cy="3177003"/>
          </a:xfrm>
        </p:spPr>
      </p:pic>
    </p:spTree>
    <p:extLst>
      <p:ext uri="{BB962C8B-B14F-4D97-AF65-F5344CB8AC3E}">
        <p14:creationId xmlns:p14="http://schemas.microsoft.com/office/powerpoint/2010/main" val="1708514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1810B-1047-472E-93B0-1E46049D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Test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1D96-1EB0-4806-B93E-5632F87DA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35" y="1259058"/>
            <a:ext cx="3615965" cy="4917905"/>
          </a:xfrm>
        </p:spPr>
        <p:txBody>
          <a:bodyPr/>
          <a:lstStyle/>
          <a:p>
            <a:r>
              <a:rPr lang="en-US" dirty="0"/>
              <a:t>Speed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4B008D-0F38-4AA4-996A-5D549F0F5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529C46-278E-4FE5-BF18-64A42D0F945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12" y="1259058"/>
            <a:ext cx="6857995" cy="3177003"/>
          </a:xfrm>
        </p:spPr>
      </p:pic>
    </p:spTree>
    <p:extLst>
      <p:ext uri="{BB962C8B-B14F-4D97-AF65-F5344CB8AC3E}">
        <p14:creationId xmlns:p14="http://schemas.microsoft.com/office/powerpoint/2010/main" val="3793334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1810B-1047-472E-93B0-1E46049D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Slip vs Load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4B008D-0F38-4AA4-996A-5D549F0F5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48B794-0751-4CC3-88B2-DA5AC6EF3B0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344509"/>
              </p:ext>
            </p:extLst>
          </p:nvPr>
        </p:nvGraphicFramePr>
        <p:xfrm>
          <a:off x="609600" y="1122530"/>
          <a:ext cx="9890694" cy="4882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3" imgW="5994360" imgH="2958840" progId="Equation.DSMT4">
                  <p:embed/>
                </p:oleObj>
              </mc:Choice>
              <mc:Fallback>
                <p:oleObj name="Equation" r:id="rId3" imgW="5994360" imgH="295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122530"/>
                        <a:ext cx="9890694" cy="4882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9035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77C81-1494-441D-807C-46079979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Cool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D4223-14C5-445F-9B5B-F9317C4F04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Free iPhone app from </a:t>
            </a:r>
            <a:r>
              <a:rPr lang="en-US" dirty="0" err="1"/>
              <a:t>Motionics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https://apps.apple.com/us/app/strobe-light-tachometer/id978182913</a:t>
            </a:r>
            <a:r>
              <a:rPr lang="en-US" dirty="0"/>
              <a:t> 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32AFC6-1F88-46F9-B97C-30780302F9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97" y="331873"/>
            <a:ext cx="3470987" cy="6161002"/>
          </a:xfrm>
        </p:spPr>
      </p:pic>
    </p:spTree>
    <p:extLst>
      <p:ext uri="{BB962C8B-B14F-4D97-AF65-F5344CB8AC3E}">
        <p14:creationId xmlns:p14="http://schemas.microsoft.com/office/powerpoint/2010/main" val="6194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05567D4-2D05-4A91-AC65-65A4C8039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991"/>
            <a:ext cx="12192000" cy="564800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B2CAD3B-F166-422B-A0CC-C2A02699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0" y="365126"/>
            <a:ext cx="4724400" cy="1311274"/>
          </a:xfr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>
            <a:normAutofit/>
          </a:bodyPr>
          <a:lstStyle/>
          <a:p>
            <a:r>
              <a:rPr lang="en-US" dirty="0"/>
              <a:t>Pipe Diameter from Circumference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E17904-38CE-4825-A3DE-8F5B10F86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0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E3BE30-D69D-4F56-87B5-B7DFAAEDD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19" y="0"/>
            <a:ext cx="11498161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B2CAD3B-F166-422B-A0CC-C2A02699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0" y="365126"/>
            <a:ext cx="4724400" cy="1311274"/>
          </a:xfrm>
        </p:spPr>
        <p:txBody>
          <a:bodyPr>
            <a:normAutofit/>
          </a:bodyPr>
          <a:lstStyle/>
          <a:p>
            <a:r>
              <a:rPr lang="en-US" dirty="0"/>
              <a:t>Pipe Diameter from Circumference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E17904-38CE-4825-A3DE-8F5B10F86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49E2E9-1FB6-48D2-BDF5-E5CCF28A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Power Equation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FB6C1B1-A7A6-4C9C-A064-2068363D88C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123215"/>
              </p:ext>
            </p:extLst>
          </p:nvPr>
        </p:nvGraphicFramePr>
        <p:xfrm>
          <a:off x="587738" y="1524000"/>
          <a:ext cx="1077912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3" imgW="6019560" imgH="495000" progId="Equation.DSMT4">
                  <p:embed/>
                </p:oleObj>
              </mc:Choice>
              <mc:Fallback>
                <p:oleObj name="Equation" r:id="rId3" imgW="60195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7738" y="1524000"/>
                        <a:ext cx="10779125" cy="88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1436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50F99-01F3-465C-B821-788858BC3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993FD1-4530-4BF3-9DBA-F507054D541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EF201-1A5C-4028-9BDC-975160BE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19" y="0"/>
            <a:ext cx="11498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08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255D47-F5B1-42E7-A0F2-968DB8BB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Dimensions</a:t>
            </a: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CFAB646D-C0FD-499D-8C08-113B113F9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58192"/>
            <a:ext cx="11430000" cy="529500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7C3CAC-BBC8-48F2-9176-6DB63ECB084D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241074" y="3613666"/>
            <a:ext cx="400592" cy="0"/>
          </a:xfrm>
          <a:prstGeom prst="line">
            <a:avLst/>
          </a:prstGeom>
          <a:ln w="38100" cap="rnd">
            <a:round/>
            <a:headEnd type="none" w="lg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FD8927-AC89-48F7-B3AB-7B0CFD7E2A8D}"/>
              </a:ext>
            </a:extLst>
          </p:cNvPr>
          <p:cNvCxnSpPr>
            <a:cxnSpLocks/>
          </p:cNvCxnSpPr>
          <p:nvPr/>
        </p:nvCxnSpPr>
        <p:spPr>
          <a:xfrm>
            <a:off x="4241073" y="2819400"/>
            <a:ext cx="0" cy="1600200"/>
          </a:xfrm>
          <a:prstGeom prst="line">
            <a:avLst/>
          </a:prstGeom>
          <a:ln w="38100" cap="rnd">
            <a:round/>
            <a:headEnd type="arrow" w="lg" len="med"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17AC52B-321F-454C-9547-9CB3055BC6BB}"/>
              </a:ext>
            </a:extLst>
          </p:cNvPr>
          <p:cNvSpPr txBox="1"/>
          <p:nvPr/>
        </p:nvSpPr>
        <p:spPr>
          <a:xfrm>
            <a:off x="4641666" y="3429000"/>
            <a:ext cx="1715592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ap="rnd">
            <a:round/>
            <a:headEnd type="arrow" w="lg" len="med"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20’ Center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73EB63-1481-465B-956D-6A6DB9C0D0A9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348992" y="2499767"/>
            <a:ext cx="0" cy="319633"/>
          </a:xfrm>
          <a:prstGeom prst="line">
            <a:avLst/>
          </a:prstGeom>
          <a:ln w="38100" cap="rnd">
            <a:round/>
            <a:headEnd type="none" w="lg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4683C-A9AD-4FF6-8839-2BDDF8ED3AF2}"/>
              </a:ext>
            </a:extLst>
          </p:cNvPr>
          <p:cNvCxnSpPr>
            <a:cxnSpLocks/>
          </p:cNvCxnSpPr>
          <p:nvPr/>
        </p:nvCxnSpPr>
        <p:spPr>
          <a:xfrm flipH="1">
            <a:off x="2286002" y="2819400"/>
            <a:ext cx="1955071" cy="0"/>
          </a:xfrm>
          <a:prstGeom prst="line">
            <a:avLst/>
          </a:prstGeom>
          <a:ln w="38100" cap="rnd">
            <a:round/>
            <a:headEnd type="arrow" w="lg" len="med"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FD18EB-EBE4-4703-AF4A-7E50075EB1BD}"/>
              </a:ext>
            </a:extLst>
          </p:cNvPr>
          <p:cNvSpPr txBox="1"/>
          <p:nvPr/>
        </p:nvSpPr>
        <p:spPr>
          <a:xfrm>
            <a:off x="2456911" y="2130435"/>
            <a:ext cx="1784161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ap="rnd">
            <a:round/>
            <a:headEnd type="arrow" w="lg" len="med"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25’ Center Lines</a:t>
            </a:r>
          </a:p>
        </p:txBody>
      </p:sp>
    </p:spTree>
    <p:extLst>
      <p:ext uri="{BB962C8B-B14F-4D97-AF65-F5344CB8AC3E}">
        <p14:creationId xmlns:p14="http://schemas.microsoft.com/office/powerpoint/2010/main" val="30362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255D47-F5B1-42E7-A0F2-968DB8BB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Dimensions</a:t>
            </a:r>
          </a:p>
        </p:txBody>
      </p:sp>
      <p:pic>
        <p:nvPicPr>
          <p:cNvPr id="5" name="Picture 4" descr="A picture containing toy, snow&#10;&#10;Description automatically generated">
            <a:extLst>
              <a:ext uri="{FF2B5EF4-FFF2-40B4-BE49-F238E27FC236}">
                <a16:creationId xmlns:a16="http://schemas.microsoft.com/office/drawing/2014/main" id="{5AB1D360-68D2-4CCA-81F4-4E2CD382E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58192"/>
            <a:ext cx="11430000" cy="52950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5E316C-418B-42A8-A63D-71357B7C293F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5257800" y="3733800"/>
            <a:ext cx="304799" cy="4465"/>
          </a:xfrm>
          <a:prstGeom prst="line">
            <a:avLst/>
          </a:prstGeom>
          <a:ln w="38100" cap="rnd">
            <a:round/>
            <a:headEnd type="none" w="lg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CE5690-91D8-4FE8-B1F2-2A1F24684359}"/>
              </a:ext>
            </a:extLst>
          </p:cNvPr>
          <p:cNvCxnSpPr>
            <a:cxnSpLocks/>
          </p:cNvCxnSpPr>
          <p:nvPr/>
        </p:nvCxnSpPr>
        <p:spPr>
          <a:xfrm>
            <a:off x="5257800" y="1828800"/>
            <a:ext cx="0" cy="3657600"/>
          </a:xfrm>
          <a:prstGeom prst="line">
            <a:avLst/>
          </a:prstGeom>
          <a:ln w="38100" cap="rnd">
            <a:round/>
            <a:headEnd type="arrow" w="lg" len="med"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353636E-C216-4D44-A81C-E8539D8BDEEB}"/>
              </a:ext>
            </a:extLst>
          </p:cNvPr>
          <p:cNvSpPr txBox="1"/>
          <p:nvPr/>
        </p:nvSpPr>
        <p:spPr>
          <a:xfrm>
            <a:off x="5562599" y="3276600"/>
            <a:ext cx="1219200" cy="92333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ap="rnd">
            <a:round/>
            <a:headEnd type="arrow" w="lg" len="med"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18’ Slab to bottom of slab above</a:t>
            </a:r>
          </a:p>
        </p:txBody>
      </p:sp>
    </p:spTree>
    <p:extLst>
      <p:ext uri="{BB962C8B-B14F-4D97-AF65-F5344CB8AC3E}">
        <p14:creationId xmlns:p14="http://schemas.microsoft.com/office/powerpoint/2010/main" val="187569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-03-12 FDE Black Wide v2.potx" id="{7C64AA09-0EF0-4CFA-8F2A-0ED36C8CC398}" vid="{9CAA7DCB-1FAC-446E-A82F-95DD5C1D906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300</Words>
  <Application>Microsoft Office PowerPoint</Application>
  <PresentationFormat>Widescreen</PresentationFormat>
  <Paragraphs>66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Custom Design</vt:lpstr>
      <vt:lpstr>Office Theme</vt:lpstr>
      <vt:lpstr>Office Theme</vt:lpstr>
      <vt:lpstr>Equation</vt:lpstr>
      <vt:lpstr>2020 RCx Academy  Week 3 Pumping Systems</vt:lpstr>
      <vt:lpstr>PowerPoint Presentation</vt:lpstr>
      <vt:lpstr>This is Cool</vt:lpstr>
      <vt:lpstr>Pipe Diameter from Circumference</vt:lpstr>
      <vt:lpstr>Pipe Diameter from Circumference</vt:lpstr>
      <vt:lpstr>Pump Power Equation</vt:lpstr>
      <vt:lpstr>PowerPoint Presentation</vt:lpstr>
      <vt:lpstr>Some Dimensions</vt:lpstr>
      <vt:lpstr>Some Dimensions</vt:lpstr>
      <vt:lpstr>A Few Friction Factors</vt:lpstr>
      <vt:lpstr>A Few Friction Factors</vt:lpstr>
      <vt:lpstr>A Few Friction Factors</vt:lpstr>
      <vt:lpstr>Some Chiller Data</vt:lpstr>
      <vt:lpstr>Some Chiller Data</vt:lpstr>
      <vt:lpstr>A Few Rules of Thumb</vt:lpstr>
      <vt:lpstr>Pump Head Estimate </vt:lpstr>
      <vt:lpstr>System Curves from the Square Law (Slide 22)</vt:lpstr>
      <vt:lpstr>System Curves on Pump Curves</vt:lpstr>
      <vt:lpstr>The Pump Curve</vt:lpstr>
      <vt:lpstr>PowerPoint Presentation</vt:lpstr>
      <vt:lpstr>The System Curve</vt:lpstr>
      <vt:lpstr>The System Curve</vt:lpstr>
      <vt:lpstr>Pump Test Results</vt:lpstr>
      <vt:lpstr>Pump Test Results</vt:lpstr>
      <vt:lpstr>Pump Test Results</vt:lpstr>
      <vt:lpstr>Pump Test Results</vt:lpstr>
      <vt:lpstr>Motor Slip vs Load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RCx Academy  Week 2 Loads and Processes</dc:title>
  <dc:creator>David Sellers</dc:creator>
  <cp:lastModifiedBy>David Sellers</cp:lastModifiedBy>
  <cp:revision>65</cp:revision>
  <dcterms:created xsi:type="dcterms:W3CDTF">2020-05-12T14:34:36Z</dcterms:created>
  <dcterms:modified xsi:type="dcterms:W3CDTF">2020-05-28T20:56:49Z</dcterms:modified>
</cp:coreProperties>
</file>