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50FB-540D-4CA3-B772-EB84F384D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CA5024-EA9D-47E4-BEEB-4B9E5E019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E461-9AD9-4A4F-8ABD-67EEE49D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AE4B-28CA-4526-AB60-A31456B4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9EEA-5EE4-49E3-90F6-72B9B9D0F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7184E-B7D0-488A-9211-CAC27BEC7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0CC40-051A-464F-A398-C676BB156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39B41-D1A4-4CD6-BFC0-9D7A99A6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0AAAD7-CF8F-47A1-A59A-A565362F8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0AA42-0746-4DFB-BD1F-66B3F6F98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32C8-7EC6-4C58-AF61-3E14B62B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BF05F-6643-4382-B44E-6ADEA518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933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itle 16"/>
          <p:cNvSpPr>
            <a:spLocks noGrp="1"/>
          </p:cNvSpPr>
          <p:nvPr>
            <p:ph type="title" hasCustomPrompt="1"/>
          </p:nvPr>
        </p:nvSpPr>
        <p:spPr>
          <a:xfrm>
            <a:off x="812800" y="3025048"/>
            <a:ext cx="10515600" cy="906416"/>
          </a:xfrm>
        </p:spPr>
        <p:txBody>
          <a:bodyPr anchor="t">
            <a:noAutofit/>
          </a:bodyPr>
          <a:lstStyle>
            <a:lvl1pPr>
              <a:defRPr sz="5867" b="0" i="0" spc="-133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</a:lstStyle>
          <a:p>
            <a:r>
              <a:rPr lang="en-US" dirty="0"/>
              <a:t>WELCOME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53" y="5257596"/>
            <a:ext cx="918464" cy="950976"/>
          </a:xfrm>
          <a:prstGeom prst="rect">
            <a:avLst/>
          </a:prstGeom>
        </p:spPr>
      </p:pic>
      <p:sp>
        <p:nvSpPr>
          <p:cNvPr id="10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00747" y="4085303"/>
            <a:ext cx="10527653" cy="42908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Tx/>
              <a:buNone/>
              <a:defRPr sz="1733" b="0" i="0" spc="0" baseline="0">
                <a:solidFill>
                  <a:schemeClr val="bg1"/>
                </a:solidFill>
                <a:latin typeface="DIN-Medium" charset="0"/>
                <a:ea typeface="DIN-Medium" charset="0"/>
                <a:cs typeface="DIN-Medium" charset="0"/>
              </a:defRPr>
            </a:lvl1pPr>
            <a:lvl2pPr marL="457189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2pPr>
            <a:lvl3pPr marL="914377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3pPr>
            <a:lvl4pPr marL="1371566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4pPr>
            <a:lvl5pPr marL="1828754" indent="0">
              <a:lnSpc>
                <a:spcPts val="2400"/>
              </a:lnSpc>
              <a:buFontTx/>
              <a:buNone/>
              <a:defRPr sz="1733" baseline="0">
                <a:solidFill>
                  <a:schemeClr val="tx1"/>
                </a:solidFill>
                <a:latin typeface="din" charset="0"/>
              </a:defRPr>
            </a:lvl5pPr>
          </a:lstStyle>
          <a:p>
            <a:pPr lvl="0"/>
            <a:r>
              <a:rPr lang="en-US" dirty="0"/>
              <a:t>Optional subtitle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3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9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04" userDrawn="1">
          <p15:clr>
            <a:srgbClr val="FBAE40"/>
          </p15:clr>
        </p15:guide>
        <p15:guide id="2" pos="512" userDrawn="1">
          <p15:clr>
            <a:srgbClr val="FBAE40"/>
          </p15:clr>
        </p15:guide>
        <p15:guide id="3" pos="71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89D2-328C-418A-8A2F-1671FF4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AAA4F-3CA9-49B0-ABCA-46E24C83C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F5A2-38D3-497F-B869-2168533AB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7C92B-EF93-48F5-ABA5-83008C98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C9B9D-EFB7-48CA-B254-D88FB0353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49C84-95AE-4DAC-95BA-317D73BE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D8BAA-52EA-42EC-91F4-60C3291E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AB97D-90F3-4FDF-98B9-F5A5C896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21C1-0796-4FF5-B943-C53D4717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300B1-8DB9-4AC9-8898-AF606DFE8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1716-F3D2-4AB3-8E10-3B7B71509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63FB0C-173D-4F60-9ED6-7629BA1A2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42630-46C5-48EB-B4B5-EE7C6D75C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4EEF-B154-4A2F-A1CE-442BA7081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DE8F5-CA2D-438C-AFA5-D9BAF6B9A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DACE0-285B-4682-B0A3-E3FC4933F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37BF88-0237-4133-84DE-1E788FD729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F777-42F0-47BB-9E54-2E23FE1C9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D8E3C-5CDC-4CFF-9825-9ADE7B38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FF7F80-468E-44B8-81BE-E5B4F1D9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43A2-FD11-47F4-ADD5-BEBACBB1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41A91-9ADF-43EE-BD35-A6B948CC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6F596-36CA-4694-9208-FAE5970C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493904-4071-41AA-9690-13B84A35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3297A-27F9-4F72-A5F7-F7EC7E968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65380-EAC7-468D-A461-F475B118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8BE4A-D2D7-4603-97D7-CFCA19D4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4321-0DF0-41C8-9DD3-8449FD1F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8CDE5-4447-4952-BAB3-2F0EFCEC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8D8E6-2D0F-40B7-995A-445FAE653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2E003-7DAA-4BAB-A300-98B8E3CBE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696F07-B71E-4650-A342-6B253395E9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74675-7D1E-4E24-AE0E-D7D99A6F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99AB8-58A5-4534-B5C4-C58A37D3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6673E-8A3D-4A92-8B8C-2B15FB92F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9548C-E116-4F40-A9D4-F74566F3B3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C1E08-331B-48FA-820F-3D240016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A499D-85EC-4903-82D7-D47BB7A47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410EC-C26D-4F4F-A483-126FD51D9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AB45F-7703-4047-B27C-65BFA23C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89548C-E116-4F40-A9D4-F74566F3B3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7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Chillers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481C-A053-2648-8F3F-AB5E5B5CD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2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081349"/>
            <a:ext cx="10515600" cy="1347652"/>
          </a:xfr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67" dirty="0">
                <a:solidFill>
                  <a:schemeClr val="bg1"/>
                </a:solidFill>
              </a:rPr>
              <a:t>Existing Building Commissioning Workshop:</a:t>
            </a:r>
            <a:br>
              <a:rPr lang="en-US" sz="4267" dirty="0">
                <a:solidFill>
                  <a:schemeClr val="bg1"/>
                </a:solidFill>
              </a:rPr>
            </a:br>
            <a:r>
              <a:rPr lang="en-US" sz="4267" dirty="0">
                <a:solidFill>
                  <a:schemeClr val="bg1"/>
                </a:solidFill>
              </a:rPr>
              <a:t>Series 16, Session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00747" y="3718561"/>
            <a:ext cx="10527653" cy="795825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33" dirty="0">
                <a:solidFill>
                  <a:schemeClr val="bg1"/>
                </a:solidFill>
                <a:latin typeface="DIN-Regular" charset="0"/>
                <a:ea typeface="DIN-Regular" charset="0"/>
                <a:cs typeface="DIN-Regular" charset="0"/>
              </a:rPr>
              <a:t>Exploring a Chiller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E771E-B144-4F1F-8425-F2F38DD81F44}"/>
              </a:ext>
            </a:extLst>
          </p:cNvPr>
          <p:cNvSpPr txBox="1">
            <a:spLocks/>
          </p:cNvSpPr>
          <p:nvPr/>
        </p:nvSpPr>
        <p:spPr>
          <a:xfrm>
            <a:off x="5364482" y="571119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David Sellers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B8F32-AB11-43F0-9C04-3038869DAAE2}"/>
              </a:ext>
            </a:extLst>
          </p:cNvPr>
          <p:cNvSpPr txBox="1">
            <a:spLocks/>
          </p:cNvSpPr>
          <p:nvPr/>
        </p:nvSpPr>
        <p:spPr>
          <a:xfrm>
            <a:off x="5364482" y="6111240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>
                <a:solidFill>
                  <a:schemeClr val="bg1"/>
                </a:solidFill>
              </a:rPr>
              <a:t>Senior Engineer, Facility Dynamics Engineering</a:t>
            </a:r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8BDA432-CF83-4DDE-9D39-CFB6DC090FB6}"/>
              </a:ext>
            </a:extLst>
          </p:cNvPr>
          <p:cNvSpPr txBox="1">
            <a:spLocks/>
          </p:cNvSpPr>
          <p:nvPr/>
        </p:nvSpPr>
        <p:spPr>
          <a:xfrm>
            <a:off x="5364481" y="5345431"/>
            <a:ext cx="6759617" cy="365760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>
                <a:solidFill>
                  <a:schemeClr val="bg1"/>
                </a:solidFill>
              </a:rPr>
              <a:t>Presented By:</a:t>
            </a:r>
          </a:p>
          <a:p>
            <a:endParaRPr lang="en-US" sz="2133" dirty="0">
              <a:solidFill>
                <a:schemeClr val="bg1"/>
              </a:solidFill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AB56837-7EED-4D01-90BB-82727B48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29" y="5277810"/>
            <a:ext cx="1968707" cy="91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4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C14CFBF5-737C-48D2-AE96-65A0389F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23BEF-2BC8-4F6D-A140-2901471BD1D1}"/>
              </a:ext>
            </a:extLst>
          </p:cNvPr>
          <p:cNvSpPr txBox="1"/>
          <p:nvPr/>
        </p:nvSpPr>
        <p:spPr>
          <a:xfrm>
            <a:off x="1382492" y="5096868"/>
            <a:ext cx="748923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Label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2CB18F-0CA3-44A5-89E5-4AE71138DE46}"/>
              </a:ext>
            </a:extLst>
          </p:cNvPr>
          <p:cNvCxnSpPr>
            <a:stCxn id="4" idx="1"/>
          </p:cNvCxnSpPr>
          <p:nvPr/>
        </p:nvCxnSpPr>
        <p:spPr>
          <a:xfrm flipH="1">
            <a:off x="637057" y="5281534"/>
            <a:ext cx="745435" cy="4177"/>
          </a:xfrm>
          <a:prstGeom prst="straightConnector1">
            <a:avLst/>
          </a:prstGeom>
          <a:solidFill>
            <a:schemeClr val="bg1"/>
          </a:solidFill>
          <a:ln w="38100">
            <a:solidFill>
              <a:schemeClr val="accent1"/>
            </a:solidFill>
            <a:tailEnd type="arrow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00D2B05-B5AF-4E9E-B232-740DDEDCCC7D}"/>
              </a:ext>
            </a:extLst>
          </p:cNvPr>
          <p:cNvSpPr/>
          <p:nvPr/>
        </p:nvSpPr>
        <p:spPr>
          <a:xfrm>
            <a:off x="626301" y="3732716"/>
            <a:ext cx="3945699" cy="952111"/>
          </a:xfrm>
          <a:custGeom>
            <a:avLst/>
            <a:gdLst>
              <a:gd name="connsiteX0" fmla="*/ 0 w 3945699"/>
              <a:gd name="connsiteY0" fmla="*/ 726548 h 952110"/>
              <a:gd name="connsiteX1" fmla="*/ 789140 w 3945699"/>
              <a:gd name="connsiteY1" fmla="*/ 62668 h 952110"/>
              <a:gd name="connsiteX2" fmla="*/ 1728592 w 3945699"/>
              <a:gd name="connsiteY2" fmla="*/ 952016 h 952110"/>
              <a:gd name="connsiteX3" fmla="*/ 2768252 w 3945699"/>
              <a:gd name="connsiteY3" fmla="*/ 38 h 952110"/>
              <a:gd name="connsiteX4" fmla="*/ 3945699 w 3945699"/>
              <a:gd name="connsiteY4" fmla="*/ 914438 h 952110"/>
              <a:gd name="connsiteX0" fmla="*/ 0 w 3945699"/>
              <a:gd name="connsiteY0" fmla="*/ 742941 h 972333"/>
              <a:gd name="connsiteX1" fmla="*/ 789140 w 3945699"/>
              <a:gd name="connsiteY1" fmla="*/ 79061 h 972333"/>
              <a:gd name="connsiteX2" fmla="*/ 1728592 w 3945699"/>
              <a:gd name="connsiteY2" fmla="*/ 968409 h 972333"/>
              <a:gd name="connsiteX3" fmla="*/ 2326449 w 3945699"/>
              <a:gd name="connsiteY3" fmla="*/ 388950 h 972333"/>
              <a:gd name="connsiteX4" fmla="*/ 2768252 w 3945699"/>
              <a:gd name="connsiteY4" fmla="*/ 16431 h 972333"/>
              <a:gd name="connsiteX5" fmla="*/ 3945699 w 3945699"/>
              <a:gd name="connsiteY5" fmla="*/ 930831 h 972333"/>
              <a:gd name="connsiteX0" fmla="*/ 0 w 3945699"/>
              <a:gd name="connsiteY0" fmla="*/ 726549 h 952111"/>
              <a:gd name="connsiteX1" fmla="*/ 789140 w 3945699"/>
              <a:gd name="connsiteY1" fmla="*/ 62669 h 952111"/>
              <a:gd name="connsiteX2" fmla="*/ 1728592 w 3945699"/>
              <a:gd name="connsiteY2" fmla="*/ 952017 h 952111"/>
              <a:gd name="connsiteX3" fmla="*/ 2768252 w 3945699"/>
              <a:gd name="connsiteY3" fmla="*/ 39 h 952111"/>
              <a:gd name="connsiteX4" fmla="*/ 3945699 w 3945699"/>
              <a:gd name="connsiteY4" fmla="*/ 914439 h 95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5699" h="952111">
                <a:moveTo>
                  <a:pt x="0" y="726549"/>
                </a:moveTo>
                <a:cubicBezTo>
                  <a:pt x="250520" y="375820"/>
                  <a:pt x="501041" y="25091"/>
                  <a:pt x="789140" y="62669"/>
                </a:cubicBezTo>
                <a:cubicBezTo>
                  <a:pt x="1077239" y="100247"/>
                  <a:pt x="1398740" y="962455"/>
                  <a:pt x="1728592" y="952017"/>
                </a:cubicBezTo>
                <a:cubicBezTo>
                  <a:pt x="2058444" y="941579"/>
                  <a:pt x="2398734" y="6302"/>
                  <a:pt x="2768252" y="39"/>
                </a:cubicBezTo>
                <a:cubicBezTo>
                  <a:pt x="3137770" y="-6224"/>
                  <a:pt x="3749458" y="749513"/>
                  <a:pt x="3945699" y="914439"/>
                </a:cubicBezTo>
              </a:path>
            </a:pathLst>
          </a:custGeom>
          <a:noFill/>
          <a:ln w="76200">
            <a:solidFill>
              <a:schemeClr val="accent1"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nk, table, kitchen&#10;&#10;Description automatically generated">
            <a:extLst>
              <a:ext uri="{FF2B5EF4-FFF2-40B4-BE49-F238E27FC236}">
                <a16:creationId xmlns:a16="http://schemas.microsoft.com/office/drawing/2014/main" id="{6C7AE78E-5A86-4818-9EEE-44268A2B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ance, indoor, sitting, sink&#10;&#10;Description automatically generated">
            <a:extLst>
              <a:ext uri="{FF2B5EF4-FFF2-40B4-BE49-F238E27FC236}">
                <a16:creationId xmlns:a16="http://schemas.microsoft.com/office/drawing/2014/main" id="{DEED4272-49B0-4816-B1E2-2321F26C8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1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leather, cat&#10;&#10;Description automatically generated">
            <a:extLst>
              <a:ext uri="{FF2B5EF4-FFF2-40B4-BE49-F238E27FC236}">
                <a16:creationId xmlns:a16="http://schemas.microsoft.com/office/drawing/2014/main" id="{9B29321F-2043-44EB-9717-9474C9F9D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7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icycle, sitting, sink&#10;&#10;Description automatically generated">
            <a:extLst>
              <a:ext uri="{FF2B5EF4-FFF2-40B4-BE49-F238E27FC236}">
                <a16:creationId xmlns:a16="http://schemas.microsoft.com/office/drawing/2014/main" id="{9F791177-B517-461E-BD8C-C83B9D5F8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nk, table, sitting&#10;&#10;Description automatically generated">
            <a:extLst>
              <a:ext uri="{FF2B5EF4-FFF2-40B4-BE49-F238E27FC236}">
                <a16:creationId xmlns:a16="http://schemas.microsoft.com/office/drawing/2014/main" id="{20BED413-82C1-431C-8D28-8BF9ED9C5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large, room&#10;&#10;Description automatically generated">
            <a:extLst>
              <a:ext uri="{FF2B5EF4-FFF2-40B4-BE49-F238E27FC236}">
                <a16:creationId xmlns:a16="http://schemas.microsoft.com/office/drawing/2014/main" id="{B67314D9-E590-4063-A46E-4C89BC8C5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sink, small&#10;&#10;Description automatically generated">
            <a:extLst>
              <a:ext uri="{FF2B5EF4-FFF2-40B4-BE49-F238E27FC236}">
                <a16:creationId xmlns:a16="http://schemas.microsoft.com/office/drawing/2014/main" id="{3F6B57D9-C806-449B-8320-B76743BF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0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DE Primary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F0000"/>
      </a:accent1>
      <a:accent2>
        <a:srgbClr val="FFFF00"/>
      </a:accent2>
      <a:accent3>
        <a:srgbClr val="FF9933"/>
      </a:accent3>
      <a:accent4>
        <a:srgbClr val="009900"/>
      </a:accent4>
      <a:accent5>
        <a:srgbClr val="0000FF"/>
      </a:accent5>
      <a:accent6>
        <a:srgbClr val="9933FF"/>
      </a:accent6>
      <a:hlink>
        <a:srgbClr val="00B0F0"/>
      </a:hlink>
      <a:folHlink>
        <a:srgbClr val="6565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-03-12 FDE Black Wide v1.potx" id="{580E3899-2A64-4A4F-A9A4-18FD330891CA}" vid="{0709FB63-C6FC-4787-8B6D-A13EBE9E2581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2018-03-12 FDE Black Wide v1</Template>
  <TotalTime>21</TotalTime>
  <Words>26</Words>
  <Application>Microsoft Office PowerPoint</Application>
  <PresentationFormat>Widescreen</PresentationFormat>
  <Paragraphs>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din</vt:lpstr>
      <vt:lpstr>DIN-Medium</vt:lpstr>
      <vt:lpstr>DIN-Regular</vt:lpstr>
      <vt:lpstr>Office Theme</vt:lpstr>
      <vt:lpstr>Office Theme</vt:lpstr>
      <vt:lpstr>Existing Building Commissioning Workshop: Series 16, Session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Sellers</dc:creator>
  <cp:lastModifiedBy>David Sellers</cp:lastModifiedBy>
  <cp:revision>4</cp:revision>
  <dcterms:created xsi:type="dcterms:W3CDTF">2020-11-12T14:40:12Z</dcterms:created>
  <dcterms:modified xsi:type="dcterms:W3CDTF">2020-11-12T15:01:22Z</dcterms:modified>
</cp:coreProperties>
</file>