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>
      <p:cViewPr varScale="1">
        <p:scale>
          <a:sx n="83" d="100"/>
          <a:sy n="83" d="100"/>
        </p:scale>
        <p:origin x="9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67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5213-70ED-41B4-8460-30DD6813D47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F362F-F6D0-41B9-820F-DE88B7673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375A39BF-5E12-4FE7-BF38-ED5B01F4EEBE}"/>
              </a:ext>
            </a:extLst>
          </p:cNvPr>
          <p:cNvCxnSpPr>
            <a:cxnSpLocks/>
            <a:stCxn id="458" idx="0"/>
          </p:cNvCxnSpPr>
          <p:nvPr/>
        </p:nvCxnSpPr>
        <p:spPr>
          <a:xfrm flipV="1">
            <a:off x="9665236" y="870951"/>
            <a:ext cx="12452" cy="285610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784276" y="2367226"/>
            <a:ext cx="0" cy="406539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>
            <a:off x="6393279" y="6590972"/>
            <a:ext cx="4586950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15175" y="6590972"/>
            <a:ext cx="2978103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>
            <a:grpSpLocks noChangeAspect="1"/>
          </p:cNvGrpSpPr>
          <p:nvPr/>
        </p:nvGrpSpPr>
        <p:grpSpPr>
          <a:xfrm rot="5400000">
            <a:off x="9839247" y="6573737"/>
            <a:ext cx="129440" cy="64942"/>
            <a:chOff x="5222637" y="4898422"/>
            <a:chExt cx="189845" cy="95248"/>
          </a:xfrm>
        </p:grpSpPr>
        <p:cxnSp>
          <p:nvCxnSpPr>
            <p:cNvPr id="173" name="Straight Connector 172"/>
            <p:cNvCxnSpPr/>
            <p:nvPr/>
          </p:nvCxnSpPr>
          <p:spPr>
            <a:xfrm flipV="1">
              <a:off x="5301156" y="4942013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412482" y="4898422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 bwMode="auto">
            <a:xfrm rot="5400000" flipH="1">
              <a:off x="5284497" y="4921408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 rot="5400000" flipH="1">
              <a:off x="5284497" y="4837206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cxnSp>
        <p:nvCxnSpPr>
          <p:cNvPr id="217" name="Straight Connector 216"/>
          <p:cNvCxnSpPr/>
          <p:nvPr/>
        </p:nvCxnSpPr>
        <p:spPr>
          <a:xfrm>
            <a:off x="3503859" y="4874448"/>
            <a:ext cx="1311811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>
            <a:grpSpLocks noChangeAspect="1"/>
          </p:cNvGrpSpPr>
          <p:nvPr/>
        </p:nvGrpSpPr>
        <p:grpSpPr>
          <a:xfrm rot="5400000">
            <a:off x="3626910" y="4857212"/>
            <a:ext cx="129440" cy="64942"/>
            <a:chOff x="5222637" y="4898421"/>
            <a:chExt cx="189846" cy="95248"/>
          </a:xfrm>
        </p:grpSpPr>
        <p:cxnSp>
          <p:nvCxnSpPr>
            <p:cNvPr id="219" name="Straight Connector 218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cxnSp>
        <p:nvCxnSpPr>
          <p:cNvPr id="298" name="Straight Connector 297"/>
          <p:cNvCxnSpPr/>
          <p:nvPr/>
        </p:nvCxnSpPr>
        <p:spPr>
          <a:xfrm>
            <a:off x="3503859" y="2846461"/>
            <a:ext cx="1308382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4812241" y="2242536"/>
            <a:ext cx="2885686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6480313" y="870951"/>
            <a:ext cx="4499915" cy="0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1" name="Group 390"/>
          <p:cNvGrpSpPr>
            <a:grpSpLocks noChangeAspect="1"/>
          </p:cNvGrpSpPr>
          <p:nvPr/>
        </p:nvGrpSpPr>
        <p:grpSpPr>
          <a:xfrm rot="5400000">
            <a:off x="9839247" y="870534"/>
            <a:ext cx="129440" cy="64942"/>
            <a:chOff x="5222637" y="4898422"/>
            <a:chExt cx="189845" cy="95248"/>
          </a:xfrm>
        </p:grpSpPr>
        <p:cxnSp>
          <p:nvCxnSpPr>
            <p:cNvPr id="400" name="Straight Connector 399"/>
            <p:cNvCxnSpPr/>
            <p:nvPr/>
          </p:nvCxnSpPr>
          <p:spPr>
            <a:xfrm flipV="1">
              <a:off x="5301156" y="4942013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/>
          </p:nvCxnSpPr>
          <p:spPr>
            <a:xfrm flipV="1">
              <a:off x="5412482" y="4898422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2" name="Rectangle 401"/>
            <p:cNvSpPr/>
            <p:nvPr/>
          </p:nvSpPr>
          <p:spPr bwMode="auto">
            <a:xfrm rot="5400000" flipH="1">
              <a:off x="5284497" y="4921408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 rot="5400000" flipH="1">
              <a:off x="5284497" y="4837206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404" name="Oval 403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8547686" y="893108"/>
            <a:ext cx="129441" cy="164878"/>
            <a:chOff x="8143766" y="9220200"/>
            <a:chExt cx="189847" cy="241821"/>
          </a:xfrm>
        </p:grpSpPr>
        <p:cxnSp>
          <p:nvCxnSpPr>
            <p:cNvPr id="393" name="Straight Connector 392"/>
            <p:cNvCxnSpPr/>
            <p:nvPr/>
          </p:nvCxnSpPr>
          <p:spPr>
            <a:xfrm flipV="1">
              <a:off x="8213540" y="9220200"/>
              <a:ext cx="0" cy="161813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4" name="Group 393"/>
            <p:cNvGrpSpPr>
              <a:grpSpLocks noChangeAspect="1"/>
            </p:cNvGrpSpPr>
            <p:nvPr/>
          </p:nvGrpSpPr>
          <p:grpSpPr>
            <a:xfrm>
              <a:off x="8143766" y="9366773"/>
              <a:ext cx="189847" cy="95248"/>
              <a:chOff x="5222636" y="4898421"/>
              <a:chExt cx="189847" cy="95248"/>
            </a:xfrm>
          </p:grpSpPr>
          <p:cxnSp>
            <p:nvCxnSpPr>
              <p:cNvPr id="395" name="Straight Connector 394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7" name="Rectangle 396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455" name="Straight Connector 454"/>
          <p:cNvCxnSpPr>
            <a:cxnSpLocks/>
            <a:endCxn id="458" idx="2"/>
          </p:cNvCxnSpPr>
          <p:nvPr/>
        </p:nvCxnSpPr>
        <p:spPr>
          <a:xfrm flipH="1" flipV="1">
            <a:off x="9665236" y="4402462"/>
            <a:ext cx="5753" cy="2206121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9" name="Group 528"/>
          <p:cNvGrpSpPr/>
          <p:nvPr/>
        </p:nvGrpSpPr>
        <p:grpSpPr>
          <a:xfrm>
            <a:off x="9431440" y="3555598"/>
            <a:ext cx="467591" cy="1556455"/>
            <a:chOff x="9555453" y="3997825"/>
            <a:chExt cx="685800" cy="2282800"/>
          </a:xfrm>
        </p:grpSpPr>
        <p:grpSp>
          <p:nvGrpSpPr>
            <p:cNvPr id="456" name="Group 455"/>
            <p:cNvGrpSpPr>
              <a:grpSpLocks noChangeAspect="1"/>
            </p:cNvGrpSpPr>
            <p:nvPr/>
          </p:nvGrpSpPr>
          <p:grpSpPr>
            <a:xfrm flipV="1">
              <a:off x="9841595" y="3997825"/>
              <a:ext cx="189847" cy="95248"/>
              <a:chOff x="5222636" y="4898421"/>
              <a:chExt cx="189847" cy="95248"/>
            </a:xfrm>
          </p:grpSpPr>
          <p:cxnSp>
            <p:nvCxnSpPr>
              <p:cNvPr id="487" name="Straight Connector 486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9" name="Rectangle 488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0" name="Rectangle 489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  <p:grpSp>
          <p:nvGrpSpPr>
            <p:cNvPr id="457" name="Group 456"/>
            <p:cNvGrpSpPr>
              <a:grpSpLocks noChangeAspect="1"/>
            </p:cNvGrpSpPr>
            <p:nvPr/>
          </p:nvGrpSpPr>
          <p:grpSpPr>
            <a:xfrm>
              <a:off x="9840949" y="6185377"/>
              <a:ext cx="189847" cy="95248"/>
              <a:chOff x="5222636" y="4898421"/>
              <a:chExt cx="189847" cy="95248"/>
            </a:xfrm>
          </p:grpSpPr>
          <p:cxnSp>
            <p:nvCxnSpPr>
              <p:cNvPr id="482" name="Straight Connector 481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4" name="Rectangle 483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5" name="Rectangle 484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6" name="Oval 485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  <p:sp>
          <p:nvSpPr>
            <p:cNvPr id="458" name="TextBox 457"/>
            <p:cNvSpPr txBox="1">
              <a:spLocks noChangeAspect="1"/>
            </p:cNvSpPr>
            <p:nvPr/>
          </p:nvSpPr>
          <p:spPr>
            <a:xfrm>
              <a:off x="9555453" y="424929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VF-1   Elec.  Rm.</a:t>
              </a:r>
            </a:p>
          </p:txBody>
        </p:sp>
        <p:grpSp>
          <p:nvGrpSpPr>
            <p:cNvPr id="459" name="Group 458"/>
            <p:cNvGrpSpPr>
              <a:grpSpLocks noChangeAspect="1"/>
            </p:cNvGrpSpPr>
            <p:nvPr/>
          </p:nvGrpSpPr>
          <p:grpSpPr>
            <a:xfrm rot="5400000">
              <a:off x="9814751" y="5529268"/>
              <a:ext cx="357190" cy="288576"/>
              <a:chOff x="5056442" y="4191000"/>
              <a:chExt cx="714378" cy="577152"/>
            </a:xfrm>
          </p:grpSpPr>
          <p:cxnSp>
            <p:nvCxnSpPr>
              <p:cNvPr id="460" name="Straight Connector 459"/>
              <p:cNvCxnSpPr/>
              <p:nvPr/>
            </p:nvCxnSpPr>
            <p:spPr>
              <a:xfrm flipV="1">
                <a:off x="5410760" y="4273466"/>
                <a:ext cx="5743" cy="347472"/>
              </a:xfrm>
              <a:prstGeom prst="line">
                <a:avLst/>
              </a:prstGeom>
              <a:ln w="3492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1" name="Group 460"/>
              <p:cNvGrpSpPr/>
              <p:nvPr/>
            </p:nvGrpSpPr>
            <p:grpSpPr>
              <a:xfrm>
                <a:off x="5056442" y="4291668"/>
                <a:ext cx="714378" cy="100670"/>
                <a:chOff x="4267200" y="4343399"/>
                <a:chExt cx="457200" cy="6442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475" name="Rectangle 474"/>
                <p:cNvSpPr/>
                <p:nvPr/>
              </p:nvSpPr>
              <p:spPr>
                <a:xfrm>
                  <a:off x="4343400" y="4343400"/>
                  <a:ext cx="304800" cy="64426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grpSp>
              <p:nvGrpSpPr>
                <p:cNvPr id="476" name="Group 475"/>
                <p:cNvGrpSpPr/>
                <p:nvPr/>
              </p:nvGrpSpPr>
              <p:grpSpPr>
                <a:xfrm>
                  <a:off x="4267200" y="4343399"/>
                  <a:ext cx="457200" cy="64428"/>
                  <a:chOff x="4267200" y="4343399"/>
                  <a:chExt cx="457200" cy="64428"/>
                </a:xfrm>
                <a:grpFill/>
              </p:grpSpPr>
              <p:cxnSp>
                <p:nvCxnSpPr>
                  <p:cNvPr id="477" name="Straight Connector 476"/>
                  <p:cNvCxnSpPr/>
                  <p:nvPr/>
                </p:nvCxnSpPr>
                <p:spPr>
                  <a:xfrm>
                    <a:off x="4267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/>
                  <p:cNvCxnSpPr/>
                  <p:nvPr/>
                </p:nvCxnSpPr>
                <p:spPr>
                  <a:xfrm>
                    <a:off x="4648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/>
                  <p:cNvCxnSpPr/>
                  <p:nvPr/>
                </p:nvCxnSpPr>
                <p:spPr>
                  <a:xfrm>
                    <a:off x="4343400" y="4343400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/>
                  <p:cNvCxnSpPr/>
                  <p:nvPr/>
                </p:nvCxnSpPr>
                <p:spPr>
                  <a:xfrm>
                    <a:off x="4648200" y="4343399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/>
                  <p:cNvCxnSpPr/>
                  <p:nvPr/>
                </p:nvCxnSpPr>
                <p:spPr>
                  <a:xfrm flipH="1">
                    <a:off x="4343400" y="4407826"/>
                    <a:ext cx="304800" cy="1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62" name="Group 461"/>
              <p:cNvGrpSpPr/>
              <p:nvPr/>
            </p:nvGrpSpPr>
            <p:grpSpPr>
              <a:xfrm flipV="1">
                <a:off x="5056442" y="4191000"/>
                <a:ext cx="714378" cy="100670"/>
                <a:chOff x="4267200" y="4343399"/>
                <a:chExt cx="457200" cy="64428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468" name="Rectangle 467"/>
                <p:cNvSpPr/>
                <p:nvPr/>
              </p:nvSpPr>
              <p:spPr>
                <a:xfrm>
                  <a:off x="4343400" y="4343400"/>
                  <a:ext cx="304800" cy="64426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grpSp>
              <p:nvGrpSpPr>
                <p:cNvPr id="469" name="Group 468"/>
                <p:cNvGrpSpPr/>
                <p:nvPr/>
              </p:nvGrpSpPr>
              <p:grpSpPr>
                <a:xfrm>
                  <a:off x="4267200" y="4343399"/>
                  <a:ext cx="457200" cy="64428"/>
                  <a:chOff x="4267200" y="4343399"/>
                  <a:chExt cx="457200" cy="64428"/>
                </a:xfrm>
                <a:grpFill/>
              </p:grpSpPr>
              <p:cxnSp>
                <p:nvCxnSpPr>
                  <p:cNvPr id="470" name="Straight Connector 469"/>
                  <p:cNvCxnSpPr/>
                  <p:nvPr/>
                </p:nvCxnSpPr>
                <p:spPr>
                  <a:xfrm>
                    <a:off x="4267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/>
                  <p:cNvCxnSpPr/>
                  <p:nvPr/>
                </p:nvCxnSpPr>
                <p:spPr>
                  <a:xfrm>
                    <a:off x="4648200" y="4343400"/>
                    <a:ext cx="76200" cy="0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/>
                  <p:cNvCxnSpPr/>
                  <p:nvPr/>
                </p:nvCxnSpPr>
                <p:spPr>
                  <a:xfrm>
                    <a:off x="4343400" y="4343400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/>
                  <p:cNvCxnSpPr/>
                  <p:nvPr/>
                </p:nvCxnSpPr>
                <p:spPr>
                  <a:xfrm>
                    <a:off x="4648200" y="4343399"/>
                    <a:ext cx="0" cy="64427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/>
                  <p:cNvCxnSpPr/>
                  <p:nvPr/>
                </p:nvCxnSpPr>
                <p:spPr>
                  <a:xfrm flipH="1">
                    <a:off x="4343400" y="4407826"/>
                    <a:ext cx="304800" cy="1"/>
                  </a:xfrm>
                  <a:prstGeom prst="line">
                    <a:avLst/>
                  </a:prstGeom>
                  <a:grpFill/>
                  <a:ln w="28575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63" name="Straight Connector 462"/>
              <p:cNvCxnSpPr/>
              <p:nvPr/>
            </p:nvCxnSpPr>
            <p:spPr>
              <a:xfrm>
                <a:off x="5056442" y="4291670"/>
                <a:ext cx="71437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4" name="Group 463"/>
              <p:cNvGrpSpPr/>
              <p:nvPr/>
            </p:nvGrpSpPr>
            <p:grpSpPr>
              <a:xfrm>
                <a:off x="5179288" y="4527096"/>
                <a:ext cx="468686" cy="241056"/>
                <a:chOff x="4267200" y="4527096"/>
                <a:chExt cx="468686" cy="241056"/>
              </a:xfrm>
            </p:grpSpPr>
            <p:sp>
              <p:nvSpPr>
                <p:cNvPr id="466" name="Isosceles Triangle 465"/>
                <p:cNvSpPr/>
                <p:nvPr/>
              </p:nvSpPr>
              <p:spPr>
                <a:xfrm rot="5400000">
                  <a:off x="4267291" y="4528157"/>
                  <a:ext cx="239904" cy="240086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  <p:sp>
              <p:nvSpPr>
                <p:cNvPr id="467" name="Isosceles Triangle 466"/>
                <p:cNvSpPr/>
                <p:nvPr/>
              </p:nvSpPr>
              <p:spPr>
                <a:xfrm rot="16200000" flipH="1">
                  <a:off x="4495891" y="4527005"/>
                  <a:ext cx="239904" cy="240086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  <p:sp>
            <p:nvSpPr>
              <p:cNvPr id="465" name="Oval 464"/>
              <p:cNvSpPr>
                <a:spLocks noChangeAspect="1"/>
              </p:cNvSpPr>
              <p:nvPr/>
            </p:nvSpPr>
            <p:spPr>
              <a:xfrm>
                <a:off x="5322191" y="4556184"/>
                <a:ext cx="182880" cy="18288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grpSp>
        <p:nvGrpSpPr>
          <p:cNvPr id="511" name="Group 510"/>
          <p:cNvGrpSpPr/>
          <p:nvPr/>
        </p:nvGrpSpPr>
        <p:grpSpPr>
          <a:xfrm>
            <a:off x="4420143" y="2242536"/>
            <a:ext cx="632091" cy="4346244"/>
            <a:chOff x="3577135" y="2834664"/>
            <a:chExt cx="927067" cy="6374491"/>
          </a:xfrm>
        </p:grpSpPr>
        <p:cxnSp>
          <p:nvCxnSpPr>
            <p:cNvPr id="242" name="Straight Connector 241"/>
            <p:cNvCxnSpPr/>
            <p:nvPr/>
          </p:nvCxnSpPr>
          <p:spPr>
            <a:xfrm flipH="1" flipV="1">
              <a:off x="4156865" y="2834664"/>
              <a:ext cx="1" cy="1909427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Group 233"/>
            <p:cNvGrpSpPr/>
            <p:nvPr/>
          </p:nvGrpSpPr>
          <p:grpSpPr>
            <a:xfrm flipV="1">
              <a:off x="4085473" y="4725375"/>
              <a:ext cx="189847" cy="241821"/>
              <a:chOff x="8143766" y="9220200"/>
              <a:chExt cx="189847" cy="241821"/>
            </a:xfrm>
          </p:grpSpPr>
          <p:cxnSp>
            <p:nvCxnSpPr>
              <p:cNvPr id="235" name="Straight Connector 234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" name="Group 235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9" name="Rectangle 238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cxnSp>
          <p:nvCxnSpPr>
            <p:cNvPr id="233" name="Straight Connector 232"/>
            <p:cNvCxnSpPr/>
            <p:nvPr/>
          </p:nvCxnSpPr>
          <p:spPr>
            <a:xfrm flipH="1" flipV="1">
              <a:off x="4158807" y="6180069"/>
              <a:ext cx="2263" cy="995035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endCxn id="500" idx="1"/>
            </p:cNvCxnSpPr>
            <p:nvPr/>
          </p:nvCxnSpPr>
          <p:spPr>
            <a:xfrm flipH="1" flipV="1">
              <a:off x="4021726" y="8869638"/>
              <a:ext cx="1676" cy="339517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/>
            <p:cNvGrpSpPr/>
            <p:nvPr/>
          </p:nvGrpSpPr>
          <p:grpSpPr>
            <a:xfrm>
              <a:off x="3577135" y="7119993"/>
              <a:ext cx="927067" cy="1654397"/>
              <a:chOff x="11231261" y="8098444"/>
              <a:chExt cx="927067" cy="1654397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flipV="1">
                <a:off x="11818526" y="8433432"/>
                <a:ext cx="0" cy="103728"/>
              </a:xfrm>
              <a:prstGeom prst="line">
                <a:avLst/>
              </a:prstGeom>
              <a:ln w="38100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" name="Group 186"/>
              <p:cNvGrpSpPr>
                <a:grpSpLocks noChangeAspect="1"/>
              </p:cNvGrpSpPr>
              <p:nvPr/>
            </p:nvGrpSpPr>
            <p:grpSpPr>
              <a:xfrm>
                <a:off x="11506200" y="8494393"/>
                <a:ext cx="375735" cy="411480"/>
                <a:chOff x="4829486" y="5084065"/>
                <a:chExt cx="1202345" cy="1316735"/>
              </a:xfrm>
              <a:solidFill>
                <a:schemeClr val="bg1">
                  <a:lumMod val="65000"/>
                </a:schemeClr>
              </a:solidFill>
            </p:grpSpPr>
            <p:grpSp>
              <p:nvGrpSpPr>
                <p:cNvPr id="208" name="Group 207"/>
                <p:cNvGrpSpPr>
                  <a:grpSpLocks noChangeAspect="1"/>
                </p:cNvGrpSpPr>
                <p:nvPr/>
              </p:nvGrpSpPr>
              <p:grpSpPr>
                <a:xfrm>
                  <a:off x="4829486" y="5084065"/>
                  <a:ext cx="1202345" cy="1316735"/>
                  <a:chOff x="2759568" y="2981393"/>
                  <a:chExt cx="1858102" cy="2034758"/>
                </a:xfrm>
                <a:grpFill/>
              </p:grpSpPr>
              <p:sp>
                <p:nvSpPr>
                  <p:cNvPr id="210" name="Freeform 209"/>
                  <p:cNvSpPr/>
                  <p:nvPr/>
                </p:nvSpPr>
                <p:spPr bwMode="auto">
                  <a:xfrm rot="5400000" flipH="1">
                    <a:off x="3747317" y="3298958"/>
                    <a:ext cx="1028457" cy="497912"/>
                  </a:xfrm>
                  <a:custGeom>
                    <a:avLst/>
                    <a:gdLst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987821"/>
                      <a:gd name="connsiteY0" fmla="*/ 477441 h 477441"/>
                      <a:gd name="connsiteX1" fmla="*/ 679450 w 987821"/>
                      <a:gd name="connsiteY1" fmla="*/ 408384 h 477441"/>
                      <a:gd name="connsiteX2" fmla="*/ 627062 w 987821"/>
                      <a:gd name="connsiteY2" fmla="*/ 329803 h 477441"/>
                      <a:gd name="connsiteX3" fmla="*/ 565150 w 987821"/>
                      <a:gd name="connsiteY3" fmla="*/ 260747 h 477441"/>
                      <a:gd name="connsiteX4" fmla="*/ 484187 w 987821"/>
                      <a:gd name="connsiteY4" fmla="*/ 203597 h 477441"/>
                      <a:gd name="connsiteX5" fmla="*/ 412750 w 987821"/>
                      <a:gd name="connsiteY5" fmla="*/ 148828 h 477441"/>
                      <a:gd name="connsiteX6" fmla="*/ 310356 w 987821"/>
                      <a:gd name="connsiteY6" fmla="*/ 108347 h 477441"/>
                      <a:gd name="connsiteX7" fmla="*/ 219868 w 987821"/>
                      <a:gd name="connsiteY7" fmla="*/ 79772 h 477441"/>
                      <a:gd name="connsiteX8" fmla="*/ 127000 w 987821"/>
                      <a:gd name="connsiteY8" fmla="*/ 65484 h 477441"/>
                      <a:gd name="connsiteX9" fmla="*/ 981868 w 987821"/>
                      <a:gd name="connsiteY9" fmla="*/ 60722 h 477441"/>
                      <a:gd name="connsiteX10" fmla="*/ 981868 w 987821"/>
                      <a:gd name="connsiteY10" fmla="*/ 429816 h 477441"/>
                      <a:gd name="connsiteX11" fmla="*/ 719931 w 987821"/>
                      <a:gd name="connsiteY11" fmla="*/ 477441 h 477441"/>
                      <a:gd name="connsiteX0" fmla="*/ 719931 w 987821"/>
                      <a:gd name="connsiteY0" fmla="*/ 416719 h 416719"/>
                      <a:gd name="connsiteX1" fmla="*/ 679450 w 987821"/>
                      <a:gd name="connsiteY1" fmla="*/ 347662 h 416719"/>
                      <a:gd name="connsiteX2" fmla="*/ 627062 w 987821"/>
                      <a:gd name="connsiteY2" fmla="*/ 269081 h 416719"/>
                      <a:gd name="connsiteX3" fmla="*/ 565150 w 987821"/>
                      <a:gd name="connsiteY3" fmla="*/ 200025 h 416719"/>
                      <a:gd name="connsiteX4" fmla="*/ 484187 w 987821"/>
                      <a:gd name="connsiteY4" fmla="*/ 142875 h 416719"/>
                      <a:gd name="connsiteX5" fmla="*/ 412750 w 987821"/>
                      <a:gd name="connsiteY5" fmla="*/ 88106 h 416719"/>
                      <a:gd name="connsiteX6" fmla="*/ 310356 w 987821"/>
                      <a:gd name="connsiteY6" fmla="*/ 47625 h 416719"/>
                      <a:gd name="connsiteX7" fmla="*/ 219868 w 987821"/>
                      <a:gd name="connsiteY7" fmla="*/ 19050 h 416719"/>
                      <a:gd name="connsiteX8" fmla="*/ 127000 w 987821"/>
                      <a:gd name="connsiteY8" fmla="*/ 4762 h 416719"/>
                      <a:gd name="connsiteX9" fmla="*/ 981868 w 987821"/>
                      <a:gd name="connsiteY9" fmla="*/ 0 h 416719"/>
                      <a:gd name="connsiteX10" fmla="*/ 981868 w 987821"/>
                      <a:gd name="connsiteY10" fmla="*/ 369094 h 416719"/>
                      <a:gd name="connsiteX11" fmla="*/ 719931 w 987821"/>
                      <a:gd name="connsiteY11" fmla="*/ 416719 h 416719"/>
                      <a:gd name="connsiteX0" fmla="*/ 592931 w 860821"/>
                      <a:gd name="connsiteY0" fmla="*/ 416719 h 416719"/>
                      <a:gd name="connsiteX1" fmla="*/ 552450 w 860821"/>
                      <a:gd name="connsiteY1" fmla="*/ 347662 h 416719"/>
                      <a:gd name="connsiteX2" fmla="*/ 500062 w 860821"/>
                      <a:gd name="connsiteY2" fmla="*/ 269081 h 416719"/>
                      <a:gd name="connsiteX3" fmla="*/ 438150 w 860821"/>
                      <a:gd name="connsiteY3" fmla="*/ 200025 h 416719"/>
                      <a:gd name="connsiteX4" fmla="*/ 357187 w 860821"/>
                      <a:gd name="connsiteY4" fmla="*/ 142875 h 416719"/>
                      <a:gd name="connsiteX5" fmla="*/ 285750 w 860821"/>
                      <a:gd name="connsiteY5" fmla="*/ 88106 h 416719"/>
                      <a:gd name="connsiteX6" fmla="*/ 183356 w 860821"/>
                      <a:gd name="connsiteY6" fmla="*/ 47625 h 416719"/>
                      <a:gd name="connsiteX7" fmla="*/ 92868 w 860821"/>
                      <a:gd name="connsiteY7" fmla="*/ 19050 h 416719"/>
                      <a:gd name="connsiteX8" fmla="*/ 0 w 860821"/>
                      <a:gd name="connsiteY8" fmla="*/ 4762 h 416719"/>
                      <a:gd name="connsiteX9" fmla="*/ 854868 w 860821"/>
                      <a:gd name="connsiteY9" fmla="*/ 0 h 416719"/>
                      <a:gd name="connsiteX10" fmla="*/ 854868 w 860821"/>
                      <a:gd name="connsiteY10" fmla="*/ 369094 h 416719"/>
                      <a:gd name="connsiteX11" fmla="*/ 592931 w 860821"/>
                      <a:gd name="connsiteY11" fmla="*/ 416719 h 416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0821" h="416719">
                        <a:moveTo>
                          <a:pt x="592931" y="416719"/>
                        </a:moveTo>
                        <a:cubicBezTo>
                          <a:pt x="569516" y="375841"/>
                          <a:pt x="567928" y="372268"/>
                          <a:pt x="552450" y="347662"/>
                        </a:cubicBezTo>
                        <a:cubicBezTo>
                          <a:pt x="536972" y="323056"/>
                          <a:pt x="519112" y="293687"/>
                          <a:pt x="500062" y="269081"/>
                        </a:cubicBezTo>
                        <a:cubicBezTo>
                          <a:pt x="481012" y="244475"/>
                          <a:pt x="461962" y="221059"/>
                          <a:pt x="438150" y="200025"/>
                        </a:cubicBezTo>
                        <a:cubicBezTo>
                          <a:pt x="414338" y="178991"/>
                          <a:pt x="382587" y="161528"/>
                          <a:pt x="357187" y="142875"/>
                        </a:cubicBezTo>
                        <a:cubicBezTo>
                          <a:pt x="331787" y="124222"/>
                          <a:pt x="314722" y="103981"/>
                          <a:pt x="285750" y="88106"/>
                        </a:cubicBezTo>
                        <a:cubicBezTo>
                          <a:pt x="256778" y="72231"/>
                          <a:pt x="215503" y="59134"/>
                          <a:pt x="183356" y="47625"/>
                        </a:cubicBezTo>
                        <a:cubicBezTo>
                          <a:pt x="151209" y="36116"/>
                          <a:pt x="123427" y="26194"/>
                          <a:pt x="92868" y="19050"/>
                        </a:cubicBezTo>
                        <a:cubicBezTo>
                          <a:pt x="62309" y="11906"/>
                          <a:pt x="96044" y="22225"/>
                          <a:pt x="0" y="4762"/>
                        </a:cubicBezTo>
                        <a:cubicBezTo>
                          <a:pt x="127000" y="1587"/>
                          <a:pt x="590153" y="2778"/>
                          <a:pt x="854868" y="0"/>
                        </a:cubicBezTo>
                        <a:cubicBezTo>
                          <a:pt x="860821" y="154385"/>
                          <a:pt x="858837" y="235347"/>
                          <a:pt x="854868" y="369094"/>
                        </a:cubicBezTo>
                        <a:cubicBezTo>
                          <a:pt x="761206" y="385366"/>
                          <a:pt x="747315" y="390922"/>
                          <a:pt x="592931" y="416719"/>
                        </a:cubicBezTo>
                        <a:close/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 bwMode="auto">
                  <a:xfrm rot="5400000" flipH="1">
                    <a:off x="4260317" y="2678663"/>
                    <a:ext cx="54623" cy="660083"/>
                  </a:xfrm>
                  <a:prstGeom prst="rect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2" name="Oval 211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3445686" y="3899594"/>
                    <a:ext cx="286021" cy="286036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13" name="Freeform 212"/>
                  <p:cNvSpPr/>
                  <p:nvPr/>
                </p:nvSpPr>
                <p:spPr>
                  <a:xfrm>
                    <a:off x="4031175" y="3354605"/>
                    <a:ext cx="451816" cy="693727"/>
                  </a:xfrm>
                  <a:custGeom>
                    <a:avLst/>
                    <a:gdLst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27247 w 446379"/>
                      <a:gd name="connsiteY2" fmla="*/ 173141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35363 w 446379"/>
                      <a:gd name="connsiteY2" fmla="*/ 162320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65316"/>
                      <a:gd name="connsiteY0" fmla="*/ 0 h 530244"/>
                      <a:gd name="connsiteX1" fmla="*/ 124445 w 465316"/>
                      <a:gd name="connsiteY1" fmla="*/ 73044 h 530244"/>
                      <a:gd name="connsiteX2" fmla="*/ 235363 w 465316"/>
                      <a:gd name="connsiteY2" fmla="*/ 162320 h 530244"/>
                      <a:gd name="connsiteX3" fmla="*/ 319228 w 465316"/>
                      <a:gd name="connsiteY3" fmla="*/ 273238 h 530244"/>
                      <a:gd name="connsiteX4" fmla="*/ 408504 w 465316"/>
                      <a:gd name="connsiteY4" fmla="*/ 432852 h 530244"/>
                      <a:gd name="connsiteX5" fmla="*/ 465316 w 465316"/>
                      <a:gd name="connsiteY5" fmla="*/ 530244 h 530244"/>
                      <a:gd name="connsiteX0" fmla="*/ 0 w 465316"/>
                      <a:gd name="connsiteY0" fmla="*/ 0 h 589761"/>
                      <a:gd name="connsiteX1" fmla="*/ 124445 w 465316"/>
                      <a:gd name="connsiteY1" fmla="*/ 73044 h 589761"/>
                      <a:gd name="connsiteX2" fmla="*/ 235363 w 465316"/>
                      <a:gd name="connsiteY2" fmla="*/ 162320 h 589761"/>
                      <a:gd name="connsiteX3" fmla="*/ 319228 w 465316"/>
                      <a:gd name="connsiteY3" fmla="*/ 273238 h 589761"/>
                      <a:gd name="connsiteX4" fmla="*/ 408504 w 465316"/>
                      <a:gd name="connsiteY4" fmla="*/ 432852 h 589761"/>
                      <a:gd name="connsiteX5" fmla="*/ 465316 w 465316"/>
                      <a:gd name="connsiteY5" fmla="*/ 589761 h 589761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35363 w 451789"/>
                      <a:gd name="connsiteY2" fmla="*/ 162320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47804 w 451789"/>
                      <a:gd name="connsiteY3" fmla="*/ 258247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38646 w 451789"/>
                      <a:gd name="connsiteY2" fmla="*/ 152962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89" h="595172">
                        <a:moveTo>
                          <a:pt x="0" y="0"/>
                        </a:moveTo>
                        <a:cubicBezTo>
                          <a:pt x="43285" y="22093"/>
                          <a:pt x="79908" y="47550"/>
                          <a:pt x="119682" y="73044"/>
                        </a:cubicBezTo>
                        <a:cubicBezTo>
                          <a:pt x="159456" y="98538"/>
                          <a:pt x="205388" y="119596"/>
                          <a:pt x="238646" y="152962"/>
                        </a:cubicBezTo>
                        <a:cubicBezTo>
                          <a:pt x="271904" y="186328"/>
                          <a:pt x="303619" y="227262"/>
                          <a:pt x="333516" y="270505"/>
                        </a:cubicBezTo>
                        <a:cubicBezTo>
                          <a:pt x="363413" y="313748"/>
                          <a:pt x="398317" y="358312"/>
                          <a:pt x="418029" y="412423"/>
                        </a:cubicBezTo>
                        <a:cubicBezTo>
                          <a:pt x="437741" y="466534"/>
                          <a:pt x="451789" y="595172"/>
                          <a:pt x="451789" y="595172"/>
                        </a:cubicBez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214" name="Straight Connector 213"/>
                  <p:cNvCxnSpPr/>
                  <p:nvPr/>
                </p:nvCxnSpPr>
                <p:spPr bwMode="auto">
                  <a:xfrm flipH="1">
                    <a:off x="4012585" y="2981414"/>
                    <a:ext cx="55010" cy="372334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cxnSp>
                <p:nvCxnSpPr>
                  <p:cNvPr id="215" name="Straight Connector 214"/>
                  <p:cNvCxnSpPr>
                    <a:stCxn id="216" idx="0"/>
                  </p:cNvCxnSpPr>
                  <p:nvPr/>
                </p:nvCxnSpPr>
                <p:spPr bwMode="auto">
                  <a:xfrm flipV="1">
                    <a:off x="4507389" y="3036042"/>
                    <a:ext cx="7319" cy="1106138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sp>
                <p:nvSpPr>
                  <p:cNvPr id="216" name="Oval 215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2759639" y="3268134"/>
                    <a:ext cx="1747946" cy="1748088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09" name="Oval 208"/>
                <p:cNvSpPr>
                  <a:spLocks noChangeAspect="1"/>
                </p:cNvSpPr>
                <p:nvPr/>
              </p:nvSpPr>
              <p:spPr>
                <a:xfrm>
                  <a:off x="5101494" y="5551640"/>
                  <a:ext cx="548640" cy="54864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8" name="Group 187"/>
              <p:cNvGrpSpPr>
                <a:grpSpLocks noChangeAspect="1"/>
              </p:cNvGrpSpPr>
              <p:nvPr/>
            </p:nvGrpSpPr>
            <p:grpSpPr>
              <a:xfrm>
                <a:off x="11751470" y="8344214"/>
                <a:ext cx="136026" cy="95248"/>
                <a:chOff x="5019071" y="4953000"/>
                <a:chExt cx="108820" cy="76199"/>
              </a:xfrm>
            </p:grpSpPr>
            <p:sp>
              <p:nvSpPr>
                <p:cNvPr id="205" name="Rectangle 204"/>
                <p:cNvSpPr/>
                <p:nvPr/>
              </p:nvSpPr>
              <p:spPr bwMode="auto">
                <a:xfrm rot="5400000" flipH="1">
                  <a:off x="5068043" y="497139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 bwMode="auto">
                <a:xfrm rot="3180000" flipH="1">
                  <a:off x="5070081" y="493527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 bwMode="auto">
                <a:xfrm rot="5400000" flipH="1">
                  <a:off x="5068043" y="4904028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89" name="Straight Arrow Connector 188"/>
              <p:cNvCxnSpPr/>
              <p:nvPr/>
            </p:nvCxnSpPr>
            <p:spPr>
              <a:xfrm flipV="1">
                <a:off x="12010716" y="8287128"/>
                <a:ext cx="0" cy="182880"/>
              </a:xfrm>
              <a:prstGeom prst="straightConnector1">
                <a:avLst/>
              </a:prstGeom>
              <a:ln w="9525">
                <a:solidFill>
                  <a:schemeClr val="bg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Rectangle 189"/>
              <p:cNvSpPr/>
              <p:nvPr/>
            </p:nvSpPr>
            <p:spPr bwMode="auto">
              <a:xfrm rot="5400000" flipH="1">
                <a:off x="11808813" y="8095133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>
              <a:xfrm>
                <a:off x="11719271" y="8403429"/>
                <a:ext cx="59436" cy="59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92" name="Straight Connector 191"/>
              <p:cNvCxnSpPr>
                <a:stCxn id="190" idx="2"/>
                <a:endCxn id="190" idx="2"/>
              </p:cNvCxnSpPr>
              <p:nvPr/>
            </p:nvCxnSpPr>
            <p:spPr>
              <a:xfrm>
                <a:off x="11747597" y="8161872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stCxn id="207" idx="0"/>
                <a:endCxn id="190" idx="2"/>
              </p:cNvCxnSpPr>
              <p:nvPr/>
            </p:nvCxnSpPr>
            <p:spPr>
              <a:xfrm flipH="1" flipV="1">
                <a:off x="11747597" y="8161872"/>
                <a:ext cx="137350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>
                <a:stCxn id="207" idx="2"/>
                <a:endCxn id="190" idx="0"/>
              </p:cNvCxnSpPr>
              <p:nvPr/>
            </p:nvCxnSpPr>
            <p:spPr>
              <a:xfrm flipV="1">
                <a:off x="11751469" y="8161872"/>
                <a:ext cx="129606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Oval 194"/>
              <p:cNvSpPr>
                <a:spLocks noChangeAspect="1"/>
              </p:cNvSpPr>
              <p:nvPr/>
            </p:nvSpPr>
            <p:spPr>
              <a:xfrm>
                <a:off x="11767998" y="821445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196" name="Straight Connector 195"/>
              <p:cNvCxnSpPr>
                <a:stCxn id="501" idx="3"/>
              </p:cNvCxnSpPr>
              <p:nvPr/>
            </p:nvCxnSpPr>
            <p:spPr>
              <a:xfrm flipV="1">
                <a:off x="11675852" y="8730481"/>
                <a:ext cx="1077" cy="1022360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11718784" y="8952823"/>
                <a:ext cx="439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SD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11231261" y="8098444"/>
                <a:ext cx="553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TDV</a:t>
                </a:r>
              </a:p>
            </p:txBody>
          </p:sp>
          <p:grpSp>
            <p:nvGrpSpPr>
              <p:cNvPr id="199" name="Group 198"/>
              <p:cNvGrpSpPr/>
              <p:nvPr/>
            </p:nvGrpSpPr>
            <p:grpSpPr>
              <a:xfrm>
                <a:off x="11605978" y="9058458"/>
                <a:ext cx="153573" cy="135777"/>
                <a:chOff x="4929263" y="5572680"/>
                <a:chExt cx="153573" cy="135777"/>
              </a:xfrm>
            </p:grpSpPr>
            <p:sp>
              <p:nvSpPr>
                <p:cNvPr id="200" name="Rectangle 199"/>
                <p:cNvSpPr/>
                <p:nvPr/>
              </p:nvSpPr>
              <p:spPr bwMode="auto">
                <a:xfrm rot="5400000" flipH="1">
                  <a:off x="4990479" y="5636195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 flipH="1">
                  <a:off x="4993026" y="557331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 bwMode="auto">
                <a:xfrm rot="5400000" flipH="1">
                  <a:off x="4990479" y="551146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 rot="3300000" flipH="1">
                  <a:off x="5031593" y="5600929"/>
                  <a:ext cx="11046" cy="914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 rot="19500000" flipH="1">
                  <a:off x="5069307" y="5600406"/>
                  <a:ext cx="11046" cy="4572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24" name="Group 223"/>
            <p:cNvGrpSpPr/>
            <p:nvPr/>
          </p:nvGrpSpPr>
          <p:grpSpPr>
            <a:xfrm>
              <a:off x="4084827" y="5976086"/>
              <a:ext cx="189847" cy="241821"/>
              <a:chOff x="8143766" y="9220200"/>
              <a:chExt cx="189847" cy="241821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" name="Group 225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Rectangle 228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sp>
          <p:nvSpPr>
            <p:cNvPr id="4" name="TextBox 3"/>
            <p:cNvSpPr txBox="1">
              <a:spLocks noChangeAspect="1"/>
            </p:cNvSpPr>
            <p:nvPr/>
          </p:nvSpPr>
          <p:spPr>
            <a:xfrm>
              <a:off x="3805725" y="497684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Chiller 2</a:t>
              </a:r>
            </a:p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VFD &amp; HG</a:t>
              </a:r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3903190" y="3200420"/>
              <a:ext cx="241820" cy="189847"/>
              <a:chOff x="6920677" y="3650646"/>
              <a:chExt cx="241820" cy="189847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 rot="5400000" flipV="1">
                <a:off x="7081591" y="3639514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2" name="Group 301"/>
              <p:cNvGrpSpPr>
                <a:grpSpLocks noChangeAspect="1"/>
              </p:cNvGrpSpPr>
              <p:nvPr/>
            </p:nvGrpSpPr>
            <p:grpSpPr>
              <a:xfrm rot="5400000">
                <a:off x="6873377" y="3697946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303" name="Straight Connector 302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Rectangle 304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7" name="Oval 306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grpSp>
          <p:nvGrpSpPr>
            <p:cNvPr id="503" name="Group 502"/>
            <p:cNvGrpSpPr/>
            <p:nvPr/>
          </p:nvGrpSpPr>
          <p:grpSpPr>
            <a:xfrm>
              <a:off x="3954341" y="8774390"/>
              <a:ext cx="189847" cy="95248"/>
              <a:chOff x="3954341" y="8774390"/>
              <a:chExt cx="189847" cy="95248"/>
            </a:xfrm>
          </p:grpSpPr>
          <p:cxnSp>
            <p:nvCxnSpPr>
              <p:cNvPr id="498" name="Straight Connector 497"/>
              <p:cNvCxnSpPr/>
              <p:nvPr/>
            </p:nvCxnSpPr>
            <p:spPr>
              <a:xfrm flipV="1">
                <a:off x="4032863" y="8817980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flipV="1">
                <a:off x="4144188" y="8774390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0" name="Rectangle 499"/>
              <p:cNvSpPr/>
              <p:nvPr/>
            </p:nvSpPr>
            <p:spPr bwMode="auto">
              <a:xfrm rot="5400000" flipH="1">
                <a:off x="4016203" y="8797376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1" name="Rectangle 500"/>
              <p:cNvSpPr/>
              <p:nvPr/>
            </p:nvSpPr>
            <p:spPr bwMode="auto">
              <a:xfrm rot="5400000" flipH="1">
                <a:off x="4016203" y="8713174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3954341" y="8793034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grpSp>
        <p:nvGrpSpPr>
          <p:cNvPr id="513" name="Group 512"/>
          <p:cNvGrpSpPr/>
          <p:nvPr/>
        </p:nvGrpSpPr>
        <p:grpSpPr>
          <a:xfrm>
            <a:off x="3103451" y="2846461"/>
            <a:ext cx="632091" cy="3742319"/>
            <a:chOff x="1645987" y="3720421"/>
            <a:chExt cx="927067" cy="5488734"/>
          </a:xfrm>
        </p:grpSpPr>
        <p:cxnSp>
          <p:nvCxnSpPr>
            <p:cNvPr id="244" name="Straight Connector 243"/>
            <p:cNvCxnSpPr/>
            <p:nvPr/>
          </p:nvCxnSpPr>
          <p:spPr>
            <a:xfrm flipH="1" flipV="1">
              <a:off x="2225718" y="3720421"/>
              <a:ext cx="1" cy="1023670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" name="Group 244"/>
            <p:cNvGrpSpPr/>
            <p:nvPr/>
          </p:nvGrpSpPr>
          <p:grpSpPr>
            <a:xfrm flipV="1">
              <a:off x="2154325" y="4725375"/>
              <a:ext cx="189847" cy="241821"/>
              <a:chOff x="8143766" y="9220200"/>
              <a:chExt cx="189847" cy="241821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0" name="Group 289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91" name="Straight Connector 290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Rectangle 292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5" name="Oval 294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cxnSp>
          <p:nvCxnSpPr>
            <p:cNvPr id="246" name="Straight Connector 245"/>
            <p:cNvCxnSpPr/>
            <p:nvPr/>
          </p:nvCxnSpPr>
          <p:spPr>
            <a:xfrm flipH="1" flipV="1">
              <a:off x="2227659" y="6180069"/>
              <a:ext cx="2263" cy="995035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endCxn id="508" idx="3"/>
            </p:cNvCxnSpPr>
            <p:nvPr/>
          </p:nvCxnSpPr>
          <p:spPr>
            <a:xfrm flipV="1">
              <a:off x="2092254" y="8858592"/>
              <a:ext cx="184" cy="350563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" name="Group 247"/>
            <p:cNvGrpSpPr/>
            <p:nvPr/>
          </p:nvGrpSpPr>
          <p:grpSpPr>
            <a:xfrm>
              <a:off x="1645987" y="7119993"/>
              <a:ext cx="927067" cy="1654397"/>
              <a:chOff x="11231261" y="8098444"/>
              <a:chExt cx="927067" cy="1654397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flipV="1">
                <a:off x="11818526" y="8433432"/>
                <a:ext cx="0" cy="103728"/>
              </a:xfrm>
              <a:prstGeom prst="line">
                <a:avLst/>
              </a:prstGeom>
              <a:ln w="38100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9" name="Group 258"/>
              <p:cNvGrpSpPr>
                <a:grpSpLocks noChangeAspect="1"/>
              </p:cNvGrpSpPr>
              <p:nvPr/>
            </p:nvGrpSpPr>
            <p:grpSpPr>
              <a:xfrm>
                <a:off x="11506200" y="8494393"/>
                <a:ext cx="375735" cy="411480"/>
                <a:chOff x="4829486" y="5084065"/>
                <a:chExt cx="1202345" cy="1316735"/>
              </a:xfrm>
              <a:solidFill>
                <a:schemeClr val="bg1">
                  <a:lumMod val="65000"/>
                </a:schemeClr>
              </a:solidFill>
            </p:grpSpPr>
            <p:grpSp>
              <p:nvGrpSpPr>
                <p:cNvPr id="280" name="Group 279"/>
                <p:cNvGrpSpPr>
                  <a:grpSpLocks noChangeAspect="1"/>
                </p:cNvGrpSpPr>
                <p:nvPr/>
              </p:nvGrpSpPr>
              <p:grpSpPr>
                <a:xfrm>
                  <a:off x="4829486" y="5084065"/>
                  <a:ext cx="1202345" cy="1316735"/>
                  <a:chOff x="2759568" y="2981393"/>
                  <a:chExt cx="1858102" cy="2034758"/>
                </a:xfrm>
                <a:grpFill/>
              </p:grpSpPr>
              <p:sp>
                <p:nvSpPr>
                  <p:cNvPr id="282" name="Freeform 281"/>
                  <p:cNvSpPr/>
                  <p:nvPr/>
                </p:nvSpPr>
                <p:spPr bwMode="auto">
                  <a:xfrm rot="5400000" flipH="1">
                    <a:off x="3747317" y="3298958"/>
                    <a:ext cx="1028457" cy="497912"/>
                  </a:xfrm>
                  <a:custGeom>
                    <a:avLst/>
                    <a:gdLst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99269"/>
                      <a:gd name="connsiteX1" fmla="*/ 679450 w 1124346"/>
                      <a:gd name="connsiteY1" fmla="*/ 408384 h 499269"/>
                      <a:gd name="connsiteX2" fmla="*/ 627062 w 1124346"/>
                      <a:gd name="connsiteY2" fmla="*/ 329803 h 499269"/>
                      <a:gd name="connsiteX3" fmla="*/ 565150 w 1124346"/>
                      <a:gd name="connsiteY3" fmla="*/ 260747 h 499269"/>
                      <a:gd name="connsiteX4" fmla="*/ 484187 w 1124346"/>
                      <a:gd name="connsiteY4" fmla="*/ 203597 h 499269"/>
                      <a:gd name="connsiteX5" fmla="*/ 412750 w 1124346"/>
                      <a:gd name="connsiteY5" fmla="*/ 148828 h 499269"/>
                      <a:gd name="connsiteX6" fmla="*/ 310356 w 1124346"/>
                      <a:gd name="connsiteY6" fmla="*/ 108347 h 499269"/>
                      <a:gd name="connsiteX7" fmla="*/ 219868 w 1124346"/>
                      <a:gd name="connsiteY7" fmla="*/ 79772 h 499269"/>
                      <a:gd name="connsiteX8" fmla="*/ 127000 w 1124346"/>
                      <a:gd name="connsiteY8" fmla="*/ 65484 h 499269"/>
                      <a:gd name="connsiteX9" fmla="*/ 981868 w 1124346"/>
                      <a:gd name="connsiteY9" fmla="*/ 60722 h 499269"/>
                      <a:gd name="connsiteX10" fmla="*/ 981868 w 1124346"/>
                      <a:gd name="connsiteY10" fmla="*/ 429816 h 499269"/>
                      <a:gd name="connsiteX11" fmla="*/ 719931 w 1124346"/>
                      <a:gd name="connsiteY11" fmla="*/ 477441 h 499269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1124346"/>
                      <a:gd name="connsiteY0" fmla="*/ 477441 h 477441"/>
                      <a:gd name="connsiteX1" fmla="*/ 679450 w 1124346"/>
                      <a:gd name="connsiteY1" fmla="*/ 408384 h 477441"/>
                      <a:gd name="connsiteX2" fmla="*/ 627062 w 1124346"/>
                      <a:gd name="connsiteY2" fmla="*/ 329803 h 477441"/>
                      <a:gd name="connsiteX3" fmla="*/ 565150 w 1124346"/>
                      <a:gd name="connsiteY3" fmla="*/ 260747 h 477441"/>
                      <a:gd name="connsiteX4" fmla="*/ 484187 w 1124346"/>
                      <a:gd name="connsiteY4" fmla="*/ 203597 h 477441"/>
                      <a:gd name="connsiteX5" fmla="*/ 412750 w 1124346"/>
                      <a:gd name="connsiteY5" fmla="*/ 148828 h 477441"/>
                      <a:gd name="connsiteX6" fmla="*/ 310356 w 1124346"/>
                      <a:gd name="connsiteY6" fmla="*/ 108347 h 477441"/>
                      <a:gd name="connsiteX7" fmla="*/ 219868 w 1124346"/>
                      <a:gd name="connsiteY7" fmla="*/ 79772 h 477441"/>
                      <a:gd name="connsiteX8" fmla="*/ 127000 w 1124346"/>
                      <a:gd name="connsiteY8" fmla="*/ 65484 h 477441"/>
                      <a:gd name="connsiteX9" fmla="*/ 981868 w 1124346"/>
                      <a:gd name="connsiteY9" fmla="*/ 60722 h 477441"/>
                      <a:gd name="connsiteX10" fmla="*/ 981868 w 1124346"/>
                      <a:gd name="connsiteY10" fmla="*/ 429816 h 477441"/>
                      <a:gd name="connsiteX11" fmla="*/ 719931 w 1124346"/>
                      <a:gd name="connsiteY11" fmla="*/ 477441 h 477441"/>
                      <a:gd name="connsiteX0" fmla="*/ 719931 w 987821"/>
                      <a:gd name="connsiteY0" fmla="*/ 477441 h 477441"/>
                      <a:gd name="connsiteX1" fmla="*/ 679450 w 987821"/>
                      <a:gd name="connsiteY1" fmla="*/ 408384 h 477441"/>
                      <a:gd name="connsiteX2" fmla="*/ 627062 w 987821"/>
                      <a:gd name="connsiteY2" fmla="*/ 329803 h 477441"/>
                      <a:gd name="connsiteX3" fmla="*/ 565150 w 987821"/>
                      <a:gd name="connsiteY3" fmla="*/ 260747 h 477441"/>
                      <a:gd name="connsiteX4" fmla="*/ 484187 w 987821"/>
                      <a:gd name="connsiteY4" fmla="*/ 203597 h 477441"/>
                      <a:gd name="connsiteX5" fmla="*/ 412750 w 987821"/>
                      <a:gd name="connsiteY5" fmla="*/ 148828 h 477441"/>
                      <a:gd name="connsiteX6" fmla="*/ 310356 w 987821"/>
                      <a:gd name="connsiteY6" fmla="*/ 108347 h 477441"/>
                      <a:gd name="connsiteX7" fmla="*/ 219868 w 987821"/>
                      <a:gd name="connsiteY7" fmla="*/ 79772 h 477441"/>
                      <a:gd name="connsiteX8" fmla="*/ 127000 w 987821"/>
                      <a:gd name="connsiteY8" fmla="*/ 65484 h 477441"/>
                      <a:gd name="connsiteX9" fmla="*/ 981868 w 987821"/>
                      <a:gd name="connsiteY9" fmla="*/ 60722 h 477441"/>
                      <a:gd name="connsiteX10" fmla="*/ 981868 w 987821"/>
                      <a:gd name="connsiteY10" fmla="*/ 429816 h 477441"/>
                      <a:gd name="connsiteX11" fmla="*/ 719931 w 987821"/>
                      <a:gd name="connsiteY11" fmla="*/ 477441 h 477441"/>
                      <a:gd name="connsiteX0" fmla="*/ 719931 w 987821"/>
                      <a:gd name="connsiteY0" fmla="*/ 416719 h 416719"/>
                      <a:gd name="connsiteX1" fmla="*/ 679450 w 987821"/>
                      <a:gd name="connsiteY1" fmla="*/ 347662 h 416719"/>
                      <a:gd name="connsiteX2" fmla="*/ 627062 w 987821"/>
                      <a:gd name="connsiteY2" fmla="*/ 269081 h 416719"/>
                      <a:gd name="connsiteX3" fmla="*/ 565150 w 987821"/>
                      <a:gd name="connsiteY3" fmla="*/ 200025 h 416719"/>
                      <a:gd name="connsiteX4" fmla="*/ 484187 w 987821"/>
                      <a:gd name="connsiteY4" fmla="*/ 142875 h 416719"/>
                      <a:gd name="connsiteX5" fmla="*/ 412750 w 987821"/>
                      <a:gd name="connsiteY5" fmla="*/ 88106 h 416719"/>
                      <a:gd name="connsiteX6" fmla="*/ 310356 w 987821"/>
                      <a:gd name="connsiteY6" fmla="*/ 47625 h 416719"/>
                      <a:gd name="connsiteX7" fmla="*/ 219868 w 987821"/>
                      <a:gd name="connsiteY7" fmla="*/ 19050 h 416719"/>
                      <a:gd name="connsiteX8" fmla="*/ 127000 w 987821"/>
                      <a:gd name="connsiteY8" fmla="*/ 4762 h 416719"/>
                      <a:gd name="connsiteX9" fmla="*/ 981868 w 987821"/>
                      <a:gd name="connsiteY9" fmla="*/ 0 h 416719"/>
                      <a:gd name="connsiteX10" fmla="*/ 981868 w 987821"/>
                      <a:gd name="connsiteY10" fmla="*/ 369094 h 416719"/>
                      <a:gd name="connsiteX11" fmla="*/ 719931 w 987821"/>
                      <a:gd name="connsiteY11" fmla="*/ 416719 h 416719"/>
                      <a:gd name="connsiteX0" fmla="*/ 592931 w 860821"/>
                      <a:gd name="connsiteY0" fmla="*/ 416719 h 416719"/>
                      <a:gd name="connsiteX1" fmla="*/ 552450 w 860821"/>
                      <a:gd name="connsiteY1" fmla="*/ 347662 h 416719"/>
                      <a:gd name="connsiteX2" fmla="*/ 500062 w 860821"/>
                      <a:gd name="connsiteY2" fmla="*/ 269081 h 416719"/>
                      <a:gd name="connsiteX3" fmla="*/ 438150 w 860821"/>
                      <a:gd name="connsiteY3" fmla="*/ 200025 h 416719"/>
                      <a:gd name="connsiteX4" fmla="*/ 357187 w 860821"/>
                      <a:gd name="connsiteY4" fmla="*/ 142875 h 416719"/>
                      <a:gd name="connsiteX5" fmla="*/ 285750 w 860821"/>
                      <a:gd name="connsiteY5" fmla="*/ 88106 h 416719"/>
                      <a:gd name="connsiteX6" fmla="*/ 183356 w 860821"/>
                      <a:gd name="connsiteY6" fmla="*/ 47625 h 416719"/>
                      <a:gd name="connsiteX7" fmla="*/ 92868 w 860821"/>
                      <a:gd name="connsiteY7" fmla="*/ 19050 h 416719"/>
                      <a:gd name="connsiteX8" fmla="*/ 0 w 860821"/>
                      <a:gd name="connsiteY8" fmla="*/ 4762 h 416719"/>
                      <a:gd name="connsiteX9" fmla="*/ 854868 w 860821"/>
                      <a:gd name="connsiteY9" fmla="*/ 0 h 416719"/>
                      <a:gd name="connsiteX10" fmla="*/ 854868 w 860821"/>
                      <a:gd name="connsiteY10" fmla="*/ 369094 h 416719"/>
                      <a:gd name="connsiteX11" fmla="*/ 592931 w 860821"/>
                      <a:gd name="connsiteY11" fmla="*/ 416719 h 416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0821" h="416719">
                        <a:moveTo>
                          <a:pt x="592931" y="416719"/>
                        </a:moveTo>
                        <a:cubicBezTo>
                          <a:pt x="569516" y="375841"/>
                          <a:pt x="567928" y="372268"/>
                          <a:pt x="552450" y="347662"/>
                        </a:cubicBezTo>
                        <a:cubicBezTo>
                          <a:pt x="536972" y="323056"/>
                          <a:pt x="519112" y="293687"/>
                          <a:pt x="500062" y="269081"/>
                        </a:cubicBezTo>
                        <a:cubicBezTo>
                          <a:pt x="481012" y="244475"/>
                          <a:pt x="461962" y="221059"/>
                          <a:pt x="438150" y="200025"/>
                        </a:cubicBezTo>
                        <a:cubicBezTo>
                          <a:pt x="414338" y="178991"/>
                          <a:pt x="382587" y="161528"/>
                          <a:pt x="357187" y="142875"/>
                        </a:cubicBezTo>
                        <a:cubicBezTo>
                          <a:pt x="331787" y="124222"/>
                          <a:pt x="314722" y="103981"/>
                          <a:pt x="285750" y="88106"/>
                        </a:cubicBezTo>
                        <a:cubicBezTo>
                          <a:pt x="256778" y="72231"/>
                          <a:pt x="215503" y="59134"/>
                          <a:pt x="183356" y="47625"/>
                        </a:cubicBezTo>
                        <a:cubicBezTo>
                          <a:pt x="151209" y="36116"/>
                          <a:pt x="123427" y="26194"/>
                          <a:pt x="92868" y="19050"/>
                        </a:cubicBezTo>
                        <a:cubicBezTo>
                          <a:pt x="62309" y="11906"/>
                          <a:pt x="96044" y="22225"/>
                          <a:pt x="0" y="4762"/>
                        </a:cubicBezTo>
                        <a:cubicBezTo>
                          <a:pt x="127000" y="1587"/>
                          <a:pt x="590153" y="2778"/>
                          <a:pt x="854868" y="0"/>
                        </a:cubicBezTo>
                        <a:cubicBezTo>
                          <a:pt x="860821" y="154385"/>
                          <a:pt x="858837" y="235347"/>
                          <a:pt x="854868" y="369094"/>
                        </a:cubicBezTo>
                        <a:cubicBezTo>
                          <a:pt x="761206" y="385366"/>
                          <a:pt x="747315" y="390922"/>
                          <a:pt x="592931" y="416719"/>
                        </a:cubicBezTo>
                        <a:close/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 rot="5400000" flipH="1">
                    <a:off x="4260317" y="2678663"/>
                    <a:ext cx="54623" cy="660083"/>
                  </a:xfrm>
                  <a:prstGeom prst="rect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4" name="Oval 283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3445686" y="3899594"/>
                    <a:ext cx="286021" cy="286036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5" name="Freeform 284"/>
                  <p:cNvSpPr/>
                  <p:nvPr/>
                </p:nvSpPr>
                <p:spPr>
                  <a:xfrm>
                    <a:off x="4031175" y="3354605"/>
                    <a:ext cx="451816" cy="693727"/>
                  </a:xfrm>
                  <a:custGeom>
                    <a:avLst/>
                    <a:gdLst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27247 w 446379"/>
                      <a:gd name="connsiteY2" fmla="*/ 173141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46379"/>
                      <a:gd name="connsiteY0" fmla="*/ 0 h 516717"/>
                      <a:gd name="connsiteX1" fmla="*/ 124445 w 446379"/>
                      <a:gd name="connsiteY1" fmla="*/ 73044 h 516717"/>
                      <a:gd name="connsiteX2" fmla="*/ 235363 w 446379"/>
                      <a:gd name="connsiteY2" fmla="*/ 162320 h 516717"/>
                      <a:gd name="connsiteX3" fmla="*/ 319228 w 446379"/>
                      <a:gd name="connsiteY3" fmla="*/ 273238 h 516717"/>
                      <a:gd name="connsiteX4" fmla="*/ 408504 w 446379"/>
                      <a:gd name="connsiteY4" fmla="*/ 432852 h 516717"/>
                      <a:gd name="connsiteX5" fmla="*/ 446379 w 446379"/>
                      <a:gd name="connsiteY5" fmla="*/ 516717 h 516717"/>
                      <a:gd name="connsiteX0" fmla="*/ 0 w 465316"/>
                      <a:gd name="connsiteY0" fmla="*/ 0 h 530244"/>
                      <a:gd name="connsiteX1" fmla="*/ 124445 w 465316"/>
                      <a:gd name="connsiteY1" fmla="*/ 73044 h 530244"/>
                      <a:gd name="connsiteX2" fmla="*/ 235363 w 465316"/>
                      <a:gd name="connsiteY2" fmla="*/ 162320 h 530244"/>
                      <a:gd name="connsiteX3" fmla="*/ 319228 w 465316"/>
                      <a:gd name="connsiteY3" fmla="*/ 273238 h 530244"/>
                      <a:gd name="connsiteX4" fmla="*/ 408504 w 465316"/>
                      <a:gd name="connsiteY4" fmla="*/ 432852 h 530244"/>
                      <a:gd name="connsiteX5" fmla="*/ 465316 w 465316"/>
                      <a:gd name="connsiteY5" fmla="*/ 530244 h 530244"/>
                      <a:gd name="connsiteX0" fmla="*/ 0 w 465316"/>
                      <a:gd name="connsiteY0" fmla="*/ 0 h 589761"/>
                      <a:gd name="connsiteX1" fmla="*/ 124445 w 465316"/>
                      <a:gd name="connsiteY1" fmla="*/ 73044 h 589761"/>
                      <a:gd name="connsiteX2" fmla="*/ 235363 w 465316"/>
                      <a:gd name="connsiteY2" fmla="*/ 162320 h 589761"/>
                      <a:gd name="connsiteX3" fmla="*/ 319228 w 465316"/>
                      <a:gd name="connsiteY3" fmla="*/ 273238 h 589761"/>
                      <a:gd name="connsiteX4" fmla="*/ 408504 w 465316"/>
                      <a:gd name="connsiteY4" fmla="*/ 432852 h 589761"/>
                      <a:gd name="connsiteX5" fmla="*/ 465316 w 465316"/>
                      <a:gd name="connsiteY5" fmla="*/ 589761 h 589761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35363 w 451789"/>
                      <a:gd name="connsiteY2" fmla="*/ 162320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24445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235363 w 451789"/>
                      <a:gd name="connsiteY3" fmla="*/ 162320 h 595172"/>
                      <a:gd name="connsiteX4" fmla="*/ 319228 w 451789"/>
                      <a:gd name="connsiteY4" fmla="*/ 273238 h 595172"/>
                      <a:gd name="connsiteX5" fmla="*/ 408504 w 451789"/>
                      <a:gd name="connsiteY5" fmla="*/ 432852 h 595172"/>
                      <a:gd name="connsiteX6" fmla="*/ 451789 w 451789"/>
                      <a:gd name="connsiteY6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9228 w 451789"/>
                      <a:gd name="connsiteY3" fmla="*/ 273238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08504 w 451789"/>
                      <a:gd name="connsiteY4" fmla="*/ 432852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16847 w 451789"/>
                      <a:gd name="connsiteY3" fmla="*/ 282763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47804 w 451789"/>
                      <a:gd name="connsiteY3" fmla="*/ 258247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19596 w 451789"/>
                      <a:gd name="connsiteY2" fmla="*/ 167263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  <a:gd name="connsiteX0" fmla="*/ 0 w 451789"/>
                      <a:gd name="connsiteY0" fmla="*/ 0 h 595172"/>
                      <a:gd name="connsiteX1" fmla="*/ 119682 w 451789"/>
                      <a:gd name="connsiteY1" fmla="*/ 73044 h 595172"/>
                      <a:gd name="connsiteX2" fmla="*/ 238646 w 451789"/>
                      <a:gd name="connsiteY2" fmla="*/ 152962 h 595172"/>
                      <a:gd name="connsiteX3" fmla="*/ 333516 w 451789"/>
                      <a:gd name="connsiteY3" fmla="*/ 270505 h 595172"/>
                      <a:gd name="connsiteX4" fmla="*/ 418029 w 451789"/>
                      <a:gd name="connsiteY4" fmla="*/ 412423 h 595172"/>
                      <a:gd name="connsiteX5" fmla="*/ 451789 w 451789"/>
                      <a:gd name="connsiteY5" fmla="*/ 595172 h 59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89" h="595172">
                        <a:moveTo>
                          <a:pt x="0" y="0"/>
                        </a:moveTo>
                        <a:cubicBezTo>
                          <a:pt x="43285" y="22093"/>
                          <a:pt x="79908" y="47550"/>
                          <a:pt x="119682" y="73044"/>
                        </a:cubicBezTo>
                        <a:cubicBezTo>
                          <a:pt x="159456" y="98538"/>
                          <a:pt x="205388" y="119596"/>
                          <a:pt x="238646" y="152962"/>
                        </a:cubicBezTo>
                        <a:cubicBezTo>
                          <a:pt x="271904" y="186328"/>
                          <a:pt x="303619" y="227262"/>
                          <a:pt x="333516" y="270505"/>
                        </a:cubicBezTo>
                        <a:cubicBezTo>
                          <a:pt x="363413" y="313748"/>
                          <a:pt x="398317" y="358312"/>
                          <a:pt x="418029" y="412423"/>
                        </a:cubicBezTo>
                        <a:cubicBezTo>
                          <a:pt x="437741" y="466534"/>
                          <a:pt x="451789" y="595172"/>
                          <a:pt x="451789" y="595172"/>
                        </a:cubicBez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286" name="Straight Connector 285"/>
                  <p:cNvCxnSpPr/>
                  <p:nvPr/>
                </p:nvCxnSpPr>
                <p:spPr bwMode="auto">
                  <a:xfrm flipH="1">
                    <a:off x="4012585" y="2981414"/>
                    <a:ext cx="55010" cy="372334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cxnSp>
                <p:nvCxnSpPr>
                  <p:cNvPr id="287" name="Straight Connector 286"/>
                  <p:cNvCxnSpPr>
                    <a:stCxn id="288" idx="0"/>
                  </p:cNvCxnSpPr>
                  <p:nvPr/>
                </p:nvCxnSpPr>
                <p:spPr bwMode="auto">
                  <a:xfrm flipV="1">
                    <a:off x="4507389" y="3036042"/>
                    <a:ext cx="7319" cy="1106138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</p:cxnSp>
              <p:sp>
                <p:nvSpPr>
                  <p:cNvPr id="288" name="Oval 287"/>
                  <p:cNvSpPr>
                    <a:spLocks noChangeAspect="1"/>
                  </p:cNvSpPr>
                  <p:nvPr/>
                </p:nvSpPr>
                <p:spPr bwMode="auto">
                  <a:xfrm rot="5400000" flipH="1">
                    <a:off x="2759639" y="3268134"/>
                    <a:ext cx="1747946" cy="1748088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txBody>
                  <a:bodyPr vert="vert270" wrap="square" lIns="0" tIns="0" rIns="0" bIns="0" rtlCol="0" anchor="ctr" anchorCtr="1">
                    <a:noAutofit/>
                  </a:bodyPr>
                  <a:lstStyle>
                    <a:defPPr>
                      <a:defRPr lang="en-US"/>
                    </a:defPPr>
                    <a:lvl1pPr marL="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05320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1063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1595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21278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2659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031915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537236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042553" algn="l" defTabSz="1010638" rtl="0" eaLnBrk="1" latinLnBrk="0" hangingPunct="1">
                      <a:defRPr sz="2009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023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81" name="Oval 280"/>
                <p:cNvSpPr>
                  <a:spLocks noChangeAspect="1"/>
                </p:cNvSpPr>
                <p:nvPr/>
              </p:nvSpPr>
              <p:spPr>
                <a:xfrm>
                  <a:off x="5101494" y="5551640"/>
                  <a:ext cx="548640" cy="54864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0" name="Group 259"/>
              <p:cNvGrpSpPr>
                <a:grpSpLocks noChangeAspect="1"/>
              </p:cNvGrpSpPr>
              <p:nvPr/>
            </p:nvGrpSpPr>
            <p:grpSpPr>
              <a:xfrm>
                <a:off x="11751470" y="8344279"/>
                <a:ext cx="136026" cy="95249"/>
                <a:chOff x="5019071" y="4953000"/>
                <a:chExt cx="108820" cy="76199"/>
              </a:xfrm>
            </p:grpSpPr>
            <p:sp>
              <p:nvSpPr>
                <p:cNvPr id="277" name="Rectangle 276"/>
                <p:cNvSpPr/>
                <p:nvPr/>
              </p:nvSpPr>
              <p:spPr bwMode="auto">
                <a:xfrm rot="5400000" flipH="1">
                  <a:off x="5068043" y="497139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 bwMode="auto">
                <a:xfrm rot="3180000" flipH="1">
                  <a:off x="5070081" y="4935270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 rot="5400000" flipH="1">
                  <a:off x="5068043" y="4904028"/>
                  <a:ext cx="8837" cy="10678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61" name="Straight Arrow Connector 260"/>
              <p:cNvCxnSpPr/>
              <p:nvPr/>
            </p:nvCxnSpPr>
            <p:spPr>
              <a:xfrm flipV="1">
                <a:off x="12010716" y="8287128"/>
                <a:ext cx="0" cy="182880"/>
              </a:xfrm>
              <a:prstGeom prst="straightConnector1">
                <a:avLst/>
              </a:prstGeom>
              <a:ln w="9525">
                <a:solidFill>
                  <a:schemeClr val="bg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Rectangle 261"/>
              <p:cNvSpPr/>
              <p:nvPr/>
            </p:nvSpPr>
            <p:spPr bwMode="auto">
              <a:xfrm rot="5400000" flipH="1">
                <a:off x="11808813" y="8095133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3" name="Oval 262"/>
              <p:cNvSpPr>
                <a:spLocks noChangeAspect="1"/>
              </p:cNvSpPr>
              <p:nvPr/>
            </p:nvSpPr>
            <p:spPr>
              <a:xfrm>
                <a:off x="11719271" y="8403429"/>
                <a:ext cx="59436" cy="59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264" name="Straight Connector 263"/>
              <p:cNvCxnSpPr>
                <a:stCxn id="262" idx="2"/>
                <a:endCxn id="262" idx="2"/>
              </p:cNvCxnSpPr>
              <p:nvPr/>
            </p:nvCxnSpPr>
            <p:spPr>
              <a:xfrm>
                <a:off x="11747597" y="8161872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>
                <a:stCxn id="279" idx="0"/>
                <a:endCxn id="262" idx="2"/>
              </p:cNvCxnSpPr>
              <p:nvPr/>
            </p:nvCxnSpPr>
            <p:spPr>
              <a:xfrm flipH="1" flipV="1">
                <a:off x="11747597" y="8161872"/>
                <a:ext cx="137350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>
                <a:stCxn id="279" idx="2"/>
                <a:endCxn id="262" idx="0"/>
              </p:cNvCxnSpPr>
              <p:nvPr/>
            </p:nvCxnSpPr>
            <p:spPr>
              <a:xfrm flipV="1">
                <a:off x="11751469" y="8161872"/>
                <a:ext cx="129606" cy="187931"/>
              </a:xfrm>
              <a:prstGeom prst="line">
                <a:avLst/>
              </a:prstGeom>
              <a:ln w="28575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Oval 266"/>
              <p:cNvSpPr>
                <a:spLocks noChangeAspect="1"/>
              </p:cNvSpPr>
              <p:nvPr/>
            </p:nvSpPr>
            <p:spPr>
              <a:xfrm>
                <a:off x="11767998" y="821445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  <p:cxnSp>
            <p:nvCxnSpPr>
              <p:cNvPr id="268" name="Straight Connector 267"/>
              <p:cNvCxnSpPr>
                <a:stCxn id="509" idx="3"/>
              </p:cNvCxnSpPr>
              <p:nvPr/>
            </p:nvCxnSpPr>
            <p:spPr>
              <a:xfrm flipH="1" flipV="1">
                <a:off x="11676929" y="8730481"/>
                <a:ext cx="783" cy="1022360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TextBox 268"/>
              <p:cNvSpPr txBox="1"/>
              <p:nvPr/>
            </p:nvSpPr>
            <p:spPr>
              <a:xfrm>
                <a:off x="11718784" y="8952823"/>
                <a:ext cx="439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SD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11231261" y="8098444"/>
                <a:ext cx="553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55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TDV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1605978" y="9058458"/>
                <a:ext cx="153573" cy="135777"/>
                <a:chOff x="4929263" y="5572680"/>
                <a:chExt cx="153573" cy="135777"/>
              </a:xfrm>
            </p:grpSpPr>
            <p:sp>
              <p:nvSpPr>
                <p:cNvPr id="272" name="Rectangle 271"/>
                <p:cNvSpPr/>
                <p:nvPr/>
              </p:nvSpPr>
              <p:spPr bwMode="auto">
                <a:xfrm rot="5400000" flipH="1">
                  <a:off x="4990479" y="5636195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 bwMode="auto">
                <a:xfrm flipH="1">
                  <a:off x="4993026" y="557331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 bwMode="auto">
                <a:xfrm rot="5400000" flipH="1">
                  <a:off x="4990479" y="5511464"/>
                  <a:ext cx="11046" cy="13347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 bwMode="auto">
                <a:xfrm rot="3300000" flipH="1">
                  <a:off x="5031593" y="5600929"/>
                  <a:ext cx="11046" cy="914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 rot="19500000" flipH="1">
                  <a:off x="5069307" y="5600406"/>
                  <a:ext cx="11046" cy="4572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49" name="Group 248"/>
            <p:cNvGrpSpPr/>
            <p:nvPr/>
          </p:nvGrpSpPr>
          <p:grpSpPr>
            <a:xfrm>
              <a:off x="2153679" y="5976086"/>
              <a:ext cx="189847" cy="241821"/>
              <a:chOff x="8143766" y="9220200"/>
              <a:chExt cx="189847" cy="241821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 flipV="1">
                <a:off x="8213540" y="9220200"/>
                <a:ext cx="0" cy="161813"/>
              </a:xfrm>
              <a:prstGeom prst="line">
                <a:avLst/>
              </a:prstGeom>
              <a:ln w="38100" cap="rnd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2" name="Group 251"/>
              <p:cNvGrpSpPr>
                <a:grpSpLocks noChangeAspect="1"/>
              </p:cNvGrpSpPr>
              <p:nvPr/>
            </p:nvGrpSpPr>
            <p:grpSpPr>
              <a:xfrm>
                <a:off x="8143766" y="9366773"/>
                <a:ext cx="189847" cy="95248"/>
                <a:chOff x="5222636" y="4898421"/>
                <a:chExt cx="189847" cy="95248"/>
              </a:xfrm>
            </p:grpSpPr>
            <p:cxnSp>
              <p:nvCxnSpPr>
                <p:cNvPr id="253" name="Straight Connector 252"/>
                <p:cNvCxnSpPr/>
                <p:nvPr/>
              </p:nvCxnSpPr>
              <p:spPr>
                <a:xfrm flipV="1">
                  <a:off x="5301158" y="4942011"/>
                  <a:ext cx="111325" cy="1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flipV="1">
                  <a:off x="5412483" y="4898421"/>
                  <a:ext cx="0" cy="43590"/>
                </a:xfrm>
                <a:prstGeom prst="line">
                  <a:avLst/>
                </a:prstGeom>
                <a:ln cap="rnd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Rectangle 254"/>
                <p:cNvSpPr/>
                <p:nvPr/>
              </p:nvSpPr>
              <p:spPr bwMode="auto">
                <a:xfrm rot="5400000" flipH="1">
                  <a:off x="5284498" y="4921407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 bwMode="auto">
                <a:xfrm rot="5400000" flipH="1">
                  <a:off x="5284498" y="4837205"/>
                  <a:ext cx="11046" cy="13347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7" name="Oval 256"/>
                <p:cNvSpPr/>
                <p:nvPr/>
              </p:nvSpPr>
              <p:spPr>
                <a:xfrm>
                  <a:off x="5222636" y="4917065"/>
                  <a:ext cx="131714" cy="4989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370"/>
                </a:p>
              </p:txBody>
            </p:sp>
          </p:grpSp>
        </p:grpSp>
        <p:sp>
          <p:nvSpPr>
            <p:cNvPr id="250" name="TextBox 249"/>
            <p:cNvSpPr txBox="1">
              <a:spLocks noChangeAspect="1"/>
            </p:cNvSpPr>
            <p:nvPr/>
          </p:nvSpPr>
          <p:spPr>
            <a:xfrm>
              <a:off x="1874577" y="4976842"/>
              <a:ext cx="685800" cy="990600"/>
            </a:xfrm>
            <a:prstGeom prst="rect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Chiller 1</a:t>
              </a:r>
            </a:p>
            <a:p>
              <a:pPr algn="ctr"/>
              <a:r>
                <a:rPr lang="en-US" sz="1023" dirty="0">
                  <a:solidFill>
                    <a:schemeClr val="bg1"/>
                  </a:solidFill>
                </a:rPr>
                <a:t>Fixed </a:t>
              </a:r>
              <a:r>
                <a:rPr lang="en-US" sz="1023" dirty="0" err="1">
                  <a:solidFill>
                    <a:schemeClr val="bg1"/>
                  </a:solidFill>
                </a:rPr>
                <a:t>Spd</a:t>
              </a:r>
              <a:endParaRPr lang="en-US" sz="1023" dirty="0">
                <a:solidFill>
                  <a:schemeClr val="bg1"/>
                </a:solidFill>
              </a:endParaRPr>
            </a:p>
          </p:txBody>
        </p:sp>
        <p:grpSp>
          <p:nvGrpSpPr>
            <p:cNvPr id="512" name="Group 511"/>
            <p:cNvGrpSpPr/>
            <p:nvPr/>
          </p:nvGrpSpPr>
          <p:grpSpPr>
            <a:xfrm>
              <a:off x="2025053" y="8774390"/>
              <a:ext cx="189847" cy="95248"/>
              <a:chOff x="2025053" y="8774390"/>
              <a:chExt cx="189847" cy="95248"/>
            </a:xfrm>
          </p:grpSpPr>
          <p:cxnSp>
            <p:nvCxnSpPr>
              <p:cNvPr id="506" name="Straight Connector 505"/>
              <p:cNvCxnSpPr/>
              <p:nvPr/>
            </p:nvCxnSpPr>
            <p:spPr>
              <a:xfrm flipV="1">
                <a:off x="2103575" y="8817980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flipV="1">
                <a:off x="2214900" y="8774390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8" name="Rectangle 507"/>
              <p:cNvSpPr/>
              <p:nvPr/>
            </p:nvSpPr>
            <p:spPr bwMode="auto">
              <a:xfrm rot="5400000" flipH="1">
                <a:off x="2086915" y="8797376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9" name="Rectangle 508"/>
              <p:cNvSpPr/>
              <p:nvPr/>
            </p:nvSpPr>
            <p:spPr bwMode="auto">
              <a:xfrm rot="5400000" flipH="1">
                <a:off x="2086915" y="8713174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2025053" y="8793034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320" name="Straight Connector 319"/>
          <p:cNvCxnSpPr/>
          <p:nvPr/>
        </p:nvCxnSpPr>
        <p:spPr>
          <a:xfrm flipH="1" flipV="1">
            <a:off x="7794735" y="870951"/>
            <a:ext cx="1" cy="37003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 flipV="1">
            <a:off x="7699613" y="1951315"/>
            <a:ext cx="0" cy="293135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H="1" flipV="1">
            <a:off x="6478043" y="870951"/>
            <a:ext cx="1" cy="370032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endCxn id="372" idx="2"/>
          </p:cNvCxnSpPr>
          <p:nvPr/>
        </p:nvCxnSpPr>
        <p:spPr>
          <a:xfrm flipV="1">
            <a:off x="6382634" y="1949402"/>
            <a:ext cx="0" cy="293135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 flipV="1">
            <a:off x="6480313" y="1431807"/>
            <a:ext cx="0" cy="7072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" name="Group 357"/>
          <p:cNvGrpSpPr>
            <a:grpSpLocks noChangeAspect="1"/>
          </p:cNvGrpSpPr>
          <p:nvPr/>
        </p:nvGrpSpPr>
        <p:grpSpPr>
          <a:xfrm>
            <a:off x="6267364" y="1473371"/>
            <a:ext cx="256183" cy="280555"/>
            <a:chOff x="4829486" y="5084065"/>
            <a:chExt cx="1202345" cy="1316735"/>
          </a:xfrm>
          <a:solidFill>
            <a:schemeClr val="bg1">
              <a:lumMod val="65000"/>
            </a:schemeClr>
          </a:solidFill>
        </p:grpSpPr>
        <p:grpSp>
          <p:nvGrpSpPr>
            <p:cNvPr id="379" name="Group 378"/>
            <p:cNvGrpSpPr>
              <a:grpSpLocks noChangeAspect="1"/>
            </p:cNvGrpSpPr>
            <p:nvPr/>
          </p:nvGrpSpPr>
          <p:grpSpPr>
            <a:xfrm>
              <a:off x="4829486" y="5084065"/>
              <a:ext cx="1202345" cy="1316735"/>
              <a:chOff x="2759568" y="2981393"/>
              <a:chExt cx="1858102" cy="2034758"/>
            </a:xfrm>
            <a:grpFill/>
          </p:grpSpPr>
          <p:sp>
            <p:nvSpPr>
              <p:cNvPr id="381" name="Freeform 380"/>
              <p:cNvSpPr/>
              <p:nvPr/>
            </p:nvSpPr>
            <p:spPr bwMode="auto">
              <a:xfrm rot="5400000" flipH="1">
                <a:off x="3747317" y="3298958"/>
                <a:ext cx="1028457" cy="497912"/>
              </a:xfrm>
              <a:custGeom>
                <a:avLst/>
                <a:gdLst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99269"/>
                  <a:gd name="connsiteX1" fmla="*/ 679450 w 1124346"/>
                  <a:gd name="connsiteY1" fmla="*/ 408384 h 499269"/>
                  <a:gd name="connsiteX2" fmla="*/ 627062 w 1124346"/>
                  <a:gd name="connsiteY2" fmla="*/ 329803 h 499269"/>
                  <a:gd name="connsiteX3" fmla="*/ 565150 w 1124346"/>
                  <a:gd name="connsiteY3" fmla="*/ 260747 h 499269"/>
                  <a:gd name="connsiteX4" fmla="*/ 484187 w 1124346"/>
                  <a:gd name="connsiteY4" fmla="*/ 203597 h 499269"/>
                  <a:gd name="connsiteX5" fmla="*/ 412750 w 1124346"/>
                  <a:gd name="connsiteY5" fmla="*/ 148828 h 499269"/>
                  <a:gd name="connsiteX6" fmla="*/ 310356 w 1124346"/>
                  <a:gd name="connsiteY6" fmla="*/ 108347 h 499269"/>
                  <a:gd name="connsiteX7" fmla="*/ 219868 w 1124346"/>
                  <a:gd name="connsiteY7" fmla="*/ 79772 h 499269"/>
                  <a:gd name="connsiteX8" fmla="*/ 127000 w 1124346"/>
                  <a:gd name="connsiteY8" fmla="*/ 65484 h 499269"/>
                  <a:gd name="connsiteX9" fmla="*/ 981868 w 1124346"/>
                  <a:gd name="connsiteY9" fmla="*/ 60722 h 499269"/>
                  <a:gd name="connsiteX10" fmla="*/ 981868 w 1124346"/>
                  <a:gd name="connsiteY10" fmla="*/ 429816 h 499269"/>
                  <a:gd name="connsiteX11" fmla="*/ 719931 w 1124346"/>
                  <a:gd name="connsiteY11" fmla="*/ 477441 h 499269"/>
                  <a:gd name="connsiteX0" fmla="*/ 719931 w 1124346"/>
                  <a:gd name="connsiteY0" fmla="*/ 477441 h 477441"/>
                  <a:gd name="connsiteX1" fmla="*/ 679450 w 1124346"/>
                  <a:gd name="connsiteY1" fmla="*/ 408384 h 477441"/>
                  <a:gd name="connsiteX2" fmla="*/ 627062 w 1124346"/>
                  <a:gd name="connsiteY2" fmla="*/ 329803 h 477441"/>
                  <a:gd name="connsiteX3" fmla="*/ 565150 w 1124346"/>
                  <a:gd name="connsiteY3" fmla="*/ 260747 h 477441"/>
                  <a:gd name="connsiteX4" fmla="*/ 484187 w 1124346"/>
                  <a:gd name="connsiteY4" fmla="*/ 203597 h 477441"/>
                  <a:gd name="connsiteX5" fmla="*/ 412750 w 1124346"/>
                  <a:gd name="connsiteY5" fmla="*/ 148828 h 477441"/>
                  <a:gd name="connsiteX6" fmla="*/ 310356 w 1124346"/>
                  <a:gd name="connsiteY6" fmla="*/ 108347 h 477441"/>
                  <a:gd name="connsiteX7" fmla="*/ 219868 w 1124346"/>
                  <a:gd name="connsiteY7" fmla="*/ 79772 h 477441"/>
                  <a:gd name="connsiteX8" fmla="*/ 127000 w 1124346"/>
                  <a:gd name="connsiteY8" fmla="*/ 65484 h 477441"/>
                  <a:gd name="connsiteX9" fmla="*/ 981868 w 1124346"/>
                  <a:gd name="connsiteY9" fmla="*/ 60722 h 477441"/>
                  <a:gd name="connsiteX10" fmla="*/ 981868 w 1124346"/>
                  <a:gd name="connsiteY10" fmla="*/ 429816 h 477441"/>
                  <a:gd name="connsiteX11" fmla="*/ 719931 w 1124346"/>
                  <a:gd name="connsiteY11" fmla="*/ 477441 h 477441"/>
                  <a:gd name="connsiteX0" fmla="*/ 719931 w 1124346"/>
                  <a:gd name="connsiteY0" fmla="*/ 477441 h 477441"/>
                  <a:gd name="connsiteX1" fmla="*/ 679450 w 1124346"/>
                  <a:gd name="connsiteY1" fmla="*/ 408384 h 477441"/>
                  <a:gd name="connsiteX2" fmla="*/ 627062 w 1124346"/>
                  <a:gd name="connsiteY2" fmla="*/ 329803 h 477441"/>
                  <a:gd name="connsiteX3" fmla="*/ 565150 w 1124346"/>
                  <a:gd name="connsiteY3" fmla="*/ 260747 h 477441"/>
                  <a:gd name="connsiteX4" fmla="*/ 484187 w 1124346"/>
                  <a:gd name="connsiteY4" fmla="*/ 203597 h 477441"/>
                  <a:gd name="connsiteX5" fmla="*/ 412750 w 1124346"/>
                  <a:gd name="connsiteY5" fmla="*/ 148828 h 477441"/>
                  <a:gd name="connsiteX6" fmla="*/ 310356 w 1124346"/>
                  <a:gd name="connsiteY6" fmla="*/ 108347 h 477441"/>
                  <a:gd name="connsiteX7" fmla="*/ 219868 w 1124346"/>
                  <a:gd name="connsiteY7" fmla="*/ 79772 h 477441"/>
                  <a:gd name="connsiteX8" fmla="*/ 127000 w 1124346"/>
                  <a:gd name="connsiteY8" fmla="*/ 65484 h 477441"/>
                  <a:gd name="connsiteX9" fmla="*/ 981868 w 1124346"/>
                  <a:gd name="connsiteY9" fmla="*/ 60722 h 477441"/>
                  <a:gd name="connsiteX10" fmla="*/ 981868 w 1124346"/>
                  <a:gd name="connsiteY10" fmla="*/ 429816 h 477441"/>
                  <a:gd name="connsiteX11" fmla="*/ 719931 w 1124346"/>
                  <a:gd name="connsiteY11" fmla="*/ 477441 h 477441"/>
                  <a:gd name="connsiteX0" fmla="*/ 719931 w 987821"/>
                  <a:gd name="connsiteY0" fmla="*/ 477441 h 477441"/>
                  <a:gd name="connsiteX1" fmla="*/ 679450 w 987821"/>
                  <a:gd name="connsiteY1" fmla="*/ 408384 h 477441"/>
                  <a:gd name="connsiteX2" fmla="*/ 627062 w 987821"/>
                  <a:gd name="connsiteY2" fmla="*/ 329803 h 477441"/>
                  <a:gd name="connsiteX3" fmla="*/ 565150 w 987821"/>
                  <a:gd name="connsiteY3" fmla="*/ 260747 h 477441"/>
                  <a:gd name="connsiteX4" fmla="*/ 484187 w 987821"/>
                  <a:gd name="connsiteY4" fmla="*/ 203597 h 477441"/>
                  <a:gd name="connsiteX5" fmla="*/ 412750 w 987821"/>
                  <a:gd name="connsiteY5" fmla="*/ 148828 h 477441"/>
                  <a:gd name="connsiteX6" fmla="*/ 310356 w 987821"/>
                  <a:gd name="connsiteY6" fmla="*/ 108347 h 477441"/>
                  <a:gd name="connsiteX7" fmla="*/ 219868 w 987821"/>
                  <a:gd name="connsiteY7" fmla="*/ 79772 h 477441"/>
                  <a:gd name="connsiteX8" fmla="*/ 127000 w 987821"/>
                  <a:gd name="connsiteY8" fmla="*/ 65484 h 477441"/>
                  <a:gd name="connsiteX9" fmla="*/ 981868 w 987821"/>
                  <a:gd name="connsiteY9" fmla="*/ 60722 h 477441"/>
                  <a:gd name="connsiteX10" fmla="*/ 981868 w 987821"/>
                  <a:gd name="connsiteY10" fmla="*/ 429816 h 477441"/>
                  <a:gd name="connsiteX11" fmla="*/ 719931 w 987821"/>
                  <a:gd name="connsiteY11" fmla="*/ 477441 h 477441"/>
                  <a:gd name="connsiteX0" fmla="*/ 719931 w 987821"/>
                  <a:gd name="connsiteY0" fmla="*/ 416719 h 416719"/>
                  <a:gd name="connsiteX1" fmla="*/ 679450 w 987821"/>
                  <a:gd name="connsiteY1" fmla="*/ 347662 h 416719"/>
                  <a:gd name="connsiteX2" fmla="*/ 627062 w 987821"/>
                  <a:gd name="connsiteY2" fmla="*/ 269081 h 416719"/>
                  <a:gd name="connsiteX3" fmla="*/ 565150 w 987821"/>
                  <a:gd name="connsiteY3" fmla="*/ 200025 h 416719"/>
                  <a:gd name="connsiteX4" fmla="*/ 484187 w 987821"/>
                  <a:gd name="connsiteY4" fmla="*/ 142875 h 416719"/>
                  <a:gd name="connsiteX5" fmla="*/ 412750 w 987821"/>
                  <a:gd name="connsiteY5" fmla="*/ 88106 h 416719"/>
                  <a:gd name="connsiteX6" fmla="*/ 310356 w 987821"/>
                  <a:gd name="connsiteY6" fmla="*/ 47625 h 416719"/>
                  <a:gd name="connsiteX7" fmla="*/ 219868 w 987821"/>
                  <a:gd name="connsiteY7" fmla="*/ 19050 h 416719"/>
                  <a:gd name="connsiteX8" fmla="*/ 127000 w 987821"/>
                  <a:gd name="connsiteY8" fmla="*/ 4762 h 416719"/>
                  <a:gd name="connsiteX9" fmla="*/ 981868 w 987821"/>
                  <a:gd name="connsiteY9" fmla="*/ 0 h 416719"/>
                  <a:gd name="connsiteX10" fmla="*/ 981868 w 987821"/>
                  <a:gd name="connsiteY10" fmla="*/ 369094 h 416719"/>
                  <a:gd name="connsiteX11" fmla="*/ 719931 w 987821"/>
                  <a:gd name="connsiteY11" fmla="*/ 416719 h 416719"/>
                  <a:gd name="connsiteX0" fmla="*/ 592931 w 860821"/>
                  <a:gd name="connsiteY0" fmla="*/ 416719 h 416719"/>
                  <a:gd name="connsiteX1" fmla="*/ 552450 w 860821"/>
                  <a:gd name="connsiteY1" fmla="*/ 347662 h 416719"/>
                  <a:gd name="connsiteX2" fmla="*/ 500062 w 860821"/>
                  <a:gd name="connsiteY2" fmla="*/ 269081 h 416719"/>
                  <a:gd name="connsiteX3" fmla="*/ 438150 w 860821"/>
                  <a:gd name="connsiteY3" fmla="*/ 200025 h 416719"/>
                  <a:gd name="connsiteX4" fmla="*/ 357187 w 860821"/>
                  <a:gd name="connsiteY4" fmla="*/ 142875 h 416719"/>
                  <a:gd name="connsiteX5" fmla="*/ 285750 w 860821"/>
                  <a:gd name="connsiteY5" fmla="*/ 88106 h 416719"/>
                  <a:gd name="connsiteX6" fmla="*/ 183356 w 860821"/>
                  <a:gd name="connsiteY6" fmla="*/ 47625 h 416719"/>
                  <a:gd name="connsiteX7" fmla="*/ 92868 w 860821"/>
                  <a:gd name="connsiteY7" fmla="*/ 19050 h 416719"/>
                  <a:gd name="connsiteX8" fmla="*/ 0 w 860821"/>
                  <a:gd name="connsiteY8" fmla="*/ 4762 h 416719"/>
                  <a:gd name="connsiteX9" fmla="*/ 854868 w 860821"/>
                  <a:gd name="connsiteY9" fmla="*/ 0 h 416719"/>
                  <a:gd name="connsiteX10" fmla="*/ 854868 w 860821"/>
                  <a:gd name="connsiteY10" fmla="*/ 369094 h 416719"/>
                  <a:gd name="connsiteX11" fmla="*/ 592931 w 860821"/>
                  <a:gd name="connsiteY11" fmla="*/ 416719 h 41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0821" h="416719">
                    <a:moveTo>
                      <a:pt x="592931" y="416719"/>
                    </a:moveTo>
                    <a:cubicBezTo>
                      <a:pt x="569516" y="375841"/>
                      <a:pt x="567928" y="372268"/>
                      <a:pt x="552450" y="347662"/>
                    </a:cubicBezTo>
                    <a:cubicBezTo>
                      <a:pt x="536972" y="323056"/>
                      <a:pt x="519112" y="293687"/>
                      <a:pt x="500062" y="269081"/>
                    </a:cubicBezTo>
                    <a:cubicBezTo>
                      <a:pt x="481012" y="244475"/>
                      <a:pt x="461962" y="221059"/>
                      <a:pt x="438150" y="200025"/>
                    </a:cubicBezTo>
                    <a:cubicBezTo>
                      <a:pt x="414338" y="178991"/>
                      <a:pt x="382587" y="161528"/>
                      <a:pt x="357187" y="142875"/>
                    </a:cubicBezTo>
                    <a:cubicBezTo>
                      <a:pt x="331787" y="124222"/>
                      <a:pt x="314722" y="103981"/>
                      <a:pt x="285750" y="88106"/>
                    </a:cubicBezTo>
                    <a:cubicBezTo>
                      <a:pt x="256778" y="72231"/>
                      <a:pt x="215503" y="59134"/>
                      <a:pt x="183356" y="47625"/>
                    </a:cubicBezTo>
                    <a:cubicBezTo>
                      <a:pt x="151209" y="36116"/>
                      <a:pt x="123427" y="26194"/>
                      <a:pt x="92868" y="19050"/>
                    </a:cubicBezTo>
                    <a:cubicBezTo>
                      <a:pt x="62309" y="11906"/>
                      <a:pt x="96044" y="22225"/>
                      <a:pt x="0" y="4762"/>
                    </a:cubicBezTo>
                    <a:cubicBezTo>
                      <a:pt x="127000" y="1587"/>
                      <a:pt x="590153" y="2778"/>
                      <a:pt x="854868" y="0"/>
                    </a:cubicBezTo>
                    <a:cubicBezTo>
                      <a:pt x="860821" y="154385"/>
                      <a:pt x="858837" y="235347"/>
                      <a:pt x="854868" y="369094"/>
                    </a:cubicBezTo>
                    <a:cubicBezTo>
                      <a:pt x="761206" y="385366"/>
                      <a:pt x="747315" y="390922"/>
                      <a:pt x="592931" y="416719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 rot="5400000" flipH="1">
                <a:off x="4260317" y="2678663"/>
                <a:ext cx="54623" cy="660083"/>
              </a:xfrm>
              <a:prstGeom prst="rect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3" name="Oval 382"/>
              <p:cNvSpPr>
                <a:spLocks noChangeAspect="1"/>
              </p:cNvSpPr>
              <p:nvPr/>
            </p:nvSpPr>
            <p:spPr bwMode="auto">
              <a:xfrm rot="5400000" flipH="1">
                <a:off x="3445686" y="3899594"/>
                <a:ext cx="286021" cy="286036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  <p:sp>
            <p:nvSpPr>
              <p:cNvPr id="384" name="Freeform 383"/>
              <p:cNvSpPr/>
              <p:nvPr/>
            </p:nvSpPr>
            <p:spPr>
              <a:xfrm>
                <a:off x="4031175" y="3354605"/>
                <a:ext cx="451816" cy="693727"/>
              </a:xfrm>
              <a:custGeom>
                <a:avLst/>
                <a:gdLst>
                  <a:gd name="connsiteX0" fmla="*/ 0 w 446379"/>
                  <a:gd name="connsiteY0" fmla="*/ 0 h 516717"/>
                  <a:gd name="connsiteX1" fmla="*/ 124445 w 446379"/>
                  <a:gd name="connsiteY1" fmla="*/ 73044 h 516717"/>
                  <a:gd name="connsiteX2" fmla="*/ 227247 w 446379"/>
                  <a:gd name="connsiteY2" fmla="*/ 173141 h 516717"/>
                  <a:gd name="connsiteX3" fmla="*/ 319228 w 446379"/>
                  <a:gd name="connsiteY3" fmla="*/ 273238 h 516717"/>
                  <a:gd name="connsiteX4" fmla="*/ 408504 w 446379"/>
                  <a:gd name="connsiteY4" fmla="*/ 432852 h 516717"/>
                  <a:gd name="connsiteX5" fmla="*/ 446379 w 446379"/>
                  <a:gd name="connsiteY5" fmla="*/ 516717 h 516717"/>
                  <a:gd name="connsiteX0" fmla="*/ 0 w 446379"/>
                  <a:gd name="connsiteY0" fmla="*/ 0 h 516717"/>
                  <a:gd name="connsiteX1" fmla="*/ 124445 w 446379"/>
                  <a:gd name="connsiteY1" fmla="*/ 73044 h 516717"/>
                  <a:gd name="connsiteX2" fmla="*/ 235363 w 446379"/>
                  <a:gd name="connsiteY2" fmla="*/ 162320 h 516717"/>
                  <a:gd name="connsiteX3" fmla="*/ 319228 w 446379"/>
                  <a:gd name="connsiteY3" fmla="*/ 273238 h 516717"/>
                  <a:gd name="connsiteX4" fmla="*/ 408504 w 446379"/>
                  <a:gd name="connsiteY4" fmla="*/ 432852 h 516717"/>
                  <a:gd name="connsiteX5" fmla="*/ 446379 w 446379"/>
                  <a:gd name="connsiteY5" fmla="*/ 516717 h 516717"/>
                  <a:gd name="connsiteX0" fmla="*/ 0 w 465316"/>
                  <a:gd name="connsiteY0" fmla="*/ 0 h 530244"/>
                  <a:gd name="connsiteX1" fmla="*/ 124445 w 465316"/>
                  <a:gd name="connsiteY1" fmla="*/ 73044 h 530244"/>
                  <a:gd name="connsiteX2" fmla="*/ 235363 w 465316"/>
                  <a:gd name="connsiteY2" fmla="*/ 162320 h 530244"/>
                  <a:gd name="connsiteX3" fmla="*/ 319228 w 465316"/>
                  <a:gd name="connsiteY3" fmla="*/ 273238 h 530244"/>
                  <a:gd name="connsiteX4" fmla="*/ 408504 w 465316"/>
                  <a:gd name="connsiteY4" fmla="*/ 432852 h 530244"/>
                  <a:gd name="connsiteX5" fmla="*/ 465316 w 465316"/>
                  <a:gd name="connsiteY5" fmla="*/ 530244 h 530244"/>
                  <a:gd name="connsiteX0" fmla="*/ 0 w 465316"/>
                  <a:gd name="connsiteY0" fmla="*/ 0 h 589761"/>
                  <a:gd name="connsiteX1" fmla="*/ 124445 w 465316"/>
                  <a:gd name="connsiteY1" fmla="*/ 73044 h 589761"/>
                  <a:gd name="connsiteX2" fmla="*/ 235363 w 465316"/>
                  <a:gd name="connsiteY2" fmla="*/ 162320 h 589761"/>
                  <a:gd name="connsiteX3" fmla="*/ 319228 w 465316"/>
                  <a:gd name="connsiteY3" fmla="*/ 273238 h 589761"/>
                  <a:gd name="connsiteX4" fmla="*/ 408504 w 465316"/>
                  <a:gd name="connsiteY4" fmla="*/ 432852 h 589761"/>
                  <a:gd name="connsiteX5" fmla="*/ 465316 w 465316"/>
                  <a:gd name="connsiteY5" fmla="*/ 589761 h 589761"/>
                  <a:gd name="connsiteX0" fmla="*/ 0 w 451789"/>
                  <a:gd name="connsiteY0" fmla="*/ 0 h 595172"/>
                  <a:gd name="connsiteX1" fmla="*/ 124445 w 451789"/>
                  <a:gd name="connsiteY1" fmla="*/ 73044 h 595172"/>
                  <a:gd name="connsiteX2" fmla="*/ 235363 w 451789"/>
                  <a:gd name="connsiteY2" fmla="*/ 162320 h 595172"/>
                  <a:gd name="connsiteX3" fmla="*/ 319228 w 451789"/>
                  <a:gd name="connsiteY3" fmla="*/ 273238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24445 w 451789"/>
                  <a:gd name="connsiteY1" fmla="*/ 73044 h 595172"/>
                  <a:gd name="connsiteX2" fmla="*/ 219596 w 451789"/>
                  <a:gd name="connsiteY2" fmla="*/ 167263 h 595172"/>
                  <a:gd name="connsiteX3" fmla="*/ 235363 w 451789"/>
                  <a:gd name="connsiteY3" fmla="*/ 162320 h 595172"/>
                  <a:gd name="connsiteX4" fmla="*/ 319228 w 451789"/>
                  <a:gd name="connsiteY4" fmla="*/ 273238 h 595172"/>
                  <a:gd name="connsiteX5" fmla="*/ 408504 w 451789"/>
                  <a:gd name="connsiteY5" fmla="*/ 432852 h 595172"/>
                  <a:gd name="connsiteX6" fmla="*/ 451789 w 451789"/>
                  <a:gd name="connsiteY6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235363 w 451789"/>
                  <a:gd name="connsiteY3" fmla="*/ 162320 h 595172"/>
                  <a:gd name="connsiteX4" fmla="*/ 319228 w 451789"/>
                  <a:gd name="connsiteY4" fmla="*/ 273238 h 595172"/>
                  <a:gd name="connsiteX5" fmla="*/ 408504 w 451789"/>
                  <a:gd name="connsiteY5" fmla="*/ 432852 h 595172"/>
                  <a:gd name="connsiteX6" fmla="*/ 451789 w 451789"/>
                  <a:gd name="connsiteY6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9228 w 451789"/>
                  <a:gd name="connsiteY3" fmla="*/ 273238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6847 w 451789"/>
                  <a:gd name="connsiteY3" fmla="*/ 282763 h 595172"/>
                  <a:gd name="connsiteX4" fmla="*/ 408504 w 451789"/>
                  <a:gd name="connsiteY4" fmla="*/ 432852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16847 w 451789"/>
                  <a:gd name="connsiteY3" fmla="*/ 282763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47804 w 451789"/>
                  <a:gd name="connsiteY3" fmla="*/ 258247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19596 w 451789"/>
                  <a:gd name="connsiteY2" fmla="*/ 167263 h 595172"/>
                  <a:gd name="connsiteX3" fmla="*/ 333516 w 451789"/>
                  <a:gd name="connsiteY3" fmla="*/ 270505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  <a:gd name="connsiteX0" fmla="*/ 0 w 451789"/>
                  <a:gd name="connsiteY0" fmla="*/ 0 h 595172"/>
                  <a:gd name="connsiteX1" fmla="*/ 119682 w 451789"/>
                  <a:gd name="connsiteY1" fmla="*/ 73044 h 595172"/>
                  <a:gd name="connsiteX2" fmla="*/ 238646 w 451789"/>
                  <a:gd name="connsiteY2" fmla="*/ 152962 h 595172"/>
                  <a:gd name="connsiteX3" fmla="*/ 333516 w 451789"/>
                  <a:gd name="connsiteY3" fmla="*/ 270505 h 595172"/>
                  <a:gd name="connsiteX4" fmla="*/ 418029 w 451789"/>
                  <a:gd name="connsiteY4" fmla="*/ 412423 h 595172"/>
                  <a:gd name="connsiteX5" fmla="*/ 451789 w 451789"/>
                  <a:gd name="connsiteY5" fmla="*/ 595172 h 59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1789" h="595172">
                    <a:moveTo>
                      <a:pt x="0" y="0"/>
                    </a:moveTo>
                    <a:cubicBezTo>
                      <a:pt x="43285" y="22093"/>
                      <a:pt x="79908" y="47550"/>
                      <a:pt x="119682" y="73044"/>
                    </a:cubicBezTo>
                    <a:cubicBezTo>
                      <a:pt x="159456" y="98538"/>
                      <a:pt x="205388" y="119596"/>
                      <a:pt x="238646" y="152962"/>
                    </a:cubicBezTo>
                    <a:cubicBezTo>
                      <a:pt x="271904" y="186328"/>
                      <a:pt x="303619" y="227262"/>
                      <a:pt x="333516" y="270505"/>
                    </a:cubicBezTo>
                    <a:cubicBezTo>
                      <a:pt x="363413" y="313748"/>
                      <a:pt x="398317" y="358312"/>
                      <a:pt x="418029" y="412423"/>
                    </a:cubicBezTo>
                    <a:cubicBezTo>
                      <a:pt x="437741" y="466534"/>
                      <a:pt x="451789" y="595172"/>
                      <a:pt x="451789" y="595172"/>
                    </a:cubicBezTo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 bwMode="auto">
              <a:xfrm flipH="1">
                <a:off x="4012585" y="2981414"/>
                <a:ext cx="55010" cy="372334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</p:cxnSp>
          <p:cxnSp>
            <p:nvCxnSpPr>
              <p:cNvPr id="386" name="Straight Connector 385"/>
              <p:cNvCxnSpPr>
                <a:stCxn id="387" idx="0"/>
              </p:cNvCxnSpPr>
              <p:nvPr/>
            </p:nvCxnSpPr>
            <p:spPr bwMode="auto">
              <a:xfrm flipV="1">
                <a:off x="4507389" y="3036042"/>
                <a:ext cx="7319" cy="1106138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</p:cxnSp>
          <p:sp>
            <p:nvSpPr>
              <p:cNvPr id="387" name="Oval 386"/>
              <p:cNvSpPr>
                <a:spLocks noChangeAspect="1"/>
              </p:cNvSpPr>
              <p:nvPr/>
            </p:nvSpPr>
            <p:spPr bwMode="auto">
              <a:xfrm rot="5400000" flipH="1">
                <a:off x="2759639" y="3268134"/>
                <a:ext cx="1747946" cy="174808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0" name="Oval 379"/>
            <p:cNvSpPr>
              <a:spLocks noChangeAspect="1"/>
            </p:cNvSpPr>
            <p:nvPr/>
          </p:nvSpPr>
          <p:spPr>
            <a:xfrm>
              <a:off x="5101494" y="5551640"/>
              <a:ext cx="548640" cy="548640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>
                <a:solidFill>
                  <a:schemeClr val="bg1"/>
                </a:solidFill>
              </a:endParaRPr>
            </a:p>
          </p:txBody>
        </p:sp>
      </p:grpSp>
      <p:sp>
        <p:nvSpPr>
          <p:cNvPr id="377" name="Rectangle 376"/>
          <p:cNvSpPr/>
          <p:nvPr/>
        </p:nvSpPr>
        <p:spPr bwMode="auto">
          <a:xfrm rot="3180000" flipH="1">
            <a:off x="6478068" y="1355910"/>
            <a:ext cx="7531" cy="91008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vert270" wrap="squar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23" dirty="0">
              <a:solidFill>
                <a:schemeClr val="bg1"/>
              </a:solidFill>
            </a:endParaRPr>
          </a:p>
        </p:txBody>
      </p:sp>
      <p:cxnSp>
        <p:nvCxnSpPr>
          <p:cNvPr id="360" name="Straight Arrow Connector 359"/>
          <p:cNvCxnSpPr/>
          <p:nvPr/>
        </p:nvCxnSpPr>
        <p:spPr>
          <a:xfrm flipV="1">
            <a:off x="6611352" y="1332055"/>
            <a:ext cx="0" cy="124691"/>
          </a:xfrm>
          <a:prstGeom prst="straightConnector1">
            <a:avLst/>
          </a:prstGeom>
          <a:ln w="9525">
            <a:solidFill>
              <a:schemeClr val="bg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Oval 361"/>
          <p:cNvSpPr>
            <a:spLocks noChangeAspect="1"/>
          </p:cNvSpPr>
          <p:nvPr/>
        </p:nvSpPr>
        <p:spPr>
          <a:xfrm>
            <a:off x="6412639" y="1411350"/>
            <a:ext cx="40525" cy="40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63" name="Straight Connector 362"/>
          <p:cNvCxnSpPr/>
          <p:nvPr/>
        </p:nvCxnSpPr>
        <p:spPr>
          <a:xfrm>
            <a:off x="6431952" y="124665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 flipV="1">
            <a:off x="6431952" y="1246653"/>
            <a:ext cx="93648" cy="12813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 flipV="1">
            <a:off x="6434592" y="1246653"/>
            <a:ext cx="88368" cy="128135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>
            <a:spLocks noChangeAspect="1"/>
          </p:cNvSpPr>
          <p:nvPr/>
        </p:nvSpPr>
        <p:spPr>
          <a:xfrm>
            <a:off x="6445862" y="1282503"/>
            <a:ext cx="62345" cy="62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70"/>
          </a:p>
        </p:txBody>
      </p:sp>
      <p:cxnSp>
        <p:nvCxnSpPr>
          <p:cNvPr id="367" name="Straight Connector 366"/>
          <p:cNvCxnSpPr/>
          <p:nvPr/>
        </p:nvCxnSpPr>
        <p:spPr>
          <a:xfrm flipV="1">
            <a:off x="6383770" y="1634340"/>
            <a:ext cx="0" cy="21833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6412307" y="1785938"/>
            <a:ext cx="299689" cy="38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SD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5977181" y="1184442"/>
            <a:ext cx="377289" cy="38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TDV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335394" y="1857962"/>
            <a:ext cx="104709" cy="92575"/>
            <a:chOff x="4929263" y="5572680"/>
            <a:chExt cx="153573" cy="135777"/>
          </a:xfrm>
        </p:grpSpPr>
        <p:sp>
          <p:nvSpPr>
            <p:cNvPr id="371" name="Rectangle 370"/>
            <p:cNvSpPr/>
            <p:nvPr/>
          </p:nvSpPr>
          <p:spPr bwMode="auto">
            <a:xfrm rot="5400000" flipH="1">
              <a:off x="4990479" y="5636195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 flipH="1">
              <a:off x="4993026" y="5573314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 rot="5400000" flipH="1">
              <a:off x="4990479" y="5511464"/>
              <a:ext cx="11046" cy="1334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 rot="3300000" flipH="1">
              <a:off x="5031593" y="5600929"/>
              <a:ext cx="11046" cy="914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 rot="19500000" flipH="1">
              <a:off x="5069307" y="5600406"/>
              <a:ext cx="11046" cy="457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5" name="Group 514"/>
          <p:cNvGrpSpPr>
            <a:grpSpLocks noChangeAspect="1"/>
          </p:cNvGrpSpPr>
          <p:nvPr/>
        </p:nvGrpSpPr>
        <p:grpSpPr>
          <a:xfrm>
            <a:off x="6339741" y="2052905"/>
            <a:ext cx="129440" cy="64942"/>
            <a:chOff x="5222637" y="4898421"/>
            <a:chExt cx="189846" cy="95248"/>
          </a:xfrm>
        </p:grpSpPr>
        <p:cxnSp>
          <p:nvCxnSpPr>
            <p:cNvPr id="516" name="Straight Connector 515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Rectangle 517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19" name="Rectangle 518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521" name="Group 520"/>
          <p:cNvGrpSpPr>
            <a:grpSpLocks noChangeAspect="1"/>
          </p:cNvGrpSpPr>
          <p:nvPr/>
        </p:nvGrpSpPr>
        <p:grpSpPr>
          <a:xfrm>
            <a:off x="7654620" y="2052905"/>
            <a:ext cx="129440" cy="64942"/>
            <a:chOff x="5222637" y="4898421"/>
            <a:chExt cx="189846" cy="95248"/>
          </a:xfrm>
        </p:grpSpPr>
        <p:cxnSp>
          <p:nvCxnSpPr>
            <p:cNvPr id="522" name="Straight Connector 521"/>
            <p:cNvCxnSpPr/>
            <p:nvPr/>
          </p:nvCxnSpPr>
          <p:spPr>
            <a:xfrm flipV="1">
              <a:off x="5301158" y="4942011"/>
              <a:ext cx="111325" cy="1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flipV="1">
              <a:off x="5412483" y="4898421"/>
              <a:ext cx="0" cy="43590"/>
            </a:xfrm>
            <a:prstGeom prst="line">
              <a:avLst/>
            </a:prstGeom>
            <a:ln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" name="Rectangle 523"/>
            <p:cNvSpPr/>
            <p:nvPr/>
          </p:nvSpPr>
          <p:spPr bwMode="auto">
            <a:xfrm rot="5400000" flipH="1">
              <a:off x="5284498" y="4921407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 rot="5400000" flipH="1">
              <a:off x="5284498" y="4837205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5222637" y="4917065"/>
              <a:ext cx="131714" cy="498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396597" y="1203406"/>
            <a:ext cx="632091" cy="792379"/>
            <a:chOff x="11231261" y="8098444"/>
            <a:chExt cx="927067" cy="1162156"/>
          </a:xfrm>
        </p:grpSpPr>
        <p:cxnSp>
          <p:nvCxnSpPr>
            <p:cNvPr id="323" name="Straight Connector 322"/>
            <p:cNvCxnSpPr/>
            <p:nvPr/>
          </p:nvCxnSpPr>
          <p:spPr>
            <a:xfrm flipV="1">
              <a:off x="11818526" y="8433432"/>
              <a:ext cx="0" cy="10372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4" name="Group 323"/>
            <p:cNvGrpSpPr>
              <a:grpSpLocks noChangeAspect="1"/>
            </p:cNvGrpSpPr>
            <p:nvPr/>
          </p:nvGrpSpPr>
          <p:grpSpPr>
            <a:xfrm>
              <a:off x="11506200" y="8494393"/>
              <a:ext cx="375735" cy="411480"/>
              <a:chOff x="4829486" y="5084065"/>
              <a:chExt cx="1202345" cy="1316735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345" name="Group 344"/>
              <p:cNvGrpSpPr>
                <a:grpSpLocks noChangeAspect="1"/>
              </p:cNvGrpSpPr>
              <p:nvPr/>
            </p:nvGrpSpPr>
            <p:grpSpPr>
              <a:xfrm>
                <a:off x="4829486" y="5084065"/>
                <a:ext cx="1202345" cy="1316735"/>
                <a:chOff x="2759568" y="2981393"/>
                <a:chExt cx="1858102" cy="2034758"/>
              </a:xfrm>
              <a:grpFill/>
            </p:grpSpPr>
            <p:sp>
              <p:nvSpPr>
                <p:cNvPr id="347" name="Freeform 346"/>
                <p:cNvSpPr/>
                <p:nvPr/>
              </p:nvSpPr>
              <p:spPr bwMode="auto">
                <a:xfrm rot="5400000" flipH="1">
                  <a:off x="3747317" y="3298958"/>
                  <a:ext cx="1028457" cy="497912"/>
                </a:xfrm>
                <a:custGeom>
                  <a:avLst/>
                  <a:gdLst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99269"/>
                    <a:gd name="connsiteX1" fmla="*/ 679450 w 1124346"/>
                    <a:gd name="connsiteY1" fmla="*/ 408384 h 499269"/>
                    <a:gd name="connsiteX2" fmla="*/ 627062 w 1124346"/>
                    <a:gd name="connsiteY2" fmla="*/ 329803 h 499269"/>
                    <a:gd name="connsiteX3" fmla="*/ 565150 w 1124346"/>
                    <a:gd name="connsiteY3" fmla="*/ 260747 h 499269"/>
                    <a:gd name="connsiteX4" fmla="*/ 484187 w 1124346"/>
                    <a:gd name="connsiteY4" fmla="*/ 203597 h 499269"/>
                    <a:gd name="connsiteX5" fmla="*/ 412750 w 1124346"/>
                    <a:gd name="connsiteY5" fmla="*/ 148828 h 499269"/>
                    <a:gd name="connsiteX6" fmla="*/ 310356 w 1124346"/>
                    <a:gd name="connsiteY6" fmla="*/ 108347 h 499269"/>
                    <a:gd name="connsiteX7" fmla="*/ 219868 w 1124346"/>
                    <a:gd name="connsiteY7" fmla="*/ 79772 h 499269"/>
                    <a:gd name="connsiteX8" fmla="*/ 127000 w 1124346"/>
                    <a:gd name="connsiteY8" fmla="*/ 65484 h 499269"/>
                    <a:gd name="connsiteX9" fmla="*/ 981868 w 1124346"/>
                    <a:gd name="connsiteY9" fmla="*/ 60722 h 499269"/>
                    <a:gd name="connsiteX10" fmla="*/ 981868 w 1124346"/>
                    <a:gd name="connsiteY10" fmla="*/ 429816 h 499269"/>
                    <a:gd name="connsiteX11" fmla="*/ 719931 w 1124346"/>
                    <a:gd name="connsiteY11" fmla="*/ 477441 h 499269"/>
                    <a:gd name="connsiteX0" fmla="*/ 719931 w 1124346"/>
                    <a:gd name="connsiteY0" fmla="*/ 477441 h 477441"/>
                    <a:gd name="connsiteX1" fmla="*/ 679450 w 1124346"/>
                    <a:gd name="connsiteY1" fmla="*/ 408384 h 477441"/>
                    <a:gd name="connsiteX2" fmla="*/ 627062 w 1124346"/>
                    <a:gd name="connsiteY2" fmla="*/ 329803 h 477441"/>
                    <a:gd name="connsiteX3" fmla="*/ 565150 w 1124346"/>
                    <a:gd name="connsiteY3" fmla="*/ 260747 h 477441"/>
                    <a:gd name="connsiteX4" fmla="*/ 484187 w 1124346"/>
                    <a:gd name="connsiteY4" fmla="*/ 203597 h 477441"/>
                    <a:gd name="connsiteX5" fmla="*/ 412750 w 1124346"/>
                    <a:gd name="connsiteY5" fmla="*/ 148828 h 477441"/>
                    <a:gd name="connsiteX6" fmla="*/ 310356 w 1124346"/>
                    <a:gd name="connsiteY6" fmla="*/ 108347 h 477441"/>
                    <a:gd name="connsiteX7" fmla="*/ 219868 w 1124346"/>
                    <a:gd name="connsiteY7" fmla="*/ 79772 h 477441"/>
                    <a:gd name="connsiteX8" fmla="*/ 127000 w 1124346"/>
                    <a:gd name="connsiteY8" fmla="*/ 65484 h 477441"/>
                    <a:gd name="connsiteX9" fmla="*/ 981868 w 1124346"/>
                    <a:gd name="connsiteY9" fmla="*/ 60722 h 477441"/>
                    <a:gd name="connsiteX10" fmla="*/ 981868 w 1124346"/>
                    <a:gd name="connsiteY10" fmla="*/ 429816 h 477441"/>
                    <a:gd name="connsiteX11" fmla="*/ 719931 w 1124346"/>
                    <a:gd name="connsiteY11" fmla="*/ 477441 h 477441"/>
                    <a:gd name="connsiteX0" fmla="*/ 719931 w 1124346"/>
                    <a:gd name="connsiteY0" fmla="*/ 477441 h 477441"/>
                    <a:gd name="connsiteX1" fmla="*/ 679450 w 1124346"/>
                    <a:gd name="connsiteY1" fmla="*/ 408384 h 477441"/>
                    <a:gd name="connsiteX2" fmla="*/ 627062 w 1124346"/>
                    <a:gd name="connsiteY2" fmla="*/ 329803 h 477441"/>
                    <a:gd name="connsiteX3" fmla="*/ 565150 w 1124346"/>
                    <a:gd name="connsiteY3" fmla="*/ 260747 h 477441"/>
                    <a:gd name="connsiteX4" fmla="*/ 484187 w 1124346"/>
                    <a:gd name="connsiteY4" fmla="*/ 203597 h 477441"/>
                    <a:gd name="connsiteX5" fmla="*/ 412750 w 1124346"/>
                    <a:gd name="connsiteY5" fmla="*/ 148828 h 477441"/>
                    <a:gd name="connsiteX6" fmla="*/ 310356 w 1124346"/>
                    <a:gd name="connsiteY6" fmla="*/ 108347 h 477441"/>
                    <a:gd name="connsiteX7" fmla="*/ 219868 w 1124346"/>
                    <a:gd name="connsiteY7" fmla="*/ 79772 h 477441"/>
                    <a:gd name="connsiteX8" fmla="*/ 127000 w 1124346"/>
                    <a:gd name="connsiteY8" fmla="*/ 65484 h 477441"/>
                    <a:gd name="connsiteX9" fmla="*/ 981868 w 1124346"/>
                    <a:gd name="connsiteY9" fmla="*/ 60722 h 477441"/>
                    <a:gd name="connsiteX10" fmla="*/ 981868 w 1124346"/>
                    <a:gd name="connsiteY10" fmla="*/ 429816 h 477441"/>
                    <a:gd name="connsiteX11" fmla="*/ 719931 w 1124346"/>
                    <a:gd name="connsiteY11" fmla="*/ 477441 h 477441"/>
                    <a:gd name="connsiteX0" fmla="*/ 719931 w 987821"/>
                    <a:gd name="connsiteY0" fmla="*/ 477441 h 477441"/>
                    <a:gd name="connsiteX1" fmla="*/ 679450 w 987821"/>
                    <a:gd name="connsiteY1" fmla="*/ 408384 h 477441"/>
                    <a:gd name="connsiteX2" fmla="*/ 627062 w 987821"/>
                    <a:gd name="connsiteY2" fmla="*/ 329803 h 477441"/>
                    <a:gd name="connsiteX3" fmla="*/ 565150 w 987821"/>
                    <a:gd name="connsiteY3" fmla="*/ 260747 h 477441"/>
                    <a:gd name="connsiteX4" fmla="*/ 484187 w 987821"/>
                    <a:gd name="connsiteY4" fmla="*/ 203597 h 477441"/>
                    <a:gd name="connsiteX5" fmla="*/ 412750 w 987821"/>
                    <a:gd name="connsiteY5" fmla="*/ 148828 h 477441"/>
                    <a:gd name="connsiteX6" fmla="*/ 310356 w 987821"/>
                    <a:gd name="connsiteY6" fmla="*/ 108347 h 477441"/>
                    <a:gd name="connsiteX7" fmla="*/ 219868 w 987821"/>
                    <a:gd name="connsiteY7" fmla="*/ 79772 h 477441"/>
                    <a:gd name="connsiteX8" fmla="*/ 127000 w 987821"/>
                    <a:gd name="connsiteY8" fmla="*/ 65484 h 477441"/>
                    <a:gd name="connsiteX9" fmla="*/ 981868 w 987821"/>
                    <a:gd name="connsiteY9" fmla="*/ 60722 h 477441"/>
                    <a:gd name="connsiteX10" fmla="*/ 981868 w 987821"/>
                    <a:gd name="connsiteY10" fmla="*/ 429816 h 477441"/>
                    <a:gd name="connsiteX11" fmla="*/ 719931 w 987821"/>
                    <a:gd name="connsiteY11" fmla="*/ 477441 h 477441"/>
                    <a:gd name="connsiteX0" fmla="*/ 719931 w 987821"/>
                    <a:gd name="connsiteY0" fmla="*/ 416719 h 416719"/>
                    <a:gd name="connsiteX1" fmla="*/ 679450 w 987821"/>
                    <a:gd name="connsiteY1" fmla="*/ 347662 h 416719"/>
                    <a:gd name="connsiteX2" fmla="*/ 627062 w 987821"/>
                    <a:gd name="connsiteY2" fmla="*/ 269081 h 416719"/>
                    <a:gd name="connsiteX3" fmla="*/ 565150 w 987821"/>
                    <a:gd name="connsiteY3" fmla="*/ 200025 h 416719"/>
                    <a:gd name="connsiteX4" fmla="*/ 484187 w 987821"/>
                    <a:gd name="connsiteY4" fmla="*/ 142875 h 416719"/>
                    <a:gd name="connsiteX5" fmla="*/ 412750 w 987821"/>
                    <a:gd name="connsiteY5" fmla="*/ 88106 h 416719"/>
                    <a:gd name="connsiteX6" fmla="*/ 310356 w 987821"/>
                    <a:gd name="connsiteY6" fmla="*/ 47625 h 416719"/>
                    <a:gd name="connsiteX7" fmla="*/ 219868 w 987821"/>
                    <a:gd name="connsiteY7" fmla="*/ 19050 h 416719"/>
                    <a:gd name="connsiteX8" fmla="*/ 127000 w 987821"/>
                    <a:gd name="connsiteY8" fmla="*/ 4762 h 416719"/>
                    <a:gd name="connsiteX9" fmla="*/ 981868 w 987821"/>
                    <a:gd name="connsiteY9" fmla="*/ 0 h 416719"/>
                    <a:gd name="connsiteX10" fmla="*/ 981868 w 987821"/>
                    <a:gd name="connsiteY10" fmla="*/ 369094 h 416719"/>
                    <a:gd name="connsiteX11" fmla="*/ 719931 w 987821"/>
                    <a:gd name="connsiteY11" fmla="*/ 416719 h 416719"/>
                    <a:gd name="connsiteX0" fmla="*/ 592931 w 860821"/>
                    <a:gd name="connsiteY0" fmla="*/ 416719 h 416719"/>
                    <a:gd name="connsiteX1" fmla="*/ 552450 w 860821"/>
                    <a:gd name="connsiteY1" fmla="*/ 347662 h 416719"/>
                    <a:gd name="connsiteX2" fmla="*/ 500062 w 860821"/>
                    <a:gd name="connsiteY2" fmla="*/ 269081 h 416719"/>
                    <a:gd name="connsiteX3" fmla="*/ 438150 w 860821"/>
                    <a:gd name="connsiteY3" fmla="*/ 200025 h 416719"/>
                    <a:gd name="connsiteX4" fmla="*/ 357187 w 860821"/>
                    <a:gd name="connsiteY4" fmla="*/ 142875 h 416719"/>
                    <a:gd name="connsiteX5" fmla="*/ 285750 w 860821"/>
                    <a:gd name="connsiteY5" fmla="*/ 88106 h 416719"/>
                    <a:gd name="connsiteX6" fmla="*/ 183356 w 860821"/>
                    <a:gd name="connsiteY6" fmla="*/ 47625 h 416719"/>
                    <a:gd name="connsiteX7" fmla="*/ 92868 w 860821"/>
                    <a:gd name="connsiteY7" fmla="*/ 19050 h 416719"/>
                    <a:gd name="connsiteX8" fmla="*/ 0 w 860821"/>
                    <a:gd name="connsiteY8" fmla="*/ 4762 h 416719"/>
                    <a:gd name="connsiteX9" fmla="*/ 854868 w 860821"/>
                    <a:gd name="connsiteY9" fmla="*/ 0 h 416719"/>
                    <a:gd name="connsiteX10" fmla="*/ 854868 w 860821"/>
                    <a:gd name="connsiteY10" fmla="*/ 369094 h 416719"/>
                    <a:gd name="connsiteX11" fmla="*/ 592931 w 860821"/>
                    <a:gd name="connsiteY11" fmla="*/ 416719 h 416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60821" h="416719">
                      <a:moveTo>
                        <a:pt x="592931" y="416719"/>
                      </a:moveTo>
                      <a:cubicBezTo>
                        <a:pt x="569516" y="375841"/>
                        <a:pt x="567928" y="372268"/>
                        <a:pt x="552450" y="347662"/>
                      </a:cubicBezTo>
                      <a:cubicBezTo>
                        <a:pt x="536972" y="323056"/>
                        <a:pt x="519112" y="293687"/>
                        <a:pt x="500062" y="269081"/>
                      </a:cubicBezTo>
                      <a:cubicBezTo>
                        <a:pt x="481012" y="244475"/>
                        <a:pt x="461962" y="221059"/>
                        <a:pt x="438150" y="200025"/>
                      </a:cubicBezTo>
                      <a:cubicBezTo>
                        <a:pt x="414338" y="178991"/>
                        <a:pt x="382587" y="161528"/>
                        <a:pt x="357187" y="142875"/>
                      </a:cubicBezTo>
                      <a:cubicBezTo>
                        <a:pt x="331787" y="124222"/>
                        <a:pt x="314722" y="103981"/>
                        <a:pt x="285750" y="88106"/>
                      </a:cubicBezTo>
                      <a:cubicBezTo>
                        <a:pt x="256778" y="72231"/>
                        <a:pt x="215503" y="59134"/>
                        <a:pt x="183356" y="47625"/>
                      </a:cubicBezTo>
                      <a:cubicBezTo>
                        <a:pt x="151209" y="36116"/>
                        <a:pt x="123427" y="26194"/>
                        <a:pt x="92868" y="19050"/>
                      </a:cubicBezTo>
                      <a:cubicBezTo>
                        <a:pt x="62309" y="11906"/>
                        <a:pt x="96044" y="22225"/>
                        <a:pt x="0" y="4762"/>
                      </a:cubicBezTo>
                      <a:cubicBezTo>
                        <a:pt x="127000" y="1587"/>
                        <a:pt x="590153" y="2778"/>
                        <a:pt x="854868" y="0"/>
                      </a:cubicBezTo>
                      <a:cubicBezTo>
                        <a:pt x="860821" y="154385"/>
                        <a:pt x="858837" y="235347"/>
                        <a:pt x="854868" y="369094"/>
                      </a:cubicBezTo>
                      <a:cubicBezTo>
                        <a:pt x="761206" y="385366"/>
                        <a:pt x="747315" y="390922"/>
                        <a:pt x="592931" y="416719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 bwMode="auto">
                <a:xfrm rot="5400000" flipH="1">
                  <a:off x="4260317" y="2678663"/>
                  <a:ext cx="54623" cy="660083"/>
                </a:xfrm>
                <a:prstGeom prst="rect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9" name="Oval 348"/>
                <p:cNvSpPr>
                  <a:spLocks noChangeAspect="1"/>
                </p:cNvSpPr>
                <p:nvPr/>
              </p:nvSpPr>
              <p:spPr bwMode="auto">
                <a:xfrm rot="5400000" flipH="1">
                  <a:off x="3445686" y="3899594"/>
                  <a:ext cx="286021" cy="286036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>
                  <a:off x="4031175" y="3354605"/>
                  <a:ext cx="451816" cy="693727"/>
                </a:xfrm>
                <a:custGeom>
                  <a:avLst/>
                  <a:gdLst>
                    <a:gd name="connsiteX0" fmla="*/ 0 w 446379"/>
                    <a:gd name="connsiteY0" fmla="*/ 0 h 516717"/>
                    <a:gd name="connsiteX1" fmla="*/ 124445 w 446379"/>
                    <a:gd name="connsiteY1" fmla="*/ 73044 h 516717"/>
                    <a:gd name="connsiteX2" fmla="*/ 227247 w 446379"/>
                    <a:gd name="connsiteY2" fmla="*/ 173141 h 516717"/>
                    <a:gd name="connsiteX3" fmla="*/ 319228 w 446379"/>
                    <a:gd name="connsiteY3" fmla="*/ 273238 h 516717"/>
                    <a:gd name="connsiteX4" fmla="*/ 408504 w 446379"/>
                    <a:gd name="connsiteY4" fmla="*/ 432852 h 516717"/>
                    <a:gd name="connsiteX5" fmla="*/ 446379 w 446379"/>
                    <a:gd name="connsiteY5" fmla="*/ 516717 h 516717"/>
                    <a:gd name="connsiteX0" fmla="*/ 0 w 446379"/>
                    <a:gd name="connsiteY0" fmla="*/ 0 h 516717"/>
                    <a:gd name="connsiteX1" fmla="*/ 124445 w 446379"/>
                    <a:gd name="connsiteY1" fmla="*/ 73044 h 516717"/>
                    <a:gd name="connsiteX2" fmla="*/ 235363 w 446379"/>
                    <a:gd name="connsiteY2" fmla="*/ 162320 h 516717"/>
                    <a:gd name="connsiteX3" fmla="*/ 319228 w 446379"/>
                    <a:gd name="connsiteY3" fmla="*/ 273238 h 516717"/>
                    <a:gd name="connsiteX4" fmla="*/ 408504 w 446379"/>
                    <a:gd name="connsiteY4" fmla="*/ 432852 h 516717"/>
                    <a:gd name="connsiteX5" fmla="*/ 446379 w 446379"/>
                    <a:gd name="connsiteY5" fmla="*/ 516717 h 516717"/>
                    <a:gd name="connsiteX0" fmla="*/ 0 w 465316"/>
                    <a:gd name="connsiteY0" fmla="*/ 0 h 530244"/>
                    <a:gd name="connsiteX1" fmla="*/ 124445 w 465316"/>
                    <a:gd name="connsiteY1" fmla="*/ 73044 h 530244"/>
                    <a:gd name="connsiteX2" fmla="*/ 235363 w 465316"/>
                    <a:gd name="connsiteY2" fmla="*/ 162320 h 530244"/>
                    <a:gd name="connsiteX3" fmla="*/ 319228 w 465316"/>
                    <a:gd name="connsiteY3" fmla="*/ 273238 h 530244"/>
                    <a:gd name="connsiteX4" fmla="*/ 408504 w 465316"/>
                    <a:gd name="connsiteY4" fmla="*/ 432852 h 530244"/>
                    <a:gd name="connsiteX5" fmla="*/ 465316 w 465316"/>
                    <a:gd name="connsiteY5" fmla="*/ 530244 h 530244"/>
                    <a:gd name="connsiteX0" fmla="*/ 0 w 465316"/>
                    <a:gd name="connsiteY0" fmla="*/ 0 h 589761"/>
                    <a:gd name="connsiteX1" fmla="*/ 124445 w 465316"/>
                    <a:gd name="connsiteY1" fmla="*/ 73044 h 589761"/>
                    <a:gd name="connsiteX2" fmla="*/ 235363 w 465316"/>
                    <a:gd name="connsiteY2" fmla="*/ 162320 h 589761"/>
                    <a:gd name="connsiteX3" fmla="*/ 319228 w 465316"/>
                    <a:gd name="connsiteY3" fmla="*/ 273238 h 589761"/>
                    <a:gd name="connsiteX4" fmla="*/ 408504 w 465316"/>
                    <a:gd name="connsiteY4" fmla="*/ 432852 h 589761"/>
                    <a:gd name="connsiteX5" fmla="*/ 465316 w 465316"/>
                    <a:gd name="connsiteY5" fmla="*/ 589761 h 589761"/>
                    <a:gd name="connsiteX0" fmla="*/ 0 w 451789"/>
                    <a:gd name="connsiteY0" fmla="*/ 0 h 595172"/>
                    <a:gd name="connsiteX1" fmla="*/ 124445 w 451789"/>
                    <a:gd name="connsiteY1" fmla="*/ 73044 h 595172"/>
                    <a:gd name="connsiteX2" fmla="*/ 235363 w 451789"/>
                    <a:gd name="connsiteY2" fmla="*/ 162320 h 595172"/>
                    <a:gd name="connsiteX3" fmla="*/ 319228 w 451789"/>
                    <a:gd name="connsiteY3" fmla="*/ 273238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24445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235363 w 451789"/>
                    <a:gd name="connsiteY3" fmla="*/ 162320 h 595172"/>
                    <a:gd name="connsiteX4" fmla="*/ 319228 w 451789"/>
                    <a:gd name="connsiteY4" fmla="*/ 273238 h 595172"/>
                    <a:gd name="connsiteX5" fmla="*/ 408504 w 451789"/>
                    <a:gd name="connsiteY5" fmla="*/ 432852 h 595172"/>
                    <a:gd name="connsiteX6" fmla="*/ 451789 w 451789"/>
                    <a:gd name="connsiteY6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235363 w 451789"/>
                    <a:gd name="connsiteY3" fmla="*/ 162320 h 595172"/>
                    <a:gd name="connsiteX4" fmla="*/ 319228 w 451789"/>
                    <a:gd name="connsiteY4" fmla="*/ 273238 h 595172"/>
                    <a:gd name="connsiteX5" fmla="*/ 408504 w 451789"/>
                    <a:gd name="connsiteY5" fmla="*/ 432852 h 595172"/>
                    <a:gd name="connsiteX6" fmla="*/ 451789 w 451789"/>
                    <a:gd name="connsiteY6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9228 w 451789"/>
                    <a:gd name="connsiteY3" fmla="*/ 273238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6847 w 451789"/>
                    <a:gd name="connsiteY3" fmla="*/ 282763 h 595172"/>
                    <a:gd name="connsiteX4" fmla="*/ 408504 w 451789"/>
                    <a:gd name="connsiteY4" fmla="*/ 432852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16847 w 451789"/>
                    <a:gd name="connsiteY3" fmla="*/ 282763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47804 w 451789"/>
                    <a:gd name="connsiteY3" fmla="*/ 258247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19596 w 451789"/>
                    <a:gd name="connsiteY2" fmla="*/ 167263 h 595172"/>
                    <a:gd name="connsiteX3" fmla="*/ 333516 w 451789"/>
                    <a:gd name="connsiteY3" fmla="*/ 270505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  <a:gd name="connsiteX0" fmla="*/ 0 w 451789"/>
                    <a:gd name="connsiteY0" fmla="*/ 0 h 595172"/>
                    <a:gd name="connsiteX1" fmla="*/ 119682 w 451789"/>
                    <a:gd name="connsiteY1" fmla="*/ 73044 h 595172"/>
                    <a:gd name="connsiteX2" fmla="*/ 238646 w 451789"/>
                    <a:gd name="connsiteY2" fmla="*/ 152962 h 595172"/>
                    <a:gd name="connsiteX3" fmla="*/ 333516 w 451789"/>
                    <a:gd name="connsiteY3" fmla="*/ 270505 h 595172"/>
                    <a:gd name="connsiteX4" fmla="*/ 418029 w 451789"/>
                    <a:gd name="connsiteY4" fmla="*/ 412423 h 595172"/>
                    <a:gd name="connsiteX5" fmla="*/ 451789 w 451789"/>
                    <a:gd name="connsiteY5" fmla="*/ 595172 h 59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1789" h="595172">
                      <a:moveTo>
                        <a:pt x="0" y="0"/>
                      </a:moveTo>
                      <a:cubicBezTo>
                        <a:pt x="43285" y="22093"/>
                        <a:pt x="79908" y="47550"/>
                        <a:pt x="119682" y="73044"/>
                      </a:cubicBezTo>
                      <a:cubicBezTo>
                        <a:pt x="159456" y="98538"/>
                        <a:pt x="205388" y="119596"/>
                        <a:pt x="238646" y="152962"/>
                      </a:cubicBezTo>
                      <a:cubicBezTo>
                        <a:pt x="271904" y="186328"/>
                        <a:pt x="303619" y="227262"/>
                        <a:pt x="333516" y="270505"/>
                      </a:cubicBezTo>
                      <a:cubicBezTo>
                        <a:pt x="363413" y="313748"/>
                        <a:pt x="398317" y="358312"/>
                        <a:pt x="418029" y="412423"/>
                      </a:cubicBezTo>
                      <a:cubicBezTo>
                        <a:pt x="437741" y="466534"/>
                        <a:pt x="451789" y="595172"/>
                        <a:pt x="451789" y="595172"/>
                      </a:cubicBezTo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351" name="Straight Connector 350"/>
                <p:cNvCxnSpPr/>
                <p:nvPr/>
              </p:nvCxnSpPr>
              <p:spPr bwMode="auto">
                <a:xfrm flipH="1">
                  <a:off x="4012585" y="2981414"/>
                  <a:ext cx="55010" cy="372334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</p:cxnSp>
            <p:cxnSp>
              <p:nvCxnSpPr>
                <p:cNvPr id="352" name="Straight Connector 351"/>
                <p:cNvCxnSpPr>
                  <a:stCxn id="353" idx="0"/>
                </p:cNvCxnSpPr>
                <p:nvPr/>
              </p:nvCxnSpPr>
              <p:spPr bwMode="auto">
                <a:xfrm flipV="1">
                  <a:off x="4507389" y="3036042"/>
                  <a:ext cx="7319" cy="1106138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</p:cxnSp>
            <p:sp>
              <p:nvSpPr>
                <p:cNvPr id="353" name="Oval 352"/>
                <p:cNvSpPr>
                  <a:spLocks noChangeAspect="1"/>
                </p:cNvSpPr>
                <p:nvPr/>
              </p:nvSpPr>
              <p:spPr bwMode="auto">
                <a:xfrm rot="5400000" flipH="1">
                  <a:off x="2759639" y="3268134"/>
                  <a:ext cx="1747946" cy="1748088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txBody>
                <a:bodyPr vert="vert270" wrap="square" lIns="0" tIns="0" rIns="0" bIns="0" rtlCol="0" anchor="ctr" anchorCtr="1">
                  <a:noAutofit/>
                </a:bodyPr>
                <a:lstStyle>
                  <a:defPPr>
                    <a:defRPr lang="en-US"/>
                  </a:defPPr>
                  <a:lvl1pPr marL="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5320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1063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1595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21278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2659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031915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537236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042553" algn="l" defTabSz="1010638" rtl="0" eaLnBrk="1" latinLnBrk="0" hangingPunct="1">
                    <a:defRPr sz="2009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23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46" name="Oval 345"/>
              <p:cNvSpPr>
                <a:spLocks noChangeAspect="1"/>
              </p:cNvSpPr>
              <p:nvPr/>
            </p:nvSpPr>
            <p:spPr>
              <a:xfrm>
                <a:off x="5101494" y="5551640"/>
                <a:ext cx="548640" cy="548640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5" name="Group 324"/>
            <p:cNvGrpSpPr>
              <a:grpSpLocks noChangeAspect="1"/>
            </p:cNvGrpSpPr>
            <p:nvPr/>
          </p:nvGrpSpPr>
          <p:grpSpPr>
            <a:xfrm>
              <a:off x="11751470" y="8344279"/>
              <a:ext cx="136026" cy="95249"/>
              <a:chOff x="5019071" y="4953000"/>
              <a:chExt cx="108820" cy="76199"/>
            </a:xfrm>
          </p:grpSpPr>
          <p:sp>
            <p:nvSpPr>
              <p:cNvPr id="342" name="Rectangle 341"/>
              <p:cNvSpPr/>
              <p:nvPr/>
            </p:nvSpPr>
            <p:spPr bwMode="auto">
              <a:xfrm rot="5400000" flipH="1">
                <a:off x="5068043" y="4971390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 rot="3180000" flipH="1">
                <a:off x="5070081" y="4935270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 rot="5400000" flipH="1">
                <a:off x="5068043" y="4904028"/>
                <a:ext cx="8837" cy="10678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6" name="Straight Arrow Connector 325"/>
            <p:cNvCxnSpPr/>
            <p:nvPr/>
          </p:nvCxnSpPr>
          <p:spPr>
            <a:xfrm flipV="1">
              <a:off x="12010716" y="8287128"/>
              <a:ext cx="0" cy="182880"/>
            </a:xfrm>
            <a:prstGeom prst="straightConnector1">
              <a:avLst/>
            </a:prstGeom>
            <a:ln w="9525">
              <a:solidFill>
                <a:schemeClr val="bg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Rectangle 326"/>
            <p:cNvSpPr/>
            <p:nvPr/>
          </p:nvSpPr>
          <p:spPr bwMode="auto">
            <a:xfrm rot="5400000" flipH="1">
              <a:off x="11808813" y="8095133"/>
              <a:ext cx="11046" cy="1334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txBody>
            <a:bodyPr vert="vert270" wrap="square" lIns="0" tIns="0" rIns="0" bIns="0" rtlCol="0" anchor="ctr" anchorCtr="1">
              <a:no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23" dirty="0">
                <a:solidFill>
                  <a:schemeClr val="bg1"/>
                </a:solidFill>
              </a:endParaRPr>
            </a:p>
          </p:txBody>
        </p:sp>
        <p:sp>
          <p:nvSpPr>
            <p:cNvPr id="328" name="Oval 327"/>
            <p:cNvSpPr>
              <a:spLocks noChangeAspect="1"/>
            </p:cNvSpPr>
            <p:nvPr/>
          </p:nvSpPr>
          <p:spPr>
            <a:xfrm>
              <a:off x="11719271" y="8403429"/>
              <a:ext cx="59436" cy="59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cxnSp>
          <p:nvCxnSpPr>
            <p:cNvPr id="329" name="Straight Connector 328"/>
            <p:cNvCxnSpPr>
              <a:stCxn id="327" idx="2"/>
              <a:endCxn id="327" idx="2"/>
            </p:cNvCxnSpPr>
            <p:nvPr/>
          </p:nvCxnSpPr>
          <p:spPr>
            <a:xfrm>
              <a:off x="11747597" y="816187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44" idx="0"/>
              <a:endCxn id="327" idx="2"/>
            </p:cNvCxnSpPr>
            <p:nvPr/>
          </p:nvCxnSpPr>
          <p:spPr>
            <a:xfrm flipH="1" flipV="1">
              <a:off x="11747597" y="8161872"/>
              <a:ext cx="137350" cy="187931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44" idx="2"/>
              <a:endCxn id="327" idx="0"/>
            </p:cNvCxnSpPr>
            <p:nvPr/>
          </p:nvCxnSpPr>
          <p:spPr>
            <a:xfrm flipV="1">
              <a:off x="11751469" y="8161872"/>
              <a:ext cx="129606" cy="187931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Oval 331"/>
            <p:cNvSpPr>
              <a:spLocks noChangeAspect="1"/>
            </p:cNvSpPr>
            <p:nvPr/>
          </p:nvSpPr>
          <p:spPr>
            <a:xfrm>
              <a:off x="11767998" y="8214452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70"/>
            </a:p>
          </p:txBody>
        </p:sp>
        <p:cxnSp>
          <p:nvCxnSpPr>
            <p:cNvPr id="333" name="Straight Connector 332"/>
            <p:cNvCxnSpPr/>
            <p:nvPr/>
          </p:nvCxnSpPr>
          <p:spPr>
            <a:xfrm flipV="1">
              <a:off x="11676929" y="8730480"/>
              <a:ext cx="0" cy="320229"/>
            </a:xfrm>
            <a:prstGeom prst="line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/>
            <p:cNvSpPr txBox="1"/>
            <p:nvPr/>
          </p:nvSpPr>
          <p:spPr>
            <a:xfrm>
              <a:off x="11718784" y="8952823"/>
              <a:ext cx="4395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SD</a:t>
              </a: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11231261" y="8098444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TDV</a:t>
              </a: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11605978" y="9058458"/>
              <a:ext cx="153573" cy="135777"/>
              <a:chOff x="4929263" y="5572680"/>
              <a:chExt cx="153573" cy="135777"/>
            </a:xfrm>
          </p:grpSpPr>
          <p:sp>
            <p:nvSpPr>
              <p:cNvPr id="337" name="Rectangle 336"/>
              <p:cNvSpPr/>
              <p:nvPr/>
            </p:nvSpPr>
            <p:spPr bwMode="auto">
              <a:xfrm rot="5400000" flipH="1">
                <a:off x="4990479" y="5636195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 flipH="1">
                <a:off x="4993026" y="5573314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 rot="5400000" flipH="1">
                <a:off x="4990479" y="5511464"/>
                <a:ext cx="11046" cy="1334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 rot="3300000" flipH="1">
                <a:off x="5031593" y="5600929"/>
                <a:ext cx="11046" cy="9144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 bwMode="auto">
              <a:xfrm rot="19500000" flipH="1">
                <a:off x="5069307" y="5600406"/>
                <a:ext cx="11046" cy="4572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38" name="Group 537"/>
          <p:cNvGrpSpPr/>
          <p:nvPr/>
        </p:nvGrpSpPr>
        <p:grpSpPr>
          <a:xfrm rot="5400000">
            <a:off x="3255295" y="6521856"/>
            <a:ext cx="129441" cy="164878"/>
            <a:chOff x="8305720" y="9220200"/>
            <a:chExt cx="189847" cy="241821"/>
          </a:xfrm>
        </p:grpSpPr>
        <p:cxnSp>
          <p:nvCxnSpPr>
            <p:cNvPr id="539" name="Straight Connector 538"/>
            <p:cNvCxnSpPr/>
            <p:nvPr/>
          </p:nvCxnSpPr>
          <p:spPr>
            <a:xfrm flipV="1">
              <a:off x="8375494" y="9220200"/>
              <a:ext cx="0" cy="161813"/>
            </a:xfrm>
            <a:prstGeom prst="line">
              <a:avLst/>
            </a:prstGeom>
            <a:ln w="38100" cap="rnd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0" name="Group 539"/>
            <p:cNvGrpSpPr>
              <a:grpSpLocks noChangeAspect="1"/>
            </p:cNvGrpSpPr>
            <p:nvPr/>
          </p:nvGrpSpPr>
          <p:grpSpPr>
            <a:xfrm>
              <a:off x="8305720" y="9366773"/>
              <a:ext cx="189847" cy="95248"/>
              <a:chOff x="5222636" y="4898421"/>
              <a:chExt cx="189847" cy="95248"/>
            </a:xfrm>
          </p:grpSpPr>
          <p:cxnSp>
            <p:nvCxnSpPr>
              <p:cNvPr id="541" name="Straight Connector 540"/>
              <p:cNvCxnSpPr/>
              <p:nvPr/>
            </p:nvCxnSpPr>
            <p:spPr>
              <a:xfrm flipV="1">
                <a:off x="5301158" y="4942011"/>
                <a:ext cx="111325" cy="1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flipV="1">
                <a:off x="5412483" y="4898421"/>
                <a:ext cx="0" cy="43590"/>
              </a:xfrm>
              <a:prstGeom prst="line">
                <a:avLst/>
              </a:prstGeom>
              <a:ln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Rectangle 542"/>
              <p:cNvSpPr/>
              <p:nvPr/>
            </p:nvSpPr>
            <p:spPr bwMode="auto">
              <a:xfrm rot="5400000" flipH="1">
                <a:off x="5284498" y="4921407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 bwMode="auto">
              <a:xfrm rot="5400000" flipH="1">
                <a:off x="5284498" y="4837205"/>
                <a:ext cx="11046" cy="1334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txBody>
              <a:bodyPr vert="vert270" wrap="square" lIns="0" tIns="0" rIns="0" bIns="0" rtlCol="0" anchor="ctr" anchorCtr="1">
                <a:noAutofit/>
              </a:bodyPr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23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5" name="Oval 544"/>
              <p:cNvSpPr/>
              <p:nvPr/>
            </p:nvSpPr>
            <p:spPr>
              <a:xfrm>
                <a:off x="5222636" y="4917065"/>
                <a:ext cx="131714" cy="4989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5320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063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595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21278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659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31915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37236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42553" algn="l" defTabSz="1010638" rtl="0" eaLnBrk="1" latinLnBrk="0" hangingPunct="1">
                  <a:defRPr sz="200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70"/>
              </a:p>
            </p:txBody>
          </p:sp>
        </p:grpSp>
      </p:grpSp>
      <p:cxnSp>
        <p:nvCxnSpPr>
          <p:cNvPr id="528" name="Straight Connector 527"/>
          <p:cNvCxnSpPr/>
          <p:nvPr/>
        </p:nvCxnSpPr>
        <p:spPr>
          <a:xfrm flipV="1">
            <a:off x="5784276" y="6432624"/>
            <a:ext cx="0" cy="158348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/>
          <p:nvPr/>
        </p:nvCxnSpPr>
        <p:spPr>
          <a:xfrm flipV="1">
            <a:off x="5784276" y="2242536"/>
            <a:ext cx="0" cy="158348"/>
          </a:xfrm>
          <a:prstGeom prst="line">
            <a:avLst/>
          </a:prstGeom>
          <a:ln w="381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64415" y="5475679"/>
            <a:ext cx="879854" cy="23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6644634" y="1488277"/>
            <a:ext cx="886932" cy="38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825 gpm each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2494599" y="3678379"/>
            <a:ext cx="805323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from 51.0°F to 42.0°F, 75% Loaded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434593" y="1246322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 flipH="1">
            <a:off x="6434593" y="1378553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flipH="1">
            <a:off x="6434593" y="1435964"/>
            <a:ext cx="85848" cy="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557E2667-847E-4E22-86F7-743E4F616654}"/>
              </a:ext>
            </a:extLst>
          </p:cNvPr>
          <p:cNvCxnSpPr>
            <a:cxnSpLocks/>
          </p:cNvCxnSpPr>
          <p:nvPr/>
        </p:nvCxnSpPr>
        <p:spPr>
          <a:xfrm>
            <a:off x="11205832" y="249417"/>
            <a:ext cx="0" cy="6608583"/>
          </a:xfrm>
          <a:prstGeom prst="line">
            <a:avLst/>
          </a:prstGeom>
          <a:ln w="508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C270CDDF-5494-44DC-9744-6006C6E79C95}"/>
              </a:ext>
            </a:extLst>
          </p:cNvPr>
          <p:cNvSpPr txBox="1"/>
          <p:nvPr/>
        </p:nvSpPr>
        <p:spPr>
          <a:xfrm rot="16200000">
            <a:off x="9287883" y="3445067"/>
            <a:ext cx="3096963" cy="251817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lIns="0" tIns="0" rIns="0" bIns="0" rtlCol="0" anchor="ctr" anchorCtr="1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36" b="1" i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Match Line – See Sheet 2 </a:t>
            </a:r>
            <a:endParaRPr lang="en-US" sz="1636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9DBE1958-971F-4946-B55D-AFC2A4C0FA24}"/>
              </a:ext>
            </a:extLst>
          </p:cNvPr>
          <p:cNvSpPr>
            <a:spLocks noChangeAspect="1"/>
          </p:cNvSpPr>
          <p:nvPr/>
        </p:nvSpPr>
        <p:spPr>
          <a:xfrm>
            <a:off x="10894248" y="716933"/>
            <a:ext cx="311727" cy="311727"/>
          </a:xfrm>
          <a:prstGeom prst="rect">
            <a:avLst/>
          </a:prstGeom>
          <a:solidFill>
            <a:srgbClr val="00B0F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36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462659F1-3641-4884-B8BD-8319147F170E}"/>
              </a:ext>
            </a:extLst>
          </p:cNvPr>
          <p:cNvSpPr>
            <a:spLocks noChangeAspect="1"/>
          </p:cNvSpPr>
          <p:nvPr/>
        </p:nvSpPr>
        <p:spPr>
          <a:xfrm>
            <a:off x="10894108" y="6421546"/>
            <a:ext cx="311727" cy="311727"/>
          </a:xfrm>
          <a:prstGeom prst="rect">
            <a:avLst/>
          </a:prstGeom>
          <a:solidFill>
            <a:srgbClr val="009999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36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7F3E19CA-5D96-403B-8D50-0997C8584D67}"/>
              </a:ext>
            </a:extLst>
          </p:cNvPr>
          <p:cNvSpPr txBox="1"/>
          <p:nvPr/>
        </p:nvSpPr>
        <p:spPr>
          <a:xfrm>
            <a:off x="3794403" y="3678379"/>
            <a:ext cx="805323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 from 51.0°F to 42.0°F, 75% Loaded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E664E5-3B3B-44A2-8DDF-19FE22EC9961}"/>
              </a:ext>
            </a:extLst>
          </p:cNvPr>
          <p:cNvSpPr txBox="1"/>
          <p:nvPr/>
        </p:nvSpPr>
        <p:spPr>
          <a:xfrm>
            <a:off x="8028688" y="120461"/>
            <a:ext cx="3054891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27" dirty="0" err="1">
                <a:solidFill>
                  <a:srgbClr val="00B050"/>
                </a:solidFill>
                <a:latin typeface="Comic Sans MS" panose="030F0702030302020204" pitchFamily="66" charset="0"/>
              </a:rPr>
              <a:t>Hijend</a:t>
            </a:r>
            <a:r>
              <a:rPr lang="en-US" sz="1227" dirty="0">
                <a:solidFill>
                  <a:srgbClr val="00B050"/>
                </a:solidFill>
                <a:latin typeface="Comic Sans MS" panose="030F0702030302020204" pitchFamily="66" charset="0"/>
              </a:rPr>
              <a:t> Hotel CHW System Diagram</a:t>
            </a:r>
          </a:p>
          <a:p>
            <a:pPr algn="r"/>
            <a:r>
              <a:rPr lang="en-US" sz="1227" dirty="0">
                <a:solidFill>
                  <a:srgbClr val="00B050"/>
                </a:solidFill>
                <a:latin typeface="Comic Sans MS" panose="030F0702030302020204" pitchFamily="66" charset="0"/>
              </a:rPr>
              <a:t>Sheet 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BDB9C9-DE32-4273-970E-A6DFBEBD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72821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 Installed System Diagram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35AE13-8BAA-1FDD-6BA7-2F9B20FA0BE0}"/>
              </a:ext>
            </a:extLst>
          </p:cNvPr>
          <p:cNvSpPr txBox="1">
            <a:spLocks/>
          </p:cNvSpPr>
          <p:nvPr/>
        </p:nvSpPr>
        <p:spPr>
          <a:xfrm>
            <a:off x="914104" y="1737820"/>
            <a:ext cx="4098465" cy="10824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75% load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E8070E-D8F0-0073-45E0-6E14A629FBFF}"/>
              </a:ext>
            </a:extLst>
          </p:cNvPr>
          <p:cNvGrpSpPr/>
          <p:nvPr/>
        </p:nvGrpSpPr>
        <p:grpSpPr>
          <a:xfrm>
            <a:off x="6004561" y="6041759"/>
            <a:ext cx="870869" cy="496167"/>
            <a:chOff x="7593823" y="5953789"/>
            <a:chExt cx="870869" cy="496167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03682299-45A5-474A-834F-ED9E4F8D4B65}"/>
                </a:ext>
              </a:extLst>
            </p:cNvPr>
            <p:cNvSpPr txBox="1"/>
            <p:nvPr/>
          </p:nvSpPr>
          <p:spPr>
            <a:xfrm>
              <a:off x="7593823" y="6063696"/>
              <a:ext cx="870869" cy="38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1,650 gpm,</a:t>
              </a:r>
            </a:p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54.0°F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8B2CAAE-E7F2-2208-476B-1990641DE1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40956" y="5953789"/>
              <a:ext cx="376603" cy="2298"/>
            </a:xfrm>
            <a:prstGeom prst="line">
              <a:avLst/>
            </a:prstGeom>
            <a:ln w="2540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278D15-D4A7-B339-932C-3E373ABB9EAE}"/>
              </a:ext>
            </a:extLst>
          </p:cNvPr>
          <p:cNvGrpSpPr/>
          <p:nvPr/>
        </p:nvGrpSpPr>
        <p:grpSpPr>
          <a:xfrm>
            <a:off x="8231871" y="1289770"/>
            <a:ext cx="870869" cy="496167"/>
            <a:chOff x="7593823" y="5953789"/>
            <a:chExt cx="870869" cy="49616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5479422-8208-644D-E1B5-2D6A2C64EF95}"/>
                </a:ext>
              </a:extLst>
            </p:cNvPr>
            <p:cNvSpPr txBox="1"/>
            <p:nvPr/>
          </p:nvSpPr>
          <p:spPr>
            <a:xfrm>
              <a:off x="7593823" y="6063696"/>
              <a:ext cx="870869" cy="38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1,650 gpm,</a:t>
              </a:r>
            </a:p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42.0°F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3CA1D90-AEB4-CF01-5A45-BDD4D6790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40956" y="5953789"/>
              <a:ext cx="376603" cy="2298"/>
            </a:xfrm>
            <a:prstGeom prst="line">
              <a:avLst/>
            </a:prstGeom>
            <a:ln w="2540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8B0ADE-C741-5310-C52B-637E5ACDEA61}"/>
              </a:ext>
            </a:extLst>
          </p:cNvPr>
          <p:cNvGrpSpPr/>
          <p:nvPr/>
        </p:nvGrpSpPr>
        <p:grpSpPr>
          <a:xfrm>
            <a:off x="4877593" y="2374531"/>
            <a:ext cx="870869" cy="496167"/>
            <a:chOff x="7593823" y="5953789"/>
            <a:chExt cx="870869" cy="49616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710B59-B355-DE02-00DC-BB6B4CB805D4}"/>
                </a:ext>
              </a:extLst>
            </p:cNvPr>
            <p:cNvSpPr txBox="1"/>
            <p:nvPr/>
          </p:nvSpPr>
          <p:spPr>
            <a:xfrm>
              <a:off x="7593823" y="6063696"/>
              <a:ext cx="870869" cy="38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2,200 gpm,</a:t>
              </a:r>
            </a:p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42.0°F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E3362FC-F8FE-618C-A8DF-EB7245874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40956" y="5953789"/>
              <a:ext cx="376603" cy="2298"/>
            </a:xfrm>
            <a:prstGeom prst="line">
              <a:avLst/>
            </a:prstGeom>
            <a:ln w="2540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C142A56-CF0E-8EE8-E59E-F010B1F388EE}"/>
              </a:ext>
            </a:extLst>
          </p:cNvPr>
          <p:cNvGrpSpPr/>
          <p:nvPr/>
        </p:nvGrpSpPr>
        <p:grpSpPr>
          <a:xfrm>
            <a:off x="4907293" y="6041759"/>
            <a:ext cx="870869" cy="496167"/>
            <a:chOff x="7593823" y="5953789"/>
            <a:chExt cx="870869" cy="4961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25C441-B727-8A10-0082-3CA0AB14BF7C}"/>
                </a:ext>
              </a:extLst>
            </p:cNvPr>
            <p:cNvSpPr txBox="1"/>
            <p:nvPr/>
          </p:nvSpPr>
          <p:spPr>
            <a:xfrm>
              <a:off x="7593823" y="6063696"/>
              <a:ext cx="870869" cy="38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2,200 gpm,</a:t>
              </a:r>
            </a:p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51.0°F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BA981D3-42DD-436B-3C89-BB96902499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40956" y="5953789"/>
              <a:ext cx="376603" cy="2298"/>
            </a:xfrm>
            <a:prstGeom prst="line">
              <a:avLst/>
            </a:prstGeom>
            <a:ln w="2540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8E081E-6B5C-CE22-C4DE-A69C3C63A6DD}"/>
              </a:ext>
            </a:extLst>
          </p:cNvPr>
          <p:cNvGrpSpPr/>
          <p:nvPr/>
        </p:nvGrpSpPr>
        <p:grpSpPr>
          <a:xfrm>
            <a:off x="6004561" y="5221134"/>
            <a:ext cx="885014" cy="402402"/>
            <a:chOff x="7579678" y="6047554"/>
            <a:chExt cx="885014" cy="40240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229B185-6563-46AE-7C94-48D1EE622060}"/>
                </a:ext>
              </a:extLst>
            </p:cNvPr>
            <p:cNvSpPr txBox="1"/>
            <p:nvPr/>
          </p:nvSpPr>
          <p:spPr>
            <a:xfrm>
              <a:off x="7593823" y="6063696"/>
              <a:ext cx="870869" cy="38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5320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063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1595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21278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2659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915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37236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42553" algn="l" defTabSz="1010638" rtl="0" eaLnBrk="1" latinLnBrk="0" hangingPunct="1">
                <a:defRPr sz="200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550 gpm,</a:t>
              </a:r>
            </a:p>
            <a:p>
              <a:pPr algn="ctr"/>
              <a:r>
                <a:rPr lang="en-US" sz="955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42.0°F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1EA88FA-FCDC-5BE1-D9B5-01E07EDCDB7F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392525" y="6234707"/>
              <a:ext cx="376603" cy="2298"/>
            </a:xfrm>
            <a:prstGeom prst="line">
              <a:avLst/>
            </a:prstGeom>
            <a:ln w="2540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B951477-F8F9-A58E-AFB9-9A11F7EF86F6}"/>
              </a:ext>
            </a:extLst>
          </p:cNvPr>
          <p:cNvSpPr txBox="1"/>
          <p:nvPr/>
        </p:nvSpPr>
        <p:spPr>
          <a:xfrm>
            <a:off x="3843039" y="5475679"/>
            <a:ext cx="879854" cy="23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5320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063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595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1278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659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915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7236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2553" algn="l" defTabSz="1010638" rtl="0" eaLnBrk="1" latinLnBrk="0" hangingPunct="1">
              <a:defRPr sz="20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5" dirty="0">
                <a:solidFill>
                  <a:schemeClr val="bg1"/>
                </a:solidFill>
                <a:latin typeface="Comic Sans MS" panose="030F0702030302020204" pitchFamily="66" charset="0"/>
              </a:rPr>
              <a:t>1,100 gpm</a:t>
            </a:r>
          </a:p>
        </p:txBody>
      </p:sp>
    </p:spTree>
    <p:extLst>
      <p:ext uri="{BB962C8B-B14F-4D97-AF65-F5344CB8AC3E}">
        <p14:creationId xmlns:p14="http://schemas.microsoft.com/office/powerpoint/2010/main" val="305894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C4826E-0708-443E-ABA1-6DCCD81D22CE}" vid="{FBF704B2-32DD-4082-926D-1A0C54E292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1226</TotalTime>
  <Words>110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As Installed System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Building Commissioning Workshop: Series 17, November 5, 2021</dc:title>
  <dc:creator>David Sellers</dc:creator>
  <cp:lastModifiedBy>David Sellers</cp:lastModifiedBy>
  <cp:revision>18</cp:revision>
  <dcterms:created xsi:type="dcterms:W3CDTF">2021-11-04T20:12:40Z</dcterms:created>
  <dcterms:modified xsi:type="dcterms:W3CDTF">2023-02-18T02:49:16Z</dcterms:modified>
</cp:coreProperties>
</file>