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9" r:id="rId3"/>
  </p:sldMasterIdLst>
  <p:notesMasterIdLst>
    <p:notesMasterId r:id="rId48"/>
  </p:notesMasterIdLst>
  <p:sldIdLst>
    <p:sldId id="257" r:id="rId4"/>
    <p:sldId id="354" r:id="rId5"/>
    <p:sldId id="355" r:id="rId6"/>
    <p:sldId id="337" r:id="rId7"/>
    <p:sldId id="336" r:id="rId8"/>
    <p:sldId id="339" r:id="rId9"/>
    <p:sldId id="343" r:id="rId10"/>
    <p:sldId id="340" r:id="rId11"/>
    <p:sldId id="341" r:id="rId12"/>
    <p:sldId id="342" r:id="rId13"/>
    <p:sldId id="347" r:id="rId14"/>
    <p:sldId id="348" r:id="rId15"/>
    <p:sldId id="349" r:id="rId16"/>
    <p:sldId id="350" r:id="rId17"/>
    <p:sldId id="351" r:id="rId18"/>
    <p:sldId id="352" r:id="rId19"/>
    <p:sldId id="374" r:id="rId20"/>
    <p:sldId id="375" r:id="rId21"/>
    <p:sldId id="376" r:id="rId22"/>
    <p:sldId id="353" r:id="rId23"/>
    <p:sldId id="356" r:id="rId24"/>
    <p:sldId id="346" r:id="rId25"/>
    <p:sldId id="345" r:id="rId26"/>
    <p:sldId id="357" r:id="rId27"/>
    <p:sldId id="358" r:id="rId28"/>
    <p:sldId id="359" r:id="rId29"/>
    <p:sldId id="366" r:id="rId30"/>
    <p:sldId id="362" r:id="rId31"/>
    <p:sldId id="360" r:id="rId32"/>
    <p:sldId id="361" r:id="rId33"/>
    <p:sldId id="363" r:id="rId34"/>
    <p:sldId id="364" r:id="rId35"/>
    <p:sldId id="365" r:id="rId36"/>
    <p:sldId id="367" r:id="rId37"/>
    <p:sldId id="368" r:id="rId38"/>
    <p:sldId id="380" r:id="rId39"/>
    <p:sldId id="379" r:id="rId40"/>
    <p:sldId id="369" r:id="rId41"/>
    <p:sldId id="370" r:id="rId42"/>
    <p:sldId id="371" r:id="rId43"/>
    <p:sldId id="378" r:id="rId44"/>
    <p:sldId id="377" r:id="rId45"/>
    <p:sldId id="372" r:id="rId46"/>
    <p:sldId id="37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60" autoAdjust="0"/>
    <p:restoredTop sz="94660"/>
  </p:normalViewPr>
  <p:slideViewPr>
    <p:cSldViewPr>
      <p:cViewPr varScale="1">
        <p:scale>
          <a:sx n="102" d="100"/>
          <a:sy n="102" d="100"/>
        </p:scale>
        <p:origin x="1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05611-0B72-4EF8-B834-CECCE9F68D23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14035-6BA7-4DA7-BDF7-B853DFE7B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0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2AE85-C1A9-4A35-9943-907864B5992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F245E6C-BDA3-4CD6-A6BD-D122BD2E4978}" type="datetime1">
              <a:rPr lang="en-US" smtClean="0"/>
              <a:pPr/>
              <a:t>6/3/2020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4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GreenPrints 2002 – Atalanta, GA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077ED-EC6A-4809-80DB-83004420D9D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544391A-23CD-4BF3-BAB7-BB21DDF42735}" type="datetime1">
              <a:rPr lang="en-US" smtClean="0"/>
              <a:pPr/>
              <a:t>6/3/2020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94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2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89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7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9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A5DD-A81E-423A-96D8-C0701892B55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01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FCE88-E8C4-4EE5-9A77-29213D976D7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02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3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1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Outputs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25525" y="1819275"/>
            <a:ext cx="6807200" cy="3094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03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Outputs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Outputs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A100"/>
                </a:solidFill>
              </a:defRPr>
            </a:lvl2pPr>
            <a:lvl3pPr>
              <a:defRPr>
                <a:solidFill>
                  <a:srgbClr val="FFA100"/>
                </a:solidFill>
              </a:defRPr>
            </a:lvl3pPr>
            <a:lvl4pPr>
              <a:defRPr>
                <a:solidFill>
                  <a:srgbClr val="FFA100"/>
                </a:solidFill>
              </a:defRPr>
            </a:lvl4pPr>
            <a:lvl5pPr>
              <a:defRPr>
                <a:solidFill>
                  <a:srgbClr val="FFA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Outputs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Outputs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Outputs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Outputs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A100"/>
                </a:solidFill>
              </a:defRPr>
            </a:lvl2pPr>
            <a:lvl3pPr>
              <a:defRPr>
                <a:solidFill>
                  <a:srgbClr val="FFA100"/>
                </a:solidFill>
              </a:defRPr>
            </a:lvl3pPr>
            <a:lvl4pPr>
              <a:defRPr>
                <a:solidFill>
                  <a:srgbClr val="FFA100"/>
                </a:solidFill>
              </a:defRPr>
            </a:lvl4pPr>
            <a:lvl5pPr>
              <a:defRPr>
                <a:solidFill>
                  <a:srgbClr val="FFA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Outputs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2"/>
          <a:stretch/>
        </p:blipFill>
        <p:spPr bwMode="auto">
          <a:xfrm>
            <a:off x="10062627" y="419100"/>
            <a:ext cx="1710273" cy="143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843" y="237849"/>
            <a:ext cx="2637833" cy="175187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15" y="3866148"/>
            <a:ext cx="3380549" cy="2158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10662"/>
          <a:stretch/>
        </p:blipFill>
        <p:spPr>
          <a:xfrm>
            <a:off x="10045700" y="4030246"/>
            <a:ext cx="1841498" cy="16339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883400" cy="251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Outputs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6" b="5423"/>
          <a:stretch/>
        </p:blipFill>
        <p:spPr>
          <a:xfrm>
            <a:off x="8345106" y="1995467"/>
            <a:ext cx="3432899" cy="1995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Outputs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1" r:id="rId3"/>
    <p:sldLayoutId id="214748372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Outputs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5" r:id="rId2"/>
    <p:sldLayoutId id="214748371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FFA1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2014/10/02/system-effectdealing-with-the-point-where-the-fan-meets-the-duct/" TargetMode="External"/><Relationship Id="rId2" Type="http://schemas.openxmlformats.org/officeDocument/2006/relationships/hyperlink" Target="https://av8rdas.wordpress.com/2020/05/30/taylor-engineerings-covid-19-white-paper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av8rdas.com/economizer-evaluation-checklist.html" TargetMode="External"/><Relationship Id="rId5" Type="http://schemas.openxmlformats.org/officeDocument/2006/relationships/hyperlink" Target="https://www.av8rdas.com/mixed-air-calculations.html" TargetMode="External"/><Relationship Id="rId4" Type="http://schemas.openxmlformats.org/officeDocument/2006/relationships/hyperlink" Target="https://www.av8rdas.com/ncbc.html#2015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em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emf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2013/01/17/retrocommissioning-findings-economizer-mixed-air-plenum-stratificationoverview/" TargetMode="External"/><Relationship Id="rId2" Type="http://schemas.openxmlformats.org/officeDocument/2006/relationships/hyperlink" Target="https://www.av8rdas.com/economizer-stratification.html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v8rdas.com/pacific-energy-center-design-performance-and-commissioning-issues-classes.html#Fans" TargetMode="External"/><Relationship Id="rId4" Type="http://schemas.openxmlformats.org/officeDocument/2006/relationships/hyperlink" Target="https://www.av8rdas.com/pacific-energy-center-design-performance-and-commissioning-issues-classes.html#Economizers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8.jpg"/><Relationship Id="rId7" Type="http://schemas.openxmlformats.org/officeDocument/2006/relationships/image" Target="../media/image35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48147" y="3648808"/>
            <a:ext cx="6179127" cy="254097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dirty="0"/>
              <a:t>3 June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748147" y="1472200"/>
            <a:ext cx="7862453" cy="1803779"/>
          </a:xfrm>
          <a:prstGeom prst="rect">
            <a:avLst/>
          </a:prstGeom>
        </p:spPr>
        <p:txBody>
          <a:bodyPr/>
          <a:lstStyle/>
          <a:p>
            <a: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RCx Academy </a:t>
            </a:r>
            <a:b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Week 4</a:t>
            </a:r>
            <a:b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Air-Side Systems</a:t>
            </a:r>
            <a:endParaRPr lang="en-US" sz="4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 inside of a building&#10;&#10;Description automatically generated">
            <a:extLst>
              <a:ext uri="{FF2B5EF4-FFF2-40B4-BE49-F238E27FC236}">
                <a16:creationId xmlns:a16="http://schemas.microsoft.com/office/drawing/2014/main" id="{43F59550-0F57-453C-A48A-1A2044010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Room Plan View – AHU Interior Exposed</a:t>
            </a:r>
          </a:p>
        </p:txBody>
      </p:sp>
    </p:spTree>
    <p:extLst>
      <p:ext uri="{BB962C8B-B14F-4D97-AF65-F5344CB8AC3E}">
        <p14:creationId xmlns:p14="http://schemas.microsoft.com/office/powerpoint/2010/main" val="122765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 bwMode="auto">
          <a:xfrm>
            <a:off x="3723922" y="-402174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3876322" y="-249774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003322" y="-296340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8" name="tal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34600" y="6553200"/>
            <a:ext cx="304800" cy="3048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3124234" y="251860"/>
            <a:ext cx="5943535" cy="5188798"/>
            <a:chOff x="2345267" y="1938867"/>
            <a:chExt cx="4461933" cy="3869266"/>
          </a:xfrm>
        </p:grpSpPr>
        <p:sp>
          <p:nvSpPr>
            <p:cNvPr id="10" name="Rectangle 9"/>
            <p:cNvSpPr/>
            <p:nvPr/>
          </p:nvSpPr>
          <p:spPr bwMode="auto">
            <a:xfrm>
              <a:off x="2345267" y="1938867"/>
              <a:ext cx="4461933" cy="3869266"/>
            </a:xfrm>
            <a:prstGeom prst="rect">
              <a:avLst/>
            </a:prstGeom>
            <a:solidFill>
              <a:srgbClr val="FF0000"/>
            </a:solidFill>
            <a:ln w="127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493030" y="2150533"/>
              <a:ext cx="4170236" cy="35221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40" tIns="45720" rIns="91440" bIns="45720">
              <a:prstTxWarp prst="textInflate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 Bit About Dampers</a:t>
              </a:r>
              <a:br>
                <a:rPr lang="en-US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</a:br>
              <a:r>
                <a:rPr lang="en-US" sz="5400" b="1" i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Featuring</a:t>
              </a:r>
            </a:p>
            <a:p>
              <a:pPr algn="ctr"/>
              <a:r>
                <a:rPr lang="en-US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Parallel and Opposed Blade Action</a:t>
              </a:r>
            </a:p>
          </p:txBody>
        </p:sp>
      </p:grpSp>
      <p:pic>
        <p:nvPicPr>
          <p:cNvPr id="13" name="Picture 12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05467" y="2218764"/>
            <a:ext cx="1143000" cy="762000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2308972" y="-3118318"/>
            <a:ext cx="1238250" cy="2870668"/>
            <a:chOff x="765922" y="-3719513"/>
            <a:chExt cx="1238250" cy="2870668"/>
          </a:xfrm>
        </p:grpSpPr>
        <p:pic>
          <p:nvPicPr>
            <p:cNvPr id="12" name="Picture 11" descr="Fractured Fairy Tales Fairy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922" y="-2163295"/>
              <a:ext cx="1238250" cy="1314450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 bwMode="auto">
            <a:xfrm>
              <a:off x="1000126" y="-3719513"/>
              <a:ext cx="38099" cy="2085975"/>
            </a:xfrm>
            <a:custGeom>
              <a:avLst/>
              <a:gdLst>
                <a:gd name="connsiteX0" fmla="*/ 38099 w 38099"/>
                <a:gd name="connsiteY0" fmla="*/ 2085975 h 2085975"/>
                <a:gd name="connsiteX1" fmla="*/ 14287 w 38099"/>
                <a:gd name="connsiteY1" fmla="*/ 0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99" h="2085975">
                  <a:moveTo>
                    <a:pt x="38099" y="2085975"/>
                  </a:moveTo>
                  <a:cubicBezTo>
                    <a:pt x="19049" y="1222772"/>
                    <a:pt x="0" y="359569"/>
                    <a:pt x="14287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1057275" y="-1333500"/>
              <a:ext cx="379412" cy="271462"/>
            </a:xfrm>
            <a:custGeom>
              <a:avLst/>
              <a:gdLst>
                <a:gd name="connsiteX0" fmla="*/ 0 w 379412"/>
                <a:gd name="connsiteY0" fmla="*/ 0 h 271462"/>
                <a:gd name="connsiteX1" fmla="*/ 95250 w 379412"/>
                <a:gd name="connsiteY1" fmla="*/ 76200 h 271462"/>
                <a:gd name="connsiteX2" fmla="*/ 233363 w 379412"/>
                <a:gd name="connsiteY2" fmla="*/ 100012 h 271462"/>
                <a:gd name="connsiteX3" fmla="*/ 361950 w 379412"/>
                <a:gd name="connsiteY3" fmla="*/ 80962 h 271462"/>
                <a:gd name="connsiteX4" fmla="*/ 338138 w 379412"/>
                <a:gd name="connsiteY4" fmla="*/ 28575 h 271462"/>
                <a:gd name="connsiteX5" fmla="*/ 252413 w 379412"/>
                <a:gd name="connsiteY5" fmla="*/ 85725 h 271462"/>
                <a:gd name="connsiteX6" fmla="*/ 171450 w 379412"/>
                <a:gd name="connsiteY6" fmla="*/ 171450 h 271462"/>
                <a:gd name="connsiteX7" fmla="*/ 138113 w 379412"/>
                <a:gd name="connsiteY7" fmla="*/ 119062 h 271462"/>
                <a:gd name="connsiteX8" fmla="*/ 228600 w 379412"/>
                <a:gd name="connsiteY8" fmla="*/ 100012 h 271462"/>
                <a:gd name="connsiteX9" fmla="*/ 223838 w 379412"/>
                <a:gd name="connsiteY9" fmla="*/ 228600 h 271462"/>
                <a:gd name="connsiteX10" fmla="*/ 257175 w 379412"/>
                <a:gd name="connsiteY10" fmla="*/ 271462 h 27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412" h="271462">
                  <a:moveTo>
                    <a:pt x="0" y="0"/>
                  </a:moveTo>
                  <a:cubicBezTo>
                    <a:pt x="28178" y="29765"/>
                    <a:pt x="56356" y="59531"/>
                    <a:pt x="95250" y="76200"/>
                  </a:cubicBezTo>
                  <a:cubicBezTo>
                    <a:pt x="134144" y="92869"/>
                    <a:pt x="188913" y="99218"/>
                    <a:pt x="233363" y="100012"/>
                  </a:cubicBezTo>
                  <a:cubicBezTo>
                    <a:pt x="277813" y="100806"/>
                    <a:pt x="344488" y="92868"/>
                    <a:pt x="361950" y="80962"/>
                  </a:cubicBezTo>
                  <a:cubicBezTo>
                    <a:pt x="379412" y="69056"/>
                    <a:pt x="356394" y="27781"/>
                    <a:pt x="338138" y="28575"/>
                  </a:cubicBezTo>
                  <a:cubicBezTo>
                    <a:pt x="319882" y="29369"/>
                    <a:pt x="280194" y="61913"/>
                    <a:pt x="252413" y="85725"/>
                  </a:cubicBezTo>
                  <a:cubicBezTo>
                    <a:pt x="224632" y="109537"/>
                    <a:pt x="190500" y="165894"/>
                    <a:pt x="171450" y="171450"/>
                  </a:cubicBezTo>
                  <a:cubicBezTo>
                    <a:pt x="152400" y="177006"/>
                    <a:pt x="128588" y="130968"/>
                    <a:pt x="138113" y="119062"/>
                  </a:cubicBezTo>
                  <a:cubicBezTo>
                    <a:pt x="147638" y="107156"/>
                    <a:pt x="214312" y="81756"/>
                    <a:pt x="228600" y="100012"/>
                  </a:cubicBezTo>
                  <a:cubicBezTo>
                    <a:pt x="242888" y="118268"/>
                    <a:pt x="219076" y="200025"/>
                    <a:pt x="223838" y="228600"/>
                  </a:cubicBezTo>
                  <a:cubicBezTo>
                    <a:pt x="228600" y="257175"/>
                    <a:pt x="254000" y="262731"/>
                    <a:pt x="257175" y="271462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1295400" y="-1233488"/>
              <a:ext cx="37307" cy="133350"/>
            </a:xfrm>
            <a:custGeom>
              <a:avLst/>
              <a:gdLst>
                <a:gd name="connsiteX0" fmla="*/ 0 w 37307"/>
                <a:gd name="connsiteY0" fmla="*/ 0 h 133350"/>
                <a:gd name="connsiteX1" fmla="*/ 33338 w 37307"/>
                <a:gd name="connsiteY1" fmla="*/ 76200 h 133350"/>
                <a:gd name="connsiteX2" fmla="*/ 23813 w 37307"/>
                <a:gd name="connsiteY2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307" h="133350">
                  <a:moveTo>
                    <a:pt x="0" y="0"/>
                  </a:moveTo>
                  <a:cubicBezTo>
                    <a:pt x="14684" y="26987"/>
                    <a:pt x="29369" y="53975"/>
                    <a:pt x="33338" y="76200"/>
                  </a:cubicBezTo>
                  <a:cubicBezTo>
                    <a:pt x="37307" y="98425"/>
                    <a:pt x="26194" y="123031"/>
                    <a:pt x="23813" y="1333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  <p:pic>
        <p:nvPicPr>
          <p:cNvPr id="17" name="Picture 16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67517" y="3323664"/>
            <a:ext cx="1143000" cy="762000"/>
          </a:xfrm>
          <a:prstGeom prst="rect">
            <a:avLst/>
          </a:prstGeom>
        </p:spPr>
      </p:pic>
      <p:pic>
        <p:nvPicPr>
          <p:cNvPr id="18" name="Picture 17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43817" y="1837764"/>
            <a:ext cx="1143000" cy="762000"/>
          </a:xfrm>
          <a:prstGeom prst="rect">
            <a:avLst/>
          </a:prstGeom>
        </p:spPr>
      </p:pic>
      <p:pic>
        <p:nvPicPr>
          <p:cNvPr id="19" name="Picture 18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4417" y="2923614"/>
            <a:ext cx="1143000" cy="762000"/>
          </a:xfrm>
          <a:prstGeom prst="rect">
            <a:avLst/>
          </a:prstGeom>
        </p:spPr>
      </p:pic>
      <p:pic>
        <p:nvPicPr>
          <p:cNvPr id="20" name="Picture 19" descr="Glimmering star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2117" y="4333314"/>
            <a:ext cx="1143000" cy="762000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 bwMode="auto">
          <a:xfrm>
            <a:off x="4028722" y="-394999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3876322" y="-257418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4028722" y="-299759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4155722" y="-346325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4181122" y="-250243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3876322" y="-359845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4028722" y="-402186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8" name="Freeform 37"/>
          <p:cNvSpPr/>
          <p:nvPr/>
        </p:nvSpPr>
        <p:spPr bwMode="auto">
          <a:xfrm>
            <a:off x="4155722" y="-254011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9" name="Freeform 38"/>
          <p:cNvSpPr/>
          <p:nvPr/>
        </p:nvSpPr>
        <p:spPr bwMode="auto">
          <a:xfrm>
            <a:off x="3876322" y="-249774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4028722" y="-97374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4155722" y="-143940"/>
            <a:ext cx="77612" cy="101599"/>
          </a:xfrm>
          <a:custGeom>
            <a:avLst/>
            <a:gdLst>
              <a:gd name="connsiteX0" fmla="*/ 9878 w 77612"/>
              <a:gd name="connsiteY0" fmla="*/ 97366 h 101599"/>
              <a:gd name="connsiteX1" fmla="*/ 9878 w 77612"/>
              <a:gd name="connsiteY1" fmla="*/ 29633 h 101599"/>
              <a:gd name="connsiteX2" fmla="*/ 69145 w 77612"/>
              <a:gd name="connsiteY2" fmla="*/ 4233 h 101599"/>
              <a:gd name="connsiteX3" fmla="*/ 60678 w 77612"/>
              <a:gd name="connsiteY3" fmla="*/ 55033 h 101599"/>
              <a:gd name="connsiteX4" fmla="*/ 9878 w 77612"/>
              <a:gd name="connsiteY4" fmla="*/ 97366 h 1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2" h="101599">
                <a:moveTo>
                  <a:pt x="9878" y="97366"/>
                </a:moveTo>
                <a:cubicBezTo>
                  <a:pt x="1411" y="93133"/>
                  <a:pt x="0" y="45155"/>
                  <a:pt x="9878" y="29633"/>
                </a:cubicBezTo>
                <a:cubicBezTo>
                  <a:pt x="19756" y="14111"/>
                  <a:pt x="60678" y="0"/>
                  <a:pt x="69145" y="4233"/>
                </a:cubicBezTo>
                <a:cubicBezTo>
                  <a:pt x="77612" y="8466"/>
                  <a:pt x="69144" y="45155"/>
                  <a:pt x="60678" y="55033"/>
                </a:cubicBezTo>
                <a:cubicBezTo>
                  <a:pt x="52212" y="64911"/>
                  <a:pt x="18345" y="101599"/>
                  <a:pt x="9878" y="97366"/>
                </a:cubicBezTo>
                <a:close/>
              </a:path>
            </a:pathLst>
          </a:custGeom>
          <a:solidFill>
            <a:srgbClr val="66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2" name="Cloud Callout 41"/>
          <p:cNvSpPr/>
          <p:nvPr/>
        </p:nvSpPr>
        <p:spPr bwMode="auto">
          <a:xfrm>
            <a:off x="2286000" y="2743200"/>
            <a:ext cx="7239000" cy="4419600"/>
          </a:xfrm>
          <a:prstGeom prst="cloudCallout">
            <a:avLst/>
          </a:prstGeom>
          <a:gradFill flip="none" rotWithShape="1">
            <a:gsLst>
              <a:gs pos="0">
                <a:srgbClr val="663300">
                  <a:alpha val="49000"/>
                </a:srgbClr>
              </a:gs>
              <a:gs pos="50000">
                <a:schemeClr val="bg1">
                  <a:lumMod val="50000"/>
                  <a:alpha val="23000"/>
                </a:schemeClr>
              </a:gs>
              <a:gs pos="100000">
                <a:schemeClr val="bg1">
                  <a:alpha val="26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7" name="Picture 26" descr="MCj03402060000[1]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689100" y="263526"/>
            <a:ext cx="4570413" cy="6594475"/>
          </a:xfrm>
          <a:prstGeom prst="rect">
            <a:avLst/>
          </a:prstGeom>
          <a:noFill/>
        </p:spPr>
      </p:pic>
      <p:pic>
        <p:nvPicPr>
          <p:cNvPr id="98" name="Picture 27" descr="MCj03402060000[1]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3263" y="263526"/>
            <a:ext cx="4570412" cy="659447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22166A-9C54-4F00-8A33-7FADB4E710DD}"/>
              </a:ext>
            </a:extLst>
          </p:cNvPr>
          <p:cNvSpPr/>
          <p:nvPr/>
        </p:nvSpPr>
        <p:spPr>
          <a:xfrm>
            <a:off x="-186540" y="0"/>
            <a:ext cx="18724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002D14-94A0-4D68-B804-330BF82EFBC0}"/>
              </a:ext>
            </a:extLst>
          </p:cNvPr>
          <p:cNvSpPr/>
          <p:nvPr/>
        </p:nvSpPr>
        <p:spPr>
          <a:xfrm>
            <a:off x="10502901" y="0"/>
            <a:ext cx="16891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28" descr="MCEN00343_0000[1]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097588" y="0"/>
            <a:ext cx="4570412" cy="65379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6" name="Picture 29" descr="MCEN00343_0000[1]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1" y="0"/>
            <a:ext cx="4570413" cy="662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83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000">
        <p:fade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26 1.90608E-6 C 0.00643 0.01804 0.01545 0.03585 0.01597 0.05366 C 0.01632 0.07171 0.00347 0.09044 -0.00052 0.10802 C -0.00469 0.1263 -0.00885 0.14365 -0.00851 0.16077 C -0.00816 0.17788 0.00504 0.19014 0.00122 0.20981 C -0.0026 0.22901 -0.02552 0.25746 -0.03194 0.27712 C -0.03837 0.29678 -0.03976 0.3028 -0.0368 0.32685 C -0.03385 0.35114 -0.01562 0.37497 -0.01423 0.4217 C -0.01285 0.46889 -0.0316 0.54869 -0.02795 0.60907 C -0.0243 0.66944 0.01545 0.70483 0.00816 0.78394 C 0.00087 0.86306 -0.05521 1.02128 -0.07187 1.0835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remove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1.66667E-6 1.70946E-6 C 0.00851 0.01781 0.01719 0.03539 0.01753 0.0532 C 0.01788 0.07101 0.00573 0.08952 0.00191 0.1071 C -0.00191 0.12491 -0.0059 0.14203 -0.00556 0.15915 C -0.00521 0.17603 0.00729 0.18829 0.00364 0.20726 C 1.66667E-6 0.22623 -0.0217 0.25468 -0.02778 0.27411 C -0.03386 0.29354 -0.03524 0.29933 -0.03247 0.32315 C -0.02969 0.34675 -0.01806 0.37173 -0.01111 0.41707 C -0.00417 0.46241 0.00607 0.53574 0.00955 0.59542 C 0.01302 0.65487 0.03021 0.69951 0.01024 0.77492 C -0.00972 0.85033 -0.08507 0.99167 -0.11007 1.04858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5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66667E-6 -0.02845 C 0.00851 -0.01064 0.01719 0.00694 0.01753 0.02476 C 0.01788 0.04257 0.00573 0.06107 0.00191 0.07865 C -0.00191 0.09647 -0.0059 0.11381 -0.00556 0.1307 C -0.00521 0.14736 0.00729 0.15962 0.00364 0.17905 C 1.66667E-6 0.19802 -0.0217 0.22624 -0.02778 0.24567 C -0.03386 0.2651 -0.03524 0.27111 -0.03247 0.29494 C -0.02969 0.31877 -0.00347 0.33796 -0.01111 0.38886 C -0.01875 0.43975 -0.08195 0.54777 -0.0783 0.60051 C -0.07465 0.65325 -0.00573 0.63082 0.01059 0.70507 C 0.02691 0.77932 0.01788 0.97525 0.01979 1.04627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2.77778E-6 4.73051E-6 C 0.0085 0.01781 0.01718 0.03539 0.01753 0.0532 C 0.01788 0.07101 0.00573 0.08952 0.00191 0.1071 C -0.00191 0.12491 -0.00591 0.14226 -0.00556 0.15914 C -0.00521 0.17603 0.00729 0.18829 0.00364 0.20749 C 2.77778E-6 0.22646 -0.0217 0.25468 -0.02778 0.27411 C -0.03386 0.29354 -0.03525 0.29956 -0.03247 0.32338 C -0.02969 0.34721 -0.02361 0.37034 -0.01111 0.4173 C 0.00139 0.46426 0.03906 0.54545 0.04253 0.60513 C 0.046 0.66481 0.02725 0.69535 0.01024 0.77515 C -0.00677 0.85496 -0.04479 1.02012 -0.05938 1.08443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5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5E-6 -3.37728E-6 C 0.0085 0.01782 0.01719 0.0354 0.01754 0.05321 C 0.01789 0.07102 0.00573 0.08929 0.0019 0.1071 C -0.0019 0.12492 -0.0059 0.14227 -0.00555 0.15915 C -0.0052 0.17604 0.0073 0.1883 0.00365 0.2075 C 5E-6 0.22647 -0.02171 0.25469 -0.02778 0.27412 C -0.03386 0.29355 -0.03525 0.29933 -0.03247 0.32339 C -0.02969 0.34722 -0.02362 0.37035 -0.01112 0.41731 C 0.00139 0.46426 0.03907 0.54523 0.04254 0.60514 C 0.04601 0.66482 0.02223 0.69512 0.01025 0.77516 C -0.00173 0.85497 -0.02119 1.02036 -0.02952 1.0849 " pathEditMode="relative" rAng="0" ptsTypes="aaaaaaaaaaa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5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5E-6 -0.02845 C 0.0085 -0.01064 0.01719 0.00694 0.01754 0.02475 C 0.01789 0.04257 0.00573 0.06084 0.0019 0.07865 C -0.0019 0.09646 -0.0059 0.11381 -0.00555 0.13047 C -0.0052 0.14712 0.0073 0.15938 0.00365 0.17881 C 5E-6 0.19778 -0.02171 0.22623 -0.02778 0.24567 C -0.03386 0.26486 -0.03525 0.27088 -0.03247 0.29471 C -0.02969 0.31853 -0.02362 0.34166 -0.01112 0.38862 C 0.00139 0.43558 0.03907 0.517 0.04254 0.57669 C 0.04601 0.63637 0.01546 0.66505 0.01025 0.74671 C 0.00504 0.82836 0.01129 0.99954 0.01164 1.06593 " pathEditMode="relative" rAng="0" ptsTypes="aaaaaaaaa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5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88889E-6 -4.32339E-6 C 0.00851 0.01782 0.01719 0.0354 0.01754 0.05321 C 0.01789 0.07102 0.00573 0.08953 0.00191 0.10711 C -0.00191 0.12492 -0.0059 0.14227 -0.00555 0.15915 C -0.0052 0.17581 0.0073 0.18807 0.00365 0.20727 C -3.88889E-6 0.22647 -0.0217 0.25469 -0.02777 0.27389 C -0.03385 0.29355 -0.03524 0.29956 -0.03246 0.32339 C -0.02968 0.34722 -0.02361 0.37035 -0.01111 0.41708 C 0.00139 0.46403 0.03907 0.54523 0.04254 0.60514 C 0.04601 0.66482 0.02153 0.69605 0.01025 0.77516 C -0.00104 0.85427 -0.01736 1.01666 -0.02465 1.08027 " pathEditMode="relative" rAng="0" ptsTypes="aaaaaaaaaaa">
                                      <p:cBhvr>
                                        <p:cTn id="2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5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1.66667E-6 -3.57391E-6 C 0.00851 0.01782 0.01719 0.0354 0.01754 0.05321 C 0.01788 0.07102 0.00573 0.08952 0.00191 0.10711 C -0.00191 0.12492 -0.0059 0.14227 -0.00555 0.15915 C -0.00521 0.17604 0.00729 0.18807 0.00365 0.2075 C -1.66667E-6 0.22647 -0.0217 0.25469 -0.02778 0.27412 C -0.03385 0.29355 -0.03524 0.29956 -0.03246 0.32339 C -0.02969 0.34722 -0.02361 0.37035 -0.01111 0.41708 C 0.00139 0.46426 0.03906 0.54546 0.04254 0.60514 C 0.04601 0.66459 0.02049 0.6935 0.01024 0.77516 C -1.66667E-6 0.85682 -0.01302 1.02846 -0.0191 1.09508 " pathEditMode="relative" rAng="0" ptsTypes="aaaaaaaaaaa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54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66667E-6 -2.43581E-6 C 0.00851 0.01781 0.01719 0.03539 0.01753 0.05321 C 0.01788 0.07102 0.00573 0.08952 0.00191 0.1071 C -0.00191 0.12492 -0.0059 0.14226 -0.00556 0.15915 C -0.00521 0.17581 0.00729 0.1883 0.00364 0.2075 C 1.66667E-6 0.22647 -0.0217 0.25469 -0.02778 0.27412 C -0.03386 0.29355 -0.03524 0.29956 -0.03247 0.32339 C -0.02969 0.34722 -0.00625 0.37035 -0.01111 0.41731 C -0.01597 0.46426 -0.06493 0.54569 -0.06146 0.60537 C -0.05799 0.66505 0.01944 0.6979 0.01024 0.77516 C 0.00104 0.85219 -0.10556 1.01643 -0.11667 1.06755 C -0.12778 1.11867 -0.06927 1.07935 -0.05677 1.08235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5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5E-6 -0.02845 C 0.0085 -0.01064 0.01719 0.00694 0.01754 0.02475 C 0.01789 0.04256 0.00573 0.0606 0.0019 0.07842 C -0.0019 0.09623 -0.0059 0.11358 -0.00555 0.13069 C -0.0052 0.14735 0.0073 0.15961 0.00365 0.17881 C 5E-6 0.19801 -0.02171 0.22623 -0.02778 0.24566 C -0.03386 0.26486 -0.03889 0.27365 -0.03247 0.29493 C -0.02605 0.31598 -0.0019 0.32639 0.0106 0.37335 C 0.0231 0.42054 0.04254 0.51446 0.04254 0.57668 C 0.04254 0.63867 0.01407 0.66412 0.01025 0.74624 C 0.00643 0.82905 0.01737 1.00347 0.0191 1.07078 " pathEditMode="relative" rAng="0" ptsTypes="aaaaaaaaa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5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remove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88889E-6 -9.32223E-7 C 0.00851 0.01781 0.01719 0.03539 0.01754 0.0532 C 0.01789 0.07079 0.00573 0.08952 0.00191 0.1071 C -0.00191 0.12491 -0.0059 0.14203 -0.00555 0.15915 C -0.0052 0.17604 0.0073 0.1883 0.00365 0.2075 C -3.88889E-6 0.22646 -0.0217 0.25469 -0.02777 0.27412 C -0.03385 0.29355 -0.03524 0.29933 -0.03246 0.32316 C -0.02968 0.34721 -0.02361 0.37011 -0.01111 0.4173 C 0.00139 0.46426 0.03907 0.54546 0.04254 0.60514 C 0.04601 0.66482 0.02362 0.69396 0.01025 0.77516 C -0.00312 0.85612 -0.02777 1.02475 -0.03784 1.09045 " pathEditMode="relative" rAng="0" ptsTypes="aaaaaaaaaaa">
                                      <p:cBhvr>
                                        <p:cTn id="2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54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remove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1.66667E-6 -4.89475E-6 C 0.00851 0.01782 0.01719 0.0354 0.01753 0.05298 C 0.01788 0.07102 0.00573 0.08953 0.00191 0.10688 C -0.00191 0.12492 -0.0059 0.14227 -0.00556 0.15892 C -0.00521 0.17604 0.00729 0.1883 0.00364 0.2075 C 1.66667E-6 0.22647 -0.0217 0.25469 -0.02778 0.27343 C -0.03386 0.29355 -0.03524 0.29957 -0.03247 0.3227 C -0.02969 0.34675 -0.03368 0.37035 -0.01111 0.41731 C 0.01146 0.46427 0.08958 0.54338 0.10295 0.60421 C 0.11632 0.66482 0.06285 0.70669 0.06944 0.78233 C 0.07604 0.85797 0.12726 1.00116 0.14236 1.05876 " pathEditMode="relative" rAng="0" ptsTypes="aaaaaaaaa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5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remove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5E-6 -0.02845 C 0.0085 -0.01041 0.01719 0.00694 0.01754 0.02475 C 0.01789 0.04256 0.00573 0.06107 0.0019 0.07865 C -0.0019 0.09646 -0.0059 0.11381 -0.00555 0.1307 C -0.0052 0.14735 0.0073 0.15961 0.00365 0.17904 C 5E-6 0.19801 -0.02171 0.22623 -0.02778 0.24566 C -0.03386 0.2651 -0.03525 0.27111 -0.03247 0.29494 C -0.02969 0.31876 -0.02362 0.34189 -0.01112 0.38885 C 0.00139 0.43581 0.03907 0.517 0.04254 0.57668 C 0.04601 0.63637 0.02518 0.66829 0.01025 0.74671 C -0.00468 0.82512 -0.03525 0.98404 -0.04723 1.0465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3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remove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3.88889E-6 -2.07032E-6 C 0.00851 0.01781 0.01719 0.03539 0.01754 0.05321 C 0.01789 0.07102 0.00573 0.08952 0.00191 0.1071 C -0.00191 0.12492 -0.0059 0.14226 -0.00555 0.15915 C -0.0052 0.17604 0.0073 0.1883 0.00365 0.2075 C -3.88889E-6 0.22647 -0.0217 0.25469 -0.02777 0.27412 C -0.03385 0.29355 -0.03524 0.29956 -0.03246 0.32339 C -0.02968 0.34721 -0.01215 0.37243 -0.01111 0.4173 C -0.01007 0.46218 -0.03003 0.53297 -0.02656 0.59265 C -0.02309 0.65233 -0.00086 0.70067 0.01025 0.77516 C 0.02136 0.84964 0.03368 0.98473 0.03976 1.03979 " pathEditMode="relative" rAng="0" ptsTypes="aaaaaaaaaaa">
                                      <p:cBhvr>
                                        <p:cTn id="3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5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0.00035 0.15463 C -0.01736 0.04514 -0.0342 -0.06389 -0.04948 -0.06436 C -0.06476 -0.06482 -0.07517 0.1662 -0.09201 0.15231 C -0.10885 0.13842 -0.13073 -0.14885 -0.15035 -0.14885 C -0.16997 -0.14885 -0.17934 0.2956 -0.20955 0.15231 C -0.23976 0.00926 -0.30625 -0.76598 -0.3316 -1.00787 " pathEditMode="relative" rAng="0" ptsTypes="AAAAAA">
                                      <p:cBhvr>
                                        <p:cTn id="4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5682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2.22222E-6 0.05787 L -2.22222E-6 0.54398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68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Damper Parts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Parallel Blade Damper</a:t>
            </a:r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auto">
          <a:xfrm rot="5520000">
            <a:off x="2878138" y="4873625"/>
            <a:ext cx="63500" cy="19050"/>
          </a:xfrm>
          <a:prstGeom prst="ellipse">
            <a:avLst/>
          </a:prstGeom>
          <a:solidFill>
            <a:srgbClr val="0099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0" name="Oval 6"/>
          <p:cNvSpPr>
            <a:spLocks noChangeArrowheads="1"/>
          </p:cNvSpPr>
          <p:nvPr/>
        </p:nvSpPr>
        <p:spPr bwMode="auto">
          <a:xfrm rot="5520000">
            <a:off x="2897543" y="2954337"/>
            <a:ext cx="63500" cy="19050"/>
          </a:xfrm>
          <a:prstGeom prst="ellipse">
            <a:avLst/>
          </a:prstGeom>
          <a:solidFill>
            <a:srgbClr val="0099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1" name="Line 7"/>
          <p:cNvSpPr>
            <a:spLocks noChangeAspect="1" noChangeShapeType="1"/>
          </p:cNvSpPr>
          <p:nvPr/>
        </p:nvSpPr>
        <p:spPr bwMode="auto">
          <a:xfrm rot="5520000" flipV="1">
            <a:off x="2966245" y="2993232"/>
            <a:ext cx="136525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2" name="Line 8"/>
          <p:cNvSpPr>
            <a:spLocks noChangeAspect="1" noChangeShapeType="1"/>
          </p:cNvSpPr>
          <p:nvPr/>
        </p:nvSpPr>
        <p:spPr bwMode="auto">
          <a:xfrm rot="5520000">
            <a:off x="2949576" y="3141664"/>
            <a:ext cx="160338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3" name="Line 9"/>
          <p:cNvSpPr>
            <a:spLocks noChangeAspect="1" noChangeShapeType="1"/>
          </p:cNvSpPr>
          <p:nvPr/>
        </p:nvSpPr>
        <p:spPr bwMode="auto">
          <a:xfrm rot="5520000">
            <a:off x="2626519" y="3607594"/>
            <a:ext cx="61753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4" name="Line 10"/>
          <p:cNvSpPr>
            <a:spLocks noChangeAspect="1" noChangeShapeType="1"/>
          </p:cNvSpPr>
          <p:nvPr/>
        </p:nvSpPr>
        <p:spPr bwMode="auto">
          <a:xfrm rot="5520000" flipH="1">
            <a:off x="2746376" y="4676776"/>
            <a:ext cx="138113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5" name="Line 11"/>
          <p:cNvSpPr>
            <a:spLocks noChangeAspect="1" noChangeShapeType="1"/>
          </p:cNvSpPr>
          <p:nvPr/>
        </p:nvSpPr>
        <p:spPr bwMode="auto">
          <a:xfrm rot="5520000" flipH="1" flipV="1">
            <a:off x="2740820" y="4528345"/>
            <a:ext cx="158750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6" name="Line 12"/>
          <p:cNvSpPr>
            <a:spLocks noChangeAspect="1" noChangeShapeType="1"/>
          </p:cNvSpPr>
          <p:nvPr/>
        </p:nvSpPr>
        <p:spPr bwMode="auto">
          <a:xfrm rot="5520000" flipH="1">
            <a:off x="2605881" y="4223544"/>
            <a:ext cx="61753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7" name="Oval 13"/>
          <p:cNvSpPr>
            <a:spLocks noChangeAspect="1" noChangeArrowheads="1"/>
          </p:cNvSpPr>
          <p:nvPr/>
        </p:nvSpPr>
        <p:spPr bwMode="auto">
          <a:xfrm rot="5520000">
            <a:off x="2878139" y="3870326"/>
            <a:ext cx="92075" cy="92075"/>
          </a:xfrm>
          <a:prstGeom prst="ellipse">
            <a:avLst/>
          </a:prstGeom>
          <a:solidFill>
            <a:schemeClr val="tx1"/>
          </a:solidFill>
          <a:ln w="19050" cap="rnd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8" name="Line 14"/>
          <p:cNvSpPr>
            <a:spLocks noChangeAspect="1" noChangeShapeType="1"/>
          </p:cNvSpPr>
          <p:nvPr/>
        </p:nvSpPr>
        <p:spPr bwMode="auto">
          <a:xfrm rot="5520000" flipH="1">
            <a:off x="2923383" y="2967832"/>
            <a:ext cx="68263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59" name="Line 15"/>
          <p:cNvSpPr>
            <a:spLocks noChangeAspect="1" noChangeShapeType="1"/>
          </p:cNvSpPr>
          <p:nvPr/>
        </p:nvSpPr>
        <p:spPr bwMode="auto">
          <a:xfrm rot="5520000" flipH="1">
            <a:off x="2858295" y="4863307"/>
            <a:ext cx="68263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1" name="Oval 17"/>
          <p:cNvSpPr>
            <a:spLocks noChangeArrowheads="1"/>
          </p:cNvSpPr>
          <p:nvPr/>
        </p:nvSpPr>
        <p:spPr bwMode="auto">
          <a:xfrm rot="5520000">
            <a:off x="4798220" y="4874419"/>
            <a:ext cx="63500" cy="19050"/>
          </a:xfrm>
          <a:prstGeom prst="ellipse">
            <a:avLst/>
          </a:prstGeom>
          <a:solidFill>
            <a:srgbClr val="0099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2" name="Oval 18"/>
          <p:cNvSpPr>
            <a:spLocks noChangeArrowheads="1"/>
          </p:cNvSpPr>
          <p:nvPr/>
        </p:nvSpPr>
        <p:spPr bwMode="auto">
          <a:xfrm rot="5520000">
            <a:off x="4820445" y="2953544"/>
            <a:ext cx="63500" cy="19050"/>
          </a:xfrm>
          <a:prstGeom prst="ellipse">
            <a:avLst/>
          </a:prstGeom>
          <a:solidFill>
            <a:srgbClr val="009900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3" name="Line 19"/>
          <p:cNvSpPr>
            <a:spLocks noChangeAspect="1" noChangeShapeType="1"/>
          </p:cNvSpPr>
          <p:nvPr/>
        </p:nvSpPr>
        <p:spPr bwMode="auto">
          <a:xfrm rot="5520000" flipV="1">
            <a:off x="4886327" y="2994027"/>
            <a:ext cx="136525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4" name="Line 20"/>
          <p:cNvSpPr>
            <a:spLocks noChangeAspect="1" noChangeShapeType="1"/>
          </p:cNvSpPr>
          <p:nvPr/>
        </p:nvSpPr>
        <p:spPr bwMode="auto">
          <a:xfrm rot="5520000">
            <a:off x="4869657" y="3142458"/>
            <a:ext cx="160338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5" name="Line 21"/>
          <p:cNvSpPr>
            <a:spLocks noChangeAspect="1" noChangeShapeType="1"/>
          </p:cNvSpPr>
          <p:nvPr/>
        </p:nvSpPr>
        <p:spPr bwMode="auto">
          <a:xfrm rot="5520000">
            <a:off x="4546601" y="3608388"/>
            <a:ext cx="61753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6" name="Line 22"/>
          <p:cNvSpPr>
            <a:spLocks noChangeAspect="1" noChangeShapeType="1"/>
          </p:cNvSpPr>
          <p:nvPr/>
        </p:nvSpPr>
        <p:spPr bwMode="auto">
          <a:xfrm rot="5520000" flipH="1">
            <a:off x="4666458" y="4677571"/>
            <a:ext cx="138113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7" name="Line 23"/>
          <p:cNvSpPr>
            <a:spLocks noChangeAspect="1" noChangeShapeType="1"/>
          </p:cNvSpPr>
          <p:nvPr/>
        </p:nvSpPr>
        <p:spPr bwMode="auto">
          <a:xfrm rot="5520000" flipH="1" flipV="1">
            <a:off x="4660901" y="4529139"/>
            <a:ext cx="158750" cy="160337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8" name="Line 24"/>
          <p:cNvSpPr>
            <a:spLocks noChangeAspect="1" noChangeShapeType="1"/>
          </p:cNvSpPr>
          <p:nvPr/>
        </p:nvSpPr>
        <p:spPr bwMode="auto">
          <a:xfrm rot="5520000" flipH="1">
            <a:off x="4525963" y="4224338"/>
            <a:ext cx="61753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69" name="Oval 25"/>
          <p:cNvSpPr>
            <a:spLocks noChangeAspect="1" noChangeArrowheads="1"/>
          </p:cNvSpPr>
          <p:nvPr/>
        </p:nvSpPr>
        <p:spPr bwMode="auto">
          <a:xfrm rot="5520000">
            <a:off x="4798221" y="3871120"/>
            <a:ext cx="92075" cy="92075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0" name="Line 26"/>
          <p:cNvSpPr>
            <a:spLocks noChangeAspect="1" noChangeShapeType="1"/>
          </p:cNvSpPr>
          <p:nvPr/>
        </p:nvSpPr>
        <p:spPr bwMode="auto">
          <a:xfrm rot="5520000" flipH="1">
            <a:off x="4843464" y="2968625"/>
            <a:ext cx="68263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1" name="Line 27"/>
          <p:cNvSpPr>
            <a:spLocks noChangeAspect="1" noChangeShapeType="1"/>
          </p:cNvSpPr>
          <p:nvPr/>
        </p:nvSpPr>
        <p:spPr bwMode="auto">
          <a:xfrm rot="5520000" flipH="1">
            <a:off x="4778376" y="4864100"/>
            <a:ext cx="68263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1752601" y="4060825"/>
            <a:ext cx="13652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1752601" y="3787775"/>
            <a:ext cx="13652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 flipV="1">
            <a:off x="1889125" y="3787775"/>
            <a:ext cx="0" cy="27305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1889126" y="3924300"/>
            <a:ext cx="9207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8" name="Line 34"/>
          <p:cNvSpPr>
            <a:spLocks noChangeShapeType="1"/>
          </p:cNvSpPr>
          <p:nvPr/>
        </p:nvSpPr>
        <p:spPr bwMode="auto">
          <a:xfrm flipH="1">
            <a:off x="5867401" y="4060825"/>
            <a:ext cx="13652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 flipH="1">
            <a:off x="5867401" y="3787775"/>
            <a:ext cx="13652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80" name="Line 36"/>
          <p:cNvSpPr>
            <a:spLocks noChangeShapeType="1"/>
          </p:cNvSpPr>
          <p:nvPr/>
        </p:nvSpPr>
        <p:spPr bwMode="auto">
          <a:xfrm flipH="1" flipV="1">
            <a:off x="5867400" y="3787775"/>
            <a:ext cx="0" cy="27305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sp>
        <p:nvSpPr>
          <p:cNvPr id="81" name="Line 37"/>
          <p:cNvSpPr>
            <a:spLocks noChangeShapeType="1"/>
          </p:cNvSpPr>
          <p:nvPr/>
        </p:nvSpPr>
        <p:spPr bwMode="auto">
          <a:xfrm flipH="1">
            <a:off x="5775326" y="3924300"/>
            <a:ext cx="92075" cy="0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 sz="1800"/>
          </a:p>
        </p:txBody>
      </p:sp>
      <p:grpSp>
        <p:nvGrpSpPr>
          <p:cNvPr id="82" name="Group 76"/>
          <p:cNvGrpSpPr>
            <a:grpSpLocks/>
          </p:cNvGrpSpPr>
          <p:nvPr/>
        </p:nvGrpSpPr>
        <p:grpSpPr bwMode="auto">
          <a:xfrm>
            <a:off x="1630363" y="4165600"/>
            <a:ext cx="4603750" cy="798512"/>
            <a:chOff x="2771" y="2621"/>
            <a:chExt cx="2900" cy="503"/>
          </a:xfrm>
        </p:grpSpPr>
        <p:sp>
          <p:nvSpPr>
            <p:cNvPr id="83" name="Text Box 62"/>
            <p:cNvSpPr txBox="1">
              <a:spLocks noChangeArrowheads="1"/>
            </p:cNvSpPr>
            <p:nvPr/>
          </p:nvSpPr>
          <p:spPr bwMode="auto">
            <a:xfrm>
              <a:off x="5008" y="2877"/>
              <a:ext cx="663" cy="247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Arial" charset="0"/>
                </a:rPr>
                <a:t>Frame</a:t>
              </a:r>
            </a:p>
          </p:txBody>
        </p:sp>
        <p:sp>
          <p:nvSpPr>
            <p:cNvPr id="84" name="AutoShape 63"/>
            <p:cNvSpPr>
              <a:spLocks noChangeAspect="1" noChangeArrowheads="1"/>
            </p:cNvSpPr>
            <p:nvPr/>
          </p:nvSpPr>
          <p:spPr bwMode="auto">
            <a:xfrm rot="5400000" flipH="1" flipV="1">
              <a:off x="2795" y="2597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5" name="AutoShape 66"/>
            <p:cNvSpPr>
              <a:spLocks noChangeAspect="1" noChangeArrowheads="1"/>
            </p:cNvSpPr>
            <p:nvPr/>
          </p:nvSpPr>
          <p:spPr bwMode="auto">
            <a:xfrm rot="5400000" flipH="1" flipV="1">
              <a:off x="5438" y="2597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86" name="Group 78"/>
          <p:cNvGrpSpPr>
            <a:grpSpLocks/>
          </p:cNvGrpSpPr>
          <p:nvPr/>
        </p:nvGrpSpPr>
        <p:grpSpPr bwMode="auto">
          <a:xfrm>
            <a:off x="3082925" y="3983037"/>
            <a:ext cx="1733550" cy="1103313"/>
            <a:chOff x="3686" y="2506"/>
            <a:chExt cx="1092" cy="695"/>
          </a:xfrm>
        </p:grpSpPr>
        <p:sp>
          <p:nvSpPr>
            <p:cNvPr id="87" name="Text Box 64"/>
            <p:cNvSpPr txBox="1">
              <a:spLocks noChangeArrowheads="1"/>
            </p:cNvSpPr>
            <p:nvPr/>
          </p:nvSpPr>
          <p:spPr bwMode="auto">
            <a:xfrm>
              <a:off x="3888" y="2794"/>
              <a:ext cx="663" cy="407"/>
            </a:xfrm>
            <a:prstGeom prst="rect">
              <a:avLst/>
            </a:prstGeom>
            <a:solidFill>
              <a:srgbClr val="000099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Arial" charset="0"/>
                </a:rPr>
                <a:t>Axles or Shafts</a:t>
              </a:r>
            </a:p>
          </p:txBody>
        </p:sp>
        <p:sp>
          <p:nvSpPr>
            <p:cNvPr id="88" name="AutoShape 65"/>
            <p:cNvSpPr>
              <a:spLocks noChangeAspect="1" noChangeArrowheads="1"/>
            </p:cNvSpPr>
            <p:nvPr/>
          </p:nvSpPr>
          <p:spPr bwMode="auto">
            <a:xfrm rot="2610728" flipH="1" flipV="1">
              <a:off x="3686" y="2506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00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9" name="AutoShape 67"/>
            <p:cNvSpPr>
              <a:spLocks noChangeAspect="1" noChangeArrowheads="1"/>
            </p:cNvSpPr>
            <p:nvPr/>
          </p:nvSpPr>
          <p:spPr bwMode="auto">
            <a:xfrm rot="18989272" flipV="1">
              <a:off x="4608" y="2506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00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90" name="Group 77"/>
          <p:cNvGrpSpPr>
            <a:grpSpLocks/>
          </p:cNvGrpSpPr>
          <p:nvPr/>
        </p:nvGrpSpPr>
        <p:grpSpPr bwMode="auto">
          <a:xfrm>
            <a:off x="3038475" y="3433763"/>
            <a:ext cx="1778000" cy="392113"/>
            <a:chOff x="3658" y="2160"/>
            <a:chExt cx="1120" cy="247"/>
          </a:xfrm>
        </p:grpSpPr>
        <p:sp>
          <p:nvSpPr>
            <p:cNvPr id="91" name="Text Box 68"/>
            <p:cNvSpPr txBox="1">
              <a:spLocks noChangeArrowheads="1"/>
            </p:cNvSpPr>
            <p:nvPr/>
          </p:nvSpPr>
          <p:spPr bwMode="auto">
            <a:xfrm>
              <a:off x="3888" y="2160"/>
              <a:ext cx="663" cy="247"/>
            </a:xfrm>
            <a:prstGeom prst="rect">
              <a:avLst/>
            </a:prstGeom>
            <a:solidFill>
              <a:srgbClr val="990099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1"/>
                  </a:solidFill>
                  <a:latin typeface="Arial" charset="0"/>
                </a:rPr>
                <a:t>Blades</a:t>
              </a:r>
            </a:p>
          </p:txBody>
        </p:sp>
        <p:sp>
          <p:nvSpPr>
            <p:cNvPr id="92" name="AutoShape 69"/>
            <p:cNvSpPr>
              <a:spLocks noChangeAspect="1" noChangeArrowheads="1"/>
            </p:cNvSpPr>
            <p:nvPr/>
          </p:nvSpPr>
          <p:spPr bwMode="auto">
            <a:xfrm rot="2610728" flipH="1" flipV="1">
              <a:off x="3658" y="2160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9900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93" name="AutoShape 70"/>
            <p:cNvSpPr>
              <a:spLocks noChangeAspect="1" noChangeArrowheads="1"/>
            </p:cNvSpPr>
            <p:nvPr/>
          </p:nvSpPr>
          <p:spPr bwMode="auto">
            <a:xfrm rot="18989272" flipV="1">
              <a:off x="4608" y="2160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9900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94" name="Group 79"/>
          <p:cNvGrpSpPr>
            <a:grpSpLocks/>
          </p:cNvGrpSpPr>
          <p:nvPr/>
        </p:nvGrpSpPr>
        <p:grpSpPr bwMode="auto">
          <a:xfrm>
            <a:off x="2946400" y="2519362"/>
            <a:ext cx="1962150" cy="2814638"/>
            <a:chOff x="3600" y="1584"/>
            <a:chExt cx="1236" cy="1773"/>
          </a:xfrm>
        </p:grpSpPr>
        <p:sp>
          <p:nvSpPr>
            <p:cNvPr id="95" name="Text Box 71"/>
            <p:cNvSpPr txBox="1">
              <a:spLocks noChangeArrowheads="1"/>
            </p:cNvSpPr>
            <p:nvPr/>
          </p:nvSpPr>
          <p:spPr bwMode="auto">
            <a:xfrm>
              <a:off x="3888" y="1584"/>
              <a:ext cx="663" cy="247"/>
            </a:xfrm>
            <a:prstGeom prst="rect">
              <a:avLst/>
            </a:prstGeom>
            <a:solidFill>
              <a:srgbClr val="009900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1"/>
                  </a:solidFill>
                  <a:latin typeface="Arial" charset="0"/>
                </a:rPr>
                <a:t>Seals</a:t>
              </a:r>
            </a:p>
          </p:txBody>
        </p:sp>
        <p:sp>
          <p:nvSpPr>
            <p:cNvPr id="96" name="AutoShape 72"/>
            <p:cNvSpPr>
              <a:spLocks noChangeAspect="1" noChangeArrowheads="1"/>
            </p:cNvSpPr>
            <p:nvPr/>
          </p:nvSpPr>
          <p:spPr bwMode="auto">
            <a:xfrm rot="18989272" flipH="1">
              <a:off x="3600" y="1670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99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97" name="AutoShape 73"/>
            <p:cNvSpPr>
              <a:spLocks noChangeAspect="1" noChangeArrowheads="1"/>
            </p:cNvSpPr>
            <p:nvPr/>
          </p:nvSpPr>
          <p:spPr bwMode="auto">
            <a:xfrm rot="2610728">
              <a:off x="4608" y="1670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99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98" name="AutoShape 74"/>
            <p:cNvSpPr>
              <a:spLocks noChangeAspect="1" noChangeArrowheads="1"/>
            </p:cNvSpPr>
            <p:nvPr/>
          </p:nvSpPr>
          <p:spPr bwMode="auto">
            <a:xfrm rot="2610728" flipH="1" flipV="1">
              <a:off x="3658" y="3139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99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99" name="AutoShape 75"/>
            <p:cNvSpPr>
              <a:spLocks noChangeAspect="1" noChangeArrowheads="1"/>
            </p:cNvSpPr>
            <p:nvPr/>
          </p:nvSpPr>
          <p:spPr bwMode="auto">
            <a:xfrm rot="18989272" flipV="1">
              <a:off x="4666" y="3139"/>
              <a:ext cx="170" cy="218"/>
            </a:xfrm>
            <a:prstGeom prst="rightArrow">
              <a:avLst>
                <a:gd name="adj1" fmla="val 41833"/>
                <a:gd name="adj2" fmla="val 53556"/>
              </a:avLst>
            </a:prstGeom>
            <a:solidFill>
              <a:srgbClr val="0099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7802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David Sellers\My Documents\Technical Pictures\Greenheck Damper Sample\Flat plate blade close-up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09800" y="609600"/>
            <a:ext cx="60960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Conventional, Flat Plate Blade Cross-Section</a:t>
            </a:r>
          </a:p>
        </p:txBody>
      </p:sp>
    </p:spTree>
    <p:extLst>
      <p:ext uri="{BB962C8B-B14F-4D97-AF65-F5344CB8AC3E}">
        <p14:creationId xmlns:p14="http://schemas.microsoft.com/office/powerpoint/2010/main" val="30233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David Sellers\My Documents\Technical Pictures\Greenheck Damper Sample\Airfoil Blade Close-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5257800" cy="11430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Greenheck’s</a:t>
            </a:r>
            <a:r>
              <a:rPr lang="en-US" dirty="0">
                <a:solidFill>
                  <a:schemeClr val="bg1"/>
                </a:solidFill>
              </a:rPr>
              <a:t> Airfoil Blade Cross-Section</a:t>
            </a:r>
          </a:p>
        </p:txBody>
      </p:sp>
    </p:spTree>
    <p:extLst>
      <p:ext uri="{BB962C8B-B14F-4D97-AF65-F5344CB8AC3E}">
        <p14:creationId xmlns:p14="http://schemas.microsoft.com/office/powerpoint/2010/main" val="77483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David Sellers\My Documents\Technical Pictures\Greenheck Damper Sample\Seals Close-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67000" y="-1142999"/>
            <a:ext cx="6858000" cy="914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648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Seal Details</a:t>
            </a:r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3657600" y="4343400"/>
            <a:ext cx="2590800" cy="40011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Blade seals</a:t>
            </a:r>
          </a:p>
        </p:txBody>
      </p:sp>
      <p:sp>
        <p:nvSpPr>
          <p:cNvPr id="7" name="AutoShape 66"/>
          <p:cNvSpPr>
            <a:spLocks noChangeAspect="1" noChangeArrowheads="1"/>
          </p:cNvSpPr>
          <p:nvPr/>
        </p:nvSpPr>
        <p:spPr bwMode="auto">
          <a:xfrm rot="8364364" flipH="1" flipV="1">
            <a:off x="7206737" y="4015199"/>
            <a:ext cx="356533" cy="457200"/>
          </a:xfrm>
          <a:prstGeom prst="rightArrow">
            <a:avLst>
              <a:gd name="adj1" fmla="val 41833"/>
              <a:gd name="adj2" fmla="val 53556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AutoShape 66"/>
          <p:cNvSpPr>
            <a:spLocks noChangeAspect="1" noChangeArrowheads="1"/>
          </p:cNvSpPr>
          <p:nvPr/>
        </p:nvSpPr>
        <p:spPr bwMode="auto">
          <a:xfrm rot="2986904" flipH="1" flipV="1">
            <a:off x="2321198" y="3636530"/>
            <a:ext cx="356533" cy="457200"/>
          </a:xfrm>
          <a:prstGeom prst="rightArrow">
            <a:avLst>
              <a:gd name="adj1" fmla="val 41833"/>
              <a:gd name="adj2" fmla="val 53556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" name="Text Box 62"/>
          <p:cNvSpPr txBox="1">
            <a:spLocks noChangeArrowheads="1"/>
          </p:cNvSpPr>
          <p:nvPr/>
        </p:nvSpPr>
        <p:spPr bwMode="auto">
          <a:xfrm>
            <a:off x="4800600" y="3429000"/>
            <a:ext cx="2590800" cy="400110"/>
          </a:xfrm>
          <a:prstGeom prst="rect">
            <a:avLst/>
          </a:prstGeom>
          <a:solidFill>
            <a:srgbClr val="0000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Jamb Seal</a:t>
            </a:r>
          </a:p>
        </p:txBody>
      </p:sp>
      <p:sp>
        <p:nvSpPr>
          <p:cNvPr id="10" name="AutoShape 66"/>
          <p:cNvSpPr>
            <a:spLocks noChangeAspect="1" noChangeArrowheads="1"/>
          </p:cNvSpPr>
          <p:nvPr/>
        </p:nvSpPr>
        <p:spPr bwMode="auto">
          <a:xfrm rot="3766903" flipH="1" flipV="1">
            <a:off x="4454797" y="2916670"/>
            <a:ext cx="356533" cy="457200"/>
          </a:xfrm>
          <a:prstGeom prst="rightArrow">
            <a:avLst>
              <a:gd name="adj1" fmla="val 41833"/>
              <a:gd name="adj2" fmla="val 53556"/>
            </a:avLst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695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vs. Opposed Blade Dampers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Parallel Blade Damper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Opposed Blade Damper</a:t>
            </a:r>
          </a:p>
        </p:txBody>
      </p:sp>
      <p:grpSp>
        <p:nvGrpSpPr>
          <p:cNvPr id="2" name="Group 46"/>
          <p:cNvGrpSpPr/>
          <p:nvPr/>
        </p:nvGrpSpPr>
        <p:grpSpPr>
          <a:xfrm rot="5280000">
            <a:off x="6369367" y="3733479"/>
            <a:ext cx="1982145" cy="379412"/>
            <a:chOff x="4752975" y="3763963"/>
            <a:chExt cx="1982145" cy="379412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 rot="120000">
              <a:off x="6671620" y="399605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 rot="120000">
              <a:off x="4752975" y="392112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5" name="Line 7"/>
            <p:cNvSpPr>
              <a:spLocks noChangeAspect="1" noChangeShapeType="1"/>
            </p:cNvSpPr>
            <p:nvPr/>
          </p:nvSpPr>
          <p:spPr bwMode="auto">
            <a:xfrm rot="120000" flipV="1">
              <a:off x="4826000" y="3763963"/>
              <a:ext cx="136525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6" name="Line 8"/>
            <p:cNvSpPr>
              <a:spLocks noChangeAspect="1" noChangeShapeType="1"/>
            </p:cNvSpPr>
            <p:nvPr/>
          </p:nvSpPr>
          <p:spPr bwMode="auto">
            <a:xfrm rot="120000">
              <a:off x="4962525" y="3768725"/>
              <a:ext cx="160338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7" name="Line 9"/>
            <p:cNvSpPr>
              <a:spLocks noChangeAspect="1" noChangeShapeType="1"/>
            </p:cNvSpPr>
            <p:nvPr/>
          </p:nvSpPr>
          <p:spPr bwMode="auto">
            <a:xfrm rot="120000">
              <a:off x="5119688" y="3943350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8" name="Line 10"/>
            <p:cNvSpPr>
              <a:spLocks noChangeAspect="1" noChangeShapeType="1"/>
            </p:cNvSpPr>
            <p:nvPr/>
          </p:nvSpPr>
          <p:spPr bwMode="auto">
            <a:xfrm rot="120000" flipH="1">
              <a:off x="6508750" y="3983038"/>
              <a:ext cx="138113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9" name="Line 11"/>
            <p:cNvSpPr>
              <a:spLocks noChangeAspect="1" noChangeShapeType="1"/>
            </p:cNvSpPr>
            <p:nvPr/>
          </p:nvSpPr>
          <p:spPr bwMode="auto">
            <a:xfrm rot="60000" flipH="1" flipV="1">
              <a:off x="6350000" y="3978276"/>
              <a:ext cx="158750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0" name="Line 12"/>
            <p:cNvSpPr>
              <a:spLocks noChangeAspect="1" noChangeShapeType="1"/>
            </p:cNvSpPr>
            <p:nvPr/>
          </p:nvSpPr>
          <p:spPr bwMode="auto">
            <a:xfrm rot="120000" flipH="1">
              <a:off x="5735638" y="3963988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1" name="Oval 13"/>
            <p:cNvSpPr>
              <a:spLocks noChangeAspect="1" noChangeArrowheads="1"/>
            </p:cNvSpPr>
            <p:nvPr/>
          </p:nvSpPr>
          <p:spPr bwMode="auto">
            <a:xfrm rot="120000">
              <a:off x="5691188" y="3908425"/>
              <a:ext cx="92075" cy="920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 cap="rnd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Line 14"/>
            <p:cNvSpPr>
              <a:spLocks noChangeAspect="1" noChangeShapeType="1"/>
            </p:cNvSpPr>
            <p:nvPr/>
          </p:nvSpPr>
          <p:spPr bwMode="auto">
            <a:xfrm rot="120000" flipH="1">
              <a:off x="4754563" y="3921125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3" name="Line 15"/>
            <p:cNvSpPr>
              <a:spLocks noChangeAspect="1" noChangeShapeType="1"/>
            </p:cNvSpPr>
            <p:nvPr/>
          </p:nvSpPr>
          <p:spPr bwMode="auto">
            <a:xfrm rot="120000" flipH="1">
              <a:off x="6650038" y="3986213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3" name="Group 45"/>
          <p:cNvGrpSpPr/>
          <p:nvPr/>
        </p:nvGrpSpPr>
        <p:grpSpPr>
          <a:xfrm rot="5520000" flipV="1">
            <a:off x="8291514" y="3733784"/>
            <a:ext cx="1977630" cy="379412"/>
            <a:chOff x="6675438" y="3763963"/>
            <a:chExt cx="1977630" cy="379412"/>
          </a:xfrm>
        </p:grpSpPr>
        <p:sp>
          <p:nvSpPr>
            <p:cNvPr id="25" name="Oval 17"/>
            <p:cNvSpPr>
              <a:spLocks noChangeArrowheads="1"/>
            </p:cNvSpPr>
            <p:nvPr/>
          </p:nvSpPr>
          <p:spPr bwMode="auto">
            <a:xfrm rot="120000">
              <a:off x="8589568" y="4000034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 rot="120000">
              <a:off x="6676661" y="3886734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7" name="Line 19"/>
            <p:cNvSpPr>
              <a:spLocks noChangeAspect="1" noChangeShapeType="1"/>
            </p:cNvSpPr>
            <p:nvPr/>
          </p:nvSpPr>
          <p:spPr bwMode="auto">
            <a:xfrm rot="120000" flipV="1">
              <a:off x="6746876" y="3763963"/>
              <a:ext cx="136525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8" name="Line 20"/>
            <p:cNvSpPr>
              <a:spLocks noChangeAspect="1" noChangeShapeType="1"/>
            </p:cNvSpPr>
            <p:nvPr/>
          </p:nvSpPr>
          <p:spPr bwMode="auto">
            <a:xfrm rot="120000">
              <a:off x="6883401" y="3768725"/>
              <a:ext cx="160338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29" name="Line 21"/>
            <p:cNvSpPr>
              <a:spLocks noChangeAspect="1" noChangeShapeType="1"/>
            </p:cNvSpPr>
            <p:nvPr/>
          </p:nvSpPr>
          <p:spPr bwMode="auto">
            <a:xfrm rot="120000">
              <a:off x="7040563" y="3943350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0" name="Line 22"/>
            <p:cNvSpPr>
              <a:spLocks noChangeAspect="1" noChangeShapeType="1"/>
            </p:cNvSpPr>
            <p:nvPr/>
          </p:nvSpPr>
          <p:spPr bwMode="auto">
            <a:xfrm rot="120000" flipH="1">
              <a:off x="8429626" y="3983038"/>
              <a:ext cx="138113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1" name="Line 23"/>
            <p:cNvSpPr>
              <a:spLocks noChangeAspect="1" noChangeShapeType="1"/>
            </p:cNvSpPr>
            <p:nvPr/>
          </p:nvSpPr>
          <p:spPr bwMode="auto">
            <a:xfrm rot="120000" flipH="1" flipV="1">
              <a:off x="8270876" y="3978275"/>
              <a:ext cx="158750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2" name="Line 24"/>
            <p:cNvSpPr>
              <a:spLocks noChangeAspect="1" noChangeShapeType="1"/>
            </p:cNvSpPr>
            <p:nvPr/>
          </p:nvSpPr>
          <p:spPr bwMode="auto">
            <a:xfrm rot="120000" flipH="1">
              <a:off x="7656513" y="3963988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3" name="Oval 25"/>
            <p:cNvSpPr>
              <a:spLocks noChangeAspect="1" noChangeArrowheads="1"/>
            </p:cNvSpPr>
            <p:nvPr/>
          </p:nvSpPr>
          <p:spPr bwMode="auto">
            <a:xfrm rot="120000">
              <a:off x="7612063" y="3908425"/>
              <a:ext cx="92075" cy="920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4" name="Line 26"/>
            <p:cNvSpPr>
              <a:spLocks noChangeAspect="1" noChangeShapeType="1"/>
            </p:cNvSpPr>
            <p:nvPr/>
          </p:nvSpPr>
          <p:spPr bwMode="auto">
            <a:xfrm rot="120000" flipH="1">
              <a:off x="6675438" y="3921125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5" name="Line 27"/>
            <p:cNvSpPr>
              <a:spLocks noChangeAspect="1" noChangeShapeType="1"/>
            </p:cNvSpPr>
            <p:nvPr/>
          </p:nvSpPr>
          <p:spPr bwMode="auto">
            <a:xfrm rot="120000" flipH="1">
              <a:off x="8570913" y="3986213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188075" y="3787775"/>
            <a:ext cx="228600" cy="273050"/>
            <a:chOff x="2880" y="2074"/>
            <a:chExt cx="144" cy="172"/>
          </a:xfrm>
        </p:grpSpPr>
        <p:sp>
          <p:nvSpPr>
            <p:cNvPr id="37" name="Line 29"/>
            <p:cNvSpPr>
              <a:spLocks noChangeShapeType="1"/>
            </p:cNvSpPr>
            <p:nvPr/>
          </p:nvSpPr>
          <p:spPr bwMode="auto">
            <a:xfrm>
              <a:off x="2880" y="2246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2880" y="2074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39" name="Line 31"/>
            <p:cNvSpPr>
              <a:spLocks noChangeShapeType="1"/>
            </p:cNvSpPr>
            <p:nvPr/>
          </p:nvSpPr>
          <p:spPr bwMode="auto">
            <a:xfrm flipV="1">
              <a:off x="2966" y="2074"/>
              <a:ext cx="0" cy="172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40" name="Line 32"/>
            <p:cNvSpPr>
              <a:spLocks noChangeShapeType="1"/>
            </p:cNvSpPr>
            <p:nvPr/>
          </p:nvSpPr>
          <p:spPr bwMode="auto">
            <a:xfrm>
              <a:off x="2966" y="2160"/>
              <a:ext cx="5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 flipH="1">
            <a:off x="10210800" y="3787775"/>
            <a:ext cx="228600" cy="273050"/>
            <a:chOff x="2880" y="2074"/>
            <a:chExt cx="144" cy="172"/>
          </a:xfrm>
        </p:grpSpPr>
        <p:sp>
          <p:nvSpPr>
            <p:cNvPr id="42" name="Line 34"/>
            <p:cNvSpPr>
              <a:spLocks noChangeShapeType="1"/>
            </p:cNvSpPr>
            <p:nvPr/>
          </p:nvSpPr>
          <p:spPr bwMode="auto">
            <a:xfrm>
              <a:off x="2880" y="2246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43" name="Line 35"/>
            <p:cNvSpPr>
              <a:spLocks noChangeShapeType="1"/>
            </p:cNvSpPr>
            <p:nvPr/>
          </p:nvSpPr>
          <p:spPr bwMode="auto">
            <a:xfrm>
              <a:off x="2880" y="2074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 flipV="1">
              <a:off x="2966" y="2074"/>
              <a:ext cx="0" cy="172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45" name="Line 37"/>
            <p:cNvSpPr>
              <a:spLocks noChangeShapeType="1"/>
            </p:cNvSpPr>
            <p:nvPr/>
          </p:nvSpPr>
          <p:spPr bwMode="auto">
            <a:xfrm>
              <a:off x="2966" y="2160"/>
              <a:ext cx="5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10" name="Group 47"/>
          <p:cNvGrpSpPr/>
          <p:nvPr/>
        </p:nvGrpSpPr>
        <p:grpSpPr>
          <a:xfrm rot="5400000">
            <a:off x="1933575" y="3733800"/>
            <a:ext cx="1982788" cy="379412"/>
            <a:chOff x="4752975" y="3763963"/>
            <a:chExt cx="1982788" cy="379412"/>
          </a:xfrm>
        </p:grpSpPr>
        <p:sp>
          <p:nvSpPr>
            <p:cNvPr id="49" name="Oval 5"/>
            <p:cNvSpPr>
              <a:spLocks noChangeArrowheads="1"/>
            </p:cNvSpPr>
            <p:nvPr/>
          </p:nvSpPr>
          <p:spPr bwMode="auto">
            <a:xfrm rot="120000">
              <a:off x="6672263" y="395922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 rot="120000">
              <a:off x="4752975" y="392112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1" name="Line 7"/>
            <p:cNvSpPr>
              <a:spLocks noChangeAspect="1" noChangeShapeType="1"/>
            </p:cNvSpPr>
            <p:nvPr/>
          </p:nvSpPr>
          <p:spPr bwMode="auto">
            <a:xfrm rot="120000" flipV="1">
              <a:off x="4826000" y="3763963"/>
              <a:ext cx="136525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2" name="Line 8"/>
            <p:cNvSpPr>
              <a:spLocks noChangeAspect="1" noChangeShapeType="1"/>
            </p:cNvSpPr>
            <p:nvPr/>
          </p:nvSpPr>
          <p:spPr bwMode="auto">
            <a:xfrm rot="120000">
              <a:off x="4962525" y="3768725"/>
              <a:ext cx="160338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3" name="Line 9"/>
            <p:cNvSpPr>
              <a:spLocks noChangeAspect="1" noChangeShapeType="1"/>
            </p:cNvSpPr>
            <p:nvPr/>
          </p:nvSpPr>
          <p:spPr bwMode="auto">
            <a:xfrm rot="120000">
              <a:off x="5119688" y="3943350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4" name="Line 10"/>
            <p:cNvSpPr>
              <a:spLocks noChangeAspect="1" noChangeShapeType="1"/>
            </p:cNvSpPr>
            <p:nvPr/>
          </p:nvSpPr>
          <p:spPr bwMode="auto">
            <a:xfrm rot="120000" flipH="1">
              <a:off x="6508750" y="3983038"/>
              <a:ext cx="138113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5" name="Line 11"/>
            <p:cNvSpPr>
              <a:spLocks noChangeAspect="1" noChangeShapeType="1"/>
            </p:cNvSpPr>
            <p:nvPr/>
          </p:nvSpPr>
          <p:spPr bwMode="auto">
            <a:xfrm rot="120000" flipH="1" flipV="1">
              <a:off x="6350000" y="3978275"/>
              <a:ext cx="158750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6" name="Line 12"/>
            <p:cNvSpPr>
              <a:spLocks noChangeAspect="1" noChangeShapeType="1"/>
            </p:cNvSpPr>
            <p:nvPr/>
          </p:nvSpPr>
          <p:spPr bwMode="auto">
            <a:xfrm rot="120000" flipH="1">
              <a:off x="5735638" y="3963988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7" name="Oval 13"/>
            <p:cNvSpPr>
              <a:spLocks noChangeAspect="1" noChangeArrowheads="1"/>
            </p:cNvSpPr>
            <p:nvPr/>
          </p:nvSpPr>
          <p:spPr bwMode="auto">
            <a:xfrm rot="120000">
              <a:off x="5691188" y="3908425"/>
              <a:ext cx="92075" cy="920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 cap="rnd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8" name="Line 14"/>
            <p:cNvSpPr>
              <a:spLocks noChangeAspect="1" noChangeShapeType="1"/>
            </p:cNvSpPr>
            <p:nvPr/>
          </p:nvSpPr>
          <p:spPr bwMode="auto">
            <a:xfrm rot="120000" flipH="1">
              <a:off x="4754563" y="3921125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59" name="Line 15"/>
            <p:cNvSpPr>
              <a:spLocks noChangeAspect="1" noChangeShapeType="1"/>
            </p:cNvSpPr>
            <p:nvPr/>
          </p:nvSpPr>
          <p:spPr bwMode="auto">
            <a:xfrm rot="120000" flipH="1">
              <a:off x="6650038" y="3986213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12" name="Group 59"/>
          <p:cNvGrpSpPr/>
          <p:nvPr/>
        </p:nvGrpSpPr>
        <p:grpSpPr>
          <a:xfrm rot="5400000">
            <a:off x="3852864" y="3733800"/>
            <a:ext cx="1984375" cy="379412"/>
            <a:chOff x="6672263" y="3763963"/>
            <a:chExt cx="1984375" cy="379412"/>
          </a:xfrm>
        </p:grpSpPr>
        <p:sp>
          <p:nvSpPr>
            <p:cNvPr id="61" name="Oval 17"/>
            <p:cNvSpPr>
              <a:spLocks noChangeArrowheads="1"/>
            </p:cNvSpPr>
            <p:nvPr/>
          </p:nvSpPr>
          <p:spPr bwMode="auto">
            <a:xfrm rot="120000">
              <a:off x="8593138" y="3959225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 rot="120000">
              <a:off x="6672263" y="3937000"/>
              <a:ext cx="63500" cy="19050"/>
            </a:xfrm>
            <a:prstGeom prst="ellipse">
              <a:avLst/>
            </a:prstGeom>
            <a:solidFill>
              <a:srgbClr val="009900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3" name="Line 19"/>
            <p:cNvSpPr>
              <a:spLocks noChangeAspect="1" noChangeShapeType="1"/>
            </p:cNvSpPr>
            <p:nvPr/>
          </p:nvSpPr>
          <p:spPr bwMode="auto">
            <a:xfrm rot="120000" flipV="1">
              <a:off x="6746876" y="3763963"/>
              <a:ext cx="136525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4" name="Line 20"/>
            <p:cNvSpPr>
              <a:spLocks noChangeAspect="1" noChangeShapeType="1"/>
            </p:cNvSpPr>
            <p:nvPr/>
          </p:nvSpPr>
          <p:spPr bwMode="auto">
            <a:xfrm rot="120000">
              <a:off x="6883401" y="3768725"/>
              <a:ext cx="160338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5" name="Line 21"/>
            <p:cNvSpPr>
              <a:spLocks noChangeAspect="1" noChangeShapeType="1"/>
            </p:cNvSpPr>
            <p:nvPr/>
          </p:nvSpPr>
          <p:spPr bwMode="auto">
            <a:xfrm rot="120000">
              <a:off x="7040563" y="3943350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6" name="Line 22"/>
            <p:cNvSpPr>
              <a:spLocks noChangeAspect="1" noChangeShapeType="1"/>
            </p:cNvSpPr>
            <p:nvPr/>
          </p:nvSpPr>
          <p:spPr bwMode="auto">
            <a:xfrm rot="120000" flipH="1">
              <a:off x="8429626" y="3983038"/>
              <a:ext cx="138113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7" name="Line 23"/>
            <p:cNvSpPr>
              <a:spLocks noChangeAspect="1" noChangeShapeType="1"/>
            </p:cNvSpPr>
            <p:nvPr/>
          </p:nvSpPr>
          <p:spPr bwMode="auto">
            <a:xfrm rot="120000" flipH="1" flipV="1">
              <a:off x="8270876" y="3978275"/>
              <a:ext cx="158750" cy="1603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8" name="Line 24"/>
            <p:cNvSpPr>
              <a:spLocks noChangeAspect="1" noChangeShapeType="1"/>
            </p:cNvSpPr>
            <p:nvPr/>
          </p:nvSpPr>
          <p:spPr bwMode="auto">
            <a:xfrm rot="120000" flipH="1">
              <a:off x="7656513" y="3963988"/>
              <a:ext cx="61753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69" name="Oval 25"/>
            <p:cNvSpPr>
              <a:spLocks noChangeAspect="1" noChangeArrowheads="1"/>
            </p:cNvSpPr>
            <p:nvPr/>
          </p:nvSpPr>
          <p:spPr bwMode="auto">
            <a:xfrm rot="120000">
              <a:off x="7612063" y="3908425"/>
              <a:ext cx="92075" cy="920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0" name="Line 26"/>
            <p:cNvSpPr>
              <a:spLocks noChangeAspect="1" noChangeShapeType="1"/>
            </p:cNvSpPr>
            <p:nvPr/>
          </p:nvSpPr>
          <p:spPr bwMode="auto">
            <a:xfrm rot="120000" flipH="1">
              <a:off x="6675438" y="3921125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1" name="Line 27"/>
            <p:cNvSpPr>
              <a:spLocks noChangeAspect="1" noChangeShapeType="1"/>
            </p:cNvSpPr>
            <p:nvPr/>
          </p:nvSpPr>
          <p:spPr bwMode="auto">
            <a:xfrm rot="120000" flipH="1">
              <a:off x="8570913" y="3986213"/>
              <a:ext cx="68263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24" name="Group 28"/>
          <p:cNvGrpSpPr>
            <a:grpSpLocks/>
          </p:cNvGrpSpPr>
          <p:nvPr/>
        </p:nvGrpSpPr>
        <p:grpSpPr bwMode="auto">
          <a:xfrm>
            <a:off x="1752600" y="3787775"/>
            <a:ext cx="228600" cy="273050"/>
            <a:chOff x="2880" y="2074"/>
            <a:chExt cx="144" cy="172"/>
          </a:xfrm>
        </p:grpSpPr>
        <p:sp>
          <p:nvSpPr>
            <p:cNvPr id="73" name="Line 29"/>
            <p:cNvSpPr>
              <a:spLocks noChangeShapeType="1"/>
            </p:cNvSpPr>
            <p:nvPr/>
          </p:nvSpPr>
          <p:spPr bwMode="auto">
            <a:xfrm>
              <a:off x="2880" y="2246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4" name="Line 30"/>
            <p:cNvSpPr>
              <a:spLocks noChangeShapeType="1"/>
            </p:cNvSpPr>
            <p:nvPr/>
          </p:nvSpPr>
          <p:spPr bwMode="auto">
            <a:xfrm>
              <a:off x="2880" y="2074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5" name="Line 31"/>
            <p:cNvSpPr>
              <a:spLocks noChangeShapeType="1"/>
            </p:cNvSpPr>
            <p:nvPr/>
          </p:nvSpPr>
          <p:spPr bwMode="auto">
            <a:xfrm flipV="1">
              <a:off x="2966" y="2074"/>
              <a:ext cx="0" cy="172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6" name="Line 32"/>
            <p:cNvSpPr>
              <a:spLocks noChangeShapeType="1"/>
            </p:cNvSpPr>
            <p:nvPr/>
          </p:nvSpPr>
          <p:spPr bwMode="auto">
            <a:xfrm>
              <a:off x="2966" y="2160"/>
              <a:ext cx="5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grpSp>
        <p:nvGrpSpPr>
          <p:cNvPr id="36" name="Group 33"/>
          <p:cNvGrpSpPr>
            <a:grpSpLocks/>
          </p:cNvGrpSpPr>
          <p:nvPr/>
        </p:nvGrpSpPr>
        <p:grpSpPr bwMode="auto">
          <a:xfrm flipH="1">
            <a:off x="5775325" y="3787775"/>
            <a:ext cx="228600" cy="273050"/>
            <a:chOff x="2880" y="2074"/>
            <a:chExt cx="144" cy="172"/>
          </a:xfrm>
        </p:grpSpPr>
        <p:sp>
          <p:nvSpPr>
            <p:cNvPr id="78" name="Line 34"/>
            <p:cNvSpPr>
              <a:spLocks noChangeShapeType="1"/>
            </p:cNvSpPr>
            <p:nvPr/>
          </p:nvSpPr>
          <p:spPr bwMode="auto">
            <a:xfrm>
              <a:off x="2880" y="2246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79" name="Line 35"/>
            <p:cNvSpPr>
              <a:spLocks noChangeShapeType="1"/>
            </p:cNvSpPr>
            <p:nvPr/>
          </p:nvSpPr>
          <p:spPr bwMode="auto">
            <a:xfrm>
              <a:off x="2880" y="2074"/>
              <a:ext cx="86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80" name="Line 36"/>
            <p:cNvSpPr>
              <a:spLocks noChangeShapeType="1"/>
            </p:cNvSpPr>
            <p:nvPr/>
          </p:nvSpPr>
          <p:spPr bwMode="auto">
            <a:xfrm flipV="1">
              <a:off x="2966" y="2074"/>
              <a:ext cx="0" cy="172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81" name="Line 37"/>
            <p:cNvSpPr>
              <a:spLocks noChangeShapeType="1"/>
            </p:cNvSpPr>
            <p:nvPr/>
          </p:nvSpPr>
          <p:spPr bwMode="auto">
            <a:xfrm>
              <a:off x="2966" y="2160"/>
              <a:ext cx="58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187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528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528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Dampers Need to be Sized for Modulating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Characteristics vary with damper design</a:t>
            </a:r>
          </a:p>
          <a:p>
            <a:r>
              <a:rPr lang="en-US" dirty="0"/>
              <a:t>Rules of thumb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Pressure significant relative to the system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Target face velocity of 1,500 to 2,500 fpm will usually work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Air flow velocity conversions count in the over-all pressure loss </a:t>
            </a:r>
          </a:p>
          <a:p>
            <a:pPr lvl="1">
              <a:spcBef>
                <a:spcPts val="600"/>
              </a:spcBef>
            </a:pPr>
            <a:endParaRPr lang="en-US" dirty="0">
              <a:latin typeface="Arial"/>
              <a:cs typeface="Arial"/>
            </a:endParaRPr>
          </a:p>
          <a:p>
            <a:pPr lvl="1">
              <a:spcBef>
                <a:spcPts val="600"/>
              </a:spcBef>
              <a:buNone/>
            </a:pPr>
            <a:r>
              <a:rPr lang="en-US" dirty="0">
                <a:latin typeface="Arial"/>
                <a:cs typeface="Arial"/>
              </a:rPr>
              <a:t>	</a:t>
            </a:r>
            <a:endParaRPr 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C34BCFC-8492-48D8-827D-BA310D6C46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Opposed Blade Characteristics are Different from Parallel Blade Characteristics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Velocities of 1,500 – 2,500 fpm Will Generally Get You in the Range of a Linear Flow vs. Bade Rotation Curve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1847977"/>
            <a:ext cx="5384800" cy="403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2AAAE8-113C-4E12-BA40-7B7FD2A290AC}"/>
              </a:ext>
            </a:extLst>
          </p:cNvPr>
          <p:cNvCxnSpPr/>
          <p:nvPr/>
        </p:nvCxnSpPr>
        <p:spPr>
          <a:xfrm flipV="1">
            <a:off x="1295400" y="1981200"/>
            <a:ext cx="4419600" cy="3352800"/>
          </a:xfrm>
          <a:prstGeom prst="line">
            <a:avLst/>
          </a:prstGeom>
          <a:ln w="254000" cap="rnd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1523A1-59A7-4C05-BD2D-3532B25E120C}"/>
              </a:ext>
            </a:extLst>
          </p:cNvPr>
          <p:cNvCxnSpPr/>
          <p:nvPr/>
        </p:nvCxnSpPr>
        <p:spPr>
          <a:xfrm flipV="1">
            <a:off x="6858000" y="1943100"/>
            <a:ext cx="4419600" cy="3352800"/>
          </a:xfrm>
          <a:prstGeom prst="line">
            <a:avLst/>
          </a:prstGeom>
          <a:ln w="254000" cap="rnd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3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9D93-C23D-477C-A432-1123A66E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References That Will Come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34856-B286-45A1-91B7-1248D7CED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Information about COVID 19 and HVAC systems</a:t>
            </a:r>
          </a:p>
          <a:p>
            <a:r>
              <a:rPr lang="en-US" sz="2000" dirty="0">
                <a:hlinkClick r:id="rId2"/>
              </a:rPr>
              <a:t>https://av8rdas.wordpress.com/2020/05/30/taylor-engineerings-covid-19-white-paper/</a:t>
            </a:r>
            <a:r>
              <a:rPr lang="en-US" sz="2000" dirty="0"/>
              <a:t> </a:t>
            </a:r>
          </a:p>
          <a:p>
            <a:r>
              <a:rPr lang="en-US" sz="2000" dirty="0"/>
              <a:t>Information about system effect</a:t>
            </a:r>
          </a:p>
          <a:p>
            <a:r>
              <a:rPr lang="en-US" sz="2000" dirty="0">
                <a:hlinkClick r:id="rId3"/>
              </a:rPr>
              <a:t>https://av8rdas.wordpress.com/2014/10/02/system-effectdealing-with-the-point-where-the-fan-meets-the-duct/</a:t>
            </a:r>
            <a:endParaRPr lang="en-US" sz="2000" dirty="0"/>
          </a:p>
          <a:p>
            <a:r>
              <a:rPr lang="en-US" sz="2000" dirty="0"/>
              <a:t>Information about filtration opportunities</a:t>
            </a:r>
          </a:p>
          <a:p>
            <a:r>
              <a:rPr lang="en-US" sz="2000" dirty="0">
                <a:hlinkClick r:id="rId4"/>
              </a:rPr>
              <a:t>https://www.av8rdas.com/ncbc.html#2015</a:t>
            </a:r>
            <a:r>
              <a:rPr lang="en-US" sz="2000" dirty="0"/>
              <a:t> </a:t>
            </a:r>
          </a:p>
          <a:p>
            <a:r>
              <a:rPr lang="en-US" sz="2000" dirty="0"/>
              <a:t>Mixed air calculations spreadsheet</a:t>
            </a:r>
          </a:p>
          <a:p>
            <a:r>
              <a:rPr lang="en-US" sz="2000" dirty="0">
                <a:hlinkClick r:id="rId5"/>
              </a:rPr>
              <a:t>https://www.av8rdas.com/mixed-air-calculations.html</a:t>
            </a:r>
            <a:endParaRPr lang="en-US" sz="2000" dirty="0"/>
          </a:p>
          <a:p>
            <a:r>
              <a:rPr lang="en-US" sz="2000" dirty="0"/>
              <a:t>Economizer evaluation checklist</a:t>
            </a:r>
          </a:p>
          <a:p>
            <a:r>
              <a:rPr lang="en-US" sz="2000" dirty="0">
                <a:hlinkClick r:id="rId6"/>
              </a:rPr>
              <a:t>https://www.av8rdas.com/economizer-evaluation-checklist.html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38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eabody's Improbable History Intro Outro">
            <a:hlinkClick r:id="" action="ppaction://media"/>
            <a:extLst>
              <a:ext uri="{FF2B5EF4-FFF2-40B4-BE49-F238E27FC236}">
                <a16:creationId xmlns:a16="http://schemas.microsoft.com/office/drawing/2014/main" id="{958B4B5A-350B-49AB-9D74-17CBFB598C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816"/>
                  <p14:fade in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228600"/>
            <a:ext cx="8229600" cy="6172201"/>
          </a:xfrm>
          <a:prstGeom prst="rect">
            <a:avLst/>
          </a:prstGeom>
        </p:spPr>
      </p:pic>
      <p:pic>
        <p:nvPicPr>
          <p:cNvPr id="1292314" name="Picture 26" descr="MCj03402060000[1]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689100" y="263526"/>
            <a:ext cx="4570413" cy="6594475"/>
          </a:xfrm>
          <a:prstGeom prst="rect">
            <a:avLst/>
          </a:prstGeom>
          <a:noFill/>
        </p:spPr>
      </p:pic>
      <p:pic>
        <p:nvPicPr>
          <p:cNvPr id="1292315" name="Picture 27" descr="MCj03402060000[1]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3263" y="263526"/>
            <a:ext cx="4570412" cy="6594475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CBC0F7-17D3-43A5-A740-469D109FF961}"/>
              </a:ext>
            </a:extLst>
          </p:cNvPr>
          <p:cNvSpPr/>
          <p:nvPr/>
        </p:nvSpPr>
        <p:spPr>
          <a:xfrm>
            <a:off x="-186540" y="0"/>
            <a:ext cx="18724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2C8631-7277-4CDD-8CFB-EB5B869D1FB4}"/>
              </a:ext>
            </a:extLst>
          </p:cNvPr>
          <p:cNvSpPr/>
          <p:nvPr/>
        </p:nvSpPr>
        <p:spPr>
          <a:xfrm>
            <a:off x="10502901" y="0"/>
            <a:ext cx="1689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2316" name="Picture 28" descr="MCEN00343_0000[1]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097588" y="0"/>
            <a:ext cx="4570412" cy="65379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92317" name="Picture 29" descr="MCEN00343_0000[1]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1" y="0"/>
            <a:ext cx="4570413" cy="662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1292318" name="Group 30"/>
          <p:cNvGrpSpPr>
            <a:grpSpLocks/>
          </p:cNvGrpSpPr>
          <p:nvPr/>
        </p:nvGrpSpPr>
        <p:grpSpPr bwMode="auto">
          <a:xfrm>
            <a:off x="3803651" y="1979614"/>
            <a:ext cx="4551363" cy="2803525"/>
            <a:chOff x="2674" y="1399"/>
            <a:chExt cx="2791" cy="1323"/>
          </a:xfrm>
        </p:grpSpPr>
        <p:sp>
          <p:nvSpPr>
            <p:cNvPr id="1292319" name="Rectangle 31"/>
            <p:cNvSpPr>
              <a:spLocks noChangeArrowheads="1"/>
            </p:cNvSpPr>
            <p:nvPr/>
          </p:nvSpPr>
          <p:spPr bwMode="auto">
            <a:xfrm>
              <a:off x="2674" y="1399"/>
              <a:ext cx="2791" cy="13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292320" name="Rectangle 32"/>
            <p:cNvSpPr>
              <a:spLocks noChangeArrowheads="1"/>
            </p:cNvSpPr>
            <p:nvPr/>
          </p:nvSpPr>
          <p:spPr bwMode="auto">
            <a:xfrm>
              <a:off x="2757" y="1474"/>
              <a:ext cx="2633" cy="1187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0000"/>
                </a:gs>
              </a:gsLst>
              <a:lin ang="5400000" scaled="1"/>
            </a:gra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  <p:grpSp>
          <p:nvGrpSpPr>
            <p:cNvPr id="1292321" name="Group 33"/>
            <p:cNvGrpSpPr>
              <a:grpSpLocks/>
            </p:cNvGrpSpPr>
            <p:nvPr/>
          </p:nvGrpSpPr>
          <p:grpSpPr bwMode="auto">
            <a:xfrm>
              <a:off x="2874" y="1584"/>
              <a:ext cx="2405" cy="983"/>
              <a:chOff x="1777" y="1844"/>
              <a:chExt cx="3544" cy="983"/>
            </a:xfrm>
          </p:grpSpPr>
          <p:sp>
            <p:nvSpPr>
              <p:cNvPr id="129232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89" y="1844"/>
                <a:ext cx="3492" cy="550"/>
              </a:xfrm>
              <a:prstGeom prst="rect">
                <a:avLst/>
              </a:prstGeom>
            </p:spPr>
            <p:txBody>
              <a:bodyPr wrap="none" fromWordArt="1">
                <a:prstTxWarp prst="textDeflateBottom">
                  <a:avLst>
                    <a:gd name="adj" fmla="val 29454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Elephant"/>
                  </a:rPr>
                  <a:t>Thanks For Watching!</a:t>
                </a:r>
              </a:p>
            </p:txBody>
          </p:sp>
          <p:sp>
            <p:nvSpPr>
              <p:cNvPr id="1292323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77" y="2092"/>
                <a:ext cx="3544" cy="735"/>
              </a:xfrm>
              <a:prstGeom prst="rect">
                <a:avLst/>
              </a:prstGeom>
            </p:spPr>
            <p:txBody>
              <a:bodyPr wrap="none" fromWordArt="1">
                <a:prstTxWarp prst="textInflateTop">
                  <a:avLst>
                    <a:gd name="adj" fmla="val 48389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Elephant"/>
                  </a:rPr>
                  <a:t>The End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46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129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129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129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129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96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9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CA4422-4D85-4637-8DBD-32623731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 Closer Look at an Economizer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83B368-6890-4FEA-86CD-89CB59FF5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Floor Plans to Help You Stay Oriented</a:t>
            </a:r>
          </a:p>
        </p:txBody>
      </p:sp>
    </p:spTree>
    <p:extLst>
      <p:ext uri="{BB962C8B-B14F-4D97-AF65-F5344CB8AC3E}">
        <p14:creationId xmlns:p14="http://schemas.microsoft.com/office/powerpoint/2010/main" val="37621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B618E6-E576-4274-A6EC-717E6742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6" name="Picture 5" descr="A picture containing circuit&#10;&#10;Description automatically generated">
            <a:extLst>
              <a:ext uri="{FF2B5EF4-FFF2-40B4-BE49-F238E27FC236}">
                <a16:creationId xmlns:a16="http://schemas.microsoft.com/office/drawing/2014/main" id="{52409E96-8D6E-4F42-8CF2-E64479C1F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B618E6-E576-4274-A6EC-717E6742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View</a:t>
            </a:r>
          </a:p>
        </p:txBody>
      </p:sp>
      <p:pic>
        <p:nvPicPr>
          <p:cNvPr id="8" name="Picture 7" descr="A picture containing building, sitting, street, white&#10;&#10;Description automatically generated">
            <a:extLst>
              <a:ext uri="{FF2B5EF4-FFF2-40B4-BE49-F238E27FC236}">
                <a16:creationId xmlns:a16="http://schemas.microsoft.com/office/drawing/2014/main" id="{B247AB53-4547-4D09-AAA0-605CFB20F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33570-79E4-4BEB-93B6-19BB9D3A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Break and an Exercise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B799D3-4554-4E92-9D30-3E27E6D43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181599"/>
          </a:xfrm>
        </p:spPr>
        <p:txBody>
          <a:bodyPr>
            <a:normAutofit/>
          </a:bodyPr>
          <a:lstStyle/>
          <a:p>
            <a:r>
              <a:rPr lang="en-US" dirty="0"/>
              <a:t>Given: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economizer evaluation checklist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images that follow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maximum face velocity rule of thumb;</a:t>
            </a:r>
          </a:p>
          <a:p>
            <a:pPr marL="461963" lvl="1" indent="0">
              <a:buNone/>
            </a:pPr>
            <a:r>
              <a:rPr lang="en-US" i="1" dirty="0"/>
              <a:t>Face velocities through filters and coils are generally held between 350 and 500 feet per minute to minimize the potential for blowing water off a condensing cooling coil and to manage fan 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damper face velocity rule of thumb:</a:t>
            </a:r>
          </a:p>
          <a:p>
            <a:pPr marL="461963" lvl="1" indent="0">
              <a:buNone/>
            </a:pPr>
            <a:r>
              <a:rPr lang="en-US" i="1" dirty="0"/>
              <a:t>Damper face velocities probably need to be in the 1,500 to 2,500 fpm range at design flow to provide a semi-linear control characteristic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64990-6360-4BFB-BAE2-51E521D91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5181599"/>
          </a:xfrm>
        </p:spPr>
        <p:txBody>
          <a:bodyPr>
            <a:normAutofit/>
          </a:bodyPr>
          <a:lstStyle/>
          <a:p>
            <a:r>
              <a:rPr lang="en-US" dirty="0"/>
              <a:t>Evaluate the economizer in the Le Conte AHU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well do you think it mixes?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linear to you think the flow vs. pressure drop relationship is as the dampers stroke?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 the sensor located in a good position to control the dampers?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4320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78722A6-C7CB-4217-A30A-89321488D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Air Plenum Overview</a:t>
            </a:r>
          </a:p>
        </p:txBody>
      </p:sp>
    </p:spTree>
    <p:extLst>
      <p:ext uri="{BB962C8B-B14F-4D97-AF65-F5344CB8AC3E}">
        <p14:creationId xmlns:p14="http://schemas.microsoft.com/office/powerpoint/2010/main" val="112282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ffic light&#10;&#10;Description automatically generated">
            <a:extLst>
              <a:ext uri="{FF2B5EF4-FFF2-40B4-BE49-F238E27FC236}">
                <a16:creationId xmlns:a16="http://schemas.microsoft.com/office/drawing/2014/main" id="{7DCC6772-67E1-4BE0-ACFE-D424A1086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Air and Return Air Dampers</a:t>
            </a:r>
          </a:p>
        </p:txBody>
      </p:sp>
    </p:spTree>
    <p:extLst>
      <p:ext uri="{BB962C8B-B14F-4D97-AF65-F5344CB8AC3E}">
        <p14:creationId xmlns:p14="http://schemas.microsoft.com/office/powerpoint/2010/main" val="14869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Close-up of the Return Dampers</a:t>
            </a:r>
          </a:p>
        </p:txBody>
      </p:sp>
      <p:pic>
        <p:nvPicPr>
          <p:cNvPr id="3" name="Picture 2" descr="A gate in front of a building&#10;&#10;Description automatically generated">
            <a:extLst>
              <a:ext uri="{FF2B5EF4-FFF2-40B4-BE49-F238E27FC236}">
                <a16:creationId xmlns:a16="http://schemas.microsoft.com/office/drawing/2014/main" id="{4EE07507-33DB-4ACA-A188-AFE94EEA6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95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8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yellow, sitting, laying, bag&#10;&#10;Description automatically generated">
            <a:extLst>
              <a:ext uri="{FF2B5EF4-FFF2-40B4-BE49-F238E27FC236}">
                <a16:creationId xmlns:a16="http://schemas.microsoft.com/office/drawing/2014/main" id="{EF78EA92-9007-469A-8F1F-8C0783CE8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Even Closer-upper of the Return Dampers</a:t>
            </a:r>
          </a:p>
        </p:txBody>
      </p:sp>
    </p:spTree>
    <p:extLst>
      <p:ext uri="{BB962C8B-B14F-4D97-AF65-F5344CB8AC3E}">
        <p14:creationId xmlns:p14="http://schemas.microsoft.com/office/powerpoint/2010/main" val="36191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window&#10;&#10;Description automatically generated">
            <a:extLst>
              <a:ext uri="{FF2B5EF4-FFF2-40B4-BE49-F238E27FC236}">
                <a16:creationId xmlns:a16="http://schemas.microsoft.com/office/drawing/2014/main" id="{D10D9A65-45D0-4A8C-BCD9-517BED654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Filter Bank</a:t>
            </a:r>
          </a:p>
        </p:txBody>
      </p:sp>
    </p:spTree>
    <p:extLst>
      <p:ext uri="{BB962C8B-B14F-4D97-AF65-F5344CB8AC3E}">
        <p14:creationId xmlns:p14="http://schemas.microsoft.com/office/powerpoint/2010/main" val="12553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9D93-C23D-477C-A432-1123A66E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References That Will Come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34856-B286-45A1-91B7-1248D7CED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Economizer Stratification Video</a:t>
            </a:r>
          </a:p>
          <a:p>
            <a:r>
              <a:rPr lang="en-US" sz="2000" dirty="0">
                <a:hlinkClick r:id="rId2"/>
              </a:rPr>
              <a:t>https://www.av8rdas.com/economizer-stratification.html</a:t>
            </a:r>
            <a:r>
              <a:rPr lang="en-US" sz="2000" dirty="0"/>
              <a:t> </a:t>
            </a:r>
          </a:p>
          <a:p>
            <a:r>
              <a:rPr lang="en-US" sz="2000" dirty="0"/>
              <a:t>Economizer Stratification Blog Post</a:t>
            </a:r>
          </a:p>
          <a:p>
            <a:r>
              <a:rPr lang="en-US" sz="2000">
                <a:hlinkClick r:id="rId3"/>
              </a:rPr>
              <a:t>https://av8rdas.wordpress.com/2013/01/17/retrocommissioning-findings-economizer-mixed-air-plenum-stratificationoverview/</a:t>
            </a:r>
            <a:r>
              <a:rPr lang="en-US" sz="2000"/>
              <a:t> </a:t>
            </a:r>
          </a:p>
          <a:p>
            <a:r>
              <a:rPr lang="en-US" sz="2000" dirty="0"/>
              <a:t>Pacific Energy Center Economizers; Design, Performance and Commissioning Issues Class Materials</a:t>
            </a:r>
          </a:p>
          <a:p>
            <a:r>
              <a:rPr lang="en-US" sz="2000" dirty="0">
                <a:hlinkClick r:id="rId4"/>
              </a:rPr>
              <a:t>https://www.av8rdas.com/pacific-energy-center-design-performance-and-commissioning-issues-classes.html#Economizers</a:t>
            </a:r>
            <a:r>
              <a:rPr lang="en-US" sz="2000" dirty="0"/>
              <a:t> </a:t>
            </a:r>
          </a:p>
          <a:p>
            <a:r>
              <a:rPr lang="en-US" sz="2000" dirty="0"/>
              <a:t>Pacific Energy Center Fans, Ducts and AHUs; Design, Performance and Commissioning Issues Class Materials</a:t>
            </a:r>
          </a:p>
          <a:p>
            <a:r>
              <a:rPr lang="en-US" sz="2000" dirty="0">
                <a:hlinkClick r:id="rId5"/>
              </a:rPr>
              <a:t>https://www.av8rdas.com/pacific-energy-center-design-performance-and-commissioning-issues-classes.html#Fans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70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uilding&#10;&#10;Description automatically generated">
            <a:extLst>
              <a:ext uri="{FF2B5EF4-FFF2-40B4-BE49-F238E27FC236}">
                <a16:creationId xmlns:a16="http://schemas.microsoft.com/office/drawing/2014/main" id="{25E5117A-31ED-4A8D-B4DA-D83A9DACF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Close-up of the Filters</a:t>
            </a:r>
          </a:p>
        </p:txBody>
      </p:sp>
    </p:spTree>
    <p:extLst>
      <p:ext uri="{BB962C8B-B14F-4D97-AF65-F5344CB8AC3E}">
        <p14:creationId xmlns:p14="http://schemas.microsoft.com/office/powerpoint/2010/main" val="39103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indoor, window, small&#10;&#10;Description automatically generated">
            <a:extLst>
              <a:ext uri="{FF2B5EF4-FFF2-40B4-BE49-F238E27FC236}">
                <a16:creationId xmlns:a16="http://schemas.microsoft.com/office/drawing/2014/main" id="{E71DD74B-8949-4D6C-9226-7CD22230D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Through the Filter Bank with No Filters</a:t>
            </a:r>
          </a:p>
        </p:txBody>
      </p:sp>
    </p:spTree>
    <p:extLst>
      <p:ext uri="{BB962C8B-B14F-4D97-AF65-F5344CB8AC3E}">
        <p14:creationId xmlns:p14="http://schemas.microsoft.com/office/powerpoint/2010/main" val="32623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building&#10;&#10;Description automatically generated">
            <a:extLst>
              <a:ext uri="{FF2B5EF4-FFF2-40B4-BE49-F238E27FC236}">
                <a16:creationId xmlns:a16="http://schemas.microsoft.com/office/drawing/2014/main" id="{6237ACB5-513B-4B22-98E8-0B97A3D23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Fan Discharge</a:t>
            </a:r>
          </a:p>
        </p:txBody>
      </p:sp>
    </p:spTree>
    <p:extLst>
      <p:ext uri="{BB962C8B-B14F-4D97-AF65-F5344CB8AC3E}">
        <p14:creationId xmlns:p14="http://schemas.microsoft.com/office/powerpoint/2010/main" val="15003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ffic light&#10;&#10;Description automatically generated">
            <a:extLst>
              <a:ext uri="{FF2B5EF4-FFF2-40B4-BE49-F238E27FC236}">
                <a16:creationId xmlns:a16="http://schemas.microsoft.com/office/drawing/2014/main" id="{7DCC6772-67E1-4BE0-ACFE-D424A1086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95"/>
            <a:ext cx="12192000" cy="5648009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78722A6-C7CB-4217-A30A-89321488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754995"/>
            <a:ext cx="12192000" cy="5648009"/>
          </a:xfrm>
          <a:prstGeom prst="rect">
            <a:avLst/>
          </a:prstGeom>
        </p:spPr>
      </p:pic>
      <p:pic>
        <p:nvPicPr>
          <p:cNvPr id="7" name="Picture 6" descr="A close up of a window&#10;&#10;Description automatically generated">
            <a:extLst>
              <a:ext uri="{FF2B5EF4-FFF2-40B4-BE49-F238E27FC236}">
                <a16:creationId xmlns:a16="http://schemas.microsoft.com/office/drawing/2014/main" id="{D10D9A65-45D0-4A8C-BCD9-517BED654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904995"/>
            <a:ext cx="12192000" cy="5648009"/>
          </a:xfrm>
          <a:prstGeom prst="rect">
            <a:avLst/>
          </a:prstGeom>
        </p:spPr>
      </p:pic>
      <p:pic>
        <p:nvPicPr>
          <p:cNvPr id="9" name="Picture 8" descr="A close up of a building&#10;&#10;Description automatically generated">
            <a:extLst>
              <a:ext uri="{FF2B5EF4-FFF2-40B4-BE49-F238E27FC236}">
                <a16:creationId xmlns:a16="http://schemas.microsoft.com/office/drawing/2014/main" id="{25E5117A-31ED-4A8D-B4DA-D83A9DACF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1054995"/>
            <a:ext cx="12192000" cy="5648009"/>
          </a:xfrm>
          <a:prstGeom prst="rect">
            <a:avLst/>
          </a:prstGeom>
        </p:spPr>
      </p:pic>
      <p:pic>
        <p:nvPicPr>
          <p:cNvPr id="11" name="Picture 10" descr="A picture containing building, indoor, window, small&#10;&#10;Description automatically generated">
            <a:extLst>
              <a:ext uri="{FF2B5EF4-FFF2-40B4-BE49-F238E27FC236}">
                <a16:creationId xmlns:a16="http://schemas.microsoft.com/office/drawing/2014/main" id="{E71DD74B-8949-4D6C-9226-7CD22230D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0" y="1204995"/>
            <a:ext cx="12192000" cy="5648009"/>
          </a:xfrm>
          <a:prstGeom prst="rect">
            <a:avLst/>
          </a:prstGeom>
        </p:spPr>
      </p:pic>
      <p:pic>
        <p:nvPicPr>
          <p:cNvPr id="13" name="Picture 12" descr="A close up of a building&#10;&#10;Description automatically generated">
            <a:extLst>
              <a:ext uri="{FF2B5EF4-FFF2-40B4-BE49-F238E27FC236}">
                <a16:creationId xmlns:a16="http://schemas.microsoft.com/office/drawing/2014/main" id="{6237ACB5-513B-4B22-98E8-0B97A3D23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0" y="1354995"/>
            <a:ext cx="12192000" cy="5648009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AD6726C-B811-4B0F-9DBE-5651905D9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504995"/>
            <a:ext cx="12192000" cy="5648009"/>
          </a:xfrm>
          <a:prstGeom prst="rect">
            <a:avLst/>
          </a:prstGeom>
        </p:spPr>
      </p:pic>
      <p:pic>
        <p:nvPicPr>
          <p:cNvPr id="17" name="Picture 16" descr="A picture containing yellow, sitting, laying, bag&#10;&#10;Description automatically generated">
            <a:extLst>
              <a:ext uri="{FF2B5EF4-FFF2-40B4-BE49-F238E27FC236}">
                <a16:creationId xmlns:a16="http://schemas.microsoft.com/office/drawing/2014/main" id="{EF78EA92-9007-469A-8F1F-8C0783CE84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0" y="1654995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AD6726C-B811-4B0F-9DBE-5651905D9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Temperature Sensor</a:t>
            </a:r>
          </a:p>
        </p:txBody>
      </p:sp>
    </p:spTree>
    <p:extLst>
      <p:ext uri="{BB962C8B-B14F-4D97-AF65-F5344CB8AC3E}">
        <p14:creationId xmlns:p14="http://schemas.microsoft.com/office/powerpoint/2010/main" val="2366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Temperature Sensor from a Different Angle</a:t>
            </a: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422FD239-6DE6-4986-800F-36F47A9E1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01B9-781B-42E2-A722-19546B1A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Indicators of Potential Economizer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4403F-6A62-4CF2-8060-1CF769C4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2577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Damper sizes are very different (outdoor air vs. return air);  thus, they will have different characteristics</a:t>
            </a:r>
          </a:p>
          <a:p>
            <a:pPr marL="808038" lvl="1" indent="-457200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The resistance to flow of the outdoor air damper on 100% outdoor air will likely be less than the resistance to flow or the return air damper on 100% return air</a:t>
            </a:r>
          </a:p>
          <a:p>
            <a:pPr marL="808038" lvl="1" indent="-457200">
              <a:buFont typeface="+mj-lt"/>
              <a:buAutoNum type="alphaLcParenR"/>
            </a:pPr>
            <a:r>
              <a:rPr lang="en-US" dirty="0">
                <a:solidFill>
                  <a:schemeClr val="bg1"/>
                </a:solidFill>
              </a:rPr>
              <a:t>Assuming the system does not have a large minimum outdoor air percentage and that it has a constant speed fan, as you drive to 100% OA, the fan will run out its curve and move more air than necessary (or on 100% RA, it will move less air than necessary)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49808-4274-45E6-B8D4-72A4BFE5B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52577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No apparent independent minimum outdoor air regulation method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Damper sizing check indicates the outdoor air damper is oversized (next slide)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Single point sensor after the fan will still see stratified air due to the configuration of the fan wheel and the orientation of the fan relative to the stratification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Blade seals are mostly missing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3D7FA2-28E6-4A91-A138-185A57014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650"/>
            <a:ext cx="12192000" cy="6354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A559E-50ED-4E3D-9039-B9E7C1A78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463349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Damper Sizing Check</a:t>
            </a:r>
          </a:p>
        </p:txBody>
      </p:sp>
    </p:spTree>
    <p:extLst>
      <p:ext uri="{BB962C8B-B14F-4D97-AF65-F5344CB8AC3E}">
        <p14:creationId xmlns:p14="http://schemas.microsoft.com/office/powerpoint/2010/main" val="33876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33570-79E4-4BEB-93B6-19BB9D3A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Office Hours Challenge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B799D3-4554-4E92-9D30-3E27E6D43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181599"/>
          </a:xfrm>
        </p:spPr>
        <p:txBody>
          <a:bodyPr>
            <a:normAutofit/>
          </a:bodyPr>
          <a:lstStyle/>
          <a:p>
            <a:r>
              <a:rPr lang="en-US" dirty="0"/>
              <a:t>Given: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images that follow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maximum face velocity rule of thumb;</a:t>
            </a:r>
          </a:p>
          <a:p>
            <a:pPr marL="461963" lvl="1" indent="0">
              <a:buNone/>
            </a:pPr>
            <a:r>
              <a:rPr lang="en-US" i="1" dirty="0"/>
              <a:t>Face velocities through filters and coils are generally held between 350 and 500 feet per minute to minimize the potential for blowing water off a condensing cooling coil and to manage fan 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formulas that follow</a:t>
            </a: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64990-6360-4BFB-BAE2-51E521D91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5181599"/>
          </a:xfrm>
        </p:spPr>
        <p:txBody>
          <a:bodyPr>
            <a:normAutofit/>
          </a:bodyPr>
          <a:lstStyle/>
          <a:p>
            <a:r>
              <a:rPr lang="en-US" dirty="0"/>
              <a:t>Estimate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load on the motor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system static pressure</a:t>
            </a:r>
          </a:p>
        </p:txBody>
      </p:sp>
    </p:spTree>
    <p:extLst>
      <p:ext uri="{BB962C8B-B14F-4D97-AF65-F5344CB8AC3E}">
        <p14:creationId xmlns:p14="http://schemas.microsoft.com/office/powerpoint/2010/main" val="266921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Motor Nameplate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6AD0B68-0AEA-4365-AAAF-4B3B7D30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CA4422-4D85-4637-8DBD-32623731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Taking a Closer Look at the Ball Room AHU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83B368-6890-4FEA-86CD-89CB59FF5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Floor Plans to Help You Stay Oriented</a:t>
            </a:r>
          </a:p>
        </p:txBody>
      </p:sp>
    </p:spTree>
    <p:extLst>
      <p:ext uri="{BB962C8B-B14F-4D97-AF65-F5344CB8AC3E}">
        <p14:creationId xmlns:p14="http://schemas.microsoft.com/office/powerpoint/2010/main" val="307019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516E7B3-6862-44C5-9C8B-4E201B9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Motor Speed</a:t>
            </a:r>
          </a:p>
        </p:txBody>
      </p:sp>
      <p:pic>
        <p:nvPicPr>
          <p:cNvPr id="4" name="Picture 3" descr="A picture containing sitting, table, water, white&#10;&#10;Description automatically generated">
            <a:extLst>
              <a:ext uri="{FF2B5EF4-FFF2-40B4-BE49-F238E27FC236}">
                <a16:creationId xmlns:a16="http://schemas.microsoft.com/office/drawing/2014/main" id="{3593EE02-36A0-4403-B49E-95C298480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ge&#10;&#10;Description automatically generated">
            <a:extLst>
              <a:ext uri="{FF2B5EF4-FFF2-40B4-BE49-F238E27FC236}">
                <a16:creationId xmlns:a16="http://schemas.microsoft.com/office/drawing/2014/main" id="{634FF852-C6F4-4C41-AFC4-FA4B09D67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769"/>
            <a:ext cx="12192000" cy="5328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FB8ADF-F1C9-4E34-AE29-E442605E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</a:t>
            </a:r>
          </a:p>
        </p:txBody>
      </p:sp>
    </p:spTree>
    <p:extLst>
      <p:ext uri="{BB962C8B-B14F-4D97-AF65-F5344CB8AC3E}">
        <p14:creationId xmlns:p14="http://schemas.microsoft.com/office/powerpoint/2010/main" val="39704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uilding&#10;&#10;Description automatically generated">
            <a:extLst>
              <a:ext uri="{FF2B5EF4-FFF2-40B4-BE49-F238E27FC236}">
                <a16:creationId xmlns:a16="http://schemas.microsoft.com/office/drawing/2014/main" id="{C60A7BAC-7E1A-4051-A083-4801B99C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769"/>
            <a:ext cx="12192000" cy="53282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2037FBD-0816-4F24-BB53-552CCA9B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Detail</a:t>
            </a:r>
          </a:p>
        </p:txBody>
      </p:sp>
    </p:spTree>
    <p:extLst>
      <p:ext uri="{BB962C8B-B14F-4D97-AF65-F5344CB8AC3E}">
        <p14:creationId xmlns:p14="http://schemas.microsoft.com/office/powerpoint/2010/main" val="804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8E0A589-BB88-4CD0-A688-B75FEFB8AC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523014"/>
              </p:ext>
            </p:extLst>
          </p:nvPr>
        </p:nvGraphicFramePr>
        <p:xfrm>
          <a:off x="609599" y="1417637"/>
          <a:ext cx="10789848" cy="532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3" imgW="5994360" imgH="2958840" progId="Equation.DSMT4">
                  <p:embed/>
                </p:oleObj>
              </mc:Choice>
              <mc:Fallback>
                <p:oleObj name="Equation" r:id="rId3" imgW="5994360" imgH="295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599" y="1417637"/>
                        <a:ext cx="10789848" cy="532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6FF695E-A189-4B86-93DB-5692ABD8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Relationship Between Slip and Motor Load</a:t>
            </a:r>
          </a:p>
        </p:txBody>
      </p:sp>
    </p:spTree>
    <p:extLst>
      <p:ext uri="{BB962C8B-B14F-4D97-AF65-F5344CB8AC3E}">
        <p14:creationId xmlns:p14="http://schemas.microsoft.com/office/powerpoint/2010/main" val="129839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8E0A589-BB88-4CD0-A688-B75FEFB8AC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171107"/>
              </p:ext>
            </p:extLst>
          </p:nvPr>
        </p:nvGraphicFramePr>
        <p:xfrm>
          <a:off x="609599" y="1524000"/>
          <a:ext cx="5211864" cy="1119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" imgW="2895480" imgH="622080" progId="Equation.DSMT4">
                  <p:embed/>
                </p:oleObj>
              </mc:Choice>
              <mc:Fallback>
                <p:oleObj name="Equation" r:id="rId3" imgW="2895480" imgH="622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8E0A589-BB88-4CD0-A688-B75FEFB8AC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599" y="1524000"/>
                        <a:ext cx="5211864" cy="1119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6FF695E-A189-4B86-93DB-5692ABD8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Relationship Between Slip and Motor Load</a:t>
            </a:r>
          </a:p>
        </p:txBody>
      </p:sp>
    </p:spTree>
    <p:extLst>
      <p:ext uri="{BB962C8B-B14F-4D97-AF65-F5344CB8AC3E}">
        <p14:creationId xmlns:p14="http://schemas.microsoft.com/office/powerpoint/2010/main" val="3406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AB9AB8EB-17CD-40BA-9821-A733A2D3A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AHU Overview </a:t>
            </a:r>
          </a:p>
        </p:txBody>
      </p:sp>
    </p:spTree>
    <p:extLst>
      <p:ext uri="{BB962C8B-B14F-4D97-AF65-F5344CB8AC3E}">
        <p14:creationId xmlns:p14="http://schemas.microsoft.com/office/powerpoint/2010/main" val="348047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AHU System Overview </a:t>
            </a: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D9D5C255-4B36-4CB6-A337-138E313CF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0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a building&#10;&#10;Description automatically generated">
            <a:extLst>
              <a:ext uri="{FF2B5EF4-FFF2-40B4-BE49-F238E27FC236}">
                <a16:creationId xmlns:a16="http://schemas.microsoft.com/office/drawing/2014/main" id="{CAC3A86D-11DE-42D9-8E73-6A2A54EF8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AHU System Overview </a:t>
            </a:r>
          </a:p>
        </p:txBody>
      </p:sp>
    </p:spTree>
    <p:extLst>
      <p:ext uri="{BB962C8B-B14F-4D97-AF65-F5344CB8AC3E}">
        <p14:creationId xmlns:p14="http://schemas.microsoft.com/office/powerpoint/2010/main" val="13243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evice, cabinet, computer&#10;&#10;Description automatically generated">
            <a:extLst>
              <a:ext uri="{FF2B5EF4-FFF2-40B4-BE49-F238E27FC236}">
                <a16:creationId xmlns:a16="http://schemas.microsoft.com/office/drawing/2014/main" id="{83CBD060-E160-4BD1-B07C-8BD6AD6E0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 Room Overview</a:t>
            </a:r>
          </a:p>
        </p:txBody>
      </p:sp>
    </p:spTree>
    <p:extLst>
      <p:ext uri="{BB962C8B-B14F-4D97-AF65-F5344CB8AC3E}">
        <p14:creationId xmlns:p14="http://schemas.microsoft.com/office/powerpoint/2010/main" val="27364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inside of a building&#10;&#10;Description automatically generated">
            <a:extLst>
              <a:ext uri="{FF2B5EF4-FFF2-40B4-BE49-F238E27FC236}">
                <a16:creationId xmlns:a16="http://schemas.microsoft.com/office/drawing/2014/main" id="{EA2A1798-9A85-4CE7-BED8-43E33F460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D9ECCF1-21BC-4DD8-A1A6-5E48A4A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Room Plan View</a:t>
            </a:r>
          </a:p>
        </p:txBody>
      </p:sp>
    </p:spTree>
    <p:extLst>
      <p:ext uri="{BB962C8B-B14F-4D97-AF65-F5344CB8AC3E}">
        <p14:creationId xmlns:p14="http://schemas.microsoft.com/office/powerpoint/2010/main" val="123806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2-07-11 FDE Black">
  <a:themeElements>
    <a:clrScheme name="FDE Black Background v1">
      <a:dk1>
        <a:sysClr val="windowText" lastClr="000000"/>
      </a:dk1>
      <a:lt1>
        <a:sysClr val="window" lastClr="FFFFFF"/>
      </a:lt1>
      <a:dk2>
        <a:srgbClr val="008FFF"/>
      </a:dk2>
      <a:lt2>
        <a:srgbClr val="0082AA"/>
      </a:lt2>
      <a:accent1>
        <a:srgbClr val="008FFF"/>
      </a:accent1>
      <a:accent2>
        <a:srgbClr val="FFFFFF"/>
      </a:accent2>
      <a:accent3>
        <a:srgbClr val="00B050"/>
      </a:accent3>
      <a:accent4>
        <a:srgbClr val="F50000"/>
      </a:accent4>
      <a:accent5>
        <a:srgbClr val="FF00FF"/>
      </a:accent5>
      <a:accent6>
        <a:srgbClr val="000000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3-12-26 FDE Black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859</Words>
  <Application>Microsoft Office PowerPoint</Application>
  <PresentationFormat>Widescreen</PresentationFormat>
  <Paragraphs>125</Paragraphs>
  <Slides>44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Arial Narrow</vt:lpstr>
      <vt:lpstr>Calibri</vt:lpstr>
      <vt:lpstr>Elephant</vt:lpstr>
      <vt:lpstr>Times New Roman</vt:lpstr>
      <vt:lpstr>Custom Design</vt:lpstr>
      <vt:lpstr>2012-07-11 FDE Black</vt:lpstr>
      <vt:lpstr>2013-12-26 FDE Black</vt:lpstr>
      <vt:lpstr>Equation</vt:lpstr>
      <vt:lpstr>2020 RCx Academy  Week 4 Air-Side Systems</vt:lpstr>
      <vt:lpstr>A Few References That Will Come Up</vt:lpstr>
      <vt:lpstr>A Few References That Will Come Up</vt:lpstr>
      <vt:lpstr>Taking a Closer Look at the Ball Room AHU</vt:lpstr>
      <vt:lpstr>AHU Overview </vt:lpstr>
      <vt:lpstr>AHU System Overview </vt:lpstr>
      <vt:lpstr>AHU System Overview </vt:lpstr>
      <vt:lpstr>Ball Room Overview</vt:lpstr>
      <vt:lpstr>Mechanical Room Plan View</vt:lpstr>
      <vt:lpstr>Mechanical Room Plan View – AHU Interior Exposed</vt:lpstr>
      <vt:lpstr>PowerPoint Presentation</vt:lpstr>
      <vt:lpstr>Damper Parts</vt:lpstr>
      <vt:lpstr>A Conventional, Flat Plate Blade Cross-Section</vt:lpstr>
      <vt:lpstr>Greenheck’s Airfoil Blade Cross-Section</vt:lpstr>
      <vt:lpstr>Seal Details</vt:lpstr>
      <vt:lpstr>Parallel vs. Opposed Blade Dampers</vt:lpstr>
      <vt:lpstr>Dampers Need to be Sized for Modulating Control</vt:lpstr>
      <vt:lpstr>Opposed Blade Characteristics are Different from Parallel Blade Characteristics</vt:lpstr>
      <vt:lpstr>Face Velocities of 1,500 – 2,500 fpm Will Generally Get You in the Range of a Linear Flow vs. Bade Rotation Curve</vt:lpstr>
      <vt:lpstr>PowerPoint Presentation</vt:lpstr>
      <vt:lpstr>Taking a Closer Look at an Economizer</vt:lpstr>
      <vt:lpstr>Overview</vt:lpstr>
      <vt:lpstr>Plan View</vt:lpstr>
      <vt:lpstr>A Break and an Exercise</vt:lpstr>
      <vt:lpstr>Mixed Air Plenum Overview</vt:lpstr>
      <vt:lpstr>Outdoor Air and Return Air Dampers</vt:lpstr>
      <vt:lpstr>A Close-up of the Return Dampers</vt:lpstr>
      <vt:lpstr>A Even Closer-upper of the Return Dampers</vt:lpstr>
      <vt:lpstr>The Filter Bank</vt:lpstr>
      <vt:lpstr>A Close-up of the Filters</vt:lpstr>
      <vt:lpstr>Looking Through the Filter Bank with No Filters</vt:lpstr>
      <vt:lpstr>The Fan Discharge</vt:lpstr>
      <vt:lpstr>PowerPoint Presentation</vt:lpstr>
      <vt:lpstr>A Temperature Sensor</vt:lpstr>
      <vt:lpstr>The Temperature Sensor from a Different Angle</vt:lpstr>
      <vt:lpstr>Indicators of Potential Economizer Issues</vt:lpstr>
      <vt:lpstr>Damper Sizing Check</vt:lpstr>
      <vt:lpstr>The Office Hours Challenge</vt:lpstr>
      <vt:lpstr>The Motor Nameplate</vt:lpstr>
      <vt:lpstr>The Motor Speed</vt:lpstr>
      <vt:lpstr>Filter Bank</vt:lpstr>
      <vt:lpstr>Filter Detail</vt:lpstr>
      <vt:lpstr>The Relationship Between Slip and Motor Load</vt:lpstr>
      <vt:lpstr>The Relationship Between Slip and Motor Load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RCx Academy  Week 2 Loads and Processes</dc:title>
  <dc:creator>David Sellers</dc:creator>
  <cp:lastModifiedBy>David Sellers</cp:lastModifiedBy>
  <cp:revision>66</cp:revision>
  <dcterms:created xsi:type="dcterms:W3CDTF">2020-05-12T14:34:36Z</dcterms:created>
  <dcterms:modified xsi:type="dcterms:W3CDTF">2020-06-03T21:59:58Z</dcterms:modified>
</cp:coreProperties>
</file>