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 id="2147483664"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FC"/>
    <a:srgbClr val="FFA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81718" autoAdjust="0"/>
  </p:normalViewPr>
  <p:slideViewPr>
    <p:cSldViewPr snapToObjects="1" showGuides="1">
      <p:cViewPr varScale="1">
        <p:scale>
          <a:sx n="103" d="100"/>
          <a:sy n="103" d="100"/>
        </p:scale>
        <p:origin x="792"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2/10/2022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6F4BA-769F-47E8-85E8-109C1B158508}" type="slidenum">
              <a:rPr lang="en-US"/>
              <a:pPr/>
              <a:t>2</a:t>
            </a:fld>
            <a:endParaRPr lang="en-US"/>
          </a:p>
        </p:txBody>
      </p:sp>
      <p:sp>
        <p:nvSpPr>
          <p:cNvPr id="557058" name="Rectangle 2"/>
          <p:cNvSpPr>
            <a:spLocks noGrp="1" noRot="1" noChangeAspect="1" noChangeArrowheads="1" noTextEdit="1"/>
          </p:cNvSpPr>
          <p:nvPr>
            <p:ph type="sldImg"/>
          </p:nvPr>
        </p:nvSpPr>
        <p:spPr>
          <a:xfrm>
            <a:off x="939800" y="379413"/>
            <a:ext cx="4978400" cy="3733800"/>
          </a:xfrm>
          <a:ln/>
        </p:spPr>
      </p:sp>
      <p:sp>
        <p:nvSpPr>
          <p:cNvPr id="557059" name="Rectangle 3"/>
          <p:cNvSpPr>
            <a:spLocks noGrp="1" noChangeArrowheads="1"/>
          </p:cNvSpPr>
          <p:nvPr>
            <p:ph type="body" idx="1"/>
          </p:nvPr>
        </p:nvSpPr>
        <p:spPr>
          <a:xfrm>
            <a:off x="684217" y="4343402"/>
            <a:ext cx="5487987" cy="4535488"/>
          </a:xfrm>
        </p:spPr>
        <p:txBody>
          <a:bodyPr/>
          <a:lstStyle/>
          <a:p>
            <a:r>
              <a:rPr lang="en-US"/>
              <a:t>H	F	</a:t>
            </a:r>
          </a:p>
          <a:p>
            <a:r>
              <a:rPr lang="en-US" dirty="0"/>
              <a:t>7.84	8.00	</a:t>
            </a:r>
          </a:p>
          <a:p>
            <a:r>
              <a:rPr lang="en-US" dirty="0"/>
              <a:t>6.00	7.00	</a:t>
            </a:r>
          </a:p>
          <a:p>
            <a:r>
              <a:rPr lang="en-US" dirty="0"/>
              <a:t>3.06	5.00	</a:t>
            </a:r>
          </a:p>
          <a:p>
            <a:r>
              <a:rPr lang="en-US" dirty="0"/>
              <a:t>1.10	3.00	</a:t>
            </a:r>
          </a:p>
          <a:p>
            <a:r>
              <a:rPr lang="en-US" dirty="0"/>
              <a:t>0.49	2.00	</a:t>
            </a:r>
          </a:p>
          <a:p>
            <a:r>
              <a:rPr lang="en-US" dirty="0"/>
              <a:t>0.12	1.00	</a:t>
            </a:r>
          </a:p>
          <a:p>
            <a:r>
              <a:rPr lang="en-US" dirty="0"/>
              <a:t>0.00	0.00	</a:t>
            </a:r>
          </a:p>
          <a:p>
            <a:endParaRPr lang="en-US" dirty="0"/>
          </a:p>
          <a:p>
            <a:endParaRPr lang="en-US" dirty="0"/>
          </a:p>
        </p:txBody>
      </p:sp>
    </p:spTree>
    <p:extLst>
      <p:ext uri="{BB962C8B-B14F-4D97-AF65-F5344CB8AC3E}">
        <p14:creationId xmlns:p14="http://schemas.microsoft.com/office/powerpoint/2010/main" val="2367498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E8119A98-4263-4F68-9DD4-348F765FA1E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3251" name="Rectangle 7">
            <a:extLst>
              <a:ext uri="{FF2B5EF4-FFF2-40B4-BE49-F238E27FC236}">
                <a16:creationId xmlns:a16="http://schemas.microsoft.com/office/drawing/2014/main" id="{5CFC0CC6-8013-4C1A-A470-B8527E3D15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F728F151-63B7-43FF-B710-BC76A4D429FF}" type="slidenum">
              <a:rPr lang="en-US" altLang="en-US" sz="800">
                <a:latin typeface="Times New Roman" panose="02020603050405020304" pitchFamily="18" charset="0"/>
              </a:rPr>
              <a:pPr/>
              <a:t>24</a:t>
            </a:fld>
            <a:endParaRPr lang="en-US" altLang="en-US" sz="800">
              <a:latin typeface="Times New Roman" panose="02020603050405020304" pitchFamily="18" charset="0"/>
            </a:endParaRPr>
          </a:p>
        </p:txBody>
      </p:sp>
      <p:sp>
        <p:nvSpPr>
          <p:cNvPr id="53252" name="Rectangle 9">
            <a:extLst>
              <a:ext uri="{FF2B5EF4-FFF2-40B4-BE49-F238E27FC236}">
                <a16:creationId xmlns:a16="http://schemas.microsoft.com/office/drawing/2014/main" id="{E79ADBA3-1E24-42C8-BF53-3F623693BDF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2CBF6722-BC17-4EF1-9FF8-D1D31F4C46F9}"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
        <p:nvSpPr>
          <p:cNvPr id="53253" name="Rectangle 2">
            <a:extLst>
              <a:ext uri="{FF2B5EF4-FFF2-40B4-BE49-F238E27FC236}">
                <a16:creationId xmlns:a16="http://schemas.microsoft.com/office/drawing/2014/main" id="{3D3414FC-22A4-431A-BC81-A96BD62F3A6F}"/>
              </a:ext>
            </a:extLst>
          </p:cNvPr>
          <p:cNvSpPr>
            <a:spLocks noGrp="1" noRot="1" noChangeAspect="1" noChangeArrowheads="1" noTextEdit="1"/>
          </p:cNvSpPr>
          <p:nvPr>
            <p:ph type="sldImg"/>
          </p:nvPr>
        </p:nvSpPr>
        <p:spPr>
          <a:xfrm>
            <a:off x="1135063" y="688975"/>
            <a:ext cx="4589462" cy="3441700"/>
          </a:xfrm>
          <a:ln/>
        </p:spPr>
      </p:sp>
      <p:sp>
        <p:nvSpPr>
          <p:cNvPr id="53254" name="Rectangle 3">
            <a:extLst>
              <a:ext uri="{FF2B5EF4-FFF2-40B4-BE49-F238E27FC236}">
                <a16:creationId xmlns:a16="http://schemas.microsoft.com/office/drawing/2014/main" id="{02AA80AB-F073-4BD2-B766-F025E35E62ED}"/>
              </a:ext>
            </a:extLst>
          </p:cNvPr>
          <p:cNvSpPr>
            <a:spLocks noGrp="1" noChangeArrowheads="1"/>
          </p:cNvSpPr>
          <p:nvPr>
            <p:ph type="body" idx="1"/>
          </p:nvPr>
        </p:nvSpPr>
        <p:spPr>
          <a:xfrm>
            <a:off x="914400" y="4360863"/>
            <a:ext cx="50292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pPr eaLnBrk="1" hangingPunct="1"/>
            <a:r>
              <a:rPr lang="en-US" altLang="en-US"/>
              <a:t>900	50.40</a:t>
            </a:r>
          </a:p>
          <a:p>
            <a:pPr eaLnBrk="1" hangingPunct="1"/>
            <a:r>
              <a:rPr lang="en-US" altLang="en-US"/>
              <a:t>750	35.00</a:t>
            </a:r>
          </a:p>
          <a:p>
            <a:pPr eaLnBrk="1" hangingPunct="1"/>
            <a:r>
              <a:rPr lang="en-US" altLang="en-US"/>
              <a:t>500	15.56</a:t>
            </a:r>
          </a:p>
          <a:p>
            <a:pPr eaLnBrk="1" hangingPunct="1"/>
            <a:r>
              <a:rPr lang="en-US" altLang="en-US"/>
              <a:t>250	1.73</a:t>
            </a:r>
          </a:p>
          <a:p>
            <a:pPr eaLnBrk="1" hangingPunct="1"/>
            <a:r>
              <a:rPr lang="en-US" altLang="en-US"/>
              <a:t>0	0.00</a:t>
            </a:r>
          </a:p>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BC04ECD1-D40C-4AAC-B3D5-22786BB54BC7}"/>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15C076A0-0B22-4578-B592-BDF073210E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4276" name="Footer Placeholder 3">
            <a:extLst>
              <a:ext uri="{FF2B5EF4-FFF2-40B4-BE49-F238E27FC236}">
                <a16:creationId xmlns:a16="http://schemas.microsoft.com/office/drawing/2014/main" id="{D893016C-834F-441A-A0DC-8BB2C251BB6A}"/>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4277" name="Slide Number Placeholder 4">
            <a:extLst>
              <a:ext uri="{FF2B5EF4-FFF2-40B4-BE49-F238E27FC236}">
                <a16:creationId xmlns:a16="http://schemas.microsoft.com/office/drawing/2014/main" id="{FB2EEB02-7FB0-44F1-AF3E-8070770DE4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DE13A0BD-36C6-4798-A18D-4037C1E3B3F1}" type="slidenum">
              <a:rPr lang="en-US" altLang="en-US" sz="800">
                <a:latin typeface="Times New Roman" panose="02020603050405020304" pitchFamily="18" charset="0"/>
              </a:rPr>
              <a:pPr/>
              <a:t>25</a:t>
            </a:fld>
            <a:endParaRPr lang="en-US" altLang="en-US" sz="800">
              <a:latin typeface="Times New Roman" panose="02020603050405020304" pitchFamily="18" charset="0"/>
            </a:endParaRPr>
          </a:p>
        </p:txBody>
      </p:sp>
      <p:sp>
        <p:nvSpPr>
          <p:cNvPr id="54278" name="Date Placeholder 5">
            <a:extLst>
              <a:ext uri="{FF2B5EF4-FFF2-40B4-BE49-F238E27FC236}">
                <a16:creationId xmlns:a16="http://schemas.microsoft.com/office/drawing/2014/main" id="{700FD955-1103-467E-B60B-8B8A1123B94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D5C4EF18-640E-4CEE-9467-626E5559BE5B}"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0A753BA8-426F-4050-8B0D-88AC523E9ACF}"/>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48E0AD2A-39FB-40DD-91E6-80CF608878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5300" name="Footer Placeholder 3">
            <a:extLst>
              <a:ext uri="{FF2B5EF4-FFF2-40B4-BE49-F238E27FC236}">
                <a16:creationId xmlns:a16="http://schemas.microsoft.com/office/drawing/2014/main" id="{7A3FA709-E32D-4E32-B98F-D70C1200AFCF}"/>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5301" name="Slide Number Placeholder 4">
            <a:extLst>
              <a:ext uri="{FF2B5EF4-FFF2-40B4-BE49-F238E27FC236}">
                <a16:creationId xmlns:a16="http://schemas.microsoft.com/office/drawing/2014/main" id="{926DDC86-F52B-4F51-B45D-C812C14F74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EDBB2EFD-9A24-4E4E-BF96-468CE00D6F9A}" type="slidenum">
              <a:rPr lang="en-US" altLang="en-US" sz="800">
                <a:latin typeface="Times New Roman" panose="02020603050405020304" pitchFamily="18" charset="0"/>
              </a:rPr>
              <a:pPr/>
              <a:t>26</a:t>
            </a:fld>
            <a:endParaRPr lang="en-US" altLang="en-US" sz="800">
              <a:latin typeface="Times New Roman" panose="02020603050405020304" pitchFamily="18" charset="0"/>
            </a:endParaRPr>
          </a:p>
        </p:txBody>
      </p:sp>
      <p:sp>
        <p:nvSpPr>
          <p:cNvPr id="55302" name="Date Placeholder 5">
            <a:extLst>
              <a:ext uri="{FF2B5EF4-FFF2-40B4-BE49-F238E27FC236}">
                <a16:creationId xmlns:a16="http://schemas.microsoft.com/office/drawing/2014/main" id="{4C3DA656-3180-4B7F-AC59-9D8C64F4B87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4516AE0B-40A4-422D-82F2-DD218F574D99}"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0B6D3EA-3A22-434C-949C-D65C2672815E}"/>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A79B0844-596E-4B1D-A823-F5BA1A5125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6324" name="Footer Placeholder 3">
            <a:extLst>
              <a:ext uri="{FF2B5EF4-FFF2-40B4-BE49-F238E27FC236}">
                <a16:creationId xmlns:a16="http://schemas.microsoft.com/office/drawing/2014/main" id="{E023AC81-9509-456A-8E3D-1F548EA5996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6325" name="Slide Number Placeholder 4">
            <a:extLst>
              <a:ext uri="{FF2B5EF4-FFF2-40B4-BE49-F238E27FC236}">
                <a16:creationId xmlns:a16="http://schemas.microsoft.com/office/drawing/2014/main" id="{93D15FA9-3C57-4F41-A0BF-83D26554DE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810FE5FF-29D5-4FCB-9449-6804FA79599F}" type="slidenum">
              <a:rPr lang="en-US" altLang="en-US" sz="800">
                <a:latin typeface="Times New Roman" panose="02020603050405020304" pitchFamily="18" charset="0"/>
              </a:rPr>
              <a:pPr/>
              <a:t>27</a:t>
            </a:fld>
            <a:endParaRPr lang="en-US" altLang="en-US" sz="800">
              <a:latin typeface="Times New Roman" panose="02020603050405020304" pitchFamily="18" charset="0"/>
            </a:endParaRPr>
          </a:p>
        </p:txBody>
      </p:sp>
      <p:sp>
        <p:nvSpPr>
          <p:cNvPr id="56326" name="Date Placeholder 5">
            <a:extLst>
              <a:ext uri="{FF2B5EF4-FFF2-40B4-BE49-F238E27FC236}">
                <a16:creationId xmlns:a16="http://schemas.microsoft.com/office/drawing/2014/main" id="{B12AB4B3-7468-4097-ACE6-D95925403C3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1115CE02-E615-4339-AD25-DB3AD25CF4A2}"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850B1C14-25AA-4EA5-A885-FBBB0B63DA77}"/>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7C22F8F2-B0DA-4C3F-B0C0-CAE78F38E2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7348" name="Footer Placeholder 3">
            <a:extLst>
              <a:ext uri="{FF2B5EF4-FFF2-40B4-BE49-F238E27FC236}">
                <a16:creationId xmlns:a16="http://schemas.microsoft.com/office/drawing/2014/main" id="{0C409F0C-B586-43CD-BC62-6CADA830572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7349" name="Slide Number Placeholder 4">
            <a:extLst>
              <a:ext uri="{FF2B5EF4-FFF2-40B4-BE49-F238E27FC236}">
                <a16:creationId xmlns:a16="http://schemas.microsoft.com/office/drawing/2014/main" id="{31EC414F-6C61-4AA5-AB44-6E785FD4EF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AA848988-8F15-4D6D-A272-9BB662A0172D}" type="slidenum">
              <a:rPr lang="en-US" altLang="en-US" sz="800">
                <a:latin typeface="Times New Roman" panose="02020603050405020304" pitchFamily="18" charset="0"/>
              </a:rPr>
              <a:pPr/>
              <a:t>28</a:t>
            </a:fld>
            <a:endParaRPr lang="en-US" altLang="en-US" sz="800">
              <a:latin typeface="Times New Roman" panose="02020603050405020304" pitchFamily="18" charset="0"/>
            </a:endParaRPr>
          </a:p>
        </p:txBody>
      </p:sp>
      <p:sp>
        <p:nvSpPr>
          <p:cNvPr id="57350" name="Date Placeholder 5">
            <a:extLst>
              <a:ext uri="{FF2B5EF4-FFF2-40B4-BE49-F238E27FC236}">
                <a16:creationId xmlns:a16="http://schemas.microsoft.com/office/drawing/2014/main" id="{B74F9A40-CB39-4151-8FC3-4157CF8008F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0ABFDF1C-925C-427C-B577-012D817AFE4D}"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71594E4-1D74-4408-915B-44A6AC3EEB66}"/>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5AE7804F-66DD-4DC9-B750-488FEAA284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8372" name="Footer Placeholder 3">
            <a:extLst>
              <a:ext uri="{FF2B5EF4-FFF2-40B4-BE49-F238E27FC236}">
                <a16:creationId xmlns:a16="http://schemas.microsoft.com/office/drawing/2014/main" id="{96832E75-1265-41A6-B090-CBCE0605544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8373" name="Slide Number Placeholder 4">
            <a:extLst>
              <a:ext uri="{FF2B5EF4-FFF2-40B4-BE49-F238E27FC236}">
                <a16:creationId xmlns:a16="http://schemas.microsoft.com/office/drawing/2014/main" id="{FD94E1D9-A6F8-45F4-A47B-49477AC60B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0E593F96-7339-4E8A-A3A3-055B937534AF}" type="slidenum">
              <a:rPr lang="en-US" altLang="en-US" sz="800">
                <a:latin typeface="Times New Roman" panose="02020603050405020304" pitchFamily="18" charset="0"/>
              </a:rPr>
              <a:pPr/>
              <a:t>29</a:t>
            </a:fld>
            <a:endParaRPr lang="en-US" altLang="en-US" sz="800">
              <a:latin typeface="Times New Roman" panose="02020603050405020304" pitchFamily="18" charset="0"/>
            </a:endParaRPr>
          </a:p>
        </p:txBody>
      </p:sp>
      <p:sp>
        <p:nvSpPr>
          <p:cNvPr id="58374" name="Date Placeholder 5">
            <a:extLst>
              <a:ext uri="{FF2B5EF4-FFF2-40B4-BE49-F238E27FC236}">
                <a16:creationId xmlns:a16="http://schemas.microsoft.com/office/drawing/2014/main" id="{ABF58E7C-2B2C-4212-AAA3-7F2622DDB27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57A5B27A-8523-4842-A27B-CC3D896F7B7D}"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E3B1645-0B7F-41D2-8737-0A5111FA6E7E}"/>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51D0A5FD-6E5A-4A98-A18E-6337BACE79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9396" name="Footer Placeholder 3">
            <a:extLst>
              <a:ext uri="{FF2B5EF4-FFF2-40B4-BE49-F238E27FC236}">
                <a16:creationId xmlns:a16="http://schemas.microsoft.com/office/drawing/2014/main" id="{FB5FE5AD-1763-4B42-9A9D-BF44BA17582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9397" name="Slide Number Placeholder 4">
            <a:extLst>
              <a:ext uri="{FF2B5EF4-FFF2-40B4-BE49-F238E27FC236}">
                <a16:creationId xmlns:a16="http://schemas.microsoft.com/office/drawing/2014/main" id="{386325FA-1A9E-4EAD-BB9B-6F7C300635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EBFCA201-A171-4802-8978-765EA8FD594F}" type="slidenum">
              <a:rPr lang="en-US" altLang="en-US" sz="800">
                <a:latin typeface="Times New Roman" panose="02020603050405020304" pitchFamily="18" charset="0"/>
              </a:rPr>
              <a:pPr/>
              <a:t>30</a:t>
            </a:fld>
            <a:endParaRPr lang="en-US" altLang="en-US" sz="800">
              <a:latin typeface="Times New Roman" panose="02020603050405020304" pitchFamily="18" charset="0"/>
            </a:endParaRPr>
          </a:p>
        </p:txBody>
      </p:sp>
      <p:sp>
        <p:nvSpPr>
          <p:cNvPr id="59398" name="Date Placeholder 5">
            <a:extLst>
              <a:ext uri="{FF2B5EF4-FFF2-40B4-BE49-F238E27FC236}">
                <a16:creationId xmlns:a16="http://schemas.microsoft.com/office/drawing/2014/main" id="{5B23FDB9-BF28-4892-9BAF-D4102971CEB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62387827-3904-487E-B195-5DA4AF10DAA3}"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F87CF2D-F72B-4DA7-9410-5A2C96BD05AF}"/>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490CDA4C-0A4C-4CC9-999E-B821153D18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0420" name="Footer Placeholder 3">
            <a:extLst>
              <a:ext uri="{FF2B5EF4-FFF2-40B4-BE49-F238E27FC236}">
                <a16:creationId xmlns:a16="http://schemas.microsoft.com/office/drawing/2014/main" id="{E34C18D3-23BE-47FB-A40A-01C32FA6CFC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0421" name="Slide Number Placeholder 4">
            <a:extLst>
              <a:ext uri="{FF2B5EF4-FFF2-40B4-BE49-F238E27FC236}">
                <a16:creationId xmlns:a16="http://schemas.microsoft.com/office/drawing/2014/main" id="{21984BA8-07F3-49CB-B3A3-51FF5B5D51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7FB77F97-DA69-4204-9CE6-B5592A27EB4F}" type="slidenum">
              <a:rPr lang="en-US" altLang="en-US" sz="800">
                <a:latin typeface="Times New Roman" panose="02020603050405020304" pitchFamily="18" charset="0"/>
              </a:rPr>
              <a:pPr/>
              <a:t>31</a:t>
            </a:fld>
            <a:endParaRPr lang="en-US" altLang="en-US" sz="800">
              <a:latin typeface="Times New Roman" panose="02020603050405020304" pitchFamily="18" charset="0"/>
            </a:endParaRPr>
          </a:p>
        </p:txBody>
      </p:sp>
      <p:sp>
        <p:nvSpPr>
          <p:cNvPr id="60422" name="Date Placeholder 5">
            <a:extLst>
              <a:ext uri="{FF2B5EF4-FFF2-40B4-BE49-F238E27FC236}">
                <a16:creationId xmlns:a16="http://schemas.microsoft.com/office/drawing/2014/main" id="{EE8787CA-E2A9-4951-8EDF-740FE120BDF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9A47DB8D-55F4-4E12-9EA9-8766448055EB}"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685FDA32-60B1-4F7A-954E-8B66C89A9268}"/>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CA1EE4EC-34E5-4CB6-9966-C23B40CB0D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1444" name="Footer Placeholder 3">
            <a:extLst>
              <a:ext uri="{FF2B5EF4-FFF2-40B4-BE49-F238E27FC236}">
                <a16:creationId xmlns:a16="http://schemas.microsoft.com/office/drawing/2014/main" id="{BBAB8202-ED3F-407F-9DD0-B4C4FE13CA3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1445" name="Slide Number Placeholder 4">
            <a:extLst>
              <a:ext uri="{FF2B5EF4-FFF2-40B4-BE49-F238E27FC236}">
                <a16:creationId xmlns:a16="http://schemas.microsoft.com/office/drawing/2014/main" id="{0E8FB9E3-AD4B-4209-BBD3-A03E482CC0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0065EDCA-0536-4981-9F62-21DB0A6B2398}" type="slidenum">
              <a:rPr lang="en-US" altLang="en-US" sz="800">
                <a:latin typeface="Times New Roman" panose="02020603050405020304" pitchFamily="18" charset="0"/>
              </a:rPr>
              <a:pPr/>
              <a:t>32</a:t>
            </a:fld>
            <a:endParaRPr lang="en-US" altLang="en-US" sz="800">
              <a:latin typeface="Times New Roman" panose="02020603050405020304" pitchFamily="18" charset="0"/>
            </a:endParaRPr>
          </a:p>
        </p:txBody>
      </p:sp>
      <p:sp>
        <p:nvSpPr>
          <p:cNvPr id="61446" name="Date Placeholder 5">
            <a:extLst>
              <a:ext uri="{FF2B5EF4-FFF2-40B4-BE49-F238E27FC236}">
                <a16:creationId xmlns:a16="http://schemas.microsoft.com/office/drawing/2014/main" id="{3C32026A-03C8-491B-B747-B1D4D9CCA69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C4029D18-BB61-48CE-8260-3853CD870168}"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493849F9-61A6-4B99-9E86-98A2444E53EE}"/>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98747CFB-9996-49B3-AD4C-C3704312DF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2468" name="Footer Placeholder 3">
            <a:extLst>
              <a:ext uri="{FF2B5EF4-FFF2-40B4-BE49-F238E27FC236}">
                <a16:creationId xmlns:a16="http://schemas.microsoft.com/office/drawing/2014/main" id="{2CA13744-09D3-4864-91DF-25B4AC6C10B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2469" name="Slide Number Placeholder 4">
            <a:extLst>
              <a:ext uri="{FF2B5EF4-FFF2-40B4-BE49-F238E27FC236}">
                <a16:creationId xmlns:a16="http://schemas.microsoft.com/office/drawing/2014/main" id="{F662B8DD-69E1-4557-AA68-DEFBFDCE96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6C0764E8-1FA8-4241-8762-8C5DFC6DF969}" type="slidenum">
              <a:rPr lang="en-US" altLang="en-US" sz="800">
                <a:latin typeface="Times New Roman" panose="02020603050405020304" pitchFamily="18" charset="0"/>
              </a:rPr>
              <a:pPr/>
              <a:t>33</a:t>
            </a:fld>
            <a:endParaRPr lang="en-US" altLang="en-US" sz="800">
              <a:latin typeface="Times New Roman" panose="02020603050405020304" pitchFamily="18" charset="0"/>
            </a:endParaRPr>
          </a:p>
        </p:txBody>
      </p:sp>
      <p:sp>
        <p:nvSpPr>
          <p:cNvPr id="62470" name="Date Placeholder 5">
            <a:extLst>
              <a:ext uri="{FF2B5EF4-FFF2-40B4-BE49-F238E27FC236}">
                <a16:creationId xmlns:a16="http://schemas.microsoft.com/office/drawing/2014/main" id="{BE620B4B-BD67-4489-ADD9-6C4DF5E0434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691FF5A9-E686-42E4-9B0C-349E603A2928}"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20E490-0A77-43FA-A875-2508E599BF0F}" type="slidenum">
              <a:rPr lang="en-US" smtClean="0"/>
              <a:pPr/>
              <a:t>3</a:t>
            </a:fld>
            <a:endParaRPr lang="en-US"/>
          </a:p>
        </p:txBody>
      </p:sp>
    </p:spTree>
    <p:extLst>
      <p:ext uri="{BB962C8B-B14F-4D97-AF65-F5344CB8AC3E}">
        <p14:creationId xmlns:p14="http://schemas.microsoft.com/office/powerpoint/2010/main" val="3091538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F99ECFC3-91EE-4AF7-8678-BD7F12324A0E}"/>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24D878ED-106D-40DF-AD5A-E387398908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3492" name="Footer Placeholder 3">
            <a:extLst>
              <a:ext uri="{FF2B5EF4-FFF2-40B4-BE49-F238E27FC236}">
                <a16:creationId xmlns:a16="http://schemas.microsoft.com/office/drawing/2014/main" id="{551A74DA-7236-4E5D-AEC3-75453A25F90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3493" name="Slide Number Placeholder 4">
            <a:extLst>
              <a:ext uri="{FF2B5EF4-FFF2-40B4-BE49-F238E27FC236}">
                <a16:creationId xmlns:a16="http://schemas.microsoft.com/office/drawing/2014/main" id="{5D9413A3-D6BB-44D6-A92C-494B64F6A2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A760F907-A60C-4357-9EE2-14B02023F3AC}" type="slidenum">
              <a:rPr lang="en-US" altLang="en-US" sz="800">
                <a:latin typeface="Times New Roman" panose="02020603050405020304" pitchFamily="18" charset="0"/>
              </a:rPr>
              <a:pPr/>
              <a:t>34</a:t>
            </a:fld>
            <a:endParaRPr lang="en-US" altLang="en-US" sz="800">
              <a:latin typeface="Times New Roman" panose="02020603050405020304" pitchFamily="18" charset="0"/>
            </a:endParaRPr>
          </a:p>
        </p:txBody>
      </p:sp>
      <p:sp>
        <p:nvSpPr>
          <p:cNvPr id="63494" name="Date Placeholder 5">
            <a:extLst>
              <a:ext uri="{FF2B5EF4-FFF2-40B4-BE49-F238E27FC236}">
                <a16:creationId xmlns:a16="http://schemas.microsoft.com/office/drawing/2014/main" id="{5CD36F9B-B973-4C3E-933C-7343DC55B05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0DCA595D-E741-4D6E-B6C8-795E11D3E0EA}"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DE0CA684-CA59-4C8E-97EF-2863E1586539}"/>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A90E1038-5961-45A6-A1BB-A4AF6A0AE7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4516" name="Footer Placeholder 3">
            <a:extLst>
              <a:ext uri="{FF2B5EF4-FFF2-40B4-BE49-F238E27FC236}">
                <a16:creationId xmlns:a16="http://schemas.microsoft.com/office/drawing/2014/main" id="{22574714-ADC4-4A28-8535-75F5B5C37DA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4517" name="Slide Number Placeholder 4">
            <a:extLst>
              <a:ext uri="{FF2B5EF4-FFF2-40B4-BE49-F238E27FC236}">
                <a16:creationId xmlns:a16="http://schemas.microsoft.com/office/drawing/2014/main" id="{84A61229-F0B4-436B-992E-6355AB8C35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9A5D4DF5-1C31-4D7C-9A6E-672CF5BC9755}" type="slidenum">
              <a:rPr lang="en-US" altLang="en-US" sz="800">
                <a:latin typeface="Times New Roman" panose="02020603050405020304" pitchFamily="18" charset="0"/>
              </a:rPr>
              <a:pPr/>
              <a:t>35</a:t>
            </a:fld>
            <a:endParaRPr lang="en-US" altLang="en-US" sz="800">
              <a:latin typeface="Times New Roman" panose="02020603050405020304" pitchFamily="18" charset="0"/>
            </a:endParaRPr>
          </a:p>
        </p:txBody>
      </p:sp>
      <p:sp>
        <p:nvSpPr>
          <p:cNvPr id="64518" name="Date Placeholder 5">
            <a:extLst>
              <a:ext uri="{FF2B5EF4-FFF2-40B4-BE49-F238E27FC236}">
                <a16:creationId xmlns:a16="http://schemas.microsoft.com/office/drawing/2014/main" id="{94957FDE-BB6E-46CA-8256-F240CD237F6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B74D93E5-2123-472A-B1CD-55757BD0FBC0}"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a:extLst>
              <a:ext uri="{FF2B5EF4-FFF2-40B4-BE49-F238E27FC236}">
                <a16:creationId xmlns:a16="http://schemas.microsoft.com/office/drawing/2014/main" id="{AB3A384C-9075-4347-A220-41E84A12071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5539" name="Rectangle 7">
            <a:extLst>
              <a:ext uri="{FF2B5EF4-FFF2-40B4-BE49-F238E27FC236}">
                <a16:creationId xmlns:a16="http://schemas.microsoft.com/office/drawing/2014/main" id="{900F69EC-75BF-48EA-82AA-F37E951E16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9510A03D-E561-4B5B-BF2A-1CE9EE63C52A}" type="slidenum">
              <a:rPr lang="en-US" altLang="en-US" sz="800">
                <a:latin typeface="Times New Roman" panose="02020603050405020304" pitchFamily="18" charset="0"/>
              </a:rPr>
              <a:pPr/>
              <a:t>36</a:t>
            </a:fld>
            <a:endParaRPr lang="en-US" altLang="en-US" sz="800">
              <a:latin typeface="Times New Roman" panose="02020603050405020304" pitchFamily="18" charset="0"/>
            </a:endParaRPr>
          </a:p>
        </p:txBody>
      </p:sp>
      <p:sp>
        <p:nvSpPr>
          <p:cNvPr id="65540" name="Rectangle 9">
            <a:extLst>
              <a:ext uri="{FF2B5EF4-FFF2-40B4-BE49-F238E27FC236}">
                <a16:creationId xmlns:a16="http://schemas.microsoft.com/office/drawing/2014/main" id="{E84E1268-F8DA-464A-A120-2BC56E22FAB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28283AFC-1F12-4348-AC0E-AECDC20CDCD4}"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
        <p:nvSpPr>
          <p:cNvPr id="65541" name="Rectangle 2">
            <a:extLst>
              <a:ext uri="{FF2B5EF4-FFF2-40B4-BE49-F238E27FC236}">
                <a16:creationId xmlns:a16="http://schemas.microsoft.com/office/drawing/2014/main" id="{1D2755C5-DB72-464E-8796-14EF23698386}"/>
              </a:ext>
            </a:extLst>
          </p:cNvPr>
          <p:cNvSpPr>
            <a:spLocks noGrp="1" noRot="1" noChangeAspect="1" noChangeArrowheads="1" noTextEdit="1"/>
          </p:cNvSpPr>
          <p:nvPr>
            <p:ph type="sldImg"/>
          </p:nvPr>
        </p:nvSpPr>
        <p:spPr>
          <a:ln/>
        </p:spPr>
      </p:sp>
      <p:sp>
        <p:nvSpPr>
          <p:cNvPr id="65542" name="Rectangle 3">
            <a:extLst>
              <a:ext uri="{FF2B5EF4-FFF2-40B4-BE49-F238E27FC236}">
                <a16:creationId xmlns:a16="http://schemas.microsoft.com/office/drawing/2014/main" id="{D7D31431-881D-4B44-A9A5-9BE3A9B75D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5.47 8.47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ACF9F3F-D0E9-4223-857A-6D0ADD0B95C9}"/>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63C15D26-5AC3-4743-9AB1-215971F1D7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6564" name="Footer Placeholder 3">
            <a:extLst>
              <a:ext uri="{FF2B5EF4-FFF2-40B4-BE49-F238E27FC236}">
                <a16:creationId xmlns:a16="http://schemas.microsoft.com/office/drawing/2014/main" id="{E17A73F5-CCC1-479F-B452-AEB6623C07A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6565" name="Slide Number Placeholder 4">
            <a:extLst>
              <a:ext uri="{FF2B5EF4-FFF2-40B4-BE49-F238E27FC236}">
                <a16:creationId xmlns:a16="http://schemas.microsoft.com/office/drawing/2014/main" id="{5827DFD6-3595-483F-BA70-0558E11C98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B094056B-A5CD-4548-A99C-98A2F14A5722}" type="slidenum">
              <a:rPr lang="en-US" altLang="en-US" sz="800">
                <a:latin typeface="Times New Roman" panose="02020603050405020304" pitchFamily="18" charset="0"/>
              </a:rPr>
              <a:pPr/>
              <a:t>37</a:t>
            </a:fld>
            <a:endParaRPr lang="en-US" altLang="en-US" sz="800">
              <a:latin typeface="Times New Roman" panose="02020603050405020304" pitchFamily="18" charset="0"/>
            </a:endParaRPr>
          </a:p>
        </p:txBody>
      </p:sp>
      <p:sp>
        <p:nvSpPr>
          <p:cNvPr id="66566" name="Date Placeholder 5">
            <a:extLst>
              <a:ext uri="{FF2B5EF4-FFF2-40B4-BE49-F238E27FC236}">
                <a16:creationId xmlns:a16="http://schemas.microsoft.com/office/drawing/2014/main" id="{3E1063EE-635E-4948-A804-84008DD8A8F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A59E547F-48A5-478B-95D0-1611B14C1C74}"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238821E-3AB8-4D56-985B-7E3DCA5EB159}"/>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4D19D386-4AC4-4D64-A3F1-6B2070CB0E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7588" name="Footer Placeholder 3">
            <a:extLst>
              <a:ext uri="{FF2B5EF4-FFF2-40B4-BE49-F238E27FC236}">
                <a16:creationId xmlns:a16="http://schemas.microsoft.com/office/drawing/2014/main" id="{C7DC7D28-C2EF-406E-B24D-3F78E253462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7589" name="Slide Number Placeholder 4">
            <a:extLst>
              <a:ext uri="{FF2B5EF4-FFF2-40B4-BE49-F238E27FC236}">
                <a16:creationId xmlns:a16="http://schemas.microsoft.com/office/drawing/2014/main" id="{14164727-669E-4384-B6A3-8A743459F4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8A422FCE-4AA1-4D2C-868F-F71ACD74B6BF}" type="slidenum">
              <a:rPr lang="en-US" altLang="en-US" sz="800">
                <a:latin typeface="Times New Roman" panose="02020603050405020304" pitchFamily="18" charset="0"/>
              </a:rPr>
              <a:pPr/>
              <a:t>38</a:t>
            </a:fld>
            <a:endParaRPr lang="en-US" altLang="en-US" sz="800">
              <a:latin typeface="Times New Roman" panose="02020603050405020304" pitchFamily="18" charset="0"/>
            </a:endParaRPr>
          </a:p>
        </p:txBody>
      </p:sp>
      <p:sp>
        <p:nvSpPr>
          <p:cNvPr id="67590" name="Date Placeholder 5">
            <a:extLst>
              <a:ext uri="{FF2B5EF4-FFF2-40B4-BE49-F238E27FC236}">
                <a16:creationId xmlns:a16="http://schemas.microsoft.com/office/drawing/2014/main" id="{EB40A664-7051-4F75-9829-5C7E25988D5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242FF999-525E-4E09-8C8E-A538E1038253}"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83A8B38-71C1-4B78-A60B-9FD534A98B31}"/>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39F2E5D1-A435-4355-9844-346749E9FE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8612" name="Footer Placeholder 3">
            <a:extLst>
              <a:ext uri="{FF2B5EF4-FFF2-40B4-BE49-F238E27FC236}">
                <a16:creationId xmlns:a16="http://schemas.microsoft.com/office/drawing/2014/main" id="{80208983-CCB6-4D90-87C7-82BEC0BBEBF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8613" name="Slide Number Placeholder 4">
            <a:extLst>
              <a:ext uri="{FF2B5EF4-FFF2-40B4-BE49-F238E27FC236}">
                <a16:creationId xmlns:a16="http://schemas.microsoft.com/office/drawing/2014/main" id="{E28D4BCB-1423-421F-8F9A-1F41828C72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430D873E-3AA7-4ABF-9485-DCCC7DB706FF}" type="slidenum">
              <a:rPr lang="en-US" altLang="en-US" sz="800">
                <a:latin typeface="Times New Roman" panose="02020603050405020304" pitchFamily="18" charset="0"/>
              </a:rPr>
              <a:pPr/>
              <a:t>39</a:t>
            </a:fld>
            <a:endParaRPr lang="en-US" altLang="en-US" sz="800">
              <a:latin typeface="Times New Roman" panose="02020603050405020304" pitchFamily="18" charset="0"/>
            </a:endParaRPr>
          </a:p>
        </p:txBody>
      </p:sp>
      <p:sp>
        <p:nvSpPr>
          <p:cNvPr id="68614" name="Date Placeholder 5">
            <a:extLst>
              <a:ext uri="{FF2B5EF4-FFF2-40B4-BE49-F238E27FC236}">
                <a16:creationId xmlns:a16="http://schemas.microsoft.com/office/drawing/2014/main" id="{A26D398D-7769-40F4-AC3E-24BFB4B2F4A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CA4246E6-F983-4E6F-83CC-DC5B80353592}"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9F6B686-8D4A-452A-A092-6695F05FC8CC}"/>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B73D5C2B-FED0-406E-A6ED-ACFD02E313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9636" name="Footer Placeholder 3">
            <a:extLst>
              <a:ext uri="{FF2B5EF4-FFF2-40B4-BE49-F238E27FC236}">
                <a16:creationId xmlns:a16="http://schemas.microsoft.com/office/drawing/2014/main" id="{84C3CE97-031D-456C-A28E-EEED24C27EF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69637" name="Slide Number Placeholder 4">
            <a:extLst>
              <a:ext uri="{FF2B5EF4-FFF2-40B4-BE49-F238E27FC236}">
                <a16:creationId xmlns:a16="http://schemas.microsoft.com/office/drawing/2014/main" id="{B8BC32AA-BBBA-45D0-A2E7-39C59C9C5C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C320BB55-6205-4A49-B4E9-A692871BADF9}" type="slidenum">
              <a:rPr lang="en-US" altLang="en-US" sz="800">
                <a:latin typeface="Times New Roman" panose="02020603050405020304" pitchFamily="18" charset="0"/>
              </a:rPr>
              <a:pPr/>
              <a:t>40</a:t>
            </a:fld>
            <a:endParaRPr lang="en-US" altLang="en-US" sz="800">
              <a:latin typeface="Times New Roman" panose="02020603050405020304" pitchFamily="18" charset="0"/>
            </a:endParaRPr>
          </a:p>
        </p:txBody>
      </p:sp>
      <p:sp>
        <p:nvSpPr>
          <p:cNvPr id="69638" name="Date Placeholder 5">
            <a:extLst>
              <a:ext uri="{FF2B5EF4-FFF2-40B4-BE49-F238E27FC236}">
                <a16:creationId xmlns:a16="http://schemas.microsoft.com/office/drawing/2014/main" id="{BF9D4DC2-0A7E-45EC-82CD-0C2935A476A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A88A0971-7E99-4E06-932E-95AB4EA3C23E}"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DFDD7F1-22AD-4F76-BAD8-6FB9789874AE}"/>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0F52671E-FC6D-426E-BD5F-57EA08A33D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0660" name="Footer Placeholder 3">
            <a:extLst>
              <a:ext uri="{FF2B5EF4-FFF2-40B4-BE49-F238E27FC236}">
                <a16:creationId xmlns:a16="http://schemas.microsoft.com/office/drawing/2014/main" id="{FE6DB04E-D3F4-4012-84D1-64E00296799D}"/>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0661" name="Slide Number Placeholder 4">
            <a:extLst>
              <a:ext uri="{FF2B5EF4-FFF2-40B4-BE49-F238E27FC236}">
                <a16:creationId xmlns:a16="http://schemas.microsoft.com/office/drawing/2014/main" id="{6EBEEBA3-306B-4467-91B5-399ADD4555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3A5CF467-5D24-4A27-9DFC-10557A7637BB}" type="slidenum">
              <a:rPr lang="en-US" altLang="en-US" sz="800">
                <a:latin typeface="Times New Roman" panose="02020603050405020304" pitchFamily="18" charset="0"/>
              </a:rPr>
              <a:pPr/>
              <a:t>41</a:t>
            </a:fld>
            <a:endParaRPr lang="en-US" altLang="en-US" sz="800">
              <a:latin typeface="Times New Roman" panose="02020603050405020304" pitchFamily="18" charset="0"/>
            </a:endParaRPr>
          </a:p>
        </p:txBody>
      </p:sp>
      <p:sp>
        <p:nvSpPr>
          <p:cNvPr id="70662" name="Date Placeholder 5">
            <a:extLst>
              <a:ext uri="{FF2B5EF4-FFF2-40B4-BE49-F238E27FC236}">
                <a16:creationId xmlns:a16="http://schemas.microsoft.com/office/drawing/2014/main" id="{5B470A7A-43E7-4C59-9ABC-3BCF8969043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0DA8ECE9-8476-43B6-875F-7C09232C8A87}"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F566AF8-6D8C-456B-8A7A-F7A62331020C}"/>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5797A89D-4A63-4940-8798-855D44B272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684" name="Footer Placeholder 3">
            <a:extLst>
              <a:ext uri="{FF2B5EF4-FFF2-40B4-BE49-F238E27FC236}">
                <a16:creationId xmlns:a16="http://schemas.microsoft.com/office/drawing/2014/main" id="{5C69F148-2A62-4B52-A300-7AD71DBB47B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1685" name="Slide Number Placeholder 4">
            <a:extLst>
              <a:ext uri="{FF2B5EF4-FFF2-40B4-BE49-F238E27FC236}">
                <a16:creationId xmlns:a16="http://schemas.microsoft.com/office/drawing/2014/main" id="{F0E0483A-96C9-4730-866D-BD84495467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3962994D-031D-4D6B-8902-0E6F2E4F8381}" type="slidenum">
              <a:rPr lang="en-US" altLang="en-US" sz="800">
                <a:latin typeface="Times New Roman" panose="02020603050405020304" pitchFamily="18" charset="0"/>
              </a:rPr>
              <a:pPr/>
              <a:t>42</a:t>
            </a:fld>
            <a:endParaRPr lang="en-US" altLang="en-US" sz="800">
              <a:latin typeface="Times New Roman" panose="02020603050405020304" pitchFamily="18" charset="0"/>
            </a:endParaRPr>
          </a:p>
        </p:txBody>
      </p:sp>
      <p:sp>
        <p:nvSpPr>
          <p:cNvPr id="71686" name="Date Placeholder 5">
            <a:extLst>
              <a:ext uri="{FF2B5EF4-FFF2-40B4-BE49-F238E27FC236}">
                <a16:creationId xmlns:a16="http://schemas.microsoft.com/office/drawing/2014/main" id="{E592B51D-E6BE-4B1E-BE9F-C4F55496720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FE7C8F64-8E1A-4AC1-A96C-C586BB0CA067}"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50E8FC9-9934-4B07-85A0-3B87D86337FF}"/>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90EF7B92-98FC-43FC-8CDF-6F27197E77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2708" name="Footer Placeholder 3">
            <a:extLst>
              <a:ext uri="{FF2B5EF4-FFF2-40B4-BE49-F238E27FC236}">
                <a16:creationId xmlns:a16="http://schemas.microsoft.com/office/drawing/2014/main" id="{D84F4BC1-ED1C-496F-B77C-BFC35C9004C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2709" name="Slide Number Placeholder 4">
            <a:extLst>
              <a:ext uri="{FF2B5EF4-FFF2-40B4-BE49-F238E27FC236}">
                <a16:creationId xmlns:a16="http://schemas.microsoft.com/office/drawing/2014/main" id="{411008EC-CB3D-4B04-9EDB-2F25B0E821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BC2C47E0-9F32-4F14-9E3A-581CF2B6109C}" type="slidenum">
              <a:rPr lang="en-US" altLang="en-US" sz="800">
                <a:latin typeface="Times New Roman" panose="02020603050405020304" pitchFamily="18" charset="0"/>
              </a:rPr>
              <a:pPr/>
              <a:t>43</a:t>
            </a:fld>
            <a:endParaRPr lang="en-US" altLang="en-US" sz="800">
              <a:latin typeface="Times New Roman" panose="02020603050405020304" pitchFamily="18" charset="0"/>
            </a:endParaRPr>
          </a:p>
        </p:txBody>
      </p:sp>
      <p:sp>
        <p:nvSpPr>
          <p:cNvPr id="72710" name="Date Placeholder 5">
            <a:extLst>
              <a:ext uri="{FF2B5EF4-FFF2-40B4-BE49-F238E27FC236}">
                <a16:creationId xmlns:a16="http://schemas.microsoft.com/office/drawing/2014/main" id="{56EA22B8-CB4C-450E-B34A-21F23528AB3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7635EB38-F3C2-4017-8729-223CF8070BC3}"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20E490-0A77-43FA-A875-2508E599BF0F}" type="slidenum">
              <a:rPr lang="en-US" smtClean="0"/>
              <a:pPr/>
              <a:t>4</a:t>
            </a:fld>
            <a:endParaRPr lang="en-US"/>
          </a:p>
        </p:txBody>
      </p:sp>
    </p:spTree>
    <p:extLst>
      <p:ext uri="{BB962C8B-B14F-4D97-AF65-F5344CB8AC3E}">
        <p14:creationId xmlns:p14="http://schemas.microsoft.com/office/powerpoint/2010/main" val="3704729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DE7A41C6-AB73-4F10-8AE9-86067C179983}"/>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ADBF9C7B-7FEE-4E00-B622-DD6D9EB191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3732" name="Footer Placeholder 3">
            <a:extLst>
              <a:ext uri="{FF2B5EF4-FFF2-40B4-BE49-F238E27FC236}">
                <a16:creationId xmlns:a16="http://schemas.microsoft.com/office/drawing/2014/main" id="{A801531C-EA22-4261-986E-7F1BE3C9FE1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3733" name="Slide Number Placeholder 4">
            <a:extLst>
              <a:ext uri="{FF2B5EF4-FFF2-40B4-BE49-F238E27FC236}">
                <a16:creationId xmlns:a16="http://schemas.microsoft.com/office/drawing/2014/main" id="{2002E22E-FC5F-4790-BF0B-0B1C680FAA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3533D665-2805-4385-9935-CAD73BB05C1B}" type="slidenum">
              <a:rPr lang="en-US" altLang="en-US" sz="800">
                <a:latin typeface="Times New Roman" panose="02020603050405020304" pitchFamily="18" charset="0"/>
              </a:rPr>
              <a:pPr/>
              <a:t>44</a:t>
            </a:fld>
            <a:endParaRPr lang="en-US" altLang="en-US" sz="800">
              <a:latin typeface="Times New Roman" panose="02020603050405020304" pitchFamily="18" charset="0"/>
            </a:endParaRPr>
          </a:p>
        </p:txBody>
      </p:sp>
      <p:sp>
        <p:nvSpPr>
          <p:cNvPr id="73734" name="Date Placeholder 5">
            <a:extLst>
              <a:ext uri="{FF2B5EF4-FFF2-40B4-BE49-F238E27FC236}">
                <a16:creationId xmlns:a16="http://schemas.microsoft.com/office/drawing/2014/main" id="{E8CA3CBE-CE89-4267-8248-CC2AF4D98B7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34CB0D92-7748-43D7-BCE0-ECA91CEFE042}"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AD3C336B-3935-4E06-A0B6-3187FE55CA7B}"/>
              </a:ext>
            </a:extLst>
          </p:cNvPr>
          <p:cNvSpPr>
            <a:spLocks noGrp="1" noRot="1" noChangeAspect="1" noTextEdit="1"/>
          </p:cNvSpPr>
          <p:nvPr>
            <p:ph type="sldImg"/>
          </p:nvPr>
        </p:nvSpPr>
        <p:spPr>
          <a:ln/>
        </p:spPr>
      </p:sp>
      <p:sp>
        <p:nvSpPr>
          <p:cNvPr id="74755" name="Notes Placeholder 2">
            <a:extLst>
              <a:ext uri="{FF2B5EF4-FFF2-40B4-BE49-F238E27FC236}">
                <a16:creationId xmlns:a16="http://schemas.microsoft.com/office/drawing/2014/main" id="{9807A042-9AC4-4556-B374-615E39B01C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4756" name="Footer Placeholder 3">
            <a:extLst>
              <a:ext uri="{FF2B5EF4-FFF2-40B4-BE49-F238E27FC236}">
                <a16:creationId xmlns:a16="http://schemas.microsoft.com/office/drawing/2014/main" id="{04CD9F51-B250-4958-B206-35D6DC96CEC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4757" name="Slide Number Placeholder 4">
            <a:extLst>
              <a:ext uri="{FF2B5EF4-FFF2-40B4-BE49-F238E27FC236}">
                <a16:creationId xmlns:a16="http://schemas.microsoft.com/office/drawing/2014/main" id="{3A8C2411-71F1-42D6-A93B-3AADA01760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35075129-1628-4C56-A644-7E18758BF9FC}" type="slidenum">
              <a:rPr lang="en-US" altLang="en-US" sz="800">
                <a:latin typeface="Times New Roman" panose="02020603050405020304" pitchFamily="18" charset="0"/>
              </a:rPr>
              <a:pPr/>
              <a:t>45</a:t>
            </a:fld>
            <a:endParaRPr lang="en-US" altLang="en-US" sz="800">
              <a:latin typeface="Times New Roman" panose="02020603050405020304" pitchFamily="18" charset="0"/>
            </a:endParaRPr>
          </a:p>
        </p:txBody>
      </p:sp>
      <p:sp>
        <p:nvSpPr>
          <p:cNvPr id="74758" name="Date Placeholder 5">
            <a:extLst>
              <a:ext uri="{FF2B5EF4-FFF2-40B4-BE49-F238E27FC236}">
                <a16:creationId xmlns:a16="http://schemas.microsoft.com/office/drawing/2014/main" id="{A493656A-68D5-482C-8CEC-0EA9ABF36CD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8FD120CC-7C88-49B3-982F-C3C8A7C7DD19}"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154D04C-70EB-477E-B5A4-9603D4BAB138}"/>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09B6077F-895D-45EE-87AA-A07D7ACE52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5780" name="Footer Placeholder 3">
            <a:extLst>
              <a:ext uri="{FF2B5EF4-FFF2-40B4-BE49-F238E27FC236}">
                <a16:creationId xmlns:a16="http://schemas.microsoft.com/office/drawing/2014/main" id="{C0EB8C6D-A5B3-46E4-9EC3-0D2064710708}"/>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5781" name="Slide Number Placeholder 4">
            <a:extLst>
              <a:ext uri="{FF2B5EF4-FFF2-40B4-BE49-F238E27FC236}">
                <a16:creationId xmlns:a16="http://schemas.microsoft.com/office/drawing/2014/main" id="{461E849A-3707-4DC5-BAC5-3229EFD621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CAAE01AF-2C02-42C1-B250-B05C552B4B9D}" type="slidenum">
              <a:rPr lang="en-US" altLang="en-US" sz="800">
                <a:latin typeface="Times New Roman" panose="02020603050405020304" pitchFamily="18" charset="0"/>
              </a:rPr>
              <a:pPr/>
              <a:t>46</a:t>
            </a:fld>
            <a:endParaRPr lang="en-US" altLang="en-US" sz="800">
              <a:latin typeface="Times New Roman" panose="02020603050405020304" pitchFamily="18" charset="0"/>
            </a:endParaRPr>
          </a:p>
        </p:txBody>
      </p:sp>
      <p:sp>
        <p:nvSpPr>
          <p:cNvPr id="75782" name="Date Placeholder 5">
            <a:extLst>
              <a:ext uri="{FF2B5EF4-FFF2-40B4-BE49-F238E27FC236}">
                <a16:creationId xmlns:a16="http://schemas.microsoft.com/office/drawing/2014/main" id="{651813BB-CE7D-4303-9EE2-53D0E8ED170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1D0411E0-9ADF-4F0D-96CA-06C905E21E25}"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982B55A-B244-4939-81D4-83664D7EFFBC}"/>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AC012E3E-9A4A-44B0-9895-677D2E3B9D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6804" name="Footer Placeholder 3">
            <a:extLst>
              <a:ext uri="{FF2B5EF4-FFF2-40B4-BE49-F238E27FC236}">
                <a16:creationId xmlns:a16="http://schemas.microsoft.com/office/drawing/2014/main" id="{59EEB314-7C1D-454F-8C59-025C1B7D0B04}"/>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6805" name="Slide Number Placeholder 4">
            <a:extLst>
              <a:ext uri="{FF2B5EF4-FFF2-40B4-BE49-F238E27FC236}">
                <a16:creationId xmlns:a16="http://schemas.microsoft.com/office/drawing/2014/main" id="{1F0FD646-C6C2-4148-8DCB-1CB3A33F89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DE9009CD-DA46-4604-8F34-4D5932AB5B6E}" type="slidenum">
              <a:rPr lang="en-US" altLang="en-US" sz="800">
                <a:latin typeface="Times New Roman" panose="02020603050405020304" pitchFamily="18" charset="0"/>
              </a:rPr>
              <a:pPr/>
              <a:t>47</a:t>
            </a:fld>
            <a:endParaRPr lang="en-US" altLang="en-US" sz="800">
              <a:latin typeface="Times New Roman" panose="02020603050405020304" pitchFamily="18" charset="0"/>
            </a:endParaRPr>
          </a:p>
        </p:txBody>
      </p:sp>
      <p:sp>
        <p:nvSpPr>
          <p:cNvPr id="76806" name="Date Placeholder 5">
            <a:extLst>
              <a:ext uri="{FF2B5EF4-FFF2-40B4-BE49-F238E27FC236}">
                <a16:creationId xmlns:a16="http://schemas.microsoft.com/office/drawing/2014/main" id="{50959602-6801-40CD-A222-69642948343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5A554A80-B809-4F14-9351-5D3AA9E0978A}"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DAEC7F8-A1E3-4F36-946B-F54337CDE169}"/>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176F7087-BF40-41E5-A457-D61C210DA1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7828" name="Footer Placeholder 3">
            <a:extLst>
              <a:ext uri="{FF2B5EF4-FFF2-40B4-BE49-F238E27FC236}">
                <a16:creationId xmlns:a16="http://schemas.microsoft.com/office/drawing/2014/main" id="{BB0E81AC-FE48-4559-A566-5210E3B2B8F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7829" name="Slide Number Placeholder 4">
            <a:extLst>
              <a:ext uri="{FF2B5EF4-FFF2-40B4-BE49-F238E27FC236}">
                <a16:creationId xmlns:a16="http://schemas.microsoft.com/office/drawing/2014/main" id="{74661F29-ED71-4FE2-81F8-E0661E413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5C606A7B-C917-4AAE-A416-195A4E7D7CBE}" type="slidenum">
              <a:rPr lang="en-US" altLang="en-US" sz="800">
                <a:latin typeface="Times New Roman" panose="02020603050405020304" pitchFamily="18" charset="0"/>
              </a:rPr>
              <a:pPr/>
              <a:t>48</a:t>
            </a:fld>
            <a:endParaRPr lang="en-US" altLang="en-US" sz="800">
              <a:latin typeface="Times New Roman" panose="02020603050405020304" pitchFamily="18" charset="0"/>
            </a:endParaRPr>
          </a:p>
        </p:txBody>
      </p:sp>
      <p:sp>
        <p:nvSpPr>
          <p:cNvPr id="77830" name="Date Placeholder 5">
            <a:extLst>
              <a:ext uri="{FF2B5EF4-FFF2-40B4-BE49-F238E27FC236}">
                <a16:creationId xmlns:a16="http://schemas.microsoft.com/office/drawing/2014/main" id="{767E1915-F1CA-47D2-83DC-AB605EECD85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A671E169-8AE9-4BFA-AA0D-B43E453EC25C}"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C66ED3C-882A-436D-99F5-5910A4588B18}"/>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D97484E9-E3E6-42E6-8EF4-1DF56B6912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8852" name="Footer Placeholder 3">
            <a:extLst>
              <a:ext uri="{FF2B5EF4-FFF2-40B4-BE49-F238E27FC236}">
                <a16:creationId xmlns:a16="http://schemas.microsoft.com/office/drawing/2014/main" id="{B03B0CF7-C53D-46F2-83D7-0481E629385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78853" name="Slide Number Placeholder 4">
            <a:extLst>
              <a:ext uri="{FF2B5EF4-FFF2-40B4-BE49-F238E27FC236}">
                <a16:creationId xmlns:a16="http://schemas.microsoft.com/office/drawing/2014/main" id="{FF36810F-5CE4-47D2-B98A-05DB55ED44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0553B182-7EB7-47F0-871F-4384AA0B6FB0}" type="slidenum">
              <a:rPr lang="en-US" altLang="en-US" sz="800">
                <a:latin typeface="Times New Roman" panose="02020603050405020304" pitchFamily="18" charset="0"/>
              </a:rPr>
              <a:pPr/>
              <a:t>49</a:t>
            </a:fld>
            <a:endParaRPr lang="en-US" altLang="en-US" sz="800">
              <a:latin typeface="Times New Roman" panose="02020603050405020304" pitchFamily="18" charset="0"/>
            </a:endParaRPr>
          </a:p>
        </p:txBody>
      </p:sp>
      <p:sp>
        <p:nvSpPr>
          <p:cNvPr id="78854" name="Date Placeholder 5">
            <a:extLst>
              <a:ext uri="{FF2B5EF4-FFF2-40B4-BE49-F238E27FC236}">
                <a16:creationId xmlns:a16="http://schemas.microsoft.com/office/drawing/2014/main" id="{FAD45E0B-F54D-435C-90A8-145FCCE0418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39F9B5C9-42C4-4EDB-AC22-2FCC0E5D1831}"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20E490-0A77-43FA-A875-2508E599BF0F}" type="slidenum">
              <a:rPr lang="en-US" smtClean="0"/>
              <a:pPr/>
              <a:t>5</a:t>
            </a:fld>
            <a:endParaRPr lang="en-US"/>
          </a:p>
        </p:txBody>
      </p:sp>
    </p:spTree>
    <p:extLst>
      <p:ext uri="{BB962C8B-B14F-4D97-AF65-F5344CB8AC3E}">
        <p14:creationId xmlns:p14="http://schemas.microsoft.com/office/powerpoint/2010/main" val="162198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53B66A4D-3071-4D02-8829-1375507A981F}"/>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103C33F4-A11A-4E82-8EC1-6BC691541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Footer Placeholder 3">
            <a:extLst>
              <a:ext uri="{FF2B5EF4-FFF2-40B4-BE49-F238E27FC236}">
                <a16:creationId xmlns:a16="http://schemas.microsoft.com/office/drawing/2014/main" id="{18F1D9F0-91E7-4B5B-B61A-E000FED0B51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48133" name="Slide Number Placeholder 4">
            <a:extLst>
              <a:ext uri="{FF2B5EF4-FFF2-40B4-BE49-F238E27FC236}">
                <a16:creationId xmlns:a16="http://schemas.microsoft.com/office/drawing/2014/main" id="{88C8118D-06F0-4527-A01B-B1BC528E80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5495794D-63E7-4B10-9AFA-BF6B68371766}" type="slidenum">
              <a:rPr lang="en-US" altLang="en-US" sz="800">
                <a:latin typeface="Times New Roman" panose="02020603050405020304" pitchFamily="18" charset="0"/>
              </a:rPr>
              <a:pPr/>
              <a:t>19</a:t>
            </a:fld>
            <a:endParaRPr lang="en-US" altLang="en-US" sz="800">
              <a:latin typeface="Times New Roman" panose="02020603050405020304" pitchFamily="18" charset="0"/>
            </a:endParaRPr>
          </a:p>
        </p:txBody>
      </p:sp>
      <p:sp>
        <p:nvSpPr>
          <p:cNvPr id="48134" name="Date Placeholder 5">
            <a:extLst>
              <a:ext uri="{FF2B5EF4-FFF2-40B4-BE49-F238E27FC236}">
                <a16:creationId xmlns:a16="http://schemas.microsoft.com/office/drawing/2014/main" id="{0352E95F-F256-4637-9E4E-ECD49C31C73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881B2418-FE6E-44E6-A383-E7679A33C53F}"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a:extLst>
              <a:ext uri="{FF2B5EF4-FFF2-40B4-BE49-F238E27FC236}">
                <a16:creationId xmlns:a16="http://schemas.microsoft.com/office/drawing/2014/main" id="{8041FC2D-1147-4B64-AB93-B1D60AA179F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49155" name="Rectangle 7">
            <a:extLst>
              <a:ext uri="{FF2B5EF4-FFF2-40B4-BE49-F238E27FC236}">
                <a16:creationId xmlns:a16="http://schemas.microsoft.com/office/drawing/2014/main" id="{BFBCB5DC-1809-4808-9E2D-1B85CC068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004B1C96-A199-4372-B2A0-CCAFA788A186}" type="slidenum">
              <a:rPr lang="en-US" altLang="en-US" sz="800">
                <a:latin typeface="Times New Roman" panose="02020603050405020304" pitchFamily="18" charset="0"/>
              </a:rPr>
              <a:pPr/>
              <a:t>20</a:t>
            </a:fld>
            <a:endParaRPr lang="en-US" altLang="en-US" sz="800">
              <a:latin typeface="Times New Roman" panose="02020603050405020304" pitchFamily="18" charset="0"/>
            </a:endParaRPr>
          </a:p>
        </p:txBody>
      </p:sp>
      <p:sp>
        <p:nvSpPr>
          <p:cNvPr id="49156" name="Rectangle 9">
            <a:extLst>
              <a:ext uri="{FF2B5EF4-FFF2-40B4-BE49-F238E27FC236}">
                <a16:creationId xmlns:a16="http://schemas.microsoft.com/office/drawing/2014/main" id="{F06D8D1A-CE31-43D9-A1A0-D6A16164A5EA}"/>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EF1FDDC4-00E1-4A29-8A68-F9AD836CDA5A}"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
        <p:nvSpPr>
          <p:cNvPr id="49157" name="Rectangle 2">
            <a:extLst>
              <a:ext uri="{FF2B5EF4-FFF2-40B4-BE49-F238E27FC236}">
                <a16:creationId xmlns:a16="http://schemas.microsoft.com/office/drawing/2014/main" id="{0C700B83-0917-451A-B620-AB726EC0CE7F}"/>
              </a:ext>
            </a:extLst>
          </p:cNvPr>
          <p:cNvSpPr>
            <a:spLocks noGrp="1" noRot="1" noChangeAspect="1" noChangeArrowheads="1" noTextEdit="1"/>
          </p:cNvSpPr>
          <p:nvPr>
            <p:ph type="sldImg"/>
          </p:nvPr>
        </p:nvSpPr>
        <p:spPr>
          <a:xfrm>
            <a:off x="1135063" y="688975"/>
            <a:ext cx="4589462" cy="3441700"/>
          </a:xfrm>
          <a:ln/>
        </p:spPr>
      </p:sp>
      <p:sp>
        <p:nvSpPr>
          <p:cNvPr id="49158" name="Rectangle 3">
            <a:extLst>
              <a:ext uri="{FF2B5EF4-FFF2-40B4-BE49-F238E27FC236}">
                <a16:creationId xmlns:a16="http://schemas.microsoft.com/office/drawing/2014/main" id="{C033FC62-890C-4AB7-9BF3-E6DBE4F9B2FD}"/>
              </a:ext>
            </a:extLst>
          </p:cNvPr>
          <p:cNvSpPr>
            <a:spLocks noGrp="1" noChangeArrowheads="1"/>
          </p:cNvSpPr>
          <p:nvPr>
            <p:ph type="body" idx="1"/>
          </p:nvPr>
        </p:nvSpPr>
        <p:spPr>
          <a:xfrm>
            <a:off x="914400" y="4360863"/>
            <a:ext cx="50292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8" rIns="91414" bIns="45708"/>
          <a:lstStyle/>
          <a:p>
            <a:pPr eaLnBrk="1" hangingPunct="1"/>
            <a:r>
              <a:rPr lang="en-US" altLang="en-US"/>
              <a:t>900	50.40</a:t>
            </a:r>
          </a:p>
          <a:p>
            <a:pPr eaLnBrk="1" hangingPunct="1"/>
            <a:r>
              <a:rPr lang="en-US" altLang="en-US"/>
              <a:t>750	35.00</a:t>
            </a:r>
          </a:p>
          <a:p>
            <a:pPr eaLnBrk="1" hangingPunct="1"/>
            <a:r>
              <a:rPr lang="en-US" altLang="en-US"/>
              <a:t>500	15.56</a:t>
            </a:r>
          </a:p>
          <a:p>
            <a:pPr eaLnBrk="1" hangingPunct="1"/>
            <a:r>
              <a:rPr lang="en-US" altLang="en-US"/>
              <a:t>250	1.73</a:t>
            </a:r>
          </a:p>
          <a:p>
            <a:pPr eaLnBrk="1" hangingPunct="1"/>
            <a:r>
              <a:rPr lang="en-US" altLang="en-US"/>
              <a:t>0	0.00</a:t>
            </a:r>
          </a:p>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a:extLst>
              <a:ext uri="{FF2B5EF4-FFF2-40B4-BE49-F238E27FC236}">
                <a16:creationId xmlns:a16="http://schemas.microsoft.com/office/drawing/2014/main" id="{045037A1-9B12-4E24-847F-1E142F9824C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0179" name="Rectangle 7">
            <a:extLst>
              <a:ext uri="{FF2B5EF4-FFF2-40B4-BE49-F238E27FC236}">
                <a16:creationId xmlns:a16="http://schemas.microsoft.com/office/drawing/2014/main" id="{E36A3F43-6EC9-418E-A18A-12A969E3CF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A99D40BD-58D9-4D12-8658-04A4E633EAC1}" type="slidenum">
              <a:rPr lang="en-US" altLang="en-US" sz="800">
                <a:latin typeface="Times New Roman" panose="02020603050405020304" pitchFamily="18" charset="0"/>
              </a:rPr>
              <a:pPr/>
              <a:t>21</a:t>
            </a:fld>
            <a:endParaRPr lang="en-US" altLang="en-US" sz="800">
              <a:latin typeface="Times New Roman" panose="02020603050405020304" pitchFamily="18" charset="0"/>
            </a:endParaRPr>
          </a:p>
        </p:txBody>
      </p:sp>
      <p:sp>
        <p:nvSpPr>
          <p:cNvPr id="50180" name="Rectangle 9">
            <a:extLst>
              <a:ext uri="{FF2B5EF4-FFF2-40B4-BE49-F238E27FC236}">
                <a16:creationId xmlns:a16="http://schemas.microsoft.com/office/drawing/2014/main" id="{23655953-C367-4071-9514-5CD5BD12974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7AD18310-C89B-49F4-814E-B9E589911FD4}"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
        <p:nvSpPr>
          <p:cNvPr id="50181" name="Rectangle 2">
            <a:extLst>
              <a:ext uri="{FF2B5EF4-FFF2-40B4-BE49-F238E27FC236}">
                <a16:creationId xmlns:a16="http://schemas.microsoft.com/office/drawing/2014/main" id="{10348B0A-86CE-4C7D-9556-7A8D2A8CBDB3}"/>
              </a:ext>
            </a:extLst>
          </p:cNvPr>
          <p:cNvSpPr>
            <a:spLocks noGrp="1" noRot="1" noChangeAspect="1" noChangeArrowheads="1" noTextEdit="1"/>
          </p:cNvSpPr>
          <p:nvPr>
            <p:ph type="sldImg"/>
          </p:nvPr>
        </p:nvSpPr>
        <p:spPr>
          <a:xfrm>
            <a:off x="1135063" y="688975"/>
            <a:ext cx="4589462" cy="3441700"/>
          </a:xfrm>
          <a:ln/>
        </p:spPr>
      </p:sp>
      <p:sp>
        <p:nvSpPr>
          <p:cNvPr id="50182" name="Rectangle 3">
            <a:extLst>
              <a:ext uri="{FF2B5EF4-FFF2-40B4-BE49-F238E27FC236}">
                <a16:creationId xmlns:a16="http://schemas.microsoft.com/office/drawing/2014/main" id="{69695A1E-4A2C-4548-8D2F-6211D91BB76E}"/>
              </a:ext>
            </a:extLst>
          </p:cNvPr>
          <p:cNvSpPr>
            <a:spLocks noGrp="1" noChangeArrowheads="1"/>
          </p:cNvSpPr>
          <p:nvPr>
            <p:ph type="body" idx="1"/>
          </p:nvPr>
        </p:nvSpPr>
        <p:spPr>
          <a:xfrm>
            <a:off x="914400" y="4360863"/>
            <a:ext cx="50292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pPr eaLnBrk="1" hangingPunct="1"/>
            <a:r>
              <a:rPr lang="en-US" altLang="en-US"/>
              <a:t>900	50.40</a:t>
            </a:r>
          </a:p>
          <a:p>
            <a:pPr eaLnBrk="1" hangingPunct="1"/>
            <a:r>
              <a:rPr lang="en-US" altLang="en-US"/>
              <a:t>750	35.00</a:t>
            </a:r>
          </a:p>
          <a:p>
            <a:pPr eaLnBrk="1" hangingPunct="1"/>
            <a:r>
              <a:rPr lang="en-US" altLang="en-US"/>
              <a:t>500	15.56</a:t>
            </a:r>
          </a:p>
          <a:p>
            <a:pPr eaLnBrk="1" hangingPunct="1"/>
            <a:r>
              <a:rPr lang="en-US" altLang="en-US"/>
              <a:t>250	1.73</a:t>
            </a:r>
          </a:p>
          <a:p>
            <a:pPr eaLnBrk="1" hangingPunct="1"/>
            <a:r>
              <a:rPr lang="en-US" altLang="en-US"/>
              <a:t>0	0.00</a:t>
            </a:r>
          </a:p>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7A147D72-DCA8-40AE-BC2F-43DF86A6FE6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1203" name="Rectangle 7">
            <a:extLst>
              <a:ext uri="{FF2B5EF4-FFF2-40B4-BE49-F238E27FC236}">
                <a16:creationId xmlns:a16="http://schemas.microsoft.com/office/drawing/2014/main" id="{0D2482E2-69F9-4C42-B6F8-B363E4C8C2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14343E03-2AE9-421A-92FB-90838A89452A}" type="slidenum">
              <a:rPr lang="en-US" altLang="en-US" sz="800">
                <a:latin typeface="Times New Roman" panose="02020603050405020304" pitchFamily="18" charset="0"/>
              </a:rPr>
              <a:pPr/>
              <a:t>22</a:t>
            </a:fld>
            <a:endParaRPr lang="en-US" altLang="en-US" sz="800">
              <a:latin typeface="Times New Roman" panose="02020603050405020304" pitchFamily="18" charset="0"/>
            </a:endParaRPr>
          </a:p>
        </p:txBody>
      </p:sp>
      <p:sp>
        <p:nvSpPr>
          <p:cNvPr id="51204" name="Rectangle 9">
            <a:extLst>
              <a:ext uri="{FF2B5EF4-FFF2-40B4-BE49-F238E27FC236}">
                <a16:creationId xmlns:a16="http://schemas.microsoft.com/office/drawing/2014/main" id="{9ED32631-F015-4B03-BD18-D72BE80A575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C2E9DC57-0939-49B3-80BA-E7C63E97CA58}"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
        <p:nvSpPr>
          <p:cNvPr id="51205" name="Rectangle 2">
            <a:extLst>
              <a:ext uri="{FF2B5EF4-FFF2-40B4-BE49-F238E27FC236}">
                <a16:creationId xmlns:a16="http://schemas.microsoft.com/office/drawing/2014/main" id="{A678F46D-A1E0-4CC1-8241-D23C2599E50D}"/>
              </a:ext>
            </a:extLst>
          </p:cNvPr>
          <p:cNvSpPr>
            <a:spLocks noGrp="1" noRot="1" noChangeAspect="1" noChangeArrowheads="1" noTextEdit="1"/>
          </p:cNvSpPr>
          <p:nvPr>
            <p:ph type="sldImg"/>
          </p:nvPr>
        </p:nvSpPr>
        <p:spPr>
          <a:xfrm>
            <a:off x="1135063" y="688975"/>
            <a:ext cx="4589462" cy="3441700"/>
          </a:xfrm>
          <a:ln/>
        </p:spPr>
      </p:sp>
      <p:sp>
        <p:nvSpPr>
          <p:cNvPr id="51206" name="Rectangle 3">
            <a:extLst>
              <a:ext uri="{FF2B5EF4-FFF2-40B4-BE49-F238E27FC236}">
                <a16:creationId xmlns:a16="http://schemas.microsoft.com/office/drawing/2014/main" id="{5C3E19B7-07CE-42B8-8E12-ABDCD28129E5}"/>
              </a:ext>
            </a:extLst>
          </p:cNvPr>
          <p:cNvSpPr>
            <a:spLocks noGrp="1" noChangeArrowheads="1"/>
          </p:cNvSpPr>
          <p:nvPr>
            <p:ph type="body" idx="1"/>
          </p:nvPr>
        </p:nvSpPr>
        <p:spPr>
          <a:xfrm>
            <a:off x="914400" y="4360863"/>
            <a:ext cx="50292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pPr eaLnBrk="1" hangingPunct="1"/>
            <a:r>
              <a:rPr lang="en-US" altLang="en-US"/>
              <a:t>900	50.40</a:t>
            </a:r>
          </a:p>
          <a:p>
            <a:pPr eaLnBrk="1" hangingPunct="1"/>
            <a:r>
              <a:rPr lang="en-US" altLang="en-US"/>
              <a:t>750	35.00</a:t>
            </a:r>
          </a:p>
          <a:p>
            <a:pPr eaLnBrk="1" hangingPunct="1"/>
            <a:r>
              <a:rPr lang="en-US" altLang="en-US"/>
              <a:t>500	15.56</a:t>
            </a:r>
          </a:p>
          <a:p>
            <a:pPr eaLnBrk="1" hangingPunct="1"/>
            <a:r>
              <a:rPr lang="en-US" altLang="en-US"/>
              <a:t>250	1.73</a:t>
            </a:r>
          </a:p>
          <a:p>
            <a:pPr eaLnBrk="1" hangingPunct="1"/>
            <a:r>
              <a:rPr lang="en-US" altLang="en-US"/>
              <a:t>0	0.00</a:t>
            </a:r>
          </a:p>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a:extLst>
              <a:ext uri="{FF2B5EF4-FFF2-40B4-BE49-F238E27FC236}">
                <a16:creationId xmlns:a16="http://schemas.microsoft.com/office/drawing/2014/main" id="{21459413-64CC-47BF-9E75-D579C87DF06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a:latin typeface="Times New Roman" panose="02020603050405020304" pitchFamily="18" charset="0"/>
              </a:rPr>
              <a:t>GreenPrints 2002 – Atalanta, GA</a:t>
            </a:r>
          </a:p>
        </p:txBody>
      </p:sp>
      <p:sp>
        <p:nvSpPr>
          <p:cNvPr id="52227" name="Rectangle 7">
            <a:extLst>
              <a:ext uri="{FF2B5EF4-FFF2-40B4-BE49-F238E27FC236}">
                <a16:creationId xmlns:a16="http://schemas.microsoft.com/office/drawing/2014/main" id="{E598F119-7FA9-4B0A-89C3-4C75CFF064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Narrow" panose="020B0606020202030204" pitchFamily="34" charset="0"/>
              </a:defRPr>
            </a:lvl1pPr>
            <a:lvl2pPr marL="742950" indent="-285750" defTabSz="920750">
              <a:defRPr sz="2400">
                <a:solidFill>
                  <a:schemeClr val="tx1"/>
                </a:solidFill>
                <a:latin typeface="Arial Narrow" panose="020B0606020202030204" pitchFamily="34" charset="0"/>
              </a:defRPr>
            </a:lvl2pPr>
            <a:lvl3pPr marL="1143000" indent="-228600" defTabSz="920750">
              <a:defRPr sz="2400">
                <a:solidFill>
                  <a:schemeClr val="tx1"/>
                </a:solidFill>
                <a:latin typeface="Arial Narrow" panose="020B0606020202030204" pitchFamily="34" charset="0"/>
              </a:defRPr>
            </a:lvl3pPr>
            <a:lvl4pPr marL="1600200" indent="-228600" defTabSz="920750">
              <a:defRPr sz="2400">
                <a:solidFill>
                  <a:schemeClr val="tx1"/>
                </a:solidFill>
                <a:latin typeface="Arial Narrow" panose="020B0606020202030204" pitchFamily="34" charset="0"/>
              </a:defRPr>
            </a:lvl4pPr>
            <a:lvl5pPr marL="2057400" indent="-228600" defTabSz="920750">
              <a:defRPr sz="2400">
                <a:solidFill>
                  <a:schemeClr val="tx1"/>
                </a:solidFill>
                <a:latin typeface="Arial Narrow" panose="020B0606020202030204" pitchFamily="34" charset="0"/>
              </a:defRPr>
            </a:lvl5pPr>
            <a:lvl6pPr marL="2514600" indent="-228600" defTabSz="92075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2075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2075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20750" eaLnBrk="0" fontAlgn="base" hangingPunct="0">
              <a:spcBef>
                <a:spcPct val="0"/>
              </a:spcBef>
              <a:spcAft>
                <a:spcPct val="0"/>
              </a:spcAft>
              <a:defRPr sz="2400">
                <a:solidFill>
                  <a:schemeClr val="tx1"/>
                </a:solidFill>
                <a:latin typeface="Arial Narrow" panose="020B0606020202030204" pitchFamily="34" charset="0"/>
              </a:defRPr>
            </a:lvl9pPr>
          </a:lstStyle>
          <a:p>
            <a:fld id="{0CB6CEC3-D6DE-4E89-AFAF-C8A7660BAF93}" type="slidenum">
              <a:rPr lang="en-US" altLang="en-US" sz="800">
                <a:latin typeface="Times New Roman" panose="02020603050405020304" pitchFamily="18" charset="0"/>
              </a:rPr>
              <a:pPr/>
              <a:t>23</a:t>
            </a:fld>
            <a:endParaRPr lang="en-US" altLang="en-US" sz="800">
              <a:latin typeface="Times New Roman" panose="02020603050405020304" pitchFamily="18" charset="0"/>
            </a:endParaRPr>
          </a:p>
        </p:txBody>
      </p:sp>
      <p:sp>
        <p:nvSpPr>
          <p:cNvPr id="52228" name="Rectangle 9">
            <a:extLst>
              <a:ext uri="{FF2B5EF4-FFF2-40B4-BE49-F238E27FC236}">
                <a16:creationId xmlns:a16="http://schemas.microsoft.com/office/drawing/2014/main" id="{390EA2E7-C653-4DB6-93A8-E3821E4A65DF}"/>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Arial Narrow" panose="020B0606020202030204" pitchFamily="34" charset="0"/>
              </a:defRPr>
            </a:lvl1pPr>
            <a:lvl2pPr marL="742950" indent="-285750" defTabSz="917575">
              <a:defRPr sz="2400">
                <a:solidFill>
                  <a:schemeClr val="tx1"/>
                </a:solidFill>
                <a:latin typeface="Arial Narrow" panose="020B0606020202030204" pitchFamily="34" charset="0"/>
              </a:defRPr>
            </a:lvl2pPr>
            <a:lvl3pPr marL="1143000" indent="-228600" defTabSz="917575">
              <a:defRPr sz="2400">
                <a:solidFill>
                  <a:schemeClr val="tx1"/>
                </a:solidFill>
                <a:latin typeface="Arial Narrow" panose="020B0606020202030204" pitchFamily="34" charset="0"/>
              </a:defRPr>
            </a:lvl3pPr>
            <a:lvl4pPr marL="1600200" indent="-228600" defTabSz="917575">
              <a:defRPr sz="2400">
                <a:solidFill>
                  <a:schemeClr val="tx1"/>
                </a:solidFill>
                <a:latin typeface="Arial Narrow" panose="020B0606020202030204" pitchFamily="34" charset="0"/>
              </a:defRPr>
            </a:lvl4pPr>
            <a:lvl5pPr marL="2057400" indent="-228600" defTabSz="917575">
              <a:defRPr sz="2400">
                <a:solidFill>
                  <a:schemeClr val="tx1"/>
                </a:solidFill>
                <a:latin typeface="Arial Narrow" panose="020B0606020202030204" pitchFamily="34" charset="0"/>
              </a:defRPr>
            </a:lvl5pPr>
            <a:lvl6pPr marL="2514600" indent="-228600" defTabSz="917575" eaLnBrk="0" fontAlgn="base" hangingPunct="0">
              <a:spcBef>
                <a:spcPct val="0"/>
              </a:spcBef>
              <a:spcAft>
                <a:spcPct val="0"/>
              </a:spcAft>
              <a:defRPr sz="2400">
                <a:solidFill>
                  <a:schemeClr val="tx1"/>
                </a:solidFill>
                <a:latin typeface="Arial Narrow" panose="020B0606020202030204" pitchFamily="34" charset="0"/>
              </a:defRPr>
            </a:lvl6pPr>
            <a:lvl7pPr marL="2971800" indent="-228600" defTabSz="917575" eaLnBrk="0" fontAlgn="base" hangingPunct="0">
              <a:spcBef>
                <a:spcPct val="0"/>
              </a:spcBef>
              <a:spcAft>
                <a:spcPct val="0"/>
              </a:spcAft>
              <a:defRPr sz="2400">
                <a:solidFill>
                  <a:schemeClr val="tx1"/>
                </a:solidFill>
                <a:latin typeface="Arial Narrow" panose="020B0606020202030204" pitchFamily="34" charset="0"/>
              </a:defRPr>
            </a:lvl7pPr>
            <a:lvl8pPr marL="3429000" indent="-228600" defTabSz="917575" eaLnBrk="0" fontAlgn="base" hangingPunct="0">
              <a:spcBef>
                <a:spcPct val="0"/>
              </a:spcBef>
              <a:spcAft>
                <a:spcPct val="0"/>
              </a:spcAft>
              <a:defRPr sz="2400">
                <a:solidFill>
                  <a:schemeClr val="tx1"/>
                </a:solidFill>
                <a:latin typeface="Arial Narrow" panose="020B0606020202030204" pitchFamily="34" charset="0"/>
              </a:defRPr>
            </a:lvl8pPr>
            <a:lvl9pPr marL="3886200" indent="-228600" defTabSz="917575" eaLnBrk="0" fontAlgn="base" hangingPunct="0">
              <a:spcBef>
                <a:spcPct val="0"/>
              </a:spcBef>
              <a:spcAft>
                <a:spcPct val="0"/>
              </a:spcAft>
              <a:defRPr sz="2400">
                <a:solidFill>
                  <a:schemeClr val="tx1"/>
                </a:solidFill>
                <a:latin typeface="Arial Narrow" panose="020B0606020202030204" pitchFamily="34" charset="0"/>
              </a:defRPr>
            </a:lvl9pPr>
          </a:lstStyle>
          <a:p>
            <a:fld id="{BD8FB588-0313-4101-86A4-36A61FB30D51}" type="datetime1">
              <a:rPr lang="en-US" altLang="en-US" sz="800">
                <a:latin typeface="Times New Roman" panose="02020603050405020304" pitchFamily="18" charset="0"/>
              </a:rPr>
              <a:pPr/>
              <a:t>2/10/2022</a:t>
            </a:fld>
            <a:endParaRPr lang="en-US" altLang="en-US" sz="800">
              <a:latin typeface="Times New Roman" panose="02020603050405020304" pitchFamily="18" charset="0"/>
            </a:endParaRPr>
          </a:p>
        </p:txBody>
      </p:sp>
      <p:sp>
        <p:nvSpPr>
          <p:cNvPr id="52229" name="Rectangle 2">
            <a:extLst>
              <a:ext uri="{FF2B5EF4-FFF2-40B4-BE49-F238E27FC236}">
                <a16:creationId xmlns:a16="http://schemas.microsoft.com/office/drawing/2014/main" id="{AF5E6CD9-481A-4107-A1C7-D16655A54396}"/>
              </a:ext>
            </a:extLst>
          </p:cNvPr>
          <p:cNvSpPr>
            <a:spLocks noGrp="1" noRot="1" noChangeAspect="1" noChangeArrowheads="1" noTextEdit="1"/>
          </p:cNvSpPr>
          <p:nvPr>
            <p:ph type="sldImg"/>
          </p:nvPr>
        </p:nvSpPr>
        <p:spPr>
          <a:xfrm>
            <a:off x="1135063" y="688975"/>
            <a:ext cx="4589462" cy="3441700"/>
          </a:xfrm>
          <a:ln/>
        </p:spPr>
      </p:sp>
      <p:sp>
        <p:nvSpPr>
          <p:cNvPr id="52230" name="Rectangle 3">
            <a:extLst>
              <a:ext uri="{FF2B5EF4-FFF2-40B4-BE49-F238E27FC236}">
                <a16:creationId xmlns:a16="http://schemas.microsoft.com/office/drawing/2014/main" id="{8EC02600-AC7B-44BC-A735-FB52F95B60D0}"/>
              </a:ext>
            </a:extLst>
          </p:cNvPr>
          <p:cNvSpPr>
            <a:spLocks noGrp="1" noChangeArrowheads="1"/>
          </p:cNvSpPr>
          <p:nvPr>
            <p:ph type="body" idx="1"/>
          </p:nvPr>
        </p:nvSpPr>
        <p:spPr>
          <a:xfrm>
            <a:off x="914400" y="4360863"/>
            <a:ext cx="50292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lstStyle/>
          <a:p>
            <a:pPr eaLnBrk="1" hangingPunct="1"/>
            <a:r>
              <a:rPr lang="en-US" altLang="en-US"/>
              <a:t>900	50.40</a:t>
            </a:r>
          </a:p>
          <a:p>
            <a:pPr eaLnBrk="1" hangingPunct="1"/>
            <a:r>
              <a:rPr lang="en-US" altLang="en-US"/>
              <a:t>750	35.00</a:t>
            </a:r>
          </a:p>
          <a:p>
            <a:pPr eaLnBrk="1" hangingPunct="1"/>
            <a:r>
              <a:rPr lang="en-US" altLang="en-US"/>
              <a:t>500	15.56</a:t>
            </a:r>
          </a:p>
          <a:p>
            <a:pPr eaLnBrk="1" hangingPunct="1"/>
            <a:r>
              <a:rPr lang="en-US" altLang="en-US"/>
              <a:t>250	1.73</a:t>
            </a:r>
          </a:p>
          <a:p>
            <a:pPr eaLnBrk="1" hangingPunct="1"/>
            <a:r>
              <a:rPr lang="en-US" altLang="en-US"/>
              <a:t>0	0.00</a:t>
            </a:r>
          </a:p>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bg1"/>
            </a:gs>
            <a:gs pos="80000">
              <a:schemeClr val="tx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bg1"/>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Order of Connection Matters Exercise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Order of Connection Matters Exercise</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Order of Connection Matters Exercise</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Order of Connection Matters Exercise</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Order of Connection Matters Exercise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bg1"/>
            </a:gs>
            <a:gs pos="80000">
              <a:schemeClr val="tx1"/>
            </a:gs>
          </a:gsLst>
          <a:lin ang="5400000" scaled="0"/>
        </a:gra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355600"/>
            <a:ext cx="8094456" cy="3790904"/>
            <a:chOff x="820944" y="-355600"/>
            <a:chExt cx="809445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1736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xfrm>
            <a:off x="457200" y="6554788"/>
            <a:ext cx="2128838" cy="263525"/>
          </a:xfrm>
          <a:prstGeom prst="rect">
            <a:avLst/>
          </a:prstGeom>
          <a:ln/>
        </p:spPr>
        <p:txBody>
          <a:bodyPr/>
          <a:lstStyle>
            <a:lvl1pPr>
              <a:defRPr/>
            </a:lvl1pPr>
          </a:lstStyle>
          <a:p>
            <a:pPr>
              <a:defRPr/>
            </a:pPr>
            <a:endParaRPr lang="en-US"/>
          </a:p>
        </p:txBody>
      </p:sp>
      <p:sp>
        <p:nvSpPr>
          <p:cNvPr id="3" name="Rectangle 4"/>
          <p:cNvSpPr>
            <a:spLocks noGrp="1" noChangeArrowheads="1"/>
          </p:cNvSpPr>
          <p:nvPr>
            <p:ph type="ftr" idx="11"/>
          </p:nvPr>
        </p:nvSpPr>
        <p:spPr>
          <a:xfrm>
            <a:off x="3127375" y="6494463"/>
            <a:ext cx="2897188" cy="323850"/>
          </a:xfrm>
          <a:prstGeom prst="rect">
            <a:avLst/>
          </a:prstGeom>
          <a:ln/>
        </p:spPr>
        <p:txBody>
          <a:bodyPr/>
          <a:lstStyle>
            <a:lvl1pPr>
              <a:defRPr/>
            </a:lvl1pPr>
          </a:lstStyle>
          <a:p>
            <a:pPr>
              <a:defRPr/>
            </a:pPr>
            <a:r>
              <a:rPr lang="en-US"/>
              <a:t>Order of Connection Matters Exercise</a:t>
            </a:r>
          </a:p>
        </p:txBody>
      </p:sp>
      <p:grpSp>
        <p:nvGrpSpPr>
          <p:cNvPr id="4" name="Group 3"/>
          <p:cNvGrpSpPr/>
          <p:nvPr userDrawn="1"/>
        </p:nvGrpSpPr>
        <p:grpSpPr>
          <a:xfrm>
            <a:off x="5638800" y="1840942"/>
            <a:ext cx="2510977" cy="2822573"/>
            <a:chOff x="2287247" y="3237204"/>
            <a:chExt cx="2510977" cy="2822573"/>
          </a:xfrm>
        </p:grpSpPr>
        <p:sp>
          <p:nvSpPr>
            <p:cNvPr id="5" name="Rectangle 4"/>
            <p:cNvSpPr/>
            <p:nvPr/>
          </p:nvSpPr>
          <p:spPr>
            <a:xfrm>
              <a:off x="2409278" y="4502123"/>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63583" y="4307178"/>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21759" y="3701387"/>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7453" y="3911573"/>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69137" y="3237204"/>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71402" y="4307178"/>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40043" y="3420627"/>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0720" y="4498312"/>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42832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13620"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98912"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84204"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169496"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478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40080"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25372"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10664"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5956"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8124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87247" y="500995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87247" y="519283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7247" y="537571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87247" y="5558591"/>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87247" y="5741471"/>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87247" y="5924351"/>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3050845" y="4750794"/>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396361" y="3939818"/>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userDrawn="1"/>
        </p:nvGrpSpPr>
        <p:grpSpPr>
          <a:xfrm>
            <a:off x="2847748" y="2962298"/>
            <a:ext cx="2510977" cy="3102269"/>
            <a:chOff x="2847748" y="2962298"/>
            <a:chExt cx="2510977" cy="3102269"/>
          </a:xfrm>
        </p:grpSpPr>
        <p:grpSp>
          <p:nvGrpSpPr>
            <p:cNvPr id="62" name="Group 61"/>
            <p:cNvGrpSpPr/>
            <p:nvPr/>
          </p:nvGrpSpPr>
          <p:grpSpPr>
            <a:xfrm>
              <a:off x="2847748" y="3224304"/>
              <a:ext cx="2127462" cy="2822573"/>
              <a:chOff x="2847748" y="3224304"/>
              <a:chExt cx="2127462" cy="2822573"/>
            </a:xfrm>
          </p:grpSpPr>
          <p:sp>
            <p:nvSpPr>
              <p:cNvPr id="65" name="Rectangle 64"/>
              <p:cNvSpPr/>
              <p:nvPr/>
            </p:nvSpPr>
            <p:spPr>
              <a:xfrm>
                <a:off x="2969779" y="4489223"/>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124084" y="4294278"/>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282260" y="3688487"/>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607954" y="3898673"/>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929638" y="3224304"/>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231903" y="4294278"/>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400544" y="3407727"/>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711221" y="4485412"/>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298882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74121"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359413"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544705"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29997"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1528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100581"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85873"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471165"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656457"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84174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2847748" y="499705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847748" y="517993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2847748" y="536281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847748" y="5545691"/>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847748" y="5728571"/>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2847748" y="5911451"/>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sp>
          <p:nvSpPr>
            <p:cNvPr id="63" name="Freeform 62"/>
            <p:cNvSpPr/>
            <p:nvPr/>
          </p:nvSpPr>
          <p:spPr>
            <a:xfrm>
              <a:off x="3646070" y="2962298"/>
              <a:ext cx="1217879" cy="2842905"/>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 name="connsiteX0" fmla="*/ 0 w 1171183"/>
                <a:gd name="connsiteY0" fmla="*/ 31546 h 1067309"/>
                <a:gd name="connsiteX1" fmla="*/ 103339 w 1171183"/>
                <a:gd name="connsiteY1" fmla="*/ 231 h 1067309"/>
                <a:gd name="connsiteX2" fmla="*/ 181627 w 1171183"/>
                <a:gd name="connsiteY2" fmla="*/ 22151 h 1067309"/>
                <a:gd name="connsiteX3" fmla="*/ 256783 w 1171183"/>
                <a:gd name="connsiteY3" fmla="*/ 103570 h 1067309"/>
                <a:gd name="connsiteX4" fmla="*/ 310019 w 1171183"/>
                <a:gd name="connsiteY4" fmla="*/ 300855 h 1067309"/>
                <a:gd name="connsiteX5" fmla="*/ 416490 w 1171183"/>
                <a:gd name="connsiteY5" fmla="*/ 795633 h 1067309"/>
                <a:gd name="connsiteX6" fmla="*/ 522961 w 1171183"/>
                <a:gd name="connsiteY6" fmla="*/ 970998 h 1067309"/>
                <a:gd name="connsiteX7" fmla="*/ 635696 w 1171183"/>
                <a:gd name="connsiteY7" fmla="*/ 1052417 h 1067309"/>
                <a:gd name="connsiteX8" fmla="*/ 786008 w 1171183"/>
                <a:gd name="connsiteY8" fmla="*/ 1055548 h 1067309"/>
                <a:gd name="connsiteX9" fmla="*/ 908137 w 1171183"/>
                <a:gd name="connsiteY9" fmla="*/ 930288 h 1067309"/>
                <a:gd name="connsiteX10" fmla="*/ 1008345 w 1171183"/>
                <a:gd name="connsiteY10" fmla="*/ 660979 h 1067309"/>
                <a:gd name="connsiteX11" fmla="*/ 1070975 w 1171183"/>
                <a:gd name="connsiteY11" fmla="*/ 407326 h 1067309"/>
                <a:gd name="connsiteX12" fmla="*/ 1171183 w 1171183"/>
                <a:gd name="connsiteY12" fmla="*/ 156806 h 1067309"/>
                <a:gd name="connsiteX0" fmla="*/ 0 w 1578807"/>
                <a:gd name="connsiteY0" fmla="*/ 14567 h 1069609"/>
                <a:gd name="connsiteX1" fmla="*/ 510963 w 1578807"/>
                <a:gd name="connsiteY1" fmla="*/ 2531 h 1069609"/>
                <a:gd name="connsiteX2" fmla="*/ 589251 w 1578807"/>
                <a:gd name="connsiteY2" fmla="*/ 24451 h 1069609"/>
                <a:gd name="connsiteX3" fmla="*/ 664407 w 1578807"/>
                <a:gd name="connsiteY3" fmla="*/ 105870 h 1069609"/>
                <a:gd name="connsiteX4" fmla="*/ 717643 w 1578807"/>
                <a:gd name="connsiteY4" fmla="*/ 303155 h 1069609"/>
                <a:gd name="connsiteX5" fmla="*/ 824114 w 1578807"/>
                <a:gd name="connsiteY5" fmla="*/ 797933 h 1069609"/>
                <a:gd name="connsiteX6" fmla="*/ 930585 w 1578807"/>
                <a:gd name="connsiteY6" fmla="*/ 973298 h 1069609"/>
                <a:gd name="connsiteX7" fmla="*/ 1043320 w 1578807"/>
                <a:gd name="connsiteY7" fmla="*/ 1054717 h 1069609"/>
                <a:gd name="connsiteX8" fmla="*/ 1193632 w 1578807"/>
                <a:gd name="connsiteY8" fmla="*/ 1057848 h 1069609"/>
                <a:gd name="connsiteX9" fmla="*/ 1315761 w 1578807"/>
                <a:gd name="connsiteY9" fmla="*/ 932588 h 1069609"/>
                <a:gd name="connsiteX10" fmla="*/ 1415969 w 1578807"/>
                <a:gd name="connsiteY10" fmla="*/ 663279 h 1069609"/>
                <a:gd name="connsiteX11" fmla="*/ 1478599 w 1578807"/>
                <a:gd name="connsiteY11" fmla="*/ 409626 h 1069609"/>
                <a:gd name="connsiteX12" fmla="*/ 1578807 w 1578807"/>
                <a:gd name="connsiteY12" fmla="*/ 159106 h 1069609"/>
                <a:gd name="connsiteX0" fmla="*/ 0 w 1578807"/>
                <a:gd name="connsiteY0" fmla="*/ 14567 h 1069609"/>
                <a:gd name="connsiteX1" fmla="*/ 510963 w 1578807"/>
                <a:gd name="connsiteY1" fmla="*/ 2531 h 1069609"/>
                <a:gd name="connsiteX2" fmla="*/ 589251 w 1578807"/>
                <a:gd name="connsiteY2" fmla="*/ 24451 h 1069609"/>
                <a:gd name="connsiteX3" fmla="*/ 664407 w 1578807"/>
                <a:gd name="connsiteY3" fmla="*/ 105870 h 1069609"/>
                <a:gd name="connsiteX4" fmla="*/ 717643 w 1578807"/>
                <a:gd name="connsiteY4" fmla="*/ 303155 h 1069609"/>
                <a:gd name="connsiteX5" fmla="*/ 824114 w 1578807"/>
                <a:gd name="connsiteY5" fmla="*/ 797933 h 1069609"/>
                <a:gd name="connsiteX6" fmla="*/ 930585 w 1578807"/>
                <a:gd name="connsiteY6" fmla="*/ 973298 h 1069609"/>
                <a:gd name="connsiteX7" fmla="*/ 1043320 w 1578807"/>
                <a:gd name="connsiteY7" fmla="*/ 1054717 h 1069609"/>
                <a:gd name="connsiteX8" fmla="*/ 1193632 w 1578807"/>
                <a:gd name="connsiteY8" fmla="*/ 1057848 h 1069609"/>
                <a:gd name="connsiteX9" fmla="*/ 1315761 w 1578807"/>
                <a:gd name="connsiteY9" fmla="*/ 932588 h 1069609"/>
                <a:gd name="connsiteX10" fmla="*/ 1415969 w 1578807"/>
                <a:gd name="connsiteY10" fmla="*/ 663279 h 1069609"/>
                <a:gd name="connsiteX11" fmla="*/ 1478599 w 1578807"/>
                <a:gd name="connsiteY11" fmla="*/ 409626 h 1069609"/>
                <a:gd name="connsiteX12" fmla="*/ 1578807 w 1578807"/>
                <a:gd name="connsiteY12" fmla="*/ 159106 h 1069609"/>
                <a:gd name="connsiteX0" fmla="*/ 0 w 1578807"/>
                <a:gd name="connsiteY0" fmla="*/ 12036 h 1067078"/>
                <a:gd name="connsiteX1" fmla="*/ 510963 w 1578807"/>
                <a:gd name="connsiteY1" fmla="*/ 0 h 1067078"/>
                <a:gd name="connsiteX2" fmla="*/ 589251 w 1578807"/>
                <a:gd name="connsiteY2" fmla="*/ 21920 h 1067078"/>
                <a:gd name="connsiteX3" fmla="*/ 664407 w 1578807"/>
                <a:gd name="connsiteY3" fmla="*/ 103339 h 1067078"/>
                <a:gd name="connsiteX4" fmla="*/ 717643 w 1578807"/>
                <a:gd name="connsiteY4" fmla="*/ 300624 h 1067078"/>
                <a:gd name="connsiteX5" fmla="*/ 824114 w 1578807"/>
                <a:gd name="connsiteY5" fmla="*/ 795402 h 1067078"/>
                <a:gd name="connsiteX6" fmla="*/ 930585 w 1578807"/>
                <a:gd name="connsiteY6" fmla="*/ 970767 h 1067078"/>
                <a:gd name="connsiteX7" fmla="*/ 1043320 w 1578807"/>
                <a:gd name="connsiteY7" fmla="*/ 1052186 h 1067078"/>
                <a:gd name="connsiteX8" fmla="*/ 1193632 w 1578807"/>
                <a:gd name="connsiteY8" fmla="*/ 1055317 h 1067078"/>
                <a:gd name="connsiteX9" fmla="*/ 1315761 w 1578807"/>
                <a:gd name="connsiteY9" fmla="*/ 930057 h 1067078"/>
                <a:gd name="connsiteX10" fmla="*/ 1415969 w 1578807"/>
                <a:gd name="connsiteY10" fmla="*/ 660748 h 1067078"/>
                <a:gd name="connsiteX11" fmla="*/ 1478599 w 1578807"/>
                <a:gd name="connsiteY11" fmla="*/ 407095 h 1067078"/>
                <a:gd name="connsiteX12" fmla="*/ 1578807 w 1578807"/>
                <a:gd name="connsiteY12" fmla="*/ 156575 h 1067078"/>
                <a:gd name="connsiteX0" fmla="*/ 0 w 1578807"/>
                <a:gd name="connsiteY0" fmla="*/ 13248 h 1068290"/>
                <a:gd name="connsiteX1" fmla="*/ 510963 w 1578807"/>
                <a:gd name="connsiteY1" fmla="*/ 1212 h 1068290"/>
                <a:gd name="connsiteX2" fmla="*/ 605776 w 1578807"/>
                <a:gd name="connsiteY2" fmla="*/ 12115 h 1068290"/>
                <a:gd name="connsiteX3" fmla="*/ 664407 w 1578807"/>
                <a:gd name="connsiteY3" fmla="*/ 104551 h 1068290"/>
                <a:gd name="connsiteX4" fmla="*/ 717643 w 1578807"/>
                <a:gd name="connsiteY4" fmla="*/ 301836 h 1068290"/>
                <a:gd name="connsiteX5" fmla="*/ 824114 w 1578807"/>
                <a:gd name="connsiteY5" fmla="*/ 796614 h 1068290"/>
                <a:gd name="connsiteX6" fmla="*/ 930585 w 1578807"/>
                <a:gd name="connsiteY6" fmla="*/ 971979 h 1068290"/>
                <a:gd name="connsiteX7" fmla="*/ 1043320 w 1578807"/>
                <a:gd name="connsiteY7" fmla="*/ 1053398 h 1068290"/>
                <a:gd name="connsiteX8" fmla="*/ 1193632 w 1578807"/>
                <a:gd name="connsiteY8" fmla="*/ 1056529 h 1068290"/>
                <a:gd name="connsiteX9" fmla="*/ 1315761 w 1578807"/>
                <a:gd name="connsiteY9" fmla="*/ 931269 h 1068290"/>
                <a:gd name="connsiteX10" fmla="*/ 1415969 w 1578807"/>
                <a:gd name="connsiteY10" fmla="*/ 661960 h 1068290"/>
                <a:gd name="connsiteX11" fmla="*/ 1478599 w 1578807"/>
                <a:gd name="connsiteY11" fmla="*/ 408307 h 1068290"/>
                <a:gd name="connsiteX12" fmla="*/ 1578807 w 1578807"/>
                <a:gd name="connsiteY12" fmla="*/ 157787 h 1068290"/>
                <a:gd name="connsiteX0" fmla="*/ 0 w 1578807"/>
                <a:gd name="connsiteY0" fmla="*/ 17655 h 1072697"/>
                <a:gd name="connsiteX1" fmla="*/ 420074 w 1578807"/>
                <a:gd name="connsiteY1" fmla="*/ 110 h 1072697"/>
                <a:gd name="connsiteX2" fmla="*/ 605776 w 1578807"/>
                <a:gd name="connsiteY2" fmla="*/ 16522 h 1072697"/>
                <a:gd name="connsiteX3" fmla="*/ 664407 w 1578807"/>
                <a:gd name="connsiteY3" fmla="*/ 108958 h 1072697"/>
                <a:gd name="connsiteX4" fmla="*/ 717643 w 1578807"/>
                <a:gd name="connsiteY4" fmla="*/ 306243 h 1072697"/>
                <a:gd name="connsiteX5" fmla="*/ 824114 w 1578807"/>
                <a:gd name="connsiteY5" fmla="*/ 801021 h 1072697"/>
                <a:gd name="connsiteX6" fmla="*/ 930585 w 1578807"/>
                <a:gd name="connsiteY6" fmla="*/ 976386 h 1072697"/>
                <a:gd name="connsiteX7" fmla="*/ 1043320 w 1578807"/>
                <a:gd name="connsiteY7" fmla="*/ 1057805 h 1072697"/>
                <a:gd name="connsiteX8" fmla="*/ 1193632 w 1578807"/>
                <a:gd name="connsiteY8" fmla="*/ 1060936 h 1072697"/>
                <a:gd name="connsiteX9" fmla="*/ 1315761 w 1578807"/>
                <a:gd name="connsiteY9" fmla="*/ 935676 h 1072697"/>
                <a:gd name="connsiteX10" fmla="*/ 1415969 w 1578807"/>
                <a:gd name="connsiteY10" fmla="*/ 666367 h 1072697"/>
                <a:gd name="connsiteX11" fmla="*/ 1478599 w 1578807"/>
                <a:gd name="connsiteY11" fmla="*/ 412714 h 1072697"/>
                <a:gd name="connsiteX12" fmla="*/ 1578807 w 1578807"/>
                <a:gd name="connsiteY12" fmla="*/ 162194 h 1072697"/>
                <a:gd name="connsiteX0" fmla="*/ 0 w 1581561"/>
                <a:gd name="connsiteY0" fmla="*/ 6528 h 1072587"/>
                <a:gd name="connsiteX1" fmla="*/ 422828 w 1581561"/>
                <a:gd name="connsiteY1" fmla="*/ 0 h 1072587"/>
                <a:gd name="connsiteX2" fmla="*/ 608530 w 1581561"/>
                <a:gd name="connsiteY2" fmla="*/ 16412 h 1072587"/>
                <a:gd name="connsiteX3" fmla="*/ 667161 w 1581561"/>
                <a:gd name="connsiteY3" fmla="*/ 108848 h 1072587"/>
                <a:gd name="connsiteX4" fmla="*/ 720397 w 1581561"/>
                <a:gd name="connsiteY4" fmla="*/ 306133 h 1072587"/>
                <a:gd name="connsiteX5" fmla="*/ 826868 w 1581561"/>
                <a:gd name="connsiteY5" fmla="*/ 800911 h 1072587"/>
                <a:gd name="connsiteX6" fmla="*/ 933339 w 1581561"/>
                <a:gd name="connsiteY6" fmla="*/ 976276 h 1072587"/>
                <a:gd name="connsiteX7" fmla="*/ 1046074 w 1581561"/>
                <a:gd name="connsiteY7" fmla="*/ 1057695 h 1072587"/>
                <a:gd name="connsiteX8" fmla="*/ 1196386 w 1581561"/>
                <a:gd name="connsiteY8" fmla="*/ 1060826 h 1072587"/>
                <a:gd name="connsiteX9" fmla="*/ 1318515 w 1581561"/>
                <a:gd name="connsiteY9" fmla="*/ 935566 h 1072587"/>
                <a:gd name="connsiteX10" fmla="*/ 1418723 w 1581561"/>
                <a:gd name="connsiteY10" fmla="*/ 666257 h 1072587"/>
                <a:gd name="connsiteX11" fmla="*/ 1481353 w 1581561"/>
                <a:gd name="connsiteY11" fmla="*/ 412604 h 1072587"/>
                <a:gd name="connsiteX12" fmla="*/ 1581561 w 1581561"/>
                <a:gd name="connsiteY12" fmla="*/ 162084 h 1072587"/>
                <a:gd name="connsiteX0" fmla="*/ 0 w 1581561"/>
                <a:gd name="connsiteY0" fmla="*/ 6528 h 1072587"/>
                <a:gd name="connsiteX1" fmla="*/ 422828 w 1581561"/>
                <a:gd name="connsiteY1" fmla="*/ 0 h 1072587"/>
                <a:gd name="connsiteX2" fmla="*/ 608530 w 1581561"/>
                <a:gd name="connsiteY2" fmla="*/ 16412 h 1072587"/>
                <a:gd name="connsiteX3" fmla="*/ 667161 w 1581561"/>
                <a:gd name="connsiteY3" fmla="*/ 108848 h 1072587"/>
                <a:gd name="connsiteX4" fmla="*/ 720397 w 1581561"/>
                <a:gd name="connsiteY4" fmla="*/ 306133 h 1072587"/>
                <a:gd name="connsiteX5" fmla="*/ 826868 w 1581561"/>
                <a:gd name="connsiteY5" fmla="*/ 800911 h 1072587"/>
                <a:gd name="connsiteX6" fmla="*/ 933339 w 1581561"/>
                <a:gd name="connsiteY6" fmla="*/ 976276 h 1072587"/>
                <a:gd name="connsiteX7" fmla="*/ 1046074 w 1581561"/>
                <a:gd name="connsiteY7" fmla="*/ 1057695 h 1072587"/>
                <a:gd name="connsiteX8" fmla="*/ 1196386 w 1581561"/>
                <a:gd name="connsiteY8" fmla="*/ 1060826 h 1072587"/>
                <a:gd name="connsiteX9" fmla="*/ 1318515 w 1581561"/>
                <a:gd name="connsiteY9" fmla="*/ 935566 h 1072587"/>
                <a:gd name="connsiteX10" fmla="*/ 1418723 w 1581561"/>
                <a:gd name="connsiteY10" fmla="*/ 666257 h 1072587"/>
                <a:gd name="connsiteX11" fmla="*/ 1481353 w 1581561"/>
                <a:gd name="connsiteY11" fmla="*/ 412604 h 1072587"/>
                <a:gd name="connsiteX12" fmla="*/ 1581561 w 1581561"/>
                <a:gd name="connsiteY12" fmla="*/ 162084 h 1072587"/>
                <a:gd name="connsiteX0" fmla="*/ 0 w 1581561"/>
                <a:gd name="connsiteY0" fmla="*/ 0 h 1066059"/>
                <a:gd name="connsiteX1" fmla="*/ 608530 w 1581561"/>
                <a:gd name="connsiteY1" fmla="*/ 9884 h 1066059"/>
                <a:gd name="connsiteX2" fmla="*/ 667161 w 1581561"/>
                <a:gd name="connsiteY2" fmla="*/ 102320 h 1066059"/>
                <a:gd name="connsiteX3" fmla="*/ 720397 w 1581561"/>
                <a:gd name="connsiteY3" fmla="*/ 299605 h 1066059"/>
                <a:gd name="connsiteX4" fmla="*/ 826868 w 1581561"/>
                <a:gd name="connsiteY4" fmla="*/ 794383 h 1066059"/>
                <a:gd name="connsiteX5" fmla="*/ 933339 w 1581561"/>
                <a:gd name="connsiteY5" fmla="*/ 969748 h 1066059"/>
                <a:gd name="connsiteX6" fmla="*/ 1046074 w 1581561"/>
                <a:gd name="connsiteY6" fmla="*/ 1051167 h 1066059"/>
                <a:gd name="connsiteX7" fmla="*/ 1196386 w 1581561"/>
                <a:gd name="connsiteY7" fmla="*/ 1054298 h 1066059"/>
                <a:gd name="connsiteX8" fmla="*/ 1318515 w 1581561"/>
                <a:gd name="connsiteY8" fmla="*/ 929038 h 1066059"/>
                <a:gd name="connsiteX9" fmla="*/ 1418723 w 1581561"/>
                <a:gd name="connsiteY9" fmla="*/ 659729 h 1066059"/>
                <a:gd name="connsiteX10" fmla="*/ 1481353 w 1581561"/>
                <a:gd name="connsiteY10" fmla="*/ 406076 h 1066059"/>
                <a:gd name="connsiteX11" fmla="*/ 1581561 w 1581561"/>
                <a:gd name="connsiteY11" fmla="*/ 155556 h 1066059"/>
                <a:gd name="connsiteX0" fmla="*/ 0 w 1581561"/>
                <a:gd name="connsiteY0" fmla="*/ 0 h 1066059"/>
                <a:gd name="connsiteX1" fmla="*/ 608530 w 1581561"/>
                <a:gd name="connsiteY1" fmla="*/ 9884 h 1066059"/>
                <a:gd name="connsiteX2" fmla="*/ 667161 w 1581561"/>
                <a:gd name="connsiteY2" fmla="*/ 102320 h 1066059"/>
                <a:gd name="connsiteX3" fmla="*/ 720397 w 1581561"/>
                <a:gd name="connsiteY3" fmla="*/ 299605 h 1066059"/>
                <a:gd name="connsiteX4" fmla="*/ 826868 w 1581561"/>
                <a:gd name="connsiteY4" fmla="*/ 794383 h 1066059"/>
                <a:gd name="connsiteX5" fmla="*/ 933339 w 1581561"/>
                <a:gd name="connsiteY5" fmla="*/ 969748 h 1066059"/>
                <a:gd name="connsiteX6" fmla="*/ 1046074 w 1581561"/>
                <a:gd name="connsiteY6" fmla="*/ 1051167 h 1066059"/>
                <a:gd name="connsiteX7" fmla="*/ 1196386 w 1581561"/>
                <a:gd name="connsiteY7" fmla="*/ 1054298 h 1066059"/>
                <a:gd name="connsiteX8" fmla="*/ 1318515 w 1581561"/>
                <a:gd name="connsiteY8" fmla="*/ 929038 h 1066059"/>
                <a:gd name="connsiteX9" fmla="*/ 1418723 w 1581561"/>
                <a:gd name="connsiteY9" fmla="*/ 659729 h 1066059"/>
                <a:gd name="connsiteX10" fmla="*/ 1481353 w 1581561"/>
                <a:gd name="connsiteY10" fmla="*/ 406076 h 1066059"/>
                <a:gd name="connsiteX11" fmla="*/ 1581561 w 1581561"/>
                <a:gd name="connsiteY11" fmla="*/ 155556 h 1066059"/>
                <a:gd name="connsiteX0" fmla="*/ 0 w 1581561"/>
                <a:gd name="connsiteY0" fmla="*/ 0 h 1066059"/>
                <a:gd name="connsiteX1" fmla="*/ 667161 w 1581561"/>
                <a:gd name="connsiteY1" fmla="*/ 102320 h 1066059"/>
                <a:gd name="connsiteX2" fmla="*/ 720397 w 1581561"/>
                <a:gd name="connsiteY2" fmla="*/ 299605 h 1066059"/>
                <a:gd name="connsiteX3" fmla="*/ 826868 w 1581561"/>
                <a:gd name="connsiteY3" fmla="*/ 794383 h 1066059"/>
                <a:gd name="connsiteX4" fmla="*/ 933339 w 1581561"/>
                <a:gd name="connsiteY4" fmla="*/ 969748 h 1066059"/>
                <a:gd name="connsiteX5" fmla="*/ 1046074 w 1581561"/>
                <a:gd name="connsiteY5" fmla="*/ 1051167 h 1066059"/>
                <a:gd name="connsiteX6" fmla="*/ 1196386 w 1581561"/>
                <a:gd name="connsiteY6" fmla="*/ 1054298 h 1066059"/>
                <a:gd name="connsiteX7" fmla="*/ 1318515 w 1581561"/>
                <a:gd name="connsiteY7" fmla="*/ 929038 h 1066059"/>
                <a:gd name="connsiteX8" fmla="*/ 1418723 w 1581561"/>
                <a:gd name="connsiteY8" fmla="*/ 659729 h 1066059"/>
                <a:gd name="connsiteX9" fmla="*/ 1481353 w 1581561"/>
                <a:gd name="connsiteY9" fmla="*/ 406076 h 1066059"/>
                <a:gd name="connsiteX10" fmla="*/ 1581561 w 1581561"/>
                <a:gd name="connsiteY10" fmla="*/ 155556 h 1066059"/>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359277 w 1113970"/>
                <a:gd name="connsiteY2" fmla="*/ 1978947 h 2250623"/>
                <a:gd name="connsiteX3" fmla="*/ 465748 w 1113970"/>
                <a:gd name="connsiteY3" fmla="*/ 2154312 h 2250623"/>
                <a:gd name="connsiteX4" fmla="*/ 578483 w 1113970"/>
                <a:gd name="connsiteY4" fmla="*/ 2235731 h 2250623"/>
                <a:gd name="connsiteX5" fmla="*/ 728795 w 1113970"/>
                <a:gd name="connsiteY5" fmla="*/ 2238862 h 2250623"/>
                <a:gd name="connsiteX6" fmla="*/ 850924 w 1113970"/>
                <a:gd name="connsiteY6" fmla="*/ 2113602 h 2250623"/>
                <a:gd name="connsiteX7" fmla="*/ 951132 w 1113970"/>
                <a:gd name="connsiteY7" fmla="*/ 1844293 h 2250623"/>
                <a:gd name="connsiteX8" fmla="*/ 1013762 w 1113970"/>
                <a:gd name="connsiteY8" fmla="*/ 1590640 h 2250623"/>
                <a:gd name="connsiteX9" fmla="*/ 1113970 w 1113970"/>
                <a:gd name="connsiteY9" fmla="*/ 1340120 h 2250623"/>
                <a:gd name="connsiteX0" fmla="*/ 0 w 1217879"/>
                <a:gd name="connsiteY0" fmla="*/ 0 h 2842905"/>
                <a:gd name="connsiteX1" fmla="*/ 303479 w 1217879"/>
                <a:gd name="connsiteY1" fmla="*/ 1879166 h 2842905"/>
                <a:gd name="connsiteX2" fmla="*/ 463186 w 1217879"/>
                <a:gd name="connsiteY2" fmla="*/ 2571229 h 2842905"/>
                <a:gd name="connsiteX3" fmla="*/ 569657 w 1217879"/>
                <a:gd name="connsiteY3" fmla="*/ 2746594 h 2842905"/>
                <a:gd name="connsiteX4" fmla="*/ 682392 w 1217879"/>
                <a:gd name="connsiteY4" fmla="*/ 2828013 h 2842905"/>
                <a:gd name="connsiteX5" fmla="*/ 832704 w 1217879"/>
                <a:gd name="connsiteY5" fmla="*/ 2831144 h 2842905"/>
                <a:gd name="connsiteX6" fmla="*/ 954833 w 1217879"/>
                <a:gd name="connsiteY6" fmla="*/ 2705884 h 2842905"/>
                <a:gd name="connsiteX7" fmla="*/ 1055041 w 1217879"/>
                <a:gd name="connsiteY7" fmla="*/ 2436575 h 2842905"/>
                <a:gd name="connsiteX8" fmla="*/ 1117671 w 1217879"/>
                <a:gd name="connsiteY8" fmla="*/ 2182922 h 2842905"/>
                <a:gd name="connsiteX9" fmla="*/ 1217879 w 1217879"/>
                <a:gd name="connsiteY9" fmla="*/ 1932402 h 284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879" h="2842905">
                  <a:moveTo>
                    <a:pt x="0" y="0"/>
                  </a:moveTo>
                  <a:cubicBezTo>
                    <a:pt x="128868" y="938116"/>
                    <a:pt x="226281" y="1450628"/>
                    <a:pt x="303479" y="1879166"/>
                  </a:cubicBezTo>
                  <a:cubicBezTo>
                    <a:pt x="380677" y="2307704"/>
                    <a:pt x="418823" y="2426658"/>
                    <a:pt x="463186" y="2571229"/>
                  </a:cubicBezTo>
                  <a:cubicBezTo>
                    <a:pt x="507549" y="2715800"/>
                    <a:pt x="533123" y="2703797"/>
                    <a:pt x="569657" y="2746594"/>
                  </a:cubicBezTo>
                  <a:cubicBezTo>
                    <a:pt x="606191" y="2789391"/>
                    <a:pt x="638551" y="2813921"/>
                    <a:pt x="682392" y="2828013"/>
                  </a:cubicBezTo>
                  <a:cubicBezTo>
                    <a:pt x="726233" y="2842105"/>
                    <a:pt x="787297" y="2851499"/>
                    <a:pt x="832704" y="2831144"/>
                  </a:cubicBezTo>
                  <a:cubicBezTo>
                    <a:pt x="878111" y="2810789"/>
                    <a:pt x="917777" y="2771646"/>
                    <a:pt x="954833" y="2705884"/>
                  </a:cubicBezTo>
                  <a:cubicBezTo>
                    <a:pt x="991889" y="2640123"/>
                    <a:pt x="1027901" y="2523735"/>
                    <a:pt x="1055041" y="2436575"/>
                  </a:cubicBezTo>
                  <a:cubicBezTo>
                    <a:pt x="1082181" y="2349415"/>
                    <a:pt x="1090531" y="2266951"/>
                    <a:pt x="1117671" y="2182922"/>
                  </a:cubicBezTo>
                  <a:cubicBezTo>
                    <a:pt x="1144811" y="2098893"/>
                    <a:pt x="1169340" y="1987203"/>
                    <a:pt x="1217879" y="1932402"/>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3284692" y="3926919"/>
              <a:ext cx="2074033" cy="2137648"/>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101239"/>
                <a:gd name="connsiteY0" fmla="*/ 1083647 h 1083647"/>
                <a:gd name="connsiteX1" fmla="*/ 212943 w 2101239"/>
                <a:gd name="connsiteY1" fmla="*/ 1049200 h 1083647"/>
                <a:gd name="connsiteX2" fmla="*/ 363255 w 2101239"/>
                <a:gd name="connsiteY2" fmla="*/ 920808 h 1083647"/>
                <a:gd name="connsiteX3" fmla="*/ 441544 w 2101239"/>
                <a:gd name="connsiteY3" fmla="*/ 638973 h 1083647"/>
                <a:gd name="connsiteX4" fmla="*/ 529225 w 2101239"/>
                <a:gd name="connsiteY4" fmla="*/ 269455 h 1083647"/>
                <a:gd name="connsiteX5" fmla="*/ 638828 w 2101239"/>
                <a:gd name="connsiteY5" fmla="*/ 75301 h 1083647"/>
                <a:gd name="connsiteX6" fmla="*/ 789140 w 2101239"/>
                <a:gd name="connsiteY6" fmla="*/ 146 h 1083647"/>
                <a:gd name="connsiteX7" fmla="*/ 920663 w 2101239"/>
                <a:gd name="connsiteY7" fmla="*/ 90960 h 1083647"/>
                <a:gd name="connsiteX8" fmla="*/ 1036528 w 2101239"/>
                <a:gd name="connsiteY8" fmla="*/ 354006 h 1083647"/>
                <a:gd name="connsiteX9" fmla="*/ 1174316 w 2101239"/>
                <a:gd name="connsiteY9" fmla="*/ 754838 h 1083647"/>
                <a:gd name="connsiteX10" fmla="*/ 1315232 w 2101239"/>
                <a:gd name="connsiteY10" fmla="*/ 999097 h 1083647"/>
                <a:gd name="connsiteX11" fmla="*/ 1484334 w 2101239"/>
                <a:gd name="connsiteY11" fmla="*/ 1061726 h 1083647"/>
                <a:gd name="connsiteX12" fmla="*/ 1578282 w 2101239"/>
                <a:gd name="connsiteY12" fmla="*/ 1005357 h 1083647"/>
                <a:gd name="connsiteX13" fmla="*/ 1678488 w 2101239"/>
                <a:gd name="connsiteY13" fmla="*/ 858178 h 1083647"/>
                <a:gd name="connsiteX14" fmla="*/ 1797485 w 2101239"/>
                <a:gd name="connsiteY14" fmla="*/ 817469 h 1083647"/>
                <a:gd name="connsiteX15" fmla="*/ 2101239 w 2101239"/>
                <a:gd name="connsiteY15" fmla="*/ 814336 h 1083647"/>
                <a:gd name="connsiteX0" fmla="*/ 0 w 2101239"/>
                <a:gd name="connsiteY0" fmla="*/ 1083647 h 1083647"/>
                <a:gd name="connsiteX1" fmla="*/ 212943 w 2101239"/>
                <a:gd name="connsiteY1" fmla="*/ 1049200 h 1083647"/>
                <a:gd name="connsiteX2" fmla="*/ 363255 w 2101239"/>
                <a:gd name="connsiteY2" fmla="*/ 920808 h 1083647"/>
                <a:gd name="connsiteX3" fmla="*/ 441544 w 2101239"/>
                <a:gd name="connsiteY3" fmla="*/ 638973 h 1083647"/>
                <a:gd name="connsiteX4" fmla="*/ 529225 w 2101239"/>
                <a:gd name="connsiteY4" fmla="*/ 269455 h 1083647"/>
                <a:gd name="connsiteX5" fmla="*/ 638828 w 2101239"/>
                <a:gd name="connsiteY5" fmla="*/ 75301 h 1083647"/>
                <a:gd name="connsiteX6" fmla="*/ 789140 w 2101239"/>
                <a:gd name="connsiteY6" fmla="*/ 146 h 1083647"/>
                <a:gd name="connsiteX7" fmla="*/ 920663 w 2101239"/>
                <a:gd name="connsiteY7" fmla="*/ 90960 h 1083647"/>
                <a:gd name="connsiteX8" fmla="*/ 1036528 w 2101239"/>
                <a:gd name="connsiteY8" fmla="*/ 354006 h 1083647"/>
                <a:gd name="connsiteX9" fmla="*/ 1174316 w 2101239"/>
                <a:gd name="connsiteY9" fmla="*/ 754838 h 1083647"/>
                <a:gd name="connsiteX10" fmla="*/ 1315232 w 2101239"/>
                <a:gd name="connsiteY10" fmla="*/ 999097 h 1083647"/>
                <a:gd name="connsiteX11" fmla="*/ 1484334 w 2101239"/>
                <a:gd name="connsiteY11" fmla="*/ 1061726 h 1083647"/>
                <a:gd name="connsiteX12" fmla="*/ 1578282 w 2101239"/>
                <a:gd name="connsiteY12" fmla="*/ 1005357 h 1083647"/>
                <a:gd name="connsiteX13" fmla="*/ 1678488 w 2101239"/>
                <a:gd name="connsiteY13" fmla="*/ 858178 h 1083647"/>
                <a:gd name="connsiteX14" fmla="*/ 1797485 w 2101239"/>
                <a:gd name="connsiteY14" fmla="*/ 817469 h 1083647"/>
                <a:gd name="connsiteX15" fmla="*/ 2101239 w 2101239"/>
                <a:gd name="connsiteY15" fmla="*/ 814336 h 1083647"/>
                <a:gd name="connsiteX0" fmla="*/ 0 w 1888296"/>
                <a:gd name="connsiteY0" fmla="*/ 1049200 h 1061759"/>
                <a:gd name="connsiteX1" fmla="*/ 150312 w 1888296"/>
                <a:gd name="connsiteY1" fmla="*/ 920808 h 1061759"/>
                <a:gd name="connsiteX2" fmla="*/ 228601 w 1888296"/>
                <a:gd name="connsiteY2" fmla="*/ 638973 h 1061759"/>
                <a:gd name="connsiteX3" fmla="*/ 316282 w 1888296"/>
                <a:gd name="connsiteY3" fmla="*/ 269455 h 1061759"/>
                <a:gd name="connsiteX4" fmla="*/ 425885 w 1888296"/>
                <a:gd name="connsiteY4" fmla="*/ 75301 h 1061759"/>
                <a:gd name="connsiteX5" fmla="*/ 576197 w 1888296"/>
                <a:gd name="connsiteY5" fmla="*/ 146 h 1061759"/>
                <a:gd name="connsiteX6" fmla="*/ 707720 w 1888296"/>
                <a:gd name="connsiteY6" fmla="*/ 90960 h 1061759"/>
                <a:gd name="connsiteX7" fmla="*/ 823585 w 1888296"/>
                <a:gd name="connsiteY7" fmla="*/ 354006 h 1061759"/>
                <a:gd name="connsiteX8" fmla="*/ 961373 w 1888296"/>
                <a:gd name="connsiteY8" fmla="*/ 754838 h 1061759"/>
                <a:gd name="connsiteX9" fmla="*/ 1102289 w 1888296"/>
                <a:gd name="connsiteY9" fmla="*/ 999097 h 1061759"/>
                <a:gd name="connsiteX10" fmla="*/ 1271391 w 1888296"/>
                <a:gd name="connsiteY10" fmla="*/ 1061726 h 1061759"/>
                <a:gd name="connsiteX11" fmla="*/ 1365339 w 1888296"/>
                <a:gd name="connsiteY11" fmla="*/ 1005357 h 1061759"/>
                <a:gd name="connsiteX12" fmla="*/ 1465545 w 1888296"/>
                <a:gd name="connsiteY12" fmla="*/ 858178 h 1061759"/>
                <a:gd name="connsiteX13" fmla="*/ 1584542 w 1888296"/>
                <a:gd name="connsiteY13" fmla="*/ 817469 h 1061759"/>
                <a:gd name="connsiteX14" fmla="*/ 1888296 w 1888296"/>
                <a:gd name="connsiteY14" fmla="*/ 814336 h 1061759"/>
                <a:gd name="connsiteX0" fmla="*/ 0 w 2074033"/>
                <a:gd name="connsiteY0" fmla="*/ 1992175 h 1992175"/>
                <a:gd name="connsiteX1" fmla="*/ 336049 w 2074033"/>
                <a:gd name="connsiteY1" fmla="*/ 920808 h 1992175"/>
                <a:gd name="connsiteX2" fmla="*/ 414338 w 2074033"/>
                <a:gd name="connsiteY2" fmla="*/ 638973 h 1992175"/>
                <a:gd name="connsiteX3" fmla="*/ 502019 w 2074033"/>
                <a:gd name="connsiteY3" fmla="*/ 269455 h 1992175"/>
                <a:gd name="connsiteX4" fmla="*/ 611622 w 2074033"/>
                <a:gd name="connsiteY4" fmla="*/ 75301 h 1992175"/>
                <a:gd name="connsiteX5" fmla="*/ 761934 w 2074033"/>
                <a:gd name="connsiteY5" fmla="*/ 146 h 1992175"/>
                <a:gd name="connsiteX6" fmla="*/ 893457 w 2074033"/>
                <a:gd name="connsiteY6" fmla="*/ 90960 h 1992175"/>
                <a:gd name="connsiteX7" fmla="*/ 1009322 w 2074033"/>
                <a:gd name="connsiteY7" fmla="*/ 354006 h 1992175"/>
                <a:gd name="connsiteX8" fmla="*/ 1147110 w 2074033"/>
                <a:gd name="connsiteY8" fmla="*/ 754838 h 1992175"/>
                <a:gd name="connsiteX9" fmla="*/ 1288026 w 2074033"/>
                <a:gd name="connsiteY9" fmla="*/ 999097 h 1992175"/>
                <a:gd name="connsiteX10" fmla="*/ 1457128 w 2074033"/>
                <a:gd name="connsiteY10" fmla="*/ 1061726 h 1992175"/>
                <a:gd name="connsiteX11" fmla="*/ 1551076 w 2074033"/>
                <a:gd name="connsiteY11" fmla="*/ 1005357 h 1992175"/>
                <a:gd name="connsiteX12" fmla="*/ 1651282 w 2074033"/>
                <a:gd name="connsiteY12" fmla="*/ 858178 h 1992175"/>
                <a:gd name="connsiteX13" fmla="*/ 1770279 w 2074033"/>
                <a:gd name="connsiteY13" fmla="*/ 817469 h 1992175"/>
                <a:gd name="connsiteX14" fmla="*/ 2074033 w 2074033"/>
                <a:gd name="connsiteY14" fmla="*/ 814336 h 1992175"/>
                <a:gd name="connsiteX0" fmla="*/ 311 w 2074344"/>
                <a:gd name="connsiteY0" fmla="*/ 1992175 h 2024227"/>
                <a:gd name="connsiteX1" fmla="*/ 336360 w 2074344"/>
                <a:gd name="connsiteY1" fmla="*/ 920808 h 2024227"/>
                <a:gd name="connsiteX2" fmla="*/ 414649 w 2074344"/>
                <a:gd name="connsiteY2" fmla="*/ 638973 h 2024227"/>
                <a:gd name="connsiteX3" fmla="*/ 502330 w 2074344"/>
                <a:gd name="connsiteY3" fmla="*/ 269455 h 2024227"/>
                <a:gd name="connsiteX4" fmla="*/ 611933 w 2074344"/>
                <a:gd name="connsiteY4" fmla="*/ 75301 h 2024227"/>
                <a:gd name="connsiteX5" fmla="*/ 762245 w 2074344"/>
                <a:gd name="connsiteY5" fmla="*/ 146 h 2024227"/>
                <a:gd name="connsiteX6" fmla="*/ 893768 w 2074344"/>
                <a:gd name="connsiteY6" fmla="*/ 90960 h 2024227"/>
                <a:gd name="connsiteX7" fmla="*/ 1009633 w 2074344"/>
                <a:gd name="connsiteY7" fmla="*/ 354006 h 2024227"/>
                <a:gd name="connsiteX8" fmla="*/ 1147421 w 2074344"/>
                <a:gd name="connsiteY8" fmla="*/ 754838 h 2024227"/>
                <a:gd name="connsiteX9" fmla="*/ 1288337 w 2074344"/>
                <a:gd name="connsiteY9" fmla="*/ 999097 h 2024227"/>
                <a:gd name="connsiteX10" fmla="*/ 1457439 w 2074344"/>
                <a:gd name="connsiteY10" fmla="*/ 1061726 h 2024227"/>
                <a:gd name="connsiteX11" fmla="*/ 1551387 w 2074344"/>
                <a:gd name="connsiteY11" fmla="*/ 1005357 h 2024227"/>
                <a:gd name="connsiteX12" fmla="*/ 1651593 w 2074344"/>
                <a:gd name="connsiteY12" fmla="*/ 858178 h 2024227"/>
                <a:gd name="connsiteX13" fmla="*/ 1770590 w 2074344"/>
                <a:gd name="connsiteY13" fmla="*/ 817469 h 2024227"/>
                <a:gd name="connsiteX14" fmla="*/ 2074344 w 2074344"/>
                <a:gd name="connsiteY14" fmla="*/ 814336 h 2024227"/>
                <a:gd name="connsiteX0" fmla="*/ 0 w 2074033"/>
                <a:gd name="connsiteY0" fmla="*/ 1992175 h 1992175"/>
                <a:gd name="connsiteX1" fmla="*/ 336049 w 2074033"/>
                <a:gd name="connsiteY1" fmla="*/ 920808 h 1992175"/>
                <a:gd name="connsiteX2" fmla="*/ 414338 w 2074033"/>
                <a:gd name="connsiteY2" fmla="*/ 638973 h 1992175"/>
                <a:gd name="connsiteX3" fmla="*/ 502019 w 2074033"/>
                <a:gd name="connsiteY3" fmla="*/ 269455 h 1992175"/>
                <a:gd name="connsiteX4" fmla="*/ 611622 w 2074033"/>
                <a:gd name="connsiteY4" fmla="*/ 75301 h 1992175"/>
                <a:gd name="connsiteX5" fmla="*/ 761934 w 2074033"/>
                <a:gd name="connsiteY5" fmla="*/ 146 h 1992175"/>
                <a:gd name="connsiteX6" fmla="*/ 893457 w 2074033"/>
                <a:gd name="connsiteY6" fmla="*/ 90960 h 1992175"/>
                <a:gd name="connsiteX7" fmla="*/ 1009322 w 2074033"/>
                <a:gd name="connsiteY7" fmla="*/ 354006 h 1992175"/>
                <a:gd name="connsiteX8" fmla="*/ 1147110 w 2074033"/>
                <a:gd name="connsiteY8" fmla="*/ 754838 h 1992175"/>
                <a:gd name="connsiteX9" fmla="*/ 1288026 w 2074033"/>
                <a:gd name="connsiteY9" fmla="*/ 999097 h 1992175"/>
                <a:gd name="connsiteX10" fmla="*/ 1457128 w 2074033"/>
                <a:gd name="connsiteY10" fmla="*/ 1061726 h 1992175"/>
                <a:gd name="connsiteX11" fmla="*/ 1551076 w 2074033"/>
                <a:gd name="connsiteY11" fmla="*/ 1005357 h 1992175"/>
                <a:gd name="connsiteX12" fmla="*/ 1651282 w 2074033"/>
                <a:gd name="connsiteY12" fmla="*/ 858178 h 1992175"/>
                <a:gd name="connsiteX13" fmla="*/ 1770279 w 2074033"/>
                <a:gd name="connsiteY13" fmla="*/ 817469 h 1992175"/>
                <a:gd name="connsiteX14" fmla="*/ 2074033 w 2074033"/>
                <a:gd name="connsiteY14" fmla="*/ 814336 h 19921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37648 h 2137648"/>
                <a:gd name="connsiteX1" fmla="*/ 336049 w 2074033"/>
                <a:gd name="connsiteY1" fmla="*/ 920808 h 2137648"/>
                <a:gd name="connsiteX2" fmla="*/ 414338 w 2074033"/>
                <a:gd name="connsiteY2" fmla="*/ 638973 h 2137648"/>
                <a:gd name="connsiteX3" fmla="*/ 502019 w 2074033"/>
                <a:gd name="connsiteY3" fmla="*/ 269455 h 2137648"/>
                <a:gd name="connsiteX4" fmla="*/ 611622 w 2074033"/>
                <a:gd name="connsiteY4" fmla="*/ 75301 h 2137648"/>
                <a:gd name="connsiteX5" fmla="*/ 761934 w 2074033"/>
                <a:gd name="connsiteY5" fmla="*/ 146 h 2137648"/>
                <a:gd name="connsiteX6" fmla="*/ 893457 w 2074033"/>
                <a:gd name="connsiteY6" fmla="*/ 90960 h 2137648"/>
                <a:gd name="connsiteX7" fmla="*/ 1009322 w 2074033"/>
                <a:gd name="connsiteY7" fmla="*/ 354006 h 2137648"/>
                <a:gd name="connsiteX8" fmla="*/ 1147110 w 2074033"/>
                <a:gd name="connsiteY8" fmla="*/ 754838 h 2137648"/>
                <a:gd name="connsiteX9" fmla="*/ 1288026 w 2074033"/>
                <a:gd name="connsiteY9" fmla="*/ 999097 h 2137648"/>
                <a:gd name="connsiteX10" fmla="*/ 1457128 w 2074033"/>
                <a:gd name="connsiteY10" fmla="*/ 1061726 h 2137648"/>
                <a:gd name="connsiteX11" fmla="*/ 1551076 w 2074033"/>
                <a:gd name="connsiteY11" fmla="*/ 1005357 h 2137648"/>
                <a:gd name="connsiteX12" fmla="*/ 1651282 w 2074033"/>
                <a:gd name="connsiteY12" fmla="*/ 858178 h 2137648"/>
                <a:gd name="connsiteX13" fmla="*/ 1770279 w 2074033"/>
                <a:gd name="connsiteY13" fmla="*/ 817469 h 2137648"/>
                <a:gd name="connsiteX14" fmla="*/ 2074033 w 2074033"/>
                <a:gd name="connsiteY14"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4033" h="2137648">
                  <a:moveTo>
                    <a:pt x="0" y="2137648"/>
                  </a:moveTo>
                  <a:cubicBezTo>
                    <a:pt x="346093" y="921415"/>
                    <a:pt x="330668" y="950338"/>
                    <a:pt x="414338" y="638973"/>
                  </a:cubicBezTo>
                  <a:cubicBezTo>
                    <a:pt x="498008" y="327608"/>
                    <a:pt x="469138" y="363400"/>
                    <a:pt x="502019" y="269455"/>
                  </a:cubicBezTo>
                  <a:cubicBezTo>
                    <a:pt x="534900" y="175510"/>
                    <a:pt x="568303" y="120186"/>
                    <a:pt x="611622" y="75301"/>
                  </a:cubicBezTo>
                  <a:cubicBezTo>
                    <a:pt x="654941" y="30416"/>
                    <a:pt x="714962" y="-2464"/>
                    <a:pt x="761934" y="146"/>
                  </a:cubicBezTo>
                  <a:cubicBezTo>
                    <a:pt x="808907" y="2756"/>
                    <a:pt x="852226" y="31983"/>
                    <a:pt x="893457" y="90960"/>
                  </a:cubicBezTo>
                  <a:cubicBezTo>
                    <a:pt x="934688" y="149937"/>
                    <a:pt x="967047" y="243360"/>
                    <a:pt x="1009322" y="354006"/>
                  </a:cubicBezTo>
                  <a:cubicBezTo>
                    <a:pt x="1051597" y="464652"/>
                    <a:pt x="1100659" y="647323"/>
                    <a:pt x="1147110" y="754838"/>
                  </a:cubicBezTo>
                  <a:cubicBezTo>
                    <a:pt x="1193561" y="862353"/>
                    <a:pt x="1236356" y="947949"/>
                    <a:pt x="1288026" y="999097"/>
                  </a:cubicBezTo>
                  <a:cubicBezTo>
                    <a:pt x="1339696" y="1050245"/>
                    <a:pt x="1413286" y="1060683"/>
                    <a:pt x="1457128" y="1061726"/>
                  </a:cubicBezTo>
                  <a:cubicBezTo>
                    <a:pt x="1500970" y="1062769"/>
                    <a:pt x="1518717" y="1039282"/>
                    <a:pt x="1551076" y="1005357"/>
                  </a:cubicBezTo>
                  <a:cubicBezTo>
                    <a:pt x="1583435" y="971432"/>
                    <a:pt x="1617358" y="886883"/>
                    <a:pt x="1651282" y="858178"/>
                  </a:cubicBezTo>
                  <a:cubicBezTo>
                    <a:pt x="1685206" y="829473"/>
                    <a:pt x="1716522" y="823732"/>
                    <a:pt x="1770279" y="817469"/>
                  </a:cubicBezTo>
                  <a:cubicBezTo>
                    <a:pt x="1824036" y="811206"/>
                    <a:pt x="1874660" y="813293"/>
                    <a:pt x="2074033" y="814336"/>
                  </a:cubicBezTo>
                </a:path>
              </a:pathLst>
            </a:custGeom>
            <a:noFill/>
            <a:ln w="1524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3965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84ADC-6BA2-4DCD-A7F2-AB3B64BF07E0}"/>
              </a:ext>
            </a:extLst>
          </p:cNvPr>
          <p:cNvSpPr>
            <a:spLocks noChangeArrowheads="1"/>
          </p:cNvSpPr>
          <p:nvPr/>
        </p:nvSpPr>
        <p:spPr bwMode="auto">
          <a:xfrm>
            <a:off x="5064125" y="5489575"/>
            <a:ext cx="3654425" cy="1019175"/>
          </a:xfrm>
          <a:prstGeom prst="rect">
            <a:avLst/>
          </a:prstGeom>
          <a:noFill/>
          <a:ln w="9525">
            <a:noFill/>
            <a:miter lim="800000"/>
            <a:headEnd/>
            <a:tailEnd/>
          </a:ln>
          <a:effectLst/>
        </p:spPr>
        <p:txBody>
          <a:bodyPr anchor="ctr"/>
          <a:lstStyle/>
          <a:p>
            <a:pPr algn="r" eaLnBrk="1" hangingPunct="1">
              <a:defRPr/>
            </a:pPr>
            <a:r>
              <a:rPr lang="en-US" sz="1800">
                <a:solidFill>
                  <a:schemeClr val="accent2"/>
                </a:solidFill>
                <a:latin typeface="Georgia" pitchFamily="18" charset="0"/>
              </a:rPr>
              <a:t>Presented By:</a:t>
            </a:r>
            <a:br>
              <a:rPr lang="en-US" sz="1800">
                <a:solidFill>
                  <a:schemeClr val="accent2"/>
                </a:solidFill>
                <a:latin typeface="Georgia" pitchFamily="18" charset="0"/>
              </a:rPr>
            </a:br>
            <a:r>
              <a:rPr lang="en-US" sz="1800">
                <a:solidFill>
                  <a:schemeClr val="accent2"/>
                </a:solidFill>
                <a:latin typeface="Georgia" pitchFamily="18" charset="0"/>
              </a:rPr>
              <a:t>David Sellers, Senior Engineer</a:t>
            </a:r>
            <a:br>
              <a:rPr lang="en-US" sz="1800">
                <a:solidFill>
                  <a:schemeClr val="accent2"/>
                </a:solidFill>
                <a:latin typeface="Georgia" pitchFamily="18" charset="0"/>
              </a:rPr>
            </a:br>
            <a:r>
              <a:rPr lang="en-US" sz="1800">
                <a:solidFill>
                  <a:schemeClr val="accent2"/>
                </a:solidFill>
                <a:latin typeface="Georgia" pitchFamily="18" charset="0"/>
              </a:rPr>
              <a:t>Facility Dynamics Engineering</a:t>
            </a:r>
          </a:p>
        </p:txBody>
      </p:sp>
      <p:pic>
        <p:nvPicPr>
          <p:cNvPr id="5" name="Picture 5">
            <a:extLst>
              <a:ext uri="{FF2B5EF4-FFF2-40B4-BE49-F238E27FC236}">
                <a16:creationId xmlns:a16="http://schemas.microsoft.com/office/drawing/2014/main" id="{58C35926-1272-4938-98C0-3D1A3FB43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5521325"/>
            <a:ext cx="26146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Energy Center Header">
            <a:extLst>
              <a:ext uri="{FF2B5EF4-FFF2-40B4-BE49-F238E27FC236}">
                <a16:creationId xmlns:a16="http://schemas.microsoft.com/office/drawing/2014/main" id="{4E0C0C55-1EA4-4735-96A1-23C9DAEC3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76" t="28412"/>
          <a:stretch>
            <a:fillRect/>
          </a:stretch>
        </p:blipFill>
        <p:spPr bwMode="auto">
          <a:xfrm>
            <a:off x="0" y="0"/>
            <a:ext cx="9144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6146" name="Rectangle 2"/>
          <p:cNvSpPr>
            <a:spLocks noGrp="1" noChangeArrowheads="1"/>
          </p:cNvSpPr>
          <p:nvPr>
            <p:ph type="ctrTitle"/>
          </p:nvPr>
        </p:nvSpPr>
        <p:spPr>
          <a:xfrm>
            <a:off x="239713" y="2530475"/>
            <a:ext cx="8604250" cy="1143000"/>
          </a:xfrm>
        </p:spPr>
        <p:txBody>
          <a:bodyPr/>
          <a:lstStyle>
            <a:lvl1pPr algn="ctr">
              <a:defRPr b="1" i="1"/>
            </a:lvl1pPr>
          </a:lstStyle>
          <a:p>
            <a:endParaRPr lang="en-US"/>
          </a:p>
        </p:txBody>
      </p:sp>
      <p:sp>
        <p:nvSpPr>
          <p:cNvPr id="1286148" name="Rectangle 4"/>
          <p:cNvSpPr>
            <a:spLocks noGrp="1" noChangeArrowheads="1"/>
          </p:cNvSpPr>
          <p:nvPr>
            <p:ph type="subTitle" sz="quarter" idx="1"/>
          </p:nvPr>
        </p:nvSpPr>
        <p:spPr>
          <a:xfrm>
            <a:off x="239713" y="3779838"/>
            <a:ext cx="8604250" cy="1489075"/>
          </a:xfrm>
          <a:ln algn="ctr"/>
        </p:spPr>
        <p:txBody>
          <a:bodyPr/>
          <a:lstStyle>
            <a:lvl1pPr marL="0" indent="0" algn="ctr">
              <a:buFontTx/>
              <a:buNone/>
              <a:defRPr sz="2000" i="1">
                <a:solidFill>
                  <a:schemeClr val="accent2"/>
                </a:solidFill>
                <a:latin typeface="Georgia" pitchFamily="18" charset="0"/>
              </a:defRPr>
            </a:lvl1pPr>
          </a:lstStyle>
          <a:p>
            <a:r>
              <a:rPr lang="en-US"/>
              <a:t>Click to edit Master subtitle style</a:t>
            </a:r>
          </a:p>
        </p:txBody>
      </p:sp>
    </p:spTree>
    <p:extLst>
      <p:ext uri="{BB962C8B-B14F-4D97-AF65-F5344CB8AC3E}">
        <p14:creationId xmlns:p14="http://schemas.microsoft.com/office/powerpoint/2010/main" val="410931296"/>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820944" y="501652"/>
            <a:ext cx="7442775" cy="2822573"/>
            <a:chOff x="820944" y="501652"/>
            <a:chExt cx="7442775" cy="2822573"/>
          </a:xfrm>
        </p:grpSpPr>
        <p:sp>
          <p:nvSpPr>
            <p:cNvPr id="50" name="Rectangle 49"/>
            <p:cNvSpPr/>
            <p:nvPr/>
          </p:nvSpPr>
          <p:spPr>
            <a:xfrm>
              <a:off x="942975" y="17665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97280" y="15716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55456" y="9658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581150" y="11760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02834" y="5016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5099" y="15716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373740" y="6850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684417" y="17627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6361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48907"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34199"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19491"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704783"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9007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75367"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0659"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44361"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629653"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494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20944" y="22743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20944" y="24572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20944" y="26401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0944" y="28230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820944" y="30059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20944" y="31887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930058" y="1204266"/>
              <a:ext cx="7333661" cy="1991577"/>
              <a:chOff x="930058" y="1064566"/>
              <a:chExt cx="7333661" cy="1991577"/>
            </a:xfrm>
          </p:grpSpPr>
          <p:cxnSp>
            <p:nvCxnSpPr>
              <p:cNvPr id="77" name="Straight Connector 76"/>
              <p:cNvCxnSpPr/>
              <p:nvPr/>
            </p:nvCxnSpPr>
            <p:spPr>
              <a:xfrm>
                <a:off x="3331921" y="1875542"/>
                <a:ext cx="4931798" cy="0"/>
              </a:xfrm>
              <a:prstGeom prst="line">
                <a:avLst/>
              </a:prstGeom>
              <a:noFill/>
              <a:ln w="152400" cap="rnd">
                <a:gradFill flip="none" rotWithShape="1">
                  <a:gsLst>
                    <a:gs pos="0">
                      <a:schemeClr val="accent1"/>
                    </a:gs>
                    <a:gs pos="100000">
                      <a:srgbClr val="008FF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8" name="Freeform 77"/>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7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2159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bg1"/>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spTree>
    <p:extLst>
      <p:ext uri="{BB962C8B-B14F-4D97-AF65-F5344CB8AC3E}">
        <p14:creationId xmlns:p14="http://schemas.microsoft.com/office/powerpoint/2010/main" val="3163940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D1FC-A364-479C-834B-096C18ACDBAA}"/>
              </a:ext>
            </a:extLst>
          </p:cNvPr>
          <p:cNvSpPr>
            <a:spLocks noGrp="1"/>
          </p:cNvSpPr>
          <p:nvPr>
            <p:ph type="dt" sz="half" idx="10"/>
          </p:nvPr>
        </p:nvSpPr>
        <p:spPr/>
        <p:txBody>
          <a:bodyPr/>
          <a:lstStyle>
            <a:lvl1pPr>
              <a:defRPr smtClean="0"/>
            </a:lvl1pPr>
          </a:lstStyle>
          <a:p>
            <a:pPr>
              <a:defRPr/>
            </a:pPr>
            <a:endParaRPr lang="en-US"/>
          </a:p>
        </p:txBody>
      </p:sp>
      <p:sp>
        <p:nvSpPr>
          <p:cNvPr id="5" name="Slide Number Placeholder 4">
            <a:extLst>
              <a:ext uri="{FF2B5EF4-FFF2-40B4-BE49-F238E27FC236}">
                <a16:creationId xmlns:a16="http://schemas.microsoft.com/office/drawing/2014/main" id="{9438292F-0848-4E49-9577-4CAC97F5D84A}"/>
              </a:ext>
            </a:extLst>
          </p:cNvPr>
          <p:cNvSpPr>
            <a:spLocks noGrp="1"/>
          </p:cNvSpPr>
          <p:nvPr>
            <p:ph type="sldNum" sz="quarter" idx="11"/>
          </p:nvPr>
        </p:nvSpPr>
        <p:spPr/>
        <p:txBody>
          <a:bodyPr/>
          <a:lstStyle>
            <a:lvl1pPr>
              <a:defRPr/>
            </a:lvl1pPr>
          </a:lstStyle>
          <a:p>
            <a:fld id="{F7D7910B-5CE5-4D97-AD90-ECB29C87B32B}" type="slidenum">
              <a:rPr lang="en-US" altLang="en-US"/>
              <a:pPr/>
              <a:t>‹#›</a:t>
            </a:fld>
            <a:endParaRPr lang="en-US" altLang="en-US" b="0"/>
          </a:p>
        </p:txBody>
      </p:sp>
    </p:spTree>
    <p:extLst>
      <p:ext uri="{BB962C8B-B14F-4D97-AF65-F5344CB8AC3E}">
        <p14:creationId xmlns:p14="http://schemas.microsoft.com/office/powerpoint/2010/main" val="2734604306"/>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FE92BC87-3028-48F2-9B73-07ADC2B9DB66}"/>
              </a:ext>
            </a:extLst>
          </p:cNvPr>
          <p:cNvSpPr>
            <a:spLocks noGrp="1"/>
          </p:cNvSpPr>
          <p:nvPr>
            <p:ph type="dt" sz="half" idx="10"/>
          </p:nvPr>
        </p:nvSpPr>
        <p:spPr/>
        <p:txBody>
          <a:bodyPr/>
          <a:lstStyle>
            <a:lvl1pPr>
              <a:defRPr smtClean="0"/>
            </a:lvl1pPr>
          </a:lstStyle>
          <a:p>
            <a:pPr>
              <a:defRPr/>
            </a:pPr>
            <a:endParaRPr lang="en-US"/>
          </a:p>
        </p:txBody>
      </p:sp>
      <p:sp>
        <p:nvSpPr>
          <p:cNvPr id="5" name="Slide Number Placeholder 4">
            <a:extLst>
              <a:ext uri="{FF2B5EF4-FFF2-40B4-BE49-F238E27FC236}">
                <a16:creationId xmlns:a16="http://schemas.microsoft.com/office/drawing/2014/main" id="{B8C52C7A-FEEE-4EB0-95B1-8F3B968FD854}"/>
              </a:ext>
            </a:extLst>
          </p:cNvPr>
          <p:cNvSpPr>
            <a:spLocks noGrp="1"/>
          </p:cNvSpPr>
          <p:nvPr>
            <p:ph type="sldNum" sz="quarter" idx="11"/>
          </p:nvPr>
        </p:nvSpPr>
        <p:spPr/>
        <p:txBody>
          <a:bodyPr/>
          <a:lstStyle>
            <a:lvl1pPr>
              <a:defRPr/>
            </a:lvl1pPr>
          </a:lstStyle>
          <a:p>
            <a:fld id="{1D3D70E5-D595-4D75-B233-821B3FC39798}" type="slidenum">
              <a:rPr lang="en-US" altLang="en-US"/>
              <a:pPr/>
              <a:t>‹#›</a:t>
            </a:fld>
            <a:endParaRPr lang="en-US" altLang="en-US" b="0"/>
          </a:p>
        </p:txBody>
      </p:sp>
    </p:spTree>
    <p:extLst>
      <p:ext uri="{BB962C8B-B14F-4D97-AF65-F5344CB8AC3E}">
        <p14:creationId xmlns:p14="http://schemas.microsoft.com/office/powerpoint/2010/main" val="3970130361"/>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E77662-B8C2-4398-833A-87C266AAABD7}"/>
              </a:ext>
            </a:extLst>
          </p:cNvPr>
          <p:cNvSpPr>
            <a:spLocks noGrp="1"/>
          </p:cNvSpPr>
          <p:nvPr>
            <p:ph type="dt" sz="half" idx="10"/>
          </p:nvPr>
        </p:nvSpPr>
        <p:spPr/>
        <p:txBody>
          <a:bodyPr/>
          <a:lstStyle>
            <a:lvl1pPr>
              <a:defRPr smtClean="0"/>
            </a:lvl1pPr>
          </a:lstStyle>
          <a:p>
            <a:pPr>
              <a:defRPr/>
            </a:pPr>
            <a:endParaRPr lang="en-US"/>
          </a:p>
        </p:txBody>
      </p:sp>
      <p:sp>
        <p:nvSpPr>
          <p:cNvPr id="6" name="Slide Number Placeholder 5">
            <a:extLst>
              <a:ext uri="{FF2B5EF4-FFF2-40B4-BE49-F238E27FC236}">
                <a16:creationId xmlns:a16="http://schemas.microsoft.com/office/drawing/2014/main" id="{58D54A4B-61D2-43FE-9C0B-6BAA1A21A6DB}"/>
              </a:ext>
            </a:extLst>
          </p:cNvPr>
          <p:cNvSpPr>
            <a:spLocks noGrp="1"/>
          </p:cNvSpPr>
          <p:nvPr>
            <p:ph type="sldNum" sz="quarter" idx="11"/>
          </p:nvPr>
        </p:nvSpPr>
        <p:spPr/>
        <p:txBody>
          <a:bodyPr/>
          <a:lstStyle>
            <a:lvl1pPr>
              <a:defRPr/>
            </a:lvl1pPr>
          </a:lstStyle>
          <a:p>
            <a:fld id="{6F6D5A67-0D88-44CB-A068-49A1B082EF63}" type="slidenum">
              <a:rPr lang="en-US" altLang="en-US"/>
              <a:pPr/>
              <a:t>‹#›</a:t>
            </a:fld>
            <a:endParaRPr lang="en-US" altLang="en-US" b="0"/>
          </a:p>
        </p:txBody>
      </p:sp>
    </p:spTree>
    <p:extLst>
      <p:ext uri="{BB962C8B-B14F-4D97-AF65-F5344CB8AC3E}">
        <p14:creationId xmlns:p14="http://schemas.microsoft.com/office/powerpoint/2010/main" val="18059943"/>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FE3C6C-AF72-4D7C-9C3D-6AD53B0E67B4}"/>
              </a:ext>
            </a:extLst>
          </p:cNvPr>
          <p:cNvSpPr>
            <a:spLocks noGrp="1"/>
          </p:cNvSpPr>
          <p:nvPr>
            <p:ph type="dt" sz="half" idx="10"/>
          </p:nvPr>
        </p:nvSpPr>
        <p:spPr/>
        <p:txBody>
          <a:bodyPr/>
          <a:lstStyle>
            <a:lvl1pPr>
              <a:defRPr smtClean="0"/>
            </a:lvl1pPr>
          </a:lstStyle>
          <a:p>
            <a:pPr>
              <a:defRPr/>
            </a:pPr>
            <a:endParaRPr lang="en-US"/>
          </a:p>
        </p:txBody>
      </p:sp>
      <p:sp>
        <p:nvSpPr>
          <p:cNvPr id="8" name="Slide Number Placeholder 7">
            <a:extLst>
              <a:ext uri="{FF2B5EF4-FFF2-40B4-BE49-F238E27FC236}">
                <a16:creationId xmlns:a16="http://schemas.microsoft.com/office/drawing/2014/main" id="{5F07D73E-D70F-4697-AC78-2C9DA443BCE3}"/>
              </a:ext>
            </a:extLst>
          </p:cNvPr>
          <p:cNvSpPr>
            <a:spLocks noGrp="1"/>
          </p:cNvSpPr>
          <p:nvPr>
            <p:ph type="sldNum" sz="quarter" idx="11"/>
          </p:nvPr>
        </p:nvSpPr>
        <p:spPr/>
        <p:txBody>
          <a:bodyPr/>
          <a:lstStyle>
            <a:lvl1pPr>
              <a:defRPr/>
            </a:lvl1pPr>
          </a:lstStyle>
          <a:p>
            <a:fld id="{777FDFF3-FBEB-41F1-B3C3-6DEB24760BC5}" type="slidenum">
              <a:rPr lang="en-US" altLang="en-US"/>
              <a:pPr/>
              <a:t>‹#›</a:t>
            </a:fld>
            <a:endParaRPr lang="en-US" altLang="en-US" b="0"/>
          </a:p>
        </p:txBody>
      </p:sp>
    </p:spTree>
    <p:extLst>
      <p:ext uri="{BB962C8B-B14F-4D97-AF65-F5344CB8AC3E}">
        <p14:creationId xmlns:p14="http://schemas.microsoft.com/office/powerpoint/2010/main" val="4182175568"/>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5E17A-A14E-4D40-9BEF-E56FF59F832E}"/>
              </a:ext>
            </a:extLst>
          </p:cNvPr>
          <p:cNvSpPr>
            <a:spLocks noGrp="1"/>
          </p:cNvSpPr>
          <p:nvPr>
            <p:ph type="dt" sz="half" idx="10"/>
          </p:nvPr>
        </p:nvSpPr>
        <p:spPr/>
        <p:txBody>
          <a:bodyPr/>
          <a:lstStyle>
            <a:lvl1pPr>
              <a:defRPr smtClean="0"/>
            </a:lvl1pPr>
          </a:lstStyle>
          <a:p>
            <a:pPr>
              <a:defRPr/>
            </a:pPr>
            <a:endParaRPr lang="en-US"/>
          </a:p>
        </p:txBody>
      </p:sp>
      <p:sp>
        <p:nvSpPr>
          <p:cNvPr id="4" name="Slide Number Placeholder 3">
            <a:extLst>
              <a:ext uri="{FF2B5EF4-FFF2-40B4-BE49-F238E27FC236}">
                <a16:creationId xmlns:a16="http://schemas.microsoft.com/office/drawing/2014/main" id="{F806835D-AAF2-4A15-8166-F82D817C5BE6}"/>
              </a:ext>
            </a:extLst>
          </p:cNvPr>
          <p:cNvSpPr>
            <a:spLocks noGrp="1"/>
          </p:cNvSpPr>
          <p:nvPr>
            <p:ph type="sldNum" sz="quarter" idx="11"/>
          </p:nvPr>
        </p:nvSpPr>
        <p:spPr/>
        <p:txBody>
          <a:bodyPr/>
          <a:lstStyle>
            <a:lvl1pPr>
              <a:defRPr/>
            </a:lvl1pPr>
          </a:lstStyle>
          <a:p>
            <a:fld id="{40263C29-B2A4-42D6-8A7B-4B004A15C8A1}" type="slidenum">
              <a:rPr lang="en-US" altLang="en-US"/>
              <a:pPr/>
              <a:t>‹#›</a:t>
            </a:fld>
            <a:endParaRPr lang="en-US" altLang="en-US" b="0"/>
          </a:p>
        </p:txBody>
      </p:sp>
    </p:spTree>
    <p:extLst>
      <p:ext uri="{BB962C8B-B14F-4D97-AF65-F5344CB8AC3E}">
        <p14:creationId xmlns:p14="http://schemas.microsoft.com/office/powerpoint/2010/main" val="653134182"/>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555AB-7D90-4225-8C16-1DFE30981E38}"/>
              </a:ext>
            </a:extLst>
          </p:cNvPr>
          <p:cNvSpPr>
            <a:spLocks noGrp="1"/>
          </p:cNvSpPr>
          <p:nvPr>
            <p:ph type="dt" sz="half" idx="10"/>
          </p:nvPr>
        </p:nvSpPr>
        <p:spPr/>
        <p:txBody>
          <a:bodyPr/>
          <a:lstStyle>
            <a:lvl1pPr>
              <a:defRPr smtClean="0"/>
            </a:lvl1pPr>
          </a:lstStyle>
          <a:p>
            <a:pPr>
              <a:defRPr/>
            </a:pPr>
            <a:endParaRPr lang="en-US"/>
          </a:p>
        </p:txBody>
      </p:sp>
      <p:sp>
        <p:nvSpPr>
          <p:cNvPr id="3" name="Slide Number Placeholder 2">
            <a:extLst>
              <a:ext uri="{FF2B5EF4-FFF2-40B4-BE49-F238E27FC236}">
                <a16:creationId xmlns:a16="http://schemas.microsoft.com/office/drawing/2014/main" id="{9F15DC5F-DED7-4139-9E48-95FF76E3573E}"/>
              </a:ext>
            </a:extLst>
          </p:cNvPr>
          <p:cNvSpPr>
            <a:spLocks noGrp="1"/>
          </p:cNvSpPr>
          <p:nvPr>
            <p:ph type="sldNum" sz="quarter" idx="11"/>
          </p:nvPr>
        </p:nvSpPr>
        <p:spPr/>
        <p:txBody>
          <a:bodyPr/>
          <a:lstStyle>
            <a:lvl1pPr>
              <a:defRPr/>
            </a:lvl1pPr>
          </a:lstStyle>
          <a:p>
            <a:fld id="{F9254DB8-EAC6-45E2-853D-470E76A84672}" type="slidenum">
              <a:rPr lang="en-US" altLang="en-US"/>
              <a:pPr/>
              <a:t>‹#›</a:t>
            </a:fld>
            <a:endParaRPr lang="en-US" altLang="en-US" b="0"/>
          </a:p>
        </p:txBody>
      </p:sp>
    </p:spTree>
    <p:extLst>
      <p:ext uri="{BB962C8B-B14F-4D97-AF65-F5344CB8AC3E}">
        <p14:creationId xmlns:p14="http://schemas.microsoft.com/office/powerpoint/2010/main" val="923103331"/>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CC1F278-6D48-4AB6-AE37-AE620B44D9FB}"/>
              </a:ext>
            </a:extLst>
          </p:cNvPr>
          <p:cNvSpPr>
            <a:spLocks noGrp="1"/>
          </p:cNvSpPr>
          <p:nvPr>
            <p:ph type="dt" sz="half" idx="10"/>
          </p:nvPr>
        </p:nvSpPr>
        <p:spPr/>
        <p:txBody>
          <a:bodyPr/>
          <a:lstStyle>
            <a:lvl1pPr>
              <a:defRPr smtClean="0"/>
            </a:lvl1pPr>
          </a:lstStyle>
          <a:p>
            <a:pPr>
              <a:defRPr/>
            </a:pPr>
            <a:endParaRPr lang="en-US"/>
          </a:p>
        </p:txBody>
      </p:sp>
      <p:sp>
        <p:nvSpPr>
          <p:cNvPr id="6" name="Slide Number Placeholder 5">
            <a:extLst>
              <a:ext uri="{FF2B5EF4-FFF2-40B4-BE49-F238E27FC236}">
                <a16:creationId xmlns:a16="http://schemas.microsoft.com/office/drawing/2014/main" id="{ED3D02BE-17AD-40C6-A91D-083766AF218B}"/>
              </a:ext>
            </a:extLst>
          </p:cNvPr>
          <p:cNvSpPr>
            <a:spLocks noGrp="1"/>
          </p:cNvSpPr>
          <p:nvPr>
            <p:ph type="sldNum" sz="quarter" idx="11"/>
          </p:nvPr>
        </p:nvSpPr>
        <p:spPr/>
        <p:txBody>
          <a:bodyPr/>
          <a:lstStyle>
            <a:lvl1pPr>
              <a:defRPr/>
            </a:lvl1pPr>
          </a:lstStyle>
          <a:p>
            <a:fld id="{60CC2438-39AB-47A7-ADB9-99C574A39493}" type="slidenum">
              <a:rPr lang="en-US" altLang="en-US"/>
              <a:pPr/>
              <a:t>‹#›</a:t>
            </a:fld>
            <a:endParaRPr lang="en-US" altLang="en-US" b="0"/>
          </a:p>
        </p:txBody>
      </p:sp>
    </p:spTree>
    <p:extLst>
      <p:ext uri="{BB962C8B-B14F-4D97-AF65-F5344CB8AC3E}">
        <p14:creationId xmlns:p14="http://schemas.microsoft.com/office/powerpoint/2010/main" val="4102447259"/>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0DFBBD8-7EF3-473F-9EEE-247AFE09FB9B}"/>
              </a:ext>
            </a:extLst>
          </p:cNvPr>
          <p:cNvSpPr>
            <a:spLocks noGrp="1"/>
          </p:cNvSpPr>
          <p:nvPr>
            <p:ph type="dt" sz="half" idx="10"/>
          </p:nvPr>
        </p:nvSpPr>
        <p:spPr/>
        <p:txBody>
          <a:bodyPr/>
          <a:lstStyle>
            <a:lvl1pPr>
              <a:defRPr smtClean="0"/>
            </a:lvl1pPr>
          </a:lstStyle>
          <a:p>
            <a:pPr>
              <a:defRPr/>
            </a:pPr>
            <a:endParaRPr lang="en-US"/>
          </a:p>
        </p:txBody>
      </p:sp>
      <p:sp>
        <p:nvSpPr>
          <p:cNvPr id="6" name="Slide Number Placeholder 5">
            <a:extLst>
              <a:ext uri="{FF2B5EF4-FFF2-40B4-BE49-F238E27FC236}">
                <a16:creationId xmlns:a16="http://schemas.microsoft.com/office/drawing/2014/main" id="{BCA6C21C-2FCE-4932-BF7D-3151C9F09E79}"/>
              </a:ext>
            </a:extLst>
          </p:cNvPr>
          <p:cNvSpPr>
            <a:spLocks noGrp="1"/>
          </p:cNvSpPr>
          <p:nvPr>
            <p:ph type="sldNum" sz="quarter" idx="11"/>
          </p:nvPr>
        </p:nvSpPr>
        <p:spPr/>
        <p:txBody>
          <a:bodyPr/>
          <a:lstStyle>
            <a:lvl1pPr>
              <a:defRPr/>
            </a:lvl1pPr>
          </a:lstStyle>
          <a:p>
            <a:fld id="{E4536EEA-97A3-49EA-A195-342E90A0ABC1}" type="slidenum">
              <a:rPr lang="en-US" altLang="en-US"/>
              <a:pPr/>
              <a:t>‹#›</a:t>
            </a:fld>
            <a:endParaRPr lang="en-US" altLang="en-US" b="0"/>
          </a:p>
        </p:txBody>
      </p:sp>
    </p:spTree>
    <p:extLst>
      <p:ext uri="{BB962C8B-B14F-4D97-AF65-F5344CB8AC3E}">
        <p14:creationId xmlns:p14="http://schemas.microsoft.com/office/powerpoint/2010/main" val="1005104993"/>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94EBA-A8E5-4649-B392-41271CA151B7}"/>
              </a:ext>
            </a:extLst>
          </p:cNvPr>
          <p:cNvSpPr>
            <a:spLocks noGrp="1"/>
          </p:cNvSpPr>
          <p:nvPr>
            <p:ph type="dt" sz="half" idx="10"/>
          </p:nvPr>
        </p:nvSpPr>
        <p:spPr/>
        <p:txBody>
          <a:bodyPr/>
          <a:lstStyle>
            <a:lvl1pPr>
              <a:defRPr smtClean="0"/>
            </a:lvl1pPr>
          </a:lstStyle>
          <a:p>
            <a:pPr>
              <a:defRPr/>
            </a:pPr>
            <a:endParaRPr lang="en-US"/>
          </a:p>
        </p:txBody>
      </p:sp>
      <p:sp>
        <p:nvSpPr>
          <p:cNvPr id="5" name="Slide Number Placeholder 4">
            <a:extLst>
              <a:ext uri="{FF2B5EF4-FFF2-40B4-BE49-F238E27FC236}">
                <a16:creationId xmlns:a16="http://schemas.microsoft.com/office/drawing/2014/main" id="{52BDB385-41BA-4D07-BA11-38AD076AABF1}"/>
              </a:ext>
            </a:extLst>
          </p:cNvPr>
          <p:cNvSpPr>
            <a:spLocks noGrp="1"/>
          </p:cNvSpPr>
          <p:nvPr>
            <p:ph type="sldNum" sz="quarter" idx="11"/>
          </p:nvPr>
        </p:nvSpPr>
        <p:spPr/>
        <p:txBody>
          <a:bodyPr/>
          <a:lstStyle>
            <a:lvl1pPr>
              <a:defRPr/>
            </a:lvl1pPr>
          </a:lstStyle>
          <a:p>
            <a:fld id="{70F0BBD0-3AD0-47C0-AB2A-DABCC2A0A87A}" type="slidenum">
              <a:rPr lang="en-US" altLang="en-US"/>
              <a:pPr/>
              <a:t>‹#›</a:t>
            </a:fld>
            <a:endParaRPr lang="en-US" altLang="en-US" b="0"/>
          </a:p>
        </p:txBody>
      </p:sp>
    </p:spTree>
    <p:extLst>
      <p:ext uri="{BB962C8B-B14F-4D97-AF65-F5344CB8AC3E}">
        <p14:creationId xmlns:p14="http://schemas.microsoft.com/office/powerpoint/2010/main" val="1840285857"/>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B965F-5F9A-468E-A782-95D063EC0FE4}"/>
              </a:ext>
            </a:extLst>
          </p:cNvPr>
          <p:cNvSpPr>
            <a:spLocks noGrp="1"/>
          </p:cNvSpPr>
          <p:nvPr>
            <p:ph type="dt" sz="half" idx="10"/>
          </p:nvPr>
        </p:nvSpPr>
        <p:spPr/>
        <p:txBody>
          <a:bodyPr/>
          <a:lstStyle>
            <a:lvl1pPr>
              <a:defRPr smtClean="0"/>
            </a:lvl1pPr>
          </a:lstStyle>
          <a:p>
            <a:pPr>
              <a:defRPr/>
            </a:pPr>
            <a:endParaRPr lang="en-US"/>
          </a:p>
        </p:txBody>
      </p:sp>
      <p:sp>
        <p:nvSpPr>
          <p:cNvPr id="5" name="Slide Number Placeholder 4">
            <a:extLst>
              <a:ext uri="{FF2B5EF4-FFF2-40B4-BE49-F238E27FC236}">
                <a16:creationId xmlns:a16="http://schemas.microsoft.com/office/drawing/2014/main" id="{61659983-A2B5-46B7-A154-0560F544C774}"/>
              </a:ext>
            </a:extLst>
          </p:cNvPr>
          <p:cNvSpPr>
            <a:spLocks noGrp="1"/>
          </p:cNvSpPr>
          <p:nvPr>
            <p:ph type="sldNum" sz="quarter" idx="11"/>
          </p:nvPr>
        </p:nvSpPr>
        <p:spPr/>
        <p:txBody>
          <a:bodyPr/>
          <a:lstStyle>
            <a:lvl1pPr>
              <a:defRPr/>
            </a:lvl1pPr>
          </a:lstStyle>
          <a:p>
            <a:fld id="{3373868C-8C65-4605-AA0E-3AC2065D2C23}" type="slidenum">
              <a:rPr lang="en-US" altLang="en-US"/>
              <a:pPr/>
              <a:t>‹#›</a:t>
            </a:fld>
            <a:endParaRPr lang="en-US" altLang="en-US" b="0"/>
          </a:p>
        </p:txBody>
      </p:sp>
    </p:spTree>
    <p:extLst>
      <p:ext uri="{BB962C8B-B14F-4D97-AF65-F5344CB8AC3E}">
        <p14:creationId xmlns:p14="http://schemas.microsoft.com/office/powerpoint/2010/main" val="819230633"/>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298640-9704-40E6-82FD-82E6E4D059A7}"/>
              </a:ext>
            </a:extLst>
          </p:cNvPr>
          <p:cNvSpPr>
            <a:spLocks noGrp="1"/>
          </p:cNvSpPr>
          <p:nvPr>
            <p:ph type="dt" sz="half" idx="10"/>
          </p:nvPr>
        </p:nvSpPr>
        <p:spPr/>
        <p:txBody>
          <a:bodyPr/>
          <a:lstStyle>
            <a:lvl1pPr>
              <a:defRPr smtClean="0"/>
            </a:lvl1pPr>
          </a:lstStyle>
          <a:p>
            <a:pPr>
              <a:defRPr/>
            </a:pPr>
            <a:endParaRPr lang="en-US"/>
          </a:p>
        </p:txBody>
      </p:sp>
      <p:sp>
        <p:nvSpPr>
          <p:cNvPr id="6" name="Slide Number Placeholder 5">
            <a:extLst>
              <a:ext uri="{FF2B5EF4-FFF2-40B4-BE49-F238E27FC236}">
                <a16:creationId xmlns:a16="http://schemas.microsoft.com/office/drawing/2014/main" id="{FF63F93B-E9F6-40FF-B6CF-CA313D2B4C9D}"/>
              </a:ext>
            </a:extLst>
          </p:cNvPr>
          <p:cNvSpPr>
            <a:spLocks noGrp="1"/>
          </p:cNvSpPr>
          <p:nvPr>
            <p:ph type="sldNum" sz="quarter" idx="11"/>
          </p:nvPr>
        </p:nvSpPr>
        <p:spPr>
          <a:xfrm>
            <a:off x="0" y="6629400"/>
            <a:ext cx="423863" cy="228600"/>
          </a:xfrm>
        </p:spPr>
        <p:txBody>
          <a:bodyPr/>
          <a:lstStyle>
            <a:lvl1pPr>
              <a:defRPr/>
            </a:lvl1pPr>
          </a:lstStyle>
          <a:p>
            <a:fld id="{213A6794-FB89-41C1-8DCE-3F97F3260203}" type="slidenum">
              <a:rPr lang="en-US" altLang="en-US"/>
              <a:pPr/>
              <a:t>‹#›</a:t>
            </a:fld>
            <a:endParaRPr lang="en-US" altLang="en-US" b="0"/>
          </a:p>
        </p:txBody>
      </p:sp>
    </p:spTree>
    <p:extLst>
      <p:ext uri="{BB962C8B-B14F-4D97-AF65-F5344CB8AC3E}">
        <p14:creationId xmlns:p14="http://schemas.microsoft.com/office/powerpoint/2010/main" val="2312268523"/>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D596806-C50D-4035-9D91-7D39F9AF9BB6}"/>
              </a:ext>
            </a:extLst>
          </p:cNvPr>
          <p:cNvSpPr>
            <a:spLocks noChangeArrowheads="1"/>
          </p:cNvSpPr>
          <p:nvPr/>
        </p:nvSpPr>
        <p:spPr bwMode="auto">
          <a:xfrm>
            <a:off x="5064125" y="5489575"/>
            <a:ext cx="3654425" cy="1019175"/>
          </a:xfrm>
          <a:prstGeom prst="rect">
            <a:avLst/>
          </a:prstGeom>
          <a:noFill/>
          <a:ln w="9525">
            <a:noFill/>
            <a:miter lim="800000"/>
            <a:headEnd/>
            <a:tailEnd/>
          </a:ln>
          <a:effectLst/>
        </p:spPr>
        <p:txBody>
          <a:bodyPr anchor="ctr"/>
          <a:lstStyle/>
          <a:p>
            <a:pPr algn="r" eaLnBrk="1" hangingPunct="1">
              <a:defRPr/>
            </a:pPr>
            <a:r>
              <a:rPr lang="en-US" sz="1800" dirty="0">
                <a:solidFill>
                  <a:schemeClr val="accent3"/>
                </a:solidFill>
                <a:latin typeface="Georgia" pitchFamily="18" charset="0"/>
              </a:rPr>
              <a:t>Presented By:</a:t>
            </a:r>
            <a:br>
              <a:rPr lang="en-US" sz="1800" dirty="0">
                <a:solidFill>
                  <a:schemeClr val="accent3"/>
                </a:solidFill>
                <a:latin typeface="Georgia" pitchFamily="18" charset="0"/>
              </a:rPr>
            </a:br>
            <a:r>
              <a:rPr lang="en-US" sz="1800" dirty="0">
                <a:solidFill>
                  <a:schemeClr val="accent3"/>
                </a:solidFill>
                <a:latin typeface="Georgia" pitchFamily="18" charset="0"/>
              </a:rPr>
              <a:t>David Sellers, Senior Engineer</a:t>
            </a:r>
            <a:br>
              <a:rPr lang="en-US" sz="1800" dirty="0">
                <a:solidFill>
                  <a:schemeClr val="accent3"/>
                </a:solidFill>
                <a:latin typeface="Georgia" pitchFamily="18" charset="0"/>
              </a:rPr>
            </a:br>
            <a:r>
              <a:rPr lang="en-US" sz="1800" dirty="0">
                <a:solidFill>
                  <a:schemeClr val="accent3"/>
                </a:solidFill>
                <a:latin typeface="Georgia" pitchFamily="18" charset="0"/>
              </a:rPr>
              <a:t>Facility Dynamics Engineering</a:t>
            </a:r>
          </a:p>
        </p:txBody>
      </p:sp>
      <p:pic>
        <p:nvPicPr>
          <p:cNvPr id="6" name="Picture 6" descr="FDE new Logo">
            <a:extLst>
              <a:ext uri="{FF2B5EF4-FFF2-40B4-BE49-F238E27FC236}">
                <a16:creationId xmlns:a16="http://schemas.microsoft.com/office/drawing/2014/main" id="{4708AC91-F0DD-4331-A6D2-36D38074C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5272088"/>
            <a:ext cx="313690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68" name="Rectangle 4"/>
          <p:cNvSpPr>
            <a:spLocks noGrp="1" noChangeArrowheads="1"/>
          </p:cNvSpPr>
          <p:nvPr>
            <p:ph type="subTitle" sz="quarter" idx="1"/>
          </p:nvPr>
        </p:nvSpPr>
        <p:spPr>
          <a:xfrm>
            <a:off x="304800" y="3657600"/>
            <a:ext cx="8569325" cy="658761"/>
          </a:xfrm>
          <a:ln algn="ctr"/>
        </p:spPr>
        <p:txBody>
          <a:bodyPr/>
          <a:lstStyle>
            <a:lvl1pPr marL="0" indent="0" algn="l">
              <a:buFontTx/>
              <a:buNone/>
              <a:defRPr sz="2800" b="1" i="0" baseline="0">
                <a:solidFill>
                  <a:srgbClr val="0070C0"/>
                </a:solidFill>
                <a:latin typeface="+mn-lt"/>
              </a:defRPr>
            </a:lvl1pPr>
          </a:lstStyle>
          <a:p>
            <a:r>
              <a:rPr lang="en-US"/>
              <a:t>Click to edit Master subtitle style</a:t>
            </a:r>
            <a:endParaRPr lang="en-US" dirty="0"/>
          </a:p>
        </p:txBody>
      </p:sp>
      <p:sp>
        <p:nvSpPr>
          <p:cNvPr id="8" name="Text Placeholder 7"/>
          <p:cNvSpPr>
            <a:spLocks noGrp="1"/>
          </p:cNvSpPr>
          <p:nvPr>
            <p:ph type="body" sz="quarter" idx="10"/>
          </p:nvPr>
        </p:nvSpPr>
        <p:spPr>
          <a:xfrm>
            <a:off x="304800" y="4485558"/>
            <a:ext cx="8569452" cy="924642"/>
          </a:xfrm>
        </p:spPr>
        <p:txBody>
          <a:bodyPr/>
          <a:lstStyle>
            <a:lvl1pPr marL="0" indent="0" algn="l" rtl="0" eaLnBrk="1" fontAlgn="base" hangingPunct="1">
              <a:spcBef>
                <a:spcPct val="20000"/>
              </a:spcBef>
              <a:spcAft>
                <a:spcPct val="0"/>
              </a:spcAft>
              <a:buFontTx/>
              <a:buNone/>
              <a:defRPr lang="en-US" sz="2000" i="1" baseline="0" dirty="0" smtClean="0">
                <a:solidFill>
                  <a:schemeClr val="accent3"/>
                </a:solidFill>
                <a:latin typeface="Georgia" pitchFamily="18" charset="0"/>
                <a:ea typeface="+mn-ea"/>
                <a:cs typeface="+mn-cs"/>
              </a:defRPr>
            </a:lvl1pPr>
          </a:lstStyle>
          <a:p>
            <a:pPr lvl="0"/>
            <a:r>
              <a:rPr lang="en-US"/>
              <a:t>Click to edit Master text styles</a:t>
            </a:r>
          </a:p>
        </p:txBody>
      </p:sp>
      <p:sp>
        <p:nvSpPr>
          <p:cNvPr id="13" name="Title 12"/>
          <p:cNvSpPr>
            <a:spLocks noGrp="1"/>
          </p:cNvSpPr>
          <p:nvPr>
            <p:ph type="title"/>
          </p:nvPr>
        </p:nvSpPr>
        <p:spPr>
          <a:xfrm>
            <a:off x="304800" y="2286000"/>
            <a:ext cx="7772400" cy="1143000"/>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14725619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p:txBody>
          <a:bodyPr/>
          <a:lstStyle/>
          <a:p>
            <a:r>
              <a:rPr lang="en-US"/>
              <a:t>Order of Connection Matters Exercise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p:txBody>
          <a:bodyPr/>
          <a:lstStyle/>
          <a:p>
            <a:r>
              <a:rPr lang="en-US"/>
              <a:t>Order of Connection Matters Exercise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Learning Objectives">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Order of Connection Matters Exercise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Learning Objectives</a:t>
            </a:r>
          </a:p>
        </p:txBody>
      </p:sp>
      <p:sp>
        <p:nvSpPr>
          <p:cNvPr id="2" name="TextBox 1"/>
          <p:cNvSpPr txBox="1"/>
          <p:nvPr userDrawn="1"/>
        </p:nvSpPr>
        <p:spPr>
          <a:xfrm>
            <a:off x="457200" y="1600200"/>
            <a:ext cx="5814412" cy="461665"/>
          </a:xfrm>
          <a:prstGeom prst="rect">
            <a:avLst/>
          </a:prstGeom>
          <a:noFill/>
        </p:spPr>
        <p:txBody>
          <a:bodyPr wrap="none" rtlCol="0">
            <a:spAutoFit/>
          </a:bodyPr>
          <a:lstStyle/>
          <a:p>
            <a:pPr lvl="0"/>
            <a:r>
              <a:rPr lang="en-US" sz="2400" b="0" kern="1200" baseline="0" dirty="0">
                <a:solidFill>
                  <a:schemeClr val="bg1"/>
                </a:solidFill>
                <a:latin typeface="Arial" pitchFamily="34" charset="0"/>
                <a:ea typeface="+mn-ea"/>
                <a:cs typeface="Arial" pitchFamily="34" charset="0"/>
              </a:rPr>
              <a:t>After completing this course, you should:</a:t>
            </a:r>
          </a:p>
        </p:txBody>
      </p:sp>
      <p:sp>
        <p:nvSpPr>
          <p:cNvPr id="8" name="Text Placeholder 7"/>
          <p:cNvSpPr>
            <a:spLocks noGrp="1"/>
          </p:cNvSpPr>
          <p:nvPr>
            <p:ph type="body" sz="quarter" idx="12" hasCustomPrompt="1"/>
          </p:nvPr>
        </p:nvSpPr>
        <p:spPr>
          <a:xfrm>
            <a:off x="457200" y="2286000"/>
            <a:ext cx="7636625" cy="4015105"/>
          </a:xfrm>
          <a:ln>
            <a:noFill/>
          </a:ln>
        </p:spPr>
        <p:txBody>
          <a:bodyPr/>
          <a:lstStyle>
            <a:lvl2pPr marL="465138" indent="-457200">
              <a:buFont typeface="+mj-lt"/>
              <a:buAutoNum type="arabicPeriod"/>
              <a:defRPr baseline="0">
                <a:solidFill>
                  <a:srgbClr val="FFA100"/>
                </a:solidFill>
              </a:defRPr>
            </a:lvl2pPr>
            <a:lvl3pPr>
              <a:defRPr lang="en-US" sz="1800" kern="1200" baseline="0" dirty="0">
                <a:solidFill>
                  <a:schemeClr val="accent4"/>
                </a:solidFill>
                <a:latin typeface="Arial" pitchFamily="34" charset="0"/>
                <a:ea typeface="+mn-ea"/>
                <a:cs typeface="Arial" pitchFamily="34" charset="0"/>
              </a:defRPr>
            </a:lvl3pPr>
          </a:lstStyle>
          <a:p>
            <a:pPr lvl="1"/>
            <a:r>
              <a:rPr lang="en-US" dirty="0"/>
              <a:t>Click here to enter learning objectives</a:t>
            </a:r>
          </a:p>
          <a:p>
            <a:pPr lvl="2"/>
            <a:endParaRPr lang="en-US" dirty="0"/>
          </a:p>
        </p:txBody>
      </p:sp>
      <p:sp>
        <p:nvSpPr>
          <p:cNvPr id="10" name="Text Placeholder 9"/>
          <p:cNvSpPr>
            <a:spLocks noGrp="1"/>
          </p:cNvSpPr>
          <p:nvPr>
            <p:ph type="body" sz="quarter" idx="13" hasCustomPrompt="1"/>
          </p:nvPr>
        </p:nvSpPr>
        <p:spPr>
          <a:xfrm>
            <a:off x="573579" y="3421351"/>
            <a:ext cx="7351222" cy="1760249"/>
          </a:xfrm>
          <a:ln>
            <a:noFill/>
          </a:ln>
        </p:spPr>
        <p:txBody>
          <a:bodyPr>
            <a:noAutofit/>
          </a:bodyPr>
          <a:lstStyle>
            <a:lvl3pPr marL="346075" indent="0" algn="l" defTabSz="914400" rtl="0" eaLnBrk="1" latinLnBrk="0" hangingPunct="1">
              <a:spcBef>
                <a:spcPct val="20000"/>
              </a:spcBef>
              <a:buFont typeface="+mj-lt"/>
              <a:buNone/>
              <a:defRPr lang="en-US" sz="1800" kern="1200" baseline="0" dirty="0">
                <a:solidFill>
                  <a:srgbClr val="FF0000"/>
                </a:solidFill>
                <a:latin typeface="Arial" pitchFamily="34" charset="0"/>
                <a:ea typeface="+mn-ea"/>
                <a:cs typeface="Arial" pitchFamily="34" charset="0"/>
              </a:defRPr>
            </a:lvl3pPr>
          </a:lstStyle>
          <a:p>
            <a:pPr marL="346075" lvl="2" indent="0" algn="l" defTabSz="914400" rtl="0" eaLnBrk="1" latinLnBrk="0" hangingPunct="1">
              <a:spcBef>
                <a:spcPct val="20000"/>
              </a:spcBef>
              <a:buFont typeface="+mj-lt"/>
              <a:buNone/>
            </a:pPr>
            <a:r>
              <a:rPr lang="en-US" dirty="0"/>
              <a:t>Where courses are offered for credits, you often have to state the learning objectives at the beginning of the slide set.  Typically 4-6 objectives are required.</a:t>
            </a:r>
          </a:p>
          <a:p>
            <a:pPr marL="346075" lvl="2" indent="0" algn="l" defTabSz="914400" rtl="0" eaLnBrk="1" latinLnBrk="0" hangingPunct="1">
              <a:spcBef>
                <a:spcPct val="20000"/>
              </a:spcBef>
              <a:buFont typeface="+mj-lt"/>
              <a:buNone/>
            </a:pPr>
            <a:r>
              <a:rPr lang="en-US" dirty="0"/>
              <a:t>Usually this is a good starting point for organizing your presentation anyway and it helps set up the class and sets expectations.</a:t>
            </a:r>
          </a:p>
        </p:txBody>
      </p:sp>
    </p:spTree>
    <p:extLst>
      <p:ext uri="{BB962C8B-B14F-4D97-AF65-F5344CB8AC3E}">
        <p14:creationId xmlns:p14="http://schemas.microsoft.com/office/powerpoint/2010/main" val="315072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p:txBody>
          <a:bodyPr/>
          <a:lstStyle/>
          <a:p>
            <a:r>
              <a:rPr lang="en-US"/>
              <a:t>Order of Connection Matters Exercise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19470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Order of Connection Matters Exercise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426906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FFA100"/>
                </a:solidFill>
              </a:defRPr>
            </a:lvl2pPr>
            <a:lvl3pPr>
              <a:defRPr>
                <a:solidFill>
                  <a:srgbClr val="FFA100"/>
                </a:solidFill>
              </a:defRPr>
            </a:lvl3pPr>
            <a:lvl4pPr>
              <a:defRPr>
                <a:solidFill>
                  <a:srgbClr val="FFA100"/>
                </a:solidFill>
              </a:defRPr>
            </a:lvl4pPr>
            <a:lvl5pPr>
              <a:defRPr>
                <a:solidFill>
                  <a:srgbClr val="FFA1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Order of Connection Matters Exercise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8.jpe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Order of Connection Matters Exercise</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47" r:id="rId2"/>
    <p:sldLayoutId id="2147483745" r:id="rId3"/>
    <p:sldLayoutId id="2147483739" r:id="rId4"/>
    <p:sldLayoutId id="2147483740" r:id="rId5"/>
    <p:sldLayoutId id="2147483749" r:id="rId6"/>
    <p:sldLayoutId id="2147483742" r:id="rId7"/>
    <p:sldLayoutId id="2147483744" r:id="rId8"/>
    <p:sldLayoutId id="2147483713" r:id="rId9"/>
    <p:sldLayoutId id="2147483714" r:id="rId10"/>
    <p:sldLayoutId id="2147483715" r:id="rId11"/>
    <p:sldLayoutId id="2147483716" r:id="rId12"/>
    <p:sldLayoutId id="2147483717" r:id="rId13"/>
    <p:sldLayoutId id="2147483718" r:id="rId14"/>
    <p:sldLayoutId id="2147483719" r:id="rId15"/>
    <p:sldLayoutId id="2147483748" r:id="rId16"/>
    <p:sldLayoutId id="2147483750" r:id="rId17"/>
    <p:sldLayoutId id="2147483746" r:id="rId18"/>
  </p:sldLayoutIdLst>
  <p:hf sldNum="0" hdr="0" ftr="0" dt="0"/>
  <p:txStyles>
    <p:title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79638C5-7D9F-4439-BF0B-4824B9601FA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CFD6DE7F-294A-409A-A957-BAAE6DB6D2D9}"/>
              </a:ext>
            </a:extLst>
          </p:cNvPr>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85124" name="Rectangle 4">
            <a:extLst>
              <a:ext uri="{FF2B5EF4-FFF2-40B4-BE49-F238E27FC236}">
                <a16:creationId xmlns:a16="http://schemas.microsoft.com/office/drawing/2014/main" id="{FD6ED263-4E96-458B-A0CB-34682661905D}"/>
              </a:ext>
            </a:extLst>
          </p:cNvPr>
          <p:cNvSpPr>
            <a:spLocks noGrp="1" noChangeArrowheads="1"/>
          </p:cNvSpPr>
          <p:nvPr>
            <p:ph type="dt" sz="half" idx="2"/>
          </p:nvPr>
        </p:nvSpPr>
        <p:spPr bwMode="auto">
          <a:xfrm>
            <a:off x="4652963" y="6624638"/>
            <a:ext cx="2743200" cy="233362"/>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accent2"/>
                </a:solidFill>
                <a:latin typeface="Georgia" pitchFamily="18" charset="0"/>
              </a:defRPr>
            </a:lvl1pPr>
          </a:lstStyle>
          <a:p>
            <a:pPr>
              <a:defRPr/>
            </a:pPr>
            <a:endParaRPr lang="en-US"/>
          </a:p>
        </p:txBody>
      </p:sp>
      <p:sp>
        <p:nvSpPr>
          <p:cNvPr id="1285125" name="Rectangle 5">
            <a:extLst>
              <a:ext uri="{FF2B5EF4-FFF2-40B4-BE49-F238E27FC236}">
                <a16:creationId xmlns:a16="http://schemas.microsoft.com/office/drawing/2014/main" id="{9B86362C-68EB-4A40-AB9C-305F455B9AF4}"/>
              </a:ext>
            </a:extLst>
          </p:cNvPr>
          <p:cNvSpPr>
            <a:spLocks noGrp="1" noChangeArrowheads="1"/>
          </p:cNvSpPr>
          <p:nvPr>
            <p:ph type="sldNum" sz="quarter" idx="4"/>
          </p:nvPr>
        </p:nvSpPr>
        <p:spPr bwMode="auto">
          <a:xfrm>
            <a:off x="8720138" y="6629400"/>
            <a:ext cx="423862"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chemeClr val="accent2"/>
                </a:solidFill>
                <a:latin typeface="Georgia" panose="02040502050405020303" pitchFamily="18" charset="0"/>
              </a:defRPr>
            </a:lvl1pPr>
          </a:lstStyle>
          <a:p>
            <a:fld id="{B50652C3-CB08-4B5E-84AB-D05C7A4534F3}" type="slidenum">
              <a:rPr lang="en-US" altLang="en-US"/>
              <a:pPr/>
              <a:t>‹#›</a:t>
            </a:fld>
            <a:endParaRPr lang="en-US" altLang="en-US"/>
          </a:p>
        </p:txBody>
      </p:sp>
      <p:pic>
        <p:nvPicPr>
          <p:cNvPr id="9222" name="Picture 6" descr="FDE new Logo">
            <a:extLst>
              <a:ext uri="{FF2B5EF4-FFF2-40B4-BE49-F238E27FC236}">
                <a16:creationId xmlns:a16="http://schemas.microsoft.com/office/drawing/2014/main" id="{B66D15B1-C15D-40D1-9C43-9D66917D8029}"/>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5400" y="6527800"/>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p:dissolve/>
  </p:transition>
  <p:hf sldNum="0"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av8rdas.com/ashrae---engineers-notebook.html#NPlus1" TargetMode="External"/><Relationship Id="rId2" Type="http://schemas.openxmlformats.org/officeDocument/2006/relationships/hyperlink" Target="https://www.av8rdas.com/affinity-laws.html#Wrong"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vmlDrawing" Target="../drawings/vmlDrawing2.vml"/><Relationship Id="rId5" Type="http://schemas.openxmlformats.org/officeDocument/2006/relationships/image" Target="../media/image27.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vmlDrawing" Target="../drawings/vmlDrawing3.vml"/><Relationship Id="rId5" Type="http://schemas.openxmlformats.org/officeDocument/2006/relationships/image" Target="../media/image28.w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vmlDrawing" Target="../drawings/vmlDrawing4.vml"/><Relationship Id="rId6" Type="http://schemas.openxmlformats.org/officeDocument/2006/relationships/image" Target="../media/image29.emf"/><Relationship Id="rId5" Type="http://schemas.openxmlformats.org/officeDocument/2006/relationships/image" Target="../media/image27.w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vmlDrawing" Target="../drawings/vmlDrawing5.vml"/><Relationship Id="rId6" Type="http://schemas.openxmlformats.org/officeDocument/2006/relationships/image" Target="../media/image32.emf"/><Relationship Id="rId5" Type="http://schemas.openxmlformats.org/officeDocument/2006/relationships/image" Target="../media/image27.wmf"/><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vmlDrawing" Target="../drawings/vmlDrawing6.vml"/><Relationship Id="rId5" Type="http://schemas.openxmlformats.org/officeDocument/2006/relationships/image" Target="../media/image28.wmf"/><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7.wmf"/><Relationship Id="rId2" Type="http://schemas.openxmlformats.org/officeDocument/2006/relationships/slideLayout" Target="../slideLayouts/slideLayout22.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28.wmf"/><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34.emf"/><Relationship Id="rId5" Type="http://schemas.openxmlformats.org/officeDocument/2006/relationships/image" Target="../media/image28.wmf"/><Relationship Id="rId4" Type="http://schemas.openxmlformats.org/officeDocument/2006/relationships/oleObject" Target="../embeddings/oleObject9.bin"/></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image" Target="../media/image28.wmf"/><Relationship Id="rId5" Type="http://schemas.openxmlformats.org/officeDocument/2006/relationships/oleObject" Target="../embeddings/oleObject10.bin"/><Relationship Id="rId4" Type="http://schemas.openxmlformats.org/officeDocument/2006/relationships/image" Target="../media/image36.emf"/></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Affinity Laws</a:t>
            </a:r>
          </a:p>
        </p:txBody>
      </p:sp>
      <p:sp>
        <p:nvSpPr>
          <p:cNvPr id="4" name="Text Placeholder 3"/>
          <p:cNvSpPr>
            <a:spLocks noGrp="1"/>
          </p:cNvSpPr>
          <p:nvPr>
            <p:ph type="body" sz="quarter" idx="12"/>
          </p:nvPr>
        </p:nvSpPr>
        <p:spPr/>
        <p:txBody>
          <a:bodyPr/>
          <a:lstStyle/>
          <a:p>
            <a:r>
              <a:rPr lang="en-US" dirty="0"/>
              <a:t>David Sellers;  Facility Dynamics Engineering	</a:t>
            </a:r>
          </a:p>
        </p:txBody>
      </p:sp>
      <p:sp>
        <p:nvSpPr>
          <p:cNvPr id="5" name="Text Placeholder 4"/>
          <p:cNvSpPr>
            <a:spLocks noGrp="1"/>
          </p:cNvSpPr>
          <p:nvPr>
            <p:ph type="body" sz="quarter" idx="13"/>
          </p:nvPr>
        </p:nvSpPr>
        <p:spPr/>
        <p:txBody>
          <a:bodyPr/>
          <a:lstStyle/>
          <a:p>
            <a:r>
              <a:rPr lang="en-US" dirty="0"/>
              <a:t>Senior Engineer</a:t>
            </a:r>
          </a:p>
        </p:txBody>
      </p:sp>
      <p:sp>
        <p:nvSpPr>
          <p:cNvPr id="6" name="Text Placeholder 5"/>
          <p:cNvSpPr>
            <a:spLocks noGrp="1"/>
          </p:cNvSpPr>
          <p:nvPr>
            <p:ph type="body" sz="quarter" idx="15"/>
          </p:nvPr>
        </p:nvSpPr>
        <p:spPr/>
        <p:txBody>
          <a:bodyPr/>
          <a:lstStyle/>
          <a:p>
            <a:r>
              <a:rPr lang="en-US" dirty="0"/>
              <a:t> </a:t>
            </a:r>
          </a:p>
        </p:txBody>
      </p:sp>
    </p:spTree>
    <p:extLst>
      <p:ext uri="{BB962C8B-B14F-4D97-AF65-F5344CB8AC3E}">
        <p14:creationId xmlns:p14="http://schemas.microsoft.com/office/powerpoint/2010/main" val="1718180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Motor Efficiency Changed</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020" y="1569949"/>
            <a:ext cx="6029961"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flipV="1">
            <a:off x="4495800" y="3215640"/>
            <a:ext cx="0" cy="250698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467350" y="3215640"/>
            <a:ext cx="0" cy="2506980"/>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67350" y="4004310"/>
            <a:ext cx="1085850" cy="369332"/>
          </a:xfrm>
          <a:prstGeom prst="rect">
            <a:avLst/>
          </a:prstGeom>
          <a:noFill/>
        </p:spPr>
        <p:txBody>
          <a:bodyPr wrap="square" rtlCol="0">
            <a:spAutoFit/>
          </a:bodyPr>
          <a:lstStyle/>
          <a:p>
            <a:r>
              <a:rPr lang="en-US" dirty="0">
                <a:solidFill>
                  <a:srgbClr val="0000FF"/>
                </a:solidFill>
              </a:rPr>
              <a:t>33.1 </a:t>
            </a:r>
            <a:r>
              <a:rPr lang="en-US" dirty="0" err="1">
                <a:solidFill>
                  <a:srgbClr val="0000FF"/>
                </a:solidFill>
              </a:rPr>
              <a:t>bhp</a:t>
            </a:r>
            <a:endParaRPr lang="en-US" dirty="0">
              <a:solidFill>
                <a:srgbClr val="0000FF"/>
              </a:solidFill>
            </a:endParaRPr>
          </a:p>
        </p:txBody>
      </p:sp>
      <p:sp>
        <p:nvSpPr>
          <p:cNvPr id="12" name="TextBox 11"/>
          <p:cNvSpPr txBox="1"/>
          <p:nvPr/>
        </p:nvSpPr>
        <p:spPr>
          <a:xfrm>
            <a:off x="3409950" y="3717003"/>
            <a:ext cx="1085850" cy="369332"/>
          </a:xfrm>
          <a:prstGeom prst="rect">
            <a:avLst/>
          </a:prstGeom>
          <a:noFill/>
        </p:spPr>
        <p:txBody>
          <a:bodyPr wrap="square" rtlCol="0">
            <a:spAutoFit/>
          </a:bodyPr>
          <a:lstStyle/>
          <a:p>
            <a:r>
              <a:rPr lang="en-US" dirty="0">
                <a:solidFill>
                  <a:srgbClr val="FF0000"/>
                </a:solidFill>
              </a:rPr>
              <a:t>19.8 </a:t>
            </a:r>
            <a:r>
              <a:rPr lang="en-US" dirty="0" err="1">
                <a:solidFill>
                  <a:srgbClr val="FF0000"/>
                </a:solidFill>
              </a:rPr>
              <a:t>bhp</a:t>
            </a:r>
            <a:endParaRPr lang="en-US" dirty="0">
              <a:solidFill>
                <a:srgbClr val="FF0000"/>
              </a:solidFill>
            </a:endParaRPr>
          </a:p>
        </p:txBody>
      </p:sp>
    </p:spTree>
    <p:extLst>
      <p:ext uri="{BB962C8B-B14F-4D97-AF65-F5344CB8AC3E}">
        <p14:creationId xmlns:p14="http://schemas.microsoft.com/office/powerpoint/2010/main" val="316890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Drive Efficiency Changed</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899" y="1569949"/>
            <a:ext cx="6426203"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30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195" y="0"/>
            <a:ext cx="4087805" cy="6858000"/>
          </a:xfrm>
          <a:prstGeom prst="rect">
            <a:avLst/>
          </a:prstGeom>
          <a:solidFill>
            <a:schemeClr val="bg1"/>
          </a:solidFill>
          <a:ln>
            <a:noFill/>
          </a:ln>
          <a:effectLst/>
        </p:spPr>
      </p:pic>
      <p:sp>
        <p:nvSpPr>
          <p:cNvPr id="2" name="Title 1"/>
          <p:cNvSpPr>
            <a:spLocks noGrp="1"/>
          </p:cNvSpPr>
          <p:nvPr>
            <p:ph type="title"/>
          </p:nvPr>
        </p:nvSpPr>
        <p:spPr>
          <a:xfrm>
            <a:off x="685800" y="609600"/>
            <a:ext cx="3962400" cy="1143000"/>
          </a:xfrm>
        </p:spPr>
        <p:txBody>
          <a:bodyPr>
            <a:normAutofit/>
          </a:bodyPr>
          <a:lstStyle/>
          <a:p>
            <a:r>
              <a:rPr lang="en-US" dirty="0"/>
              <a:t>The Fluid Mechanics Changed</a:t>
            </a:r>
          </a:p>
        </p:txBody>
      </p:sp>
      <p:sp>
        <p:nvSpPr>
          <p:cNvPr id="6" name="Content Placeholder 5"/>
          <p:cNvSpPr>
            <a:spLocks noGrp="1"/>
          </p:cNvSpPr>
          <p:nvPr>
            <p:ph sz="half" idx="1"/>
          </p:nvPr>
        </p:nvSpPr>
        <p:spPr>
          <a:xfrm>
            <a:off x="685800" y="1783098"/>
            <a:ext cx="3810000" cy="4038600"/>
          </a:xfrm>
        </p:spPr>
        <p:txBody>
          <a:bodyPr/>
          <a:lstStyle/>
          <a:p>
            <a:r>
              <a:rPr lang="en-US" dirty="0"/>
              <a:t>One Pump</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44" t="11605" r="20641" b="19473"/>
          <a:stretch/>
        </p:blipFill>
        <p:spPr bwMode="auto">
          <a:xfrm rot="5400000">
            <a:off x="160018" y="2904684"/>
            <a:ext cx="3107497" cy="236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flipV="1">
            <a:off x="1295400" y="2133600"/>
            <a:ext cx="0" cy="3657600"/>
          </a:xfrm>
          <a:prstGeom prst="line">
            <a:avLst/>
          </a:prstGeom>
          <a:ln w="152400">
            <a:solidFill>
              <a:srgbClr val="009900"/>
            </a:solidFill>
            <a:tailEnd type="arrow" w="lg" len="med"/>
          </a:ln>
        </p:spPr>
        <p:style>
          <a:lnRef idx="1">
            <a:schemeClr val="accent1"/>
          </a:lnRef>
          <a:fillRef idx="0">
            <a:schemeClr val="accent1"/>
          </a:fillRef>
          <a:effectRef idx="0">
            <a:schemeClr val="accent1"/>
          </a:effectRef>
          <a:fontRef idx="minor">
            <a:schemeClr val="tx1"/>
          </a:fontRef>
        </p:style>
      </p:cxnSp>
      <p:sp>
        <p:nvSpPr>
          <p:cNvPr id="12" name="Right Arrow 11"/>
          <p:cNvSpPr>
            <a:spLocks noChangeAspect="1"/>
          </p:cNvSpPr>
          <p:nvPr/>
        </p:nvSpPr>
        <p:spPr>
          <a:xfrm rot="8348233">
            <a:off x="7542196" y="3463971"/>
            <a:ext cx="274320" cy="274320"/>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a:spLocks noChangeAspect="1"/>
          </p:cNvSpPr>
          <p:nvPr/>
        </p:nvSpPr>
        <p:spPr>
          <a:xfrm rot="8348233">
            <a:off x="5847508" y="4014055"/>
            <a:ext cx="274320" cy="274320"/>
          </a:xfrm>
          <a:prstGeom prst="rightArrow">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5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195" y="0"/>
            <a:ext cx="4087805" cy="6858000"/>
          </a:xfrm>
          <a:prstGeom prst="rect">
            <a:avLst/>
          </a:prstGeom>
          <a:solidFill>
            <a:schemeClr val="bg1"/>
          </a:solidFill>
          <a:ln>
            <a:noFill/>
          </a:ln>
          <a:effectLst/>
        </p:spPr>
      </p:pic>
      <p:sp>
        <p:nvSpPr>
          <p:cNvPr id="2" name="Title 1"/>
          <p:cNvSpPr>
            <a:spLocks noGrp="1"/>
          </p:cNvSpPr>
          <p:nvPr>
            <p:ph type="title"/>
          </p:nvPr>
        </p:nvSpPr>
        <p:spPr>
          <a:xfrm>
            <a:off x="685800" y="609600"/>
            <a:ext cx="3886200" cy="1143000"/>
          </a:xfrm>
        </p:spPr>
        <p:txBody>
          <a:bodyPr>
            <a:normAutofit/>
          </a:bodyPr>
          <a:lstStyle/>
          <a:p>
            <a:r>
              <a:rPr lang="en-US" dirty="0"/>
              <a:t>The Fluid Mechanics Changed</a:t>
            </a:r>
          </a:p>
        </p:txBody>
      </p:sp>
      <p:sp>
        <p:nvSpPr>
          <p:cNvPr id="6" name="Content Placeholder 5"/>
          <p:cNvSpPr>
            <a:spLocks noGrp="1"/>
          </p:cNvSpPr>
          <p:nvPr>
            <p:ph sz="half" idx="1"/>
          </p:nvPr>
        </p:nvSpPr>
        <p:spPr>
          <a:xfrm>
            <a:off x="685800" y="1783098"/>
            <a:ext cx="3810000" cy="4038600"/>
          </a:xfrm>
        </p:spPr>
        <p:txBody>
          <a:bodyPr/>
          <a:lstStyle/>
          <a:p>
            <a:r>
              <a:rPr lang="en-US" dirty="0"/>
              <a:t>One Pump</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44" t="11605" r="20641" b="19473"/>
          <a:stretch/>
        </p:blipFill>
        <p:spPr bwMode="auto">
          <a:xfrm rot="5400000">
            <a:off x="160018" y="2904684"/>
            <a:ext cx="3107497" cy="236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flipV="1">
            <a:off x="1295400" y="2133600"/>
            <a:ext cx="0" cy="3657600"/>
          </a:xfrm>
          <a:prstGeom prst="line">
            <a:avLst/>
          </a:prstGeom>
          <a:ln w="1524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sp>
        <p:nvSpPr>
          <p:cNvPr id="12" name="Right Arrow 11"/>
          <p:cNvSpPr>
            <a:spLocks noChangeAspect="1"/>
          </p:cNvSpPr>
          <p:nvPr/>
        </p:nvSpPr>
        <p:spPr>
          <a:xfrm rot="8348233">
            <a:off x="7398941" y="1785967"/>
            <a:ext cx="274320" cy="27432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a:spLocks noChangeAspect="1"/>
          </p:cNvSpPr>
          <p:nvPr/>
        </p:nvSpPr>
        <p:spPr>
          <a:xfrm rot="8348233">
            <a:off x="5898842" y="1785969"/>
            <a:ext cx="274320" cy="27432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300817" y="2148840"/>
            <a:ext cx="1863007" cy="2087057"/>
          </a:xfrm>
          <a:custGeom>
            <a:avLst/>
            <a:gdLst>
              <a:gd name="connsiteX0" fmla="*/ 1888097 w 1888097"/>
              <a:gd name="connsiteY0" fmla="*/ 1984248 h 1986473"/>
              <a:gd name="connsiteX1" fmla="*/ 571361 w 1888097"/>
              <a:gd name="connsiteY1" fmla="*/ 1819656 h 1986473"/>
              <a:gd name="connsiteX2" fmla="*/ 50153 w 1888097"/>
              <a:gd name="connsiteY2" fmla="*/ 923544 h 1986473"/>
              <a:gd name="connsiteX3" fmla="*/ 50153 w 1888097"/>
              <a:gd name="connsiteY3" fmla="*/ 0 h 1986473"/>
              <a:gd name="connsiteX0" fmla="*/ 1897162 w 1897162"/>
              <a:gd name="connsiteY0" fmla="*/ 2084832 h 2087057"/>
              <a:gd name="connsiteX1" fmla="*/ 580426 w 1897162"/>
              <a:gd name="connsiteY1" fmla="*/ 1920240 h 2087057"/>
              <a:gd name="connsiteX2" fmla="*/ 59218 w 1897162"/>
              <a:gd name="connsiteY2" fmla="*/ 1024128 h 2087057"/>
              <a:gd name="connsiteX3" fmla="*/ 40930 w 1897162"/>
              <a:gd name="connsiteY3" fmla="*/ 0 h 2087057"/>
              <a:gd name="connsiteX0" fmla="*/ 1882649 w 1882649"/>
              <a:gd name="connsiteY0" fmla="*/ 2084832 h 2087057"/>
              <a:gd name="connsiteX1" fmla="*/ 565913 w 1882649"/>
              <a:gd name="connsiteY1" fmla="*/ 1920240 h 2087057"/>
              <a:gd name="connsiteX2" fmla="*/ 44705 w 1882649"/>
              <a:gd name="connsiteY2" fmla="*/ 1024128 h 2087057"/>
              <a:gd name="connsiteX3" fmla="*/ 26417 w 1882649"/>
              <a:gd name="connsiteY3" fmla="*/ 0 h 2087057"/>
              <a:gd name="connsiteX0" fmla="*/ 1863007 w 1863007"/>
              <a:gd name="connsiteY0" fmla="*/ 2084832 h 2087057"/>
              <a:gd name="connsiteX1" fmla="*/ 546271 w 1863007"/>
              <a:gd name="connsiteY1" fmla="*/ 1920240 h 2087057"/>
              <a:gd name="connsiteX2" fmla="*/ 25063 w 1863007"/>
              <a:gd name="connsiteY2" fmla="*/ 1024128 h 2087057"/>
              <a:gd name="connsiteX3" fmla="*/ 6775 w 1863007"/>
              <a:gd name="connsiteY3" fmla="*/ 0 h 2087057"/>
            </a:gdLst>
            <a:ahLst/>
            <a:cxnLst>
              <a:cxn ang="0">
                <a:pos x="connsiteX0" y="connsiteY0"/>
              </a:cxn>
              <a:cxn ang="0">
                <a:pos x="connsiteX1" y="connsiteY1"/>
              </a:cxn>
              <a:cxn ang="0">
                <a:pos x="connsiteX2" y="connsiteY2"/>
              </a:cxn>
              <a:cxn ang="0">
                <a:pos x="connsiteX3" y="connsiteY3"/>
              </a:cxn>
            </a:cxnLst>
            <a:rect l="l" t="t" r="r" b="b"/>
            <a:pathLst>
              <a:path w="1863007" h="2087057">
                <a:moveTo>
                  <a:pt x="1863007" y="2084832"/>
                </a:moveTo>
                <a:cubicBezTo>
                  <a:pt x="1357801" y="2090928"/>
                  <a:pt x="852595" y="2097024"/>
                  <a:pt x="546271" y="1920240"/>
                </a:cubicBezTo>
                <a:cubicBezTo>
                  <a:pt x="239947" y="1743456"/>
                  <a:pt x="69259" y="1353312"/>
                  <a:pt x="25063" y="1024128"/>
                </a:cubicBezTo>
                <a:cubicBezTo>
                  <a:pt x="-19133" y="694944"/>
                  <a:pt x="9061" y="310134"/>
                  <a:pt x="6775" y="0"/>
                </a:cubicBezTo>
              </a:path>
            </a:pathLst>
          </a:custGeom>
          <a:ln w="152400">
            <a:solidFill>
              <a:srgbClr val="FF0000"/>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flipV="1">
            <a:off x="7342632" y="1618329"/>
            <a:ext cx="0" cy="271592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842535" y="2133598"/>
            <a:ext cx="2158465" cy="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5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Bottom Line</a:t>
            </a:r>
            <a:r>
              <a:rPr lang="en-US" sz="2400" dirty="0"/>
              <a:t> </a:t>
            </a:r>
            <a:br>
              <a:rPr lang="en-US" sz="2400" dirty="0"/>
            </a:br>
            <a:r>
              <a:rPr lang="en-US" sz="2400" dirty="0"/>
              <a:t>You’re Still Doing the Same Amount of Work</a:t>
            </a:r>
            <a:endParaRPr lang="en-US" dirty="0"/>
          </a:p>
        </p:txBody>
      </p:sp>
      <p:sp>
        <p:nvSpPr>
          <p:cNvPr id="7" name="Content Placeholder 6"/>
          <p:cNvSpPr>
            <a:spLocks noGrp="1"/>
          </p:cNvSpPr>
          <p:nvPr>
            <p:ph idx="1"/>
          </p:nvPr>
        </p:nvSpPr>
        <p:spPr/>
        <p:txBody>
          <a:bodyPr/>
          <a:lstStyle/>
          <a:p>
            <a:pPr marL="0" indent="0" algn="r">
              <a:buNone/>
            </a:pPr>
            <a:r>
              <a:rPr lang="en-US" i="1" dirty="0"/>
              <a:t>But probably not as efficiently</a:t>
            </a:r>
          </a:p>
        </p:txBody>
      </p:sp>
      <p:graphicFrame>
        <p:nvGraphicFramePr>
          <p:cNvPr id="6" name="Object 5"/>
          <p:cNvGraphicFramePr>
            <a:graphicFrameLocks noGrp="1" noChangeAspect="1"/>
          </p:cNvGraphicFramePr>
          <p:nvPr/>
        </p:nvGraphicFramePr>
        <p:xfrm>
          <a:off x="2042798" y="2565365"/>
          <a:ext cx="4642165" cy="4064000"/>
        </p:xfrm>
        <a:graphic>
          <a:graphicData uri="http://schemas.openxmlformats.org/presentationml/2006/ole">
            <mc:AlternateContent xmlns:mc="http://schemas.openxmlformats.org/markup-compatibility/2006">
              <mc:Choice xmlns:v="urn:schemas-microsoft-com:vml" Requires="v">
                <p:oleObj spid="_x0000_s1029" name="Equation" r:id="rId3" imgW="3365280" imgH="2946240" progId="Equation.3">
                  <p:embed/>
                </p:oleObj>
              </mc:Choice>
              <mc:Fallback>
                <p:oleObj name="Equation" r:id="rId3" imgW="3365280" imgH="2946240" progId="Equation.3">
                  <p:embed/>
                  <p:pic>
                    <p:nvPicPr>
                      <p:cNvPr id="6" name="Object 5"/>
                      <p:cNvPicPr>
                        <a:picLocks noGrp="1" noChangeAspect="1"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2042798" y="2565365"/>
                        <a:ext cx="4642165" cy="40640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6014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DSellers\Documents\Technical Pictures\Marriott - Marina San Diego Pictures\05-19-05 Investigation visit\Cooling towers from abo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solidFill>
            <a:schemeClr val="tx1">
              <a:alpha val="50000"/>
            </a:schemeClr>
          </a:solidFill>
          <a:effectLst>
            <a:softEdge rad="63500"/>
          </a:effectLst>
        </p:spPr>
        <p:txBody>
          <a:bodyPr/>
          <a:lstStyle/>
          <a:p>
            <a:r>
              <a:rPr lang="en-US" dirty="0">
                <a:solidFill>
                  <a:schemeClr val="bg1"/>
                </a:solidFill>
              </a:rPr>
              <a:t>What About Running Two Tower Fans at Half Speed vs. One at Full Speed?</a:t>
            </a:r>
          </a:p>
        </p:txBody>
      </p:sp>
    </p:spTree>
    <p:extLst>
      <p:ext uri="{BB962C8B-B14F-4D97-AF65-F5344CB8AC3E}">
        <p14:creationId xmlns:p14="http://schemas.microsoft.com/office/powerpoint/2010/main" val="15825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04" y="0"/>
            <a:ext cx="9120792" cy="6858000"/>
          </a:xfrm>
          <a:prstGeom prst="rect">
            <a:avLst/>
          </a:prstGeom>
        </p:spPr>
      </p:pic>
      <p:sp>
        <p:nvSpPr>
          <p:cNvPr id="7" name="Title 6"/>
          <p:cNvSpPr>
            <a:spLocks noGrp="1"/>
          </p:cNvSpPr>
          <p:nvPr>
            <p:ph type="title"/>
          </p:nvPr>
        </p:nvSpPr>
        <p:spPr>
          <a:solidFill>
            <a:schemeClr val="tx1">
              <a:alpha val="50000"/>
            </a:schemeClr>
          </a:solidFill>
          <a:effectLst>
            <a:softEdge rad="63500"/>
          </a:effectLst>
        </p:spPr>
        <p:txBody>
          <a:bodyPr/>
          <a:lstStyle/>
          <a:p>
            <a:r>
              <a:rPr lang="en-US" dirty="0">
                <a:solidFill>
                  <a:schemeClr val="bg1"/>
                </a:solidFill>
              </a:rPr>
              <a:t>Same Question for These Towers?</a:t>
            </a:r>
          </a:p>
        </p:txBody>
      </p:sp>
    </p:spTree>
    <p:extLst>
      <p:ext uri="{BB962C8B-B14F-4D97-AF65-F5344CB8AC3E}">
        <p14:creationId xmlns:p14="http://schemas.microsoft.com/office/powerpoint/2010/main" val="86628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tx1">
              <a:alpha val="50000"/>
            </a:schemeClr>
          </a:solidFill>
          <a:effectLst>
            <a:softEdge rad="63500"/>
          </a:effectLst>
        </p:spPr>
        <p:txBody>
          <a:bodyPr/>
          <a:lstStyle/>
          <a:p>
            <a:r>
              <a:rPr lang="en-US" dirty="0">
                <a:solidFill>
                  <a:schemeClr val="bg1"/>
                </a:solidFill>
              </a:rPr>
              <a:t>Same Question for These Towers?</a:t>
            </a:r>
          </a:p>
        </p:txBody>
      </p:sp>
      <p:pic>
        <p:nvPicPr>
          <p:cNvPr id="5" name="Picture 4"/>
          <p:cNvPicPr>
            <a:picLocks noChangeAspect="1"/>
          </p:cNvPicPr>
          <p:nvPr/>
        </p:nvPicPr>
        <p:blipFill>
          <a:blip r:embed="rId2"/>
          <a:stretch>
            <a:fillRect/>
          </a:stretch>
        </p:blipFill>
        <p:spPr>
          <a:xfrm>
            <a:off x="593507" y="1219200"/>
            <a:ext cx="4130893" cy="5120640"/>
          </a:xfrm>
          <a:prstGeom prst="rect">
            <a:avLst/>
          </a:prstGeom>
        </p:spPr>
      </p:pic>
      <p:pic>
        <p:nvPicPr>
          <p:cNvPr id="6" name="Picture 5"/>
          <p:cNvPicPr>
            <a:picLocks noChangeAspect="1"/>
          </p:cNvPicPr>
          <p:nvPr/>
        </p:nvPicPr>
        <p:blipFill>
          <a:blip r:embed="rId3"/>
          <a:stretch>
            <a:fillRect/>
          </a:stretch>
        </p:blipFill>
        <p:spPr>
          <a:xfrm>
            <a:off x="4876800" y="1219200"/>
            <a:ext cx="3840480" cy="5120640"/>
          </a:xfrm>
          <a:prstGeom prst="rect">
            <a:avLst/>
          </a:prstGeom>
        </p:spPr>
      </p:pic>
    </p:spTree>
    <p:extLst>
      <p:ext uri="{BB962C8B-B14F-4D97-AF65-F5344CB8AC3E}">
        <p14:creationId xmlns:p14="http://schemas.microsoft.com/office/powerpoint/2010/main" val="53424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68CE33-A909-4CC9-9097-58351B72B8B3}"/>
              </a:ext>
            </a:extLst>
          </p:cNvPr>
          <p:cNvSpPr>
            <a:spLocks noGrp="1"/>
          </p:cNvSpPr>
          <p:nvPr>
            <p:ph type="title"/>
          </p:nvPr>
        </p:nvSpPr>
        <p:spPr/>
        <p:txBody>
          <a:bodyPr/>
          <a:lstStyle/>
          <a:p>
            <a:r>
              <a:rPr lang="en-US" dirty="0"/>
              <a:t>Resources</a:t>
            </a:r>
          </a:p>
        </p:txBody>
      </p:sp>
      <p:sp>
        <p:nvSpPr>
          <p:cNvPr id="6" name="Content Placeholder 5">
            <a:extLst>
              <a:ext uri="{FF2B5EF4-FFF2-40B4-BE49-F238E27FC236}">
                <a16:creationId xmlns:a16="http://schemas.microsoft.com/office/drawing/2014/main" id="{6A604AF9-C1F4-4880-A340-B436C898E2FE}"/>
              </a:ext>
            </a:extLst>
          </p:cNvPr>
          <p:cNvSpPr>
            <a:spLocks noGrp="1"/>
          </p:cNvSpPr>
          <p:nvPr>
            <p:ph idx="1"/>
          </p:nvPr>
        </p:nvSpPr>
        <p:spPr/>
        <p:txBody>
          <a:bodyPr/>
          <a:lstStyle/>
          <a:p>
            <a:pPr marL="342900" indent="-342900">
              <a:buFont typeface="Arial" panose="020B0604020202020204" pitchFamily="34" charset="0"/>
              <a:buChar char="•"/>
            </a:pPr>
            <a:r>
              <a:rPr lang="en-US" dirty="0"/>
              <a:t>The slides that follow this look at the topic a different way</a:t>
            </a:r>
          </a:p>
          <a:p>
            <a:pPr marL="342900" indent="-342900">
              <a:buFont typeface="Arial" panose="020B0604020202020204" pitchFamily="34" charset="0"/>
              <a:buChar char="•"/>
            </a:pPr>
            <a:r>
              <a:rPr lang="en-US" dirty="0">
                <a:hlinkClick r:id="rId2"/>
              </a:rPr>
              <a:t>https://www.av8rdas.com/affinity-laws.html#Wrong</a:t>
            </a:r>
            <a:r>
              <a:rPr lang="en-US" dirty="0"/>
              <a:t> </a:t>
            </a:r>
          </a:p>
          <a:p>
            <a:pPr marL="342900" indent="-342900">
              <a:buFont typeface="Arial" panose="020B0604020202020204" pitchFamily="34" charset="0"/>
              <a:buChar char="•"/>
            </a:pPr>
            <a:r>
              <a:rPr lang="en-US" dirty="0">
                <a:hlinkClick r:id="rId3"/>
              </a:rPr>
              <a:t>https://www.av8rdas.com/ashrae---engineers-notebook.html#NPlus1</a:t>
            </a:r>
            <a:r>
              <a:rPr lang="en-US" dirty="0"/>
              <a:t>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4573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ubtitle 4">
            <a:extLst>
              <a:ext uri="{FF2B5EF4-FFF2-40B4-BE49-F238E27FC236}">
                <a16:creationId xmlns:a16="http://schemas.microsoft.com/office/drawing/2014/main" id="{0908E73A-B860-4D55-B52B-228F832330C8}"/>
              </a:ext>
            </a:extLst>
          </p:cNvPr>
          <p:cNvSpPr>
            <a:spLocks noGrp="1"/>
          </p:cNvSpPr>
          <p:nvPr>
            <p:ph type="subTitle" sz="quarter" idx="1"/>
          </p:nvPr>
        </p:nvSpPr>
        <p:spPr>
          <a:xfrm>
            <a:off x="304800" y="3657600"/>
            <a:ext cx="8569325" cy="1295400"/>
          </a:xfrm>
          <a:ln/>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en-US" altLang="en-US"/>
              <a:t>When They Can and Can’t Be Used to Predict Energy Savings and Why</a:t>
            </a:r>
          </a:p>
        </p:txBody>
      </p:sp>
      <p:sp>
        <p:nvSpPr>
          <p:cNvPr id="23555" name="Title 3">
            <a:extLst>
              <a:ext uri="{FF2B5EF4-FFF2-40B4-BE49-F238E27FC236}">
                <a16:creationId xmlns:a16="http://schemas.microsoft.com/office/drawing/2014/main" id="{727B1DFD-E8D6-492D-AC62-9A457E696A76}"/>
              </a:ext>
            </a:extLst>
          </p:cNvPr>
          <p:cNvSpPr>
            <a:spLocks noGrp="1"/>
          </p:cNvSpPr>
          <p:nvPr>
            <p:ph type="title"/>
          </p:nvPr>
        </p:nvSpPr>
        <p:spPr/>
        <p:txBody>
          <a:bodyPr/>
          <a:lstStyle/>
          <a:p>
            <a:pPr eaLnBrk="1" hangingPunct="1"/>
            <a:r>
              <a:rPr lang="en-US" altLang="en-US"/>
              <a:t>The Affinity Laws and Pump Energy</a:t>
            </a:r>
          </a:p>
        </p:txBody>
      </p:sp>
    </p:spTree>
    <p:extLst>
      <p:ext uri="{BB962C8B-B14F-4D97-AF65-F5344CB8AC3E}">
        <p14:creationId xmlns:p14="http://schemas.microsoft.com/office/powerpoint/2010/main" val="19248094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42" name="Line 10"/>
          <p:cNvSpPr>
            <a:spLocks noChangeShapeType="1"/>
          </p:cNvSpPr>
          <p:nvPr/>
        </p:nvSpPr>
        <p:spPr bwMode="auto">
          <a:xfrm>
            <a:off x="406712" y="2283143"/>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3" name="Line 11"/>
          <p:cNvSpPr>
            <a:spLocks noChangeShapeType="1"/>
          </p:cNvSpPr>
          <p:nvPr/>
        </p:nvSpPr>
        <p:spPr bwMode="auto">
          <a:xfrm>
            <a:off x="406713" y="2661285"/>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4" name="Line 12"/>
          <p:cNvSpPr>
            <a:spLocks noChangeShapeType="1"/>
          </p:cNvSpPr>
          <p:nvPr/>
        </p:nvSpPr>
        <p:spPr bwMode="auto">
          <a:xfrm>
            <a:off x="406713" y="3038475"/>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5" name="Line 13"/>
          <p:cNvSpPr>
            <a:spLocks noChangeShapeType="1"/>
          </p:cNvSpPr>
          <p:nvPr/>
        </p:nvSpPr>
        <p:spPr bwMode="auto">
          <a:xfrm>
            <a:off x="406713" y="3416618"/>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6" name="Line 14"/>
          <p:cNvSpPr>
            <a:spLocks noChangeShapeType="1"/>
          </p:cNvSpPr>
          <p:nvPr/>
        </p:nvSpPr>
        <p:spPr bwMode="auto">
          <a:xfrm>
            <a:off x="406713" y="3793808"/>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7" name="Line 15"/>
          <p:cNvSpPr>
            <a:spLocks noChangeShapeType="1"/>
          </p:cNvSpPr>
          <p:nvPr/>
        </p:nvSpPr>
        <p:spPr bwMode="auto">
          <a:xfrm>
            <a:off x="406713" y="4171950"/>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8" name="Line 16"/>
          <p:cNvSpPr>
            <a:spLocks noChangeShapeType="1"/>
          </p:cNvSpPr>
          <p:nvPr/>
        </p:nvSpPr>
        <p:spPr bwMode="auto">
          <a:xfrm>
            <a:off x="406713" y="4549140"/>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49" name="Line 17"/>
          <p:cNvSpPr>
            <a:spLocks noChangeShapeType="1"/>
          </p:cNvSpPr>
          <p:nvPr/>
        </p:nvSpPr>
        <p:spPr bwMode="auto">
          <a:xfrm>
            <a:off x="406711" y="1905953"/>
            <a:ext cx="8586216" cy="0"/>
          </a:xfrm>
          <a:prstGeom prst="line">
            <a:avLst/>
          </a:prstGeom>
          <a:noFill/>
          <a:ln w="12700">
            <a:solidFill>
              <a:schemeClr val="bg1"/>
            </a:solidFill>
            <a:prstDash val="sysDot"/>
            <a:round/>
            <a:headEnd/>
            <a:tailEnd/>
          </a:ln>
          <a:effectLst/>
        </p:spPr>
        <p:txBody>
          <a:bodyPr anchor="ctr"/>
          <a:lstStyle/>
          <a:p>
            <a:endParaRPr lang="en-US"/>
          </a:p>
        </p:txBody>
      </p:sp>
      <p:sp>
        <p:nvSpPr>
          <p:cNvPr id="556050" name="Line 18"/>
          <p:cNvSpPr>
            <a:spLocks noChangeShapeType="1"/>
          </p:cNvSpPr>
          <p:nvPr/>
        </p:nvSpPr>
        <p:spPr bwMode="auto">
          <a:xfrm>
            <a:off x="783903"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1" name="Line 19"/>
          <p:cNvSpPr>
            <a:spLocks noChangeShapeType="1"/>
          </p:cNvSpPr>
          <p:nvPr/>
        </p:nvSpPr>
        <p:spPr bwMode="auto">
          <a:xfrm>
            <a:off x="1162045"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2" name="Line 20"/>
          <p:cNvSpPr>
            <a:spLocks noChangeShapeType="1"/>
          </p:cNvSpPr>
          <p:nvPr/>
        </p:nvSpPr>
        <p:spPr bwMode="auto">
          <a:xfrm>
            <a:off x="1539235"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3" name="Line 21"/>
          <p:cNvSpPr>
            <a:spLocks noChangeShapeType="1"/>
          </p:cNvSpPr>
          <p:nvPr/>
        </p:nvSpPr>
        <p:spPr bwMode="auto">
          <a:xfrm>
            <a:off x="1917378"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4" name="Line 22"/>
          <p:cNvSpPr>
            <a:spLocks noChangeShapeType="1"/>
          </p:cNvSpPr>
          <p:nvPr/>
        </p:nvSpPr>
        <p:spPr bwMode="auto">
          <a:xfrm>
            <a:off x="2294568"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5" name="Line 23"/>
          <p:cNvSpPr>
            <a:spLocks noChangeShapeType="1"/>
          </p:cNvSpPr>
          <p:nvPr/>
        </p:nvSpPr>
        <p:spPr bwMode="auto">
          <a:xfrm>
            <a:off x="2672710"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6" name="Line 24"/>
          <p:cNvSpPr>
            <a:spLocks noChangeShapeType="1"/>
          </p:cNvSpPr>
          <p:nvPr/>
        </p:nvSpPr>
        <p:spPr bwMode="auto">
          <a:xfrm>
            <a:off x="3049900"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7" name="Line 25"/>
          <p:cNvSpPr>
            <a:spLocks noChangeShapeType="1"/>
          </p:cNvSpPr>
          <p:nvPr/>
        </p:nvSpPr>
        <p:spPr bwMode="auto">
          <a:xfrm>
            <a:off x="3428043" y="190595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8" name="Line 26"/>
          <p:cNvSpPr>
            <a:spLocks noChangeShapeType="1"/>
          </p:cNvSpPr>
          <p:nvPr/>
        </p:nvSpPr>
        <p:spPr bwMode="auto">
          <a:xfrm>
            <a:off x="3821425" y="190976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59" name="Line 27"/>
          <p:cNvSpPr>
            <a:spLocks noChangeShapeType="1"/>
          </p:cNvSpPr>
          <p:nvPr/>
        </p:nvSpPr>
        <p:spPr bwMode="auto">
          <a:xfrm>
            <a:off x="4197663" y="1905000"/>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60" name="Line 28"/>
          <p:cNvSpPr>
            <a:spLocks noChangeShapeType="1"/>
          </p:cNvSpPr>
          <p:nvPr/>
        </p:nvSpPr>
        <p:spPr bwMode="auto">
          <a:xfrm>
            <a:off x="4582473" y="1909763"/>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3" name="Line 21"/>
          <p:cNvSpPr>
            <a:spLocks noChangeShapeType="1"/>
          </p:cNvSpPr>
          <p:nvPr/>
        </p:nvSpPr>
        <p:spPr bwMode="auto">
          <a:xfrm>
            <a:off x="4972045"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5" name="Line 22"/>
          <p:cNvSpPr>
            <a:spLocks noChangeShapeType="1"/>
          </p:cNvSpPr>
          <p:nvPr/>
        </p:nvSpPr>
        <p:spPr bwMode="auto">
          <a:xfrm>
            <a:off x="5349235"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6" name="Line 23"/>
          <p:cNvSpPr>
            <a:spLocks noChangeShapeType="1"/>
          </p:cNvSpPr>
          <p:nvPr/>
        </p:nvSpPr>
        <p:spPr bwMode="auto">
          <a:xfrm>
            <a:off x="5727377"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7" name="Line 24"/>
          <p:cNvSpPr>
            <a:spLocks noChangeShapeType="1"/>
          </p:cNvSpPr>
          <p:nvPr/>
        </p:nvSpPr>
        <p:spPr bwMode="auto">
          <a:xfrm>
            <a:off x="6104567"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8" name="Line 25"/>
          <p:cNvSpPr>
            <a:spLocks noChangeShapeType="1"/>
          </p:cNvSpPr>
          <p:nvPr/>
        </p:nvSpPr>
        <p:spPr bwMode="auto">
          <a:xfrm>
            <a:off x="6482710"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69" name="Line 26"/>
          <p:cNvSpPr>
            <a:spLocks noChangeShapeType="1"/>
          </p:cNvSpPr>
          <p:nvPr/>
        </p:nvSpPr>
        <p:spPr bwMode="auto">
          <a:xfrm>
            <a:off x="6876092" y="191833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0" name="Line 27"/>
          <p:cNvSpPr>
            <a:spLocks noChangeShapeType="1"/>
          </p:cNvSpPr>
          <p:nvPr/>
        </p:nvSpPr>
        <p:spPr bwMode="auto">
          <a:xfrm>
            <a:off x="7252330" y="1913572"/>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1" name="Line 28"/>
          <p:cNvSpPr>
            <a:spLocks noChangeShapeType="1"/>
          </p:cNvSpPr>
          <p:nvPr/>
        </p:nvSpPr>
        <p:spPr bwMode="auto">
          <a:xfrm>
            <a:off x="7637140" y="191833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4" name="Line 25"/>
          <p:cNvSpPr>
            <a:spLocks noChangeShapeType="1"/>
          </p:cNvSpPr>
          <p:nvPr/>
        </p:nvSpPr>
        <p:spPr bwMode="auto">
          <a:xfrm>
            <a:off x="8006710" y="191452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5" name="Line 26"/>
          <p:cNvSpPr>
            <a:spLocks noChangeShapeType="1"/>
          </p:cNvSpPr>
          <p:nvPr/>
        </p:nvSpPr>
        <p:spPr bwMode="auto">
          <a:xfrm>
            <a:off x="8400092" y="1918335"/>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76" name="Line 27"/>
          <p:cNvSpPr>
            <a:spLocks noChangeShapeType="1"/>
          </p:cNvSpPr>
          <p:nvPr/>
        </p:nvSpPr>
        <p:spPr bwMode="auto">
          <a:xfrm>
            <a:off x="8776330" y="1913572"/>
            <a:ext cx="0" cy="3021330"/>
          </a:xfrm>
          <a:prstGeom prst="line">
            <a:avLst/>
          </a:prstGeom>
          <a:noFill/>
          <a:ln w="12700">
            <a:solidFill>
              <a:schemeClr val="bg1"/>
            </a:solidFill>
            <a:prstDash val="sysDot"/>
            <a:round/>
            <a:headEnd/>
            <a:tailEnd/>
          </a:ln>
          <a:effectLst/>
        </p:spPr>
        <p:txBody>
          <a:bodyPr anchor="ctr"/>
          <a:lstStyle/>
          <a:p>
            <a:endParaRPr lang="en-US"/>
          </a:p>
        </p:txBody>
      </p:sp>
      <p:sp>
        <p:nvSpPr>
          <p:cNvPr id="556034" name="Line 2"/>
          <p:cNvSpPr>
            <a:spLocks noChangeShapeType="1"/>
          </p:cNvSpPr>
          <p:nvPr/>
        </p:nvSpPr>
        <p:spPr bwMode="auto">
          <a:xfrm>
            <a:off x="406713" y="1905953"/>
            <a:ext cx="0" cy="3021330"/>
          </a:xfrm>
          <a:prstGeom prst="line">
            <a:avLst/>
          </a:prstGeom>
          <a:noFill/>
          <a:ln w="38100">
            <a:solidFill>
              <a:schemeClr val="bg1"/>
            </a:solidFill>
            <a:round/>
            <a:headEnd/>
            <a:tailEnd/>
          </a:ln>
          <a:effectLst/>
        </p:spPr>
        <p:txBody>
          <a:bodyPr anchor="ctr"/>
          <a:lstStyle/>
          <a:p>
            <a:endParaRPr lang="en-US"/>
          </a:p>
        </p:txBody>
      </p:sp>
      <p:sp>
        <p:nvSpPr>
          <p:cNvPr id="556035" name="Line 3"/>
          <p:cNvSpPr>
            <a:spLocks noChangeShapeType="1"/>
          </p:cNvSpPr>
          <p:nvPr/>
        </p:nvSpPr>
        <p:spPr bwMode="auto">
          <a:xfrm>
            <a:off x="406712" y="4927283"/>
            <a:ext cx="8584888" cy="0"/>
          </a:xfrm>
          <a:prstGeom prst="line">
            <a:avLst/>
          </a:prstGeom>
          <a:noFill/>
          <a:ln w="38100">
            <a:solidFill>
              <a:schemeClr val="bg1"/>
            </a:solidFill>
            <a:round/>
            <a:headEnd/>
            <a:tailEnd/>
          </a:ln>
          <a:effectLst/>
        </p:spPr>
        <p:txBody>
          <a:bodyPr anchor="ctr"/>
          <a:lstStyle/>
          <a:p>
            <a:endParaRPr lang="en-US"/>
          </a:p>
        </p:txBody>
      </p:sp>
      <p:grpSp>
        <p:nvGrpSpPr>
          <p:cNvPr id="2" name="Group 4"/>
          <p:cNvGrpSpPr>
            <a:grpSpLocks/>
          </p:cNvGrpSpPr>
          <p:nvPr/>
        </p:nvGrpSpPr>
        <p:grpSpPr bwMode="auto">
          <a:xfrm>
            <a:off x="399093" y="5015871"/>
            <a:ext cx="2121217" cy="307658"/>
            <a:chOff x="691" y="3680"/>
            <a:chExt cx="2227" cy="323"/>
          </a:xfrm>
        </p:grpSpPr>
        <p:sp>
          <p:nvSpPr>
            <p:cNvPr id="556037" name="Text Box 5"/>
            <p:cNvSpPr txBox="1">
              <a:spLocks noChangeArrowheads="1"/>
            </p:cNvSpPr>
            <p:nvPr/>
          </p:nvSpPr>
          <p:spPr bwMode="auto">
            <a:xfrm>
              <a:off x="691" y="3680"/>
              <a:ext cx="1590" cy="323"/>
            </a:xfrm>
            <a:prstGeom prst="rect">
              <a:avLst/>
            </a:prstGeom>
            <a:noFill/>
            <a:ln w="9525" algn="ctr">
              <a:noFill/>
              <a:miter lim="800000"/>
              <a:headEnd/>
              <a:tailEnd/>
            </a:ln>
            <a:effectLst/>
          </p:spPr>
          <p:txBody>
            <a:bodyPr>
              <a:spAutoFit/>
            </a:bodyPr>
            <a:lstStyle/>
            <a:p>
              <a:pPr>
                <a:spcBef>
                  <a:spcPct val="50000"/>
                </a:spcBef>
              </a:pPr>
              <a:r>
                <a:rPr lang="en-US" sz="1400" b="0" i="1">
                  <a:solidFill>
                    <a:schemeClr val="accent3"/>
                  </a:solidFill>
                  <a:latin typeface="Arial" charset="0"/>
                </a:rPr>
                <a:t>Increasing Flow</a:t>
              </a:r>
            </a:p>
          </p:txBody>
        </p:sp>
        <p:sp>
          <p:nvSpPr>
            <p:cNvPr id="556038" name="Line 6"/>
            <p:cNvSpPr>
              <a:spLocks noChangeShapeType="1"/>
            </p:cNvSpPr>
            <p:nvPr/>
          </p:nvSpPr>
          <p:spPr bwMode="auto">
            <a:xfrm>
              <a:off x="2187" y="3832"/>
              <a:ext cx="731" cy="0"/>
            </a:xfrm>
            <a:prstGeom prst="line">
              <a:avLst/>
            </a:prstGeom>
            <a:noFill/>
            <a:ln w="38100">
              <a:solidFill>
                <a:srgbClr val="008000"/>
              </a:solidFill>
              <a:round/>
              <a:headEnd/>
              <a:tailEnd type="arrow" w="lg" len="med"/>
            </a:ln>
            <a:effectLst/>
          </p:spPr>
          <p:txBody>
            <a:bodyPr anchor="ctr"/>
            <a:lstStyle/>
            <a:p>
              <a:endParaRPr lang="en-US" sz="1400">
                <a:solidFill>
                  <a:schemeClr val="accent3"/>
                </a:solidFill>
              </a:endParaRPr>
            </a:p>
          </p:txBody>
        </p:sp>
      </p:grpSp>
      <p:grpSp>
        <p:nvGrpSpPr>
          <p:cNvPr id="3" name="Group 7"/>
          <p:cNvGrpSpPr>
            <a:grpSpLocks/>
          </p:cNvGrpSpPr>
          <p:nvPr/>
        </p:nvGrpSpPr>
        <p:grpSpPr bwMode="auto">
          <a:xfrm rot="16200000">
            <a:off x="-906779" y="3670936"/>
            <a:ext cx="2121218" cy="307658"/>
            <a:chOff x="691" y="3662"/>
            <a:chExt cx="2227" cy="323"/>
          </a:xfrm>
        </p:grpSpPr>
        <p:sp>
          <p:nvSpPr>
            <p:cNvPr id="556040" name="Text Box 8"/>
            <p:cNvSpPr txBox="1">
              <a:spLocks noChangeArrowheads="1"/>
            </p:cNvSpPr>
            <p:nvPr/>
          </p:nvSpPr>
          <p:spPr bwMode="auto">
            <a:xfrm>
              <a:off x="691" y="3662"/>
              <a:ext cx="1590" cy="323"/>
            </a:xfrm>
            <a:prstGeom prst="rect">
              <a:avLst/>
            </a:prstGeom>
            <a:noFill/>
            <a:ln w="9525" algn="ctr">
              <a:noFill/>
              <a:miter lim="800000"/>
              <a:headEnd/>
              <a:tailEnd/>
            </a:ln>
            <a:effectLst/>
          </p:spPr>
          <p:txBody>
            <a:bodyPr>
              <a:spAutoFit/>
            </a:bodyPr>
            <a:lstStyle/>
            <a:p>
              <a:pPr>
                <a:spcBef>
                  <a:spcPct val="50000"/>
                </a:spcBef>
              </a:pPr>
              <a:r>
                <a:rPr lang="en-US" sz="1400" b="0" i="1" dirty="0">
                  <a:solidFill>
                    <a:schemeClr val="accent3"/>
                  </a:solidFill>
                  <a:latin typeface="Arial" charset="0"/>
                </a:rPr>
                <a:t>Increasing Head</a:t>
              </a:r>
            </a:p>
          </p:txBody>
        </p:sp>
        <p:sp>
          <p:nvSpPr>
            <p:cNvPr id="556041" name="Line 9"/>
            <p:cNvSpPr>
              <a:spLocks noChangeShapeType="1"/>
            </p:cNvSpPr>
            <p:nvPr/>
          </p:nvSpPr>
          <p:spPr bwMode="auto">
            <a:xfrm>
              <a:off x="2187" y="3832"/>
              <a:ext cx="731" cy="0"/>
            </a:xfrm>
            <a:prstGeom prst="line">
              <a:avLst/>
            </a:prstGeom>
            <a:noFill/>
            <a:ln w="38100">
              <a:solidFill>
                <a:srgbClr val="FF0000"/>
              </a:solidFill>
              <a:round/>
              <a:headEnd/>
              <a:tailEnd type="arrow" w="lg" len="med"/>
            </a:ln>
            <a:effectLst/>
          </p:spPr>
          <p:txBody>
            <a:bodyPr anchor="ctr"/>
            <a:lstStyle/>
            <a:p>
              <a:endParaRPr lang="en-US" sz="1400">
                <a:solidFill>
                  <a:schemeClr val="accent3"/>
                </a:solidFill>
              </a:endParaRPr>
            </a:p>
          </p:txBody>
        </p:sp>
      </p:grpSp>
      <p:sp>
        <p:nvSpPr>
          <p:cNvPr id="556061" name="Freeform 29"/>
          <p:cNvSpPr>
            <a:spLocks/>
          </p:cNvSpPr>
          <p:nvPr/>
        </p:nvSpPr>
        <p:spPr bwMode="auto">
          <a:xfrm>
            <a:off x="406713" y="2212658"/>
            <a:ext cx="4242435" cy="2018347"/>
          </a:xfrm>
          <a:custGeom>
            <a:avLst/>
            <a:gdLst/>
            <a:ahLst/>
            <a:cxnLst>
              <a:cxn ang="0">
                <a:pos x="0" y="0"/>
              </a:cxn>
              <a:cxn ang="0">
                <a:pos x="714" y="46"/>
              </a:cxn>
              <a:cxn ang="0">
                <a:pos x="1682" y="192"/>
              </a:cxn>
              <a:cxn ang="0">
                <a:pos x="2765" y="476"/>
              </a:cxn>
              <a:cxn ang="0">
                <a:pos x="3571" y="929"/>
              </a:cxn>
              <a:cxn ang="0">
                <a:pos x="4093" y="1490"/>
              </a:cxn>
              <a:cxn ang="0">
                <a:pos x="4454" y="2119"/>
              </a:cxn>
            </a:cxnLst>
            <a:rect l="0" t="0" r="r" b="b"/>
            <a:pathLst>
              <a:path w="4454" h="2119">
                <a:moveTo>
                  <a:pt x="0" y="0"/>
                </a:moveTo>
                <a:cubicBezTo>
                  <a:pt x="119" y="8"/>
                  <a:pt x="434" y="14"/>
                  <a:pt x="714" y="46"/>
                </a:cubicBezTo>
                <a:cubicBezTo>
                  <a:pt x="994" y="78"/>
                  <a:pt x="1340" y="120"/>
                  <a:pt x="1682" y="192"/>
                </a:cubicBezTo>
                <a:cubicBezTo>
                  <a:pt x="2024" y="264"/>
                  <a:pt x="2450" y="353"/>
                  <a:pt x="2765" y="476"/>
                </a:cubicBezTo>
                <a:cubicBezTo>
                  <a:pt x="3080" y="599"/>
                  <a:pt x="3350" y="760"/>
                  <a:pt x="3571" y="929"/>
                </a:cubicBezTo>
                <a:cubicBezTo>
                  <a:pt x="3792" y="1098"/>
                  <a:pt x="3946" y="1292"/>
                  <a:pt x="4093" y="1490"/>
                </a:cubicBezTo>
                <a:cubicBezTo>
                  <a:pt x="4240" y="1688"/>
                  <a:pt x="4379" y="1988"/>
                  <a:pt x="4454" y="2119"/>
                </a:cubicBezTo>
              </a:path>
            </a:pathLst>
          </a:custGeom>
          <a:noFill/>
          <a:ln w="57150" cap="flat" cmpd="sng">
            <a:solidFill>
              <a:schemeClr val="accent2">
                <a:alpha val="50000"/>
              </a:schemeClr>
            </a:solidFill>
            <a:prstDash val="solid"/>
            <a:round/>
            <a:headEnd/>
            <a:tailEnd/>
          </a:ln>
          <a:effectLst/>
        </p:spPr>
        <p:txBody>
          <a:bodyPr anchor="ctr"/>
          <a:lstStyle/>
          <a:p>
            <a:endParaRPr lang="en-US"/>
          </a:p>
        </p:txBody>
      </p:sp>
      <p:sp>
        <p:nvSpPr>
          <p:cNvPr id="56" name="Freeform 30"/>
          <p:cNvSpPr>
            <a:spLocks/>
          </p:cNvSpPr>
          <p:nvPr/>
        </p:nvSpPr>
        <p:spPr bwMode="auto">
          <a:xfrm>
            <a:off x="401950" y="1939290"/>
            <a:ext cx="4921000" cy="2990850"/>
          </a:xfrm>
          <a:custGeom>
            <a:avLst/>
            <a:gdLst/>
            <a:ahLst/>
            <a:cxnLst>
              <a:cxn ang="0">
                <a:pos x="0" y="3140"/>
              </a:cxn>
              <a:cxn ang="0">
                <a:pos x="423" y="3069"/>
              </a:cxn>
              <a:cxn ang="0">
                <a:pos x="789" y="2951"/>
              </a:cxn>
              <a:cxn ang="0">
                <a:pos x="1200" y="2698"/>
              </a:cxn>
              <a:cxn ang="0">
                <a:pos x="1586" y="2375"/>
              </a:cxn>
              <a:cxn ang="0">
                <a:pos x="1981" y="1933"/>
              </a:cxn>
              <a:cxn ang="0">
                <a:pos x="2762" y="765"/>
              </a:cxn>
              <a:cxn ang="0">
                <a:pos x="3196" y="0"/>
              </a:cxn>
            </a:cxnLst>
            <a:rect l="0" t="0" r="r" b="b"/>
            <a:pathLst>
              <a:path w="3196" h="3140">
                <a:moveTo>
                  <a:pt x="0" y="3140"/>
                </a:moveTo>
                <a:cubicBezTo>
                  <a:pt x="140" y="3125"/>
                  <a:pt x="292" y="3100"/>
                  <a:pt x="423" y="3069"/>
                </a:cubicBezTo>
                <a:cubicBezTo>
                  <a:pt x="554" y="3038"/>
                  <a:pt x="660" y="3013"/>
                  <a:pt x="789" y="2951"/>
                </a:cubicBezTo>
                <a:cubicBezTo>
                  <a:pt x="918" y="2889"/>
                  <a:pt x="1067" y="2794"/>
                  <a:pt x="1200" y="2698"/>
                </a:cubicBezTo>
                <a:cubicBezTo>
                  <a:pt x="1333" y="2602"/>
                  <a:pt x="1456" y="2502"/>
                  <a:pt x="1586" y="2375"/>
                </a:cubicBezTo>
                <a:cubicBezTo>
                  <a:pt x="1716" y="2248"/>
                  <a:pt x="1785" y="2201"/>
                  <a:pt x="1981" y="1933"/>
                </a:cubicBezTo>
                <a:cubicBezTo>
                  <a:pt x="2177" y="1665"/>
                  <a:pt x="2560" y="1087"/>
                  <a:pt x="2762" y="765"/>
                </a:cubicBezTo>
                <a:cubicBezTo>
                  <a:pt x="2964" y="443"/>
                  <a:pt x="3106" y="160"/>
                  <a:pt x="3196" y="0"/>
                </a:cubicBezTo>
              </a:path>
            </a:pathLst>
          </a:custGeom>
          <a:noFill/>
          <a:ln w="57150" cap="flat" cmpd="sng">
            <a:solidFill>
              <a:srgbClr val="FF0000"/>
            </a:solidFill>
            <a:prstDash val="solid"/>
            <a:round/>
            <a:headEnd/>
            <a:tailEnd/>
          </a:ln>
          <a:effectLst/>
        </p:spPr>
        <p:txBody>
          <a:bodyPr anchor="ctr"/>
          <a:lstStyle/>
          <a:p>
            <a:endParaRPr lang="en-US"/>
          </a:p>
        </p:txBody>
      </p:sp>
      <p:sp>
        <p:nvSpPr>
          <p:cNvPr id="78" name="Title 77"/>
          <p:cNvSpPr>
            <a:spLocks noGrp="1"/>
          </p:cNvSpPr>
          <p:nvPr>
            <p:ph type="title"/>
          </p:nvPr>
        </p:nvSpPr>
        <p:spPr/>
        <p:txBody>
          <a:bodyPr/>
          <a:lstStyle/>
          <a:p>
            <a:r>
              <a:rPr lang="en-US" dirty="0"/>
              <a:t>Parallel Pumps</a:t>
            </a:r>
          </a:p>
        </p:txBody>
      </p:sp>
      <p:sp>
        <p:nvSpPr>
          <p:cNvPr id="73" name="Freeform 29"/>
          <p:cNvSpPr>
            <a:spLocks/>
          </p:cNvSpPr>
          <p:nvPr/>
        </p:nvSpPr>
        <p:spPr bwMode="auto">
          <a:xfrm>
            <a:off x="406712" y="2212658"/>
            <a:ext cx="8484870" cy="2018347"/>
          </a:xfrm>
          <a:custGeom>
            <a:avLst/>
            <a:gdLst/>
            <a:ahLst/>
            <a:cxnLst>
              <a:cxn ang="0">
                <a:pos x="0" y="0"/>
              </a:cxn>
              <a:cxn ang="0">
                <a:pos x="714" y="46"/>
              </a:cxn>
              <a:cxn ang="0">
                <a:pos x="1682" y="192"/>
              </a:cxn>
              <a:cxn ang="0">
                <a:pos x="2765" y="476"/>
              </a:cxn>
              <a:cxn ang="0">
                <a:pos x="3571" y="929"/>
              </a:cxn>
              <a:cxn ang="0">
                <a:pos x="4093" y="1490"/>
              </a:cxn>
              <a:cxn ang="0">
                <a:pos x="4454" y="2119"/>
              </a:cxn>
            </a:cxnLst>
            <a:rect l="0" t="0" r="r" b="b"/>
            <a:pathLst>
              <a:path w="4454" h="2119">
                <a:moveTo>
                  <a:pt x="0" y="0"/>
                </a:moveTo>
                <a:cubicBezTo>
                  <a:pt x="119" y="8"/>
                  <a:pt x="434" y="14"/>
                  <a:pt x="714" y="46"/>
                </a:cubicBezTo>
                <a:cubicBezTo>
                  <a:pt x="994" y="78"/>
                  <a:pt x="1340" y="120"/>
                  <a:pt x="1682" y="192"/>
                </a:cubicBezTo>
                <a:cubicBezTo>
                  <a:pt x="2024" y="264"/>
                  <a:pt x="2450" y="353"/>
                  <a:pt x="2765" y="476"/>
                </a:cubicBezTo>
                <a:cubicBezTo>
                  <a:pt x="3080" y="599"/>
                  <a:pt x="3350" y="760"/>
                  <a:pt x="3571" y="929"/>
                </a:cubicBezTo>
                <a:cubicBezTo>
                  <a:pt x="3792" y="1098"/>
                  <a:pt x="3946" y="1292"/>
                  <a:pt x="4093" y="1490"/>
                </a:cubicBezTo>
                <a:cubicBezTo>
                  <a:pt x="4240" y="1688"/>
                  <a:pt x="4379" y="1988"/>
                  <a:pt x="4454" y="2119"/>
                </a:cubicBezTo>
              </a:path>
            </a:pathLst>
          </a:custGeom>
          <a:noFill/>
          <a:ln w="57150" cap="flat" cmpd="sng">
            <a:solidFill>
              <a:schemeClr val="accent2"/>
            </a:solidFill>
            <a:prstDash val="solid"/>
            <a:round/>
            <a:headEnd/>
            <a:tailEnd/>
          </a:ln>
          <a:effectLst/>
        </p:spPr>
        <p:txBody>
          <a:bodyPr anchor="ctr"/>
          <a:lstStyle/>
          <a:p>
            <a:endParaRPr lang="en-US"/>
          </a:p>
        </p:txBody>
      </p:sp>
      <p:sp>
        <p:nvSpPr>
          <p:cNvPr id="46" name="Content Placeholder 80"/>
          <p:cNvSpPr txBox="1">
            <a:spLocks/>
          </p:cNvSpPr>
          <p:nvPr/>
        </p:nvSpPr>
        <p:spPr>
          <a:xfrm>
            <a:off x="685800" y="5372100"/>
            <a:ext cx="7772400" cy="1188720"/>
          </a:xfrm>
          <a:prstGeom prst="rect">
            <a:avLst/>
          </a:prstGeom>
        </p:spPr>
        <p:txBody>
          <a:bodyPr/>
          <a:lstStyle/>
          <a:p>
            <a:pPr eaLnBrk="1" hangingPunct="1">
              <a:spcBef>
                <a:spcPct val="20000"/>
              </a:spcBef>
              <a:defRPr/>
            </a:pPr>
            <a:r>
              <a:rPr lang="en-US" sz="1800" i="1" kern="0" dirty="0">
                <a:solidFill>
                  <a:schemeClr val="accent3"/>
                </a:solidFill>
                <a:latin typeface="+mn-lt"/>
              </a:rPr>
              <a:t>If both pumps are operating at the same speed and one fails, the operating point shifts down the system curve to the point where the single pump curve crosses it;  typically more than 50% of the original flow but at less head</a:t>
            </a:r>
          </a:p>
        </p:txBody>
      </p:sp>
      <p:sp>
        <p:nvSpPr>
          <p:cNvPr id="72" name="Oval 31"/>
          <p:cNvSpPr>
            <a:spLocks noChangeAspect="1" noChangeArrowheads="1"/>
          </p:cNvSpPr>
          <p:nvPr/>
        </p:nvSpPr>
        <p:spPr bwMode="auto">
          <a:xfrm>
            <a:off x="4735830" y="2449830"/>
            <a:ext cx="138113" cy="138112"/>
          </a:xfrm>
          <a:prstGeom prst="ellipse">
            <a:avLst/>
          </a:prstGeom>
          <a:solidFill>
            <a:srgbClr val="9900FF"/>
          </a:solidFill>
          <a:ln w="25400" algn="ctr">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310636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0139 C -0.00834 0.01134 -0.03108 0.04236 -0.04532 0.06042 C -0.05955 0.07847 -0.07778 0.09954 -0.08629 0.10972 " pathEditMode="relative" rAng="0" ptsTypes="aaa">
                                      <p:cBhvr>
                                        <p:cTn id="6" dur="2000" fill="hold"/>
                                        <p:tgtEl>
                                          <p:spTgt spid="72"/>
                                        </p:tgtEl>
                                        <p:attrNameLst>
                                          <p:attrName>ppt_x</p:attrName>
                                          <p:attrName>ppt_y</p:attrName>
                                        </p:attrNameLst>
                                      </p:cBhvr>
                                      <p:rCtr x="-4300" y="5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75D2B42-7B54-4597-92D8-BC0365D4A453}"/>
              </a:ext>
            </a:extLst>
          </p:cNvPr>
          <p:cNvSpPr>
            <a:spLocks noGrp="1" noChangeArrowheads="1"/>
          </p:cNvSpPr>
          <p:nvPr>
            <p:ph type="title"/>
          </p:nvPr>
        </p:nvSpPr>
        <p:spPr>
          <a:xfrm>
            <a:off x="685800" y="365125"/>
            <a:ext cx="7772400" cy="1143000"/>
          </a:xfrm>
        </p:spPr>
        <p:txBody>
          <a:bodyPr/>
          <a:lstStyle/>
          <a:p>
            <a:pPr eaLnBrk="1" hangingPunct="1"/>
            <a:r>
              <a:rPr lang="en-US" altLang="en-US"/>
              <a:t>Applying the Affinity Laws To Predict Performance</a:t>
            </a:r>
          </a:p>
        </p:txBody>
      </p:sp>
      <p:sp>
        <p:nvSpPr>
          <p:cNvPr id="24579" name="Rectangle 3">
            <a:extLst>
              <a:ext uri="{FF2B5EF4-FFF2-40B4-BE49-F238E27FC236}">
                <a16:creationId xmlns:a16="http://schemas.microsoft.com/office/drawing/2014/main" id="{AEB151E0-EBBF-446C-98E9-036ED69460E3}"/>
              </a:ext>
            </a:extLst>
          </p:cNvPr>
          <p:cNvSpPr>
            <a:spLocks noGrp="1" noChangeArrowheads="1"/>
          </p:cNvSpPr>
          <p:nvPr>
            <p:ph idx="1"/>
          </p:nvPr>
        </p:nvSpPr>
        <p:spPr/>
        <p:txBody>
          <a:bodyPr/>
          <a:lstStyle/>
          <a:p>
            <a:pPr eaLnBrk="1" hangingPunct="1"/>
            <a:r>
              <a:rPr lang="en-US" altLang="en-US"/>
              <a:t>Approximate relationships</a:t>
            </a:r>
          </a:p>
          <a:p>
            <a:pPr lvl="1" eaLnBrk="1" hangingPunct="1"/>
            <a:r>
              <a:rPr lang="en-US" altLang="en-US"/>
              <a:t>In most practical applications, the pump impeller is trimmed</a:t>
            </a:r>
          </a:p>
          <a:p>
            <a:pPr lvl="1" eaLnBrk="1" hangingPunct="1"/>
            <a:r>
              <a:rPr lang="en-US" altLang="en-US"/>
              <a:t>Other dimensions do not change in proportion to the impeller changes</a:t>
            </a:r>
          </a:p>
          <a:p>
            <a:pPr lvl="2" eaLnBrk="1" hangingPunct="1"/>
            <a:r>
              <a:rPr lang="en-US" altLang="en-US"/>
              <a:t>Leakage losses impacted</a:t>
            </a:r>
          </a:p>
          <a:p>
            <a:pPr lvl="2" eaLnBrk="1" hangingPunct="1"/>
            <a:r>
              <a:rPr lang="en-US" altLang="en-US"/>
              <a:t>Hydraulic losses impacted</a:t>
            </a:r>
          </a:p>
          <a:p>
            <a:pPr eaLnBrk="1" hangingPunct="1"/>
            <a:endParaRPr lang="en-US" altLang="en-US"/>
          </a:p>
        </p:txBody>
      </p:sp>
    </p:spTree>
    <p:extLst>
      <p:ext uri="{BB962C8B-B14F-4D97-AF65-F5344CB8AC3E}">
        <p14:creationId xmlns:p14="http://schemas.microsoft.com/office/powerpoint/2010/main" val="868469237"/>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59D3A736-E3A1-4C0E-B482-34431873BFA8}"/>
              </a:ext>
            </a:extLst>
          </p:cNvPr>
          <p:cNvSpPr>
            <a:spLocks noGrp="1" noChangeArrowheads="1"/>
          </p:cNvSpPr>
          <p:nvPr>
            <p:ph type="title"/>
          </p:nvPr>
        </p:nvSpPr>
        <p:spPr/>
        <p:txBody>
          <a:bodyPr/>
          <a:lstStyle/>
          <a:p>
            <a:pPr eaLnBrk="1" hangingPunct="1"/>
            <a:r>
              <a:rPr lang="en-US" altLang="en-US"/>
              <a:t>Applying the Affinity Laws To Predict Performance</a:t>
            </a:r>
          </a:p>
        </p:txBody>
      </p:sp>
      <p:sp>
        <p:nvSpPr>
          <p:cNvPr id="25603" name="Rectangle 5">
            <a:extLst>
              <a:ext uri="{FF2B5EF4-FFF2-40B4-BE49-F238E27FC236}">
                <a16:creationId xmlns:a16="http://schemas.microsoft.com/office/drawing/2014/main" id="{FFCE2DCE-C367-4662-8039-EF335134C6B1}"/>
              </a:ext>
            </a:extLst>
          </p:cNvPr>
          <p:cNvSpPr>
            <a:spLocks noGrp="1" noChangeArrowheads="1"/>
          </p:cNvSpPr>
          <p:nvPr>
            <p:ph idx="1"/>
          </p:nvPr>
        </p:nvSpPr>
        <p:spPr/>
        <p:txBody>
          <a:bodyPr/>
          <a:lstStyle/>
          <a:p>
            <a:pPr eaLnBrk="1" hangingPunct="1"/>
            <a:r>
              <a:rPr lang="en-US" altLang="en-US"/>
              <a:t>The affinity laws assume geometric similarity</a:t>
            </a:r>
          </a:p>
          <a:p>
            <a:pPr eaLnBrk="1" hangingPunct="1"/>
            <a:endParaRPr lang="en-US" altLang="en-US"/>
          </a:p>
        </p:txBody>
      </p:sp>
      <p:pic>
        <p:nvPicPr>
          <p:cNvPr id="1058818" name="Picture 2" descr="Small B&amp;G Pump">
            <a:extLst>
              <a:ext uri="{FF2B5EF4-FFF2-40B4-BE49-F238E27FC236}">
                <a16:creationId xmlns:a16="http://schemas.microsoft.com/office/drawing/2014/main" id="{90D0AC14-2E03-4480-822F-646F597BA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4211638"/>
            <a:ext cx="32067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819" name="Picture 3" descr="Big B&amp;G Pump">
            <a:extLst>
              <a:ext uri="{FF2B5EF4-FFF2-40B4-BE49-F238E27FC236}">
                <a16:creationId xmlns:a16="http://schemas.microsoft.com/office/drawing/2014/main" id="{1D60AE0A-1593-4FE2-858E-98F0EB973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3" y="3160713"/>
            <a:ext cx="4827587"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822" name="Text Box 6">
            <a:extLst>
              <a:ext uri="{FF2B5EF4-FFF2-40B4-BE49-F238E27FC236}">
                <a16:creationId xmlns:a16="http://schemas.microsoft.com/office/drawing/2014/main" id="{DC56A7F9-8471-4B9F-8FB8-99763F398D01}"/>
              </a:ext>
            </a:extLst>
          </p:cNvPr>
          <p:cNvSpPr txBox="1">
            <a:spLocks noChangeArrowheads="1"/>
          </p:cNvSpPr>
          <p:nvPr/>
        </p:nvSpPr>
        <p:spPr bwMode="auto">
          <a:xfrm>
            <a:off x="6988175" y="2463800"/>
            <a:ext cx="1844675" cy="1465263"/>
          </a:xfrm>
          <a:prstGeom prst="rect">
            <a:avLst/>
          </a:prstGeom>
          <a:solidFill>
            <a:schemeClr val="bg2">
              <a:alpha val="74901"/>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 rIns="18288">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a:spcBef>
                <a:spcPct val="50000"/>
              </a:spcBef>
            </a:pPr>
            <a:r>
              <a:rPr lang="en-US" altLang="en-US" sz="1800">
                <a:solidFill>
                  <a:schemeClr val="bg1"/>
                </a:solidFill>
                <a:latin typeface="Arial" panose="020B0604020202020204" pitchFamily="34" charset="0"/>
              </a:rPr>
              <a:t>Proportional relationship between impeller and casing dimensions</a:t>
            </a:r>
          </a:p>
        </p:txBody>
      </p:sp>
      <p:sp>
        <p:nvSpPr>
          <p:cNvPr id="1058823" name="Line 7">
            <a:extLst>
              <a:ext uri="{FF2B5EF4-FFF2-40B4-BE49-F238E27FC236}">
                <a16:creationId xmlns:a16="http://schemas.microsoft.com/office/drawing/2014/main" id="{10697088-A4BD-4C68-AD4F-89737B7F3AE8}"/>
              </a:ext>
            </a:extLst>
          </p:cNvPr>
          <p:cNvSpPr>
            <a:spLocks noChangeShapeType="1"/>
          </p:cNvSpPr>
          <p:nvPr/>
        </p:nvSpPr>
        <p:spPr bwMode="auto">
          <a:xfrm flipV="1">
            <a:off x="1371600" y="3187700"/>
            <a:ext cx="5486400" cy="531813"/>
          </a:xfrm>
          <a:prstGeom prst="line">
            <a:avLst/>
          </a:prstGeom>
          <a:noFill/>
          <a:ln w="38100">
            <a:solidFill>
              <a:schemeClr val="tx1"/>
            </a:solidFill>
            <a:round/>
            <a:headEnd type="triangle" w="lg" len="lg"/>
            <a:tailEnd/>
          </a:ln>
          <a:extLst>
            <a:ext uri="{909E8E84-426E-40DD-AFC4-6F175D3DCCD1}">
              <a14:hiddenFill xmlns:a14="http://schemas.microsoft.com/office/drawing/2010/main">
                <a:noFill/>
              </a14:hiddenFill>
            </a:ext>
          </a:extLst>
        </p:spPr>
        <p:txBody>
          <a:bodyPr anchor="ctr"/>
          <a:lstStyle/>
          <a:p>
            <a:endParaRPr lang="en-US"/>
          </a:p>
        </p:txBody>
      </p:sp>
      <p:sp>
        <p:nvSpPr>
          <p:cNvPr id="1058824" name="Line 8">
            <a:extLst>
              <a:ext uri="{FF2B5EF4-FFF2-40B4-BE49-F238E27FC236}">
                <a16:creationId xmlns:a16="http://schemas.microsoft.com/office/drawing/2014/main" id="{6FF3FD62-59C3-4FB7-8465-204B4141E0CF}"/>
              </a:ext>
            </a:extLst>
          </p:cNvPr>
          <p:cNvSpPr>
            <a:spLocks noChangeShapeType="1"/>
          </p:cNvSpPr>
          <p:nvPr/>
        </p:nvSpPr>
        <p:spPr bwMode="auto">
          <a:xfrm flipV="1">
            <a:off x="6230938" y="3190875"/>
            <a:ext cx="642937" cy="1397000"/>
          </a:xfrm>
          <a:prstGeom prst="line">
            <a:avLst/>
          </a:prstGeom>
          <a:noFill/>
          <a:ln w="38100">
            <a:solidFill>
              <a:schemeClr val="tx1"/>
            </a:solidFill>
            <a:round/>
            <a:headEnd type="triangle" w="lg" len="lg"/>
            <a:tailEnd/>
          </a:ln>
          <a:extLst>
            <a:ext uri="{909E8E84-426E-40DD-AFC4-6F175D3DCCD1}">
              <a14:hiddenFill xmlns:a14="http://schemas.microsoft.com/office/drawing/2010/main">
                <a:noFill/>
              </a14:hiddenFill>
            </a:ext>
          </a:extLst>
        </p:spPr>
        <p:txBody>
          <a:bodyPr anchor="ctr"/>
          <a:lstStyle/>
          <a:p>
            <a:endParaRPr lang="en-US"/>
          </a:p>
        </p:txBody>
      </p:sp>
      <p:sp>
        <p:nvSpPr>
          <p:cNvPr id="25609" name="Text Box 9">
            <a:extLst>
              <a:ext uri="{FF2B5EF4-FFF2-40B4-BE49-F238E27FC236}">
                <a16:creationId xmlns:a16="http://schemas.microsoft.com/office/drawing/2014/main" id="{195FBE32-31ED-4464-AE0E-D6E9B51900D0}"/>
              </a:ext>
            </a:extLst>
          </p:cNvPr>
          <p:cNvSpPr txBox="1">
            <a:spLocks noChangeArrowheads="1"/>
          </p:cNvSpPr>
          <p:nvPr/>
        </p:nvSpPr>
        <p:spPr bwMode="auto">
          <a:xfrm>
            <a:off x="6445250" y="5949950"/>
            <a:ext cx="1955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i="1">
                <a:latin typeface="Times New Roman" panose="02020603050405020304" pitchFamily="18" charset="0"/>
              </a:rPr>
              <a:t>Pump drawing courtesy of Bell and Gossett</a:t>
            </a:r>
          </a:p>
        </p:txBody>
      </p:sp>
    </p:spTree>
    <p:extLst>
      <p:ext uri="{BB962C8B-B14F-4D97-AF65-F5344CB8AC3E}">
        <p14:creationId xmlns:p14="http://schemas.microsoft.com/office/powerpoint/2010/main" val="13213186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58819"/>
                                        </p:tgtEl>
                                        <p:attrNameLst>
                                          <p:attrName>style.visibility</p:attrName>
                                        </p:attrNameLst>
                                      </p:cBhvr>
                                      <p:to>
                                        <p:strVal val="visible"/>
                                      </p:to>
                                    </p:set>
                                    <p:animEffect transition="in" filter="dissolve">
                                      <p:cBhvr>
                                        <p:cTn id="7" dur="500"/>
                                        <p:tgtEl>
                                          <p:spTgt spid="105881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058818"/>
                                        </p:tgtEl>
                                        <p:attrNameLst>
                                          <p:attrName>style.visibility</p:attrName>
                                        </p:attrNameLst>
                                      </p:cBhvr>
                                      <p:to>
                                        <p:strVal val="visible"/>
                                      </p:to>
                                    </p:set>
                                    <p:animEffect transition="in" filter="dissolve">
                                      <p:cBhvr>
                                        <p:cTn id="11" dur="500"/>
                                        <p:tgtEl>
                                          <p:spTgt spid="1058818"/>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58822"/>
                                        </p:tgtEl>
                                        <p:attrNameLst>
                                          <p:attrName>style.visibility</p:attrName>
                                        </p:attrNameLst>
                                      </p:cBhvr>
                                      <p:to>
                                        <p:strVal val="visible"/>
                                      </p:to>
                                    </p:set>
                                    <p:animEffect transition="in" filter="dissolve">
                                      <p:cBhvr>
                                        <p:cTn id="15" dur="500"/>
                                        <p:tgtEl>
                                          <p:spTgt spid="1058822"/>
                                        </p:tgtEl>
                                      </p:cBhvr>
                                    </p:animEffect>
                                  </p:childTnLst>
                                </p:cTn>
                              </p:par>
                              <p:par>
                                <p:cTn id="16" presetID="22" presetClass="entr" presetSubtype="2" fill="hold" nodeType="withEffect">
                                  <p:stCondLst>
                                    <p:cond delay="0"/>
                                  </p:stCondLst>
                                  <p:childTnLst>
                                    <p:set>
                                      <p:cBhvr>
                                        <p:cTn id="17" dur="1" fill="hold">
                                          <p:stCondLst>
                                            <p:cond delay="0"/>
                                          </p:stCondLst>
                                        </p:cTn>
                                        <p:tgtEl>
                                          <p:spTgt spid="1058823"/>
                                        </p:tgtEl>
                                        <p:attrNameLst>
                                          <p:attrName>style.visibility</p:attrName>
                                        </p:attrNameLst>
                                      </p:cBhvr>
                                      <p:to>
                                        <p:strVal val="visible"/>
                                      </p:to>
                                    </p:set>
                                    <p:animEffect transition="in" filter="wipe(right)">
                                      <p:cBhvr>
                                        <p:cTn id="18" dur="500"/>
                                        <p:tgtEl>
                                          <p:spTgt spid="1058823"/>
                                        </p:tgtEl>
                                      </p:cBhvr>
                                    </p:animEffect>
                                  </p:childTnLst>
                                </p:cTn>
                              </p:par>
                              <p:par>
                                <p:cTn id="19" presetID="22" presetClass="entr" presetSubtype="1" fill="hold" nodeType="withEffect">
                                  <p:stCondLst>
                                    <p:cond delay="0"/>
                                  </p:stCondLst>
                                  <p:childTnLst>
                                    <p:set>
                                      <p:cBhvr>
                                        <p:cTn id="20" dur="1" fill="hold">
                                          <p:stCondLst>
                                            <p:cond delay="0"/>
                                          </p:stCondLst>
                                        </p:cTn>
                                        <p:tgtEl>
                                          <p:spTgt spid="1058824"/>
                                        </p:tgtEl>
                                        <p:attrNameLst>
                                          <p:attrName>style.visibility</p:attrName>
                                        </p:attrNameLst>
                                      </p:cBhvr>
                                      <p:to>
                                        <p:strVal val="visible"/>
                                      </p:to>
                                    </p:set>
                                    <p:animEffect transition="in" filter="wipe(up)">
                                      <p:cBhvr>
                                        <p:cTn id="21" dur="500"/>
                                        <p:tgtEl>
                                          <p:spTgt spid="1058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0118F3B9-969B-4537-9C0C-8843F39DA73B}"/>
              </a:ext>
            </a:extLst>
          </p:cNvPr>
          <p:cNvSpPr>
            <a:spLocks noGrp="1" noChangeArrowheads="1"/>
          </p:cNvSpPr>
          <p:nvPr>
            <p:ph type="title"/>
          </p:nvPr>
        </p:nvSpPr>
        <p:spPr/>
        <p:txBody>
          <a:bodyPr/>
          <a:lstStyle/>
          <a:p>
            <a:pPr eaLnBrk="1" hangingPunct="1"/>
            <a:r>
              <a:rPr lang="en-US" altLang="en-US"/>
              <a:t>Applying the Affinity Laws To Predict Performance</a:t>
            </a:r>
          </a:p>
        </p:txBody>
      </p:sp>
      <p:sp>
        <p:nvSpPr>
          <p:cNvPr id="26627" name="Rectangle 4">
            <a:extLst>
              <a:ext uri="{FF2B5EF4-FFF2-40B4-BE49-F238E27FC236}">
                <a16:creationId xmlns:a16="http://schemas.microsoft.com/office/drawing/2014/main" id="{D1C7E7AE-E1EB-4FCF-B8AB-E0380095C226}"/>
              </a:ext>
            </a:extLst>
          </p:cNvPr>
          <p:cNvSpPr>
            <a:spLocks noGrp="1" noChangeArrowheads="1"/>
          </p:cNvSpPr>
          <p:nvPr>
            <p:ph idx="1"/>
          </p:nvPr>
        </p:nvSpPr>
        <p:spPr/>
        <p:txBody>
          <a:bodyPr/>
          <a:lstStyle/>
          <a:p>
            <a:pPr eaLnBrk="1" hangingPunct="1"/>
            <a:r>
              <a:rPr lang="en-US" altLang="en-US"/>
              <a:t>Changing the impeller outside diameter with out changing the eye diameter and casing size is different</a:t>
            </a:r>
          </a:p>
          <a:p>
            <a:pPr eaLnBrk="1" hangingPunct="1"/>
            <a:endParaRPr lang="en-US" altLang="en-US"/>
          </a:p>
        </p:txBody>
      </p:sp>
      <p:pic>
        <p:nvPicPr>
          <p:cNvPr id="26628" name="Picture 2" descr="Big B&amp;G Pump No Impeller">
            <a:extLst>
              <a:ext uri="{FF2B5EF4-FFF2-40B4-BE49-F238E27FC236}">
                <a16:creationId xmlns:a16="http://schemas.microsoft.com/office/drawing/2014/main" id="{BBCA1B72-F58A-4447-86E1-7A116E37E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3162300"/>
            <a:ext cx="4827588"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a:extLst>
              <a:ext uri="{FF2B5EF4-FFF2-40B4-BE49-F238E27FC236}">
                <a16:creationId xmlns:a16="http://schemas.microsoft.com/office/drawing/2014/main" id="{24C4EEAA-D115-4858-A16C-EA202FB8EABB}"/>
              </a:ext>
            </a:extLst>
          </p:cNvPr>
          <p:cNvSpPr txBox="1">
            <a:spLocks noChangeArrowheads="1"/>
          </p:cNvSpPr>
          <p:nvPr/>
        </p:nvSpPr>
        <p:spPr bwMode="auto">
          <a:xfrm>
            <a:off x="1125538" y="5949950"/>
            <a:ext cx="1955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i="1">
                <a:latin typeface="Times New Roman" panose="02020603050405020304" pitchFamily="18" charset="0"/>
              </a:rPr>
              <a:t>Pump drawing courtesy of Bell and Gossett</a:t>
            </a:r>
          </a:p>
        </p:txBody>
      </p:sp>
      <p:grpSp>
        <p:nvGrpSpPr>
          <p:cNvPr id="2" name="Group 6">
            <a:extLst>
              <a:ext uri="{FF2B5EF4-FFF2-40B4-BE49-F238E27FC236}">
                <a16:creationId xmlns:a16="http://schemas.microsoft.com/office/drawing/2014/main" id="{4F9909C2-5446-4520-9C4E-6E4B5A554B3C}"/>
              </a:ext>
            </a:extLst>
          </p:cNvPr>
          <p:cNvGrpSpPr>
            <a:grpSpLocks/>
          </p:cNvGrpSpPr>
          <p:nvPr/>
        </p:nvGrpSpPr>
        <p:grpSpPr bwMode="auto">
          <a:xfrm>
            <a:off x="984250" y="3746500"/>
            <a:ext cx="319088" cy="952500"/>
            <a:chOff x="833" y="2166"/>
            <a:chExt cx="201" cy="600"/>
          </a:xfrm>
        </p:grpSpPr>
        <p:grpSp>
          <p:nvGrpSpPr>
            <p:cNvPr id="26674" name="Group 7">
              <a:extLst>
                <a:ext uri="{FF2B5EF4-FFF2-40B4-BE49-F238E27FC236}">
                  <a16:creationId xmlns:a16="http://schemas.microsoft.com/office/drawing/2014/main" id="{52AFDAC5-4CD2-4727-A5B5-616D512B5BAB}"/>
                </a:ext>
              </a:extLst>
            </p:cNvPr>
            <p:cNvGrpSpPr>
              <a:grpSpLocks/>
            </p:cNvGrpSpPr>
            <p:nvPr/>
          </p:nvGrpSpPr>
          <p:grpSpPr bwMode="auto">
            <a:xfrm>
              <a:off x="836" y="2178"/>
              <a:ext cx="193" cy="293"/>
              <a:chOff x="836" y="2178"/>
              <a:chExt cx="193" cy="293"/>
            </a:xfrm>
          </p:grpSpPr>
          <p:sp>
            <p:nvSpPr>
              <p:cNvPr id="26684" name="Line 8">
                <a:extLst>
                  <a:ext uri="{FF2B5EF4-FFF2-40B4-BE49-F238E27FC236}">
                    <a16:creationId xmlns:a16="http://schemas.microsoft.com/office/drawing/2014/main" id="{2B9DC5DE-8378-48B1-8D00-A79F8951458E}"/>
                  </a:ext>
                </a:extLst>
              </p:cNvPr>
              <p:cNvSpPr>
                <a:spLocks noChangeShapeType="1"/>
              </p:cNvSpPr>
              <p:nvPr/>
            </p:nvSpPr>
            <p:spPr bwMode="auto">
              <a:xfrm>
                <a:off x="1029" y="2178"/>
                <a:ext cx="0" cy="2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6685" name="Line 9">
                <a:extLst>
                  <a:ext uri="{FF2B5EF4-FFF2-40B4-BE49-F238E27FC236}">
                    <a16:creationId xmlns:a16="http://schemas.microsoft.com/office/drawing/2014/main" id="{61E5A084-E52D-412A-8956-513EBE715EE0}"/>
                  </a:ext>
                </a:extLst>
              </p:cNvPr>
              <p:cNvSpPr>
                <a:spLocks noChangeShapeType="1"/>
              </p:cNvSpPr>
              <p:nvPr/>
            </p:nvSpPr>
            <p:spPr bwMode="auto">
              <a:xfrm flipH="1">
                <a:off x="945" y="2181"/>
                <a:ext cx="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6686" name="Freeform 10">
                <a:extLst>
                  <a:ext uri="{FF2B5EF4-FFF2-40B4-BE49-F238E27FC236}">
                    <a16:creationId xmlns:a16="http://schemas.microsoft.com/office/drawing/2014/main" id="{370B7C05-71ED-40BD-82F6-2A685CDA8F7A}"/>
                  </a:ext>
                </a:extLst>
              </p:cNvPr>
              <p:cNvSpPr>
                <a:spLocks/>
              </p:cNvSpPr>
              <p:nvPr/>
            </p:nvSpPr>
            <p:spPr bwMode="auto">
              <a:xfrm>
                <a:off x="837" y="2178"/>
                <a:ext cx="106" cy="222"/>
              </a:xfrm>
              <a:custGeom>
                <a:avLst/>
                <a:gdLst>
                  <a:gd name="T0" fmla="*/ 105 w 106"/>
                  <a:gd name="T1" fmla="*/ 0 h 222"/>
                  <a:gd name="T2" fmla="*/ 105 w 106"/>
                  <a:gd name="T3" fmla="*/ 63 h 222"/>
                  <a:gd name="T4" fmla="*/ 96 w 106"/>
                  <a:gd name="T5" fmla="*/ 159 h 222"/>
                  <a:gd name="T6" fmla="*/ 57 w 106"/>
                  <a:gd name="T7" fmla="*/ 210 h 222"/>
                  <a:gd name="T8" fmla="*/ 0 w 106"/>
                  <a:gd name="T9" fmla="*/ 222 h 222"/>
                  <a:gd name="T10" fmla="*/ 0 60000 65536"/>
                  <a:gd name="T11" fmla="*/ 0 60000 65536"/>
                  <a:gd name="T12" fmla="*/ 0 60000 65536"/>
                  <a:gd name="T13" fmla="*/ 0 60000 65536"/>
                  <a:gd name="T14" fmla="*/ 0 60000 65536"/>
                  <a:gd name="T15" fmla="*/ 0 w 106"/>
                  <a:gd name="T16" fmla="*/ 0 h 222"/>
                  <a:gd name="T17" fmla="*/ 106 w 106"/>
                  <a:gd name="T18" fmla="*/ 222 h 222"/>
                </a:gdLst>
                <a:ahLst/>
                <a:cxnLst>
                  <a:cxn ang="T10">
                    <a:pos x="T0" y="T1"/>
                  </a:cxn>
                  <a:cxn ang="T11">
                    <a:pos x="T2" y="T3"/>
                  </a:cxn>
                  <a:cxn ang="T12">
                    <a:pos x="T4" y="T5"/>
                  </a:cxn>
                  <a:cxn ang="T13">
                    <a:pos x="T6" y="T7"/>
                  </a:cxn>
                  <a:cxn ang="T14">
                    <a:pos x="T8" y="T9"/>
                  </a:cxn>
                </a:cxnLst>
                <a:rect l="T15" t="T16" r="T17" b="T18"/>
                <a:pathLst>
                  <a:path w="106" h="222">
                    <a:moveTo>
                      <a:pt x="105" y="0"/>
                    </a:moveTo>
                    <a:cubicBezTo>
                      <a:pt x="105" y="18"/>
                      <a:pt x="106" y="37"/>
                      <a:pt x="105" y="63"/>
                    </a:cubicBezTo>
                    <a:cubicBezTo>
                      <a:pt x="104" y="89"/>
                      <a:pt x="104" y="135"/>
                      <a:pt x="96" y="159"/>
                    </a:cubicBezTo>
                    <a:cubicBezTo>
                      <a:pt x="88" y="183"/>
                      <a:pt x="73" y="200"/>
                      <a:pt x="57" y="210"/>
                    </a:cubicBezTo>
                    <a:cubicBezTo>
                      <a:pt x="41" y="220"/>
                      <a:pt x="9" y="221"/>
                      <a:pt x="0" y="22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26687" name="Line 11">
                <a:extLst>
                  <a:ext uri="{FF2B5EF4-FFF2-40B4-BE49-F238E27FC236}">
                    <a16:creationId xmlns:a16="http://schemas.microsoft.com/office/drawing/2014/main" id="{697BD9FF-D565-42B4-A061-B31496BC37D3}"/>
                  </a:ext>
                </a:extLst>
              </p:cNvPr>
              <p:cNvSpPr>
                <a:spLocks noChangeShapeType="1"/>
              </p:cNvSpPr>
              <p:nvPr/>
            </p:nvSpPr>
            <p:spPr bwMode="auto">
              <a:xfrm>
                <a:off x="836" y="2400"/>
                <a:ext cx="0" cy="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grpSp>
        <p:grpSp>
          <p:nvGrpSpPr>
            <p:cNvPr id="26675" name="Group 12">
              <a:extLst>
                <a:ext uri="{FF2B5EF4-FFF2-40B4-BE49-F238E27FC236}">
                  <a16:creationId xmlns:a16="http://schemas.microsoft.com/office/drawing/2014/main" id="{2BC712C4-F179-41C5-9009-3B4290BB7D15}"/>
                </a:ext>
              </a:extLst>
            </p:cNvPr>
            <p:cNvGrpSpPr>
              <a:grpSpLocks/>
            </p:cNvGrpSpPr>
            <p:nvPr/>
          </p:nvGrpSpPr>
          <p:grpSpPr bwMode="auto">
            <a:xfrm flipV="1">
              <a:off x="836" y="2471"/>
              <a:ext cx="193" cy="293"/>
              <a:chOff x="836" y="2178"/>
              <a:chExt cx="193" cy="293"/>
            </a:xfrm>
          </p:grpSpPr>
          <p:sp>
            <p:nvSpPr>
              <p:cNvPr id="26680" name="Line 13">
                <a:extLst>
                  <a:ext uri="{FF2B5EF4-FFF2-40B4-BE49-F238E27FC236}">
                    <a16:creationId xmlns:a16="http://schemas.microsoft.com/office/drawing/2014/main" id="{1D9C86DB-BFA9-4918-9718-FD3B14CD78EC}"/>
                  </a:ext>
                </a:extLst>
              </p:cNvPr>
              <p:cNvSpPr>
                <a:spLocks noChangeShapeType="1"/>
              </p:cNvSpPr>
              <p:nvPr/>
            </p:nvSpPr>
            <p:spPr bwMode="auto">
              <a:xfrm>
                <a:off x="1029" y="2178"/>
                <a:ext cx="0" cy="2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6681" name="Line 14">
                <a:extLst>
                  <a:ext uri="{FF2B5EF4-FFF2-40B4-BE49-F238E27FC236}">
                    <a16:creationId xmlns:a16="http://schemas.microsoft.com/office/drawing/2014/main" id="{3C7DADDC-F20B-4340-9ED7-9ABFBFD0AAF2}"/>
                  </a:ext>
                </a:extLst>
              </p:cNvPr>
              <p:cNvSpPr>
                <a:spLocks noChangeShapeType="1"/>
              </p:cNvSpPr>
              <p:nvPr/>
            </p:nvSpPr>
            <p:spPr bwMode="auto">
              <a:xfrm flipH="1">
                <a:off x="945" y="2181"/>
                <a:ext cx="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6682" name="Freeform 15">
                <a:extLst>
                  <a:ext uri="{FF2B5EF4-FFF2-40B4-BE49-F238E27FC236}">
                    <a16:creationId xmlns:a16="http://schemas.microsoft.com/office/drawing/2014/main" id="{1E32BE44-ACA4-4C38-9014-4FE4286EF797}"/>
                  </a:ext>
                </a:extLst>
              </p:cNvPr>
              <p:cNvSpPr>
                <a:spLocks/>
              </p:cNvSpPr>
              <p:nvPr/>
            </p:nvSpPr>
            <p:spPr bwMode="auto">
              <a:xfrm>
                <a:off x="837" y="2178"/>
                <a:ext cx="106" cy="222"/>
              </a:xfrm>
              <a:custGeom>
                <a:avLst/>
                <a:gdLst>
                  <a:gd name="T0" fmla="*/ 105 w 106"/>
                  <a:gd name="T1" fmla="*/ 0 h 222"/>
                  <a:gd name="T2" fmla="*/ 105 w 106"/>
                  <a:gd name="T3" fmla="*/ 63 h 222"/>
                  <a:gd name="T4" fmla="*/ 96 w 106"/>
                  <a:gd name="T5" fmla="*/ 159 h 222"/>
                  <a:gd name="T6" fmla="*/ 57 w 106"/>
                  <a:gd name="T7" fmla="*/ 210 h 222"/>
                  <a:gd name="T8" fmla="*/ 0 w 106"/>
                  <a:gd name="T9" fmla="*/ 222 h 222"/>
                  <a:gd name="T10" fmla="*/ 0 60000 65536"/>
                  <a:gd name="T11" fmla="*/ 0 60000 65536"/>
                  <a:gd name="T12" fmla="*/ 0 60000 65536"/>
                  <a:gd name="T13" fmla="*/ 0 60000 65536"/>
                  <a:gd name="T14" fmla="*/ 0 60000 65536"/>
                  <a:gd name="T15" fmla="*/ 0 w 106"/>
                  <a:gd name="T16" fmla="*/ 0 h 222"/>
                  <a:gd name="T17" fmla="*/ 106 w 106"/>
                  <a:gd name="T18" fmla="*/ 222 h 222"/>
                </a:gdLst>
                <a:ahLst/>
                <a:cxnLst>
                  <a:cxn ang="T10">
                    <a:pos x="T0" y="T1"/>
                  </a:cxn>
                  <a:cxn ang="T11">
                    <a:pos x="T2" y="T3"/>
                  </a:cxn>
                  <a:cxn ang="T12">
                    <a:pos x="T4" y="T5"/>
                  </a:cxn>
                  <a:cxn ang="T13">
                    <a:pos x="T6" y="T7"/>
                  </a:cxn>
                  <a:cxn ang="T14">
                    <a:pos x="T8" y="T9"/>
                  </a:cxn>
                </a:cxnLst>
                <a:rect l="T15" t="T16" r="T17" b="T18"/>
                <a:pathLst>
                  <a:path w="106" h="222">
                    <a:moveTo>
                      <a:pt x="105" y="0"/>
                    </a:moveTo>
                    <a:cubicBezTo>
                      <a:pt x="105" y="18"/>
                      <a:pt x="106" y="37"/>
                      <a:pt x="105" y="63"/>
                    </a:cubicBezTo>
                    <a:cubicBezTo>
                      <a:pt x="104" y="89"/>
                      <a:pt x="104" y="135"/>
                      <a:pt x="96" y="159"/>
                    </a:cubicBezTo>
                    <a:cubicBezTo>
                      <a:pt x="88" y="183"/>
                      <a:pt x="73" y="200"/>
                      <a:pt x="57" y="210"/>
                    </a:cubicBezTo>
                    <a:cubicBezTo>
                      <a:pt x="41" y="220"/>
                      <a:pt x="9" y="221"/>
                      <a:pt x="0" y="22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26683" name="Line 16">
                <a:extLst>
                  <a:ext uri="{FF2B5EF4-FFF2-40B4-BE49-F238E27FC236}">
                    <a16:creationId xmlns:a16="http://schemas.microsoft.com/office/drawing/2014/main" id="{E6245CA7-9B09-402D-ABB5-81D262776063}"/>
                  </a:ext>
                </a:extLst>
              </p:cNvPr>
              <p:cNvSpPr>
                <a:spLocks noChangeShapeType="1"/>
              </p:cNvSpPr>
              <p:nvPr/>
            </p:nvSpPr>
            <p:spPr bwMode="auto">
              <a:xfrm>
                <a:off x="836" y="2400"/>
                <a:ext cx="0" cy="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grpSp>
        <p:sp>
          <p:nvSpPr>
            <p:cNvPr id="26676" name="Rectangle 17">
              <a:extLst>
                <a:ext uri="{FF2B5EF4-FFF2-40B4-BE49-F238E27FC236}">
                  <a16:creationId xmlns:a16="http://schemas.microsoft.com/office/drawing/2014/main" id="{C6B5DFEA-09E4-4A2C-B6A9-471317897E18}"/>
                </a:ext>
              </a:extLst>
            </p:cNvPr>
            <p:cNvSpPr>
              <a:spLocks noChangeArrowheads="1"/>
            </p:cNvSpPr>
            <p:nvPr/>
          </p:nvSpPr>
          <p:spPr bwMode="auto">
            <a:xfrm>
              <a:off x="946" y="2166"/>
              <a:ext cx="88" cy="6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26677" name="Rectangle 18">
              <a:extLst>
                <a:ext uri="{FF2B5EF4-FFF2-40B4-BE49-F238E27FC236}">
                  <a16:creationId xmlns:a16="http://schemas.microsoft.com/office/drawing/2014/main" id="{192A7CC5-9713-4E0C-A8E7-24F5787333B9}"/>
                </a:ext>
              </a:extLst>
            </p:cNvPr>
            <p:cNvSpPr>
              <a:spLocks noChangeArrowheads="1"/>
            </p:cNvSpPr>
            <p:nvPr/>
          </p:nvSpPr>
          <p:spPr bwMode="auto">
            <a:xfrm>
              <a:off x="833" y="2394"/>
              <a:ext cx="183" cy="149"/>
            </a:xfrm>
            <a:prstGeom prst="rect">
              <a:avLst/>
            </a:prstGeom>
            <a:solidFill>
              <a:srgbClr val="FFCC00"/>
            </a:solidFill>
            <a:ln w="9525" algn="ctr">
              <a:solidFill>
                <a:srgbClr val="FFCC00"/>
              </a:solidFill>
              <a:miter lim="800000"/>
              <a:headEnd/>
              <a:tailEnd/>
            </a:ln>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26678" name="Freeform 19">
              <a:extLst>
                <a:ext uri="{FF2B5EF4-FFF2-40B4-BE49-F238E27FC236}">
                  <a16:creationId xmlns:a16="http://schemas.microsoft.com/office/drawing/2014/main" id="{68B716D7-4B80-4F2E-9041-2F8A040B30DA}"/>
                </a:ext>
              </a:extLst>
            </p:cNvPr>
            <p:cNvSpPr>
              <a:spLocks/>
            </p:cNvSpPr>
            <p:nvPr/>
          </p:nvSpPr>
          <p:spPr bwMode="auto">
            <a:xfrm>
              <a:off x="870" y="2333"/>
              <a:ext cx="88" cy="71"/>
            </a:xfrm>
            <a:custGeom>
              <a:avLst/>
              <a:gdLst>
                <a:gd name="T0" fmla="*/ 0 w 88"/>
                <a:gd name="T1" fmla="*/ 64 h 71"/>
                <a:gd name="T2" fmla="*/ 29 w 88"/>
                <a:gd name="T3" fmla="*/ 57 h 71"/>
                <a:gd name="T4" fmla="*/ 50 w 88"/>
                <a:gd name="T5" fmla="*/ 45 h 71"/>
                <a:gd name="T6" fmla="*/ 60 w 88"/>
                <a:gd name="T7" fmla="*/ 31 h 71"/>
                <a:gd name="T8" fmla="*/ 77 w 88"/>
                <a:gd name="T9" fmla="*/ 0 h 71"/>
                <a:gd name="T10" fmla="*/ 86 w 88"/>
                <a:gd name="T11" fmla="*/ 37 h 71"/>
                <a:gd name="T12" fmla="*/ 78 w 88"/>
                <a:gd name="T13" fmla="*/ 61 h 71"/>
                <a:gd name="T14" fmla="*/ 18 w 88"/>
                <a:gd name="T15" fmla="*/ 64 h 71"/>
                <a:gd name="T16" fmla="*/ 0 w 88"/>
                <a:gd name="T17" fmla="*/ 64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71"/>
                <a:gd name="T29" fmla="*/ 88 w 88"/>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71">
                  <a:moveTo>
                    <a:pt x="0" y="64"/>
                  </a:moveTo>
                  <a:cubicBezTo>
                    <a:pt x="14" y="63"/>
                    <a:pt x="17" y="59"/>
                    <a:pt x="29" y="57"/>
                  </a:cubicBezTo>
                  <a:cubicBezTo>
                    <a:pt x="36" y="52"/>
                    <a:pt x="42" y="47"/>
                    <a:pt x="50" y="45"/>
                  </a:cubicBezTo>
                  <a:cubicBezTo>
                    <a:pt x="53" y="40"/>
                    <a:pt x="60" y="31"/>
                    <a:pt x="60" y="31"/>
                  </a:cubicBezTo>
                  <a:cubicBezTo>
                    <a:pt x="65" y="16"/>
                    <a:pt x="63" y="9"/>
                    <a:pt x="77" y="0"/>
                  </a:cubicBezTo>
                  <a:cubicBezTo>
                    <a:pt x="85" y="11"/>
                    <a:pt x="80" y="25"/>
                    <a:pt x="86" y="37"/>
                  </a:cubicBezTo>
                  <a:cubicBezTo>
                    <a:pt x="85" y="46"/>
                    <a:pt x="88" y="59"/>
                    <a:pt x="78" y="61"/>
                  </a:cubicBezTo>
                  <a:cubicBezTo>
                    <a:pt x="58" y="59"/>
                    <a:pt x="38" y="61"/>
                    <a:pt x="18" y="64"/>
                  </a:cubicBezTo>
                  <a:cubicBezTo>
                    <a:pt x="12" y="67"/>
                    <a:pt x="4" y="71"/>
                    <a:pt x="0" y="64"/>
                  </a:cubicBezTo>
                  <a:close/>
                </a:path>
              </a:pathLst>
            </a:custGeom>
            <a:solidFill>
              <a:srgbClr val="FFCC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6679" name="Freeform 20">
              <a:extLst>
                <a:ext uri="{FF2B5EF4-FFF2-40B4-BE49-F238E27FC236}">
                  <a16:creationId xmlns:a16="http://schemas.microsoft.com/office/drawing/2014/main" id="{921B4C67-DE3B-4611-855A-B85730069E07}"/>
                </a:ext>
              </a:extLst>
            </p:cNvPr>
            <p:cNvSpPr>
              <a:spLocks/>
            </p:cNvSpPr>
            <p:nvPr/>
          </p:nvSpPr>
          <p:spPr bwMode="auto">
            <a:xfrm flipV="1">
              <a:off x="869" y="2536"/>
              <a:ext cx="88" cy="71"/>
            </a:xfrm>
            <a:custGeom>
              <a:avLst/>
              <a:gdLst>
                <a:gd name="T0" fmla="*/ 0 w 88"/>
                <a:gd name="T1" fmla="*/ 64 h 71"/>
                <a:gd name="T2" fmla="*/ 29 w 88"/>
                <a:gd name="T3" fmla="*/ 57 h 71"/>
                <a:gd name="T4" fmla="*/ 50 w 88"/>
                <a:gd name="T5" fmla="*/ 45 h 71"/>
                <a:gd name="T6" fmla="*/ 60 w 88"/>
                <a:gd name="T7" fmla="*/ 31 h 71"/>
                <a:gd name="T8" fmla="*/ 77 w 88"/>
                <a:gd name="T9" fmla="*/ 0 h 71"/>
                <a:gd name="T10" fmla="*/ 86 w 88"/>
                <a:gd name="T11" fmla="*/ 37 h 71"/>
                <a:gd name="T12" fmla="*/ 78 w 88"/>
                <a:gd name="T13" fmla="*/ 61 h 71"/>
                <a:gd name="T14" fmla="*/ 18 w 88"/>
                <a:gd name="T15" fmla="*/ 64 h 71"/>
                <a:gd name="T16" fmla="*/ 0 w 88"/>
                <a:gd name="T17" fmla="*/ 64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71"/>
                <a:gd name="T29" fmla="*/ 88 w 88"/>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71">
                  <a:moveTo>
                    <a:pt x="0" y="64"/>
                  </a:moveTo>
                  <a:cubicBezTo>
                    <a:pt x="14" y="63"/>
                    <a:pt x="17" y="59"/>
                    <a:pt x="29" y="57"/>
                  </a:cubicBezTo>
                  <a:cubicBezTo>
                    <a:pt x="36" y="52"/>
                    <a:pt x="42" y="47"/>
                    <a:pt x="50" y="45"/>
                  </a:cubicBezTo>
                  <a:cubicBezTo>
                    <a:pt x="53" y="40"/>
                    <a:pt x="60" y="31"/>
                    <a:pt x="60" y="31"/>
                  </a:cubicBezTo>
                  <a:cubicBezTo>
                    <a:pt x="65" y="16"/>
                    <a:pt x="63" y="9"/>
                    <a:pt x="77" y="0"/>
                  </a:cubicBezTo>
                  <a:cubicBezTo>
                    <a:pt x="85" y="11"/>
                    <a:pt x="80" y="25"/>
                    <a:pt x="86" y="37"/>
                  </a:cubicBezTo>
                  <a:cubicBezTo>
                    <a:pt x="85" y="46"/>
                    <a:pt x="88" y="59"/>
                    <a:pt x="78" y="61"/>
                  </a:cubicBezTo>
                  <a:cubicBezTo>
                    <a:pt x="58" y="59"/>
                    <a:pt x="38" y="61"/>
                    <a:pt x="18" y="64"/>
                  </a:cubicBezTo>
                  <a:cubicBezTo>
                    <a:pt x="12" y="67"/>
                    <a:pt x="4" y="71"/>
                    <a:pt x="0" y="64"/>
                  </a:cubicBezTo>
                  <a:close/>
                </a:path>
              </a:pathLst>
            </a:custGeom>
            <a:solidFill>
              <a:srgbClr val="FFCC00"/>
            </a:solidFill>
            <a:ln w="9525" cap="flat" cmpd="sng">
              <a:solidFill>
                <a:srgbClr val="FFCC00"/>
              </a:solidFill>
              <a:prstDash val="solid"/>
              <a:round/>
              <a:headEnd/>
              <a:tailEnd/>
            </a:ln>
          </p:spPr>
          <p:txBody>
            <a:bodyPr wrap="none" anchor="ctr"/>
            <a:lstStyle/>
            <a:p>
              <a:endParaRPr lang="en-US"/>
            </a:p>
          </p:txBody>
        </p:sp>
      </p:grpSp>
      <p:grpSp>
        <p:nvGrpSpPr>
          <p:cNvPr id="26631" name="Group 21">
            <a:extLst>
              <a:ext uri="{FF2B5EF4-FFF2-40B4-BE49-F238E27FC236}">
                <a16:creationId xmlns:a16="http://schemas.microsoft.com/office/drawing/2014/main" id="{5B52AC18-3CA6-4252-875A-F36B86EA061A}"/>
              </a:ext>
            </a:extLst>
          </p:cNvPr>
          <p:cNvGrpSpPr>
            <a:grpSpLocks/>
          </p:cNvGrpSpPr>
          <p:nvPr/>
        </p:nvGrpSpPr>
        <p:grpSpPr bwMode="auto">
          <a:xfrm>
            <a:off x="984250" y="3765550"/>
            <a:ext cx="319088" cy="930275"/>
            <a:chOff x="969" y="2302"/>
            <a:chExt cx="201" cy="586"/>
          </a:xfrm>
        </p:grpSpPr>
        <p:grpSp>
          <p:nvGrpSpPr>
            <p:cNvPr id="26660" name="Group 22">
              <a:extLst>
                <a:ext uri="{FF2B5EF4-FFF2-40B4-BE49-F238E27FC236}">
                  <a16:creationId xmlns:a16="http://schemas.microsoft.com/office/drawing/2014/main" id="{DB71FCD3-C313-42BF-AD6D-85FBCE4A054B}"/>
                </a:ext>
              </a:extLst>
            </p:cNvPr>
            <p:cNvGrpSpPr>
              <a:grpSpLocks/>
            </p:cNvGrpSpPr>
            <p:nvPr/>
          </p:nvGrpSpPr>
          <p:grpSpPr bwMode="auto">
            <a:xfrm>
              <a:off x="972" y="2302"/>
              <a:ext cx="193" cy="293"/>
              <a:chOff x="836" y="2178"/>
              <a:chExt cx="193" cy="293"/>
            </a:xfrm>
          </p:grpSpPr>
          <p:sp>
            <p:nvSpPr>
              <p:cNvPr id="26670" name="Line 23">
                <a:extLst>
                  <a:ext uri="{FF2B5EF4-FFF2-40B4-BE49-F238E27FC236}">
                    <a16:creationId xmlns:a16="http://schemas.microsoft.com/office/drawing/2014/main" id="{F3E2019B-B553-4539-A5DB-1E73DF8B6504}"/>
                  </a:ext>
                </a:extLst>
              </p:cNvPr>
              <p:cNvSpPr>
                <a:spLocks noChangeShapeType="1"/>
              </p:cNvSpPr>
              <p:nvPr/>
            </p:nvSpPr>
            <p:spPr bwMode="auto">
              <a:xfrm>
                <a:off x="1029" y="2178"/>
                <a:ext cx="0" cy="2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6671" name="Line 24">
                <a:extLst>
                  <a:ext uri="{FF2B5EF4-FFF2-40B4-BE49-F238E27FC236}">
                    <a16:creationId xmlns:a16="http://schemas.microsoft.com/office/drawing/2014/main" id="{C021CE4A-0C11-46C7-AC25-AFFA273AF554}"/>
                  </a:ext>
                </a:extLst>
              </p:cNvPr>
              <p:cNvSpPr>
                <a:spLocks noChangeShapeType="1"/>
              </p:cNvSpPr>
              <p:nvPr/>
            </p:nvSpPr>
            <p:spPr bwMode="auto">
              <a:xfrm flipH="1">
                <a:off x="945" y="2181"/>
                <a:ext cx="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6672" name="Freeform 25">
                <a:extLst>
                  <a:ext uri="{FF2B5EF4-FFF2-40B4-BE49-F238E27FC236}">
                    <a16:creationId xmlns:a16="http://schemas.microsoft.com/office/drawing/2014/main" id="{3DB47FD3-FD9A-4870-A4BC-90FEF55BE9C8}"/>
                  </a:ext>
                </a:extLst>
              </p:cNvPr>
              <p:cNvSpPr>
                <a:spLocks/>
              </p:cNvSpPr>
              <p:nvPr/>
            </p:nvSpPr>
            <p:spPr bwMode="auto">
              <a:xfrm>
                <a:off x="837" y="2178"/>
                <a:ext cx="106" cy="222"/>
              </a:xfrm>
              <a:custGeom>
                <a:avLst/>
                <a:gdLst>
                  <a:gd name="T0" fmla="*/ 105 w 106"/>
                  <a:gd name="T1" fmla="*/ 0 h 222"/>
                  <a:gd name="T2" fmla="*/ 105 w 106"/>
                  <a:gd name="T3" fmla="*/ 63 h 222"/>
                  <a:gd name="T4" fmla="*/ 96 w 106"/>
                  <a:gd name="T5" fmla="*/ 159 h 222"/>
                  <a:gd name="T6" fmla="*/ 57 w 106"/>
                  <a:gd name="T7" fmla="*/ 210 h 222"/>
                  <a:gd name="T8" fmla="*/ 0 w 106"/>
                  <a:gd name="T9" fmla="*/ 222 h 222"/>
                  <a:gd name="T10" fmla="*/ 0 60000 65536"/>
                  <a:gd name="T11" fmla="*/ 0 60000 65536"/>
                  <a:gd name="T12" fmla="*/ 0 60000 65536"/>
                  <a:gd name="T13" fmla="*/ 0 60000 65536"/>
                  <a:gd name="T14" fmla="*/ 0 60000 65536"/>
                  <a:gd name="T15" fmla="*/ 0 w 106"/>
                  <a:gd name="T16" fmla="*/ 0 h 222"/>
                  <a:gd name="T17" fmla="*/ 106 w 106"/>
                  <a:gd name="T18" fmla="*/ 222 h 222"/>
                </a:gdLst>
                <a:ahLst/>
                <a:cxnLst>
                  <a:cxn ang="T10">
                    <a:pos x="T0" y="T1"/>
                  </a:cxn>
                  <a:cxn ang="T11">
                    <a:pos x="T2" y="T3"/>
                  </a:cxn>
                  <a:cxn ang="T12">
                    <a:pos x="T4" y="T5"/>
                  </a:cxn>
                  <a:cxn ang="T13">
                    <a:pos x="T6" y="T7"/>
                  </a:cxn>
                  <a:cxn ang="T14">
                    <a:pos x="T8" y="T9"/>
                  </a:cxn>
                </a:cxnLst>
                <a:rect l="T15" t="T16" r="T17" b="T18"/>
                <a:pathLst>
                  <a:path w="106" h="222">
                    <a:moveTo>
                      <a:pt x="105" y="0"/>
                    </a:moveTo>
                    <a:cubicBezTo>
                      <a:pt x="105" y="18"/>
                      <a:pt x="106" y="37"/>
                      <a:pt x="105" y="63"/>
                    </a:cubicBezTo>
                    <a:cubicBezTo>
                      <a:pt x="104" y="89"/>
                      <a:pt x="104" y="135"/>
                      <a:pt x="96" y="159"/>
                    </a:cubicBezTo>
                    <a:cubicBezTo>
                      <a:pt x="88" y="183"/>
                      <a:pt x="73" y="200"/>
                      <a:pt x="57" y="210"/>
                    </a:cubicBezTo>
                    <a:cubicBezTo>
                      <a:pt x="41" y="220"/>
                      <a:pt x="9" y="221"/>
                      <a:pt x="0" y="22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26673" name="Line 26">
                <a:extLst>
                  <a:ext uri="{FF2B5EF4-FFF2-40B4-BE49-F238E27FC236}">
                    <a16:creationId xmlns:a16="http://schemas.microsoft.com/office/drawing/2014/main" id="{B4C20DB0-BE80-48D0-BFB7-06D87A3A07A8}"/>
                  </a:ext>
                </a:extLst>
              </p:cNvPr>
              <p:cNvSpPr>
                <a:spLocks noChangeShapeType="1"/>
              </p:cNvSpPr>
              <p:nvPr/>
            </p:nvSpPr>
            <p:spPr bwMode="auto">
              <a:xfrm>
                <a:off x="836" y="2400"/>
                <a:ext cx="0" cy="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grpSp>
        <p:grpSp>
          <p:nvGrpSpPr>
            <p:cNvPr id="26661" name="Group 27">
              <a:extLst>
                <a:ext uri="{FF2B5EF4-FFF2-40B4-BE49-F238E27FC236}">
                  <a16:creationId xmlns:a16="http://schemas.microsoft.com/office/drawing/2014/main" id="{234147A2-2DB1-4233-98F2-DD5186048B0A}"/>
                </a:ext>
              </a:extLst>
            </p:cNvPr>
            <p:cNvGrpSpPr>
              <a:grpSpLocks/>
            </p:cNvGrpSpPr>
            <p:nvPr/>
          </p:nvGrpSpPr>
          <p:grpSpPr bwMode="auto">
            <a:xfrm flipV="1">
              <a:off x="972" y="2595"/>
              <a:ext cx="193" cy="293"/>
              <a:chOff x="836" y="2178"/>
              <a:chExt cx="193" cy="293"/>
            </a:xfrm>
          </p:grpSpPr>
          <p:sp>
            <p:nvSpPr>
              <p:cNvPr id="26666" name="Line 28">
                <a:extLst>
                  <a:ext uri="{FF2B5EF4-FFF2-40B4-BE49-F238E27FC236}">
                    <a16:creationId xmlns:a16="http://schemas.microsoft.com/office/drawing/2014/main" id="{9989D940-4D15-47FA-AF56-EABF1A908DEF}"/>
                  </a:ext>
                </a:extLst>
              </p:cNvPr>
              <p:cNvSpPr>
                <a:spLocks noChangeShapeType="1"/>
              </p:cNvSpPr>
              <p:nvPr/>
            </p:nvSpPr>
            <p:spPr bwMode="auto">
              <a:xfrm>
                <a:off x="1029" y="2178"/>
                <a:ext cx="0" cy="2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6667" name="Line 29">
                <a:extLst>
                  <a:ext uri="{FF2B5EF4-FFF2-40B4-BE49-F238E27FC236}">
                    <a16:creationId xmlns:a16="http://schemas.microsoft.com/office/drawing/2014/main" id="{4BF02660-CC72-4909-9728-0A2239DF59C8}"/>
                  </a:ext>
                </a:extLst>
              </p:cNvPr>
              <p:cNvSpPr>
                <a:spLocks noChangeShapeType="1"/>
              </p:cNvSpPr>
              <p:nvPr/>
            </p:nvSpPr>
            <p:spPr bwMode="auto">
              <a:xfrm flipH="1">
                <a:off x="945" y="2181"/>
                <a:ext cx="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6668" name="Freeform 30">
                <a:extLst>
                  <a:ext uri="{FF2B5EF4-FFF2-40B4-BE49-F238E27FC236}">
                    <a16:creationId xmlns:a16="http://schemas.microsoft.com/office/drawing/2014/main" id="{A36E1DFB-5488-4C33-BD4A-BB7C55A2EBAF}"/>
                  </a:ext>
                </a:extLst>
              </p:cNvPr>
              <p:cNvSpPr>
                <a:spLocks/>
              </p:cNvSpPr>
              <p:nvPr/>
            </p:nvSpPr>
            <p:spPr bwMode="auto">
              <a:xfrm>
                <a:off x="837" y="2178"/>
                <a:ext cx="106" cy="222"/>
              </a:xfrm>
              <a:custGeom>
                <a:avLst/>
                <a:gdLst>
                  <a:gd name="T0" fmla="*/ 105 w 106"/>
                  <a:gd name="T1" fmla="*/ 0 h 222"/>
                  <a:gd name="T2" fmla="*/ 105 w 106"/>
                  <a:gd name="T3" fmla="*/ 63 h 222"/>
                  <a:gd name="T4" fmla="*/ 96 w 106"/>
                  <a:gd name="T5" fmla="*/ 159 h 222"/>
                  <a:gd name="T6" fmla="*/ 57 w 106"/>
                  <a:gd name="T7" fmla="*/ 210 h 222"/>
                  <a:gd name="T8" fmla="*/ 0 w 106"/>
                  <a:gd name="T9" fmla="*/ 222 h 222"/>
                  <a:gd name="T10" fmla="*/ 0 60000 65536"/>
                  <a:gd name="T11" fmla="*/ 0 60000 65536"/>
                  <a:gd name="T12" fmla="*/ 0 60000 65536"/>
                  <a:gd name="T13" fmla="*/ 0 60000 65536"/>
                  <a:gd name="T14" fmla="*/ 0 60000 65536"/>
                  <a:gd name="T15" fmla="*/ 0 w 106"/>
                  <a:gd name="T16" fmla="*/ 0 h 222"/>
                  <a:gd name="T17" fmla="*/ 106 w 106"/>
                  <a:gd name="T18" fmla="*/ 222 h 222"/>
                </a:gdLst>
                <a:ahLst/>
                <a:cxnLst>
                  <a:cxn ang="T10">
                    <a:pos x="T0" y="T1"/>
                  </a:cxn>
                  <a:cxn ang="T11">
                    <a:pos x="T2" y="T3"/>
                  </a:cxn>
                  <a:cxn ang="T12">
                    <a:pos x="T4" y="T5"/>
                  </a:cxn>
                  <a:cxn ang="T13">
                    <a:pos x="T6" y="T7"/>
                  </a:cxn>
                  <a:cxn ang="T14">
                    <a:pos x="T8" y="T9"/>
                  </a:cxn>
                </a:cxnLst>
                <a:rect l="T15" t="T16" r="T17" b="T18"/>
                <a:pathLst>
                  <a:path w="106" h="222">
                    <a:moveTo>
                      <a:pt x="105" y="0"/>
                    </a:moveTo>
                    <a:cubicBezTo>
                      <a:pt x="105" y="18"/>
                      <a:pt x="106" y="37"/>
                      <a:pt x="105" y="63"/>
                    </a:cubicBezTo>
                    <a:cubicBezTo>
                      <a:pt x="104" y="89"/>
                      <a:pt x="104" y="135"/>
                      <a:pt x="96" y="159"/>
                    </a:cubicBezTo>
                    <a:cubicBezTo>
                      <a:pt x="88" y="183"/>
                      <a:pt x="73" y="200"/>
                      <a:pt x="57" y="210"/>
                    </a:cubicBezTo>
                    <a:cubicBezTo>
                      <a:pt x="41" y="220"/>
                      <a:pt x="9" y="221"/>
                      <a:pt x="0" y="22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26669" name="Line 31">
                <a:extLst>
                  <a:ext uri="{FF2B5EF4-FFF2-40B4-BE49-F238E27FC236}">
                    <a16:creationId xmlns:a16="http://schemas.microsoft.com/office/drawing/2014/main" id="{E20C461E-478C-4033-B5F4-E9905DDF641C}"/>
                  </a:ext>
                </a:extLst>
              </p:cNvPr>
              <p:cNvSpPr>
                <a:spLocks noChangeShapeType="1"/>
              </p:cNvSpPr>
              <p:nvPr/>
            </p:nvSpPr>
            <p:spPr bwMode="auto">
              <a:xfrm>
                <a:off x="836" y="2400"/>
                <a:ext cx="0" cy="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grpSp>
        <p:sp>
          <p:nvSpPr>
            <p:cNvPr id="26662" name="Rectangle 32">
              <a:extLst>
                <a:ext uri="{FF2B5EF4-FFF2-40B4-BE49-F238E27FC236}">
                  <a16:creationId xmlns:a16="http://schemas.microsoft.com/office/drawing/2014/main" id="{5D26D828-AA86-4ECA-8FC5-4BC64A834FBE}"/>
                </a:ext>
              </a:extLst>
            </p:cNvPr>
            <p:cNvSpPr>
              <a:spLocks noChangeArrowheads="1"/>
            </p:cNvSpPr>
            <p:nvPr/>
          </p:nvSpPr>
          <p:spPr bwMode="auto">
            <a:xfrm>
              <a:off x="1082" y="2404"/>
              <a:ext cx="88" cy="37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26663" name="Rectangle 33">
              <a:extLst>
                <a:ext uri="{FF2B5EF4-FFF2-40B4-BE49-F238E27FC236}">
                  <a16:creationId xmlns:a16="http://schemas.microsoft.com/office/drawing/2014/main" id="{326AD872-197A-4D89-9E87-E0727FA88D11}"/>
                </a:ext>
              </a:extLst>
            </p:cNvPr>
            <p:cNvSpPr>
              <a:spLocks noChangeArrowheads="1"/>
            </p:cNvSpPr>
            <p:nvPr/>
          </p:nvSpPr>
          <p:spPr bwMode="auto">
            <a:xfrm>
              <a:off x="969" y="2518"/>
              <a:ext cx="183" cy="149"/>
            </a:xfrm>
            <a:prstGeom prst="rect">
              <a:avLst/>
            </a:prstGeom>
            <a:solidFill>
              <a:srgbClr val="FFCC00"/>
            </a:solidFill>
            <a:ln w="9525" algn="ctr">
              <a:solidFill>
                <a:srgbClr val="FFCC00"/>
              </a:solidFill>
              <a:miter lim="800000"/>
              <a:headEnd/>
              <a:tailEnd/>
            </a:ln>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26664" name="Freeform 34">
              <a:extLst>
                <a:ext uri="{FF2B5EF4-FFF2-40B4-BE49-F238E27FC236}">
                  <a16:creationId xmlns:a16="http://schemas.microsoft.com/office/drawing/2014/main" id="{8A0398D2-7333-46EC-9FF5-182724534D43}"/>
                </a:ext>
              </a:extLst>
            </p:cNvPr>
            <p:cNvSpPr>
              <a:spLocks/>
            </p:cNvSpPr>
            <p:nvPr/>
          </p:nvSpPr>
          <p:spPr bwMode="auto">
            <a:xfrm>
              <a:off x="1006" y="2457"/>
              <a:ext cx="88" cy="71"/>
            </a:xfrm>
            <a:custGeom>
              <a:avLst/>
              <a:gdLst>
                <a:gd name="T0" fmla="*/ 0 w 88"/>
                <a:gd name="T1" fmla="*/ 64 h 71"/>
                <a:gd name="T2" fmla="*/ 29 w 88"/>
                <a:gd name="T3" fmla="*/ 57 h 71"/>
                <a:gd name="T4" fmla="*/ 50 w 88"/>
                <a:gd name="T5" fmla="*/ 45 h 71"/>
                <a:gd name="T6" fmla="*/ 60 w 88"/>
                <a:gd name="T7" fmla="*/ 31 h 71"/>
                <a:gd name="T8" fmla="*/ 77 w 88"/>
                <a:gd name="T9" fmla="*/ 0 h 71"/>
                <a:gd name="T10" fmla="*/ 86 w 88"/>
                <a:gd name="T11" fmla="*/ 37 h 71"/>
                <a:gd name="T12" fmla="*/ 78 w 88"/>
                <a:gd name="T13" fmla="*/ 61 h 71"/>
                <a:gd name="T14" fmla="*/ 18 w 88"/>
                <a:gd name="T15" fmla="*/ 64 h 71"/>
                <a:gd name="T16" fmla="*/ 0 w 88"/>
                <a:gd name="T17" fmla="*/ 64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71"/>
                <a:gd name="T29" fmla="*/ 88 w 88"/>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71">
                  <a:moveTo>
                    <a:pt x="0" y="64"/>
                  </a:moveTo>
                  <a:cubicBezTo>
                    <a:pt x="14" y="63"/>
                    <a:pt x="17" y="59"/>
                    <a:pt x="29" y="57"/>
                  </a:cubicBezTo>
                  <a:cubicBezTo>
                    <a:pt x="36" y="52"/>
                    <a:pt x="42" y="47"/>
                    <a:pt x="50" y="45"/>
                  </a:cubicBezTo>
                  <a:cubicBezTo>
                    <a:pt x="53" y="40"/>
                    <a:pt x="60" y="31"/>
                    <a:pt x="60" y="31"/>
                  </a:cubicBezTo>
                  <a:cubicBezTo>
                    <a:pt x="65" y="16"/>
                    <a:pt x="63" y="9"/>
                    <a:pt x="77" y="0"/>
                  </a:cubicBezTo>
                  <a:cubicBezTo>
                    <a:pt x="85" y="11"/>
                    <a:pt x="80" y="25"/>
                    <a:pt x="86" y="37"/>
                  </a:cubicBezTo>
                  <a:cubicBezTo>
                    <a:pt x="85" y="46"/>
                    <a:pt x="88" y="59"/>
                    <a:pt x="78" y="61"/>
                  </a:cubicBezTo>
                  <a:cubicBezTo>
                    <a:pt x="58" y="59"/>
                    <a:pt x="38" y="61"/>
                    <a:pt x="18" y="64"/>
                  </a:cubicBezTo>
                  <a:cubicBezTo>
                    <a:pt x="12" y="67"/>
                    <a:pt x="4" y="71"/>
                    <a:pt x="0" y="64"/>
                  </a:cubicBezTo>
                  <a:close/>
                </a:path>
              </a:pathLst>
            </a:custGeom>
            <a:solidFill>
              <a:srgbClr val="FFCC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6665" name="Freeform 35">
              <a:extLst>
                <a:ext uri="{FF2B5EF4-FFF2-40B4-BE49-F238E27FC236}">
                  <a16:creationId xmlns:a16="http://schemas.microsoft.com/office/drawing/2014/main" id="{216A948A-E9B9-4D62-AA59-2E9799EBB404}"/>
                </a:ext>
              </a:extLst>
            </p:cNvPr>
            <p:cNvSpPr>
              <a:spLocks/>
            </p:cNvSpPr>
            <p:nvPr/>
          </p:nvSpPr>
          <p:spPr bwMode="auto">
            <a:xfrm flipV="1">
              <a:off x="1005" y="2660"/>
              <a:ext cx="88" cy="71"/>
            </a:xfrm>
            <a:custGeom>
              <a:avLst/>
              <a:gdLst>
                <a:gd name="T0" fmla="*/ 0 w 88"/>
                <a:gd name="T1" fmla="*/ 64 h 71"/>
                <a:gd name="T2" fmla="*/ 29 w 88"/>
                <a:gd name="T3" fmla="*/ 57 h 71"/>
                <a:gd name="T4" fmla="*/ 50 w 88"/>
                <a:gd name="T5" fmla="*/ 45 h 71"/>
                <a:gd name="T6" fmla="*/ 60 w 88"/>
                <a:gd name="T7" fmla="*/ 31 h 71"/>
                <a:gd name="T8" fmla="*/ 77 w 88"/>
                <a:gd name="T9" fmla="*/ 0 h 71"/>
                <a:gd name="T10" fmla="*/ 86 w 88"/>
                <a:gd name="T11" fmla="*/ 37 h 71"/>
                <a:gd name="T12" fmla="*/ 78 w 88"/>
                <a:gd name="T13" fmla="*/ 61 h 71"/>
                <a:gd name="T14" fmla="*/ 18 w 88"/>
                <a:gd name="T15" fmla="*/ 64 h 71"/>
                <a:gd name="T16" fmla="*/ 0 w 88"/>
                <a:gd name="T17" fmla="*/ 64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71"/>
                <a:gd name="T29" fmla="*/ 88 w 88"/>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71">
                  <a:moveTo>
                    <a:pt x="0" y="64"/>
                  </a:moveTo>
                  <a:cubicBezTo>
                    <a:pt x="14" y="63"/>
                    <a:pt x="17" y="59"/>
                    <a:pt x="29" y="57"/>
                  </a:cubicBezTo>
                  <a:cubicBezTo>
                    <a:pt x="36" y="52"/>
                    <a:pt x="42" y="47"/>
                    <a:pt x="50" y="45"/>
                  </a:cubicBezTo>
                  <a:cubicBezTo>
                    <a:pt x="53" y="40"/>
                    <a:pt x="60" y="31"/>
                    <a:pt x="60" y="31"/>
                  </a:cubicBezTo>
                  <a:cubicBezTo>
                    <a:pt x="65" y="16"/>
                    <a:pt x="63" y="9"/>
                    <a:pt x="77" y="0"/>
                  </a:cubicBezTo>
                  <a:cubicBezTo>
                    <a:pt x="85" y="11"/>
                    <a:pt x="80" y="25"/>
                    <a:pt x="86" y="37"/>
                  </a:cubicBezTo>
                  <a:cubicBezTo>
                    <a:pt x="85" y="46"/>
                    <a:pt x="88" y="59"/>
                    <a:pt x="78" y="61"/>
                  </a:cubicBezTo>
                  <a:cubicBezTo>
                    <a:pt x="58" y="59"/>
                    <a:pt x="38" y="61"/>
                    <a:pt x="18" y="64"/>
                  </a:cubicBezTo>
                  <a:cubicBezTo>
                    <a:pt x="12" y="67"/>
                    <a:pt x="4" y="71"/>
                    <a:pt x="0" y="64"/>
                  </a:cubicBezTo>
                  <a:close/>
                </a:path>
              </a:pathLst>
            </a:custGeom>
            <a:solidFill>
              <a:srgbClr val="FFCC00"/>
            </a:solidFill>
            <a:ln w="9525" cap="flat" cmpd="sng">
              <a:solidFill>
                <a:srgbClr val="FFCC00"/>
              </a:solidFill>
              <a:prstDash val="solid"/>
              <a:round/>
              <a:headEnd/>
              <a:tailEnd/>
            </a:ln>
          </p:spPr>
          <p:txBody>
            <a:bodyPr wrap="none" anchor="ctr"/>
            <a:lstStyle/>
            <a:p>
              <a:endParaRPr lang="en-US"/>
            </a:p>
          </p:txBody>
        </p:sp>
      </p:grpSp>
      <p:grpSp>
        <p:nvGrpSpPr>
          <p:cNvPr id="8" name="Group 36">
            <a:extLst>
              <a:ext uri="{FF2B5EF4-FFF2-40B4-BE49-F238E27FC236}">
                <a16:creationId xmlns:a16="http://schemas.microsoft.com/office/drawing/2014/main" id="{524FB278-8D22-4BDF-86F1-60AD50345595}"/>
              </a:ext>
            </a:extLst>
          </p:cNvPr>
          <p:cNvGrpSpPr>
            <a:grpSpLocks noChangeAspect="1"/>
          </p:cNvGrpSpPr>
          <p:nvPr/>
        </p:nvGrpSpPr>
        <p:grpSpPr bwMode="auto">
          <a:xfrm>
            <a:off x="5592763" y="2935288"/>
            <a:ext cx="3362325" cy="2886075"/>
            <a:chOff x="3522" y="2079"/>
            <a:chExt cx="1475" cy="1266"/>
          </a:xfrm>
        </p:grpSpPr>
        <p:sp>
          <p:nvSpPr>
            <p:cNvPr id="26638" name="Line 37">
              <a:extLst>
                <a:ext uri="{FF2B5EF4-FFF2-40B4-BE49-F238E27FC236}">
                  <a16:creationId xmlns:a16="http://schemas.microsoft.com/office/drawing/2014/main" id="{690D1B6E-5561-4637-BD61-70EDC3DCE0AA}"/>
                </a:ext>
              </a:extLst>
            </p:cNvPr>
            <p:cNvSpPr>
              <a:spLocks noChangeAspect="1" noChangeShapeType="1"/>
            </p:cNvSpPr>
            <p:nvPr/>
          </p:nvSpPr>
          <p:spPr bwMode="auto">
            <a:xfrm flipV="1">
              <a:off x="3522" y="2079"/>
              <a:ext cx="0" cy="1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39" name="Line 38">
              <a:extLst>
                <a:ext uri="{FF2B5EF4-FFF2-40B4-BE49-F238E27FC236}">
                  <a16:creationId xmlns:a16="http://schemas.microsoft.com/office/drawing/2014/main" id="{EF3A6952-199D-4F1D-B3A5-B9908ECBE47D}"/>
                </a:ext>
              </a:extLst>
            </p:cNvPr>
            <p:cNvSpPr>
              <a:spLocks noChangeAspect="1" noChangeShapeType="1"/>
            </p:cNvSpPr>
            <p:nvPr/>
          </p:nvSpPr>
          <p:spPr bwMode="auto">
            <a:xfrm>
              <a:off x="3522" y="3345"/>
              <a:ext cx="146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0" name="Line 39">
              <a:extLst>
                <a:ext uri="{FF2B5EF4-FFF2-40B4-BE49-F238E27FC236}">
                  <a16:creationId xmlns:a16="http://schemas.microsoft.com/office/drawing/2014/main" id="{956519AE-A917-4667-AAFD-5E767F91DB22}"/>
                </a:ext>
              </a:extLst>
            </p:cNvPr>
            <p:cNvSpPr>
              <a:spLocks noChangeAspect="1" noChangeShapeType="1"/>
            </p:cNvSpPr>
            <p:nvPr/>
          </p:nvSpPr>
          <p:spPr bwMode="auto">
            <a:xfrm flipV="1">
              <a:off x="3666"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1" name="Line 40">
              <a:extLst>
                <a:ext uri="{FF2B5EF4-FFF2-40B4-BE49-F238E27FC236}">
                  <a16:creationId xmlns:a16="http://schemas.microsoft.com/office/drawing/2014/main" id="{89A3FB31-87BD-416E-8463-A30D4E25C30B}"/>
                </a:ext>
              </a:extLst>
            </p:cNvPr>
            <p:cNvSpPr>
              <a:spLocks noChangeAspect="1" noChangeShapeType="1"/>
            </p:cNvSpPr>
            <p:nvPr/>
          </p:nvSpPr>
          <p:spPr bwMode="auto">
            <a:xfrm flipV="1">
              <a:off x="3809"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2" name="Line 41">
              <a:extLst>
                <a:ext uri="{FF2B5EF4-FFF2-40B4-BE49-F238E27FC236}">
                  <a16:creationId xmlns:a16="http://schemas.microsoft.com/office/drawing/2014/main" id="{D4103D0F-50F1-48B8-AB2F-AA40DD8CB883}"/>
                </a:ext>
              </a:extLst>
            </p:cNvPr>
            <p:cNvSpPr>
              <a:spLocks noChangeAspect="1" noChangeShapeType="1"/>
            </p:cNvSpPr>
            <p:nvPr/>
          </p:nvSpPr>
          <p:spPr bwMode="auto">
            <a:xfrm flipV="1">
              <a:off x="3953"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3" name="Line 42">
              <a:extLst>
                <a:ext uri="{FF2B5EF4-FFF2-40B4-BE49-F238E27FC236}">
                  <a16:creationId xmlns:a16="http://schemas.microsoft.com/office/drawing/2014/main" id="{D6168E99-7452-4324-967F-9D5E427EEB67}"/>
                </a:ext>
              </a:extLst>
            </p:cNvPr>
            <p:cNvSpPr>
              <a:spLocks noChangeAspect="1" noChangeShapeType="1"/>
            </p:cNvSpPr>
            <p:nvPr/>
          </p:nvSpPr>
          <p:spPr bwMode="auto">
            <a:xfrm flipV="1">
              <a:off x="4097"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4" name="Line 43">
              <a:extLst>
                <a:ext uri="{FF2B5EF4-FFF2-40B4-BE49-F238E27FC236}">
                  <a16:creationId xmlns:a16="http://schemas.microsoft.com/office/drawing/2014/main" id="{5F9B84D1-CC82-4A8C-8F15-0B042E7A8D50}"/>
                </a:ext>
              </a:extLst>
            </p:cNvPr>
            <p:cNvSpPr>
              <a:spLocks noChangeAspect="1" noChangeShapeType="1"/>
            </p:cNvSpPr>
            <p:nvPr/>
          </p:nvSpPr>
          <p:spPr bwMode="auto">
            <a:xfrm flipV="1">
              <a:off x="4241"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5" name="Line 44">
              <a:extLst>
                <a:ext uri="{FF2B5EF4-FFF2-40B4-BE49-F238E27FC236}">
                  <a16:creationId xmlns:a16="http://schemas.microsoft.com/office/drawing/2014/main" id="{8C74A0D9-ABA0-49B3-AFC4-A1886A4F99EA}"/>
                </a:ext>
              </a:extLst>
            </p:cNvPr>
            <p:cNvSpPr>
              <a:spLocks noChangeAspect="1" noChangeShapeType="1"/>
            </p:cNvSpPr>
            <p:nvPr/>
          </p:nvSpPr>
          <p:spPr bwMode="auto">
            <a:xfrm flipV="1">
              <a:off x="4384"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6" name="Line 45">
              <a:extLst>
                <a:ext uri="{FF2B5EF4-FFF2-40B4-BE49-F238E27FC236}">
                  <a16:creationId xmlns:a16="http://schemas.microsoft.com/office/drawing/2014/main" id="{DC5C0913-928F-4F0B-991C-5AA36C5B30E9}"/>
                </a:ext>
              </a:extLst>
            </p:cNvPr>
            <p:cNvSpPr>
              <a:spLocks noChangeAspect="1" noChangeShapeType="1"/>
            </p:cNvSpPr>
            <p:nvPr/>
          </p:nvSpPr>
          <p:spPr bwMode="auto">
            <a:xfrm flipV="1">
              <a:off x="4528"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7" name="Line 46">
              <a:extLst>
                <a:ext uri="{FF2B5EF4-FFF2-40B4-BE49-F238E27FC236}">
                  <a16:creationId xmlns:a16="http://schemas.microsoft.com/office/drawing/2014/main" id="{1276E25B-FE42-47CA-AB92-EF6334123725}"/>
                </a:ext>
              </a:extLst>
            </p:cNvPr>
            <p:cNvSpPr>
              <a:spLocks noChangeAspect="1" noChangeShapeType="1"/>
            </p:cNvSpPr>
            <p:nvPr/>
          </p:nvSpPr>
          <p:spPr bwMode="auto">
            <a:xfrm flipV="1">
              <a:off x="4672"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8" name="Line 47">
              <a:extLst>
                <a:ext uri="{FF2B5EF4-FFF2-40B4-BE49-F238E27FC236}">
                  <a16:creationId xmlns:a16="http://schemas.microsoft.com/office/drawing/2014/main" id="{5E30F06A-C1FD-463E-A7EC-4DF6DA8F3579}"/>
                </a:ext>
              </a:extLst>
            </p:cNvPr>
            <p:cNvSpPr>
              <a:spLocks noChangeAspect="1" noChangeShapeType="1"/>
            </p:cNvSpPr>
            <p:nvPr/>
          </p:nvSpPr>
          <p:spPr bwMode="auto">
            <a:xfrm flipV="1">
              <a:off x="4816"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49" name="Line 48">
              <a:extLst>
                <a:ext uri="{FF2B5EF4-FFF2-40B4-BE49-F238E27FC236}">
                  <a16:creationId xmlns:a16="http://schemas.microsoft.com/office/drawing/2014/main" id="{C42DFD6C-824F-48FA-BEA7-5A4E3F8E545A}"/>
                </a:ext>
              </a:extLst>
            </p:cNvPr>
            <p:cNvSpPr>
              <a:spLocks noChangeAspect="1" noChangeShapeType="1"/>
            </p:cNvSpPr>
            <p:nvPr/>
          </p:nvSpPr>
          <p:spPr bwMode="auto">
            <a:xfrm flipV="1">
              <a:off x="4959"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0" name="Line 49">
              <a:extLst>
                <a:ext uri="{FF2B5EF4-FFF2-40B4-BE49-F238E27FC236}">
                  <a16:creationId xmlns:a16="http://schemas.microsoft.com/office/drawing/2014/main" id="{6D22F160-4D9D-4F5A-A093-0A8DE86A8B51}"/>
                </a:ext>
              </a:extLst>
            </p:cNvPr>
            <p:cNvSpPr>
              <a:spLocks noChangeAspect="1" noChangeShapeType="1"/>
            </p:cNvSpPr>
            <p:nvPr/>
          </p:nvSpPr>
          <p:spPr bwMode="auto">
            <a:xfrm>
              <a:off x="3522" y="2425"/>
              <a:ext cx="1467"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1" name="Line 50">
              <a:extLst>
                <a:ext uri="{FF2B5EF4-FFF2-40B4-BE49-F238E27FC236}">
                  <a16:creationId xmlns:a16="http://schemas.microsoft.com/office/drawing/2014/main" id="{9313E269-340C-49ED-9E9A-F23819E670A3}"/>
                </a:ext>
              </a:extLst>
            </p:cNvPr>
            <p:cNvSpPr>
              <a:spLocks noChangeAspect="1" noChangeShapeType="1"/>
            </p:cNvSpPr>
            <p:nvPr/>
          </p:nvSpPr>
          <p:spPr bwMode="auto">
            <a:xfrm>
              <a:off x="3522" y="2536"/>
              <a:ext cx="147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2" name="Line 51">
              <a:extLst>
                <a:ext uri="{FF2B5EF4-FFF2-40B4-BE49-F238E27FC236}">
                  <a16:creationId xmlns:a16="http://schemas.microsoft.com/office/drawing/2014/main" id="{1B52F23D-BED6-47D5-B168-E7257A8F1440}"/>
                </a:ext>
              </a:extLst>
            </p:cNvPr>
            <p:cNvSpPr>
              <a:spLocks noChangeAspect="1" noChangeShapeType="1"/>
            </p:cNvSpPr>
            <p:nvPr/>
          </p:nvSpPr>
          <p:spPr bwMode="auto">
            <a:xfrm>
              <a:off x="3522" y="2648"/>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3" name="Line 52">
              <a:extLst>
                <a:ext uri="{FF2B5EF4-FFF2-40B4-BE49-F238E27FC236}">
                  <a16:creationId xmlns:a16="http://schemas.microsoft.com/office/drawing/2014/main" id="{CF1CD940-ADB6-43FA-BD3C-38CA8A1FEFEA}"/>
                </a:ext>
              </a:extLst>
            </p:cNvPr>
            <p:cNvSpPr>
              <a:spLocks noChangeAspect="1" noChangeShapeType="1"/>
            </p:cNvSpPr>
            <p:nvPr/>
          </p:nvSpPr>
          <p:spPr bwMode="auto">
            <a:xfrm>
              <a:off x="3522" y="2759"/>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4" name="Line 53">
              <a:extLst>
                <a:ext uri="{FF2B5EF4-FFF2-40B4-BE49-F238E27FC236}">
                  <a16:creationId xmlns:a16="http://schemas.microsoft.com/office/drawing/2014/main" id="{A4370F1B-5ABC-4966-A9B7-768BF340D47B}"/>
                </a:ext>
              </a:extLst>
            </p:cNvPr>
            <p:cNvSpPr>
              <a:spLocks noChangeAspect="1" noChangeShapeType="1"/>
            </p:cNvSpPr>
            <p:nvPr/>
          </p:nvSpPr>
          <p:spPr bwMode="auto">
            <a:xfrm>
              <a:off x="3522" y="2870"/>
              <a:ext cx="14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5" name="Line 54">
              <a:extLst>
                <a:ext uri="{FF2B5EF4-FFF2-40B4-BE49-F238E27FC236}">
                  <a16:creationId xmlns:a16="http://schemas.microsoft.com/office/drawing/2014/main" id="{062602B8-D235-45C0-863B-85F82FBBCF19}"/>
                </a:ext>
              </a:extLst>
            </p:cNvPr>
            <p:cNvSpPr>
              <a:spLocks noChangeAspect="1" noChangeShapeType="1"/>
            </p:cNvSpPr>
            <p:nvPr/>
          </p:nvSpPr>
          <p:spPr bwMode="auto">
            <a:xfrm>
              <a:off x="3522" y="2982"/>
              <a:ext cx="14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6" name="Line 55">
              <a:extLst>
                <a:ext uri="{FF2B5EF4-FFF2-40B4-BE49-F238E27FC236}">
                  <a16:creationId xmlns:a16="http://schemas.microsoft.com/office/drawing/2014/main" id="{74935A84-31BA-4062-A57D-A252D26993DA}"/>
                </a:ext>
              </a:extLst>
            </p:cNvPr>
            <p:cNvSpPr>
              <a:spLocks noChangeAspect="1" noChangeShapeType="1"/>
            </p:cNvSpPr>
            <p:nvPr/>
          </p:nvSpPr>
          <p:spPr bwMode="auto">
            <a:xfrm>
              <a:off x="3522" y="3093"/>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7" name="Line 56">
              <a:extLst>
                <a:ext uri="{FF2B5EF4-FFF2-40B4-BE49-F238E27FC236}">
                  <a16:creationId xmlns:a16="http://schemas.microsoft.com/office/drawing/2014/main" id="{D84F39D8-D473-448F-AF76-0FB123F5A75C}"/>
                </a:ext>
              </a:extLst>
            </p:cNvPr>
            <p:cNvSpPr>
              <a:spLocks noChangeAspect="1" noChangeShapeType="1"/>
            </p:cNvSpPr>
            <p:nvPr/>
          </p:nvSpPr>
          <p:spPr bwMode="auto">
            <a:xfrm>
              <a:off x="3522" y="3205"/>
              <a:ext cx="147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8" name="Line 57">
              <a:extLst>
                <a:ext uri="{FF2B5EF4-FFF2-40B4-BE49-F238E27FC236}">
                  <a16:creationId xmlns:a16="http://schemas.microsoft.com/office/drawing/2014/main" id="{409A081D-0CBD-4EA0-9145-B3577A7FD1F2}"/>
                </a:ext>
              </a:extLst>
            </p:cNvPr>
            <p:cNvSpPr>
              <a:spLocks noChangeAspect="1" noChangeShapeType="1"/>
            </p:cNvSpPr>
            <p:nvPr/>
          </p:nvSpPr>
          <p:spPr bwMode="auto">
            <a:xfrm>
              <a:off x="3522" y="2202"/>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6659" name="Line 58">
              <a:extLst>
                <a:ext uri="{FF2B5EF4-FFF2-40B4-BE49-F238E27FC236}">
                  <a16:creationId xmlns:a16="http://schemas.microsoft.com/office/drawing/2014/main" id="{3F7E71A3-64A1-4224-AD1E-063A4AB45400}"/>
                </a:ext>
              </a:extLst>
            </p:cNvPr>
            <p:cNvSpPr>
              <a:spLocks noChangeAspect="1" noChangeShapeType="1"/>
            </p:cNvSpPr>
            <p:nvPr/>
          </p:nvSpPr>
          <p:spPr bwMode="auto">
            <a:xfrm>
              <a:off x="3522" y="2313"/>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1060923" name="Freeform 59">
            <a:extLst>
              <a:ext uri="{FF2B5EF4-FFF2-40B4-BE49-F238E27FC236}">
                <a16:creationId xmlns:a16="http://schemas.microsoft.com/office/drawing/2014/main" id="{82360F41-6349-4AE2-9826-0A35C17A55BF}"/>
              </a:ext>
            </a:extLst>
          </p:cNvPr>
          <p:cNvSpPr>
            <a:spLocks noChangeAspect="1"/>
          </p:cNvSpPr>
          <p:nvPr/>
        </p:nvSpPr>
        <p:spPr bwMode="auto">
          <a:xfrm>
            <a:off x="5605463" y="3776663"/>
            <a:ext cx="2967037" cy="911225"/>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60924" name="Freeform 60">
            <a:extLst>
              <a:ext uri="{FF2B5EF4-FFF2-40B4-BE49-F238E27FC236}">
                <a16:creationId xmlns:a16="http://schemas.microsoft.com/office/drawing/2014/main" id="{04C23DC1-1A05-431A-B284-EA2064672EFB}"/>
              </a:ext>
            </a:extLst>
          </p:cNvPr>
          <p:cNvSpPr>
            <a:spLocks noChangeAspect="1"/>
          </p:cNvSpPr>
          <p:nvPr/>
        </p:nvSpPr>
        <p:spPr bwMode="auto">
          <a:xfrm>
            <a:off x="5614988" y="4076700"/>
            <a:ext cx="2759075" cy="849313"/>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60925" name="Freeform 61">
            <a:extLst>
              <a:ext uri="{FF2B5EF4-FFF2-40B4-BE49-F238E27FC236}">
                <a16:creationId xmlns:a16="http://schemas.microsoft.com/office/drawing/2014/main" id="{CDC776C7-D0D8-4A3C-AD7C-C8CDC8D5DD19}"/>
              </a:ext>
            </a:extLst>
          </p:cNvPr>
          <p:cNvSpPr>
            <a:spLocks noChangeAspect="1"/>
          </p:cNvSpPr>
          <p:nvPr/>
        </p:nvSpPr>
        <p:spPr bwMode="auto">
          <a:xfrm>
            <a:off x="5614988" y="4368800"/>
            <a:ext cx="2462212" cy="757238"/>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60926" name="Freeform 62">
            <a:extLst>
              <a:ext uri="{FF2B5EF4-FFF2-40B4-BE49-F238E27FC236}">
                <a16:creationId xmlns:a16="http://schemas.microsoft.com/office/drawing/2014/main" id="{DA0A85CE-FD68-4504-8ECA-AAA632AB40C7}"/>
              </a:ext>
            </a:extLst>
          </p:cNvPr>
          <p:cNvSpPr>
            <a:spLocks noChangeAspect="1"/>
          </p:cNvSpPr>
          <p:nvPr/>
        </p:nvSpPr>
        <p:spPr bwMode="auto">
          <a:xfrm>
            <a:off x="5588000" y="3484563"/>
            <a:ext cx="3173413" cy="976312"/>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6" name="Text Box 6">
            <a:extLst>
              <a:ext uri="{FF2B5EF4-FFF2-40B4-BE49-F238E27FC236}">
                <a16:creationId xmlns:a16="http://schemas.microsoft.com/office/drawing/2014/main" id="{B864E5AE-4439-44DD-9C0A-FFE2776EF066}"/>
              </a:ext>
            </a:extLst>
          </p:cNvPr>
          <p:cNvSpPr txBox="1">
            <a:spLocks noChangeArrowheads="1"/>
          </p:cNvSpPr>
          <p:nvPr/>
        </p:nvSpPr>
        <p:spPr bwMode="auto">
          <a:xfrm>
            <a:off x="5367338" y="5456238"/>
            <a:ext cx="1844675" cy="646112"/>
          </a:xfrm>
          <a:prstGeom prst="rect">
            <a:avLst/>
          </a:prstGeom>
          <a:solidFill>
            <a:schemeClr val="bg2">
              <a:alpha val="74901"/>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 rIns="18288">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a:spcBef>
                <a:spcPct val="50000"/>
              </a:spcBef>
            </a:pPr>
            <a:r>
              <a:rPr lang="en-US" altLang="en-US" sz="1800">
                <a:solidFill>
                  <a:schemeClr val="bg1"/>
                </a:solidFill>
                <a:latin typeface="Arial" panose="020B0604020202020204" pitchFamily="34" charset="0"/>
              </a:rPr>
              <a:t>Affinity Law Predictions</a:t>
            </a:r>
          </a:p>
        </p:txBody>
      </p:sp>
    </p:spTree>
    <p:extLst>
      <p:ext uri="{BB962C8B-B14F-4D97-AF65-F5344CB8AC3E}">
        <p14:creationId xmlns:p14="http://schemas.microsoft.com/office/powerpoint/2010/main" val="273950909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1060926"/>
                                        </p:tgtEl>
                                        <p:attrNameLst>
                                          <p:attrName>style.visibility</p:attrName>
                                        </p:attrNameLst>
                                      </p:cBhvr>
                                      <p:to>
                                        <p:strVal val="visible"/>
                                      </p:to>
                                    </p:set>
                                    <p:animEffect transition="in" filter="wipe(left)">
                                      <p:cBhvr>
                                        <p:cTn id="15" dur="500"/>
                                        <p:tgtEl>
                                          <p:spTgt spid="10609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060923"/>
                                        </p:tgtEl>
                                        <p:attrNameLst>
                                          <p:attrName>style.visibility</p:attrName>
                                        </p:attrNameLst>
                                      </p:cBhvr>
                                      <p:to>
                                        <p:strVal val="visible"/>
                                      </p:to>
                                    </p:set>
                                    <p:animEffect transition="in" filter="wipe(left)">
                                      <p:cBhvr>
                                        <p:cTn id="20" dur="500"/>
                                        <p:tgtEl>
                                          <p:spTgt spid="1060923"/>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1060924"/>
                                        </p:tgtEl>
                                        <p:attrNameLst>
                                          <p:attrName>style.visibility</p:attrName>
                                        </p:attrNameLst>
                                      </p:cBhvr>
                                      <p:to>
                                        <p:strVal val="visible"/>
                                      </p:to>
                                    </p:set>
                                    <p:animEffect transition="in" filter="wipe(left)">
                                      <p:cBhvr>
                                        <p:cTn id="24" dur="500"/>
                                        <p:tgtEl>
                                          <p:spTgt spid="1060924"/>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1060925"/>
                                        </p:tgtEl>
                                        <p:attrNameLst>
                                          <p:attrName>style.visibility</p:attrName>
                                        </p:attrNameLst>
                                      </p:cBhvr>
                                      <p:to>
                                        <p:strVal val="visible"/>
                                      </p:to>
                                    </p:set>
                                    <p:animEffect transition="in" filter="wipe(left)">
                                      <p:cBhvr>
                                        <p:cTn id="28" dur="500"/>
                                        <p:tgtEl>
                                          <p:spTgt spid="1060925"/>
                                        </p:tgtEl>
                                      </p:cBhvr>
                                    </p:animEffect>
                                  </p:childTnLst>
                                </p:cTn>
                              </p:par>
                            </p:childTnLst>
                          </p:cTn>
                        </p:par>
                        <p:par>
                          <p:cTn id="29" fill="hold" nodeType="afterGroup">
                            <p:stCondLst>
                              <p:cond delay="1500"/>
                            </p:stCondLst>
                            <p:childTnLst>
                              <p:par>
                                <p:cTn id="30" presetID="9" presetClass="entr" presetSubtype="0" fill="hold" grpId="0" nodeType="after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dissolve">
                                      <p:cBhvr>
                                        <p:cTn id="3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7B2C604B-1C04-4D21-A6DA-56BD0A158441}"/>
              </a:ext>
            </a:extLst>
          </p:cNvPr>
          <p:cNvSpPr>
            <a:spLocks noGrp="1" noChangeArrowheads="1"/>
          </p:cNvSpPr>
          <p:nvPr>
            <p:ph type="title"/>
          </p:nvPr>
        </p:nvSpPr>
        <p:spPr/>
        <p:txBody>
          <a:bodyPr/>
          <a:lstStyle/>
          <a:p>
            <a:pPr eaLnBrk="1" hangingPunct="1"/>
            <a:r>
              <a:rPr lang="en-US" altLang="en-US"/>
              <a:t>Applying the Affinity Laws To Predict Performance</a:t>
            </a:r>
          </a:p>
        </p:txBody>
      </p:sp>
      <p:sp>
        <p:nvSpPr>
          <p:cNvPr id="27651" name="Rectangle 4">
            <a:extLst>
              <a:ext uri="{FF2B5EF4-FFF2-40B4-BE49-F238E27FC236}">
                <a16:creationId xmlns:a16="http://schemas.microsoft.com/office/drawing/2014/main" id="{6B315F3D-8F7C-4B5B-AE21-ECEAA7FAF9EB}"/>
              </a:ext>
            </a:extLst>
          </p:cNvPr>
          <p:cNvSpPr>
            <a:spLocks noGrp="1" noChangeArrowheads="1"/>
          </p:cNvSpPr>
          <p:nvPr>
            <p:ph idx="1"/>
          </p:nvPr>
        </p:nvSpPr>
        <p:spPr/>
        <p:txBody>
          <a:bodyPr/>
          <a:lstStyle/>
          <a:p>
            <a:pPr eaLnBrk="1" hangingPunct="1"/>
            <a:r>
              <a:rPr lang="en-US" altLang="en-US"/>
              <a:t>Changing the impeller outside diameter with out changing the eye diameter and casing size is different</a:t>
            </a:r>
          </a:p>
          <a:p>
            <a:pPr eaLnBrk="1" hangingPunct="1"/>
            <a:endParaRPr lang="en-US" altLang="en-US"/>
          </a:p>
        </p:txBody>
      </p:sp>
      <p:pic>
        <p:nvPicPr>
          <p:cNvPr id="27652" name="Picture 2" descr="Big B&amp;G Pump No Impeller">
            <a:extLst>
              <a:ext uri="{FF2B5EF4-FFF2-40B4-BE49-F238E27FC236}">
                <a16:creationId xmlns:a16="http://schemas.microsoft.com/office/drawing/2014/main" id="{8F23A7E6-59C4-4965-A926-2DBBC69CB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3162300"/>
            <a:ext cx="4827588"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a:extLst>
              <a:ext uri="{FF2B5EF4-FFF2-40B4-BE49-F238E27FC236}">
                <a16:creationId xmlns:a16="http://schemas.microsoft.com/office/drawing/2014/main" id="{9F057090-1929-4A9A-82E6-836FB0D916A3}"/>
              </a:ext>
            </a:extLst>
          </p:cNvPr>
          <p:cNvSpPr txBox="1">
            <a:spLocks noChangeArrowheads="1"/>
          </p:cNvSpPr>
          <p:nvPr/>
        </p:nvSpPr>
        <p:spPr bwMode="auto">
          <a:xfrm>
            <a:off x="1125538" y="5949950"/>
            <a:ext cx="1955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i="1">
                <a:latin typeface="Times New Roman" panose="02020603050405020304" pitchFamily="18" charset="0"/>
              </a:rPr>
              <a:t>Pump drawing courtesy of Bell and Gossett</a:t>
            </a:r>
          </a:p>
        </p:txBody>
      </p:sp>
      <p:grpSp>
        <p:nvGrpSpPr>
          <p:cNvPr id="27654" name="Group 21">
            <a:extLst>
              <a:ext uri="{FF2B5EF4-FFF2-40B4-BE49-F238E27FC236}">
                <a16:creationId xmlns:a16="http://schemas.microsoft.com/office/drawing/2014/main" id="{3E53D35E-DBAE-4459-8E6E-83110B187873}"/>
              </a:ext>
            </a:extLst>
          </p:cNvPr>
          <p:cNvGrpSpPr>
            <a:grpSpLocks/>
          </p:cNvGrpSpPr>
          <p:nvPr/>
        </p:nvGrpSpPr>
        <p:grpSpPr bwMode="auto">
          <a:xfrm>
            <a:off x="984250" y="3765550"/>
            <a:ext cx="319088" cy="930275"/>
            <a:chOff x="969" y="2302"/>
            <a:chExt cx="201" cy="586"/>
          </a:xfrm>
        </p:grpSpPr>
        <p:grpSp>
          <p:nvGrpSpPr>
            <p:cNvPr id="27686" name="Group 22">
              <a:extLst>
                <a:ext uri="{FF2B5EF4-FFF2-40B4-BE49-F238E27FC236}">
                  <a16:creationId xmlns:a16="http://schemas.microsoft.com/office/drawing/2014/main" id="{924119F8-5411-4F48-A493-5B16826D449B}"/>
                </a:ext>
              </a:extLst>
            </p:cNvPr>
            <p:cNvGrpSpPr>
              <a:grpSpLocks/>
            </p:cNvGrpSpPr>
            <p:nvPr/>
          </p:nvGrpSpPr>
          <p:grpSpPr bwMode="auto">
            <a:xfrm>
              <a:off x="972" y="2302"/>
              <a:ext cx="193" cy="293"/>
              <a:chOff x="836" y="2178"/>
              <a:chExt cx="193" cy="293"/>
            </a:xfrm>
          </p:grpSpPr>
          <p:sp>
            <p:nvSpPr>
              <p:cNvPr id="27696" name="Line 23">
                <a:extLst>
                  <a:ext uri="{FF2B5EF4-FFF2-40B4-BE49-F238E27FC236}">
                    <a16:creationId xmlns:a16="http://schemas.microsoft.com/office/drawing/2014/main" id="{26D984DC-95A5-4B13-ABB5-3FC1E4389FA8}"/>
                  </a:ext>
                </a:extLst>
              </p:cNvPr>
              <p:cNvSpPr>
                <a:spLocks noChangeShapeType="1"/>
              </p:cNvSpPr>
              <p:nvPr/>
            </p:nvSpPr>
            <p:spPr bwMode="auto">
              <a:xfrm>
                <a:off x="1029" y="2178"/>
                <a:ext cx="0" cy="2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7697" name="Line 24">
                <a:extLst>
                  <a:ext uri="{FF2B5EF4-FFF2-40B4-BE49-F238E27FC236}">
                    <a16:creationId xmlns:a16="http://schemas.microsoft.com/office/drawing/2014/main" id="{8E7985AA-D172-44F3-9835-9D6CD7043997}"/>
                  </a:ext>
                </a:extLst>
              </p:cNvPr>
              <p:cNvSpPr>
                <a:spLocks noChangeShapeType="1"/>
              </p:cNvSpPr>
              <p:nvPr/>
            </p:nvSpPr>
            <p:spPr bwMode="auto">
              <a:xfrm flipH="1">
                <a:off x="945" y="2181"/>
                <a:ext cx="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7698" name="Freeform 25">
                <a:extLst>
                  <a:ext uri="{FF2B5EF4-FFF2-40B4-BE49-F238E27FC236}">
                    <a16:creationId xmlns:a16="http://schemas.microsoft.com/office/drawing/2014/main" id="{9F6B9C24-2294-47C8-BFAB-D22230D62DC0}"/>
                  </a:ext>
                </a:extLst>
              </p:cNvPr>
              <p:cNvSpPr>
                <a:spLocks/>
              </p:cNvSpPr>
              <p:nvPr/>
            </p:nvSpPr>
            <p:spPr bwMode="auto">
              <a:xfrm>
                <a:off x="837" y="2178"/>
                <a:ext cx="106" cy="222"/>
              </a:xfrm>
              <a:custGeom>
                <a:avLst/>
                <a:gdLst>
                  <a:gd name="T0" fmla="*/ 105 w 106"/>
                  <a:gd name="T1" fmla="*/ 0 h 222"/>
                  <a:gd name="T2" fmla="*/ 105 w 106"/>
                  <a:gd name="T3" fmla="*/ 63 h 222"/>
                  <a:gd name="T4" fmla="*/ 96 w 106"/>
                  <a:gd name="T5" fmla="*/ 159 h 222"/>
                  <a:gd name="T6" fmla="*/ 57 w 106"/>
                  <a:gd name="T7" fmla="*/ 210 h 222"/>
                  <a:gd name="T8" fmla="*/ 0 w 106"/>
                  <a:gd name="T9" fmla="*/ 222 h 222"/>
                  <a:gd name="T10" fmla="*/ 0 60000 65536"/>
                  <a:gd name="T11" fmla="*/ 0 60000 65536"/>
                  <a:gd name="T12" fmla="*/ 0 60000 65536"/>
                  <a:gd name="T13" fmla="*/ 0 60000 65536"/>
                  <a:gd name="T14" fmla="*/ 0 60000 65536"/>
                  <a:gd name="T15" fmla="*/ 0 w 106"/>
                  <a:gd name="T16" fmla="*/ 0 h 222"/>
                  <a:gd name="T17" fmla="*/ 106 w 106"/>
                  <a:gd name="T18" fmla="*/ 222 h 222"/>
                </a:gdLst>
                <a:ahLst/>
                <a:cxnLst>
                  <a:cxn ang="T10">
                    <a:pos x="T0" y="T1"/>
                  </a:cxn>
                  <a:cxn ang="T11">
                    <a:pos x="T2" y="T3"/>
                  </a:cxn>
                  <a:cxn ang="T12">
                    <a:pos x="T4" y="T5"/>
                  </a:cxn>
                  <a:cxn ang="T13">
                    <a:pos x="T6" y="T7"/>
                  </a:cxn>
                  <a:cxn ang="T14">
                    <a:pos x="T8" y="T9"/>
                  </a:cxn>
                </a:cxnLst>
                <a:rect l="T15" t="T16" r="T17" b="T18"/>
                <a:pathLst>
                  <a:path w="106" h="222">
                    <a:moveTo>
                      <a:pt x="105" y="0"/>
                    </a:moveTo>
                    <a:cubicBezTo>
                      <a:pt x="105" y="18"/>
                      <a:pt x="106" y="37"/>
                      <a:pt x="105" y="63"/>
                    </a:cubicBezTo>
                    <a:cubicBezTo>
                      <a:pt x="104" y="89"/>
                      <a:pt x="104" y="135"/>
                      <a:pt x="96" y="159"/>
                    </a:cubicBezTo>
                    <a:cubicBezTo>
                      <a:pt x="88" y="183"/>
                      <a:pt x="73" y="200"/>
                      <a:pt x="57" y="210"/>
                    </a:cubicBezTo>
                    <a:cubicBezTo>
                      <a:pt x="41" y="220"/>
                      <a:pt x="9" y="221"/>
                      <a:pt x="0" y="22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27699" name="Line 26">
                <a:extLst>
                  <a:ext uri="{FF2B5EF4-FFF2-40B4-BE49-F238E27FC236}">
                    <a16:creationId xmlns:a16="http://schemas.microsoft.com/office/drawing/2014/main" id="{00671B11-A8D0-4486-9EC5-FEB2C9BEB1EF}"/>
                  </a:ext>
                </a:extLst>
              </p:cNvPr>
              <p:cNvSpPr>
                <a:spLocks noChangeShapeType="1"/>
              </p:cNvSpPr>
              <p:nvPr/>
            </p:nvSpPr>
            <p:spPr bwMode="auto">
              <a:xfrm>
                <a:off x="836" y="2400"/>
                <a:ext cx="0" cy="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grpSp>
        <p:grpSp>
          <p:nvGrpSpPr>
            <p:cNvPr id="27687" name="Group 27">
              <a:extLst>
                <a:ext uri="{FF2B5EF4-FFF2-40B4-BE49-F238E27FC236}">
                  <a16:creationId xmlns:a16="http://schemas.microsoft.com/office/drawing/2014/main" id="{0FC2EE9D-8600-4F81-AA38-EEFB36E01520}"/>
                </a:ext>
              </a:extLst>
            </p:cNvPr>
            <p:cNvGrpSpPr>
              <a:grpSpLocks/>
            </p:cNvGrpSpPr>
            <p:nvPr/>
          </p:nvGrpSpPr>
          <p:grpSpPr bwMode="auto">
            <a:xfrm flipV="1">
              <a:off x="972" y="2595"/>
              <a:ext cx="193" cy="293"/>
              <a:chOff x="836" y="2178"/>
              <a:chExt cx="193" cy="293"/>
            </a:xfrm>
          </p:grpSpPr>
          <p:sp>
            <p:nvSpPr>
              <p:cNvPr id="27692" name="Line 28">
                <a:extLst>
                  <a:ext uri="{FF2B5EF4-FFF2-40B4-BE49-F238E27FC236}">
                    <a16:creationId xmlns:a16="http://schemas.microsoft.com/office/drawing/2014/main" id="{F36664D4-6CFE-4C14-B9CB-F1834E686943}"/>
                  </a:ext>
                </a:extLst>
              </p:cNvPr>
              <p:cNvSpPr>
                <a:spLocks noChangeShapeType="1"/>
              </p:cNvSpPr>
              <p:nvPr/>
            </p:nvSpPr>
            <p:spPr bwMode="auto">
              <a:xfrm>
                <a:off x="1029" y="2178"/>
                <a:ext cx="0" cy="2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7693" name="Line 29">
                <a:extLst>
                  <a:ext uri="{FF2B5EF4-FFF2-40B4-BE49-F238E27FC236}">
                    <a16:creationId xmlns:a16="http://schemas.microsoft.com/office/drawing/2014/main" id="{27836821-FE37-451C-9577-4A58F9AC5C25}"/>
                  </a:ext>
                </a:extLst>
              </p:cNvPr>
              <p:cNvSpPr>
                <a:spLocks noChangeShapeType="1"/>
              </p:cNvSpPr>
              <p:nvPr/>
            </p:nvSpPr>
            <p:spPr bwMode="auto">
              <a:xfrm flipH="1">
                <a:off x="945" y="2181"/>
                <a:ext cx="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7694" name="Freeform 30">
                <a:extLst>
                  <a:ext uri="{FF2B5EF4-FFF2-40B4-BE49-F238E27FC236}">
                    <a16:creationId xmlns:a16="http://schemas.microsoft.com/office/drawing/2014/main" id="{C3BD8518-51C1-442F-A2FB-D6D0C5C30754}"/>
                  </a:ext>
                </a:extLst>
              </p:cNvPr>
              <p:cNvSpPr>
                <a:spLocks/>
              </p:cNvSpPr>
              <p:nvPr/>
            </p:nvSpPr>
            <p:spPr bwMode="auto">
              <a:xfrm>
                <a:off x="837" y="2178"/>
                <a:ext cx="106" cy="222"/>
              </a:xfrm>
              <a:custGeom>
                <a:avLst/>
                <a:gdLst>
                  <a:gd name="T0" fmla="*/ 105 w 106"/>
                  <a:gd name="T1" fmla="*/ 0 h 222"/>
                  <a:gd name="T2" fmla="*/ 105 w 106"/>
                  <a:gd name="T3" fmla="*/ 63 h 222"/>
                  <a:gd name="T4" fmla="*/ 96 w 106"/>
                  <a:gd name="T5" fmla="*/ 159 h 222"/>
                  <a:gd name="T6" fmla="*/ 57 w 106"/>
                  <a:gd name="T7" fmla="*/ 210 h 222"/>
                  <a:gd name="T8" fmla="*/ 0 w 106"/>
                  <a:gd name="T9" fmla="*/ 222 h 222"/>
                  <a:gd name="T10" fmla="*/ 0 60000 65536"/>
                  <a:gd name="T11" fmla="*/ 0 60000 65536"/>
                  <a:gd name="T12" fmla="*/ 0 60000 65536"/>
                  <a:gd name="T13" fmla="*/ 0 60000 65536"/>
                  <a:gd name="T14" fmla="*/ 0 60000 65536"/>
                  <a:gd name="T15" fmla="*/ 0 w 106"/>
                  <a:gd name="T16" fmla="*/ 0 h 222"/>
                  <a:gd name="T17" fmla="*/ 106 w 106"/>
                  <a:gd name="T18" fmla="*/ 222 h 222"/>
                </a:gdLst>
                <a:ahLst/>
                <a:cxnLst>
                  <a:cxn ang="T10">
                    <a:pos x="T0" y="T1"/>
                  </a:cxn>
                  <a:cxn ang="T11">
                    <a:pos x="T2" y="T3"/>
                  </a:cxn>
                  <a:cxn ang="T12">
                    <a:pos x="T4" y="T5"/>
                  </a:cxn>
                  <a:cxn ang="T13">
                    <a:pos x="T6" y="T7"/>
                  </a:cxn>
                  <a:cxn ang="T14">
                    <a:pos x="T8" y="T9"/>
                  </a:cxn>
                </a:cxnLst>
                <a:rect l="T15" t="T16" r="T17" b="T18"/>
                <a:pathLst>
                  <a:path w="106" h="222">
                    <a:moveTo>
                      <a:pt x="105" y="0"/>
                    </a:moveTo>
                    <a:cubicBezTo>
                      <a:pt x="105" y="18"/>
                      <a:pt x="106" y="37"/>
                      <a:pt x="105" y="63"/>
                    </a:cubicBezTo>
                    <a:cubicBezTo>
                      <a:pt x="104" y="89"/>
                      <a:pt x="104" y="135"/>
                      <a:pt x="96" y="159"/>
                    </a:cubicBezTo>
                    <a:cubicBezTo>
                      <a:pt x="88" y="183"/>
                      <a:pt x="73" y="200"/>
                      <a:pt x="57" y="210"/>
                    </a:cubicBezTo>
                    <a:cubicBezTo>
                      <a:pt x="41" y="220"/>
                      <a:pt x="9" y="221"/>
                      <a:pt x="0" y="22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27695" name="Line 31">
                <a:extLst>
                  <a:ext uri="{FF2B5EF4-FFF2-40B4-BE49-F238E27FC236}">
                    <a16:creationId xmlns:a16="http://schemas.microsoft.com/office/drawing/2014/main" id="{B1AE4906-BB4A-411C-9063-E896E7A5EE13}"/>
                  </a:ext>
                </a:extLst>
              </p:cNvPr>
              <p:cNvSpPr>
                <a:spLocks noChangeShapeType="1"/>
              </p:cNvSpPr>
              <p:nvPr/>
            </p:nvSpPr>
            <p:spPr bwMode="auto">
              <a:xfrm>
                <a:off x="836" y="2400"/>
                <a:ext cx="0" cy="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grpSp>
        <p:sp>
          <p:nvSpPr>
            <p:cNvPr id="27688" name="Rectangle 32">
              <a:extLst>
                <a:ext uri="{FF2B5EF4-FFF2-40B4-BE49-F238E27FC236}">
                  <a16:creationId xmlns:a16="http://schemas.microsoft.com/office/drawing/2014/main" id="{BA8E42F8-D1E0-4595-9AC0-C083F408C8AB}"/>
                </a:ext>
              </a:extLst>
            </p:cNvPr>
            <p:cNvSpPr>
              <a:spLocks noChangeArrowheads="1"/>
            </p:cNvSpPr>
            <p:nvPr/>
          </p:nvSpPr>
          <p:spPr bwMode="auto">
            <a:xfrm>
              <a:off x="1082" y="2404"/>
              <a:ext cx="88" cy="37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27689" name="Rectangle 33">
              <a:extLst>
                <a:ext uri="{FF2B5EF4-FFF2-40B4-BE49-F238E27FC236}">
                  <a16:creationId xmlns:a16="http://schemas.microsoft.com/office/drawing/2014/main" id="{82E4F7BB-E25B-4410-8268-6689421C5C41}"/>
                </a:ext>
              </a:extLst>
            </p:cNvPr>
            <p:cNvSpPr>
              <a:spLocks noChangeArrowheads="1"/>
            </p:cNvSpPr>
            <p:nvPr/>
          </p:nvSpPr>
          <p:spPr bwMode="auto">
            <a:xfrm>
              <a:off x="969" y="2518"/>
              <a:ext cx="183" cy="149"/>
            </a:xfrm>
            <a:prstGeom prst="rect">
              <a:avLst/>
            </a:prstGeom>
            <a:solidFill>
              <a:srgbClr val="FFCC00"/>
            </a:solidFill>
            <a:ln w="9525" algn="ctr">
              <a:solidFill>
                <a:srgbClr val="FFCC00"/>
              </a:solidFill>
              <a:miter lim="800000"/>
              <a:headEnd/>
              <a:tailEnd/>
            </a:ln>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27690" name="Freeform 34">
              <a:extLst>
                <a:ext uri="{FF2B5EF4-FFF2-40B4-BE49-F238E27FC236}">
                  <a16:creationId xmlns:a16="http://schemas.microsoft.com/office/drawing/2014/main" id="{7B5B3722-12DD-4634-B4F8-A9C55AC6C81C}"/>
                </a:ext>
              </a:extLst>
            </p:cNvPr>
            <p:cNvSpPr>
              <a:spLocks/>
            </p:cNvSpPr>
            <p:nvPr/>
          </p:nvSpPr>
          <p:spPr bwMode="auto">
            <a:xfrm>
              <a:off x="1006" y="2457"/>
              <a:ext cx="88" cy="71"/>
            </a:xfrm>
            <a:custGeom>
              <a:avLst/>
              <a:gdLst>
                <a:gd name="T0" fmla="*/ 0 w 88"/>
                <a:gd name="T1" fmla="*/ 64 h 71"/>
                <a:gd name="T2" fmla="*/ 29 w 88"/>
                <a:gd name="T3" fmla="*/ 57 h 71"/>
                <a:gd name="T4" fmla="*/ 50 w 88"/>
                <a:gd name="T5" fmla="*/ 45 h 71"/>
                <a:gd name="T6" fmla="*/ 60 w 88"/>
                <a:gd name="T7" fmla="*/ 31 h 71"/>
                <a:gd name="T8" fmla="*/ 77 w 88"/>
                <a:gd name="T9" fmla="*/ 0 h 71"/>
                <a:gd name="T10" fmla="*/ 86 w 88"/>
                <a:gd name="T11" fmla="*/ 37 h 71"/>
                <a:gd name="T12" fmla="*/ 78 w 88"/>
                <a:gd name="T13" fmla="*/ 61 h 71"/>
                <a:gd name="T14" fmla="*/ 18 w 88"/>
                <a:gd name="T15" fmla="*/ 64 h 71"/>
                <a:gd name="T16" fmla="*/ 0 w 88"/>
                <a:gd name="T17" fmla="*/ 64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71"/>
                <a:gd name="T29" fmla="*/ 88 w 88"/>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71">
                  <a:moveTo>
                    <a:pt x="0" y="64"/>
                  </a:moveTo>
                  <a:cubicBezTo>
                    <a:pt x="14" y="63"/>
                    <a:pt x="17" y="59"/>
                    <a:pt x="29" y="57"/>
                  </a:cubicBezTo>
                  <a:cubicBezTo>
                    <a:pt x="36" y="52"/>
                    <a:pt x="42" y="47"/>
                    <a:pt x="50" y="45"/>
                  </a:cubicBezTo>
                  <a:cubicBezTo>
                    <a:pt x="53" y="40"/>
                    <a:pt x="60" y="31"/>
                    <a:pt x="60" y="31"/>
                  </a:cubicBezTo>
                  <a:cubicBezTo>
                    <a:pt x="65" y="16"/>
                    <a:pt x="63" y="9"/>
                    <a:pt x="77" y="0"/>
                  </a:cubicBezTo>
                  <a:cubicBezTo>
                    <a:pt x="85" y="11"/>
                    <a:pt x="80" y="25"/>
                    <a:pt x="86" y="37"/>
                  </a:cubicBezTo>
                  <a:cubicBezTo>
                    <a:pt x="85" y="46"/>
                    <a:pt x="88" y="59"/>
                    <a:pt x="78" y="61"/>
                  </a:cubicBezTo>
                  <a:cubicBezTo>
                    <a:pt x="58" y="59"/>
                    <a:pt x="38" y="61"/>
                    <a:pt x="18" y="64"/>
                  </a:cubicBezTo>
                  <a:cubicBezTo>
                    <a:pt x="12" y="67"/>
                    <a:pt x="4" y="71"/>
                    <a:pt x="0" y="64"/>
                  </a:cubicBezTo>
                  <a:close/>
                </a:path>
              </a:pathLst>
            </a:custGeom>
            <a:solidFill>
              <a:srgbClr val="FFCC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7691" name="Freeform 35">
              <a:extLst>
                <a:ext uri="{FF2B5EF4-FFF2-40B4-BE49-F238E27FC236}">
                  <a16:creationId xmlns:a16="http://schemas.microsoft.com/office/drawing/2014/main" id="{7F4A29C1-F2D7-48E9-BD4E-072803605BB6}"/>
                </a:ext>
              </a:extLst>
            </p:cNvPr>
            <p:cNvSpPr>
              <a:spLocks/>
            </p:cNvSpPr>
            <p:nvPr/>
          </p:nvSpPr>
          <p:spPr bwMode="auto">
            <a:xfrm flipV="1">
              <a:off x="1005" y="2660"/>
              <a:ext cx="88" cy="71"/>
            </a:xfrm>
            <a:custGeom>
              <a:avLst/>
              <a:gdLst>
                <a:gd name="T0" fmla="*/ 0 w 88"/>
                <a:gd name="T1" fmla="*/ 64 h 71"/>
                <a:gd name="T2" fmla="*/ 29 w 88"/>
                <a:gd name="T3" fmla="*/ 57 h 71"/>
                <a:gd name="T4" fmla="*/ 50 w 88"/>
                <a:gd name="T5" fmla="*/ 45 h 71"/>
                <a:gd name="T6" fmla="*/ 60 w 88"/>
                <a:gd name="T7" fmla="*/ 31 h 71"/>
                <a:gd name="T8" fmla="*/ 77 w 88"/>
                <a:gd name="T9" fmla="*/ 0 h 71"/>
                <a:gd name="T10" fmla="*/ 86 w 88"/>
                <a:gd name="T11" fmla="*/ 37 h 71"/>
                <a:gd name="T12" fmla="*/ 78 w 88"/>
                <a:gd name="T13" fmla="*/ 61 h 71"/>
                <a:gd name="T14" fmla="*/ 18 w 88"/>
                <a:gd name="T15" fmla="*/ 64 h 71"/>
                <a:gd name="T16" fmla="*/ 0 w 88"/>
                <a:gd name="T17" fmla="*/ 64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71"/>
                <a:gd name="T29" fmla="*/ 88 w 88"/>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71">
                  <a:moveTo>
                    <a:pt x="0" y="64"/>
                  </a:moveTo>
                  <a:cubicBezTo>
                    <a:pt x="14" y="63"/>
                    <a:pt x="17" y="59"/>
                    <a:pt x="29" y="57"/>
                  </a:cubicBezTo>
                  <a:cubicBezTo>
                    <a:pt x="36" y="52"/>
                    <a:pt x="42" y="47"/>
                    <a:pt x="50" y="45"/>
                  </a:cubicBezTo>
                  <a:cubicBezTo>
                    <a:pt x="53" y="40"/>
                    <a:pt x="60" y="31"/>
                    <a:pt x="60" y="31"/>
                  </a:cubicBezTo>
                  <a:cubicBezTo>
                    <a:pt x="65" y="16"/>
                    <a:pt x="63" y="9"/>
                    <a:pt x="77" y="0"/>
                  </a:cubicBezTo>
                  <a:cubicBezTo>
                    <a:pt x="85" y="11"/>
                    <a:pt x="80" y="25"/>
                    <a:pt x="86" y="37"/>
                  </a:cubicBezTo>
                  <a:cubicBezTo>
                    <a:pt x="85" y="46"/>
                    <a:pt x="88" y="59"/>
                    <a:pt x="78" y="61"/>
                  </a:cubicBezTo>
                  <a:cubicBezTo>
                    <a:pt x="58" y="59"/>
                    <a:pt x="38" y="61"/>
                    <a:pt x="18" y="64"/>
                  </a:cubicBezTo>
                  <a:cubicBezTo>
                    <a:pt x="12" y="67"/>
                    <a:pt x="4" y="71"/>
                    <a:pt x="0" y="64"/>
                  </a:cubicBezTo>
                  <a:close/>
                </a:path>
              </a:pathLst>
            </a:custGeom>
            <a:solidFill>
              <a:srgbClr val="FFCC00"/>
            </a:solidFill>
            <a:ln w="9525" cap="flat" cmpd="sng">
              <a:solidFill>
                <a:srgbClr val="FFCC00"/>
              </a:solidFill>
              <a:prstDash val="solid"/>
              <a:round/>
              <a:headEnd/>
              <a:tailEnd/>
            </a:ln>
          </p:spPr>
          <p:txBody>
            <a:bodyPr wrap="none" anchor="ctr"/>
            <a:lstStyle/>
            <a:p>
              <a:endParaRPr lang="en-US"/>
            </a:p>
          </p:txBody>
        </p:sp>
      </p:grpSp>
      <p:grpSp>
        <p:nvGrpSpPr>
          <p:cNvPr id="27655" name="Group 36">
            <a:extLst>
              <a:ext uri="{FF2B5EF4-FFF2-40B4-BE49-F238E27FC236}">
                <a16:creationId xmlns:a16="http://schemas.microsoft.com/office/drawing/2014/main" id="{019F8E68-0E00-4DB2-B361-81843444B17E}"/>
              </a:ext>
            </a:extLst>
          </p:cNvPr>
          <p:cNvGrpSpPr>
            <a:grpSpLocks noChangeAspect="1"/>
          </p:cNvGrpSpPr>
          <p:nvPr/>
        </p:nvGrpSpPr>
        <p:grpSpPr bwMode="auto">
          <a:xfrm>
            <a:off x="5592763" y="2935288"/>
            <a:ext cx="3362325" cy="2886075"/>
            <a:chOff x="3522" y="2079"/>
            <a:chExt cx="1475" cy="1266"/>
          </a:xfrm>
        </p:grpSpPr>
        <p:sp>
          <p:nvSpPr>
            <p:cNvPr id="27664" name="Line 37">
              <a:extLst>
                <a:ext uri="{FF2B5EF4-FFF2-40B4-BE49-F238E27FC236}">
                  <a16:creationId xmlns:a16="http://schemas.microsoft.com/office/drawing/2014/main" id="{3E2EA1C3-03AB-490B-B3A0-B3BC57E76787}"/>
                </a:ext>
              </a:extLst>
            </p:cNvPr>
            <p:cNvSpPr>
              <a:spLocks noChangeAspect="1" noChangeShapeType="1"/>
            </p:cNvSpPr>
            <p:nvPr/>
          </p:nvSpPr>
          <p:spPr bwMode="auto">
            <a:xfrm flipV="1">
              <a:off x="3522" y="2079"/>
              <a:ext cx="0" cy="1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5" name="Line 38">
              <a:extLst>
                <a:ext uri="{FF2B5EF4-FFF2-40B4-BE49-F238E27FC236}">
                  <a16:creationId xmlns:a16="http://schemas.microsoft.com/office/drawing/2014/main" id="{34839173-C200-4183-B867-C99407EB4C07}"/>
                </a:ext>
              </a:extLst>
            </p:cNvPr>
            <p:cNvSpPr>
              <a:spLocks noChangeAspect="1" noChangeShapeType="1"/>
            </p:cNvSpPr>
            <p:nvPr/>
          </p:nvSpPr>
          <p:spPr bwMode="auto">
            <a:xfrm>
              <a:off x="3522" y="3345"/>
              <a:ext cx="146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6" name="Line 39">
              <a:extLst>
                <a:ext uri="{FF2B5EF4-FFF2-40B4-BE49-F238E27FC236}">
                  <a16:creationId xmlns:a16="http://schemas.microsoft.com/office/drawing/2014/main" id="{7DB1C537-EDA9-48DF-B82B-2862EB278904}"/>
                </a:ext>
              </a:extLst>
            </p:cNvPr>
            <p:cNvSpPr>
              <a:spLocks noChangeAspect="1" noChangeShapeType="1"/>
            </p:cNvSpPr>
            <p:nvPr/>
          </p:nvSpPr>
          <p:spPr bwMode="auto">
            <a:xfrm flipV="1">
              <a:off x="3666"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7" name="Line 40">
              <a:extLst>
                <a:ext uri="{FF2B5EF4-FFF2-40B4-BE49-F238E27FC236}">
                  <a16:creationId xmlns:a16="http://schemas.microsoft.com/office/drawing/2014/main" id="{3BF76B8B-54DA-446F-9FC9-2046CF21CF17}"/>
                </a:ext>
              </a:extLst>
            </p:cNvPr>
            <p:cNvSpPr>
              <a:spLocks noChangeAspect="1" noChangeShapeType="1"/>
            </p:cNvSpPr>
            <p:nvPr/>
          </p:nvSpPr>
          <p:spPr bwMode="auto">
            <a:xfrm flipV="1">
              <a:off x="3809"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8" name="Line 41">
              <a:extLst>
                <a:ext uri="{FF2B5EF4-FFF2-40B4-BE49-F238E27FC236}">
                  <a16:creationId xmlns:a16="http://schemas.microsoft.com/office/drawing/2014/main" id="{5183B5CD-75C0-41AC-AB2F-0300D4E5DB60}"/>
                </a:ext>
              </a:extLst>
            </p:cNvPr>
            <p:cNvSpPr>
              <a:spLocks noChangeAspect="1" noChangeShapeType="1"/>
            </p:cNvSpPr>
            <p:nvPr/>
          </p:nvSpPr>
          <p:spPr bwMode="auto">
            <a:xfrm flipV="1">
              <a:off x="3953"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69" name="Line 42">
              <a:extLst>
                <a:ext uri="{FF2B5EF4-FFF2-40B4-BE49-F238E27FC236}">
                  <a16:creationId xmlns:a16="http://schemas.microsoft.com/office/drawing/2014/main" id="{65CE7256-7311-49EE-8D7A-D37BD6E68648}"/>
                </a:ext>
              </a:extLst>
            </p:cNvPr>
            <p:cNvSpPr>
              <a:spLocks noChangeAspect="1" noChangeShapeType="1"/>
            </p:cNvSpPr>
            <p:nvPr/>
          </p:nvSpPr>
          <p:spPr bwMode="auto">
            <a:xfrm flipV="1">
              <a:off x="4097"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0" name="Line 43">
              <a:extLst>
                <a:ext uri="{FF2B5EF4-FFF2-40B4-BE49-F238E27FC236}">
                  <a16:creationId xmlns:a16="http://schemas.microsoft.com/office/drawing/2014/main" id="{96E82C9F-E63A-4D2F-96D3-116384650B19}"/>
                </a:ext>
              </a:extLst>
            </p:cNvPr>
            <p:cNvSpPr>
              <a:spLocks noChangeAspect="1" noChangeShapeType="1"/>
            </p:cNvSpPr>
            <p:nvPr/>
          </p:nvSpPr>
          <p:spPr bwMode="auto">
            <a:xfrm flipV="1">
              <a:off x="4241"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1" name="Line 44">
              <a:extLst>
                <a:ext uri="{FF2B5EF4-FFF2-40B4-BE49-F238E27FC236}">
                  <a16:creationId xmlns:a16="http://schemas.microsoft.com/office/drawing/2014/main" id="{6BCC55EE-4F5D-4EA4-9D9A-48C270685073}"/>
                </a:ext>
              </a:extLst>
            </p:cNvPr>
            <p:cNvSpPr>
              <a:spLocks noChangeAspect="1" noChangeShapeType="1"/>
            </p:cNvSpPr>
            <p:nvPr/>
          </p:nvSpPr>
          <p:spPr bwMode="auto">
            <a:xfrm flipV="1">
              <a:off x="4384"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2" name="Line 45">
              <a:extLst>
                <a:ext uri="{FF2B5EF4-FFF2-40B4-BE49-F238E27FC236}">
                  <a16:creationId xmlns:a16="http://schemas.microsoft.com/office/drawing/2014/main" id="{2002D753-04C0-4B79-A0A5-7A877A5CDF3D}"/>
                </a:ext>
              </a:extLst>
            </p:cNvPr>
            <p:cNvSpPr>
              <a:spLocks noChangeAspect="1" noChangeShapeType="1"/>
            </p:cNvSpPr>
            <p:nvPr/>
          </p:nvSpPr>
          <p:spPr bwMode="auto">
            <a:xfrm flipV="1">
              <a:off x="4528"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3" name="Line 46">
              <a:extLst>
                <a:ext uri="{FF2B5EF4-FFF2-40B4-BE49-F238E27FC236}">
                  <a16:creationId xmlns:a16="http://schemas.microsoft.com/office/drawing/2014/main" id="{6E6EB8D9-3DB5-4057-A6CE-CDFA8AB205EA}"/>
                </a:ext>
              </a:extLst>
            </p:cNvPr>
            <p:cNvSpPr>
              <a:spLocks noChangeAspect="1" noChangeShapeType="1"/>
            </p:cNvSpPr>
            <p:nvPr/>
          </p:nvSpPr>
          <p:spPr bwMode="auto">
            <a:xfrm flipV="1">
              <a:off x="4672"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4" name="Line 47">
              <a:extLst>
                <a:ext uri="{FF2B5EF4-FFF2-40B4-BE49-F238E27FC236}">
                  <a16:creationId xmlns:a16="http://schemas.microsoft.com/office/drawing/2014/main" id="{AEA83151-9B01-4D5D-AF4A-F35133558877}"/>
                </a:ext>
              </a:extLst>
            </p:cNvPr>
            <p:cNvSpPr>
              <a:spLocks noChangeAspect="1" noChangeShapeType="1"/>
            </p:cNvSpPr>
            <p:nvPr/>
          </p:nvSpPr>
          <p:spPr bwMode="auto">
            <a:xfrm flipV="1">
              <a:off x="4816"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5" name="Line 48">
              <a:extLst>
                <a:ext uri="{FF2B5EF4-FFF2-40B4-BE49-F238E27FC236}">
                  <a16:creationId xmlns:a16="http://schemas.microsoft.com/office/drawing/2014/main" id="{637BF8AD-4B2C-468C-BC80-15DC1A6C1FD5}"/>
                </a:ext>
              </a:extLst>
            </p:cNvPr>
            <p:cNvSpPr>
              <a:spLocks noChangeAspect="1" noChangeShapeType="1"/>
            </p:cNvSpPr>
            <p:nvPr/>
          </p:nvSpPr>
          <p:spPr bwMode="auto">
            <a:xfrm flipV="1">
              <a:off x="4959"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6" name="Line 49">
              <a:extLst>
                <a:ext uri="{FF2B5EF4-FFF2-40B4-BE49-F238E27FC236}">
                  <a16:creationId xmlns:a16="http://schemas.microsoft.com/office/drawing/2014/main" id="{A4EF2377-F6DC-4EA7-97F2-2A766DDDF317}"/>
                </a:ext>
              </a:extLst>
            </p:cNvPr>
            <p:cNvSpPr>
              <a:spLocks noChangeAspect="1" noChangeShapeType="1"/>
            </p:cNvSpPr>
            <p:nvPr/>
          </p:nvSpPr>
          <p:spPr bwMode="auto">
            <a:xfrm>
              <a:off x="3522" y="2425"/>
              <a:ext cx="1467"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7" name="Line 50">
              <a:extLst>
                <a:ext uri="{FF2B5EF4-FFF2-40B4-BE49-F238E27FC236}">
                  <a16:creationId xmlns:a16="http://schemas.microsoft.com/office/drawing/2014/main" id="{5549EE8C-41A5-42B4-BFE4-1189D1D8E11C}"/>
                </a:ext>
              </a:extLst>
            </p:cNvPr>
            <p:cNvSpPr>
              <a:spLocks noChangeAspect="1" noChangeShapeType="1"/>
            </p:cNvSpPr>
            <p:nvPr/>
          </p:nvSpPr>
          <p:spPr bwMode="auto">
            <a:xfrm>
              <a:off x="3522" y="2536"/>
              <a:ext cx="147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8" name="Line 51">
              <a:extLst>
                <a:ext uri="{FF2B5EF4-FFF2-40B4-BE49-F238E27FC236}">
                  <a16:creationId xmlns:a16="http://schemas.microsoft.com/office/drawing/2014/main" id="{DB7C02A4-697F-4261-8FC4-5295AAE4BDB6}"/>
                </a:ext>
              </a:extLst>
            </p:cNvPr>
            <p:cNvSpPr>
              <a:spLocks noChangeAspect="1" noChangeShapeType="1"/>
            </p:cNvSpPr>
            <p:nvPr/>
          </p:nvSpPr>
          <p:spPr bwMode="auto">
            <a:xfrm>
              <a:off x="3522" y="2648"/>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79" name="Line 52">
              <a:extLst>
                <a:ext uri="{FF2B5EF4-FFF2-40B4-BE49-F238E27FC236}">
                  <a16:creationId xmlns:a16="http://schemas.microsoft.com/office/drawing/2014/main" id="{3F69C8D8-EC31-4CFE-BA28-81FF2C8D905F}"/>
                </a:ext>
              </a:extLst>
            </p:cNvPr>
            <p:cNvSpPr>
              <a:spLocks noChangeAspect="1" noChangeShapeType="1"/>
            </p:cNvSpPr>
            <p:nvPr/>
          </p:nvSpPr>
          <p:spPr bwMode="auto">
            <a:xfrm>
              <a:off x="3522" y="2759"/>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80" name="Line 53">
              <a:extLst>
                <a:ext uri="{FF2B5EF4-FFF2-40B4-BE49-F238E27FC236}">
                  <a16:creationId xmlns:a16="http://schemas.microsoft.com/office/drawing/2014/main" id="{815EE0FF-D911-465E-B4D7-C5EB246FA82A}"/>
                </a:ext>
              </a:extLst>
            </p:cNvPr>
            <p:cNvSpPr>
              <a:spLocks noChangeAspect="1" noChangeShapeType="1"/>
            </p:cNvSpPr>
            <p:nvPr/>
          </p:nvSpPr>
          <p:spPr bwMode="auto">
            <a:xfrm>
              <a:off x="3522" y="2870"/>
              <a:ext cx="14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81" name="Line 54">
              <a:extLst>
                <a:ext uri="{FF2B5EF4-FFF2-40B4-BE49-F238E27FC236}">
                  <a16:creationId xmlns:a16="http://schemas.microsoft.com/office/drawing/2014/main" id="{3B2CFD10-1B6B-40EF-A65C-6300886EC4D4}"/>
                </a:ext>
              </a:extLst>
            </p:cNvPr>
            <p:cNvSpPr>
              <a:spLocks noChangeAspect="1" noChangeShapeType="1"/>
            </p:cNvSpPr>
            <p:nvPr/>
          </p:nvSpPr>
          <p:spPr bwMode="auto">
            <a:xfrm>
              <a:off x="3522" y="2982"/>
              <a:ext cx="14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82" name="Line 55">
              <a:extLst>
                <a:ext uri="{FF2B5EF4-FFF2-40B4-BE49-F238E27FC236}">
                  <a16:creationId xmlns:a16="http://schemas.microsoft.com/office/drawing/2014/main" id="{9CD66399-235D-4BB3-BF90-B154D54048DD}"/>
                </a:ext>
              </a:extLst>
            </p:cNvPr>
            <p:cNvSpPr>
              <a:spLocks noChangeAspect="1" noChangeShapeType="1"/>
            </p:cNvSpPr>
            <p:nvPr/>
          </p:nvSpPr>
          <p:spPr bwMode="auto">
            <a:xfrm>
              <a:off x="3522" y="3093"/>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83" name="Line 56">
              <a:extLst>
                <a:ext uri="{FF2B5EF4-FFF2-40B4-BE49-F238E27FC236}">
                  <a16:creationId xmlns:a16="http://schemas.microsoft.com/office/drawing/2014/main" id="{7630DC06-AFCF-421A-ADAB-E9B232764AF4}"/>
                </a:ext>
              </a:extLst>
            </p:cNvPr>
            <p:cNvSpPr>
              <a:spLocks noChangeAspect="1" noChangeShapeType="1"/>
            </p:cNvSpPr>
            <p:nvPr/>
          </p:nvSpPr>
          <p:spPr bwMode="auto">
            <a:xfrm>
              <a:off x="3522" y="3205"/>
              <a:ext cx="147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84" name="Line 57">
              <a:extLst>
                <a:ext uri="{FF2B5EF4-FFF2-40B4-BE49-F238E27FC236}">
                  <a16:creationId xmlns:a16="http://schemas.microsoft.com/office/drawing/2014/main" id="{95AC51F9-D29E-4D59-9712-A52569EA1F2C}"/>
                </a:ext>
              </a:extLst>
            </p:cNvPr>
            <p:cNvSpPr>
              <a:spLocks noChangeAspect="1" noChangeShapeType="1"/>
            </p:cNvSpPr>
            <p:nvPr/>
          </p:nvSpPr>
          <p:spPr bwMode="auto">
            <a:xfrm>
              <a:off x="3522" y="2202"/>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7685" name="Line 58">
              <a:extLst>
                <a:ext uri="{FF2B5EF4-FFF2-40B4-BE49-F238E27FC236}">
                  <a16:creationId xmlns:a16="http://schemas.microsoft.com/office/drawing/2014/main" id="{782382FC-3408-4537-8DE4-ED466355D25B}"/>
                </a:ext>
              </a:extLst>
            </p:cNvPr>
            <p:cNvSpPr>
              <a:spLocks noChangeAspect="1" noChangeShapeType="1"/>
            </p:cNvSpPr>
            <p:nvPr/>
          </p:nvSpPr>
          <p:spPr bwMode="auto">
            <a:xfrm>
              <a:off x="3522" y="2313"/>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27656" name="Freeform 59">
            <a:extLst>
              <a:ext uri="{FF2B5EF4-FFF2-40B4-BE49-F238E27FC236}">
                <a16:creationId xmlns:a16="http://schemas.microsoft.com/office/drawing/2014/main" id="{0408D61C-3230-4C1D-8C3D-F1A3FF832806}"/>
              </a:ext>
            </a:extLst>
          </p:cNvPr>
          <p:cNvSpPr>
            <a:spLocks noChangeAspect="1"/>
          </p:cNvSpPr>
          <p:nvPr/>
        </p:nvSpPr>
        <p:spPr bwMode="auto">
          <a:xfrm>
            <a:off x="5605463" y="3776663"/>
            <a:ext cx="2967037" cy="911225"/>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7657" name="Freeform 60">
            <a:extLst>
              <a:ext uri="{FF2B5EF4-FFF2-40B4-BE49-F238E27FC236}">
                <a16:creationId xmlns:a16="http://schemas.microsoft.com/office/drawing/2014/main" id="{0BC12CCA-6509-4195-98B6-2D87E4AA139D}"/>
              </a:ext>
            </a:extLst>
          </p:cNvPr>
          <p:cNvSpPr>
            <a:spLocks noChangeAspect="1"/>
          </p:cNvSpPr>
          <p:nvPr/>
        </p:nvSpPr>
        <p:spPr bwMode="auto">
          <a:xfrm>
            <a:off x="5614988" y="4076700"/>
            <a:ext cx="2759075" cy="849313"/>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7658" name="Freeform 61">
            <a:extLst>
              <a:ext uri="{FF2B5EF4-FFF2-40B4-BE49-F238E27FC236}">
                <a16:creationId xmlns:a16="http://schemas.microsoft.com/office/drawing/2014/main" id="{7944166A-A4F8-44BC-8FC4-69B8D91FA6CD}"/>
              </a:ext>
            </a:extLst>
          </p:cNvPr>
          <p:cNvSpPr>
            <a:spLocks noChangeAspect="1"/>
          </p:cNvSpPr>
          <p:nvPr/>
        </p:nvSpPr>
        <p:spPr bwMode="auto">
          <a:xfrm>
            <a:off x="5614988" y="4368800"/>
            <a:ext cx="2462212" cy="757238"/>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7659" name="Freeform 62">
            <a:extLst>
              <a:ext uri="{FF2B5EF4-FFF2-40B4-BE49-F238E27FC236}">
                <a16:creationId xmlns:a16="http://schemas.microsoft.com/office/drawing/2014/main" id="{05E25CE5-A4BD-40D7-BC8E-2EFE8DEE90B0}"/>
              </a:ext>
            </a:extLst>
          </p:cNvPr>
          <p:cNvSpPr>
            <a:spLocks noChangeAspect="1"/>
          </p:cNvSpPr>
          <p:nvPr/>
        </p:nvSpPr>
        <p:spPr bwMode="auto">
          <a:xfrm>
            <a:off x="5588000" y="3484563"/>
            <a:ext cx="3173413" cy="976312"/>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60927" name="Freeform 63">
            <a:extLst>
              <a:ext uri="{FF2B5EF4-FFF2-40B4-BE49-F238E27FC236}">
                <a16:creationId xmlns:a16="http://schemas.microsoft.com/office/drawing/2014/main" id="{3A0BDEE1-1522-40BD-8A3F-4CFC273E7F9A}"/>
              </a:ext>
            </a:extLst>
          </p:cNvPr>
          <p:cNvSpPr>
            <a:spLocks noChangeAspect="1"/>
          </p:cNvSpPr>
          <p:nvPr/>
        </p:nvSpPr>
        <p:spPr bwMode="auto">
          <a:xfrm>
            <a:off x="5588000" y="3767138"/>
            <a:ext cx="2963863" cy="976312"/>
          </a:xfrm>
          <a:custGeom>
            <a:avLst/>
            <a:gdLst>
              <a:gd name="T0" fmla="*/ 0 w 1300"/>
              <a:gd name="T1" fmla="*/ 0 h 428"/>
              <a:gd name="T2" fmla="*/ 2147483647 w 1300"/>
              <a:gd name="T3" fmla="*/ 2147483647 h 428"/>
              <a:gd name="T4" fmla="*/ 2147483647 w 1300"/>
              <a:gd name="T5" fmla="*/ 2147483647 h 428"/>
              <a:gd name="T6" fmla="*/ 2147483647 w 1300"/>
              <a:gd name="T7" fmla="*/ 2147483647 h 428"/>
              <a:gd name="T8" fmla="*/ 2147483647 w 1300"/>
              <a:gd name="T9" fmla="*/ 2147483647 h 428"/>
              <a:gd name="T10" fmla="*/ 2147483647 w 1300"/>
              <a:gd name="T11" fmla="*/ 2147483647 h 428"/>
              <a:gd name="T12" fmla="*/ 2147483647 w 1300"/>
              <a:gd name="T13" fmla="*/ 2147483647 h 428"/>
              <a:gd name="T14" fmla="*/ 2147483647 w 1300"/>
              <a:gd name="T15" fmla="*/ 2147483647 h 428"/>
              <a:gd name="T16" fmla="*/ 2147483647 w 1300"/>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00"/>
              <a:gd name="T28" fmla="*/ 0 h 428"/>
              <a:gd name="T29" fmla="*/ 1300 w 1300"/>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00" h="428">
                <a:moveTo>
                  <a:pt x="0" y="0"/>
                </a:moveTo>
                <a:cubicBezTo>
                  <a:pt x="66" y="5"/>
                  <a:pt x="133" y="11"/>
                  <a:pt x="208" y="20"/>
                </a:cubicBezTo>
                <a:cubicBezTo>
                  <a:pt x="283" y="29"/>
                  <a:pt x="373" y="41"/>
                  <a:pt x="448" y="52"/>
                </a:cubicBezTo>
                <a:cubicBezTo>
                  <a:pt x="523" y="63"/>
                  <a:pt x="600" y="73"/>
                  <a:pt x="656" y="84"/>
                </a:cubicBezTo>
                <a:cubicBezTo>
                  <a:pt x="712" y="95"/>
                  <a:pt x="743" y="103"/>
                  <a:pt x="784" y="116"/>
                </a:cubicBezTo>
                <a:cubicBezTo>
                  <a:pt x="825" y="129"/>
                  <a:pt x="859" y="142"/>
                  <a:pt x="900" y="160"/>
                </a:cubicBezTo>
                <a:cubicBezTo>
                  <a:pt x="941" y="178"/>
                  <a:pt x="983" y="199"/>
                  <a:pt x="1028" y="224"/>
                </a:cubicBezTo>
                <a:cubicBezTo>
                  <a:pt x="1073" y="249"/>
                  <a:pt x="1127" y="278"/>
                  <a:pt x="1172" y="312"/>
                </a:cubicBezTo>
                <a:cubicBezTo>
                  <a:pt x="1217" y="346"/>
                  <a:pt x="1280" y="406"/>
                  <a:pt x="1300" y="428"/>
                </a:cubicBezTo>
              </a:path>
            </a:pathLst>
          </a:custGeom>
          <a:noFill/>
          <a:ln w="19050" cap="flat" cmpd="sng">
            <a:pattFill prst="pct50">
              <a:fgClr>
                <a:srgbClr val="FF9900"/>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60928" name="Freeform 64">
            <a:extLst>
              <a:ext uri="{FF2B5EF4-FFF2-40B4-BE49-F238E27FC236}">
                <a16:creationId xmlns:a16="http://schemas.microsoft.com/office/drawing/2014/main" id="{E5402EC2-5D6C-4732-BD64-6EA3F6F7EEAA}"/>
              </a:ext>
            </a:extLst>
          </p:cNvPr>
          <p:cNvSpPr>
            <a:spLocks noChangeAspect="1"/>
          </p:cNvSpPr>
          <p:nvPr/>
        </p:nvSpPr>
        <p:spPr bwMode="auto">
          <a:xfrm>
            <a:off x="5588000" y="4086225"/>
            <a:ext cx="2698750" cy="939800"/>
          </a:xfrm>
          <a:custGeom>
            <a:avLst/>
            <a:gdLst>
              <a:gd name="T0" fmla="*/ 0 w 1184"/>
              <a:gd name="T1" fmla="*/ 0 h 412"/>
              <a:gd name="T2" fmla="*/ 2147483647 w 1184"/>
              <a:gd name="T3" fmla="*/ 2147483647 h 412"/>
              <a:gd name="T4" fmla="*/ 2147483647 w 1184"/>
              <a:gd name="T5" fmla="*/ 2147483647 h 412"/>
              <a:gd name="T6" fmla="*/ 2147483647 w 1184"/>
              <a:gd name="T7" fmla="*/ 2147483647 h 412"/>
              <a:gd name="T8" fmla="*/ 2147483647 w 1184"/>
              <a:gd name="T9" fmla="*/ 2147483647 h 412"/>
              <a:gd name="T10" fmla="*/ 2147483647 w 1184"/>
              <a:gd name="T11" fmla="*/ 2147483647 h 412"/>
              <a:gd name="T12" fmla="*/ 2147483647 w 1184"/>
              <a:gd name="T13" fmla="*/ 2147483647 h 412"/>
              <a:gd name="T14" fmla="*/ 0 60000 65536"/>
              <a:gd name="T15" fmla="*/ 0 60000 65536"/>
              <a:gd name="T16" fmla="*/ 0 60000 65536"/>
              <a:gd name="T17" fmla="*/ 0 60000 65536"/>
              <a:gd name="T18" fmla="*/ 0 60000 65536"/>
              <a:gd name="T19" fmla="*/ 0 60000 65536"/>
              <a:gd name="T20" fmla="*/ 0 60000 65536"/>
              <a:gd name="T21" fmla="*/ 0 w 1184"/>
              <a:gd name="T22" fmla="*/ 0 h 412"/>
              <a:gd name="T23" fmla="*/ 1184 w 1184"/>
              <a:gd name="T24" fmla="*/ 412 h 4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4" h="412">
                <a:moveTo>
                  <a:pt x="0" y="0"/>
                </a:moveTo>
                <a:cubicBezTo>
                  <a:pt x="88" y="14"/>
                  <a:pt x="177" y="29"/>
                  <a:pt x="272" y="48"/>
                </a:cubicBezTo>
                <a:cubicBezTo>
                  <a:pt x="367" y="67"/>
                  <a:pt x="489" y="93"/>
                  <a:pt x="568" y="112"/>
                </a:cubicBezTo>
                <a:cubicBezTo>
                  <a:pt x="647" y="131"/>
                  <a:pt x="691" y="143"/>
                  <a:pt x="748" y="160"/>
                </a:cubicBezTo>
                <a:cubicBezTo>
                  <a:pt x="805" y="177"/>
                  <a:pt x="860" y="192"/>
                  <a:pt x="912" y="216"/>
                </a:cubicBezTo>
                <a:cubicBezTo>
                  <a:pt x="964" y="240"/>
                  <a:pt x="1015" y="271"/>
                  <a:pt x="1060" y="304"/>
                </a:cubicBezTo>
                <a:cubicBezTo>
                  <a:pt x="1105" y="337"/>
                  <a:pt x="1161" y="398"/>
                  <a:pt x="1184" y="412"/>
                </a:cubicBezTo>
              </a:path>
            </a:pathLst>
          </a:custGeom>
          <a:noFill/>
          <a:ln w="19050" cap="flat" cmpd="sng">
            <a:pattFill prst="pct50">
              <a:fgClr>
                <a:srgbClr val="008000"/>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60929" name="Freeform 65">
            <a:extLst>
              <a:ext uri="{FF2B5EF4-FFF2-40B4-BE49-F238E27FC236}">
                <a16:creationId xmlns:a16="http://schemas.microsoft.com/office/drawing/2014/main" id="{0F73EBEC-9960-46EF-B50F-2EE73352F77A}"/>
              </a:ext>
            </a:extLst>
          </p:cNvPr>
          <p:cNvSpPr>
            <a:spLocks noChangeAspect="1"/>
          </p:cNvSpPr>
          <p:nvPr/>
        </p:nvSpPr>
        <p:spPr bwMode="auto">
          <a:xfrm>
            <a:off x="5588000" y="4378325"/>
            <a:ext cx="2379663" cy="774700"/>
          </a:xfrm>
          <a:custGeom>
            <a:avLst/>
            <a:gdLst>
              <a:gd name="T0" fmla="*/ 0 w 1044"/>
              <a:gd name="T1" fmla="*/ 0 h 340"/>
              <a:gd name="T2" fmla="*/ 2147483647 w 1044"/>
              <a:gd name="T3" fmla="*/ 2147483647 h 340"/>
              <a:gd name="T4" fmla="*/ 2147483647 w 1044"/>
              <a:gd name="T5" fmla="*/ 2147483647 h 340"/>
              <a:gd name="T6" fmla="*/ 2147483647 w 1044"/>
              <a:gd name="T7" fmla="*/ 2147483647 h 340"/>
              <a:gd name="T8" fmla="*/ 2147483647 w 1044"/>
              <a:gd name="T9" fmla="*/ 2147483647 h 340"/>
              <a:gd name="T10" fmla="*/ 2147483647 w 1044"/>
              <a:gd name="T11" fmla="*/ 2147483647 h 340"/>
              <a:gd name="T12" fmla="*/ 0 60000 65536"/>
              <a:gd name="T13" fmla="*/ 0 60000 65536"/>
              <a:gd name="T14" fmla="*/ 0 60000 65536"/>
              <a:gd name="T15" fmla="*/ 0 60000 65536"/>
              <a:gd name="T16" fmla="*/ 0 60000 65536"/>
              <a:gd name="T17" fmla="*/ 0 60000 65536"/>
              <a:gd name="T18" fmla="*/ 0 w 1044"/>
              <a:gd name="T19" fmla="*/ 0 h 340"/>
              <a:gd name="T20" fmla="*/ 1044 w 1044"/>
              <a:gd name="T21" fmla="*/ 340 h 340"/>
            </a:gdLst>
            <a:ahLst/>
            <a:cxnLst>
              <a:cxn ang="T12">
                <a:pos x="T0" y="T1"/>
              </a:cxn>
              <a:cxn ang="T13">
                <a:pos x="T2" y="T3"/>
              </a:cxn>
              <a:cxn ang="T14">
                <a:pos x="T4" y="T5"/>
              </a:cxn>
              <a:cxn ang="T15">
                <a:pos x="T6" y="T7"/>
              </a:cxn>
              <a:cxn ang="T16">
                <a:pos x="T8" y="T9"/>
              </a:cxn>
              <a:cxn ang="T17">
                <a:pos x="T10" y="T11"/>
              </a:cxn>
            </a:cxnLst>
            <a:rect l="T18" t="T19" r="T20" b="T21"/>
            <a:pathLst>
              <a:path w="1044" h="340">
                <a:moveTo>
                  <a:pt x="0" y="0"/>
                </a:moveTo>
                <a:cubicBezTo>
                  <a:pt x="62" y="10"/>
                  <a:pt x="125" y="21"/>
                  <a:pt x="208" y="40"/>
                </a:cubicBezTo>
                <a:cubicBezTo>
                  <a:pt x="291" y="59"/>
                  <a:pt x="414" y="88"/>
                  <a:pt x="500" y="112"/>
                </a:cubicBezTo>
                <a:cubicBezTo>
                  <a:pt x="586" y="136"/>
                  <a:pt x="649" y="157"/>
                  <a:pt x="724" y="184"/>
                </a:cubicBezTo>
                <a:cubicBezTo>
                  <a:pt x="799" y="211"/>
                  <a:pt x="895" y="246"/>
                  <a:pt x="948" y="272"/>
                </a:cubicBezTo>
                <a:cubicBezTo>
                  <a:pt x="1001" y="298"/>
                  <a:pt x="1030" y="327"/>
                  <a:pt x="1044" y="340"/>
                </a:cubicBezTo>
              </a:path>
            </a:pathLst>
          </a:custGeom>
          <a:noFill/>
          <a:ln w="19050" cap="flat" cmpd="sng">
            <a:pattFill prst="pct50">
              <a:fgClr>
                <a:schemeClr val="accent2"/>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6" name="Text Box 6">
            <a:extLst>
              <a:ext uri="{FF2B5EF4-FFF2-40B4-BE49-F238E27FC236}">
                <a16:creationId xmlns:a16="http://schemas.microsoft.com/office/drawing/2014/main" id="{0D7B2AF4-7924-4875-B089-B61C31CAB3F3}"/>
              </a:ext>
            </a:extLst>
          </p:cNvPr>
          <p:cNvSpPr txBox="1">
            <a:spLocks noChangeArrowheads="1"/>
          </p:cNvSpPr>
          <p:nvPr/>
        </p:nvSpPr>
        <p:spPr bwMode="auto">
          <a:xfrm>
            <a:off x="5367338" y="5456238"/>
            <a:ext cx="1844675" cy="922337"/>
          </a:xfrm>
          <a:prstGeom prst="rect">
            <a:avLst/>
          </a:prstGeom>
          <a:solidFill>
            <a:schemeClr val="bg2">
              <a:alpha val="74901"/>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 rIns="18288">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a:spcBef>
                <a:spcPct val="50000"/>
              </a:spcBef>
            </a:pPr>
            <a:r>
              <a:rPr lang="en-US" altLang="en-US" sz="1800">
                <a:solidFill>
                  <a:schemeClr val="bg1"/>
                </a:solidFill>
                <a:latin typeface="Arial" panose="020B0604020202020204" pitchFamily="34" charset="0"/>
              </a:rPr>
              <a:t>Actual performance based on testing</a:t>
            </a:r>
          </a:p>
        </p:txBody>
      </p:sp>
    </p:spTree>
    <p:extLst>
      <p:ext uri="{BB962C8B-B14F-4D97-AF65-F5344CB8AC3E}">
        <p14:creationId xmlns:p14="http://schemas.microsoft.com/office/powerpoint/2010/main" val="270923394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060927"/>
                                        </p:tgtEl>
                                        <p:attrNameLst>
                                          <p:attrName>style.visibility</p:attrName>
                                        </p:attrNameLst>
                                      </p:cBhvr>
                                      <p:to>
                                        <p:strVal val="visible"/>
                                      </p:to>
                                    </p:set>
                                    <p:animEffect transition="in" filter="wipe(left)">
                                      <p:cBhvr>
                                        <p:cTn id="7" dur="500"/>
                                        <p:tgtEl>
                                          <p:spTgt spid="106092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60928"/>
                                        </p:tgtEl>
                                        <p:attrNameLst>
                                          <p:attrName>style.visibility</p:attrName>
                                        </p:attrNameLst>
                                      </p:cBhvr>
                                      <p:to>
                                        <p:strVal val="visible"/>
                                      </p:to>
                                    </p:set>
                                    <p:animEffect transition="in" filter="wipe(left)">
                                      <p:cBhvr>
                                        <p:cTn id="11" dur="500"/>
                                        <p:tgtEl>
                                          <p:spTgt spid="106092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60929"/>
                                        </p:tgtEl>
                                        <p:attrNameLst>
                                          <p:attrName>style.visibility</p:attrName>
                                        </p:attrNameLst>
                                      </p:cBhvr>
                                      <p:to>
                                        <p:strVal val="visible"/>
                                      </p:to>
                                    </p:set>
                                    <p:animEffect transition="in" filter="wipe(left)">
                                      <p:cBhvr>
                                        <p:cTn id="15" dur="500"/>
                                        <p:tgtEl>
                                          <p:spTgt spid="1060929"/>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dissolve">
                                      <p:cBhvr>
                                        <p:cTn id="1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C27F7546-8289-418F-B63B-FB358BDC08C8}"/>
              </a:ext>
            </a:extLst>
          </p:cNvPr>
          <p:cNvSpPr>
            <a:spLocks noGrp="1" noChangeArrowheads="1"/>
          </p:cNvSpPr>
          <p:nvPr>
            <p:ph type="title"/>
          </p:nvPr>
        </p:nvSpPr>
        <p:spPr/>
        <p:txBody>
          <a:bodyPr/>
          <a:lstStyle/>
          <a:p>
            <a:pPr eaLnBrk="1" hangingPunct="1"/>
            <a:r>
              <a:rPr lang="en-US" altLang="en-US"/>
              <a:t>Applying the Affinity Laws To Predict Performance</a:t>
            </a:r>
          </a:p>
        </p:txBody>
      </p:sp>
      <p:sp>
        <p:nvSpPr>
          <p:cNvPr id="28675" name="Rectangle 4">
            <a:extLst>
              <a:ext uri="{FF2B5EF4-FFF2-40B4-BE49-F238E27FC236}">
                <a16:creationId xmlns:a16="http://schemas.microsoft.com/office/drawing/2014/main" id="{65797358-6CCA-475A-A5C0-9E0CE2B86338}"/>
              </a:ext>
            </a:extLst>
          </p:cNvPr>
          <p:cNvSpPr>
            <a:spLocks noGrp="1" noChangeArrowheads="1"/>
          </p:cNvSpPr>
          <p:nvPr>
            <p:ph idx="1"/>
          </p:nvPr>
        </p:nvSpPr>
        <p:spPr/>
        <p:txBody>
          <a:bodyPr/>
          <a:lstStyle/>
          <a:p>
            <a:pPr eaLnBrk="1" hangingPunct="1"/>
            <a:r>
              <a:rPr lang="en-US" altLang="en-US"/>
              <a:t>Changing the impeller outside diameter with out changing the eye diameter and casing size is different</a:t>
            </a:r>
          </a:p>
          <a:p>
            <a:pPr eaLnBrk="1" hangingPunct="1"/>
            <a:endParaRPr lang="en-US" altLang="en-US"/>
          </a:p>
        </p:txBody>
      </p:sp>
      <p:pic>
        <p:nvPicPr>
          <p:cNvPr id="28676" name="Picture 2" descr="Big B&amp;G Pump No Impeller">
            <a:extLst>
              <a:ext uri="{FF2B5EF4-FFF2-40B4-BE49-F238E27FC236}">
                <a16:creationId xmlns:a16="http://schemas.microsoft.com/office/drawing/2014/main" id="{6322100A-23BD-42A4-B2AC-345ED75A9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3162300"/>
            <a:ext cx="4827588"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a:extLst>
              <a:ext uri="{FF2B5EF4-FFF2-40B4-BE49-F238E27FC236}">
                <a16:creationId xmlns:a16="http://schemas.microsoft.com/office/drawing/2014/main" id="{DDCB3C8E-B2FF-408F-84AF-73D56DDD8F34}"/>
              </a:ext>
            </a:extLst>
          </p:cNvPr>
          <p:cNvSpPr txBox="1">
            <a:spLocks noChangeArrowheads="1"/>
          </p:cNvSpPr>
          <p:nvPr/>
        </p:nvSpPr>
        <p:spPr bwMode="auto">
          <a:xfrm>
            <a:off x="1125538" y="5949950"/>
            <a:ext cx="1955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r>
              <a:rPr lang="en-US" altLang="en-US" sz="800" i="1">
                <a:latin typeface="Times New Roman" panose="02020603050405020304" pitchFamily="18" charset="0"/>
              </a:rPr>
              <a:t>Pump drawing courtesy of Bell and Gossett</a:t>
            </a:r>
          </a:p>
        </p:txBody>
      </p:sp>
      <p:grpSp>
        <p:nvGrpSpPr>
          <p:cNvPr id="28678" name="Group 21">
            <a:extLst>
              <a:ext uri="{FF2B5EF4-FFF2-40B4-BE49-F238E27FC236}">
                <a16:creationId xmlns:a16="http://schemas.microsoft.com/office/drawing/2014/main" id="{D5825615-CF2A-4D31-BA6F-463DDB93E17A}"/>
              </a:ext>
            </a:extLst>
          </p:cNvPr>
          <p:cNvGrpSpPr>
            <a:grpSpLocks/>
          </p:cNvGrpSpPr>
          <p:nvPr/>
        </p:nvGrpSpPr>
        <p:grpSpPr bwMode="auto">
          <a:xfrm>
            <a:off x="984250" y="3765550"/>
            <a:ext cx="319088" cy="930275"/>
            <a:chOff x="969" y="2302"/>
            <a:chExt cx="201" cy="586"/>
          </a:xfrm>
        </p:grpSpPr>
        <p:grpSp>
          <p:nvGrpSpPr>
            <p:cNvPr id="28710" name="Group 22">
              <a:extLst>
                <a:ext uri="{FF2B5EF4-FFF2-40B4-BE49-F238E27FC236}">
                  <a16:creationId xmlns:a16="http://schemas.microsoft.com/office/drawing/2014/main" id="{27542FCD-97D9-434D-8F9D-FDCE9929539F}"/>
                </a:ext>
              </a:extLst>
            </p:cNvPr>
            <p:cNvGrpSpPr>
              <a:grpSpLocks/>
            </p:cNvGrpSpPr>
            <p:nvPr/>
          </p:nvGrpSpPr>
          <p:grpSpPr bwMode="auto">
            <a:xfrm>
              <a:off x="972" y="2302"/>
              <a:ext cx="193" cy="293"/>
              <a:chOff x="836" y="2178"/>
              <a:chExt cx="193" cy="293"/>
            </a:xfrm>
          </p:grpSpPr>
          <p:sp>
            <p:nvSpPr>
              <p:cNvPr id="28720" name="Line 23">
                <a:extLst>
                  <a:ext uri="{FF2B5EF4-FFF2-40B4-BE49-F238E27FC236}">
                    <a16:creationId xmlns:a16="http://schemas.microsoft.com/office/drawing/2014/main" id="{0393DC87-5EC0-467D-942D-4DA066D01D3F}"/>
                  </a:ext>
                </a:extLst>
              </p:cNvPr>
              <p:cNvSpPr>
                <a:spLocks noChangeShapeType="1"/>
              </p:cNvSpPr>
              <p:nvPr/>
            </p:nvSpPr>
            <p:spPr bwMode="auto">
              <a:xfrm>
                <a:off x="1029" y="2178"/>
                <a:ext cx="0" cy="2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8721" name="Line 24">
                <a:extLst>
                  <a:ext uri="{FF2B5EF4-FFF2-40B4-BE49-F238E27FC236}">
                    <a16:creationId xmlns:a16="http://schemas.microsoft.com/office/drawing/2014/main" id="{15958E4B-C8F4-44D3-A4E7-905A2D902E84}"/>
                  </a:ext>
                </a:extLst>
              </p:cNvPr>
              <p:cNvSpPr>
                <a:spLocks noChangeShapeType="1"/>
              </p:cNvSpPr>
              <p:nvPr/>
            </p:nvSpPr>
            <p:spPr bwMode="auto">
              <a:xfrm flipH="1">
                <a:off x="945" y="2181"/>
                <a:ext cx="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8722" name="Freeform 25">
                <a:extLst>
                  <a:ext uri="{FF2B5EF4-FFF2-40B4-BE49-F238E27FC236}">
                    <a16:creationId xmlns:a16="http://schemas.microsoft.com/office/drawing/2014/main" id="{1F082878-3958-4B85-8792-4801274BE75B}"/>
                  </a:ext>
                </a:extLst>
              </p:cNvPr>
              <p:cNvSpPr>
                <a:spLocks/>
              </p:cNvSpPr>
              <p:nvPr/>
            </p:nvSpPr>
            <p:spPr bwMode="auto">
              <a:xfrm>
                <a:off x="837" y="2178"/>
                <a:ext cx="106" cy="222"/>
              </a:xfrm>
              <a:custGeom>
                <a:avLst/>
                <a:gdLst>
                  <a:gd name="T0" fmla="*/ 105 w 106"/>
                  <a:gd name="T1" fmla="*/ 0 h 222"/>
                  <a:gd name="T2" fmla="*/ 105 w 106"/>
                  <a:gd name="T3" fmla="*/ 63 h 222"/>
                  <a:gd name="T4" fmla="*/ 96 w 106"/>
                  <a:gd name="T5" fmla="*/ 159 h 222"/>
                  <a:gd name="T6" fmla="*/ 57 w 106"/>
                  <a:gd name="T7" fmla="*/ 210 h 222"/>
                  <a:gd name="T8" fmla="*/ 0 w 106"/>
                  <a:gd name="T9" fmla="*/ 222 h 222"/>
                  <a:gd name="T10" fmla="*/ 0 60000 65536"/>
                  <a:gd name="T11" fmla="*/ 0 60000 65536"/>
                  <a:gd name="T12" fmla="*/ 0 60000 65536"/>
                  <a:gd name="T13" fmla="*/ 0 60000 65536"/>
                  <a:gd name="T14" fmla="*/ 0 60000 65536"/>
                  <a:gd name="T15" fmla="*/ 0 w 106"/>
                  <a:gd name="T16" fmla="*/ 0 h 222"/>
                  <a:gd name="T17" fmla="*/ 106 w 106"/>
                  <a:gd name="T18" fmla="*/ 222 h 222"/>
                </a:gdLst>
                <a:ahLst/>
                <a:cxnLst>
                  <a:cxn ang="T10">
                    <a:pos x="T0" y="T1"/>
                  </a:cxn>
                  <a:cxn ang="T11">
                    <a:pos x="T2" y="T3"/>
                  </a:cxn>
                  <a:cxn ang="T12">
                    <a:pos x="T4" y="T5"/>
                  </a:cxn>
                  <a:cxn ang="T13">
                    <a:pos x="T6" y="T7"/>
                  </a:cxn>
                  <a:cxn ang="T14">
                    <a:pos x="T8" y="T9"/>
                  </a:cxn>
                </a:cxnLst>
                <a:rect l="T15" t="T16" r="T17" b="T18"/>
                <a:pathLst>
                  <a:path w="106" h="222">
                    <a:moveTo>
                      <a:pt x="105" y="0"/>
                    </a:moveTo>
                    <a:cubicBezTo>
                      <a:pt x="105" y="18"/>
                      <a:pt x="106" y="37"/>
                      <a:pt x="105" y="63"/>
                    </a:cubicBezTo>
                    <a:cubicBezTo>
                      <a:pt x="104" y="89"/>
                      <a:pt x="104" y="135"/>
                      <a:pt x="96" y="159"/>
                    </a:cubicBezTo>
                    <a:cubicBezTo>
                      <a:pt x="88" y="183"/>
                      <a:pt x="73" y="200"/>
                      <a:pt x="57" y="210"/>
                    </a:cubicBezTo>
                    <a:cubicBezTo>
                      <a:pt x="41" y="220"/>
                      <a:pt x="9" y="221"/>
                      <a:pt x="0" y="22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28723" name="Line 26">
                <a:extLst>
                  <a:ext uri="{FF2B5EF4-FFF2-40B4-BE49-F238E27FC236}">
                    <a16:creationId xmlns:a16="http://schemas.microsoft.com/office/drawing/2014/main" id="{EEDF50A2-D2B1-4F1B-AEB0-74E17ED64D46}"/>
                  </a:ext>
                </a:extLst>
              </p:cNvPr>
              <p:cNvSpPr>
                <a:spLocks noChangeShapeType="1"/>
              </p:cNvSpPr>
              <p:nvPr/>
            </p:nvSpPr>
            <p:spPr bwMode="auto">
              <a:xfrm>
                <a:off x="836" y="2400"/>
                <a:ext cx="0" cy="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grpSp>
        <p:grpSp>
          <p:nvGrpSpPr>
            <p:cNvPr id="28711" name="Group 27">
              <a:extLst>
                <a:ext uri="{FF2B5EF4-FFF2-40B4-BE49-F238E27FC236}">
                  <a16:creationId xmlns:a16="http://schemas.microsoft.com/office/drawing/2014/main" id="{A66A3BDA-161B-4E5F-A67D-2B9FF1EA3F3C}"/>
                </a:ext>
              </a:extLst>
            </p:cNvPr>
            <p:cNvGrpSpPr>
              <a:grpSpLocks/>
            </p:cNvGrpSpPr>
            <p:nvPr/>
          </p:nvGrpSpPr>
          <p:grpSpPr bwMode="auto">
            <a:xfrm flipV="1">
              <a:off x="972" y="2595"/>
              <a:ext cx="193" cy="293"/>
              <a:chOff x="836" y="2178"/>
              <a:chExt cx="193" cy="293"/>
            </a:xfrm>
          </p:grpSpPr>
          <p:sp>
            <p:nvSpPr>
              <p:cNvPr id="28716" name="Line 28">
                <a:extLst>
                  <a:ext uri="{FF2B5EF4-FFF2-40B4-BE49-F238E27FC236}">
                    <a16:creationId xmlns:a16="http://schemas.microsoft.com/office/drawing/2014/main" id="{961481DC-8BA4-4A5C-87BE-43216BCDAF1E}"/>
                  </a:ext>
                </a:extLst>
              </p:cNvPr>
              <p:cNvSpPr>
                <a:spLocks noChangeShapeType="1"/>
              </p:cNvSpPr>
              <p:nvPr/>
            </p:nvSpPr>
            <p:spPr bwMode="auto">
              <a:xfrm>
                <a:off x="1029" y="2178"/>
                <a:ext cx="0" cy="2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8717" name="Line 29">
                <a:extLst>
                  <a:ext uri="{FF2B5EF4-FFF2-40B4-BE49-F238E27FC236}">
                    <a16:creationId xmlns:a16="http://schemas.microsoft.com/office/drawing/2014/main" id="{578E140D-E50F-4AE5-9941-4888887CCEC2}"/>
                  </a:ext>
                </a:extLst>
              </p:cNvPr>
              <p:cNvSpPr>
                <a:spLocks noChangeShapeType="1"/>
              </p:cNvSpPr>
              <p:nvPr/>
            </p:nvSpPr>
            <p:spPr bwMode="auto">
              <a:xfrm flipH="1">
                <a:off x="945" y="2181"/>
                <a:ext cx="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sp>
            <p:nvSpPr>
              <p:cNvPr id="28718" name="Freeform 30">
                <a:extLst>
                  <a:ext uri="{FF2B5EF4-FFF2-40B4-BE49-F238E27FC236}">
                    <a16:creationId xmlns:a16="http://schemas.microsoft.com/office/drawing/2014/main" id="{ECB19BB0-6A6B-423D-94BB-CEA3F88ED96C}"/>
                  </a:ext>
                </a:extLst>
              </p:cNvPr>
              <p:cNvSpPr>
                <a:spLocks/>
              </p:cNvSpPr>
              <p:nvPr/>
            </p:nvSpPr>
            <p:spPr bwMode="auto">
              <a:xfrm>
                <a:off x="837" y="2178"/>
                <a:ext cx="106" cy="222"/>
              </a:xfrm>
              <a:custGeom>
                <a:avLst/>
                <a:gdLst>
                  <a:gd name="T0" fmla="*/ 105 w 106"/>
                  <a:gd name="T1" fmla="*/ 0 h 222"/>
                  <a:gd name="T2" fmla="*/ 105 w 106"/>
                  <a:gd name="T3" fmla="*/ 63 h 222"/>
                  <a:gd name="T4" fmla="*/ 96 w 106"/>
                  <a:gd name="T5" fmla="*/ 159 h 222"/>
                  <a:gd name="T6" fmla="*/ 57 w 106"/>
                  <a:gd name="T7" fmla="*/ 210 h 222"/>
                  <a:gd name="T8" fmla="*/ 0 w 106"/>
                  <a:gd name="T9" fmla="*/ 222 h 222"/>
                  <a:gd name="T10" fmla="*/ 0 60000 65536"/>
                  <a:gd name="T11" fmla="*/ 0 60000 65536"/>
                  <a:gd name="T12" fmla="*/ 0 60000 65536"/>
                  <a:gd name="T13" fmla="*/ 0 60000 65536"/>
                  <a:gd name="T14" fmla="*/ 0 60000 65536"/>
                  <a:gd name="T15" fmla="*/ 0 w 106"/>
                  <a:gd name="T16" fmla="*/ 0 h 222"/>
                  <a:gd name="T17" fmla="*/ 106 w 106"/>
                  <a:gd name="T18" fmla="*/ 222 h 222"/>
                </a:gdLst>
                <a:ahLst/>
                <a:cxnLst>
                  <a:cxn ang="T10">
                    <a:pos x="T0" y="T1"/>
                  </a:cxn>
                  <a:cxn ang="T11">
                    <a:pos x="T2" y="T3"/>
                  </a:cxn>
                  <a:cxn ang="T12">
                    <a:pos x="T4" y="T5"/>
                  </a:cxn>
                  <a:cxn ang="T13">
                    <a:pos x="T6" y="T7"/>
                  </a:cxn>
                  <a:cxn ang="T14">
                    <a:pos x="T8" y="T9"/>
                  </a:cxn>
                </a:cxnLst>
                <a:rect l="T15" t="T16" r="T17" b="T18"/>
                <a:pathLst>
                  <a:path w="106" h="222">
                    <a:moveTo>
                      <a:pt x="105" y="0"/>
                    </a:moveTo>
                    <a:cubicBezTo>
                      <a:pt x="105" y="18"/>
                      <a:pt x="106" y="37"/>
                      <a:pt x="105" y="63"/>
                    </a:cubicBezTo>
                    <a:cubicBezTo>
                      <a:pt x="104" y="89"/>
                      <a:pt x="104" y="135"/>
                      <a:pt x="96" y="159"/>
                    </a:cubicBezTo>
                    <a:cubicBezTo>
                      <a:pt x="88" y="183"/>
                      <a:pt x="73" y="200"/>
                      <a:pt x="57" y="210"/>
                    </a:cubicBezTo>
                    <a:cubicBezTo>
                      <a:pt x="41" y="220"/>
                      <a:pt x="9" y="221"/>
                      <a:pt x="0" y="22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28719" name="Line 31">
                <a:extLst>
                  <a:ext uri="{FF2B5EF4-FFF2-40B4-BE49-F238E27FC236}">
                    <a16:creationId xmlns:a16="http://schemas.microsoft.com/office/drawing/2014/main" id="{C8144800-3FF6-4E4B-9AB8-DE1DEE6EF1C5}"/>
                  </a:ext>
                </a:extLst>
              </p:cNvPr>
              <p:cNvSpPr>
                <a:spLocks noChangeShapeType="1"/>
              </p:cNvSpPr>
              <p:nvPr/>
            </p:nvSpPr>
            <p:spPr bwMode="auto">
              <a:xfrm>
                <a:off x="836" y="2400"/>
                <a:ext cx="0" cy="7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anchor="ctr"/>
              <a:lstStyle/>
              <a:p>
                <a:endParaRPr lang="en-US"/>
              </a:p>
            </p:txBody>
          </p:sp>
        </p:grpSp>
        <p:sp>
          <p:nvSpPr>
            <p:cNvPr id="28712" name="Rectangle 32">
              <a:extLst>
                <a:ext uri="{FF2B5EF4-FFF2-40B4-BE49-F238E27FC236}">
                  <a16:creationId xmlns:a16="http://schemas.microsoft.com/office/drawing/2014/main" id="{08B37EFB-0314-4B16-B1FF-F4991C092561}"/>
                </a:ext>
              </a:extLst>
            </p:cNvPr>
            <p:cNvSpPr>
              <a:spLocks noChangeArrowheads="1"/>
            </p:cNvSpPr>
            <p:nvPr/>
          </p:nvSpPr>
          <p:spPr bwMode="auto">
            <a:xfrm>
              <a:off x="1082" y="2404"/>
              <a:ext cx="88" cy="37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28713" name="Rectangle 33">
              <a:extLst>
                <a:ext uri="{FF2B5EF4-FFF2-40B4-BE49-F238E27FC236}">
                  <a16:creationId xmlns:a16="http://schemas.microsoft.com/office/drawing/2014/main" id="{8090CA33-F183-4ED8-B4C9-299ABB1CCBA3}"/>
                </a:ext>
              </a:extLst>
            </p:cNvPr>
            <p:cNvSpPr>
              <a:spLocks noChangeArrowheads="1"/>
            </p:cNvSpPr>
            <p:nvPr/>
          </p:nvSpPr>
          <p:spPr bwMode="auto">
            <a:xfrm>
              <a:off x="969" y="2518"/>
              <a:ext cx="183" cy="149"/>
            </a:xfrm>
            <a:prstGeom prst="rect">
              <a:avLst/>
            </a:prstGeom>
            <a:solidFill>
              <a:srgbClr val="FFCC00"/>
            </a:solidFill>
            <a:ln w="9525" algn="ctr">
              <a:solidFill>
                <a:srgbClr val="FFCC00"/>
              </a:solidFill>
              <a:miter lim="800000"/>
              <a:headEnd/>
              <a:tailEnd/>
            </a:ln>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28714" name="Freeform 34">
              <a:extLst>
                <a:ext uri="{FF2B5EF4-FFF2-40B4-BE49-F238E27FC236}">
                  <a16:creationId xmlns:a16="http://schemas.microsoft.com/office/drawing/2014/main" id="{87FCD768-80C2-4B5D-83DE-B44473A3C0C7}"/>
                </a:ext>
              </a:extLst>
            </p:cNvPr>
            <p:cNvSpPr>
              <a:spLocks/>
            </p:cNvSpPr>
            <p:nvPr/>
          </p:nvSpPr>
          <p:spPr bwMode="auto">
            <a:xfrm>
              <a:off x="1006" y="2457"/>
              <a:ext cx="88" cy="71"/>
            </a:xfrm>
            <a:custGeom>
              <a:avLst/>
              <a:gdLst>
                <a:gd name="T0" fmla="*/ 0 w 88"/>
                <a:gd name="T1" fmla="*/ 64 h 71"/>
                <a:gd name="T2" fmla="*/ 29 w 88"/>
                <a:gd name="T3" fmla="*/ 57 h 71"/>
                <a:gd name="T4" fmla="*/ 50 w 88"/>
                <a:gd name="T5" fmla="*/ 45 h 71"/>
                <a:gd name="T6" fmla="*/ 60 w 88"/>
                <a:gd name="T7" fmla="*/ 31 h 71"/>
                <a:gd name="T8" fmla="*/ 77 w 88"/>
                <a:gd name="T9" fmla="*/ 0 h 71"/>
                <a:gd name="T10" fmla="*/ 86 w 88"/>
                <a:gd name="T11" fmla="*/ 37 h 71"/>
                <a:gd name="T12" fmla="*/ 78 w 88"/>
                <a:gd name="T13" fmla="*/ 61 h 71"/>
                <a:gd name="T14" fmla="*/ 18 w 88"/>
                <a:gd name="T15" fmla="*/ 64 h 71"/>
                <a:gd name="T16" fmla="*/ 0 w 88"/>
                <a:gd name="T17" fmla="*/ 64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71"/>
                <a:gd name="T29" fmla="*/ 88 w 88"/>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71">
                  <a:moveTo>
                    <a:pt x="0" y="64"/>
                  </a:moveTo>
                  <a:cubicBezTo>
                    <a:pt x="14" y="63"/>
                    <a:pt x="17" y="59"/>
                    <a:pt x="29" y="57"/>
                  </a:cubicBezTo>
                  <a:cubicBezTo>
                    <a:pt x="36" y="52"/>
                    <a:pt x="42" y="47"/>
                    <a:pt x="50" y="45"/>
                  </a:cubicBezTo>
                  <a:cubicBezTo>
                    <a:pt x="53" y="40"/>
                    <a:pt x="60" y="31"/>
                    <a:pt x="60" y="31"/>
                  </a:cubicBezTo>
                  <a:cubicBezTo>
                    <a:pt x="65" y="16"/>
                    <a:pt x="63" y="9"/>
                    <a:pt x="77" y="0"/>
                  </a:cubicBezTo>
                  <a:cubicBezTo>
                    <a:pt x="85" y="11"/>
                    <a:pt x="80" y="25"/>
                    <a:pt x="86" y="37"/>
                  </a:cubicBezTo>
                  <a:cubicBezTo>
                    <a:pt x="85" y="46"/>
                    <a:pt x="88" y="59"/>
                    <a:pt x="78" y="61"/>
                  </a:cubicBezTo>
                  <a:cubicBezTo>
                    <a:pt x="58" y="59"/>
                    <a:pt x="38" y="61"/>
                    <a:pt x="18" y="64"/>
                  </a:cubicBezTo>
                  <a:cubicBezTo>
                    <a:pt x="12" y="67"/>
                    <a:pt x="4" y="71"/>
                    <a:pt x="0" y="64"/>
                  </a:cubicBezTo>
                  <a:close/>
                </a:path>
              </a:pathLst>
            </a:custGeom>
            <a:solidFill>
              <a:srgbClr val="FFCC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8715" name="Freeform 35">
              <a:extLst>
                <a:ext uri="{FF2B5EF4-FFF2-40B4-BE49-F238E27FC236}">
                  <a16:creationId xmlns:a16="http://schemas.microsoft.com/office/drawing/2014/main" id="{3C9FBAE2-524C-440F-A1C8-4BD077CBF764}"/>
                </a:ext>
              </a:extLst>
            </p:cNvPr>
            <p:cNvSpPr>
              <a:spLocks/>
            </p:cNvSpPr>
            <p:nvPr/>
          </p:nvSpPr>
          <p:spPr bwMode="auto">
            <a:xfrm flipV="1">
              <a:off x="1005" y="2660"/>
              <a:ext cx="88" cy="71"/>
            </a:xfrm>
            <a:custGeom>
              <a:avLst/>
              <a:gdLst>
                <a:gd name="T0" fmla="*/ 0 w 88"/>
                <a:gd name="T1" fmla="*/ 64 h 71"/>
                <a:gd name="T2" fmla="*/ 29 w 88"/>
                <a:gd name="T3" fmla="*/ 57 h 71"/>
                <a:gd name="T4" fmla="*/ 50 w 88"/>
                <a:gd name="T5" fmla="*/ 45 h 71"/>
                <a:gd name="T6" fmla="*/ 60 w 88"/>
                <a:gd name="T7" fmla="*/ 31 h 71"/>
                <a:gd name="T8" fmla="*/ 77 w 88"/>
                <a:gd name="T9" fmla="*/ 0 h 71"/>
                <a:gd name="T10" fmla="*/ 86 w 88"/>
                <a:gd name="T11" fmla="*/ 37 h 71"/>
                <a:gd name="T12" fmla="*/ 78 w 88"/>
                <a:gd name="T13" fmla="*/ 61 h 71"/>
                <a:gd name="T14" fmla="*/ 18 w 88"/>
                <a:gd name="T15" fmla="*/ 64 h 71"/>
                <a:gd name="T16" fmla="*/ 0 w 88"/>
                <a:gd name="T17" fmla="*/ 64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71"/>
                <a:gd name="T29" fmla="*/ 88 w 88"/>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71">
                  <a:moveTo>
                    <a:pt x="0" y="64"/>
                  </a:moveTo>
                  <a:cubicBezTo>
                    <a:pt x="14" y="63"/>
                    <a:pt x="17" y="59"/>
                    <a:pt x="29" y="57"/>
                  </a:cubicBezTo>
                  <a:cubicBezTo>
                    <a:pt x="36" y="52"/>
                    <a:pt x="42" y="47"/>
                    <a:pt x="50" y="45"/>
                  </a:cubicBezTo>
                  <a:cubicBezTo>
                    <a:pt x="53" y="40"/>
                    <a:pt x="60" y="31"/>
                    <a:pt x="60" y="31"/>
                  </a:cubicBezTo>
                  <a:cubicBezTo>
                    <a:pt x="65" y="16"/>
                    <a:pt x="63" y="9"/>
                    <a:pt x="77" y="0"/>
                  </a:cubicBezTo>
                  <a:cubicBezTo>
                    <a:pt x="85" y="11"/>
                    <a:pt x="80" y="25"/>
                    <a:pt x="86" y="37"/>
                  </a:cubicBezTo>
                  <a:cubicBezTo>
                    <a:pt x="85" y="46"/>
                    <a:pt x="88" y="59"/>
                    <a:pt x="78" y="61"/>
                  </a:cubicBezTo>
                  <a:cubicBezTo>
                    <a:pt x="58" y="59"/>
                    <a:pt x="38" y="61"/>
                    <a:pt x="18" y="64"/>
                  </a:cubicBezTo>
                  <a:cubicBezTo>
                    <a:pt x="12" y="67"/>
                    <a:pt x="4" y="71"/>
                    <a:pt x="0" y="64"/>
                  </a:cubicBezTo>
                  <a:close/>
                </a:path>
              </a:pathLst>
            </a:custGeom>
            <a:solidFill>
              <a:srgbClr val="FFCC00"/>
            </a:solidFill>
            <a:ln w="9525" cap="flat" cmpd="sng">
              <a:solidFill>
                <a:srgbClr val="FFCC00"/>
              </a:solidFill>
              <a:prstDash val="solid"/>
              <a:round/>
              <a:headEnd/>
              <a:tailEnd/>
            </a:ln>
          </p:spPr>
          <p:txBody>
            <a:bodyPr wrap="none" anchor="ctr"/>
            <a:lstStyle/>
            <a:p>
              <a:endParaRPr lang="en-US"/>
            </a:p>
          </p:txBody>
        </p:sp>
      </p:grpSp>
      <p:grpSp>
        <p:nvGrpSpPr>
          <p:cNvPr id="28679" name="Group 36">
            <a:extLst>
              <a:ext uri="{FF2B5EF4-FFF2-40B4-BE49-F238E27FC236}">
                <a16:creationId xmlns:a16="http://schemas.microsoft.com/office/drawing/2014/main" id="{64F2762B-22B2-4836-9F30-E27B7320F14F}"/>
              </a:ext>
            </a:extLst>
          </p:cNvPr>
          <p:cNvGrpSpPr>
            <a:grpSpLocks noChangeAspect="1"/>
          </p:cNvGrpSpPr>
          <p:nvPr/>
        </p:nvGrpSpPr>
        <p:grpSpPr bwMode="auto">
          <a:xfrm>
            <a:off x="5592763" y="2935288"/>
            <a:ext cx="3362325" cy="2886075"/>
            <a:chOff x="3522" y="2079"/>
            <a:chExt cx="1475" cy="1266"/>
          </a:xfrm>
        </p:grpSpPr>
        <p:sp>
          <p:nvSpPr>
            <p:cNvPr id="28688" name="Line 37">
              <a:extLst>
                <a:ext uri="{FF2B5EF4-FFF2-40B4-BE49-F238E27FC236}">
                  <a16:creationId xmlns:a16="http://schemas.microsoft.com/office/drawing/2014/main" id="{9D38B363-D9DE-4F74-B2BD-C40516049892}"/>
                </a:ext>
              </a:extLst>
            </p:cNvPr>
            <p:cNvSpPr>
              <a:spLocks noChangeAspect="1" noChangeShapeType="1"/>
            </p:cNvSpPr>
            <p:nvPr/>
          </p:nvSpPr>
          <p:spPr bwMode="auto">
            <a:xfrm flipV="1">
              <a:off x="3522" y="2079"/>
              <a:ext cx="0" cy="12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89" name="Line 38">
              <a:extLst>
                <a:ext uri="{FF2B5EF4-FFF2-40B4-BE49-F238E27FC236}">
                  <a16:creationId xmlns:a16="http://schemas.microsoft.com/office/drawing/2014/main" id="{39E3AE33-FF22-4542-ACF2-D87F2B03FC73}"/>
                </a:ext>
              </a:extLst>
            </p:cNvPr>
            <p:cNvSpPr>
              <a:spLocks noChangeAspect="1" noChangeShapeType="1"/>
            </p:cNvSpPr>
            <p:nvPr/>
          </p:nvSpPr>
          <p:spPr bwMode="auto">
            <a:xfrm>
              <a:off x="3522" y="3345"/>
              <a:ext cx="146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0" name="Line 39">
              <a:extLst>
                <a:ext uri="{FF2B5EF4-FFF2-40B4-BE49-F238E27FC236}">
                  <a16:creationId xmlns:a16="http://schemas.microsoft.com/office/drawing/2014/main" id="{0CF08B1D-AA0F-4665-9284-6BFBA8D2DE5E}"/>
                </a:ext>
              </a:extLst>
            </p:cNvPr>
            <p:cNvSpPr>
              <a:spLocks noChangeAspect="1" noChangeShapeType="1"/>
            </p:cNvSpPr>
            <p:nvPr/>
          </p:nvSpPr>
          <p:spPr bwMode="auto">
            <a:xfrm flipV="1">
              <a:off x="3666"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1" name="Line 40">
              <a:extLst>
                <a:ext uri="{FF2B5EF4-FFF2-40B4-BE49-F238E27FC236}">
                  <a16:creationId xmlns:a16="http://schemas.microsoft.com/office/drawing/2014/main" id="{38FC70CF-4FAF-400A-8E12-C6E81819E689}"/>
                </a:ext>
              </a:extLst>
            </p:cNvPr>
            <p:cNvSpPr>
              <a:spLocks noChangeAspect="1" noChangeShapeType="1"/>
            </p:cNvSpPr>
            <p:nvPr/>
          </p:nvSpPr>
          <p:spPr bwMode="auto">
            <a:xfrm flipV="1">
              <a:off x="3809"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2" name="Line 41">
              <a:extLst>
                <a:ext uri="{FF2B5EF4-FFF2-40B4-BE49-F238E27FC236}">
                  <a16:creationId xmlns:a16="http://schemas.microsoft.com/office/drawing/2014/main" id="{EC7CE2DB-48A2-4B74-B242-6EFA4B7EAEB3}"/>
                </a:ext>
              </a:extLst>
            </p:cNvPr>
            <p:cNvSpPr>
              <a:spLocks noChangeAspect="1" noChangeShapeType="1"/>
            </p:cNvSpPr>
            <p:nvPr/>
          </p:nvSpPr>
          <p:spPr bwMode="auto">
            <a:xfrm flipV="1">
              <a:off x="3953"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3" name="Line 42">
              <a:extLst>
                <a:ext uri="{FF2B5EF4-FFF2-40B4-BE49-F238E27FC236}">
                  <a16:creationId xmlns:a16="http://schemas.microsoft.com/office/drawing/2014/main" id="{796BEC9F-EF95-4ED7-974D-0FBB5353AAB7}"/>
                </a:ext>
              </a:extLst>
            </p:cNvPr>
            <p:cNvSpPr>
              <a:spLocks noChangeAspect="1" noChangeShapeType="1"/>
            </p:cNvSpPr>
            <p:nvPr/>
          </p:nvSpPr>
          <p:spPr bwMode="auto">
            <a:xfrm flipV="1">
              <a:off x="4097"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4" name="Line 43">
              <a:extLst>
                <a:ext uri="{FF2B5EF4-FFF2-40B4-BE49-F238E27FC236}">
                  <a16:creationId xmlns:a16="http://schemas.microsoft.com/office/drawing/2014/main" id="{AE71CC9D-E712-4043-8A6E-4C19604E52C7}"/>
                </a:ext>
              </a:extLst>
            </p:cNvPr>
            <p:cNvSpPr>
              <a:spLocks noChangeAspect="1" noChangeShapeType="1"/>
            </p:cNvSpPr>
            <p:nvPr/>
          </p:nvSpPr>
          <p:spPr bwMode="auto">
            <a:xfrm flipV="1">
              <a:off x="4241"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5" name="Line 44">
              <a:extLst>
                <a:ext uri="{FF2B5EF4-FFF2-40B4-BE49-F238E27FC236}">
                  <a16:creationId xmlns:a16="http://schemas.microsoft.com/office/drawing/2014/main" id="{1A81D34B-FE5C-4B33-A4B6-043E1DA6F04A}"/>
                </a:ext>
              </a:extLst>
            </p:cNvPr>
            <p:cNvSpPr>
              <a:spLocks noChangeAspect="1" noChangeShapeType="1"/>
            </p:cNvSpPr>
            <p:nvPr/>
          </p:nvSpPr>
          <p:spPr bwMode="auto">
            <a:xfrm flipV="1">
              <a:off x="4384"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6" name="Line 45">
              <a:extLst>
                <a:ext uri="{FF2B5EF4-FFF2-40B4-BE49-F238E27FC236}">
                  <a16:creationId xmlns:a16="http://schemas.microsoft.com/office/drawing/2014/main" id="{59B75FF8-FD4B-4DB5-BAE5-0E5F12E29E7E}"/>
                </a:ext>
              </a:extLst>
            </p:cNvPr>
            <p:cNvSpPr>
              <a:spLocks noChangeAspect="1" noChangeShapeType="1"/>
            </p:cNvSpPr>
            <p:nvPr/>
          </p:nvSpPr>
          <p:spPr bwMode="auto">
            <a:xfrm flipV="1">
              <a:off x="4528"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7" name="Line 46">
              <a:extLst>
                <a:ext uri="{FF2B5EF4-FFF2-40B4-BE49-F238E27FC236}">
                  <a16:creationId xmlns:a16="http://schemas.microsoft.com/office/drawing/2014/main" id="{76BEFFCB-E428-44FA-8881-BE2B09AF7239}"/>
                </a:ext>
              </a:extLst>
            </p:cNvPr>
            <p:cNvSpPr>
              <a:spLocks noChangeAspect="1" noChangeShapeType="1"/>
            </p:cNvSpPr>
            <p:nvPr/>
          </p:nvSpPr>
          <p:spPr bwMode="auto">
            <a:xfrm flipV="1">
              <a:off x="4672"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8" name="Line 47">
              <a:extLst>
                <a:ext uri="{FF2B5EF4-FFF2-40B4-BE49-F238E27FC236}">
                  <a16:creationId xmlns:a16="http://schemas.microsoft.com/office/drawing/2014/main" id="{F1F962A3-5118-4942-BA60-9FAFB677EEC2}"/>
                </a:ext>
              </a:extLst>
            </p:cNvPr>
            <p:cNvSpPr>
              <a:spLocks noChangeAspect="1" noChangeShapeType="1"/>
            </p:cNvSpPr>
            <p:nvPr/>
          </p:nvSpPr>
          <p:spPr bwMode="auto">
            <a:xfrm flipV="1">
              <a:off x="4816"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699" name="Line 48">
              <a:extLst>
                <a:ext uri="{FF2B5EF4-FFF2-40B4-BE49-F238E27FC236}">
                  <a16:creationId xmlns:a16="http://schemas.microsoft.com/office/drawing/2014/main" id="{024E3D45-61EA-45FB-B6A4-E9F24FDB5096}"/>
                </a:ext>
              </a:extLst>
            </p:cNvPr>
            <p:cNvSpPr>
              <a:spLocks noChangeAspect="1" noChangeShapeType="1"/>
            </p:cNvSpPr>
            <p:nvPr/>
          </p:nvSpPr>
          <p:spPr bwMode="auto">
            <a:xfrm flipV="1">
              <a:off x="4959" y="2091"/>
              <a:ext cx="0" cy="125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0" name="Line 49">
              <a:extLst>
                <a:ext uri="{FF2B5EF4-FFF2-40B4-BE49-F238E27FC236}">
                  <a16:creationId xmlns:a16="http://schemas.microsoft.com/office/drawing/2014/main" id="{221DBD67-2E26-4DF2-BAE4-BC755D598691}"/>
                </a:ext>
              </a:extLst>
            </p:cNvPr>
            <p:cNvSpPr>
              <a:spLocks noChangeAspect="1" noChangeShapeType="1"/>
            </p:cNvSpPr>
            <p:nvPr/>
          </p:nvSpPr>
          <p:spPr bwMode="auto">
            <a:xfrm>
              <a:off x="3522" y="2425"/>
              <a:ext cx="1467"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1" name="Line 50">
              <a:extLst>
                <a:ext uri="{FF2B5EF4-FFF2-40B4-BE49-F238E27FC236}">
                  <a16:creationId xmlns:a16="http://schemas.microsoft.com/office/drawing/2014/main" id="{0FEE4109-988D-4EB3-B00D-DBC3A1E89269}"/>
                </a:ext>
              </a:extLst>
            </p:cNvPr>
            <p:cNvSpPr>
              <a:spLocks noChangeAspect="1" noChangeShapeType="1"/>
            </p:cNvSpPr>
            <p:nvPr/>
          </p:nvSpPr>
          <p:spPr bwMode="auto">
            <a:xfrm>
              <a:off x="3522" y="2536"/>
              <a:ext cx="147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2" name="Line 51">
              <a:extLst>
                <a:ext uri="{FF2B5EF4-FFF2-40B4-BE49-F238E27FC236}">
                  <a16:creationId xmlns:a16="http://schemas.microsoft.com/office/drawing/2014/main" id="{1AEAEA7D-6EE5-4FE1-BCC9-14404155F4C6}"/>
                </a:ext>
              </a:extLst>
            </p:cNvPr>
            <p:cNvSpPr>
              <a:spLocks noChangeAspect="1" noChangeShapeType="1"/>
            </p:cNvSpPr>
            <p:nvPr/>
          </p:nvSpPr>
          <p:spPr bwMode="auto">
            <a:xfrm>
              <a:off x="3522" y="2648"/>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3" name="Line 52">
              <a:extLst>
                <a:ext uri="{FF2B5EF4-FFF2-40B4-BE49-F238E27FC236}">
                  <a16:creationId xmlns:a16="http://schemas.microsoft.com/office/drawing/2014/main" id="{9C80E9D7-6489-4FC5-8532-51BB4B82BCCF}"/>
                </a:ext>
              </a:extLst>
            </p:cNvPr>
            <p:cNvSpPr>
              <a:spLocks noChangeAspect="1" noChangeShapeType="1"/>
            </p:cNvSpPr>
            <p:nvPr/>
          </p:nvSpPr>
          <p:spPr bwMode="auto">
            <a:xfrm>
              <a:off x="3522" y="2759"/>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4" name="Line 53">
              <a:extLst>
                <a:ext uri="{FF2B5EF4-FFF2-40B4-BE49-F238E27FC236}">
                  <a16:creationId xmlns:a16="http://schemas.microsoft.com/office/drawing/2014/main" id="{98575FD4-CBB4-4E04-8E13-34857769A5DB}"/>
                </a:ext>
              </a:extLst>
            </p:cNvPr>
            <p:cNvSpPr>
              <a:spLocks noChangeAspect="1" noChangeShapeType="1"/>
            </p:cNvSpPr>
            <p:nvPr/>
          </p:nvSpPr>
          <p:spPr bwMode="auto">
            <a:xfrm>
              <a:off x="3522" y="2870"/>
              <a:ext cx="14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5" name="Line 54">
              <a:extLst>
                <a:ext uri="{FF2B5EF4-FFF2-40B4-BE49-F238E27FC236}">
                  <a16:creationId xmlns:a16="http://schemas.microsoft.com/office/drawing/2014/main" id="{648E56A2-9759-4045-9B2F-03D204E96319}"/>
                </a:ext>
              </a:extLst>
            </p:cNvPr>
            <p:cNvSpPr>
              <a:spLocks noChangeAspect="1" noChangeShapeType="1"/>
            </p:cNvSpPr>
            <p:nvPr/>
          </p:nvSpPr>
          <p:spPr bwMode="auto">
            <a:xfrm>
              <a:off x="3522" y="2982"/>
              <a:ext cx="14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6" name="Line 55">
              <a:extLst>
                <a:ext uri="{FF2B5EF4-FFF2-40B4-BE49-F238E27FC236}">
                  <a16:creationId xmlns:a16="http://schemas.microsoft.com/office/drawing/2014/main" id="{8EB957A3-62DA-4008-8E8E-FACAF3234875}"/>
                </a:ext>
              </a:extLst>
            </p:cNvPr>
            <p:cNvSpPr>
              <a:spLocks noChangeAspect="1" noChangeShapeType="1"/>
            </p:cNvSpPr>
            <p:nvPr/>
          </p:nvSpPr>
          <p:spPr bwMode="auto">
            <a:xfrm>
              <a:off x="3522" y="3093"/>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7" name="Line 56">
              <a:extLst>
                <a:ext uri="{FF2B5EF4-FFF2-40B4-BE49-F238E27FC236}">
                  <a16:creationId xmlns:a16="http://schemas.microsoft.com/office/drawing/2014/main" id="{1163C8CA-ED45-45B2-B165-D8B26F68BD80}"/>
                </a:ext>
              </a:extLst>
            </p:cNvPr>
            <p:cNvSpPr>
              <a:spLocks noChangeAspect="1" noChangeShapeType="1"/>
            </p:cNvSpPr>
            <p:nvPr/>
          </p:nvSpPr>
          <p:spPr bwMode="auto">
            <a:xfrm>
              <a:off x="3522" y="3205"/>
              <a:ext cx="147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8" name="Line 57">
              <a:extLst>
                <a:ext uri="{FF2B5EF4-FFF2-40B4-BE49-F238E27FC236}">
                  <a16:creationId xmlns:a16="http://schemas.microsoft.com/office/drawing/2014/main" id="{8118DA8C-3FC3-45AE-86FB-1A3631928267}"/>
                </a:ext>
              </a:extLst>
            </p:cNvPr>
            <p:cNvSpPr>
              <a:spLocks noChangeAspect="1" noChangeShapeType="1"/>
            </p:cNvSpPr>
            <p:nvPr/>
          </p:nvSpPr>
          <p:spPr bwMode="auto">
            <a:xfrm>
              <a:off x="3522" y="2202"/>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8709" name="Line 58">
              <a:extLst>
                <a:ext uri="{FF2B5EF4-FFF2-40B4-BE49-F238E27FC236}">
                  <a16:creationId xmlns:a16="http://schemas.microsoft.com/office/drawing/2014/main" id="{2F1D72D3-BCA0-4309-887B-495E800B2758}"/>
                </a:ext>
              </a:extLst>
            </p:cNvPr>
            <p:cNvSpPr>
              <a:spLocks noChangeAspect="1" noChangeShapeType="1"/>
            </p:cNvSpPr>
            <p:nvPr/>
          </p:nvSpPr>
          <p:spPr bwMode="auto">
            <a:xfrm>
              <a:off x="3522" y="2313"/>
              <a:ext cx="1463"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28680" name="Freeform 59">
            <a:extLst>
              <a:ext uri="{FF2B5EF4-FFF2-40B4-BE49-F238E27FC236}">
                <a16:creationId xmlns:a16="http://schemas.microsoft.com/office/drawing/2014/main" id="{2A99CB19-DB29-4420-8CDC-AD84BA29B4D5}"/>
              </a:ext>
            </a:extLst>
          </p:cNvPr>
          <p:cNvSpPr>
            <a:spLocks noChangeAspect="1"/>
          </p:cNvSpPr>
          <p:nvPr/>
        </p:nvSpPr>
        <p:spPr bwMode="auto">
          <a:xfrm>
            <a:off x="5605463" y="3776663"/>
            <a:ext cx="2967037" cy="911225"/>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681" name="Freeform 60">
            <a:extLst>
              <a:ext uri="{FF2B5EF4-FFF2-40B4-BE49-F238E27FC236}">
                <a16:creationId xmlns:a16="http://schemas.microsoft.com/office/drawing/2014/main" id="{83295D86-F8E9-4B4C-9E4D-407FC3A83425}"/>
              </a:ext>
            </a:extLst>
          </p:cNvPr>
          <p:cNvSpPr>
            <a:spLocks noChangeAspect="1"/>
          </p:cNvSpPr>
          <p:nvPr/>
        </p:nvSpPr>
        <p:spPr bwMode="auto">
          <a:xfrm>
            <a:off x="5614988" y="4076700"/>
            <a:ext cx="2759075" cy="849313"/>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682" name="Freeform 61">
            <a:extLst>
              <a:ext uri="{FF2B5EF4-FFF2-40B4-BE49-F238E27FC236}">
                <a16:creationId xmlns:a16="http://schemas.microsoft.com/office/drawing/2014/main" id="{C467BD3A-C708-4EE4-8687-315A002ADF46}"/>
              </a:ext>
            </a:extLst>
          </p:cNvPr>
          <p:cNvSpPr>
            <a:spLocks noChangeAspect="1"/>
          </p:cNvSpPr>
          <p:nvPr/>
        </p:nvSpPr>
        <p:spPr bwMode="auto">
          <a:xfrm>
            <a:off x="5614988" y="4368800"/>
            <a:ext cx="2462212" cy="757238"/>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683" name="Freeform 62">
            <a:extLst>
              <a:ext uri="{FF2B5EF4-FFF2-40B4-BE49-F238E27FC236}">
                <a16:creationId xmlns:a16="http://schemas.microsoft.com/office/drawing/2014/main" id="{421CEBF2-2309-4A39-8F04-36B961ACA1EA}"/>
              </a:ext>
            </a:extLst>
          </p:cNvPr>
          <p:cNvSpPr>
            <a:spLocks noChangeAspect="1"/>
          </p:cNvSpPr>
          <p:nvPr/>
        </p:nvSpPr>
        <p:spPr bwMode="auto">
          <a:xfrm>
            <a:off x="5588000" y="3484563"/>
            <a:ext cx="3173413" cy="976312"/>
          </a:xfrm>
          <a:custGeom>
            <a:avLst/>
            <a:gdLst>
              <a:gd name="T0" fmla="*/ 0 w 1392"/>
              <a:gd name="T1" fmla="*/ 0 h 428"/>
              <a:gd name="T2" fmla="*/ 2147483647 w 1392"/>
              <a:gd name="T3" fmla="*/ 2147483647 h 428"/>
              <a:gd name="T4" fmla="*/ 2147483647 w 1392"/>
              <a:gd name="T5" fmla="*/ 2147483647 h 428"/>
              <a:gd name="T6" fmla="*/ 2147483647 w 1392"/>
              <a:gd name="T7" fmla="*/ 2147483647 h 428"/>
              <a:gd name="T8" fmla="*/ 2147483647 w 1392"/>
              <a:gd name="T9" fmla="*/ 2147483647 h 428"/>
              <a:gd name="T10" fmla="*/ 2147483647 w 1392"/>
              <a:gd name="T11" fmla="*/ 2147483647 h 428"/>
              <a:gd name="T12" fmla="*/ 2147483647 w 1392"/>
              <a:gd name="T13" fmla="*/ 2147483647 h 428"/>
              <a:gd name="T14" fmla="*/ 2147483647 w 1392"/>
              <a:gd name="T15" fmla="*/ 2147483647 h 428"/>
              <a:gd name="T16" fmla="*/ 2147483647 w 1392"/>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28"/>
              <a:gd name="T29" fmla="*/ 1392 w 1392"/>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28">
                <a:moveTo>
                  <a:pt x="0" y="0"/>
                </a:moveTo>
                <a:cubicBezTo>
                  <a:pt x="122" y="7"/>
                  <a:pt x="244" y="14"/>
                  <a:pt x="340" y="20"/>
                </a:cubicBezTo>
                <a:cubicBezTo>
                  <a:pt x="436" y="26"/>
                  <a:pt x="510" y="30"/>
                  <a:pt x="576" y="36"/>
                </a:cubicBezTo>
                <a:cubicBezTo>
                  <a:pt x="642" y="42"/>
                  <a:pt x="683" y="47"/>
                  <a:pt x="736" y="56"/>
                </a:cubicBezTo>
                <a:cubicBezTo>
                  <a:pt x="789" y="65"/>
                  <a:pt x="847" y="77"/>
                  <a:pt x="896" y="92"/>
                </a:cubicBezTo>
                <a:cubicBezTo>
                  <a:pt x="945" y="107"/>
                  <a:pt x="987" y="125"/>
                  <a:pt x="1032" y="148"/>
                </a:cubicBezTo>
                <a:cubicBezTo>
                  <a:pt x="1077" y="171"/>
                  <a:pt x="1113" y="193"/>
                  <a:pt x="1164" y="228"/>
                </a:cubicBezTo>
                <a:cubicBezTo>
                  <a:pt x="1215" y="263"/>
                  <a:pt x="1298" y="327"/>
                  <a:pt x="1336" y="360"/>
                </a:cubicBezTo>
                <a:cubicBezTo>
                  <a:pt x="1374" y="393"/>
                  <a:pt x="1383" y="419"/>
                  <a:pt x="1392" y="428"/>
                </a:cubicBezTo>
              </a:path>
            </a:pathLst>
          </a:custGeom>
          <a:noFill/>
          <a:ln w="1905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684" name="Freeform 63">
            <a:extLst>
              <a:ext uri="{FF2B5EF4-FFF2-40B4-BE49-F238E27FC236}">
                <a16:creationId xmlns:a16="http://schemas.microsoft.com/office/drawing/2014/main" id="{35148908-6B0F-432D-ABEF-DA77F978E7E0}"/>
              </a:ext>
            </a:extLst>
          </p:cNvPr>
          <p:cNvSpPr>
            <a:spLocks noChangeAspect="1"/>
          </p:cNvSpPr>
          <p:nvPr/>
        </p:nvSpPr>
        <p:spPr bwMode="auto">
          <a:xfrm>
            <a:off x="5588000" y="3767138"/>
            <a:ext cx="2963863" cy="976312"/>
          </a:xfrm>
          <a:custGeom>
            <a:avLst/>
            <a:gdLst>
              <a:gd name="T0" fmla="*/ 0 w 1300"/>
              <a:gd name="T1" fmla="*/ 0 h 428"/>
              <a:gd name="T2" fmla="*/ 2147483647 w 1300"/>
              <a:gd name="T3" fmla="*/ 2147483647 h 428"/>
              <a:gd name="T4" fmla="*/ 2147483647 w 1300"/>
              <a:gd name="T5" fmla="*/ 2147483647 h 428"/>
              <a:gd name="T6" fmla="*/ 2147483647 w 1300"/>
              <a:gd name="T7" fmla="*/ 2147483647 h 428"/>
              <a:gd name="T8" fmla="*/ 2147483647 w 1300"/>
              <a:gd name="T9" fmla="*/ 2147483647 h 428"/>
              <a:gd name="T10" fmla="*/ 2147483647 w 1300"/>
              <a:gd name="T11" fmla="*/ 2147483647 h 428"/>
              <a:gd name="T12" fmla="*/ 2147483647 w 1300"/>
              <a:gd name="T13" fmla="*/ 2147483647 h 428"/>
              <a:gd name="T14" fmla="*/ 2147483647 w 1300"/>
              <a:gd name="T15" fmla="*/ 2147483647 h 428"/>
              <a:gd name="T16" fmla="*/ 2147483647 w 1300"/>
              <a:gd name="T17" fmla="*/ 2147483647 h 4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00"/>
              <a:gd name="T28" fmla="*/ 0 h 428"/>
              <a:gd name="T29" fmla="*/ 1300 w 1300"/>
              <a:gd name="T30" fmla="*/ 428 h 4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00" h="428">
                <a:moveTo>
                  <a:pt x="0" y="0"/>
                </a:moveTo>
                <a:cubicBezTo>
                  <a:pt x="66" y="5"/>
                  <a:pt x="133" y="11"/>
                  <a:pt x="208" y="20"/>
                </a:cubicBezTo>
                <a:cubicBezTo>
                  <a:pt x="283" y="29"/>
                  <a:pt x="373" y="41"/>
                  <a:pt x="448" y="52"/>
                </a:cubicBezTo>
                <a:cubicBezTo>
                  <a:pt x="523" y="63"/>
                  <a:pt x="600" y="73"/>
                  <a:pt x="656" y="84"/>
                </a:cubicBezTo>
                <a:cubicBezTo>
                  <a:pt x="712" y="95"/>
                  <a:pt x="743" y="103"/>
                  <a:pt x="784" y="116"/>
                </a:cubicBezTo>
                <a:cubicBezTo>
                  <a:pt x="825" y="129"/>
                  <a:pt x="859" y="142"/>
                  <a:pt x="900" y="160"/>
                </a:cubicBezTo>
                <a:cubicBezTo>
                  <a:pt x="941" y="178"/>
                  <a:pt x="983" y="199"/>
                  <a:pt x="1028" y="224"/>
                </a:cubicBezTo>
                <a:cubicBezTo>
                  <a:pt x="1073" y="249"/>
                  <a:pt x="1127" y="278"/>
                  <a:pt x="1172" y="312"/>
                </a:cubicBezTo>
                <a:cubicBezTo>
                  <a:pt x="1217" y="346"/>
                  <a:pt x="1280" y="406"/>
                  <a:pt x="1300" y="428"/>
                </a:cubicBezTo>
              </a:path>
            </a:pathLst>
          </a:custGeom>
          <a:noFill/>
          <a:ln w="19050" cap="flat" cmpd="sng">
            <a:pattFill prst="pct50">
              <a:fgClr>
                <a:srgbClr val="FF9900"/>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685" name="Freeform 64">
            <a:extLst>
              <a:ext uri="{FF2B5EF4-FFF2-40B4-BE49-F238E27FC236}">
                <a16:creationId xmlns:a16="http://schemas.microsoft.com/office/drawing/2014/main" id="{8F194D88-4443-4320-B446-4EBDDB16F0A5}"/>
              </a:ext>
            </a:extLst>
          </p:cNvPr>
          <p:cNvSpPr>
            <a:spLocks noChangeAspect="1"/>
          </p:cNvSpPr>
          <p:nvPr/>
        </p:nvSpPr>
        <p:spPr bwMode="auto">
          <a:xfrm>
            <a:off x="5588000" y="4086225"/>
            <a:ext cx="2698750" cy="939800"/>
          </a:xfrm>
          <a:custGeom>
            <a:avLst/>
            <a:gdLst>
              <a:gd name="T0" fmla="*/ 0 w 1184"/>
              <a:gd name="T1" fmla="*/ 0 h 412"/>
              <a:gd name="T2" fmla="*/ 2147483647 w 1184"/>
              <a:gd name="T3" fmla="*/ 2147483647 h 412"/>
              <a:gd name="T4" fmla="*/ 2147483647 w 1184"/>
              <a:gd name="T5" fmla="*/ 2147483647 h 412"/>
              <a:gd name="T6" fmla="*/ 2147483647 w 1184"/>
              <a:gd name="T7" fmla="*/ 2147483647 h 412"/>
              <a:gd name="T8" fmla="*/ 2147483647 w 1184"/>
              <a:gd name="T9" fmla="*/ 2147483647 h 412"/>
              <a:gd name="T10" fmla="*/ 2147483647 w 1184"/>
              <a:gd name="T11" fmla="*/ 2147483647 h 412"/>
              <a:gd name="T12" fmla="*/ 2147483647 w 1184"/>
              <a:gd name="T13" fmla="*/ 2147483647 h 412"/>
              <a:gd name="T14" fmla="*/ 0 60000 65536"/>
              <a:gd name="T15" fmla="*/ 0 60000 65536"/>
              <a:gd name="T16" fmla="*/ 0 60000 65536"/>
              <a:gd name="T17" fmla="*/ 0 60000 65536"/>
              <a:gd name="T18" fmla="*/ 0 60000 65536"/>
              <a:gd name="T19" fmla="*/ 0 60000 65536"/>
              <a:gd name="T20" fmla="*/ 0 60000 65536"/>
              <a:gd name="T21" fmla="*/ 0 w 1184"/>
              <a:gd name="T22" fmla="*/ 0 h 412"/>
              <a:gd name="T23" fmla="*/ 1184 w 1184"/>
              <a:gd name="T24" fmla="*/ 412 h 4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4" h="412">
                <a:moveTo>
                  <a:pt x="0" y="0"/>
                </a:moveTo>
                <a:cubicBezTo>
                  <a:pt x="88" y="14"/>
                  <a:pt x="177" y="29"/>
                  <a:pt x="272" y="48"/>
                </a:cubicBezTo>
                <a:cubicBezTo>
                  <a:pt x="367" y="67"/>
                  <a:pt x="489" y="93"/>
                  <a:pt x="568" y="112"/>
                </a:cubicBezTo>
                <a:cubicBezTo>
                  <a:pt x="647" y="131"/>
                  <a:pt x="691" y="143"/>
                  <a:pt x="748" y="160"/>
                </a:cubicBezTo>
                <a:cubicBezTo>
                  <a:pt x="805" y="177"/>
                  <a:pt x="860" y="192"/>
                  <a:pt x="912" y="216"/>
                </a:cubicBezTo>
                <a:cubicBezTo>
                  <a:pt x="964" y="240"/>
                  <a:pt x="1015" y="271"/>
                  <a:pt x="1060" y="304"/>
                </a:cubicBezTo>
                <a:cubicBezTo>
                  <a:pt x="1105" y="337"/>
                  <a:pt x="1161" y="398"/>
                  <a:pt x="1184" y="412"/>
                </a:cubicBezTo>
              </a:path>
            </a:pathLst>
          </a:custGeom>
          <a:noFill/>
          <a:ln w="19050" cap="flat" cmpd="sng">
            <a:pattFill prst="pct50">
              <a:fgClr>
                <a:srgbClr val="008000"/>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686" name="Freeform 65">
            <a:extLst>
              <a:ext uri="{FF2B5EF4-FFF2-40B4-BE49-F238E27FC236}">
                <a16:creationId xmlns:a16="http://schemas.microsoft.com/office/drawing/2014/main" id="{FC3B5702-BEE1-4425-8B22-FE951CC07739}"/>
              </a:ext>
            </a:extLst>
          </p:cNvPr>
          <p:cNvSpPr>
            <a:spLocks noChangeAspect="1"/>
          </p:cNvSpPr>
          <p:nvPr/>
        </p:nvSpPr>
        <p:spPr bwMode="auto">
          <a:xfrm>
            <a:off x="5588000" y="4378325"/>
            <a:ext cx="2379663" cy="774700"/>
          </a:xfrm>
          <a:custGeom>
            <a:avLst/>
            <a:gdLst>
              <a:gd name="T0" fmla="*/ 0 w 1044"/>
              <a:gd name="T1" fmla="*/ 0 h 340"/>
              <a:gd name="T2" fmla="*/ 2147483647 w 1044"/>
              <a:gd name="T3" fmla="*/ 2147483647 h 340"/>
              <a:gd name="T4" fmla="*/ 2147483647 w 1044"/>
              <a:gd name="T5" fmla="*/ 2147483647 h 340"/>
              <a:gd name="T6" fmla="*/ 2147483647 w 1044"/>
              <a:gd name="T7" fmla="*/ 2147483647 h 340"/>
              <a:gd name="T8" fmla="*/ 2147483647 w 1044"/>
              <a:gd name="T9" fmla="*/ 2147483647 h 340"/>
              <a:gd name="T10" fmla="*/ 2147483647 w 1044"/>
              <a:gd name="T11" fmla="*/ 2147483647 h 340"/>
              <a:gd name="T12" fmla="*/ 0 60000 65536"/>
              <a:gd name="T13" fmla="*/ 0 60000 65536"/>
              <a:gd name="T14" fmla="*/ 0 60000 65536"/>
              <a:gd name="T15" fmla="*/ 0 60000 65536"/>
              <a:gd name="T16" fmla="*/ 0 60000 65536"/>
              <a:gd name="T17" fmla="*/ 0 60000 65536"/>
              <a:gd name="T18" fmla="*/ 0 w 1044"/>
              <a:gd name="T19" fmla="*/ 0 h 340"/>
              <a:gd name="T20" fmla="*/ 1044 w 1044"/>
              <a:gd name="T21" fmla="*/ 340 h 340"/>
            </a:gdLst>
            <a:ahLst/>
            <a:cxnLst>
              <a:cxn ang="T12">
                <a:pos x="T0" y="T1"/>
              </a:cxn>
              <a:cxn ang="T13">
                <a:pos x="T2" y="T3"/>
              </a:cxn>
              <a:cxn ang="T14">
                <a:pos x="T4" y="T5"/>
              </a:cxn>
              <a:cxn ang="T15">
                <a:pos x="T6" y="T7"/>
              </a:cxn>
              <a:cxn ang="T16">
                <a:pos x="T8" y="T9"/>
              </a:cxn>
              <a:cxn ang="T17">
                <a:pos x="T10" y="T11"/>
              </a:cxn>
            </a:cxnLst>
            <a:rect l="T18" t="T19" r="T20" b="T21"/>
            <a:pathLst>
              <a:path w="1044" h="340">
                <a:moveTo>
                  <a:pt x="0" y="0"/>
                </a:moveTo>
                <a:cubicBezTo>
                  <a:pt x="62" y="10"/>
                  <a:pt x="125" y="21"/>
                  <a:pt x="208" y="40"/>
                </a:cubicBezTo>
                <a:cubicBezTo>
                  <a:pt x="291" y="59"/>
                  <a:pt x="414" y="88"/>
                  <a:pt x="500" y="112"/>
                </a:cubicBezTo>
                <a:cubicBezTo>
                  <a:pt x="586" y="136"/>
                  <a:pt x="649" y="157"/>
                  <a:pt x="724" y="184"/>
                </a:cubicBezTo>
                <a:cubicBezTo>
                  <a:pt x="799" y="211"/>
                  <a:pt x="895" y="246"/>
                  <a:pt x="948" y="272"/>
                </a:cubicBezTo>
                <a:cubicBezTo>
                  <a:pt x="1001" y="298"/>
                  <a:pt x="1030" y="327"/>
                  <a:pt x="1044" y="340"/>
                </a:cubicBezTo>
              </a:path>
            </a:pathLst>
          </a:custGeom>
          <a:noFill/>
          <a:ln w="19050" cap="flat" cmpd="sng">
            <a:pattFill prst="pct50">
              <a:fgClr>
                <a:schemeClr val="accent2"/>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8687" name="Text Box 6">
            <a:extLst>
              <a:ext uri="{FF2B5EF4-FFF2-40B4-BE49-F238E27FC236}">
                <a16:creationId xmlns:a16="http://schemas.microsoft.com/office/drawing/2014/main" id="{DC50114D-F168-4770-9A4B-5CD2906F1E02}"/>
              </a:ext>
            </a:extLst>
          </p:cNvPr>
          <p:cNvSpPr txBox="1">
            <a:spLocks noChangeArrowheads="1"/>
          </p:cNvSpPr>
          <p:nvPr/>
        </p:nvSpPr>
        <p:spPr bwMode="auto">
          <a:xfrm>
            <a:off x="5367338" y="5456238"/>
            <a:ext cx="1844675" cy="1200150"/>
          </a:xfrm>
          <a:prstGeom prst="rect">
            <a:avLst/>
          </a:prstGeom>
          <a:solidFill>
            <a:schemeClr val="bg2">
              <a:alpha val="74901"/>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288" rIns="18288">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a:spcBef>
                <a:spcPct val="50000"/>
              </a:spcBef>
            </a:pPr>
            <a:r>
              <a:rPr lang="en-US" altLang="en-US" sz="1800">
                <a:solidFill>
                  <a:schemeClr val="bg1"/>
                </a:solidFill>
                <a:latin typeface="Arial" panose="020B0604020202020204" pitchFamily="34" charset="0"/>
              </a:rPr>
              <a:t>The effect is most pronounced with smaller pumps and large trims</a:t>
            </a:r>
          </a:p>
        </p:txBody>
      </p:sp>
    </p:spTree>
    <p:extLst>
      <p:ext uri="{BB962C8B-B14F-4D97-AF65-F5344CB8AC3E}">
        <p14:creationId xmlns:p14="http://schemas.microsoft.com/office/powerpoint/2010/main" val="3993427421"/>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60E42F2-C028-4B0D-9F34-3FDAD1D207E1}"/>
              </a:ext>
            </a:extLst>
          </p:cNvPr>
          <p:cNvSpPr>
            <a:spLocks noGrp="1" noChangeArrowheads="1"/>
          </p:cNvSpPr>
          <p:nvPr>
            <p:ph type="title"/>
          </p:nvPr>
        </p:nvSpPr>
        <p:spPr/>
        <p:txBody>
          <a:bodyPr/>
          <a:lstStyle/>
          <a:p>
            <a:pPr eaLnBrk="1" hangingPunct="1"/>
            <a:r>
              <a:rPr lang="en-US" altLang="en-US"/>
              <a:t>Parallel Pumps and Affinity Laws</a:t>
            </a:r>
          </a:p>
        </p:txBody>
      </p:sp>
      <p:sp>
        <p:nvSpPr>
          <p:cNvPr id="29699" name="Rectangle 3">
            <a:extLst>
              <a:ext uri="{FF2B5EF4-FFF2-40B4-BE49-F238E27FC236}">
                <a16:creationId xmlns:a16="http://schemas.microsoft.com/office/drawing/2014/main" id="{83C9EFB6-0DED-4510-80A0-C776D54CFB49}"/>
              </a:ext>
            </a:extLst>
          </p:cNvPr>
          <p:cNvSpPr>
            <a:spLocks noGrp="1" noChangeArrowheads="1"/>
          </p:cNvSpPr>
          <p:nvPr>
            <p:ph idx="1"/>
          </p:nvPr>
        </p:nvSpPr>
        <p:spPr>
          <a:xfrm>
            <a:off x="685800" y="1981200"/>
            <a:ext cx="7772400" cy="4252913"/>
          </a:xfrm>
        </p:spPr>
        <p:txBody>
          <a:bodyPr/>
          <a:lstStyle/>
          <a:p>
            <a:pPr eaLnBrk="1" hangingPunct="1"/>
            <a:r>
              <a:rPr lang="en-US" altLang="en-US"/>
              <a:t>The pump affinity laws say that horse power varies as the cube of the flow rate. </a:t>
            </a:r>
          </a:p>
          <a:p>
            <a:pPr eaLnBrk="1" hangingPunct="1"/>
            <a:endParaRPr lang="en-US" altLang="en-US"/>
          </a:p>
          <a:p>
            <a:pPr algn="ctr" eaLnBrk="1" hangingPunct="1">
              <a:buFontTx/>
              <a:buNone/>
            </a:pPr>
            <a:r>
              <a:rPr lang="en-US" altLang="en-US"/>
              <a:t>HP</a:t>
            </a:r>
            <a:r>
              <a:rPr lang="en-US" altLang="en-US" baseline="-25000"/>
              <a:t>New </a:t>
            </a:r>
            <a:r>
              <a:rPr lang="en-US" altLang="en-US"/>
              <a:t>= HP</a:t>
            </a:r>
            <a:r>
              <a:rPr lang="en-US" altLang="en-US" baseline="-25000"/>
              <a:t>Old</a:t>
            </a:r>
            <a:r>
              <a:rPr lang="en-US" altLang="en-US"/>
              <a:t> x (Flow</a:t>
            </a:r>
            <a:r>
              <a:rPr lang="en-US" altLang="en-US" baseline="-25000"/>
              <a:t>New</a:t>
            </a:r>
            <a:r>
              <a:rPr lang="en-US" altLang="en-US"/>
              <a:t>/Flow</a:t>
            </a:r>
            <a:r>
              <a:rPr lang="en-US" altLang="en-US" baseline="-25000"/>
              <a:t>Old</a:t>
            </a:r>
            <a:r>
              <a:rPr lang="en-US" altLang="en-US"/>
              <a:t>)</a:t>
            </a:r>
            <a:r>
              <a:rPr lang="en-US" altLang="en-US" baseline="30000"/>
              <a:t>3</a:t>
            </a:r>
          </a:p>
          <a:p>
            <a:pPr eaLnBrk="1" hangingPunct="1"/>
            <a:endParaRPr lang="en-US" altLang="en-US"/>
          </a:p>
          <a:p>
            <a:pPr eaLnBrk="1" hangingPunct="1"/>
            <a:r>
              <a:rPr lang="en-US" altLang="en-US"/>
              <a:t>Will two pumps in parallel use 1/8</a:t>
            </a:r>
            <a:r>
              <a:rPr lang="en-US" altLang="en-US" baseline="30000"/>
              <a:t>th</a:t>
            </a:r>
            <a:r>
              <a:rPr lang="en-US" altLang="en-US"/>
              <a:t> (1/2 x 1/2 x 1/2) of the power required by running only one of the pumps to produce the same flow rate and head?</a:t>
            </a:r>
          </a:p>
        </p:txBody>
      </p:sp>
    </p:spTree>
    <p:extLst>
      <p:ext uri="{BB962C8B-B14F-4D97-AF65-F5344CB8AC3E}">
        <p14:creationId xmlns:p14="http://schemas.microsoft.com/office/powerpoint/2010/main" val="3098675903"/>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a:extLst>
              <a:ext uri="{FF2B5EF4-FFF2-40B4-BE49-F238E27FC236}">
                <a16:creationId xmlns:a16="http://schemas.microsoft.com/office/drawing/2014/main" id="{1F4519DE-1EF6-4AAF-8821-7EF0A95E9316}"/>
              </a:ext>
            </a:extLst>
          </p:cNvPr>
          <p:cNvSpPr>
            <a:spLocks noGrp="1" noChangeArrowheads="1"/>
          </p:cNvSpPr>
          <p:nvPr>
            <p:ph type="title"/>
          </p:nvPr>
        </p:nvSpPr>
        <p:spPr/>
        <p:txBody>
          <a:bodyPr/>
          <a:lstStyle/>
          <a:p>
            <a:pPr eaLnBrk="1" hangingPunct="1"/>
            <a:r>
              <a:rPr lang="en-US" altLang="en-US"/>
              <a:t>System 1: </a:t>
            </a:r>
            <a:br>
              <a:rPr lang="en-US" altLang="en-US" sz="2400"/>
            </a:br>
            <a:r>
              <a:rPr lang="en-US" altLang="en-US" sz="2400"/>
              <a:t>Two Independent Fully Redundant Circuits</a:t>
            </a:r>
            <a:endParaRPr lang="en-US" altLang="en-US"/>
          </a:p>
        </p:txBody>
      </p:sp>
      <p:graphicFrame>
        <p:nvGraphicFramePr>
          <p:cNvPr id="1026" name="Object 3">
            <a:extLst>
              <a:ext uri="{FF2B5EF4-FFF2-40B4-BE49-F238E27FC236}">
                <a16:creationId xmlns:a16="http://schemas.microsoft.com/office/drawing/2014/main" id="{97207398-AB0F-44A7-B61B-F27836154110}"/>
              </a:ext>
            </a:extLst>
          </p:cNvPr>
          <p:cNvGraphicFramePr>
            <a:graphicFrameLocks noGrp="1" noChangeAspect="1"/>
          </p:cNvGraphicFramePr>
          <p:nvPr>
            <p:ph idx="1"/>
          </p:nvPr>
        </p:nvGraphicFramePr>
        <p:xfrm>
          <a:off x="400050" y="1606550"/>
          <a:ext cx="7777163" cy="4632325"/>
        </p:xfrm>
        <a:graphic>
          <a:graphicData uri="http://schemas.openxmlformats.org/presentationml/2006/ole">
            <mc:AlternateContent xmlns:mc="http://schemas.openxmlformats.org/markup-compatibility/2006">
              <mc:Choice xmlns:v="urn:schemas-microsoft-com:vml" Requires="v">
                <p:oleObj spid="_x0000_s2052" name="AutoCAD LT Drawing" r:id="rId4" imgW="7334280" imgH="4257720" progId="AutoCAD LT.Drawing.17">
                  <p:embed/>
                </p:oleObj>
              </mc:Choice>
              <mc:Fallback>
                <p:oleObj name="AutoCAD LT Drawing" r:id="rId4" imgW="7334280" imgH="4257720" progId="AutoCAD LT.Drawing.17">
                  <p:embed/>
                  <p:pic>
                    <p:nvPicPr>
                      <p:cNvPr id="1026" name="Object 3">
                        <a:extLst>
                          <a:ext uri="{FF2B5EF4-FFF2-40B4-BE49-F238E27FC236}">
                            <a16:creationId xmlns:a16="http://schemas.microsoft.com/office/drawing/2014/main" id="{97207398-AB0F-44A7-B61B-F27836154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730" t="256" r="5548" b="-296"/>
                      <a:stretch>
                        <a:fillRect/>
                      </a:stretch>
                    </p:blipFill>
                    <p:spPr bwMode="auto">
                      <a:xfrm>
                        <a:off x="400050" y="1606550"/>
                        <a:ext cx="7777163" cy="463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32007304"/>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a:extLst>
              <a:ext uri="{FF2B5EF4-FFF2-40B4-BE49-F238E27FC236}">
                <a16:creationId xmlns:a16="http://schemas.microsoft.com/office/drawing/2014/main" id="{186FA198-F338-4976-AC2B-958C47514C99}"/>
              </a:ext>
            </a:extLst>
          </p:cNvPr>
          <p:cNvSpPr>
            <a:spLocks noGrp="1" noChangeArrowheads="1"/>
          </p:cNvSpPr>
          <p:nvPr>
            <p:ph type="title"/>
          </p:nvPr>
        </p:nvSpPr>
        <p:spPr/>
        <p:txBody>
          <a:bodyPr/>
          <a:lstStyle/>
          <a:p>
            <a:pPr eaLnBrk="1" hangingPunct="1"/>
            <a:r>
              <a:rPr lang="en-US" altLang="en-US"/>
              <a:t>System 2: </a:t>
            </a:r>
            <a:br>
              <a:rPr lang="en-US" altLang="en-US" sz="2400"/>
            </a:br>
            <a:r>
              <a:rPr lang="en-US" altLang="en-US" sz="2400"/>
              <a:t>Shared Circuit, Redundant Pumps</a:t>
            </a:r>
            <a:endParaRPr lang="en-US" altLang="en-US"/>
          </a:p>
        </p:txBody>
      </p:sp>
      <p:graphicFrame>
        <p:nvGraphicFramePr>
          <p:cNvPr id="2050" name="Object 3">
            <a:extLst>
              <a:ext uri="{FF2B5EF4-FFF2-40B4-BE49-F238E27FC236}">
                <a16:creationId xmlns:a16="http://schemas.microsoft.com/office/drawing/2014/main" id="{5E2909CF-AEC6-4446-ABFC-F694C49B54DC}"/>
              </a:ext>
            </a:extLst>
          </p:cNvPr>
          <p:cNvGraphicFramePr>
            <a:graphicFrameLocks noGrp="1" noChangeAspect="1"/>
          </p:cNvGraphicFramePr>
          <p:nvPr>
            <p:ph idx="1"/>
          </p:nvPr>
        </p:nvGraphicFramePr>
        <p:xfrm>
          <a:off x="309563" y="1282700"/>
          <a:ext cx="7740650" cy="4995863"/>
        </p:xfrm>
        <a:graphic>
          <a:graphicData uri="http://schemas.openxmlformats.org/presentationml/2006/ole">
            <mc:AlternateContent xmlns:mc="http://schemas.openxmlformats.org/markup-compatibility/2006">
              <mc:Choice xmlns:v="urn:schemas-microsoft-com:vml" Requires="v">
                <p:oleObj spid="_x0000_s3076" name="AutoCAD LT Drawing" r:id="rId4" imgW="8362800" imgH="4857840" progId="AutoCAD LT.Drawing.17">
                  <p:embed/>
                </p:oleObj>
              </mc:Choice>
              <mc:Fallback>
                <p:oleObj name="AutoCAD LT Drawing" r:id="rId4" imgW="8362800" imgH="4857840" progId="AutoCAD LT.Drawing.17">
                  <p:embed/>
                  <p:pic>
                    <p:nvPicPr>
                      <p:cNvPr id="2050" name="Object 3">
                        <a:extLst>
                          <a:ext uri="{FF2B5EF4-FFF2-40B4-BE49-F238E27FC236}">
                            <a16:creationId xmlns:a16="http://schemas.microsoft.com/office/drawing/2014/main" id="{5E2909CF-AEC6-4446-ABFC-F694C49B5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44" t="-6389" r="7263" b="-810"/>
                      <a:stretch>
                        <a:fillRect/>
                      </a:stretch>
                    </p:blipFill>
                    <p:spPr bwMode="auto">
                      <a:xfrm>
                        <a:off x="309563" y="1282700"/>
                        <a:ext cx="7740650" cy="4995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09703045"/>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a:extLst>
              <a:ext uri="{FF2B5EF4-FFF2-40B4-BE49-F238E27FC236}">
                <a16:creationId xmlns:a16="http://schemas.microsoft.com/office/drawing/2014/main" id="{35EC0570-9B97-4FEE-A996-EED233936550}"/>
              </a:ext>
            </a:extLst>
          </p:cNvPr>
          <p:cNvGraphicFramePr>
            <a:graphicFrameLocks noGrp="1" noChangeAspect="1"/>
          </p:cNvGraphicFramePr>
          <p:nvPr>
            <p:ph idx="4294967295"/>
          </p:nvPr>
        </p:nvGraphicFramePr>
        <p:xfrm>
          <a:off x="685800" y="1981200"/>
          <a:ext cx="3811588" cy="2273300"/>
        </p:xfrm>
        <a:graphic>
          <a:graphicData uri="http://schemas.openxmlformats.org/presentationml/2006/ole">
            <mc:AlternateContent xmlns:mc="http://schemas.openxmlformats.org/markup-compatibility/2006">
              <mc:Choice xmlns:v="urn:schemas-microsoft-com:vml" Requires="v">
                <p:oleObj spid="_x0000_s4100" name="AutoCAD LT Drawing" r:id="rId4" imgW="7334280" imgH="4257720" progId="AutoCAD LT.Drawing.17">
                  <p:embed/>
                </p:oleObj>
              </mc:Choice>
              <mc:Fallback>
                <p:oleObj name="AutoCAD LT Drawing" r:id="rId4" imgW="7334280" imgH="4257720" progId="AutoCAD LT.Drawing.17">
                  <p:embed/>
                  <p:pic>
                    <p:nvPicPr>
                      <p:cNvPr id="3074" name="Object 3">
                        <a:extLst>
                          <a:ext uri="{FF2B5EF4-FFF2-40B4-BE49-F238E27FC236}">
                            <a16:creationId xmlns:a16="http://schemas.microsoft.com/office/drawing/2014/main" id="{35EC0570-9B97-4FEE-A996-EED233936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730" t="215" r="5611" b="-215"/>
                      <a:stretch>
                        <a:fillRect/>
                      </a:stretch>
                    </p:blipFill>
                    <p:spPr bwMode="auto">
                      <a:xfrm>
                        <a:off x="685800" y="1981200"/>
                        <a:ext cx="3811588" cy="227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7" name="Rectangle 2">
            <a:extLst>
              <a:ext uri="{FF2B5EF4-FFF2-40B4-BE49-F238E27FC236}">
                <a16:creationId xmlns:a16="http://schemas.microsoft.com/office/drawing/2014/main" id="{3A0E3284-504D-457B-9B83-1DFC5DCB0B90}"/>
              </a:ext>
            </a:extLst>
          </p:cNvPr>
          <p:cNvSpPr>
            <a:spLocks noGrp="1" noChangeArrowheads="1"/>
          </p:cNvSpPr>
          <p:nvPr>
            <p:ph type="title"/>
          </p:nvPr>
        </p:nvSpPr>
        <p:spPr/>
        <p:txBody>
          <a:bodyPr/>
          <a:lstStyle/>
          <a:p>
            <a:pPr eaLnBrk="1" hangingPunct="1"/>
            <a:r>
              <a:rPr lang="en-US" altLang="en-US"/>
              <a:t>System 1: Head Loss Calculation</a:t>
            </a:r>
            <a:br>
              <a:rPr lang="en-US" altLang="en-US" sz="2400"/>
            </a:br>
            <a:r>
              <a:rPr lang="en-US" altLang="en-US" sz="2400"/>
              <a:t>One Pump Provides All Flow</a:t>
            </a:r>
            <a:endParaRPr lang="en-US" altLang="en-US"/>
          </a:p>
        </p:txBody>
      </p:sp>
      <p:sp>
        <p:nvSpPr>
          <p:cNvPr id="3078" name="Rectangle 5">
            <a:extLst>
              <a:ext uri="{FF2B5EF4-FFF2-40B4-BE49-F238E27FC236}">
                <a16:creationId xmlns:a16="http://schemas.microsoft.com/office/drawing/2014/main" id="{221A6113-C44C-4159-8A59-342D50AC3114}"/>
              </a:ext>
            </a:extLst>
          </p:cNvPr>
          <p:cNvSpPr>
            <a:spLocks noGrp="1" noChangeArrowheads="1"/>
          </p:cNvSpPr>
          <p:nvPr>
            <p:ph type="body" sz="half" idx="2"/>
          </p:nvPr>
        </p:nvSpPr>
        <p:spPr/>
        <p:txBody>
          <a:bodyPr/>
          <a:lstStyle/>
          <a:p>
            <a:pPr eaLnBrk="1" hangingPunct="1"/>
            <a:r>
              <a:rPr lang="en-US" altLang="en-US" sz="2000"/>
              <a:t>One circuit has loss as calculated</a:t>
            </a:r>
          </a:p>
          <a:p>
            <a:pPr eaLnBrk="1" hangingPunct="1"/>
            <a:r>
              <a:rPr lang="en-US" altLang="en-US" sz="2000"/>
              <a:t>One circuit is inactive</a:t>
            </a:r>
          </a:p>
        </p:txBody>
      </p:sp>
      <p:pic>
        <p:nvPicPr>
          <p:cNvPr id="3079" name="Picture 6">
            <a:extLst>
              <a:ext uri="{FF2B5EF4-FFF2-40B4-BE49-F238E27FC236}">
                <a16:creationId xmlns:a16="http://schemas.microsoft.com/office/drawing/2014/main" id="{5BB9CBA6-172A-4572-AD68-9336C5B837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254500"/>
            <a:ext cx="77692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957089"/>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7" descr="Option 1 Pump">
            <a:extLst>
              <a:ext uri="{FF2B5EF4-FFF2-40B4-BE49-F238E27FC236}">
                <a16:creationId xmlns:a16="http://schemas.microsoft.com/office/drawing/2014/main" id="{7B9DFF40-55E3-4E94-B6B9-092CB871AF8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2">
            <a:extLst>
              <a:ext uri="{FF2B5EF4-FFF2-40B4-BE49-F238E27FC236}">
                <a16:creationId xmlns:a16="http://schemas.microsoft.com/office/drawing/2014/main" id="{AA18DBAE-90E4-4D80-BC19-97F172D4C157}"/>
              </a:ext>
            </a:extLst>
          </p:cNvPr>
          <p:cNvSpPr>
            <a:spLocks noGrp="1" noChangeArrowheads="1"/>
          </p:cNvSpPr>
          <p:nvPr>
            <p:ph type="title"/>
          </p:nvPr>
        </p:nvSpPr>
        <p:spPr/>
        <p:txBody>
          <a:bodyPr/>
          <a:lstStyle/>
          <a:p>
            <a:pPr eaLnBrk="1" hangingPunct="1"/>
            <a:r>
              <a:rPr lang="en-US" altLang="en-US"/>
              <a:t>System 1:</a:t>
            </a:r>
            <a:br>
              <a:rPr lang="en-US" altLang="en-US"/>
            </a:br>
            <a:r>
              <a:rPr lang="en-US" altLang="en-US" sz="2400"/>
              <a:t>One Pump Provides All Flow</a:t>
            </a:r>
          </a:p>
        </p:txBody>
      </p:sp>
      <p:sp>
        <p:nvSpPr>
          <p:cNvPr id="30726" name="Rectangle 12">
            <a:extLst>
              <a:ext uri="{FF2B5EF4-FFF2-40B4-BE49-F238E27FC236}">
                <a16:creationId xmlns:a16="http://schemas.microsoft.com/office/drawing/2014/main" id="{76DBA0A9-B40E-4391-8F33-1A20F402A63F}"/>
              </a:ext>
            </a:extLst>
          </p:cNvPr>
          <p:cNvSpPr>
            <a:spLocks noGrp="1" noChangeArrowheads="1"/>
          </p:cNvSpPr>
          <p:nvPr>
            <p:ph type="body" sz="half" idx="2"/>
          </p:nvPr>
        </p:nvSpPr>
        <p:spPr>
          <a:xfrm>
            <a:off x="5268913" y="1722438"/>
            <a:ext cx="3189287" cy="4038600"/>
          </a:xfrm>
          <a:solidFill>
            <a:schemeClr val="bg1"/>
          </a:solidFill>
        </p:spPr>
        <p:txBody>
          <a:bodyPr/>
          <a:lstStyle/>
          <a:p>
            <a:pPr eaLnBrk="1" hangingPunct="1"/>
            <a:r>
              <a:rPr lang="en-US" altLang="en-US" sz="2000"/>
              <a:t>Two redundant piping circuits</a:t>
            </a:r>
          </a:p>
          <a:p>
            <a:pPr lvl="1" eaLnBrk="1" hangingPunct="1"/>
            <a:r>
              <a:rPr lang="en-US" altLang="en-US" sz="2000"/>
              <a:t>Significant first cost penalty</a:t>
            </a:r>
          </a:p>
          <a:p>
            <a:pPr lvl="1" eaLnBrk="1" hangingPunct="1"/>
            <a:r>
              <a:rPr lang="en-US" altLang="en-US" sz="2000"/>
              <a:t>Most immune to failure of any component</a:t>
            </a:r>
          </a:p>
        </p:txBody>
      </p:sp>
    </p:spTree>
    <p:extLst>
      <p:ext uri="{BB962C8B-B14F-4D97-AF65-F5344CB8AC3E}">
        <p14:creationId xmlns:p14="http://schemas.microsoft.com/office/powerpoint/2010/main" val="3492962107"/>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l="3333" t="17369" r="5000" b="13153"/>
          <a:stretch>
            <a:fillRect/>
          </a:stretch>
        </p:blipFill>
        <p:spPr bwMode="auto">
          <a:xfrm>
            <a:off x="0" y="0"/>
            <a:ext cx="9144000" cy="4322618"/>
          </a:xfrm>
          <a:prstGeom prst="rect">
            <a:avLst/>
          </a:prstGeom>
          <a:noFill/>
          <a:ln w="9525">
            <a:noFill/>
            <a:miter lim="800000"/>
            <a:headEnd/>
            <a:tailEnd/>
          </a:ln>
        </p:spPr>
      </p:pic>
      <p:sp>
        <p:nvSpPr>
          <p:cNvPr id="3" name="Content Placeholder 2"/>
          <p:cNvSpPr>
            <a:spLocks noGrp="1"/>
          </p:cNvSpPr>
          <p:nvPr>
            <p:ph idx="1"/>
          </p:nvPr>
        </p:nvSpPr>
        <p:spPr>
          <a:xfrm>
            <a:off x="457200" y="4419600"/>
            <a:ext cx="8229600" cy="1706563"/>
          </a:xfrm>
        </p:spPr>
        <p:txBody>
          <a:bodyPr/>
          <a:lstStyle/>
          <a:p>
            <a:pPr marL="342900" indent="-342900">
              <a:buFont typeface="Arial" panose="020B0604020202020204" pitchFamily="34" charset="0"/>
              <a:buChar char="•"/>
            </a:pPr>
            <a:r>
              <a:rPr lang="en-US" dirty="0"/>
              <a:t>Assume the pumps are 100% redundant</a:t>
            </a:r>
          </a:p>
          <a:p>
            <a:pPr marL="346075" lvl="2" indent="0">
              <a:buNone/>
            </a:pPr>
            <a:r>
              <a:rPr lang="en-US" i="1" dirty="0"/>
              <a:t>What should the logic be, specifically, to operate the pumps on a lead/lag basis?</a:t>
            </a:r>
          </a:p>
        </p:txBody>
      </p:sp>
    </p:spTree>
    <p:extLst>
      <p:ext uri="{BB962C8B-B14F-4D97-AF65-F5344CB8AC3E}">
        <p14:creationId xmlns:p14="http://schemas.microsoft.com/office/powerpoint/2010/main" val="2145319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a:extLst>
              <a:ext uri="{FF2B5EF4-FFF2-40B4-BE49-F238E27FC236}">
                <a16:creationId xmlns:a16="http://schemas.microsoft.com/office/drawing/2014/main" id="{7A284A30-8823-47D8-BB2A-47C1815E1681}"/>
              </a:ext>
            </a:extLst>
          </p:cNvPr>
          <p:cNvSpPr>
            <a:spLocks noGrp="1" noChangeArrowheads="1"/>
          </p:cNvSpPr>
          <p:nvPr>
            <p:ph type="title"/>
          </p:nvPr>
        </p:nvSpPr>
        <p:spPr/>
        <p:txBody>
          <a:bodyPr/>
          <a:lstStyle/>
          <a:p>
            <a:pPr eaLnBrk="1" hangingPunct="1"/>
            <a:r>
              <a:rPr lang="en-US" altLang="en-US"/>
              <a:t>Summary</a:t>
            </a:r>
          </a:p>
        </p:txBody>
      </p:sp>
      <p:pic>
        <p:nvPicPr>
          <p:cNvPr id="31749" name="Picture 6">
            <a:extLst>
              <a:ext uri="{FF2B5EF4-FFF2-40B4-BE49-F238E27FC236}">
                <a16:creationId xmlns:a16="http://schemas.microsoft.com/office/drawing/2014/main" id="{B04DFC95-E973-4F26-BE96-30AFB96DD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727200"/>
            <a:ext cx="89122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7">
            <a:extLst>
              <a:ext uri="{FF2B5EF4-FFF2-40B4-BE49-F238E27FC236}">
                <a16:creationId xmlns:a16="http://schemas.microsoft.com/office/drawing/2014/main" id="{4C7948B5-CB28-4782-8FC0-37BBA620C060}"/>
              </a:ext>
            </a:extLst>
          </p:cNvPr>
          <p:cNvSpPr>
            <a:spLocks noChangeArrowheads="1"/>
          </p:cNvSpPr>
          <p:nvPr/>
        </p:nvSpPr>
        <p:spPr bwMode="auto">
          <a:xfrm>
            <a:off x="0" y="2708275"/>
            <a:ext cx="9144000" cy="1771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Tree>
    <p:extLst>
      <p:ext uri="{BB962C8B-B14F-4D97-AF65-F5344CB8AC3E}">
        <p14:creationId xmlns:p14="http://schemas.microsoft.com/office/powerpoint/2010/main" val="2148032784"/>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5">
            <a:extLst>
              <a:ext uri="{FF2B5EF4-FFF2-40B4-BE49-F238E27FC236}">
                <a16:creationId xmlns:a16="http://schemas.microsoft.com/office/drawing/2014/main" id="{25422AF2-1BD6-41B6-94C9-5B73600A3FE8}"/>
              </a:ext>
            </a:extLst>
          </p:cNvPr>
          <p:cNvGraphicFramePr>
            <a:graphicFrameLocks noGrp="1" noChangeAspect="1"/>
          </p:cNvGraphicFramePr>
          <p:nvPr>
            <p:ph idx="4294967295"/>
          </p:nvPr>
        </p:nvGraphicFramePr>
        <p:xfrm>
          <a:off x="685800" y="1981200"/>
          <a:ext cx="3811588" cy="2273300"/>
        </p:xfrm>
        <a:graphic>
          <a:graphicData uri="http://schemas.openxmlformats.org/presentationml/2006/ole">
            <mc:AlternateContent xmlns:mc="http://schemas.openxmlformats.org/markup-compatibility/2006">
              <mc:Choice xmlns:v="urn:schemas-microsoft-com:vml" Requires="v">
                <p:oleObj spid="_x0000_s5124" name="AutoCAD LT Drawing" r:id="rId4" imgW="7334280" imgH="4257720" progId="AutoCAD LT.Drawing.17">
                  <p:embed/>
                </p:oleObj>
              </mc:Choice>
              <mc:Fallback>
                <p:oleObj name="AutoCAD LT Drawing" r:id="rId4" imgW="7334280" imgH="4257720" progId="AutoCAD LT.Drawing.17">
                  <p:embed/>
                  <p:pic>
                    <p:nvPicPr>
                      <p:cNvPr id="4098" name="Object 5">
                        <a:extLst>
                          <a:ext uri="{FF2B5EF4-FFF2-40B4-BE49-F238E27FC236}">
                            <a16:creationId xmlns:a16="http://schemas.microsoft.com/office/drawing/2014/main" id="{25422AF2-1BD6-41B6-94C9-5B73600A3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730" t="215" r="5611" b="-215"/>
                      <a:stretch>
                        <a:fillRect/>
                      </a:stretch>
                    </p:blipFill>
                    <p:spPr bwMode="auto">
                      <a:xfrm>
                        <a:off x="685800" y="1981200"/>
                        <a:ext cx="3811588" cy="227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1" name="Rectangle 2">
            <a:extLst>
              <a:ext uri="{FF2B5EF4-FFF2-40B4-BE49-F238E27FC236}">
                <a16:creationId xmlns:a16="http://schemas.microsoft.com/office/drawing/2014/main" id="{F6D89AAA-27EF-40DA-9112-BD23FB14AA45}"/>
              </a:ext>
            </a:extLst>
          </p:cNvPr>
          <p:cNvSpPr>
            <a:spLocks noGrp="1" noChangeArrowheads="1"/>
          </p:cNvSpPr>
          <p:nvPr>
            <p:ph type="title"/>
          </p:nvPr>
        </p:nvSpPr>
        <p:spPr/>
        <p:txBody>
          <a:bodyPr/>
          <a:lstStyle/>
          <a:p>
            <a:pPr eaLnBrk="1" hangingPunct="1"/>
            <a:r>
              <a:rPr lang="en-US" altLang="en-US"/>
              <a:t>System 1: Head Loss Calculation</a:t>
            </a:r>
            <a:br>
              <a:rPr lang="en-US" altLang="en-US" sz="2400"/>
            </a:br>
            <a:r>
              <a:rPr lang="en-US" altLang="en-US" sz="2400"/>
              <a:t>Each Pump Provides 50% of Flow</a:t>
            </a:r>
            <a:endParaRPr lang="en-US" altLang="en-US"/>
          </a:p>
        </p:txBody>
      </p:sp>
      <p:sp>
        <p:nvSpPr>
          <p:cNvPr id="1300484" name="Rectangle 4">
            <a:extLst>
              <a:ext uri="{FF2B5EF4-FFF2-40B4-BE49-F238E27FC236}">
                <a16:creationId xmlns:a16="http://schemas.microsoft.com/office/drawing/2014/main" id="{84C65BFA-1B57-4F6B-A930-364B488C8B42}"/>
              </a:ext>
            </a:extLst>
          </p:cNvPr>
          <p:cNvSpPr>
            <a:spLocks noGrp="1" noChangeArrowheads="1"/>
          </p:cNvSpPr>
          <p:nvPr>
            <p:ph type="body" sz="half" idx="2"/>
          </p:nvPr>
        </p:nvSpPr>
        <p:spPr/>
        <p:txBody>
          <a:bodyPr/>
          <a:lstStyle/>
          <a:p>
            <a:pPr eaLnBrk="1" hangingPunct="1"/>
            <a:r>
              <a:rPr lang="en-US" altLang="en-US" sz="2000"/>
              <a:t>Both circuits have losses as calculated</a:t>
            </a:r>
          </a:p>
          <a:p>
            <a:pPr eaLnBrk="1" hangingPunct="1"/>
            <a:r>
              <a:rPr lang="en-US" altLang="en-US" sz="2000"/>
              <a:t>Both circuits are active</a:t>
            </a:r>
          </a:p>
          <a:p>
            <a:pPr eaLnBrk="1" hangingPunct="1"/>
            <a:r>
              <a:rPr lang="en-US" altLang="en-US" sz="2000"/>
              <a:t>Losses follow square law</a:t>
            </a:r>
          </a:p>
          <a:p>
            <a:pPr eaLnBrk="1" hangingPunct="1"/>
            <a:r>
              <a:rPr lang="en-US" altLang="en-US" sz="2000"/>
              <a:t>Lift (elevation change) does  not vary with flow rate</a:t>
            </a:r>
          </a:p>
        </p:txBody>
      </p:sp>
      <p:pic>
        <p:nvPicPr>
          <p:cNvPr id="4103" name="Picture 7">
            <a:extLst>
              <a:ext uri="{FF2B5EF4-FFF2-40B4-BE49-F238E27FC236}">
                <a16:creationId xmlns:a16="http://schemas.microsoft.com/office/drawing/2014/main" id="{080F990D-1E52-4C93-816B-E8D17F18CD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429125"/>
            <a:ext cx="77692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488" name="Rectangle 8">
            <a:extLst>
              <a:ext uri="{FF2B5EF4-FFF2-40B4-BE49-F238E27FC236}">
                <a16:creationId xmlns:a16="http://schemas.microsoft.com/office/drawing/2014/main" id="{5020FE87-F311-480E-BA2F-008C4714CA12}"/>
              </a:ext>
            </a:extLst>
          </p:cNvPr>
          <p:cNvSpPr>
            <a:spLocks noChangeArrowheads="1"/>
          </p:cNvSpPr>
          <p:nvPr/>
        </p:nvSpPr>
        <p:spPr bwMode="auto">
          <a:xfrm>
            <a:off x="325438" y="5305425"/>
            <a:ext cx="8683625" cy="169863"/>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300489" name="Rectangle 9">
            <a:extLst>
              <a:ext uri="{FF2B5EF4-FFF2-40B4-BE49-F238E27FC236}">
                <a16:creationId xmlns:a16="http://schemas.microsoft.com/office/drawing/2014/main" id="{22B583D3-F6AD-4E1B-BF98-77B6431035F9}"/>
              </a:ext>
            </a:extLst>
          </p:cNvPr>
          <p:cNvSpPr>
            <a:spLocks noChangeArrowheads="1"/>
          </p:cNvSpPr>
          <p:nvPr/>
        </p:nvSpPr>
        <p:spPr bwMode="auto">
          <a:xfrm>
            <a:off x="325438" y="5114925"/>
            <a:ext cx="8683625" cy="169863"/>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r"/>
            <a:r>
              <a:rPr lang="en-US" altLang="en-US" sz="800" b="1">
                <a:latin typeface="Arial" panose="020B0604020202020204" pitchFamily="34" charset="0"/>
              </a:rPr>
              <a:t>Was 8 ft.w.c. at 800 gpm</a:t>
            </a:r>
          </a:p>
        </p:txBody>
      </p:sp>
    </p:spTree>
    <p:extLst>
      <p:ext uri="{BB962C8B-B14F-4D97-AF65-F5344CB8AC3E}">
        <p14:creationId xmlns:p14="http://schemas.microsoft.com/office/powerpoint/2010/main" val="4782884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0484">
                                            <p:txEl>
                                              <p:pRg st="0" end="0"/>
                                            </p:txEl>
                                          </p:spTgt>
                                        </p:tgtEl>
                                        <p:attrNameLst>
                                          <p:attrName>style.visibility</p:attrName>
                                        </p:attrNameLst>
                                      </p:cBhvr>
                                      <p:to>
                                        <p:strVal val="visible"/>
                                      </p:to>
                                    </p:set>
                                    <p:animEffect transition="in" filter="dissolve">
                                      <p:cBhvr>
                                        <p:cTn id="7" dur="500"/>
                                        <p:tgtEl>
                                          <p:spTgt spid="130048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00484">
                                            <p:txEl>
                                              <p:pRg st="1" end="1"/>
                                            </p:txEl>
                                          </p:spTgt>
                                        </p:tgtEl>
                                        <p:attrNameLst>
                                          <p:attrName>style.visibility</p:attrName>
                                        </p:attrNameLst>
                                      </p:cBhvr>
                                      <p:to>
                                        <p:strVal val="visible"/>
                                      </p:to>
                                    </p:set>
                                    <p:animEffect transition="in" filter="dissolve">
                                      <p:cBhvr>
                                        <p:cTn id="11" dur="500"/>
                                        <p:tgtEl>
                                          <p:spTgt spid="1300484">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00484">
                                            <p:txEl>
                                              <p:pRg st="2" end="2"/>
                                            </p:txEl>
                                          </p:spTgt>
                                        </p:tgtEl>
                                        <p:attrNameLst>
                                          <p:attrName>style.visibility</p:attrName>
                                        </p:attrNameLst>
                                      </p:cBhvr>
                                      <p:to>
                                        <p:strVal val="visible"/>
                                      </p:to>
                                    </p:set>
                                    <p:animEffect transition="in" filter="dissolve">
                                      <p:cBhvr>
                                        <p:cTn id="16" dur="500"/>
                                        <p:tgtEl>
                                          <p:spTgt spid="1300484">
                                            <p:txEl>
                                              <p:pRg st="2" end="2"/>
                                            </p:txEl>
                                          </p:spTgt>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300489"/>
                                        </p:tgtEl>
                                        <p:attrNameLst>
                                          <p:attrName>style.visibility</p:attrName>
                                        </p:attrNameLst>
                                      </p:cBhvr>
                                      <p:to>
                                        <p:strVal val="visible"/>
                                      </p:to>
                                    </p:set>
                                    <p:animEffect transition="in" filter="dissolve">
                                      <p:cBhvr>
                                        <p:cTn id="20" dur="500"/>
                                        <p:tgtEl>
                                          <p:spTgt spid="13004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grpId="1" nodeType="clickEffect">
                                  <p:stCondLst>
                                    <p:cond delay="0"/>
                                  </p:stCondLst>
                                  <p:childTnLst>
                                    <p:animEffect transition="out" filter="dissolve">
                                      <p:cBhvr>
                                        <p:cTn id="24" dur="500"/>
                                        <p:tgtEl>
                                          <p:spTgt spid="1300489"/>
                                        </p:tgtEl>
                                      </p:cBhvr>
                                    </p:animEffect>
                                    <p:set>
                                      <p:cBhvr>
                                        <p:cTn id="25" dur="1" fill="hold">
                                          <p:stCondLst>
                                            <p:cond delay="499"/>
                                          </p:stCondLst>
                                        </p:cTn>
                                        <p:tgtEl>
                                          <p:spTgt spid="1300489"/>
                                        </p:tgtEl>
                                        <p:attrNameLst>
                                          <p:attrName>style.visibility</p:attrName>
                                        </p:attrNameLst>
                                      </p:cBhvr>
                                      <p:to>
                                        <p:strVal val="hidden"/>
                                      </p:to>
                                    </p:set>
                                  </p:childTnLst>
                                </p:cTn>
                              </p:par>
                              <p:par>
                                <p:cTn id="26" presetID="9" presetClass="entr" presetSubtype="0" fill="hold" grpId="0" nodeType="withEffect">
                                  <p:stCondLst>
                                    <p:cond delay="0"/>
                                  </p:stCondLst>
                                  <p:childTnLst>
                                    <p:set>
                                      <p:cBhvr>
                                        <p:cTn id="27" dur="1" fill="hold">
                                          <p:stCondLst>
                                            <p:cond delay="0"/>
                                          </p:stCondLst>
                                        </p:cTn>
                                        <p:tgtEl>
                                          <p:spTgt spid="1300484">
                                            <p:txEl>
                                              <p:pRg st="3" end="3"/>
                                            </p:txEl>
                                          </p:spTgt>
                                        </p:tgtEl>
                                        <p:attrNameLst>
                                          <p:attrName>style.visibility</p:attrName>
                                        </p:attrNameLst>
                                      </p:cBhvr>
                                      <p:to>
                                        <p:strVal val="visible"/>
                                      </p:to>
                                    </p:set>
                                    <p:animEffect transition="in" filter="dissolve">
                                      <p:cBhvr>
                                        <p:cTn id="28" dur="500"/>
                                        <p:tgtEl>
                                          <p:spTgt spid="1300484">
                                            <p:txEl>
                                              <p:pRg st="3" end="3"/>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00488"/>
                                        </p:tgtEl>
                                        <p:attrNameLst>
                                          <p:attrName>style.visibility</p:attrName>
                                        </p:attrNameLst>
                                      </p:cBhvr>
                                      <p:to>
                                        <p:strVal val="visible"/>
                                      </p:to>
                                    </p:set>
                                    <p:animEffect transition="in" filter="dissolve">
                                      <p:cBhvr>
                                        <p:cTn id="31" dur="500"/>
                                        <p:tgtEl>
                                          <p:spTgt spid="130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484" grpId="0" build="p"/>
      <p:bldP spid="1300488" grpId="0" animBg="1"/>
      <p:bldP spid="1300489" grpId="0" animBg="1"/>
      <p:bldP spid="130048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descr="Option 1 Pump">
            <a:extLst>
              <a:ext uri="{FF2B5EF4-FFF2-40B4-BE49-F238E27FC236}">
                <a16:creationId xmlns:a16="http://schemas.microsoft.com/office/drawing/2014/main" id="{7739D671-958A-4E3A-B226-38AD860C468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3">
            <a:extLst>
              <a:ext uri="{FF2B5EF4-FFF2-40B4-BE49-F238E27FC236}">
                <a16:creationId xmlns:a16="http://schemas.microsoft.com/office/drawing/2014/main" id="{91A8DF01-7542-44A4-9102-B38D8EBCA0EF}"/>
              </a:ext>
            </a:extLst>
          </p:cNvPr>
          <p:cNvSpPr>
            <a:spLocks noGrp="1" noChangeArrowheads="1"/>
          </p:cNvSpPr>
          <p:nvPr>
            <p:ph type="title"/>
          </p:nvPr>
        </p:nvSpPr>
        <p:spPr/>
        <p:txBody>
          <a:bodyPr/>
          <a:lstStyle/>
          <a:p>
            <a:pPr eaLnBrk="1" hangingPunct="1"/>
            <a:r>
              <a:rPr lang="en-US" altLang="en-US"/>
              <a:t>System 1:</a:t>
            </a:r>
            <a:br>
              <a:rPr lang="en-US" altLang="en-US"/>
            </a:br>
            <a:r>
              <a:rPr lang="en-US" altLang="en-US" sz="2400"/>
              <a:t>Each Pump Provides 50% of Flow</a:t>
            </a:r>
          </a:p>
        </p:txBody>
      </p:sp>
      <p:sp>
        <p:nvSpPr>
          <p:cNvPr id="32774" name="Rectangle 7">
            <a:extLst>
              <a:ext uri="{FF2B5EF4-FFF2-40B4-BE49-F238E27FC236}">
                <a16:creationId xmlns:a16="http://schemas.microsoft.com/office/drawing/2014/main" id="{9B56F66D-D315-4C13-A8AB-9D8F453D1A51}"/>
              </a:ext>
            </a:extLst>
          </p:cNvPr>
          <p:cNvSpPr>
            <a:spLocks noGrp="1" noChangeArrowheads="1"/>
          </p:cNvSpPr>
          <p:nvPr>
            <p:ph type="body" sz="half" idx="2"/>
          </p:nvPr>
        </p:nvSpPr>
        <p:spPr>
          <a:xfrm>
            <a:off x="5268913" y="1722438"/>
            <a:ext cx="3189287" cy="4038600"/>
          </a:xfrm>
          <a:solidFill>
            <a:schemeClr val="bg1"/>
          </a:solidFill>
        </p:spPr>
        <p:txBody>
          <a:bodyPr/>
          <a:lstStyle/>
          <a:p>
            <a:pPr eaLnBrk="1" hangingPunct="1"/>
            <a:r>
              <a:rPr lang="en-US" altLang="en-US" sz="2000"/>
              <a:t>Two redundant piping circuits</a:t>
            </a:r>
          </a:p>
          <a:p>
            <a:pPr lvl="1" eaLnBrk="1" hangingPunct="1"/>
            <a:r>
              <a:rPr lang="en-US" altLang="en-US" sz="2000"/>
              <a:t>Significant first cost penalty</a:t>
            </a:r>
          </a:p>
          <a:p>
            <a:pPr lvl="1" eaLnBrk="1" hangingPunct="1"/>
            <a:r>
              <a:rPr lang="en-US" altLang="en-US" sz="2000"/>
              <a:t>Most immune to failure of any component</a:t>
            </a:r>
          </a:p>
          <a:p>
            <a:pPr lvl="1" eaLnBrk="1" hangingPunct="1"/>
            <a:r>
              <a:rPr lang="en-US" altLang="en-US" sz="2000"/>
              <a:t>Approaches the “cube rule” but not quite due to the constant head associated with lift</a:t>
            </a:r>
          </a:p>
        </p:txBody>
      </p:sp>
    </p:spTree>
    <p:extLst>
      <p:ext uri="{BB962C8B-B14F-4D97-AF65-F5344CB8AC3E}">
        <p14:creationId xmlns:p14="http://schemas.microsoft.com/office/powerpoint/2010/main" val="2374758562"/>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8" descr="Option 1 Pump reduced speed">
            <a:extLst>
              <a:ext uri="{FF2B5EF4-FFF2-40B4-BE49-F238E27FC236}">
                <a16:creationId xmlns:a16="http://schemas.microsoft.com/office/drawing/2014/main" id="{4A2C8ADA-3734-426E-845C-26FF3670154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3">
            <a:extLst>
              <a:ext uri="{FF2B5EF4-FFF2-40B4-BE49-F238E27FC236}">
                <a16:creationId xmlns:a16="http://schemas.microsoft.com/office/drawing/2014/main" id="{A2844BA1-B954-4ADA-B7D0-4B462C57F26F}"/>
              </a:ext>
            </a:extLst>
          </p:cNvPr>
          <p:cNvSpPr>
            <a:spLocks noGrp="1" noChangeArrowheads="1"/>
          </p:cNvSpPr>
          <p:nvPr>
            <p:ph type="title"/>
          </p:nvPr>
        </p:nvSpPr>
        <p:spPr/>
        <p:txBody>
          <a:bodyPr/>
          <a:lstStyle/>
          <a:p>
            <a:pPr eaLnBrk="1" hangingPunct="1"/>
            <a:r>
              <a:rPr lang="en-US" altLang="en-US"/>
              <a:t>Option 1:</a:t>
            </a:r>
            <a:br>
              <a:rPr lang="en-US" altLang="en-US"/>
            </a:br>
            <a:r>
              <a:rPr lang="en-US" altLang="en-US" sz="2400"/>
              <a:t>Operating Mode B – Two pumps run at reduced speed</a:t>
            </a:r>
            <a:endParaRPr lang="en-US" altLang="en-US"/>
          </a:p>
        </p:txBody>
      </p:sp>
      <p:grpSp>
        <p:nvGrpSpPr>
          <p:cNvPr id="2" name="Group 4">
            <a:extLst>
              <a:ext uri="{FF2B5EF4-FFF2-40B4-BE49-F238E27FC236}">
                <a16:creationId xmlns:a16="http://schemas.microsoft.com/office/drawing/2014/main" id="{7AEFD606-CDA1-47FC-BF70-9CEB7BF4AC91}"/>
              </a:ext>
            </a:extLst>
          </p:cNvPr>
          <p:cNvGrpSpPr>
            <a:grpSpLocks/>
          </p:cNvGrpSpPr>
          <p:nvPr/>
        </p:nvGrpSpPr>
        <p:grpSpPr bwMode="auto">
          <a:xfrm>
            <a:off x="3157538" y="3105150"/>
            <a:ext cx="209550" cy="209550"/>
            <a:chOff x="2652" y="1959"/>
            <a:chExt cx="132" cy="132"/>
          </a:xfrm>
        </p:grpSpPr>
        <p:sp>
          <p:nvSpPr>
            <p:cNvPr id="33800" name="Line 5">
              <a:extLst>
                <a:ext uri="{FF2B5EF4-FFF2-40B4-BE49-F238E27FC236}">
                  <a16:creationId xmlns:a16="http://schemas.microsoft.com/office/drawing/2014/main" id="{BFC99B2B-B8D3-4EDE-88A1-15F30CDC31F3}"/>
                </a:ext>
              </a:extLst>
            </p:cNvPr>
            <p:cNvSpPr>
              <a:spLocks noChangeShapeType="1"/>
            </p:cNvSpPr>
            <p:nvPr/>
          </p:nvSpPr>
          <p:spPr bwMode="auto">
            <a:xfrm>
              <a:off x="2784" y="1959"/>
              <a:ext cx="0" cy="1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3801" name="Line 6">
              <a:extLst>
                <a:ext uri="{FF2B5EF4-FFF2-40B4-BE49-F238E27FC236}">
                  <a16:creationId xmlns:a16="http://schemas.microsoft.com/office/drawing/2014/main" id="{46F5D059-1C60-4161-A49A-0CEDD69FEAB9}"/>
                </a:ext>
              </a:extLst>
            </p:cNvPr>
            <p:cNvSpPr>
              <a:spLocks noChangeShapeType="1"/>
            </p:cNvSpPr>
            <p:nvPr/>
          </p:nvSpPr>
          <p:spPr bwMode="auto">
            <a:xfrm rot="-5400000">
              <a:off x="2718" y="1893"/>
              <a:ext cx="0" cy="1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33799" name="Rectangle 7">
            <a:extLst>
              <a:ext uri="{FF2B5EF4-FFF2-40B4-BE49-F238E27FC236}">
                <a16:creationId xmlns:a16="http://schemas.microsoft.com/office/drawing/2014/main" id="{8954264C-C67A-4D29-A81D-F94402746253}"/>
              </a:ext>
            </a:extLst>
          </p:cNvPr>
          <p:cNvSpPr>
            <a:spLocks noGrp="1" noChangeArrowheads="1"/>
          </p:cNvSpPr>
          <p:nvPr>
            <p:ph type="body" sz="half" idx="2"/>
          </p:nvPr>
        </p:nvSpPr>
        <p:spPr>
          <a:xfrm>
            <a:off x="5268913" y="1722438"/>
            <a:ext cx="3189287" cy="4038600"/>
          </a:xfrm>
          <a:solidFill>
            <a:schemeClr val="bg1"/>
          </a:solidFill>
        </p:spPr>
        <p:txBody>
          <a:bodyPr/>
          <a:lstStyle/>
          <a:p>
            <a:pPr eaLnBrk="1" hangingPunct="1"/>
            <a:r>
              <a:rPr lang="en-US" altLang="en-US" sz="2000"/>
              <a:t>Two redundant piping circuits</a:t>
            </a:r>
          </a:p>
          <a:p>
            <a:pPr lvl="1" eaLnBrk="1" hangingPunct="1"/>
            <a:r>
              <a:rPr lang="en-US" altLang="en-US" sz="2000"/>
              <a:t>Significant first cost penalty</a:t>
            </a:r>
          </a:p>
          <a:p>
            <a:pPr lvl="1" eaLnBrk="1" hangingPunct="1"/>
            <a:r>
              <a:rPr lang="en-US" altLang="en-US" sz="2000"/>
              <a:t>Most immune to failure of any component</a:t>
            </a:r>
          </a:p>
          <a:p>
            <a:pPr lvl="1" eaLnBrk="1" hangingPunct="1"/>
            <a:r>
              <a:rPr lang="en-US" altLang="en-US" sz="2000"/>
              <a:t>Approaches the “cube rule” but not quite due to the constant head associated with lift</a:t>
            </a:r>
          </a:p>
        </p:txBody>
      </p:sp>
    </p:spTree>
    <p:extLst>
      <p:ext uri="{BB962C8B-B14F-4D97-AF65-F5344CB8AC3E}">
        <p14:creationId xmlns:p14="http://schemas.microsoft.com/office/powerpoint/2010/main" val="419561857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8.33333E-7 0.00648 C -0.00486 0.01272 -0.00955 0.0192 -0.01667 0.02799 C -0.02378 0.03677 -0.03351 0.0488 -0.04271 0.05921 C -0.05191 0.06961 -0.06302 0.08118 -0.07239 0.09112 C -0.08177 0.10107 -0.09132 0.11055 -0.09948 0.11818 C -0.10764 0.12581 -0.11285 0.12974 -0.12187 0.13691 C -0.1309 0.14431 -0.14253 0.15287 -0.15417 0.16143 " pathEditMode="relative" rAng="0" ptsTypes="aaaaaaA">
                                      <p:cBhvr>
                                        <p:cTn id="10" dur="2000" fill="hold"/>
                                        <p:tgtEl>
                                          <p:spTgt spid="2"/>
                                        </p:tgtEl>
                                        <p:attrNameLst>
                                          <p:attrName>ppt_x</p:attrName>
                                          <p:attrName>ppt_y</p:attrName>
                                        </p:attrNameLst>
                                      </p:cBhvr>
                                      <p:rCtr x="-7708" y="77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a:extLst>
              <a:ext uri="{FF2B5EF4-FFF2-40B4-BE49-F238E27FC236}">
                <a16:creationId xmlns:a16="http://schemas.microsoft.com/office/drawing/2014/main" id="{5DB8DDDB-CC30-477E-AF84-BDA31E727825}"/>
              </a:ext>
            </a:extLst>
          </p:cNvPr>
          <p:cNvSpPr>
            <a:spLocks noGrp="1" noChangeArrowheads="1"/>
          </p:cNvSpPr>
          <p:nvPr>
            <p:ph type="title"/>
          </p:nvPr>
        </p:nvSpPr>
        <p:spPr/>
        <p:txBody>
          <a:bodyPr/>
          <a:lstStyle/>
          <a:p>
            <a:pPr eaLnBrk="1" hangingPunct="1"/>
            <a:r>
              <a:rPr lang="en-US" altLang="en-US"/>
              <a:t>Summary</a:t>
            </a:r>
          </a:p>
        </p:txBody>
      </p:sp>
      <p:pic>
        <p:nvPicPr>
          <p:cNvPr id="34821" name="Picture 3">
            <a:extLst>
              <a:ext uri="{FF2B5EF4-FFF2-40B4-BE49-F238E27FC236}">
                <a16:creationId xmlns:a16="http://schemas.microsoft.com/office/drawing/2014/main" id="{55411FD6-094C-48F0-B153-42E62D25F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727200"/>
            <a:ext cx="89122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4">
            <a:extLst>
              <a:ext uri="{FF2B5EF4-FFF2-40B4-BE49-F238E27FC236}">
                <a16:creationId xmlns:a16="http://schemas.microsoft.com/office/drawing/2014/main" id="{C750CAD0-7171-480C-8149-CF95A61228C0}"/>
              </a:ext>
            </a:extLst>
          </p:cNvPr>
          <p:cNvSpPr>
            <a:spLocks noChangeArrowheads="1"/>
          </p:cNvSpPr>
          <p:nvPr/>
        </p:nvSpPr>
        <p:spPr bwMode="auto">
          <a:xfrm>
            <a:off x="0" y="3055938"/>
            <a:ext cx="9144000" cy="1423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0789" name="Text Box 5">
            <a:extLst>
              <a:ext uri="{FF2B5EF4-FFF2-40B4-BE49-F238E27FC236}">
                <a16:creationId xmlns:a16="http://schemas.microsoft.com/office/drawing/2014/main" id="{A6DD833A-1760-4004-A8BC-48C021C104F5}"/>
              </a:ext>
            </a:extLst>
          </p:cNvPr>
          <p:cNvSpPr txBox="1">
            <a:spLocks noChangeArrowheads="1"/>
          </p:cNvSpPr>
          <p:nvPr/>
        </p:nvSpPr>
        <p:spPr bwMode="auto">
          <a:xfrm>
            <a:off x="1712913" y="3397250"/>
            <a:ext cx="574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lgn="ctr">
              <a:spcBef>
                <a:spcPct val="50000"/>
              </a:spcBef>
            </a:pPr>
            <a:r>
              <a:rPr lang="en-US" altLang="en-US" sz="1800">
                <a:latin typeface="Arial" panose="020B0604020202020204" pitchFamily="34" charset="0"/>
              </a:rPr>
              <a:t>Cube rule predicts 1.9 bhp per pump or 3.8 bhp total</a:t>
            </a:r>
          </a:p>
        </p:txBody>
      </p:sp>
    </p:spTree>
    <p:extLst>
      <p:ext uri="{BB962C8B-B14F-4D97-AF65-F5344CB8AC3E}">
        <p14:creationId xmlns:p14="http://schemas.microsoft.com/office/powerpoint/2010/main" val="100564408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70789"/>
                                        </p:tgtEl>
                                        <p:attrNameLst>
                                          <p:attrName>style.visibility</p:attrName>
                                        </p:attrNameLst>
                                      </p:cBhvr>
                                      <p:to>
                                        <p:strVal val="visible"/>
                                      </p:to>
                                    </p:set>
                                    <p:animEffect transition="in" filter="dissolve">
                                      <p:cBhvr>
                                        <p:cTn id="7" dur="500"/>
                                        <p:tgtEl>
                                          <p:spTgt spid="1270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78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a:extLst>
              <a:ext uri="{FF2B5EF4-FFF2-40B4-BE49-F238E27FC236}">
                <a16:creationId xmlns:a16="http://schemas.microsoft.com/office/drawing/2014/main" id="{9D8AD84F-D941-479E-B2D0-170CC28A2BB5}"/>
              </a:ext>
            </a:extLst>
          </p:cNvPr>
          <p:cNvSpPr>
            <a:spLocks noGrp="1" noChangeArrowheads="1"/>
          </p:cNvSpPr>
          <p:nvPr>
            <p:ph type="title"/>
          </p:nvPr>
        </p:nvSpPr>
        <p:spPr/>
        <p:txBody>
          <a:bodyPr/>
          <a:lstStyle/>
          <a:p>
            <a:pPr eaLnBrk="1" hangingPunct="1"/>
            <a:r>
              <a:rPr lang="en-US" altLang="en-US"/>
              <a:t>System 2: </a:t>
            </a:r>
            <a:br>
              <a:rPr lang="en-US" altLang="en-US" sz="2400"/>
            </a:br>
            <a:r>
              <a:rPr lang="en-US" altLang="en-US" sz="2400"/>
              <a:t>Shared Circuit, Redundant Pumps</a:t>
            </a:r>
            <a:endParaRPr lang="en-US" altLang="en-US"/>
          </a:p>
        </p:txBody>
      </p:sp>
      <p:graphicFrame>
        <p:nvGraphicFramePr>
          <p:cNvPr id="5122" name="Object 3">
            <a:extLst>
              <a:ext uri="{FF2B5EF4-FFF2-40B4-BE49-F238E27FC236}">
                <a16:creationId xmlns:a16="http://schemas.microsoft.com/office/drawing/2014/main" id="{5818EBCE-A196-44C1-B859-A5E302111E34}"/>
              </a:ext>
            </a:extLst>
          </p:cNvPr>
          <p:cNvGraphicFramePr>
            <a:graphicFrameLocks noGrp="1" noChangeAspect="1"/>
          </p:cNvGraphicFramePr>
          <p:nvPr>
            <p:ph idx="1"/>
          </p:nvPr>
        </p:nvGraphicFramePr>
        <p:xfrm>
          <a:off x="309563" y="1282700"/>
          <a:ext cx="7740650" cy="4995863"/>
        </p:xfrm>
        <a:graphic>
          <a:graphicData uri="http://schemas.openxmlformats.org/presentationml/2006/ole">
            <mc:AlternateContent xmlns:mc="http://schemas.openxmlformats.org/markup-compatibility/2006">
              <mc:Choice xmlns:v="urn:schemas-microsoft-com:vml" Requires="v">
                <p:oleObj spid="_x0000_s6148" name="AutoCAD LT Drawing" r:id="rId4" imgW="8362800" imgH="4857840" progId="AutoCAD LT.Drawing.17">
                  <p:embed/>
                </p:oleObj>
              </mc:Choice>
              <mc:Fallback>
                <p:oleObj name="AutoCAD LT Drawing" r:id="rId4" imgW="8362800" imgH="4857840" progId="AutoCAD LT.Drawing.17">
                  <p:embed/>
                  <p:pic>
                    <p:nvPicPr>
                      <p:cNvPr id="5122" name="Object 3">
                        <a:extLst>
                          <a:ext uri="{FF2B5EF4-FFF2-40B4-BE49-F238E27FC236}">
                            <a16:creationId xmlns:a16="http://schemas.microsoft.com/office/drawing/2014/main" id="{5818EBCE-A196-44C1-B859-A5E302111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44" t="-6389" r="7263" b="-810"/>
                      <a:stretch>
                        <a:fillRect/>
                      </a:stretch>
                    </p:blipFill>
                    <p:spPr bwMode="auto">
                      <a:xfrm>
                        <a:off x="309563" y="1282700"/>
                        <a:ext cx="7740650" cy="4995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64778966"/>
      </p:ext>
    </p:extLst>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2">
            <a:extLst>
              <a:ext uri="{FF2B5EF4-FFF2-40B4-BE49-F238E27FC236}">
                <a16:creationId xmlns:a16="http://schemas.microsoft.com/office/drawing/2014/main" id="{53256912-52BC-42CD-9521-FC4D043E0463}"/>
              </a:ext>
            </a:extLst>
          </p:cNvPr>
          <p:cNvSpPr>
            <a:spLocks noGrp="1" noChangeArrowheads="1"/>
          </p:cNvSpPr>
          <p:nvPr>
            <p:ph type="title"/>
          </p:nvPr>
        </p:nvSpPr>
        <p:spPr/>
        <p:txBody>
          <a:bodyPr/>
          <a:lstStyle/>
          <a:p>
            <a:pPr eaLnBrk="1" hangingPunct="1"/>
            <a:r>
              <a:rPr lang="en-US" altLang="en-US"/>
              <a:t>System 2 versus System 1</a:t>
            </a:r>
            <a:br>
              <a:rPr lang="en-US" altLang="en-US" sz="2400"/>
            </a:br>
            <a:r>
              <a:rPr lang="en-US" altLang="en-US" sz="2400"/>
              <a:t>Shared Circuit versus Independent Circuit</a:t>
            </a:r>
            <a:endParaRPr lang="en-US" altLang="en-US"/>
          </a:p>
        </p:txBody>
      </p:sp>
      <p:graphicFrame>
        <p:nvGraphicFramePr>
          <p:cNvPr id="6146" name="Object 3">
            <a:extLst>
              <a:ext uri="{FF2B5EF4-FFF2-40B4-BE49-F238E27FC236}">
                <a16:creationId xmlns:a16="http://schemas.microsoft.com/office/drawing/2014/main" id="{3166E700-FD4F-45D5-9F63-65911D5799EA}"/>
              </a:ext>
            </a:extLst>
          </p:cNvPr>
          <p:cNvGraphicFramePr>
            <a:graphicFrameLocks noGrp="1"/>
          </p:cNvGraphicFramePr>
          <p:nvPr>
            <p:ph sz="half" idx="1"/>
          </p:nvPr>
        </p:nvGraphicFramePr>
        <p:xfrm>
          <a:off x="309563" y="1279525"/>
          <a:ext cx="7742237" cy="2471738"/>
        </p:xfrm>
        <a:graphic>
          <a:graphicData uri="http://schemas.openxmlformats.org/presentationml/2006/ole">
            <mc:AlternateContent xmlns:mc="http://schemas.openxmlformats.org/markup-compatibility/2006">
              <mc:Choice xmlns:v="urn:schemas-microsoft-com:vml" Requires="v">
                <p:oleObj spid="_x0000_s7175" name="AutoCAD LT Drawing" r:id="rId4" imgW="8362800" imgH="4857840" progId="AutoCAD LT.Drawing.17">
                  <p:embed/>
                </p:oleObj>
              </mc:Choice>
              <mc:Fallback>
                <p:oleObj name="AutoCAD LT Drawing" r:id="rId4" imgW="8362800" imgH="4857840" progId="AutoCAD LT.Drawing.17">
                  <p:embed/>
                  <p:pic>
                    <p:nvPicPr>
                      <p:cNvPr id="6146" name="Object 3">
                        <a:extLst>
                          <a:ext uri="{FF2B5EF4-FFF2-40B4-BE49-F238E27FC236}">
                            <a16:creationId xmlns:a16="http://schemas.microsoft.com/office/drawing/2014/main" id="{3166E700-FD4F-45D5-9F63-65911D5799EA}"/>
                          </a:ext>
                        </a:extLst>
                      </p:cNvPr>
                      <p:cNvPicPr>
                        <a:picLocks noChangeArrowheads="1"/>
                      </p:cNvPicPr>
                      <p:nvPr/>
                    </p:nvPicPr>
                    <p:blipFill>
                      <a:blip r:embed="rId5">
                        <a:extLst>
                          <a:ext uri="{28A0092B-C50C-407E-A947-70E740481C1C}">
                            <a14:useLocalDpi xmlns:a14="http://schemas.microsoft.com/office/drawing/2010/main" val="0"/>
                          </a:ext>
                        </a:extLst>
                      </a:blip>
                      <a:srcRect l="6998" t="-6400" r="7216" b="53436"/>
                      <a:stretch>
                        <a:fillRect/>
                      </a:stretch>
                    </p:blipFill>
                    <p:spPr bwMode="auto">
                      <a:xfrm>
                        <a:off x="309563" y="1279525"/>
                        <a:ext cx="7742237" cy="247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6">
            <a:extLst>
              <a:ext uri="{FF2B5EF4-FFF2-40B4-BE49-F238E27FC236}">
                <a16:creationId xmlns:a16="http://schemas.microsoft.com/office/drawing/2014/main" id="{EA4B4B6F-ABF7-4352-A210-E2C2CC6EFA29}"/>
              </a:ext>
            </a:extLst>
          </p:cNvPr>
          <p:cNvGraphicFramePr>
            <a:graphicFrameLocks noGrp="1" noChangeAspect="1"/>
          </p:cNvGraphicFramePr>
          <p:nvPr>
            <p:ph sz="half" idx="2"/>
          </p:nvPr>
        </p:nvGraphicFramePr>
        <p:xfrm>
          <a:off x="309563" y="3852863"/>
          <a:ext cx="7742237" cy="2338387"/>
        </p:xfrm>
        <a:graphic>
          <a:graphicData uri="http://schemas.openxmlformats.org/presentationml/2006/ole">
            <mc:AlternateContent xmlns:mc="http://schemas.openxmlformats.org/markup-compatibility/2006">
              <mc:Choice xmlns:v="urn:schemas-microsoft-com:vml" Requires="v">
                <p:oleObj spid="_x0000_s7176" name="AutoCAD LT Drawing" r:id="rId6" imgW="7334280" imgH="4257720" progId="AutoCAD LT.Drawing.17">
                  <p:embed/>
                </p:oleObj>
              </mc:Choice>
              <mc:Fallback>
                <p:oleObj name="AutoCAD LT Drawing" r:id="rId6" imgW="7334280" imgH="4257720" progId="AutoCAD LT.Drawing.17">
                  <p:embed/>
                  <p:pic>
                    <p:nvPicPr>
                      <p:cNvPr id="6147" name="Object 6">
                        <a:extLst>
                          <a:ext uri="{FF2B5EF4-FFF2-40B4-BE49-F238E27FC236}">
                            <a16:creationId xmlns:a16="http://schemas.microsoft.com/office/drawing/2014/main" id="{EA4B4B6F-ABF7-4352-A210-E2C2CC6EFA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730" t="215" r="5611" b="54550"/>
                      <a:stretch>
                        <a:fillRect/>
                      </a:stretch>
                    </p:blipFill>
                    <p:spPr bwMode="auto">
                      <a:xfrm>
                        <a:off x="309563" y="3852863"/>
                        <a:ext cx="7742237" cy="233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73864" name="Rectangle 8">
            <a:extLst>
              <a:ext uri="{FF2B5EF4-FFF2-40B4-BE49-F238E27FC236}">
                <a16:creationId xmlns:a16="http://schemas.microsoft.com/office/drawing/2014/main" id="{ED8AB773-90BB-4B1F-A876-7CFEEC6BA2F7}"/>
              </a:ext>
            </a:extLst>
          </p:cNvPr>
          <p:cNvSpPr>
            <a:spLocks noChangeArrowheads="1"/>
          </p:cNvSpPr>
          <p:nvPr/>
        </p:nvSpPr>
        <p:spPr bwMode="auto">
          <a:xfrm>
            <a:off x="1508125" y="4022725"/>
            <a:ext cx="92075" cy="1920875"/>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65" name="Rectangle 9">
            <a:extLst>
              <a:ext uri="{FF2B5EF4-FFF2-40B4-BE49-F238E27FC236}">
                <a16:creationId xmlns:a16="http://schemas.microsoft.com/office/drawing/2014/main" id="{4E06E8EE-CE36-4238-8185-1C6ED5BE6CE6}"/>
              </a:ext>
            </a:extLst>
          </p:cNvPr>
          <p:cNvSpPr>
            <a:spLocks noChangeArrowheads="1"/>
          </p:cNvSpPr>
          <p:nvPr/>
        </p:nvSpPr>
        <p:spPr bwMode="auto">
          <a:xfrm>
            <a:off x="1965325" y="4479925"/>
            <a:ext cx="92075" cy="1555750"/>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66" name="Rectangle 10">
            <a:extLst>
              <a:ext uri="{FF2B5EF4-FFF2-40B4-BE49-F238E27FC236}">
                <a16:creationId xmlns:a16="http://schemas.microsoft.com/office/drawing/2014/main" id="{8BD4FD05-E0AD-42FA-BC05-9FBD079ACE79}"/>
              </a:ext>
            </a:extLst>
          </p:cNvPr>
          <p:cNvSpPr>
            <a:spLocks noChangeArrowheads="1"/>
          </p:cNvSpPr>
          <p:nvPr/>
        </p:nvSpPr>
        <p:spPr bwMode="auto">
          <a:xfrm rot="5400000">
            <a:off x="1347787" y="5783263"/>
            <a:ext cx="92075" cy="228600"/>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67" name="Rectangle 11">
            <a:extLst>
              <a:ext uri="{FF2B5EF4-FFF2-40B4-BE49-F238E27FC236}">
                <a16:creationId xmlns:a16="http://schemas.microsoft.com/office/drawing/2014/main" id="{6164DF57-C36F-4A86-8F22-85003A33D37E}"/>
              </a:ext>
            </a:extLst>
          </p:cNvPr>
          <p:cNvSpPr>
            <a:spLocks noChangeArrowheads="1"/>
          </p:cNvSpPr>
          <p:nvPr/>
        </p:nvSpPr>
        <p:spPr bwMode="auto">
          <a:xfrm rot="5400000">
            <a:off x="1576387" y="5646738"/>
            <a:ext cx="92075" cy="685800"/>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68" name="Rectangle 12">
            <a:extLst>
              <a:ext uri="{FF2B5EF4-FFF2-40B4-BE49-F238E27FC236}">
                <a16:creationId xmlns:a16="http://schemas.microsoft.com/office/drawing/2014/main" id="{16ADE319-2FF6-4DB6-B34D-01458256A879}"/>
              </a:ext>
            </a:extLst>
          </p:cNvPr>
          <p:cNvSpPr>
            <a:spLocks noChangeArrowheads="1"/>
          </p:cNvSpPr>
          <p:nvPr/>
        </p:nvSpPr>
        <p:spPr bwMode="auto">
          <a:xfrm rot="5400000">
            <a:off x="4479925" y="1143000"/>
            <a:ext cx="92075" cy="5851525"/>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69" name="Rectangle 13">
            <a:extLst>
              <a:ext uri="{FF2B5EF4-FFF2-40B4-BE49-F238E27FC236}">
                <a16:creationId xmlns:a16="http://schemas.microsoft.com/office/drawing/2014/main" id="{EBB30BB4-8B6D-4FFF-BFC4-7BDB134A0C62}"/>
              </a:ext>
            </a:extLst>
          </p:cNvPr>
          <p:cNvSpPr>
            <a:spLocks noChangeArrowheads="1"/>
          </p:cNvSpPr>
          <p:nvPr/>
        </p:nvSpPr>
        <p:spPr bwMode="auto">
          <a:xfrm rot="5400000">
            <a:off x="4502944" y="2034381"/>
            <a:ext cx="92075" cy="4983163"/>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70" name="Rectangle 14">
            <a:extLst>
              <a:ext uri="{FF2B5EF4-FFF2-40B4-BE49-F238E27FC236}">
                <a16:creationId xmlns:a16="http://schemas.microsoft.com/office/drawing/2014/main" id="{F61B2250-C7B7-461E-84EF-69DE102FA2AA}"/>
              </a:ext>
            </a:extLst>
          </p:cNvPr>
          <p:cNvSpPr>
            <a:spLocks noChangeArrowheads="1"/>
          </p:cNvSpPr>
          <p:nvPr/>
        </p:nvSpPr>
        <p:spPr bwMode="auto">
          <a:xfrm>
            <a:off x="7451725" y="4022725"/>
            <a:ext cx="92075" cy="9604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71" name="Rectangle 15">
            <a:extLst>
              <a:ext uri="{FF2B5EF4-FFF2-40B4-BE49-F238E27FC236}">
                <a16:creationId xmlns:a16="http://schemas.microsoft.com/office/drawing/2014/main" id="{571E9A16-F5C5-464B-901D-9663CAF2DBFC}"/>
              </a:ext>
            </a:extLst>
          </p:cNvPr>
          <p:cNvSpPr>
            <a:spLocks noChangeArrowheads="1"/>
          </p:cNvSpPr>
          <p:nvPr/>
        </p:nvSpPr>
        <p:spPr bwMode="auto">
          <a:xfrm>
            <a:off x="7040563" y="4479925"/>
            <a:ext cx="92075" cy="5032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72" name="Rectangle 16">
            <a:extLst>
              <a:ext uri="{FF2B5EF4-FFF2-40B4-BE49-F238E27FC236}">
                <a16:creationId xmlns:a16="http://schemas.microsoft.com/office/drawing/2014/main" id="{07BD0501-1F3A-4732-B54D-544A6D68CC0C}"/>
              </a:ext>
            </a:extLst>
          </p:cNvPr>
          <p:cNvSpPr>
            <a:spLocks noChangeArrowheads="1"/>
          </p:cNvSpPr>
          <p:nvPr/>
        </p:nvSpPr>
        <p:spPr bwMode="auto">
          <a:xfrm>
            <a:off x="1600200" y="3108325"/>
            <a:ext cx="92075" cy="23018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73" name="Rectangle 17">
            <a:extLst>
              <a:ext uri="{FF2B5EF4-FFF2-40B4-BE49-F238E27FC236}">
                <a16:creationId xmlns:a16="http://schemas.microsoft.com/office/drawing/2014/main" id="{14C97603-B66B-4539-B56D-F794FA7391C6}"/>
              </a:ext>
            </a:extLst>
          </p:cNvPr>
          <p:cNvSpPr>
            <a:spLocks noChangeArrowheads="1"/>
          </p:cNvSpPr>
          <p:nvPr/>
        </p:nvSpPr>
        <p:spPr bwMode="auto">
          <a:xfrm rot="5400000">
            <a:off x="1805781" y="3131344"/>
            <a:ext cx="92075" cy="5032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76" name="Rectangle 20">
            <a:extLst>
              <a:ext uri="{FF2B5EF4-FFF2-40B4-BE49-F238E27FC236}">
                <a16:creationId xmlns:a16="http://schemas.microsoft.com/office/drawing/2014/main" id="{AC25A5A5-F784-4A85-8B4C-7FF2F5F00BFF}"/>
              </a:ext>
            </a:extLst>
          </p:cNvPr>
          <p:cNvSpPr>
            <a:spLocks noChangeArrowheads="1"/>
          </p:cNvSpPr>
          <p:nvPr/>
        </p:nvSpPr>
        <p:spPr bwMode="auto">
          <a:xfrm rot="5400000">
            <a:off x="1805781" y="2812257"/>
            <a:ext cx="92075" cy="50323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77" name="Rectangle 21">
            <a:extLst>
              <a:ext uri="{FF2B5EF4-FFF2-40B4-BE49-F238E27FC236}">
                <a16:creationId xmlns:a16="http://schemas.microsoft.com/office/drawing/2014/main" id="{4CC3E6C2-2B7A-41D2-B945-CAED57E066DF}"/>
              </a:ext>
            </a:extLst>
          </p:cNvPr>
          <p:cNvSpPr>
            <a:spLocks noChangeArrowheads="1"/>
          </p:cNvSpPr>
          <p:nvPr/>
        </p:nvSpPr>
        <p:spPr bwMode="auto">
          <a:xfrm>
            <a:off x="2011363" y="3108325"/>
            <a:ext cx="92075" cy="23018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73878" name="Text Box 22">
            <a:extLst>
              <a:ext uri="{FF2B5EF4-FFF2-40B4-BE49-F238E27FC236}">
                <a16:creationId xmlns:a16="http://schemas.microsoft.com/office/drawing/2014/main" id="{220B6A03-DC57-417E-9815-4F007BE2CFC9}"/>
              </a:ext>
            </a:extLst>
          </p:cNvPr>
          <p:cNvSpPr txBox="1">
            <a:spLocks noChangeArrowheads="1"/>
          </p:cNvSpPr>
          <p:nvPr/>
        </p:nvSpPr>
        <p:spPr bwMode="auto">
          <a:xfrm>
            <a:off x="2606675" y="2193925"/>
            <a:ext cx="4114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spcBef>
                <a:spcPct val="50000"/>
              </a:spcBef>
            </a:pPr>
            <a:r>
              <a:rPr lang="en-US" altLang="en-US" sz="1800">
                <a:latin typeface="Arial" panose="020B0604020202020204" pitchFamily="34" charset="0"/>
              </a:rPr>
              <a:t>Shaded piping is the piping that sees 400 gpm with two pumps running at 400 gpm and thus sees a reduction in head that is proportional to the square of the reduction in flow</a:t>
            </a:r>
          </a:p>
        </p:txBody>
      </p:sp>
    </p:spTree>
    <p:extLst>
      <p:ext uri="{BB962C8B-B14F-4D97-AF65-F5344CB8AC3E}">
        <p14:creationId xmlns:p14="http://schemas.microsoft.com/office/powerpoint/2010/main" val="17585068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73864"/>
                                        </p:tgtEl>
                                        <p:attrNameLst>
                                          <p:attrName>style.visibility</p:attrName>
                                        </p:attrNameLst>
                                      </p:cBhvr>
                                      <p:to>
                                        <p:strVal val="visible"/>
                                      </p:to>
                                    </p:set>
                                    <p:animEffect transition="in" filter="dissolve">
                                      <p:cBhvr>
                                        <p:cTn id="7" dur="500"/>
                                        <p:tgtEl>
                                          <p:spTgt spid="127386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73865"/>
                                        </p:tgtEl>
                                        <p:attrNameLst>
                                          <p:attrName>style.visibility</p:attrName>
                                        </p:attrNameLst>
                                      </p:cBhvr>
                                      <p:to>
                                        <p:strVal val="visible"/>
                                      </p:to>
                                    </p:set>
                                    <p:animEffect transition="in" filter="dissolve">
                                      <p:cBhvr>
                                        <p:cTn id="10" dur="500"/>
                                        <p:tgtEl>
                                          <p:spTgt spid="127386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73866"/>
                                        </p:tgtEl>
                                        <p:attrNameLst>
                                          <p:attrName>style.visibility</p:attrName>
                                        </p:attrNameLst>
                                      </p:cBhvr>
                                      <p:to>
                                        <p:strVal val="visible"/>
                                      </p:to>
                                    </p:set>
                                    <p:animEffect transition="in" filter="dissolve">
                                      <p:cBhvr>
                                        <p:cTn id="13" dur="500"/>
                                        <p:tgtEl>
                                          <p:spTgt spid="127386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73867"/>
                                        </p:tgtEl>
                                        <p:attrNameLst>
                                          <p:attrName>style.visibility</p:attrName>
                                        </p:attrNameLst>
                                      </p:cBhvr>
                                      <p:to>
                                        <p:strVal val="visible"/>
                                      </p:to>
                                    </p:set>
                                    <p:animEffect transition="in" filter="dissolve">
                                      <p:cBhvr>
                                        <p:cTn id="16" dur="500"/>
                                        <p:tgtEl>
                                          <p:spTgt spid="127386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73868"/>
                                        </p:tgtEl>
                                        <p:attrNameLst>
                                          <p:attrName>style.visibility</p:attrName>
                                        </p:attrNameLst>
                                      </p:cBhvr>
                                      <p:to>
                                        <p:strVal val="visible"/>
                                      </p:to>
                                    </p:set>
                                    <p:animEffect transition="in" filter="dissolve">
                                      <p:cBhvr>
                                        <p:cTn id="19" dur="500"/>
                                        <p:tgtEl>
                                          <p:spTgt spid="127386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73869"/>
                                        </p:tgtEl>
                                        <p:attrNameLst>
                                          <p:attrName>style.visibility</p:attrName>
                                        </p:attrNameLst>
                                      </p:cBhvr>
                                      <p:to>
                                        <p:strVal val="visible"/>
                                      </p:to>
                                    </p:set>
                                    <p:animEffect transition="in" filter="dissolve">
                                      <p:cBhvr>
                                        <p:cTn id="22" dur="500"/>
                                        <p:tgtEl>
                                          <p:spTgt spid="127386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73870"/>
                                        </p:tgtEl>
                                        <p:attrNameLst>
                                          <p:attrName>style.visibility</p:attrName>
                                        </p:attrNameLst>
                                      </p:cBhvr>
                                      <p:to>
                                        <p:strVal val="visible"/>
                                      </p:to>
                                    </p:set>
                                    <p:animEffect transition="in" filter="dissolve">
                                      <p:cBhvr>
                                        <p:cTn id="25" dur="500"/>
                                        <p:tgtEl>
                                          <p:spTgt spid="12738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73871"/>
                                        </p:tgtEl>
                                        <p:attrNameLst>
                                          <p:attrName>style.visibility</p:attrName>
                                        </p:attrNameLst>
                                      </p:cBhvr>
                                      <p:to>
                                        <p:strVal val="visible"/>
                                      </p:to>
                                    </p:set>
                                    <p:animEffect transition="in" filter="dissolve">
                                      <p:cBhvr>
                                        <p:cTn id="28" dur="500"/>
                                        <p:tgtEl>
                                          <p:spTgt spid="127387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73872"/>
                                        </p:tgtEl>
                                        <p:attrNameLst>
                                          <p:attrName>style.visibility</p:attrName>
                                        </p:attrNameLst>
                                      </p:cBhvr>
                                      <p:to>
                                        <p:strVal val="visible"/>
                                      </p:to>
                                    </p:set>
                                    <p:animEffect transition="in" filter="dissolve">
                                      <p:cBhvr>
                                        <p:cTn id="31" dur="500"/>
                                        <p:tgtEl>
                                          <p:spTgt spid="127387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73873"/>
                                        </p:tgtEl>
                                        <p:attrNameLst>
                                          <p:attrName>style.visibility</p:attrName>
                                        </p:attrNameLst>
                                      </p:cBhvr>
                                      <p:to>
                                        <p:strVal val="visible"/>
                                      </p:to>
                                    </p:set>
                                    <p:animEffect transition="in" filter="dissolve">
                                      <p:cBhvr>
                                        <p:cTn id="34" dur="500"/>
                                        <p:tgtEl>
                                          <p:spTgt spid="127387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73876"/>
                                        </p:tgtEl>
                                        <p:attrNameLst>
                                          <p:attrName>style.visibility</p:attrName>
                                        </p:attrNameLst>
                                      </p:cBhvr>
                                      <p:to>
                                        <p:strVal val="visible"/>
                                      </p:to>
                                    </p:set>
                                    <p:animEffect transition="in" filter="dissolve">
                                      <p:cBhvr>
                                        <p:cTn id="37" dur="500"/>
                                        <p:tgtEl>
                                          <p:spTgt spid="127387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73877"/>
                                        </p:tgtEl>
                                        <p:attrNameLst>
                                          <p:attrName>style.visibility</p:attrName>
                                        </p:attrNameLst>
                                      </p:cBhvr>
                                      <p:to>
                                        <p:strVal val="visible"/>
                                      </p:to>
                                    </p:set>
                                    <p:animEffect transition="in" filter="dissolve">
                                      <p:cBhvr>
                                        <p:cTn id="40" dur="500"/>
                                        <p:tgtEl>
                                          <p:spTgt spid="127387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73878"/>
                                        </p:tgtEl>
                                        <p:attrNameLst>
                                          <p:attrName>style.visibility</p:attrName>
                                        </p:attrNameLst>
                                      </p:cBhvr>
                                      <p:to>
                                        <p:strVal val="visible"/>
                                      </p:to>
                                    </p:set>
                                    <p:animEffect transition="in" filter="dissolve">
                                      <p:cBhvr>
                                        <p:cTn id="43" dur="500"/>
                                        <p:tgtEl>
                                          <p:spTgt spid="1273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864" grpId="0" animBg="1"/>
      <p:bldP spid="1273865" grpId="0" animBg="1"/>
      <p:bldP spid="1273866" grpId="0" animBg="1"/>
      <p:bldP spid="1273867" grpId="0" animBg="1"/>
      <p:bldP spid="1273868" grpId="0" animBg="1"/>
      <p:bldP spid="1273869" grpId="0" animBg="1"/>
      <p:bldP spid="1273870" grpId="0" animBg="1"/>
      <p:bldP spid="1273871" grpId="0" animBg="1"/>
      <p:bldP spid="1273872" grpId="0" animBg="1"/>
      <p:bldP spid="1273873" grpId="0" animBg="1"/>
      <p:bldP spid="1273876" grpId="0" animBg="1"/>
      <p:bldP spid="1273877" grpId="0" animBg="1"/>
      <p:bldP spid="127387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a:extLst>
              <a:ext uri="{FF2B5EF4-FFF2-40B4-BE49-F238E27FC236}">
                <a16:creationId xmlns:a16="http://schemas.microsoft.com/office/drawing/2014/main" id="{221B2F68-E559-4B0A-BC65-9435369A0338}"/>
              </a:ext>
            </a:extLst>
          </p:cNvPr>
          <p:cNvSpPr>
            <a:spLocks noGrp="1" noChangeArrowheads="1"/>
          </p:cNvSpPr>
          <p:nvPr>
            <p:ph type="title"/>
          </p:nvPr>
        </p:nvSpPr>
        <p:spPr/>
        <p:txBody>
          <a:bodyPr/>
          <a:lstStyle/>
          <a:p>
            <a:pPr eaLnBrk="1" hangingPunct="1"/>
            <a:r>
              <a:rPr lang="en-US" altLang="en-US"/>
              <a:t>System 2: Head Loss Calculation</a:t>
            </a:r>
            <a:br>
              <a:rPr lang="en-US" altLang="en-US" sz="2400"/>
            </a:br>
            <a:r>
              <a:rPr lang="en-US" altLang="en-US" sz="2400"/>
              <a:t>One Pump Provides All Flow</a:t>
            </a:r>
            <a:endParaRPr lang="en-US" altLang="en-US"/>
          </a:p>
        </p:txBody>
      </p:sp>
      <p:sp>
        <p:nvSpPr>
          <p:cNvPr id="7174" name="Rectangle 4">
            <a:extLst>
              <a:ext uri="{FF2B5EF4-FFF2-40B4-BE49-F238E27FC236}">
                <a16:creationId xmlns:a16="http://schemas.microsoft.com/office/drawing/2014/main" id="{D2358ACE-53F6-4089-84A0-9CDB80C48099}"/>
              </a:ext>
            </a:extLst>
          </p:cNvPr>
          <p:cNvSpPr>
            <a:spLocks noGrp="1" noChangeArrowheads="1"/>
          </p:cNvSpPr>
          <p:nvPr>
            <p:ph type="body" sz="half" idx="2"/>
          </p:nvPr>
        </p:nvSpPr>
        <p:spPr/>
        <p:txBody>
          <a:bodyPr/>
          <a:lstStyle/>
          <a:p>
            <a:pPr eaLnBrk="1" hangingPunct="1"/>
            <a:r>
              <a:rPr lang="en-US" altLang="en-US" sz="2000"/>
              <a:t>Losses increase slightly compared to System 1 due to tees and extra elbows</a:t>
            </a:r>
          </a:p>
        </p:txBody>
      </p:sp>
      <p:graphicFrame>
        <p:nvGraphicFramePr>
          <p:cNvPr id="7170" name="Object 9">
            <a:extLst>
              <a:ext uri="{FF2B5EF4-FFF2-40B4-BE49-F238E27FC236}">
                <a16:creationId xmlns:a16="http://schemas.microsoft.com/office/drawing/2014/main" id="{FF93271A-A261-4A1F-A084-A116F0F95036}"/>
              </a:ext>
            </a:extLst>
          </p:cNvPr>
          <p:cNvGraphicFramePr>
            <a:graphicFrameLocks noGrp="1" noChangeAspect="1"/>
          </p:cNvGraphicFramePr>
          <p:nvPr>
            <p:ph idx="1"/>
          </p:nvPr>
        </p:nvGraphicFramePr>
        <p:xfrm>
          <a:off x="685800" y="1981200"/>
          <a:ext cx="3811588" cy="2220913"/>
        </p:xfrm>
        <a:graphic>
          <a:graphicData uri="http://schemas.openxmlformats.org/presentationml/2006/ole">
            <mc:AlternateContent xmlns:mc="http://schemas.openxmlformats.org/markup-compatibility/2006">
              <mc:Choice xmlns:v="urn:schemas-microsoft-com:vml" Requires="v">
                <p:oleObj spid="_x0000_s8196" name="AutoCAD LT Drawing" r:id="rId4" imgW="8362800" imgH="4857840" progId="AutoCAD LT.Drawing.17">
                  <p:embed/>
                </p:oleObj>
              </mc:Choice>
              <mc:Fallback>
                <p:oleObj name="AutoCAD LT Drawing" r:id="rId4" imgW="8362800" imgH="4857840" progId="AutoCAD LT.Drawing.17">
                  <p:embed/>
                  <p:pic>
                    <p:nvPicPr>
                      <p:cNvPr id="7170" name="Object 9">
                        <a:extLst>
                          <a:ext uri="{FF2B5EF4-FFF2-40B4-BE49-F238E27FC236}">
                            <a16:creationId xmlns:a16="http://schemas.microsoft.com/office/drawing/2014/main" id="{FF93271A-A261-4A1F-A084-A116F0F950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998" t="-6400" r="7216" b="9561"/>
                      <a:stretch>
                        <a:fillRect/>
                      </a:stretch>
                    </p:blipFill>
                    <p:spPr bwMode="auto">
                      <a:xfrm>
                        <a:off x="685800" y="1981200"/>
                        <a:ext cx="3811588" cy="222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5" name="Picture 10">
            <a:extLst>
              <a:ext uri="{FF2B5EF4-FFF2-40B4-BE49-F238E27FC236}">
                <a16:creationId xmlns:a16="http://schemas.microsoft.com/office/drawing/2014/main" id="{7E56ABC0-5A4D-4261-9F4E-453D3A4370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198938"/>
            <a:ext cx="77692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1516" name="Rectangle 12">
            <a:extLst>
              <a:ext uri="{FF2B5EF4-FFF2-40B4-BE49-F238E27FC236}">
                <a16:creationId xmlns:a16="http://schemas.microsoft.com/office/drawing/2014/main" id="{C9065356-0606-4FBE-8D69-7B0101E3D32C}"/>
              </a:ext>
            </a:extLst>
          </p:cNvPr>
          <p:cNvSpPr>
            <a:spLocks noChangeArrowheads="1"/>
          </p:cNvSpPr>
          <p:nvPr/>
        </p:nvSpPr>
        <p:spPr bwMode="auto">
          <a:xfrm>
            <a:off x="325438" y="4878388"/>
            <a:ext cx="8683625" cy="373062"/>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Tree>
    <p:extLst>
      <p:ext uri="{BB962C8B-B14F-4D97-AF65-F5344CB8AC3E}">
        <p14:creationId xmlns:p14="http://schemas.microsoft.com/office/powerpoint/2010/main" val="29890456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01516"/>
                                        </p:tgtEl>
                                        <p:attrNameLst>
                                          <p:attrName>style.visibility</p:attrName>
                                        </p:attrNameLst>
                                      </p:cBhvr>
                                      <p:to>
                                        <p:strVal val="visible"/>
                                      </p:to>
                                    </p:set>
                                    <p:animEffect transition="in" filter="dissolve">
                                      <p:cBhvr>
                                        <p:cTn id="7" dur="500"/>
                                        <p:tgtEl>
                                          <p:spTgt spid="130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5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9" descr="Option 2 Pump all flow">
            <a:extLst>
              <a:ext uri="{FF2B5EF4-FFF2-40B4-BE49-F238E27FC236}">
                <a16:creationId xmlns:a16="http://schemas.microsoft.com/office/drawing/2014/main" id="{D59EE5F6-0804-411D-833C-449A8299643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3">
            <a:extLst>
              <a:ext uri="{FF2B5EF4-FFF2-40B4-BE49-F238E27FC236}">
                <a16:creationId xmlns:a16="http://schemas.microsoft.com/office/drawing/2014/main" id="{A53EB6E5-5E51-4E74-A2A7-D5B229F4203E}"/>
              </a:ext>
            </a:extLst>
          </p:cNvPr>
          <p:cNvSpPr>
            <a:spLocks noGrp="1" noChangeArrowheads="1"/>
          </p:cNvSpPr>
          <p:nvPr>
            <p:ph type="title"/>
          </p:nvPr>
        </p:nvSpPr>
        <p:spPr/>
        <p:txBody>
          <a:bodyPr/>
          <a:lstStyle/>
          <a:p>
            <a:pPr eaLnBrk="1" hangingPunct="1"/>
            <a:r>
              <a:rPr lang="en-US" altLang="en-US"/>
              <a:t>Option 2:</a:t>
            </a:r>
            <a:br>
              <a:rPr lang="en-US" altLang="en-US"/>
            </a:br>
            <a:r>
              <a:rPr lang="en-US" altLang="en-US" sz="2400"/>
              <a:t>Operating Mode A – One pump runs at full speed</a:t>
            </a:r>
            <a:endParaRPr lang="en-US" altLang="en-US"/>
          </a:p>
        </p:txBody>
      </p:sp>
      <p:sp>
        <p:nvSpPr>
          <p:cNvPr id="35846" name="Rectangle 7">
            <a:extLst>
              <a:ext uri="{FF2B5EF4-FFF2-40B4-BE49-F238E27FC236}">
                <a16:creationId xmlns:a16="http://schemas.microsoft.com/office/drawing/2014/main" id="{543C1A49-16A9-487C-90BE-120442887C8E}"/>
              </a:ext>
            </a:extLst>
          </p:cNvPr>
          <p:cNvSpPr>
            <a:spLocks noGrp="1" noChangeArrowheads="1"/>
          </p:cNvSpPr>
          <p:nvPr>
            <p:ph type="body" sz="half" idx="2"/>
          </p:nvPr>
        </p:nvSpPr>
        <p:spPr>
          <a:xfrm>
            <a:off x="5268913" y="1722438"/>
            <a:ext cx="3189287" cy="4038600"/>
          </a:xfrm>
          <a:solidFill>
            <a:schemeClr val="bg1"/>
          </a:solidFill>
        </p:spPr>
        <p:txBody>
          <a:bodyPr/>
          <a:lstStyle/>
          <a:p>
            <a:pPr eaLnBrk="1" hangingPunct="1"/>
            <a:r>
              <a:rPr lang="en-US" altLang="en-US" sz="2000"/>
              <a:t>One common circuit</a:t>
            </a:r>
          </a:p>
          <a:p>
            <a:pPr lvl="1" eaLnBrk="1" hangingPunct="1"/>
            <a:r>
              <a:rPr lang="en-US" altLang="en-US" sz="2000"/>
              <a:t>Minimizes first cost penalty</a:t>
            </a:r>
          </a:p>
          <a:p>
            <a:pPr lvl="1" eaLnBrk="1" hangingPunct="1"/>
            <a:r>
              <a:rPr lang="en-US" altLang="en-US" sz="2000"/>
              <a:t>Immune to failure of a pump</a:t>
            </a:r>
          </a:p>
          <a:p>
            <a:pPr lvl="1" eaLnBrk="1" hangingPunct="1"/>
            <a:r>
              <a:rPr lang="en-US" altLang="en-US" sz="2000"/>
              <a:t>Not immune to a piping failure</a:t>
            </a:r>
          </a:p>
        </p:txBody>
      </p:sp>
    </p:spTree>
    <p:extLst>
      <p:ext uri="{BB962C8B-B14F-4D97-AF65-F5344CB8AC3E}">
        <p14:creationId xmlns:p14="http://schemas.microsoft.com/office/powerpoint/2010/main" val="726425012"/>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a:extLst>
              <a:ext uri="{FF2B5EF4-FFF2-40B4-BE49-F238E27FC236}">
                <a16:creationId xmlns:a16="http://schemas.microsoft.com/office/drawing/2014/main" id="{BD2432C9-A8E8-4FF2-93D8-5FDB59474654}"/>
              </a:ext>
            </a:extLst>
          </p:cNvPr>
          <p:cNvSpPr>
            <a:spLocks noGrp="1" noChangeArrowheads="1"/>
          </p:cNvSpPr>
          <p:nvPr>
            <p:ph type="title"/>
          </p:nvPr>
        </p:nvSpPr>
        <p:spPr/>
        <p:txBody>
          <a:bodyPr/>
          <a:lstStyle/>
          <a:p>
            <a:pPr eaLnBrk="1" hangingPunct="1"/>
            <a:r>
              <a:rPr lang="en-US" altLang="en-US"/>
              <a:t>Summary</a:t>
            </a:r>
          </a:p>
        </p:txBody>
      </p:sp>
      <p:pic>
        <p:nvPicPr>
          <p:cNvPr id="36869" name="Picture 3">
            <a:extLst>
              <a:ext uri="{FF2B5EF4-FFF2-40B4-BE49-F238E27FC236}">
                <a16:creationId xmlns:a16="http://schemas.microsoft.com/office/drawing/2014/main" id="{E07A8C38-8FD4-4849-B01E-6F89F8FCE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727200"/>
            <a:ext cx="89122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4">
            <a:extLst>
              <a:ext uri="{FF2B5EF4-FFF2-40B4-BE49-F238E27FC236}">
                <a16:creationId xmlns:a16="http://schemas.microsoft.com/office/drawing/2014/main" id="{8AB1126A-BDAD-44BE-A5CE-C1BA032CFC05}"/>
              </a:ext>
            </a:extLst>
          </p:cNvPr>
          <p:cNvSpPr>
            <a:spLocks noChangeArrowheads="1"/>
          </p:cNvSpPr>
          <p:nvPr/>
        </p:nvSpPr>
        <p:spPr bwMode="auto">
          <a:xfrm>
            <a:off x="0" y="3429000"/>
            <a:ext cx="9144000" cy="1050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Tree>
    <p:extLst>
      <p:ext uri="{BB962C8B-B14F-4D97-AF65-F5344CB8AC3E}">
        <p14:creationId xmlns:p14="http://schemas.microsoft.com/office/powerpoint/2010/main" val="1163366449"/>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l="3333" t="17369" r="5000" b="13153"/>
          <a:stretch>
            <a:fillRect/>
          </a:stretch>
        </p:blipFill>
        <p:spPr bwMode="auto">
          <a:xfrm>
            <a:off x="0" y="0"/>
            <a:ext cx="9144000" cy="4322618"/>
          </a:xfrm>
          <a:prstGeom prst="rect">
            <a:avLst/>
          </a:prstGeom>
          <a:noFill/>
          <a:ln w="9525">
            <a:noFill/>
            <a:miter lim="800000"/>
            <a:headEnd/>
            <a:tailEnd/>
          </a:ln>
        </p:spPr>
      </p:pic>
      <p:sp>
        <p:nvSpPr>
          <p:cNvPr id="3" name="Content Placeholder 2"/>
          <p:cNvSpPr>
            <a:spLocks noGrp="1"/>
          </p:cNvSpPr>
          <p:nvPr>
            <p:ph idx="1"/>
          </p:nvPr>
        </p:nvSpPr>
        <p:spPr>
          <a:xfrm>
            <a:off x="457200" y="4419600"/>
            <a:ext cx="8229600" cy="1706563"/>
          </a:xfrm>
        </p:spPr>
        <p:txBody>
          <a:bodyPr/>
          <a:lstStyle/>
          <a:p>
            <a:pPr marL="342900" indent="-342900">
              <a:buFont typeface="Arial" panose="020B0604020202020204" pitchFamily="34" charset="0"/>
              <a:buChar char="•"/>
            </a:pPr>
            <a:r>
              <a:rPr lang="en-US" dirty="0"/>
              <a:t>Assume the pumps are 100% redundant</a:t>
            </a:r>
          </a:p>
          <a:p>
            <a:pPr marL="346075" lvl="2" indent="0">
              <a:buNone/>
            </a:pPr>
            <a:r>
              <a:rPr lang="en-US" i="1" dirty="0"/>
              <a:t>Is there any problem with running one pump and starting the other pump if a failure is detected?</a:t>
            </a:r>
          </a:p>
        </p:txBody>
      </p:sp>
    </p:spTree>
    <p:extLst>
      <p:ext uri="{BB962C8B-B14F-4D97-AF65-F5344CB8AC3E}">
        <p14:creationId xmlns:p14="http://schemas.microsoft.com/office/powerpoint/2010/main" val="2650519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193">
            <a:extLst>
              <a:ext uri="{FF2B5EF4-FFF2-40B4-BE49-F238E27FC236}">
                <a16:creationId xmlns:a16="http://schemas.microsoft.com/office/drawing/2014/main" id="{266A571A-83E9-4ADB-8DC5-7B7A36DE1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198938"/>
            <a:ext cx="77692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2">
            <a:extLst>
              <a:ext uri="{FF2B5EF4-FFF2-40B4-BE49-F238E27FC236}">
                <a16:creationId xmlns:a16="http://schemas.microsoft.com/office/drawing/2014/main" id="{29165BB3-2A2C-4C6D-A3A4-66F539BE40DC}"/>
              </a:ext>
            </a:extLst>
          </p:cNvPr>
          <p:cNvSpPr>
            <a:spLocks noGrp="1" noChangeArrowheads="1"/>
          </p:cNvSpPr>
          <p:nvPr>
            <p:ph type="title"/>
          </p:nvPr>
        </p:nvSpPr>
        <p:spPr/>
        <p:txBody>
          <a:bodyPr/>
          <a:lstStyle/>
          <a:p>
            <a:pPr eaLnBrk="1" hangingPunct="1"/>
            <a:r>
              <a:rPr lang="en-US" altLang="en-US"/>
              <a:t>System 2: Head Loss Calculation</a:t>
            </a:r>
            <a:br>
              <a:rPr lang="en-US" altLang="en-US" sz="2400"/>
            </a:br>
            <a:r>
              <a:rPr lang="en-US" altLang="en-US" sz="2400"/>
              <a:t>Each Pump Provides 50% of Flow</a:t>
            </a:r>
            <a:endParaRPr lang="en-US" altLang="en-US"/>
          </a:p>
        </p:txBody>
      </p:sp>
      <p:sp>
        <p:nvSpPr>
          <p:cNvPr id="1303555" name="Rectangle 3">
            <a:extLst>
              <a:ext uri="{FF2B5EF4-FFF2-40B4-BE49-F238E27FC236}">
                <a16:creationId xmlns:a16="http://schemas.microsoft.com/office/drawing/2014/main" id="{9651E7C9-1BE3-40E0-8498-69F18F3E24C5}"/>
              </a:ext>
            </a:extLst>
          </p:cNvPr>
          <p:cNvSpPr>
            <a:spLocks noGrp="1" noChangeArrowheads="1"/>
          </p:cNvSpPr>
          <p:nvPr>
            <p:ph type="body" sz="half" idx="2"/>
          </p:nvPr>
        </p:nvSpPr>
        <p:spPr/>
        <p:txBody>
          <a:bodyPr/>
          <a:lstStyle/>
          <a:p>
            <a:pPr eaLnBrk="1" hangingPunct="1"/>
            <a:r>
              <a:rPr lang="en-US" altLang="en-US" sz="2000"/>
              <a:t>Only a small portion of the system sees a reduction in flow</a:t>
            </a:r>
          </a:p>
          <a:p>
            <a:pPr eaLnBrk="1" hangingPunct="1"/>
            <a:r>
              <a:rPr lang="en-US" altLang="en-US" sz="2000"/>
              <a:t>Losses in common pipe do not change</a:t>
            </a:r>
          </a:p>
        </p:txBody>
      </p:sp>
      <p:graphicFrame>
        <p:nvGraphicFramePr>
          <p:cNvPr id="8194" name="Object 4">
            <a:extLst>
              <a:ext uri="{FF2B5EF4-FFF2-40B4-BE49-F238E27FC236}">
                <a16:creationId xmlns:a16="http://schemas.microsoft.com/office/drawing/2014/main" id="{7A406800-1106-4066-B3FF-E183A65C6370}"/>
              </a:ext>
            </a:extLst>
          </p:cNvPr>
          <p:cNvGraphicFramePr>
            <a:graphicFrameLocks noGrp="1" noChangeAspect="1"/>
          </p:cNvGraphicFramePr>
          <p:nvPr>
            <p:ph idx="1"/>
          </p:nvPr>
        </p:nvGraphicFramePr>
        <p:xfrm>
          <a:off x="685800" y="1981200"/>
          <a:ext cx="3811588" cy="2220913"/>
        </p:xfrm>
        <a:graphic>
          <a:graphicData uri="http://schemas.openxmlformats.org/presentationml/2006/ole">
            <mc:AlternateContent xmlns:mc="http://schemas.openxmlformats.org/markup-compatibility/2006">
              <mc:Choice xmlns:v="urn:schemas-microsoft-com:vml" Requires="v">
                <p:oleObj spid="_x0000_s9220" name="AutoCAD LT Drawing" r:id="rId5" imgW="8362800" imgH="4857840" progId="AutoCAD LT.Drawing.17">
                  <p:embed/>
                </p:oleObj>
              </mc:Choice>
              <mc:Fallback>
                <p:oleObj name="AutoCAD LT Drawing" r:id="rId5" imgW="8362800" imgH="4857840" progId="AutoCAD LT.Drawing.17">
                  <p:embed/>
                  <p:pic>
                    <p:nvPicPr>
                      <p:cNvPr id="8194" name="Object 4">
                        <a:extLst>
                          <a:ext uri="{FF2B5EF4-FFF2-40B4-BE49-F238E27FC236}">
                            <a16:creationId xmlns:a16="http://schemas.microsoft.com/office/drawing/2014/main" id="{7A406800-1106-4066-B3FF-E183A65C63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998" t="-6400" r="7216" b="9561"/>
                      <a:stretch>
                        <a:fillRect/>
                      </a:stretch>
                    </p:blipFill>
                    <p:spPr bwMode="auto">
                      <a:xfrm>
                        <a:off x="685800" y="1981200"/>
                        <a:ext cx="3811588" cy="222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03746" name="Rectangle 194">
            <a:extLst>
              <a:ext uri="{FF2B5EF4-FFF2-40B4-BE49-F238E27FC236}">
                <a16:creationId xmlns:a16="http://schemas.microsoft.com/office/drawing/2014/main" id="{3AF68F9A-5743-435E-8474-DDA2C6F508EE}"/>
              </a:ext>
            </a:extLst>
          </p:cNvPr>
          <p:cNvSpPr>
            <a:spLocks noChangeArrowheads="1"/>
          </p:cNvSpPr>
          <p:nvPr/>
        </p:nvSpPr>
        <p:spPr bwMode="auto">
          <a:xfrm>
            <a:off x="325438" y="4549775"/>
            <a:ext cx="8683625" cy="169863"/>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303747" name="Rectangle 195">
            <a:extLst>
              <a:ext uri="{FF2B5EF4-FFF2-40B4-BE49-F238E27FC236}">
                <a16:creationId xmlns:a16="http://schemas.microsoft.com/office/drawing/2014/main" id="{16EC9B33-28BC-446C-A8FF-039DFB6DF3B3}"/>
              </a:ext>
            </a:extLst>
          </p:cNvPr>
          <p:cNvSpPr>
            <a:spLocks noChangeArrowheads="1"/>
          </p:cNvSpPr>
          <p:nvPr/>
        </p:nvSpPr>
        <p:spPr bwMode="auto">
          <a:xfrm>
            <a:off x="325438" y="5072063"/>
            <a:ext cx="8683625" cy="169862"/>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303748" name="Rectangle 196">
            <a:extLst>
              <a:ext uri="{FF2B5EF4-FFF2-40B4-BE49-F238E27FC236}">
                <a16:creationId xmlns:a16="http://schemas.microsoft.com/office/drawing/2014/main" id="{6873E78C-4042-45C9-9890-E8180AEF7548}"/>
              </a:ext>
            </a:extLst>
          </p:cNvPr>
          <p:cNvSpPr>
            <a:spLocks noChangeArrowheads="1"/>
          </p:cNvSpPr>
          <p:nvPr/>
        </p:nvSpPr>
        <p:spPr bwMode="auto">
          <a:xfrm>
            <a:off x="325438" y="5759450"/>
            <a:ext cx="8683625" cy="531813"/>
          </a:xfrm>
          <a:prstGeom prst="rect">
            <a:avLst/>
          </a:prstGeom>
          <a:solidFill>
            <a:schemeClr val="fo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Tree>
    <p:extLst>
      <p:ext uri="{BB962C8B-B14F-4D97-AF65-F5344CB8AC3E}">
        <p14:creationId xmlns:p14="http://schemas.microsoft.com/office/powerpoint/2010/main" val="20843198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3555">
                                            <p:txEl>
                                              <p:pRg st="0" end="0"/>
                                            </p:txEl>
                                          </p:spTgt>
                                        </p:tgtEl>
                                        <p:attrNameLst>
                                          <p:attrName>style.visibility</p:attrName>
                                        </p:attrNameLst>
                                      </p:cBhvr>
                                      <p:to>
                                        <p:strVal val="visible"/>
                                      </p:to>
                                    </p:set>
                                    <p:animEffect transition="in" filter="dissolve">
                                      <p:cBhvr>
                                        <p:cTn id="7" dur="500"/>
                                        <p:tgtEl>
                                          <p:spTgt spid="130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3555">
                                            <p:txEl>
                                              <p:pRg st="1" end="1"/>
                                            </p:txEl>
                                          </p:spTgt>
                                        </p:tgtEl>
                                        <p:attrNameLst>
                                          <p:attrName>style.visibility</p:attrName>
                                        </p:attrNameLst>
                                      </p:cBhvr>
                                      <p:to>
                                        <p:strVal val="visible"/>
                                      </p:to>
                                    </p:set>
                                    <p:animEffect transition="in" filter="dissolve">
                                      <p:cBhvr>
                                        <p:cTn id="12" dur="500"/>
                                        <p:tgtEl>
                                          <p:spTgt spid="1303555">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03746"/>
                                        </p:tgtEl>
                                        <p:attrNameLst>
                                          <p:attrName>style.visibility</p:attrName>
                                        </p:attrNameLst>
                                      </p:cBhvr>
                                      <p:to>
                                        <p:strVal val="visible"/>
                                      </p:to>
                                    </p:set>
                                    <p:animEffect transition="in" filter="dissolve">
                                      <p:cBhvr>
                                        <p:cTn id="15" dur="500"/>
                                        <p:tgtEl>
                                          <p:spTgt spid="130374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03747"/>
                                        </p:tgtEl>
                                        <p:attrNameLst>
                                          <p:attrName>style.visibility</p:attrName>
                                        </p:attrNameLst>
                                      </p:cBhvr>
                                      <p:to>
                                        <p:strVal val="visible"/>
                                      </p:to>
                                    </p:set>
                                    <p:animEffect transition="in" filter="dissolve">
                                      <p:cBhvr>
                                        <p:cTn id="18" dur="500"/>
                                        <p:tgtEl>
                                          <p:spTgt spid="130374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03748"/>
                                        </p:tgtEl>
                                        <p:attrNameLst>
                                          <p:attrName>style.visibility</p:attrName>
                                        </p:attrNameLst>
                                      </p:cBhvr>
                                      <p:to>
                                        <p:strVal val="visible"/>
                                      </p:to>
                                    </p:set>
                                    <p:animEffect transition="in" filter="dissolve">
                                      <p:cBhvr>
                                        <p:cTn id="21" dur="500"/>
                                        <p:tgtEl>
                                          <p:spTgt spid="130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55" grpId="0" build="p"/>
      <p:bldP spid="1303746" grpId="0" animBg="1"/>
      <p:bldP spid="1303747" grpId="0" animBg="1"/>
      <p:bldP spid="13037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2" descr="Option 2 Pump all flow">
            <a:extLst>
              <a:ext uri="{FF2B5EF4-FFF2-40B4-BE49-F238E27FC236}">
                <a16:creationId xmlns:a16="http://schemas.microsoft.com/office/drawing/2014/main" id="{5C1D198D-9658-4F9F-814C-C9CEFAD621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3">
            <a:extLst>
              <a:ext uri="{FF2B5EF4-FFF2-40B4-BE49-F238E27FC236}">
                <a16:creationId xmlns:a16="http://schemas.microsoft.com/office/drawing/2014/main" id="{2095CFF8-C48B-4AB0-A50C-2A9E3AA44F41}"/>
              </a:ext>
            </a:extLst>
          </p:cNvPr>
          <p:cNvSpPr>
            <a:spLocks noGrp="1" noChangeArrowheads="1"/>
          </p:cNvSpPr>
          <p:nvPr>
            <p:ph type="title"/>
          </p:nvPr>
        </p:nvSpPr>
        <p:spPr/>
        <p:txBody>
          <a:bodyPr/>
          <a:lstStyle/>
          <a:p>
            <a:pPr eaLnBrk="1" hangingPunct="1"/>
            <a:r>
              <a:rPr lang="en-US" altLang="en-US"/>
              <a:t>Option 2:</a:t>
            </a:r>
            <a:br>
              <a:rPr lang="en-US" altLang="en-US"/>
            </a:br>
            <a:r>
              <a:rPr lang="en-US" altLang="en-US" sz="2400"/>
              <a:t>Operating Mode B – Two pumps run at 50% speed</a:t>
            </a:r>
            <a:endParaRPr lang="en-US" altLang="en-US"/>
          </a:p>
        </p:txBody>
      </p:sp>
      <p:sp>
        <p:nvSpPr>
          <p:cNvPr id="37894" name="Rectangle 4">
            <a:extLst>
              <a:ext uri="{FF2B5EF4-FFF2-40B4-BE49-F238E27FC236}">
                <a16:creationId xmlns:a16="http://schemas.microsoft.com/office/drawing/2014/main" id="{DBC401D1-2AC1-4548-BC13-1527467A4C69}"/>
              </a:ext>
            </a:extLst>
          </p:cNvPr>
          <p:cNvSpPr>
            <a:spLocks noGrp="1" noChangeArrowheads="1"/>
          </p:cNvSpPr>
          <p:nvPr>
            <p:ph type="body" sz="half" idx="2"/>
          </p:nvPr>
        </p:nvSpPr>
        <p:spPr>
          <a:xfrm>
            <a:off x="5268913" y="1722438"/>
            <a:ext cx="3189287" cy="4038600"/>
          </a:xfrm>
          <a:solidFill>
            <a:schemeClr val="bg1"/>
          </a:solidFill>
        </p:spPr>
        <p:txBody>
          <a:bodyPr/>
          <a:lstStyle/>
          <a:p>
            <a:pPr eaLnBrk="1" hangingPunct="1"/>
            <a:r>
              <a:rPr lang="en-US" altLang="en-US" sz="2000"/>
              <a:t>One common circuit</a:t>
            </a:r>
          </a:p>
          <a:p>
            <a:pPr lvl="1" eaLnBrk="1" hangingPunct="1"/>
            <a:r>
              <a:rPr lang="en-US" altLang="en-US" sz="2000"/>
              <a:t>Minimizes first cost penalty</a:t>
            </a:r>
          </a:p>
          <a:p>
            <a:pPr lvl="1" eaLnBrk="1" hangingPunct="1"/>
            <a:r>
              <a:rPr lang="en-US" altLang="en-US" sz="2000"/>
              <a:t>Immune to failure of a pump</a:t>
            </a:r>
          </a:p>
          <a:p>
            <a:pPr lvl="1" eaLnBrk="1" hangingPunct="1"/>
            <a:r>
              <a:rPr lang="en-US" altLang="en-US" sz="2000"/>
              <a:t>Not immune to a piping failure</a:t>
            </a:r>
          </a:p>
          <a:p>
            <a:pPr lvl="1" eaLnBrk="1" hangingPunct="1"/>
            <a:r>
              <a:rPr lang="en-US" altLang="en-US" sz="2000"/>
              <a:t>Some, but not all of the piping circuit sees a 50% reduction in flow</a:t>
            </a:r>
          </a:p>
        </p:txBody>
      </p:sp>
    </p:spTree>
    <p:extLst>
      <p:ext uri="{BB962C8B-B14F-4D97-AF65-F5344CB8AC3E}">
        <p14:creationId xmlns:p14="http://schemas.microsoft.com/office/powerpoint/2010/main" val="2317612405"/>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9" descr="Option 2 Pump all flow variable speed">
            <a:extLst>
              <a:ext uri="{FF2B5EF4-FFF2-40B4-BE49-F238E27FC236}">
                <a16:creationId xmlns:a16="http://schemas.microsoft.com/office/drawing/2014/main" id="{D92D909D-1BFA-4199-9E40-99ACABADB69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3">
            <a:extLst>
              <a:ext uri="{FF2B5EF4-FFF2-40B4-BE49-F238E27FC236}">
                <a16:creationId xmlns:a16="http://schemas.microsoft.com/office/drawing/2014/main" id="{9874F475-E7C0-42A9-B656-AE85690D1A02}"/>
              </a:ext>
            </a:extLst>
          </p:cNvPr>
          <p:cNvSpPr>
            <a:spLocks noGrp="1" noChangeArrowheads="1"/>
          </p:cNvSpPr>
          <p:nvPr>
            <p:ph type="title"/>
          </p:nvPr>
        </p:nvSpPr>
        <p:spPr/>
        <p:txBody>
          <a:bodyPr/>
          <a:lstStyle/>
          <a:p>
            <a:pPr eaLnBrk="1" hangingPunct="1"/>
            <a:r>
              <a:rPr lang="en-US" altLang="en-US"/>
              <a:t>Option 2:</a:t>
            </a:r>
            <a:br>
              <a:rPr lang="en-US" altLang="en-US"/>
            </a:br>
            <a:r>
              <a:rPr lang="en-US" altLang="en-US" sz="2400"/>
              <a:t>Operating Mode B – Two pumps run at reduced speed</a:t>
            </a:r>
          </a:p>
        </p:txBody>
      </p:sp>
      <p:sp>
        <p:nvSpPr>
          <p:cNvPr id="38918" name="Rectangle 4">
            <a:extLst>
              <a:ext uri="{FF2B5EF4-FFF2-40B4-BE49-F238E27FC236}">
                <a16:creationId xmlns:a16="http://schemas.microsoft.com/office/drawing/2014/main" id="{3C9F312F-E447-4BE0-A697-7509280D79D8}"/>
              </a:ext>
            </a:extLst>
          </p:cNvPr>
          <p:cNvSpPr>
            <a:spLocks noGrp="1" noChangeArrowheads="1"/>
          </p:cNvSpPr>
          <p:nvPr>
            <p:ph type="body" sz="half" idx="2"/>
          </p:nvPr>
        </p:nvSpPr>
        <p:spPr>
          <a:xfrm>
            <a:off x="5268913" y="1722438"/>
            <a:ext cx="3189287" cy="4038600"/>
          </a:xfrm>
          <a:solidFill>
            <a:schemeClr val="bg1"/>
          </a:solidFill>
        </p:spPr>
        <p:txBody>
          <a:bodyPr/>
          <a:lstStyle/>
          <a:p>
            <a:pPr eaLnBrk="1" hangingPunct="1"/>
            <a:r>
              <a:rPr lang="en-US" altLang="en-US" sz="2000"/>
              <a:t>One common circuit</a:t>
            </a:r>
          </a:p>
          <a:p>
            <a:pPr lvl="1" eaLnBrk="1" hangingPunct="1"/>
            <a:r>
              <a:rPr lang="en-US" altLang="en-US" sz="2000"/>
              <a:t>Minimizes first cost penalty</a:t>
            </a:r>
          </a:p>
          <a:p>
            <a:pPr lvl="1" eaLnBrk="1" hangingPunct="1"/>
            <a:r>
              <a:rPr lang="en-US" altLang="en-US" sz="2000"/>
              <a:t>Immune to failure of a pump</a:t>
            </a:r>
          </a:p>
          <a:p>
            <a:pPr lvl="1" eaLnBrk="1" hangingPunct="1"/>
            <a:r>
              <a:rPr lang="en-US" altLang="en-US" sz="2000"/>
              <a:t>Not immune to a piping failure</a:t>
            </a:r>
          </a:p>
          <a:p>
            <a:pPr lvl="1" eaLnBrk="1" hangingPunct="1"/>
            <a:r>
              <a:rPr lang="en-US" altLang="en-US" sz="2000"/>
              <a:t>Some, but not all of the piping circuit sees a 50% reduction in flow</a:t>
            </a:r>
          </a:p>
        </p:txBody>
      </p:sp>
      <p:grpSp>
        <p:nvGrpSpPr>
          <p:cNvPr id="2" name="Group 5">
            <a:extLst>
              <a:ext uri="{FF2B5EF4-FFF2-40B4-BE49-F238E27FC236}">
                <a16:creationId xmlns:a16="http://schemas.microsoft.com/office/drawing/2014/main" id="{0A5715E4-8A22-4BF9-B218-F4CCAC0AC99C}"/>
              </a:ext>
            </a:extLst>
          </p:cNvPr>
          <p:cNvGrpSpPr>
            <a:grpSpLocks/>
          </p:cNvGrpSpPr>
          <p:nvPr/>
        </p:nvGrpSpPr>
        <p:grpSpPr bwMode="auto">
          <a:xfrm>
            <a:off x="3157538" y="3017838"/>
            <a:ext cx="209550" cy="209550"/>
            <a:chOff x="2652" y="1959"/>
            <a:chExt cx="132" cy="132"/>
          </a:xfrm>
        </p:grpSpPr>
        <p:sp>
          <p:nvSpPr>
            <p:cNvPr id="38920" name="Line 6">
              <a:extLst>
                <a:ext uri="{FF2B5EF4-FFF2-40B4-BE49-F238E27FC236}">
                  <a16:creationId xmlns:a16="http://schemas.microsoft.com/office/drawing/2014/main" id="{E3B6977C-19FF-4745-8437-5DD871FA3754}"/>
                </a:ext>
              </a:extLst>
            </p:cNvPr>
            <p:cNvSpPr>
              <a:spLocks noChangeShapeType="1"/>
            </p:cNvSpPr>
            <p:nvPr/>
          </p:nvSpPr>
          <p:spPr bwMode="auto">
            <a:xfrm>
              <a:off x="2784" y="1959"/>
              <a:ext cx="0" cy="1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8921" name="Line 7">
              <a:extLst>
                <a:ext uri="{FF2B5EF4-FFF2-40B4-BE49-F238E27FC236}">
                  <a16:creationId xmlns:a16="http://schemas.microsoft.com/office/drawing/2014/main" id="{5173C0B8-6E14-4FA4-AF61-4CC589782B07}"/>
                </a:ext>
              </a:extLst>
            </p:cNvPr>
            <p:cNvSpPr>
              <a:spLocks noChangeShapeType="1"/>
            </p:cNvSpPr>
            <p:nvPr/>
          </p:nvSpPr>
          <p:spPr bwMode="auto">
            <a:xfrm rot="-5400000">
              <a:off x="2718" y="1893"/>
              <a:ext cx="0" cy="1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Tree>
    <p:extLst>
      <p:ext uri="{BB962C8B-B14F-4D97-AF65-F5344CB8AC3E}">
        <p14:creationId xmlns:p14="http://schemas.microsoft.com/office/powerpoint/2010/main" val="36227146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8.33333E-7 0.00949 C -0.00486 0.01574 -0.00955 0.02223 -0.01667 0.03102 C -0.02378 0.03982 -0.03333 0.05116 -0.04271 0.06227 C -0.05208 0.07338 -0.06371 0.0875 -0.07292 0.09769 C -0.08212 0.10787 -0.09045 0.11574 -0.09844 0.12338 C -0.10642 0.13102 -0.11198 0.13635 -0.12135 0.14422 C -0.13073 0.15209 -0.14774 0.16574 -0.15469 0.1713 " pathEditMode="relative" rAng="0" ptsTypes="aaaaaaa">
                                      <p:cBhvr>
                                        <p:cTn id="10" dur="2000" fill="hold"/>
                                        <p:tgtEl>
                                          <p:spTgt spid="2"/>
                                        </p:tgtEl>
                                        <p:attrNameLst>
                                          <p:attrName>ppt_x</p:attrName>
                                          <p:attrName>ppt_y</p:attrName>
                                        </p:attrNameLst>
                                      </p:cBhvr>
                                      <p:rCtr x="-7743" y="807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0.15469 0.17153 L -0.15469 0.0375 " pathEditMode="relative" rAng="0" ptsTypes="AA">
                                      <p:cBhvr>
                                        <p:cTn id="14" dur="2000" fill="hold"/>
                                        <p:tgtEl>
                                          <p:spTgt spid="2"/>
                                        </p:tgtEl>
                                        <p:attrNameLst>
                                          <p:attrName>ppt_x</p:attrName>
                                          <p:attrName>ppt_y</p:attrName>
                                        </p:attrNameLst>
                                      </p:cBhvr>
                                      <p:rCtr x="0" y="-6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Option 2 Pump all flow variable speed">
            <a:extLst>
              <a:ext uri="{FF2B5EF4-FFF2-40B4-BE49-F238E27FC236}">
                <a16:creationId xmlns:a16="http://schemas.microsoft.com/office/drawing/2014/main" id="{3CB0AC4C-8DFD-4147-8AD0-451F125D719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a:extLst>
              <a:ext uri="{FF2B5EF4-FFF2-40B4-BE49-F238E27FC236}">
                <a16:creationId xmlns:a16="http://schemas.microsoft.com/office/drawing/2014/main" id="{443B61E4-F84F-4CA4-B33B-0B355709EB7D}"/>
              </a:ext>
            </a:extLst>
          </p:cNvPr>
          <p:cNvSpPr>
            <a:spLocks noGrp="1" noChangeArrowheads="1"/>
          </p:cNvSpPr>
          <p:nvPr>
            <p:ph type="title"/>
          </p:nvPr>
        </p:nvSpPr>
        <p:spPr/>
        <p:txBody>
          <a:bodyPr/>
          <a:lstStyle/>
          <a:p>
            <a:pPr eaLnBrk="1" hangingPunct="1"/>
            <a:r>
              <a:rPr lang="en-US" altLang="en-US"/>
              <a:t>Option 2:</a:t>
            </a:r>
            <a:br>
              <a:rPr lang="en-US" altLang="en-US"/>
            </a:br>
            <a:r>
              <a:rPr lang="en-US" altLang="en-US" sz="2400"/>
              <a:t>Operating Mode B – Two pumps run at reduced speed</a:t>
            </a:r>
            <a:endParaRPr lang="en-US" altLang="en-US"/>
          </a:p>
        </p:txBody>
      </p:sp>
      <p:sp>
        <p:nvSpPr>
          <p:cNvPr id="39942" name="Rectangle 4">
            <a:extLst>
              <a:ext uri="{FF2B5EF4-FFF2-40B4-BE49-F238E27FC236}">
                <a16:creationId xmlns:a16="http://schemas.microsoft.com/office/drawing/2014/main" id="{B6B4256B-2BE6-46AF-9530-52DC3F925B04}"/>
              </a:ext>
            </a:extLst>
          </p:cNvPr>
          <p:cNvSpPr>
            <a:spLocks noGrp="1" noChangeArrowheads="1"/>
          </p:cNvSpPr>
          <p:nvPr>
            <p:ph type="body" sz="half" idx="2"/>
          </p:nvPr>
        </p:nvSpPr>
        <p:spPr>
          <a:xfrm>
            <a:off x="5268913" y="1722438"/>
            <a:ext cx="3189287" cy="4038600"/>
          </a:xfrm>
          <a:solidFill>
            <a:schemeClr val="bg1"/>
          </a:solidFill>
        </p:spPr>
        <p:txBody>
          <a:bodyPr/>
          <a:lstStyle/>
          <a:p>
            <a:pPr eaLnBrk="1" hangingPunct="1"/>
            <a:r>
              <a:rPr lang="en-US" altLang="en-US" sz="2000"/>
              <a:t>One common circuit</a:t>
            </a:r>
          </a:p>
          <a:p>
            <a:pPr lvl="1" eaLnBrk="1" hangingPunct="1"/>
            <a:r>
              <a:rPr lang="en-US" altLang="en-US" sz="2000"/>
              <a:t>Minimizes first cost penalty</a:t>
            </a:r>
          </a:p>
          <a:p>
            <a:pPr lvl="1" eaLnBrk="1" hangingPunct="1"/>
            <a:r>
              <a:rPr lang="en-US" altLang="en-US" sz="2000"/>
              <a:t>Immune to failure of a pump</a:t>
            </a:r>
          </a:p>
          <a:p>
            <a:pPr lvl="1" eaLnBrk="1" hangingPunct="1"/>
            <a:r>
              <a:rPr lang="en-US" altLang="en-US" sz="2000"/>
              <a:t>Not immune to a piping failure</a:t>
            </a:r>
          </a:p>
          <a:p>
            <a:pPr lvl="1" eaLnBrk="1" hangingPunct="1"/>
            <a:r>
              <a:rPr lang="en-US" altLang="en-US" sz="2000"/>
              <a:t>Some, but not all of the piping circuit sees a 50% reduction in flow</a:t>
            </a:r>
          </a:p>
        </p:txBody>
      </p:sp>
      <p:sp>
        <p:nvSpPr>
          <p:cNvPr id="39943" name="Oval 11">
            <a:extLst>
              <a:ext uri="{FF2B5EF4-FFF2-40B4-BE49-F238E27FC236}">
                <a16:creationId xmlns:a16="http://schemas.microsoft.com/office/drawing/2014/main" id="{CF71A11A-C75F-4583-AABA-1B3A7A57056D}"/>
              </a:ext>
            </a:extLst>
          </p:cNvPr>
          <p:cNvSpPr>
            <a:spLocks noChangeAspect="1" noChangeArrowheads="1"/>
          </p:cNvSpPr>
          <p:nvPr/>
        </p:nvSpPr>
        <p:spPr bwMode="auto">
          <a:xfrm>
            <a:off x="3343275" y="3257550"/>
            <a:ext cx="46038" cy="46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83088" name="Freeform 16">
            <a:extLst>
              <a:ext uri="{FF2B5EF4-FFF2-40B4-BE49-F238E27FC236}">
                <a16:creationId xmlns:a16="http://schemas.microsoft.com/office/drawing/2014/main" id="{45C2F0B2-BDE0-4008-8572-E1BB334B0B52}"/>
              </a:ext>
            </a:extLst>
          </p:cNvPr>
          <p:cNvSpPr>
            <a:spLocks/>
          </p:cNvSpPr>
          <p:nvPr/>
        </p:nvSpPr>
        <p:spPr bwMode="auto">
          <a:xfrm>
            <a:off x="542925" y="3219450"/>
            <a:ext cx="3895725" cy="242888"/>
          </a:xfrm>
          <a:custGeom>
            <a:avLst/>
            <a:gdLst>
              <a:gd name="T0" fmla="*/ 2454 w 2454"/>
              <a:gd name="T1" fmla="*/ 153 h 153"/>
              <a:gd name="T2" fmla="*/ 1779 w 2454"/>
              <a:gd name="T3" fmla="*/ 39 h 153"/>
              <a:gd name="T4" fmla="*/ 678 w 2454"/>
              <a:gd name="T5" fmla="*/ 6 h 153"/>
              <a:gd name="T6" fmla="*/ 0 w 2454"/>
              <a:gd name="T7" fmla="*/ 3 h 153"/>
              <a:gd name="T8" fmla="*/ 0 60000 65536"/>
              <a:gd name="T9" fmla="*/ 0 60000 65536"/>
              <a:gd name="T10" fmla="*/ 0 60000 65536"/>
              <a:gd name="T11" fmla="*/ 0 60000 65536"/>
              <a:gd name="T12" fmla="*/ 0 w 2454"/>
              <a:gd name="T13" fmla="*/ 0 h 153"/>
              <a:gd name="T14" fmla="*/ 2454 w 2454"/>
              <a:gd name="T15" fmla="*/ 153 h 153"/>
            </a:gdLst>
            <a:ahLst/>
            <a:cxnLst>
              <a:cxn ang="T8">
                <a:pos x="T0" y="T1"/>
              </a:cxn>
              <a:cxn ang="T9">
                <a:pos x="T2" y="T3"/>
              </a:cxn>
              <a:cxn ang="T10">
                <a:pos x="T4" y="T5"/>
              </a:cxn>
              <a:cxn ang="T11">
                <a:pos x="T6" y="T7"/>
              </a:cxn>
            </a:cxnLst>
            <a:rect l="T12" t="T13" r="T14" b="T15"/>
            <a:pathLst>
              <a:path w="2454" h="153">
                <a:moveTo>
                  <a:pt x="2454" y="153"/>
                </a:moveTo>
                <a:cubicBezTo>
                  <a:pt x="2342" y="134"/>
                  <a:pt x="2075" y="64"/>
                  <a:pt x="1779" y="39"/>
                </a:cubicBezTo>
                <a:cubicBezTo>
                  <a:pt x="1483" y="14"/>
                  <a:pt x="974" y="12"/>
                  <a:pt x="678" y="6"/>
                </a:cubicBezTo>
                <a:cubicBezTo>
                  <a:pt x="382" y="0"/>
                  <a:pt x="141" y="4"/>
                  <a:pt x="0" y="3"/>
                </a:cubicBezTo>
              </a:path>
            </a:pathLst>
          </a:custGeom>
          <a:noFill/>
          <a:ln w="28575" cap="flat" cmpd="sng">
            <a:solidFill>
              <a:schemeClr val="hlink"/>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2" name="Group 17">
            <a:extLst>
              <a:ext uri="{FF2B5EF4-FFF2-40B4-BE49-F238E27FC236}">
                <a16:creationId xmlns:a16="http://schemas.microsoft.com/office/drawing/2014/main" id="{1E3F52C1-967B-4D32-898D-7132BDC9228D}"/>
              </a:ext>
            </a:extLst>
          </p:cNvPr>
          <p:cNvGrpSpPr>
            <a:grpSpLocks/>
          </p:cNvGrpSpPr>
          <p:nvPr/>
        </p:nvGrpSpPr>
        <p:grpSpPr bwMode="auto">
          <a:xfrm>
            <a:off x="3157538" y="3279775"/>
            <a:ext cx="209550" cy="209550"/>
            <a:chOff x="2652" y="1959"/>
            <a:chExt cx="132" cy="132"/>
          </a:xfrm>
        </p:grpSpPr>
        <p:sp>
          <p:nvSpPr>
            <p:cNvPr id="39947" name="Line 18">
              <a:extLst>
                <a:ext uri="{FF2B5EF4-FFF2-40B4-BE49-F238E27FC236}">
                  <a16:creationId xmlns:a16="http://schemas.microsoft.com/office/drawing/2014/main" id="{57FB9C19-6F2F-4A6D-B2D5-869DD467C04C}"/>
                </a:ext>
              </a:extLst>
            </p:cNvPr>
            <p:cNvSpPr>
              <a:spLocks noChangeShapeType="1"/>
            </p:cNvSpPr>
            <p:nvPr/>
          </p:nvSpPr>
          <p:spPr bwMode="auto">
            <a:xfrm>
              <a:off x="2784" y="1959"/>
              <a:ext cx="0" cy="1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39948" name="Line 19">
              <a:extLst>
                <a:ext uri="{FF2B5EF4-FFF2-40B4-BE49-F238E27FC236}">
                  <a16:creationId xmlns:a16="http://schemas.microsoft.com/office/drawing/2014/main" id="{745A866B-1D17-4609-87F1-3829C59422BE}"/>
                </a:ext>
              </a:extLst>
            </p:cNvPr>
            <p:cNvSpPr>
              <a:spLocks noChangeShapeType="1"/>
            </p:cNvSpPr>
            <p:nvPr/>
          </p:nvSpPr>
          <p:spPr bwMode="auto">
            <a:xfrm rot="-5400000">
              <a:off x="2718" y="1893"/>
              <a:ext cx="0" cy="1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1283092" name="Freeform 20">
            <a:extLst>
              <a:ext uri="{FF2B5EF4-FFF2-40B4-BE49-F238E27FC236}">
                <a16:creationId xmlns:a16="http://schemas.microsoft.com/office/drawing/2014/main" id="{0D2ACE01-CAD8-4370-8CEF-7236E7EB1E13}"/>
              </a:ext>
            </a:extLst>
          </p:cNvPr>
          <p:cNvSpPr>
            <a:spLocks/>
          </p:cNvSpPr>
          <p:nvPr/>
        </p:nvSpPr>
        <p:spPr bwMode="auto">
          <a:xfrm>
            <a:off x="538163" y="3286125"/>
            <a:ext cx="2833687" cy="1317625"/>
          </a:xfrm>
          <a:custGeom>
            <a:avLst/>
            <a:gdLst>
              <a:gd name="T0" fmla="*/ 0 w 1785"/>
              <a:gd name="T1" fmla="*/ 822 h 830"/>
              <a:gd name="T2" fmla="*/ 228 w 1785"/>
              <a:gd name="T3" fmla="*/ 819 h 830"/>
              <a:gd name="T4" fmla="*/ 579 w 1785"/>
              <a:gd name="T5" fmla="*/ 756 h 830"/>
              <a:gd name="T6" fmla="*/ 1068 w 1785"/>
              <a:gd name="T7" fmla="*/ 561 h 830"/>
              <a:gd name="T8" fmla="*/ 1551 w 1785"/>
              <a:gd name="T9" fmla="*/ 228 h 830"/>
              <a:gd name="T10" fmla="*/ 1785 w 1785"/>
              <a:gd name="T11" fmla="*/ 0 h 830"/>
              <a:gd name="T12" fmla="*/ 0 60000 65536"/>
              <a:gd name="T13" fmla="*/ 0 60000 65536"/>
              <a:gd name="T14" fmla="*/ 0 60000 65536"/>
              <a:gd name="T15" fmla="*/ 0 60000 65536"/>
              <a:gd name="T16" fmla="*/ 0 60000 65536"/>
              <a:gd name="T17" fmla="*/ 0 60000 65536"/>
              <a:gd name="T18" fmla="*/ 0 w 1785"/>
              <a:gd name="T19" fmla="*/ 0 h 830"/>
              <a:gd name="T20" fmla="*/ 1785 w 1785"/>
              <a:gd name="T21" fmla="*/ 830 h 830"/>
            </a:gdLst>
            <a:ahLst/>
            <a:cxnLst>
              <a:cxn ang="T12">
                <a:pos x="T0" y="T1"/>
              </a:cxn>
              <a:cxn ang="T13">
                <a:pos x="T2" y="T3"/>
              </a:cxn>
              <a:cxn ang="T14">
                <a:pos x="T4" y="T5"/>
              </a:cxn>
              <a:cxn ang="T15">
                <a:pos x="T6" y="T7"/>
              </a:cxn>
              <a:cxn ang="T16">
                <a:pos x="T8" y="T9"/>
              </a:cxn>
              <a:cxn ang="T17">
                <a:pos x="T10" y="T11"/>
              </a:cxn>
            </a:cxnLst>
            <a:rect l="T18" t="T19" r="T20" b="T21"/>
            <a:pathLst>
              <a:path w="1785" h="830">
                <a:moveTo>
                  <a:pt x="0" y="822"/>
                </a:moveTo>
                <a:cubicBezTo>
                  <a:pt x="65" y="826"/>
                  <a:pt x="131" y="830"/>
                  <a:pt x="228" y="819"/>
                </a:cubicBezTo>
                <a:cubicBezTo>
                  <a:pt x="325" y="808"/>
                  <a:pt x="439" y="799"/>
                  <a:pt x="579" y="756"/>
                </a:cubicBezTo>
                <a:cubicBezTo>
                  <a:pt x="719" y="713"/>
                  <a:pt x="906" y="649"/>
                  <a:pt x="1068" y="561"/>
                </a:cubicBezTo>
                <a:cubicBezTo>
                  <a:pt x="1230" y="473"/>
                  <a:pt x="1432" y="321"/>
                  <a:pt x="1551" y="228"/>
                </a:cubicBezTo>
                <a:cubicBezTo>
                  <a:pt x="1670" y="135"/>
                  <a:pt x="1727" y="67"/>
                  <a:pt x="1785" y="0"/>
                </a:cubicBezTo>
              </a:path>
            </a:pathLst>
          </a:custGeom>
          <a:noFill/>
          <a:ln w="28575"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Tree>
    <p:extLst>
      <p:ext uri="{BB962C8B-B14F-4D97-AF65-F5344CB8AC3E}">
        <p14:creationId xmlns:p14="http://schemas.microsoft.com/office/powerpoint/2010/main" val="250080088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283088"/>
                                        </p:tgtEl>
                                        <p:attrNameLst>
                                          <p:attrName>style.visibility</p:attrName>
                                        </p:attrNameLst>
                                      </p:cBhvr>
                                      <p:to>
                                        <p:strVal val="visible"/>
                                      </p:to>
                                    </p:set>
                                    <p:animEffect transition="in" filter="wipe(left)">
                                      <p:cBhvr>
                                        <p:cTn id="7" dur="500"/>
                                        <p:tgtEl>
                                          <p:spTgt spid="12830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83092"/>
                                        </p:tgtEl>
                                        <p:attrNameLst>
                                          <p:attrName>style.visibility</p:attrName>
                                        </p:attrNameLst>
                                      </p:cBhvr>
                                      <p:to>
                                        <p:strVal val="visible"/>
                                      </p:to>
                                    </p:set>
                                    <p:animEffect transition="in" filter="wipe(left)">
                                      <p:cBhvr>
                                        <p:cTn id="12" dur="500"/>
                                        <p:tgtEl>
                                          <p:spTgt spid="1283092"/>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a:extLst>
              <a:ext uri="{FF2B5EF4-FFF2-40B4-BE49-F238E27FC236}">
                <a16:creationId xmlns:a16="http://schemas.microsoft.com/office/drawing/2014/main" id="{68F04061-40C9-4D74-8798-D2E029A69C97}"/>
              </a:ext>
            </a:extLst>
          </p:cNvPr>
          <p:cNvSpPr>
            <a:spLocks noGrp="1" noChangeArrowheads="1"/>
          </p:cNvSpPr>
          <p:nvPr>
            <p:ph type="title"/>
          </p:nvPr>
        </p:nvSpPr>
        <p:spPr/>
        <p:txBody>
          <a:bodyPr/>
          <a:lstStyle/>
          <a:p>
            <a:pPr eaLnBrk="1" hangingPunct="1"/>
            <a:r>
              <a:rPr lang="en-US" altLang="en-US"/>
              <a:t>Summary</a:t>
            </a:r>
          </a:p>
        </p:txBody>
      </p:sp>
      <p:pic>
        <p:nvPicPr>
          <p:cNvPr id="40965" name="Picture 3">
            <a:extLst>
              <a:ext uri="{FF2B5EF4-FFF2-40B4-BE49-F238E27FC236}">
                <a16:creationId xmlns:a16="http://schemas.microsoft.com/office/drawing/2014/main" id="{D808280E-877C-44EE-ACD8-F01454E23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727200"/>
            <a:ext cx="89122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4">
            <a:extLst>
              <a:ext uri="{FF2B5EF4-FFF2-40B4-BE49-F238E27FC236}">
                <a16:creationId xmlns:a16="http://schemas.microsoft.com/office/drawing/2014/main" id="{A8D9AFCB-CE9C-4BE7-8DB2-2107E47078AD}"/>
              </a:ext>
            </a:extLst>
          </p:cNvPr>
          <p:cNvSpPr>
            <a:spLocks noChangeArrowheads="1"/>
          </p:cNvSpPr>
          <p:nvPr/>
        </p:nvSpPr>
        <p:spPr bwMode="auto">
          <a:xfrm>
            <a:off x="0" y="3778250"/>
            <a:ext cx="91440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Tree>
    <p:extLst>
      <p:ext uri="{BB962C8B-B14F-4D97-AF65-F5344CB8AC3E}">
        <p14:creationId xmlns:p14="http://schemas.microsoft.com/office/powerpoint/2010/main" val="3014678946"/>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12" descr="Option 2 Pump 50% single pump curve">
            <a:extLst>
              <a:ext uri="{FF2B5EF4-FFF2-40B4-BE49-F238E27FC236}">
                <a16:creationId xmlns:a16="http://schemas.microsoft.com/office/drawing/2014/main" id="{F1C54518-75E6-42B9-9E0E-3F6F409800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3">
            <a:extLst>
              <a:ext uri="{FF2B5EF4-FFF2-40B4-BE49-F238E27FC236}">
                <a16:creationId xmlns:a16="http://schemas.microsoft.com/office/drawing/2014/main" id="{50BF68C3-EAC6-45B7-B102-10FA413D3828}"/>
              </a:ext>
            </a:extLst>
          </p:cNvPr>
          <p:cNvSpPr>
            <a:spLocks noGrp="1" noChangeArrowheads="1"/>
          </p:cNvSpPr>
          <p:nvPr>
            <p:ph type="title"/>
          </p:nvPr>
        </p:nvSpPr>
        <p:spPr/>
        <p:txBody>
          <a:bodyPr/>
          <a:lstStyle/>
          <a:p>
            <a:pPr eaLnBrk="1" hangingPunct="1"/>
            <a:r>
              <a:rPr lang="en-US" altLang="en-US"/>
              <a:t>System 2:</a:t>
            </a:r>
            <a:br>
              <a:rPr lang="en-US" altLang="en-US"/>
            </a:br>
            <a:r>
              <a:rPr lang="en-US" altLang="en-US" sz="2400"/>
              <a:t>Shared Circuit, Non-redundant pumps</a:t>
            </a:r>
            <a:endParaRPr lang="en-US" altLang="en-US"/>
          </a:p>
        </p:txBody>
      </p:sp>
      <p:sp>
        <p:nvSpPr>
          <p:cNvPr id="41990" name="Rectangle 4">
            <a:extLst>
              <a:ext uri="{FF2B5EF4-FFF2-40B4-BE49-F238E27FC236}">
                <a16:creationId xmlns:a16="http://schemas.microsoft.com/office/drawing/2014/main" id="{D71A85F4-3453-47B9-A2F5-3BA3CBE4AA28}"/>
              </a:ext>
            </a:extLst>
          </p:cNvPr>
          <p:cNvSpPr>
            <a:spLocks noGrp="1" noChangeArrowheads="1"/>
          </p:cNvSpPr>
          <p:nvPr>
            <p:ph type="body" sz="half" idx="2"/>
          </p:nvPr>
        </p:nvSpPr>
        <p:spPr>
          <a:xfrm>
            <a:off x="5268913" y="1722438"/>
            <a:ext cx="3189287" cy="4491037"/>
          </a:xfrm>
          <a:solidFill>
            <a:schemeClr val="bg1"/>
          </a:solidFill>
        </p:spPr>
        <p:txBody>
          <a:bodyPr/>
          <a:lstStyle/>
          <a:p>
            <a:pPr eaLnBrk="1" hangingPunct="1"/>
            <a:r>
              <a:rPr lang="en-US" altLang="en-US" sz="2000"/>
              <a:t>One common circuit</a:t>
            </a:r>
          </a:p>
          <a:p>
            <a:pPr lvl="1" eaLnBrk="1" hangingPunct="1"/>
            <a:r>
              <a:rPr lang="en-US" altLang="en-US" sz="2000"/>
              <a:t>Lowest first cost penalty</a:t>
            </a:r>
          </a:p>
          <a:p>
            <a:pPr lvl="2" eaLnBrk="1" hangingPunct="1"/>
            <a:r>
              <a:rPr lang="en-US" altLang="en-US"/>
              <a:t>Smaller pump</a:t>
            </a:r>
          </a:p>
          <a:p>
            <a:pPr lvl="2" eaLnBrk="1" hangingPunct="1"/>
            <a:r>
              <a:rPr lang="en-US" altLang="en-US"/>
              <a:t>Smaller motor</a:t>
            </a:r>
          </a:p>
          <a:p>
            <a:pPr lvl="2" eaLnBrk="1" hangingPunct="1"/>
            <a:r>
              <a:rPr lang="en-US" altLang="en-US"/>
              <a:t>Smaller electrical service</a:t>
            </a:r>
          </a:p>
          <a:p>
            <a:pPr lvl="1" eaLnBrk="1" hangingPunct="1"/>
            <a:r>
              <a:rPr lang="en-US" altLang="en-US" sz="2000"/>
              <a:t>Not immune to pump or piping failure</a:t>
            </a:r>
          </a:p>
          <a:p>
            <a:pPr lvl="1" eaLnBrk="1" hangingPunct="1"/>
            <a:r>
              <a:rPr lang="en-US" altLang="en-US" sz="2000"/>
              <a:t>Better than 50% redundant</a:t>
            </a:r>
          </a:p>
        </p:txBody>
      </p:sp>
      <p:sp>
        <p:nvSpPr>
          <p:cNvPr id="41991" name="Oval 5">
            <a:extLst>
              <a:ext uri="{FF2B5EF4-FFF2-40B4-BE49-F238E27FC236}">
                <a16:creationId xmlns:a16="http://schemas.microsoft.com/office/drawing/2014/main" id="{D55FA8C8-45FD-4E0A-AA32-C9FEEE6369A7}"/>
              </a:ext>
            </a:extLst>
          </p:cNvPr>
          <p:cNvSpPr>
            <a:spLocks noChangeAspect="1" noChangeArrowheads="1"/>
          </p:cNvSpPr>
          <p:nvPr/>
        </p:nvSpPr>
        <p:spPr bwMode="auto">
          <a:xfrm>
            <a:off x="3343275" y="3257550"/>
            <a:ext cx="46038" cy="46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41992" name="Rectangle 11">
            <a:extLst>
              <a:ext uri="{FF2B5EF4-FFF2-40B4-BE49-F238E27FC236}">
                <a16:creationId xmlns:a16="http://schemas.microsoft.com/office/drawing/2014/main" id="{E3DB3115-20AC-486B-A2C4-C499AAD40211}"/>
              </a:ext>
            </a:extLst>
          </p:cNvPr>
          <p:cNvSpPr>
            <a:spLocks noChangeArrowheads="1"/>
          </p:cNvSpPr>
          <p:nvPr/>
        </p:nvSpPr>
        <p:spPr bwMode="auto">
          <a:xfrm>
            <a:off x="4470400" y="5813425"/>
            <a:ext cx="1276350" cy="587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1290253" name="Text Box 13">
            <a:extLst>
              <a:ext uri="{FF2B5EF4-FFF2-40B4-BE49-F238E27FC236}">
                <a16:creationId xmlns:a16="http://schemas.microsoft.com/office/drawing/2014/main" id="{16FFEA58-E8E0-41B3-9424-BB59F63FE53E}"/>
              </a:ext>
            </a:extLst>
          </p:cNvPr>
          <p:cNvSpPr txBox="1">
            <a:spLocks noChangeArrowheads="1"/>
          </p:cNvSpPr>
          <p:nvPr/>
        </p:nvSpPr>
        <p:spPr bwMode="auto">
          <a:xfrm>
            <a:off x="766763" y="3717925"/>
            <a:ext cx="3754437" cy="6413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pPr>
              <a:spcBef>
                <a:spcPct val="50000"/>
              </a:spcBef>
            </a:pPr>
            <a:r>
              <a:rPr lang="en-US" altLang="en-US" sz="1800">
                <a:latin typeface="Arial" panose="020B0604020202020204" pitchFamily="34" charset="0"/>
              </a:rPr>
              <a:t>Each pump sized for 50% of the required flow at the required head</a:t>
            </a:r>
          </a:p>
        </p:txBody>
      </p:sp>
    </p:spTree>
    <p:extLst>
      <p:ext uri="{BB962C8B-B14F-4D97-AF65-F5344CB8AC3E}">
        <p14:creationId xmlns:p14="http://schemas.microsoft.com/office/powerpoint/2010/main" val="395329030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90253"/>
                                        </p:tgtEl>
                                        <p:attrNameLst>
                                          <p:attrName>style.visibility</p:attrName>
                                        </p:attrNameLst>
                                      </p:cBhvr>
                                      <p:to>
                                        <p:strVal val="visible"/>
                                      </p:to>
                                    </p:set>
                                    <p:animEffect transition="in" filter="dissolve">
                                      <p:cBhvr>
                                        <p:cTn id="7" dur="500"/>
                                        <p:tgtEl>
                                          <p:spTgt spid="1290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5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8" descr="Option 2 Pump 50% flow parallel curve">
            <a:extLst>
              <a:ext uri="{FF2B5EF4-FFF2-40B4-BE49-F238E27FC236}">
                <a16:creationId xmlns:a16="http://schemas.microsoft.com/office/drawing/2014/main" id="{8A3EF3BA-C7F5-4643-AFD6-DA8F203F414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36725"/>
            <a:ext cx="6105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3">
            <a:extLst>
              <a:ext uri="{FF2B5EF4-FFF2-40B4-BE49-F238E27FC236}">
                <a16:creationId xmlns:a16="http://schemas.microsoft.com/office/drawing/2014/main" id="{38142A84-E640-4A69-9F47-A8FE2F0788F4}"/>
              </a:ext>
            </a:extLst>
          </p:cNvPr>
          <p:cNvSpPr>
            <a:spLocks noGrp="1" noChangeArrowheads="1"/>
          </p:cNvSpPr>
          <p:nvPr>
            <p:ph type="title"/>
          </p:nvPr>
        </p:nvSpPr>
        <p:spPr/>
        <p:txBody>
          <a:bodyPr/>
          <a:lstStyle/>
          <a:p>
            <a:pPr eaLnBrk="1" hangingPunct="1"/>
            <a:r>
              <a:rPr lang="en-US" altLang="en-US"/>
              <a:t>System 2 :</a:t>
            </a:r>
            <a:br>
              <a:rPr lang="en-US" altLang="en-US"/>
            </a:br>
            <a:r>
              <a:rPr lang="en-US" altLang="en-US" sz="2400"/>
              <a:t>Shared Circuit, Non-redundant pumps</a:t>
            </a:r>
          </a:p>
        </p:txBody>
      </p:sp>
      <p:sp>
        <p:nvSpPr>
          <p:cNvPr id="43014" name="Rectangle 4">
            <a:extLst>
              <a:ext uri="{FF2B5EF4-FFF2-40B4-BE49-F238E27FC236}">
                <a16:creationId xmlns:a16="http://schemas.microsoft.com/office/drawing/2014/main" id="{66DD8692-BC8E-4174-8283-BCBCBB0472BA}"/>
              </a:ext>
            </a:extLst>
          </p:cNvPr>
          <p:cNvSpPr>
            <a:spLocks noGrp="1" noChangeArrowheads="1"/>
          </p:cNvSpPr>
          <p:nvPr>
            <p:ph type="body" sz="half" idx="2"/>
          </p:nvPr>
        </p:nvSpPr>
        <p:spPr>
          <a:xfrm>
            <a:off x="5268913" y="1722438"/>
            <a:ext cx="3189287" cy="4491037"/>
          </a:xfrm>
          <a:solidFill>
            <a:schemeClr val="bg1"/>
          </a:solidFill>
        </p:spPr>
        <p:txBody>
          <a:bodyPr/>
          <a:lstStyle/>
          <a:p>
            <a:pPr eaLnBrk="1" hangingPunct="1"/>
            <a:r>
              <a:rPr lang="en-US" altLang="en-US" sz="2000"/>
              <a:t>One common circuit</a:t>
            </a:r>
          </a:p>
          <a:p>
            <a:pPr lvl="1" eaLnBrk="1" hangingPunct="1"/>
            <a:r>
              <a:rPr lang="en-US" altLang="en-US" sz="2000"/>
              <a:t>Lowest first cost penalty</a:t>
            </a:r>
          </a:p>
          <a:p>
            <a:pPr lvl="2" eaLnBrk="1" hangingPunct="1"/>
            <a:r>
              <a:rPr lang="en-US" altLang="en-US"/>
              <a:t>Smaller pump</a:t>
            </a:r>
          </a:p>
          <a:p>
            <a:pPr lvl="2" eaLnBrk="1" hangingPunct="1"/>
            <a:r>
              <a:rPr lang="en-US" altLang="en-US"/>
              <a:t>Smaller motor</a:t>
            </a:r>
          </a:p>
          <a:p>
            <a:pPr lvl="2" eaLnBrk="1" hangingPunct="1"/>
            <a:r>
              <a:rPr lang="en-US" altLang="en-US"/>
              <a:t>Smaller electrical service</a:t>
            </a:r>
          </a:p>
          <a:p>
            <a:pPr lvl="1" eaLnBrk="1" hangingPunct="1"/>
            <a:r>
              <a:rPr lang="en-US" altLang="en-US" sz="2000"/>
              <a:t>Not immune to pump or piping failure</a:t>
            </a:r>
          </a:p>
          <a:p>
            <a:pPr lvl="1" eaLnBrk="1" hangingPunct="1"/>
            <a:r>
              <a:rPr lang="en-US" altLang="en-US" sz="2000"/>
              <a:t>Better than 50% redundant</a:t>
            </a:r>
          </a:p>
        </p:txBody>
      </p:sp>
      <p:sp>
        <p:nvSpPr>
          <p:cNvPr id="43015" name="Oval 5">
            <a:extLst>
              <a:ext uri="{FF2B5EF4-FFF2-40B4-BE49-F238E27FC236}">
                <a16:creationId xmlns:a16="http://schemas.microsoft.com/office/drawing/2014/main" id="{26635F57-CF7D-4502-8777-0305FCF09F3D}"/>
              </a:ext>
            </a:extLst>
          </p:cNvPr>
          <p:cNvSpPr>
            <a:spLocks noChangeAspect="1" noChangeArrowheads="1"/>
          </p:cNvSpPr>
          <p:nvPr/>
        </p:nvSpPr>
        <p:spPr bwMode="auto">
          <a:xfrm>
            <a:off x="3343275" y="3257550"/>
            <a:ext cx="46038" cy="46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sp>
        <p:nvSpPr>
          <p:cNvPr id="43016" name="Rectangle 6">
            <a:extLst>
              <a:ext uri="{FF2B5EF4-FFF2-40B4-BE49-F238E27FC236}">
                <a16:creationId xmlns:a16="http://schemas.microsoft.com/office/drawing/2014/main" id="{BBA25738-9021-4CD0-B061-9CA7170BCB70}"/>
              </a:ext>
            </a:extLst>
          </p:cNvPr>
          <p:cNvSpPr>
            <a:spLocks noChangeArrowheads="1"/>
          </p:cNvSpPr>
          <p:nvPr/>
        </p:nvSpPr>
        <p:spPr bwMode="auto">
          <a:xfrm>
            <a:off x="4470400" y="5813425"/>
            <a:ext cx="1276350" cy="587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en-US" altLang="en-US"/>
          </a:p>
        </p:txBody>
      </p:sp>
      <p:grpSp>
        <p:nvGrpSpPr>
          <p:cNvPr id="2" name="Group 9">
            <a:extLst>
              <a:ext uri="{FF2B5EF4-FFF2-40B4-BE49-F238E27FC236}">
                <a16:creationId xmlns:a16="http://schemas.microsoft.com/office/drawing/2014/main" id="{EECCD361-F726-457B-96A8-A0CDF6C64017}"/>
              </a:ext>
            </a:extLst>
          </p:cNvPr>
          <p:cNvGrpSpPr>
            <a:grpSpLocks/>
          </p:cNvGrpSpPr>
          <p:nvPr/>
        </p:nvGrpSpPr>
        <p:grpSpPr bwMode="auto">
          <a:xfrm>
            <a:off x="2605088" y="2741613"/>
            <a:ext cx="209550" cy="209550"/>
            <a:chOff x="2652" y="1959"/>
            <a:chExt cx="132" cy="132"/>
          </a:xfrm>
        </p:grpSpPr>
        <p:sp>
          <p:nvSpPr>
            <p:cNvPr id="43019" name="Line 10">
              <a:extLst>
                <a:ext uri="{FF2B5EF4-FFF2-40B4-BE49-F238E27FC236}">
                  <a16:creationId xmlns:a16="http://schemas.microsoft.com/office/drawing/2014/main" id="{6CBA1531-735F-417C-9506-FC3B5867CE49}"/>
                </a:ext>
              </a:extLst>
            </p:cNvPr>
            <p:cNvSpPr>
              <a:spLocks noChangeShapeType="1"/>
            </p:cNvSpPr>
            <p:nvPr/>
          </p:nvSpPr>
          <p:spPr bwMode="auto">
            <a:xfrm>
              <a:off x="2784" y="1959"/>
              <a:ext cx="0" cy="1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43020" name="Line 11">
              <a:extLst>
                <a:ext uri="{FF2B5EF4-FFF2-40B4-BE49-F238E27FC236}">
                  <a16:creationId xmlns:a16="http://schemas.microsoft.com/office/drawing/2014/main" id="{DEA553B4-734A-4FF6-B341-371E9ECD1636}"/>
                </a:ext>
              </a:extLst>
            </p:cNvPr>
            <p:cNvSpPr>
              <a:spLocks noChangeShapeType="1"/>
            </p:cNvSpPr>
            <p:nvPr/>
          </p:nvSpPr>
          <p:spPr bwMode="auto">
            <a:xfrm rot="-5400000">
              <a:off x="2718" y="1893"/>
              <a:ext cx="0" cy="1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1291276" name="Line 12">
            <a:extLst>
              <a:ext uri="{FF2B5EF4-FFF2-40B4-BE49-F238E27FC236}">
                <a16:creationId xmlns:a16="http://schemas.microsoft.com/office/drawing/2014/main" id="{429AA7E7-A349-4384-9DD2-DD32849E85CF}"/>
              </a:ext>
            </a:extLst>
          </p:cNvPr>
          <p:cNvSpPr>
            <a:spLocks noChangeShapeType="1"/>
          </p:cNvSpPr>
          <p:nvPr/>
        </p:nvSpPr>
        <p:spPr bwMode="auto">
          <a:xfrm>
            <a:off x="2233613" y="3505200"/>
            <a:ext cx="0" cy="1381125"/>
          </a:xfrm>
          <a:prstGeom prst="line">
            <a:avLst/>
          </a:prstGeom>
          <a:noFill/>
          <a:ln w="19050">
            <a:solidFill>
              <a:srgbClr val="FF0000"/>
            </a:solidFill>
            <a:round/>
            <a:headEnd/>
            <a:tailEnd type="arrow" w="lg" len="lg"/>
          </a:ln>
          <a:extLst>
            <a:ext uri="{909E8E84-426E-40DD-AFC4-6F175D3DCCD1}">
              <a14:hiddenFill xmlns:a14="http://schemas.microsoft.com/office/drawing/2010/main">
                <a:noFill/>
              </a14:hiddenFill>
            </a:ext>
          </a:extLst>
        </p:spPr>
        <p:txBody>
          <a:bodyPr anchor="ctr"/>
          <a:lstStyle/>
          <a:p>
            <a:endParaRPr lang="en-US"/>
          </a:p>
        </p:txBody>
      </p:sp>
    </p:spTree>
    <p:extLst>
      <p:ext uri="{BB962C8B-B14F-4D97-AF65-F5344CB8AC3E}">
        <p14:creationId xmlns:p14="http://schemas.microsoft.com/office/powerpoint/2010/main" val="355397626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4.16667E-6 0.00949 C -0.00277 0.01435 -0.01076 0.02801 -0.01666 0.03842 C -0.02257 0.04884 -0.02795 0.05926 -0.03541 0.07176 C -0.04288 0.08426 -0.05607 0.10486 -0.06145 0.11342 " pathEditMode="relative" rAng="0" ptsTypes="aaaa">
                                      <p:cBhvr>
                                        <p:cTn id="10" dur="2000" fill="hold"/>
                                        <p:tgtEl>
                                          <p:spTgt spid="2"/>
                                        </p:tgtEl>
                                        <p:attrNameLst>
                                          <p:attrName>ppt_x</p:attrName>
                                          <p:attrName>ppt_y</p:attrName>
                                        </p:attrNameLst>
                                      </p:cBhvr>
                                      <p:rCtr x="-3073" y="5185"/>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1291276"/>
                                        </p:tgtEl>
                                        <p:attrNameLst>
                                          <p:attrName>style.visibility</p:attrName>
                                        </p:attrNameLst>
                                      </p:cBhvr>
                                      <p:to>
                                        <p:strVal val="visible"/>
                                      </p:to>
                                    </p:set>
                                    <p:animEffect transition="in" filter="wipe(up)">
                                      <p:cBhvr>
                                        <p:cTn id="15" dur="500"/>
                                        <p:tgtEl>
                                          <p:spTgt spid="129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a:extLst>
              <a:ext uri="{FF2B5EF4-FFF2-40B4-BE49-F238E27FC236}">
                <a16:creationId xmlns:a16="http://schemas.microsoft.com/office/drawing/2014/main" id="{DEB72022-4F36-4672-9C92-F18CD720E9C6}"/>
              </a:ext>
            </a:extLst>
          </p:cNvPr>
          <p:cNvSpPr>
            <a:spLocks noGrp="1" noChangeArrowheads="1"/>
          </p:cNvSpPr>
          <p:nvPr>
            <p:ph type="title"/>
          </p:nvPr>
        </p:nvSpPr>
        <p:spPr/>
        <p:txBody>
          <a:bodyPr/>
          <a:lstStyle/>
          <a:p>
            <a:pPr eaLnBrk="1" hangingPunct="1"/>
            <a:r>
              <a:rPr lang="en-US" altLang="en-US"/>
              <a:t>Summary</a:t>
            </a:r>
          </a:p>
        </p:txBody>
      </p:sp>
      <p:pic>
        <p:nvPicPr>
          <p:cNvPr id="44037" name="Picture 3">
            <a:extLst>
              <a:ext uri="{FF2B5EF4-FFF2-40B4-BE49-F238E27FC236}">
                <a16:creationId xmlns:a16="http://schemas.microsoft.com/office/drawing/2014/main" id="{372EFAE7-ACB8-4E15-9A81-8D1692663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727200"/>
            <a:ext cx="89122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895418"/>
      </p:ext>
    </p:extLst>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a:extLst>
              <a:ext uri="{FF2B5EF4-FFF2-40B4-BE49-F238E27FC236}">
                <a16:creationId xmlns:a16="http://schemas.microsoft.com/office/drawing/2014/main" id="{B5124843-3FE8-4472-98E7-E2D41021ACD9}"/>
              </a:ext>
            </a:extLst>
          </p:cNvPr>
          <p:cNvSpPr>
            <a:spLocks noGrp="1" noChangeArrowheads="1"/>
          </p:cNvSpPr>
          <p:nvPr>
            <p:ph type="title"/>
          </p:nvPr>
        </p:nvSpPr>
        <p:spPr/>
        <p:txBody>
          <a:bodyPr/>
          <a:lstStyle/>
          <a:p>
            <a:pPr eaLnBrk="1" hangingPunct="1"/>
            <a:r>
              <a:rPr lang="en-US" altLang="en-US"/>
              <a:t>The Bottom Lines</a:t>
            </a:r>
          </a:p>
        </p:txBody>
      </p:sp>
      <p:sp>
        <p:nvSpPr>
          <p:cNvPr id="1305603" name="Rectangle 3">
            <a:extLst>
              <a:ext uri="{FF2B5EF4-FFF2-40B4-BE49-F238E27FC236}">
                <a16:creationId xmlns:a16="http://schemas.microsoft.com/office/drawing/2014/main" id="{FF3C0D90-2110-4437-9F18-9B18BBC3A60A}"/>
              </a:ext>
            </a:extLst>
          </p:cNvPr>
          <p:cNvSpPr>
            <a:spLocks noGrp="1" noChangeArrowheads="1"/>
          </p:cNvSpPr>
          <p:nvPr>
            <p:ph type="body" idx="1"/>
          </p:nvPr>
        </p:nvSpPr>
        <p:spPr/>
        <p:txBody>
          <a:bodyPr/>
          <a:lstStyle/>
          <a:p>
            <a:pPr eaLnBrk="1" hangingPunct="1"/>
            <a:r>
              <a:rPr lang="en-US" altLang="en-US"/>
              <a:t>The cube rule can not be applied directly to parallel pumps running at 50% speed if the pumps share a common piping circuit</a:t>
            </a:r>
          </a:p>
          <a:p>
            <a:pPr eaLnBrk="1" hangingPunct="1"/>
            <a:r>
              <a:rPr lang="en-US" altLang="en-US"/>
              <a:t>Even if the pumps have independent circuits, any lift due to an elevation change in an open system (and pump energy associated with it) will not follow the cube rule</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15531066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5603">
                                            <p:txEl>
                                              <p:pRg st="0" end="0"/>
                                            </p:txEl>
                                          </p:spTgt>
                                        </p:tgtEl>
                                        <p:attrNameLst>
                                          <p:attrName>style.visibility</p:attrName>
                                        </p:attrNameLst>
                                      </p:cBhvr>
                                      <p:to>
                                        <p:strVal val="visible"/>
                                      </p:to>
                                    </p:set>
                                    <p:animEffect transition="in" filter="dissolve">
                                      <p:cBhvr>
                                        <p:cTn id="7" dur="500"/>
                                        <p:tgtEl>
                                          <p:spTgt spid="130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5603">
                                            <p:txEl>
                                              <p:pRg st="1" end="1"/>
                                            </p:txEl>
                                          </p:spTgt>
                                        </p:tgtEl>
                                        <p:attrNameLst>
                                          <p:attrName>style.visibility</p:attrName>
                                        </p:attrNameLst>
                                      </p:cBhvr>
                                      <p:to>
                                        <p:strVal val="visible"/>
                                      </p:to>
                                    </p:set>
                                    <p:animEffect transition="in" filter="dissolve">
                                      <p:cBhvr>
                                        <p:cTn id="12" dur="500"/>
                                        <p:tgtEl>
                                          <p:spTgt spid="130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60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a:extLst>
              <a:ext uri="{FF2B5EF4-FFF2-40B4-BE49-F238E27FC236}">
                <a16:creationId xmlns:a16="http://schemas.microsoft.com/office/drawing/2014/main" id="{70EBFD14-DDA4-4083-9728-3966C38B0816}"/>
              </a:ext>
            </a:extLst>
          </p:cNvPr>
          <p:cNvSpPr>
            <a:spLocks noGrp="1" noChangeArrowheads="1"/>
          </p:cNvSpPr>
          <p:nvPr>
            <p:ph type="title"/>
          </p:nvPr>
        </p:nvSpPr>
        <p:spPr/>
        <p:txBody>
          <a:bodyPr/>
          <a:lstStyle/>
          <a:p>
            <a:pPr eaLnBrk="1" hangingPunct="1"/>
            <a:r>
              <a:rPr lang="en-US" altLang="en-US"/>
              <a:t>The Bottom Lines</a:t>
            </a:r>
          </a:p>
        </p:txBody>
      </p:sp>
      <p:sp>
        <p:nvSpPr>
          <p:cNvPr id="1306627" name="Rectangle 3">
            <a:extLst>
              <a:ext uri="{FF2B5EF4-FFF2-40B4-BE49-F238E27FC236}">
                <a16:creationId xmlns:a16="http://schemas.microsoft.com/office/drawing/2014/main" id="{52FBCA47-584F-4656-B56B-7D05991073C2}"/>
              </a:ext>
            </a:extLst>
          </p:cNvPr>
          <p:cNvSpPr>
            <a:spLocks noGrp="1" noChangeArrowheads="1"/>
          </p:cNvSpPr>
          <p:nvPr>
            <p:ph type="body" idx="1"/>
          </p:nvPr>
        </p:nvSpPr>
        <p:spPr/>
        <p:txBody>
          <a:bodyPr/>
          <a:lstStyle/>
          <a:p>
            <a:pPr eaLnBrk="1" hangingPunct="1"/>
            <a:r>
              <a:rPr lang="en-US" altLang="en-US"/>
              <a:t>Parallel pumps sharing a common piping circuit will approach the performance predicted by the cube rule if the amount of shared piping is small relative to the amount of piping associated with each pump</a:t>
            </a:r>
          </a:p>
          <a:p>
            <a:pPr eaLnBrk="1" hangingPunct="1"/>
            <a:r>
              <a:rPr lang="en-US" altLang="en-US"/>
              <a:t>Parallel pumps sharing a common piping circuit will approach the performance predicted by the cube rule if the pressure loss in the common circuit is insignificant relative to the losses in the piping serving each pump</a:t>
            </a:r>
          </a:p>
        </p:txBody>
      </p:sp>
    </p:spTree>
    <p:extLst>
      <p:ext uri="{BB962C8B-B14F-4D97-AF65-F5344CB8AC3E}">
        <p14:creationId xmlns:p14="http://schemas.microsoft.com/office/powerpoint/2010/main" val="28261896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6627">
                                            <p:txEl>
                                              <p:pRg st="0" end="0"/>
                                            </p:txEl>
                                          </p:spTgt>
                                        </p:tgtEl>
                                        <p:attrNameLst>
                                          <p:attrName>style.visibility</p:attrName>
                                        </p:attrNameLst>
                                      </p:cBhvr>
                                      <p:to>
                                        <p:strVal val="visible"/>
                                      </p:to>
                                    </p:set>
                                    <p:animEffect transition="in" filter="dissolve">
                                      <p:cBhvr>
                                        <p:cTn id="7" dur="500"/>
                                        <p:tgtEl>
                                          <p:spTgt spid="130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6627">
                                            <p:txEl>
                                              <p:pRg st="1" end="1"/>
                                            </p:txEl>
                                          </p:spTgt>
                                        </p:tgtEl>
                                        <p:attrNameLst>
                                          <p:attrName>style.visibility</p:attrName>
                                        </p:attrNameLst>
                                      </p:cBhvr>
                                      <p:to>
                                        <p:strVal val="visible"/>
                                      </p:to>
                                    </p:set>
                                    <p:animEffect transition="in" filter="dissolve">
                                      <p:cBhvr>
                                        <p:cTn id="12" dur="500"/>
                                        <p:tgtEl>
                                          <p:spTgt spid="130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662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l="3333" t="17369" r="5000" b="13153"/>
          <a:stretch>
            <a:fillRect/>
          </a:stretch>
        </p:blipFill>
        <p:spPr bwMode="auto">
          <a:xfrm>
            <a:off x="0" y="0"/>
            <a:ext cx="9144000" cy="4322618"/>
          </a:xfrm>
          <a:prstGeom prst="rect">
            <a:avLst/>
          </a:prstGeom>
          <a:noFill/>
          <a:ln w="9525">
            <a:noFill/>
            <a:miter lim="800000"/>
            <a:headEnd/>
            <a:tailEnd/>
          </a:ln>
        </p:spPr>
      </p:pic>
      <p:sp>
        <p:nvSpPr>
          <p:cNvPr id="3" name="Content Placeholder 2"/>
          <p:cNvSpPr>
            <a:spLocks noGrp="1"/>
          </p:cNvSpPr>
          <p:nvPr>
            <p:ph idx="1"/>
          </p:nvPr>
        </p:nvSpPr>
        <p:spPr>
          <a:xfrm>
            <a:off x="457200" y="4419600"/>
            <a:ext cx="8229600" cy="1706563"/>
          </a:xfrm>
        </p:spPr>
        <p:txBody>
          <a:bodyPr/>
          <a:lstStyle/>
          <a:p>
            <a:pPr marL="342900" indent="-342900">
              <a:buFont typeface="Arial" panose="020B0604020202020204" pitchFamily="34" charset="0"/>
              <a:buChar char="•"/>
            </a:pPr>
            <a:r>
              <a:rPr lang="en-US" dirty="0"/>
              <a:t>Assume the pumps are 100% redundant</a:t>
            </a:r>
          </a:p>
          <a:p>
            <a:pPr marL="346075" lvl="2" indent="0">
              <a:buNone/>
            </a:pPr>
            <a:r>
              <a:rPr lang="en-US" i="1" dirty="0"/>
              <a:t>Will running two pumps at reduced speed save energy relative to running one pump at full speed?</a:t>
            </a:r>
          </a:p>
        </p:txBody>
      </p:sp>
    </p:spTree>
    <p:extLst>
      <p:ext uri="{BB962C8B-B14F-4D97-AF65-F5344CB8AC3E}">
        <p14:creationId xmlns:p14="http://schemas.microsoft.com/office/powerpoint/2010/main" val="2630410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952"/>
            <a:ext cx="7772400" cy="1143000"/>
          </a:xfrm>
        </p:spPr>
        <p:txBody>
          <a:bodyPr/>
          <a:lstStyle/>
          <a:p>
            <a:r>
              <a:rPr lang="en-US" dirty="0"/>
              <a:t>One Pump Operating Point</a:t>
            </a:r>
          </a:p>
        </p:txBody>
      </p:sp>
      <p:pic>
        <p:nvPicPr>
          <p:cNvPr id="55298" name="Picture 2" descr="C:\Users\DSellers\Documents\FDE Tools\Affinity Laws\APS Class Example\Single Pump.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24" y="1569949"/>
            <a:ext cx="6228353" cy="46634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614417" y="1810512"/>
            <a:ext cx="2691384" cy="260604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nchor="ctr" anchorCtr="0">
            <a:noAutofit/>
          </a:bodyPr>
          <a:lstStyle/>
          <a:p>
            <a:r>
              <a:rPr lang="en-US" dirty="0"/>
              <a:t>Single Pump Operating Point</a:t>
            </a:r>
          </a:p>
          <a:p>
            <a:pPr marL="285750" indent="-285750">
              <a:buFont typeface="Arial" panose="020B0604020202020204" pitchFamily="34" charset="0"/>
              <a:buChar char="•"/>
            </a:pPr>
            <a:r>
              <a:rPr lang="en-US" dirty="0">
                <a:solidFill>
                  <a:srgbClr val="0070C0"/>
                </a:solidFill>
              </a:rPr>
              <a:t>2,000 </a:t>
            </a:r>
            <a:r>
              <a:rPr lang="en-US" dirty="0" err="1">
                <a:solidFill>
                  <a:srgbClr val="0070C0"/>
                </a:solidFill>
              </a:rPr>
              <a:t>gpm</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55 </a:t>
            </a:r>
            <a:r>
              <a:rPr lang="en-US" dirty="0" err="1">
                <a:solidFill>
                  <a:srgbClr val="0070C0"/>
                </a:solidFill>
              </a:rPr>
              <a:t>ft.w.c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12.5 inch impeller</a:t>
            </a:r>
          </a:p>
          <a:p>
            <a:pPr marL="285750" indent="-285750">
              <a:buFont typeface="Arial" panose="020B0604020202020204" pitchFamily="34" charset="0"/>
              <a:buChar char="•"/>
            </a:pPr>
            <a:r>
              <a:rPr lang="en-US" dirty="0">
                <a:solidFill>
                  <a:srgbClr val="0070C0"/>
                </a:solidFill>
              </a:rPr>
              <a:t>1,150 rpm</a:t>
            </a:r>
          </a:p>
          <a:p>
            <a:pPr marL="285750" indent="-285750">
              <a:buFont typeface="Arial" panose="020B0604020202020204" pitchFamily="34" charset="0"/>
              <a:buChar char="•"/>
            </a:pPr>
            <a:r>
              <a:rPr lang="en-US" dirty="0">
                <a:solidFill>
                  <a:srgbClr val="0070C0"/>
                </a:solidFill>
              </a:rPr>
              <a:t>84% efficiency</a:t>
            </a:r>
          </a:p>
          <a:p>
            <a:pPr marL="285750" indent="-285750">
              <a:buFont typeface="Arial" panose="020B0604020202020204" pitchFamily="34" charset="0"/>
              <a:buChar char="•"/>
            </a:pPr>
            <a:r>
              <a:rPr lang="en-US" dirty="0">
                <a:solidFill>
                  <a:srgbClr val="0070C0"/>
                </a:solidFill>
              </a:rPr>
              <a:t>33.1 </a:t>
            </a:r>
            <a:r>
              <a:rPr lang="en-US" dirty="0" err="1">
                <a:solidFill>
                  <a:srgbClr val="0070C0"/>
                </a:solidFill>
              </a:rPr>
              <a:t>bhp</a:t>
            </a:r>
            <a:endParaRPr lang="en-US" dirty="0">
              <a:solidFill>
                <a:srgbClr val="0070C0"/>
              </a:solidFill>
            </a:endParaRPr>
          </a:p>
        </p:txBody>
      </p:sp>
    </p:spTree>
    <p:extLst>
      <p:ext uri="{BB962C8B-B14F-4D97-AF65-F5344CB8AC3E}">
        <p14:creationId xmlns:p14="http://schemas.microsoft.com/office/powerpoint/2010/main" val="419899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952"/>
            <a:ext cx="7772400" cy="1143000"/>
          </a:xfrm>
        </p:spPr>
        <p:txBody>
          <a:bodyPr>
            <a:normAutofit fontScale="90000"/>
          </a:bodyPr>
          <a:lstStyle/>
          <a:p>
            <a:r>
              <a:rPr lang="en-US" sz="3600" dirty="0"/>
              <a:t>Two Pumps Doing What One Could Do</a:t>
            </a:r>
            <a:br>
              <a:rPr lang="en-US" sz="2700" dirty="0"/>
            </a:br>
            <a:r>
              <a:rPr lang="en-US" sz="2700" dirty="0"/>
              <a:t>Each Pump Moves Half the Flow at the Design Head</a:t>
            </a:r>
          </a:p>
        </p:txBody>
      </p:sp>
      <p:pic>
        <p:nvPicPr>
          <p:cNvPr id="56322" name="Picture 2" descr="C:\Users\DSellers\Documents\FDE Tools\Affinity Laws\APS Class Example\Single Pump at Reduced Spe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24" y="1569949"/>
            <a:ext cx="6228353" cy="46634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906637" y="2636428"/>
            <a:ext cx="187959" cy="187959"/>
            <a:chOff x="3988526" y="2772230"/>
            <a:chExt cx="187959" cy="187959"/>
          </a:xfrm>
        </p:grpSpPr>
        <p:cxnSp>
          <p:nvCxnSpPr>
            <p:cNvPr id="9" name="Straight Connector 8"/>
            <p:cNvCxnSpPr/>
            <p:nvPr/>
          </p:nvCxnSpPr>
          <p:spPr>
            <a:xfrm>
              <a:off x="3988526" y="277223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082505" y="286621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5614417" y="1810512"/>
            <a:ext cx="2691384" cy="260604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nchor="ctr" anchorCtr="0">
            <a:noAutofit/>
          </a:bodyPr>
          <a:lstStyle/>
          <a:p>
            <a:r>
              <a:rPr lang="en-US" dirty="0"/>
              <a:t>Single Pump Operating Point</a:t>
            </a:r>
          </a:p>
          <a:p>
            <a:pPr marL="285750" indent="-285750">
              <a:buFont typeface="Arial" panose="020B0604020202020204" pitchFamily="34" charset="0"/>
              <a:buChar char="•"/>
            </a:pPr>
            <a:r>
              <a:rPr lang="en-US" dirty="0">
                <a:solidFill>
                  <a:srgbClr val="0070C0"/>
                </a:solidFill>
              </a:rPr>
              <a:t>1,000 </a:t>
            </a:r>
            <a:r>
              <a:rPr lang="en-US" dirty="0" err="1">
                <a:solidFill>
                  <a:srgbClr val="0070C0"/>
                </a:solidFill>
              </a:rPr>
              <a:t>gpm</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55 </a:t>
            </a:r>
            <a:r>
              <a:rPr lang="en-US" dirty="0" err="1">
                <a:solidFill>
                  <a:srgbClr val="0070C0"/>
                </a:solidFill>
              </a:rPr>
              <a:t>ft.w.c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12.5 inch impeller</a:t>
            </a:r>
          </a:p>
          <a:p>
            <a:pPr marL="285750" indent="-285750">
              <a:buFont typeface="Arial" panose="020B0604020202020204" pitchFamily="34" charset="0"/>
              <a:buChar char="•"/>
            </a:pPr>
            <a:r>
              <a:rPr lang="en-US" dirty="0">
                <a:solidFill>
                  <a:srgbClr val="0070C0"/>
                </a:solidFill>
              </a:rPr>
              <a:t>1,070 rpm</a:t>
            </a:r>
          </a:p>
          <a:p>
            <a:pPr marL="285750" indent="-285750">
              <a:buFont typeface="Arial" panose="020B0604020202020204" pitchFamily="34" charset="0"/>
              <a:buChar char="•"/>
            </a:pPr>
            <a:r>
              <a:rPr lang="en-US" dirty="0">
                <a:solidFill>
                  <a:srgbClr val="0070C0"/>
                </a:solidFill>
              </a:rPr>
              <a:t>70% efficiency</a:t>
            </a:r>
          </a:p>
          <a:p>
            <a:pPr marL="285750" indent="-285750">
              <a:buFont typeface="Arial" panose="020B0604020202020204" pitchFamily="34" charset="0"/>
              <a:buChar char="•"/>
            </a:pPr>
            <a:r>
              <a:rPr lang="en-US" dirty="0">
                <a:solidFill>
                  <a:srgbClr val="0070C0"/>
                </a:solidFill>
              </a:rPr>
              <a:t>19.8 </a:t>
            </a:r>
            <a:r>
              <a:rPr lang="en-US" dirty="0" err="1">
                <a:solidFill>
                  <a:srgbClr val="0070C0"/>
                </a:solidFill>
              </a:rPr>
              <a:t>bhp</a:t>
            </a:r>
            <a:endParaRPr lang="en-US" dirty="0">
              <a:solidFill>
                <a:srgbClr val="0070C0"/>
              </a:solidFill>
            </a:endParaRPr>
          </a:p>
        </p:txBody>
      </p:sp>
    </p:spTree>
    <p:extLst>
      <p:ext uri="{BB962C8B-B14F-4D97-AF65-F5344CB8AC3E}">
        <p14:creationId xmlns:p14="http://schemas.microsoft.com/office/powerpoint/2010/main" val="154959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952"/>
            <a:ext cx="7772400" cy="1143000"/>
          </a:xfrm>
        </p:spPr>
        <p:txBody>
          <a:bodyPr>
            <a:normAutofit fontScale="90000"/>
          </a:bodyPr>
          <a:lstStyle/>
          <a:p>
            <a:r>
              <a:rPr lang="en-US" sz="3600" dirty="0"/>
              <a:t>Two Pumps Doing What One Could Do</a:t>
            </a:r>
            <a:br>
              <a:rPr lang="en-US" sz="2700" dirty="0"/>
            </a:br>
            <a:r>
              <a:rPr lang="en-US" sz="2700" dirty="0"/>
              <a:t>Each Pump Moves Half the Flow at the Design Head</a:t>
            </a:r>
          </a:p>
        </p:txBody>
      </p:sp>
      <p:pic>
        <p:nvPicPr>
          <p:cNvPr id="56322" name="Picture 2" descr="C:\Users\DSellers\Documents\FDE Tools\Affinity Laws\APS Class Example\Single Pump at Reduced Spe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24" y="1569949"/>
            <a:ext cx="6228353" cy="46634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906637" y="2636428"/>
            <a:ext cx="187959" cy="187959"/>
            <a:chOff x="3988526" y="2772230"/>
            <a:chExt cx="187959" cy="187959"/>
          </a:xfrm>
        </p:grpSpPr>
        <p:cxnSp>
          <p:nvCxnSpPr>
            <p:cNvPr id="9" name="Straight Connector 8"/>
            <p:cNvCxnSpPr/>
            <p:nvPr/>
          </p:nvCxnSpPr>
          <p:spPr>
            <a:xfrm>
              <a:off x="3988526" y="277223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082505" y="286621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18" name="Freeform 17"/>
          <p:cNvSpPr/>
          <p:nvPr/>
        </p:nvSpPr>
        <p:spPr>
          <a:xfrm>
            <a:off x="2005343" y="2575711"/>
            <a:ext cx="3702867" cy="244443"/>
          </a:xfrm>
          <a:custGeom>
            <a:avLst/>
            <a:gdLst>
              <a:gd name="connsiteX0" fmla="*/ 0 w 3702867"/>
              <a:gd name="connsiteY0" fmla="*/ 0 h 244443"/>
              <a:gd name="connsiteX1" fmla="*/ 2168305 w 3702867"/>
              <a:gd name="connsiteY1" fmla="*/ 63374 h 244443"/>
              <a:gd name="connsiteX2" fmla="*/ 3702867 w 3702867"/>
              <a:gd name="connsiteY2" fmla="*/ 244443 h 244443"/>
            </a:gdLst>
            <a:ahLst/>
            <a:cxnLst>
              <a:cxn ang="0">
                <a:pos x="connsiteX0" y="connsiteY0"/>
              </a:cxn>
              <a:cxn ang="0">
                <a:pos x="connsiteX1" y="connsiteY1"/>
              </a:cxn>
              <a:cxn ang="0">
                <a:pos x="connsiteX2" y="connsiteY2"/>
              </a:cxn>
            </a:cxnLst>
            <a:rect l="l" t="t" r="r" b="b"/>
            <a:pathLst>
              <a:path w="3702867" h="244443">
                <a:moveTo>
                  <a:pt x="0" y="0"/>
                </a:moveTo>
                <a:cubicBezTo>
                  <a:pt x="775580" y="11316"/>
                  <a:pt x="1551160" y="22633"/>
                  <a:pt x="2168305" y="63374"/>
                </a:cubicBezTo>
                <a:cubicBezTo>
                  <a:pt x="2785450" y="104115"/>
                  <a:pt x="3356572" y="196158"/>
                  <a:pt x="3702867" y="244443"/>
                </a:cubicBez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14417" y="1810512"/>
            <a:ext cx="2691384" cy="260604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nchor="ctr" anchorCtr="0">
            <a:noAutofit/>
          </a:bodyPr>
          <a:lstStyle/>
          <a:p>
            <a:r>
              <a:rPr lang="en-US" dirty="0"/>
              <a:t>Both Pumps Operating Together</a:t>
            </a:r>
          </a:p>
          <a:p>
            <a:pPr marL="285750" indent="-285750">
              <a:buFont typeface="Arial" panose="020B0604020202020204" pitchFamily="34" charset="0"/>
              <a:buChar char="•"/>
            </a:pPr>
            <a:r>
              <a:rPr lang="en-US" dirty="0">
                <a:solidFill>
                  <a:srgbClr val="0070C0"/>
                </a:solidFill>
              </a:rPr>
              <a:t>2,000 </a:t>
            </a:r>
            <a:r>
              <a:rPr lang="en-US" dirty="0" err="1">
                <a:solidFill>
                  <a:srgbClr val="0070C0"/>
                </a:solidFill>
              </a:rPr>
              <a:t>gpm</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55 </a:t>
            </a:r>
            <a:r>
              <a:rPr lang="en-US" dirty="0" err="1">
                <a:solidFill>
                  <a:srgbClr val="0070C0"/>
                </a:solidFill>
              </a:rPr>
              <a:t>ft.w.c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12.5 inch impeller</a:t>
            </a:r>
          </a:p>
          <a:p>
            <a:pPr marL="285750" indent="-285750">
              <a:buFont typeface="Arial" panose="020B0604020202020204" pitchFamily="34" charset="0"/>
              <a:buChar char="•"/>
            </a:pPr>
            <a:r>
              <a:rPr lang="en-US" dirty="0">
                <a:solidFill>
                  <a:srgbClr val="0070C0"/>
                </a:solidFill>
              </a:rPr>
              <a:t>1,070 rpm</a:t>
            </a:r>
          </a:p>
          <a:p>
            <a:pPr marL="285750" indent="-285750">
              <a:buFont typeface="Arial" panose="020B0604020202020204" pitchFamily="34" charset="0"/>
              <a:buChar char="•"/>
            </a:pPr>
            <a:r>
              <a:rPr lang="en-US" dirty="0">
                <a:solidFill>
                  <a:srgbClr val="0070C0"/>
                </a:solidFill>
              </a:rPr>
              <a:t>70% efficiency</a:t>
            </a:r>
          </a:p>
          <a:p>
            <a:pPr marL="285750" indent="-285750">
              <a:buFont typeface="Arial" panose="020B0604020202020204" pitchFamily="34" charset="0"/>
              <a:buChar char="•"/>
            </a:pPr>
            <a:r>
              <a:rPr lang="en-US" dirty="0">
                <a:solidFill>
                  <a:srgbClr val="0070C0"/>
                </a:solidFill>
              </a:rPr>
              <a:t>39.6 </a:t>
            </a:r>
            <a:r>
              <a:rPr lang="en-US" dirty="0" err="1">
                <a:solidFill>
                  <a:srgbClr val="0070C0"/>
                </a:solidFill>
              </a:rPr>
              <a:t>bhp</a:t>
            </a:r>
            <a:endParaRPr lang="en-US" dirty="0">
              <a:solidFill>
                <a:srgbClr val="0070C0"/>
              </a:solidFill>
            </a:endParaRPr>
          </a:p>
        </p:txBody>
      </p:sp>
      <p:cxnSp>
        <p:nvCxnSpPr>
          <p:cNvPr id="7" name="Straight Connector 6"/>
          <p:cNvCxnSpPr/>
          <p:nvPr/>
        </p:nvCxnSpPr>
        <p:spPr>
          <a:xfrm flipV="1">
            <a:off x="4169664" y="1810512"/>
            <a:ext cx="0" cy="29900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8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2952"/>
            <a:ext cx="7772400" cy="1143000"/>
          </a:xfrm>
        </p:spPr>
        <p:txBody>
          <a:bodyPr>
            <a:normAutofit fontScale="90000"/>
          </a:bodyPr>
          <a:lstStyle/>
          <a:p>
            <a:r>
              <a:rPr lang="en-US" sz="3600" dirty="0"/>
              <a:t>Two Pumps Doing What One Could Do</a:t>
            </a:r>
            <a:br>
              <a:rPr lang="en-US" sz="2700" dirty="0"/>
            </a:br>
            <a:r>
              <a:rPr lang="en-US" sz="2700" dirty="0"/>
              <a:t>Each Pump Moves Half the Flow at the Design Head</a:t>
            </a:r>
          </a:p>
        </p:txBody>
      </p:sp>
      <p:pic>
        <p:nvPicPr>
          <p:cNvPr id="56322" name="Picture 2" descr="C:\Users\DSellers\Documents\FDE Tools\Affinity Laws\APS Class Example\Single Pump at Reduced Speed.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24" y="1569949"/>
            <a:ext cx="6228353" cy="46634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906637" y="2636428"/>
            <a:ext cx="187959" cy="187959"/>
            <a:chOff x="3988526" y="2772230"/>
            <a:chExt cx="187959" cy="187959"/>
          </a:xfrm>
        </p:grpSpPr>
        <p:cxnSp>
          <p:nvCxnSpPr>
            <p:cNvPr id="9" name="Straight Connector 8"/>
            <p:cNvCxnSpPr/>
            <p:nvPr/>
          </p:nvCxnSpPr>
          <p:spPr>
            <a:xfrm>
              <a:off x="3988526" y="277223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4082505" y="2866210"/>
              <a:ext cx="187959" cy="0"/>
            </a:xfrm>
            <a:prstGeom prst="line">
              <a:avLst/>
            </a:prstGeom>
            <a:ln w="25400" cap="rnd">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18" name="Freeform 17"/>
          <p:cNvSpPr/>
          <p:nvPr/>
        </p:nvSpPr>
        <p:spPr>
          <a:xfrm>
            <a:off x="2005343" y="2575711"/>
            <a:ext cx="3702867" cy="244443"/>
          </a:xfrm>
          <a:custGeom>
            <a:avLst/>
            <a:gdLst>
              <a:gd name="connsiteX0" fmla="*/ 0 w 3702867"/>
              <a:gd name="connsiteY0" fmla="*/ 0 h 244443"/>
              <a:gd name="connsiteX1" fmla="*/ 2168305 w 3702867"/>
              <a:gd name="connsiteY1" fmla="*/ 63374 h 244443"/>
              <a:gd name="connsiteX2" fmla="*/ 3702867 w 3702867"/>
              <a:gd name="connsiteY2" fmla="*/ 244443 h 244443"/>
            </a:gdLst>
            <a:ahLst/>
            <a:cxnLst>
              <a:cxn ang="0">
                <a:pos x="connsiteX0" y="connsiteY0"/>
              </a:cxn>
              <a:cxn ang="0">
                <a:pos x="connsiteX1" y="connsiteY1"/>
              </a:cxn>
              <a:cxn ang="0">
                <a:pos x="connsiteX2" y="connsiteY2"/>
              </a:cxn>
            </a:cxnLst>
            <a:rect l="l" t="t" r="r" b="b"/>
            <a:pathLst>
              <a:path w="3702867" h="244443">
                <a:moveTo>
                  <a:pt x="0" y="0"/>
                </a:moveTo>
                <a:cubicBezTo>
                  <a:pt x="775580" y="11316"/>
                  <a:pt x="1551160" y="22633"/>
                  <a:pt x="2168305" y="63374"/>
                </a:cubicBezTo>
                <a:cubicBezTo>
                  <a:pt x="2785450" y="104115"/>
                  <a:pt x="3356572" y="196158"/>
                  <a:pt x="3702867" y="244443"/>
                </a:cubicBez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14417" y="1810512"/>
            <a:ext cx="2691384" cy="260604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rtlCol="0" anchor="ctr" anchorCtr="0">
            <a:noAutofit/>
          </a:bodyPr>
          <a:lstStyle/>
          <a:p>
            <a:r>
              <a:rPr lang="en-US" dirty="0"/>
              <a:t>Both Pumps Operating Together</a:t>
            </a:r>
          </a:p>
          <a:p>
            <a:pPr marL="285750" indent="-285750">
              <a:buFont typeface="Arial" panose="020B0604020202020204" pitchFamily="34" charset="0"/>
              <a:buChar char="•"/>
            </a:pPr>
            <a:r>
              <a:rPr lang="en-US" dirty="0">
                <a:solidFill>
                  <a:srgbClr val="0070C0"/>
                </a:solidFill>
              </a:rPr>
              <a:t>2,000 </a:t>
            </a:r>
            <a:r>
              <a:rPr lang="en-US" dirty="0" err="1">
                <a:solidFill>
                  <a:srgbClr val="0070C0"/>
                </a:solidFill>
              </a:rPr>
              <a:t>gpm</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55 </a:t>
            </a:r>
            <a:r>
              <a:rPr lang="en-US" dirty="0" err="1">
                <a:solidFill>
                  <a:srgbClr val="0070C0"/>
                </a:solidFill>
              </a:rPr>
              <a:t>ft.w.c</a:t>
            </a:r>
            <a:r>
              <a:rPr lang="en-US" dirty="0">
                <a:solidFill>
                  <a:srgbClr val="0070C0"/>
                </a:solidFill>
              </a:rPr>
              <a:t>.</a:t>
            </a:r>
          </a:p>
          <a:p>
            <a:pPr marL="285750" indent="-285750">
              <a:buFont typeface="Arial" panose="020B0604020202020204" pitchFamily="34" charset="0"/>
              <a:buChar char="•"/>
            </a:pPr>
            <a:r>
              <a:rPr lang="en-US" dirty="0">
                <a:solidFill>
                  <a:srgbClr val="0070C0"/>
                </a:solidFill>
              </a:rPr>
              <a:t>12.5 inch impeller</a:t>
            </a:r>
          </a:p>
          <a:p>
            <a:pPr marL="285750" indent="-285750">
              <a:buFont typeface="Arial" panose="020B0604020202020204" pitchFamily="34" charset="0"/>
              <a:buChar char="•"/>
            </a:pPr>
            <a:r>
              <a:rPr lang="en-US" dirty="0">
                <a:solidFill>
                  <a:srgbClr val="0070C0"/>
                </a:solidFill>
              </a:rPr>
              <a:t>1,070 rpm</a:t>
            </a:r>
          </a:p>
          <a:p>
            <a:pPr marL="285750" indent="-285750">
              <a:buFont typeface="Arial" panose="020B0604020202020204" pitchFamily="34" charset="0"/>
              <a:buChar char="•"/>
            </a:pPr>
            <a:r>
              <a:rPr lang="en-US" dirty="0">
                <a:solidFill>
                  <a:srgbClr val="0070C0"/>
                </a:solidFill>
              </a:rPr>
              <a:t>70% efficiency</a:t>
            </a:r>
          </a:p>
          <a:p>
            <a:pPr marL="285750" indent="-285750">
              <a:buFont typeface="Arial" panose="020B0604020202020204" pitchFamily="34" charset="0"/>
              <a:buChar char="•"/>
            </a:pPr>
            <a:r>
              <a:rPr lang="en-US" dirty="0">
                <a:solidFill>
                  <a:srgbClr val="0070C0"/>
                </a:solidFill>
              </a:rPr>
              <a:t>39.6 </a:t>
            </a:r>
            <a:r>
              <a:rPr lang="en-US" dirty="0" err="1">
                <a:solidFill>
                  <a:srgbClr val="0070C0"/>
                </a:solidFill>
              </a:rPr>
              <a:t>bhp</a:t>
            </a:r>
            <a:r>
              <a:rPr lang="en-US" dirty="0">
                <a:solidFill>
                  <a:srgbClr val="0070C0"/>
                </a:solidFill>
              </a:rPr>
              <a:t> </a:t>
            </a:r>
            <a:r>
              <a:rPr lang="en-US" dirty="0">
                <a:solidFill>
                  <a:srgbClr val="FF0000"/>
                </a:solidFill>
              </a:rPr>
              <a:t>(vs. 33.1)</a:t>
            </a:r>
          </a:p>
        </p:txBody>
      </p:sp>
      <p:cxnSp>
        <p:nvCxnSpPr>
          <p:cNvPr id="7" name="Straight Connector 6"/>
          <p:cNvCxnSpPr/>
          <p:nvPr/>
        </p:nvCxnSpPr>
        <p:spPr>
          <a:xfrm flipV="1">
            <a:off x="4169664" y="1810512"/>
            <a:ext cx="0" cy="29900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9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3-09-11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commissioning Workshop Series III">
  <a:themeElements>
    <a:clrScheme name="Retrocommissioning Workshop Series III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FF0000"/>
      </a:folHlink>
    </a:clrScheme>
    <a:fontScheme name="Retrocommissioning Workshop Series II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Retrocommissioning Workshop Series II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trocommissioning Workshop Series II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trocommissioning Workshop Series II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trocommissioning Workshop Series II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trocommissioning Workshop Series II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trocommissioning Workshop Series II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trocommissioning Workshop Series III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trocommissioning Workshop Series II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trocommissioning Workshop Series II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trocommissioning Workshop Series II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trocommissioning Workshop Series II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trocommissioning Workshop Series II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etrocommissioning Workshop Series III 13">
        <a:dk1>
          <a:srgbClr val="000000"/>
        </a:dk1>
        <a:lt1>
          <a:srgbClr val="FFFFFF"/>
        </a:lt1>
        <a:dk2>
          <a:srgbClr val="094891"/>
        </a:dk2>
        <a:lt2>
          <a:srgbClr val="808080"/>
        </a:lt2>
        <a:accent1>
          <a:srgbClr val="FEBA35"/>
        </a:accent1>
        <a:accent2>
          <a:srgbClr val="094891"/>
        </a:accent2>
        <a:accent3>
          <a:srgbClr val="FFFFFF"/>
        </a:accent3>
        <a:accent4>
          <a:srgbClr val="000000"/>
        </a:accent4>
        <a:accent5>
          <a:srgbClr val="FED9AE"/>
        </a:accent5>
        <a:accent6>
          <a:srgbClr val="074083"/>
        </a:accent6>
        <a:hlink>
          <a:srgbClr val="5B842B"/>
        </a:hlink>
        <a:folHlink>
          <a:srgbClr val="D15600"/>
        </a:folHlink>
      </a:clrScheme>
      <a:clrMap bg1="lt1" tx1="dk1" bg2="lt2" tx2="dk2" accent1="accent1" accent2="accent2" accent3="accent3" accent4="accent4" accent5="accent5" accent6="accent6" hlink="hlink" folHlink="folHlink"/>
    </a:extraClrScheme>
    <a:extraClrScheme>
      <a:clrScheme name="Retrocommissioning Workshop Series III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2014-11-24 FDE Black</Template>
  <TotalTime>65</TotalTime>
  <Words>1752</Words>
  <Application>Microsoft Office PowerPoint</Application>
  <PresentationFormat>On-screen Show (4:3)</PresentationFormat>
  <Paragraphs>309</Paragraphs>
  <Slides>49</Slides>
  <Notes>35</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49</vt:i4>
      </vt:variant>
    </vt:vector>
  </HeadingPairs>
  <TitlesOfParts>
    <vt:vector size="58" baseType="lpstr">
      <vt:lpstr>Arial</vt:lpstr>
      <vt:lpstr>Arial Narrow</vt:lpstr>
      <vt:lpstr>Calibri</vt:lpstr>
      <vt:lpstr>Georgia</vt:lpstr>
      <vt:lpstr>Times New Roman</vt:lpstr>
      <vt:lpstr>2013-09-11 FDE Black</vt:lpstr>
      <vt:lpstr>Retrocommissioning Workshop Series III</vt:lpstr>
      <vt:lpstr>Equation</vt:lpstr>
      <vt:lpstr>AutoCAD LT Drawing</vt:lpstr>
      <vt:lpstr>Affinity Laws</vt:lpstr>
      <vt:lpstr>Parallel Pumps</vt:lpstr>
      <vt:lpstr>PowerPoint Presentation</vt:lpstr>
      <vt:lpstr>PowerPoint Presentation</vt:lpstr>
      <vt:lpstr>PowerPoint Presentation</vt:lpstr>
      <vt:lpstr>One Pump Operating Point</vt:lpstr>
      <vt:lpstr>Two Pumps Doing What One Could Do Each Pump Moves Half the Flow at the Design Head</vt:lpstr>
      <vt:lpstr>Two Pumps Doing What One Could Do Each Pump Moves Half the Flow at the Design Head</vt:lpstr>
      <vt:lpstr>Two Pumps Doing What One Could Do Each Pump Moves Half the Flow at the Design Head</vt:lpstr>
      <vt:lpstr>The Motor Efficiency Changed</vt:lpstr>
      <vt:lpstr>The Drive Efficiency Changed</vt:lpstr>
      <vt:lpstr>The Fluid Mechanics Changed</vt:lpstr>
      <vt:lpstr>The Fluid Mechanics Changed</vt:lpstr>
      <vt:lpstr>The Bottom Line  You’re Still Doing the Same Amount of Work</vt:lpstr>
      <vt:lpstr>What About Running Two Tower Fans at Half Speed vs. One at Full Speed?</vt:lpstr>
      <vt:lpstr>Same Question for These Towers?</vt:lpstr>
      <vt:lpstr>Same Question for These Towers?</vt:lpstr>
      <vt:lpstr>Resources</vt:lpstr>
      <vt:lpstr>The Affinity Laws and Pump Energy</vt:lpstr>
      <vt:lpstr>Applying the Affinity Laws To Predict Performance</vt:lpstr>
      <vt:lpstr>Applying the Affinity Laws To Predict Performance</vt:lpstr>
      <vt:lpstr>Applying the Affinity Laws To Predict Performance</vt:lpstr>
      <vt:lpstr>Applying the Affinity Laws To Predict Performance</vt:lpstr>
      <vt:lpstr>Applying the Affinity Laws To Predict Performance</vt:lpstr>
      <vt:lpstr>Parallel Pumps and Affinity Laws</vt:lpstr>
      <vt:lpstr>System 1:  Two Independent Fully Redundant Circuits</vt:lpstr>
      <vt:lpstr>System 2:  Shared Circuit, Redundant Pumps</vt:lpstr>
      <vt:lpstr>System 1: Head Loss Calculation One Pump Provides All Flow</vt:lpstr>
      <vt:lpstr>System 1: One Pump Provides All Flow</vt:lpstr>
      <vt:lpstr>Summary</vt:lpstr>
      <vt:lpstr>System 1: Head Loss Calculation Each Pump Provides 50% of Flow</vt:lpstr>
      <vt:lpstr>System 1: Each Pump Provides 50% of Flow</vt:lpstr>
      <vt:lpstr>Option 1: Operating Mode B – Two pumps run at reduced speed</vt:lpstr>
      <vt:lpstr>Summary</vt:lpstr>
      <vt:lpstr>System 2:  Shared Circuit, Redundant Pumps</vt:lpstr>
      <vt:lpstr>System 2 versus System 1 Shared Circuit versus Independent Circuit</vt:lpstr>
      <vt:lpstr>System 2: Head Loss Calculation One Pump Provides All Flow</vt:lpstr>
      <vt:lpstr>Option 2: Operating Mode A – One pump runs at full speed</vt:lpstr>
      <vt:lpstr>Summary</vt:lpstr>
      <vt:lpstr>System 2: Head Loss Calculation Each Pump Provides 50% of Flow</vt:lpstr>
      <vt:lpstr>Option 2: Operating Mode B – Two pumps run at 50% speed</vt:lpstr>
      <vt:lpstr>Option 2: Operating Mode B – Two pumps run at reduced speed</vt:lpstr>
      <vt:lpstr>Option 2: Operating Mode B – Two pumps run at reduced speed</vt:lpstr>
      <vt:lpstr>Summary</vt:lpstr>
      <vt:lpstr>System 2: Shared Circuit, Non-redundant pumps</vt:lpstr>
      <vt:lpstr>System 2 : Shared Circuit, Non-redundant pumps</vt:lpstr>
      <vt:lpstr>Summary</vt:lpstr>
      <vt:lpstr>The Bottom Lines</vt:lpstr>
      <vt:lpstr>The Bottom Lines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Affinity Laws</dc:title>
  <dc:creator>David Sellers</dc:creator>
  <cp:lastModifiedBy>David Sellers</cp:lastModifiedBy>
  <cp:revision>2</cp:revision>
  <dcterms:created xsi:type="dcterms:W3CDTF">2017-12-12T05:14:34Z</dcterms:created>
  <dcterms:modified xsi:type="dcterms:W3CDTF">2022-02-10T21:19:09Z</dcterms:modified>
</cp:coreProperties>
</file>