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7"/>
  </p:notesMasterIdLst>
  <p:handoutMasterIdLst>
    <p:handoutMasterId r:id="rId18"/>
  </p:handoutMasterIdLst>
  <p:sldIdLst>
    <p:sldId id="266" r:id="rId3"/>
    <p:sldId id="270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80" r:id="rId13"/>
    <p:sldId id="277" r:id="rId14"/>
    <p:sldId id="281" r:id="rId15"/>
    <p:sldId id="279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718"/>
  </p:normalViewPr>
  <p:slideViewPr>
    <p:cSldViewPr snapToObjects="1" showGuides="1">
      <p:cViewPr varScale="1">
        <p:scale>
          <a:sx n="128" d="100"/>
          <a:sy n="128" d="100"/>
        </p:scale>
        <p:origin x="126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13" d="100"/>
          <a:sy n="113" d="100"/>
        </p:scale>
        <p:origin x="48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7B087-2F84-3F46-9A4E-0083EFF39A0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A56C1-A0FE-7348-B33F-A829C58EB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1BFD8-B98F-4D0D-AB3E-6E84B666427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A642A-F3CC-48FD-883F-95B8D6E5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609600" y="2268786"/>
            <a:ext cx="7886700" cy="679812"/>
          </a:xfrm>
        </p:spPr>
        <p:txBody>
          <a:bodyPr anchor="t">
            <a:noAutofit/>
          </a:bodyPr>
          <a:lstStyle>
            <a:lvl1pPr>
              <a:defRPr sz="4400" b="0" i="0" spc="-10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0" y="3943197"/>
            <a:ext cx="688848" cy="713232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0560" y="3063977"/>
            <a:ext cx="7895740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53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47348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2217" y="214519"/>
            <a:ext cx="7884082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4106" y="2657978"/>
            <a:ext cx="7886700" cy="1823270"/>
          </a:xfrm>
        </p:spPr>
        <p:txBody>
          <a:bodyPr>
            <a:normAutofit/>
          </a:bodyPr>
          <a:lstStyle>
            <a:lvl1pPr marL="0" indent="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90716" y="2233246"/>
            <a:ext cx="1149109" cy="11430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217" y="1724024"/>
            <a:ext cx="7884082" cy="42330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609600" y="1126271"/>
            <a:ext cx="7886700" cy="780906"/>
          </a:xfrm>
        </p:spPr>
        <p:txBody>
          <a:bodyPr wrap="none" anchor="t">
            <a:normAutofit/>
          </a:bodyPr>
          <a:lstStyle>
            <a:lvl1pPr>
              <a:lnSpc>
                <a:spcPts val="4000"/>
              </a:lnSpc>
              <a:defRPr sz="3700" b="0" i="0" spc="-100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45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5352" userDrawn="1">
          <p15:clr>
            <a:srgbClr val="FBAE40"/>
          </p15:clr>
        </p15:guide>
        <p15:guide id="4" orient="horz" pos="7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7348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2216" y="214519"/>
            <a:ext cx="7884083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09600" y="2127250"/>
            <a:ext cx="3657600" cy="228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609600" y="1126271"/>
            <a:ext cx="7886700" cy="780906"/>
          </a:xfrm>
        </p:spPr>
        <p:txBody>
          <a:bodyPr wrap="none" anchor="t">
            <a:normAutofit/>
          </a:bodyPr>
          <a:lstStyle>
            <a:lvl1pPr>
              <a:lnSpc>
                <a:spcPts val="4000"/>
              </a:lnSpc>
              <a:defRPr sz="3700" b="0" i="0" spc="-100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52951" y="2127250"/>
            <a:ext cx="3943350" cy="2286000"/>
          </a:xfrm>
        </p:spPr>
        <p:txBody>
          <a:bodyPr anchor="ctr">
            <a:normAutofit/>
          </a:bodyPr>
          <a:lstStyle>
            <a:lvl1pPr marL="0" indent="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3429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6858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0287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3716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08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932308" y="3353537"/>
            <a:ext cx="6464931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932309" y="2558346"/>
            <a:ext cx="6464931" cy="679812"/>
          </a:xfrm>
        </p:spPr>
        <p:txBody>
          <a:bodyPr anchor="t">
            <a:noAutofit/>
          </a:bodyPr>
          <a:lstStyle>
            <a:lvl1pPr>
              <a:defRPr sz="4400" b="0" i="0" spc="-10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33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0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2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7348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600560" y="1191643"/>
            <a:ext cx="6858000" cy="1075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3700" dirty="0">
              <a:solidFill>
                <a:srgbClr val="19335E"/>
              </a:solidFill>
              <a:latin typeface="DIN-Medium" charset="0"/>
              <a:ea typeface="DIN-Medium" charset="0"/>
              <a:cs typeface="DIN-Medium" charset="0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2216" y="214519"/>
            <a:ext cx="7884083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2216" y="2759348"/>
            <a:ext cx="2355102" cy="34580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4106" y="3105150"/>
            <a:ext cx="2353212" cy="1649730"/>
          </a:xfrm>
        </p:spPr>
        <p:txBody>
          <a:bodyPr>
            <a:normAutofit/>
          </a:bodyPr>
          <a:lstStyle>
            <a:lvl1pPr marL="0" indent="0" algn="l" fontAlgn="t">
              <a:lnSpc>
                <a:spcPts val="18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67100" y="2759349"/>
            <a:ext cx="2355102" cy="34580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two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324600" y="2759349"/>
            <a:ext cx="2355102" cy="34580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Three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467100" y="3105150"/>
            <a:ext cx="2353212" cy="1649730"/>
          </a:xfrm>
        </p:spPr>
        <p:txBody>
          <a:bodyPr>
            <a:normAutofit/>
          </a:bodyPr>
          <a:lstStyle>
            <a:lvl1pPr marL="0" indent="0" algn="l" fontAlgn="t">
              <a:lnSpc>
                <a:spcPts val="18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326490" y="3105150"/>
            <a:ext cx="2353212" cy="1649730"/>
          </a:xfrm>
        </p:spPr>
        <p:txBody>
          <a:bodyPr>
            <a:normAutofit/>
          </a:bodyPr>
          <a:lstStyle>
            <a:lvl1pPr marL="0" indent="0" algn="l" fontAlgn="t">
              <a:lnSpc>
                <a:spcPts val="18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609600" y="2266950"/>
            <a:ext cx="492125" cy="492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3467100" y="2266950"/>
            <a:ext cx="492125" cy="492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324600" y="2261944"/>
            <a:ext cx="492125" cy="492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609600" y="1126271"/>
            <a:ext cx="7886700" cy="780906"/>
          </a:xfrm>
        </p:spPr>
        <p:txBody>
          <a:bodyPr wrap="none" anchor="t">
            <a:normAutofit/>
          </a:bodyPr>
          <a:lstStyle>
            <a:lvl1pPr>
              <a:lnSpc>
                <a:spcPts val="4000"/>
              </a:lnSpc>
              <a:defRPr sz="3700" b="0" i="0" spc="-100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3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2184" userDrawn="1">
          <p15:clr>
            <a:srgbClr val="FBAE40"/>
          </p15:clr>
        </p15:guide>
        <p15:guide id="4" pos="3984" userDrawn="1">
          <p15:clr>
            <a:srgbClr val="FBAE40"/>
          </p15:clr>
        </p15:guide>
        <p15:guide id="5" orient="horz" pos="7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783106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83106"/>
            <a:ext cx="9144000" cy="9861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61365" y="4831976"/>
            <a:ext cx="882126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" b="0" i="0" dirty="0">
                <a:solidFill>
                  <a:schemeClr val="accent3"/>
                </a:solidFill>
                <a:latin typeface="DIN-Regular" charset="0"/>
                <a:ea typeface="DIN-Regular" charset="0"/>
                <a:cs typeface="DIN-Regular" charset="0"/>
              </a:rPr>
              <a:t>"PG&amp;E" refers to Pacific Gas and Electric Company, a subsidiary of PG&amp;E Corporation. ©2017 Pacific Gas and Electric Company. All rights reserved. These offerings are funded by California utility customers and administered by PG&amp;E under the auspices of the California Public Utilities Commission.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0" y="4126730"/>
            <a:ext cx="2298192" cy="542544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609600" y="2812693"/>
            <a:ext cx="7886700" cy="679812"/>
          </a:xfrm>
        </p:spPr>
        <p:txBody>
          <a:bodyPr anchor="t">
            <a:noAutofit/>
          </a:bodyPr>
          <a:lstStyle>
            <a:lvl1pPr>
              <a:defRPr sz="4400" b="0" i="0" spc="-10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43A2-FD11-47F4-ADD5-BEBACBB1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41A91-9ADF-43EE-BD35-A6B948CC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6F596-36CA-4694-9208-FAE5970C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4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844"/>
            <a:ext cx="805815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2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Chillers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481C-A053-2648-8F3F-AB5E5B5CD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74" r:id="rId5"/>
    <p:sldLayoutId id="214748367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6965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96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54" r:id="rId2"/>
    <p:sldLayoutId id="2147483753" r:id="rId3"/>
    <p:sldLayoutId id="214748375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61011"/>
            <a:ext cx="7886700" cy="1010739"/>
          </a:xfrm>
        </p:spPr>
        <p:txBody>
          <a:bodyPr/>
          <a:lstStyle/>
          <a:p>
            <a:r>
              <a:rPr lang="en-US" sz="3200" dirty="0"/>
              <a:t>Existing Building Commissioning Workshop:</a:t>
            </a:r>
            <a:br>
              <a:rPr lang="en-US" sz="3200" dirty="0"/>
            </a:br>
            <a:r>
              <a:rPr lang="en-US" sz="3200" dirty="0"/>
              <a:t>Series 16, Session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0560" y="2788920"/>
            <a:ext cx="7895740" cy="59686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DIN-Regular" charset="0"/>
                <a:ea typeface="DIN-Regular" charset="0"/>
                <a:cs typeface="DIN-Regular" charset="0"/>
              </a:rPr>
              <a:t>Owning Control System Logic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E771E-B144-4F1F-8425-F2F38DD81F44}"/>
              </a:ext>
            </a:extLst>
          </p:cNvPr>
          <p:cNvSpPr txBox="1">
            <a:spLocks/>
          </p:cNvSpPr>
          <p:nvPr/>
        </p:nvSpPr>
        <p:spPr>
          <a:xfrm>
            <a:off x="4023361" y="4283393"/>
            <a:ext cx="5069713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ts val="1800"/>
              </a:lnSpc>
              <a:spcBef>
                <a:spcPts val="750"/>
              </a:spcBef>
              <a:buFontTx/>
              <a:buNone/>
              <a:defRPr sz="1900" b="0" i="0" spc="0" baseline="0">
                <a:solidFill>
                  <a:schemeClr val="bg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2pPr>
            <a:lvl3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3pPr>
            <a:lvl4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4pPr>
            <a:lvl5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600" dirty="0"/>
              <a:t>David Sellers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B8F32-AB11-43F0-9C04-3038869DAAE2}"/>
              </a:ext>
            </a:extLst>
          </p:cNvPr>
          <p:cNvSpPr txBox="1">
            <a:spLocks/>
          </p:cNvSpPr>
          <p:nvPr/>
        </p:nvSpPr>
        <p:spPr>
          <a:xfrm>
            <a:off x="4023361" y="4583430"/>
            <a:ext cx="5069713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750"/>
              </a:spcBef>
              <a:buFontTx/>
              <a:buNone/>
              <a:defRPr sz="1300" b="0" i="0" kern="120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Senior Engineer, Facility Dynamics Engineering</a:t>
            </a:r>
            <a:endParaRPr lang="en-US" sz="16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8BDA432-CF83-4DDE-9D39-CFB6DC090FB6}"/>
              </a:ext>
            </a:extLst>
          </p:cNvPr>
          <p:cNvSpPr txBox="1">
            <a:spLocks/>
          </p:cNvSpPr>
          <p:nvPr/>
        </p:nvSpPr>
        <p:spPr>
          <a:xfrm>
            <a:off x="4023360" y="4009073"/>
            <a:ext cx="5069713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ts val="1800"/>
              </a:lnSpc>
              <a:spcBef>
                <a:spcPts val="750"/>
              </a:spcBef>
              <a:buFontTx/>
              <a:buNone/>
              <a:defRPr sz="1900" b="0" i="0" spc="0" baseline="0">
                <a:solidFill>
                  <a:schemeClr val="bg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2pPr>
            <a:lvl3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3pPr>
            <a:lvl4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4pPr>
            <a:lvl5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600" dirty="0"/>
              <a:t>Presented By:</a:t>
            </a:r>
          </a:p>
          <a:p>
            <a:endParaRPr lang="en-US" sz="16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AB56837-7EED-4D01-90BB-82727B48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7" y="3958357"/>
            <a:ext cx="1476530" cy="6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209413-F663-47E4-A43E-AE4C3275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A Few General Cooling Tower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3D6949-65C7-439B-BCDF-E67358B12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Is there a minimum speed you would not allow the tower fans to drop below?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Is it better to run one fan up and then the other or run both fans up together?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Is there a reason the control system input wiring is segregated from the level control wiring?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9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127F-6576-4829-A58B-DED777DA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How Well is Water Being Distributed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1D4E-33B0-496C-B36C-CCF1517428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There is an important but subtle detail about how the settling well is fabricated;  what is it?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What is the potential problem with different cold basin water levels?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What specific physical mechanisms are involved to uniformly distribute flow over the cooling tower fill?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What happens to tower performance if the fill is not uniformly wet?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B90E6-AFE5-4445-909D-F39581185F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1800" dirty="0">
                <a:solidFill>
                  <a:schemeClr val="bg1"/>
                </a:solidFill>
              </a:rPr>
              <a:t>Are there other issues associated with not getting the fill uniformly wet?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1800" dirty="0">
                <a:solidFill>
                  <a:schemeClr val="bg1"/>
                </a:solidFill>
              </a:rPr>
              <a:t>How does water distribution play into optimizing the tower fan energy?</a:t>
            </a:r>
          </a:p>
        </p:txBody>
      </p:sp>
    </p:spTree>
    <p:extLst>
      <p:ext uri="{BB962C8B-B14F-4D97-AF65-F5344CB8AC3E}">
        <p14:creationId xmlns:p14="http://schemas.microsoft.com/office/powerpoint/2010/main" val="4688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BBBB-6078-4B63-9B72-61F59971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en-US" sz="3200" dirty="0">
                <a:latin typeface="+mj-lt"/>
                <a:ea typeface="+mn-ea"/>
                <a:cs typeface="+mn-cs"/>
              </a:rPr>
              <a:t>Your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DE5DD-FDDA-4628-BB35-3A1C1B4CAA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Trace out the cooling tower level control system wiring</a:t>
            </a:r>
          </a:p>
          <a:p>
            <a:r>
              <a:rPr lang="en-US" dirty="0"/>
              <a:t>Answer the questions on the following slide</a:t>
            </a: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EC64EA-6413-4405-B3C9-344189A3E2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755" r="35849"/>
          <a:stretch/>
        </p:blipFill>
        <p:spPr>
          <a:xfrm>
            <a:off x="4953000" y="1268016"/>
            <a:ext cx="3733800" cy="3576879"/>
          </a:xfrm>
        </p:spPr>
      </p:pic>
    </p:spTree>
    <p:extLst>
      <p:ext uri="{BB962C8B-B14F-4D97-AF65-F5344CB8AC3E}">
        <p14:creationId xmlns:p14="http://schemas.microsoft.com/office/powerpoint/2010/main" val="23582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127F-6576-4829-A58B-DED777DA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How Does the Level Control System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1D4E-33B0-496C-B36C-CCF1517428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What are the functions of the different terminal types in the control panel?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How much does the Warrick control relay cost?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Why did Ellis seal the electrode fitting conduit entry with caulk?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How would you figure out the maximum fuse rating you could safely install in the fuse holders?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D58539-2CFB-413C-8F3A-5BD48BB6C8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 defTabSz="685800">
              <a:buFont typeface="+mj-lt"/>
              <a:buAutoNum type="arabicPeriod" startAt="5"/>
            </a:pPr>
            <a:r>
              <a:rPr lang="en-US" dirty="0">
                <a:latin typeface="+mj-lt"/>
                <a:cs typeface="+mn-cs"/>
              </a:rPr>
              <a:t>How would you figure out the minimum water level in the tower (the level that would open the make-up valve)?</a:t>
            </a:r>
          </a:p>
          <a:p>
            <a:pPr marL="342900" indent="-342900" defTabSz="685800">
              <a:buFont typeface="+mj-lt"/>
              <a:buAutoNum type="arabicPeriod" startAt="5"/>
            </a:pPr>
            <a:r>
              <a:rPr lang="en-US" dirty="0">
                <a:latin typeface="+mj-lt"/>
                <a:cs typeface="+mn-cs"/>
              </a:rPr>
              <a:t>What sets the level at which you would close the make-up valve?</a:t>
            </a:r>
          </a:p>
          <a:p>
            <a:pPr marL="342900" indent="-342900" defTabSz="685800">
              <a:buFont typeface="+mj-lt"/>
              <a:buAutoNum type="arabicPeriod" startAt="5"/>
            </a:pPr>
            <a:r>
              <a:rPr lang="en-US" dirty="0">
                <a:latin typeface="+mj-lt"/>
                <a:cs typeface="+mn-cs"/>
              </a:rPr>
              <a:t>What sets the maximum water level in the tower (the level that would cause water to run out the overflow)?</a:t>
            </a:r>
          </a:p>
          <a:p>
            <a:pPr marL="342900" indent="-342900" defTabSz="685800">
              <a:buFont typeface="+mj-lt"/>
              <a:buAutoNum type="arabicPeriod" startAt="5"/>
            </a:pPr>
            <a:endParaRPr lang="en-US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7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30AD-4F6C-42CD-A503-24168A1D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en-US" sz="3200" dirty="0">
                <a:latin typeface="+mj-lt"/>
                <a:ea typeface="+mn-ea"/>
                <a:cs typeface="+mn-cs"/>
              </a:rPr>
              <a:t>Three-way Switch Logic</a:t>
            </a:r>
          </a:p>
        </p:txBody>
      </p:sp>
    </p:spTree>
    <p:extLst>
      <p:ext uri="{BB962C8B-B14F-4D97-AF65-F5344CB8AC3E}">
        <p14:creationId xmlns:p14="http://schemas.microsoft.com/office/powerpoint/2010/main" val="15191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B6A826-7540-4D69-9DE1-84DDE2EBA36F}"/>
              </a:ext>
            </a:extLst>
          </p:cNvPr>
          <p:cNvCxnSpPr/>
          <p:nvPr/>
        </p:nvCxnSpPr>
        <p:spPr>
          <a:xfrm>
            <a:off x="5350688" y="2948941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401CBD-4BAD-42D2-8B98-6E1710B10E8F}"/>
              </a:ext>
            </a:extLst>
          </p:cNvPr>
          <p:cNvCxnSpPr>
            <a:cxnSpLocks/>
          </p:cNvCxnSpPr>
          <p:nvPr/>
        </p:nvCxnSpPr>
        <p:spPr>
          <a:xfrm>
            <a:off x="2571750" y="2571750"/>
            <a:ext cx="234315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BFD4692E-8634-4C57-81AA-DC6C3A2A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Three-way Switch Logic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FBE5D6-543D-4CCB-96D7-072F7754E1F0}"/>
              </a:ext>
            </a:extLst>
          </p:cNvPr>
          <p:cNvCxnSpPr/>
          <p:nvPr/>
        </p:nvCxnSpPr>
        <p:spPr>
          <a:xfrm>
            <a:off x="1543050" y="291465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D8C8412-1A52-48AC-9B76-94DC44AC7607}"/>
              </a:ext>
            </a:extLst>
          </p:cNvPr>
          <p:cNvSpPr>
            <a:spLocks noChangeAspect="1"/>
          </p:cNvSpPr>
          <p:nvPr/>
        </p:nvSpPr>
        <p:spPr>
          <a:xfrm>
            <a:off x="2160270" y="285750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D90C9F-9D86-414F-8092-4D834ACDD9BD}"/>
              </a:ext>
            </a:extLst>
          </p:cNvPr>
          <p:cNvSpPr>
            <a:spLocks noChangeAspect="1"/>
          </p:cNvSpPr>
          <p:nvPr/>
        </p:nvSpPr>
        <p:spPr>
          <a:xfrm>
            <a:off x="2505892" y="250317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E82EA6-2449-456B-BAB2-EEF88AAD6D7A}"/>
              </a:ext>
            </a:extLst>
          </p:cNvPr>
          <p:cNvCxnSpPr>
            <a:cxnSpLocks/>
          </p:cNvCxnSpPr>
          <p:nvPr/>
        </p:nvCxnSpPr>
        <p:spPr>
          <a:xfrm rot="2700000">
            <a:off x="2186204" y="3086101"/>
            <a:ext cx="4572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4126275-2724-4480-BEBD-AD533E3AA3D5}"/>
              </a:ext>
            </a:extLst>
          </p:cNvPr>
          <p:cNvSpPr>
            <a:spLocks noChangeAspect="1"/>
          </p:cNvSpPr>
          <p:nvPr/>
        </p:nvSpPr>
        <p:spPr>
          <a:xfrm rot="5400000">
            <a:off x="2516048" y="3200401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815FE4-5100-4FE0-91CF-9A00017453E2}"/>
              </a:ext>
            </a:extLst>
          </p:cNvPr>
          <p:cNvSpPr>
            <a:spLocks noChangeAspect="1"/>
          </p:cNvSpPr>
          <p:nvPr/>
        </p:nvSpPr>
        <p:spPr>
          <a:xfrm flipH="1">
            <a:off x="5213528" y="286893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D7EB87-A236-4928-A6AF-0015C568C535}"/>
              </a:ext>
            </a:extLst>
          </p:cNvPr>
          <p:cNvSpPr>
            <a:spLocks noChangeAspect="1"/>
          </p:cNvSpPr>
          <p:nvPr/>
        </p:nvSpPr>
        <p:spPr>
          <a:xfrm flipH="1">
            <a:off x="4867906" y="251460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C4D98B-7BC7-4F5F-A874-D237378F8017}"/>
              </a:ext>
            </a:extLst>
          </p:cNvPr>
          <p:cNvGrpSpPr/>
          <p:nvPr/>
        </p:nvGrpSpPr>
        <p:grpSpPr>
          <a:xfrm rot="16200000" flipH="1">
            <a:off x="4736922" y="2989758"/>
            <a:ext cx="480060" cy="238405"/>
            <a:chOff x="2286000" y="3352800"/>
            <a:chExt cx="640080" cy="31787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647D1D-B046-45F2-8157-49F6AC98A2F7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2286000" y="3670673"/>
              <a:ext cx="609600" cy="0"/>
            </a:xfrm>
            <a:prstGeom prst="line">
              <a:avLst/>
            </a:prstGeom>
            <a:ln w="50800" cap="rnd">
              <a:solidFill>
                <a:schemeClr val="accent2"/>
              </a:solidFill>
              <a:round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B1A0CD9-FFCD-430E-BADB-1B52A2808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3200" y="3352800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A4954C-5554-4457-9100-8AE556BFD82C}"/>
              </a:ext>
            </a:extLst>
          </p:cNvPr>
          <p:cNvCxnSpPr>
            <a:cxnSpLocks/>
          </p:cNvCxnSpPr>
          <p:nvPr/>
        </p:nvCxnSpPr>
        <p:spPr>
          <a:xfrm>
            <a:off x="2571750" y="3257550"/>
            <a:ext cx="234315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A9D9CBE-3DD9-4CBF-ACDB-602FA5ABB651}"/>
              </a:ext>
            </a:extLst>
          </p:cNvPr>
          <p:cNvSpPr>
            <a:spLocks noChangeAspect="1"/>
          </p:cNvSpPr>
          <p:nvPr/>
        </p:nvSpPr>
        <p:spPr>
          <a:xfrm>
            <a:off x="6057900" y="2686050"/>
            <a:ext cx="548640" cy="54864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0D632A-ED3B-4471-93CC-1A568CDF3BF1}"/>
              </a:ext>
            </a:extLst>
          </p:cNvPr>
          <p:cNvCxnSpPr/>
          <p:nvPr/>
        </p:nvCxnSpPr>
        <p:spPr>
          <a:xfrm>
            <a:off x="6629400" y="297180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43DDF75-29D0-4499-8C8D-BE40F2481A6B}"/>
              </a:ext>
            </a:extLst>
          </p:cNvPr>
          <p:cNvSpPr>
            <a:spLocks noChangeAspect="1"/>
          </p:cNvSpPr>
          <p:nvPr/>
        </p:nvSpPr>
        <p:spPr>
          <a:xfrm flipH="1">
            <a:off x="5977890" y="289179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AC6675-0E26-4D30-925B-B87449CBCFF0}"/>
              </a:ext>
            </a:extLst>
          </p:cNvPr>
          <p:cNvSpPr>
            <a:spLocks noChangeAspect="1"/>
          </p:cNvSpPr>
          <p:nvPr/>
        </p:nvSpPr>
        <p:spPr>
          <a:xfrm flipH="1">
            <a:off x="6549390" y="291465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8888F3-EF1D-4ADD-B71F-CA1AD3B75685}"/>
              </a:ext>
            </a:extLst>
          </p:cNvPr>
          <p:cNvCxnSpPr>
            <a:cxnSpLocks/>
          </p:cNvCxnSpPr>
          <p:nvPr/>
        </p:nvCxnSpPr>
        <p:spPr>
          <a:xfrm rot="5400000">
            <a:off x="1200150" y="257175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2973B26-743E-4BA4-B00C-84BCB7E548B2}"/>
              </a:ext>
            </a:extLst>
          </p:cNvPr>
          <p:cNvCxnSpPr>
            <a:cxnSpLocks/>
          </p:cNvCxnSpPr>
          <p:nvPr/>
        </p:nvCxnSpPr>
        <p:spPr>
          <a:xfrm rot="5400000">
            <a:off x="6972300" y="262890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DDFA932-702F-455F-A97B-210B64728184}"/>
              </a:ext>
            </a:extLst>
          </p:cNvPr>
          <p:cNvSpPr txBox="1"/>
          <p:nvPr/>
        </p:nvSpPr>
        <p:spPr>
          <a:xfrm>
            <a:off x="1028702" y="1885950"/>
            <a:ext cx="10286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+120 vac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1651A3-B87E-407E-8E8F-6B467A21D5E3}"/>
              </a:ext>
            </a:extLst>
          </p:cNvPr>
          <p:cNvSpPr txBox="1"/>
          <p:nvPr/>
        </p:nvSpPr>
        <p:spPr>
          <a:xfrm>
            <a:off x="6800851" y="1885950"/>
            <a:ext cx="10286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638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B6A826-7540-4D69-9DE1-84DDE2EBA36F}"/>
              </a:ext>
            </a:extLst>
          </p:cNvPr>
          <p:cNvCxnSpPr/>
          <p:nvPr/>
        </p:nvCxnSpPr>
        <p:spPr>
          <a:xfrm>
            <a:off x="5350688" y="2948941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401CBD-4BAD-42D2-8B98-6E1710B10E8F}"/>
              </a:ext>
            </a:extLst>
          </p:cNvPr>
          <p:cNvCxnSpPr>
            <a:cxnSpLocks/>
          </p:cNvCxnSpPr>
          <p:nvPr/>
        </p:nvCxnSpPr>
        <p:spPr>
          <a:xfrm>
            <a:off x="2571750" y="2571750"/>
            <a:ext cx="234315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BFD4692E-8634-4C57-81AA-DC6C3A2A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1822"/>
            <a:ext cx="7886700" cy="994172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Three-way Switch Logic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FBE5D6-543D-4CCB-96D7-072F7754E1F0}"/>
              </a:ext>
            </a:extLst>
          </p:cNvPr>
          <p:cNvCxnSpPr/>
          <p:nvPr/>
        </p:nvCxnSpPr>
        <p:spPr>
          <a:xfrm>
            <a:off x="1543050" y="291465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D8C8412-1A52-48AC-9B76-94DC44AC7607}"/>
              </a:ext>
            </a:extLst>
          </p:cNvPr>
          <p:cNvSpPr>
            <a:spLocks noChangeAspect="1"/>
          </p:cNvSpPr>
          <p:nvPr/>
        </p:nvSpPr>
        <p:spPr>
          <a:xfrm>
            <a:off x="2160270" y="285750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D90C9F-9D86-414F-8092-4D834ACDD9BD}"/>
              </a:ext>
            </a:extLst>
          </p:cNvPr>
          <p:cNvSpPr>
            <a:spLocks noChangeAspect="1"/>
          </p:cNvSpPr>
          <p:nvPr/>
        </p:nvSpPr>
        <p:spPr>
          <a:xfrm>
            <a:off x="2505892" y="250317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E82EA6-2449-456B-BAB2-EEF88AAD6D7A}"/>
              </a:ext>
            </a:extLst>
          </p:cNvPr>
          <p:cNvCxnSpPr>
            <a:cxnSpLocks/>
          </p:cNvCxnSpPr>
          <p:nvPr/>
        </p:nvCxnSpPr>
        <p:spPr>
          <a:xfrm rot="-2700000">
            <a:off x="2186204" y="2733395"/>
            <a:ext cx="4572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4126275-2724-4480-BEBD-AD533E3AA3D5}"/>
              </a:ext>
            </a:extLst>
          </p:cNvPr>
          <p:cNvSpPr>
            <a:spLocks noChangeAspect="1"/>
          </p:cNvSpPr>
          <p:nvPr/>
        </p:nvSpPr>
        <p:spPr>
          <a:xfrm rot="5400000">
            <a:off x="2516048" y="3200401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815FE4-5100-4FE0-91CF-9A00017453E2}"/>
              </a:ext>
            </a:extLst>
          </p:cNvPr>
          <p:cNvSpPr>
            <a:spLocks noChangeAspect="1"/>
          </p:cNvSpPr>
          <p:nvPr/>
        </p:nvSpPr>
        <p:spPr>
          <a:xfrm flipH="1">
            <a:off x="5213528" y="286893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D7EB87-A236-4928-A6AF-0015C568C535}"/>
              </a:ext>
            </a:extLst>
          </p:cNvPr>
          <p:cNvSpPr>
            <a:spLocks noChangeAspect="1"/>
          </p:cNvSpPr>
          <p:nvPr/>
        </p:nvSpPr>
        <p:spPr>
          <a:xfrm flipH="1">
            <a:off x="4867906" y="251460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C4D98B-7BC7-4F5F-A874-D237378F8017}"/>
              </a:ext>
            </a:extLst>
          </p:cNvPr>
          <p:cNvGrpSpPr/>
          <p:nvPr/>
        </p:nvGrpSpPr>
        <p:grpSpPr>
          <a:xfrm rot="16200000" flipH="1">
            <a:off x="4736922" y="2989758"/>
            <a:ext cx="480060" cy="238405"/>
            <a:chOff x="2286000" y="3352800"/>
            <a:chExt cx="640080" cy="31787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647D1D-B046-45F2-8157-49F6AC98A2F7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2286000" y="3670673"/>
              <a:ext cx="609600" cy="0"/>
            </a:xfrm>
            <a:prstGeom prst="line">
              <a:avLst/>
            </a:prstGeom>
            <a:ln w="50800" cap="rnd">
              <a:solidFill>
                <a:schemeClr val="accent2"/>
              </a:solidFill>
              <a:round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B1A0CD9-FFCD-430E-BADB-1B52A2808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3200" y="3352800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A4954C-5554-4457-9100-8AE556BFD82C}"/>
              </a:ext>
            </a:extLst>
          </p:cNvPr>
          <p:cNvCxnSpPr>
            <a:cxnSpLocks/>
          </p:cNvCxnSpPr>
          <p:nvPr/>
        </p:nvCxnSpPr>
        <p:spPr>
          <a:xfrm>
            <a:off x="2571750" y="3257550"/>
            <a:ext cx="234315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A9D9CBE-3DD9-4CBF-ACDB-602FA5ABB651}"/>
              </a:ext>
            </a:extLst>
          </p:cNvPr>
          <p:cNvSpPr>
            <a:spLocks noChangeAspect="1"/>
          </p:cNvSpPr>
          <p:nvPr/>
        </p:nvSpPr>
        <p:spPr>
          <a:xfrm>
            <a:off x="6057900" y="2686050"/>
            <a:ext cx="548640" cy="548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0D632A-ED3B-4471-93CC-1A568CDF3BF1}"/>
              </a:ext>
            </a:extLst>
          </p:cNvPr>
          <p:cNvCxnSpPr/>
          <p:nvPr/>
        </p:nvCxnSpPr>
        <p:spPr>
          <a:xfrm>
            <a:off x="6629400" y="297180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43DDF75-29D0-4499-8C8D-BE40F2481A6B}"/>
              </a:ext>
            </a:extLst>
          </p:cNvPr>
          <p:cNvSpPr>
            <a:spLocks noChangeAspect="1"/>
          </p:cNvSpPr>
          <p:nvPr/>
        </p:nvSpPr>
        <p:spPr>
          <a:xfrm flipH="1">
            <a:off x="5977890" y="289179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AC6675-0E26-4D30-925B-B87449CBCFF0}"/>
              </a:ext>
            </a:extLst>
          </p:cNvPr>
          <p:cNvSpPr>
            <a:spLocks noChangeAspect="1"/>
          </p:cNvSpPr>
          <p:nvPr/>
        </p:nvSpPr>
        <p:spPr>
          <a:xfrm flipH="1">
            <a:off x="6549390" y="291465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8888F3-EF1D-4ADD-B71F-CA1AD3B75685}"/>
              </a:ext>
            </a:extLst>
          </p:cNvPr>
          <p:cNvCxnSpPr>
            <a:cxnSpLocks/>
          </p:cNvCxnSpPr>
          <p:nvPr/>
        </p:nvCxnSpPr>
        <p:spPr>
          <a:xfrm rot="5400000">
            <a:off x="1200150" y="257175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2973B26-743E-4BA4-B00C-84BCB7E548B2}"/>
              </a:ext>
            </a:extLst>
          </p:cNvPr>
          <p:cNvCxnSpPr>
            <a:cxnSpLocks/>
          </p:cNvCxnSpPr>
          <p:nvPr/>
        </p:nvCxnSpPr>
        <p:spPr>
          <a:xfrm rot="5400000">
            <a:off x="6972300" y="262890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DDFA932-702F-455F-A97B-210B64728184}"/>
              </a:ext>
            </a:extLst>
          </p:cNvPr>
          <p:cNvSpPr txBox="1"/>
          <p:nvPr/>
        </p:nvSpPr>
        <p:spPr>
          <a:xfrm>
            <a:off x="1028702" y="1885950"/>
            <a:ext cx="10286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+120 vac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1651A3-B87E-407E-8E8F-6B467A21D5E3}"/>
              </a:ext>
            </a:extLst>
          </p:cNvPr>
          <p:cNvSpPr txBox="1"/>
          <p:nvPr/>
        </p:nvSpPr>
        <p:spPr>
          <a:xfrm>
            <a:off x="6800851" y="1885950"/>
            <a:ext cx="10286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766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647D1D-B046-45F2-8157-49F6AC98A2F7}"/>
              </a:ext>
            </a:extLst>
          </p:cNvPr>
          <p:cNvCxnSpPr>
            <a:cxnSpLocks/>
          </p:cNvCxnSpPr>
          <p:nvPr/>
        </p:nvCxnSpPr>
        <p:spPr>
          <a:xfrm rot="13500000">
            <a:off x="4847945" y="2753005"/>
            <a:ext cx="4572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B6A826-7540-4D69-9DE1-84DDE2EBA36F}"/>
              </a:ext>
            </a:extLst>
          </p:cNvPr>
          <p:cNvCxnSpPr/>
          <p:nvPr/>
        </p:nvCxnSpPr>
        <p:spPr>
          <a:xfrm>
            <a:off x="5350688" y="2948941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401CBD-4BAD-42D2-8B98-6E1710B10E8F}"/>
              </a:ext>
            </a:extLst>
          </p:cNvPr>
          <p:cNvCxnSpPr>
            <a:cxnSpLocks/>
          </p:cNvCxnSpPr>
          <p:nvPr/>
        </p:nvCxnSpPr>
        <p:spPr>
          <a:xfrm>
            <a:off x="2571750" y="2571750"/>
            <a:ext cx="234315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BFD4692E-8634-4C57-81AA-DC6C3A2A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Three-way Switch Logic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FBE5D6-543D-4CCB-96D7-072F7754E1F0}"/>
              </a:ext>
            </a:extLst>
          </p:cNvPr>
          <p:cNvCxnSpPr/>
          <p:nvPr/>
        </p:nvCxnSpPr>
        <p:spPr>
          <a:xfrm>
            <a:off x="1543050" y="291465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D8C8412-1A52-48AC-9B76-94DC44AC7607}"/>
              </a:ext>
            </a:extLst>
          </p:cNvPr>
          <p:cNvSpPr>
            <a:spLocks noChangeAspect="1"/>
          </p:cNvSpPr>
          <p:nvPr/>
        </p:nvSpPr>
        <p:spPr>
          <a:xfrm>
            <a:off x="2160270" y="285750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D90C9F-9D86-414F-8092-4D834ACDD9BD}"/>
              </a:ext>
            </a:extLst>
          </p:cNvPr>
          <p:cNvSpPr>
            <a:spLocks noChangeAspect="1"/>
          </p:cNvSpPr>
          <p:nvPr/>
        </p:nvSpPr>
        <p:spPr>
          <a:xfrm>
            <a:off x="2505892" y="250317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E82EA6-2449-456B-BAB2-EEF88AAD6D7A}"/>
              </a:ext>
            </a:extLst>
          </p:cNvPr>
          <p:cNvCxnSpPr>
            <a:cxnSpLocks/>
          </p:cNvCxnSpPr>
          <p:nvPr/>
        </p:nvCxnSpPr>
        <p:spPr>
          <a:xfrm rot="-2700000">
            <a:off x="2186204" y="2733395"/>
            <a:ext cx="4572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4126275-2724-4480-BEBD-AD533E3AA3D5}"/>
              </a:ext>
            </a:extLst>
          </p:cNvPr>
          <p:cNvSpPr>
            <a:spLocks noChangeAspect="1"/>
          </p:cNvSpPr>
          <p:nvPr/>
        </p:nvSpPr>
        <p:spPr>
          <a:xfrm rot="5400000">
            <a:off x="2516048" y="3200401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815FE4-5100-4FE0-91CF-9A00017453E2}"/>
              </a:ext>
            </a:extLst>
          </p:cNvPr>
          <p:cNvSpPr>
            <a:spLocks noChangeAspect="1"/>
          </p:cNvSpPr>
          <p:nvPr/>
        </p:nvSpPr>
        <p:spPr>
          <a:xfrm flipH="1">
            <a:off x="5213528" y="286893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D7EB87-A236-4928-A6AF-0015C568C535}"/>
              </a:ext>
            </a:extLst>
          </p:cNvPr>
          <p:cNvSpPr>
            <a:spLocks noChangeAspect="1"/>
          </p:cNvSpPr>
          <p:nvPr/>
        </p:nvSpPr>
        <p:spPr>
          <a:xfrm flipH="1">
            <a:off x="4867906" y="251460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1A0CD9-FFCD-430E-BADB-1B52A2808F91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4857750" y="3211831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A4954C-5554-4457-9100-8AE556BFD82C}"/>
              </a:ext>
            </a:extLst>
          </p:cNvPr>
          <p:cNvCxnSpPr>
            <a:cxnSpLocks/>
          </p:cNvCxnSpPr>
          <p:nvPr/>
        </p:nvCxnSpPr>
        <p:spPr>
          <a:xfrm>
            <a:off x="2571750" y="3257550"/>
            <a:ext cx="234315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A9D9CBE-3DD9-4CBF-ACDB-602FA5ABB651}"/>
              </a:ext>
            </a:extLst>
          </p:cNvPr>
          <p:cNvSpPr>
            <a:spLocks noChangeAspect="1"/>
          </p:cNvSpPr>
          <p:nvPr/>
        </p:nvSpPr>
        <p:spPr>
          <a:xfrm>
            <a:off x="6057900" y="2686050"/>
            <a:ext cx="548640" cy="54864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0D632A-ED3B-4471-93CC-1A568CDF3BF1}"/>
              </a:ext>
            </a:extLst>
          </p:cNvPr>
          <p:cNvCxnSpPr/>
          <p:nvPr/>
        </p:nvCxnSpPr>
        <p:spPr>
          <a:xfrm>
            <a:off x="6629400" y="297180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43DDF75-29D0-4499-8C8D-BE40F2481A6B}"/>
              </a:ext>
            </a:extLst>
          </p:cNvPr>
          <p:cNvSpPr>
            <a:spLocks noChangeAspect="1"/>
          </p:cNvSpPr>
          <p:nvPr/>
        </p:nvSpPr>
        <p:spPr>
          <a:xfrm flipH="1">
            <a:off x="5977890" y="289179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AC6675-0E26-4D30-925B-B87449CBCFF0}"/>
              </a:ext>
            </a:extLst>
          </p:cNvPr>
          <p:cNvSpPr>
            <a:spLocks noChangeAspect="1"/>
          </p:cNvSpPr>
          <p:nvPr/>
        </p:nvSpPr>
        <p:spPr>
          <a:xfrm flipH="1">
            <a:off x="6549390" y="2914650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8888F3-EF1D-4ADD-B71F-CA1AD3B75685}"/>
              </a:ext>
            </a:extLst>
          </p:cNvPr>
          <p:cNvCxnSpPr>
            <a:cxnSpLocks/>
          </p:cNvCxnSpPr>
          <p:nvPr/>
        </p:nvCxnSpPr>
        <p:spPr>
          <a:xfrm rot="5400000">
            <a:off x="1200150" y="257175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2973B26-743E-4BA4-B00C-84BCB7E548B2}"/>
              </a:ext>
            </a:extLst>
          </p:cNvPr>
          <p:cNvCxnSpPr>
            <a:cxnSpLocks/>
          </p:cNvCxnSpPr>
          <p:nvPr/>
        </p:nvCxnSpPr>
        <p:spPr>
          <a:xfrm rot="5400000">
            <a:off x="6972300" y="2628900"/>
            <a:ext cx="68580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DDFA932-702F-455F-A97B-210B64728184}"/>
              </a:ext>
            </a:extLst>
          </p:cNvPr>
          <p:cNvSpPr txBox="1"/>
          <p:nvPr/>
        </p:nvSpPr>
        <p:spPr>
          <a:xfrm>
            <a:off x="1028702" y="1885950"/>
            <a:ext cx="10286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+120 vac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1651A3-B87E-407E-8E8F-6B467A21D5E3}"/>
              </a:ext>
            </a:extLst>
          </p:cNvPr>
          <p:cNvSpPr txBox="1"/>
          <p:nvPr/>
        </p:nvSpPr>
        <p:spPr>
          <a:xfrm>
            <a:off x="6800851" y="1885950"/>
            <a:ext cx="10286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737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4507-DE6E-4871-9A05-821CAB26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en-US" sz="3200" dirty="0">
                <a:latin typeface="+mj-lt"/>
                <a:ea typeface="+mn-ea"/>
                <a:cs typeface="+mn-cs"/>
              </a:rPr>
              <a:t>Does Anyone Want to Share?</a:t>
            </a:r>
          </a:p>
        </p:txBody>
      </p:sp>
    </p:spTree>
    <p:extLst>
      <p:ext uri="{BB962C8B-B14F-4D97-AF65-F5344CB8AC3E}">
        <p14:creationId xmlns:p14="http://schemas.microsoft.com/office/powerpoint/2010/main" val="32888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4507-DE6E-4871-9A05-821CAB26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Learning Control Logic from Physical Logic</a:t>
            </a:r>
          </a:p>
        </p:txBody>
      </p:sp>
      <p:pic>
        <p:nvPicPr>
          <p:cNvPr id="6" name="Picture 5" descr="A picture containing toy, box&#10;&#10;Description automatically generated">
            <a:extLst>
              <a:ext uri="{FF2B5EF4-FFF2-40B4-BE49-F238E27FC236}">
                <a16:creationId xmlns:a16="http://schemas.microsoft.com/office/drawing/2014/main" id="{E2B43622-EAC8-407C-BA19-0A19092B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5143500"/>
            <a:ext cx="9144000" cy="4236007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EC9EFBC-CC16-46AE-9469-4CB886D6C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2118"/>
            <a:ext cx="9144000" cy="38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4507-DE6E-4871-9A05-821CAB26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Autofit/>
          </a:bodyPr>
          <a:lstStyle/>
          <a:p>
            <a:r>
              <a:rPr lang="en-US" sz="2800" dirty="0"/>
              <a:t>Physical Logic is Related to the System Physics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133C49-EF3A-47A5-91A4-23000B2B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96196" y="-2893889"/>
            <a:ext cx="9144000" cy="3801382"/>
          </a:xfrm>
          <a:prstGeom prst="rect">
            <a:avLst/>
          </a:prstGeom>
        </p:spPr>
      </p:pic>
      <p:pic>
        <p:nvPicPr>
          <p:cNvPr id="6" name="Picture 5" descr="A picture containing toy, box&#10;&#10;Description automatically generated">
            <a:extLst>
              <a:ext uri="{FF2B5EF4-FFF2-40B4-BE49-F238E27FC236}">
                <a16:creationId xmlns:a16="http://schemas.microsoft.com/office/drawing/2014/main" id="{E2B43622-EAC8-407C-BA19-0A19092B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493"/>
            <a:ext cx="9144000" cy="42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55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209413-F663-47E4-A43E-AE4C3275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73844"/>
            <a:ext cx="8058150" cy="9941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A Few Things to Discover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3D6949-65C7-439B-BCDF-E67358B12F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What is the nominal chiller tonnage?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Is the design intent for the condenser water system constant volume or variable volume?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Will the design intent be realized based on your field observations?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Is the system off or is the system running but the tower fans are off because they are cycling due to the system being at low load?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What type of cooling tower is this (forced draft, counter flow, etc.)?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AE43A-3523-4D63-A0C5-28DCF61A77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800" dirty="0">
                <a:solidFill>
                  <a:schemeClr val="bg1"/>
                </a:solidFill>
              </a:rPr>
              <a:t>What type of drive system does the cooling tower have?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800" dirty="0">
                <a:solidFill>
                  <a:schemeClr val="bg1"/>
                </a:solidFill>
              </a:rPr>
              <a:t>What is the blue box on the cooling tower and why is it required?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800" dirty="0">
                <a:solidFill>
                  <a:schemeClr val="bg1"/>
                </a:solidFill>
              </a:rPr>
              <a:t>Does the piping configuration for the cooling tower cells have the potential to impact their performance?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800" dirty="0">
                <a:solidFill>
                  <a:schemeClr val="bg1"/>
                </a:solidFill>
              </a:rPr>
              <a:t>What is used to control the cooling tower water level?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DE Primary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F0"/>
      </a:hlink>
      <a:folHlink>
        <a:srgbClr val="6565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-03-12 FDE Black Wide v2.potx" id="{7C64AA09-0EF0-4CFA-8F2A-0ED36C8CC398}" vid="{9CAA7DCB-1FAC-446E-A82F-95DD5C1D90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WET PowerPoint Template</Template>
  <TotalTime>3725</TotalTime>
  <Words>492</Words>
  <Application>Microsoft Office PowerPoint</Application>
  <PresentationFormat>On-screen Show (16:9)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din</vt:lpstr>
      <vt:lpstr>DIN-Light</vt:lpstr>
      <vt:lpstr>DIN-Medium</vt:lpstr>
      <vt:lpstr>DIN-Regular</vt:lpstr>
      <vt:lpstr>Office Theme</vt:lpstr>
      <vt:lpstr>Office Theme</vt:lpstr>
      <vt:lpstr>Existing Building Commissioning Workshop: Series 16, Session 4</vt:lpstr>
      <vt:lpstr>Three-way Switch Logic</vt:lpstr>
      <vt:lpstr>Three-way Switch Logic</vt:lpstr>
      <vt:lpstr>Three-way Switch Logic</vt:lpstr>
      <vt:lpstr>Three-way Switch Logic</vt:lpstr>
      <vt:lpstr>Does Anyone Want to Share?</vt:lpstr>
      <vt:lpstr>Learning Control Logic from Physical Logic</vt:lpstr>
      <vt:lpstr>Physical Logic is Related to the System Physics</vt:lpstr>
      <vt:lpstr>A Few Things to Discover</vt:lpstr>
      <vt:lpstr>PowerPoint Presentation</vt:lpstr>
      <vt:lpstr>A Few General Cooling Tower Questions</vt:lpstr>
      <vt:lpstr>How Well is Water Being Distributed </vt:lpstr>
      <vt:lpstr>Your Assignment</vt:lpstr>
      <vt:lpstr>How Does the Level Control System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Stroupe, Ryan</dc:creator>
  <cp:lastModifiedBy>David Sellers</cp:lastModifiedBy>
  <cp:revision>46</cp:revision>
  <dcterms:created xsi:type="dcterms:W3CDTF">2019-02-04T22:06:06Z</dcterms:created>
  <dcterms:modified xsi:type="dcterms:W3CDTF">2020-11-12T15:14:13Z</dcterms:modified>
</cp:coreProperties>
</file>