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1"/>
  </p:sldMasterIdLst>
  <p:notesMasterIdLst>
    <p:notesMasterId r:id="rId4"/>
  </p:notesMasterIdLst>
  <p:sldIdLst>
    <p:sldId id="260" r:id="rId2"/>
    <p:sldId id="261" r:id="rId3"/>
  </p:sldIdLst>
  <p:sldSz cx="21945600" cy="10972800"/>
  <p:notesSz cx="6858000" cy="9144000"/>
  <p:defaultTextStyle>
    <a:defPPr>
      <a:defRPr lang="en-US"/>
    </a:defPPr>
    <a:lvl1pPr marL="0" algn="l" defTabSz="1746447" rtl="0" eaLnBrk="1" latinLnBrk="0" hangingPunct="1">
      <a:defRPr sz="3472" kern="1200">
        <a:solidFill>
          <a:schemeClr val="tx1"/>
        </a:solidFill>
        <a:latin typeface="+mn-lt"/>
        <a:ea typeface="+mn-ea"/>
        <a:cs typeface="+mn-cs"/>
      </a:defRPr>
    </a:lvl1pPr>
    <a:lvl2pPr marL="873226" algn="l" defTabSz="1746447" rtl="0" eaLnBrk="1" latinLnBrk="0" hangingPunct="1">
      <a:defRPr sz="3472" kern="1200">
        <a:solidFill>
          <a:schemeClr val="tx1"/>
        </a:solidFill>
        <a:latin typeface="+mn-lt"/>
        <a:ea typeface="+mn-ea"/>
        <a:cs typeface="+mn-cs"/>
      </a:defRPr>
    </a:lvl2pPr>
    <a:lvl3pPr marL="1746447" algn="l" defTabSz="1746447" rtl="0" eaLnBrk="1" latinLnBrk="0" hangingPunct="1">
      <a:defRPr sz="3472" kern="1200">
        <a:solidFill>
          <a:schemeClr val="tx1"/>
        </a:solidFill>
        <a:latin typeface="+mn-lt"/>
        <a:ea typeface="+mn-ea"/>
        <a:cs typeface="+mn-cs"/>
      </a:defRPr>
    </a:lvl3pPr>
    <a:lvl4pPr marL="2619673" algn="l" defTabSz="1746447" rtl="0" eaLnBrk="1" latinLnBrk="0" hangingPunct="1">
      <a:defRPr sz="3472" kern="1200">
        <a:solidFill>
          <a:schemeClr val="tx1"/>
        </a:solidFill>
        <a:latin typeface="+mn-lt"/>
        <a:ea typeface="+mn-ea"/>
        <a:cs typeface="+mn-cs"/>
      </a:defRPr>
    </a:lvl4pPr>
    <a:lvl5pPr marL="3492898" algn="l" defTabSz="1746447" rtl="0" eaLnBrk="1" latinLnBrk="0" hangingPunct="1">
      <a:defRPr sz="3472" kern="1200">
        <a:solidFill>
          <a:schemeClr val="tx1"/>
        </a:solidFill>
        <a:latin typeface="+mn-lt"/>
        <a:ea typeface="+mn-ea"/>
        <a:cs typeface="+mn-cs"/>
      </a:defRPr>
    </a:lvl5pPr>
    <a:lvl6pPr marL="4366120" algn="l" defTabSz="1746447" rtl="0" eaLnBrk="1" latinLnBrk="0" hangingPunct="1">
      <a:defRPr sz="3472" kern="1200">
        <a:solidFill>
          <a:schemeClr val="tx1"/>
        </a:solidFill>
        <a:latin typeface="+mn-lt"/>
        <a:ea typeface="+mn-ea"/>
        <a:cs typeface="+mn-cs"/>
      </a:defRPr>
    </a:lvl6pPr>
    <a:lvl7pPr marL="5239345" algn="l" defTabSz="1746447" rtl="0" eaLnBrk="1" latinLnBrk="0" hangingPunct="1">
      <a:defRPr sz="3472" kern="1200">
        <a:solidFill>
          <a:schemeClr val="tx1"/>
        </a:solidFill>
        <a:latin typeface="+mn-lt"/>
        <a:ea typeface="+mn-ea"/>
        <a:cs typeface="+mn-cs"/>
      </a:defRPr>
    </a:lvl7pPr>
    <a:lvl8pPr marL="6112571" algn="l" defTabSz="1746447" rtl="0" eaLnBrk="1" latinLnBrk="0" hangingPunct="1">
      <a:defRPr sz="3472" kern="1200">
        <a:solidFill>
          <a:schemeClr val="tx1"/>
        </a:solidFill>
        <a:latin typeface="+mn-lt"/>
        <a:ea typeface="+mn-ea"/>
        <a:cs typeface="+mn-cs"/>
      </a:defRPr>
    </a:lvl8pPr>
    <a:lvl9pPr marL="6985792" algn="l" defTabSz="1746447" rtl="0" eaLnBrk="1" latinLnBrk="0" hangingPunct="1">
      <a:defRPr sz="34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FFC"/>
    <a:srgbClr val="00FF00"/>
    <a:srgbClr val="00CC66"/>
    <a:srgbClr val="FF6600"/>
    <a:srgbClr val="FFA100"/>
    <a:srgbClr val="3333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67" autoAdjust="0"/>
    <p:restoredTop sz="94410" autoAdjust="0"/>
  </p:normalViewPr>
  <p:slideViewPr>
    <p:cSldViewPr showGuides="1">
      <p:cViewPr varScale="1">
        <p:scale>
          <a:sx n="63" d="100"/>
          <a:sy n="63" d="100"/>
        </p:scale>
        <p:origin x="132" y="66"/>
      </p:cViewPr>
      <p:guideLst>
        <p:guide orient="horz" pos="3456"/>
        <p:guide pos="6912"/>
      </p:guideLst>
    </p:cSldViewPr>
  </p:slideViewPr>
  <p:notesTextViewPr>
    <p:cViewPr>
      <p:scale>
        <a:sx n="1" d="1"/>
        <a:sy n="1" d="1"/>
      </p:scale>
      <p:origin x="0" y="0"/>
    </p:cViewPr>
  </p:notesTextViewPr>
  <p:sorterViewPr>
    <p:cViewPr>
      <p:scale>
        <a:sx n="100" d="100"/>
        <a:sy n="100" d="100"/>
      </p:scale>
      <p:origin x="0" y="0"/>
    </p:cViewPr>
  </p:sorter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1BA9E-1171-4165-A481-77C66EB18561}" type="datetimeFigureOut">
              <a:rPr lang="en-US" smtClean="0"/>
              <a:t>2/13/2019</a:t>
            </a:fld>
            <a:endParaRPr lang="en-US"/>
          </a:p>
        </p:txBody>
      </p:sp>
      <p:sp>
        <p:nvSpPr>
          <p:cNvPr id="4" name="Slide Image Placeholder 3"/>
          <p:cNvSpPr>
            <a:spLocks noGrp="1" noRot="1" noChangeAspect="1"/>
          </p:cNvSpPr>
          <p:nvPr>
            <p:ph type="sldImg" idx="2"/>
          </p:nvPr>
        </p:nvSpPr>
        <p:spPr>
          <a:xfrm>
            <a:off x="0" y="685800"/>
            <a:ext cx="6858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736FBA-0C09-4CF4-942D-A0EEA4E32234}" type="slidenum">
              <a:rPr lang="en-US" smtClean="0"/>
              <a:t>‹#›</a:t>
            </a:fld>
            <a:endParaRPr lang="en-US"/>
          </a:p>
        </p:txBody>
      </p:sp>
    </p:spTree>
    <p:extLst>
      <p:ext uri="{BB962C8B-B14F-4D97-AF65-F5344CB8AC3E}">
        <p14:creationId xmlns:p14="http://schemas.microsoft.com/office/powerpoint/2010/main" val="3408061187"/>
      </p:ext>
    </p:extLst>
  </p:cSld>
  <p:clrMap bg1="lt1" tx1="dk1" bg2="lt2" tx2="dk2" accent1="accent1" accent2="accent2" accent3="accent3" accent4="accent4" accent5="accent5" accent6="accent6" hlink="hlink" folHlink="folHlink"/>
  <p:notesStyle>
    <a:lvl1pPr marL="0" algn="l" defTabSz="1746447" rtl="0" eaLnBrk="1" latinLnBrk="0" hangingPunct="1">
      <a:defRPr sz="2314" kern="1200">
        <a:solidFill>
          <a:schemeClr val="tx1"/>
        </a:solidFill>
        <a:latin typeface="+mn-lt"/>
        <a:ea typeface="+mn-ea"/>
        <a:cs typeface="+mn-cs"/>
      </a:defRPr>
    </a:lvl1pPr>
    <a:lvl2pPr marL="873226" algn="l" defTabSz="1746447" rtl="0" eaLnBrk="1" latinLnBrk="0" hangingPunct="1">
      <a:defRPr sz="2314" kern="1200">
        <a:solidFill>
          <a:schemeClr val="tx1"/>
        </a:solidFill>
        <a:latin typeface="+mn-lt"/>
        <a:ea typeface="+mn-ea"/>
        <a:cs typeface="+mn-cs"/>
      </a:defRPr>
    </a:lvl2pPr>
    <a:lvl3pPr marL="1746447" algn="l" defTabSz="1746447" rtl="0" eaLnBrk="1" latinLnBrk="0" hangingPunct="1">
      <a:defRPr sz="2314" kern="1200">
        <a:solidFill>
          <a:schemeClr val="tx1"/>
        </a:solidFill>
        <a:latin typeface="+mn-lt"/>
        <a:ea typeface="+mn-ea"/>
        <a:cs typeface="+mn-cs"/>
      </a:defRPr>
    </a:lvl3pPr>
    <a:lvl4pPr marL="2619673" algn="l" defTabSz="1746447" rtl="0" eaLnBrk="1" latinLnBrk="0" hangingPunct="1">
      <a:defRPr sz="2314" kern="1200">
        <a:solidFill>
          <a:schemeClr val="tx1"/>
        </a:solidFill>
        <a:latin typeface="+mn-lt"/>
        <a:ea typeface="+mn-ea"/>
        <a:cs typeface="+mn-cs"/>
      </a:defRPr>
    </a:lvl4pPr>
    <a:lvl5pPr marL="3492898" algn="l" defTabSz="1746447" rtl="0" eaLnBrk="1" latinLnBrk="0" hangingPunct="1">
      <a:defRPr sz="2314" kern="1200">
        <a:solidFill>
          <a:schemeClr val="tx1"/>
        </a:solidFill>
        <a:latin typeface="+mn-lt"/>
        <a:ea typeface="+mn-ea"/>
        <a:cs typeface="+mn-cs"/>
      </a:defRPr>
    </a:lvl5pPr>
    <a:lvl6pPr marL="4366120" algn="l" defTabSz="1746447" rtl="0" eaLnBrk="1" latinLnBrk="0" hangingPunct="1">
      <a:defRPr sz="2314" kern="1200">
        <a:solidFill>
          <a:schemeClr val="tx1"/>
        </a:solidFill>
        <a:latin typeface="+mn-lt"/>
        <a:ea typeface="+mn-ea"/>
        <a:cs typeface="+mn-cs"/>
      </a:defRPr>
    </a:lvl6pPr>
    <a:lvl7pPr marL="5239345" algn="l" defTabSz="1746447" rtl="0" eaLnBrk="1" latinLnBrk="0" hangingPunct="1">
      <a:defRPr sz="2314" kern="1200">
        <a:solidFill>
          <a:schemeClr val="tx1"/>
        </a:solidFill>
        <a:latin typeface="+mn-lt"/>
        <a:ea typeface="+mn-ea"/>
        <a:cs typeface="+mn-cs"/>
      </a:defRPr>
    </a:lvl7pPr>
    <a:lvl8pPr marL="6112571" algn="l" defTabSz="1746447" rtl="0" eaLnBrk="1" latinLnBrk="0" hangingPunct="1">
      <a:defRPr sz="2314" kern="1200">
        <a:solidFill>
          <a:schemeClr val="tx1"/>
        </a:solidFill>
        <a:latin typeface="+mn-lt"/>
        <a:ea typeface="+mn-ea"/>
        <a:cs typeface="+mn-cs"/>
      </a:defRPr>
    </a:lvl8pPr>
    <a:lvl9pPr marL="6985792" algn="l" defTabSz="1746447" rtl="0" eaLnBrk="1" latinLnBrk="0" hangingPunct="1">
      <a:defRPr sz="23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685800"/>
            <a:ext cx="6858000" cy="3429000"/>
          </a:xfrm>
        </p:spPr>
      </p:sp>
      <p:sp>
        <p:nvSpPr>
          <p:cNvPr id="3" name="Notes Placeholder 2"/>
          <p:cNvSpPr>
            <a:spLocks noGrp="1"/>
          </p:cNvSpPr>
          <p:nvPr>
            <p:ph type="body" idx="1"/>
          </p:nvPr>
        </p:nvSpPr>
        <p:spPr/>
        <p:txBody>
          <a:bodyPr/>
          <a:lstStyle/>
          <a:p>
            <a:r>
              <a:rPr lang="en-US" sz="2314" b="0" i="0" u="none" strike="noStrike" kern="1200" dirty="0">
                <a:solidFill>
                  <a:schemeClr val="tx1"/>
                </a:solidFill>
                <a:effectLst/>
                <a:latin typeface="+mn-lt"/>
                <a:ea typeface="+mn-ea"/>
                <a:cs typeface="+mn-cs"/>
              </a:rPr>
              <a:t>Bell and Gossett 2AD-es</a:t>
            </a:r>
            <a:r>
              <a:rPr lang="en-US" dirty="0"/>
              <a:t> </a:t>
            </a:r>
            <a:r>
              <a:rPr lang="en-US" sz="2314" b="0" i="0" u="none" strike="noStrike" kern="1200" dirty="0">
                <a:solidFill>
                  <a:schemeClr val="tx1"/>
                </a:solidFill>
                <a:effectLst/>
                <a:latin typeface="+mn-lt"/>
                <a:ea typeface="+mn-ea"/>
                <a:cs typeface="+mn-cs"/>
              </a:rPr>
              <a:t>Flow - </a:t>
            </a:r>
            <a:r>
              <a:rPr lang="en-US" dirty="0"/>
              <a:t> </a:t>
            </a:r>
            <a:r>
              <a:rPr lang="en-US" sz="2314" b="0" i="0" u="none" strike="noStrike" kern="1200" dirty="0">
                <a:solidFill>
                  <a:schemeClr val="tx1"/>
                </a:solidFill>
                <a:effectLst/>
                <a:latin typeface="+mn-lt"/>
                <a:ea typeface="+mn-ea"/>
                <a:cs typeface="+mn-cs"/>
              </a:rPr>
              <a:t>87.4</a:t>
            </a:r>
            <a:r>
              <a:rPr lang="en-US" dirty="0"/>
              <a:t> </a:t>
            </a:r>
            <a:r>
              <a:rPr lang="en-US" sz="2314" b="0" i="0" u="none" strike="noStrike" kern="1200" dirty="0">
                <a:solidFill>
                  <a:schemeClr val="tx1"/>
                </a:solidFill>
                <a:effectLst/>
                <a:latin typeface="+mn-lt"/>
                <a:ea typeface="+mn-ea"/>
                <a:cs typeface="+mn-cs"/>
              </a:rPr>
              <a:t>Head - </a:t>
            </a:r>
            <a:r>
              <a:rPr lang="en-US" dirty="0"/>
              <a:t> </a:t>
            </a:r>
            <a:r>
              <a:rPr lang="en-US" sz="2314" b="0" i="0" u="none" strike="noStrike" kern="1200" dirty="0">
                <a:solidFill>
                  <a:schemeClr val="tx1"/>
                </a:solidFill>
                <a:effectLst/>
                <a:latin typeface="+mn-lt"/>
                <a:ea typeface="+mn-ea"/>
                <a:cs typeface="+mn-cs"/>
              </a:rPr>
              <a:t>45.6</a:t>
            </a:r>
            <a:r>
              <a:rPr lang="en-US" dirty="0"/>
              <a:t> </a:t>
            </a:r>
            <a:r>
              <a:rPr lang="en-US" sz="2314" b="0" i="0" u="none" strike="noStrike" kern="1200" dirty="0">
                <a:solidFill>
                  <a:schemeClr val="tx1"/>
                </a:solidFill>
                <a:effectLst/>
                <a:latin typeface="+mn-lt"/>
                <a:ea typeface="+mn-ea"/>
                <a:cs typeface="+mn-cs"/>
              </a:rPr>
              <a:t>Speed - </a:t>
            </a:r>
            <a:r>
              <a:rPr lang="en-US" dirty="0"/>
              <a:t> </a:t>
            </a:r>
            <a:r>
              <a:rPr lang="en-US" sz="2314" b="0" i="0" u="none" strike="noStrike" kern="1200" dirty="0">
                <a:solidFill>
                  <a:schemeClr val="tx1"/>
                </a:solidFill>
                <a:effectLst/>
                <a:latin typeface="+mn-lt"/>
                <a:ea typeface="+mn-ea"/>
                <a:cs typeface="+mn-cs"/>
              </a:rPr>
              <a:t>1,750</a:t>
            </a:r>
            <a:r>
              <a:rPr lang="en-US" dirty="0"/>
              <a:t> </a:t>
            </a:r>
            <a:r>
              <a:rPr lang="en-US" sz="2314" b="0" i="0" u="none" strike="noStrike" kern="1200" dirty="0" err="1">
                <a:solidFill>
                  <a:schemeClr val="tx1"/>
                </a:solidFill>
                <a:effectLst/>
                <a:latin typeface="+mn-lt"/>
                <a:ea typeface="+mn-ea"/>
                <a:cs typeface="+mn-cs"/>
              </a:rPr>
              <a:t>Bhp</a:t>
            </a:r>
            <a:r>
              <a:rPr lang="en-US" sz="2314" b="0" i="0" u="none" strike="noStrike" kern="1200" dirty="0">
                <a:solidFill>
                  <a:schemeClr val="tx1"/>
                </a:solidFill>
                <a:effectLst/>
                <a:latin typeface="+mn-lt"/>
                <a:ea typeface="+mn-ea"/>
                <a:cs typeface="+mn-cs"/>
              </a:rPr>
              <a:t> - </a:t>
            </a:r>
            <a:r>
              <a:rPr lang="en-US" dirty="0"/>
              <a:t> </a:t>
            </a:r>
            <a:r>
              <a:rPr lang="en-US" sz="2314" b="0" i="0" u="none" strike="noStrike" kern="1200" dirty="0">
                <a:solidFill>
                  <a:schemeClr val="tx1"/>
                </a:solidFill>
                <a:effectLst/>
                <a:latin typeface="+mn-lt"/>
                <a:ea typeface="+mn-ea"/>
                <a:cs typeface="+mn-cs"/>
              </a:rPr>
              <a:t>1.3</a:t>
            </a:r>
            <a:r>
              <a:rPr lang="en-US" dirty="0"/>
              <a:t> </a:t>
            </a:r>
            <a:r>
              <a:rPr lang="en-US" sz="2314" b="0" i="0" u="none" strike="noStrike" kern="1200" dirty="0">
                <a:solidFill>
                  <a:schemeClr val="tx1"/>
                </a:solidFill>
                <a:effectLst/>
                <a:latin typeface="+mn-lt"/>
                <a:ea typeface="+mn-ea"/>
                <a:cs typeface="+mn-cs"/>
              </a:rPr>
              <a:t>Efficiency - </a:t>
            </a:r>
            <a:r>
              <a:rPr lang="en-US" dirty="0"/>
              <a:t> </a:t>
            </a:r>
            <a:r>
              <a:rPr lang="en-US" sz="2314" b="0" i="0" u="none" strike="noStrike" kern="1200" dirty="0">
                <a:solidFill>
                  <a:schemeClr val="tx1"/>
                </a:solidFill>
                <a:effectLst/>
                <a:latin typeface="+mn-lt"/>
                <a:ea typeface="+mn-ea"/>
                <a:cs typeface="+mn-cs"/>
              </a:rPr>
              <a:t>75.9%</a:t>
            </a:r>
            <a:r>
              <a:rPr lang="en-US" dirty="0"/>
              <a:t> </a:t>
            </a:r>
            <a:r>
              <a:rPr lang="en-US" sz="2314" b="0" i="0" u="none" strike="noStrike" kern="1200" dirty="0">
                <a:solidFill>
                  <a:schemeClr val="tx1"/>
                </a:solidFill>
                <a:effectLst/>
                <a:latin typeface="+mn-lt"/>
                <a:ea typeface="+mn-ea"/>
                <a:cs typeface="+mn-cs"/>
              </a:rPr>
              <a:t>Motor </a:t>
            </a:r>
            <a:r>
              <a:rPr lang="en-US" sz="2314" b="0" i="0" u="none" strike="noStrike" kern="1200" dirty="0" err="1">
                <a:solidFill>
                  <a:schemeClr val="tx1"/>
                </a:solidFill>
                <a:effectLst/>
                <a:latin typeface="+mn-lt"/>
                <a:ea typeface="+mn-ea"/>
                <a:cs typeface="+mn-cs"/>
              </a:rPr>
              <a:t>hp</a:t>
            </a:r>
            <a:r>
              <a:rPr lang="en-US" sz="2314" b="0" i="0" u="none" strike="noStrike" kern="1200" dirty="0">
                <a:solidFill>
                  <a:schemeClr val="tx1"/>
                </a:solidFill>
                <a:effectLst/>
                <a:latin typeface="+mn-lt"/>
                <a:ea typeface="+mn-ea"/>
                <a:cs typeface="+mn-cs"/>
              </a:rPr>
              <a:t> - </a:t>
            </a:r>
            <a:r>
              <a:rPr lang="en-US" dirty="0"/>
              <a:t> </a:t>
            </a:r>
            <a:r>
              <a:rPr lang="en-US" sz="2314" b="0" i="0" u="none" strike="noStrike" kern="1200" dirty="0">
                <a:solidFill>
                  <a:schemeClr val="tx1"/>
                </a:solidFill>
                <a:effectLst/>
                <a:latin typeface="+mn-lt"/>
                <a:ea typeface="+mn-ea"/>
                <a:cs typeface="+mn-cs"/>
              </a:rPr>
              <a:t>2</a:t>
            </a:r>
            <a:r>
              <a:rPr lang="en-US" dirty="0"/>
              <a:t> </a:t>
            </a:r>
          </a:p>
        </p:txBody>
      </p:sp>
      <p:sp>
        <p:nvSpPr>
          <p:cNvPr id="4" name="Slide Number Placeholder 3"/>
          <p:cNvSpPr>
            <a:spLocks noGrp="1"/>
          </p:cNvSpPr>
          <p:nvPr>
            <p:ph type="sldNum" sz="quarter" idx="10"/>
          </p:nvPr>
        </p:nvSpPr>
        <p:spPr/>
        <p:txBody>
          <a:bodyPr/>
          <a:lstStyle/>
          <a:p>
            <a:fld id="{EC736FBA-0C09-4CF4-942D-A0EEA4E32234}" type="slidenum">
              <a:rPr lang="en-US" smtClean="0"/>
              <a:t>1</a:t>
            </a:fld>
            <a:endParaRPr lang="en-US"/>
          </a:p>
        </p:txBody>
      </p:sp>
    </p:spTree>
    <p:extLst>
      <p:ext uri="{BB962C8B-B14F-4D97-AF65-F5344CB8AC3E}">
        <p14:creationId xmlns:p14="http://schemas.microsoft.com/office/powerpoint/2010/main" val="245918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685800"/>
            <a:ext cx="6858000" cy="3429000"/>
          </a:xfrm>
        </p:spPr>
      </p:sp>
      <p:sp>
        <p:nvSpPr>
          <p:cNvPr id="3" name="Notes Placeholder 2"/>
          <p:cNvSpPr>
            <a:spLocks noGrp="1"/>
          </p:cNvSpPr>
          <p:nvPr>
            <p:ph type="body" idx="1"/>
          </p:nvPr>
        </p:nvSpPr>
        <p:spPr/>
        <p:txBody>
          <a:bodyPr/>
          <a:lstStyle/>
          <a:p>
            <a:r>
              <a:rPr lang="en-US" sz="2314" b="0" i="0" u="none" strike="noStrike" kern="1200" dirty="0">
                <a:solidFill>
                  <a:schemeClr val="tx1"/>
                </a:solidFill>
                <a:effectLst/>
                <a:latin typeface="+mn-lt"/>
                <a:ea typeface="+mn-ea"/>
                <a:cs typeface="+mn-cs"/>
              </a:rPr>
              <a:t>Bell and Gossett 2AD-es</a:t>
            </a:r>
            <a:r>
              <a:rPr lang="en-US" dirty="0"/>
              <a:t> </a:t>
            </a:r>
            <a:r>
              <a:rPr lang="en-US" sz="2314" b="0" i="0" u="none" strike="noStrike" kern="1200" dirty="0">
                <a:solidFill>
                  <a:schemeClr val="tx1"/>
                </a:solidFill>
                <a:effectLst/>
                <a:latin typeface="+mn-lt"/>
                <a:ea typeface="+mn-ea"/>
                <a:cs typeface="+mn-cs"/>
              </a:rPr>
              <a:t>Flow - </a:t>
            </a:r>
            <a:r>
              <a:rPr lang="en-US" dirty="0"/>
              <a:t> </a:t>
            </a:r>
            <a:r>
              <a:rPr lang="en-US" sz="2314" b="0" i="0" u="none" strike="noStrike" kern="1200" dirty="0">
                <a:solidFill>
                  <a:schemeClr val="tx1"/>
                </a:solidFill>
                <a:effectLst/>
                <a:latin typeface="+mn-lt"/>
                <a:ea typeface="+mn-ea"/>
                <a:cs typeface="+mn-cs"/>
              </a:rPr>
              <a:t>87.4</a:t>
            </a:r>
            <a:r>
              <a:rPr lang="en-US" dirty="0"/>
              <a:t> </a:t>
            </a:r>
            <a:r>
              <a:rPr lang="en-US" sz="2314" b="0" i="0" u="none" strike="noStrike" kern="1200" dirty="0">
                <a:solidFill>
                  <a:schemeClr val="tx1"/>
                </a:solidFill>
                <a:effectLst/>
                <a:latin typeface="+mn-lt"/>
                <a:ea typeface="+mn-ea"/>
                <a:cs typeface="+mn-cs"/>
              </a:rPr>
              <a:t>Head - </a:t>
            </a:r>
            <a:r>
              <a:rPr lang="en-US" dirty="0"/>
              <a:t> </a:t>
            </a:r>
            <a:r>
              <a:rPr lang="en-US" sz="2314" b="0" i="0" u="none" strike="noStrike" kern="1200" dirty="0">
                <a:solidFill>
                  <a:schemeClr val="tx1"/>
                </a:solidFill>
                <a:effectLst/>
                <a:latin typeface="+mn-lt"/>
                <a:ea typeface="+mn-ea"/>
                <a:cs typeface="+mn-cs"/>
              </a:rPr>
              <a:t>45.6</a:t>
            </a:r>
            <a:r>
              <a:rPr lang="en-US" dirty="0"/>
              <a:t> </a:t>
            </a:r>
            <a:r>
              <a:rPr lang="en-US" sz="2314" b="0" i="0" u="none" strike="noStrike" kern="1200" dirty="0">
                <a:solidFill>
                  <a:schemeClr val="tx1"/>
                </a:solidFill>
                <a:effectLst/>
                <a:latin typeface="+mn-lt"/>
                <a:ea typeface="+mn-ea"/>
                <a:cs typeface="+mn-cs"/>
              </a:rPr>
              <a:t>Speed - </a:t>
            </a:r>
            <a:r>
              <a:rPr lang="en-US" dirty="0"/>
              <a:t> </a:t>
            </a:r>
            <a:r>
              <a:rPr lang="en-US" sz="2314" b="0" i="0" u="none" strike="noStrike" kern="1200" dirty="0">
                <a:solidFill>
                  <a:schemeClr val="tx1"/>
                </a:solidFill>
                <a:effectLst/>
                <a:latin typeface="+mn-lt"/>
                <a:ea typeface="+mn-ea"/>
                <a:cs typeface="+mn-cs"/>
              </a:rPr>
              <a:t>1,750</a:t>
            </a:r>
            <a:r>
              <a:rPr lang="en-US" dirty="0"/>
              <a:t> </a:t>
            </a:r>
            <a:r>
              <a:rPr lang="en-US" sz="2314" b="0" i="0" u="none" strike="noStrike" kern="1200" dirty="0" err="1">
                <a:solidFill>
                  <a:schemeClr val="tx1"/>
                </a:solidFill>
                <a:effectLst/>
                <a:latin typeface="+mn-lt"/>
                <a:ea typeface="+mn-ea"/>
                <a:cs typeface="+mn-cs"/>
              </a:rPr>
              <a:t>Bhp</a:t>
            </a:r>
            <a:r>
              <a:rPr lang="en-US" sz="2314" b="0" i="0" u="none" strike="noStrike" kern="1200" dirty="0">
                <a:solidFill>
                  <a:schemeClr val="tx1"/>
                </a:solidFill>
                <a:effectLst/>
                <a:latin typeface="+mn-lt"/>
                <a:ea typeface="+mn-ea"/>
                <a:cs typeface="+mn-cs"/>
              </a:rPr>
              <a:t> - </a:t>
            </a:r>
            <a:r>
              <a:rPr lang="en-US" dirty="0"/>
              <a:t> </a:t>
            </a:r>
            <a:r>
              <a:rPr lang="en-US" sz="2314" b="0" i="0" u="none" strike="noStrike" kern="1200" dirty="0">
                <a:solidFill>
                  <a:schemeClr val="tx1"/>
                </a:solidFill>
                <a:effectLst/>
                <a:latin typeface="+mn-lt"/>
                <a:ea typeface="+mn-ea"/>
                <a:cs typeface="+mn-cs"/>
              </a:rPr>
              <a:t>1.3</a:t>
            </a:r>
            <a:r>
              <a:rPr lang="en-US" dirty="0"/>
              <a:t> </a:t>
            </a:r>
            <a:r>
              <a:rPr lang="en-US" sz="2314" b="0" i="0" u="none" strike="noStrike" kern="1200" dirty="0">
                <a:solidFill>
                  <a:schemeClr val="tx1"/>
                </a:solidFill>
                <a:effectLst/>
                <a:latin typeface="+mn-lt"/>
                <a:ea typeface="+mn-ea"/>
                <a:cs typeface="+mn-cs"/>
              </a:rPr>
              <a:t>Efficiency - </a:t>
            </a:r>
            <a:r>
              <a:rPr lang="en-US" dirty="0"/>
              <a:t> </a:t>
            </a:r>
            <a:r>
              <a:rPr lang="en-US" sz="2314" b="0" i="0" u="none" strike="noStrike" kern="1200" dirty="0">
                <a:solidFill>
                  <a:schemeClr val="tx1"/>
                </a:solidFill>
                <a:effectLst/>
                <a:latin typeface="+mn-lt"/>
                <a:ea typeface="+mn-ea"/>
                <a:cs typeface="+mn-cs"/>
              </a:rPr>
              <a:t>75.9%</a:t>
            </a:r>
            <a:r>
              <a:rPr lang="en-US" dirty="0"/>
              <a:t> </a:t>
            </a:r>
            <a:r>
              <a:rPr lang="en-US" sz="2314" b="0" i="0" u="none" strike="noStrike" kern="1200" dirty="0">
                <a:solidFill>
                  <a:schemeClr val="tx1"/>
                </a:solidFill>
                <a:effectLst/>
                <a:latin typeface="+mn-lt"/>
                <a:ea typeface="+mn-ea"/>
                <a:cs typeface="+mn-cs"/>
              </a:rPr>
              <a:t>Motor </a:t>
            </a:r>
            <a:r>
              <a:rPr lang="en-US" sz="2314" b="0" i="0" u="none" strike="noStrike" kern="1200" dirty="0" err="1">
                <a:solidFill>
                  <a:schemeClr val="tx1"/>
                </a:solidFill>
                <a:effectLst/>
                <a:latin typeface="+mn-lt"/>
                <a:ea typeface="+mn-ea"/>
                <a:cs typeface="+mn-cs"/>
              </a:rPr>
              <a:t>hp</a:t>
            </a:r>
            <a:r>
              <a:rPr lang="en-US" sz="2314" b="0" i="0" u="none" strike="noStrike" kern="1200" dirty="0">
                <a:solidFill>
                  <a:schemeClr val="tx1"/>
                </a:solidFill>
                <a:effectLst/>
                <a:latin typeface="+mn-lt"/>
                <a:ea typeface="+mn-ea"/>
                <a:cs typeface="+mn-cs"/>
              </a:rPr>
              <a:t> - </a:t>
            </a:r>
            <a:r>
              <a:rPr lang="en-US" dirty="0"/>
              <a:t> </a:t>
            </a:r>
            <a:r>
              <a:rPr lang="en-US" sz="2314" b="0" i="0" u="none" strike="noStrike" kern="1200" dirty="0">
                <a:solidFill>
                  <a:schemeClr val="tx1"/>
                </a:solidFill>
                <a:effectLst/>
                <a:latin typeface="+mn-lt"/>
                <a:ea typeface="+mn-ea"/>
                <a:cs typeface="+mn-cs"/>
              </a:rPr>
              <a:t>2</a:t>
            </a:r>
            <a:r>
              <a:rPr lang="en-US" dirty="0"/>
              <a:t> </a:t>
            </a:r>
          </a:p>
        </p:txBody>
      </p:sp>
      <p:sp>
        <p:nvSpPr>
          <p:cNvPr id="4" name="Slide Number Placeholder 3"/>
          <p:cNvSpPr>
            <a:spLocks noGrp="1"/>
          </p:cNvSpPr>
          <p:nvPr>
            <p:ph type="sldNum" sz="quarter" idx="10"/>
          </p:nvPr>
        </p:nvSpPr>
        <p:spPr/>
        <p:txBody>
          <a:bodyPr/>
          <a:lstStyle/>
          <a:p>
            <a:fld id="{EC736FBA-0C09-4CF4-942D-A0EEA4E32234}" type="slidenum">
              <a:rPr lang="en-US" smtClean="0"/>
              <a:t>2</a:t>
            </a:fld>
            <a:endParaRPr lang="en-US"/>
          </a:p>
        </p:txBody>
      </p:sp>
    </p:spTree>
    <p:extLst>
      <p:ext uri="{BB962C8B-B14F-4D97-AF65-F5344CB8AC3E}">
        <p14:creationId xmlns:p14="http://schemas.microsoft.com/office/powerpoint/2010/main" val="3768288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179043" y="8534409"/>
            <a:ext cx="5486400" cy="17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90946" name="Rectangle 2"/>
          <p:cNvSpPr>
            <a:spLocks noGrp="1" noChangeArrowheads="1"/>
          </p:cNvSpPr>
          <p:nvPr>
            <p:ph type="ctrTitle"/>
          </p:nvPr>
        </p:nvSpPr>
        <p:spPr>
          <a:xfrm>
            <a:off x="575311" y="2616209"/>
            <a:ext cx="18653760" cy="3261360"/>
          </a:xfrm>
        </p:spPr>
        <p:txBody>
          <a:bodyPr/>
          <a:lstStyle>
            <a:lvl1pPr>
              <a:defRPr b="1" i="1">
                <a:solidFill>
                  <a:schemeClr val="tx1"/>
                </a:solidFill>
              </a:defRPr>
            </a:lvl1pPr>
          </a:lstStyle>
          <a:p>
            <a:r>
              <a:rPr lang="en-US" dirty="0"/>
              <a:t>Click to edit Master title style</a:t>
            </a:r>
          </a:p>
        </p:txBody>
      </p:sp>
      <p:sp>
        <p:nvSpPr>
          <p:cNvPr id="1490948" name="Rectangle 4"/>
          <p:cNvSpPr>
            <a:spLocks noGrp="1" noChangeArrowheads="1"/>
          </p:cNvSpPr>
          <p:nvPr>
            <p:ph type="subTitle" sz="quarter" idx="1"/>
          </p:nvPr>
        </p:nvSpPr>
        <p:spPr>
          <a:xfrm>
            <a:off x="575315" y="6047743"/>
            <a:ext cx="18646141" cy="2382521"/>
          </a:xfrm>
        </p:spPr>
        <p:txBody>
          <a:bodyPr/>
          <a:lstStyle>
            <a:lvl1pPr marL="0" indent="0">
              <a:buFontTx/>
              <a:buNone/>
              <a:defRPr i="1">
                <a:solidFill>
                  <a:srgbClr val="9A0102"/>
                </a:solidFill>
              </a:defRPr>
            </a:lvl1pPr>
          </a:lstStyle>
          <a:p>
            <a:r>
              <a:rPr lang="en-US"/>
              <a:t>Click to edit Master subtitle style</a:t>
            </a:r>
          </a:p>
        </p:txBody>
      </p:sp>
      <p:pic>
        <p:nvPicPr>
          <p:cNvPr id="7" name="Picture 8" descr="2t.jpg                                                         00340C0AMacintosh HD                   BA577892:"/>
          <p:cNvPicPr>
            <a:picLocks noChangeAspect="1" noChangeArrowheads="1"/>
          </p:cNvPicPr>
          <p:nvPr/>
        </p:nvPicPr>
        <p:blipFill>
          <a:blip r:embed="rId3" cstate="print"/>
          <a:srcRect b="78769"/>
          <a:stretch>
            <a:fillRect/>
          </a:stretch>
        </p:blipFill>
        <p:spPr bwMode="auto">
          <a:xfrm>
            <a:off x="-45717" y="-22861"/>
            <a:ext cx="22037040" cy="2339341"/>
          </a:xfrm>
          <a:prstGeom prst="rect">
            <a:avLst/>
          </a:prstGeom>
          <a:noFill/>
          <a:ln w="9525">
            <a:noFill/>
            <a:miter lim="800000"/>
            <a:headEnd/>
            <a:tailEnd/>
          </a:ln>
        </p:spPr>
      </p:pic>
      <p:sp>
        <p:nvSpPr>
          <p:cNvPr id="8" name="Rectangle 3"/>
          <p:cNvSpPr>
            <a:spLocks noChangeArrowheads="1"/>
          </p:cNvSpPr>
          <p:nvPr/>
        </p:nvSpPr>
        <p:spPr bwMode="auto">
          <a:xfrm>
            <a:off x="575315" y="8468370"/>
            <a:ext cx="18646141" cy="2035163"/>
          </a:xfrm>
          <a:prstGeom prst="rect">
            <a:avLst/>
          </a:prstGeom>
          <a:noFill/>
          <a:ln w="9525">
            <a:noFill/>
            <a:miter lim="800000"/>
            <a:headEnd/>
            <a:tailEnd/>
          </a:ln>
          <a:effectLst/>
        </p:spPr>
        <p:txBody>
          <a:bodyPr lIns="135838" tIns="67918" rIns="135838" bIns="67918" anchor="ctr"/>
          <a:lstStyle/>
          <a:p>
            <a:pPr eaLnBrk="1" hangingPunct="1">
              <a:spcBef>
                <a:spcPts val="891"/>
              </a:spcBef>
            </a:pPr>
            <a:r>
              <a:rPr lang="en-US" sz="2700" dirty="0">
                <a:solidFill>
                  <a:srgbClr val="AA2526"/>
                </a:solidFill>
                <a:latin typeface="+mn-lt"/>
              </a:rPr>
              <a:t>Presented By:</a:t>
            </a:r>
            <a:br>
              <a:rPr lang="en-US" sz="2700" dirty="0">
                <a:solidFill>
                  <a:srgbClr val="AA2526"/>
                </a:solidFill>
                <a:latin typeface="+mn-lt"/>
              </a:rPr>
            </a:br>
            <a:r>
              <a:rPr lang="en-US" sz="2700" dirty="0">
                <a:solidFill>
                  <a:srgbClr val="AA2526"/>
                </a:solidFill>
                <a:latin typeface="+mn-lt"/>
              </a:rPr>
              <a:t>David Sellers, Senior Engineer</a:t>
            </a:r>
            <a:br>
              <a:rPr lang="en-US" sz="2700" dirty="0">
                <a:solidFill>
                  <a:srgbClr val="AA2526"/>
                </a:solidFill>
                <a:latin typeface="+mn-lt"/>
              </a:rPr>
            </a:br>
            <a:r>
              <a:rPr lang="en-US" sz="2700" dirty="0">
                <a:solidFill>
                  <a:srgbClr val="AA2526"/>
                </a:solidFill>
                <a:latin typeface="+mn-lt"/>
              </a:rPr>
              <a:t>Facility Dynamics Engineering</a:t>
            </a:r>
          </a:p>
        </p:txBody>
      </p:sp>
      <p:pic>
        <p:nvPicPr>
          <p:cNvPr id="10" name="Picture 8" descr="2t.jpg                                                         00340C0AMacintosh HD                   BA577892:"/>
          <p:cNvPicPr>
            <a:picLocks noChangeAspect="1" noChangeArrowheads="1"/>
          </p:cNvPicPr>
          <p:nvPr userDrawn="1"/>
        </p:nvPicPr>
        <p:blipFill>
          <a:blip r:embed="rId3" cstate="print"/>
          <a:srcRect b="78769"/>
          <a:stretch>
            <a:fillRect/>
          </a:stretch>
        </p:blipFill>
        <p:spPr bwMode="auto">
          <a:xfrm>
            <a:off x="-45717" y="-22861"/>
            <a:ext cx="22037040" cy="2339341"/>
          </a:xfrm>
          <a:prstGeom prst="rect">
            <a:avLst/>
          </a:prstGeom>
          <a:noFill/>
          <a:ln w="9525">
            <a:noFill/>
            <a:miter lim="800000"/>
            <a:headEnd/>
            <a:tailEnd/>
          </a:ln>
        </p:spPr>
      </p:pic>
    </p:spTree>
    <p:extLst>
      <p:ext uri="{BB962C8B-B14F-4D97-AF65-F5344CB8AC3E}">
        <p14:creationId xmlns:p14="http://schemas.microsoft.com/office/powerpoint/2010/main" val="155737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rgbClr val="FFA100"/>
                </a:solidFill>
              </a:defRPr>
            </a:lvl2pPr>
            <a:lvl3pPr>
              <a:defRPr>
                <a:solidFill>
                  <a:srgbClr val="FFA100"/>
                </a:solidFill>
              </a:defRPr>
            </a:lvl3pPr>
            <a:lvl4pPr>
              <a:defRPr>
                <a:solidFill>
                  <a:srgbClr val="FFA100"/>
                </a:solidFill>
              </a:defRPr>
            </a:lvl4pPr>
            <a:lvl5pPr>
              <a:defRPr>
                <a:solidFill>
                  <a:srgbClr val="FFA1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2391072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genda Ite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67557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283" y="2560323"/>
            <a:ext cx="9692640" cy="7241541"/>
          </a:xfrm>
        </p:spPr>
        <p:txBody>
          <a:bodyPr>
            <a:normAutofit/>
          </a:bodyPr>
          <a:lstStyle>
            <a:lvl1pPr>
              <a:defRPr sz="3000"/>
            </a:lvl1pPr>
            <a:lvl2pPr>
              <a:defRPr sz="3000"/>
            </a:lvl2pPr>
            <a:lvl3pPr>
              <a:defRPr sz="3000"/>
            </a:lvl3pPr>
            <a:lvl4pPr>
              <a:defRPr sz="3000"/>
            </a:lvl4pPr>
            <a:lvl5pPr>
              <a:defRPr sz="30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55684" y="2560323"/>
            <a:ext cx="9692640" cy="7241541"/>
          </a:xfrm>
        </p:spPr>
        <p:txBody>
          <a:bodyPr>
            <a:normAutofit/>
          </a:bodyPr>
          <a:lstStyle>
            <a:lvl1pPr>
              <a:defRPr sz="3000"/>
            </a:lvl1pPr>
            <a:lvl2pPr>
              <a:defRPr sz="3000"/>
            </a:lvl2pPr>
            <a:lvl3pPr>
              <a:defRPr sz="3000"/>
            </a:lvl3pPr>
            <a:lvl4pPr>
              <a:defRPr sz="3000"/>
            </a:lvl4pPr>
            <a:lvl5pPr>
              <a:defRPr sz="30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p>
            <a:r>
              <a:rPr lang="en-US"/>
              <a:t>Tab 3-6 - Refrigeration Cycles</a:t>
            </a:r>
            <a:endParaRPr lang="en-US" dirty="0"/>
          </a:p>
        </p:txBody>
      </p:sp>
      <p:sp>
        <p:nvSpPr>
          <p:cNvPr id="7" name="Slide Number Placeholder 6"/>
          <p:cNvSpPr>
            <a:spLocks noGrp="1"/>
          </p:cNvSpPr>
          <p:nvPr>
            <p:ph type="sldNum" sz="quarter" idx="11"/>
          </p:nvPr>
        </p:nvSpPr>
        <p:spPr/>
        <p:txBody>
          <a:bodyPr/>
          <a:lstStyle/>
          <a:p>
            <a:fld id="{E347D01F-1A12-4043-9E52-C5C412E1DD77}" type="slidenum">
              <a:rPr lang="en-US" smtClean="0"/>
              <a:pPr/>
              <a:t>‹#›</a:t>
            </a:fld>
            <a:endParaRPr lang="en-US"/>
          </a:p>
        </p:txBody>
      </p:sp>
    </p:spTree>
    <p:extLst>
      <p:ext uri="{BB962C8B-B14F-4D97-AF65-F5344CB8AC3E}">
        <p14:creationId xmlns:p14="http://schemas.microsoft.com/office/powerpoint/2010/main" val="251056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92" y="2456185"/>
            <a:ext cx="9696453" cy="1023620"/>
          </a:xfrm>
        </p:spPr>
        <p:txBody>
          <a:bodyPr anchor="b"/>
          <a:lstStyle>
            <a:lvl1pPr marL="0" indent="0">
              <a:buNone/>
              <a:defRPr sz="3500" b="1"/>
            </a:lvl1pPr>
            <a:lvl2pPr marL="679194" indent="0">
              <a:buNone/>
              <a:defRPr sz="3000" b="1"/>
            </a:lvl2pPr>
            <a:lvl3pPr marL="1358384" indent="0">
              <a:buNone/>
              <a:defRPr sz="2700" b="1"/>
            </a:lvl3pPr>
            <a:lvl4pPr marL="2037578" indent="0">
              <a:buNone/>
              <a:defRPr sz="2400" b="1"/>
            </a:lvl4pPr>
            <a:lvl5pPr marL="2716771" indent="0">
              <a:buNone/>
              <a:defRPr sz="2400" b="1"/>
            </a:lvl5pPr>
            <a:lvl6pPr marL="3395962" indent="0">
              <a:buNone/>
              <a:defRPr sz="2400" b="1"/>
            </a:lvl6pPr>
            <a:lvl7pPr marL="4075155" indent="0">
              <a:buNone/>
              <a:defRPr sz="2400" b="1"/>
            </a:lvl7pPr>
            <a:lvl8pPr marL="4754349" indent="0">
              <a:buNone/>
              <a:defRPr sz="2400" b="1"/>
            </a:lvl8pPr>
            <a:lvl9pPr marL="5433539" indent="0">
              <a:buNone/>
              <a:defRPr sz="2400" b="1"/>
            </a:lvl9pPr>
          </a:lstStyle>
          <a:p>
            <a:pPr lvl="0"/>
            <a:r>
              <a:rPr lang="en-US"/>
              <a:t>Click to edit Master text styles</a:t>
            </a:r>
          </a:p>
        </p:txBody>
      </p:sp>
      <p:sp>
        <p:nvSpPr>
          <p:cNvPr id="4" name="Content Placeholder 3"/>
          <p:cNvSpPr>
            <a:spLocks noGrp="1"/>
          </p:cNvSpPr>
          <p:nvPr>
            <p:ph sz="half" idx="2"/>
          </p:nvPr>
        </p:nvSpPr>
        <p:spPr>
          <a:xfrm>
            <a:off x="1097292" y="3479801"/>
            <a:ext cx="9696453" cy="6322061"/>
          </a:xfrm>
        </p:spPr>
        <p:txBody>
          <a:bodyPr>
            <a:normAutofit/>
          </a:bodyPr>
          <a:lstStyle>
            <a:lvl1pPr>
              <a:defRPr sz="3000"/>
            </a:lvl1pPr>
            <a:lvl2pPr>
              <a:defRPr sz="3000"/>
            </a:lvl2pPr>
            <a:lvl3pPr>
              <a:defRPr sz="3000"/>
            </a:lvl3pPr>
            <a:lvl4pPr>
              <a:defRPr sz="3000"/>
            </a:lvl4pPr>
            <a:lvl5pPr>
              <a:defRPr sz="30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48081" y="2456185"/>
            <a:ext cx="9700261" cy="1023620"/>
          </a:xfrm>
        </p:spPr>
        <p:txBody>
          <a:bodyPr anchor="b"/>
          <a:lstStyle>
            <a:lvl1pPr marL="0" indent="0">
              <a:buNone/>
              <a:defRPr sz="3500" b="1"/>
            </a:lvl1pPr>
            <a:lvl2pPr marL="679194" indent="0">
              <a:buNone/>
              <a:defRPr sz="3000" b="1"/>
            </a:lvl2pPr>
            <a:lvl3pPr marL="1358384" indent="0">
              <a:buNone/>
              <a:defRPr sz="2700" b="1"/>
            </a:lvl3pPr>
            <a:lvl4pPr marL="2037578" indent="0">
              <a:buNone/>
              <a:defRPr sz="2400" b="1"/>
            </a:lvl4pPr>
            <a:lvl5pPr marL="2716771" indent="0">
              <a:buNone/>
              <a:defRPr sz="2400" b="1"/>
            </a:lvl5pPr>
            <a:lvl6pPr marL="3395962" indent="0">
              <a:buNone/>
              <a:defRPr sz="2400" b="1"/>
            </a:lvl6pPr>
            <a:lvl7pPr marL="4075155" indent="0">
              <a:buNone/>
              <a:defRPr sz="2400" b="1"/>
            </a:lvl7pPr>
            <a:lvl8pPr marL="4754349" indent="0">
              <a:buNone/>
              <a:defRPr sz="2400" b="1"/>
            </a:lvl8pPr>
            <a:lvl9pPr marL="5433539" indent="0">
              <a:buNone/>
              <a:defRPr sz="2400" b="1"/>
            </a:lvl9pPr>
          </a:lstStyle>
          <a:p>
            <a:pPr lvl="0"/>
            <a:r>
              <a:rPr lang="en-US"/>
              <a:t>Click to edit Master text styles</a:t>
            </a:r>
          </a:p>
        </p:txBody>
      </p:sp>
      <p:sp>
        <p:nvSpPr>
          <p:cNvPr id="6" name="Content Placeholder 5"/>
          <p:cNvSpPr>
            <a:spLocks noGrp="1"/>
          </p:cNvSpPr>
          <p:nvPr>
            <p:ph sz="quarter" idx="4"/>
          </p:nvPr>
        </p:nvSpPr>
        <p:spPr>
          <a:xfrm>
            <a:off x="11148081" y="3479801"/>
            <a:ext cx="9700261" cy="6322061"/>
          </a:xfrm>
        </p:spPr>
        <p:txBody>
          <a:bodyPr>
            <a:normAutofit/>
          </a:bodyPr>
          <a:lstStyle>
            <a:lvl1pPr>
              <a:defRPr sz="3000"/>
            </a:lvl1pPr>
            <a:lvl2pPr>
              <a:defRPr sz="3000"/>
            </a:lvl2pPr>
            <a:lvl3pPr>
              <a:defRPr sz="3000"/>
            </a:lvl3pPr>
            <a:lvl4pPr>
              <a:defRPr sz="3000"/>
            </a:lvl4pPr>
            <a:lvl5pPr>
              <a:defRPr sz="30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0"/>
          </p:nvPr>
        </p:nvSpPr>
        <p:spPr/>
        <p:txBody>
          <a:bodyPr/>
          <a:lstStyle/>
          <a:p>
            <a:r>
              <a:rPr lang="en-US"/>
              <a:t>Tab 3-6 - Refrigeration Cycles</a:t>
            </a:r>
            <a:endParaRPr lang="en-US" dirty="0"/>
          </a:p>
        </p:txBody>
      </p:sp>
      <p:sp>
        <p:nvSpPr>
          <p:cNvPr id="9" name="Slide Number Placeholder 8"/>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26323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p:txBody>
          <a:bodyPr/>
          <a:lstStyle/>
          <a:p>
            <a:r>
              <a:rPr lang="en-US"/>
              <a:t>Tab 3-6 - Refrigeration Cycles</a:t>
            </a:r>
            <a:endParaRPr lang="en-US" dirty="0"/>
          </a:p>
        </p:txBody>
      </p:sp>
      <p:sp>
        <p:nvSpPr>
          <p:cNvPr id="5" name="Slide Number Placeholder 4"/>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383507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Tab 3-6 - Refrigeration Cycles</a:t>
            </a:r>
            <a:endParaRPr lang="en-US" dirty="0"/>
          </a:p>
        </p:txBody>
      </p:sp>
      <p:sp>
        <p:nvSpPr>
          <p:cNvPr id="4" name="Slide Number Placeholder 3"/>
          <p:cNvSpPr>
            <a:spLocks noGrp="1"/>
          </p:cNvSpPr>
          <p:nvPr>
            <p:ph type="sldNum" sz="quarter" idx="11"/>
          </p:nvPr>
        </p:nvSpPr>
        <p:spPr/>
        <p:txBody>
          <a:bodyPr/>
          <a:lstStyle/>
          <a:p>
            <a:fld id="{A9320731-3B2C-4107-8664-CAD7BE973DC8}" type="slidenum">
              <a:rPr lang="en-US" smtClean="0"/>
              <a:pPr/>
              <a:t>‹#›</a:t>
            </a:fld>
            <a:endParaRPr lang="en-US"/>
          </a:p>
        </p:txBody>
      </p:sp>
    </p:spTree>
    <p:extLst>
      <p:ext uri="{BB962C8B-B14F-4D97-AF65-F5344CB8AC3E}">
        <p14:creationId xmlns:p14="http://schemas.microsoft.com/office/powerpoint/2010/main" val="61994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Slide">
    <p:bg>
      <p:bgPr>
        <a:gradFill>
          <a:gsLst>
            <a:gs pos="48000">
              <a:schemeClr val="bg1"/>
            </a:gs>
            <a:gs pos="80000">
              <a:schemeClr val="tx1"/>
            </a:gs>
          </a:gsLst>
          <a:lin ang="5400000" scaled="0"/>
        </a:gradFill>
        <a:effectLst/>
      </p:bgPr>
    </p:bg>
    <p:spTree>
      <p:nvGrpSpPr>
        <p:cNvPr id="1" name=""/>
        <p:cNvGrpSpPr/>
        <p:nvPr/>
      </p:nvGrpSpPr>
      <p:grpSpPr>
        <a:xfrm>
          <a:off x="0" y="0"/>
          <a:ext cx="0" cy="0"/>
          <a:chOff x="0" y="0"/>
          <a:chExt cx="0" cy="0"/>
        </a:xfrm>
      </p:grpSpPr>
      <p:sp>
        <p:nvSpPr>
          <p:cNvPr id="9" name="TextBox 8"/>
          <p:cNvSpPr txBox="1"/>
          <p:nvPr userDrawn="1"/>
        </p:nvSpPr>
        <p:spPr>
          <a:xfrm>
            <a:off x="6035043" y="6705601"/>
            <a:ext cx="15544800" cy="2306987"/>
          </a:xfrm>
          <a:prstGeom prst="rect">
            <a:avLst/>
          </a:prstGeom>
          <a:noFill/>
        </p:spPr>
        <p:txBody>
          <a:bodyPr wrap="square" lIns="135838" tIns="67918" rIns="135838" bIns="67918" rtlCol="0">
            <a:spAutoFit/>
          </a:bodyPr>
          <a:lstStyle/>
          <a:p>
            <a:r>
              <a:rPr lang="en-US" sz="5300" b="1" dirty="0">
                <a:solidFill>
                  <a:schemeClr val="bg1"/>
                </a:solidFill>
                <a:latin typeface="Arial" pitchFamily="34" charset="0"/>
                <a:ea typeface="ヒラギノ角ゴ Pro W3"/>
                <a:cs typeface="ヒラギノ角ゴ Pro W3"/>
              </a:rPr>
              <a:t>Questions?</a:t>
            </a:r>
          </a:p>
          <a:p>
            <a:endParaRPr lang="en-US" sz="5300" b="1" dirty="0">
              <a:solidFill>
                <a:schemeClr val="bg1"/>
              </a:solidFill>
              <a:latin typeface="Arial" pitchFamily="34" charset="0"/>
              <a:ea typeface="ヒラギノ角ゴ Pro W3"/>
              <a:cs typeface="ヒラギノ角ゴ Pro W3"/>
            </a:endParaRPr>
          </a:p>
          <a:p>
            <a:r>
              <a:rPr lang="en-US" sz="3500" b="1" dirty="0">
                <a:solidFill>
                  <a:schemeClr val="bg1"/>
                </a:solidFill>
                <a:latin typeface="Arial" pitchFamily="34" charset="0"/>
                <a:ea typeface="ヒラギノ角ゴ Pro W3"/>
                <a:cs typeface="ヒラギノ角ゴ Pro W3"/>
              </a:rPr>
              <a:t>Thank you for participating!</a:t>
            </a:r>
            <a:endParaRPr lang="en-US" sz="3500" b="1" dirty="0"/>
          </a:p>
        </p:txBody>
      </p:sp>
      <p:sp>
        <p:nvSpPr>
          <p:cNvPr id="11" name="TextBox 10"/>
          <p:cNvSpPr txBox="1"/>
          <p:nvPr userDrawn="1"/>
        </p:nvSpPr>
        <p:spPr>
          <a:xfrm>
            <a:off x="6035043" y="9551863"/>
            <a:ext cx="15544800" cy="629605"/>
          </a:xfrm>
          <a:prstGeom prst="rect">
            <a:avLst/>
          </a:prstGeom>
          <a:noFill/>
        </p:spPr>
        <p:txBody>
          <a:bodyPr wrap="square" lIns="135838" tIns="67918" rIns="135838" bIns="67918" rtlCol="0">
            <a:spAutoFit/>
          </a:bodyPr>
          <a:lstStyle/>
          <a:p>
            <a:pPr marL="0" indent="0"/>
            <a:r>
              <a:rPr lang="en-US" sz="3200" b="1" dirty="0">
                <a:solidFill>
                  <a:schemeClr val="tx2"/>
                </a:solidFill>
                <a:latin typeface="Arial" pitchFamily="34" charset="0"/>
                <a:ea typeface="ヒラギノ角ゴ Pro W3"/>
                <a:cs typeface="ヒラギノ角ゴ Pro W3"/>
              </a:rPr>
              <a:t>Visit our</a:t>
            </a:r>
            <a:r>
              <a:rPr lang="en-US" sz="3200" b="1" baseline="0" dirty="0">
                <a:solidFill>
                  <a:schemeClr val="tx2"/>
                </a:solidFill>
                <a:latin typeface="Arial" pitchFamily="34" charset="0"/>
                <a:ea typeface="ヒラギノ角ゴ Pro W3"/>
                <a:cs typeface="ヒラギノ角ゴ Pro W3"/>
              </a:rPr>
              <a:t> website at www.FacilityDynamics.com</a:t>
            </a:r>
            <a:endParaRPr lang="en-US" sz="3200" b="1" dirty="0">
              <a:solidFill>
                <a:schemeClr val="tx2"/>
              </a:solidFill>
              <a:latin typeface="Arial" pitchFamily="34" charset="0"/>
              <a:ea typeface="ヒラギノ角ゴ Pro W3"/>
              <a:cs typeface="ヒラギノ角ゴ Pro W3"/>
            </a:endParaRPr>
          </a:p>
        </p:txBody>
      </p:sp>
      <p:grpSp>
        <p:nvGrpSpPr>
          <p:cNvPr id="5" name="Group 4"/>
          <p:cNvGrpSpPr/>
          <p:nvPr userDrawn="1"/>
        </p:nvGrpSpPr>
        <p:grpSpPr>
          <a:xfrm>
            <a:off x="1970273" y="-568958"/>
            <a:ext cx="19426697" cy="6065447"/>
            <a:chOff x="820944" y="-355600"/>
            <a:chExt cx="8094456" cy="3790904"/>
          </a:xfrm>
        </p:grpSpPr>
        <p:sp>
          <p:nvSpPr>
            <p:cNvPr id="6" name="Rectangle 5"/>
            <p:cNvSpPr/>
            <p:nvPr/>
          </p:nvSpPr>
          <p:spPr>
            <a:xfrm>
              <a:off x="942975" y="16268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 name="Rectangle 6"/>
            <p:cNvSpPr/>
            <p:nvPr/>
          </p:nvSpPr>
          <p:spPr>
            <a:xfrm>
              <a:off x="1097280" y="14319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 name="Rectangle 7"/>
            <p:cNvSpPr/>
            <p:nvPr/>
          </p:nvSpPr>
          <p:spPr>
            <a:xfrm>
              <a:off x="1255456" y="8261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0" name="Rectangle 9"/>
            <p:cNvSpPr/>
            <p:nvPr/>
          </p:nvSpPr>
          <p:spPr>
            <a:xfrm>
              <a:off x="1581150" y="10363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2" name="Rectangle 11"/>
            <p:cNvSpPr/>
            <p:nvPr/>
          </p:nvSpPr>
          <p:spPr>
            <a:xfrm>
              <a:off x="1902834" y="3619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3" name="Rectangle 12"/>
            <p:cNvSpPr/>
            <p:nvPr/>
          </p:nvSpPr>
          <p:spPr>
            <a:xfrm>
              <a:off x="2205099" y="14319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4" name="Rectangle 13"/>
            <p:cNvSpPr/>
            <p:nvPr/>
          </p:nvSpPr>
          <p:spPr>
            <a:xfrm>
              <a:off x="2373740" y="5453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6" name="Rectangle 15"/>
            <p:cNvSpPr/>
            <p:nvPr/>
          </p:nvSpPr>
          <p:spPr>
            <a:xfrm>
              <a:off x="2684417" y="16230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cxnSp>
          <p:nvCxnSpPr>
            <p:cNvPr id="17" name="Straight Connector 16"/>
            <p:cNvCxnSpPr/>
            <p:nvPr/>
          </p:nvCxnSpPr>
          <p:spPr>
            <a:xfrm>
              <a:off x="96202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4731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3260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1790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0319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8848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377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5906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4436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2965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1494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820944" y="21346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820944" y="23175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820944" y="25004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820944" y="26833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20944" y="28662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20944" y="30490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30058" y="1064566"/>
              <a:ext cx="7333661" cy="1991577"/>
              <a:chOff x="930058" y="1064566"/>
              <a:chExt cx="7333661" cy="1991577"/>
            </a:xfrm>
          </p:grpSpPr>
          <p:cxnSp>
            <p:nvCxnSpPr>
              <p:cNvPr id="36" name="Straight Connector 35"/>
              <p:cNvCxnSpPr/>
              <p:nvPr/>
            </p:nvCxnSpPr>
            <p:spPr>
              <a:xfrm>
                <a:off x="3331921" y="1875542"/>
                <a:ext cx="4931798" cy="0"/>
              </a:xfrm>
              <a:prstGeom prst="line">
                <a:avLst/>
              </a:prstGeom>
              <a:noFill/>
              <a:ln w="152400" cap="rnd">
                <a:gradFill flip="none" rotWithShape="1">
                  <a:gsLst>
                    <a:gs pos="0">
                      <a:srgbClr val="008FFC"/>
                    </a:gs>
                    <a:gs pos="100000">
                      <a:schemeClr val="accent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38" name="Freeform 37"/>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39" name="Freeform 38"/>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0" name="Freeform 39"/>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1" name="Freeform 40"/>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2" name="Freeform 41"/>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pic>
            <p:nvPicPr>
              <p:cNvPr id="4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898" y="-3556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8173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losing Slide">
    <p:bg>
      <p:bgPr>
        <a:solidFill>
          <a:schemeClr val="tx1"/>
        </a:solidFill>
        <a:effectLst/>
      </p:bgPr>
    </p:bg>
    <p:spTree>
      <p:nvGrpSpPr>
        <p:cNvPr id="1" name=""/>
        <p:cNvGrpSpPr/>
        <p:nvPr/>
      </p:nvGrpSpPr>
      <p:grpSpPr>
        <a:xfrm>
          <a:off x="0" y="0"/>
          <a:ext cx="0" cy="0"/>
          <a:chOff x="0" y="0"/>
          <a:chExt cx="0" cy="0"/>
        </a:xfrm>
      </p:grpSpPr>
      <p:sp>
        <p:nvSpPr>
          <p:cNvPr id="9" name="TextBox 8"/>
          <p:cNvSpPr txBox="1"/>
          <p:nvPr userDrawn="1"/>
        </p:nvSpPr>
        <p:spPr>
          <a:xfrm>
            <a:off x="6035043" y="6705601"/>
            <a:ext cx="15544800" cy="2306987"/>
          </a:xfrm>
          <a:prstGeom prst="rect">
            <a:avLst/>
          </a:prstGeom>
          <a:noFill/>
        </p:spPr>
        <p:txBody>
          <a:bodyPr wrap="square" lIns="135838" tIns="67918" rIns="135838" bIns="67918" rtlCol="0">
            <a:spAutoFit/>
          </a:bodyPr>
          <a:lstStyle/>
          <a:p>
            <a:r>
              <a:rPr lang="en-US" sz="5300" b="1" dirty="0">
                <a:solidFill>
                  <a:schemeClr val="bg1"/>
                </a:solidFill>
                <a:latin typeface="Arial" pitchFamily="34" charset="0"/>
                <a:ea typeface="ヒラギノ角ゴ Pro W3"/>
                <a:cs typeface="ヒラギノ角ゴ Pro W3"/>
              </a:rPr>
              <a:t>Questions?</a:t>
            </a:r>
          </a:p>
          <a:p>
            <a:endParaRPr lang="en-US" sz="5300" b="1" dirty="0">
              <a:solidFill>
                <a:schemeClr val="bg1"/>
              </a:solidFill>
              <a:latin typeface="Arial" pitchFamily="34" charset="0"/>
              <a:ea typeface="ヒラギノ角ゴ Pro W3"/>
              <a:cs typeface="ヒラギノ角ゴ Pro W3"/>
            </a:endParaRPr>
          </a:p>
          <a:p>
            <a:r>
              <a:rPr lang="en-US" sz="3500" b="1" dirty="0">
                <a:solidFill>
                  <a:schemeClr val="bg1"/>
                </a:solidFill>
                <a:latin typeface="Arial" pitchFamily="34" charset="0"/>
                <a:ea typeface="ヒラギノ角ゴ Pro W3"/>
                <a:cs typeface="ヒラギノ角ゴ Pro W3"/>
              </a:rPr>
              <a:t>Thank you for participating!</a:t>
            </a:r>
            <a:endParaRPr lang="en-US" sz="3500" b="1" dirty="0"/>
          </a:p>
        </p:txBody>
      </p:sp>
      <p:sp>
        <p:nvSpPr>
          <p:cNvPr id="11" name="TextBox 10"/>
          <p:cNvSpPr txBox="1"/>
          <p:nvPr userDrawn="1"/>
        </p:nvSpPr>
        <p:spPr>
          <a:xfrm>
            <a:off x="6035043" y="9551863"/>
            <a:ext cx="15544800" cy="629605"/>
          </a:xfrm>
          <a:prstGeom prst="rect">
            <a:avLst/>
          </a:prstGeom>
          <a:noFill/>
        </p:spPr>
        <p:txBody>
          <a:bodyPr wrap="square" lIns="135838" tIns="67918" rIns="135838" bIns="67918" rtlCol="0">
            <a:spAutoFit/>
          </a:bodyPr>
          <a:lstStyle/>
          <a:p>
            <a:pPr marL="0" indent="0"/>
            <a:r>
              <a:rPr lang="en-US" sz="3200" b="1" dirty="0">
                <a:solidFill>
                  <a:schemeClr val="tx2"/>
                </a:solidFill>
                <a:latin typeface="Arial" pitchFamily="34" charset="0"/>
                <a:ea typeface="ヒラギノ角ゴ Pro W3"/>
                <a:cs typeface="ヒラギノ角ゴ Pro W3"/>
              </a:rPr>
              <a:t>Visit our</a:t>
            </a:r>
            <a:r>
              <a:rPr lang="en-US" sz="3200" b="1" baseline="0" dirty="0">
                <a:solidFill>
                  <a:schemeClr val="tx2"/>
                </a:solidFill>
                <a:latin typeface="Arial" pitchFamily="34" charset="0"/>
                <a:ea typeface="ヒラギノ角ゴ Pro W3"/>
                <a:cs typeface="ヒラギノ角ゴ Pro W3"/>
              </a:rPr>
              <a:t> website at www.FacilityDynamics.com</a:t>
            </a:r>
            <a:endParaRPr lang="en-US" sz="3200" b="1" dirty="0">
              <a:solidFill>
                <a:schemeClr val="tx2"/>
              </a:solidFill>
              <a:latin typeface="Arial" pitchFamily="34" charset="0"/>
              <a:ea typeface="ヒラギノ角ゴ Pro W3"/>
              <a:cs typeface="ヒラギノ角ゴ Pro W3"/>
            </a:endParaRPr>
          </a:p>
        </p:txBody>
      </p:sp>
      <p:grpSp>
        <p:nvGrpSpPr>
          <p:cNvPr id="5" name="Group 4"/>
          <p:cNvGrpSpPr/>
          <p:nvPr userDrawn="1"/>
        </p:nvGrpSpPr>
        <p:grpSpPr>
          <a:xfrm>
            <a:off x="1970269" y="-345440"/>
            <a:ext cx="19430510" cy="6065447"/>
            <a:chOff x="820944" y="-355600"/>
            <a:chExt cx="8096046" cy="3790904"/>
          </a:xfrm>
        </p:grpSpPr>
        <p:sp>
          <p:nvSpPr>
            <p:cNvPr id="6" name="Rectangle 5"/>
            <p:cNvSpPr/>
            <p:nvPr/>
          </p:nvSpPr>
          <p:spPr>
            <a:xfrm>
              <a:off x="942975" y="16268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 name="Rectangle 6"/>
            <p:cNvSpPr/>
            <p:nvPr/>
          </p:nvSpPr>
          <p:spPr>
            <a:xfrm>
              <a:off x="1097280" y="14319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 name="Rectangle 7"/>
            <p:cNvSpPr/>
            <p:nvPr/>
          </p:nvSpPr>
          <p:spPr>
            <a:xfrm>
              <a:off x="1255456" y="8261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0" name="Rectangle 9"/>
            <p:cNvSpPr/>
            <p:nvPr/>
          </p:nvSpPr>
          <p:spPr>
            <a:xfrm>
              <a:off x="1581150" y="10363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2" name="Rectangle 11"/>
            <p:cNvSpPr/>
            <p:nvPr/>
          </p:nvSpPr>
          <p:spPr>
            <a:xfrm>
              <a:off x="1902834" y="3619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3" name="Rectangle 12"/>
            <p:cNvSpPr/>
            <p:nvPr/>
          </p:nvSpPr>
          <p:spPr>
            <a:xfrm>
              <a:off x="2205099" y="14319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4" name="Rectangle 13"/>
            <p:cNvSpPr/>
            <p:nvPr/>
          </p:nvSpPr>
          <p:spPr>
            <a:xfrm>
              <a:off x="2373740" y="5453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6" name="Rectangle 15"/>
            <p:cNvSpPr/>
            <p:nvPr/>
          </p:nvSpPr>
          <p:spPr>
            <a:xfrm>
              <a:off x="2684417" y="16230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cxnSp>
          <p:nvCxnSpPr>
            <p:cNvPr id="17" name="Straight Connector 16"/>
            <p:cNvCxnSpPr/>
            <p:nvPr/>
          </p:nvCxnSpPr>
          <p:spPr>
            <a:xfrm>
              <a:off x="963615"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48907"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34199"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19491"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04783"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90075"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5367"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60659"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44361"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29653"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14945" y="19939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820944" y="21346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820944" y="23175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820944" y="25004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820944" y="26833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820944" y="28662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20944" y="30490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30058" y="1064566"/>
              <a:ext cx="7333661" cy="1991577"/>
              <a:chOff x="930058" y="1064566"/>
              <a:chExt cx="7333661" cy="1991577"/>
            </a:xfrm>
          </p:grpSpPr>
          <p:cxnSp>
            <p:nvCxnSpPr>
              <p:cNvPr id="36" name="Straight Connector 35"/>
              <p:cNvCxnSpPr/>
              <p:nvPr/>
            </p:nvCxnSpPr>
            <p:spPr>
              <a:xfrm>
                <a:off x="3331921" y="1875542"/>
                <a:ext cx="4931798" cy="0"/>
              </a:xfrm>
              <a:prstGeom prst="line">
                <a:avLst/>
              </a:prstGeom>
              <a:noFill/>
              <a:ln w="152400" cap="rnd">
                <a:gradFill flip="none" rotWithShape="1">
                  <a:gsLst>
                    <a:gs pos="0">
                      <a:srgbClr val="008FFC"/>
                    </a:gs>
                    <a:gs pos="100000">
                      <a:schemeClr val="accent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37" name="Freeform 36"/>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38" name="Freeform 37"/>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39" name="Freeform 38"/>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0" name="Freeform 39"/>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1" name="Freeform 40"/>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2" name="Freeform 41"/>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pic>
            <p:nvPicPr>
              <p:cNvPr id="43"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35" name="Picture 2"/>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2376488" y="-3556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164518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1097286" y="10487667"/>
            <a:ext cx="5109213" cy="421640"/>
          </a:xfrm>
          <a:prstGeom prst="rect">
            <a:avLst/>
          </a:prstGeom>
          <a:ln/>
        </p:spPr>
        <p:txBody>
          <a:bodyPr lIns="135838" tIns="67918" rIns="135838" bIns="67918"/>
          <a:lstStyle>
            <a:lvl1pPr>
              <a:defRPr/>
            </a:lvl1pPr>
          </a:lstStyle>
          <a:p>
            <a:pPr>
              <a:defRPr/>
            </a:pPr>
            <a:endParaRPr lang="en-US"/>
          </a:p>
        </p:txBody>
      </p:sp>
      <p:sp>
        <p:nvSpPr>
          <p:cNvPr id="3" name="Rectangle 4"/>
          <p:cNvSpPr>
            <a:spLocks noGrp="1" noChangeArrowheads="1"/>
          </p:cNvSpPr>
          <p:nvPr>
            <p:ph type="ftr" idx="11"/>
          </p:nvPr>
        </p:nvSpPr>
        <p:spPr>
          <a:xfrm>
            <a:off x="7505702" y="10391143"/>
            <a:ext cx="6953252" cy="518160"/>
          </a:xfrm>
          <a:prstGeom prst="rect">
            <a:avLst/>
          </a:prstGeom>
          <a:ln/>
        </p:spPr>
        <p:txBody>
          <a:bodyPr/>
          <a:lstStyle>
            <a:lvl1pPr>
              <a:defRPr/>
            </a:lvl1pPr>
          </a:lstStyle>
          <a:p>
            <a:pPr>
              <a:defRPr/>
            </a:pPr>
            <a:r>
              <a:rPr lang="en-US"/>
              <a:t>Tab 3-6 - Refrigeration Cycles</a:t>
            </a:r>
          </a:p>
        </p:txBody>
      </p:sp>
      <p:grpSp>
        <p:nvGrpSpPr>
          <p:cNvPr id="4" name="Group 3"/>
          <p:cNvGrpSpPr/>
          <p:nvPr userDrawn="1"/>
        </p:nvGrpSpPr>
        <p:grpSpPr>
          <a:xfrm>
            <a:off x="13533123" y="2945513"/>
            <a:ext cx="6026348" cy="4516117"/>
            <a:chOff x="2287247" y="3237204"/>
            <a:chExt cx="2510977" cy="2822573"/>
          </a:xfrm>
        </p:grpSpPr>
        <p:sp>
          <p:nvSpPr>
            <p:cNvPr id="5" name="Rectangle 4"/>
            <p:cNvSpPr/>
            <p:nvPr/>
          </p:nvSpPr>
          <p:spPr>
            <a:xfrm>
              <a:off x="2409278" y="4502123"/>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6" name="Rectangle 5"/>
            <p:cNvSpPr/>
            <p:nvPr/>
          </p:nvSpPr>
          <p:spPr>
            <a:xfrm>
              <a:off x="2563583" y="4307178"/>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 name="Rectangle 6"/>
            <p:cNvSpPr/>
            <p:nvPr/>
          </p:nvSpPr>
          <p:spPr>
            <a:xfrm>
              <a:off x="2721759" y="3701387"/>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 name="Rectangle 7"/>
            <p:cNvSpPr/>
            <p:nvPr/>
          </p:nvSpPr>
          <p:spPr>
            <a:xfrm>
              <a:off x="3047453" y="3911573"/>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9" name="Rectangle 8"/>
            <p:cNvSpPr/>
            <p:nvPr/>
          </p:nvSpPr>
          <p:spPr>
            <a:xfrm>
              <a:off x="3369137" y="3237204"/>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0" name="Rectangle 9"/>
            <p:cNvSpPr/>
            <p:nvPr/>
          </p:nvSpPr>
          <p:spPr>
            <a:xfrm>
              <a:off x="3671402" y="4307178"/>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1" name="Rectangle 10"/>
            <p:cNvSpPr/>
            <p:nvPr/>
          </p:nvSpPr>
          <p:spPr>
            <a:xfrm>
              <a:off x="3840043" y="3420627"/>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2" name="Rectangle 11"/>
            <p:cNvSpPr/>
            <p:nvPr/>
          </p:nvSpPr>
          <p:spPr>
            <a:xfrm>
              <a:off x="4150720" y="4498312"/>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cxnSp>
          <p:nvCxnSpPr>
            <p:cNvPr id="13" name="Straight Connector 12"/>
            <p:cNvCxnSpPr/>
            <p:nvPr/>
          </p:nvCxnSpPr>
          <p:spPr>
            <a:xfrm>
              <a:off x="2428328"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13620"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98912"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984204"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69496"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4788"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540080"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25372"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10664"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095956"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281248" y="48691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287247" y="500995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287247" y="519283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287247" y="537571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287247" y="5558591"/>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287247" y="5741471"/>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287247" y="5924351"/>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sp>
          <p:nvSpPr>
            <p:cNvPr id="30" name="Freeform 29"/>
            <p:cNvSpPr/>
            <p:nvPr/>
          </p:nvSpPr>
          <p:spPr>
            <a:xfrm>
              <a:off x="3050845" y="4750794"/>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31" name="Freeform 30"/>
            <p:cNvSpPr/>
            <p:nvPr/>
          </p:nvSpPr>
          <p:spPr>
            <a:xfrm>
              <a:off x="2396361" y="3939818"/>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grpSp>
      <p:grpSp>
        <p:nvGrpSpPr>
          <p:cNvPr id="61" name="Group 60"/>
          <p:cNvGrpSpPr/>
          <p:nvPr userDrawn="1"/>
        </p:nvGrpSpPr>
        <p:grpSpPr>
          <a:xfrm>
            <a:off x="6834598" y="4739678"/>
            <a:ext cx="6026348" cy="4963631"/>
            <a:chOff x="2847748" y="2962298"/>
            <a:chExt cx="2510977" cy="3102269"/>
          </a:xfrm>
        </p:grpSpPr>
        <p:grpSp>
          <p:nvGrpSpPr>
            <p:cNvPr id="62" name="Group 61"/>
            <p:cNvGrpSpPr/>
            <p:nvPr/>
          </p:nvGrpSpPr>
          <p:grpSpPr>
            <a:xfrm>
              <a:off x="2847748" y="3224304"/>
              <a:ext cx="2127462" cy="2822573"/>
              <a:chOff x="2847748" y="3224304"/>
              <a:chExt cx="2127462" cy="2822573"/>
            </a:xfrm>
          </p:grpSpPr>
          <p:sp>
            <p:nvSpPr>
              <p:cNvPr id="65" name="Rectangle 64"/>
              <p:cNvSpPr/>
              <p:nvPr/>
            </p:nvSpPr>
            <p:spPr>
              <a:xfrm>
                <a:off x="2969779" y="4489223"/>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66" name="Rectangle 65"/>
              <p:cNvSpPr/>
              <p:nvPr/>
            </p:nvSpPr>
            <p:spPr>
              <a:xfrm>
                <a:off x="3124084" y="4294278"/>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67" name="Rectangle 66"/>
              <p:cNvSpPr/>
              <p:nvPr/>
            </p:nvSpPr>
            <p:spPr>
              <a:xfrm>
                <a:off x="3282260" y="3688487"/>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68" name="Rectangle 67"/>
              <p:cNvSpPr/>
              <p:nvPr/>
            </p:nvSpPr>
            <p:spPr>
              <a:xfrm>
                <a:off x="3607954" y="3898673"/>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69" name="Rectangle 68"/>
              <p:cNvSpPr/>
              <p:nvPr/>
            </p:nvSpPr>
            <p:spPr>
              <a:xfrm>
                <a:off x="3929638" y="3224304"/>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0" name="Rectangle 69"/>
              <p:cNvSpPr/>
              <p:nvPr/>
            </p:nvSpPr>
            <p:spPr>
              <a:xfrm>
                <a:off x="4231903" y="4294278"/>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1" name="Rectangle 70"/>
              <p:cNvSpPr/>
              <p:nvPr/>
            </p:nvSpPr>
            <p:spPr>
              <a:xfrm>
                <a:off x="4400544" y="3407727"/>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2" name="Rectangle 71"/>
              <p:cNvSpPr/>
              <p:nvPr/>
            </p:nvSpPr>
            <p:spPr>
              <a:xfrm>
                <a:off x="4711221" y="4485412"/>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cxnSp>
            <p:nvCxnSpPr>
              <p:cNvPr id="73" name="Straight Connector 72"/>
              <p:cNvCxnSpPr/>
              <p:nvPr/>
            </p:nvCxnSpPr>
            <p:spPr>
              <a:xfrm>
                <a:off x="2988829"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174121"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359413"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544705"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729997"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915289"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4100581"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285873"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4471165"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4656457"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841749" y="4856252"/>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47748" y="499705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2847748" y="517993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2847748" y="5362811"/>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847748" y="5545691"/>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2847748" y="5728571"/>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2847748" y="5911451"/>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sp>
          <p:nvSpPr>
            <p:cNvPr id="63" name="Freeform 62"/>
            <p:cNvSpPr/>
            <p:nvPr/>
          </p:nvSpPr>
          <p:spPr>
            <a:xfrm>
              <a:off x="3646070" y="2962298"/>
              <a:ext cx="1217879" cy="2842905"/>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 name="connsiteX0" fmla="*/ 0 w 1171183"/>
                <a:gd name="connsiteY0" fmla="*/ 31546 h 1067309"/>
                <a:gd name="connsiteX1" fmla="*/ 103339 w 1171183"/>
                <a:gd name="connsiteY1" fmla="*/ 231 h 1067309"/>
                <a:gd name="connsiteX2" fmla="*/ 181627 w 1171183"/>
                <a:gd name="connsiteY2" fmla="*/ 22151 h 1067309"/>
                <a:gd name="connsiteX3" fmla="*/ 256783 w 1171183"/>
                <a:gd name="connsiteY3" fmla="*/ 103570 h 1067309"/>
                <a:gd name="connsiteX4" fmla="*/ 310019 w 1171183"/>
                <a:gd name="connsiteY4" fmla="*/ 300855 h 1067309"/>
                <a:gd name="connsiteX5" fmla="*/ 416490 w 1171183"/>
                <a:gd name="connsiteY5" fmla="*/ 795633 h 1067309"/>
                <a:gd name="connsiteX6" fmla="*/ 522961 w 1171183"/>
                <a:gd name="connsiteY6" fmla="*/ 970998 h 1067309"/>
                <a:gd name="connsiteX7" fmla="*/ 635696 w 1171183"/>
                <a:gd name="connsiteY7" fmla="*/ 1052417 h 1067309"/>
                <a:gd name="connsiteX8" fmla="*/ 786008 w 1171183"/>
                <a:gd name="connsiteY8" fmla="*/ 1055548 h 1067309"/>
                <a:gd name="connsiteX9" fmla="*/ 908137 w 1171183"/>
                <a:gd name="connsiteY9" fmla="*/ 930288 h 1067309"/>
                <a:gd name="connsiteX10" fmla="*/ 1008345 w 1171183"/>
                <a:gd name="connsiteY10" fmla="*/ 660979 h 1067309"/>
                <a:gd name="connsiteX11" fmla="*/ 1070975 w 1171183"/>
                <a:gd name="connsiteY11" fmla="*/ 407326 h 1067309"/>
                <a:gd name="connsiteX12" fmla="*/ 1171183 w 1171183"/>
                <a:gd name="connsiteY12" fmla="*/ 156806 h 1067309"/>
                <a:gd name="connsiteX0" fmla="*/ 0 w 1578807"/>
                <a:gd name="connsiteY0" fmla="*/ 14567 h 1069609"/>
                <a:gd name="connsiteX1" fmla="*/ 510963 w 1578807"/>
                <a:gd name="connsiteY1" fmla="*/ 2531 h 1069609"/>
                <a:gd name="connsiteX2" fmla="*/ 589251 w 1578807"/>
                <a:gd name="connsiteY2" fmla="*/ 24451 h 1069609"/>
                <a:gd name="connsiteX3" fmla="*/ 664407 w 1578807"/>
                <a:gd name="connsiteY3" fmla="*/ 105870 h 1069609"/>
                <a:gd name="connsiteX4" fmla="*/ 717643 w 1578807"/>
                <a:gd name="connsiteY4" fmla="*/ 303155 h 1069609"/>
                <a:gd name="connsiteX5" fmla="*/ 824114 w 1578807"/>
                <a:gd name="connsiteY5" fmla="*/ 797933 h 1069609"/>
                <a:gd name="connsiteX6" fmla="*/ 930585 w 1578807"/>
                <a:gd name="connsiteY6" fmla="*/ 973298 h 1069609"/>
                <a:gd name="connsiteX7" fmla="*/ 1043320 w 1578807"/>
                <a:gd name="connsiteY7" fmla="*/ 1054717 h 1069609"/>
                <a:gd name="connsiteX8" fmla="*/ 1193632 w 1578807"/>
                <a:gd name="connsiteY8" fmla="*/ 1057848 h 1069609"/>
                <a:gd name="connsiteX9" fmla="*/ 1315761 w 1578807"/>
                <a:gd name="connsiteY9" fmla="*/ 932588 h 1069609"/>
                <a:gd name="connsiteX10" fmla="*/ 1415969 w 1578807"/>
                <a:gd name="connsiteY10" fmla="*/ 663279 h 1069609"/>
                <a:gd name="connsiteX11" fmla="*/ 1478599 w 1578807"/>
                <a:gd name="connsiteY11" fmla="*/ 409626 h 1069609"/>
                <a:gd name="connsiteX12" fmla="*/ 1578807 w 1578807"/>
                <a:gd name="connsiteY12" fmla="*/ 159106 h 1069609"/>
                <a:gd name="connsiteX0" fmla="*/ 0 w 1578807"/>
                <a:gd name="connsiteY0" fmla="*/ 14567 h 1069609"/>
                <a:gd name="connsiteX1" fmla="*/ 510963 w 1578807"/>
                <a:gd name="connsiteY1" fmla="*/ 2531 h 1069609"/>
                <a:gd name="connsiteX2" fmla="*/ 589251 w 1578807"/>
                <a:gd name="connsiteY2" fmla="*/ 24451 h 1069609"/>
                <a:gd name="connsiteX3" fmla="*/ 664407 w 1578807"/>
                <a:gd name="connsiteY3" fmla="*/ 105870 h 1069609"/>
                <a:gd name="connsiteX4" fmla="*/ 717643 w 1578807"/>
                <a:gd name="connsiteY4" fmla="*/ 303155 h 1069609"/>
                <a:gd name="connsiteX5" fmla="*/ 824114 w 1578807"/>
                <a:gd name="connsiteY5" fmla="*/ 797933 h 1069609"/>
                <a:gd name="connsiteX6" fmla="*/ 930585 w 1578807"/>
                <a:gd name="connsiteY6" fmla="*/ 973298 h 1069609"/>
                <a:gd name="connsiteX7" fmla="*/ 1043320 w 1578807"/>
                <a:gd name="connsiteY7" fmla="*/ 1054717 h 1069609"/>
                <a:gd name="connsiteX8" fmla="*/ 1193632 w 1578807"/>
                <a:gd name="connsiteY8" fmla="*/ 1057848 h 1069609"/>
                <a:gd name="connsiteX9" fmla="*/ 1315761 w 1578807"/>
                <a:gd name="connsiteY9" fmla="*/ 932588 h 1069609"/>
                <a:gd name="connsiteX10" fmla="*/ 1415969 w 1578807"/>
                <a:gd name="connsiteY10" fmla="*/ 663279 h 1069609"/>
                <a:gd name="connsiteX11" fmla="*/ 1478599 w 1578807"/>
                <a:gd name="connsiteY11" fmla="*/ 409626 h 1069609"/>
                <a:gd name="connsiteX12" fmla="*/ 1578807 w 1578807"/>
                <a:gd name="connsiteY12" fmla="*/ 159106 h 1069609"/>
                <a:gd name="connsiteX0" fmla="*/ 0 w 1578807"/>
                <a:gd name="connsiteY0" fmla="*/ 12036 h 1067078"/>
                <a:gd name="connsiteX1" fmla="*/ 510963 w 1578807"/>
                <a:gd name="connsiteY1" fmla="*/ 0 h 1067078"/>
                <a:gd name="connsiteX2" fmla="*/ 589251 w 1578807"/>
                <a:gd name="connsiteY2" fmla="*/ 21920 h 1067078"/>
                <a:gd name="connsiteX3" fmla="*/ 664407 w 1578807"/>
                <a:gd name="connsiteY3" fmla="*/ 103339 h 1067078"/>
                <a:gd name="connsiteX4" fmla="*/ 717643 w 1578807"/>
                <a:gd name="connsiteY4" fmla="*/ 300624 h 1067078"/>
                <a:gd name="connsiteX5" fmla="*/ 824114 w 1578807"/>
                <a:gd name="connsiteY5" fmla="*/ 795402 h 1067078"/>
                <a:gd name="connsiteX6" fmla="*/ 930585 w 1578807"/>
                <a:gd name="connsiteY6" fmla="*/ 970767 h 1067078"/>
                <a:gd name="connsiteX7" fmla="*/ 1043320 w 1578807"/>
                <a:gd name="connsiteY7" fmla="*/ 1052186 h 1067078"/>
                <a:gd name="connsiteX8" fmla="*/ 1193632 w 1578807"/>
                <a:gd name="connsiteY8" fmla="*/ 1055317 h 1067078"/>
                <a:gd name="connsiteX9" fmla="*/ 1315761 w 1578807"/>
                <a:gd name="connsiteY9" fmla="*/ 930057 h 1067078"/>
                <a:gd name="connsiteX10" fmla="*/ 1415969 w 1578807"/>
                <a:gd name="connsiteY10" fmla="*/ 660748 h 1067078"/>
                <a:gd name="connsiteX11" fmla="*/ 1478599 w 1578807"/>
                <a:gd name="connsiteY11" fmla="*/ 407095 h 1067078"/>
                <a:gd name="connsiteX12" fmla="*/ 1578807 w 1578807"/>
                <a:gd name="connsiteY12" fmla="*/ 156575 h 1067078"/>
                <a:gd name="connsiteX0" fmla="*/ 0 w 1578807"/>
                <a:gd name="connsiteY0" fmla="*/ 13248 h 1068290"/>
                <a:gd name="connsiteX1" fmla="*/ 510963 w 1578807"/>
                <a:gd name="connsiteY1" fmla="*/ 1212 h 1068290"/>
                <a:gd name="connsiteX2" fmla="*/ 605776 w 1578807"/>
                <a:gd name="connsiteY2" fmla="*/ 12115 h 1068290"/>
                <a:gd name="connsiteX3" fmla="*/ 664407 w 1578807"/>
                <a:gd name="connsiteY3" fmla="*/ 104551 h 1068290"/>
                <a:gd name="connsiteX4" fmla="*/ 717643 w 1578807"/>
                <a:gd name="connsiteY4" fmla="*/ 301836 h 1068290"/>
                <a:gd name="connsiteX5" fmla="*/ 824114 w 1578807"/>
                <a:gd name="connsiteY5" fmla="*/ 796614 h 1068290"/>
                <a:gd name="connsiteX6" fmla="*/ 930585 w 1578807"/>
                <a:gd name="connsiteY6" fmla="*/ 971979 h 1068290"/>
                <a:gd name="connsiteX7" fmla="*/ 1043320 w 1578807"/>
                <a:gd name="connsiteY7" fmla="*/ 1053398 h 1068290"/>
                <a:gd name="connsiteX8" fmla="*/ 1193632 w 1578807"/>
                <a:gd name="connsiteY8" fmla="*/ 1056529 h 1068290"/>
                <a:gd name="connsiteX9" fmla="*/ 1315761 w 1578807"/>
                <a:gd name="connsiteY9" fmla="*/ 931269 h 1068290"/>
                <a:gd name="connsiteX10" fmla="*/ 1415969 w 1578807"/>
                <a:gd name="connsiteY10" fmla="*/ 661960 h 1068290"/>
                <a:gd name="connsiteX11" fmla="*/ 1478599 w 1578807"/>
                <a:gd name="connsiteY11" fmla="*/ 408307 h 1068290"/>
                <a:gd name="connsiteX12" fmla="*/ 1578807 w 1578807"/>
                <a:gd name="connsiteY12" fmla="*/ 157787 h 1068290"/>
                <a:gd name="connsiteX0" fmla="*/ 0 w 1578807"/>
                <a:gd name="connsiteY0" fmla="*/ 17655 h 1072697"/>
                <a:gd name="connsiteX1" fmla="*/ 420074 w 1578807"/>
                <a:gd name="connsiteY1" fmla="*/ 110 h 1072697"/>
                <a:gd name="connsiteX2" fmla="*/ 605776 w 1578807"/>
                <a:gd name="connsiteY2" fmla="*/ 16522 h 1072697"/>
                <a:gd name="connsiteX3" fmla="*/ 664407 w 1578807"/>
                <a:gd name="connsiteY3" fmla="*/ 108958 h 1072697"/>
                <a:gd name="connsiteX4" fmla="*/ 717643 w 1578807"/>
                <a:gd name="connsiteY4" fmla="*/ 306243 h 1072697"/>
                <a:gd name="connsiteX5" fmla="*/ 824114 w 1578807"/>
                <a:gd name="connsiteY5" fmla="*/ 801021 h 1072697"/>
                <a:gd name="connsiteX6" fmla="*/ 930585 w 1578807"/>
                <a:gd name="connsiteY6" fmla="*/ 976386 h 1072697"/>
                <a:gd name="connsiteX7" fmla="*/ 1043320 w 1578807"/>
                <a:gd name="connsiteY7" fmla="*/ 1057805 h 1072697"/>
                <a:gd name="connsiteX8" fmla="*/ 1193632 w 1578807"/>
                <a:gd name="connsiteY8" fmla="*/ 1060936 h 1072697"/>
                <a:gd name="connsiteX9" fmla="*/ 1315761 w 1578807"/>
                <a:gd name="connsiteY9" fmla="*/ 935676 h 1072697"/>
                <a:gd name="connsiteX10" fmla="*/ 1415969 w 1578807"/>
                <a:gd name="connsiteY10" fmla="*/ 666367 h 1072697"/>
                <a:gd name="connsiteX11" fmla="*/ 1478599 w 1578807"/>
                <a:gd name="connsiteY11" fmla="*/ 412714 h 1072697"/>
                <a:gd name="connsiteX12" fmla="*/ 1578807 w 1578807"/>
                <a:gd name="connsiteY12" fmla="*/ 162194 h 1072697"/>
                <a:gd name="connsiteX0" fmla="*/ 0 w 1581561"/>
                <a:gd name="connsiteY0" fmla="*/ 6528 h 1072587"/>
                <a:gd name="connsiteX1" fmla="*/ 422828 w 1581561"/>
                <a:gd name="connsiteY1" fmla="*/ 0 h 1072587"/>
                <a:gd name="connsiteX2" fmla="*/ 608530 w 1581561"/>
                <a:gd name="connsiteY2" fmla="*/ 16412 h 1072587"/>
                <a:gd name="connsiteX3" fmla="*/ 667161 w 1581561"/>
                <a:gd name="connsiteY3" fmla="*/ 108848 h 1072587"/>
                <a:gd name="connsiteX4" fmla="*/ 720397 w 1581561"/>
                <a:gd name="connsiteY4" fmla="*/ 306133 h 1072587"/>
                <a:gd name="connsiteX5" fmla="*/ 826868 w 1581561"/>
                <a:gd name="connsiteY5" fmla="*/ 800911 h 1072587"/>
                <a:gd name="connsiteX6" fmla="*/ 933339 w 1581561"/>
                <a:gd name="connsiteY6" fmla="*/ 976276 h 1072587"/>
                <a:gd name="connsiteX7" fmla="*/ 1046074 w 1581561"/>
                <a:gd name="connsiteY7" fmla="*/ 1057695 h 1072587"/>
                <a:gd name="connsiteX8" fmla="*/ 1196386 w 1581561"/>
                <a:gd name="connsiteY8" fmla="*/ 1060826 h 1072587"/>
                <a:gd name="connsiteX9" fmla="*/ 1318515 w 1581561"/>
                <a:gd name="connsiteY9" fmla="*/ 935566 h 1072587"/>
                <a:gd name="connsiteX10" fmla="*/ 1418723 w 1581561"/>
                <a:gd name="connsiteY10" fmla="*/ 666257 h 1072587"/>
                <a:gd name="connsiteX11" fmla="*/ 1481353 w 1581561"/>
                <a:gd name="connsiteY11" fmla="*/ 412604 h 1072587"/>
                <a:gd name="connsiteX12" fmla="*/ 1581561 w 1581561"/>
                <a:gd name="connsiteY12" fmla="*/ 162084 h 1072587"/>
                <a:gd name="connsiteX0" fmla="*/ 0 w 1581561"/>
                <a:gd name="connsiteY0" fmla="*/ 6528 h 1072587"/>
                <a:gd name="connsiteX1" fmla="*/ 422828 w 1581561"/>
                <a:gd name="connsiteY1" fmla="*/ 0 h 1072587"/>
                <a:gd name="connsiteX2" fmla="*/ 608530 w 1581561"/>
                <a:gd name="connsiteY2" fmla="*/ 16412 h 1072587"/>
                <a:gd name="connsiteX3" fmla="*/ 667161 w 1581561"/>
                <a:gd name="connsiteY3" fmla="*/ 108848 h 1072587"/>
                <a:gd name="connsiteX4" fmla="*/ 720397 w 1581561"/>
                <a:gd name="connsiteY4" fmla="*/ 306133 h 1072587"/>
                <a:gd name="connsiteX5" fmla="*/ 826868 w 1581561"/>
                <a:gd name="connsiteY5" fmla="*/ 800911 h 1072587"/>
                <a:gd name="connsiteX6" fmla="*/ 933339 w 1581561"/>
                <a:gd name="connsiteY6" fmla="*/ 976276 h 1072587"/>
                <a:gd name="connsiteX7" fmla="*/ 1046074 w 1581561"/>
                <a:gd name="connsiteY7" fmla="*/ 1057695 h 1072587"/>
                <a:gd name="connsiteX8" fmla="*/ 1196386 w 1581561"/>
                <a:gd name="connsiteY8" fmla="*/ 1060826 h 1072587"/>
                <a:gd name="connsiteX9" fmla="*/ 1318515 w 1581561"/>
                <a:gd name="connsiteY9" fmla="*/ 935566 h 1072587"/>
                <a:gd name="connsiteX10" fmla="*/ 1418723 w 1581561"/>
                <a:gd name="connsiteY10" fmla="*/ 666257 h 1072587"/>
                <a:gd name="connsiteX11" fmla="*/ 1481353 w 1581561"/>
                <a:gd name="connsiteY11" fmla="*/ 412604 h 1072587"/>
                <a:gd name="connsiteX12" fmla="*/ 1581561 w 1581561"/>
                <a:gd name="connsiteY12" fmla="*/ 162084 h 1072587"/>
                <a:gd name="connsiteX0" fmla="*/ 0 w 1581561"/>
                <a:gd name="connsiteY0" fmla="*/ 0 h 1066059"/>
                <a:gd name="connsiteX1" fmla="*/ 608530 w 1581561"/>
                <a:gd name="connsiteY1" fmla="*/ 9884 h 1066059"/>
                <a:gd name="connsiteX2" fmla="*/ 667161 w 1581561"/>
                <a:gd name="connsiteY2" fmla="*/ 102320 h 1066059"/>
                <a:gd name="connsiteX3" fmla="*/ 720397 w 1581561"/>
                <a:gd name="connsiteY3" fmla="*/ 299605 h 1066059"/>
                <a:gd name="connsiteX4" fmla="*/ 826868 w 1581561"/>
                <a:gd name="connsiteY4" fmla="*/ 794383 h 1066059"/>
                <a:gd name="connsiteX5" fmla="*/ 933339 w 1581561"/>
                <a:gd name="connsiteY5" fmla="*/ 969748 h 1066059"/>
                <a:gd name="connsiteX6" fmla="*/ 1046074 w 1581561"/>
                <a:gd name="connsiteY6" fmla="*/ 1051167 h 1066059"/>
                <a:gd name="connsiteX7" fmla="*/ 1196386 w 1581561"/>
                <a:gd name="connsiteY7" fmla="*/ 1054298 h 1066059"/>
                <a:gd name="connsiteX8" fmla="*/ 1318515 w 1581561"/>
                <a:gd name="connsiteY8" fmla="*/ 929038 h 1066059"/>
                <a:gd name="connsiteX9" fmla="*/ 1418723 w 1581561"/>
                <a:gd name="connsiteY9" fmla="*/ 659729 h 1066059"/>
                <a:gd name="connsiteX10" fmla="*/ 1481353 w 1581561"/>
                <a:gd name="connsiteY10" fmla="*/ 406076 h 1066059"/>
                <a:gd name="connsiteX11" fmla="*/ 1581561 w 1581561"/>
                <a:gd name="connsiteY11" fmla="*/ 155556 h 1066059"/>
                <a:gd name="connsiteX0" fmla="*/ 0 w 1581561"/>
                <a:gd name="connsiteY0" fmla="*/ 0 h 1066059"/>
                <a:gd name="connsiteX1" fmla="*/ 608530 w 1581561"/>
                <a:gd name="connsiteY1" fmla="*/ 9884 h 1066059"/>
                <a:gd name="connsiteX2" fmla="*/ 667161 w 1581561"/>
                <a:gd name="connsiteY2" fmla="*/ 102320 h 1066059"/>
                <a:gd name="connsiteX3" fmla="*/ 720397 w 1581561"/>
                <a:gd name="connsiteY3" fmla="*/ 299605 h 1066059"/>
                <a:gd name="connsiteX4" fmla="*/ 826868 w 1581561"/>
                <a:gd name="connsiteY4" fmla="*/ 794383 h 1066059"/>
                <a:gd name="connsiteX5" fmla="*/ 933339 w 1581561"/>
                <a:gd name="connsiteY5" fmla="*/ 969748 h 1066059"/>
                <a:gd name="connsiteX6" fmla="*/ 1046074 w 1581561"/>
                <a:gd name="connsiteY6" fmla="*/ 1051167 h 1066059"/>
                <a:gd name="connsiteX7" fmla="*/ 1196386 w 1581561"/>
                <a:gd name="connsiteY7" fmla="*/ 1054298 h 1066059"/>
                <a:gd name="connsiteX8" fmla="*/ 1318515 w 1581561"/>
                <a:gd name="connsiteY8" fmla="*/ 929038 h 1066059"/>
                <a:gd name="connsiteX9" fmla="*/ 1418723 w 1581561"/>
                <a:gd name="connsiteY9" fmla="*/ 659729 h 1066059"/>
                <a:gd name="connsiteX10" fmla="*/ 1481353 w 1581561"/>
                <a:gd name="connsiteY10" fmla="*/ 406076 h 1066059"/>
                <a:gd name="connsiteX11" fmla="*/ 1581561 w 1581561"/>
                <a:gd name="connsiteY11" fmla="*/ 155556 h 1066059"/>
                <a:gd name="connsiteX0" fmla="*/ 0 w 1581561"/>
                <a:gd name="connsiteY0" fmla="*/ 0 h 1066059"/>
                <a:gd name="connsiteX1" fmla="*/ 667161 w 1581561"/>
                <a:gd name="connsiteY1" fmla="*/ 102320 h 1066059"/>
                <a:gd name="connsiteX2" fmla="*/ 720397 w 1581561"/>
                <a:gd name="connsiteY2" fmla="*/ 299605 h 1066059"/>
                <a:gd name="connsiteX3" fmla="*/ 826868 w 1581561"/>
                <a:gd name="connsiteY3" fmla="*/ 794383 h 1066059"/>
                <a:gd name="connsiteX4" fmla="*/ 933339 w 1581561"/>
                <a:gd name="connsiteY4" fmla="*/ 969748 h 1066059"/>
                <a:gd name="connsiteX5" fmla="*/ 1046074 w 1581561"/>
                <a:gd name="connsiteY5" fmla="*/ 1051167 h 1066059"/>
                <a:gd name="connsiteX6" fmla="*/ 1196386 w 1581561"/>
                <a:gd name="connsiteY6" fmla="*/ 1054298 h 1066059"/>
                <a:gd name="connsiteX7" fmla="*/ 1318515 w 1581561"/>
                <a:gd name="connsiteY7" fmla="*/ 929038 h 1066059"/>
                <a:gd name="connsiteX8" fmla="*/ 1418723 w 1581561"/>
                <a:gd name="connsiteY8" fmla="*/ 659729 h 1066059"/>
                <a:gd name="connsiteX9" fmla="*/ 1481353 w 1581561"/>
                <a:gd name="connsiteY9" fmla="*/ 406076 h 1066059"/>
                <a:gd name="connsiteX10" fmla="*/ 1581561 w 1581561"/>
                <a:gd name="connsiteY10" fmla="*/ 155556 h 1066059"/>
                <a:gd name="connsiteX0" fmla="*/ 0 w 1113970"/>
                <a:gd name="connsiteY0" fmla="*/ 0 h 2250623"/>
                <a:gd name="connsiteX1" fmla="*/ 199570 w 1113970"/>
                <a:gd name="connsiteY1" fmla="*/ 1286884 h 2250623"/>
                <a:gd name="connsiteX2" fmla="*/ 252806 w 1113970"/>
                <a:gd name="connsiteY2" fmla="*/ 1484169 h 2250623"/>
                <a:gd name="connsiteX3" fmla="*/ 359277 w 1113970"/>
                <a:gd name="connsiteY3" fmla="*/ 1978947 h 2250623"/>
                <a:gd name="connsiteX4" fmla="*/ 465748 w 1113970"/>
                <a:gd name="connsiteY4" fmla="*/ 2154312 h 2250623"/>
                <a:gd name="connsiteX5" fmla="*/ 578483 w 1113970"/>
                <a:gd name="connsiteY5" fmla="*/ 2235731 h 2250623"/>
                <a:gd name="connsiteX6" fmla="*/ 728795 w 1113970"/>
                <a:gd name="connsiteY6" fmla="*/ 2238862 h 2250623"/>
                <a:gd name="connsiteX7" fmla="*/ 850924 w 1113970"/>
                <a:gd name="connsiteY7" fmla="*/ 2113602 h 2250623"/>
                <a:gd name="connsiteX8" fmla="*/ 951132 w 1113970"/>
                <a:gd name="connsiteY8" fmla="*/ 1844293 h 2250623"/>
                <a:gd name="connsiteX9" fmla="*/ 1013762 w 1113970"/>
                <a:gd name="connsiteY9" fmla="*/ 1590640 h 2250623"/>
                <a:gd name="connsiteX10" fmla="*/ 1113970 w 1113970"/>
                <a:gd name="connsiteY10" fmla="*/ 1340120 h 2250623"/>
                <a:gd name="connsiteX0" fmla="*/ 0 w 1113970"/>
                <a:gd name="connsiteY0" fmla="*/ 0 h 2250623"/>
                <a:gd name="connsiteX1" fmla="*/ 199570 w 1113970"/>
                <a:gd name="connsiteY1" fmla="*/ 1286884 h 2250623"/>
                <a:gd name="connsiteX2" fmla="*/ 252806 w 1113970"/>
                <a:gd name="connsiteY2" fmla="*/ 1484169 h 2250623"/>
                <a:gd name="connsiteX3" fmla="*/ 359277 w 1113970"/>
                <a:gd name="connsiteY3" fmla="*/ 1978947 h 2250623"/>
                <a:gd name="connsiteX4" fmla="*/ 465748 w 1113970"/>
                <a:gd name="connsiteY4" fmla="*/ 2154312 h 2250623"/>
                <a:gd name="connsiteX5" fmla="*/ 578483 w 1113970"/>
                <a:gd name="connsiteY5" fmla="*/ 2235731 h 2250623"/>
                <a:gd name="connsiteX6" fmla="*/ 728795 w 1113970"/>
                <a:gd name="connsiteY6" fmla="*/ 2238862 h 2250623"/>
                <a:gd name="connsiteX7" fmla="*/ 850924 w 1113970"/>
                <a:gd name="connsiteY7" fmla="*/ 2113602 h 2250623"/>
                <a:gd name="connsiteX8" fmla="*/ 951132 w 1113970"/>
                <a:gd name="connsiteY8" fmla="*/ 1844293 h 2250623"/>
                <a:gd name="connsiteX9" fmla="*/ 1013762 w 1113970"/>
                <a:gd name="connsiteY9" fmla="*/ 1590640 h 2250623"/>
                <a:gd name="connsiteX10" fmla="*/ 1113970 w 1113970"/>
                <a:gd name="connsiteY10" fmla="*/ 1340120 h 2250623"/>
                <a:gd name="connsiteX0" fmla="*/ 0 w 1113970"/>
                <a:gd name="connsiteY0" fmla="*/ 0 h 2250623"/>
                <a:gd name="connsiteX1" fmla="*/ 199570 w 1113970"/>
                <a:gd name="connsiteY1" fmla="*/ 1286884 h 2250623"/>
                <a:gd name="connsiteX2" fmla="*/ 252806 w 1113970"/>
                <a:gd name="connsiteY2" fmla="*/ 1484169 h 2250623"/>
                <a:gd name="connsiteX3" fmla="*/ 359277 w 1113970"/>
                <a:gd name="connsiteY3" fmla="*/ 1978947 h 2250623"/>
                <a:gd name="connsiteX4" fmla="*/ 465748 w 1113970"/>
                <a:gd name="connsiteY4" fmla="*/ 2154312 h 2250623"/>
                <a:gd name="connsiteX5" fmla="*/ 578483 w 1113970"/>
                <a:gd name="connsiteY5" fmla="*/ 2235731 h 2250623"/>
                <a:gd name="connsiteX6" fmla="*/ 728795 w 1113970"/>
                <a:gd name="connsiteY6" fmla="*/ 2238862 h 2250623"/>
                <a:gd name="connsiteX7" fmla="*/ 850924 w 1113970"/>
                <a:gd name="connsiteY7" fmla="*/ 2113602 h 2250623"/>
                <a:gd name="connsiteX8" fmla="*/ 951132 w 1113970"/>
                <a:gd name="connsiteY8" fmla="*/ 1844293 h 2250623"/>
                <a:gd name="connsiteX9" fmla="*/ 1013762 w 1113970"/>
                <a:gd name="connsiteY9" fmla="*/ 1590640 h 2250623"/>
                <a:gd name="connsiteX10" fmla="*/ 1113970 w 1113970"/>
                <a:gd name="connsiteY10" fmla="*/ 1340120 h 2250623"/>
                <a:gd name="connsiteX0" fmla="*/ 0 w 1113970"/>
                <a:gd name="connsiteY0" fmla="*/ 0 h 2250623"/>
                <a:gd name="connsiteX1" fmla="*/ 199570 w 1113970"/>
                <a:gd name="connsiteY1" fmla="*/ 1286884 h 2250623"/>
                <a:gd name="connsiteX2" fmla="*/ 359277 w 1113970"/>
                <a:gd name="connsiteY2" fmla="*/ 1978947 h 2250623"/>
                <a:gd name="connsiteX3" fmla="*/ 465748 w 1113970"/>
                <a:gd name="connsiteY3" fmla="*/ 2154312 h 2250623"/>
                <a:gd name="connsiteX4" fmla="*/ 578483 w 1113970"/>
                <a:gd name="connsiteY4" fmla="*/ 2235731 h 2250623"/>
                <a:gd name="connsiteX5" fmla="*/ 728795 w 1113970"/>
                <a:gd name="connsiteY5" fmla="*/ 2238862 h 2250623"/>
                <a:gd name="connsiteX6" fmla="*/ 850924 w 1113970"/>
                <a:gd name="connsiteY6" fmla="*/ 2113602 h 2250623"/>
                <a:gd name="connsiteX7" fmla="*/ 951132 w 1113970"/>
                <a:gd name="connsiteY7" fmla="*/ 1844293 h 2250623"/>
                <a:gd name="connsiteX8" fmla="*/ 1013762 w 1113970"/>
                <a:gd name="connsiteY8" fmla="*/ 1590640 h 2250623"/>
                <a:gd name="connsiteX9" fmla="*/ 1113970 w 1113970"/>
                <a:gd name="connsiteY9" fmla="*/ 1340120 h 2250623"/>
                <a:gd name="connsiteX0" fmla="*/ 0 w 1217879"/>
                <a:gd name="connsiteY0" fmla="*/ 0 h 2842905"/>
                <a:gd name="connsiteX1" fmla="*/ 303479 w 1217879"/>
                <a:gd name="connsiteY1" fmla="*/ 1879166 h 2842905"/>
                <a:gd name="connsiteX2" fmla="*/ 463186 w 1217879"/>
                <a:gd name="connsiteY2" fmla="*/ 2571229 h 2842905"/>
                <a:gd name="connsiteX3" fmla="*/ 569657 w 1217879"/>
                <a:gd name="connsiteY3" fmla="*/ 2746594 h 2842905"/>
                <a:gd name="connsiteX4" fmla="*/ 682392 w 1217879"/>
                <a:gd name="connsiteY4" fmla="*/ 2828013 h 2842905"/>
                <a:gd name="connsiteX5" fmla="*/ 832704 w 1217879"/>
                <a:gd name="connsiteY5" fmla="*/ 2831144 h 2842905"/>
                <a:gd name="connsiteX6" fmla="*/ 954833 w 1217879"/>
                <a:gd name="connsiteY6" fmla="*/ 2705884 h 2842905"/>
                <a:gd name="connsiteX7" fmla="*/ 1055041 w 1217879"/>
                <a:gd name="connsiteY7" fmla="*/ 2436575 h 2842905"/>
                <a:gd name="connsiteX8" fmla="*/ 1117671 w 1217879"/>
                <a:gd name="connsiteY8" fmla="*/ 2182922 h 2842905"/>
                <a:gd name="connsiteX9" fmla="*/ 1217879 w 1217879"/>
                <a:gd name="connsiteY9" fmla="*/ 1932402 h 2842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7879" h="2842905">
                  <a:moveTo>
                    <a:pt x="0" y="0"/>
                  </a:moveTo>
                  <a:cubicBezTo>
                    <a:pt x="128868" y="938116"/>
                    <a:pt x="226281" y="1450628"/>
                    <a:pt x="303479" y="1879166"/>
                  </a:cubicBezTo>
                  <a:cubicBezTo>
                    <a:pt x="380677" y="2307704"/>
                    <a:pt x="418823" y="2426658"/>
                    <a:pt x="463186" y="2571229"/>
                  </a:cubicBezTo>
                  <a:cubicBezTo>
                    <a:pt x="507549" y="2715800"/>
                    <a:pt x="533123" y="2703797"/>
                    <a:pt x="569657" y="2746594"/>
                  </a:cubicBezTo>
                  <a:cubicBezTo>
                    <a:pt x="606191" y="2789391"/>
                    <a:pt x="638551" y="2813921"/>
                    <a:pt x="682392" y="2828013"/>
                  </a:cubicBezTo>
                  <a:cubicBezTo>
                    <a:pt x="726233" y="2842105"/>
                    <a:pt x="787297" y="2851499"/>
                    <a:pt x="832704" y="2831144"/>
                  </a:cubicBezTo>
                  <a:cubicBezTo>
                    <a:pt x="878111" y="2810789"/>
                    <a:pt x="917777" y="2771646"/>
                    <a:pt x="954833" y="2705884"/>
                  </a:cubicBezTo>
                  <a:cubicBezTo>
                    <a:pt x="991889" y="2640123"/>
                    <a:pt x="1027901" y="2523735"/>
                    <a:pt x="1055041" y="2436575"/>
                  </a:cubicBezTo>
                  <a:cubicBezTo>
                    <a:pt x="1082181" y="2349415"/>
                    <a:pt x="1090531" y="2266951"/>
                    <a:pt x="1117671" y="2182922"/>
                  </a:cubicBezTo>
                  <a:cubicBezTo>
                    <a:pt x="1144811" y="2098893"/>
                    <a:pt x="1169340" y="1987203"/>
                    <a:pt x="1217879" y="1932402"/>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64" name="Freeform 63"/>
            <p:cNvSpPr/>
            <p:nvPr/>
          </p:nvSpPr>
          <p:spPr>
            <a:xfrm>
              <a:off x="3284692" y="3926919"/>
              <a:ext cx="2074033" cy="2137648"/>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101239"/>
                <a:gd name="connsiteY0" fmla="*/ 1083647 h 1083647"/>
                <a:gd name="connsiteX1" fmla="*/ 212943 w 2101239"/>
                <a:gd name="connsiteY1" fmla="*/ 1049200 h 1083647"/>
                <a:gd name="connsiteX2" fmla="*/ 363255 w 2101239"/>
                <a:gd name="connsiteY2" fmla="*/ 920808 h 1083647"/>
                <a:gd name="connsiteX3" fmla="*/ 441544 w 2101239"/>
                <a:gd name="connsiteY3" fmla="*/ 638973 h 1083647"/>
                <a:gd name="connsiteX4" fmla="*/ 529225 w 2101239"/>
                <a:gd name="connsiteY4" fmla="*/ 269455 h 1083647"/>
                <a:gd name="connsiteX5" fmla="*/ 638828 w 2101239"/>
                <a:gd name="connsiteY5" fmla="*/ 75301 h 1083647"/>
                <a:gd name="connsiteX6" fmla="*/ 789140 w 2101239"/>
                <a:gd name="connsiteY6" fmla="*/ 146 h 1083647"/>
                <a:gd name="connsiteX7" fmla="*/ 920663 w 2101239"/>
                <a:gd name="connsiteY7" fmla="*/ 90960 h 1083647"/>
                <a:gd name="connsiteX8" fmla="*/ 1036528 w 2101239"/>
                <a:gd name="connsiteY8" fmla="*/ 354006 h 1083647"/>
                <a:gd name="connsiteX9" fmla="*/ 1174316 w 2101239"/>
                <a:gd name="connsiteY9" fmla="*/ 754838 h 1083647"/>
                <a:gd name="connsiteX10" fmla="*/ 1315232 w 2101239"/>
                <a:gd name="connsiteY10" fmla="*/ 999097 h 1083647"/>
                <a:gd name="connsiteX11" fmla="*/ 1484334 w 2101239"/>
                <a:gd name="connsiteY11" fmla="*/ 1061726 h 1083647"/>
                <a:gd name="connsiteX12" fmla="*/ 1578282 w 2101239"/>
                <a:gd name="connsiteY12" fmla="*/ 1005357 h 1083647"/>
                <a:gd name="connsiteX13" fmla="*/ 1678488 w 2101239"/>
                <a:gd name="connsiteY13" fmla="*/ 858178 h 1083647"/>
                <a:gd name="connsiteX14" fmla="*/ 1797485 w 2101239"/>
                <a:gd name="connsiteY14" fmla="*/ 817469 h 1083647"/>
                <a:gd name="connsiteX15" fmla="*/ 2101239 w 2101239"/>
                <a:gd name="connsiteY15" fmla="*/ 814336 h 1083647"/>
                <a:gd name="connsiteX0" fmla="*/ 0 w 2101239"/>
                <a:gd name="connsiteY0" fmla="*/ 1083647 h 1083647"/>
                <a:gd name="connsiteX1" fmla="*/ 212943 w 2101239"/>
                <a:gd name="connsiteY1" fmla="*/ 1049200 h 1083647"/>
                <a:gd name="connsiteX2" fmla="*/ 363255 w 2101239"/>
                <a:gd name="connsiteY2" fmla="*/ 920808 h 1083647"/>
                <a:gd name="connsiteX3" fmla="*/ 441544 w 2101239"/>
                <a:gd name="connsiteY3" fmla="*/ 638973 h 1083647"/>
                <a:gd name="connsiteX4" fmla="*/ 529225 w 2101239"/>
                <a:gd name="connsiteY4" fmla="*/ 269455 h 1083647"/>
                <a:gd name="connsiteX5" fmla="*/ 638828 w 2101239"/>
                <a:gd name="connsiteY5" fmla="*/ 75301 h 1083647"/>
                <a:gd name="connsiteX6" fmla="*/ 789140 w 2101239"/>
                <a:gd name="connsiteY6" fmla="*/ 146 h 1083647"/>
                <a:gd name="connsiteX7" fmla="*/ 920663 w 2101239"/>
                <a:gd name="connsiteY7" fmla="*/ 90960 h 1083647"/>
                <a:gd name="connsiteX8" fmla="*/ 1036528 w 2101239"/>
                <a:gd name="connsiteY8" fmla="*/ 354006 h 1083647"/>
                <a:gd name="connsiteX9" fmla="*/ 1174316 w 2101239"/>
                <a:gd name="connsiteY9" fmla="*/ 754838 h 1083647"/>
                <a:gd name="connsiteX10" fmla="*/ 1315232 w 2101239"/>
                <a:gd name="connsiteY10" fmla="*/ 999097 h 1083647"/>
                <a:gd name="connsiteX11" fmla="*/ 1484334 w 2101239"/>
                <a:gd name="connsiteY11" fmla="*/ 1061726 h 1083647"/>
                <a:gd name="connsiteX12" fmla="*/ 1578282 w 2101239"/>
                <a:gd name="connsiteY12" fmla="*/ 1005357 h 1083647"/>
                <a:gd name="connsiteX13" fmla="*/ 1678488 w 2101239"/>
                <a:gd name="connsiteY13" fmla="*/ 858178 h 1083647"/>
                <a:gd name="connsiteX14" fmla="*/ 1797485 w 2101239"/>
                <a:gd name="connsiteY14" fmla="*/ 817469 h 1083647"/>
                <a:gd name="connsiteX15" fmla="*/ 2101239 w 2101239"/>
                <a:gd name="connsiteY15" fmla="*/ 814336 h 1083647"/>
                <a:gd name="connsiteX0" fmla="*/ 0 w 1888296"/>
                <a:gd name="connsiteY0" fmla="*/ 1049200 h 1061759"/>
                <a:gd name="connsiteX1" fmla="*/ 150312 w 1888296"/>
                <a:gd name="connsiteY1" fmla="*/ 920808 h 1061759"/>
                <a:gd name="connsiteX2" fmla="*/ 228601 w 1888296"/>
                <a:gd name="connsiteY2" fmla="*/ 638973 h 1061759"/>
                <a:gd name="connsiteX3" fmla="*/ 316282 w 1888296"/>
                <a:gd name="connsiteY3" fmla="*/ 269455 h 1061759"/>
                <a:gd name="connsiteX4" fmla="*/ 425885 w 1888296"/>
                <a:gd name="connsiteY4" fmla="*/ 75301 h 1061759"/>
                <a:gd name="connsiteX5" fmla="*/ 576197 w 1888296"/>
                <a:gd name="connsiteY5" fmla="*/ 146 h 1061759"/>
                <a:gd name="connsiteX6" fmla="*/ 707720 w 1888296"/>
                <a:gd name="connsiteY6" fmla="*/ 90960 h 1061759"/>
                <a:gd name="connsiteX7" fmla="*/ 823585 w 1888296"/>
                <a:gd name="connsiteY7" fmla="*/ 354006 h 1061759"/>
                <a:gd name="connsiteX8" fmla="*/ 961373 w 1888296"/>
                <a:gd name="connsiteY8" fmla="*/ 754838 h 1061759"/>
                <a:gd name="connsiteX9" fmla="*/ 1102289 w 1888296"/>
                <a:gd name="connsiteY9" fmla="*/ 999097 h 1061759"/>
                <a:gd name="connsiteX10" fmla="*/ 1271391 w 1888296"/>
                <a:gd name="connsiteY10" fmla="*/ 1061726 h 1061759"/>
                <a:gd name="connsiteX11" fmla="*/ 1365339 w 1888296"/>
                <a:gd name="connsiteY11" fmla="*/ 1005357 h 1061759"/>
                <a:gd name="connsiteX12" fmla="*/ 1465545 w 1888296"/>
                <a:gd name="connsiteY12" fmla="*/ 858178 h 1061759"/>
                <a:gd name="connsiteX13" fmla="*/ 1584542 w 1888296"/>
                <a:gd name="connsiteY13" fmla="*/ 817469 h 1061759"/>
                <a:gd name="connsiteX14" fmla="*/ 1888296 w 1888296"/>
                <a:gd name="connsiteY14" fmla="*/ 814336 h 1061759"/>
                <a:gd name="connsiteX0" fmla="*/ 0 w 2074033"/>
                <a:gd name="connsiteY0" fmla="*/ 1992175 h 1992175"/>
                <a:gd name="connsiteX1" fmla="*/ 336049 w 2074033"/>
                <a:gd name="connsiteY1" fmla="*/ 920808 h 1992175"/>
                <a:gd name="connsiteX2" fmla="*/ 414338 w 2074033"/>
                <a:gd name="connsiteY2" fmla="*/ 638973 h 1992175"/>
                <a:gd name="connsiteX3" fmla="*/ 502019 w 2074033"/>
                <a:gd name="connsiteY3" fmla="*/ 269455 h 1992175"/>
                <a:gd name="connsiteX4" fmla="*/ 611622 w 2074033"/>
                <a:gd name="connsiteY4" fmla="*/ 75301 h 1992175"/>
                <a:gd name="connsiteX5" fmla="*/ 761934 w 2074033"/>
                <a:gd name="connsiteY5" fmla="*/ 146 h 1992175"/>
                <a:gd name="connsiteX6" fmla="*/ 893457 w 2074033"/>
                <a:gd name="connsiteY6" fmla="*/ 90960 h 1992175"/>
                <a:gd name="connsiteX7" fmla="*/ 1009322 w 2074033"/>
                <a:gd name="connsiteY7" fmla="*/ 354006 h 1992175"/>
                <a:gd name="connsiteX8" fmla="*/ 1147110 w 2074033"/>
                <a:gd name="connsiteY8" fmla="*/ 754838 h 1992175"/>
                <a:gd name="connsiteX9" fmla="*/ 1288026 w 2074033"/>
                <a:gd name="connsiteY9" fmla="*/ 999097 h 1992175"/>
                <a:gd name="connsiteX10" fmla="*/ 1457128 w 2074033"/>
                <a:gd name="connsiteY10" fmla="*/ 1061726 h 1992175"/>
                <a:gd name="connsiteX11" fmla="*/ 1551076 w 2074033"/>
                <a:gd name="connsiteY11" fmla="*/ 1005357 h 1992175"/>
                <a:gd name="connsiteX12" fmla="*/ 1651282 w 2074033"/>
                <a:gd name="connsiteY12" fmla="*/ 858178 h 1992175"/>
                <a:gd name="connsiteX13" fmla="*/ 1770279 w 2074033"/>
                <a:gd name="connsiteY13" fmla="*/ 817469 h 1992175"/>
                <a:gd name="connsiteX14" fmla="*/ 2074033 w 2074033"/>
                <a:gd name="connsiteY14" fmla="*/ 814336 h 1992175"/>
                <a:gd name="connsiteX0" fmla="*/ 311 w 2074344"/>
                <a:gd name="connsiteY0" fmla="*/ 1992175 h 2024227"/>
                <a:gd name="connsiteX1" fmla="*/ 336360 w 2074344"/>
                <a:gd name="connsiteY1" fmla="*/ 920808 h 2024227"/>
                <a:gd name="connsiteX2" fmla="*/ 414649 w 2074344"/>
                <a:gd name="connsiteY2" fmla="*/ 638973 h 2024227"/>
                <a:gd name="connsiteX3" fmla="*/ 502330 w 2074344"/>
                <a:gd name="connsiteY3" fmla="*/ 269455 h 2024227"/>
                <a:gd name="connsiteX4" fmla="*/ 611933 w 2074344"/>
                <a:gd name="connsiteY4" fmla="*/ 75301 h 2024227"/>
                <a:gd name="connsiteX5" fmla="*/ 762245 w 2074344"/>
                <a:gd name="connsiteY5" fmla="*/ 146 h 2024227"/>
                <a:gd name="connsiteX6" fmla="*/ 893768 w 2074344"/>
                <a:gd name="connsiteY6" fmla="*/ 90960 h 2024227"/>
                <a:gd name="connsiteX7" fmla="*/ 1009633 w 2074344"/>
                <a:gd name="connsiteY7" fmla="*/ 354006 h 2024227"/>
                <a:gd name="connsiteX8" fmla="*/ 1147421 w 2074344"/>
                <a:gd name="connsiteY8" fmla="*/ 754838 h 2024227"/>
                <a:gd name="connsiteX9" fmla="*/ 1288337 w 2074344"/>
                <a:gd name="connsiteY9" fmla="*/ 999097 h 2024227"/>
                <a:gd name="connsiteX10" fmla="*/ 1457439 w 2074344"/>
                <a:gd name="connsiteY10" fmla="*/ 1061726 h 2024227"/>
                <a:gd name="connsiteX11" fmla="*/ 1551387 w 2074344"/>
                <a:gd name="connsiteY11" fmla="*/ 1005357 h 2024227"/>
                <a:gd name="connsiteX12" fmla="*/ 1651593 w 2074344"/>
                <a:gd name="connsiteY12" fmla="*/ 858178 h 2024227"/>
                <a:gd name="connsiteX13" fmla="*/ 1770590 w 2074344"/>
                <a:gd name="connsiteY13" fmla="*/ 817469 h 2024227"/>
                <a:gd name="connsiteX14" fmla="*/ 2074344 w 2074344"/>
                <a:gd name="connsiteY14" fmla="*/ 814336 h 2024227"/>
                <a:gd name="connsiteX0" fmla="*/ 0 w 2074033"/>
                <a:gd name="connsiteY0" fmla="*/ 1992175 h 1992175"/>
                <a:gd name="connsiteX1" fmla="*/ 336049 w 2074033"/>
                <a:gd name="connsiteY1" fmla="*/ 920808 h 1992175"/>
                <a:gd name="connsiteX2" fmla="*/ 414338 w 2074033"/>
                <a:gd name="connsiteY2" fmla="*/ 638973 h 1992175"/>
                <a:gd name="connsiteX3" fmla="*/ 502019 w 2074033"/>
                <a:gd name="connsiteY3" fmla="*/ 269455 h 1992175"/>
                <a:gd name="connsiteX4" fmla="*/ 611622 w 2074033"/>
                <a:gd name="connsiteY4" fmla="*/ 75301 h 1992175"/>
                <a:gd name="connsiteX5" fmla="*/ 761934 w 2074033"/>
                <a:gd name="connsiteY5" fmla="*/ 146 h 1992175"/>
                <a:gd name="connsiteX6" fmla="*/ 893457 w 2074033"/>
                <a:gd name="connsiteY6" fmla="*/ 90960 h 1992175"/>
                <a:gd name="connsiteX7" fmla="*/ 1009322 w 2074033"/>
                <a:gd name="connsiteY7" fmla="*/ 354006 h 1992175"/>
                <a:gd name="connsiteX8" fmla="*/ 1147110 w 2074033"/>
                <a:gd name="connsiteY8" fmla="*/ 754838 h 1992175"/>
                <a:gd name="connsiteX9" fmla="*/ 1288026 w 2074033"/>
                <a:gd name="connsiteY9" fmla="*/ 999097 h 1992175"/>
                <a:gd name="connsiteX10" fmla="*/ 1457128 w 2074033"/>
                <a:gd name="connsiteY10" fmla="*/ 1061726 h 1992175"/>
                <a:gd name="connsiteX11" fmla="*/ 1551076 w 2074033"/>
                <a:gd name="connsiteY11" fmla="*/ 1005357 h 1992175"/>
                <a:gd name="connsiteX12" fmla="*/ 1651282 w 2074033"/>
                <a:gd name="connsiteY12" fmla="*/ 858178 h 1992175"/>
                <a:gd name="connsiteX13" fmla="*/ 1770279 w 2074033"/>
                <a:gd name="connsiteY13" fmla="*/ 817469 h 1992175"/>
                <a:gd name="connsiteX14" fmla="*/ 2074033 w 2074033"/>
                <a:gd name="connsiteY14" fmla="*/ 814336 h 19921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06475 h 2106475"/>
                <a:gd name="connsiteX1" fmla="*/ 336049 w 2074033"/>
                <a:gd name="connsiteY1" fmla="*/ 920808 h 2106475"/>
                <a:gd name="connsiteX2" fmla="*/ 414338 w 2074033"/>
                <a:gd name="connsiteY2" fmla="*/ 638973 h 2106475"/>
                <a:gd name="connsiteX3" fmla="*/ 502019 w 2074033"/>
                <a:gd name="connsiteY3" fmla="*/ 269455 h 2106475"/>
                <a:gd name="connsiteX4" fmla="*/ 611622 w 2074033"/>
                <a:gd name="connsiteY4" fmla="*/ 75301 h 2106475"/>
                <a:gd name="connsiteX5" fmla="*/ 761934 w 2074033"/>
                <a:gd name="connsiteY5" fmla="*/ 146 h 2106475"/>
                <a:gd name="connsiteX6" fmla="*/ 893457 w 2074033"/>
                <a:gd name="connsiteY6" fmla="*/ 90960 h 2106475"/>
                <a:gd name="connsiteX7" fmla="*/ 1009322 w 2074033"/>
                <a:gd name="connsiteY7" fmla="*/ 354006 h 2106475"/>
                <a:gd name="connsiteX8" fmla="*/ 1147110 w 2074033"/>
                <a:gd name="connsiteY8" fmla="*/ 754838 h 2106475"/>
                <a:gd name="connsiteX9" fmla="*/ 1288026 w 2074033"/>
                <a:gd name="connsiteY9" fmla="*/ 999097 h 2106475"/>
                <a:gd name="connsiteX10" fmla="*/ 1457128 w 2074033"/>
                <a:gd name="connsiteY10" fmla="*/ 1061726 h 2106475"/>
                <a:gd name="connsiteX11" fmla="*/ 1551076 w 2074033"/>
                <a:gd name="connsiteY11" fmla="*/ 1005357 h 2106475"/>
                <a:gd name="connsiteX12" fmla="*/ 1651282 w 2074033"/>
                <a:gd name="connsiteY12" fmla="*/ 858178 h 2106475"/>
                <a:gd name="connsiteX13" fmla="*/ 1770279 w 2074033"/>
                <a:gd name="connsiteY13" fmla="*/ 817469 h 2106475"/>
                <a:gd name="connsiteX14" fmla="*/ 2074033 w 2074033"/>
                <a:gd name="connsiteY14" fmla="*/ 814336 h 2106475"/>
                <a:gd name="connsiteX0" fmla="*/ 0 w 2074033"/>
                <a:gd name="connsiteY0" fmla="*/ 2137648 h 2137648"/>
                <a:gd name="connsiteX1" fmla="*/ 336049 w 2074033"/>
                <a:gd name="connsiteY1" fmla="*/ 920808 h 2137648"/>
                <a:gd name="connsiteX2" fmla="*/ 414338 w 2074033"/>
                <a:gd name="connsiteY2" fmla="*/ 638973 h 2137648"/>
                <a:gd name="connsiteX3" fmla="*/ 502019 w 2074033"/>
                <a:gd name="connsiteY3" fmla="*/ 269455 h 2137648"/>
                <a:gd name="connsiteX4" fmla="*/ 611622 w 2074033"/>
                <a:gd name="connsiteY4" fmla="*/ 75301 h 2137648"/>
                <a:gd name="connsiteX5" fmla="*/ 761934 w 2074033"/>
                <a:gd name="connsiteY5" fmla="*/ 146 h 2137648"/>
                <a:gd name="connsiteX6" fmla="*/ 893457 w 2074033"/>
                <a:gd name="connsiteY6" fmla="*/ 90960 h 2137648"/>
                <a:gd name="connsiteX7" fmla="*/ 1009322 w 2074033"/>
                <a:gd name="connsiteY7" fmla="*/ 354006 h 2137648"/>
                <a:gd name="connsiteX8" fmla="*/ 1147110 w 2074033"/>
                <a:gd name="connsiteY8" fmla="*/ 754838 h 2137648"/>
                <a:gd name="connsiteX9" fmla="*/ 1288026 w 2074033"/>
                <a:gd name="connsiteY9" fmla="*/ 999097 h 2137648"/>
                <a:gd name="connsiteX10" fmla="*/ 1457128 w 2074033"/>
                <a:gd name="connsiteY10" fmla="*/ 1061726 h 2137648"/>
                <a:gd name="connsiteX11" fmla="*/ 1551076 w 2074033"/>
                <a:gd name="connsiteY11" fmla="*/ 1005357 h 2137648"/>
                <a:gd name="connsiteX12" fmla="*/ 1651282 w 2074033"/>
                <a:gd name="connsiteY12" fmla="*/ 858178 h 2137648"/>
                <a:gd name="connsiteX13" fmla="*/ 1770279 w 2074033"/>
                <a:gd name="connsiteY13" fmla="*/ 817469 h 2137648"/>
                <a:gd name="connsiteX14" fmla="*/ 2074033 w 2074033"/>
                <a:gd name="connsiteY14"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 name="connsiteX0" fmla="*/ 0 w 2074033"/>
                <a:gd name="connsiteY0" fmla="*/ 2137648 h 2137648"/>
                <a:gd name="connsiteX1" fmla="*/ 414338 w 2074033"/>
                <a:gd name="connsiteY1" fmla="*/ 638973 h 2137648"/>
                <a:gd name="connsiteX2" fmla="*/ 502019 w 2074033"/>
                <a:gd name="connsiteY2" fmla="*/ 269455 h 2137648"/>
                <a:gd name="connsiteX3" fmla="*/ 611622 w 2074033"/>
                <a:gd name="connsiteY3" fmla="*/ 75301 h 2137648"/>
                <a:gd name="connsiteX4" fmla="*/ 761934 w 2074033"/>
                <a:gd name="connsiteY4" fmla="*/ 146 h 2137648"/>
                <a:gd name="connsiteX5" fmla="*/ 893457 w 2074033"/>
                <a:gd name="connsiteY5" fmla="*/ 90960 h 2137648"/>
                <a:gd name="connsiteX6" fmla="*/ 1009322 w 2074033"/>
                <a:gd name="connsiteY6" fmla="*/ 354006 h 2137648"/>
                <a:gd name="connsiteX7" fmla="*/ 1147110 w 2074033"/>
                <a:gd name="connsiteY7" fmla="*/ 754838 h 2137648"/>
                <a:gd name="connsiteX8" fmla="*/ 1288026 w 2074033"/>
                <a:gd name="connsiteY8" fmla="*/ 999097 h 2137648"/>
                <a:gd name="connsiteX9" fmla="*/ 1457128 w 2074033"/>
                <a:gd name="connsiteY9" fmla="*/ 1061726 h 2137648"/>
                <a:gd name="connsiteX10" fmla="*/ 1551076 w 2074033"/>
                <a:gd name="connsiteY10" fmla="*/ 1005357 h 2137648"/>
                <a:gd name="connsiteX11" fmla="*/ 1651282 w 2074033"/>
                <a:gd name="connsiteY11" fmla="*/ 858178 h 2137648"/>
                <a:gd name="connsiteX12" fmla="*/ 1770279 w 2074033"/>
                <a:gd name="connsiteY12" fmla="*/ 817469 h 2137648"/>
                <a:gd name="connsiteX13" fmla="*/ 2074033 w 2074033"/>
                <a:gd name="connsiteY13" fmla="*/ 814336 h 213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74033" h="2137648">
                  <a:moveTo>
                    <a:pt x="0" y="2137648"/>
                  </a:moveTo>
                  <a:cubicBezTo>
                    <a:pt x="346093" y="921415"/>
                    <a:pt x="330668" y="950338"/>
                    <a:pt x="414338" y="638973"/>
                  </a:cubicBezTo>
                  <a:cubicBezTo>
                    <a:pt x="498008" y="327608"/>
                    <a:pt x="469138" y="363400"/>
                    <a:pt x="502019" y="269455"/>
                  </a:cubicBezTo>
                  <a:cubicBezTo>
                    <a:pt x="534900" y="175510"/>
                    <a:pt x="568303" y="120186"/>
                    <a:pt x="611622" y="75301"/>
                  </a:cubicBezTo>
                  <a:cubicBezTo>
                    <a:pt x="654941" y="30416"/>
                    <a:pt x="714962" y="-2464"/>
                    <a:pt x="761934" y="146"/>
                  </a:cubicBezTo>
                  <a:cubicBezTo>
                    <a:pt x="808907" y="2756"/>
                    <a:pt x="852226" y="31983"/>
                    <a:pt x="893457" y="90960"/>
                  </a:cubicBezTo>
                  <a:cubicBezTo>
                    <a:pt x="934688" y="149937"/>
                    <a:pt x="967047" y="243360"/>
                    <a:pt x="1009322" y="354006"/>
                  </a:cubicBezTo>
                  <a:cubicBezTo>
                    <a:pt x="1051597" y="464652"/>
                    <a:pt x="1100659" y="647323"/>
                    <a:pt x="1147110" y="754838"/>
                  </a:cubicBezTo>
                  <a:cubicBezTo>
                    <a:pt x="1193561" y="862353"/>
                    <a:pt x="1236356" y="947949"/>
                    <a:pt x="1288026" y="999097"/>
                  </a:cubicBezTo>
                  <a:cubicBezTo>
                    <a:pt x="1339696" y="1050245"/>
                    <a:pt x="1413286" y="1060683"/>
                    <a:pt x="1457128" y="1061726"/>
                  </a:cubicBezTo>
                  <a:cubicBezTo>
                    <a:pt x="1500970" y="1062769"/>
                    <a:pt x="1518717" y="1039282"/>
                    <a:pt x="1551076" y="1005357"/>
                  </a:cubicBezTo>
                  <a:cubicBezTo>
                    <a:pt x="1583435" y="971432"/>
                    <a:pt x="1617358" y="886883"/>
                    <a:pt x="1651282" y="858178"/>
                  </a:cubicBezTo>
                  <a:cubicBezTo>
                    <a:pt x="1685206" y="829473"/>
                    <a:pt x="1716522" y="823732"/>
                    <a:pt x="1770279" y="817469"/>
                  </a:cubicBezTo>
                  <a:cubicBezTo>
                    <a:pt x="1824036" y="811206"/>
                    <a:pt x="1874660" y="813293"/>
                    <a:pt x="2074033" y="814336"/>
                  </a:cubicBezTo>
                </a:path>
              </a:pathLst>
            </a:custGeom>
            <a:noFill/>
            <a:ln w="15240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grpSp>
    </p:spTree>
    <p:extLst>
      <p:ext uri="{BB962C8B-B14F-4D97-AF65-F5344CB8AC3E}">
        <p14:creationId xmlns:p14="http://schemas.microsoft.com/office/powerpoint/2010/main" val="623965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nterview Closing Slides">
    <p:bg>
      <p:bgPr>
        <a:blipFill dpi="0" rotWithShape="1">
          <a:blip r:embed="rId2">
            <a:alphaModFix amt="58000"/>
            <a:lum/>
          </a:blip>
          <a:srcRect/>
          <a:stretch>
            <a:fillRect l="-8000" r="-8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575311" y="365764"/>
            <a:ext cx="18653760" cy="3307079"/>
          </a:xfrm>
        </p:spPr>
        <p:txBody>
          <a:bodyPr/>
          <a:lstStyle>
            <a:lvl1pPr>
              <a:defRPr b="0" i="0" cap="none" baseline="0">
                <a:solidFill>
                  <a:schemeClr val="tx1"/>
                </a:solidFill>
              </a:defRPr>
            </a:lvl1pPr>
          </a:lstStyle>
          <a:p>
            <a:r>
              <a:rPr lang="en-US" dirty="0"/>
              <a:t>Thank You For Inviting Us</a:t>
            </a:r>
          </a:p>
        </p:txBody>
      </p:sp>
      <p:pic>
        <p:nvPicPr>
          <p:cNvPr id="7" name="Picture 6"/>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179040" y="8865878"/>
            <a:ext cx="5797316" cy="1465581"/>
          </a:xfrm>
          <a:prstGeom prst="rect">
            <a:avLst/>
          </a:prstGeom>
        </p:spPr>
      </p:pic>
    </p:spTree>
    <p:extLst>
      <p:ext uri="{BB962C8B-B14F-4D97-AF65-F5344CB8AC3E}">
        <p14:creationId xmlns:p14="http://schemas.microsoft.com/office/powerpoint/2010/main" val="51060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DE Logo Title Slide - White">
    <p:bg>
      <p:bgPr>
        <a:gradFill>
          <a:gsLst>
            <a:gs pos="48000">
              <a:schemeClr val="bg1"/>
            </a:gs>
            <a:gs pos="80000">
              <a:schemeClr val="tx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18997" y="6032604"/>
            <a:ext cx="18653760" cy="1282598"/>
          </a:xfrm>
        </p:spPr>
        <p:txBody>
          <a:bodyPr>
            <a:noAutofit/>
          </a:bodyPr>
          <a:lstStyle>
            <a:lvl1pPr>
              <a:defRPr sz="7800" b="1" baseline="0">
                <a:solidFill>
                  <a:schemeClr val="bg1"/>
                </a:solidFill>
              </a:defRPr>
            </a:lvl1pPr>
          </a:lstStyle>
          <a:p>
            <a:r>
              <a:rPr lang="en-US" dirty="0"/>
              <a:t>Click to edit Title</a:t>
            </a:r>
          </a:p>
        </p:txBody>
      </p:sp>
      <p:sp>
        <p:nvSpPr>
          <p:cNvPr id="8" name="Text Placeholder 7"/>
          <p:cNvSpPr>
            <a:spLocks noGrp="1"/>
          </p:cNvSpPr>
          <p:nvPr>
            <p:ph type="body" sz="quarter" idx="10" hasCustomPrompt="1"/>
          </p:nvPr>
        </p:nvSpPr>
        <p:spPr>
          <a:xfrm>
            <a:off x="2011683" y="7315200"/>
            <a:ext cx="18653760" cy="1097280"/>
          </a:xfrm>
        </p:spPr>
        <p:txBody>
          <a:bodyPr>
            <a:normAutofit/>
          </a:bodyPr>
          <a:lstStyle>
            <a:lvl1pPr>
              <a:defRPr sz="5000" b="0" baseline="0">
                <a:solidFill>
                  <a:schemeClr val="bg1"/>
                </a:solidFill>
              </a:defRPr>
            </a:lvl1pPr>
          </a:lstStyle>
          <a:p>
            <a:pPr lvl="0"/>
            <a:r>
              <a:rPr lang="en-US" dirty="0"/>
              <a:t>Click to edit Subtitle</a:t>
            </a:r>
          </a:p>
        </p:txBody>
      </p:sp>
      <p:sp>
        <p:nvSpPr>
          <p:cNvPr id="12" name="TextBox 11"/>
          <p:cNvSpPr txBox="1"/>
          <p:nvPr/>
        </p:nvSpPr>
        <p:spPr>
          <a:xfrm>
            <a:off x="9656068" y="8492118"/>
            <a:ext cx="4937760" cy="1917906"/>
          </a:xfrm>
          <a:prstGeom prst="rect">
            <a:avLst/>
          </a:prstGeom>
          <a:noFill/>
        </p:spPr>
        <p:txBody>
          <a:bodyPr wrap="square" lIns="135838" tIns="67918" rIns="135838" bIns="67918" rtlCol="0">
            <a:spAutoFit/>
          </a:bodyPr>
          <a:lstStyle/>
          <a:p>
            <a:r>
              <a:rPr lang="en-US" sz="5786" b="1" dirty="0">
                <a:solidFill>
                  <a:schemeClr val="bg1"/>
                </a:solidFill>
                <a:latin typeface="Arial" pitchFamily="34" charset="0"/>
                <a:cs typeface="Arial" pitchFamily="34" charset="0"/>
              </a:rPr>
              <a:t>Presented By:</a:t>
            </a:r>
          </a:p>
        </p:txBody>
      </p:sp>
      <p:sp>
        <p:nvSpPr>
          <p:cNvPr id="14" name="Text Placeholder 13"/>
          <p:cNvSpPr>
            <a:spLocks noGrp="1"/>
          </p:cNvSpPr>
          <p:nvPr>
            <p:ph type="body" sz="quarter" idx="12" hasCustomPrompt="1"/>
          </p:nvPr>
        </p:nvSpPr>
        <p:spPr>
          <a:xfrm>
            <a:off x="9656069" y="9137905"/>
            <a:ext cx="12167311" cy="585216"/>
          </a:xfrm>
        </p:spPr>
        <p:txBody>
          <a:bodyPr>
            <a:noAutofit/>
          </a:bodyPr>
          <a:lstStyle>
            <a:lvl1pPr>
              <a:defRPr sz="2700" baseline="0">
                <a:solidFill>
                  <a:schemeClr val="bg1"/>
                </a:solidFill>
              </a:defRPr>
            </a:lvl1pPr>
          </a:lstStyle>
          <a:p>
            <a:pPr lvl="0"/>
            <a:r>
              <a:rPr lang="en-US" dirty="0"/>
              <a:t>Click to edit Presenter Name</a:t>
            </a:r>
          </a:p>
        </p:txBody>
      </p:sp>
      <p:sp>
        <p:nvSpPr>
          <p:cNvPr id="15" name="Text Placeholder 13"/>
          <p:cNvSpPr>
            <a:spLocks noGrp="1"/>
          </p:cNvSpPr>
          <p:nvPr>
            <p:ph type="body" sz="quarter" idx="13" hasCustomPrompt="1"/>
          </p:nvPr>
        </p:nvSpPr>
        <p:spPr>
          <a:xfrm>
            <a:off x="9656069" y="9777984"/>
            <a:ext cx="12167311" cy="585216"/>
          </a:xfrm>
        </p:spPr>
        <p:txBody>
          <a:bodyPr>
            <a:noAutofit/>
          </a:bodyPr>
          <a:lstStyle>
            <a:lvl1pPr>
              <a:defRPr sz="2700" baseline="0">
                <a:solidFill>
                  <a:schemeClr val="bg1"/>
                </a:solidFill>
              </a:defRPr>
            </a:lvl1pPr>
          </a:lstStyle>
          <a:p>
            <a:pPr lvl="0"/>
            <a:r>
              <a:rPr lang="en-US" dirty="0"/>
              <a:t>Click to edit Presenter Title</a:t>
            </a:r>
          </a:p>
        </p:txBody>
      </p:sp>
      <p:sp>
        <p:nvSpPr>
          <p:cNvPr id="17" name="Text Placeholder 13"/>
          <p:cNvSpPr>
            <a:spLocks noGrp="1"/>
          </p:cNvSpPr>
          <p:nvPr>
            <p:ph type="body" sz="quarter" idx="15" hasCustomPrompt="1"/>
          </p:nvPr>
        </p:nvSpPr>
        <p:spPr>
          <a:xfrm>
            <a:off x="9656069" y="10387584"/>
            <a:ext cx="12167311" cy="585216"/>
          </a:xfrm>
        </p:spPr>
        <p:txBody>
          <a:bodyPr>
            <a:noAutofit/>
          </a:bodyPr>
          <a:lstStyle>
            <a:lvl1pPr>
              <a:defRPr sz="2700" baseline="0">
                <a:solidFill>
                  <a:schemeClr val="bg1"/>
                </a:solidFill>
              </a:defRPr>
            </a:lvl1pPr>
          </a:lstStyle>
          <a:p>
            <a:pPr lvl="0"/>
            <a:r>
              <a:rPr lang="en-US" dirty="0"/>
              <a:t>Click to edit Presentation Date</a:t>
            </a:r>
          </a:p>
        </p:txBody>
      </p:sp>
      <p:grpSp>
        <p:nvGrpSpPr>
          <p:cNvPr id="9" name="Group 8"/>
          <p:cNvGrpSpPr/>
          <p:nvPr userDrawn="1"/>
        </p:nvGrpSpPr>
        <p:grpSpPr>
          <a:xfrm>
            <a:off x="1970273" y="-568958"/>
            <a:ext cx="19426697" cy="6065447"/>
            <a:chOff x="820944" y="-355600"/>
            <a:chExt cx="8094456" cy="3790904"/>
          </a:xfrm>
        </p:grpSpPr>
        <p:sp>
          <p:nvSpPr>
            <p:cNvPr id="10" name="Rectangle 9"/>
            <p:cNvSpPr/>
            <p:nvPr/>
          </p:nvSpPr>
          <p:spPr>
            <a:xfrm>
              <a:off x="942975" y="16268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1" name="Rectangle 10"/>
            <p:cNvSpPr/>
            <p:nvPr/>
          </p:nvSpPr>
          <p:spPr>
            <a:xfrm>
              <a:off x="1097280" y="14319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3" name="Rectangle 12"/>
            <p:cNvSpPr/>
            <p:nvPr/>
          </p:nvSpPr>
          <p:spPr>
            <a:xfrm>
              <a:off x="1255456" y="8261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6" name="Rectangle 15"/>
            <p:cNvSpPr/>
            <p:nvPr/>
          </p:nvSpPr>
          <p:spPr>
            <a:xfrm>
              <a:off x="1581150" y="10363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8" name="Rectangle 17"/>
            <p:cNvSpPr/>
            <p:nvPr/>
          </p:nvSpPr>
          <p:spPr>
            <a:xfrm>
              <a:off x="1902834" y="3619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19" name="Rectangle 18"/>
            <p:cNvSpPr/>
            <p:nvPr/>
          </p:nvSpPr>
          <p:spPr>
            <a:xfrm>
              <a:off x="2205099" y="14319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20" name="Rectangle 19"/>
            <p:cNvSpPr/>
            <p:nvPr/>
          </p:nvSpPr>
          <p:spPr>
            <a:xfrm>
              <a:off x="2373740" y="5453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21" name="Rectangle 20"/>
            <p:cNvSpPr/>
            <p:nvPr/>
          </p:nvSpPr>
          <p:spPr>
            <a:xfrm>
              <a:off x="2684417" y="16230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cxnSp>
          <p:nvCxnSpPr>
            <p:cNvPr id="22" name="Straight Connector 21"/>
            <p:cNvCxnSpPr/>
            <p:nvPr/>
          </p:nvCxnSpPr>
          <p:spPr>
            <a:xfrm>
              <a:off x="96202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4731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3260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51790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70319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8848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73777"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59069"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444361"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629653"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814945" y="1993900"/>
              <a:ext cx="0" cy="1190625"/>
            </a:xfrm>
            <a:prstGeom prst="line">
              <a:avLst/>
            </a:prstGeom>
            <a:ln w="41275" cap="sq">
              <a:gradFill flip="none" rotWithShape="1">
                <a:gsLst>
                  <a:gs pos="65000">
                    <a:srgbClr val="D3D3D3"/>
                  </a:gs>
                  <a:gs pos="0">
                    <a:schemeClr val="bg1">
                      <a:lumMod val="65000"/>
                    </a:schemeClr>
                  </a:gs>
                  <a:gs pos="100000">
                    <a:schemeClr val="bg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820944" y="21346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820944" y="23175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820944" y="25004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820944" y="26833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820944" y="28662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820944" y="30490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39" name="Group 38"/>
            <p:cNvGrpSpPr/>
            <p:nvPr/>
          </p:nvGrpSpPr>
          <p:grpSpPr>
            <a:xfrm>
              <a:off x="930058" y="1064566"/>
              <a:ext cx="7333661" cy="1991577"/>
              <a:chOff x="930058" y="1064566"/>
              <a:chExt cx="7333661" cy="1991577"/>
            </a:xfrm>
          </p:grpSpPr>
          <p:cxnSp>
            <p:nvCxnSpPr>
              <p:cNvPr id="41" name="Straight Connector 40"/>
              <p:cNvCxnSpPr/>
              <p:nvPr/>
            </p:nvCxnSpPr>
            <p:spPr>
              <a:xfrm>
                <a:off x="3331921" y="1875542"/>
                <a:ext cx="4931798" cy="0"/>
              </a:xfrm>
              <a:prstGeom prst="line">
                <a:avLst/>
              </a:prstGeom>
              <a:noFill/>
              <a:ln w="152400" cap="rnd">
                <a:gradFill flip="none" rotWithShape="1">
                  <a:gsLst>
                    <a:gs pos="0">
                      <a:srgbClr val="008FFC"/>
                    </a:gs>
                    <a:gs pos="100000">
                      <a:schemeClr val="accent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42" name="Freeform 41"/>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3" name="Freeform 42"/>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4" name="Freeform 43"/>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5" name="Freeform 44"/>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6" name="Freeform 45"/>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47" name="Freeform 46"/>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pic>
            <p:nvPicPr>
              <p:cNvPr id="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898" y="-355600"/>
              <a:ext cx="6540502" cy="3790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8772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ustom Layou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6" name="Content Placeholder 2"/>
          <p:cNvSpPr>
            <a:spLocks noGrp="1"/>
          </p:cNvSpPr>
          <p:nvPr>
            <p:ph idx="1"/>
          </p:nvPr>
        </p:nvSpPr>
        <p:spPr>
          <a:xfrm>
            <a:off x="1645923" y="3169921"/>
            <a:ext cx="18653760" cy="6461760"/>
          </a:xfrm>
        </p:spPr>
        <p:txBody>
          <a:bodyPr/>
          <a:lstStyle>
            <a:lvl1pPr>
              <a:defRPr>
                <a:solidFill>
                  <a:schemeClr val="bg1"/>
                </a:solidFill>
              </a:defRPr>
            </a:lvl1pPr>
            <a:lvl2pPr>
              <a:defRPr>
                <a:solidFill>
                  <a:srgbClr val="00B0F0"/>
                </a:solidFill>
              </a:defRPr>
            </a:lvl2pPr>
            <a:lvl3pPr>
              <a:defRPr>
                <a:solidFill>
                  <a:srgbClr val="00B0F0"/>
                </a:solidFill>
              </a:defRPr>
            </a:lvl3pPr>
            <a:lvl4pPr>
              <a:defRPr>
                <a:solidFill>
                  <a:srgbClr val="00B0F0"/>
                </a:solidFill>
              </a:defRPr>
            </a:lvl4pPr>
            <a:lvl5pPr>
              <a:defRPr>
                <a:solidFill>
                  <a:srgbClr val="00B0F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0"/>
          </p:nvPr>
        </p:nvSpPr>
        <p:spPr/>
        <p:txBody>
          <a:bodyPr/>
          <a:lstStyle>
            <a:lvl1pPr>
              <a:defRPr>
                <a:solidFill>
                  <a:schemeClr val="bg1"/>
                </a:solidFill>
              </a:defRPr>
            </a:lvl1pPr>
          </a:lstStyle>
          <a:p>
            <a:fld id="{56398E72-190A-4A67-A631-793961E1BCA1}" type="slidenum">
              <a:rPr lang="en-US" smtClean="0"/>
              <a:pPr/>
              <a:t>‹#›</a:t>
            </a:fld>
            <a:endParaRPr lang="en-US"/>
          </a:p>
        </p:txBody>
      </p:sp>
      <p:sp>
        <p:nvSpPr>
          <p:cNvPr id="5" name="Footer Placeholder 4"/>
          <p:cNvSpPr>
            <a:spLocks noGrp="1"/>
          </p:cNvSpPr>
          <p:nvPr>
            <p:ph type="ftr" sz="quarter" idx="11"/>
          </p:nvPr>
        </p:nvSpPr>
        <p:spPr/>
        <p:txBody>
          <a:bodyPr/>
          <a:lstStyle>
            <a:lvl1pPr marL="0" algn="l" defTabSz="1358384" rtl="0" eaLnBrk="1" latinLnBrk="0" hangingPunct="1">
              <a:defRPr lang="en-US" sz="1800" b="0" kern="1200" cap="small" baseline="0">
                <a:solidFill>
                  <a:schemeClr val="bg1"/>
                </a:solidFill>
                <a:latin typeface="+mn-lt"/>
                <a:ea typeface="+mn-ea"/>
                <a:cs typeface="+mn-cs"/>
              </a:defRPr>
            </a:lvl1pPr>
          </a:lstStyle>
          <a:p>
            <a:pPr>
              <a:defRPr/>
            </a:pPr>
            <a:r>
              <a:rPr lang="en-US"/>
              <a:t>Tab 3-6 - Refrigeration Cycles</a:t>
            </a:r>
            <a:endParaRPr/>
          </a:p>
        </p:txBody>
      </p:sp>
    </p:spTree>
    <p:extLst>
      <p:ext uri="{BB962C8B-B14F-4D97-AF65-F5344CB8AC3E}">
        <p14:creationId xmlns:p14="http://schemas.microsoft.com/office/powerpoint/2010/main" val="70845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DE Logo Title Slide - Black">
    <p:bg>
      <p:bgPr>
        <a:solidFill>
          <a:schemeClr val="tx1"/>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1970269" y="802649"/>
            <a:ext cx="17862661" cy="4516117"/>
            <a:chOff x="820944" y="501652"/>
            <a:chExt cx="7442775" cy="2822573"/>
          </a:xfrm>
        </p:grpSpPr>
        <p:sp>
          <p:nvSpPr>
            <p:cNvPr id="50" name="Rectangle 49"/>
            <p:cNvSpPr/>
            <p:nvPr/>
          </p:nvSpPr>
          <p:spPr>
            <a:xfrm>
              <a:off x="942975" y="1766571"/>
              <a:ext cx="154305" cy="36703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1" name="Rectangle 50"/>
            <p:cNvSpPr/>
            <p:nvPr/>
          </p:nvSpPr>
          <p:spPr>
            <a:xfrm>
              <a:off x="1097280" y="1571626"/>
              <a:ext cx="158176"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2" name="Rectangle 51"/>
            <p:cNvSpPr/>
            <p:nvPr/>
          </p:nvSpPr>
          <p:spPr>
            <a:xfrm>
              <a:off x="1255456" y="965835"/>
              <a:ext cx="325694" cy="11677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3" name="Rectangle 52"/>
            <p:cNvSpPr/>
            <p:nvPr/>
          </p:nvSpPr>
          <p:spPr>
            <a:xfrm>
              <a:off x="1581150" y="1176021"/>
              <a:ext cx="321684" cy="9575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4" name="Rectangle 53"/>
            <p:cNvSpPr/>
            <p:nvPr/>
          </p:nvSpPr>
          <p:spPr>
            <a:xfrm>
              <a:off x="1902834" y="501652"/>
              <a:ext cx="310776" cy="16319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5" name="Rectangle 54"/>
            <p:cNvSpPr/>
            <p:nvPr/>
          </p:nvSpPr>
          <p:spPr>
            <a:xfrm>
              <a:off x="2205099" y="1571626"/>
              <a:ext cx="171389" cy="56197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6" name="Rectangle 55"/>
            <p:cNvSpPr/>
            <p:nvPr/>
          </p:nvSpPr>
          <p:spPr>
            <a:xfrm>
              <a:off x="2373740" y="685075"/>
              <a:ext cx="310677" cy="144852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57" name="Rectangle 56"/>
            <p:cNvSpPr/>
            <p:nvPr/>
          </p:nvSpPr>
          <p:spPr>
            <a:xfrm>
              <a:off x="2684417" y="1762760"/>
              <a:ext cx="154305" cy="37084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cxnSp>
          <p:nvCxnSpPr>
            <p:cNvPr id="58" name="Straight Connector 57"/>
            <p:cNvCxnSpPr/>
            <p:nvPr/>
          </p:nvCxnSpPr>
          <p:spPr>
            <a:xfrm>
              <a:off x="963615"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48907"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334199"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519491"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704783"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890075"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075367"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2260659"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444361"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629653"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814945" y="2133600"/>
              <a:ext cx="0" cy="1190625"/>
            </a:xfrm>
            <a:prstGeom prst="line">
              <a:avLst/>
            </a:prstGeom>
            <a:ln w="41275" cap="sq">
              <a:gradFill flip="none" rotWithShape="1">
                <a:gsLst>
                  <a:gs pos="65000">
                    <a:srgbClr val="D3D3D3"/>
                  </a:gs>
                  <a:gs pos="0">
                    <a:schemeClr val="bg1">
                      <a:lumMod val="65000"/>
                    </a:schemeClr>
                  </a:gs>
                  <a:gs pos="100000">
                    <a:schemeClr val="tx1"/>
                  </a:gs>
                </a:gsLst>
                <a:lin ang="5400000" scaled="1"/>
                <a:tileRect/>
              </a:gra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820944" y="227439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820944" y="245727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820944" y="2640159"/>
              <a:ext cx="2127462" cy="0"/>
            </a:xfrm>
            <a:prstGeom prst="line">
              <a:avLst/>
            </a:prstGeom>
            <a:ln w="41275" cap="sq">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820944" y="2823039"/>
              <a:ext cx="2127462" cy="0"/>
            </a:xfrm>
            <a:prstGeom prst="line">
              <a:avLst/>
            </a:prstGeom>
            <a:ln w="41275" cap="sq">
              <a:solidFill>
                <a:schemeClr val="bg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820944" y="3005919"/>
              <a:ext cx="2127462" cy="0"/>
            </a:xfrm>
            <a:prstGeom prst="line">
              <a:avLst/>
            </a:prstGeom>
            <a:ln w="41275" cap="sq">
              <a:solidFill>
                <a:schemeClr val="bg1">
                  <a:lumMod val="75000"/>
                  <a:alpha val="4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820944" y="3188799"/>
              <a:ext cx="2127462" cy="0"/>
            </a:xfrm>
            <a:prstGeom prst="line">
              <a:avLst/>
            </a:prstGeom>
            <a:ln w="41275" cap="sq">
              <a:solidFill>
                <a:schemeClr val="bg1">
                  <a:lumMod val="75000"/>
                  <a:alpha val="20000"/>
                </a:schemeClr>
              </a:solidFill>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930058" y="1204266"/>
              <a:ext cx="7333661" cy="1991577"/>
              <a:chOff x="930058" y="1064566"/>
              <a:chExt cx="7333661" cy="1991577"/>
            </a:xfrm>
          </p:grpSpPr>
          <p:cxnSp>
            <p:nvCxnSpPr>
              <p:cNvPr id="77" name="Straight Connector 76"/>
              <p:cNvCxnSpPr/>
              <p:nvPr/>
            </p:nvCxnSpPr>
            <p:spPr>
              <a:xfrm>
                <a:off x="3331921" y="1875542"/>
                <a:ext cx="4931798" cy="0"/>
              </a:xfrm>
              <a:prstGeom prst="line">
                <a:avLst/>
              </a:prstGeom>
              <a:noFill/>
              <a:ln w="152400" cap="rnd">
                <a:gradFill flip="none" rotWithShape="1">
                  <a:gsLst>
                    <a:gs pos="0">
                      <a:schemeClr val="accent1"/>
                    </a:gs>
                    <a:gs pos="100000">
                      <a:srgbClr val="008FF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78" name="Freeform 77"/>
              <p:cNvSpPr/>
              <p:nvPr/>
            </p:nvSpPr>
            <p:spPr>
              <a:xfrm>
                <a:off x="5886578" y="1786879"/>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79" name="Freeform 78"/>
              <p:cNvSpPr/>
              <p:nvPr/>
            </p:nvSpPr>
            <p:spPr>
              <a:xfrm>
                <a:off x="5970742" y="1792882"/>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0" name="Freeform 79"/>
              <p:cNvSpPr/>
              <p:nvPr/>
            </p:nvSpPr>
            <p:spPr>
              <a:xfrm>
                <a:off x="4863096" y="1780833"/>
                <a:ext cx="131163" cy="188644"/>
              </a:xfrm>
              <a:custGeom>
                <a:avLst/>
                <a:gdLst>
                  <a:gd name="connsiteX0" fmla="*/ 130723 w 130723"/>
                  <a:gd name="connsiteY0" fmla="*/ 0 h 188644"/>
                  <a:gd name="connsiteX1" fmla="*/ 107142 w 130723"/>
                  <a:gd name="connsiteY1" fmla="*/ 55021 h 188644"/>
                  <a:gd name="connsiteX2" fmla="*/ 86182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36401 w 130723"/>
                  <a:gd name="connsiteY3" fmla="*/ 31441 h 188644"/>
                  <a:gd name="connsiteX4" fmla="*/ 4960 w 130723"/>
                  <a:gd name="connsiteY4" fmla="*/ 70742 h 188644"/>
                  <a:gd name="connsiteX5" fmla="*/ 4960 w 130723"/>
                  <a:gd name="connsiteY5" fmla="*/ 125763 h 188644"/>
                  <a:gd name="connsiteX6" fmla="*/ 52121 w 130723"/>
                  <a:gd name="connsiteY6" fmla="*/ 188644 h 188644"/>
                  <a:gd name="connsiteX0" fmla="*/ 130723 w 130723"/>
                  <a:gd name="connsiteY0" fmla="*/ 0 h 188644"/>
                  <a:gd name="connsiteX1" fmla="*/ 107142 w 130723"/>
                  <a:gd name="connsiteY1" fmla="*/ 55021 h 188644"/>
                  <a:gd name="connsiteX2" fmla="*/ 76657 w 130723"/>
                  <a:gd name="connsiteY2" fmla="*/ 36681 h 188644"/>
                  <a:gd name="connsiteX3" fmla="*/ 4960 w 130723"/>
                  <a:gd name="connsiteY3" fmla="*/ 70742 h 188644"/>
                  <a:gd name="connsiteX4" fmla="*/ 4960 w 130723"/>
                  <a:gd name="connsiteY4" fmla="*/ 125763 h 188644"/>
                  <a:gd name="connsiteX5" fmla="*/ 52121 w 130723"/>
                  <a:gd name="connsiteY5" fmla="*/ 188644 h 188644"/>
                  <a:gd name="connsiteX0" fmla="*/ 132203 w 132203"/>
                  <a:gd name="connsiteY0" fmla="*/ 0 h 188644"/>
                  <a:gd name="connsiteX1" fmla="*/ 108622 w 132203"/>
                  <a:gd name="connsiteY1" fmla="*/ 55021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2191 w 132203"/>
                  <a:gd name="connsiteY1" fmla="*/ 32396 h 188644"/>
                  <a:gd name="connsiteX2" fmla="*/ 108622 w 132203"/>
                  <a:gd name="connsiteY2" fmla="*/ 45430 h 188644"/>
                  <a:gd name="connsiteX3" fmla="*/ 62150 w 132203"/>
                  <a:gd name="connsiteY3" fmla="*/ 49470 h 188644"/>
                  <a:gd name="connsiteX4" fmla="*/ 6440 w 132203"/>
                  <a:gd name="connsiteY4" fmla="*/ 70742 h 188644"/>
                  <a:gd name="connsiteX5" fmla="*/ 6440 w 132203"/>
                  <a:gd name="connsiteY5" fmla="*/ 125763 h 188644"/>
                  <a:gd name="connsiteX6" fmla="*/ 53601 w 132203"/>
                  <a:gd name="connsiteY6" fmla="*/ 188644 h 188644"/>
                  <a:gd name="connsiteX0" fmla="*/ 132203 w 132203"/>
                  <a:gd name="connsiteY0" fmla="*/ 0 h 188644"/>
                  <a:gd name="connsiteX1" fmla="*/ 108622 w 132203"/>
                  <a:gd name="connsiteY1" fmla="*/ 45430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2203 w 132203"/>
                  <a:gd name="connsiteY0" fmla="*/ 0 h 188644"/>
                  <a:gd name="connsiteX1" fmla="*/ 94335 w 132203"/>
                  <a:gd name="connsiteY1" fmla="*/ 43049 h 188644"/>
                  <a:gd name="connsiteX2" fmla="*/ 62150 w 132203"/>
                  <a:gd name="connsiteY2" fmla="*/ 49470 h 188644"/>
                  <a:gd name="connsiteX3" fmla="*/ 6440 w 132203"/>
                  <a:gd name="connsiteY3" fmla="*/ 70742 h 188644"/>
                  <a:gd name="connsiteX4" fmla="*/ 6440 w 132203"/>
                  <a:gd name="connsiteY4" fmla="*/ 125763 h 188644"/>
                  <a:gd name="connsiteX5" fmla="*/ 53601 w 132203"/>
                  <a:gd name="connsiteY5" fmla="*/ 188644 h 188644"/>
                  <a:gd name="connsiteX0" fmla="*/ 131163 w 131163"/>
                  <a:gd name="connsiteY0" fmla="*/ 0 h 188644"/>
                  <a:gd name="connsiteX1" fmla="*/ 93295 w 131163"/>
                  <a:gd name="connsiteY1" fmla="*/ 43049 h 188644"/>
                  <a:gd name="connsiteX2" fmla="*/ 44441 w 131163"/>
                  <a:gd name="connsiteY2" fmla="*/ 54232 h 188644"/>
                  <a:gd name="connsiteX3" fmla="*/ 5400 w 131163"/>
                  <a:gd name="connsiteY3" fmla="*/ 70742 h 188644"/>
                  <a:gd name="connsiteX4" fmla="*/ 5400 w 131163"/>
                  <a:gd name="connsiteY4" fmla="*/ 125763 h 188644"/>
                  <a:gd name="connsiteX5" fmla="*/ 52561 w 131163"/>
                  <a:gd name="connsiteY5" fmla="*/ 188644 h 188644"/>
                  <a:gd name="connsiteX0" fmla="*/ 131163 w 131163"/>
                  <a:gd name="connsiteY0" fmla="*/ 0 h 188644"/>
                  <a:gd name="connsiteX1" fmla="*/ 93295 w 131163"/>
                  <a:gd name="connsiteY1" fmla="*/ 43049 h 188644"/>
                  <a:gd name="connsiteX2" fmla="*/ 5400 w 131163"/>
                  <a:gd name="connsiteY2" fmla="*/ 70742 h 188644"/>
                  <a:gd name="connsiteX3" fmla="*/ 5400 w 131163"/>
                  <a:gd name="connsiteY3" fmla="*/ 125763 h 188644"/>
                  <a:gd name="connsiteX4" fmla="*/ 52561 w 131163"/>
                  <a:gd name="connsiteY4" fmla="*/ 188644 h 188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1163" h="188644">
                    <a:moveTo>
                      <a:pt x="131163" y="0"/>
                    </a:moveTo>
                    <a:cubicBezTo>
                      <a:pt x="126250" y="9465"/>
                      <a:pt x="114255" y="31259"/>
                      <a:pt x="93295" y="43049"/>
                    </a:cubicBezTo>
                    <a:cubicBezTo>
                      <a:pt x="72335" y="54839"/>
                      <a:pt x="20049" y="56956"/>
                      <a:pt x="5400" y="70742"/>
                    </a:cubicBezTo>
                    <a:cubicBezTo>
                      <a:pt x="-1107" y="82664"/>
                      <a:pt x="-2460" y="106113"/>
                      <a:pt x="5400" y="125763"/>
                    </a:cubicBezTo>
                    <a:cubicBezTo>
                      <a:pt x="13260" y="145413"/>
                      <a:pt x="34657" y="166374"/>
                      <a:pt x="52561" y="188644"/>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1" name="Freeform 80"/>
              <p:cNvSpPr/>
              <p:nvPr/>
            </p:nvSpPr>
            <p:spPr>
              <a:xfrm>
                <a:off x="4930593" y="1793979"/>
                <a:ext cx="105508" cy="169452"/>
              </a:xfrm>
              <a:custGeom>
                <a:avLst/>
                <a:gdLst>
                  <a:gd name="connsiteX0" fmla="*/ 105508 w 105508"/>
                  <a:gd name="connsiteY0" fmla="*/ 0 h 169452"/>
                  <a:gd name="connsiteX1" fmla="*/ 76733 w 105508"/>
                  <a:gd name="connsiteY1" fmla="*/ 92719 h 169452"/>
                  <a:gd name="connsiteX2" fmla="*/ 38367 w 105508"/>
                  <a:gd name="connsiteY2" fmla="*/ 134283 h 169452"/>
                  <a:gd name="connsiteX3" fmla="*/ 0 w 105508"/>
                  <a:gd name="connsiteY3" fmla="*/ 169452 h 169452"/>
                </a:gdLst>
                <a:ahLst/>
                <a:cxnLst>
                  <a:cxn ang="0">
                    <a:pos x="connsiteX0" y="connsiteY0"/>
                  </a:cxn>
                  <a:cxn ang="0">
                    <a:pos x="connsiteX1" y="connsiteY1"/>
                  </a:cxn>
                  <a:cxn ang="0">
                    <a:pos x="connsiteX2" y="connsiteY2"/>
                  </a:cxn>
                  <a:cxn ang="0">
                    <a:pos x="connsiteX3" y="connsiteY3"/>
                  </a:cxn>
                </a:cxnLst>
                <a:rect l="l" t="t" r="r" b="b"/>
                <a:pathLst>
                  <a:path w="105508" h="169452">
                    <a:moveTo>
                      <a:pt x="105508" y="0"/>
                    </a:moveTo>
                    <a:cubicBezTo>
                      <a:pt x="96715" y="35169"/>
                      <a:pt x="87923" y="70339"/>
                      <a:pt x="76733" y="92719"/>
                    </a:cubicBezTo>
                    <a:cubicBezTo>
                      <a:pt x="65543" y="115099"/>
                      <a:pt x="51156" y="121494"/>
                      <a:pt x="38367" y="134283"/>
                    </a:cubicBezTo>
                    <a:cubicBezTo>
                      <a:pt x="25578" y="147072"/>
                      <a:pt x="12789" y="158262"/>
                      <a:pt x="0" y="169452"/>
                    </a:cubicBezTo>
                  </a:path>
                </a:pathLst>
              </a:cu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2" name="Freeform 81"/>
              <p:cNvSpPr/>
              <p:nvPr/>
            </p:nvSpPr>
            <p:spPr>
              <a:xfrm>
                <a:off x="1584542" y="1875542"/>
                <a:ext cx="1252603" cy="1067309"/>
              </a:xfrm>
              <a:custGeom>
                <a:avLst/>
                <a:gdLst>
                  <a:gd name="connsiteX0" fmla="*/ 0 w 1233814"/>
                  <a:gd name="connsiteY0" fmla="*/ 91044 h 1067309"/>
                  <a:gd name="connsiteX1" fmla="*/ 93946 w 1233814"/>
                  <a:gd name="connsiteY1" fmla="*/ 31546 h 1067309"/>
                  <a:gd name="connsiteX2" fmla="*/ 197285 w 1233814"/>
                  <a:gd name="connsiteY2" fmla="*/ 231 h 1067309"/>
                  <a:gd name="connsiteX3" fmla="*/ 275573 w 1233814"/>
                  <a:gd name="connsiteY3" fmla="*/ 22151 h 1067309"/>
                  <a:gd name="connsiteX4" fmla="*/ 350729 w 1233814"/>
                  <a:gd name="connsiteY4" fmla="*/ 103570 h 1067309"/>
                  <a:gd name="connsiteX5" fmla="*/ 403965 w 1233814"/>
                  <a:gd name="connsiteY5" fmla="*/ 300855 h 1067309"/>
                  <a:gd name="connsiteX6" fmla="*/ 510436 w 1233814"/>
                  <a:gd name="connsiteY6" fmla="*/ 795633 h 1067309"/>
                  <a:gd name="connsiteX7" fmla="*/ 616907 w 1233814"/>
                  <a:gd name="connsiteY7" fmla="*/ 970998 h 1067309"/>
                  <a:gd name="connsiteX8" fmla="*/ 729642 w 1233814"/>
                  <a:gd name="connsiteY8" fmla="*/ 1052417 h 1067309"/>
                  <a:gd name="connsiteX9" fmla="*/ 879954 w 1233814"/>
                  <a:gd name="connsiteY9" fmla="*/ 1055548 h 1067309"/>
                  <a:gd name="connsiteX10" fmla="*/ 1002083 w 1233814"/>
                  <a:gd name="connsiteY10" fmla="*/ 930288 h 1067309"/>
                  <a:gd name="connsiteX11" fmla="*/ 1102291 w 1233814"/>
                  <a:gd name="connsiteY11" fmla="*/ 660979 h 1067309"/>
                  <a:gd name="connsiteX12" fmla="*/ 1164921 w 1233814"/>
                  <a:gd name="connsiteY12" fmla="*/ 407326 h 1067309"/>
                  <a:gd name="connsiteX13" fmla="*/ 1233814 w 1233814"/>
                  <a:gd name="connsiteY13" fmla="*/ 188121 h 1067309"/>
                  <a:gd name="connsiteX0" fmla="*/ 0 w 1221288"/>
                  <a:gd name="connsiteY0" fmla="*/ 106701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16095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21288"/>
                  <a:gd name="connsiteY0" fmla="*/ 125489 h 1067309"/>
                  <a:gd name="connsiteX1" fmla="*/ 81420 w 1221288"/>
                  <a:gd name="connsiteY1" fmla="*/ 31546 h 1067309"/>
                  <a:gd name="connsiteX2" fmla="*/ 184759 w 1221288"/>
                  <a:gd name="connsiteY2" fmla="*/ 231 h 1067309"/>
                  <a:gd name="connsiteX3" fmla="*/ 263047 w 1221288"/>
                  <a:gd name="connsiteY3" fmla="*/ 22151 h 1067309"/>
                  <a:gd name="connsiteX4" fmla="*/ 338203 w 1221288"/>
                  <a:gd name="connsiteY4" fmla="*/ 103570 h 1067309"/>
                  <a:gd name="connsiteX5" fmla="*/ 391439 w 1221288"/>
                  <a:gd name="connsiteY5" fmla="*/ 300855 h 1067309"/>
                  <a:gd name="connsiteX6" fmla="*/ 497910 w 1221288"/>
                  <a:gd name="connsiteY6" fmla="*/ 795633 h 1067309"/>
                  <a:gd name="connsiteX7" fmla="*/ 604381 w 1221288"/>
                  <a:gd name="connsiteY7" fmla="*/ 970998 h 1067309"/>
                  <a:gd name="connsiteX8" fmla="*/ 717116 w 1221288"/>
                  <a:gd name="connsiteY8" fmla="*/ 1052417 h 1067309"/>
                  <a:gd name="connsiteX9" fmla="*/ 867428 w 1221288"/>
                  <a:gd name="connsiteY9" fmla="*/ 1055548 h 1067309"/>
                  <a:gd name="connsiteX10" fmla="*/ 989557 w 1221288"/>
                  <a:gd name="connsiteY10" fmla="*/ 930288 h 1067309"/>
                  <a:gd name="connsiteX11" fmla="*/ 1089765 w 1221288"/>
                  <a:gd name="connsiteY11" fmla="*/ 660979 h 1067309"/>
                  <a:gd name="connsiteX12" fmla="*/ 1152395 w 1221288"/>
                  <a:gd name="connsiteY12" fmla="*/ 407326 h 1067309"/>
                  <a:gd name="connsiteX13" fmla="*/ 1221288 w 1221288"/>
                  <a:gd name="connsiteY13" fmla="*/ 188121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9471"/>
                  <a:gd name="connsiteY0" fmla="*/ 125489 h 1067309"/>
                  <a:gd name="connsiteX1" fmla="*/ 81420 w 1249471"/>
                  <a:gd name="connsiteY1" fmla="*/ 31546 h 1067309"/>
                  <a:gd name="connsiteX2" fmla="*/ 184759 w 1249471"/>
                  <a:gd name="connsiteY2" fmla="*/ 231 h 1067309"/>
                  <a:gd name="connsiteX3" fmla="*/ 263047 w 1249471"/>
                  <a:gd name="connsiteY3" fmla="*/ 22151 h 1067309"/>
                  <a:gd name="connsiteX4" fmla="*/ 338203 w 1249471"/>
                  <a:gd name="connsiteY4" fmla="*/ 103570 h 1067309"/>
                  <a:gd name="connsiteX5" fmla="*/ 391439 w 1249471"/>
                  <a:gd name="connsiteY5" fmla="*/ 300855 h 1067309"/>
                  <a:gd name="connsiteX6" fmla="*/ 497910 w 1249471"/>
                  <a:gd name="connsiteY6" fmla="*/ 795633 h 1067309"/>
                  <a:gd name="connsiteX7" fmla="*/ 604381 w 1249471"/>
                  <a:gd name="connsiteY7" fmla="*/ 970998 h 1067309"/>
                  <a:gd name="connsiteX8" fmla="*/ 717116 w 1249471"/>
                  <a:gd name="connsiteY8" fmla="*/ 1052417 h 1067309"/>
                  <a:gd name="connsiteX9" fmla="*/ 867428 w 1249471"/>
                  <a:gd name="connsiteY9" fmla="*/ 1055548 h 1067309"/>
                  <a:gd name="connsiteX10" fmla="*/ 989557 w 1249471"/>
                  <a:gd name="connsiteY10" fmla="*/ 930288 h 1067309"/>
                  <a:gd name="connsiteX11" fmla="*/ 1089765 w 1249471"/>
                  <a:gd name="connsiteY11" fmla="*/ 660979 h 1067309"/>
                  <a:gd name="connsiteX12" fmla="*/ 1152395 w 1249471"/>
                  <a:gd name="connsiteY12" fmla="*/ 407326 h 1067309"/>
                  <a:gd name="connsiteX13" fmla="*/ 1249471 w 1249471"/>
                  <a:gd name="connsiteY13" fmla="*/ 166200 h 1067309"/>
                  <a:gd name="connsiteX0" fmla="*/ 0 w 1243208"/>
                  <a:gd name="connsiteY0" fmla="*/ 125489 h 1067309"/>
                  <a:gd name="connsiteX1" fmla="*/ 81420 w 1243208"/>
                  <a:gd name="connsiteY1" fmla="*/ 31546 h 1067309"/>
                  <a:gd name="connsiteX2" fmla="*/ 184759 w 1243208"/>
                  <a:gd name="connsiteY2" fmla="*/ 231 h 1067309"/>
                  <a:gd name="connsiteX3" fmla="*/ 263047 w 1243208"/>
                  <a:gd name="connsiteY3" fmla="*/ 22151 h 1067309"/>
                  <a:gd name="connsiteX4" fmla="*/ 338203 w 1243208"/>
                  <a:gd name="connsiteY4" fmla="*/ 103570 h 1067309"/>
                  <a:gd name="connsiteX5" fmla="*/ 391439 w 1243208"/>
                  <a:gd name="connsiteY5" fmla="*/ 300855 h 1067309"/>
                  <a:gd name="connsiteX6" fmla="*/ 497910 w 1243208"/>
                  <a:gd name="connsiteY6" fmla="*/ 795633 h 1067309"/>
                  <a:gd name="connsiteX7" fmla="*/ 604381 w 1243208"/>
                  <a:gd name="connsiteY7" fmla="*/ 970998 h 1067309"/>
                  <a:gd name="connsiteX8" fmla="*/ 717116 w 1243208"/>
                  <a:gd name="connsiteY8" fmla="*/ 1052417 h 1067309"/>
                  <a:gd name="connsiteX9" fmla="*/ 867428 w 1243208"/>
                  <a:gd name="connsiteY9" fmla="*/ 1055548 h 1067309"/>
                  <a:gd name="connsiteX10" fmla="*/ 989557 w 1243208"/>
                  <a:gd name="connsiteY10" fmla="*/ 930288 h 1067309"/>
                  <a:gd name="connsiteX11" fmla="*/ 1089765 w 1243208"/>
                  <a:gd name="connsiteY11" fmla="*/ 660979 h 1067309"/>
                  <a:gd name="connsiteX12" fmla="*/ 1152395 w 1243208"/>
                  <a:gd name="connsiteY12" fmla="*/ 407326 h 1067309"/>
                  <a:gd name="connsiteX13" fmla="*/ 1243208 w 1243208"/>
                  <a:gd name="connsiteY13" fmla="*/ 153674 h 1067309"/>
                  <a:gd name="connsiteX0" fmla="*/ 0 w 1252603"/>
                  <a:gd name="connsiteY0" fmla="*/ 125489 h 1067309"/>
                  <a:gd name="connsiteX1" fmla="*/ 81420 w 1252603"/>
                  <a:gd name="connsiteY1" fmla="*/ 31546 h 1067309"/>
                  <a:gd name="connsiteX2" fmla="*/ 184759 w 1252603"/>
                  <a:gd name="connsiteY2" fmla="*/ 231 h 1067309"/>
                  <a:gd name="connsiteX3" fmla="*/ 263047 w 1252603"/>
                  <a:gd name="connsiteY3" fmla="*/ 22151 h 1067309"/>
                  <a:gd name="connsiteX4" fmla="*/ 338203 w 1252603"/>
                  <a:gd name="connsiteY4" fmla="*/ 103570 h 1067309"/>
                  <a:gd name="connsiteX5" fmla="*/ 391439 w 1252603"/>
                  <a:gd name="connsiteY5" fmla="*/ 300855 h 1067309"/>
                  <a:gd name="connsiteX6" fmla="*/ 497910 w 1252603"/>
                  <a:gd name="connsiteY6" fmla="*/ 795633 h 1067309"/>
                  <a:gd name="connsiteX7" fmla="*/ 604381 w 1252603"/>
                  <a:gd name="connsiteY7" fmla="*/ 970998 h 1067309"/>
                  <a:gd name="connsiteX8" fmla="*/ 717116 w 1252603"/>
                  <a:gd name="connsiteY8" fmla="*/ 1052417 h 1067309"/>
                  <a:gd name="connsiteX9" fmla="*/ 867428 w 1252603"/>
                  <a:gd name="connsiteY9" fmla="*/ 1055548 h 1067309"/>
                  <a:gd name="connsiteX10" fmla="*/ 989557 w 1252603"/>
                  <a:gd name="connsiteY10" fmla="*/ 930288 h 1067309"/>
                  <a:gd name="connsiteX11" fmla="*/ 1089765 w 1252603"/>
                  <a:gd name="connsiteY11" fmla="*/ 660979 h 1067309"/>
                  <a:gd name="connsiteX12" fmla="*/ 1152395 w 1252603"/>
                  <a:gd name="connsiteY12" fmla="*/ 407326 h 1067309"/>
                  <a:gd name="connsiteX13" fmla="*/ 1252603 w 1252603"/>
                  <a:gd name="connsiteY13" fmla="*/ 156806 h 1067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52603" h="1067309">
                    <a:moveTo>
                      <a:pt x="0" y="125489"/>
                    </a:moveTo>
                    <a:cubicBezTo>
                      <a:pt x="36795" y="84518"/>
                      <a:pt x="50627" y="52422"/>
                      <a:pt x="81420" y="31546"/>
                    </a:cubicBezTo>
                    <a:cubicBezTo>
                      <a:pt x="112213" y="10670"/>
                      <a:pt x="154488" y="1797"/>
                      <a:pt x="184759" y="231"/>
                    </a:cubicBezTo>
                    <a:cubicBezTo>
                      <a:pt x="215030" y="-1335"/>
                      <a:pt x="237473" y="4928"/>
                      <a:pt x="263047" y="22151"/>
                    </a:cubicBezTo>
                    <a:cubicBezTo>
                      <a:pt x="288621" y="39374"/>
                      <a:pt x="316804" y="57119"/>
                      <a:pt x="338203" y="103570"/>
                    </a:cubicBezTo>
                    <a:cubicBezTo>
                      <a:pt x="359602" y="150021"/>
                      <a:pt x="364821" y="185511"/>
                      <a:pt x="391439" y="300855"/>
                    </a:cubicBezTo>
                    <a:cubicBezTo>
                      <a:pt x="418057" y="416199"/>
                      <a:pt x="462420" y="683942"/>
                      <a:pt x="497910" y="795633"/>
                    </a:cubicBezTo>
                    <a:cubicBezTo>
                      <a:pt x="533400" y="907324"/>
                      <a:pt x="567847" y="928201"/>
                      <a:pt x="604381" y="970998"/>
                    </a:cubicBezTo>
                    <a:cubicBezTo>
                      <a:pt x="640915" y="1013795"/>
                      <a:pt x="673275" y="1038325"/>
                      <a:pt x="717116" y="1052417"/>
                    </a:cubicBezTo>
                    <a:cubicBezTo>
                      <a:pt x="760957" y="1066509"/>
                      <a:pt x="822021" y="1075903"/>
                      <a:pt x="867428" y="1055548"/>
                    </a:cubicBezTo>
                    <a:cubicBezTo>
                      <a:pt x="912835" y="1035193"/>
                      <a:pt x="952501" y="996050"/>
                      <a:pt x="989557" y="930288"/>
                    </a:cubicBezTo>
                    <a:cubicBezTo>
                      <a:pt x="1026613" y="864527"/>
                      <a:pt x="1062625" y="748139"/>
                      <a:pt x="1089765" y="660979"/>
                    </a:cubicBezTo>
                    <a:cubicBezTo>
                      <a:pt x="1116905" y="573819"/>
                      <a:pt x="1125255" y="491355"/>
                      <a:pt x="1152395" y="407326"/>
                    </a:cubicBezTo>
                    <a:cubicBezTo>
                      <a:pt x="1179535" y="323297"/>
                      <a:pt x="1204064" y="211607"/>
                      <a:pt x="1252603" y="156806"/>
                    </a:cubicBezTo>
                  </a:path>
                </a:pathLst>
              </a:custGeom>
              <a:noFill/>
              <a:ln w="152400" cap="rnd">
                <a:solidFill>
                  <a:srgbClr val="008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sp>
            <p:nvSpPr>
              <p:cNvPr id="83" name="Freeform 82"/>
              <p:cNvSpPr/>
              <p:nvPr/>
            </p:nvSpPr>
            <p:spPr>
              <a:xfrm>
                <a:off x="930058" y="1064566"/>
                <a:ext cx="2401863" cy="1088051"/>
              </a:xfrm>
              <a:custGeom>
                <a:avLst/>
                <a:gdLst>
                  <a:gd name="connsiteX0" fmla="*/ 0 w 2091846"/>
                  <a:gd name="connsiteY0" fmla="*/ 1076333 h 1084914"/>
                  <a:gd name="connsiteX1" fmla="*/ 284967 w 2091846"/>
                  <a:gd name="connsiteY1" fmla="*/ 1082596 h 1084914"/>
                  <a:gd name="connsiteX2" fmla="*/ 488515 w 2091846"/>
                  <a:gd name="connsiteY2" fmla="*/ 1041886 h 1084914"/>
                  <a:gd name="connsiteX3" fmla="*/ 638827 w 2091846"/>
                  <a:gd name="connsiteY3" fmla="*/ 932283 h 1084914"/>
                  <a:gd name="connsiteX4" fmla="*/ 720246 w 2091846"/>
                  <a:gd name="connsiteY4" fmla="*/ 672368 h 1084914"/>
                  <a:gd name="connsiteX5" fmla="*/ 829849 w 2091846"/>
                  <a:gd name="connsiteY5" fmla="*/ 221431 h 1084914"/>
                  <a:gd name="connsiteX6" fmla="*/ 914400 w 2091846"/>
                  <a:gd name="connsiteY6" fmla="*/ 67987 h 1084914"/>
                  <a:gd name="connsiteX7" fmla="*/ 992687 w 2091846"/>
                  <a:gd name="connsiteY7" fmla="*/ 14752 h 1084914"/>
                  <a:gd name="connsiteX8" fmla="*/ 1077238 w 2091846"/>
                  <a:gd name="connsiteY8" fmla="*/ 2226 h 1084914"/>
                  <a:gd name="connsiteX9" fmla="*/ 1183709 w 2091846"/>
                  <a:gd name="connsiteY9" fmla="*/ 52330 h 1084914"/>
                  <a:gd name="connsiteX10" fmla="*/ 1302706 w 2091846"/>
                  <a:gd name="connsiteY10" fmla="*/ 296587 h 1084914"/>
                  <a:gd name="connsiteX11" fmla="*/ 1484334 w 2091846"/>
                  <a:gd name="connsiteY11" fmla="*/ 838338 h 1084914"/>
                  <a:gd name="connsiteX12" fmla="*/ 1615857 w 2091846"/>
                  <a:gd name="connsiteY12" fmla="*/ 998045 h 1084914"/>
                  <a:gd name="connsiteX13" fmla="*/ 1750512 w 2091846"/>
                  <a:gd name="connsiteY13" fmla="*/ 1038755 h 1084914"/>
                  <a:gd name="connsiteX14" fmla="*/ 1860115 w 2091846"/>
                  <a:gd name="connsiteY14" fmla="*/ 998045 h 1084914"/>
                  <a:gd name="connsiteX15" fmla="*/ 1913350 w 2091846"/>
                  <a:gd name="connsiteY15" fmla="*/ 891574 h 1084914"/>
                  <a:gd name="connsiteX16" fmla="*/ 1985375 w 2091846"/>
                  <a:gd name="connsiteY16" fmla="*/ 822681 h 1084914"/>
                  <a:gd name="connsiteX17" fmla="*/ 2091846 w 2091846"/>
                  <a:gd name="connsiteY17" fmla="*/ 797629 h 1084914"/>
                  <a:gd name="connsiteX0" fmla="*/ 0 w 2123162"/>
                  <a:gd name="connsiteY0" fmla="*/ 1085728 h 1089324"/>
                  <a:gd name="connsiteX1" fmla="*/ 316283 w 2123162"/>
                  <a:gd name="connsiteY1" fmla="*/ 1082596 h 1089324"/>
                  <a:gd name="connsiteX2" fmla="*/ 519831 w 2123162"/>
                  <a:gd name="connsiteY2" fmla="*/ 1041886 h 1089324"/>
                  <a:gd name="connsiteX3" fmla="*/ 670143 w 2123162"/>
                  <a:gd name="connsiteY3" fmla="*/ 932283 h 1089324"/>
                  <a:gd name="connsiteX4" fmla="*/ 751562 w 2123162"/>
                  <a:gd name="connsiteY4" fmla="*/ 672368 h 1089324"/>
                  <a:gd name="connsiteX5" fmla="*/ 861165 w 2123162"/>
                  <a:gd name="connsiteY5" fmla="*/ 221431 h 1089324"/>
                  <a:gd name="connsiteX6" fmla="*/ 945716 w 2123162"/>
                  <a:gd name="connsiteY6" fmla="*/ 67987 h 1089324"/>
                  <a:gd name="connsiteX7" fmla="*/ 1024003 w 2123162"/>
                  <a:gd name="connsiteY7" fmla="*/ 14752 h 1089324"/>
                  <a:gd name="connsiteX8" fmla="*/ 1108554 w 2123162"/>
                  <a:gd name="connsiteY8" fmla="*/ 2226 h 1089324"/>
                  <a:gd name="connsiteX9" fmla="*/ 1215025 w 2123162"/>
                  <a:gd name="connsiteY9" fmla="*/ 52330 h 1089324"/>
                  <a:gd name="connsiteX10" fmla="*/ 1334022 w 2123162"/>
                  <a:gd name="connsiteY10" fmla="*/ 296587 h 1089324"/>
                  <a:gd name="connsiteX11" fmla="*/ 1515650 w 2123162"/>
                  <a:gd name="connsiteY11" fmla="*/ 838338 h 1089324"/>
                  <a:gd name="connsiteX12" fmla="*/ 1647173 w 2123162"/>
                  <a:gd name="connsiteY12" fmla="*/ 998045 h 1089324"/>
                  <a:gd name="connsiteX13" fmla="*/ 1781828 w 2123162"/>
                  <a:gd name="connsiteY13" fmla="*/ 1038755 h 1089324"/>
                  <a:gd name="connsiteX14" fmla="*/ 1891431 w 2123162"/>
                  <a:gd name="connsiteY14" fmla="*/ 998045 h 1089324"/>
                  <a:gd name="connsiteX15" fmla="*/ 1944666 w 2123162"/>
                  <a:gd name="connsiteY15" fmla="*/ 891574 h 1089324"/>
                  <a:gd name="connsiteX16" fmla="*/ 2016691 w 2123162"/>
                  <a:gd name="connsiteY16" fmla="*/ 822681 h 1089324"/>
                  <a:gd name="connsiteX17" fmla="*/ 2123162 w 2123162"/>
                  <a:gd name="connsiteY17" fmla="*/ 797629 h 1089324"/>
                  <a:gd name="connsiteX0" fmla="*/ 0 w 2116898"/>
                  <a:gd name="connsiteY0" fmla="*/ 1076333 h 1084914"/>
                  <a:gd name="connsiteX1" fmla="*/ 310019 w 2116898"/>
                  <a:gd name="connsiteY1" fmla="*/ 1082596 h 1084914"/>
                  <a:gd name="connsiteX2" fmla="*/ 513567 w 2116898"/>
                  <a:gd name="connsiteY2" fmla="*/ 1041886 h 1084914"/>
                  <a:gd name="connsiteX3" fmla="*/ 663879 w 2116898"/>
                  <a:gd name="connsiteY3" fmla="*/ 932283 h 1084914"/>
                  <a:gd name="connsiteX4" fmla="*/ 745298 w 2116898"/>
                  <a:gd name="connsiteY4" fmla="*/ 672368 h 1084914"/>
                  <a:gd name="connsiteX5" fmla="*/ 854901 w 2116898"/>
                  <a:gd name="connsiteY5" fmla="*/ 221431 h 1084914"/>
                  <a:gd name="connsiteX6" fmla="*/ 939452 w 2116898"/>
                  <a:gd name="connsiteY6" fmla="*/ 67987 h 1084914"/>
                  <a:gd name="connsiteX7" fmla="*/ 1017739 w 2116898"/>
                  <a:gd name="connsiteY7" fmla="*/ 14752 h 1084914"/>
                  <a:gd name="connsiteX8" fmla="*/ 1102290 w 2116898"/>
                  <a:gd name="connsiteY8" fmla="*/ 2226 h 1084914"/>
                  <a:gd name="connsiteX9" fmla="*/ 1208761 w 2116898"/>
                  <a:gd name="connsiteY9" fmla="*/ 52330 h 1084914"/>
                  <a:gd name="connsiteX10" fmla="*/ 1327758 w 2116898"/>
                  <a:gd name="connsiteY10" fmla="*/ 296587 h 1084914"/>
                  <a:gd name="connsiteX11" fmla="*/ 1509386 w 2116898"/>
                  <a:gd name="connsiteY11" fmla="*/ 838338 h 1084914"/>
                  <a:gd name="connsiteX12" fmla="*/ 1640909 w 2116898"/>
                  <a:gd name="connsiteY12" fmla="*/ 998045 h 1084914"/>
                  <a:gd name="connsiteX13" fmla="*/ 1775564 w 2116898"/>
                  <a:gd name="connsiteY13" fmla="*/ 1038755 h 1084914"/>
                  <a:gd name="connsiteX14" fmla="*/ 1885167 w 2116898"/>
                  <a:gd name="connsiteY14" fmla="*/ 998045 h 1084914"/>
                  <a:gd name="connsiteX15" fmla="*/ 1938402 w 2116898"/>
                  <a:gd name="connsiteY15" fmla="*/ 891574 h 1084914"/>
                  <a:gd name="connsiteX16" fmla="*/ 2010427 w 2116898"/>
                  <a:gd name="connsiteY16" fmla="*/ 822681 h 1084914"/>
                  <a:gd name="connsiteX17" fmla="*/ 2116898 w 2116898"/>
                  <a:gd name="connsiteY17" fmla="*/ 797629 h 1084914"/>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32283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5298 w 2116898"/>
                  <a:gd name="connsiteY4" fmla="*/ 672368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54901 w 2116898"/>
                  <a:gd name="connsiteY5" fmla="*/ 22143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7 w 2116898"/>
                  <a:gd name="connsiteY4" fmla="*/ 647316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29641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39036 w 2116898"/>
                  <a:gd name="connsiteY4" fmla="*/ 634790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7758 w 2116898"/>
                  <a:gd name="connsiteY10" fmla="*/ 296587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333 h 1080737"/>
                  <a:gd name="connsiteX1" fmla="*/ 300624 w 2116898"/>
                  <a:gd name="connsiteY1" fmla="*/ 1076333 h 1080737"/>
                  <a:gd name="connsiteX2" fmla="*/ 513567 w 2116898"/>
                  <a:gd name="connsiteY2" fmla="*/ 1041886 h 1080737"/>
                  <a:gd name="connsiteX3" fmla="*/ 663879 w 2116898"/>
                  <a:gd name="connsiteY3" fmla="*/ 913494 h 1080737"/>
                  <a:gd name="connsiteX4" fmla="*/ 742168 w 2116898"/>
                  <a:gd name="connsiteY4" fmla="*/ 631659 h 1080737"/>
                  <a:gd name="connsiteX5" fmla="*/ 829849 w 2116898"/>
                  <a:gd name="connsiteY5" fmla="*/ 262141 h 1080737"/>
                  <a:gd name="connsiteX6" fmla="*/ 939452 w 2116898"/>
                  <a:gd name="connsiteY6" fmla="*/ 67987 h 1080737"/>
                  <a:gd name="connsiteX7" fmla="*/ 1017739 w 2116898"/>
                  <a:gd name="connsiteY7" fmla="*/ 14752 h 1080737"/>
                  <a:gd name="connsiteX8" fmla="*/ 1102290 w 2116898"/>
                  <a:gd name="connsiteY8" fmla="*/ 2226 h 1080737"/>
                  <a:gd name="connsiteX9" fmla="*/ 1208761 w 2116898"/>
                  <a:gd name="connsiteY9" fmla="*/ 52330 h 1080737"/>
                  <a:gd name="connsiteX10" fmla="*/ 1321495 w 2116898"/>
                  <a:gd name="connsiteY10" fmla="*/ 309114 h 1080737"/>
                  <a:gd name="connsiteX11" fmla="*/ 1509386 w 2116898"/>
                  <a:gd name="connsiteY11" fmla="*/ 838338 h 1080737"/>
                  <a:gd name="connsiteX12" fmla="*/ 1640909 w 2116898"/>
                  <a:gd name="connsiteY12" fmla="*/ 998045 h 1080737"/>
                  <a:gd name="connsiteX13" fmla="*/ 1775564 w 2116898"/>
                  <a:gd name="connsiteY13" fmla="*/ 1038755 h 1080737"/>
                  <a:gd name="connsiteX14" fmla="*/ 1885167 w 2116898"/>
                  <a:gd name="connsiteY14" fmla="*/ 998045 h 1080737"/>
                  <a:gd name="connsiteX15" fmla="*/ 1938402 w 2116898"/>
                  <a:gd name="connsiteY15" fmla="*/ 891574 h 1080737"/>
                  <a:gd name="connsiteX16" fmla="*/ 2010427 w 2116898"/>
                  <a:gd name="connsiteY16" fmla="*/ 822681 h 1080737"/>
                  <a:gd name="connsiteX17" fmla="*/ 2116898 w 2116898"/>
                  <a:gd name="connsiteY17" fmla="*/ 797629 h 1080737"/>
                  <a:gd name="connsiteX0" fmla="*/ 0 w 2116898"/>
                  <a:gd name="connsiteY0" fmla="*/ 1076996 h 1081400"/>
                  <a:gd name="connsiteX1" fmla="*/ 300624 w 2116898"/>
                  <a:gd name="connsiteY1" fmla="*/ 1076996 h 1081400"/>
                  <a:gd name="connsiteX2" fmla="*/ 513567 w 2116898"/>
                  <a:gd name="connsiteY2" fmla="*/ 1042549 h 1081400"/>
                  <a:gd name="connsiteX3" fmla="*/ 663879 w 2116898"/>
                  <a:gd name="connsiteY3" fmla="*/ 914157 h 1081400"/>
                  <a:gd name="connsiteX4" fmla="*/ 742168 w 2116898"/>
                  <a:gd name="connsiteY4" fmla="*/ 632322 h 1081400"/>
                  <a:gd name="connsiteX5" fmla="*/ 829849 w 2116898"/>
                  <a:gd name="connsiteY5" fmla="*/ 262804 h 1081400"/>
                  <a:gd name="connsiteX6" fmla="*/ 939452 w 2116898"/>
                  <a:gd name="connsiteY6" fmla="*/ 68650 h 1081400"/>
                  <a:gd name="connsiteX7" fmla="*/ 1017739 w 2116898"/>
                  <a:gd name="connsiteY7" fmla="*/ 15415 h 1081400"/>
                  <a:gd name="connsiteX8" fmla="*/ 1102290 w 2116898"/>
                  <a:gd name="connsiteY8" fmla="*/ 2889 h 1081400"/>
                  <a:gd name="connsiteX9" fmla="*/ 1189972 w 2116898"/>
                  <a:gd name="connsiteY9" fmla="*/ 62388 h 1081400"/>
                  <a:gd name="connsiteX10" fmla="*/ 1321495 w 2116898"/>
                  <a:gd name="connsiteY10" fmla="*/ 309777 h 1081400"/>
                  <a:gd name="connsiteX11" fmla="*/ 1509386 w 2116898"/>
                  <a:gd name="connsiteY11" fmla="*/ 839001 h 1081400"/>
                  <a:gd name="connsiteX12" fmla="*/ 1640909 w 2116898"/>
                  <a:gd name="connsiteY12" fmla="*/ 998708 h 1081400"/>
                  <a:gd name="connsiteX13" fmla="*/ 1775564 w 2116898"/>
                  <a:gd name="connsiteY13" fmla="*/ 1039418 h 1081400"/>
                  <a:gd name="connsiteX14" fmla="*/ 1885167 w 2116898"/>
                  <a:gd name="connsiteY14" fmla="*/ 998708 h 1081400"/>
                  <a:gd name="connsiteX15" fmla="*/ 1938402 w 2116898"/>
                  <a:gd name="connsiteY15" fmla="*/ 892237 h 1081400"/>
                  <a:gd name="connsiteX16" fmla="*/ 2010427 w 2116898"/>
                  <a:gd name="connsiteY16" fmla="*/ 823344 h 1081400"/>
                  <a:gd name="connsiteX17" fmla="*/ 2116898 w 2116898"/>
                  <a:gd name="connsiteY17" fmla="*/ 798292 h 1081400"/>
                  <a:gd name="connsiteX0" fmla="*/ 0 w 2116898"/>
                  <a:gd name="connsiteY0" fmla="*/ 1077218 h 1081622"/>
                  <a:gd name="connsiteX1" fmla="*/ 300624 w 2116898"/>
                  <a:gd name="connsiteY1" fmla="*/ 1077218 h 1081622"/>
                  <a:gd name="connsiteX2" fmla="*/ 513567 w 2116898"/>
                  <a:gd name="connsiteY2" fmla="*/ 1042771 h 1081622"/>
                  <a:gd name="connsiteX3" fmla="*/ 663879 w 2116898"/>
                  <a:gd name="connsiteY3" fmla="*/ 914379 h 1081622"/>
                  <a:gd name="connsiteX4" fmla="*/ 742168 w 2116898"/>
                  <a:gd name="connsiteY4" fmla="*/ 632544 h 1081622"/>
                  <a:gd name="connsiteX5" fmla="*/ 829849 w 2116898"/>
                  <a:gd name="connsiteY5" fmla="*/ 263026 h 1081622"/>
                  <a:gd name="connsiteX6" fmla="*/ 939452 w 2116898"/>
                  <a:gd name="connsiteY6" fmla="*/ 68872 h 1081622"/>
                  <a:gd name="connsiteX7" fmla="*/ 1017739 w 2116898"/>
                  <a:gd name="connsiteY7" fmla="*/ 15637 h 1081622"/>
                  <a:gd name="connsiteX8" fmla="*/ 1102290 w 2116898"/>
                  <a:gd name="connsiteY8" fmla="*/ 3111 h 1081622"/>
                  <a:gd name="connsiteX9" fmla="*/ 1196235 w 2116898"/>
                  <a:gd name="connsiteY9" fmla="*/ 65742 h 1081622"/>
                  <a:gd name="connsiteX10" fmla="*/ 1321495 w 2116898"/>
                  <a:gd name="connsiteY10" fmla="*/ 309999 h 1081622"/>
                  <a:gd name="connsiteX11" fmla="*/ 1509386 w 2116898"/>
                  <a:gd name="connsiteY11" fmla="*/ 839223 h 1081622"/>
                  <a:gd name="connsiteX12" fmla="*/ 1640909 w 2116898"/>
                  <a:gd name="connsiteY12" fmla="*/ 998930 h 1081622"/>
                  <a:gd name="connsiteX13" fmla="*/ 1775564 w 2116898"/>
                  <a:gd name="connsiteY13" fmla="*/ 1039640 h 1081622"/>
                  <a:gd name="connsiteX14" fmla="*/ 1885167 w 2116898"/>
                  <a:gd name="connsiteY14" fmla="*/ 998930 h 1081622"/>
                  <a:gd name="connsiteX15" fmla="*/ 1938402 w 2116898"/>
                  <a:gd name="connsiteY15" fmla="*/ 892459 h 1081622"/>
                  <a:gd name="connsiteX16" fmla="*/ 2010427 w 2116898"/>
                  <a:gd name="connsiteY16" fmla="*/ 823566 h 1081622"/>
                  <a:gd name="connsiteX17" fmla="*/ 2116898 w 2116898"/>
                  <a:gd name="connsiteY17" fmla="*/ 798514 h 1081622"/>
                  <a:gd name="connsiteX0" fmla="*/ 0 w 2116898"/>
                  <a:gd name="connsiteY0" fmla="*/ 1061645 h 1066049"/>
                  <a:gd name="connsiteX1" fmla="*/ 300624 w 2116898"/>
                  <a:gd name="connsiteY1" fmla="*/ 1061645 h 1066049"/>
                  <a:gd name="connsiteX2" fmla="*/ 513567 w 2116898"/>
                  <a:gd name="connsiteY2" fmla="*/ 1027198 h 1066049"/>
                  <a:gd name="connsiteX3" fmla="*/ 663879 w 2116898"/>
                  <a:gd name="connsiteY3" fmla="*/ 898806 h 1066049"/>
                  <a:gd name="connsiteX4" fmla="*/ 742168 w 2116898"/>
                  <a:gd name="connsiteY4" fmla="*/ 616971 h 1066049"/>
                  <a:gd name="connsiteX5" fmla="*/ 829849 w 2116898"/>
                  <a:gd name="connsiteY5" fmla="*/ 247453 h 1066049"/>
                  <a:gd name="connsiteX6" fmla="*/ 939452 w 2116898"/>
                  <a:gd name="connsiteY6" fmla="*/ 53299 h 1066049"/>
                  <a:gd name="connsiteX7" fmla="*/ 1017739 w 2116898"/>
                  <a:gd name="connsiteY7" fmla="*/ 64 h 1066049"/>
                  <a:gd name="connsiteX8" fmla="*/ 1196235 w 2116898"/>
                  <a:gd name="connsiteY8" fmla="*/ 50169 h 1066049"/>
                  <a:gd name="connsiteX9" fmla="*/ 1321495 w 2116898"/>
                  <a:gd name="connsiteY9" fmla="*/ 294426 h 1066049"/>
                  <a:gd name="connsiteX10" fmla="*/ 1509386 w 2116898"/>
                  <a:gd name="connsiteY10" fmla="*/ 823650 h 1066049"/>
                  <a:gd name="connsiteX11" fmla="*/ 1640909 w 2116898"/>
                  <a:gd name="connsiteY11" fmla="*/ 983357 h 1066049"/>
                  <a:gd name="connsiteX12" fmla="*/ 1775564 w 2116898"/>
                  <a:gd name="connsiteY12" fmla="*/ 1024067 h 1066049"/>
                  <a:gd name="connsiteX13" fmla="*/ 1885167 w 2116898"/>
                  <a:gd name="connsiteY13" fmla="*/ 983357 h 1066049"/>
                  <a:gd name="connsiteX14" fmla="*/ 1938402 w 2116898"/>
                  <a:gd name="connsiteY14" fmla="*/ 876886 h 1066049"/>
                  <a:gd name="connsiteX15" fmla="*/ 2010427 w 2116898"/>
                  <a:gd name="connsiteY15" fmla="*/ 807993 h 1066049"/>
                  <a:gd name="connsiteX16" fmla="*/ 2116898 w 2116898"/>
                  <a:gd name="connsiteY16" fmla="*/ 782941 h 1066049"/>
                  <a:gd name="connsiteX0" fmla="*/ 0 w 2116898"/>
                  <a:gd name="connsiteY0" fmla="*/ 1086641 h 1091045"/>
                  <a:gd name="connsiteX1" fmla="*/ 300624 w 2116898"/>
                  <a:gd name="connsiteY1" fmla="*/ 1086641 h 1091045"/>
                  <a:gd name="connsiteX2" fmla="*/ 513567 w 2116898"/>
                  <a:gd name="connsiteY2" fmla="*/ 1052194 h 1091045"/>
                  <a:gd name="connsiteX3" fmla="*/ 663879 w 2116898"/>
                  <a:gd name="connsiteY3" fmla="*/ 923802 h 1091045"/>
                  <a:gd name="connsiteX4" fmla="*/ 742168 w 2116898"/>
                  <a:gd name="connsiteY4" fmla="*/ 641967 h 1091045"/>
                  <a:gd name="connsiteX5" fmla="*/ 829849 w 2116898"/>
                  <a:gd name="connsiteY5" fmla="*/ 272449 h 1091045"/>
                  <a:gd name="connsiteX6" fmla="*/ 939452 w 2116898"/>
                  <a:gd name="connsiteY6" fmla="*/ 78295 h 1091045"/>
                  <a:gd name="connsiteX7" fmla="*/ 1080369 w 2116898"/>
                  <a:gd name="connsiteY7" fmla="*/ 8 h 1091045"/>
                  <a:gd name="connsiteX8" fmla="*/ 1196235 w 2116898"/>
                  <a:gd name="connsiteY8" fmla="*/ 75165 h 1091045"/>
                  <a:gd name="connsiteX9" fmla="*/ 1321495 w 2116898"/>
                  <a:gd name="connsiteY9" fmla="*/ 319422 h 1091045"/>
                  <a:gd name="connsiteX10" fmla="*/ 1509386 w 2116898"/>
                  <a:gd name="connsiteY10" fmla="*/ 848646 h 1091045"/>
                  <a:gd name="connsiteX11" fmla="*/ 1640909 w 2116898"/>
                  <a:gd name="connsiteY11" fmla="*/ 1008353 h 1091045"/>
                  <a:gd name="connsiteX12" fmla="*/ 1775564 w 2116898"/>
                  <a:gd name="connsiteY12" fmla="*/ 1049063 h 1091045"/>
                  <a:gd name="connsiteX13" fmla="*/ 1885167 w 2116898"/>
                  <a:gd name="connsiteY13" fmla="*/ 1008353 h 1091045"/>
                  <a:gd name="connsiteX14" fmla="*/ 1938402 w 2116898"/>
                  <a:gd name="connsiteY14" fmla="*/ 901882 h 1091045"/>
                  <a:gd name="connsiteX15" fmla="*/ 2010427 w 2116898"/>
                  <a:gd name="connsiteY15" fmla="*/ 832989 h 1091045"/>
                  <a:gd name="connsiteX16" fmla="*/ 2116898 w 2116898"/>
                  <a:gd name="connsiteY16" fmla="*/ 807937 h 1091045"/>
                  <a:gd name="connsiteX0" fmla="*/ 0 w 2116898"/>
                  <a:gd name="connsiteY0" fmla="*/ 1074124 h 1078528"/>
                  <a:gd name="connsiteX1" fmla="*/ 300624 w 2116898"/>
                  <a:gd name="connsiteY1" fmla="*/ 1074124 h 1078528"/>
                  <a:gd name="connsiteX2" fmla="*/ 513567 w 2116898"/>
                  <a:gd name="connsiteY2" fmla="*/ 1039677 h 1078528"/>
                  <a:gd name="connsiteX3" fmla="*/ 663879 w 2116898"/>
                  <a:gd name="connsiteY3" fmla="*/ 911285 h 1078528"/>
                  <a:gd name="connsiteX4" fmla="*/ 742168 w 2116898"/>
                  <a:gd name="connsiteY4" fmla="*/ 629450 h 1078528"/>
                  <a:gd name="connsiteX5" fmla="*/ 829849 w 2116898"/>
                  <a:gd name="connsiteY5" fmla="*/ 259932 h 1078528"/>
                  <a:gd name="connsiteX6" fmla="*/ 939452 w 2116898"/>
                  <a:gd name="connsiteY6" fmla="*/ 65778 h 1078528"/>
                  <a:gd name="connsiteX7" fmla="*/ 1092895 w 2116898"/>
                  <a:gd name="connsiteY7" fmla="*/ 17 h 1078528"/>
                  <a:gd name="connsiteX8" fmla="*/ 1196235 w 2116898"/>
                  <a:gd name="connsiteY8" fmla="*/ 62648 h 1078528"/>
                  <a:gd name="connsiteX9" fmla="*/ 1321495 w 2116898"/>
                  <a:gd name="connsiteY9" fmla="*/ 306905 h 1078528"/>
                  <a:gd name="connsiteX10" fmla="*/ 1509386 w 2116898"/>
                  <a:gd name="connsiteY10" fmla="*/ 836129 h 1078528"/>
                  <a:gd name="connsiteX11" fmla="*/ 1640909 w 2116898"/>
                  <a:gd name="connsiteY11" fmla="*/ 995836 h 1078528"/>
                  <a:gd name="connsiteX12" fmla="*/ 1775564 w 2116898"/>
                  <a:gd name="connsiteY12" fmla="*/ 1036546 h 1078528"/>
                  <a:gd name="connsiteX13" fmla="*/ 1885167 w 2116898"/>
                  <a:gd name="connsiteY13" fmla="*/ 995836 h 1078528"/>
                  <a:gd name="connsiteX14" fmla="*/ 1938402 w 2116898"/>
                  <a:gd name="connsiteY14" fmla="*/ 889365 h 1078528"/>
                  <a:gd name="connsiteX15" fmla="*/ 2010427 w 2116898"/>
                  <a:gd name="connsiteY15" fmla="*/ 820472 h 1078528"/>
                  <a:gd name="connsiteX16" fmla="*/ 2116898 w 2116898"/>
                  <a:gd name="connsiteY16" fmla="*/ 795420 h 1078528"/>
                  <a:gd name="connsiteX0" fmla="*/ 0 w 2116898"/>
                  <a:gd name="connsiteY0" fmla="*/ 1083511 h 1087915"/>
                  <a:gd name="connsiteX1" fmla="*/ 300624 w 2116898"/>
                  <a:gd name="connsiteY1" fmla="*/ 1083511 h 1087915"/>
                  <a:gd name="connsiteX2" fmla="*/ 513567 w 2116898"/>
                  <a:gd name="connsiteY2" fmla="*/ 1049064 h 1087915"/>
                  <a:gd name="connsiteX3" fmla="*/ 663879 w 2116898"/>
                  <a:gd name="connsiteY3" fmla="*/ 920672 h 1087915"/>
                  <a:gd name="connsiteX4" fmla="*/ 742168 w 2116898"/>
                  <a:gd name="connsiteY4" fmla="*/ 638837 h 1087915"/>
                  <a:gd name="connsiteX5" fmla="*/ 829849 w 2116898"/>
                  <a:gd name="connsiteY5" fmla="*/ 269319 h 1087915"/>
                  <a:gd name="connsiteX6" fmla="*/ 939452 w 2116898"/>
                  <a:gd name="connsiteY6" fmla="*/ 75165 h 1087915"/>
                  <a:gd name="connsiteX7" fmla="*/ 1089764 w 2116898"/>
                  <a:gd name="connsiteY7" fmla="*/ 10 h 1087915"/>
                  <a:gd name="connsiteX8" fmla="*/ 1196235 w 2116898"/>
                  <a:gd name="connsiteY8" fmla="*/ 72035 h 1087915"/>
                  <a:gd name="connsiteX9" fmla="*/ 1321495 w 2116898"/>
                  <a:gd name="connsiteY9" fmla="*/ 316292 h 1087915"/>
                  <a:gd name="connsiteX10" fmla="*/ 1509386 w 2116898"/>
                  <a:gd name="connsiteY10" fmla="*/ 845516 h 1087915"/>
                  <a:gd name="connsiteX11" fmla="*/ 1640909 w 2116898"/>
                  <a:gd name="connsiteY11" fmla="*/ 1005223 h 1087915"/>
                  <a:gd name="connsiteX12" fmla="*/ 1775564 w 2116898"/>
                  <a:gd name="connsiteY12" fmla="*/ 1045933 h 1087915"/>
                  <a:gd name="connsiteX13" fmla="*/ 1885167 w 2116898"/>
                  <a:gd name="connsiteY13" fmla="*/ 1005223 h 1087915"/>
                  <a:gd name="connsiteX14" fmla="*/ 1938402 w 2116898"/>
                  <a:gd name="connsiteY14" fmla="*/ 898752 h 1087915"/>
                  <a:gd name="connsiteX15" fmla="*/ 2010427 w 2116898"/>
                  <a:gd name="connsiteY15" fmla="*/ 829859 h 1087915"/>
                  <a:gd name="connsiteX16" fmla="*/ 2116898 w 2116898"/>
                  <a:gd name="connsiteY16" fmla="*/ 804807 h 1087915"/>
                  <a:gd name="connsiteX0" fmla="*/ 0 w 2116898"/>
                  <a:gd name="connsiteY0" fmla="*/ 1084558 h 1088962"/>
                  <a:gd name="connsiteX1" fmla="*/ 300624 w 2116898"/>
                  <a:gd name="connsiteY1" fmla="*/ 1084558 h 1088962"/>
                  <a:gd name="connsiteX2" fmla="*/ 513567 w 2116898"/>
                  <a:gd name="connsiteY2" fmla="*/ 1050111 h 1088962"/>
                  <a:gd name="connsiteX3" fmla="*/ 663879 w 2116898"/>
                  <a:gd name="connsiteY3" fmla="*/ 921719 h 1088962"/>
                  <a:gd name="connsiteX4" fmla="*/ 742168 w 2116898"/>
                  <a:gd name="connsiteY4" fmla="*/ 639884 h 1088962"/>
                  <a:gd name="connsiteX5" fmla="*/ 829849 w 2116898"/>
                  <a:gd name="connsiteY5" fmla="*/ 270366 h 1088962"/>
                  <a:gd name="connsiteX6" fmla="*/ 939452 w 2116898"/>
                  <a:gd name="connsiteY6" fmla="*/ 76212 h 1088962"/>
                  <a:gd name="connsiteX7" fmla="*/ 1089764 w 2116898"/>
                  <a:gd name="connsiteY7" fmla="*/ 1057 h 1088962"/>
                  <a:gd name="connsiteX8" fmla="*/ 1196235 w 2116898"/>
                  <a:gd name="connsiteY8" fmla="*/ 73082 h 1088962"/>
                  <a:gd name="connsiteX9" fmla="*/ 1321495 w 2116898"/>
                  <a:gd name="connsiteY9" fmla="*/ 317339 h 1088962"/>
                  <a:gd name="connsiteX10" fmla="*/ 1509386 w 2116898"/>
                  <a:gd name="connsiteY10" fmla="*/ 846563 h 1088962"/>
                  <a:gd name="connsiteX11" fmla="*/ 1640909 w 2116898"/>
                  <a:gd name="connsiteY11" fmla="*/ 1006270 h 1088962"/>
                  <a:gd name="connsiteX12" fmla="*/ 1775564 w 2116898"/>
                  <a:gd name="connsiteY12" fmla="*/ 1046980 h 1088962"/>
                  <a:gd name="connsiteX13" fmla="*/ 1885167 w 2116898"/>
                  <a:gd name="connsiteY13" fmla="*/ 1006270 h 1088962"/>
                  <a:gd name="connsiteX14" fmla="*/ 1938402 w 2116898"/>
                  <a:gd name="connsiteY14" fmla="*/ 899799 h 1088962"/>
                  <a:gd name="connsiteX15" fmla="*/ 2010427 w 2116898"/>
                  <a:gd name="connsiteY15" fmla="*/ 830906 h 1088962"/>
                  <a:gd name="connsiteX16" fmla="*/ 2116898 w 2116898"/>
                  <a:gd name="connsiteY16" fmla="*/ 805854 h 1088962"/>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196235 w 2116898"/>
                  <a:gd name="connsiteY8" fmla="*/ 72171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21495 w 2116898"/>
                  <a:gd name="connsiteY9" fmla="*/ 316428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41480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0909 w 2116898"/>
                  <a:gd name="connsiteY11" fmla="*/ 1005359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75564 w 2116898"/>
                  <a:gd name="connsiteY12" fmla="*/ 1046069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09386 w 2116898"/>
                  <a:gd name="connsiteY10" fmla="*/ 845652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25044 w 2116898"/>
                  <a:gd name="connsiteY10" fmla="*/ 851915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44040 w 2116898"/>
                  <a:gd name="connsiteY11" fmla="*/ 1024148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53434 w 2116898"/>
                  <a:gd name="connsiteY11" fmla="*/ 1014754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16898"/>
                  <a:gd name="connsiteY0" fmla="*/ 1083647 h 1088051"/>
                  <a:gd name="connsiteX1" fmla="*/ 300624 w 2116898"/>
                  <a:gd name="connsiteY1" fmla="*/ 1083647 h 1088051"/>
                  <a:gd name="connsiteX2" fmla="*/ 513567 w 2116898"/>
                  <a:gd name="connsiteY2" fmla="*/ 1049200 h 1088051"/>
                  <a:gd name="connsiteX3" fmla="*/ 663879 w 2116898"/>
                  <a:gd name="connsiteY3" fmla="*/ 920808 h 1088051"/>
                  <a:gd name="connsiteX4" fmla="*/ 742168 w 2116898"/>
                  <a:gd name="connsiteY4" fmla="*/ 638973 h 1088051"/>
                  <a:gd name="connsiteX5" fmla="*/ 829849 w 2116898"/>
                  <a:gd name="connsiteY5" fmla="*/ 269455 h 1088051"/>
                  <a:gd name="connsiteX6" fmla="*/ 939452 w 2116898"/>
                  <a:gd name="connsiteY6" fmla="*/ 75301 h 1088051"/>
                  <a:gd name="connsiteX7" fmla="*/ 1089764 w 2116898"/>
                  <a:gd name="connsiteY7" fmla="*/ 146 h 1088051"/>
                  <a:gd name="connsiteX8" fmla="*/ 1221287 w 2116898"/>
                  <a:gd name="connsiteY8" fmla="*/ 90960 h 1088051"/>
                  <a:gd name="connsiteX9" fmla="*/ 1337152 w 2116898"/>
                  <a:gd name="connsiteY9" fmla="*/ 354006 h 1088051"/>
                  <a:gd name="connsiteX10" fmla="*/ 1515650 w 2116898"/>
                  <a:gd name="connsiteY10" fmla="*/ 855047 h 1088051"/>
                  <a:gd name="connsiteX11" fmla="*/ 1634645 w 2116898"/>
                  <a:gd name="connsiteY11" fmla="*/ 1021017 h 1088051"/>
                  <a:gd name="connsiteX12" fmla="*/ 1781827 w 2116898"/>
                  <a:gd name="connsiteY12" fmla="*/ 1064858 h 1088051"/>
                  <a:gd name="connsiteX13" fmla="*/ 1885167 w 2116898"/>
                  <a:gd name="connsiteY13" fmla="*/ 1005359 h 1088051"/>
                  <a:gd name="connsiteX14" fmla="*/ 1938402 w 2116898"/>
                  <a:gd name="connsiteY14" fmla="*/ 898888 h 1088051"/>
                  <a:gd name="connsiteX15" fmla="*/ 2010427 w 2116898"/>
                  <a:gd name="connsiteY15" fmla="*/ 829995 h 1088051"/>
                  <a:gd name="connsiteX16" fmla="*/ 2116898 w 2116898"/>
                  <a:gd name="connsiteY16" fmla="*/ 804943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38818"/>
                  <a:gd name="connsiteY0" fmla="*/ 1083647 h 1088051"/>
                  <a:gd name="connsiteX1" fmla="*/ 300624 w 2138818"/>
                  <a:gd name="connsiteY1" fmla="*/ 1083647 h 1088051"/>
                  <a:gd name="connsiteX2" fmla="*/ 513567 w 2138818"/>
                  <a:gd name="connsiteY2" fmla="*/ 1049200 h 1088051"/>
                  <a:gd name="connsiteX3" fmla="*/ 663879 w 2138818"/>
                  <a:gd name="connsiteY3" fmla="*/ 920808 h 1088051"/>
                  <a:gd name="connsiteX4" fmla="*/ 742168 w 2138818"/>
                  <a:gd name="connsiteY4" fmla="*/ 638973 h 1088051"/>
                  <a:gd name="connsiteX5" fmla="*/ 829849 w 2138818"/>
                  <a:gd name="connsiteY5" fmla="*/ 269455 h 1088051"/>
                  <a:gd name="connsiteX6" fmla="*/ 939452 w 2138818"/>
                  <a:gd name="connsiteY6" fmla="*/ 75301 h 1088051"/>
                  <a:gd name="connsiteX7" fmla="*/ 1089764 w 2138818"/>
                  <a:gd name="connsiteY7" fmla="*/ 146 h 1088051"/>
                  <a:gd name="connsiteX8" fmla="*/ 1221287 w 2138818"/>
                  <a:gd name="connsiteY8" fmla="*/ 90960 h 1088051"/>
                  <a:gd name="connsiteX9" fmla="*/ 1337152 w 2138818"/>
                  <a:gd name="connsiteY9" fmla="*/ 354006 h 1088051"/>
                  <a:gd name="connsiteX10" fmla="*/ 1515650 w 2138818"/>
                  <a:gd name="connsiteY10" fmla="*/ 855047 h 1088051"/>
                  <a:gd name="connsiteX11" fmla="*/ 1634645 w 2138818"/>
                  <a:gd name="connsiteY11" fmla="*/ 1021017 h 1088051"/>
                  <a:gd name="connsiteX12" fmla="*/ 1781827 w 2138818"/>
                  <a:gd name="connsiteY12" fmla="*/ 1064858 h 1088051"/>
                  <a:gd name="connsiteX13" fmla="*/ 1885167 w 2138818"/>
                  <a:gd name="connsiteY13" fmla="*/ 1005359 h 1088051"/>
                  <a:gd name="connsiteX14" fmla="*/ 1938402 w 2138818"/>
                  <a:gd name="connsiteY14" fmla="*/ 898888 h 1088051"/>
                  <a:gd name="connsiteX15" fmla="*/ 2010427 w 2138818"/>
                  <a:gd name="connsiteY15" fmla="*/ 829995 h 1088051"/>
                  <a:gd name="connsiteX16" fmla="*/ 2138818 w 2138818"/>
                  <a:gd name="connsiteY16" fmla="*/ 823732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60738"/>
                  <a:gd name="connsiteY0" fmla="*/ 1083647 h 1088051"/>
                  <a:gd name="connsiteX1" fmla="*/ 300624 w 2160738"/>
                  <a:gd name="connsiteY1" fmla="*/ 1083647 h 1088051"/>
                  <a:gd name="connsiteX2" fmla="*/ 513567 w 2160738"/>
                  <a:gd name="connsiteY2" fmla="*/ 1049200 h 1088051"/>
                  <a:gd name="connsiteX3" fmla="*/ 663879 w 2160738"/>
                  <a:gd name="connsiteY3" fmla="*/ 920808 h 1088051"/>
                  <a:gd name="connsiteX4" fmla="*/ 742168 w 2160738"/>
                  <a:gd name="connsiteY4" fmla="*/ 638973 h 1088051"/>
                  <a:gd name="connsiteX5" fmla="*/ 829849 w 2160738"/>
                  <a:gd name="connsiteY5" fmla="*/ 269455 h 1088051"/>
                  <a:gd name="connsiteX6" fmla="*/ 939452 w 2160738"/>
                  <a:gd name="connsiteY6" fmla="*/ 75301 h 1088051"/>
                  <a:gd name="connsiteX7" fmla="*/ 1089764 w 2160738"/>
                  <a:gd name="connsiteY7" fmla="*/ 146 h 1088051"/>
                  <a:gd name="connsiteX8" fmla="*/ 1221287 w 2160738"/>
                  <a:gd name="connsiteY8" fmla="*/ 90960 h 1088051"/>
                  <a:gd name="connsiteX9" fmla="*/ 1337152 w 2160738"/>
                  <a:gd name="connsiteY9" fmla="*/ 354006 h 1088051"/>
                  <a:gd name="connsiteX10" fmla="*/ 1515650 w 2160738"/>
                  <a:gd name="connsiteY10" fmla="*/ 855047 h 1088051"/>
                  <a:gd name="connsiteX11" fmla="*/ 1634645 w 2160738"/>
                  <a:gd name="connsiteY11" fmla="*/ 1021017 h 1088051"/>
                  <a:gd name="connsiteX12" fmla="*/ 1781827 w 2160738"/>
                  <a:gd name="connsiteY12" fmla="*/ 1064858 h 1088051"/>
                  <a:gd name="connsiteX13" fmla="*/ 1885167 w 2160738"/>
                  <a:gd name="connsiteY13" fmla="*/ 1005359 h 1088051"/>
                  <a:gd name="connsiteX14" fmla="*/ 1938402 w 2160738"/>
                  <a:gd name="connsiteY14" fmla="*/ 898888 h 1088051"/>
                  <a:gd name="connsiteX15" fmla="*/ 2010427 w 2160738"/>
                  <a:gd name="connsiteY15" fmla="*/ 829995 h 1088051"/>
                  <a:gd name="connsiteX16" fmla="*/ 2160738 w 2160738"/>
                  <a:gd name="connsiteY16" fmla="*/ 826863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85167 w 2170132"/>
                  <a:gd name="connsiteY13" fmla="*/ 1005359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894562 w 2170132"/>
                  <a:gd name="connsiteY13" fmla="*/ 980306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10219 w 2170132"/>
                  <a:gd name="connsiteY13" fmla="*/ 995963 h 1088051"/>
                  <a:gd name="connsiteX14" fmla="*/ 1938402 w 2170132"/>
                  <a:gd name="connsiteY14" fmla="*/ 898888 h 1088051"/>
                  <a:gd name="connsiteX15" fmla="*/ 2010427 w 2170132"/>
                  <a:gd name="connsiteY15" fmla="*/ 829995 h 1088051"/>
                  <a:gd name="connsiteX16" fmla="*/ 2170132 w 2170132"/>
                  <a:gd name="connsiteY16"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898888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38402 w 2170132"/>
                  <a:gd name="connsiteY13" fmla="*/ 923940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10427 w 2170132"/>
                  <a:gd name="connsiteY14" fmla="*/ 829995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29007 w 2170132"/>
                  <a:gd name="connsiteY13" fmla="*/ 95212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81827 w 2170132"/>
                  <a:gd name="connsiteY12" fmla="*/ 1064858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34645 w 2170132"/>
                  <a:gd name="connsiteY11" fmla="*/ 102101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515650 w 2170132"/>
                  <a:gd name="connsiteY10" fmla="*/ 855047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8072 w 2170132"/>
                  <a:gd name="connsiteY10" fmla="*/ 73291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56775 w 2170132"/>
                  <a:gd name="connsiteY12" fmla="*/ 1067989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07087 w 2170132"/>
                  <a:gd name="connsiteY13" fmla="*/ 974043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04164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1985375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77174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0219 w 2170132"/>
                  <a:gd name="connsiteY13" fmla="*/ 95525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5877 w 2170132"/>
                  <a:gd name="connsiteY13" fmla="*/ 983436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6483 w 2170132"/>
                  <a:gd name="connsiteY13" fmla="*/ 964647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2013559 w 2170132"/>
                  <a:gd name="connsiteY14" fmla="*/ 851916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29009 w 2170132"/>
                  <a:gd name="connsiteY13" fmla="*/ 977173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82244 w 2170132"/>
                  <a:gd name="connsiteY14" fmla="*/ 84565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1932139 w 2170132"/>
                  <a:gd name="connsiteY14" fmla="*/ 1002229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913352 w 2170132"/>
                  <a:gd name="connsiteY13" fmla="*/ 958384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170132 w 2170132"/>
                  <a:gd name="connsiteY14"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2035479 w 2170132"/>
                  <a:gd name="connsiteY14" fmla="*/ 908283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91432 w 2170132"/>
                  <a:gd name="connsiteY13" fmla="*/ 1014752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76968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66586 w 2170132"/>
                  <a:gd name="connsiteY14" fmla="*/ 855047 h 1088051"/>
                  <a:gd name="connsiteX15" fmla="*/ 2170132 w 2170132"/>
                  <a:gd name="connsiteY15" fmla="*/ 817468 h 1088051"/>
                  <a:gd name="connsiteX0" fmla="*/ 0 w 2170132"/>
                  <a:gd name="connsiteY0" fmla="*/ 1083647 h 1088051"/>
                  <a:gd name="connsiteX1" fmla="*/ 300624 w 2170132"/>
                  <a:gd name="connsiteY1" fmla="*/ 1083647 h 1088051"/>
                  <a:gd name="connsiteX2" fmla="*/ 513567 w 2170132"/>
                  <a:gd name="connsiteY2" fmla="*/ 1049200 h 1088051"/>
                  <a:gd name="connsiteX3" fmla="*/ 663879 w 2170132"/>
                  <a:gd name="connsiteY3" fmla="*/ 920808 h 1088051"/>
                  <a:gd name="connsiteX4" fmla="*/ 742168 w 2170132"/>
                  <a:gd name="connsiteY4" fmla="*/ 638973 h 1088051"/>
                  <a:gd name="connsiteX5" fmla="*/ 829849 w 2170132"/>
                  <a:gd name="connsiteY5" fmla="*/ 269455 h 1088051"/>
                  <a:gd name="connsiteX6" fmla="*/ 939452 w 2170132"/>
                  <a:gd name="connsiteY6" fmla="*/ 75301 h 1088051"/>
                  <a:gd name="connsiteX7" fmla="*/ 1089764 w 2170132"/>
                  <a:gd name="connsiteY7" fmla="*/ 146 h 1088051"/>
                  <a:gd name="connsiteX8" fmla="*/ 1221287 w 2170132"/>
                  <a:gd name="connsiteY8" fmla="*/ 90960 h 1088051"/>
                  <a:gd name="connsiteX9" fmla="*/ 1337152 w 2170132"/>
                  <a:gd name="connsiteY9" fmla="*/ 354006 h 1088051"/>
                  <a:gd name="connsiteX10" fmla="*/ 1474940 w 2170132"/>
                  <a:gd name="connsiteY10" fmla="*/ 754838 h 1088051"/>
                  <a:gd name="connsiteX11" fmla="*/ 1615856 w 2170132"/>
                  <a:gd name="connsiteY11" fmla="*/ 999097 h 1088051"/>
                  <a:gd name="connsiteX12" fmla="*/ 1784958 w 2170132"/>
                  <a:gd name="connsiteY12" fmla="*/ 1061726 h 1088051"/>
                  <a:gd name="connsiteX13" fmla="*/ 1878906 w 2170132"/>
                  <a:gd name="connsiteY13" fmla="*/ 1005357 h 1088051"/>
                  <a:gd name="connsiteX14" fmla="*/ 1979112 w 2170132"/>
                  <a:gd name="connsiteY14" fmla="*/ 858178 h 1088051"/>
                  <a:gd name="connsiteX15" fmla="*/ 2170132 w 2170132"/>
                  <a:gd name="connsiteY15" fmla="*/ 817468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4787"/>
                  <a:gd name="connsiteY0" fmla="*/ 1083647 h 1088051"/>
                  <a:gd name="connsiteX1" fmla="*/ 300624 w 2304787"/>
                  <a:gd name="connsiteY1" fmla="*/ 1083647 h 1088051"/>
                  <a:gd name="connsiteX2" fmla="*/ 513567 w 2304787"/>
                  <a:gd name="connsiteY2" fmla="*/ 1049200 h 1088051"/>
                  <a:gd name="connsiteX3" fmla="*/ 663879 w 2304787"/>
                  <a:gd name="connsiteY3" fmla="*/ 920808 h 1088051"/>
                  <a:gd name="connsiteX4" fmla="*/ 742168 w 2304787"/>
                  <a:gd name="connsiteY4" fmla="*/ 638973 h 1088051"/>
                  <a:gd name="connsiteX5" fmla="*/ 829849 w 2304787"/>
                  <a:gd name="connsiteY5" fmla="*/ 269455 h 1088051"/>
                  <a:gd name="connsiteX6" fmla="*/ 939452 w 2304787"/>
                  <a:gd name="connsiteY6" fmla="*/ 75301 h 1088051"/>
                  <a:gd name="connsiteX7" fmla="*/ 1089764 w 2304787"/>
                  <a:gd name="connsiteY7" fmla="*/ 146 h 1088051"/>
                  <a:gd name="connsiteX8" fmla="*/ 1221287 w 2304787"/>
                  <a:gd name="connsiteY8" fmla="*/ 90960 h 1088051"/>
                  <a:gd name="connsiteX9" fmla="*/ 1337152 w 2304787"/>
                  <a:gd name="connsiteY9" fmla="*/ 354006 h 1088051"/>
                  <a:gd name="connsiteX10" fmla="*/ 1474940 w 2304787"/>
                  <a:gd name="connsiteY10" fmla="*/ 754838 h 1088051"/>
                  <a:gd name="connsiteX11" fmla="*/ 1615856 w 2304787"/>
                  <a:gd name="connsiteY11" fmla="*/ 999097 h 1088051"/>
                  <a:gd name="connsiteX12" fmla="*/ 1784958 w 2304787"/>
                  <a:gd name="connsiteY12" fmla="*/ 1061726 h 1088051"/>
                  <a:gd name="connsiteX13" fmla="*/ 1878906 w 2304787"/>
                  <a:gd name="connsiteY13" fmla="*/ 1005357 h 1088051"/>
                  <a:gd name="connsiteX14" fmla="*/ 1979112 w 2304787"/>
                  <a:gd name="connsiteY14" fmla="*/ 858178 h 1088051"/>
                  <a:gd name="connsiteX15" fmla="*/ 2304787 w 2304787"/>
                  <a:gd name="connsiteY15" fmla="*/ 808073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301655 w 2301655"/>
                  <a:gd name="connsiteY15"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82452 w 2301655"/>
                  <a:gd name="connsiteY15" fmla="*/ 833127 h 1088051"/>
                  <a:gd name="connsiteX16" fmla="*/ 2301655 w 2301655"/>
                  <a:gd name="connsiteY16" fmla="*/ 820599 h 1088051"/>
                  <a:gd name="connsiteX0" fmla="*/ 0 w 2301655"/>
                  <a:gd name="connsiteY0" fmla="*/ 1083647 h 1088051"/>
                  <a:gd name="connsiteX1" fmla="*/ 300624 w 2301655"/>
                  <a:gd name="connsiteY1" fmla="*/ 1083647 h 1088051"/>
                  <a:gd name="connsiteX2" fmla="*/ 513567 w 2301655"/>
                  <a:gd name="connsiteY2" fmla="*/ 1049200 h 1088051"/>
                  <a:gd name="connsiteX3" fmla="*/ 663879 w 2301655"/>
                  <a:gd name="connsiteY3" fmla="*/ 920808 h 1088051"/>
                  <a:gd name="connsiteX4" fmla="*/ 742168 w 2301655"/>
                  <a:gd name="connsiteY4" fmla="*/ 638973 h 1088051"/>
                  <a:gd name="connsiteX5" fmla="*/ 829849 w 2301655"/>
                  <a:gd name="connsiteY5" fmla="*/ 269455 h 1088051"/>
                  <a:gd name="connsiteX6" fmla="*/ 939452 w 2301655"/>
                  <a:gd name="connsiteY6" fmla="*/ 75301 h 1088051"/>
                  <a:gd name="connsiteX7" fmla="*/ 1089764 w 2301655"/>
                  <a:gd name="connsiteY7" fmla="*/ 146 h 1088051"/>
                  <a:gd name="connsiteX8" fmla="*/ 1221287 w 2301655"/>
                  <a:gd name="connsiteY8" fmla="*/ 90960 h 1088051"/>
                  <a:gd name="connsiteX9" fmla="*/ 1337152 w 2301655"/>
                  <a:gd name="connsiteY9" fmla="*/ 354006 h 1088051"/>
                  <a:gd name="connsiteX10" fmla="*/ 1474940 w 2301655"/>
                  <a:gd name="connsiteY10" fmla="*/ 754838 h 1088051"/>
                  <a:gd name="connsiteX11" fmla="*/ 1615856 w 2301655"/>
                  <a:gd name="connsiteY11" fmla="*/ 999097 h 1088051"/>
                  <a:gd name="connsiteX12" fmla="*/ 1784958 w 2301655"/>
                  <a:gd name="connsiteY12" fmla="*/ 1061726 h 1088051"/>
                  <a:gd name="connsiteX13" fmla="*/ 1878906 w 2301655"/>
                  <a:gd name="connsiteY13" fmla="*/ 1005357 h 1088051"/>
                  <a:gd name="connsiteX14" fmla="*/ 1979112 w 2301655"/>
                  <a:gd name="connsiteY14" fmla="*/ 858178 h 1088051"/>
                  <a:gd name="connsiteX15" fmla="*/ 2098109 w 2301655"/>
                  <a:gd name="connsiteY15" fmla="*/ 817469 h 1088051"/>
                  <a:gd name="connsiteX16" fmla="*/ 2301655 w 2301655"/>
                  <a:gd name="connsiteY16" fmla="*/ 820599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 name="connsiteX0" fmla="*/ 0 w 2401863"/>
                  <a:gd name="connsiteY0" fmla="*/ 1083647 h 1088051"/>
                  <a:gd name="connsiteX1" fmla="*/ 300624 w 2401863"/>
                  <a:gd name="connsiteY1" fmla="*/ 1083647 h 1088051"/>
                  <a:gd name="connsiteX2" fmla="*/ 513567 w 2401863"/>
                  <a:gd name="connsiteY2" fmla="*/ 1049200 h 1088051"/>
                  <a:gd name="connsiteX3" fmla="*/ 663879 w 2401863"/>
                  <a:gd name="connsiteY3" fmla="*/ 920808 h 1088051"/>
                  <a:gd name="connsiteX4" fmla="*/ 742168 w 2401863"/>
                  <a:gd name="connsiteY4" fmla="*/ 638973 h 1088051"/>
                  <a:gd name="connsiteX5" fmla="*/ 829849 w 2401863"/>
                  <a:gd name="connsiteY5" fmla="*/ 269455 h 1088051"/>
                  <a:gd name="connsiteX6" fmla="*/ 939452 w 2401863"/>
                  <a:gd name="connsiteY6" fmla="*/ 75301 h 1088051"/>
                  <a:gd name="connsiteX7" fmla="*/ 1089764 w 2401863"/>
                  <a:gd name="connsiteY7" fmla="*/ 146 h 1088051"/>
                  <a:gd name="connsiteX8" fmla="*/ 1221287 w 2401863"/>
                  <a:gd name="connsiteY8" fmla="*/ 90960 h 1088051"/>
                  <a:gd name="connsiteX9" fmla="*/ 1337152 w 2401863"/>
                  <a:gd name="connsiteY9" fmla="*/ 354006 h 1088051"/>
                  <a:gd name="connsiteX10" fmla="*/ 1474940 w 2401863"/>
                  <a:gd name="connsiteY10" fmla="*/ 754838 h 1088051"/>
                  <a:gd name="connsiteX11" fmla="*/ 1615856 w 2401863"/>
                  <a:gd name="connsiteY11" fmla="*/ 999097 h 1088051"/>
                  <a:gd name="connsiteX12" fmla="*/ 1784958 w 2401863"/>
                  <a:gd name="connsiteY12" fmla="*/ 1061726 h 1088051"/>
                  <a:gd name="connsiteX13" fmla="*/ 1878906 w 2401863"/>
                  <a:gd name="connsiteY13" fmla="*/ 1005357 h 1088051"/>
                  <a:gd name="connsiteX14" fmla="*/ 1979112 w 2401863"/>
                  <a:gd name="connsiteY14" fmla="*/ 858178 h 1088051"/>
                  <a:gd name="connsiteX15" fmla="*/ 2098109 w 2401863"/>
                  <a:gd name="connsiteY15" fmla="*/ 817469 h 1088051"/>
                  <a:gd name="connsiteX16" fmla="*/ 2401863 w 2401863"/>
                  <a:gd name="connsiteY16" fmla="*/ 814336 h 108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01863" h="1088051">
                    <a:moveTo>
                      <a:pt x="0" y="1083647"/>
                    </a:moveTo>
                    <a:cubicBezTo>
                      <a:pt x="101774" y="1089649"/>
                      <a:pt x="215030" y="1089388"/>
                      <a:pt x="300624" y="1083647"/>
                    </a:cubicBezTo>
                    <a:cubicBezTo>
                      <a:pt x="386218" y="1077906"/>
                      <a:pt x="453025" y="1076340"/>
                      <a:pt x="513567" y="1049200"/>
                    </a:cubicBezTo>
                    <a:cubicBezTo>
                      <a:pt x="574110" y="1022060"/>
                      <a:pt x="625779" y="989179"/>
                      <a:pt x="663879" y="920808"/>
                    </a:cubicBezTo>
                    <a:cubicBezTo>
                      <a:pt x="701979" y="852437"/>
                      <a:pt x="714506" y="747532"/>
                      <a:pt x="742168" y="638973"/>
                    </a:cubicBezTo>
                    <a:cubicBezTo>
                      <a:pt x="769830" y="530414"/>
                      <a:pt x="796968" y="363400"/>
                      <a:pt x="829849" y="269455"/>
                    </a:cubicBezTo>
                    <a:cubicBezTo>
                      <a:pt x="862730" y="175510"/>
                      <a:pt x="896133" y="120186"/>
                      <a:pt x="939452" y="75301"/>
                    </a:cubicBezTo>
                    <a:cubicBezTo>
                      <a:pt x="982771" y="30416"/>
                      <a:pt x="1042792" y="-2464"/>
                      <a:pt x="1089764" y="146"/>
                    </a:cubicBezTo>
                    <a:cubicBezTo>
                      <a:pt x="1136737" y="2756"/>
                      <a:pt x="1180056" y="31983"/>
                      <a:pt x="1221287" y="90960"/>
                    </a:cubicBezTo>
                    <a:cubicBezTo>
                      <a:pt x="1262518" y="149937"/>
                      <a:pt x="1294877" y="243360"/>
                      <a:pt x="1337152" y="354006"/>
                    </a:cubicBezTo>
                    <a:cubicBezTo>
                      <a:pt x="1379427" y="464652"/>
                      <a:pt x="1428489" y="647323"/>
                      <a:pt x="1474940" y="754838"/>
                    </a:cubicBezTo>
                    <a:cubicBezTo>
                      <a:pt x="1521391" y="862353"/>
                      <a:pt x="1564186" y="947949"/>
                      <a:pt x="1615856" y="999097"/>
                    </a:cubicBezTo>
                    <a:cubicBezTo>
                      <a:pt x="1667526" y="1050245"/>
                      <a:pt x="1741116" y="1060683"/>
                      <a:pt x="1784958" y="1061726"/>
                    </a:cubicBezTo>
                    <a:cubicBezTo>
                      <a:pt x="1828800" y="1062769"/>
                      <a:pt x="1846547" y="1039282"/>
                      <a:pt x="1878906" y="1005357"/>
                    </a:cubicBezTo>
                    <a:cubicBezTo>
                      <a:pt x="1911265" y="971432"/>
                      <a:pt x="1945188" y="886883"/>
                      <a:pt x="1979112" y="858178"/>
                    </a:cubicBezTo>
                    <a:cubicBezTo>
                      <a:pt x="2013036" y="829473"/>
                      <a:pt x="2044352" y="823732"/>
                      <a:pt x="2098109" y="817469"/>
                    </a:cubicBezTo>
                    <a:cubicBezTo>
                      <a:pt x="2151866" y="811206"/>
                      <a:pt x="2202490" y="813293"/>
                      <a:pt x="2401863" y="814336"/>
                    </a:cubicBezTo>
                  </a:path>
                </a:pathLst>
              </a:custGeom>
              <a:noFill/>
              <a:ln w="1524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786"/>
              </a:p>
            </p:txBody>
          </p:sp>
          <p:pic>
            <p:nvPicPr>
              <p:cNvPr id="84"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284538" y="1828800"/>
                <a:ext cx="4779962" cy="122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76" name="Picture 2"/>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5703577" y="-345440"/>
            <a:ext cx="15697204" cy="606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2018997" y="6032604"/>
            <a:ext cx="18653760" cy="1282598"/>
          </a:xfrm>
        </p:spPr>
        <p:txBody>
          <a:bodyPr>
            <a:noAutofit/>
          </a:bodyPr>
          <a:lstStyle>
            <a:lvl1pPr>
              <a:defRPr sz="7800" b="1" baseline="0">
                <a:solidFill>
                  <a:schemeClr val="bg1"/>
                </a:solidFill>
              </a:defRPr>
            </a:lvl1pPr>
          </a:lstStyle>
          <a:p>
            <a:r>
              <a:rPr lang="en-US" dirty="0"/>
              <a:t>Click to edit Title</a:t>
            </a:r>
          </a:p>
        </p:txBody>
      </p:sp>
      <p:sp>
        <p:nvSpPr>
          <p:cNvPr id="8" name="Text Placeholder 7"/>
          <p:cNvSpPr>
            <a:spLocks noGrp="1"/>
          </p:cNvSpPr>
          <p:nvPr>
            <p:ph type="body" sz="quarter" idx="10" hasCustomPrompt="1"/>
          </p:nvPr>
        </p:nvSpPr>
        <p:spPr>
          <a:xfrm>
            <a:off x="2011683" y="7315200"/>
            <a:ext cx="18653760" cy="1097280"/>
          </a:xfrm>
        </p:spPr>
        <p:txBody>
          <a:bodyPr>
            <a:normAutofit/>
          </a:bodyPr>
          <a:lstStyle>
            <a:lvl1pPr>
              <a:defRPr sz="5000" b="0" baseline="0">
                <a:solidFill>
                  <a:schemeClr val="bg1"/>
                </a:solidFill>
              </a:defRPr>
            </a:lvl1pPr>
          </a:lstStyle>
          <a:p>
            <a:pPr lvl="0"/>
            <a:r>
              <a:rPr lang="en-US" dirty="0"/>
              <a:t>Click to edit Subtitle</a:t>
            </a:r>
          </a:p>
        </p:txBody>
      </p:sp>
      <p:sp>
        <p:nvSpPr>
          <p:cNvPr id="12" name="TextBox 11"/>
          <p:cNvSpPr txBox="1"/>
          <p:nvPr/>
        </p:nvSpPr>
        <p:spPr>
          <a:xfrm>
            <a:off x="9656068" y="8492118"/>
            <a:ext cx="4937760" cy="1917906"/>
          </a:xfrm>
          <a:prstGeom prst="rect">
            <a:avLst/>
          </a:prstGeom>
          <a:noFill/>
        </p:spPr>
        <p:txBody>
          <a:bodyPr wrap="square" lIns="135838" tIns="67918" rIns="135838" bIns="67918" rtlCol="0">
            <a:spAutoFit/>
          </a:bodyPr>
          <a:lstStyle/>
          <a:p>
            <a:r>
              <a:rPr lang="en-US" sz="5786" b="1" dirty="0">
                <a:solidFill>
                  <a:schemeClr val="bg1"/>
                </a:solidFill>
                <a:latin typeface="Arial" pitchFamily="34" charset="0"/>
                <a:cs typeface="Arial" pitchFamily="34" charset="0"/>
              </a:rPr>
              <a:t>Presented By:</a:t>
            </a:r>
          </a:p>
        </p:txBody>
      </p:sp>
      <p:sp>
        <p:nvSpPr>
          <p:cNvPr id="14" name="Text Placeholder 13"/>
          <p:cNvSpPr>
            <a:spLocks noGrp="1"/>
          </p:cNvSpPr>
          <p:nvPr>
            <p:ph type="body" sz="quarter" idx="12" hasCustomPrompt="1"/>
          </p:nvPr>
        </p:nvSpPr>
        <p:spPr>
          <a:xfrm>
            <a:off x="9656069" y="9137905"/>
            <a:ext cx="12167311" cy="585216"/>
          </a:xfrm>
        </p:spPr>
        <p:txBody>
          <a:bodyPr>
            <a:noAutofit/>
          </a:bodyPr>
          <a:lstStyle>
            <a:lvl1pPr>
              <a:defRPr sz="2700" baseline="0">
                <a:solidFill>
                  <a:schemeClr val="bg1"/>
                </a:solidFill>
              </a:defRPr>
            </a:lvl1pPr>
          </a:lstStyle>
          <a:p>
            <a:pPr lvl="0"/>
            <a:r>
              <a:rPr lang="en-US" dirty="0"/>
              <a:t>Click to edit Presenter Name</a:t>
            </a:r>
          </a:p>
        </p:txBody>
      </p:sp>
      <p:sp>
        <p:nvSpPr>
          <p:cNvPr id="15" name="Text Placeholder 13"/>
          <p:cNvSpPr>
            <a:spLocks noGrp="1"/>
          </p:cNvSpPr>
          <p:nvPr>
            <p:ph type="body" sz="quarter" idx="13" hasCustomPrompt="1"/>
          </p:nvPr>
        </p:nvSpPr>
        <p:spPr>
          <a:xfrm>
            <a:off x="9656069" y="9777984"/>
            <a:ext cx="12167311" cy="585216"/>
          </a:xfrm>
        </p:spPr>
        <p:txBody>
          <a:bodyPr>
            <a:noAutofit/>
          </a:bodyPr>
          <a:lstStyle>
            <a:lvl1pPr>
              <a:defRPr sz="2700" baseline="0">
                <a:solidFill>
                  <a:schemeClr val="bg1"/>
                </a:solidFill>
              </a:defRPr>
            </a:lvl1pPr>
          </a:lstStyle>
          <a:p>
            <a:pPr lvl="0"/>
            <a:r>
              <a:rPr lang="en-US" dirty="0"/>
              <a:t>Click to edit Presenter Title</a:t>
            </a:r>
          </a:p>
        </p:txBody>
      </p:sp>
      <p:sp>
        <p:nvSpPr>
          <p:cNvPr id="17" name="Text Placeholder 13"/>
          <p:cNvSpPr>
            <a:spLocks noGrp="1"/>
          </p:cNvSpPr>
          <p:nvPr>
            <p:ph type="body" sz="quarter" idx="15" hasCustomPrompt="1"/>
          </p:nvPr>
        </p:nvSpPr>
        <p:spPr>
          <a:xfrm>
            <a:off x="9656069" y="10387584"/>
            <a:ext cx="12167311" cy="585216"/>
          </a:xfrm>
        </p:spPr>
        <p:txBody>
          <a:bodyPr>
            <a:noAutofit/>
          </a:bodyPr>
          <a:lstStyle>
            <a:lvl1pPr>
              <a:defRPr sz="2700" baseline="0">
                <a:solidFill>
                  <a:schemeClr val="bg1"/>
                </a:solidFill>
              </a:defRPr>
            </a:lvl1pPr>
          </a:lstStyle>
          <a:p>
            <a:pPr lvl="0"/>
            <a:r>
              <a:rPr lang="en-US" dirty="0"/>
              <a:t>Click to edit Presentation Date</a:t>
            </a:r>
          </a:p>
        </p:txBody>
      </p:sp>
    </p:spTree>
    <p:extLst>
      <p:ext uri="{BB962C8B-B14F-4D97-AF65-F5344CB8AC3E}">
        <p14:creationId xmlns:p14="http://schemas.microsoft.com/office/powerpoint/2010/main" val="316394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rview Title Slide">
    <p:bg>
      <p:bgPr>
        <a:blipFill dpi="0" rotWithShape="1">
          <a:blip r:embed="rId2">
            <a:alphaModFix amt="58000"/>
            <a:lum/>
          </a:blip>
          <a:srcRect/>
          <a:stretch>
            <a:fillRect l="-8000" r="-8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575311" y="1378861"/>
            <a:ext cx="18653760" cy="1170432"/>
          </a:xfrm>
        </p:spPr>
        <p:txBody>
          <a:bodyPr/>
          <a:lstStyle>
            <a:lvl1pPr>
              <a:defRPr sz="4800" b="1" i="1" baseline="0">
                <a:solidFill>
                  <a:schemeClr val="tx1"/>
                </a:solidFill>
              </a:defRPr>
            </a:lvl1pPr>
          </a:lstStyle>
          <a:p>
            <a:r>
              <a:rPr lang="en-US" dirty="0"/>
              <a:t>Click to edit Project Type</a:t>
            </a:r>
          </a:p>
        </p:txBody>
      </p:sp>
      <p:sp>
        <p:nvSpPr>
          <p:cNvPr id="5" name="Rectangle 7"/>
          <p:cNvSpPr>
            <a:spLocks noChangeArrowheads="1"/>
          </p:cNvSpPr>
          <p:nvPr userDrawn="1"/>
        </p:nvSpPr>
        <p:spPr bwMode="auto">
          <a:xfrm>
            <a:off x="575320" y="7680964"/>
            <a:ext cx="4728209" cy="585216"/>
          </a:xfrm>
          <a:prstGeom prst="rect">
            <a:avLst/>
          </a:prstGeom>
          <a:noFill/>
          <a:ln w="9525">
            <a:noFill/>
            <a:miter lim="800000"/>
            <a:headEnd/>
            <a:tailEnd/>
          </a:ln>
          <a:effectLst/>
        </p:spPr>
        <p:txBody>
          <a:bodyPr lIns="135838" tIns="67918" rIns="135838" bIns="67918" anchor="ctr"/>
          <a:lstStyle/>
          <a:p>
            <a:pPr marL="511754" indent="-511754" eaLnBrk="1" hangingPunct="1"/>
            <a:r>
              <a:rPr lang="en-US" sz="2700" dirty="0">
                <a:solidFill>
                  <a:schemeClr val="tx1"/>
                </a:solidFill>
                <a:latin typeface="+mn-lt"/>
              </a:rPr>
              <a:t>Presented By:</a:t>
            </a:r>
          </a:p>
        </p:txBody>
      </p:sp>
      <p:sp>
        <p:nvSpPr>
          <p:cNvPr id="3" name="Text Placeholder 2"/>
          <p:cNvSpPr>
            <a:spLocks noGrp="1"/>
          </p:cNvSpPr>
          <p:nvPr>
            <p:ph type="body" sz="quarter" idx="10" hasCustomPrompt="1"/>
          </p:nvPr>
        </p:nvSpPr>
        <p:spPr>
          <a:xfrm>
            <a:off x="575314" y="8266177"/>
            <a:ext cx="6583683" cy="1755648"/>
          </a:xfrm>
        </p:spPr>
        <p:txBody>
          <a:bodyPr/>
          <a:lstStyle>
            <a:lvl1pPr marL="0" indent="0" algn="l" defTabSz="1358384" rtl="0" eaLnBrk="1" latinLnBrk="0" hangingPunct="1">
              <a:buNone/>
              <a:defRPr lang="en-US" sz="2700" kern="1200" dirty="0" smtClean="0">
                <a:solidFill>
                  <a:schemeClr val="tx1"/>
                </a:solidFill>
                <a:latin typeface="+mn-lt"/>
                <a:ea typeface="+mn-ea"/>
                <a:cs typeface="+mn-cs"/>
              </a:defRPr>
            </a:lvl1pPr>
            <a:lvl2pPr marL="511754" indent="-511754" algn="l" defTabSz="1358384" rtl="0" eaLnBrk="1" latinLnBrk="0" hangingPunct="1">
              <a:defRPr lang="en-US" sz="2700" kern="1200" dirty="0" smtClean="0">
                <a:solidFill>
                  <a:schemeClr val="tx1"/>
                </a:solidFill>
                <a:latin typeface="+mn-lt"/>
                <a:ea typeface="+mn-ea"/>
                <a:cs typeface="+mn-cs"/>
              </a:defRPr>
            </a:lvl2pPr>
            <a:lvl3pPr marL="511754" indent="-511754" algn="l" defTabSz="1358384" rtl="0" eaLnBrk="1" latinLnBrk="0" hangingPunct="1">
              <a:defRPr lang="en-US" sz="2700" kern="1200" dirty="0" smtClean="0">
                <a:solidFill>
                  <a:schemeClr val="tx1"/>
                </a:solidFill>
                <a:latin typeface="+mn-lt"/>
                <a:ea typeface="+mn-ea"/>
                <a:cs typeface="+mn-cs"/>
              </a:defRPr>
            </a:lvl3pPr>
            <a:lvl4pPr marL="511754" indent="-511754" algn="l" defTabSz="1358384" rtl="0" eaLnBrk="1" latinLnBrk="0" hangingPunct="1">
              <a:defRPr lang="en-US" sz="2700" kern="1200" dirty="0" smtClean="0">
                <a:solidFill>
                  <a:schemeClr val="tx1"/>
                </a:solidFill>
                <a:latin typeface="+mn-lt"/>
                <a:ea typeface="+mn-ea"/>
                <a:cs typeface="+mn-cs"/>
              </a:defRPr>
            </a:lvl4pPr>
            <a:lvl5pPr marL="511754" indent="-511754" algn="l" defTabSz="1358384" rtl="0" eaLnBrk="1" latinLnBrk="0" hangingPunct="1">
              <a:defRPr lang="en-US" sz="2700" kern="1200" dirty="0">
                <a:solidFill>
                  <a:schemeClr val="tx1"/>
                </a:solidFill>
                <a:latin typeface="+mn-lt"/>
                <a:ea typeface="+mn-ea"/>
                <a:cs typeface="+mn-cs"/>
              </a:defRPr>
            </a:lvl5pPr>
          </a:lstStyle>
          <a:p>
            <a:pPr lvl="0"/>
            <a:r>
              <a:rPr lang="en-US" dirty="0"/>
              <a:t>Click to enter interview team members</a:t>
            </a:r>
          </a:p>
        </p:txBody>
      </p:sp>
      <p:sp>
        <p:nvSpPr>
          <p:cNvPr id="10" name="Text Placeholder 2"/>
          <p:cNvSpPr>
            <a:spLocks noGrp="1"/>
          </p:cNvSpPr>
          <p:nvPr>
            <p:ph type="body" sz="quarter" idx="11" hasCustomPrompt="1"/>
          </p:nvPr>
        </p:nvSpPr>
        <p:spPr>
          <a:xfrm>
            <a:off x="575314" y="10038841"/>
            <a:ext cx="6583683" cy="585216"/>
          </a:xfrm>
        </p:spPr>
        <p:txBody>
          <a:bodyPr/>
          <a:lstStyle>
            <a:lvl1pPr marL="0" indent="0" algn="l" defTabSz="1358384" rtl="0" eaLnBrk="1" latinLnBrk="0" hangingPunct="1">
              <a:buNone/>
              <a:defRPr lang="en-US" sz="2700" kern="1200" dirty="0" smtClean="0">
                <a:solidFill>
                  <a:schemeClr val="tx1"/>
                </a:solidFill>
                <a:latin typeface="+mn-lt"/>
                <a:ea typeface="+mn-ea"/>
                <a:cs typeface="+mn-cs"/>
              </a:defRPr>
            </a:lvl1pPr>
            <a:lvl2pPr marL="511754" indent="-511754" algn="l" defTabSz="1358384" rtl="0" eaLnBrk="1" latinLnBrk="0" hangingPunct="1">
              <a:defRPr lang="en-US" sz="2700" kern="1200" dirty="0" smtClean="0">
                <a:solidFill>
                  <a:schemeClr val="tx1"/>
                </a:solidFill>
                <a:latin typeface="+mn-lt"/>
                <a:ea typeface="+mn-ea"/>
                <a:cs typeface="+mn-cs"/>
              </a:defRPr>
            </a:lvl2pPr>
            <a:lvl3pPr marL="511754" indent="-511754" algn="l" defTabSz="1358384" rtl="0" eaLnBrk="1" latinLnBrk="0" hangingPunct="1">
              <a:defRPr lang="en-US" sz="2700" kern="1200" dirty="0" smtClean="0">
                <a:solidFill>
                  <a:schemeClr val="tx1"/>
                </a:solidFill>
                <a:latin typeface="+mn-lt"/>
                <a:ea typeface="+mn-ea"/>
                <a:cs typeface="+mn-cs"/>
              </a:defRPr>
            </a:lvl3pPr>
            <a:lvl4pPr marL="511754" indent="-511754" algn="l" defTabSz="1358384" rtl="0" eaLnBrk="1" latinLnBrk="0" hangingPunct="1">
              <a:defRPr lang="en-US" sz="2700" kern="1200" dirty="0" smtClean="0">
                <a:solidFill>
                  <a:schemeClr val="tx1"/>
                </a:solidFill>
                <a:latin typeface="+mn-lt"/>
                <a:ea typeface="+mn-ea"/>
                <a:cs typeface="+mn-cs"/>
              </a:defRPr>
            </a:lvl4pPr>
            <a:lvl5pPr marL="511754" indent="-511754" algn="l" defTabSz="1358384" rtl="0" eaLnBrk="1" latinLnBrk="0" hangingPunct="1">
              <a:defRPr lang="en-US" sz="2700" kern="1200" dirty="0">
                <a:solidFill>
                  <a:schemeClr val="tx1"/>
                </a:solidFill>
                <a:latin typeface="+mn-lt"/>
                <a:ea typeface="+mn-ea"/>
                <a:cs typeface="+mn-cs"/>
              </a:defRPr>
            </a:lvl5pPr>
          </a:lstStyle>
          <a:p>
            <a:pPr lvl="0"/>
            <a:r>
              <a:rPr lang="en-US" dirty="0"/>
              <a:t>Click to enter date</a:t>
            </a:r>
          </a:p>
        </p:txBody>
      </p:sp>
      <p:sp>
        <p:nvSpPr>
          <p:cNvPr id="8" name="Rectangle 7"/>
          <p:cNvSpPr>
            <a:spLocks noChangeArrowheads="1"/>
          </p:cNvSpPr>
          <p:nvPr userDrawn="1"/>
        </p:nvSpPr>
        <p:spPr bwMode="auto">
          <a:xfrm>
            <a:off x="575320" y="2615270"/>
            <a:ext cx="4728209" cy="585216"/>
          </a:xfrm>
          <a:prstGeom prst="rect">
            <a:avLst/>
          </a:prstGeom>
          <a:noFill/>
          <a:ln w="9525">
            <a:noFill/>
            <a:miter lim="800000"/>
            <a:headEnd/>
            <a:tailEnd/>
          </a:ln>
          <a:effectLst/>
        </p:spPr>
        <p:txBody>
          <a:bodyPr lIns="135838" tIns="67918" rIns="135838" bIns="67918" anchor="ctr"/>
          <a:lstStyle/>
          <a:p>
            <a:pPr marL="511754" indent="-511754" eaLnBrk="1" hangingPunct="1"/>
            <a:r>
              <a:rPr lang="en-US" sz="2700" i="1" dirty="0">
                <a:solidFill>
                  <a:schemeClr val="tx1"/>
                </a:solidFill>
                <a:latin typeface="+mn-lt"/>
              </a:rPr>
              <a:t>For</a:t>
            </a:r>
          </a:p>
        </p:txBody>
      </p:sp>
      <p:sp>
        <p:nvSpPr>
          <p:cNvPr id="6" name="Text Placeholder 5"/>
          <p:cNvSpPr>
            <a:spLocks noGrp="1"/>
          </p:cNvSpPr>
          <p:nvPr>
            <p:ph type="body" sz="quarter" idx="12" hasCustomPrompt="1"/>
          </p:nvPr>
        </p:nvSpPr>
        <p:spPr>
          <a:xfrm>
            <a:off x="782177" y="3413760"/>
            <a:ext cx="18653760" cy="1170432"/>
          </a:xfrm>
        </p:spPr>
        <p:txBody>
          <a:bodyPr>
            <a:normAutofit/>
          </a:bodyPr>
          <a:lstStyle>
            <a:lvl1pPr algn="l" defTabSz="1358384" rtl="0" eaLnBrk="1" latinLnBrk="0" hangingPunct="1">
              <a:spcBef>
                <a:spcPct val="0"/>
              </a:spcBef>
              <a:buNone/>
              <a:defRPr lang="en-US" sz="4800" b="1" i="1" kern="1200" baseline="0" dirty="0">
                <a:solidFill>
                  <a:schemeClr val="tx1"/>
                </a:solidFill>
                <a:latin typeface="Arial" pitchFamily="34" charset="0"/>
                <a:ea typeface="+mj-ea"/>
                <a:cs typeface="Arial" pitchFamily="34" charset="0"/>
              </a:defRPr>
            </a:lvl1pPr>
          </a:lstStyle>
          <a:p>
            <a:pPr lvl="0"/>
            <a:r>
              <a:rPr lang="en-US" dirty="0"/>
              <a:t>Click to edit Project Name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975332" y="8774675"/>
            <a:ext cx="5970274" cy="1857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21502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ample Disclaim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Disclaimer</a:t>
            </a:r>
          </a:p>
        </p:txBody>
      </p:sp>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9" name="TextBox 8"/>
          <p:cNvSpPr txBox="1"/>
          <p:nvPr userDrawn="1"/>
        </p:nvSpPr>
        <p:spPr>
          <a:xfrm>
            <a:off x="1097283" y="2560320"/>
            <a:ext cx="19751043" cy="6098153"/>
          </a:xfrm>
          <a:prstGeom prst="rect">
            <a:avLst/>
          </a:prstGeom>
          <a:noFill/>
        </p:spPr>
        <p:txBody>
          <a:bodyPr wrap="square" lIns="135838" tIns="67918" rIns="135838" bIns="67918" rtlCol="0">
            <a:spAutoFit/>
          </a:bodyPr>
          <a:lstStyle/>
          <a:p>
            <a:pPr lvl="0">
              <a:lnSpc>
                <a:spcPct val="150000"/>
              </a:lnSpc>
              <a:spcBef>
                <a:spcPts val="1338"/>
              </a:spcBef>
            </a:pPr>
            <a:r>
              <a:rPr lang="en-US" sz="2200" b="1" dirty="0">
                <a:solidFill>
                  <a:schemeClr val="bg1"/>
                </a:solidFill>
                <a:latin typeface="Arial" pitchFamily="34" charset="0"/>
                <a:cs typeface="Arial" pitchFamily="34" charset="0"/>
              </a:rPr>
              <a:t>The information in this document is believed to accurately describe the technologies described herein and are meant to clarify and illustrate typical situations, which must be appropriately adapted to individual circumstances.  These materials were prepared to be used in conjunction with a free, educational program and are not intended to provide legal advice or establish legal standards of reasonable behavior.  Neither </a:t>
            </a:r>
            <a:r>
              <a:rPr lang="en-US" sz="2200" b="1" dirty="0">
                <a:solidFill>
                  <a:schemeClr val="accent4"/>
                </a:solidFill>
                <a:latin typeface="Arial" pitchFamily="34" charset="0"/>
                <a:cs typeface="Arial" pitchFamily="34" charset="0"/>
              </a:rPr>
              <a:t>Pacific Gas and Electric Company (PG&amp;E)</a:t>
            </a:r>
            <a:r>
              <a:rPr lang="en-US" sz="2200" b="1" dirty="0">
                <a:solidFill>
                  <a:schemeClr val="bg1"/>
                </a:solidFill>
                <a:latin typeface="Arial" pitchFamily="34" charset="0"/>
                <a:cs typeface="Arial" pitchFamily="34" charset="0"/>
              </a:rPr>
              <a:t> nor any of its employees and agents: </a:t>
            </a:r>
          </a:p>
          <a:p>
            <a:pPr marL="509395" lvl="1" indent="-509395">
              <a:lnSpc>
                <a:spcPct val="150000"/>
              </a:lnSpc>
              <a:spcBef>
                <a:spcPts val="1338"/>
              </a:spcBef>
              <a:buFont typeface="+mj-lt"/>
              <a:buAutoNum type="arabicParenR"/>
            </a:pPr>
            <a:r>
              <a:rPr lang="en-US" sz="2200" b="1" dirty="0">
                <a:solidFill>
                  <a:schemeClr val="bg1"/>
                </a:solidFill>
                <a:latin typeface="Arial" pitchFamily="34" charset="0"/>
                <a:cs typeface="Arial" pitchFamily="34" charset="0"/>
              </a:rPr>
              <a:t>Makes any written or oral warranty, expressed or implied, including, but not limited to, those concerning merchantability or fitness for a particular purpose; </a:t>
            </a:r>
          </a:p>
          <a:p>
            <a:pPr marL="509395" lvl="1" indent="-509395">
              <a:lnSpc>
                <a:spcPct val="150000"/>
              </a:lnSpc>
              <a:spcBef>
                <a:spcPts val="1338"/>
              </a:spcBef>
              <a:buFont typeface="+mj-lt"/>
              <a:buAutoNum type="arabicParenR"/>
            </a:pPr>
            <a:r>
              <a:rPr lang="en-US" sz="2200" b="1" dirty="0">
                <a:solidFill>
                  <a:schemeClr val="bg1"/>
                </a:solidFill>
                <a:latin typeface="Arial" pitchFamily="34" charset="0"/>
                <a:cs typeface="Arial" pitchFamily="34" charset="0"/>
              </a:rPr>
              <a:t>Assumes any legal liability or responsibility for the accuracy or completeness of any information, apparatus, product, process, method, or policy contained herein; or </a:t>
            </a:r>
          </a:p>
          <a:p>
            <a:pPr marL="509395" lvl="1" indent="-509395">
              <a:lnSpc>
                <a:spcPct val="150000"/>
              </a:lnSpc>
              <a:spcBef>
                <a:spcPts val="1338"/>
              </a:spcBef>
              <a:buFont typeface="+mj-lt"/>
              <a:buAutoNum type="arabicParenR"/>
            </a:pPr>
            <a:r>
              <a:rPr lang="en-US" sz="2200" b="1" dirty="0">
                <a:solidFill>
                  <a:schemeClr val="bg1"/>
                </a:solidFill>
                <a:latin typeface="Arial" pitchFamily="34" charset="0"/>
                <a:cs typeface="Arial" pitchFamily="34" charset="0"/>
              </a:rPr>
              <a:t>Represents that its use would not infringe any privately owned rights, including, but not limited to, patents, trademarks, or copyrights. </a:t>
            </a:r>
          </a:p>
          <a:p>
            <a:endParaRPr lang="en-US" sz="5786" dirty="0">
              <a:solidFill>
                <a:schemeClr val="bg1"/>
              </a:solidFill>
            </a:endParaRPr>
          </a:p>
        </p:txBody>
      </p:sp>
      <p:sp>
        <p:nvSpPr>
          <p:cNvPr id="10" name="TextBox 9"/>
          <p:cNvSpPr txBox="1"/>
          <p:nvPr userDrawn="1"/>
        </p:nvSpPr>
        <p:spPr>
          <a:xfrm>
            <a:off x="6583683" y="439428"/>
            <a:ext cx="14264640" cy="1245158"/>
          </a:xfrm>
          <a:prstGeom prst="rect">
            <a:avLst/>
          </a:prstGeom>
          <a:noFill/>
        </p:spPr>
        <p:txBody>
          <a:bodyPr wrap="square" lIns="135838" tIns="67918" rIns="135838" bIns="67918" rtlCol="0">
            <a:spAutoFit/>
          </a:bodyPr>
          <a:lstStyle/>
          <a:p>
            <a:r>
              <a:rPr lang="en-US" sz="2400" dirty="0">
                <a:solidFill>
                  <a:schemeClr val="accent4"/>
                </a:solidFill>
                <a:latin typeface="Arial" pitchFamily="34" charset="0"/>
                <a:cs typeface="Arial" pitchFamily="34" charset="0"/>
              </a:rPr>
              <a:t>Some clients require a disclaimer.</a:t>
            </a:r>
            <a:r>
              <a:rPr lang="en-US" sz="2400" baseline="0" dirty="0">
                <a:solidFill>
                  <a:schemeClr val="accent4"/>
                </a:solidFill>
                <a:latin typeface="Arial" pitchFamily="34" charset="0"/>
                <a:cs typeface="Arial" pitchFamily="34" charset="0"/>
              </a:rPr>
              <a:t>  This slide is an example that can be edited to provide that by going to “View” then “Title Slide” and then editing this layout by deleting this box and changing the red company name as required  and formatting the color to white.</a:t>
            </a:r>
            <a:endParaRPr lang="en-US" sz="2400"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val="2724684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ple Copyright Notic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Copyright Materials</a:t>
            </a:r>
          </a:p>
        </p:txBody>
      </p:sp>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9" name="TextBox 8"/>
          <p:cNvSpPr txBox="1"/>
          <p:nvPr userDrawn="1"/>
        </p:nvSpPr>
        <p:spPr>
          <a:xfrm>
            <a:off x="1097283" y="2560331"/>
            <a:ext cx="19751043" cy="1922267"/>
          </a:xfrm>
          <a:prstGeom prst="rect">
            <a:avLst/>
          </a:prstGeom>
          <a:noFill/>
        </p:spPr>
        <p:txBody>
          <a:bodyPr wrap="square" lIns="135838" tIns="67918" rIns="135838" bIns="67918" rtlCol="0">
            <a:spAutoFit/>
          </a:bodyPr>
          <a:lstStyle/>
          <a:p>
            <a:pPr lvl="0">
              <a:lnSpc>
                <a:spcPct val="150000"/>
              </a:lnSpc>
              <a:spcBef>
                <a:spcPts val="1338"/>
              </a:spcBef>
            </a:pPr>
            <a:r>
              <a:rPr lang="en-US" sz="2700" b="1" dirty="0">
                <a:solidFill>
                  <a:schemeClr val="bg1"/>
                </a:solidFill>
                <a:latin typeface="Arial" pitchFamily="34" charset="0"/>
                <a:cs typeface="Arial" pitchFamily="34" charset="0"/>
              </a:rPr>
              <a:t>Some or all of this presentation may be protected by US and International Copyright laws.  Reproduction, distribution, display and use of the presentation without written permission of the copyright holder is prohibited.</a:t>
            </a:r>
          </a:p>
          <a:p>
            <a:endParaRPr lang="en-US" sz="3500" dirty="0">
              <a:solidFill>
                <a:schemeClr val="bg1"/>
              </a:solidFill>
            </a:endParaRPr>
          </a:p>
        </p:txBody>
      </p:sp>
      <p:sp>
        <p:nvSpPr>
          <p:cNvPr id="10" name="TextBox 9"/>
          <p:cNvSpPr txBox="1"/>
          <p:nvPr userDrawn="1"/>
        </p:nvSpPr>
        <p:spPr>
          <a:xfrm>
            <a:off x="1280160" y="5730242"/>
            <a:ext cx="19568160" cy="2722486"/>
          </a:xfrm>
          <a:prstGeom prst="rect">
            <a:avLst/>
          </a:prstGeom>
          <a:noFill/>
        </p:spPr>
        <p:txBody>
          <a:bodyPr wrap="square" lIns="135838" tIns="67918" rIns="135838" bIns="67918" rtlCol="0">
            <a:spAutoFit/>
          </a:bodyPr>
          <a:lstStyle/>
          <a:p>
            <a:r>
              <a:rPr lang="en-US" sz="2400" dirty="0">
                <a:solidFill>
                  <a:schemeClr val="accent4"/>
                </a:solidFill>
                <a:latin typeface="Arial" pitchFamily="34" charset="0"/>
                <a:cs typeface="Arial" pitchFamily="34" charset="0"/>
              </a:rPr>
              <a:t>Some clients require a copyright notice.  Or, we may want to copyright</a:t>
            </a:r>
            <a:r>
              <a:rPr lang="en-US" sz="2400" baseline="0" dirty="0">
                <a:solidFill>
                  <a:schemeClr val="accent4"/>
                </a:solidFill>
                <a:latin typeface="Arial" pitchFamily="34" charset="0"/>
                <a:cs typeface="Arial" pitchFamily="34" charset="0"/>
              </a:rPr>
              <a:t> the materials as ours.  This slide provides such notice.  To eliminate this text box, go to </a:t>
            </a:r>
            <a:br>
              <a:rPr lang="en-US" sz="2400" baseline="0" dirty="0">
                <a:solidFill>
                  <a:schemeClr val="accent4"/>
                </a:solidFill>
                <a:latin typeface="Arial" pitchFamily="34" charset="0"/>
                <a:cs typeface="Arial" pitchFamily="34" charset="0"/>
              </a:rPr>
            </a:br>
            <a:r>
              <a:rPr lang="en-US" sz="2400" baseline="0" dirty="0">
                <a:solidFill>
                  <a:schemeClr val="accent4"/>
                </a:solidFill>
                <a:latin typeface="Arial" pitchFamily="34" charset="0"/>
                <a:cs typeface="Arial" pitchFamily="34" charset="0"/>
              </a:rPr>
              <a:t>“View” then “Slide Master” and delete it from the lay out slide.</a:t>
            </a:r>
          </a:p>
          <a:p>
            <a:endParaRPr lang="en-US" sz="2400" baseline="0" dirty="0">
              <a:solidFill>
                <a:schemeClr val="accent4"/>
              </a:solidFill>
              <a:latin typeface="Arial" pitchFamily="34" charset="0"/>
              <a:cs typeface="Arial" pitchFamily="34" charset="0"/>
            </a:endParaRPr>
          </a:p>
          <a:p>
            <a:r>
              <a:rPr lang="en-US" sz="2400" baseline="0" dirty="0">
                <a:solidFill>
                  <a:schemeClr val="accent4"/>
                </a:solidFill>
                <a:latin typeface="Arial" pitchFamily="34" charset="0"/>
                <a:cs typeface="Arial" pitchFamily="34" charset="0"/>
              </a:rPr>
              <a:t>You can also add © FDE &lt;Current Year&gt; into the footer for each slide.  Do this by going to “Insert” then “Header and Footer” and making appropriate edits.   The little copy right symbol is available from the Insert menu also by clicking on the “Symbol” button (the one with the omega sign on it).</a:t>
            </a:r>
            <a:endParaRPr lang="en-US" sz="2400"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val="41719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Learning Objectives">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4" name="TextBox 3"/>
          <p:cNvSpPr txBox="1"/>
          <p:nvPr userDrawn="1"/>
        </p:nvSpPr>
        <p:spPr>
          <a:xfrm>
            <a:off x="1097283" y="439423"/>
            <a:ext cx="19751043" cy="1828800"/>
          </a:xfrm>
          <a:prstGeom prst="rect">
            <a:avLst/>
          </a:prstGeom>
        </p:spPr>
        <p:txBody>
          <a:bodyPr vert="horz" lIns="135838" tIns="67918" rIns="135838" bIns="67918" rtlCol="0" anchor="ctr">
            <a:normAutofit/>
          </a:bodyPr>
          <a:lstStyle>
            <a:lvl1pPr>
              <a:spcBef>
                <a:spcPct val="0"/>
              </a:spcBef>
              <a:buNone/>
              <a:defRPr sz="3200">
                <a:solidFill>
                  <a:schemeClr val="tx2"/>
                </a:solidFill>
                <a:latin typeface="Arial" pitchFamily="34" charset="0"/>
                <a:ea typeface="+mj-ea"/>
                <a:cs typeface="Arial" pitchFamily="34" charset="0"/>
              </a:defRPr>
            </a:lvl1pPr>
          </a:lstStyle>
          <a:p>
            <a:pPr lvl="0"/>
            <a:r>
              <a:rPr lang="en-US" sz="3200" dirty="0">
                <a:solidFill>
                  <a:srgbClr val="FFA100"/>
                </a:solidFill>
              </a:rPr>
              <a:t>Learning Objectives</a:t>
            </a:r>
          </a:p>
        </p:txBody>
      </p:sp>
      <p:sp>
        <p:nvSpPr>
          <p:cNvPr id="2" name="TextBox 1"/>
          <p:cNvSpPr txBox="1"/>
          <p:nvPr userDrawn="1"/>
        </p:nvSpPr>
        <p:spPr>
          <a:xfrm>
            <a:off x="1097279" y="2560328"/>
            <a:ext cx="8366288" cy="675772"/>
          </a:xfrm>
          <a:prstGeom prst="rect">
            <a:avLst/>
          </a:prstGeom>
          <a:noFill/>
        </p:spPr>
        <p:txBody>
          <a:bodyPr wrap="none" lIns="135838" tIns="67918" rIns="135838" bIns="67918" rtlCol="0">
            <a:spAutoFit/>
          </a:bodyPr>
          <a:lstStyle/>
          <a:p>
            <a:pPr lvl="0"/>
            <a:r>
              <a:rPr lang="en-US" sz="3500" b="0" kern="1200" baseline="0" dirty="0">
                <a:solidFill>
                  <a:schemeClr val="bg1"/>
                </a:solidFill>
                <a:latin typeface="Arial" pitchFamily="34" charset="0"/>
                <a:ea typeface="+mn-ea"/>
                <a:cs typeface="Arial" pitchFamily="34" charset="0"/>
              </a:rPr>
              <a:t>After completing this course, you should:</a:t>
            </a:r>
          </a:p>
        </p:txBody>
      </p:sp>
      <p:sp>
        <p:nvSpPr>
          <p:cNvPr id="8" name="Text Placeholder 7"/>
          <p:cNvSpPr>
            <a:spLocks noGrp="1"/>
          </p:cNvSpPr>
          <p:nvPr>
            <p:ph type="body" sz="quarter" idx="12" hasCustomPrompt="1"/>
          </p:nvPr>
        </p:nvSpPr>
        <p:spPr>
          <a:xfrm>
            <a:off x="1097282" y="3657613"/>
            <a:ext cx="18327901" cy="6424169"/>
          </a:xfrm>
          <a:ln>
            <a:noFill/>
          </a:ln>
        </p:spPr>
        <p:txBody>
          <a:bodyPr/>
          <a:lstStyle>
            <a:lvl2pPr marL="690984" indent="-679194">
              <a:buFont typeface="+mj-lt"/>
              <a:buAutoNum type="arabicPeriod"/>
              <a:defRPr baseline="0">
                <a:solidFill>
                  <a:srgbClr val="FFA100"/>
                </a:solidFill>
              </a:defRPr>
            </a:lvl2pPr>
            <a:lvl3pPr>
              <a:defRPr lang="en-US" sz="2700" kern="1200" baseline="0" dirty="0">
                <a:solidFill>
                  <a:schemeClr val="accent4"/>
                </a:solidFill>
                <a:latin typeface="Arial" pitchFamily="34" charset="0"/>
                <a:ea typeface="+mn-ea"/>
                <a:cs typeface="Arial" pitchFamily="34" charset="0"/>
              </a:defRPr>
            </a:lvl3pPr>
          </a:lstStyle>
          <a:p>
            <a:pPr lvl="1"/>
            <a:r>
              <a:rPr lang="en-US" dirty="0"/>
              <a:t>Click here to enter learning objectives</a:t>
            </a:r>
          </a:p>
          <a:p>
            <a:pPr lvl="2"/>
            <a:endParaRPr lang="en-US" dirty="0"/>
          </a:p>
        </p:txBody>
      </p:sp>
      <p:sp>
        <p:nvSpPr>
          <p:cNvPr id="10" name="Text Placeholder 9"/>
          <p:cNvSpPr>
            <a:spLocks noGrp="1"/>
          </p:cNvSpPr>
          <p:nvPr>
            <p:ph type="body" sz="quarter" idx="13" hasCustomPrompt="1"/>
          </p:nvPr>
        </p:nvSpPr>
        <p:spPr>
          <a:xfrm>
            <a:off x="1376593" y="5474163"/>
            <a:ext cx="17642932" cy="2816399"/>
          </a:xfrm>
          <a:ln>
            <a:noFill/>
          </a:ln>
        </p:spPr>
        <p:txBody>
          <a:bodyPr>
            <a:noAutofit/>
          </a:bodyPr>
          <a:lstStyle>
            <a:lvl3pPr marL="514110" indent="0" algn="l" defTabSz="1358384" rtl="0" eaLnBrk="1" latinLnBrk="0" hangingPunct="1">
              <a:spcBef>
                <a:spcPct val="20000"/>
              </a:spcBef>
              <a:buFont typeface="+mj-lt"/>
              <a:buNone/>
              <a:defRPr lang="en-US" sz="2700" kern="1200" baseline="0" dirty="0">
                <a:solidFill>
                  <a:srgbClr val="FF0000"/>
                </a:solidFill>
                <a:latin typeface="Arial" pitchFamily="34" charset="0"/>
                <a:ea typeface="+mn-ea"/>
                <a:cs typeface="Arial" pitchFamily="34" charset="0"/>
              </a:defRPr>
            </a:lvl3pPr>
          </a:lstStyle>
          <a:p>
            <a:pPr marL="514110" lvl="2" indent="0" algn="l" defTabSz="1358384" rtl="0" eaLnBrk="1" latinLnBrk="0" hangingPunct="1">
              <a:spcBef>
                <a:spcPct val="20000"/>
              </a:spcBef>
              <a:buFont typeface="+mj-lt"/>
              <a:buNone/>
            </a:pPr>
            <a:r>
              <a:rPr lang="en-US" dirty="0"/>
              <a:t>Where courses are offered for credits, you often have to state the learning objectives at the beginning of the slide set.  Typically 4-6 objectives are required.</a:t>
            </a:r>
          </a:p>
          <a:p>
            <a:pPr marL="514110" lvl="2" indent="0" algn="l" defTabSz="1358384" rtl="0" eaLnBrk="1" latinLnBrk="0" hangingPunct="1">
              <a:spcBef>
                <a:spcPct val="20000"/>
              </a:spcBef>
              <a:buFont typeface="+mj-lt"/>
              <a:buNone/>
            </a:pPr>
            <a:r>
              <a:rPr lang="en-US" dirty="0"/>
              <a:t>Usually this is a good starting point for organizing your presentation anyway and it helps set up the class and sets expectations.</a:t>
            </a:r>
          </a:p>
        </p:txBody>
      </p:sp>
    </p:spTree>
    <p:extLst>
      <p:ext uri="{BB962C8B-B14F-4D97-AF65-F5344CB8AC3E}">
        <p14:creationId xmlns:p14="http://schemas.microsoft.com/office/powerpoint/2010/main" val="3150728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Learning Objectives">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679194" indent="-679194">
              <a:buFont typeface="Arial" pitchFamily="34" charset="0"/>
              <a:buChar char="•"/>
              <a:defRPr baseline="0">
                <a:solidFill>
                  <a:schemeClr val="bg1"/>
                </a:solidFill>
              </a:defRPr>
            </a:lvl1pPr>
            <a:lvl2pPr marL="690984" indent="-679194">
              <a:buFont typeface="+mj-lt"/>
              <a:buAutoNum type="arabicPeriod"/>
              <a:defRPr baseline="0"/>
            </a:lvl2pPr>
            <a:lvl3pPr marL="1193304" indent="-679194">
              <a:buFont typeface="+mj-lt"/>
              <a:buAutoNum type="arabicPeriod"/>
              <a:defRPr lang="en-US" sz="2700" kern="1200" baseline="0" dirty="0" smtClean="0">
                <a:solidFill>
                  <a:schemeClr val="accent4"/>
                </a:solidFill>
                <a:latin typeface="Arial" pitchFamily="34" charset="0"/>
                <a:ea typeface="+mn-ea"/>
                <a:cs typeface="Arial" pitchFamily="34" charset="0"/>
              </a:defRPr>
            </a:lvl3pPr>
            <a:lvl4pPr marL="1697982" indent="-679194">
              <a:buFont typeface="+mj-lt"/>
              <a:buAutoNum type="arabicPeriod"/>
              <a:defRPr/>
            </a:lvl4pPr>
            <a:lvl5pPr marL="2202659" indent="-679194">
              <a:buFont typeface="+mj-lt"/>
              <a:buAutoNum type="arabicPeriod"/>
              <a:defRPr/>
            </a:lvl5pPr>
          </a:lstStyle>
          <a:p>
            <a:pPr lvl="0"/>
            <a:r>
              <a:rPr lang="en-US" dirty="0"/>
              <a:t>Topic 1</a:t>
            </a:r>
          </a:p>
          <a:p>
            <a:pPr lvl="0"/>
            <a:r>
              <a:rPr lang="en-US" dirty="0"/>
              <a:t>Topic 2</a:t>
            </a:r>
          </a:p>
          <a:p>
            <a:pPr lvl="0"/>
            <a:r>
              <a:rPr lang="en-US" dirty="0"/>
              <a:t>Topic 3</a:t>
            </a:r>
          </a:p>
          <a:p>
            <a:pPr lvl="0"/>
            <a:r>
              <a:rPr lang="en-US" dirty="0"/>
              <a:t>Topic 4</a:t>
            </a:r>
          </a:p>
          <a:p>
            <a:pPr lvl="0"/>
            <a:r>
              <a:rPr lang="en-US" dirty="0"/>
              <a:t>Topic 5</a:t>
            </a:r>
          </a:p>
          <a:p>
            <a:pPr lvl="0"/>
            <a:r>
              <a:rPr lang="en-US" dirty="0"/>
              <a:t>Topic 6</a:t>
            </a:r>
          </a:p>
          <a:p>
            <a:pPr marL="514110" lvl="2" indent="0" algn="l" defTabSz="1358384" rtl="0" eaLnBrk="1" latinLnBrk="0" hangingPunct="1">
              <a:spcBef>
                <a:spcPct val="20000"/>
              </a:spcBef>
              <a:buFont typeface="+mj-lt"/>
              <a:buNone/>
            </a:pPr>
            <a:endParaRPr lang="en-US" dirty="0"/>
          </a:p>
          <a:p>
            <a:pPr marL="514110" lvl="2" indent="0" algn="l" defTabSz="1358384" rtl="0" eaLnBrk="1" latinLnBrk="0" hangingPunct="1">
              <a:spcBef>
                <a:spcPct val="20000"/>
              </a:spcBef>
              <a:buFont typeface="+mj-lt"/>
              <a:buNone/>
            </a:pPr>
            <a:r>
              <a:rPr lang="en-US" dirty="0"/>
              <a:t>Providing an agenda is also required by some clients.  This is also a good organizing tool for putting your presentation together and is also a good way to help the students understand how the learning objectives tie into the plan for the day.  If you include time targets, this also helps you manage your time.</a:t>
            </a:r>
          </a:p>
          <a:p>
            <a:pPr lvl="0"/>
            <a:endParaRPr lang="en-US" dirty="0"/>
          </a:p>
        </p:txBody>
      </p:sp>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4" name="TextBox 3"/>
          <p:cNvSpPr txBox="1"/>
          <p:nvPr userDrawn="1"/>
        </p:nvSpPr>
        <p:spPr>
          <a:xfrm>
            <a:off x="1097283" y="439423"/>
            <a:ext cx="19751043" cy="1828800"/>
          </a:xfrm>
          <a:prstGeom prst="rect">
            <a:avLst/>
          </a:prstGeom>
        </p:spPr>
        <p:txBody>
          <a:bodyPr vert="horz" lIns="135838" tIns="67918" rIns="135838" bIns="67918" rtlCol="0" anchor="ctr">
            <a:normAutofit/>
          </a:bodyPr>
          <a:lstStyle>
            <a:lvl1pPr>
              <a:spcBef>
                <a:spcPct val="0"/>
              </a:spcBef>
              <a:buNone/>
              <a:defRPr sz="3200">
                <a:solidFill>
                  <a:schemeClr val="tx2"/>
                </a:solidFill>
                <a:latin typeface="Arial" pitchFamily="34" charset="0"/>
                <a:ea typeface="+mj-ea"/>
                <a:cs typeface="Arial" pitchFamily="34" charset="0"/>
              </a:defRPr>
            </a:lvl1pPr>
          </a:lstStyle>
          <a:p>
            <a:pPr lvl="0"/>
            <a:r>
              <a:rPr lang="en-US" sz="3200" dirty="0">
                <a:solidFill>
                  <a:srgbClr val="FFA100"/>
                </a:solidFill>
              </a:rPr>
              <a:t>Agenda</a:t>
            </a:r>
          </a:p>
        </p:txBody>
      </p:sp>
    </p:spTree>
    <p:extLst>
      <p:ext uri="{BB962C8B-B14F-4D97-AF65-F5344CB8AC3E}">
        <p14:creationId xmlns:p14="http://schemas.microsoft.com/office/powerpoint/2010/main" val="19470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Background">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Tab 3-6 - Refrigeration Cycles</a:t>
            </a:r>
            <a:endParaRPr lang="en-US" dirty="0"/>
          </a:p>
        </p:txBody>
      </p:sp>
      <p:sp>
        <p:nvSpPr>
          <p:cNvPr id="6" name="Slide Number Placeholder 5"/>
          <p:cNvSpPr>
            <a:spLocks noGrp="1"/>
          </p:cNvSpPr>
          <p:nvPr>
            <p:ph type="sldNum" sz="quarter" idx="11"/>
          </p:nvPr>
        </p:nvSpPr>
        <p:spPr/>
        <p:txBody>
          <a:bodyPr/>
          <a:lstStyle/>
          <a:p>
            <a:fld id="{A9320731-3B2C-4107-8664-CAD7BE973DC8}" type="slidenum">
              <a:rPr lang="en-US" smtClean="0"/>
              <a:pPr/>
              <a:t>‹#›</a:t>
            </a:fld>
            <a:endParaRPr lang="en-US"/>
          </a:p>
        </p:txBody>
      </p:sp>
      <p:sp>
        <p:nvSpPr>
          <p:cNvPr id="4" name="TextBox 3"/>
          <p:cNvSpPr txBox="1"/>
          <p:nvPr userDrawn="1"/>
        </p:nvSpPr>
        <p:spPr>
          <a:xfrm>
            <a:off x="1097283" y="439423"/>
            <a:ext cx="19751043" cy="1828800"/>
          </a:xfrm>
          <a:prstGeom prst="rect">
            <a:avLst/>
          </a:prstGeom>
        </p:spPr>
        <p:txBody>
          <a:bodyPr vert="horz" lIns="135838" tIns="67918" rIns="135838" bIns="67918" rtlCol="0" anchor="ctr">
            <a:normAutofit/>
          </a:bodyPr>
          <a:lstStyle>
            <a:lvl1pPr>
              <a:spcBef>
                <a:spcPct val="0"/>
              </a:spcBef>
              <a:buNone/>
              <a:defRPr sz="3200">
                <a:solidFill>
                  <a:schemeClr val="tx2"/>
                </a:solidFill>
                <a:latin typeface="Arial" pitchFamily="34" charset="0"/>
                <a:ea typeface="+mj-ea"/>
                <a:cs typeface="Arial" pitchFamily="34" charset="0"/>
              </a:defRPr>
            </a:lvl1pPr>
          </a:lstStyle>
          <a:p>
            <a:pPr lvl="0"/>
            <a:r>
              <a:rPr lang="en-US" sz="3200" dirty="0">
                <a:solidFill>
                  <a:srgbClr val="FFA100"/>
                </a:solidFill>
              </a:rPr>
              <a:t>Agenda</a:t>
            </a:r>
          </a:p>
        </p:txBody>
      </p:sp>
    </p:spTree>
    <p:extLst>
      <p:ext uri="{BB962C8B-B14F-4D97-AF65-F5344CB8AC3E}">
        <p14:creationId xmlns:p14="http://schemas.microsoft.com/office/powerpoint/2010/main" val="4269062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3" y="439423"/>
            <a:ext cx="19751043" cy="1828800"/>
          </a:xfrm>
          <a:prstGeom prst="rect">
            <a:avLst/>
          </a:prstGeom>
        </p:spPr>
        <p:txBody>
          <a:bodyPr vert="horz" lIns="135838" tIns="67918" rIns="135838" bIns="67918"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97283" y="2560323"/>
            <a:ext cx="19751043" cy="7241541"/>
          </a:xfrm>
          <a:prstGeom prst="rect">
            <a:avLst/>
          </a:prstGeom>
        </p:spPr>
        <p:txBody>
          <a:bodyPr vert="horz" lIns="135838" tIns="67918" rIns="135838" bIns="679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657603" y="10607041"/>
            <a:ext cx="14630400" cy="365760"/>
          </a:xfrm>
          <a:prstGeom prst="rect">
            <a:avLst/>
          </a:prstGeom>
        </p:spPr>
        <p:txBody>
          <a:bodyPr vert="horz" lIns="135838" tIns="67918" rIns="135838" bIns="67918" rtlCol="0" anchor="ctr"/>
          <a:lstStyle>
            <a:lvl1pPr algn="ctr">
              <a:defRPr sz="1800" cap="small" baseline="0">
                <a:solidFill>
                  <a:schemeClr val="tx1">
                    <a:tint val="75000"/>
                  </a:schemeClr>
                </a:solidFill>
                <a:latin typeface="Arial" pitchFamily="34" charset="0"/>
                <a:cs typeface="Arial" pitchFamily="34" charset="0"/>
              </a:defRPr>
            </a:lvl1pPr>
          </a:lstStyle>
          <a:p>
            <a:r>
              <a:rPr lang="en-US"/>
              <a:t>Tab 3-6 - Refrigeration Cycles</a:t>
            </a:r>
            <a:endParaRPr lang="en-US" dirty="0"/>
          </a:p>
        </p:txBody>
      </p:sp>
      <p:sp>
        <p:nvSpPr>
          <p:cNvPr id="6" name="Slide Number Placeholder 5"/>
          <p:cNvSpPr>
            <a:spLocks noGrp="1"/>
          </p:cNvSpPr>
          <p:nvPr>
            <p:ph type="sldNum" sz="quarter" idx="4"/>
          </p:nvPr>
        </p:nvSpPr>
        <p:spPr>
          <a:xfrm>
            <a:off x="18288003" y="10607041"/>
            <a:ext cx="3657600" cy="365760"/>
          </a:xfrm>
          <a:prstGeom prst="rect">
            <a:avLst/>
          </a:prstGeom>
        </p:spPr>
        <p:txBody>
          <a:bodyPr vert="horz" lIns="135838" tIns="67918" rIns="135838" bIns="67918" rtlCol="0" anchor="ctr"/>
          <a:lstStyle>
            <a:lvl1pPr algn="r">
              <a:defRPr lang="en-US" sz="1800" cap="small" baseline="0" smtClean="0">
                <a:solidFill>
                  <a:schemeClr val="tx1">
                    <a:tint val="75000"/>
                  </a:schemeClr>
                </a:solidFill>
                <a:latin typeface="Arial" pitchFamily="34" charset="0"/>
                <a:cs typeface="Arial" pitchFamily="34" charset="0"/>
              </a:defRPr>
            </a:lvl1pPr>
          </a:lstStyle>
          <a:p>
            <a:fld id="{A9320731-3B2C-4107-8664-CAD7BE973DC8}" type="slidenum">
              <a:rPr lang="en-US" smtClean="0"/>
              <a:pPr/>
              <a:t>‹#›</a:t>
            </a:fld>
            <a:endParaRPr lang="en-US"/>
          </a:p>
        </p:txBody>
      </p:sp>
    </p:spTree>
    <p:extLst>
      <p:ext uri="{BB962C8B-B14F-4D97-AF65-F5344CB8AC3E}">
        <p14:creationId xmlns:p14="http://schemas.microsoft.com/office/powerpoint/2010/main" val="3197250252"/>
      </p:ext>
    </p:extLst>
  </p:cSld>
  <p:clrMap bg1="lt1" tx1="dk1" bg2="lt2" tx2="dk2" accent1="accent1" accent2="accent2" accent3="accent3" accent4="accent4" accent5="accent5" accent6="accent6" hlink="hlink" folHlink="folHlink"/>
  <p:sldLayoutIdLst>
    <p:sldLayoutId id="2147483751" r:id="rId1"/>
    <p:sldLayoutId id="2147483707" r:id="rId2"/>
    <p:sldLayoutId id="2147483747" r:id="rId3"/>
    <p:sldLayoutId id="2147483745" r:id="rId4"/>
    <p:sldLayoutId id="2147483739" r:id="rId5"/>
    <p:sldLayoutId id="2147483740" r:id="rId6"/>
    <p:sldLayoutId id="2147483749" r:id="rId7"/>
    <p:sldLayoutId id="2147483742" r:id="rId8"/>
    <p:sldLayoutId id="2147483744" r:id="rId9"/>
    <p:sldLayoutId id="2147483713" r:id="rId10"/>
    <p:sldLayoutId id="2147483714" r:id="rId11"/>
    <p:sldLayoutId id="2147483715" r:id="rId12"/>
    <p:sldLayoutId id="2147483716" r:id="rId13"/>
    <p:sldLayoutId id="2147483717" r:id="rId14"/>
    <p:sldLayoutId id="2147483718" r:id="rId15"/>
    <p:sldLayoutId id="2147483719" r:id="rId16"/>
    <p:sldLayoutId id="2147483748" r:id="rId17"/>
    <p:sldLayoutId id="2147483750" r:id="rId18"/>
    <p:sldLayoutId id="2147483746" r:id="rId19"/>
    <p:sldLayoutId id="2147483752"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358384" rtl="0" eaLnBrk="1" latinLnBrk="0" hangingPunct="1">
        <a:spcBef>
          <a:spcPct val="0"/>
        </a:spcBef>
        <a:buNone/>
        <a:defRPr sz="4800" kern="1200">
          <a:solidFill>
            <a:srgbClr val="FFA100"/>
          </a:solidFill>
          <a:latin typeface="Arial" pitchFamily="34" charset="0"/>
          <a:ea typeface="+mj-ea"/>
          <a:cs typeface="Arial" pitchFamily="34" charset="0"/>
        </a:defRPr>
      </a:lvl1pPr>
    </p:titleStyle>
    <p:bodyStyle>
      <a:lvl1pPr marL="0" indent="0" algn="l" defTabSz="1358384" rtl="0" eaLnBrk="1" latinLnBrk="0" hangingPunct="1">
        <a:spcBef>
          <a:spcPct val="20000"/>
        </a:spcBef>
        <a:buFont typeface="Arial" pitchFamily="34" charset="0"/>
        <a:buNone/>
        <a:defRPr sz="3500" b="0" kern="1200">
          <a:solidFill>
            <a:schemeClr val="bg1"/>
          </a:solidFill>
          <a:latin typeface="Arial" pitchFamily="34" charset="0"/>
          <a:ea typeface="+mn-ea"/>
          <a:cs typeface="Arial" pitchFamily="34" charset="0"/>
        </a:defRPr>
      </a:lvl1pPr>
      <a:lvl2pPr marL="521187" indent="-509395" algn="l" defTabSz="1358384" rtl="0" eaLnBrk="1" latinLnBrk="0" hangingPunct="1">
        <a:spcBef>
          <a:spcPct val="20000"/>
        </a:spcBef>
        <a:buFont typeface="Arial" pitchFamily="34" charset="0"/>
        <a:buChar char="•"/>
        <a:defRPr sz="3500" kern="1200">
          <a:solidFill>
            <a:srgbClr val="FFA100"/>
          </a:solidFill>
          <a:latin typeface="Arial" pitchFamily="34" charset="0"/>
          <a:ea typeface="+mn-ea"/>
          <a:cs typeface="Arial" pitchFamily="34" charset="0"/>
        </a:defRPr>
      </a:lvl2pPr>
      <a:lvl3pPr marL="1023506" indent="-509395" algn="l" defTabSz="1358384" rtl="0" eaLnBrk="1" latinLnBrk="0" hangingPunct="1">
        <a:spcBef>
          <a:spcPct val="20000"/>
        </a:spcBef>
        <a:buFont typeface="Calibri" pitchFamily="34" charset="0"/>
        <a:buChar char="‒"/>
        <a:defRPr sz="3500" kern="1200">
          <a:solidFill>
            <a:srgbClr val="FFA100"/>
          </a:solidFill>
          <a:latin typeface="Arial" pitchFamily="34" charset="0"/>
          <a:ea typeface="+mn-ea"/>
          <a:cs typeface="Arial" pitchFamily="34" charset="0"/>
        </a:defRPr>
      </a:lvl3pPr>
      <a:lvl4pPr marL="1535259" indent="-516470" algn="l" defTabSz="1358384" rtl="0" eaLnBrk="1" latinLnBrk="0" hangingPunct="1">
        <a:spcBef>
          <a:spcPct val="20000"/>
        </a:spcBef>
        <a:buFont typeface="Arial" pitchFamily="34" charset="0"/>
        <a:buChar char="•"/>
        <a:defRPr sz="3500" kern="1200">
          <a:solidFill>
            <a:srgbClr val="FFA100"/>
          </a:solidFill>
          <a:latin typeface="Arial" pitchFamily="34" charset="0"/>
          <a:ea typeface="+mn-ea"/>
          <a:cs typeface="Arial" pitchFamily="34" charset="0"/>
        </a:defRPr>
      </a:lvl4pPr>
      <a:lvl5pPr marL="1950320" indent="-426854" algn="l" defTabSz="1358384" rtl="0" eaLnBrk="1" latinLnBrk="0" hangingPunct="1">
        <a:spcBef>
          <a:spcPct val="20000"/>
        </a:spcBef>
        <a:buFont typeface="Calibri" pitchFamily="34" charset="0"/>
        <a:buChar char="‒"/>
        <a:defRPr sz="3000" kern="1200">
          <a:solidFill>
            <a:srgbClr val="FFA100"/>
          </a:solidFill>
          <a:latin typeface="Arial" pitchFamily="34" charset="0"/>
          <a:ea typeface="+mn-ea"/>
          <a:cs typeface="Arial" pitchFamily="34" charset="0"/>
        </a:defRPr>
      </a:lvl5pPr>
      <a:lvl6pPr marL="3735560" indent="-339595" algn="l" defTabSz="1358384"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14750" indent="-339595" algn="l" defTabSz="1358384"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093944" indent="-339595" algn="l" defTabSz="1358384"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773138" indent="-339595" algn="l" defTabSz="1358384"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58384" rtl="0" eaLnBrk="1" latinLnBrk="0" hangingPunct="1">
        <a:defRPr sz="2700" kern="1200">
          <a:solidFill>
            <a:schemeClr val="tx1"/>
          </a:solidFill>
          <a:latin typeface="+mn-lt"/>
          <a:ea typeface="+mn-ea"/>
          <a:cs typeface="+mn-cs"/>
        </a:defRPr>
      </a:lvl1pPr>
      <a:lvl2pPr marL="679194" algn="l" defTabSz="1358384" rtl="0" eaLnBrk="1" latinLnBrk="0" hangingPunct="1">
        <a:defRPr sz="2700" kern="1200">
          <a:solidFill>
            <a:schemeClr val="tx1"/>
          </a:solidFill>
          <a:latin typeface="+mn-lt"/>
          <a:ea typeface="+mn-ea"/>
          <a:cs typeface="+mn-cs"/>
        </a:defRPr>
      </a:lvl2pPr>
      <a:lvl3pPr marL="1358384" algn="l" defTabSz="1358384" rtl="0" eaLnBrk="1" latinLnBrk="0" hangingPunct="1">
        <a:defRPr sz="2700" kern="1200">
          <a:solidFill>
            <a:schemeClr val="tx1"/>
          </a:solidFill>
          <a:latin typeface="+mn-lt"/>
          <a:ea typeface="+mn-ea"/>
          <a:cs typeface="+mn-cs"/>
        </a:defRPr>
      </a:lvl3pPr>
      <a:lvl4pPr marL="2037578" algn="l" defTabSz="1358384" rtl="0" eaLnBrk="1" latinLnBrk="0" hangingPunct="1">
        <a:defRPr sz="2700" kern="1200">
          <a:solidFill>
            <a:schemeClr val="tx1"/>
          </a:solidFill>
          <a:latin typeface="+mn-lt"/>
          <a:ea typeface="+mn-ea"/>
          <a:cs typeface="+mn-cs"/>
        </a:defRPr>
      </a:lvl4pPr>
      <a:lvl5pPr marL="2716771" algn="l" defTabSz="1358384" rtl="0" eaLnBrk="1" latinLnBrk="0" hangingPunct="1">
        <a:defRPr sz="2700" kern="1200">
          <a:solidFill>
            <a:schemeClr val="tx1"/>
          </a:solidFill>
          <a:latin typeface="+mn-lt"/>
          <a:ea typeface="+mn-ea"/>
          <a:cs typeface="+mn-cs"/>
        </a:defRPr>
      </a:lvl5pPr>
      <a:lvl6pPr marL="3395962" algn="l" defTabSz="1358384" rtl="0" eaLnBrk="1" latinLnBrk="0" hangingPunct="1">
        <a:defRPr sz="2700" kern="1200">
          <a:solidFill>
            <a:schemeClr val="tx1"/>
          </a:solidFill>
          <a:latin typeface="+mn-lt"/>
          <a:ea typeface="+mn-ea"/>
          <a:cs typeface="+mn-cs"/>
        </a:defRPr>
      </a:lvl6pPr>
      <a:lvl7pPr marL="4075155" algn="l" defTabSz="1358384" rtl="0" eaLnBrk="1" latinLnBrk="0" hangingPunct="1">
        <a:defRPr sz="2700" kern="1200">
          <a:solidFill>
            <a:schemeClr val="tx1"/>
          </a:solidFill>
          <a:latin typeface="+mn-lt"/>
          <a:ea typeface="+mn-ea"/>
          <a:cs typeface="+mn-cs"/>
        </a:defRPr>
      </a:lvl7pPr>
      <a:lvl8pPr marL="4754349" algn="l" defTabSz="1358384" rtl="0" eaLnBrk="1" latinLnBrk="0" hangingPunct="1">
        <a:defRPr sz="2700" kern="1200">
          <a:solidFill>
            <a:schemeClr val="tx1"/>
          </a:solidFill>
          <a:latin typeface="+mn-lt"/>
          <a:ea typeface="+mn-ea"/>
          <a:cs typeface="+mn-cs"/>
        </a:defRPr>
      </a:lvl8pPr>
      <a:lvl9pPr marL="5433539" algn="l" defTabSz="135838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07%20-%20Exercise%20v1.pptx#-1,3,Logic Diagram Exercise - Overview"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07%20-%20Exercise%20v1.pptx#-1,2,Logic Diagram Exercise &#8211; Overview"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9" name="Group 798"/>
          <p:cNvGrpSpPr/>
          <p:nvPr/>
        </p:nvGrpSpPr>
        <p:grpSpPr>
          <a:xfrm flipH="1">
            <a:off x="134280" y="4114814"/>
            <a:ext cx="502910" cy="274320"/>
            <a:chOff x="3657610" y="2103120"/>
            <a:chExt cx="502910" cy="274320"/>
          </a:xfrm>
        </p:grpSpPr>
        <p:cxnSp>
          <p:nvCxnSpPr>
            <p:cNvPr id="1202" name="Straight Connector 1201"/>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03" name="Isosceles Triangle 1202"/>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04" name="Isosceles Triangle 1203"/>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05" name="Oval 1204"/>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06" name="Group 1205"/>
            <p:cNvGrpSpPr>
              <a:grpSpLocks noChangeAspect="1"/>
            </p:cNvGrpSpPr>
            <p:nvPr/>
          </p:nvGrpSpPr>
          <p:grpSpPr>
            <a:xfrm rot="2700000">
              <a:off x="4022196" y="2152225"/>
              <a:ext cx="45720" cy="152400"/>
              <a:chOff x="5577828" y="2244740"/>
              <a:chExt cx="274320" cy="914400"/>
            </a:xfrm>
          </p:grpSpPr>
          <p:sp>
            <p:nvSpPr>
              <p:cNvPr id="1207" name="Isosceles Triangle 1206"/>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08" name="Oval 1207"/>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800" name="Group 799"/>
          <p:cNvGrpSpPr/>
          <p:nvPr/>
        </p:nvGrpSpPr>
        <p:grpSpPr>
          <a:xfrm flipH="1">
            <a:off x="134280" y="4846323"/>
            <a:ext cx="502910" cy="274320"/>
            <a:chOff x="3657610" y="2103120"/>
            <a:chExt cx="502910" cy="274320"/>
          </a:xfrm>
        </p:grpSpPr>
        <p:cxnSp>
          <p:nvCxnSpPr>
            <p:cNvPr id="1195" name="Straight Connector 1194"/>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196" name="Isosceles Triangle 1195"/>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197" name="Isosceles Triangle 1196"/>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198" name="Oval 1197"/>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199" name="Group 1198"/>
            <p:cNvGrpSpPr>
              <a:grpSpLocks noChangeAspect="1"/>
            </p:cNvGrpSpPr>
            <p:nvPr/>
          </p:nvGrpSpPr>
          <p:grpSpPr>
            <a:xfrm rot="2700000">
              <a:off x="4022196" y="2152225"/>
              <a:ext cx="45720" cy="152400"/>
              <a:chOff x="5577828" y="2244740"/>
              <a:chExt cx="274320" cy="914400"/>
            </a:xfrm>
          </p:grpSpPr>
          <p:sp>
            <p:nvSpPr>
              <p:cNvPr id="1200" name="Isosceles Triangle 1199"/>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01" name="Oval 1200"/>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cxnSp>
        <p:nvCxnSpPr>
          <p:cNvPr id="805" name="Straight Connector 804"/>
          <p:cNvCxnSpPr/>
          <p:nvPr/>
        </p:nvCxnSpPr>
        <p:spPr>
          <a:xfrm>
            <a:off x="637192" y="6492228"/>
            <a:ext cx="4205937"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4471657" y="6492229"/>
            <a:ext cx="1469030" cy="2194534"/>
            <a:chOff x="2926133" y="5943591"/>
            <a:chExt cx="1469030" cy="2194534"/>
          </a:xfrm>
        </p:grpSpPr>
        <p:grpSp>
          <p:nvGrpSpPr>
            <p:cNvPr id="794" name="Group 793"/>
            <p:cNvGrpSpPr/>
            <p:nvPr/>
          </p:nvGrpSpPr>
          <p:grpSpPr>
            <a:xfrm>
              <a:off x="3200450" y="6720838"/>
              <a:ext cx="914390" cy="909638"/>
              <a:chOff x="3200450" y="6537960"/>
              <a:chExt cx="914390" cy="909638"/>
            </a:xfrm>
          </p:grpSpPr>
          <p:grpSp>
            <p:nvGrpSpPr>
              <p:cNvPr id="1234" name="Group 1233"/>
              <p:cNvGrpSpPr/>
              <p:nvPr/>
            </p:nvGrpSpPr>
            <p:grpSpPr>
              <a:xfrm>
                <a:off x="3611930" y="6537960"/>
                <a:ext cx="502910" cy="274320"/>
                <a:chOff x="3657610" y="2103120"/>
                <a:chExt cx="502910" cy="274320"/>
              </a:xfrm>
            </p:grpSpPr>
            <p:cxnSp>
              <p:nvCxnSpPr>
                <p:cNvPr id="1255" name="Straight Connector 1254"/>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56" name="Isosceles Triangle 1255"/>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57" name="Isosceles Triangle 1256"/>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58" name="Oval 1257"/>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59" name="Group 1258"/>
                <p:cNvGrpSpPr>
                  <a:grpSpLocks noChangeAspect="1"/>
                </p:cNvGrpSpPr>
                <p:nvPr/>
              </p:nvGrpSpPr>
              <p:grpSpPr>
                <a:xfrm rot="2700000">
                  <a:off x="4022196" y="2152225"/>
                  <a:ext cx="45720" cy="152400"/>
                  <a:chOff x="5577828" y="2244740"/>
                  <a:chExt cx="274320" cy="914400"/>
                </a:xfrm>
              </p:grpSpPr>
              <p:sp>
                <p:nvSpPr>
                  <p:cNvPr id="1260" name="Isosceles Triangle 1259"/>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61" name="Oval 1260"/>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1235" name="Group 1234"/>
              <p:cNvGrpSpPr/>
              <p:nvPr/>
            </p:nvGrpSpPr>
            <p:grpSpPr>
              <a:xfrm>
                <a:off x="3611930" y="7173278"/>
                <a:ext cx="502910" cy="274320"/>
                <a:chOff x="3657610" y="2103120"/>
                <a:chExt cx="502910" cy="274320"/>
              </a:xfrm>
            </p:grpSpPr>
            <p:cxnSp>
              <p:nvCxnSpPr>
                <p:cNvPr id="1248" name="Straight Connector 1247"/>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49" name="Isosceles Triangle 1248"/>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50" name="Isosceles Triangle 1249"/>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51" name="Oval 1250"/>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52" name="Group 1251"/>
                <p:cNvGrpSpPr>
                  <a:grpSpLocks noChangeAspect="1"/>
                </p:cNvGrpSpPr>
                <p:nvPr/>
              </p:nvGrpSpPr>
              <p:grpSpPr>
                <a:xfrm rot="2700000">
                  <a:off x="4022196" y="2152225"/>
                  <a:ext cx="45720" cy="152400"/>
                  <a:chOff x="5577828" y="2244740"/>
                  <a:chExt cx="274320" cy="914400"/>
                </a:xfrm>
              </p:grpSpPr>
              <p:sp>
                <p:nvSpPr>
                  <p:cNvPr id="1253" name="Isosceles Triangle 1252"/>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54" name="Oval 1253"/>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1236" name="Group 1235"/>
              <p:cNvGrpSpPr/>
              <p:nvPr/>
            </p:nvGrpSpPr>
            <p:grpSpPr>
              <a:xfrm>
                <a:off x="3200450" y="6633861"/>
                <a:ext cx="548625" cy="725938"/>
                <a:chOff x="9113796" y="6724708"/>
                <a:chExt cx="548625" cy="725938"/>
              </a:xfrm>
            </p:grpSpPr>
            <p:cxnSp>
              <p:nvCxnSpPr>
                <p:cNvPr id="1237" name="Straight Connector 1236"/>
                <p:cNvCxnSpPr/>
                <p:nvPr/>
              </p:nvCxnSpPr>
              <p:spPr>
                <a:xfrm flipV="1">
                  <a:off x="9525262" y="7193950"/>
                  <a:ext cx="1" cy="2109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38" name="Straight Connector 1237"/>
                <p:cNvCxnSpPr/>
                <p:nvPr/>
              </p:nvCxnSpPr>
              <p:spPr>
                <a:xfrm flipV="1">
                  <a:off x="9525262" y="6767640"/>
                  <a:ext cx="0" cy="1800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39" name="TextBox 1238"/>
                <p:cNvSpPr txBox="1"/>
                <p:nvPr/>
              </p:nvSpPr>
              <p:spPr>
                <a:xfrm>
                  <a:off x="9388104" y="6947729"/>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DP</a:t>
                  </a:r>
                </a:p>
              </p:txBody>
            </p:sp>
            <p:cxnSp>
              <p:nvCxnSpPr>
                <p:cNvPr id="1240" name="Straight Connector 1239"/>
                <p:cNvCxnSpPr/>
                <p:nvPr/>
              </p:nvCxnSpPr>
              <p:spPr>
                <a:xfrm flipH="1" flipV="1">
                  <a:off x="9205226" y="6767640"/>
                  <a:ext cx="320036" cy="27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41" name="Straight Connector 1240"/>
                <p:cNvCxnSpPr/>
                <p:nvPr/>
              </p:nvCxnSpPr>
              <p:spPr>
                <a:xfrm flipH="1" flipV="1">
                  <a:off x="9113796" y="7406613"/>
                  <a:ext cx="411467"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42" name="Group 1241"/>
                <p:cNvGrpSpPr/>
                <p:nvPr/>
              </p:nvGrpSpPr>
              <p:grpSpPr>
                <a:xfrm>
                  <a:off x="9326863" y="6724708"/>
                  <a:ext cx="91439" cy="91442"/>
                  <a:chOff x="9593839" y="5294223"/>
                  <a:chExt cx="91439" cy="91442"/>
                </a:xfrm>
              </p:grpSpPr>
              <p:sp>
                <p:nvSpPr>
                  <p:cNvPr id="1246" name="Isosceles Triangle 1245"/>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47" name="Isosceles Triangle 1246"/>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243" name="Group 1242"/>
                <p:cNvGrpSpPr/>
                <p:nvPr/>
              </p:nvGrpSpPr>
              <p:grpSpPr>
                <a:xfrm>
                  <a:off x="9326863" y="7359204"/>
                  <a:ext cx="91439" cy="91442"/>
                  <a:chOff x="9593839" y="5294223"/>
                  <a:chExt cx="91439" cy="91442"/>
                </a:xfrm>
              </p:grpSpPr>
              <p:sp>
                <p:nvSpPr>
                  <p:cNvPr id="1244" name="Isosceles Triangle 1243"/>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45" name="Isosceles Triangle 1244"/>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grpSp>
        <p:sp>
          <p:nvSpPr>
            <p:cNvPr id="806" name="TextBox 805"/>
            <p:cNvSpPr txBox="1"/>
            <p:nvPr/>
          </p:nvSpPr>
          <p:spPr>
            <a:xfrm>
              <a:off x="3840524" y="7030833"/>
              <a:ext cx="554639"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Pump 1</a:t>
              </a:r>
            </a:p>
          </p:txBody>
        </p:sp>
        <p:cxnSp>
          <p:nvCxnSpPr>
            <p:cNvPr id="807" name="Straight Connector 806"/>
            <p:cNvCxnSpPr/>
            <p:nvPr/>
          </p:nvCxnSpPr>
          <p:spPr>
            <a:xfrm flipV="1">
              <a:off x="3291889" y="6675102"/>
              <a:ext cx="5716" cy="302127"/>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08" name="Straight Connector 807"/>
            <p:cNvCxnSpPr/>
            <p:nvPr/>
          </p:nvCxnSpPr>
          <p:spPr>
            <a:xfrm flipV="1">
              <a:off x="3291883" y="5943591"/>
              <a:ext cx="0" cy="548635"/>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09" name="Group 808"/>
            <p:cNvGrpSpPr/>
            <p:nvPr/>
          </p:nvGrpSpPr>
          <p:grpSpPr>
            <a:xfrm>
              <a:off x="2926133" y="6766540"/>
              <a:ext cx="548634" cy="731512"/>
              <a:chOff x="2468903" y="2057415"/>
              <a:chExt cx="548634" cy="731512"/>
            </a:xfrm>
          </p:grpSpPr>
          <p:cxnSp>
            <p:nvCxnSpPr>
              <p:cNvPr id="1154" name="Straight Connector 1153"/>
              <p:cNvCxnSpPr/>
              <p:nvPr/>
            </p:nvCxnSpPr>
            <p:spPr>
              <a:xfrm flipV="1">
                <a:off x="2743220" y="2057415"/>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5" name="Straight Connector 1154"/>
              <p:cNvCxnSpPr/>
              <p:nvPr/>
            </p:nvCxnSpPr>
            <p:spPr>
              <a:xfrm>
                <a:off x="2468903" y="242317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56" name="Group 1155"/>
              <p:cNvGrpSpPr/>
              <p:nvPr/>
            </p:nvGrpSpPr>
            <p:grpSpPr>
              <a:xfrm>
                <a:off x="2560342" y="2240293"/>
                <a:ext cx="365760" cy="454722"/>
                <a:chOff x="2560342" y="2240293"/>
                <a:chExt cx="365760" cy="454722"/>
              </a:xfrm>
            </p:grpSpPr>
            <p:sp>
              <p:nvSpPr>
                <p:cNvPr id="1157" name="Trapezoid 1156"/>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158" name="Oval 1157"/>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159" name="Oval 1158"/>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160" name="Rectangle 1159"/>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cxnSp>
          <p:nvCxnSpPr>
            <p:cNvPr id="810" name="Straight Connector 809"/>
            <p:cNvCxnSpPr/>
            <p:nvPr/>
          </p:nvCxnSpPr>
          <p:spPr>
            <a:xfrm>
              <a:off x="3200458" y="7223735"/>
              <a:ext cx="0" cy="91439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11" name="Group 810"/>
            <p:cNvGrpSpPr/>
            <p:nvPr/>
          </p:nvGrpSpPr>
          <p:grpSpPr>
            <a:xfrm>
              <a:off x="3017572" y="6492222"/>
              <a:ext cx="548640" cy="205740"/>
              <a:chOff x="914435" y="2057413"/>
              <a:chExt cx="548640" cy="205740"/>
            </a:xfrm>
          </p:grpSpPr>
          <p:cxnSp>
            <p:nvCxnSpPr>
              <p:cNvPr id="1148" name="Straight Connector 1147"/>
              <p:cNvCxnSpPr/>
              <p:nvPr/>
            </p:nvCxnSpPr>
            <p:spPr>
              <a:xfrm>
                <a:off x="914435" y="2148854"/>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9" name="Straight Connector 1148"/>
              <p:cNvCxnSpPr/>
              <p:nvPr/>
            </p:nvCxnSpPr>
            <p:spPr>
              <a:xfrm>
                <a:off x="1097313" y="2240293"/>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0" name="Straight Connector 1149"/>
              <p:cNvCxnSpPr/>
              <p:nvPr/>
            </p:nvCxnSpPr>
            <p:spPr>
              <a:xfrm>
                <a:off x="1097313" y="2057414"/>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1" name="Straight Connector 1150"/>
              <p:cNvCxnSpPr/>
              <p:nvPr/>
            </p:nvCxnSpPr>
            <p:spPr>
              <a:xfrm flipV="1">
                <a:off x="1097313" y="2057415"/>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52" name="Oval 1151"/>
              <p:cNvSpPr>
                <a:spLocks noChangeAspect="1"/>
              </p:cNvSpPr>
              <p:nvPr/>
            </p:nvSpPr>
            <p:spPr>
              <a:xfrm>
                <a:off x="1074453" y="2217433"/>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153" name="Straight Connector 1152"/>
              <p:cNvCxnSpPr/>
              <p:nvPr/>
            </p:nvCxnSpPr>
            <p:spPr>
              <a:xfrm flipV="1">
                <a:off x="1405118" y="2057413"/>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grpSp>
        <p:grpSp>
          <p:nvGrpSpPr>
            <p:cNvPr id="812" name="Group 811"/>
            <p:cNvGrpSpPr/>
            <p:nvPr/>
          </p:nvGrpSpPr>
          <p:grpSpPr>
            <a:xfrm>
              <a:off x="3017572" y="6126469"/>
              <a:ext cx="548640" cy="182878"/>
              <a:chOff x="731562" y="1600241"/>
              <a:chExt cx="548640" cy="182878"/>
            </a:xfrm>
          </p:grpSpPr>
          <p:cxnSp>
            <p:nvCxnSpPr>
              <p:cNvPr id="1142" name="Straight Connector 1141"/>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3" name="Straight Connector 1142"/>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4" name="Straight Connector 1143"/>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5" name="Straight Connector 1144"/>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6" name="Straight Connector 1145"/>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47" name="Oval 1146"/>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813" name="Group 812"/>
            <p:cNvGrpSpPr/>
            <p:nvPr/>
          </p:nvGrpSpPr>
          <p:grpSpPr>
            <a:xfrm>
              <a:off x="2926133" y="7680931"/>
              <a:ext cx="548640" cy="182878"/>
              <a:chOff x="731562" y="1600241"/>
              <a:chExt cx="548640" cy="182878"/>
            </a:xfrm>
          </p:grpSpPr>
          <p:cxnSp>
            <p:nvCxnSpPr>
              <p:cNvPr id="1136" name="Straight Connector 1135"/>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7" name="Straight Connector 1136"/>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8" name="Straight Connector 1137"/>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9" name="Straight Connector 1138"/>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0" name="Straight Connector 1139"/>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41" name="Oval 1140"/>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cxnSp>
        <p:nvCxnSpPr>
          <p:cNvPr id="814" name="Straight Connector 813"/>
          <p:cNvCxnSpPr/>
          <p:nvPr/>
        </p:nvCxnSpPr>
        <p:spPr>
          <a:xfrm>
            <a:off x="571615" y="8686727"/>
            <a:ext cx="20733792"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21" name="Straight Connector 820"/>
          <p:cNvCxnSpPr/>
          <p:nvPr/>
        </p:nvCxnSpPr>
        <p:spPr>
          <a:xfrm>
            <a:off x="637184" y="3017546"/>
            <a:ext cx="2066822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5940686" y="8198587"/>
            <a:ext cx="3657561" cy="2134080"/>
            <a:chOff x="6217971" y="7649949"/>
            <a:chExt cx="3657561" cy="2134080"/>
          </a:xfrm>
        </p:grpSpPr>
        <p:grpSp>
          <p:nvGrpSpPr>
            <p:cNvPr id="8" name="Group 7"/>
            <p:cNvGrpSpPr/>
            <p:nvPr/>
          </p:nvGrpSpPr>
          <p:grpSpPr>
            <a:xfrm>
              <a:off x="6217971" y="7649949"/>
              <a:ext cx="3657561" cy="2134080"/>
              <a:chOff x="4389157" y="7649949"/>
              <a:chExt cx="3657561" cy="2134080"/>
            </a:xfrm>
          </p:grpSpPr>
          <p:grpSp>
            <p:nvGrpSpPr>
              <p:cNvPr id="795" name="Group 794"/>
              <p:cNvGrpSpPr/>
              <p:nvPr/>
            </p:nvGrpSpPr>
            <p:grpSpPr>
              <a:xfrm rot="5400000" flipH="1">
                <a:off x="4274862" y="7764244"/>
                <a:ext cx="502910" cy="274320"/>
                <a:chOff x="3657610" y="2103120"/>
                <a:chExt cx="502910" cy="274320"/>
              </a:xfrm>
            </p:grpSpPr>
            <p:cxnSp>
              <p:nvCxnSpPr>
                <p:cNvPr id="1227" name="Straight Connector 1226"/>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28" name="Isosceles Triangle 1227"/>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29" name="Isosceles Triangle 1228"/>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30" name="Oval 1229"/>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31" name="Group 1230"/>
                <p:cNvGrpSpPr>
                  <a:grpSpLocks noChangeAspect="1"/>
                </p:cNvGrpSpPr>
                <p:nvPr/>
              </p:nvGrpSpPr>
              <p:grpSpPr>
                <a:xfrm rot="2700000">
                  <a:off x="4022196" y="2152225"/>
                  <a:ext cx="45720" cy="152400"/>
                  <a:chOff x="5577828" y="2244740"/>
                  <a:chExt cx="274320" cy="914400"/>
                </a:xfrm>
              </p:grpSpPr>
              <p:sp>
                <p:nvSpPr>
                  <p:cNvPr id="1232" name="Isosceles Triangle 1231"/>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33" name="Oval 1232"/>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796" name="Group 795"/>
              <p:cNvGrpSpPr/>
              <p:nvPr/>
            </p:nvGrpSpPr>
            <p:grpSpPr>
              <a:xfrm>
                <a:off x="4846353" y="7680936"/>
                <a:ext cx="274317" cy="457194"/>
                <a:chOff x="5120669" y="7498053"/>
                <a:chExt cx="274317" cy="457194"/>
              </a:xfrm>
            </p:grpSpPr>
            <p:sp>
              <p:nvSpPr>
                <p:cNvPr id="1223" name="TextBox 1222"/>
                <p:cNvSpPr txBox="1"/>
                <p:nvPr/>
              </p:nvSpPr>
              <p:spPr>
                <a:xfrm>
                  <a:off x="5120669" y="7498053"/>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PT</a:t>
                  </a:r>
                </a:p>
              </p:txBody>
            </p:sp>
            <p:cxnSp>
              <p:nvCxnSpPr>
                <p:cNvPr id="1224" name="Straight Connector 1223"/>
                <p:cNvCxnSpPr/>
                <p:nvPr/>
              </p:nvCxnSpPr>
              <p:spPr>
                <a:xfrm rot="5400000" flipH="1">
                  <a:off x="5150399" y="784782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25" name="Isosceles Triangle 1224"/>
                <p:cNvSpPr/>
                <p:nvPr/>
              </p:nvSpPr>
              <p:spPr>
                <a:xfrm flipH="1" flipV="1">
                  <a:off x="5212105" y="777236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26" name="Isosceles Triangle 1225"/>
                <p:cNvSpPr/>
                <p:nvPr/>
              </p:nvSpPr>
              <p:spPr>
                <a:xfrm flipH="1">
                  <a:off x="5212107" y="7818088"/>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844" name="Group 843"/>
              <p:cNvGrpSpPr/>
              <p:nvPr/>
            </p:nvGrpSpPr>
            <p:grpSpPr>
              <a:xfrm>
                <a:off x="4393501" y="8138127"/>
                <a:ext cx="3653217" cy="1645902"/>
                <a:chOff x="2926133" y="7955248"/>
                <a:chExt cx="3653217" cy="1645902"/>
              </a:xfrm>
            </p:grpSpPr>
            <p:cxnSp>
              <p:nvCxnSpPr>
                <p:cNvPr id="857" name="Straight Connector 856"/>
                <p:cNvCxnSpPr/>
                <p:nvPr/>
              </p:nvCxnSpPr>
              <p:spPr>
                <a:xfrm rot="18900000">
                  <a:off x="3410108" y="8607430"/>
                  <a:ext cx="182880" cy="0"/>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cxnSp>
              <p:nvCxnSpPr>
                <p:cNvPr id="858" name="Straight Connector 857"/>
                <p:cNvCxnSpPr/>
                <p:nvPr/>
              </p:nvCxnSpPr>
              <p:spPr>
                <a:xfrm>
                  <a:off x="3566206" y="8139614"/>
                  <a:ext cx="0" cy="403158"/>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nvGrpSpPr>
                <p:cNvPr id="859" name="Group 858"/>
                <p:cNvGrpSpPr>
                  <a:grpSpLocks noChangeAspect="1"/>
                </p:cNvGrpSpPr>
                <p:nvPr/>
              </p:nvGrpSpPr>
              <p:grpSpPr>
                <a:xfrm rot="18900000">
                  <a:off x="3374166" y="8549604"/>
                  <a:ext cx="137158" cy="274320"/>
                  <a:chOff x="3017537" y="3840480"/>
                  <a:chExt cx="137158" cy="274320"/>
                </a:xfrm>
              </p:grpSpPr>
              <p:sp>
                <p:nvSpPr>
                  <p:cNvPr id="907" name="Rectangle 906"/>
                  <p:cNvSpPr/>
                  <p:nvPr/>
                </p:nvSpPr>
                <p:spPr>
                  <a:xfrm>
                    <a:off x="3017537" y="3886195"/>
                    <a:ext cx="91439" cy="182878"/>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08" name="Rectangle 907"/>
                  <p:cNvSpPr/>
                  <p:nvPr/>
                </p:nvSpPr>
                <p:spPr>
                  <a:xfrm>
                    <a:off x="3108976" y="3840480"/>
                    <a:ext cx="45719" cy="274320"/>
                  </a:xfrm>
                  <a:prstGeom prst="rect">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860" name="Rectangle 859"/>
                <p:cNvSpPr/>
                <p:nvPr/>
              </p:nvSpPr>
              <p:spPr>
                <a:xfrm>
                  <a:off x="2926133" y="8778199"/>
                  <a:ext cx="548634" cy="82295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861" name="Straight Connector 860"/>
                <p:cNvCxnSpPr/>
                <p:nvPr/>
              </p:nvCxnSpPr>
              <p:spPr>
                <a:xfrm>
                  <a:off x="3474767" y="8778199"/>
                  <a:ext cx="0" cy="822951"/>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2" name="Straight Connector 861"/>
                <p:cNvCxnSpPr/>
                <p:nvPr/>
              </p:nvCxnSpPr>
              <p:spPr>
                <a:xfrm>
                  <a:off x="2926133" y="8778199"/>
                  <a:ext cx="0" cy="822951"/>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63" name="Arc 862"/>
                <p:cNvSpPr/>
                <p:nvPr/>
              </p:nvSpPr>
              <p:spPr>
                <a:xfrm>
                  <a:off x="2926133" y="8596809"/>
                  <a:ext cx="548634" cy="365755"/>
                </a:xfrm>
                <a:prstGeom prst="arc">
                  <a:avLst>
                    <a:gd name="adj1" fmla="val 10777592"/>
                    <a:gd name="adj2" fmla="val 100870"/>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864" name="Straight Connector 863"/>
                <p:cNvCxnSpPr/>
                <p:nvPr/>
              </p:nvCxnSpPr>
              <p:spPr>
                <a:xfrm>
                  <a:off x="2926133" y="9601150"/>
                  <a:ext cx="548634"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65" name="Straight Connector 864"/>
                <p:cNvCxnSpPr/>
                <p:nvPr/>
              </p:nvCxnSpPr>
              <p:spPr>
                <a:xfrm>
                  <a:off x="4114837" y="8596809"/>
                  <a:ext cx="640080" cy="0"/>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nvGrpSpPr>
                <p:cNvPr id="866" name="Group 865"/>
                <p:cNvGrpSpPr>
                  <a:grpSpLocks noChangeAspect="1"/>
                </p:cNvGrpSpPr>
                <p:nvPr/>
              </p:nvGrpSpPr>
              <p:grpSpPr>
                <a:xfrm>
                  <a:off x="3931960" y="8139614"/>
                  <a:ext cx="182880" cy="365756"/>
                  <a:chOff x="6217898" y="228635"/>
                  <a:chExt cx="365760" cy="731512"/>
                </a:xfrm>
              </p:grpSpPr>
              <p:cxnSp>
                <p:nvCxnSpPr>
                  <p:cNvPr id="899" name="Straight Connector 898"/>
                  <p:cNvCxnSpPr/>
                  <p:nvPr/>
                </p:nvCxnSpPr>
                <p:spPr>
                  <a:xfrm flipH="1">
                    <a:off x="6400780" y="228635"/>
                    <a:ext cx="1" cy="731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0" name="Straight Connector 899"/>
                  <p:cNvCxnSpPr/>
                  <p:nvPr/>
                </p:nvCxnSpPr>
                <p:spPr>
                  <a:xfrm rot="16200000" flipV="1">
                    <a:off x="6400777" y="502944"/>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01" name="Group 900"/>
                  <p:cNvGrpSpPr/>
                  <p:nvPr/>
                </p:nvGrpSpPr>
                <p:grpSpPr>
                  <a:xfrm>
                    <a:off x="6217921" y="320074"/>
                    <a:ext cx="274298" cy="458437"/>
                    <a:chOff x="6263640" y="320074"/>
                    <a:chExt cx="274298" cy="458437"/>
                  </a:xfrm>
                </p:grpSpPr>
                <p:grpSp>
                  <p:nvGrpSpPr>
                    <p:cNvPr id="902" name="Group 901"/>
                    <p:cNvGrpSpPr/>
                    <p:nvPr/>
                  </p:nvGrpSpPr>
                  <p:grpSpPr>
                    <a:xfrm>
                      <a:off x="6263640" y="320074"/>
                      <a:ext cx="182878" cy="458437"/>
                      <a:chOff x="6217902" y="320074"/>
                      <a:chExt cx="182878" cy="458437"/>
                    </a:xfrm>
                  </p:grpSpPr>
                  <p:cxnSp>
                    <p:nvCxnSpPr>
                      <p:cNvPr id="905" name="Straight Connector 904"/>
                      <p:cNvCxnSpPr/>
                      <p:nvPr/>
                    </p:nvCxnSpPr>
                    <p:spPr>
                      <a:xfrm>
                        <a:off x="6400780" y="320074"/>
                        <a:ext cx="0" cy="45843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6" name="Straight Connector 905"/>
                      <p:cNvCxnSpPr/>
                      <p:nvPr/>
                    </p:nvCxnSpPr>
                    <p:spPr>
                      <a:xfrm flipH="1">
                        <a:off x="6217902" y="320074"/>
                        <a:ext cx="182877" cy="91439"/>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03" name="Rectangle 902"/>
                    <p:cNvSpPr/>
                    <p:nvPr/>
                  </p:nvSpPr>
                  <p:spPr>
                    <a:xfrm>
                      <a:off x="6400779" y="411513"/>
                      <a:ext cx="91440" cy="274310"/>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04" name="Rectangle 903"/>
                    <p:cNvSpPr/>
                    <p:nvPr/>
                  </p:nvSpPr>
                  <p:spPr>
                    <a:xfrm rot="5400000">
                      <a:off x="6469359" y="448056"/>
                      <a:ext cx="91440" cy="45719"/>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cxnSp>
              <p:nvCxnSpPr>
                <p:cNvPr id="867" name="Straight Connector 866"/>
                <p:cNvCxnSpPr/>
                <p:nvPr/>
              </p:nvCxnSpPr>
              <p:spPr>
                <a:xfrm>
                  <a:off x="3566206" y="8413931"/>
                  <a:ext cx="1280146" cy="622"/>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grpSp>
              <p:nvGrpSpPr>
                <p:cNvPr id="868" name="Group 867"/>
                <p:cNvGrpSpPr>
                  <a:grpSpLocks noChangeAspect="1"/>
                </p:cNvGrpSpPr>
                <p:nvPr/>
              </p:nvGrpSpPr>
              <p:grpSpPr>
                <a:xfrm rot="5400000">
                  <a:off x="4206279" y="8368213"/>
                  <a:ext cx="91440" cy="91438"/>
                  <a:chOff x="914440" y="4526267"/>
                  <a:chExt cx="182883" cy="182879"/>
                </a:xfrm>
              </p:grpSpPr>
              <p:grpSp>
                <p:nvGrpSpPr>
                  <p:cNvPr id="895" name="Group 894"/>
                  <p:cNvGrpSpPr/>
                  <p:nvPr/>
                </p:nvGrpSpPr>
                <p:grpSpPr>
                  <a:xfrm>
                    <a:off x="914440" y="4526267"/>
                    <a:ext cx="182883" cy="182879"/>
                    <a:chOff x="914435" y="4160512"/>
                    <a:chExt cx="182883" cy="182879"/>
                  </a:xfrm>
                </p:grpSpPr>
                <p:sp>
                  <p:nvSpPr>
                    <p:cNvPr id="897" name="Isosceles Triangle 896"/>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898" name="Isosceles Triangle 897"/>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896" name="Oval 895"/>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nvGrpSpPr>
                <p:cNvPr id="869" name="Group 868"/>
                <p:cNvGrpSpPr/>
                <p:nvPr/>
              </p:nvGrpSpPr>
              <p:grpSpPr>
                <a:xfrm>
                  <a:off x="4389156" y="8138126"/>
                  <a:ext cx="182872" cy="548632"/>
                  <a:chOff x="3931926" y="3427512"/>
                  <a:chExt cx="182872" cy="548632"/>
                </a:xfrm>
              </p:grpSpPr>
              <p:cxnSp>
                <p:nvCxnSpPr>
                  <p:cNvPr id="889" name="Straight Connector 888"/>
                  <p:cNvCxnSpPr/>
                  <p:nvPr/>
                </p:nvCxnSpPr>
                <p:spPr>
                  <a:xfrm rot="16200000" flipH="1">
                    <a:off x="3657610" y="3701828"/>
                    <a:ext cx="5486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90" name="Group 889"/>
                  <p:cNvGrpSpPr/>
                  <p:nvPr/>
                </p:nvGrpSpPr>
                <p:grpSpPr>
                  <a:xfrm rot="16200000">
                    <a:off x="3933957" y="3656093"/>
                    <a:ext cx="91442" cy="91440"/>
                    <a:chOff x="914435" y="4160512"/>
                    <a:chExt cx="182883" cy="182879"/>
                  </a:xfrm>
                </p:grpSpPr>
                <p:sp>
                  <p:nvSpPr>
                    <p:cNvPr id="893" name="Isosceles Triangle 892"/>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894" name="Isosceles Triangle 893"/>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891" name="Straight Connector 890"/>
                  <p:cNvCxnSpPr>
                    <a:stCxn id="894" idx="0"/>
                    <a:endCxn id="892" idx="2"/>
                  </p:cNvCxnSpPr>
                  <p:nvPr/>
                </p:nvCxnSpPr>
                <p:spPr>
                  <a:xfrm flipV="1">
                    <a:off x="3979678" y="3533897"/>
                    <a:ext cx="0" cy="16791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92" name="Isosceles Triangle 891"/>
                  <p:cNvSpPr/>
                  <p:nvPr/>
                </p:nvSpPr>
                <p:spPr>
                  <a:xfrm rot="5400000">
                    <a:off x="4002263" y="3511311"/>
                    <a:ext cx="89950" cy="135121"/>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870" name="Group 869"/>
                <p:cNvGrpSpPr>
                  <a:grpSpLocks noChangeAspect="1"/>
                </p:cNvGrpSpPr>
                <p:nvPr/>
              </p:nvGrpSpPr>
              <p:grpSpPr>
                <a:xfrm rot="5400000">
                  <a:off x="4572034" y="8368213"/>
                  <a:ext cx="91440" cy="91438"/>
                  <a:chOff x="914440" y="4526267"/>
                  <a:chExt cx="182883" cy="182879"/>
                </a:xfrm>
              </p:grpSpPr>
              <p:grpSp>
                <p:nvGrpSpPr>
                  <p:cNvPr id="885" name="Group 884"/>
                  <p:cNvGrpSpPr/>
                  <p:nvPr/>
                </p:nvGrpSpPr>
                <p:grpSpPr>
                  <a:xfrm>
                    <a:off x="914440" y="4526267"/>
                    <a:ext cx="182883" cy="182879"/>
                    <a:chOff x="914435" y="4160512"/>
                    <a:chExt cx="182883" cy="182879"/>
                  </a:xfrm>
                </p:grpSpPr>
                <p:sp>
                  <p:nvSpPr>
                    <p:cNvPr id="887" name="Isosceles Triangle 886"/>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888" name="Isosceles Triangle 887"/>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886" name="Oval 885"/>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nvGrpSpPr>
                <p:cNvPr id="871" name="Group 870"/>
                <p:cNvGrpSpPr>
                  <a:grpSpLocks noChangeAspect="1"/>
                </p:cNvGrpSpPr>
                <p:nvPr/>
              </p:nvGrpSpPr>
              <p:grpSpPr>
                <a:xfrm rot="5400000">
                  <a:off x="4389156" y="8551094"/>
                  <a:ext cx="91440" cy="91438"/>
                  <a:chOff x="914440" y="4526267"/>
                  <a:chExt cx="182883" cy="182879"/>
                </a:xfrm>
              </p:grpSpPr>
              <p:grpSp>
                <p:nvGrpSpPr>
                  <p:cNvPr id="881" name="Group 880"/>
                  <p:cNvGrpSpPr/>
                  <p:nvPr/>
                </p:nvGrpSpPr>
                <p:grpSpPr>
                  <a:xfrm>
                    <a:off x="914440" y="4526267"/>
                    <a:ext cx="182883" cy="182879"/>
                    <a:chOff x="914435" y="4160512"/>
                    <a:chExt cx="182883" cy="182879"/>
                  </a:xfrm>
                </p:grpSpPr>
                <p:sp>
                  <p:nvSpPr>
                    <p:cNvPr id="883" name="Isosceles Triangle 882"/>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884" name="Isosceles Triangle 883"/>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882" name="Oval 881"/>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cxnSp>
              <p:nvCxnSpPr>
                <p:cNvPr id="872" name="Straight Connector 871"/>
                <p:cNvCxnSpPr/>
                <p:nvPr/>
              </p:nvCxnSpPr>
              <p:spPr>
                <a:xfrm>
                  <a:off x="4114837" y="8414553"/>
                  <a:ext cx="4" cy="183744"/>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cxnSp>
              <p:nvCxnSpPr>
                <p:cNvPr id="873" name="Straight Connector 872"/>
                <p:cNvCxnSpPr/>
                <p:nvPr/>
              </p:nvCxnSpPr>
              <p:spPr>
                <a:xfrm>
                  <a:off x="4754913" y="8413931"/>
                  <a:ext cx="4" cy="183744"/>
                </a:xfrm>
                <a:prstGeom prst="line">
                  <a:avLst/>
                </a:prstGeom>
                <a:ln w="25400" cap="rnd">
                  <a:solidFill>
                    <a:srgbClr val="008FFC"/>
                  </a:solidFill>
                </a:ln>
              </p:spPr>
              <p:style>
                <a:lnRef idx="1">
                  <a:schemeClr val="accent1"/>
                </a:lnRef>
                <a:fillRef idx="0">
                  <a:schemeClr val="accent1"/>
                </a:fillRef>
                <a:effectRef idx="0">
                  <a:schemeClr val="accent1"/>
                </a:effectRef>
                <a:fontRef idx="minor">
                  <a:schemeClr val="tx1"/>
                </a:fontRef>
              </p:style>
            </p:cxnSp>
            <p:sp>
              <p:nvSpPr>
                <p:cNvPr id="874" name="TextBox 873"/>
                <p:cNvSpPr txBox="1"/>
                <p:nvPr/>
              </p:nvSpPr>
              <p:spPr>
                <a:xfrm>
                  <a:off x="4933448" y="8314746"/>
                  <a:ext cx="1645902" cy="646331"/>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Cold water make-up from a back flow preventer</a:t>
                  </a:r>
                </a:p>
              </p:txBody>
            </p:sp>
            <p:cxnSp>
              <p:nvCxnSpPr>
                <p:cNvPr id="875" name="Straight Connector 874"/>
                <p:cNvCxnSpPr/>
                <p:nvPr/>
              </p:nvCxnSpPr>
              <p:spPr>
                <a:xfrm>
                  <a:off x="3566206" y="7955248"/>
                  <a:ext cx="0" cy="167637"/>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76" name="Group 875"/>
                <p:cNvGrpSpPr>
                  <a:grpSpLocks noChangeAspect="1"/>
                </p:cNvGrpSpPr>
                <p:nvPr/>
              </p:nvGrpSpPr>
              <p:grpSpPr>
                <a:xfrm>
                  <a:off x="3520440" y="8138127"/>
                  <a:ext cx="91440" cy="91438"/>
                  <a:chOff x="914440" y="4526267"/>
                  <a:chExt cx="182883" cy="182879"/>
                </a:xfrm>
              </p:grpSpPr>
              <p:grpSp>
                <p:nvGrpSpPr>
                  <p:cNvPr id="877" name="Group 876"/>
                  <p:cNvGrpSpPr/>
                  <p:nvPr/>
                </p:nvGrpSpPr>
                <p:grpSpPr>
                  <a:xfrm>
                    <a:off x="914440" y="4526267"/>
                    <a:ext cx="182883" cy="182879"/>
                    <a:chOff x="914435" y="4160512"/>
                    <a:chExt cx="182883" cy="182879"/>
                  </a:xfrm>
                </p:grpSpPr>
                <p:sp>
                  <p:nvSpPr>
                    <p:cNvPr id="879" name="Isosceles Triangle 878"/>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880" name="Isosceles Triangle 879"/>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878" name="Oval 877"/>
                  <p:cNvSpPr>
                    <a:spLocks noChangeAspect="1"/>
                  </p:cNvSpPr>
                  <p:nvPr/>
                </p:nvSpPr>
                <p:spPr>
                  <a:xfrm>
                    <a:off x="960120" y="4572000"/>
                    <a:ext cx="91440" cy="91440"/>
                  </a:xfrm>
                  <a:prstGeom prst="ellipse">
                    <a:avLst/>
                  </a:prstGeom>
                  <a:solidFill>
                    <a:schemeClr val="bg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sp>
          <p:nvSpPr>
            <p:cNvPr id="849" name="TextBox 848"/>
            <p:cNvSpPr txBox="1"/>
            <p:nvPr/>
          </p:nvSpPr>
          <p:spPr>
            <a:xfrm>
              <a:off x="7148078" y="9319301"/>
              <a:ext cx="1721625" cy="430887"/>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Diaphragm type expansion tank</a:t>
              </a:r>
            </a:p>
          </p:txBody>
        </p:sp>
      </p:grpSp>
      <p:sp>
        <p:nvSpPr>
          <p:cNvPr id="790" name="TextBox 789"/>
          <p:cNvSpPr txBox="1"/>
          <p:nvPr/>
        </p:nvSpPr>
        <p:spPr>
          <a:xfrm>
            <a:off x="1843630" y="7004700"/>
            <a:ext cx="2460689" cy="1292662"/>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Bell and Gossett 2AD-es </a:t>
            </a:r>
          </a:p>
          <a:p>
            <a:r>
              <a:rPr lang="en-US" sz="1400" dirty="0">
                <a:solidFill>
                  <a:schemeClr val="bg1"/>
                </a:solidFill>
                <a:latin typeface="Comic Sans MS" panose="030F0702030302020204" pitchFamily="66" charset="0"/>
              </a:rPr>
              <a:t>87.4 gpm at 45.6 ft.w.c.</a:t>
            </a:r>
          </a:p>
          <a:p>
            <a:r>
              <a:rPr lang="en-US" sz="1400" dirty="0">
                <a:solidFill>
                  <a:schemeClr val="bg1"/>
                </a:solidFill>
                <a:latin typeface="Comic Sans MS" panose="030F0702030302020204" pitchFamily="66" charset="0"/>
              </a:rPr>
              <a:t>75.9% Efficiency</a:t>
            </a:r>
          </a:p>
          <a:p>
            <a:r>
              <a:rPr lang="en-US" sz="1400" dirty="0">
                <a:solidFill>
                  <a:schemeClr val="bg1"/>
                </a:solidFill>
                <a:latin typeface="Comic Sans MS" panose="030F0702030302020204" pitchFamily="66" charset="0"/>
              </a:rPr>
              <a:t>1,750 rpm, 1.3 </a:t>
            </a:r>
            <a:r>
              <a:rPr lang="en-US" sz="1400" dirty="0" err="1">
                <a:solidFill>
                  <a:schemeClr val="bg1"/>
                </a:solidFill>
                <a:latin typeface="Comic Sans MS" panose="030F0702030302020204" pitchFamily="66" charset="0"/>
              </a:rPr>
              <a:t>Bhp</a:t>
            </a:r>
            <a:r>
              <a:rPr lang="en-US" sz="1400" dirty="0">
                <a:solidFill>
                  <a:schemeClr val="bg1"/>
                </a:solidFill>
                <a:latin typeface="Comic Sans MS" panose="030F0702030302020204" pitchFamily="66" charset="0"/>
              </a:rPr>
              <a:t>, 2 </a:t>
            </a:r>
            <a:r>
              <a:rPr lang="en-US" sz="1400" dirty="0" err="1">
                <a:solidFill>
                  <a:schemeClr val="bg1"/>
                </a:solidFill>
                <a:latin typeface="Comic Sans MS" panose="030F0702030302020204" pitchFamily="66" charset="0"/>
              </a:rPr>
              <a:t>hp</a:t>
            </a:r>
            <a:r>
              <a:rPr lang="en-US" sz="1400" dirty="0">
                <a:solidFill>
                  <a:schemeClr val="bg1"/>
                </a:solidFill>
                <a:latin typeface="Comic Sans MS" panose="030F0702030302020204" pitchFamily="66" charset="0"/>
              </a:rPr>
              <a:t> motor</a:t>
            </a:r>
          </a:p>
          <a:p>
            <a:r>
              <a:rPr lang="en-US" sz="1400" dirty="0">
                <a:solidFill>
                  <a:schemeClr val="bg1"/>
                </a:solidFill>
                <a:latin typeface="Comic Sans MS" panose="030F0702030302020204" pitchFamily="66" charset="0"/>
              </a:rPr>
              <a:t>(Typical for each pump)</a:t>
            </a:r>
          </a:p>
        </p:txBody>
      </p:sp>
      <p:grpSp>
        <p:nvGrpSpPr>
          <p:cNvPr id="21" name="Group 20"/>
          <p:cNvGrpSpPr/>
          <p:nvPr/>
        </p:nvGrpSpPr>
        <p:grpSpPr>
          <a:xfrm>
            <a:off x="545759" y="7269476"/>
            <a:ext cx="914390" cy="909638"/>
            <a:chOff x="545759" y="7269476"/>
            <a:chExt cx="914390" cy="909638"/>
          </a:xfrm>
        </p:grpSpPr>
        <p:grpSp>
          <p:nvGrpSpPr>
            <p:cNvPr id="1269" name="Group 1268"/>
            <p:cNvGrpSpPr/>
            <p:nvPr/>
          </p:nvGrpSpPr>
          <p:grpSpPr>
            <a:xfrm>
              <a:off x="957239" y="7269476"/>
              <a:ext cx="502910" cy="274320"/>
              <a:chOff x="3657610" y="2103120"/>
              <a:chExt cx="502910" cy="274320"/>
            </a:xfrm>
          </p:grpSpPr>
          <p:cxnSp>
            <p:nvCxnSpPr>
              <p:cNvPr id="1291" name="Straight Connector 1290"/>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92" name="Isosceles Triangle 1291"/>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93" name="Isosceles Triangle 1292"/>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94" name="Oval 1293"/>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95" name="Group 1294"/>
              <p:cNvGrpSpPr>
                <a:grpSpLocks noChangeAspect="1"/>
              </p:cNvGrpSpPr>
              <p:nvPr/>
            </p:nvGrpSpPr>
            <p:grpSpPr>
              <a:xfrm rot="2700000">
                <a:off x="4022196" y="2152225"/>
                <a:ext cx="45720" cy="152400"/>
                <a:chOff x="5577828" y="2244740"/>
                <a:chExt cx="274320" cy="914400"/>
              </a:xfrm>
            </p:grpSpPr>
            <p:sp>
              <p:nvSpPr>
                <p:cNvPr id="1296" name="Isosceles Triangle 1295"/>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97" name="Oval 1296"/>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1270" name="Group 1269"/>
            <p:cNvGrpSpPr/>
            <p:nvPr/>
          </p:nvGrpSpPr>
          <p:grpSpPr>
            <a:xfrm>
              <a:off x="957239" y="7904794"/>
              <a:ext cx="502910" cy="274320"/>
              <a:chOff x="3657610" y="2103120"/>
              <a:chExt cx="502910" cy="274320"/>
            </a:xfrm>
          </p:grpSpPr>
          <p:cxnSp>
            <p:nvCxnSpPr>
              <p:cNvPr id="1284" name="Straight Connector 1283"/>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85" name="Isosceles Triangle 1284"/>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86" name="Isosceles Triangle 1285"/>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87" name="Oval 1286"/>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88" name="Group 1287"/>
              <p:cNvGrpSpPr>
                <a:grpSpLocks noChangeAspect="1"/>
              </p:cNvGrpSpPr>
              <p:nvPr/>
            </p:nvGrpSpPr>
            <p:grpSpPr>
              <a:xfrm rot="2700000">
                <a:off x="4022196" y="2152225"/>
                <a:ext cx="45720" cy="152400"/>
                <a:chOff x="5577828" y="2244740"/>
                <a:chExt cx="274320" cy="914400"/>
              </a:xfrm>
            </p:grpSpPr>
            <p:sp>
              <p:nvSpPr>
                <p:cNvPr id="1289" name="Isosceles Triangle 1288"/>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90" name="Oval 1289"/>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1272" name="Group 1271"/>
            <p:cNvGrpSpPr/>
            <p:nvPr/>
          </p:nvGrpSpPr>
          <p:grpSpPr>
            <a:xfrm>
              <a:off x="545759" y="7365377"/>
              <a:ext cx="548625" cy="725938"/>
              <a:chOff x="9113796" y="6724708"/>
              <a:chExt cx="548625" cy="725938"/>
            </a:xfrm>
          </p:grpSpPr>
          <p:cxnSp>
            <p:nvCxnSpPr>
              <p:cNvPr id="1273" name="Straight Connector 1272"/>
              <p:cNvCxnSpPr/>
              <p:nvPr/>
            </p:nvCxnSpPr>
            <p:spPr>
              <a:xfrm flipV="1">
                <a:off x="9525262" y="7193950"/>
                <a:ext cx="1" cy="2109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4" name="Straight Connector 1273"/>
              <p:cNvCxnSpPr/>
              <p:nvPr/>
            </p:nvCxnSpPr>
            <p:spPr>
              <a:xfrm flipV="1">
                <a:off x="9525262" y="6767640"/>
                <a:ext cx="0" cy="1800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75" name="TextBox 1274"/>
              <p:cNvSpPr txBox="1"/>
              <p:nvPr/>
            </p:nvSpPr>
            <p:spPr>
              <a:xfrm>
                <a:off x="9388104" y="6947729"/>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DP</a:t>
                </a:r>
              </a:p>
            </p:txBody>
          </p:sp>
          <p:cxnSp>
            <p:nvCxnSpPr>
              <p:cNvPr id="1276" name="Straight Connector 1275"/>
              <p:cNvCxnSpPr/>
              <p:nvPr/>
            </p:nvCxnSpPr>
            <p:spPr>
              <a:xfrm flipH="1" flipV="1">
                <a:off x="9205226" y="6767640"/>
                <a:ext cx="320036" cy="27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7" name="Straight Connector 1276"/>
              <p:cNvCxnSpPr/>
              <p:nvPr/>
            </p:nvCxnSpPr>
            <p:spPr>
              <a:xfrm flipH="1" flipV="1">
                <a:off x="9113796" y="7406613"/>
                <a:ext cx="411467"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78" name="Group 1277"/>
              <p:cNvGrpSpPr/>
              <p:nvPr/>
            </p:nvGrpSpPr>
            <p:grpSpPr>
              <a:xfrm>
                <a:off x="9326863" y="6724708"/>
                <a:ext cx="91439" cy="91442"/>
                <a:chOff x="9593839" y="5294223"/>
                <a:chExt cx="91439" cy="91442"/>
              </a:xfrm>
            </p:grpSpPr>
            <p:sp>
              <p:nvSpPr>
                <p:cNvPr id="1282" name="Isosceles Triangle 1281"/>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83" name="Isosceles Triangle 1282"/>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279" name="Group 1278"/>
              <p:cNvGrpSpPr/>
              <p:nvPr/>
            </p:nvGrpSpPr>
            <p:grpSpPr>
              <a:xfrm>
                <a:off x="9326863" y="7359204"/>
                <a:ext cx="91439" cy="91442"/>
                <a:chOff x="9593839" y="5294223"/>
                <a:chExt cx="91439" cy="91442"/>
              </a:xfrm>
            </p:grpSpPr>
            <p:sp>
              <p:nvSpPr>
                <p:cNvPr id="1280" name="Isosceles Triangle 1279"/>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81" name="Isosceles Triangle 1280"/>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grpSp>
      <p:cxnSp>
        <p:nvCxnSpPr>
          <p:cNvPr id="1262" name="Straight Connector 1261"/>
          <p:cNvCxnSpPr/>
          <p:nvPr/>
        </p:nvCxnSpPr>
        <p:spPr>
          <a:xfrm flipV="1">
            <a:off x="545751" y="7315179"/>
            <a:ext cx="0" cy="731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3" name="Straight Connector 1262"/>
          <p:cNvCxnSpPr/>
          <p:nvPr/>
        </p:nvCxnSpPr>
        <p:spPr>
          <a:xfrm>
            <a:off x="271434" y="7680935"/>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88" name="Group 1187"/>
          <p:cNvGrpSpPr/>
          <p:nvPr/>
        </p:nvGrpSpPr>
        <p:grpSpPr>
          <a:xfrm>
            <a:off x="646200" y="6126473"/>
            <a:ext cx="137159" cy="91439"/>
            <a:chOff x="3657610" y="2788927"/>
            <a:chExt cx="137159" cy="91439"/>
          </a:xfrm>
        </p:grpSpPr>
        <p:cxnSp>
          <p:nvCxnSpPr>
            <p:cNvPr id="1191" name="Straight Connector 119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2" name="Straight Connector 119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3" name="Straight Connector 119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94" name="Straight Connector 119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189" name="TextBox 1188"/>
          <p:cNvSpPr txBox="1"/>
          <p:nvPr/>
        </p:nvSpPr>
        <p:spPr>
          <a:xfrm>
            <a:off x="823072" y="6063131"/>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1190" name="Straight Connector 1189"/>
          <p:cNvCxnSpPr/>
          <p:nvPr/>
        </p:nvCxnSpPr>
        <p:spPr>
          <a:xfrm flipH="1">
            <a:off x="757499" y="6171498"/>
            <a:ext cx="65573" cy="1388"/>
          </a:xfrm>
          <a:prstGeom prst="line">
            <a:avLst/>
          </a:prstGeom>
          <a:noFill/>
          <a:ln w="25400">
            <a:solidFill>
              <a:schemeClr val="bg1">
                <a:lumMod val="75000"/>
              </a:schemeClr>
            </a:solidFill>
          </a:ln>
        </p:spPr>
      </p:cxnSp>
      <p:grpSp>
        <p:nvGrpSpPr>
          <p:cNvPr id="19" name="Group 18"/>
          <p:cNvGrpSpPr/>
          <p:nvPr/>
        </p:nvGrpSpPr>
        <p:grpSpPr>
          <a:xfrm>
            <a:off x="640194" y="3566181"/>
            <a:ext cx="451189" cy="246221"/>
            <a:chOff x="640194" y="3566181"/>
            <a:chExt cx="451189" cy="246221"/>
          </a:xfrm>
        </p:grpSpPr>
        <p:grpSp>
          <p:nvGrpSpPr>
            <p:cNvPr id="1181" name="Group 1180"/>
            <p:cNvGrpSpPr/>
            <p:nvPr/>
          </p:nvGrpSpPr>
          <p:grpSpPr>
            <a:xfrm>
              <a:off x="640194" y="3629523"/>
              <a:ext cx="137159" cy="91439"/>
              <a:chOff x="3657610" y="2788927"/>
              <a:chExt cx="137159" cy="91439"/>
            </a:xfrm>
          </p:grpSpPr>
          <p:cxnSp>
            <p:nvCxnSpPr>
              <p:cNvPr id="1184" name="Straight Connector 1183"/>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5" name="Straight Connector 1184"/>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6" name="Straight Connector 1185"/>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87" name="Straight Connector 1186"/>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182" name="TextBox 1181"/>
            <p:cNvSpPr txBox="1"/>
            <p:nvPr/>
          </p:nvSpPr>
          <p:spPr>
            <a:xfrm>
              <a:off x="817066" y="3566181"/>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1183" name="Straight Connector 1182"/>
            <p:cNvCxnSpPr/>
            <p:nvPr/>
          </p:nvCxnSpPr>
          <p:spPr>
            <a:xfrm flipH="1">
              <a:off x="751493" y="3674548"/>
              <a:ext cx="65573" cy="1388"/>
            </a:xfrm>
            <a:prstGeom prst="line">
              <a:avLst/>
            </a:prstGeom>
            <a:noFill/>
            <a:ln w="25400">
              <a:solidFill>
                <a:schemeClr val="bg1">
                  <a:lumMod val="75000"/>
                </a:schemeClr>
              </a:solidFill>
            </a:ln>
          </p:spPr>
        </p:cxnSp>
      </p:grpSp>
      <p:grpSp>
        <p:nvGrpSpPr>
          <p:cNvPr id="20" name="Group 19"/>
          <p:cNvGrpSpPr/>
          <p:nvPr/>
        </p:nvGrpSpPr>
        <p:grpSpPr>
          <a:xfrm>
            <a:off x="640193" y="3903840"/>
            <a:ext cx="685798" cy="91439"/>
            <a:chOff x="640193" y="3903840"/>
            <a:chExt cx="685798" cy="91439"/>
          </a:xfrm>
        </p:grpSpPr>
        <p:grpSp>
          <p:nvGrpSpPr>
            <p:cNvPr id="1171" name="Group 1170"/>
            <p:cNvGrpSpPr/>
            <p:nvPr/>
          </p:nvGrpSpPr>
          <p:grpSpPr>
            <a:xfrm>
              <a:off x="731632" y="3903840"/>
              <a:ext cx="594359" cy="91439"/>
              <a:chOff x="3657610" y="2788927"/>
              <a:chExt cx="594359" cy="91439"/>
            </a:xfrm>
          </p:grpSpPr>
          <p:sp>
            <p:nvSpPr>
              <p:cNvPr id="1177" name="Rectangle 1176"/>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178" name="Straight Connector 1177"/>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79" name="Oval 1178"/>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180" name="Straight Connector 1179"/>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72" name="Group 1171"/>
            <p:cNvGrpSpPr/>
            <p:nvPr/>
          </p:nvGrpSpPr>
          <p:grpSpPr>
            <a:xfrm>
              <a:off x="640193" y="3903840"/>
              <a:ext cx="137159" cy="91439"/>
              <a:chOff x="3657610" y="2788927"/>
              <a:chExt cx="137159" cy="91439"/>
            </a:xfrm>
          </p:grpSpPr>
          <p:cxnSp>
            <p:nvCxnSpPr>
              <p:cNvPr id="1173" name="Straight Connector 1172"/>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74" name="Straight Connector 1173"/>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75" name="Straight Connector 1174"/>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76" name="Straight Connector 1175"/>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161" name="Group 1160"/>
          <p:cNvGrpSpPr/>
          <p:nvPr/>
        </p:nvGrpSpPr>
        <p:grpSpPr>
          <a:xfrm>
            <a:off x="731632" y="5760717"/>
            <a:ext cx="594359" cy="91439"/>
            <a:chOff x="3657610" y="2788927"/>
            <a:chExt cx="594359" cy="91439"/>
          </a:xfrm>
        </p:grpSpPr>
        <p:sp>
          <p:nvSpPr>
            <p:cNvPr id="1167" name="Rectangle 1166"/>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168" name="Straight Connector 1167"/>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69" name="Oval 1168"/>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170" name="Straight Connector 1169"/>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62" name="Group 1161"/>
          <p:cNvGrpSpPr/>
          <p:nvPr/>
        </p:nvGrpSpPr>
        <p:grpSpPr>
          <a:xfrm>
            <a:off x="640193" y="5760717"/>
            <a:ext cx="137159" cy="91439"/>
            <a:chOff x="3657610" y="2788927"/>
            <a:chExt cx="137159" cy="91439"/>
          </a:xfrm>
        </p:grpSpPr>
        <p:cxnSp>
          <p:nvCxnSpPr>
            <p:cNvPr id="1163" name="Straight Connector 1162"/>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4" name="Straight Connector 1163"/>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5" name="Straight Connector 1164"/>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6" name="Straight Connector 1165"/>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299" name="TextBox 1298"/>
          <p:cNvSpPr txBox="1"/>
          <p:nvPr/>
        </p:nvSpPr>
        <p:spPr>
          <a:xfrm>
            <a:off x="12354493" y="3840498"/>
            <a:ext cx="2800814"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1</a:t>
            </a:r>
            <a:r>
              <a:rPr lang="en-US" sz="1400" baseline="30000" dirty="0">
                <a:solidFill>
                  <a:schemeClr val="bg1"/>
                </a:solidFill>
                <a:latin typeface="Comic Sans MS" panose="030F0702030302020204" pitchFamily="66" charset="0"/>
              </a:rPr>
              <a:t>st</a:t>
            </a:r>
            <a:r>
              <a:rPr lang="en-US" sz="1400" dirty="0">
                <a:solidFill>
                  <a:schemeClr val="bg1"/>
                </a:solidFill>
                <a:latin typeface="Comic Sans MS" panose="030F0702030302020204" pitchFamily="66" charset="0"/>
              </a:rPr>
              <a:t> Floor Finned Tube Radiation</a:t>
            </a:r>
          </a:p>
        </p:txBody>
      </p:sp>
      <p:grpSp>
        <p:nvGrpSpPr>
          <p:cNvPr id="26" name="Group 25"/>
          <p:cNvGrpSpPr/>
          <p:nvPr/>
        </p:nvGrpSpPr>
        <p:grpSpPr>
          <a:xfrm>
            <a:off x="900123" y="365816"/>
            <a:ext cx="14278871" cy="2011658"/>
            <a:chOff x="900123" y="365816"/>
            <a:chExt cx="14278871" cy="2011658"/>
          </a:xfrm>
        </p:grpSpPr>
        <p:grpSp>
          <p:nvGrpSpPr>
            <p:cNvPr id="17" name="Group 16"/>
            <p:cNvGrpSpPr/>
            <p:nvPr/>
          </p:nvGrpSpPr>
          <p:grpSpPr>
            <a:xfrm>
              <a:off x="6720834" y="554004"/>
              <a:ext cx="1988531" cy="215444"/>
              <a:chOff x="6720834" y="554004"/>
              <a:chExt cx="1988531" cy="215444"/>
            </a:xfrm>
          </p:grpSpPr>
          <p:grpSp>
            <p:nvGrpSpPr>
              <p:cNvPr id="1411" name="Group 1410"/>
              <p:cNvGrpSpPr/>
              <p:nvPr/>
            </p:nvGrpSpPr>
            <p:grpSpPr>
              <a:xfrm>
                <a:off x="6720834" y="570287"/>
                <a:ext cx="548640" cy="182878"/>
                <a:chOff x="731562" y="1600241"/>
                <a:chExt cx="548640" cy="182878"/>
              </a:xfrm>
            </p:grpSpPr>
            <p:cxnSp>
              <p:nvCxnSpPr>
                <p:cNvPr id="1413" name="Straight Connector 1412"/>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4" name="Straight Connector 1413"/>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5" name="Straight Connector 1414"/>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6" name="Straight Connector 1415"/>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17" name="Straight Connector 1416"/>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418" name="Oval 1417"/>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412" name="TextBox 1411"/>
              <p:cNvSpPr txBox="1"/>
              <p:nvPr/>
            </p:nvSpPr>
            <p:spPr>
              <a:xfrm>
                <a:off x="7449405" y="554004"/>
                <a:ext cx="1259960"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Butterfly valve</a:t>
                </a:r>
              </a:p>
            </p:txBody>
          </p:sp>
        </p:grpSp>
        <p:sp>
          <p:nvSpPr>
            <p:cNvPr id="1301" name="TextBox 1300"/>
            <p:cNvSpPr txBox="1"/>
            <p:nvPr/>
          </p:nvSpPr>
          <p:spPr>
            <a:xfrm>
              <a:off x="900123" y="365816"/>
              <a:ext cx="2918200" cy="1805057"/>
            </a:xfrm>
            <a:prstGeom prst="rect">
              <a:avLst/>
            </a:prstGeom>
            <a:solidFill>
              <a:schemeClr val="tx1">
                <a:alpha val="50000"/>
              </a:schemeClr>
            </a:solidFill>
          </p:spPr>
          <p:txBody>
            <a:bodyPr wrap="square" lIns="0" tIns="0" rIns="0" bIns="0" rtlCol="0" anchor="ctr" anchorCtr="0">
              <a:noAutofit/>
            </a:bodyPr>
            <a:lstStyle/>
            <a:p>
              <a:r>
                <a:rPr lang="en-US" sz="2000" dirty="0">
                  <a:solidFill>
                    <a:srgbClr val="00B050"/>
                  </a:solidFill>
                </a:rPr>
                <a:t>Bureaucratic Affairs</a:t>
              </a:r>
            </a:p>
            <a:p>
              <a:r>
                <a:rPr lang="en-US" sz="1400" dirty="0">
                  <a:solidFill>
                    <a:schemeClr val="bg1"/>
                  </a:solidFill>
                  <a:latin typeface="Comic Sans MS" panose="030F0702030302020204" pitchFamily="66" charset="0"/>
                </a:rPr>
                <a:t>Heating Hot Water System</a:t>
              </a:r>
            </a:p>
            <a:p>
              <a:r>
                <a:rPr lang="en-US" sz="1400" dirty="0">
                  <a:solidFill>
                    <a:schemeClr val="bg1"/>
                  </a:solidFill>
                  <a:latin typeface="Comic Sans MS" panose="030F0702030302020204" pitchFamily="66" charset="0"/>
                </a:rPr>
                <a:t>Page 1</a:t>
              </a:r>
            </a:p>
            <a:p>
              <a:r>
                <a:rPr lang="en-US" sz="1400" dirty="0">
                  <a:solidFill>
                    <a:schemeClr val="bg1"/>
                  </a:solidFill>
                  <a:latin typeface="Comic Sans MS" panose="030F0702030302020204" pitchFamily="66" charset="0"/>
                </a:rPr>
                <a:t>2016-11-24</a:t>
              </a:r>
            </a:p>
            <a:p>
              <a:r>
                <a:rPr lang="en-US" sz="1400" dirty="0">
                  <a:solidFill>
                    <a:schemeClr val="bg1"/>
                  </a:solidFill>
                  <a:latin typeface="Comic Sans MS" panose="030F0702030302020204" pitchFamily="66" charset="0"/>
                </a:rPr>
                <a:t>Drawn By – DAS</a:t>
              </a:r>
            </a:p>
            <a:p>
              <a:r>
                <a:rPr lang="en-US" sz="1400" dirty="0">
                  <a:solidFill>
                    <a:schemeClr val="bg1"/>
                  </a:solidFill>
                  <a:latin typeface="Comic Sans MS" panose="030F0702030302020204" pitchFamily="66" charset="0"/>
                  <a:hlinkClick r:id="rId3" action="ppaction://hlinkpres?slideindex=3&amp;slidetitle=Logic Diagram Exercise - Overview"/>
                </a:rPr>
                <a:t>Click Here to Return to the Exercise Description</a:t>
              </a:r>
              <a:endParaRPr lang="en-US" sz="1400" dirty="0">
                <a:solidFill>
                  <a:schemeClr val="bg1"/>
                </a:solidFill>
                <a:latin typeface="Comic Sans MS" panose="030F0702030302020204" pitchFamily="66" charset="0"/>
              </a:endParaRPr>
            </a:p>
          </p:txBody>
        </p:sp>
        <p:grpSp>
          <p:nvGrpSpPr>
            <p:cNvPr id="1302" name="Group 1301"/>
            <p:cNvGrpSpPr/>
            <p:nvPr/>
          </p:nvGrpSpPr>
          <p:grpSpPr>
            <a:xfrm>
              <a:off x="4314135" y="1072476"/>
              <a:ext cx="2356430" cy="365749"/>
              <a:chOff x="3827698" y="747838"/>
              <a:chExt cx="2356430" cy="365749"/>
            </a:xfrm>
          </p:grpSpPr>
          <p:grpSp>
            <p:nvGrpSpPr>
              <p:cNvPr id="1431" name="Group 1430"/>
              <p:cNvGrpSpPr/>
              <p:nvPr/>
            </p:nvGrpSpPr>
            <p:grpSpPr>
              <a:xfrm rot="16200000">
                <a:off x="3781983" y="793553"/>
                <a:ext cx="365749" cy="274320"/>
                <a:chOff x="3657610" y="5029200"/>
                <a:chExt cx="365749" cy="274320"/>
              </a:xfrm>
            </p:grpSpPr>
            <p:grpSp>
              <p:nvGrpSpPr>
                <p:cNvPr id="1433" name="Group 1432"/>
                <p:cNvGrpSpPr/>
                <p:nvPr/>
              </p:nvGrpSpPr>
              <p:grpSpPr>
                <a:xfrm>
                  <a:off x="3657610" y="5074901"/>
                  <a:ext cx="182883" cy="182879"/>
                  <a:chOff x="914435" y="4160512"/>
                  <a:chExt cx="182883" cy="182879"/>
                </a:xfrm>
              </p:grpSpPr>
              <p:sp>
                <p:nvSpPr>
                  <p:cNvPr id="1438" name="Isosceles Triangle 1437"/>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439" name="Isosceles Triangle 1438"/>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1434" name="Straight Connector 1433"/>
                <p:cNvCxnSpPr>
                  <a:stCxn id="1439"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35" name="Group 1434"/>
                <p:cNvGrpSpPr>
                  <a:grpSpLocks noChangeAspect="1"/>
                </p:cNvGrpSpPr>
                <p:nvPr/>
              </p:nvGrpSpPr>
              <p:grpSpPr>
                <a:xfrm>
                  <a:off x="3749040" y="5029200"/>
                  <a:ext cx="274319" cy="274320"/>
                  <a:chOff x="3794760" y="5074900"/>
                  <a:chExt cx="182880" cy="182881"/>
                </a:xfrm>
              </p:grpSpPr>
              <p:sp>
                <p:nvSpPr>
                  <p:cNvPr id="1436" name="Arc 1435"/>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437" name="Straight Connector 1436"/>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432" name="TextBox 1431"/>
              <p:cNvSpPr txBox="1"/>
              <p:nvPr/>
            </p:nvSpPr>
            <p:spPr>
              <a:xfrm>
                <a:off x="4367925" y="822992"/>
                <a:ext cx="1816203"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Two way control valve</a:t>
                </a:r>
              </a:p>
            </p:txBody>
          </p:sp>
        </p:grpSp>
        <p:grpSp>
          <p:nvGrpSpPr>
            <p:cNvPr id="24" name="Group 23"/>
            <p:cNvGrpSpPr/>
            <p:nvPr/>
          </p:nvGrpSpPr>
          <p:grpSpPr>
            <a:xfrm>
              <a:off x="4359853" y="1525810"/>
              <a:ext cx="1590962" cy="548634"/>
              <a:chOff x="4359853" y="1525810"/>
              <a:chExt cx="1590962" cy="548634"/>
            </a:xfrm>
          </p:grpSpPr>
          <p:grpSp>
            <p:nvGrpSpPr>
              <p:cNvPr id="1419" name="Group 1418"/>
              <p:cNvGrpSpPr/>
              <p:nvPr/>
            </p:nvGrpSpPr>
            <p:grpSpPr>
              <a:xfrm rot="16200000">
                <a:off x="4176976" y="1708687"/>
                <a:ext cx="548634" cy="182879"/>
                <a:chOff x="731562" y="5074901"/>
                <a:chExt cx="548634" cy="182879"/>
              </a:xfrm>
            </p:grpSpPr>
            <p:cxnSp>
              <p:nvCxnSpPr>
                <p:cNvPr id="1421" name="Straight Connector 1420"/>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22" name="Group 1421"/>
                <p:cNvGrpSpPr/>
                <p:nvPr/>
              </p:nvGrpSpPr>
              <p:grpSpPr>
                <a:xfrm>
                  <a:off x="914440" y="5074901"/>
                  <a:ext cx="197266" cy="182879"/>
                  <a:chOff x="914440" y="5074901"/>
                  <a:chExt cx="197266" cy="182879"/>
                </a:xfrm>
              </p:grpSpPr>
              <p:grpSp>
                <p:nvGrpSpPr>
                  <p:cNvPr id="1423" name="Group 1422"/>
                  <p:cNvGrpSpPr/>
                  <p:nvPr/>
                </p:nvGrpSpPr>
                <p:grpSpPr>
                  <a:xfrm>
                    <a:off x="1020267" y="5120640"/>
                    <a:ext cx="91439" cy="91439"/>
                    <a:chOff x="1158273" y="5166341"/>
                    <a:chExt cx="91439" cy="91439"/>
                  </a:xfrm>
                </p:grpSpPr>
                <p:cxnSp>
                  <p:nvCxnSpPr>
                    <p:cNvPr id="1429" name="Straight Connector 1428"/>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30" name="Straight Connector 1429"/>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424" name="Group 1423"/>
                  <p:cNvGrpSpPr/>
                  <p:nvPr/>
                </p:nvGrpSpPr>
                <p:grpSpPr>
                  <a:xfrm>
                    <a:off x="914440" y="5074901"/>
                    <a:ext cx="182883" cy="182879"/>
                    <a:chOff x="914435" y="4160512"/>
                    <a:chExt cx="182883" cy="182879"/>
                  </a:xfrm>
                </p:grpSpPr>
                <p:sp>
                  <p:nvSpPr>
                    <p:cNvPr id="1427" name="Isosceles Triangle 142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428" name="Isosceles Triangle 142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425" name="Oval 1424"/>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426" name="Straight Connector 1425"/>
                  <p:cNvCxnSpPr>
                    <a:stCxn id="1425" idx="2"/>
                    <a:endCxn id="1425"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1420" name="TextBox 1419"/>
              <p:cNvSpPr txBox="1"/>
              <p:nvPr/>
            </p:nvSpPr>
            <p:spPr>
              <a:xfrm>
                <a:off x="4854361" y="1692405"/>
                <a:ext cx="1096454"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Balance valve</a:t>
                </a:r>
              </a:p>
            </p:txBody>
          </p:sp>
        </p:grpSp>
        <p:grpSp>
          <p:nvGrpSpPr>
            <p:cNvPr id="1305" name="Group 1304"/>
            <p:cNvGrpSpPr/>
            <p:nvPr/>
          </p:nvGrpSpPr>
          <p:grpSpPr>
            <a:xfrm>
              <a:off x="6720834" y="928844"/>
              <a:ext cx="1691976" cy="215444"/>
              <a:chOff x="6234398" y="604207"/>
              <a:chExt cx="1691976" cy="215444"/>
            </a:xfrm>
          </p:grpSpPr>
          <p:grpSp>
            <p:nvGrpSpPr>
              <p:cNvPr id="1403" name="Group 1402"/>
              <p:cNvGrpSpPr/>
              <p:nvPr/>
            </p:nvGrpSpPr>
            <p:grpSpPr>
              <a:xfrm>
                <a:off x="6234398" y="609059"/>
                <a:ext cx="548640" cy="205740"/>
                <a:chOff x="914435" y="2057413"/>
                <a:chExt cx="548640" cy="205740"/>
              </a:xfrm>
            </p:grpSpPr>
            <p:cxnSp>
              <p:nvCxnSpPr>
                <p:cNvPr id="1405" name="Straight Connector 1404"/>
                <p:cNvCxnSpPr/>
                <p:nvPr/>
              </p:nvCxnSpPr>
              <p:spPr>
                <a:xfrm>
                  <a:off x="914435" y="2148854"/>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6" name="Straight Connector 1405"/>
                <p:cNvCxnSpPr/>
                <p:nvPr/>
              </p:nvCxnSpPr>
              <p:spPr>
                <a:xfrm>
                  <a:off x="1097313" y="2240293"/>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7" name="Straight Connector 1406"/>
                <p:cNvCxnSpPr/>
                <p:nvPr/>
              </p:nvCxnSpPr>
              <p:spPr>
                <a:xfrm>
                  <a:off x="1097313" y="2057414"/>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08" name="Straight Connector 1407"/>
                <p:cNvCxnSpPr/>
                <p:nvPr/>
              </p:nvCxnSpPr>
              <p:spPr>
                <a:xfrm flipV="1">
                  <a:off x="1097313" y="2057415"/>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409" name="Oval 1408"/>
                <p:cNvSpPr>
                  <a:spLocks noChangeAspect="1"/>
                </p:cNvSpPr>
                <p:nvPr/>
              </p:nvSpPr>
              <p:spPr>
                <a:xfrm>
                  <a:off x="1074453" y="2217433"/>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410" name="Straight Connector 1409"/>
                <p:cNvCxnSpPr/>
                <p:nvPr/>
              </p:nvCxnSpPr>
              <p:spPr>
                <a:xfrm flipV="1">
                  <a:off x="1405118" y="2057413"/>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grpSp>
          <p:sp>
            <p:nvSpPr>
              <p:cNvPr id="1404" name="TextBox 1403"/>
              <p:cNvSpPr txBox="1"/>
              <p:nvPr/>
            </p:nvSpPr>
            <p:spPr>
              <a:xfrm>
                <a:off x="6962969" y="604207"/>
                <a:ext cx="963405"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Check valve</a:t>
                </a:r>
              </a:p>
            </p:txBody>
          </p:sp>
        </p:grpSp>
        <p:grpSp>
          <p:nvGrpSpPr>
            <p:cNvPr id="25" name="Group 24"/>
            <p:cNvGrpSpPr/>
            <p:nvPr/>
          </p:nvGrpSpPr>
          <p:grpSpPr>
            <a:xfrm>
              <a:off x="4359154" y="2162030"/>
              <a:ext cx="1264648" cy="215444"/>
              <a:chOff x="4359154" y="2162030"/>
              <a:chExt cx="1264648" cy="215444"/>
            </a:xfrm>
          </p:grpSpPr>
          <p:grpSp>
            <p:nvGrpSpPr>
              <p:cNvPr id="1552" name="Group 1551"/>
              <p:cNvGrpSpPr/>
              <p:nvPr/>
            </p:nvGrpSpPr>
            <p:grpSpPr>
              <a:xfrm>
                <a:off x="4359154" y="2164466"/>
                <a:ext cx="182883" cy="182879"/>
                <a:chOff x="914440" y="4526267"/>
                <a:chExt cx="182883" cy="182879"/>
              </a:xfrm>
            </p:grpSpPr>
            <p:grpSp>
              <p:nvGrpSpPr>
                <p:cNvPr id="1553" name="Group 1552"/>
                <p:cNvGrpSpPr/>
                <p:nvPr/>
              </p:nvGrpSpPr>
              <p:grpSpPr>
                <a:xfrm>
                  <a:off x="914440" y="4526267"/>
                  <a:ext cx="182883" cy="182879"/>
                  <a:chOff x="914435" y="4160512"/>
                  <a:chExt cx="182883" cy="182879"/>
                </a:xfrm>
              </p:grpSpPr>
              <p:sp>
                <p:nvSpPr>
                  <p:cNvPr id="1555" name="Isosceles Triangle 1554"/>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556" name="Isosceles Triangle 1555"/>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554" name="Oval 1553"/>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98" name="TextBox 1397"/>
              <p:cNvSpPr txBox="1"/>
              <p:nvPr/>
            </p:nvSpPr>
            <p:spPr>
              <a:xfrm>
                <a:off x="4854361" y="2162030"/>
                <a:ext cx="769441"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Ball valve</a:t>
                </a:r>
              </a:p>
            </p:txBody>
          </p:sp>
        </p:grpSp>
        <p:grpSp>
          <p:nvGrpSpPr>
            <p:cNvPr id="1307" name="Group 1306"/>
            <p:cNvGrpSpPr/>
            <p:nvPr/>
          </p:nvGrpSpPr>
          <p:grpSpPr>
            <a:xfrm>
              <a:off x="6903717" y="1303686"/>
              <a:ext cx="2509366" cy="548632"/>
              <a:chOff x="6417282" y="979049"/>
              <a:chExt cx="2509366" cy="548632"/>
            </a:xfrm>
          </p:grpSpPr>
          <p:grpSp>
            <p:nvGrpSpPr>
              <p:cNvPr id="1389" name="Group 1388"/>
              <p:cNvGrpSpPr/>
              <p:nvPr/>
            </p:nvGrpSpPr>
            <p:grpSpPr>
              <a:xfrm>
                <a:off x="6417282" y="979049"/>
                <a:ext cx="182872" cy="548632"/>
                <a:chOff x="3931926" y="3427512"/>
                <a:chExt cx="182872" cy="548632"/>
              </a:xfrm>
            </p:grpSpPr>
            <p:cxnSp>
              <p:nvCxnSpPr>
                <p:cNvPr id="1391" name="Straight Connector 1390"/>
                <p:cNvCxnSpPr/>
                <p:nvPr/>
              </p:nvCxnSpPr>
              <p:spPr>
                <a:xfrm rot="16200000" flipH="1">
                  <a:off x="3657610" y="3701828"/>
                  <a:ext cx="5486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92" name="Group 1391"/>
                <p:cNvGrpSpPr/>
                <p:nvPr/>
              </p:nvGrpSpPr>
              <p:grpSpPr>
                <a:xfrm rot="16200000">
                  <a:off x="3933957" y="3656093"/>
                  <a:ext cx="91442" cy="91440"/>
                  <a:chOff x="914435" y="4160512"/>
                  <a:chExt cx="182883" cy="182879"/>
                </a:xfrm>
              </p:grpSpPr>
              <p:sp>
                <p:nvSpPr>
                  <p:cNvPr id="1395" name="Isosceles Triangle 1394"/>
                  <p:cNvSpPr/>
                  <p:nvPr/>
                </p:nvSpPr>
                <p:spPr>
                  <a:xfrm flipV="1">
                    <a:off x="914438" y="4160512"/>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96" name="Isosceles Triangle 1395"/>
                  <p:cNvSpPr/>
                  <p:nvPr/>
                </p:nvSpPr>
                <p:spPr>
                  <a:xfrm>
                    <a:off x="914435" y="4251951"/>
                    <a:ext cx="182880" cy="9144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1393" name="Straight Connector 1392"/>
                <p:cNvCxnSpPr>
                  <a:stCxn id="1396" idx="0"/>
                  <a:endCxn id="1394" idx="2"/>
                </p:cNvCxnSpPr>
                <p:nvPr/>
              </p:nvCxnSpPr>
              <p:spPr>
                <a:xfrm flipV="1">
                  <a:off x="3979678" y="3533897"/>
                  <a:ext cx="0" cy="16791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394" name="Isosceles Triangle 1393"/>
                <p:cNvSpPr/>
                <p:nvPr/>
              </p:nvSpPr>
              <p:spPr>
                <a:xfrm rot="5400000">
                  <a:off x="4002263" y="3511311"/>
                  <a:ext cx="89950" cy="135121"/>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390" name="TextBox 1389"/>
              <p:cNvSpPr txBox="1"/>
              <p:nvPr/>
            </p:nvSpPr>
            <p:spPr>
              <a:xfrm>
                <a:off x="6962969" y="1145643"/>
                <a:ext cx="1963679"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Pressure reducing valve</a:t>
                </a:r>
              </a:p>
            </p:txBody>
          </p:sp>
        </p:grpSp>
        <p:grpSp>
          <p:nvGrpSpPr>
            <p:cNvPr id="1308" name="Group 1307"/>
            <p:cNvGrpSpPr/>
            <p:nvPr/>
          </p:nvGrpSpPr>
          <p:grpSpPr>
            <a:xfrm>
              <a:off x="6903714" y="2011718"/>
              <a:ext cx="2267316" cy="365756"/>
              <a:chOff x="6417278" y="1687080"/>
              <a:chExt cx="2267316" cy="365756"/>
            </a:xfrm>
          </p:grpSpPr>
          <p:grpSp>
            <p:nvGrpSpPr>
              <p:cNvPr id="1379" name="Group 1378"/>
              <p:cNvGrpSpPr>
                <a:grpSpLocks noChangeAspect="1"/>
              </p:cNvGrpSpPr>
              <p:nvPr/>
            </p:nvGrpSpPr>
            <p:grpSpPr>
              <a:xfrm>
                <a:off x="6417278" y="1687080"/>
                <a:ext cx="182880" cy="365756"/>
                <a:chOff x="6217898" y="228635"/>
                <a:chExt cx="365760" cy="731512"/>
              </a:xfrm>
            </p:grpSpPr>
            <p:cxnSp>
              <p:nvCxnSpPr>
                <p:cNvPr id="1381" name="Straight Connector 1380"/>
                <p:cNvCxnSpPr/>
                <p:nvPr/>
              </p:nvCxnSpPr>
              <p:spPr>
                <a:xfrm flipH="1">
                  <a:off x="6400780" y="228635"/>
                  <a:ext cx="1" cy="731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2" name="Straight Connector 1381"/>
                <p:cNvCxnSpPr/>
                <p:nvPr/>
              </p:nvCxnSpPr>
              <p:spPr>
                <a:xfrm rot="16200000" flipV="1">
                  <a:off x="6400777" y="502944"/>
                  <a:ext cx="2" cy="365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83" name="Group 1382"/>
                <p:cNvGrpSpPr/>
                <p:nvPr/>
              </p:nvGrpSpPr>
              <p:grpSpPr>
                <a:xfrm>
                  <a:off x="6217921" y="320074"/>
                  <a:ext cx="274298" cy="458437"/>
                  <a:chOff x="6263640" y="320074"/>
                  <a:chExt cx="274298" cy="458437"/>
                </a:xfrm>
              </p:grpSpPr>
              <p:grpSp>
                <p:nvGrpSpPr>
                  <p:cNvPr id="1384" name="Group 1383"/>
                  <p:cNvGrpSpPr/>
                  <p:nvPr/>
                </p:nvGrpSpPr>
                <p:grpSpPr>
                  <a:xfrm>
                    <a:off x="6263640" y="320074"/>
                    <a:ext cx="182878" cy="458437"/>
                    <a:chOff x="6217902" y="320074"/>
                    <a:chExt cx="182878" cy="458437"/>
                  </a:xfrm>
                </p:grpSpPr>
                <p:cxnSp>
                  <p:nvCxnSpPr>
                    <p:cNvPr id="1387" name="Straight Connector 1386"/>
                    <p:cNvCxnSpPr/>
                    <p:nvPr/>
                  </p:nvCxnSpPr>
                  <p:spPr>
                    <a:xfrm>
                      <a:off x="6400780" y="320074"/>
                      <a:ext cx="0" cy="458437"/>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88" name="Straight Connector 1387"/>
                    <p:cNvCxnSpPr/>
                    <p:nvPr/>
                  </p:nvCxnSpPr>
                  <p:spPr>
                    <a:xfrm flipH="1">
                      <a:off x="6217902" y="320074"/>
                      <a:ext cx="182877" cy="91439"/>
                    </a:xfrm>
                    <a:prstGeom prst="lin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85" name="Rectangle 1384"/>
                  <p:cNvSpPr/>
                  <p:nvPr/>
                </p:nvSpPr>
                <p:spPr>
                  <a:xfrm>
                    <a:off x="6400779" y="411513"/>
                    <a:ext cx="91440" cy="274310"/>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86" name="Rectangle 1385"/>
                  <p:cNvSpPr/>
                  <p:nvPr/>
                </p:nvSpPr>
                <p:spPr>
                  <a:xfrm rot="5400000">
                    <a:off x="6469359" y="448056"/>
                    <a:ext cx="91440" cy="45719"/>
                  </a:xfrm>
                  <a:prstGeom prst="rect">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sp>
            <p:nvSpPr>
              <p:cNvPr id="1380" name="TextBox 1379"/>
              <p:cNvSpPr txBox="1"/>
              <p:nvPr/>
            </p:nvSpPr>
            <p:spPr>
              <a:xfrm>
                <a:off x="6962969" y="1762236"/>
                <a:ext cx="1721625"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Pressure relief valve</a:t>
                </a:r>
              </a:p>
            </p:txBody>
          </p:sp>
        </p:grpSp>
        <p:grpSp>
          <p:nvGrpSpPr>
            <p:cNvPr id="1309" name="Group 1308"/>
            <p:cNvGrpSpPr/>
            <p:nvPr/>
          </p:nvGrpSpPr>
          <p:grpSpPr>
            <a:xfrm>
              <a:off x="4268419" y="554003"/>
              <a:ext cx="2307568" cy="430887"/>
              <a:chOff x="3781982" y="229365"/>
              <a:chExt cx="2307568" cy="430887"/>
            </a:xfrm>
          </p:grpSpPr>
          <p:sp>
            <p:nvSpPr>
              <p:cNvPr id="1370" name="TextBox 1369"/>
              <p:cNvSpPr txBox="1"/>
              <p:nvPr/>
            </p:nvSpPr>
            <p:spPr>
              <a:xfrm>
                <a:off x="4367925" y="229365"/>
                <a:ext cx="1721625" cy="430887"/>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Three way control valve</a:t>
                </a:r>
              </a:p>
            </p:txBody>
          </p:sp>
          <p:grpSp>
            <p:nvGrpSpPr>
              <p:cNvPr id="1371" name="Group 1370"/>
              <p:cNvGrpSpPr/>
              <p:nvPr/>
            </p:nvGrpSpPr>
            <p:grpSpPr>
              <a:xfrm flipH="1">
                <a:off x="3781982" y="307648"/>
                <a:ext cx="365750" cy="274320"/>
                <a:chOff x="3657609" y="5669280"/>
                <a:chExt cx="365750" cy="274320"/>
              </a:xfrm>
            </p:grpSpPr>
            <p:sp>
              <p:nvSpPr>
                <p:cNvPr id="1372" name="Isosceles Triangle 1371"/>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73" name="Isosceles Triangle 1372"/>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374" name="Straight Connector 1373"/>
                <p:cNvCxnSpPr>
                  <a:stCxn id="1373"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75" name="Group 1374"/>
                <p:cNvGrpSpPr>
                  <a:grpSpLocks noChangeAspect="1"/>
                </p:cNvGrpSpPr>
                <p:nvPr/>
              </p:nvGrpSpPr>
              <p:grpSpPr>
                <a:xfrm>
                  <a:off x="3749040" y="5669280"/>
                  <a:ext cx="274319" cy="274320"/>
                  <a:chOff x="3794760" y="5074900"/>
                  <a:chExt cx="182880" cy="182881"/>
                </a:xfrm>
              </p:grpSpPr>
              <p:sp>
                <p:nvSpPr>
                  <p:cNvPr id="1377" name="Arc 1376"/>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378" name="Straight Connector 1377"/>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76" name="Isosceles Triangle 1375"/>
                <p:cNvSpPr/>
                <p:nvPr/>
              </p:nvSpPr>
              <p:spPr>
                <a:xfrm rot="5400000">
                  <a:off x="3611889" y="5760693"/>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grpSp>
          <p:nvGrpSpPr>
            <p:cNvPr id="1310" name="Group 1309"/>
            <p:cNvGrpSpPr/>
            <p:nvPr/>
          </p:nvGrpSpPr>
          <p:grpSpPr>
            <a:xfrm>
              <a:off x="9884849" y="554002"/>
              <a:ext cx="1541990" cy="246221"/>
              <a:chOff x="9398415" y="229364"/>
              <a:chExt cx="1541990" cy="246222"/>
            </a:xfrm>
          </p:grpSpPr>
          <p:grpSp>
            <p:nvGrpSpPr>
              <p:cNvPr id="1366" name="Group 1365"/>
              <p:cNvGrpSpPr/>
              <p:nvPr/>
            </p:nvGrpSpPr>
            <p:grpSpPr>
              <a:xfrm>
                <a:off x="9398415" y="229364"/>
                <a:ext cx="274317" cy="246222"/>
                <a:chOff x="2331720" y="3731412"/>
                <a:chExt cx="274317" cy="246222"/>
              </a:xfrm>
            </p:grpSpPr>
            <p:sp>
              <p:nvSpPr>
                <p:cNvPr id="1368" name="TextBox 1367"/>
                <p:cNvSpPr txBox="1"/>
                <p:nvPr/>
              </p:nvSpPr>
              <p:spPr>
                <a:xfrm>
                  <a:off x="2331720" y="3731412"/>
                  <a:ext cx="274317" cy="246222"/>
                </a:xfrm>
                <a:prstGeom prst="rect">
                  <a:avLst/>
                </a:prstGeom>
                <a:noFill/>
                <a:ln w="25400">
                  <a:solidFill>
                    <a:schemeClr val="bg1">
                      <a:lumMod val="75000"/>
                    </a:schemeClr>
                  </a:solidFill>
                </a:ln>
              </p:spPr>
              <p:txBody>
                <a:bodyPr wrap="square" lIns="45720" tIns="45720" rIns="45720" bIns="45720" rtlCol="0" anchor="ctr" anchorCtr="1">
                  <a:spAutoFit/>
                </a:bodyPr>
                <a:lstStyle/>
                <a:p>
                  <a:endParaRPr lang="en-US" sz="1000" dirty="0">
                    <a:solidFill>
                      <a:schemeClr val="bg1"/>
                    </a:solidFill>
                    <a:latin typeface="Comic Sans MS" panose="030F0702030302020204" pitchFamily="66" charset="0"/>
                  </a:endParaRPr>
                </a:p>
              </p:txBody>
            </p:sp>
            <p:cxnSp>
              <p:nvCxnSpPr>
                <p:cNvPr id="1369" name="Straight Connector 1368"/>
                <p:cNvCxnSpPr/>
                <p:nvPr/>
              </p:nvCxnSpPr>
              <p:spPr>
                <a:xfrm>
                  <a:off x="2331720" y="3731413"/>
                  <a:ext cx="274317" cy="246221"/>
                </a:xfrm>
                <a:prstGeom prst="line">
                  <a:avLst/>
                </a:prstGeom>
                <a:noFill/>
                <a:ln w="25400">
                  <a:solidFill>
                    <a:schemeClr val="bg1">
                      <a:lumMod val="75000"/>
                    </a:schemeClr>
                  </a:solidFill>
                </a:ln>
              </p:spPr>
            </p:cxnSp>
          </p:grpSp>
          <p:sp>
            <p:nvSpPr>
              <p:cNvPr id="1367" name="TextBox 1366"/>
              <p:cNvSpPr txBox="1"/>
              <p:nvPr/>
            </p:nvSpPr>
            <p:spPr>
              <a:xfrm>
                <a:off x="9989824" y="244752"/>
                <a:ext cx="950581" cy="215445"/>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Steam trap</a:t>
                </a:r>
              </a:p>
            </p:txBody>
          </p:sp>
        </p:grpSp>
        <p:grpSp>
          <p:nvGrpSpPr>
            <p:cNvPr id="1311" name="Group 1310"/>
            <p:cNvGrpSpPr/>
            <p:nvPr/>
          </p:nvGrpSpPr>
          <p:grpSpPr>
            <a:xfrm>
              <a:off x="9679110" y="1157961"/>
              <a:ext cx="2416183" cy="430887"/>
              <a:chOff x="9192674" y="833324"/>
              <a:chExt cx="2416183" cy="430887"/>
            </a:xfrm>
          </p:grpSpPr>
          <p:grpSp>
            <p:nvGrpSpPr>
              <p:cNvPr id="1354" name="Group 1353"/>
              <p:cNvGrpSpPr/>
              <p:nvPr/>
            </p:nvGrpSpPr>
            <p:grpSpPr>
              <a:xfrm>
                <a:off x="9192674" y="1003048"/>
                <a:ext cx="685798" cy="91439"/>
                <a:chOff x="917478" y="5029200"/>
                <a:chExt cx="685798" cy="91439"/>
              </a:xfrm>
            </p:grpSpPr>
            <p:grpSp>
              <p:nvGrpSpPr>
                <p:cNvPr id="1356" name="Group 1355"/>
                <p:cNvGrpSpPr/>
                <p:nvPr/>
              </p:nvGrpSpPr>
              <p:grpSpPr>
                <a:xfrm>
                  <a:off x="1008917" y="5029200"/>
                  <a:ext cx="594359" cy="91439"/>
                  <a:chOff x="3657610" y="2788927"/>
                  <a:chExt cx="594359" cy="91439"/>
                </a:xfrm>
              </p:grpSpPr>
              <p:sp>
                <p:nvSpPr>
                  <p:cNvPr id="1362" name="Rectangle 1361"/>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363" name="Straight Connector 1362"/>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64" name="Oval 1363"/>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365" name="Straight Connector 1364"/>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57" name="Group 1356"/>
                <p:cNvGrpSpPr/>
                <p:nvPr/>
              </p:nvGrpSpPr>
              <p:grpSpPr>
                <a:xfrm>
                  <a:off x="917478" y="5029200"/>
                  <a:ext cx="137159" cy="91439"/>
                  <a:chOff x="3657610" y="2788927"/>
                  <a:chExt cx="137159" cy="91439"/>
                </a:xfrm>
              </p:grpSpPr>
              <p:cxnSp>
                <p:nvCxnSpPr>
                  <p:cNvPr id="1358" name="Straight Connector 1357"/>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9" name="Straight Connector 1358"/>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0" name="Straight Connector 1359"/>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1" name="Straight Connector 1360"/>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355" name="TextBox 1354"/>
              <p:cNvSpPr txBox="1"/>
              <p:nvPr/>
            </p:nvSpPr>
            <p:spPr>
              <a:xfrm>
                <a:off x="9989824" y="833324"/>
                <a:ext cx="1619033" cy="430887"/>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Thermometer with well</a:t>
                </a:r>
              </a:p>
            </p:txBody>
          </p:sp>
        </p:grpSp>
        <p:grpSp>
          <p:nvGrpSpPr>
            <p:cNvPr id="1312" name="Group 1311"/>
            <p:cNvGrpSpPr/>
            <p:nvPr/>
          </p:nvGrpSpPr>
          <p:grpSpPr>
            <a:xfrm>
              <a:off x="9770555" y="1946585"/>
              <a:ext cx="2428935" cy="430887"/>
              <a:chOff x="9284118" y="1621949"/>
              <a:chExt cx="2428935" cy="430887"/>
            </a:xfrm>
          </p:grpSpPr>
          <p:grpSp>
            <p:nvGrpSpPr>
              <p:cNvPr id="1344" name="Group 1343"/>
              <p:cNvGrpSpPr/>
              <p:nvPr/>
            </p:nvGrpSpPr>
            <p:grpSpPr>
              <a:xfrm>
                <a:off x="9284118" y="1700232"/>
                <a:ext cx="502910" cy="274320"/>
                <a:chOff x="9273807" y="5198324"/>
                <a:chExt cx="502910" cy="274320"/>
              </a:xfrm>
            </p:grpSpPr>
            <p:cxnSp>
              <p:nvCxnSpPr>
                <p:cNvPr id="1346" name="Straight Connector 1345"/>
                <p:cNvCxnSpPr/>
                <p:nvPr/>
              </p:nvCxnSpPr>
              <p:spPr>
                <a:xfrm flipH="1">
                  <a:off x="9561862" y="5339944"/>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47" name="Group 1346"/>
                <p:cNvGrpSpPr/>
                <p:nvPr/>
              </p:nvGrpSpPr>
              <p:grpSpPr>
                <a:xfrm>
                  <a:off x="9593839" y="5294223"/>
                  <a:ext cx="91439" cy="91442"/>
                  <a:chOff x="9593839" y="5294223"/>
                  <a:chExt cx="91439" cy="91442"/>
                </a:xfrm>
              </p:grpSpPr>
              <p:sp>
                <p:nvSpPr>
                  <p:cNvPr id="1352" name="Isosceles Triangle 1351"/>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53" name="Isosceles Triangle 1352"/>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348" name="Oval 1347"/>
                <p:cNvSpPr>
                  <a:spLocks noChangeAspect="1"/>
                </p:cNvSpPr>
                <p:nvPr/>
              </p:nvSpPr>
              <p:spPr>
                <a:xfrm flipH="1">
                  <a:off x="9273807" y="5198324"/>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349" name="Group 1348"/>
                <p:cNvGrpSpPr>
                  <a:grpSpLocks noChangeAspect="1"/>
                </p:cNvGrpSpPr>
                <p:nvPr/>
              </p:nvGrpSpPr>
              <p:grpSpPr>
                <a:xfrm rot="18900000" flipH="1">
                  <a:off x="9366411" y="5247429"/>
                  <a:ext cx="45720" cy="152400"/>
                  <a:chOff x="5577828" y="2244740"/>
                  <a:chExt cx="274320" cy="914400"/>
                </a:xfrm>
              </p:grpSpPr>
              <p:sp>
                <p:nvSpPr>
                  <p:cNvPr id="1350" name="Isosceles Triangle 1349"/>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351" name="Oval 1350"/>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sp>
            <p:nvSpPr>
              <p:cNvPr id="1345" name="TextBox 1344"/>
              <p:cNvSpPr txBox="1"/>
              <p:nvPr/>
            </p:nvSpPr>
            <p:spPr>
              <a:xfrm>
                <a:off x="9989824" y="1621949"/>
                <a:ext cx="1723229" cy="430887"/>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Pressure gauge with isolation valve</a:t>
                </a:r>
              </a:p>
            </p:txBody>
          </p:sp>
        </p:grpSp>
        <p:grpSp>
          <p:nvGrpSpPr>
            <p:cNvPr id="1313" name="Group 1312"/>
            <p:cNvGrpSpPr/>
            <p:nvPr/>
          </p:nvGrpSpPr>
          <p:grpSpPr>
            <a:xfrm>
              <a:off x="12467856" y="554004"/>
              <a:ext cx="2329622" cy="457194"/>
              <a:chOff x="11981420" y="229365"/>
              <a:chExt cx="2329622" cy="457194"/>
            </a:xfrm>
          </p:grpSpPr>
          <p:grpSp>
            <p:nvGrpSpPr>
              <p:cNvPr id="1338" name="Group 1337"/>
              <p:cNvGrpSpPr/>
              <p:nvPr/>
            </p:nvGrpSpPr>
            <p:grpSpPr>
              <a:xfrm>
                <a:off x="11981420" y="229365"/>
                <a:ext cx="274317" cy="457194"/>
                <a:chOff x="5120669" y="7498053"/>
                <a:chExt cx="274317" cy="457194"/>
              </a:xfrm>
            </p:grpSpPr>
            <p:sp>
              <p:nvSpPr>
                <p:cNvPr id="1340" name="TextBox 1339"/>
                <p:cNvSpPr txBox="1"/>
                <p:nvPr/>
              </p:nvSpPr>
              <p:spPr>
                <a:xfrm>
                  <a:off x="5120669" y="7498053"/>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PT</a:t>
                  </a:r>
                </a:p>
              </p:txBody>
            </p:sp>
            <p:cxnSp>
              <p:nvCxnSpPr>
                <p:cNvPr id="1341" name="Straight Connector 1340"/>
                <p:cNvCxnSpPr/>
                <p:nvPr/>
              </p:nvCxnSpPr>
              <p:spPr>
                <a:xfrm rot="5400000" flipH="1">
                  <a:off x="5150399" y="784782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42" name="Isosceles Triangle 1341"/>
                <p:cNvSpPr/>
                <p:nvPr/>
              </p:nvSpPr>
              <p:spPr>
                <a:xfrm flipH="1" flipV="1">
                  <a:off x="5212105" y="777236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43" name="Isosceles Triangle 1342"/>
                <p:cNvSpPr/>
                <p:nvPr/>
              </p:nvSpPr>
              <p:spPr>
                <a:xfrm flipH="1">
                  <a:off x="5212107" y="7818088"/>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339" name="TextBox 1338"/>
              <p:cNvSpPr txBox="1"/>
              <p:nvPr/>
            </p:nvSpPr>
            <p:spPr>
              <a:xfrm>
                <a:off x="12501251" y="350239"/>
                <a:ext cx="1809791"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Pressure Transmitter</a:t>
                </a:r>
              </a:p>
            </p:txBody>
          </p:sp>
        </p:grpSp>
        <p:grpSp>
          <p:nvGrpSpPr>
            <p:cNvPr id="1314" name="Group 1313"/>
            <p:cNvGrpSpPr/>
            <p:nvPr/>
          </p:nvGrpSpPr>
          <p:grpSpPr>
            <a:xfrm>
              <a:off x="12379421" y="1115922"/>
              <a:ext cx="2799573" cy="430887"/>
              <a:chOff x="11892984" y="791285"/>
              <a:chExt cx="2799573" cy="430887"/>
            </a:xfrm>
          </p:grpSpPr>
          <p:grpSp>
            <p:nvGrpSpPr>
              <p:cNvPr id="1329" name="Group 1328"/>
              <p:cNvGrpSpPr/>
              <p:nvPr/>
            </p:nvGrpSpPr>
            <p:grpSpPr>
              <a:xfrm>
                <a:off x="11892984" y="913647"/>
                <a:ext cx="451189" cy="246221"/>
                <a:chOff x="923484" y="5331614"/>
                <a:chExt cx="451189" cy="246221"/>
              </a:xfrm>
            </p:grpSpPr>
            <p:grpSp>
              <p:nvGrpSpPr>
                <p:cNvPr id="1331" name="Group 1330"/>
                <p:cNvGrpSpPr/>
                <p:nvPr/>
              </p:nvGrpSpPr>
              <p:grpSpPr>
                <a:xfrm>
                  <a:off x="923484" y="5394956"/>
                  <a:ext cx="137159" cy="91439"/>
                  <a:chOff x="3657610" y="2788927"/>
                  <a:chExt cx="137159" cy="91439"/>
                </a:xfrm>
              </p:grpSpPr>
              <p:cxnSp>
                <p:nvCxnSpPr>
                  <p:cNvPr id="1334" name="Straight Connector 1333"/>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5" name="Straight Connector 1334"/>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6" name="Straight Connector 1335"/>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7" name="Straight Connector 1336"/>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32" name="TextBox 1331"/>
                <p:cNvSpPr txBox="1"/>
                <p:nvPr/>
              </p:nvSpPr>
              <p:spPr>
                <a:xfrm>
                  <a:off x="1100356" y="5331614"/>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1333" name="Straight Connector 1332"/>
                <p:cNvCxnSpPr/>
                <p:nvPr/>
              </p:nvCxnSpPr>
              <p:spPr>
                <a:xfrm flipH="1">
                  <a:off x="1034783" y="5439981"/>
                  <a:ext cx="65573" cy="1388"/>
                </a:xfrm>
                <a:prstGeom prst="line">
                  <a:avLst/>
                </a:prstGeom>
                <a:noFill/>
                <a:ln w="25400">
                  <a:solidFill>
                    <a:schemeClr val="bg1">
                      <a:lumMod val="75000"/>
                    </a:schemeClr>
                  </a:solidFill>
                </a:ln>
              </p:spPr>
            </p:cxnSp>
          </p:grpSp>
          <p:sp>
            <p:nvSpPr>
              <p:cNvPr id="1330" name="TextBox 1329"/>
              <p:cNvSpPr txBox="1"/>
              <p:nvPr/>
            </p:nvSpPr>
            <p:spPr>
              <a:xfrm>
                <a:off x="12501251" y="791285"/>
                <a:ext cx="2191306" cy="430887"/>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Temperature transmitter with well</a:t>
                </a:r>
              </a:p>
            </p:txBody>
          </p:sp>
        </p:grpSp>
        <p:grpSp>
          <p:nvGrpSpPr>
            <p:cNvPr id="1315" name="Group 1314"/>
            <p:cNvGrpSpPr/>
            <p:nvPr/>
          </p:nvGrpSpPr>
          <p:grpSpPr>
            <a:xfrm>
              <a:off x="12330703" y="1651535"/>
              <a:ext cx="2848291" cy="725938"/>
              <a:chOff x="11844266" y="1326898"/>
              <a:chExt cx="2848291" cy="725938"/>
            </a:xfrm>
          </p:grpSpPr>
          <p:grpSp>
            <p:nvGrpSpPr>
              <p:cNvPr id="1316" name="Group 1315"/>
              <p:cNvGrpSpPr/>
              <p:nvPr/>
            </p:nvGrpSpPr>
            <p:grpSpPr>
              <a:xfrm>
                <a:off x="11844266" y="1326898"/>
                <a:ext cx="548625" cy="725938"/>
                <a:chOff x="9113796" y="6724708"/>
                <a:chExt cx="548625" cy="725938"/>
              </a:xfrm>
            </p:grpSpPr>
            <p:cxnSp>
              <p:nvCxnSpPr>
                <p:cNvPr id="1318" name="Straight Connector 1317"/>
                <p:cNvCxnSpPr/>
                <p:nvPr/>
              </p:nvCxnSpPr>
              <p:spPr>
                <a:xfrm flipV="1">
                  <a:off x="9525262" y="7193950"/>
                  <a:ext cx="1" cy="2109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9" name="Straight Connector 1318"/>
                <p:cNvCxnSpPr/>
                <p:nvPr/>
              </p:nvCxnSpPr>
              <p:spPr>
                <a:xfrm flipV="1">
                  <a:off x="9525262" y="6767640"/>
                  <a:ext cx="0" cy="1800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20" name="TextBox 1319"/>
                <p:cNvSpPr txBox="1"/>
                <p:nvPr/>
              </p:nvSpPr>
              <p:spPr>
                <a:xfrm>
                  <a:off x="9388104" y="6947729"/>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DP</a:t>
                  </a:r>
                </a:p>
              </p:txBody>
            </p:sp>
            <p:cxnSp>
              <p:nvCxnSpPr>
                <p:cNvPr id="1321" name="Straight Connector 1320"/>
                <p:cNvCxnSpPr/>
                <p:nvPr/>
              </p:nvCxnSpPr>
              <p:spPr>
                <a:xfrm flipH="1" flipV="1">
                  <a:off x="9205226" y="6767640"/>
                  <a:ext cx="320036" cy="2789"/>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2" name="Straight Connector 1321"/>
                <p:cNvCxnSpPr/>
                <p:nvPr/>
              </p:nvCxnSpPr>
              <p:spPr>
                <a:xfrm flipH="1" flipV="1">
                  <a:off x="9113796" y="7406613"/>
                  <a:ext cx="411467"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23" name="Group 1322"/>
                <p:cNvGrpSpPr/>
                <p:nvPr/>
              </p:nvGrpSpPr>
              <p:grpSpPr>
                <a:xfrm>
                  <a:off x="9326863" y="6724708"/>
                  <a:ext cx="91439" cy="91442"/>
                  <a:chOff x="9593839" y="5294223"/>
                  <a:chExt cx="91439" cy="91442"/>
                </a:xfrm>
              </p:grpSpPr>
              <p:sp>
                <p:nvSpPr>
                  <p:cNvPr id="1327" name="Isosceles Triangle 1326"/>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28" name="Isosceles Triangle 1327"/>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324" name="Group 1323"/>
                <p:cNvGrpSpPr/>
                <p:nvPr/>
              </p:nvGrpSpPr>
              <p:grpSpPr>
                <a:xfrm>
                  <a:off x="9326863" y="7359204"/>
                  <a:ext cx="91439" cy="91442"/>
                  <a:chOff x="9593839" y="5294223"/>
                  <a:chExt cx="91439" cy="91442"/>
                </a:xfrm>
              </p:grpSpPr>
              <p:sp>
                <p:nvSpPr>
                  <p:cNvPr id="1325" name="Isosceles Triangle 1324"/>
                  <p:cNvSpPr/>
                  <p:nvPr/>
                </p:nvSpPr>
                <p:spPr>
                  <a:xfrm rot="16200000" flipH="1" flipV="1">
                    <a:off x="9570979" y="5317085"/>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26" name="Isosceles Triangle 1325"/>
                  <p:cNvSpPr/>
                  <p:nvPr/>
                </p:nvSpPr>
                <p:spPr>
                  <a:xfrm rot="16200000" flipH="1">
                    <a:off x="9616698" y="5317083"/>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sp>
            <p:nvSpPr>
              <p:cNvPr id="1317" name="TextBox 1316"/>
              <p:cNvSpPr txBox="1"/>
              <p:nvPr/>
            </p:nvSpPr>
            <p:spPr>
              <a:xfrm>
                <a:off x="12501251" y="1366702"/>
                <a:ext cx="2191306" cy="646331"/>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Differential pressure   transmitter with isolation valves</a:t>
                </a:r>
              </a:p>
            </p:txBody>
          </p:sp>
        </p:grpSp>
      </p:grpSp>
      <p:grpSp>
        <p:nvGrpSpPr>
          <p:cNvPr id="28" name="Group 27"/>
          <p:cNvGrpSpPr/>
          <p:nvPr/>
        </p:nvGrpSpPr>
        <p:grpSpPr>
          <a:xfrm>
            <a:off x="6306443" y="3017546"/>
            <a:ext cx="5760692" cy="5669218"/>
            <a:chOff x="6306443" y="3017546"/>
            <a:chExt cx="5760692" cy="5669218"/>
          </a:xfrm>
        </p:grpSpPr>
        <p:grpSp>
          <p:nvGrpSpPr>
            <p:cNvPr id="797" name="Group 796"/>
            <p:cNvGrpSpPr/>
            <p:nvPr/>
          </p:nvGrpSpPr>
          <p:grpSpPr>
            <a:xfrm flipH="1">
              <a:off x="6992301" y="4389131"/>
              <a:ext cx="502910" cy="274320"/>
              <a:chOff x="3657610" y="2103120"/>
              <a:chExt cx="502910" cy="274320"/>
            </a:xfrm>
          </p:grpSpPr>
          <p:cxnSp>
            <p:nvCxnSpPr>
              <p:cNvPr id="1216" name="Straight Connector 1215"/>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17" name="Isosceles Triangle 1216"/>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18" name="Isosceles Triangle 1217"/>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19" name="Oval 1218"/>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20" name="Group 1219"/>
              <p:cNvGrpSpPr>
                <a:grpSpLocks noChangeAspect="1"/>
              </p:cNvGrpSpPr>
              <p:nvPr/>
            </p:nvGrpSpPr>
            <p:grpSpPr>
              <a:xfrm rot="2700000">
                <a:off x="4022196" y="2152225"/>
                <a:ext cx="45720" cy="152400"/>
                <a:chOff x="5577828" y="2244740"/>
                <a:chExt cx="274320" cy="914400"/>
              </a:xfrm>
            </p:grpSpPr>
            <p:sp>
              <p:nvSpPr>
                <p:cNvPr id="1221" name="Isosceles Triangle 1220"/>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22" name="Oval 1221"/>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798" name="Group 797"/>
            <p:cNvGrpSpPr/>
            <p:nvPr/>
          </p:nvGrpSpPr>
          <p:grpSpPr>
            <a:xfrm flipH="1">
              <a:off x="6992301" y="6857981"/>
              <a:ext cx="502910" cy="274320"/>
              <a:chOff x="3657610" y="2103120"/>
              <a:chExt cx="502910" cy="274320"/>
            </a:xfrm>
          </p:grpSpPr>
          <p:cxnSp>
            <p:nvCxnSpPr>
              <p:cNvPr id="1209" name="Straight Connector 1208"/>
              <p:cNvCxnSpPr/>
              <p:nvPr/>
            </p:nvCxnSpPr>
            <p:spPr>
              <a:xfrm>
                <a:off x="3657610" y="2244740"/>
                <a:ext cx="21485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10" name="Isosceles Triangle 1209"/>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11" name="Isosceles Triangle 1210"/>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212" name="Oval 1211"/>
              <p:cNvSpPr>
                <a:spLocks noChangeAspect="1"/>
              </p:cNvSpPr>
              <p:nvPr/>
            </p:nvSpPr>
            <p:spPr>
              <a:xfrm>
                <a:off x="3886200" y="2103120"/>
                <a:ext cx="274320" cy="27432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nvGrpSpPr>
              <p:cNvPr id="1213" name="Group 1212"/>
              <p:cNvGrpSpPr>
                <a:grpSpLocks noChangeAspect="1"/>
              </p:cNvGrpSpPr>
              <p:nvPr/>
            </p:nvGrpSpPr>
            <p:grpSpPr>
              <a:xfrm rot="2700000">
                <a:off x="4022196" y="2152225"/>
                <a:ext cx="45720" cy="152400"/>
                <a:chOff x="5577828" y="2244740"/>
                <a:chExt cx="274320" cy="914400"/>
              </a:xfrm>
            </p:grpSpPr>
            <p:sp>
              <p:nvSpPr>
                <p:cNvPr id="1214" name="Isosceles Triangle 1213"/>
                <p:cNvSpPr/>
                <p:nvPr/>
              </p:nvSpPr>
              <p:spPr>
                <a:xfrm>
                  <a:off x="5641833" y="2244740"/>
                  <a:ext cx="146313" cy="914400"/>
                </a:xfrm>
                <a:prstGeom prst="triangl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sp>
              <p:nvSpPr>
                <p:cNvPr id="1215" name="Oval 1214"/>
                <p:cNvSpPr>
                  <a:spLocks noChangeAspect="1"/>
                </p:cNvSpPr>
                <p:nvPr/>
              </p:nvSpPr>
              <p:spPr>
                <a:xfrm>
                  <a:off x="5577828" y="2697488"/>
                  <a:ext cx="274320" cy="27432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grpSp>
        </p:grpSp>
        <p:grpSp>
          <p:nvGrpSpPr>
            <p:cNvPr id="828" name="Group 827"/>
            <p:cNvGrpSpPr/>
            <p:nvPr/>
          </p:nvGrpSpPr>
          <p:grpSpPr>
            <a:xfrm>
              <a:off x="7504159" y="8046693"/>
              <a:ext cx="451189" cy="246221"/>
              <a:chOff x="640123" y="805366"/>
              <a:chExt cx="451189" cy="246221"/>
            </a:xfrm>
          </p:grpSpPr>
          <p:grpSp>
            <p:nvGrpSpPr>
              <p:cNvPr id="1028" name="Group 1027"/>
              <p:cNvGrpSpPr/>
              <p:nvPr/>
            </p:nvGrpSpPr>
            <p:grpSpPr>
              <a:xfrm>
                <a:off x="640123" y="868708"/>
                <a:ext cx="137159" cy="91439"/>
                <a:chOff x="3657610" y="2788927"/>
                <a:chExt cx="137159" cy="91439"/>
              </a:xfrm>
            </p:grpSpPr>
            <p:cxnSp>
              <p:nvCxnSpPr>
                <p:cNvPr id="1031" name="Straight Connector 103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2" name="Straight Connector 103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29" name="TextBox 1028"/>
              <p:cNvSpPr txBox="1"/>
              <p:nvPr/>
            </p:nvSpPr>
            <p:spPr>
              <a:xfrm>
                <a:off x="816995" y="805366"/>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1030" name="Straight Connector 1029"/>
              <p:cNvCxnSpPr/>
              <p:nvPr/>
            </p:nvCxnSpPr>
            <p:spPr>
              <a:xfrm flipH="1">
                <a:off x="751422" y="913733"/>
                <a:ext cx="65573" cy="1388"/>
              </a:xfrm>
              <a:prstGeom prst="line">
                <a:avLst/>
              </a:prstGeom>
              <a:noFill/>
              <a:ln w="25400">
                <a:solidFill>
                  <a:schemeClr val="bg1">
                    <a:lumMod val="75000"/>
                  </a:schemeClr>
                </a:solidFill>
              </a:ln>
            </p:spPr>
          </p:cxnSp>
        </p:grpSp>
        <p:grpSp>
          <p:nvGrpSpPr>
            <p:cNvPr id="829" name="Group 828"/>
            <p:cNvGrpSpPr/>
            <p:nvPr/>
          </p:nvGrpSpPr>
          <p:grpSpPr>
            <a:xfrm flipH="1">
              <a:off x="6812355" y="8229570"/>
              <a:ext cx="685798" cy="91439"/>
              <a:chOff x="3657610" y="2788927"/>
              <a:chExt cx="685798" cy="91439"/>
            </a:xfrm>
          </p:grpSpPr>
          <p:grpSp>
            <p:nvGrpSpPr>
              <p:cNvPr id="1018" name="Group 1017"/>
              <p:cNvGrpSpPr/>
              <p:nvPr/>
            </p:nvGrpSpPr>
            <p:grpSpPr>
              <a:xfrm>
                <a:off x="3749049" y="2788927"/>
                <a:ext cx="594359" cy="91439"/>
                <a:chOff x="3657610" y="2788927"/>
                <a:chExt cx="594359" cy="91439"/>
              </a:xfrm>
            </p:grpSpPr>
            <p:sp>
              <p:nvSpPr>
                <p:cNvPr id="1024" name="Rectangle 1023"/>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25" name="Straight Connector 1024"/>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26" name="Oval 1025"/>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27" name="Straight Connector 1026"/>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19" name="Group 1018"/>
              <p:cNvGrpSpPr/>
              <p:nvPr/>
            </p:nvGrpSpPr>
            <p:grpSpPr>
              <a:xfrm>
                <a:off x="3657610" y="2788927"/>
                <a:ext cx="137159" cy="91439"/>
                <a:chOff x="3657610" y="2788927"/>
                <a:chExt cx="137159" cy="91439"/>
              </a:xfrm>
            </p:grpSpPr>
            <p:cxnSp>
              <p:nvCxnSpPr>
                <p:cNvPr id="1020" name="Straight Connector 1019"/>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21" name="Straight Connector 1020"/>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22" name="Straight Connector 1021"/>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23" name="Straight Connector 1022"/>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30" name="Group 829"/>
            <p:cNvGrpSpPr/>
            <p:nvPr/>
          </p:nvGrpSpPr>
          <p:grpSpPr>
            <a:xfrm flipH="1">
              <a:off x="6812355" y="3566180"/>
              <a:ext cx="685798" cy="91439"/>
              <a:chOff x="3657610" y="2788927"/>
              <a:chExt cx="685798" cy="91439"/>
            </a:xfrm>
          </p:grpSpPr>
          <p:grpSp>
            <p:nvGrpSpPr>
              <p:cNvPr id="1008" name="Group 1007"/>
              <p:cNvGrpSpPr/>
              <p:nvPr/>
            </p:nvGrpSpPr>
            <p:grpSpPr>
              <a:xfrm>
                <a:off x="3749049" y="2788927"/>
                <a:ext cx="594359" cy="91439"/>
                <a:chOff x="3657610" y="2788927"/>
                <a:chExt cx="594359" cy="91439"/>
              </a:xfrm>
            </p:grpSpPr>
            <p:sp>
              <p:nvSpPr>
                <p:cNvPr id="1014" name="Rectangle 1013"/>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15" name="Straight Connector 1014"/>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6" name="Oval 1015"/>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17" name="Straight Connector 1016"/>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09" name="Group 1008"/>
              <p:cNvGrpSpPr/>
              <p:nvPr/>
            </p:nvGrpSpPr>
            <p:grpSpPr>
              <a:xfrm>
                <a:off x="3657610" y="2788927"/>
                <a:ext cx="137159" cy="91439"/>
                <a:chOff x="3657610" y="2788927"/>
                <a:chExt cx="137159" cy="91439"/>
              </a:xfrm>
            </p:grpSpPr>
            <p:cxnSp>
              <p:nvCxnSpPr>
                <p:cNvPr id="1010" name="Straight Connector 1009"/>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1" name="Straight Connector 1010"/>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2" name="Straight Connector 1011"/>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3" name="Straight Connector 1012"/>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31" name="Group 830"/>
            <p:cNvGrpSpPr/>
            <p:nvPr/>
          </p:nvGrpSpPr>
          <p:grpSpPr>
            <a:xfrm flipH="1">
              <a:off x="6812355" y="7589496"/>
              <a:ext cx="685798" cy="91439"/>
              <a:chOff x="3657610" y="2788927"/>
              <a:chExt cx="685798" cy="91439"/>
            </a:xfrm>
          </p:grpSpPr>
          <p:grpSp>
            <p:nvGrpSpPr>
              <p:cNvPr id="998" name="Group 997"/>
              <p:cNvGrpSpPr/>
              <p:nvPr/>
            </p:nvGrpSpPr>
            <p:grpSpPr>
              <a:xfrm>
                <a:off x="3749049" y="2788927"/>
                <a:ext cx="594359" cy="91439"/>
                <a:chOff x="3657610" y="2788927"/>
                <a:chExt cx="594359" cy="91439"/>
              </a:xfrm>
            </p:grpSpPr>
            <p:sp>
              <p:nvSpPr>
                <p:cNvPr id="1004" name="Rectangle 1003"/>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05" name="Straight Connector 1004"/>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06" name="Oval 1005"/>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07" name="Straight Connector 1006"/>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99" name="Group 998"/>
              <p:cNvGrpSpPr/>
              <p:nvPr/>
            </p:nvGrpSpPr>
            <p:grpSpPr>
              <a:xfrm>
                <a:off x="3657610" y="2788927"/>
                <a:ext cx="137159" cy="91439"/>
                <a:chOff x="3657610" y="2788927"/>
                <a:chExt cx="137159" cy="91439"/>
              </a:xfrm>
            </p:grpSpPr>
            <p:cxnSp>
              <p:nvCxnSpPr>
                <p:cNvPr id="1000" name="Straight Connector 999"/>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1" name="Straight Connector 1000"/>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2" name="Straight Connector 1001"/>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3" name="Straight Connector 1002"/>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cxnSp>
          <p:nvCxnSpPr>
            <p:cNvPr id="832" name="Straight Connector 831"/>
            <p:cNvCxnSpPr/>
            <p:nvPr/>
          </p:nvCxnSpPr>
          <p:spPr>
            <a:xfrm>
              <a:off x="6583715" y="4069081"/>
              <a:ext cx="0" cy="3794735"/>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cxnSp>
          <p:nvCxnSpPr>
            <p:cNvPr id="833" name="Straight Connector 832"/>
            <p:cNvCxnSpPr/>
            <p:nvPr/>
          </p:nvCxnSpPr>
          <p:spPr>
            <a:xfrm>
              <a:off x="6580761" y="4069080"/>
              <a:ext cx="919386"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4" name="Straight Connector 833"/>
            <p:cNvCxnSpPr/>
            <p:nvPr/>
          </p:nvCxnSpPr>
          <p:spPr>
            <a:xfrm>
              <a:off x="6580761" y="7863813"/>
              <a:ext cx="919386"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35" name="Straight Connector 834"/>
            <p:cNvCxnSpPr>
              <a:endCxn id="995" idx="3"/>
            </p:cNvCxnSpPr>
            <p:nvPr/>
          </p:nvCxnSpPr>
          <p:spPr>
            <a:xfrm flipV="1">
              <a:off x="7495151" y="7406617"/>
              <a:ext cx="0" cy="1280147"/>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36" name="Straight Connector 835"/>
            <p:cNvCxnSpPr>
              <a:stCxn id="985" idx="0"/>
            </p:cNvCxnSpPr>
            <p:nvPr/>
          </p:nvCxnSpPr>
          <p:spPr>
            <a:xfrm flipV="1">
              <a:off x="7495152" y="3017546"/>
              <a:ext cx="4995" cy="105152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7" name="Straight Connector 836"/>
            <p:cNvCxnSpPr>
              <a:stCxn id="985" idx="0"/>
              <a:endCxn id="995" idx="3"/>
            </p:cNvCxnSpPr>
            <p:nvPr/>
          </p:nvCxnSpPr>
          <p:spPr>
            <a:xfrm>
              <a:off x="7495151" y="4069067"/>
              <a:ext cx="0" cy="3337551"/>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838" name="Group 837"/>
            <p:cNvGrpSpPr/>
            <p:nvPr/>
          </p:nvGrpSpPr>
          <p:grpSpPr>
            <a:xfrm>
              <a:off x="7220833" y="7223739"/>
              <a:ext cx="548634" cy="182879"/>
              <a:chOff x="731562" y="5074901"/>
              <a:chExt cx="548634" cy="182879"/>
            </a:xfrm>
          </p:grpSpPr>
          <p:cxnSp>
            <p:nvCxnSpPr>
              <p:cNvPr id="988" name="Straight Connector 987"/>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89" name="Group 988"/>
              <p:cNvGrpSpPr/>
              <p:nvPr/>
            </p:nvGrpSpPr>
            <p:grpSpPr>
              <a:xfrm>
                <a:off x="914440" y="5074901"/>
                <a:ext cx="197266" cy="182879"/>
                <a:chOff x="914440" y="5074901"/>
                <a:chExt cx="197266" cy="182879"/>
              </a:xfrm>
            </p:grpSpPr>
            <p:grpSp>
              <p:nvGrpSpPr>
                <p:cNvPr id="990" name="Group 989"/>
                <p:cNvGrpSpPr/>
                <p:nvPr/>
              </p:nvGrpSpPr>
              <p:grpSpPr>
                <a:xfrm>
                  <a:off x="1020267" y="5120640"/>
                  <a:ext cx="91439" cy="91439"/>
                  <a:chOff x="1158273" y="5166341"/>
                  <a:chExt cx="91439" cy="91439"/>
                </a:xfrm>
              </p:grpSpPr>
              <p:cxnSp>
                <p:nvCxnSpPr>
                  <p:cNvPr id="996" name="Straight Connector 995"/>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97" name="Straight Connector 996"/>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91" name="Group 990"/>
                <p:cNvGrpSpPr/>
                <p:nvPr/>
              </p:nvGrpSpPr>
              <p:grpSpPr>
                <a:xfrm>
                  <a:off x="914440" y="5074901"/>
                  <a:ext cx="182883" cy="182879"/>
                  <a:chOff x="914435" y="4160512"/>
                  <a:chExt cx="182883" cy="182879"/>
                </a:xfrm>
              </p:grpSpPr>
              <p:sp>
                <p:nvSpPr>
                  <p:cNvPr id="994" name="Isosceles Triangle 993"/>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95" name="Isosceles Triangle 994"/>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992" name="Oval 991"/>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993" name="Straight Connector 992"/>
                <p:cNvCxnSpPr>
                  <a:stCxn id="992" idx="2"/>
                  <a:endCxn id="992"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839" name="TextBox 838"/>
            <p:cNvSpPr txBox="1"/>
            <p:nvPr/>
          </p:nvSpPr>
          <p:spPr>
            <a:xfrm>
              <a:off x="6949520" y="4846320"/>
              <a:ext cx="1097280" cy="1826941"/>
            </a:xfrm>
            <a:prstGeom prst="rect">
              <a:avLst/>
            </a:prstGeom>
            <a:solidFill>
              <a:schemeClr val="bg1">
                <a:lumMod val="65000"/>
              </a:schemeClr>
            </a:solidFill>
            <a:ln w="25400">
              <a:solidFill>
                <a:schemeClr val="bg1"/>
              </a:solidFill>
            </a:ln>
          </p:spPr>
          <p:txBody>
            <a:bodyPr wrap="square" lIns="91440" tIns="0" rIns="91440" bIns="0" rtlCol="0" anchor="ctr" anchorCtr="1">
              <a:noAutofit/>
            </a:bodyPr>
            <a:lstStyle/>
            <a:p>
              <a:pPr algn="ctr"/>
              <a:r>
                <a:rPr lang="en-US" sz="1400" dirty="0">
                  <a:solidFill>
                    <a:schemeClr val="bg1"/>
                  </a:solidFill>
                  <a:latin typeface="Comic Sans MS" panose="030F0702030302020204" pitchFamily="66" charset="0"/>
                </a:rPr>
                <a:t>Warm-up Coil</a:t>
              </a:r>
            </a:p>
            <a:p>
              <a:pPr algn="ctr"/>
              <a:endParaRPr lang="en-US" sz="1400" dirty="0">
                <a:solidFill>
                  <a:schemeClr val="bg1"/>
                </a:solidFill>
                <a:latin typeface="Comic Sans MS" panose="030F0702030302020204" pitchFamily="66" charset="0"/>
              </a:endParaRPr>
            </a:p>
          </p:txBody>
        </p:sp>
        <p:grpSp>
          <p:nvGrpSpPr>
            <p:cNvPr id="840" name="Group 839"/>
            <p:cNvGrpSpPr/>
            <p:nvPr/>
          </p:nvGrpSpPr>
          <p:grpSpPr>
            <a:xfrm>
              <a:off x="7403711" y="3931933"/>
              <a:ext cx="365750" cy="274320"/>
              <a:chOff x="3657609" y="5669280"/>
              <a:chExt cx="365750" cy="274320"/>
            </a:xfrm>
          </p:grpSpPr>
          <p:sp>
            <p:nvSpPr>
              <p:cNvPr id="981" name="Isosceles Triangle 980"/>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82" name="Isosceles Triangle 981"/>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983" name="Straight Connector 982"/>
              <p:cNvCxnSpPr>
                <a:stCxn id="982"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84" name="Group 983"/>
              <p:cNvGrpSpPr>
                <a:grpSpLocks noChangeAspect="1"/>
              </p:cNvGrpSpPr>
              <p:nvPr/>
            </p:nvGrpSpPr>
            <p:grpSpPr>
              <a:xfrm>
                <a:off x="3749040" y="5669280"/>
                <a:ext cx="274319" cy="274320"/>
                <a:chOff x="3794760" y="5074900"/>
                <a:chExt cx="182880" cy="182881"/>
              </a:xfrm>
            </p:grpSpPr>
            <p:sp>
              <p:nvSpPr>
                <p:cNvPr id="986" name="Arc 985"/>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987" name="Straight Connector 986"/>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85" name="Isosceles Triangle 984"/>
              <p:cNvSpPr/>
              <p:nvPr/>
            </p:nvSpPr>
            <p:spPr>
              <a:xfrm rot="5400000">
                <a:off x="3611889" y="5760693"/>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841" name="Straight Connector 840"/>
            <p:cNvCxnSpPr/>
            <p:nvPr/>
          </p:nvCxnSpPr>
          <p:spPr>
            <a:xfrm flipH="1">
              <a:off x="6306443" y="5760715"/>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42" name="Group 841"/>
            <p:cNvGrpSpPr/>
            <p:nvPr/>
          </p:nvGrpSpPr>
          <p:grpSpPr>
            <a:xfrm>
              <a:off x="6489322" y="5669275"/>
              <a:ext cx="197266" cy="182879"/>
              <a:chOff x="914440" y="5074901"/>
              <a:chExt cx="197266" cy="182879"/>
            </a:xfrm>
          </p:grpSpPr>
          <p:grpSp>
            <p:nvGrpSpPr>
              <p:cNvPr id="973" name="Group 972"/>
              <p:cNvGrpSpPr/>
              <p:nvPr/>
            </p:nvGrpSpPr>
            <p:grpSpPr>
              <a:xfrm>
                <a:off x="1020267" y="5120640"/>
                <a:ext cx="91439" cy="91439"/>
                <a:chOff x="1158273" y="5166341"/>
                <a:chExt cx="91439" cy="91439"/>
              </a:xfrm>
            </p:grpSpPr>
            <p:cxnSp>
              <p:nvCxnSpPr>
                <p:cNvPr id="979" name="Straight Connector 978"/>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80" name="Straight Connector 979"/>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74" name="Group 973"/>
              <p:cNvGrpSpPr/>
              <p:nvPr/>
            </p:nvGrpSpPr>
            <p:grpSpPr>
              <a:xfrm>
                <a:off x="914440" y="5074901"/>
                <a:ext cx="182883" cy="182879"/>
                <a:chOff x="914435" y="4160512"/>
                <a:chExt cx="182883" cy="182879"/>
              </a:xfrm>
            </p:grpSpPr>
            <p:sp>
              <p:nvSpPr>
                <p:cNvPr id="977" name="Isosceles Triangle 97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78" name="Isosceles Triangle 97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975" name="Oval 974"/>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976" name="Straight Connector 975"/>
              <p:cNvCxnSpPr>
                <a:stCxn id="975" idx="2"/>
                <a:endCxn id="975"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848" name="TextBox 847"/>
            <p:cNvSpPr txBox="1"/>
            <p:nvPr/>
          </p:nvSpPr>
          <p:spPr>
            <a:xfrm>
              <a:off x="7975728" y="4002505"/>
              <a:ext cx="3346998"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Normally Open to the Coil</a:t>
              </a:r>
            </a:p>
          </p:txBody>
        </p:sp>
        <p:sp>
          <p:nvSpPr>
            <p:cNvPr id="1298" name="TextBox 1297"/>
            <p:cNvSpPr txBox="1"/>
            <p:nvPr/>
          </p:nvSpPr>
          <p:spPr>
            <a:xfrm>
              <a:off x="8515769" y="4663449"/>
              <a:ext cx="3551366" cy="3016210"/>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Capacity – 586,200 Btu/</a:t>
              </a:r>
              <a:r>
                <a:rPr lang="en-US" sz="1400" dirty="0" err="1">
                  <a:solidFill>
                    <a:schemeClr val="bg1"/>
                  </a:solidFill>
                  <a:latin typeface="Comic Sans MS" panose="030F0702030302020204" pitchFamily="66" charset="0"/>
                </a:rPr>
                <a:t>hr</a:t>
              </a:r>
              <a:endParaRPr lang="en-US" sz="1400" dirty="0">
                <a:solidFill>
                  <a:schemeClr val="bg1"/>
                </a:solidFill>
                <a:latin typeface="Comic Sans MS" panose="030F0702030302020204" pitchFamily="66" charset="0"/>
              </a:endParaRPr>
            </a:p>
            <a:p>
              <a:r>
                <a:rPr lang="en-US" sz="1400" dirty="0">
                  <a:solidFill>
                    <a:schemeClr val="bg1"/>
                  </a:solidFill>
                  <a:latin typeface="Comic Sans MS" panose="030F0702030302020204" pitchFamily="66" charset="0"/>
                </a:rPr>
                <a:t>6 ft. high x 8 ft. wide</a:t>
              </a:r>
            </a:p>
            <a:p>
              <a:r>
                <a:rPr lang="en-US" sz="1400" dirty="0">
                  <a:solidFill>
                    <a:schemeClr val="bg1"/>
                  </a:solidFill>
                  <a:latin typeface="Comic Sans MS" panose="030F0702030302020204" pitchFamily="66" charset="0"/>
                </a:rPr>
                <a:t>Air Side</a:t>
              </a:r>
            </a:p>
            <a:p>
              <a:pPr>
                <a:tabLst>
                  <a:tab pos="228600" algn="l"/>
                </a:tabLst>
              </a:pPr>
              <a:r>
                <a:rPr lang="en-US" sz="1400" dirty="0">
                  <a:solidFill>
                    <a:schemeClr val="bg1"/>
                  </a:solidFill>
                  <a:latin typeface="Comic Sans MS" panose="030F0702030302020204" pitchFamily="66" charset="0"/>
                </a:rPr>
                <a:t>	Flow rate = 22,306 cfm</a:t>
              </a:r>
            </a:p>
            <a:p>
              <a:pPr>
                <a:tabLst>
                  <a:tab pos="228600" algn="l"/>
                </a:tabLst>
              </a:pPr>
              <a:r>
                <a:rPr lang="en-US" sz="1400" dirty="0">
                  <a:solidFill>
                    <a:schemeClr val="bg1"/>
                  </a:solidFill>
                  <a:latin typeface="Comic Sans MS" panose="030F0702030302020204" pitchFamily="66" charset="0"/>
                </a:rPr>
                <a:t>	Entering air temperature – 62.0°F</a:t>
              </a:r>
            </a:p>
            <a:p>
              <a:pPr>
                <a:tabLst>
                  <a:tab pos="228600" algn="l"/>
                </a:tabLst>
              </a:pPr>
              <a:r>
                <a:rPr lang="en-US" sz="1400" dirty="0">
                  <a:solidFill>
                    <a:schemeClr val="bg1"/>
                  </a:solidFill>
                  <a:latin typeface="Comic Sans MS" panose="030F0702030302020204" pitchFamily="66" charset="0"/>
                </a:rPr>
                <a:t>	Leaving air temperature – 86.3°F</a:t>
              </a:r>
            </a:p>
            <a:p>
              <a:pPr>
                <a:tabLst>
                  <a:tab pos="228600" algn="l"/>
                </a:tabLst>
              </a:pPr>
              <a:r>
                <a:rPr lang="en-US" sz="1400" dirty="0">
                  <a:solidFill>
                    <a:schemeClr val="bg1"/>
                  </a:solidFill>
                  <a:latin typeface="Comic Sans MS" panose="030F0702030302020204" pitchFamily="66" charset="0"/>
                </a:rPr>
                <a:t>	Pressure drop – 0.09 in.w.c.</a:t>
              </a:r>
            </a:p>
            <a:p>
              <a:pPr>
                <a:tabLst>
                  <a:tab pos="228600" algn="l"/>
                </a:tabLst>
              </a:pPr>
              <a:r>
                <a:rPr lang="en-US" sz="1400" dirty="0">
                  <a:solidFill>
                    <a:schemeClr val="bg1"/>
                  </a:solidFill>
                  <a:latin typeface="Comic Sans MS" panose="030F0702030302020204" pitchFamily="66" charset="0"/>
                </a:rPr>
                <a:t>Water Side</a:t>
              </a:r>
            </a:p>
            <a:p>
              <a:pPr>
                <a:tabLst>
                  <a:tab pos="228600" algn="l"/>
                </a:tabLst>
              </a:pPr>
              <a:r>
                <a:rPr lang="en-US" sz="1400" dirty="0">
                  <a:solidFill>
                    <a:schemeClr val="bg1"/>
                  </a:solidFill>
                  <a:latin typeface="Comic Sans MS" panose="030F0702030302020204" pitchFamily="66" charset="0"/>
                </a:rPr>
                <a:t>	Flow rate = 29.8 gpm</a:t>
              </a:r>
            </a:p>
            <a:p>
              <a:pPr>
                <a:tabLst>
                  <a:tab pos="228600" algn="l"/>
                </a:tabLst>
              </a:pPr>
              <a:r>
                <a:rPr lang="en-US" sz="1400" dirty="0">
                  <a:solidFill>
                    <a:schemeClr val="bg1"/>
                  </a:solidFill>
                  <a:latin typeface="Comic Sans MS" panose="030F0702030302020204" pitchFamily="66" charset="0"/>
                </a:rPr>
                <a:t>	Entering water temperature – 170.0°F</a:t>
              </a:r>
            </a:p>
            <a:p>
              <a:pPr>
                <a:tabLst>
                  <a:tab pos="228600" algn="l"/>
                </a:tabLst>
              </a:pPr>
              <a:r>
                <a:rPr lang="en-US" sz="1400" dirty="0">
                  <a:solidFill>
                    <a:schemeClr val="bg1"/>
                  </a:solidFill>
                  <a:latin typeface="Comic Sans MS" panose="030F0702030302020204" pitchFamily="66" charset="0"/>
                </a:rPr>
                <a:t>	Leaving water temperature – 130.0°F</a:t>
              </a:r>
            </a:p>
            <a:p>
              <a:pPr>
                <a:tabLst>
                  <a:tab pos="228600" algn="l"/>
                </a:tabLst>
              </a:pPr>
              <a:r>
                <a:rPr lang="en-US" sz="1400" dirty="0">
                  <a:solidFill>
                    <a:schemeClr val="bg1"/>
                  </a:solidFill>
                  <a:latin typeface="Comic Sans MS" panose="030F0702030302020204" pitchFamily="66" charset="0"/>
                </a:rPr>
                <a:t>	Pressure drop – 4.4 ft.w.c.</a:t>
              </a:r>
            </a:p>
            <a:p>
              <a:pPr>
                <a:tabLst>
                  <a:tab pos="228600" algn="l"/>
                </a:tabLst>
              </a:pPr>
              <a:r>
                <a:rPr lang="en-US" sz="1400" dirty="0">
                  <a:solidFill>
                    <a:schemeClr val="bg1"/>
                  </a:solidFill>
                  <a:latin typeface="Comic Sans MS" panose="030F0702030302020204" pitchFamily="66" charset="0"/>
                </a:rPr>
                <a:t>	</a:t>
              </a:r>
            </a:p>
            <a:p>
              <a:pPr>
                <a:tabLst>
                  <a:tab pos="228600" algn="l"/>
                </a:tabLst>
              </a:pPr>
              <a:r>
                <a:rPr lang="en-US" sz="1400" dirty="0">
                  <a:solidFill>
                    <a:schemeClr val="bg1"/>
                  </a:solidFill>
                  <a:latin typeface="Comic Sans MS" panose="030F0702030302020204" pitchFamily="66" charset="0"/>
                </a:rPr>
                <a:t>	</a:t>
              </a:r>
            </a:p>
          </p:txBody>
        </p:sp>
        <p:grpSp>
          <p:nvGrpSpPr>
            <p:cNvPr id="1653" name="Group 1652"/>
            <p:cNvGrpSpPr/>
            <p:nvPr/>
          </p:nvGrpSpPr>
          <p:grpSpPr>
            <a:xfrm>
              <a:off x="7406679" y="3200424"/>
              <a:ext cx="182883" cy="182879"/>
              <a:chOff x="914440" y="4526267"/>
              <a:chExt cx="182883" cy="182879"/>
            </a:xfrm>
          </p:grpSpPr>
          <p:grpSp>
            <p:nvGrpSpPr>
              <p:cNvPr id="1654" name="Group 1653"/>
              <p:cNvGrpSpPr/>
              <p:nvPr/>
            </p:nvGrpSpPr>
            <p:grpSpPr>
              <a:xfrm>
                <a:off x="914440" y="4526267"/>
                <a:ext cx="182883" cy="182879"/>
                <a:chOff x="914435" y="4160512"/>
                <a:chExt cx="182883" cy="182879"/>
              </a:xfrm>
            </p:grpSpPr>
            <p:sp>
              <p:nvSpPr>
                <p:cNvPr id="1656" name="Isosceles Triangle 1655"/>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57" name="Isosceles Triangle 165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655" name="Oval 1654"/>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8" name="Group 1657"/>
            <p:cNvGrpSpPr/>
            <p:nvPr/>
          </p:nvGrpSpPr>
          <p:grpSpPr>
            <a:xfrm>
              <a:off x="7406679" y="8386435"/>
              <a:ext cx="182883" cy="182879"/>
              <a:chOff x="914440" y="4526267"/>
              <a:chExt cx="182883" cy="182879"/>
            </a:xfrm>
          </p:grpSpPr>
          <p:grpSp>
            <p:nvGrpSpPr>
              <p:cNvPr id="1659" name="Group 1658"/>
              <p:cNvGrpSpPr/>
              <p:nvPr/>
            </p:nvGrpSpPr>
            <p:grpSpPr>
              <a:xfrm>
                <a:off x="914440" y="4526267"/>
                <a:ext cx="182883" cy="182879"/>
                <a:chOff x="914435" y="4160512"/>
                <a:chExt cx="182883" cy="182879"/>
              </a:xfrm>
            </p:grpSpPr>
            <p:sp>
              <p:nvSpPr>
                <p:cNvPr id="1661" name="Isosceles Triangle 166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62" name="Isosceles Triangle 166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660" name="Oval 1659"/>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24" name="Group 823"/>
          <p:cNvGrpSpPr/>
          <p:nvPr/>
        </p:nvGrpSpPr>
        <p:grpSpPr>
          <a:xfrm>
            <a:off x="12098112" y="7863815"/>
            <a:ext cx="451189" cy="246221"/>
            <a:chOff x="640123" y="805366"/>
            <a:chExt cx="451189" cy="246221"/>
          </a:xfrm>
        </p:grpSpPr>
        <p:grpSp>
          <p:nvGrpSpPr>
            <p:cNvPr id="1089" name="Group 1088"/>
            <p:cNvGrpSpPr/>
            <p:nvPr/>
          </p:nvGrpSpPr>
          <p:grpSpPr>
            <a:xfrm>
              <a:off x="640123" y="868708"/>
              <a:ext cx="137159" cy="91439"/>
              <a:chOff x="3657610" y="2788927"/>
              <a:chExt cx="137159" cy="91439"/>
            </a:xfrm>
          </p:grpSpPr>
          <p:cxnSp>
            <p:nvCxnSpPr>
              <p:cNvPr id="1092" name="Straight Connector 1091"/>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3" name="Straight Connector 1092"/>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4" name="Straight Connector 1093"/>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5" name="Straight Connector 1094"/>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90" name="TextBox 1089"/>
            <p:cNvSpPr txBox="1"/>
            <p:nvPr/>
          </p:nvSpPr>
          <p:spPr>
            <a:xfrm>
              <a:off x="816995" y="805366"/>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1091" name="Straight Connector 1090"/>
            <p:cNvCxnSpPr/>
            <p:nvPr/>
          </p:nvCxnSpPr>
          <p:spPr>
            <a:xfrm flipH="1">
              <a:off x="751422" y="913733"/>
              <a:ext cx="65573" cy="1388"/>
            </a:xfrm>
            <a:prstGeom prst="line">
              <a:avLst/>
            </a:prstGeom>
            <a:noFill/>
            <a:ln w="25400">
              <a:solidFill>
                <a:schemeClr val="bg1">
                  <a:lumMod val="75000"/>
                </a:schemeClr>
              </a:solidFill>
            </a:ln>
          </p:spPr>
        </p:cxnSp>
      </p:grpSp>
      <p:grpSp>
        <p:nvGrpSpPr>
          <p:cNvPr id="825" name="Group 824"/>
          <p:cNvGrpSpPr/>
          <p:nvPr/>
        </p:nvGrpSpPr>
        <p:grpSpPr>
          <a:xfrm flipH="1">
            <a:off x="11406308" y="8046692"/>
            <a:ext cx="685798" cy="91439"/>
            <a:chOff x="3657610" y="2788927"/>
            <a:chExt cx="685798" cy="91439"/>
          </a:xfrm>
        </p:grpSpPr>
        <p:grpSp>
          <p:nvGrpSpPr>
            <p:cNvPr id="1079" name="Group 1078"/>
            <p:cNvGrpSpPr/>
            <p:nvPr/>
          </p:nvGrpSpPr>
          <p:grpSpPr>
            <a:xfrm>
              <a:off x="3749049" y="2788927"/>
              <a:ext cx="594359" cy="91439"/>
              <a:chOff x="3657610" y="2788927"/>
              <a:chExt cx="594359" cy="91439"/>
            </a:xfrm>
          </p:grpSpPr>
          <p:sp>
            <p:nvSpPr>
              <p:cNvPr id="1085" name="Rectangle 1084"/>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86" name="Straight Connector 1085"/>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87" name="Oval 1086"/>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88" name="Straight Connector 1087"/>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80" name="Group 1079"/>
            <p:cNvGrpSpPr/>
            <p:nvPr/>
          </p:nvGrpSpPr>
          <p:grpSpPr>
            <a:xfrm>
              <a:off x="3657610" y="2788927"/>
              <a:ext cx="137159" cy="91439"/>
              <a:chOff x="3657610" y="2788927"/>
              <a:chExt cx="137159" cy="91439"/>
            </a:xfrm>
          </p:grpSpPr>
          <p:cxnSp>
            <p:nvCxnSpPr>
              <p:cNvPr id="1081" name="Straight Connector 108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2" name="Straight Connector 108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3" name="Straight Connector 108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4" name="Straight Connector 108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826" name="Group 825"/>
          <p:cNvGrpSpPr/>
          <p:nvPr/>
        </p:nvGrpSpPr>
        <p:grpSpPr>
          <a:xfrm>
            <a:off x="11817788" y="3017546"/>
            <a:ext cx="548634" cy="5669218"/>
            <a:chOff x="4297683" y="685830"/>
            <a:chExt cx="548634" cy="5669218"/>
          </a:xfrm>
        </p:grpSpPr>
        <p:cxnSp>
          <p:nvCxnSpPr>
            <p:cNvPr id="1035" name="Straight Connector 1034"/>
            <p:cNvCxnSpPr>
              <a:endCxn id="1076" idx="3"/>
            </p:cNvCxnSpPr>
            <p:nvPr/>
          </p:nvCxnSpPr>
          <p:spPr>
            <a:xfrm flipV="1">
              <a:off x="4567004" y="4800584"/>
              <a:ext cx="4997" cy="155446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p:cNvCxnSpPr/>
            <p:nvPr/>
          </p:nvCxnSpPr>
          <p:spPr>
            <a:xfrm flipV="1">
              <a:off x="4572000" y="685830"/>
              <a:ext cx="4996" cy="146302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37" name="Group 1036"/>
            <p:cNvGrpSpPr/>
            <p:nvPr/>
          </p:nvGrpSpPr>
          <p:grpSpPr>
            <a:xfrm>
              <a:off x="4297683" y="1965973"/>
              <a:ext cx="548634" cy="2834611"/>
              <a:chOff x="4297683" y="1965973"/>
              <a:chExt cx="548634" cy="2834611"/>
            </a:xfrm>
          </p:grpSpPr>
          <p:cxnSp>
            <p:nvCxnSpPr>
              <p:cNvPr id="1038" name="Straight Connector 1037"/>
              <p:cNvCxnSpPr>
                <a:stCxn id="1068" idx="3"/>
                <a:endCxn id="1076" idx="3"/>
              </p:cNvCxnSpPr>
              <p:nvPr/>
            </p:nvCxnSpPr>
            <p:spPr>
              <a:xfrm>
                <a:off x="4572001" y="2194553"/>
                <a:ext cx="0" cy="2606031"/>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1039" name="Group 1038"/>
              <p:cNvGrpSpPr/>
              <p:nvPr/>
            </p:nvGrpSpPr>
            <p:grpSpPr>
              <a:xfrm>
                <a:off x="4297683" y="4617705"/>
                <a:ext cx="548634" cy="182879"/>
                <a:chOff x="731562" y="5074901"/>
                <a:chExt cx="548634" cy="182879"/>
              </a:xfrm>
            </p:grpSpPr>
            <p:cxnSp>
              <p:nvCxnSpPr>
                <p:cNvPr id="1069" name="Straight Connector 1068"/>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70" name="Group 1069"/>
                <p:cNvGrpSpPr/>
                <p:nvPr/>
              </p:nvGrpSpPr>
              <p:grpSpPr>
                <a:xfrm>
                  <a:off x="914440" y="5074901"/>
                  <a:ext cx="197266" cy="182879"/>
                  <a:chOff x="914440" y="5074901"/>
                  <a:chExt cx="197266" cy="182879"/>
                </a:xfrm>
              </p:grpSpPr>
              <p:grpSp>
                <p:nvGrpSpPr>
                  <p:cNvPr id="1071" name="Group 1070"/>
                  <p:cNvGrpSpPr/>
                  <p:nvPr/>
                </p:nvGrpSpPr>
                <p:grpSpPr>
                  <a:xfrm>
                    <a:off x="1020267" y="5120640"/>
                    <a:ext cx="91439" cy="91439"/>
                    <a:chOff x="1158273" y="5166341"/>
                    <a:chExt cx="91439" cy="91439"/>
                  </a:xfrm>
                </p:grpSpPr>
                <p:cxnSp>
                  <p:nvCxnSpPr>
                    <p:cNvPr id="1077" name="Straight Connector 1076"/>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8" name="Straight Connector 1077"/>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72" name="Group 1071"/>
                  <p:cNvGrpSpPr/>
                  <p:nvPr/>
                </p:nvGrpSpPr>
                <p:grpSpPr>
                  <a:xfrm>
                    <a:off x="914440" y="5074901"/>
                    <a:ext cx="182883" cy="182879"/>
                    <a:chOff x="914435" y="4160512"/>
                    <a:chExt cx="182883" cy="182879"/>
                  </a:xfrm>
                </p:grpSpPr>
                <p:sp>
                  <p:nvSpPr>
                    <p:cNvPr id="1075" name="Isosceles Triangle 1074"/>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076" name="Isosceles Triangle 1075"/>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073" name="Oval 1072"/>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074" name="Straight Connector 1073"/>
                  <p:cNvCxnSpPr>
                    <a:stCxn id="1073" idx="2"/>
                    <a:endCxn id="1073"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1040" name="Group 1039"/>
              <p:cNvGrpSpPr/>
              <p:nvPr/>
            </p:nvGrpSpPr>
            <p:grpSpPr>
              <a:xfrm>
                <a:off x="4480561" y="1965973"/>
                <a:ext cx="365749" cy="274320"/>
                <a:chOff x="3657610" y="5029200"/>
                <a:chExt cx="365749" cy="274320"/>
              </a:xfrm>
            </p:grpSpPr>
            <p:grpSp>
              <p:nvGrpSpPr>
                <p:cNvPr id="1062" name="Group 1061"/>
                <p:cNvGrpSpPr/>
                <p:nvPr/>
              </p:nvGrpSpPr>
              <p:grpSpPr>
                <a:xfrm>
                  <a:off x="3657610" y="5074901"/>
                  <a:ext cx="182883" cy="182879"/>
                  <a:chOff x="914435" y="4160512"/>
                  <a:chExt cx="182883" cy="182879"/>
                </a:xfrm>
              </p:grpSpPr>
              <p:sp>
                <p:nvSpPr>
                  <p:cNvPr id="1067" name="Isosceles Triangle 106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068" name="Isosceles Triangle 106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1063" name="Straight Connector 1062"/>
                <p:cNvCxnSpPr>
                  <a:stCxn id="1068"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64" name="Group 1063"/>
                <p:cNvGrpSpPr>
                  <a:grpSpLocks noChangeAspect="1"/>
                </p:cNvGrpSpPr>
                <p:nvPr/>
              </p:nvGrpSpPr>
              <p:grpSpPr>
                <a:xfrm>
                  <a:off x="3749040" y="5029200"/>
                  <a:ext cx="274319" cy="274320"/>
                  <a:chOff x="3794760" y="5074900"/>
                  <a:chExt cx="182880" cy="182881"/>
                </a:xfrm>
              </p:grpSpPr>
              <p:sp>
                <p:nvSpPr>
                  <p:cNvPr id="1065" name="Arc 1064"/>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066" name="Straight Connector 1065"/>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1041" name="Straight Connector 1040"/>
              <p:cNvCxnSpPr/>
              <p:nvPr/>
            </p:nvCxnSpPr>
            <p:spPr>
              <a:xfrm>
                <a:off x="4480564" y="2514604"/>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2" name="Straight Connector 1041"/>
              <p:cNvCxnSpPr/>
              <p:nvPr/>
            </p:nvCxnSpPr>
            <p:spPr>
              <a:xfrm>
                <a:off x="4480564" y="2605838"/>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3" name="Straight Connector 1042"/>
              <p:cNvCxnSpPr/>
              <p:nvPr/>
            </p:nvCxnSpPr>
            <p:spPr>
              <a:xfrm>
                <a:off x="4480564" y="2697072"/>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4" name="Straight Connector 1043"/>
              <p:cNvCxnSpPr/>
              <p:nvPr/>
            </p:nvCxnSpPr>
            <p:spPr>
              <a:xfrm>
                <a:off x="4480564" y="2788306"/>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5" name="Straight Connector 1044"/>
              <p:cNvCxnSpPr/>
              <p:nvPr/>
            </p:nvCxnSpPr>
            <p:spPr>
              <a:xfrm>
                <a:off x="4480564" y="2970774"/>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6" name="Straight Connector 1045"/>
              <p:cNvCxnSpPr/>
              <p:nvPr/>
            </p:nvCxnSpPr>
            <p:spPr>
              <a:xfrm>
                <a:off x="4480564" y="3244476"/>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7" name="Straight Connector 1046"/>
              <p:cNvCxnSpPr/>
              <p:nvPr/>
            </p:nvCxnSpPr>
            <p:spPr>
              <a:xfrm>
                <a:off x="4480564" y="2879540"/>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8" name="Straight Connector 1047"/>
              <p:cNvCxnSpPr/>
              <p:nvPr/>
            </p:nvCxnSpPr>
            <p:spPr>
              <a:xfrm>
                <a:off x="4480564" y="3335710"/>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9" name="Straight Connector 1048"/>
              <p:cNvCxnSpPr/>
              <p:nvPr/>
            </p:nvCxnSpPr>
            <p:spPr>
              <a:xfrm>
                <a:off x="4480564" y="3153242"/>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0" name="Straight Connector 1049"/>
              <p:cNvCxnSpPr/>
              <p:nvPr/>
            </p:nvCxnSpPr>
            <p:spPr>
              <a:xfrm>
                <a:off x="4480564" y="3062008"/>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1" name="Straight Connector 1050"/>
              <p:cNvCxnSpPr/>
              <p:nvPr/>
            </p:nvCxnSpPr>
            <p:spPr>
              <a:xfrm>
                <a:off x="4480564" y="342694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2" name="Straight Connector 1051"/>
              <p:cNvCxnSpPr/>
              <p:nvPr/>
            </p:nvCxnSpPr>
            <p:spPr>
              <a:xfrm>
                <a:off x="4480561" y="352043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3" name="Straight Connector 1052"/>
              <p:cNvCxnSpPr/>
              <p:nvPr/>
            </p:nvCxnSpPr>
            <p:spPr>
              <a:xfrm>
                <a:off x="4480561" y="3611673"/>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4" name="Straight Connector 1053"/>
              <p:cNvCxnSpPr/>
              <p:nvPr/>
            </p:nvCxnSpPr>
            <p:spPr>
              <a:xfrm>
                <a:off x="4480561" y="3702907"/>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5" name="Straight Connector 1054"/>
              <p:cNvCxnSpPr/>
              <p:nvPr/>
            </p:nvCxnSpPr>
            <p:spPr>
              <a:xfrm>
                <a:off x="4480561" y="3794141"/>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a:off x="4480561" y="397660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7" name="Straight Connector 1056"/>
              <p:cNvCxnSpPr/>
              <p:nvPr/>
            </p:nvCxnSpPr>
            <p:spPr>
              <a:xfrm>
                <a:off x="4480561" y="4250311"/>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8" name="Straight Connector 1057"/>
              <p:cNvCxnSpPr/>
              <p:nvPr/>
            </p:nvCxnSpPr>
            <p:spPr>
              <a:xfrm>
                <a:off x="4480561" y="3885375"/>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9" name="Straight Connector 1058"/>
              <p:cNvCxnSpPr/>
              <p:nvPr/>
            </p:nvCxnSpPr>
            <p:spPr>
              <a:xfrm>
                <a:off x="4480561" y="4341545"/>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0" name="Straight Connector 1059"/>
              <p:cNvCxnSpPr/>
              <p:nvPr/>
            </p:nvCxnSpPr>
            <p:spPr>
              <a:xfrm>
                <a:off x="4480561" y="4159077"/>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1" name="Straight Connector 1060"/>
              <p:cNvCxnSpPr/>
              <p:nvPr/>
            </p:nvCxnSpPr>
            <p:spPr>
              <a:xfrm>
                <a:off x="4480561" y="4067843"/>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827" name="TextBox 826"/>
          <p:cNvSpPr txBox="1"/>
          <p:nvPr/>
        </p:nvSpPr>
        <p:spPr>
          <a:xfrm>
            <a:off x="12466651" y="4663449"/>
            <a:ext cx="2800814" cy="2369880"/>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Typical of 4 circuits</a:t>
            </a:r>
          </a:p>
          <a:p>
            <a:r>
              <a:rPr lang="en-US" sz="1400" dirty="0">
                <a:solidFill>
                  <a:schemeClr val="bg1"/>
                </a:solidFill>
                <a:latin typeface="Comic Sans MS" panose="030F0702030302020204" pitchFamily="66" charset="0"/>
              </a:rPr>
              <a:t>Vulcan LV4-S, VC433, 1" line size, 4-1/4" x 3-5/8" fins, 32 fins per foot, 0.20 thick fins, 14" enclosure, single tier, 18" mounting height, 816 Btu/</a:t>
            </a:r>
            <a:r>
              <a:rPr lang="en-US" sz="1400" dirty="0" err="1">
                <a:solidFill>
                  <a:schemeClr val="bg1"/>
                </a:solidFill>
                <a:latin typeface="Comic Sans MS" panose="030F0702030302020204" pitchFamily="66" charset="0"/>
              </a:rPr>
              <a:t>hr</a:t>
            </a:r>
            <a:r>
              <a:rPr lang="en-US" sz="1400" dirty="0">
                <a:solidFill>
                  <a:schemeClr val="bg1"/>
                </a:solidFill>
                <a:latin typeface="Comic Sans MS" panose="030F0702030302020204" pitchFamily="66" charset="0"/>
              </a:rPr>
              <a:t>/</a:t>
            </a:r>
            <a:r>
              <a:rPr lang="en-US" sz="1400" dirty="0" err="1">
                <a:solidFill>
                  <a:schemeClr val="bg1"/>
                </a:solidFill>
                <a:latin typeface="Comic Sans MS" panose="030F0702030302020204" pitchFamily="66" charset="0"/>
              </a:rPr>
              <a:t>ft</a:t>
            </a:r>
            <a:r>
              <a:rPr lang="en-US" sz="1400" dirty="0">
                <a:solidFill>
                  <a:schemeClr val="bg1"/>
                </a:solidFill>
                <a:latin typeface="Comic Sans MS" panose="030F0702030302020204" pitchFamily="66" charset="0"/>
              </a:rPr>
              <a:t>;</a:t>
            </a:r>
          </a:p>
          <a:p>
            <a:endParaRPr lang="en-US" sz="1400" dirty="0">
              <a:solidFill>
                <a:schemeClr val="bg1"/>
              </a:solidFill>
              <a:latin typeface="Comic Sans MS" panose="030F0702030302020204" pitchFamily="66" charset="0"/>
            </a:endParaRPr>
          </a:p>
          <a:p>
            <a:r>
              <a:rPr lang="en-US" sz="1400" dirty="0">
                <a:solidFill>
                  <a:schemeClr val="bg1"/>
                </a:solidFill>
                <a:latin typeface="Comic Sans MS" panose="030F0702030302020204" pitchFamily="66" charset="0"/>
              </a:rPr>
              <a:t>243 feet of active element in four circuits of 7.2 gpm each, 28.8 total gpm, 14°F ∆t, 170°F supply, 156°F return</a:t>
            </a:r>
          </a:p>
        </p:txBody>
      </p:sp>
      <p:sp>
        <p:nvSpPr>
          <p:cNvPr id="846" name="TextBox 845"/>
          <p:cNvSpPr txBox="1"/>
          <p:nvPr/>
        </p:nvSpPr>
        <p:spPr>
          <a:xfrm>
            <a:off x="12511517" y="4327130"/>
            <a:ext cx="1231106"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Normally Open</a:t>
            </a:r>
          </a:p>
        </p:txBody>
      </p:sp>
      <p:grpSp>
        <p:nvGrpSpPr>
          <p:cNvPr id="1663" name="Group 1662"/>
          <p:cNvGrpSpPr/>
          <p:nvPr/>
        </p:nvGrpSpPr>
        <p:grpSpPr>
          <a:xfrm>
            <a:off x="11978629" y="3200425"/>
            <a:ext cx="182883" cy="182879"/>
            <a:chOff x="914440" y="4526267"/>
            <a:chExt cx="182883" cy="182879"/>
          </a:xfrm>
        </p:grpSpPr>
        <p:grpSp>
          <p:nvGrpSpPr>
            <p:cNvPr id="1664" name="Group 1663"/>
            <p:cNvGrpSpPr/>
            <p:nvPr/>
          </p:nvGrpSpPr>
          <p:grpSpPr>
            <a:xfrm>
              <a:off x="914440" y="4526267"/>
              <a:ext cx="182883" cy="182879"/>
              <a:chOff x="914435" y="4160512"/>
              <a:chExt cx="182883" cy="182879"/>
            </a:xfrm>
          </p:grpSpPr>
          <p:sp>
            <p:nvSpPr>
              <p:cNvPr id="1666" name="Isosceles Triangle 1665"/>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67" name="Isosceles Triangle 166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665" name="Oval 1664"/>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8" name="Group 1667"/>
          <p:cNvGrpSpPr/>
          <p:nvPr/>
        </p:nvGrpSpPr>
        <p:grpSpPr>
          <a:xfrm>
            <a:off x="11978629" y="8386436"/>
            <a:ext cx="182883" cy="182879"/>
            <a:chOff x="914440" y="4526267"/>
            <a:chExt cx="182883" cy="182879"/>
          </a:xfrm>
        </p:grpSpPr>
        <p:grpSp>
          <p:nvGrpSpPr>
            <p:cNvPr id="1669" name="Group 1668"/>
            <p:cNvGrpSpPr/>
            <p:nvPr/>
          </p:nvGrpSpPr>
          <p:grpSpPr>
            <a:xfrm>
              <a:off x="914440" y="4526267"/>
              <a:ext cx="182883" cy="182879"/>
              <a:chOff x="914435" y="4160512"/>
              <a:chExt cx="182883" cy="182879"/>
            </a:xfrm>
          </p:grpSpPr>
          <p:sp>
            <p:nvSpPr>
              <p:cNvPr id="1671" name="Isosceles Triangle 167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72" name="Isosceles Triangle 167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670" name="Oval 1669"/>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92" name="Group 1691"/>
          <p:cNvGrpSpPr/>
          <p:nvPr/>
        </p:nvGrpSpPr>
        <p:grpSpPr>
          <a:xfrm>
            <a:off x="20969663" y="2560352"/>
            <a:ext cx="884378" cy="6712449"/>
            <a:chOff x="457245" y="750343"/>
            <a:chExt cx="884378" cy="6712449"/>
          </a:xfrm>
        </p:grpSpPr>
        <p:cxnSp>
          <p:nvCxnSpPr>
            <p:cNvPr id="1686" name="Straight Connector 1685"/>
            <p:cNvCxnSpPr/>
            <p:nvPr/>
          </p:nvCxnSpPr>
          <p:spPr>
            <a:xfrm>
              <a:off x="914445" y="750343"/>
              <a:ext cx="0" cy="6712449"/>
            </a:xfrm>
            <a:prstGeom prst="line">
              <a:avLst/>
            </a:prstGeom>
            <a:ln w="508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687" name="TextBox 1686"/>
            <p:cNvSpPr txBox="1"/>
            <p:nvPr/>
          </p:nvSpPr>
          <p:spPr>
            <a:xfrm rot="16200000">
              <a:off x="-1114149" y="3716398"/>
              <a:ext cx="4542212" cy="369332"/>
            </a:xfrm>
            <a:prstGeom prst="rect">
              <a:avLst/>
            </a:prstGeom>
            <a:solidFill>
              <a:schemeClr val="tx1">
                <a:alpha val="50000"/>
              </a:schemeClr>
            </a:solidFill>
          </p:spPr>
          <p:txBody>
            <a:bodyPr wrap="square" lIns="0" tIns="0" rIns="0" bIns="0" rtlCol="0" anchor="ctr" anchorCtr="1">
              <a:spAutoFit/>
            </a:bodyPr>
            <a:lstStyle/>
            <a:p>
              <a:r>
                <a:rPr lang="en-US" sz="2400" b="1" i="1" u="sng" dirty="0">
                  <a:solidFill>
                    <a:schemeClr val="bg1"/>
                  </a:solidFill>
                  <a:latin typeface="Comic Sans MS" panose="030F0702030302020204" pitchFamily="66" charset="0"/>
                </a:rPr>
                <a:t>Match Line – See Sheet 2 </a:t>
              </a:r>
              <a:endParaRPr lang="en-US" sz="2400" dirty="0">
                <a:solidFill>
                  <a:schemeClr val="bg1"/>
                </a:solidFill>
                <a:latin typeface="Comic Sans MS" panose="030F0702030302020204" pitchFamily="66" charset="0"/>
              </a:endParaRPr>
            </a:p>
          </p:txBody>
        </p:sp>
        <p:sp>
          <p:nvSpPr>
            <p:cNvPr id="1688" name="Rectangle 1687"/>
            <p:cNvSpPr>
              <a:spLocks noChangeAspect="1"/>
            </p:cNvSpPr>
            <p:nvPr/>
          </p:nvSpPr>
          <p:spPr>
            <a:xfrm>
              <a:off x="457455" y="978911"/>
              <a:ext cx="457200" cy="457200"/>
            </a:xfrm>
            <a:prstGeom prst="rect">
              <a:avLst/>
            </a:prstGeom>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a:latin typeface="Comic Sans MS" panose="030F0702030302020204" pitchFamily="66" charset="0"/>
                </a:rPr>
                <a:t>A</a:t>
              </a:r>
            </a:p>
          </p:txBody>
        </p:sp>
        <p:sp>
          <p:nvSpPr>
            <p:cNvPr id="1691" name="Rectangle 1690"/>
            <p:cNvSpPr>
              <a:spLocks noChangeAspect="1"/>
            </p:cNvSpPr>
            <p:nvPr/>
          </p:nvSpPr>
          <p:spPr>
            <a:xfrm>
              <a:off x="457245" y="6648191"/>
              <a:ext cx="457200" cy="457200"/>
            </a:xfrm>
            <a:prstGeom prst="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a:latin typeface="Comic Sans MS" panose="030F0702030302020204" pitchFamily="66" charset="0"/>
                </a:rPr>
                <a:t>B</a:t>
              </a:r>
            </a:p>
          </p:txBody>
        </p:sp>
      </p:grpSp>
      <p:grpSp>
        <p:nvGrpSpPr>
          <p:cNvPr id="1536" name="Group 1535"/>
          <p:cNvGrpSpPr/>
          <p:nvPr/>
        </p:nvGrpSpPr>
        <p:grpSpPr>
          <a:xfrm flipH="1">
            <a:off x="15810921" y="4754885"/>
            <a:ext cx="182879" cy="91442"/>
            <a:chOff x="3657609" y="2199019"/>
            <a:chExt cx="182879" cy="91442"/>
          </a:xfrm>
        </p:grpSpPr>
        <p:cxnSp>
          <p:nvCxnSpPr>
            <p:cNvPr id="1537" name="Straight Connector 1536"/>
            <p:cNvCxnSpPr>
              <a:endCxn id="1538" idx="3"/>
            </p:cNvCxnSpPr>
            <p:nvPr/>
          </p:nvCxnSpPr>
          <p:spPr>
            <a:xfrm>
              <a:off x="3657609" y="2244740"/>
              <a:ext cx="182879"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38" name="Isosceles Triangle 1537"/>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539" name="Isosceles Triangle 1538"/>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540" name="Group 1539"/>
          <p:cNvGrpSpPr/>
          <p:nvPr/>
        </p:nvGrpSpPr>
        <p:grpSpPr>
          <a:xfrm flipH="1">
            <a:off x="15859582" y="4938760"/>
            <a:ext cx="137159" cy="91439"/>
            <a:chOff x="3657610" y="2788927"/>
            <a:chExt cx="137159" cy="91439"/>
          </a:xfrm>
        </p:grpSpPr>
        <p:cxnSp>
          <p:nvCxnSpPr>
            <p:cNvPr id="1541" name="Straight Connector 1540"/>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2" name="Straight Connector 1541"/>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3" name="Straight Connector 1542"/>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4" name="Straight Connector 1543"/>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442" name="Group 1441"/>
          <p:cNvGrpSpPr/>
          <p:nvPr/>
        </p:nvGrpSpPr>
        <p:grpSpPr>
          <a:xfrm flipH="1">
            <a:off x="15813924" y="6492229"/>
            <a:ext cx="182879" cy="91442"/>
            <a:chOff x="3657609" y="2199019"/>
            <a:chExt cx="182879" cy="91442"/>
          </a:xfrm>
        </p:grpSpPr>
        <p:cxnSp>
          <p:nvCxnSpPr>
            <p:cNvPr id="1522" name="Straight Connector 1521"/>
            <p:cNvCxnSpPr>
              <a:endCxn id="1523" idx="3"/>
            </p:cNvCxnSpPr>
            <p:nvPr/>
          </p:nvCxnSpPr>
          <p:spPr>
            <a:xfrm>
              <a:off x="3657609" y="2244740"/>
              <a:ext cx="182879"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23" name="Isosceles Triangle 1522"/>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524" name="Isosceles Triangle 1523"/>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486" name="Group 1485"/>
          <p:cNvGrpSpPr/>
          <p:nvPr/>
        </p:nvGrpSpPr>
        <p:grpSpPr>
          <a:xfrm flipH="1">
            <a:off x="15862585" y="7127845"/>
            <a:ext cx="137159" cy="91439"/>
            <a:chOff x="3657610" y="2788927"/>
            <a:chExt cx="137159" cy="91439"/>
          </a:xfrm>
        </p:grpSpPr>
        <p:cxnSp>
          <p:nvCxnSpPr>
            <p:cNvPr id="1487" name="Straight Connector 1486"/>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88" name="Straight Connector 1487"/>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89" name="Straight Connector 1488"/>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90" name="Straight Connector 1489"/>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450" name="Straight Connector 1449"/>
          <p:cNvCxnSpPr>
            <a:cxnSpLocks/>
            <a:endCxn id="1482" idx="3"/>
          </p:cNvCxnSpPr>
          <p:nvPr/>
        </p:nvCxnSpPr>
        <p:spPr>
          <a:xfrm flipV="1">
            <a:off x="15996742" y="6944967"/>
            <a:ext cx="0" cy="726361"/>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51" name="Straight Connector 1450"/>
          <p:cNvCxnSpPr>
            <a:stCxn id="1468" idx="3"/>
          </p:cNvCxnSpPr>
          <p:nvPr/>
        </p:nvCxnSpPr>
        <p:spPr>
          <a:xfrm flipV="1">
            <a:off x="15996746" y="3669760"/>
            <a:ext cx="0" cy="759616"/>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52" name="Straight Connector 1451"/>
          <p:cNvCxnSpPr>
            <a:stCxn id="1469" idx="3"/>
            <a:endCxn id="1481" idx="3"/>
          </p:cNvCxnSpPr>
          <p:nvPr/>
        </p:nvCxnSpPr>
        <p:spPr>
          <a:xfrm>
            <a:off x="15996743" y="4612255"/>
            <a:ext cx="2" cy="2149833"/>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1453" name="Group 1452"/>
          <p:cNvGrpSpPr/>
          <p:nvPr/>
        </p:nvGrpSpPr>
        <p:grpSpPr>
          <a:xfrm>
            <a:off x="15722424" y="6762088"/>
            <a:ext cx="548634" cy="182879"/>
            <a:chOff x="731562" y="5074901"/>
            <a:chExt cx="548634" cy="182879"/>
          </a:xfrm>
        </p:grpSpPr>
        <p:cxnSp>
          <p:nvCxnSpPr>
            <p:cNvPr id="1475" name="Straight Connector 1474"/>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76" name="Group 1475"/>
            <p:cNvGrpSpPr/>
            <p:nvPr/>
          </p:nvGrpSpPr>
          <p:grpSpPr>
            <a:xfrm>
              <a:off x="914440" y="5074901"/>
              <a:ext cx="197266" cy="182879"/>
              <a:chOff x="914440" y="5074901"/>
              <a:chExt cx="197266" cy="182879"/>
            </a:xfrm>
          </p:grpSpPr>
          <p:grpSp>
            <p:nvGrpSpPr>
              <p:cNvPr id="1477" name="Group 1476"/>
              <p:cNvGrpSpPr/>
              <p:nvPr/>
            </p:nvGrpSpPr>
            <p:grpSpPr>
              <a:xfrm>
                <a:off x="1020267" y="5120640"/>
                <a:ext cx="91439" cy="91439"/>
                <a:chOff x="1158273" y="5166341"/>
                <a:chExt cx="91439" cy="91439"/>
              </a:xfrm>
            </p:grpSpPr>
            <p:cxnSp>
              <p:nvCxnSpPr>
                <p:cNvPr id="1483" name="Straight Connector 1482"/>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4" name="Straight Connector 1483"/>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478" name="Group 1477"/>
              <p:cNvGrpSpPr/>
              <p:nvPr/>
            </p:nvGrpSpPr>
            <p:grpSpPr>
              <a:xfrm>
                <a:off x="914440" y="5074901"/>
                <a:ext cx="182883" cy="182879"/>
                <a:chOff x="914435" y="4160512"/>
                <a:chExt cx="182883" cy="182879"/>
              </a:xfrm>
            </p:grpSpPr>
            <p:sp>
              <p:nvSpPr>
                <p:cNvPr id="1481" name="Isosceles Triangle 148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482" name="Isosceles Triangle 148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479" name="Oval 1478"/>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480" name="Straight Connector 1479"/>
              <p:cNvCxnSpPr>
                <a:stCxn id="1479" idx="2"/>
                <a:endCxn id="1479"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1454" name="TextBox 1453"/>
          <p:cNvSpPr txBox="1"/>
          <p:nvPr/>
        </p:nvSpPr>
        <p:spPr>
          <a:xfrm>
            <a:off x="15544750" y="5136543"/>
            <a:ext cx="906311" cy="1263017"/>
          </a:xfrm>
          <a:prstGeom prst="rect">
            <a:avLst/>
          </a:prstGeom>
          <a:solidFill>
            <a:schemeClr val="bg1">
              <a:lumMod val="65000"/>
            </a:schemeClr>
          </a:solidFill>
          <a:ln w="25400">
            <a:solidFill>
              <a:schemeClr val="bg1"/>
            </a:solidFill>
          </a:ln>
        </p:spPr>
        <p:txBody>
          <a:bodyPr wrap="square" lIns="91440" tIns="0" rIns="91440" bIns="0" rtlCol="0" anchor="ctr" anchorCtr="1">
            <a:noAutofit/>
          </a:bodyPr>
          <a:lstStyle/>
          <a:p>
            <a:pPr algn="ctr"/>
            <a:r>
              <a:rPr lang="en-US" sz="1400" dirty="0">
                <a:solidFill>
                  <a:schemeClr val="bg1"/>
                </a:solidFill>
                <a:latin typeface="Comic Sans MS" panose="030F0702030302020204" pitchFamily="66" charset="0"/>
              </a:rPr>
              <a:t>Reheat Coil (Typical of 5)</a:t>
            </a:r>
          </a:p>
          <a:p>
            <a:pPr algn="ctr"/>
            <a:endParaRPr lang="en-US" sz="1400" dirty="0">
              <a:solidFill>
                <a:schemeClr val="bg1"/>
              </a:solidFill>
              <a:latin typeface="Comic Sans MS" panose="030F0702030302020204" pitchFamily="66" charset="0"/>
            </a:endParaRPr>
          </a:p>
        </p:txBody>
      </p:sp>
      <p:grpSp>
        <p:nvGrpSpPr>
          <p:cNvPr id="1455" name="Group 1454"/>
          <p:cNvGrpSpPr/>
          <p:nvPr/>
        </p:nvGrpSpPr>
        <p:grpSpPr>
          <a:xfrm>
            <a:off x="15905303" y="4383675"/>
            <a:ext cx="365749" cy="274320"/>
            <a:chOff x="3657610" y="5669280"/>
            <a:chExt cx="365749" cy="274320"/>
          </a:xfrm>
        </p:grpSpPr>
        <p:sp>
          <p:nvSpPr>
            <p:cNvPr id="1468" name="Isosceles Triangle 1467"/>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469" name="Isosceles Triangle 1468"/>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470" name="Straight Connector 1469"/>
            <p:cNvCxnSpPr>
              <a:stCxn id="1469"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71" name="Group 1470"/>
            <p:cNvGrpSpPr>
              <a:grpSpLocks noChangeAspect="1"/>
            </p:cNvGrpSpPr>
            <p:nvPr/>
          </p:nvGrpSpPr>
          <p:grpSpPr>
            <a:xfrm>
              <a:off x="3749040" y="5669280"/>
              <a:ext cx="274319" cy="274320"/>
              <a:chOff x="3794760" y="5074900"/>
              <a:chExt cx="182880" cy="182881"/>
            </a:xfrm>
          </p:grpSpPr>
          <p:sp>
            <p:nvSpPr>
              <p:cNvPr id="1473" name="Arc 1472"/>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474" name="Straight Connector 1473"/>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1458" name="TextBox 1457"/>
          <p:cNvSpPr txBox="1"/>
          <p:nvPr/>
        </p:nvSpPr>
        <p:spPr>
          <a:xfrm>
            <a:off x="16477319" y="4356566"/>
            <a:ext cx="3346998"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Normally Open to the Coil</a:t>
            </a:r>
          </a:p>
        </p:txBody>
      </p:sp>
      <p:sp>
        <p:nvSpPr>
          <p:cNvPr id="1459" name="TextBox 1458"/>
          <p:cNvSpPr txBox="1"/>
          <p:nvPr/>
        </p:nvSpPr>
        <p:spPr>
          <a:xfrm>
            <a:off x="17017360" y="4555728"/>
            <a:ext cx="3551366" cy="323165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Capacity – Varies</a:t>
            </a:r>
          </a:p>
          <a:p>
            <a:r>
              <a:rPr lang="en-US" sz="1400" dirty="0">
                <a:solidFill>
                  <a:schemeClr val="bg1"/>
                </a:solidFill>
                <a:latin typeface="Comic Sans MS" panose="030F0702030302020204" pitchFamily="66" charset="0"/>
              </a:rPr>
              <a:t>Air Side</a:t>
            </a:r>
          </a:p>
          <a:p>
            <a:pPr marL="228600" indent="-228600">
              <a:tabLst>
                <a:tab pos="228600" algn="l"/>
              </a:tabLst>
            </a:pPr>
            <a:r>
              <a:rPr lang="en-US" sz="1400" dirty="0">
                <a:solidFill>
                  <a:schemeClr val="bg1"/>
                </a:solidFill>
                <a:latin typeface="Comic Sans MS" panose="030F0702030302020204" pitchFamily="66" charset="0"/>
              </a:rPr>
              <a:t>	Flow rate = Varies, 500 fpm maximum face velocity</a:t>
            </a:r>
          </a:p>
          <a:p>
            <a:pPr>
              <a:tabLst>
                <a:tab pos="228600" algn="l"/>
              </a:tabLst>
            </a:pPr>
            <a:r>
              <a:rPr lang="en-US" sz="1400" dirty="0">
                <a:solidFill>
                  <a:schemeClr val="bg1"/>
                </a:solidFill>
                <a:latin typeface="Comic Sans MS" panose="030F0702030302020204" pitchFamily="66" charset="0"/>
              </a:rPr>
              <a:t>	Entering air temperature – 53.0°F</a:t>
            </a:r>
          </a:p>
          <a:p>
            <a:pPr>
              <a:tabLst>
                <a:tab pos="228600" algn="l"/>
              </a:tabLst>
            </a:pPr>
            <a:r>
              <a:rPr lang="en-US" sz="1400" dirty="0">
                <a:solidFill>
                  <a:schemeClr val="bg1"/>
                </a:solidFill>
                <a:latin typeface="Comic Sans MS" panose="030F0702030302020204" pitchFamily="66" charset="0"/>
              </a:rPr>
              <a:t>	Leaving air temperature – 82 °F</a:t>
            </a:r>
          </a:p>
          <a:p>
            <a:pPr>
              <a:tabLst>
                <a:tab pos="228600" algn="l"/>
              </a:tabLst>
            </a:pPr>
            <a:r>
              <a:rPr lang="en-US" sz="1400" dirty="0">
                <a:solidFill>
                  <a:schemeClr val="bg1"/>
                </a:solidFill>
                <a:latin typeface="Comic Sans MS" panose="030F0702030302020204" pitchFamily="66" charset="0"/>
              </a:rPr>
              <a:t>	Pressure drop – 0.1 in.w.c. maximum</a:t>
            </a:r>
          </a:p>
          <a:p>
            <a:pPr>
              <a:tabLst>
                <a:tab pos="228600" algn="l"/>
              </a:tabLst>
            </a:pPr>
            <a:r>
              <a:rPr lang="en-US" sz="1400" dirty="0">
                <a:solidFill>
                  <a:schemeClr val="bg1"/>
                </a:solidFill>
                <a:latin typeface="Comic Sans MS" panose="030F0702030302020204" pitchFamily="66" charset="0"/>
              </a:rPr>
              <a:t>Water Side</a:t>
            </a:r>
          </a:p>
          <a:p>
            <a:pPr>
              <a:tabLst>
                <a:tab pos="228600" algn="l"/>
              </a:tabLst>
            </a:pPr>
            <a:r>
              <a:rPr lang="en-US" sz="1400" dirty="0">
                <a:solidFill>
                  <a:schemeClr val="bg1"/>
                </a:solidFill>
                <a:latin typeface="Comic Sans MS" panose="030F0702030302020204" pitchFamily="66" charset="0"/>
              </a:rPr>
              <a:t>	Flow rate = Varies</a:t>
            </a:r>
          </a:p>
          <a:p>
            <a:pPr>
              <a:tabLst>
                <a:tab pos="228600" algn="l"/>
              </a:tabLst>
            </a:pPr>
            <a:r>
              <a:rPr lang="en-US" sz="1400" dirty="0">
                <a:solidFill>
                  <a:schemeClr val="bg1"/>
                </a:solidFill>
                <a:latin typeface="Comic Sans MS" panose="030F0702030302020204" pitchFamily="66" charset="0"/>
              </a:rPr>
              <a:t>	Entering water temperature – 170.0°F</a:t>
            </a:r>
          </a:p>
          <a:p>
            <a:pPr>
              <a:tabLst>
                <a:tab pos="228600" algn="l"/>
              </a:tabLst>
            </a:pPr>
            <a:r>
              <a:rPr lang="en-US" sz="1400" dirty="0">
                <a:solidFill>
                  <a:schemeClr val="bg1"/>
                </a:solidFill>
                <a:latin typeface="Comic Sans MS" panose="030F0702030302020204" pitchFamily="66" charset="0"/>
              </a:rPr>
              <a:t>	Leaving water temperature – 150.0°F</a:t>
            </a:r>
          </a:p>
          <a:p>
            <a:pPr>
              <a:tabLst>
                <a:tab pos="228600" algn="l"/>
              </a:tabLst>
            </a:pPr>
            <a:r>
              <a:rPr lang="en-US" sz="1400" dirty="0">
                <a:solidFill>
                  <a:schemeClr val="bg1"/>
                </a:solidFill>
                <a:latin typeface="Comic Sans MS" panose="030F0702030302020204" pitchFamily="66" charset="0"/>
              </a:rPr>
              <a:t>	Pressure drop – 5 ft.w.c. maximum.</a:t>
            </a:r>
          </a:p>
          <a:p>
            <a:pPr>
              <a:tabLst>
                <a:tab pos="228600" algn="l"/>
              </a:tabLst>
            </a:pPr>
            <a:endParaRPr lang="en-US" sz="1400" dirty="0">
              <a:solidFill>
                <a:schemeClr val="bg1"/>
              </a:solidFill>
              <a:latin typeface="Comic Sans MS" panose="030F0702030302020204" pitchFamily="66" charset="0"/>
            </a:endParaRPr>
          </a:p>
          <a:p>
            <a:pPr>
              <a:tabLst>
                <a:tab pos="228600" algn="l"/>
              </a:tabLst>
            </a:pPr>
            <a:r>
              <a:rPr lang="en-US" sz="1400" dirty="0">
                <a:solidFill>
                  <a:schemeClr val="bg1"/>
                </a:solidFill>
                <a:latin typeface="Comic Sans MS" panose="030F0702030302020204" pitchFamily="66" charset="0"/>
              </a:rPr>
              <a:t>	</a:t>
            </a:r>
          </a:p>
          <a:p>
            <a:pPr>
              <a:tabLst>
                <a:tab pos="228600" algn="l"/>
              </a:tabLst>
            </a:pPr>
            <a:r>
              <a:rPr lang="en-US" sz="1400" dirty="0">
                <a:solidFill>
                  <a:schemeClr val="bg1"/>
                </a:solidFill>
                <a:latin typeface="Comic Sans MS" panose="030F0702030302020204" pitchFamily="66" charset="0"/>
              </a:rPr>
              <a:t>	</a:t>
            </a:r>
          </a:p>
        </p:txBody>
      </p:sp>
      <p:grpSp>
        <p:nvGrpSpPr>
          <p:cNvPr id="1673" name="Group 1672"/>
          <p:cNvGrpSpPr/>
          <p:nvPr/>
        </p:nvGrpSpPr>
        <p:grpSpPr>
          <a:xfrm>
            <a:off x="15905302" y="4023375"/>
            <a:ext cx="182883" cy="182879"/>
            <a:chOff x="914440" y="4526267"/>
            <a:chExt cx="182883" cy="182879"/>
          </a:xfrm>
        </p:grpSpPr>
        <p:grpSp>
          <p:nvGrpSpPr>
            <p:cNvPr id="1674" name="Group 1673"/>
            <p:cNvGrpSpPr/>
            <p:nvPr/>
          </p:nvGrpSpPr>
          <p:grpSpPr>
            <a:xfrm>
              <a:off x="914440" y="4526267"/>
              <a:ext cx="182883" cy="182879"/>
              <a:chOff x="914435" y="4160512"/>
              <a:chExt cx="182883" cy="182879"/>
            </a:xfrm>
          </p:grpSpPr>
          <p:sp>
            <p:nvSpPr>
              <p:cNvPr id="1676" name="Isosceles Triangle 1675"/>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77" name="Isosceles Triangle 167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675" name="Oval 1674"/>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78" name="Group 1677"/>
          <p:cNvGrpSpPr/>
          <p:nvPr/>
        </p:nvGrpSpPr>
        <p:grpSpPr>
          <a:xfrm>
            <a:off x="15905302" y="7315180"/>
            <a:ext cx="182883" cy="182879"/>
            <a:chOff x="914440" y="4526267"/>
            <a:chExt cx="182883" cy="182879"/>
          </a:xfrm>
        </p:grpSpPr>
        <p:grpSp>
          <p:nvGrpSpPr>
            <p:cNvPr id="1679" name="Group 1678"/>
            <p:cNvGrpSpPr/>
            <p:nvPr/>
          </p:nvGrpSpPr>
          <p:grpSpPr>
            <a:xfrm>
              <a:off x="914440" y="4526267"/>
              <a:ext cx="182883" cy="182879"/>
              <a:chOff x="914435" y="4160512"/>
              <a:chExt cx="182883" cy="182879"/>
            </a:xfrm>
          </p:grpSpPr>
          <p:sp>
            <p:nvSpPr>
              <p:cNvPr id="1681" name="Isosceles Triangle 168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682" name="Isosceles Triangle 168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680" name="Oval 1679"/>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683" name="Straight Connector 1682"/>
          <p:cNvCxnSpPr>
            <a:cxnSpLocks/>
            <a:stCxn id="703" idx="2"/>
          </p:cNvCxnSpPr>
          <p:nvPr/>
        </p:nvCxnSpPr>
        <p:spPr>
          <a:xfrm>
            <a:off x="14734486" y="3647136"/>
            <a:ext cx="2663894" cy="1048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84" name="Straight Connector 1683"/>
          <p:cNvCxnSpPr>
            <a:cxnSpLocks/>
            <a:stCxn id="692" idx="2"/>
          </p:cNvCxnSpPr>
          <p:nvPr/>
        </p:nvCxnSpPr>
        <p:spPr>
          <a:xfrm>
            <a:off x="14715972" y="7670452"/>
            <a:ext cx="2675482" cy="10457"/>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1696" name="TextBox 1695"/>
          <p:cNvSpPr txBox="1"/>
          <p:nvPr/>
        </p:nvSpPr>
        <p:spPr>
          <a:xfrm>
            <a:off x="16464154" y="3852777"/>
            <a:ext cx="2800814" cy="430887"/>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1</a:t>
            </a:r>
            <a:r>
              <a:rPr lang="en-US" sz="1400" baseline="30000" dirty="0">
                <a:solidFill>
                  <a:schemeClr val="bg1"/>
                </a:solidFill>
                <a:latin typeface="Comic Sans MS" panose="030F0702030302020204" pitchFamily="66" charset="0"/>
              </a:rPr>
              <a:t>st</a:t>
            </a:r>
            <a:r>
              <a:rPr lang="en-US" sz="1400" dirty="0">
                <a:solidFill>
                  <a:schemeClr val="bg1"/>
                </a:solidFill>
                <a:latin typeface="Comic Sans MS" panose="030F0702030302020204" pitchFamily="66" charset="0"/>
              </a:rPr>
              <a:t> Floor Reheat Loads;  Nominal gpm for the floor = 36.5 gpm</a:t>
            </a:r>
          </a:p>
        </p:txBody>
      </p:sp>
      <p:sp>
        <p:nvSpPr>
          <p:cNvPr id="1134" name="Oval 1133"/>
          <p:cNvSpPr>
            <a:spLocks noChangeAspect="1"/>
          </p:cNvSpPr>
          <p:nvPr/>
        </p:nvSpPr>
        <p:spPr>
          <a:xfrm>
            <a:off x="522891" y="7200881"/>
            <a:ext cx="45720" cy="45720"/>
          </a:xfrm>
          <a:prstGeom prst="ellipse">
            <a:avLst/>
          </a:prstGeom>
          <a:solidFill>
            <a:schemeClr val="tx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792" name="Straight Connector 791"/>
          <p:cNvCxnSpPr/>
          <p:nvPr/>
        </p:nvCxnSpPr>
        <p:spPr>
          <a:xfrm flipV="1">
            <a:off x="637190" y="7223741"/>
            <a:ext cx="5716" cy="302127"/>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15" name="Straight Connector 814"/>
          <p:cNvCxnSpPr/>
          <p:nvPr/>
        </p:nvCxnSpPr>
        <p:spPr>
          <a:xfrm flipV="1">
            <a:off x="637184" y="4846320"/>
            <a:ext cx="0" cy="219454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820" name="TextBox 819"/>
          <p:cNvSpPr txBox="1"/>
          <p:nvPr/>
        </p:nvSpPr>
        <p:spPr>
          <a:xfrm>
            <a:off x="1185825" y="7589497"/>
            <a:ext cx="583493"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Pump 2</a:t>
            </a:r>
          </a:p>
        </p:txBody>
      </p:sp>
      <p:cxnSp>
        <p:nvCxnSpPr>
          <p:cNvPr id="822" name="Straight Connector 821"/>
          <p:cNvCxnSpPr/>
          <p:nvPr/>
        </p:nvCxnSpPr>
        <p:spPr>
          <a:xfrm flipV="1">
            <a:off x="632194" y="3017546"/>
            <a:ext cx="4996" cy="146302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845" name="TextBox 844"/>
          <p:cNvSpPr txBox="1"/>
          <p:nvPr/>
        </p:nvSpPr>
        <p:spPr>
          <a:xfrm>
            <a:off x="1804697" y="3447838"/>
            <a:ext cx="1231106"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Normally Open</a:t>
            </a:r>
          </a:p>
        </p:txBody>
      </p:sp>
      <p:sp>
        <p:nvSpPr>
          <p:cNvPr id="1271" name="TextBox 1270"/>
          <p:cNvSpPr txBox="1"/>
          <p:nvPr/>
        </p:nvSpPr>
        <p:spPr>
          <a:xfrm>
            <a:off x="3166000" y="3733991"/>
            <a:ext cx="2800814" cy="2154436"/>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Heat Exchanger</a:t>
            </a:r>
          </a:p>
          <a:p>
            <a:r>
              <a:rPr lang="en-US" sz="1400" dirty="0">
                <a:solidFill>
                  <a:schemeClr val="bg1"/>
                </a:solidFill>
                <a:latin typeface="Comic Sans MS" panose="030F0702030302020204" pitchFamily="66" charset="0"/>
              </a:rPr>
              <a:t>Bell and Gossett SU-67-2</a:t>
            </a:r>
          </a:p>
          <a:p>
            <a:r>
              <a:rPr lang="en-US" sz="1400" dirty="0">
                <a:solidFill>
                  <a:schemeClr val="bg1"/>
                </a:solidFill>
                <a:latin typeface="Comic Sans MS" panose="030F0702030302020204" pitchFamily="66" charset="0"/>
              </a:rPr>
              <a:t>Shell Side</a:t>
            </a:r>
          </a:p>
          <a:p>
            <a:pPr marL="227013"/>
            <a:r>
              <a:rPr lang="en-US" sz="1400" dirty="0">
                <a:solidFill>
                  <a:schemeClr val="bg1"/>
                </a:solidFill>
                <a:latin typeface="Comic Sans MS" panose="030F0702030302020204" pitchFamily="66" charset="0"/>
              </a:rPr>
              <a:t>Flow -  85.5 gpm</a:t>
            </a:r>
          </a:p>
          <a:p>
            <a:pPr marL="227013"/>
            <a:r>
              <a:rPr lang="en-US" sz="1400" dirty="0">
                <a:solidFill>
                  <a:schemeClr val="bg1"/>
                </a:solidFill>
                <a:latin typeface="Comic Sans MS" panose="030F0702030302020204" pitchFamily="66" charset="0"/>
              </a:rPr>
              <a:t>Entering water – 147°F</a:t>
            </a:r>
          </a:p>
          <a:p>
            <a:pPr marL="227013"/>
            <a:r>
              <a:rPr lang="en-US" sz="1400" dirty="0">
                <a:solidFill>
                  <a:schemeClr val="bg1"/>
                </a:solidFill>
                <a:latin typeface="Comic Sans MS" panose="030F0702030302020204" pitchFamily="66" charset="0"/>
              </a:rPr>
              <a:t>Leaving water – 170°F</a:t>
            </a:r>
          </a:p>
          <a:p>
            <a:pPr marL="227013"/>
            <a:r>
              <a:rPr lang="en-US" sz="1400" dirty="0">
                <a:solidFill>
                  <a:schemeClr val="bg1"/>
                </a:solidFill>
                <a:latin typeface="Comic Sans MS" panose="030F0702030302020204" pitchFamily="66" charset="0"/>
              </a:rPr>
              <a:t>Pressure drop – 2.11 ft.w.c.</a:t>
            </a:r>
          </a:p>
          <a:p>
            <a:r>
              <a:rPr lang="en-US" sz="1400" dirty="0">
                <a:solidFill>
                  <a:schemeClr val="bg1"/>
                </a:solidFill>
                <a:latin typeface="Comic Sans MS" panose="030F0702030302020204" pitchFamily="66" charset="0"/>
              </a:rPr>
              <a:t>Tube Side</a:t>
            </a:r>
          </a:p>
          <a:p>
            <a:pPr marL="227013"/>
            <a:r>
              <a:rPr lang="en-US" sz="1400" dirty="0">
                <a:solidFill>
                  <a:schemeClr val="bg1"/>
                </a:solidFill>
                <a:latin typeface="Comic Sans MS" panose="030F0702030302020204" pitchFamily="66" charset="0"/>
              </a:rPr>
              <a:t>1,019 </a:t>
            </a:r>
            <a:r>
              <a:rPr lang="en-US" sz="1400" dirty="0" err="1">
                <a:solidFill>
                  <a:schemeClr val="bg1"/>
                </a:solidFill>
                <a:latin typeface="Comic Sans MS" panose="030F0702030302020204" pitchFamily="66" charset="0"/>
              </a:rPr>
              <a:t>lb</a:t>
            </a:r>
            <a:r>
              <a:rPr lang="en-US" sz="1400" dirty="0">
                <a:solidFill>
                  <a:schemeClr val="bg1"/>
                </a:solidFill>
                <a:latin typeface="Comic Sans MS" panose="030F0702030302020204" pitchFamily="66" charset="0"/>
              </a:rPr>
              <a:t>/</a:t>
            </a:r>
            <a:r>
              <a:rPr lang="en-US" sz="1400" dirty="0" err="1">
                <a:solidFill>
                  <a:schemeClr val="bg1"/>
                </a:solidFill>
                <a:latin typeface="Comic Sans MS" panose="030F0702030302020204" pitchFamily="66" charset="0"/>
              </a:rPr>
              <a:t>hr</a:t>
            </a:r>
            <a:endParaRPr lang="en-US" sz="1400" dirty="0">
              <a:solidFill>
                <a:schemeClr val="bg1"/>
              </a:solidFill>
              <a:latin typeface="Comic Sans MS" panose="030F0702030302020204" pitchFamily="66" charset="0"/>
            </a:endParaRPr>
          </a:p>
          <a:p>
            <a:pPr marL="227013"/>
            <a:r>
              <a:rPr lang="en-US" sz="1400" dirty="0">
                <a:solidFill>
                  <a:schemeClr val="bg1"/>
                </a:solidFill>
                <a:latin typeface="Comic Sans MS" panose="030F0702030302020204" pitchFamily="66" charset="0"/>
              </a:rPr>
              <a:t>5 psig steam</a:t>
            </a:r>
          </a:p>
        </p:txBody>
      </p:sp>
      <p:grpSp>
        <p:nvGrpSpPr>
          <p:cNvPr id="1264" name="Group 1263"/>
          <p:cNvGrpSpPr/>
          <p:nvPr/>
        </p:nvGrpSpPr>
        <p:grpSpPr>
          <a:xfrm>
            <a:off x="362873" y="7498057"/>
            <a:ext cx="365760" cy="454722"/>
            <a:chOff x="2560342" y="2240293"/>
            <a:chExt cx="365760" cy="454722"/>
          </a:xfrm>
        </p:grpSpPr>
        <p:sp>
          <p:nvSpPr>
            <p:cNvPr id="1265" name="Trapezoid 1264"/>
            <p:cNvSpPr/>
            <p:nvPr/>
          </p:nvSpPr>
          <p:spPr>
            <a:xfrm>
              <a:off x="2738224" y="2286000"/>
              <a:ext cx="182878" cy="185692"/>
            </a:xfrm>
            <a:prstGeom prst="trapezoid">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266" name="Oval 1265"/>
            <p:cNvSpPr>
              <a:spLocks noChangeAspect="1"/>
            </p:cNvSpPr>
            <p:nvPr/>
          </p:nvSpPr>
          <p:spPr>
            <a:xfrm>
              <a:off x="2560342" y="2329255"/>
              <a:ext cx="365760" cy="36576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267" name="Oval 1266"/>
            <p:cNvSpPr>
              <a:spLocks noChangeAspect="1"/>
            </p:cNvSpPr>
            <p:nvPr/>
          </p:nvSpPr>
          <p:spPr>
            <a:xfrm>
              <a:off x="2651781" y="2423171"/>
              <a:ext cx="182880" cy="182880"/>
            </a:xfrm>
            <a:prstGeom prst="ellipse">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268" name="Rectangle 1267"/>
            <p:cNvSpPr/>
            <p:nvPr/>
          </p:nvSpPr>
          <p:spPr>
            <a:xfrm>
              <a:off x="2743220" y="2240293"/>
              <a:ext cx="182882" cy="45719"/>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cxnSp>
        <p:nvCxnSpPr>
          <p:cNvPr id="816" name="Straight Connector 815"/>
          <p:cNvCxnSpPr/>
          <p:nvPr/>
        </p:nvCxnSpPr>
        <p:spPr>
          <a:xfrm>
            <a:off x="545759" y="7772374"/>
            <a:ext cx="0" cy="91439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24" name="Straight Connector 1123"/>
          <p:cNvCxnSpPr/>
          <p:nvPr/>
        </p:nvCxnSpPr>
        <p:spPr>
          <a:xfrm>
            <a:off x="362873" y="6766547"/>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5" name="Straight Connector 1124"/>
          <p:cNvCxnSpPr/>
          <p:nvPr/>
        </p:nvCxnSpPr>
        <p:spPr>
          <a:xfrm>
            <a:off x="545751" y="6857986"/>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6" name="Straight Connector 1125"/>
          <p:cNvCxnSpPr/>
          <p:nvPr/>
        </p:nvCxnSpPr>
        <p:spPr>
          <a:xfrm>
            <a:off x="545751" y="667510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7" name="Straight Connector 1126"/>
          <p:cNvCxnSpPr/>
          <p:nvPr/>
        </p:nvCxnSpPr>
        <p:spPr>
          <a:xfrm>
            <a:off x="728629" y="6766547"/>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8" name="Straight Connector 1127"/>
          <p:cNvCxnSpPr/>
          <p:nvPr/>
        </p:nvCxnSpPr>
        <p:spPr>
          <a:xfrm>
            <a:off x="865789" y="6766547"/>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29" name="Oval 1128"/>
          <p:cNvSpPr/>
          <p:nvPr/>
        </p:nvSpPr>
        <p:spPr>
          <a:xfrm>
            <a:off x="545743" y="6697967"/>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130" name="Straight Connector 1129"/>
          <p:cNvCxnSpPr/>
          <p:nvPr/>
        </p:nvCxnSpPr>
        <p:spPr>
          <a:xfrm>
            <a:off x="362873" y="7132302"/>
            <a:ext cx="5486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1" name="Straight Connector 1130"/>
          <p:cNvCxnSpPr/>
          <p:nvPr/>
        </p:nvCxnSpPr>
        <p:spPr>
          <a:xfrm>
            <a:off x="545751" y="72237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2" name="Straight Connector 1131"/>
          <p:cNvCxnSpPr/>
          <p:nvPr/>
        </p:nvCxnSpPr>
        <p:spPr>
          <a:xfrm>
            <a:off x="545751" y="7040862"/>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3" name="Straight Connector 1132"/>
          <p:cNvCxnSpPr/>
          <p:nvPr/>
        </p:nvCxnSpPr>
        <p:spPr>
          <a:xfrm flipV="1">
            <a:off x="545751" y="7040863"/>
            <a:ext cx="182878" cy="182878"/>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5" name="Straight Connector 1134"/>
          <p:cNvCxnSpPr/>
          <p:nvPr/>
        </p:nvCxnSpPr>
        <p:spPr>
          <a:xfrm flipV="1">
            <a:off x="853556" y="7040861"/>
            <a:ext cx="0" cy="182880"/>
          </a:xfrm>
          <a:prstGeom prst="line">
            <a:avLst/>
          </a:prstGeom>
          <a:ln cap="rnd">
            <a:solidFill>
              <a:schemeClr val="bg1"/>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118" name="Straight Connector 1117"/>
          <p:cNvCxnSpPr/>
          <p:nvPr/>
        </p:nvCxnSpPr>
        <p:spPr>
          <a:xfrm>
            <a:off x="271434" y="8321009"/>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9" name="Straight Connector 1118"/>
          <p:cNvCxnSpPr/>
          <p:nvPr/>
        </p:nvCxnSpPr>
        <p:spPr>
          <a:xfrm>
            <a:off x="454312" y="8412448"/>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0" name="Straight Connector 1119"/>
          <p:cNvCxnSpPr/>
          <p:nvPr/>
        </p:nvCxnSpPr>
        <p:spPr>
          <a:xfrm>
            <a:off x="454312" y="8229570"/>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1" name="Straight Connector 1120"/>
          <p:cNvCxnSpPr/>
          <p:nvPr/>
        </p:nvCxnSpPr>
        <p:spPr>
          <a:xfrm>
            <a:off x="637190" y="8321009"/>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2" name="Straight Connector 1121"/>
          <p:cNvCxnSpPr/>
          <p:nvPr/>
        </p:nvCxnSpPr>
        <p:spPr>
          <a:xfrm>
            <a:off x="774350" y="8321009"/>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23" name="Oval 1122"/>
          <p:cNvSpPr/>
          <p:nvPr/>
        </p:nvSpPr>
        <p:spPr>
          <a:xfrm>
            <a:off x="454304" y="8252429"/>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nvGrpSpPr>
          <p:cNvPr id="1545" name="Group 1544"/>
          <p:cNvGrpSpPr/>
          <p:nvPr/>
        </p:nvGrpSpPr>
        <p:grpSpPr>
          <a:xfrm>
            <a:off x="365870" y="3200425"/>
            <a:ext cx="548640" cy="182878"/>
            <a:chOff x="731562" y="1600241"/>
            <a:chExt cx="548640" cy="182878"/>
          </a:xfrm>
        </p:grpSpPr>
        <p:cxnSp>
          <p:nvCxnSpPr>
            <p:cNvPr id="1546" name="Straight Connector 1545"/>
            <p:cNvCxnSpPr/>
            <p:nvPr/>
          </p:nvCxnSpPr>
          <p:spPr>
            <a:xfrm>
              <a:off x="731562" y="1691680"/>
              <a:ext cx="548640"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7" name="Straight Connector 1546"/>
            <p:cNvCxnSpPr/>
            <p:nvPr/>
          </p:nvCxnSpPr>
          <p:spPr>
            <a:xfrm>
              <a:off x="914440" y="1783119"/>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48" name="Straight Connector 1547"/>
            <p:cNvCxnSpPr/>
            <p:nvPr/>
          </p:nvCxnSpPr>
          <p:spPr>
            <a:xfrm>
              <a:off x="914440" y="1600241"/>
              <a:ext cx="182878"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49" name="Straight Connector 1548"/>
            <p:cNvCxnSpPr/>
            <p:nvPr/>
          </p:nvCxnSpPr>
          <p:spPr>
            <a:xfrm>
              <a:off x="1097318" y="1691680"/>
              <a:ext cx="137160" cy="0"/>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50" name="Straight Connector 1549"/>
            <p:cNvCxnSpPr/>
            <p:nvPr/>
          </p:nvCxnSpPr>
          <p:spPr>
            <a:xfrm>
              <a:off x="1234478" y="1691680"/>
              <a:ext cx="0" cy="72122"/>
            </a:xfrm>
            <a:prstGeom prst="line">
              <a:avLst/>
            </a:prstGeom>
            <a:ln w="381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551" name="Oval 1550"/>
            <p:cNvSpPr/>
            <p:nvPr/>
          </p:nvSpPr>
          <p:spPr>
            <a:xfrm>
              <a:off x="914432" y="1623100"/>
              <a:ext cx="182880" cy="137160"/>
            </a:xfrm>
            <a:prstGeom prst="ellips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22" name="Group 21"/>
          <p:cNvGrpSpPr/>
          <p:nvPr/>
        </p:nvGrpSpPr>
        <p:grpSpPr>
          <a:xfrm>
            <a:off x="545751" y="3840498"/>
            <a:ext cx="2384808" cy="1554458"/>
            <a:chOff x="545751" y="3840498"/>
            <a:chExt cx="2384808" cy="1554458"/>
          </a:xfrm>
        </p:grpSpPr>
        <p:cxnSp>
          <p:nvCxnSpPr>
            <p:cNvPr id="1096" name="Straight Connector 1095"/>
            <p:cNvCxnSpPr/>
            <p:nvPr/>
          </p:nvCxnSpPr>
          <p:spPr>
            <a:xfrm>
              <a:off x="980085" y="4114809"/>
              <a:ext cx="1440165"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97" name="Group 1096"/>
            <p:cNvGrpSpPr/>
            <p:nvPr/>
          </p:nvGrpSpPr>
          <p:grpSpPr>
            <a:xfrm rot="16200000">
              <a:off x="1600304" y="3886213"/>
              <a:ext cx="365749" cy="274320"/>
              <a:chOff x="3657610" y="5029200"/>
              <a:chExt cx="365749" cy="274320"/>
            </a:xfrm>
          </p:grpSpPr>
          <p:grpSp>
            <p:nvGrpSpPr>
              <p:cNvPr id="1111" name="Group 1110"/>
              <p:cNvGrpSpPr/>
              <p:nvPr/>
            </p:nvGrpSpPr>
            <p:grpSpPr>
              <a:xfrm>
                <a:off x="3657610" y="5074901"/>
                <a:ext cx="182883" cy="182879"/>
                <a:chOff x="914435" y="4160512"/>
                <a:chExt cx="182883" cy="182879"/>
              </a:xfrm>
            </p:grpSpPr>
            <p:sp>
              <p:nvSpPr>
                <p:cNvPr id="1116" name="Isosceles Triangle 1115"/>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117" name="Isosceles Triangle 1116"/>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1112" name="Straight Connector 1111"/>
              <p:cNvCxnSpPr>
                <a:stCxn id="1117"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13" name="Group 1112"/>
              <p:cNvGrpSpPr>
                <a:grpSpLocks noChangeAspect="1"/>
              </p:cNvGrpSpPr>
              <p:nvPr/>
            </p:nvGrpSpPr>
            <p:grpSpPr>
              <a:xfrm>
                <a:off x="3749040" y="5029200"/>
                <a:ext cx="274319" cy="274320"/>
                <a:chOff x="3794760" y="5074900"/>
                <a:chExt cx="182880" cy="182881"/>
              </a:xfrm>
            </p:grpSpPr>
            <p:sp>
              <p:nvSpPr>
                <p:cNvPr id="1114" name="Arc 1113"/>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115" name="Straight Connector 1114"/>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1098" name="Straight Connector 1097"/>
            <p:cNvCxnSpPr/>
            <p:nvPr/>
          </p:nvCxnSpPr>
          <p:spPr>
            <a:xfrm flipV="1">
              <a:off x="980086" y="4112336"/>
              <a:ext cx="0" cy="27679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99" name="Straight Connector 1098"/>
            <p:cNvCxnSpPr/>
            <p:nvPr/>
          </p:nvCxnSpPr>
          <p:spPr>
            <a:xfrm>
              <a:off x="2168793" y="4846322"/>
              <a:ext cx="0" cy="274318"/>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00" name="Straight Connector 1099"/>
            <p:cNvCxnSpPr/>
            <p:nvPr/>
          </p:nvCxnSpPr>
          <p:spPr>
            <a:xfrm rot="16200000">
              <a:off x="2443090" y="5120642"/>
              <a:ext cx="0" cy="274318"/>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101" name="Group 1100"/>
            <p:cNvGrpSpPr/>
            <p:nvPr/>
          </p:nvGrpSpPr>
          <p:grpSpPr>
            <a:xfrm>
              <a:off x="545751" y="4297687"/>
              <a:ext cx="1994514" cy="636207"/>
              <a:chOff x="845861" y="2880366"/>
              <a:chExt cx="1994514" cy="636207"/>
            </a:xfrm>
          </p:grpSpPr>
          <p:sp>
            <p:nvSpPr>
              <p:cNvPr id="1108" name="Rectangle 1107"/>
              <p:cNvSpPr/>
              <p:nvPr/>
            </p:nvSpPr>
            <p:spPr>
              <a:xfrm>
                <a:off x="845861" y="2971805"/>
                <a:ext cx="1994514" cy="457195"/>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109" name="Rectangle 1108"/>
              <p:cNvSpPr/>
              <p:nvPr/>
            </p:nvSpPr>
            <p:spPr>
              <a:xfrm>
                <a:off x="1066839" y="2880367"/>
                <a:ext cx="63967" cy="636206"/>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sp>
            <p:nvSpPr>
              <p:cNvPr id="1110" name="Rectangle 1109"/>
              <p:cNvSpPr/>
              <p:nvPr/>
            </p:nvSpPr>
            <p:spPr>
              <a:xfrm>
                <a:off x="1124790" y="2880366"/>
                <a:ext cx="63967" cy="636206"/>
              </a:xfrm>
              <a:prstGeom prst="rect">
                <a:avLst/>
              </a:prstGeom>
              <a:solidFill>
                <a:schemeClr val="bg1">
                  <a:lumMod val="65000"/>
                </a:schemeClr>
              </a:solidFill>
              <a:ln w="19050">
                <a:solidFill>
                  <a:schemeClr val="bg1"/>
                </a:solidFill>
              </a:ln>
            </p:spPr>
            <p:txBody>
              <a:bodyPr vert="vert270" wrap="square" lIns="0" tIns="0" rIns="0" bIns="0" rtlCol="0" anchor="ctr" anchorCtr="1">
                <a:noAutofit/>
              </a:bodyPr>
              <a:lstStyle/>
              <a:p>
                <a:pPr algn="ctr"/>
                <a:endParaRPr lang="en-US" sz="1500">
                  <a:solidFill>
                    <a:schemeClr val="bg1"/>
                  </a:solidFill>
                </a:endParaRPr>
              </a:p>
            </p:txBody>
          </p:sp>
        </p:grpSp>
        <p:grpSp>
          <p:nvGrpSpPr>
            <p:cNvPr id="1102" name="Group 1101"/>
            <p:cNvGrpSpPr/>
            <p:nvPr/>
          </p:nvGrpSpPr>
          <p:grpSpPr>
            <a:xfrm>
              <a:off x="2031610" y="5148734"/>
              <a:ext cx="274317" cy="246222"/>
              <a:chOff x="2331720" y="3731412"/>
              <a:chExt cx="274317" cy="246222"/>
            </a:xfrm>
          </p:grpSpPr>
          <p:sp>
            <p:nvSpPr>
              <p:cNvPr id="1106" name="TextBox 1105"/>
              <p:cNvSpPr txBox="1"/>
              <p:nvPr/>
            </p:nvSpPr>
            <p:spPr>
              <a:xfrm>
                <a:off x="2331720" y="3731412"/>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endParaRPr lang="en-US" sz="1000" dirty="0">
                  <a:solidFill>
                    <a:schemeClr val="bg1"/>
                  </a:solidFill>
                  <a:latin typeface="Comic Sans MS" panose="030F0702030302020204" pitchFamily="66" charset="0"/>
                </a:endParaRPr>
              </a:p>
            </p:txBody>
          </p:sp>
          <p:cxnSp>
            <p:nvCxnSpPr>
              <p:cNvPr id="1107" name="Straight Connector 1106"/>
              <p:cNvCxnSpPr/>
              <p:nvPr/>
            </p:nvCxnSpPr>
            <p:spPr>
              <a:xfrm>
                <a:off x="2331720" y="3731413"/>
                <a:ext cx="274317" cy="246221"/>
              </a:xfrm>
              <a:prstGeom prst="line">
                <a:avLst/>
              </a:prstGeom>
              <a:noFill/>
              <a:ln w="25400">
                <a:solidFill>
                  <a:schemeClr val="bg1">
                    <a:lumMod val="75000"/>
                  </a:schemeClr>
                </a:solidFill>
              </a:ln>
            </p:spPr>
          </p:cxnSp>
        </p:grpSp>
        <p:sp>
          <p:nvSpPr>
            <p:cNvPr id="1104" name="TextBox 1103"/>
            <p:cNvSpPr txBox="1"/>
            <p:nvPr/>
          </p:nvSpPr>
          <p:spPr>
            <a:xfrm>
              <a:off x="2528544" y="3990805"/>
              <a:ext cx="317395"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LPS</a:t>
              </a:r>
            </a:p>
          </p:txBody>
        </p:sp>
        <p:sp>
          <p:nvSpPr>
            <p:cNvPr id="1105" name="TextBox 1104"/>
            <p:cNvSpPr txBox="1"/>
            <p:nvPr/>
          </p:nvSpPr>
          <p:spPr>
            <a:xfrm>
              <a:off x="2625988" y="5120639"/>
              <a:ext cx="304571"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LPR</a:t>
              </a:r>
            </a:p>
          </p:txBody>
        </p:sp>
        <p:sp>
          <p:nvSpPr>
            <p:cNvPr id="1103" name="TextBox 1102"/>
            <p:cNvSpPr txBox="1"/>
            <p:nvPr/>
          </p:nvSpPr>
          <p:spPr>
            <a:xfrm>
              <a:off x="965141" y="4526282"/>
              <a:ext cx="1477969"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Heat Exchanger 1</a:t>
              </a:r>
            </a:p>
          </p:txBody>
        </p:sp>
      </p:grpSp>
      <p:grpSp>
        <p:nvGrpSpPr>
          <p:cNvPr id="4" name="Group 3">
            <a:extLst>
              <a:ext uri="{FF2B5EF4-FFF2-40B4-BE49-F238E27FC236}">
                <a16:creationId xmlns:a16="http://schemas.microsoft.com/office/drawing/2014/main" id="{F301246C-4C58-48FB-9AFF-54230AF40EAC}"/>
              </a:ext>
            </a:extLst>
          </p:cNvPr>
          <p:cNvGrpSpPr/>
          <p:nvPr/>
        </p:nvGrpSpPr>
        <p:grpSpPr>
          <a:xfrm>
            <a:off x="14624361" y="7603473"/>
            <a:ext cx="170363" cy="168902"/>
            <a:chOff x="2132860" y="4784087"/>
            <a:chExt cx="170363" cy="168902"/>
          </a:xfrm>
        </p:grpSpPr>
        <p:sp>
          <p:nvSpPr>
            <p:cNvPr id="692" name="Freeform 292">
              <a:extLst>
                <a:ext uri="{FF2B5EF4-FFF2-40B4-BE49-F238E27FC236}">
                  <a16:creationId xmlns:a16="http://schemas.microsoft.com/office/drawing/2014/main" id="{5F581CD1-8CBE-42E5-B6DA-599E08C97122}"/>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Freeform 293">
              <a:extLst>
                <a:ext uri="{FF2B5EF4-FFF2-40B4-BE49-F238E27FC236}">
                  <a16:creationId xmlns:a16="http://schemas.microsoft.com/office/drawing/2014/main" id="{A62B8EF3-579B-458D-A28D-07BBBE705C65}"/>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698" name="Straight Connector 697">
            <a:extLst>
              <a:ext uri="{FF2B5EF4-FFF2-40B4-BE49-F238E27FC236}">
                <a16:creationId xmlns:a16="http://schemas.microsoft.com/office/drawing/2014/main" id="{FFF7CD31-1C99-4EA4-AF95-DDE8BE81905E}"/>
              </a:ext>
            </a:extLst>
          </p:cNvPr>
          <p:cNvCxnSpPr>
            <a:cxnSpLocks/>
            <a:endCxn id="693" idx="2"/>
          </p:cNvCxnSpPr>
          <p:nvPr/>
        </p:nvCxnSpPr>
        <p:spPr>
          <a:xfrm>
            <a:off x="12087109" y="7656433"/>
            <a:ext cx="2537423" cy="14018"/>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702" name="Group 701">
            <a:extLst>
              <a:ext uri="{FF2B5EF4-FFF2-40B4-BE49-F238E27FC236}">
                <a16:creationId xmlns:a16="http://schemas.microsoft.com/office/drawing/2014/main" id="{89A713E1-B701-4F57-A827-D7EB7430425F}"/>
              </a:ext>
            </a:extLst>
          </p:cNvPr>
          <p:cNvGrpSpPr/>
          <p:nvPr/>
        </p:nvGrpSpPr>
        <p:grpSpPr>
          <a:xfrm>
            <a:off x="14642875" y="3580157"/>
            <a:ext cx="170363" cy="168902"/>
            <a:chOff x="2132860" y="4784087"/>
            <a:chExt cx="170363" cy="168902"/>
          </a:xfrm>
        </p:grpSpPr>
        <p:sp>
          <p:nvSpPr>
            <p:cNvPr id="703" name="Freeform 292">
              <a:extLst>
                <a:ext uri="{FF2B5EF4-FFF2-40B4-BE49-F238E27FC236}">
                  <a16:creationId xmlns:a16="http://schemas.microsoft.com/office/drawing/2014/main" id="{CD39D104-2341-43C8-8419-0F929D4BE7FC}"/>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Freeform 293">
              <a:extLst>
                <a:ext uri="{FF2B5EF4-FFF2-40B4-BE49-F238E27FC236}">
                  <a16:creationId xmlns:a16="http://schemas.microsoft.com/office/drawing/2014/main" id="{5EEF0682-D1B2-421D-AEE9-94BB1E7E6707}"/>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09" name="Straight Connector 708">
            <a:extLst>
              <a:ext uri="{FF2B5EF4-FFF2-40B4-BE49-F238E27FC236}">
                <a16:creationId xmlns:a16="http://schemas.microsoft.com/office/drawing/2014/main" id="{1B289D16-1E63-4CAE-9205-0FFFBFCF80CE}"/>
              </a:ext>
            </a:extLst>
          </p:cNvPr>
          <p:cNvCxnSpPr>
            <a:cxnSpLocks/>
            <a:endCxn id="704" idx="2"/>
          </p:cNvCxnSpPr>
          <p:nvPr/>
        </p:nvCxnSpPr>
        <p:spPr>
          <a:xfrm flipV="1">
            <a:off x="12095293" y="3647135"/>
            <a:ext cx="2547753" cy="10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7" name="Straight Connector 726">
            <a:extLst>
              <a:ext uri="{FF2B5EF4-FFF2-40B4-BE49-F238E27FC236}">
                <a16:creationId xmlns:a16="http://schemas.microsoft.com/office/drawing/2014/main" id="{4BD154BF-0EC2-40CB-B95A-3200BAD7AD7B}"/>
              </a:ext>
            </a:extLst>
          </p:cNvPr>
          <p:cNvCxnSpPr>
            <a:cxnSpLocks/>
            <a:endCxn id="737" idx="3"/>
          </p:cNvCxnSpPr>
          <p:nvPr/>
        </p:nvCxnSpPr>
        <p:spPr>
          <a:xfrm flipV="1">
            <a:off x="20694882" y="6945526"/>
            <a:ext cx="0" cy="741667"/>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28" name="Straight Connector 727">
            <a:extLst>
              <a:ext uri="{FF2B5EF4-FFF2-40B4-BE49-F238E27FC236}">
                <a16:creationId xmlns:a16="http://schemas.microsoft.com/office/drawing/2014/main" id="{CE9F2B22-B976-4891-8564-B3B23DB412A5}"/>
              </a:ext>
            </a:extLst>
          </p:cNvPr>
          <p:cNvCxnSpPr>
            <a:cxnSpLocks/>
            <a:stCxn id="736" idx="3"/>
          </p:cNvCxnSpPr>
          <p:nvPr/>
        </p:nvCxnSpPr>
        <p:spPr>
          <a:xfrm flipV="1">
            <a:off x="20694885" y="3674548"/>
            <a:ext cx="0" cy="3088099"/>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29" name="Group 728">
            <a:extLst>
              <a:ext uri="{FF2B5EF4-FFF2-40B4-BE49-F238E27FC236}">
                <a16:creationId xmlns:a16="http://schemas.microsoft.com/office/drawing/2014/main" id="{D6598163-C6AA-4ED8-8113-94616C6CA958}"/>
              </a:ext>
            </a:extLst>
          </p:cNvPr>
          <p:cNvGrpSpPr/>
          <p:nvPr/>
        </p:nvGrpSpPr>
        <p:grpSpPr>
          <a:xfrm>
            <a:off x="20420564" y="6762647"/>
            <a:ext cx="548634" cy="182879"/>
            <a:chOff x="731562" y="5074901"/>
            <a:chExt cx="548634" cy="182879"/>
          </a:xfrm>
        </p:grpSpPr>
        <p:cxnSp>
          <p:nvCxnSpPr>
            <p:cNvPr id="730" name="Straight Connector 729">
              <a:extLst>
                <a:ext uri="{FF2B5EF4-FFF2-40B4-BE49-F238E27FC236}">
                  <a16:creationId xmlns:a16="http://schemas.microsoft.com/office/drawing/2014/main" id="{3FE22D3A-88C6-4774-A6DB-CE434CE75FB7}"/>
                </a:ext>
              </a:extLst>
            </p:cNvPr>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31" name="Group 730">
              <a:extLst>
                <a:ext uri="{FF2B5EF4-FFF2-40B4-BE49-F238E27FC236}">
                  <a16:creationId xmlns:a16="http://schemas.microsoft.com/office/drawing/2014/main" id="{CEDD5232-53E7-4D2B-91AE-EB0BDF9BB44A}"/>
                </a:ext>
              </a:extLst>
            </p:cNvPr>
            <p:cNvGrpSpPr/>
            <p:nvPr/>
          </p:nvGrpSpPr>
          <p:grpSpPr>
            <a:xfrm>
              <a:off x="914440" y="5074901"/>
              <a:ext cx="197266" cy="182879"/>
              <a:chOff x="914440" y="5074901"/>
              <a:chExt cx="197266" cy="182879"/>
            </a:xfrm>
          </p:grpSpPr>
          <p:grpSp>
            <p:nvGrpSpPr>
              <p:cNvPr id="732" name="Group 731">
                <a:extLst>
                  <a:ext uri="{FF2B5EF4-FFF2-40B4-BE49-F238E27FC236}">
                    <a16:creationId xmlns:a16="http://schemas.microsoft.com/office/drawing/2014/main" id="{EB802F4A-6606-4964-809C-49D5180300D4}"/>
                  </a:ext>
                </a:extLst>
              </p:cNvPr>
              <p:cNvGrpSpPr/>
              <p:nvPr/>
            </p:nvGrpSpPr>
            <p:grpSpPr>
              <a:xfrm>
                <a:off x="1020267" y="5120640"/>
                <a:ext cx="91439" cy="91439"/>
                <a:chOff x="1158273" y="5166341"/>
                <a:chExt cx="91439" cy="91439"/>
              </a:xfrm>
            </p:grpSpPr>
            <p:cxnSp>
              <p:nvCxnSpPr>
                <p:cNvPr id="738" name="Straight Connector 737">
                  <a:extLst>
                    <a:ext uri="{FF2B5EF4-FFF2-40B4-BE49-F238E27FC236}">
                      <a16:creationId xmlns:a16="http://schemas.microsoft.com/office/drawing/2014/main" id="{C2AD2310-9BE4-4B73-A482-743CB610A39D}"/>
                    </a:ext>
                  </a:extLst>
                </p:cNvPr>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9" name="Straight Connector 738">
                  <a:extLst>
                    <a:ext uri="{FF2B5EF4-FFF2-40B4-BE49-F238E27FC236}">
                      <a16:creationId xmlns:a16="http://schemas.microsoft.com/office/drawing/2014/main" id="{DB1C63E0-405E-4669-B850-349781B6E696}"/>
                    </a:ext>
                  </a:extLst>
                </p:cNvPr>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33" name="Group 732">
                <a:extLst>
                  <a:ext uri="{FF2B5EF4-FFF2-40B4-BE49-F238E27FC236}">
                    <a16:creationId xmlns:a16="http://schemas.microsoft.com/office/drawing/2014/main" id="{C2673428-5A9D-4883-9425-677A25BE5E68}"/>
                  </a:ext>
                </a:extLst>
              </p:cNvPr>
              <p:cNvGrpSpPr/>
              <p:nvPr/>
            </p:nvGrpSpPr>
            <p:grpSpPr>
              <a:xfrm>
                <a:off x="914440" y="5074901"/>
                <a:ext cx="182883" cy="182879"/>
                <a:chOff x="914435" y="4160512"/>
                <a:chExt cx="182883" cy="182879"/>
              </a:xfrm>
            </p:grpSpPr>
            <p:sp>
              <p:nvSpPr>
                <p:cNvPr id="736" name="Isosceles Triangle 735">
                  <a:extLst>
                    <a:ext uri="{FF2B5EF4-FFF2-40B4-BE49-F238E27FC236}">
                      <a16:creationId xmlns:a16="http://schemas.microsoft.com/office/drawing/2014/main" id="{B168208A-D43A-4012-B099-9923BA52A5C5}"/>
                    </a:ext>
                  </a:extLst>
                </p:cNvPr>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737" name="Isosceles Triangle 736">
                  <a:extLst>
                    <a:ext uri="{FF2B5EF4-FFF2-40B4-BE49-F238E27FC236}">
                      <a16:creationId xmlns:a16="http://schemas.microsoft.com/office/drawing/2014/main" id="{614B01A0-5C6D-45EA-A035-D59B193E8C54}"/>
                    </a:ext>
                  </a:extLst>
                </p:cNvPr>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734" name="Oval 733">
                <a:extLst>
                  <a:ext uri="{FF2B5EF4-FFF2-40B4-BE49-F238E27FC236}">
                    <a16:creationId xmlns:a16="http://schemas.microsoft.com/office/drawing/2014/main" id="{75BDA194-DA3D-4E2C-B4C4-FD9202D0B861}"/>
                  </a:ext>
                </a:extLst>
              </p:cNvPr>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735" name="Straight Connector 734">
                <a:extLst>
                  <a:ext uri="{FF2B5EF4-FFF2-40B4-BE49-F238E27FC236}">
                    <a16:creationId xmlns:a16="http://schemas.microsoft.com/office/drawing/2014/main" id="{E033549B-5D4D-4E00-B533-B2E5010556C5}"/>
                  </a:ext>
                </a:extLst>
              </p:cNvPr>
              <p:cNvCxnSpPr>
                <a:stCxn id="734" idx="2"/>
                <a:endCxn id="734"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740" name="TextBox 739">
            <a:extLst>
              <a:ext uri="{FF2B5EF4-FFF2-40B4-BE49-F238E27FC236}">
                <a16:creationId xmlns:a16="http://schemas.microsoft.com/office/drawing/2014/main" id="{11392424-C55F-4A0E-9F1C-3A8FD01A6984}"/>
              </a:ext>
            </a:extLst>
          </p:cNvPr>
          <p:cNvSpPr txBox="1"/>
          <p:nvPr/>
        </p:nvSpPr>
        <p:spPr>
          <a:xfrm>
            <a:off x="20751852" y="7033611"/>
            <a:ext cx="647994"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Note 1</a:t>
            </a:r>
          </a:p>
        </p:txBody>
      </p:sp>
      <p:grpSp>
        <p:nvGrpSpPr>
          <p:cNvPr id="747" name="Group 746">
            <a:extLst>
              <a:ext uri="{FF2B5EF4-FFF2-40B4-BE49-F238E27FC236}">
                <a16:creationId xmlns:a16="http://schemas.microsoft.com/office/drawing/2014/main" id="{B97FFF2D-BBBC-4596-8F1C-1E6190175805}"/>
              </a:ext>
            </a:extLst>
          </p:cNvPr>
          <p:cNvGrpSpPr/>
          <p:nvPr/>
        </p:nvGrpSpPr>
        <p:grpSpPr>
          <a:xfrm>
            <a:off x="17353977" y="7589497"/>
            <a:ext cx="170363" cy="168902"/>
            <a:chOff x="2132860" y="4784087"/>
            <a:chExt cx="170363" cy="168902"/>
          </a:xfrm>
        </p:grpSpPr>
        <p:sp>
          <p:nvSpPr>
            <p:cNvPr id="748" name="Freeform 292">
              <a:extLst>
                <a:ext uri="{FF2B5EF4-FFF2-40B4-BE49-F238E27FC236}">
                  <a16:creationId xmlns:a16="http://schemas.microsoft.com/office/drawing/2014/main" id="{A722508F-5EAC-422F-8028-F3B3235BC91F}"/>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Freeform 293">
              <a:extLst>
                <a:ext uri="{FF2B5EF4-FFF2-40B4-BE49-F238E27FC236}">
                  <a16:creationId xmlns:a16="http://schemas.microsoft.com/office/drawing/2014/main" id="{75093A4D-0BED-4A02-A8F2-B08DD85A9ACE}"/>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0" name="Group 749">
            <a:extLst>
              <a:ext uri="{FF2B5EF4-FFF2-40B4-BE49-F238E27FC236}">
                <a16:creationId xmlns:a16="http://schemas.microsoft.com/office/drawing/2014/main" id="{584960B6-C273-4715-8BC4-557A23DE7726}"/>
              </a:ext>
            </a:extLst>
          </p:cNvPr>
          <p:cNvGrpSpPr/>
          <p:nvPr/>
        </p:nvGrpSpPr>
        <p:grpSpPr>
          <a:xfrm>
            <a:off x="17372491" y="3566181"/>
            <a:ext cx="170363" cy="168902"/>
            <a:chOff x="2132860" y="4784087"/>
            <a:chExt cx="170363" cy="168902"/>
          </a:xfrm>
        </p:grpSpPr>
        <p:sp>
          <p:nvSpPr>
            <p:cNvPr id="751" name="Freeform 292">
              <a:extLst>
                <a:ext uri="{FF2B5EF4-FFF2-40B4-BE49-F238E27FC236}">
                  <a16:creationId xmlns:a16="http://schemas.microsoft.com/office/drawing/2014/main" id="{277CEBF6-C7D4-4AC2-8C22-5F27F7C649C7}"/>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Freeform 293">
              <a:extLst>
                <a:ext uri="{FF2B5EF4-FFF2-40B4-BE49-F238E27FC236}">
                  <a16:creationId xmlns:a16="http://schemas.microsoft.com/office/drawing/2014/main" id="{256D0A47-0092-4CCF-B6B9-0C4E118CE7BB}"/>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753" name="Straight Connector 752">
            <a:extLst>
              <a:ext uri="{FF2B5EF4-FFF2-40B4-BE49-F238E27FC236}">
                <a16:creationId xmlns:a16="http://schemas.microsoft.com/office/drawing/2014/main" id="{126CEAD0-774E-49AF-80AE-168E49A725F9}"/>
              </a:ext>
            </a:extLst>
          </p:cNvPr>
          <p:cNvCxnSpPr>
            <a:cxnSpLocks/>
          </p:cNvCxnSpPr>
          <p:nvPr/>
        </p:nvCxnSpPr>
        <p:spPr>
          <a:xfrm>
            <a:off x="17464969" y="7679960"/>
            <a:ext cx="3225213" cy="723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58" name="Straight Connector 757">
            <a:extLst>
              <a:ext uri="{FF2B5EF4-FFF2-40B4-BE49-F238E27FC236}">
                <a16:creationId xmlns:a16="http://schemas.microsoft.com/office/drawing/2014/main" id="{073F11F8-A4EE-4B96-BC04-B62182F0C61C}"/>
              </a:ext>
            </a:extLst>
          </p:cNvPr>
          <p:cNvCxnSpPr>
            <a:cxnSpLocks/>
          </p:cNvCxnSpPr>
          <p:nvPr/>
        </p:nvCxnSpPr>
        <p:spPr>
          <a:xfrm>
            <a:off x="17516826" y="3657620"/>
            <a:ext cx="3173356" cy="12489"/>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92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 name="TextBox 650"/>
          <p:cNvSpPr txBox="1"/>
          <p:nvPr/>
        </p:nvSpPr>
        <p:spPr>
          <a:xfrm>
            <a:off x="900123" y="365816"/>
            <a:ext cx="2918200" cy="1805057"/>
          </a:xfrm>
          <a:prstGeom prst="rect">
            <a:avLst/>
          </a:prstGeom>
          <a:solidFill>
            <a:schemeClr val="tx1">
              <a:alpha val="50000"/>
            </a:schemeClr>
          </a:solidFill>
        </p:spPr>
        <p:txBody>
          <a:bodyPr wrap="square" lIns="0" tIns="0" rIns="0" bIns="0" rtlCol="0" anchor="ctr" anchorCtr="0">
            <a:noAutofit/>
          </a:bodyPr>
          <a:lstStyle/>
          <a:p>
            <a:r>
              <a:rPr lang="en-US" sz="2000" dirty="0">
                <a:solidFill>
                  <a:srgbClr val="00B050"/>
                </a:solidFill>
              </a:rPr>
              <a:t>Bureaucratic Affairs</a:t>
            </a:r>
          </a:p>
          <a:p>
            <a:r>
              <a:rPr lang="en-US" sz="1400" dirty="0">
                <a:solidFill>
                  <a:schemeClr val="bg1"/>
                </a:solidFill>
                <a:latin typeface="Comic Sans MS" panose="030F0702030302020204" pitchFamily="66" charset="0"/>
              </a:rPr>
              <a:t>Heating Hot Water System</a:t>
            </a:r>
          </a:p>
          <a:p>
            <a:r>
              <a:rPr lang="en-US" sz="1400" dirty="0">
                <a:solidFill>
                  <a:schemeClr val="bg1"/>
                </a:solidFill>
                <a:latin typeface="Comic Sans MS" panose="030F0702030302020204" pitchFamily="66" charset="0"/>
              </a:rPr>
              <a:t>Page 2</a:t>
            </a:r>
          </a:p>
          <a:p>
            <a:r>
              <a:rPr lang="en-US" sz="1400" dirty="0">
                <a:solidFill>
                  <a:schemeClr val="bg1"/>
                </a:solidFill>
                <a:latin typeface="Comic Sans MS" panose="030F0702030302020204" pitchFamily="66" charset="0"/>
              </a:rPr>
              <a:t>2016-11-24</a:t>
            </a:r>
          </a:p>
          <a:p>
            <a:r>
              <a:rPr lang="en-US" sz="1400" dirty="0">
                <a:solidFill>
                  <a:schemeClr val="bg1"/>
                </a:solidFill>
                <a:latin typeface="Comic Sans MS" panose="030F0702030302020204" pitchFamily="66" charset="0"/>
              </a:rPr>
              <a:t>Drawn By – DAS</a:t>
            </a:r>
          </a:p>
          <a:p>
            <a:r>
              <a:rPr lang="en-US" sz="1400" dirty="0">
                <a:solidFill>
                  <a:schemeClr val="bg1"/>
                </a:solidFill>
                <a:latin typeface="Comic Sans MS" panose="030F0702030302020204" pitchFamily="66" charset="0"/>
                <a:hlinkClick r:id="rId3" action="ppaction://hlinkpres?slideindex=2&amp;slidetitle=Logic Diagram Exercise – Overview"/>
              </a:rPr>
              <a:t>Click Here to Return to the Exercise De</a:t>
            </a:r>
          </a:p>
          <a:p>
            <a:r>
              <a:rPr lang="en-US" sz="1400" dirty="0" err="1">
                <a:solidFill>
                  <a:schemeClr val="bg1"/>
                </a:solidFill>
                <a:latin typeface="Comic Sans MS" panose="030F0702030302020204" pitchFamily="66" charset="0"/>
                <a:hlinkClick r:id="rId3" action="ppaction://hlinkpres?slideindex=2&amp;slidetitle=Logic Diagram Exercise – Overview"/>
              </a:rPr>
              <a:t>scription</a:t>
            </a:r>
            <a:endParaRPr lang="en-US" sz="1400" dirty="0">
              <a:solidFill>
                <a:schemeClr val="bg1"/>
              </a:solidFill>
              <a:latin typeface="Comic Sans MS" panose="030F0702030302020204" pitchFamily="66" charset="0"/>
            </a:endParaRPr>
          </a:p>
        </p:txBody>
      </p:sp>
      <p:cxnSp>
        <p:nvCxnSpPr>
          <p:cNvPr id="814" name="Straight Connector 813"/>
          <p:cNvCxnSpPr>
            <a:cxnSpLocks/>
            <a:endCxn id="170" idx="2"/>
          </p:cNvCxnSpPr>
          <p:nvPr/>
        </p:nvCxnSpPr>
        <p:spPr>
          <a:xfrm flipV="1">
            <a:off x="1284724" y="8676280"/>
            <a:ext cx="4933419" cy="1048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21" name="Straight Connector 820"/>
          <p:cNvCxnSpPr>
            <a:cxnSpLocks/>
            <a:endCxn id="173" idx="2"/>
          </p:cNvCxnSpPr>
          <p:nvPr/>
        </p:nvCxnSpPr>
        <p:spPr>
          <a:xfrm flipV="1">
            <a:off x="1353296" y="3007062"/>
            <a:ext cx="4864847" cy="1048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2103217" y="3017546"/>
            <a:ext cx="3862761" cy="5669218"/>
            <a:chOff x="11937938" y="3017546"/>
            <a:chExt cx="3862761" cy="5669218"/>
          </a:xfrm>
        </p:grpSpPr>
        <p:grpSp>
          <p:nvGrpSpPr>
            <p:cNvPr id="843" name="Group 842"/>
            <p:cNvGrpSpPr/>
            <p:nvPr/>
          </p:nvGrpSpPr>
          <p:grpSpPr>
            <a:xfrm>
              <a:off x="11937938" y="3017546"/>
              <a:ext cx="1142993" cy="5669218"/>
              <a:chOff x="9832787" y="2286030"/>
              <a:chExt cx="1142993" cy="5669218"/>
            </a:xfrm>
          </p:grpSpPr>
          <p:grpSp>
            <p:nvGrpSpPr>
              <p:cNvPr id="909" name="Group 908"/>
              <p:cNvGrpSpPr/>
              <p:nvPr/>
            </p:nvGrpSpPr>
            <p:grpSpPr>
              <a:xfrm>
                <a:off x="10524591" y="7315176"/>
                <a:ext cx="451189" cy="246221"/>
                <a:chOff x="640123" y="805366"/>
                <a:chExt cx="451189" cy="246221"/>
              </a:xfrm>
            </p:grpSpPr>
            <p:grpSp>
              <p:nvGrpSpPr>
                <p:cNvPr id="966" name="Group 965"/>
                <p:cNvGrpSpPr/>
                <p:nvPr/>
              </p:nvGrpSpPr>
              <p:grpSpPr>
                <a:xfrm>
                  <a:off x="640123" y="868708"/>
                  <a:ext cx="137159" cy="91439"/>
                  <a:chOff x="3657610" y="2788927"/>
                  <a:chExt cx="137159" cy="91439"/>
                </a:xfrm>
              </p:grpSpPr>
              <p:cxnSp>
                <p:nvCxnSpPr>
                  <p:cNvPr id="969" name="Straight Connector 968"/>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0" name="Straight Connector 969"/>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1" name="Straight Connector 970"/>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2" name="Straight Connector 971"/>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967" name="TextBox 966"/>
                <p:cNvSpPr txBox="1"/>
                <p:nvPr/>
              </p:nvSpPr>
              <p:spPr>
                <a:xfrm>
                  <a:off x="816995" y="805366"/>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968" name="Straight Connector 967"/>
                <p:cNvCxnSpPr/>
                <p:nvPr/>
              </p:nvCxnSpPr>
              <p:spPr>
                <a:xfrm flipH="1">
                  <a:off x="751422" y="913733"/>
                  <a:ext cx="65573" cy="1388"/>
                </a:xfrm>
                <a:prstGeom prst="line">
                  <a:avLst/>
                </a:prstGeom>
                <a:noFill/>
                <a:ln w="25400">
                  <a:solidFill>
                    <a:schemeClr val="bg1">
                      <a:lumMod val="75000"/>
                    </a:schemeClr>
                  </a:solidFill>
                </a:ln>
              </p:spPr>
            </p:cxnSp>
          </p:grpSp>
          <p:grpSp>
            <p:nvGrpSpPr>
              <p:cNvPr id="910" name="Group 909"/>
              <p:cNvGrpSpPr/>
              <p:nvPr/>
            </p:nvGrpSpPr>
            <p:grpSpPr>
              <a:xfrm flipH="1">
                <a:off x="9832787" y="7498053"/>
                <a:ext cx="685798" cy="91439"/>
                <a:chOff x="3657610" y="2788927"/>
                <a:chExt cx="685798" cy="91439"/>
              </a:xfrm>
            </p:grpSpPr>
            <p:grpSp>
              <p:nvGrpSpPr>
                <p:cNvPr id="956" name="Group 955"/>
                <p:cNvGrpSpPr/>
                <p:nvPr/>
              </p:nvGrpSpPr>
              <p:grpSpPr>
                <a:xfrm>
                  <a:off x="3749049" y="2788927"/>
                  <a:ext cx="594359" cy="91439"/>
                  <a:chOff x="3657610" y="2788927"/>
                  <a:chExt cx="594359" cy="91439"/>
                </a:xfrm>
              </p:grpSpPr>
              <p:sp>
                <p:nvSpPr>
                  <p:cNvPr id="962" name="Rectangle 961"/>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963" name="Straight Connector 962"/>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64" name="Oval 963"/>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965" name="Straight Connector 964"/>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57" name="Group 956"/>
                <p:cNvGrpSpPr/>
                <p:nvPr/>
              </p:nvGrpSpPr>
              <p:grpSpPr>
                <a:xfrm>
                  <a:off x="3657610" y="2788927"/>
                  <a:ext cx="137159" cy="91439"/>
                  <a:chOff x="3657610" y="2788927"/>
                  <a:chExt cx="137159" cy="91439"/>
                </a:xfrm>
              </p:grpSpPr>
              <p:cxnSp>
                <p:nvCxnSpPr>
                  <p:cNvPr id="958" name="Straight Connector 957"/>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9" name="Straight Connector 958"/>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0" name="Straight Connector 959"/>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1" name="Straight Connector 960"/>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911" name="Group 910"/>
              <p:cNvGrpSpPr/>
              <p:nvPr/>
            </p:nvGrpSpPr>
            <p:grpSpPr>
              <a:xfrm>
                <a:off x="10244268" y="2286030"/>
                <a:ext cx="548634" cy="5669218"/>
                <a:chOff x="4297683" y="685830"/>
                <a:chExt cx="548634" cy="5669218"/>
              </a:xfrm>
            </p:grpSpPr>
            <p:cxnSp>
              <p:nvCxnSpPr>
                <p:cNvPr id="912" name="Straight Connector 911"/>
                <p:cNvCxnSpPr>
                  <a:endCxn id="953" idx="3"/>
                </p:cNvCxnSpPr>
                <p:nvPr/>
              </p:nvCxnSpPr>
              <p:spPr>
                <a:xfrm flipV="1">
                  <a:off x="4567004" y="4800584"/>
                  <a:ext cx="4997" cy="1554464"/>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13" name="Straight Connector 912"/>
                <p:cNvCxnSpPr/>
                <p:nvPr/>
              </p:nvCxnSpPr>
              <p:spPr>
                <a:xfrm flipV="1">
                  <a:off x="4572000" y="685830"/>
                  <a:ext cx="4996" cy="1463024"/>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14" name="Group 913"/>
                <p:cNvGrpSpPr/>
                <p:nvPr/>
              </p:nvGrpSpPr>
              <p:grpSpPr>
                <a:xfrm>
                  <a:off x="4297683" y="1965973"/>
                  <a:ext cx="548634" cy="2834611"/>
                  <a:chOff x="4297683" y="1965973"/>
                  <a:chExt cx="548634" cy="2834611"/>
                </a:xfrm>
              </p:grpSpPr>
              <p:cxnSp>
                <p:nvCxnSpPr>
                  <p:cNvPr id="915" name="Straight Connector 914"/>
                  <p:cNvCxnSpPr>
                    <a:stCxn id="945" idx="3"/>
                    <a:endCxn id="953" idx="3"/>
                  </p:cNvCxnSpPr>
                  <p:nvPr/>
                </p:nvCxnSpPr>
                <p:spPr>
                  <a:xfrm>
                    <a:off x="4572001" y="2194553"/>
                    <a:ext cx="0" cy="2606031"/>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916" name="Group 915"/>
                  <p:cNvGrpSpPr/>
                  <p:nvPr/>
                </p:nvGrpSpPr>
                <p:grpSpPr>
                  <a:xfrm>
                    <a:off x="4297683" y="4617705"/>
                    <a:ext cx="548634" cy="182879"/>
                    <a:chOff x="731562" y="5074901"/>
                    <a:chExt cx="548634" cy="182879"/>
                  </a:xfrm>
                </p:grpSpPr>
                <p:cxnSp>
                  <p:nvCxnSpPr>
                    <p:cNvPr id="946" name="Straight Connector 945"/>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47" name="Group 946"/>
                    <p:cNvGrpSpPr/>
                    <p:nvPr/>
                  </p:nvGrpSpPr>
                  <p:grpSpPr>
                    <a:xfrm>
                      <a:off x="914440" y="5074901"/>
                      <a:ext cx="197266" cy="182879"/>
                      <a:chOff x="914440" y="5074901"/>
                      <a:chExt cx="197266" cy="182879"/>
                    </a:xfrm>
                  </p:grpSpPr>
                  <p:grpSp>
                    <p:nvGrpSpPr>
                      <p:cNvPr id="948" name="Group 947"/>
                      <p:cNvGrpSpPr/>
                      <p:nvPr/>
                    </p:nvGrpSpPr>
                    <p:grpSpPr>
                      <a:xfrm>
                        <a:off x="1020267" y="5120640"/>
                        <a:ext cx="91439" cy="91439"/>
                        <a:chOff x="1158273" y="5166341"/>
                        <a:chExt cx="91439" cy="91439"/>
                      </a:xfrm>
                    </p:grpSpPr>
                    <p:cxnSp>
                      <p:nvCxnSpPr>
                        <p:cNvPr id="954" name="Straight Connector 953"/>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55" name="Straight Connector 954"/>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49" name="Group 948"/>
                      <p:cNvGrpSpPr/>
                      <p:nvPr/>
                    </p:nvGrpSpPr>
                    <p:grpSpPr>
                      <a:xfrm>
                        <a:off x="914440" y="5074901"/>
                        <a:ext cx="182883" cy="182879"/>
                        <a:chOff x="914435" y="4160512"/>
                        <a:chExt cx="182883" cy="182879"/>
                      </a:xfrm>
                    </p:grpSpPr>
                    <p:sp>
                      <p:nvSpPr>
                        <p:cNvPr id="952" name="Isosceles Triangle 951"/>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53" name="Isosceles Triangle 952"/>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950" name="Oval 949"/>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951" name="Straight Connector 950"/>
                      <p:cNvCxnSpPr>
                        <a:stCxn id="950" idx="2"/>
                        <a:endCxn id="950"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grpSp>
                <p:nvGrpSpPr>
                  <p:cNvPr id="917" name="Group 916"/>
                  <p:cNvGrpSpPr/>
                  <p:nvPr/>
                </p:nvGrpSpPr>
                <p:grpSpPr>
                  <a:xfrm>
                    <a:off x="4480561" y="1965973"/>
                    <a:ext cx="365749" cy="274320"/>
                    <a:chOff x="3657610" y="5029200"/>
                    <a:chExt cx="365749" cy="274320"/>
                  </a:xfrm>
                </p:grpSpPr>
                <p:grpSp>
                  <p:nvGrpSpPr>
                    <p:cNvPr id="939" name="Group 938"/>
                    <p:cNvGrpSpPr/>
                    <p:nvPr/>
                  </p:nvGrpSpPr>
                  <p:grpSpPr>
                    <a:xfrm>
                      <a:off x="3657610" y="5074901"/>
                      <a:ext cx="182883" cy="182879"/>
                      <a:chOff x="914435" y="4160512"/>
                      <a:chExt cx="182883" cy="182879"/>
                    </a:xfrm>
                  </p:grpSpPr>
                  <p:sp>
                    <p:nvSpPr>
                      <p:cNvPr id="944" name="Isosceles Triangle 943"/>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945" name="Isosceles Triangle 944"/>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cxnSp>
                  <p:nvCxnSpPr>
                    <p:cNvPr id="940" name="Straight Connector 939"/>
                    <p:cNvCxnSpPr>
                      <a:stCxn id="945" idx="0"/>
                    </p:cNvCxnSpPr>
                    <p:nvPr/>
                  </p:nvCxnSpPr>
                  <p:spPr>
                    <a:xfrm>
                      <a:off x="3749050" y="516634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41" name="Group 940"/>
                    <p:cNvGrpSpPr>
                      <a:grpSpLocks noChangeAspect="1"/>
                    </p:cNvGrpSpPr>
                    <p:nvPr/>
                  </p:nvGrpSpPr>
                  <p:grpSpPr>
                    <a:xfrm>
                      <a:off x="3749040" y="5029200"/>
                      <a:ext cx="274319" cy="274320"/>
                      <a:chOff x="3794760" y="5074900"/>
                      <a:chExt cx="182880" cy="182881"/>
                    </a:xfrm>
                  </p:grpSpPr>
                  <p:sp>
                    <p:nvSpPr>
                      <p:cNvPr id="942" name="Arc 941"/>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943" name="Straight Connector 942"/>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918" name="Straight Connector 917"/>
                  <p:cNvCxnSpPr/>
                  <p:nvPr/>
                </p:nvCxnSpPr>
                <p:spPr>
                  <a:xfrm>
                    <a:off x="4480564" y="2514604"/>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9" name="Straight Connector 918"/>
                  <p:cNvCxnSpPr/>
                  <p:nvPr/>
                </p:nvCxnSpPr>
                <p:spPr>
                  <a:xfrm>
                    <a:off x="4480564" y="2605838"/>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0" name="Straight Connector 919"/>
                  <p:cNvCxnSpPr/>
                  <p:nvPr/>
                </p:nvCxnSpPr>
                <p:spPr>
                  <a:xfrm>
                    <a:off x="4480564" y="2697072"/>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1" name="Straight Connector 920"/>
                  <p:cNvCxnSpPr/>
                  <p:nvPr/>
                </p:nvCxnSpPr>
                <p:spPr>
                  <a:xfrm>
                    <a:off x="4480564" y="2788306"/>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2" name="Straight Connector 921"/>
                  <p:cNvCxnSpPr/>
                  <p:nvPr/>
                </p:nvCxnSpPr>
                <p:spPr>
                  <a:xfrm>
                    <a:off x="4480564" y="2970774"/>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3" name="Straight Connector 922"/>
                  <p:cNvCxnSpPr/>
                  <p:nvPr/>
                </p:nvCxnSpPr>
                <p:spPr>
                  <a:xfrm>
                    <a:off x="4480564" y="3244476"/>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4" name="Straight Connector 923"/>
                  <p:cNvCxnSpPr/>
                  <p:nvPr/>
                </p:nvCxnSpPr>
                <p:spPr>
                  <a:xfrm>
                    <a:off x="4480564" y="2879540"/>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5" name="Straight Connector 924"/>
                  <p:cNvCxnSpPr/>
                  <p:nvPr/>
                </p:nvCxnSpPr>
                <p:spPr>
                  <a:xfrm>
                    <a:off x="4480564" y="3335710"/>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6" name="Straight Connector 925"/>
                  <p:cNvCxnSpPr/>
                  <p:nvPr/>
                </p:nvCxnSpPr>
                <p:spPr>
                  <a:xfrm>
                    <a:off x="4480564" y="3153242"/>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7" name="Straight Connector 926"/>
                  <p:cNvCxnSpPr/>
                  <p:nvPr/>
                </p:nvCxnSpPr>
                <p:spPr>
                  <a:xfrm>
                    <a:off x="4480564" y="3062008"/>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8" name="Straight Connector 927"/>
                  <p:cNvCxnSpPr/>
                  <p:nvPr/>
                </p:nvCxnSpPr>
                <p:spPr>
                  <a:xfrm>
                    <a:off x="4480564" y="342694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9" name="Straight Connector 928"/>
                  <p:cNvCxnSpPr/>
                  <p:nvPr/>
                </p:nvCxnSpPr>
                <p:spPr>
                  <a:xfrm>
                    <a:off x="4480561" y="352043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0" name="Straight Connector 929"/>
                  <p:cNvCxnSpPr/>
                  <p:nvPr/>
                </p:nvCxnSpPr>
                <p:spPr>
                  <a:xfrm>
                    <a:off x="4480561" y="3611673"/>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1" name="Straight Connector 930"/>
                  <p:cNvCxnSpPr/>
                  <p:nvPr/>
                </p:nvCxnSpPr>
                <p:spPr>
                  <a:xfrm>
                    <a:off x="4480561" y="3702907"/>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2" name="Straight Connector 931"/>
                  <p:cNvCxnSpPr/>
                  <p:nvPr/>
                </p:nvCxnSpPr>
                <p:spPr>
                  <a:xfrm>
                    <a:off x="4480561" y="3794141"/>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3" name="Straight Connector 932"/>
                  <p:cNvCxnSpPr/>
                  <p:nvPr/>
                </p:nvCxnSpPr>
                <p:spPr>
                  <a:xfrm>
                    <a:off x="4480561" y="3976609"/>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4" name="Straight Connector 933"/>
                  <p:cNvCxnSpPr/>
                  <p:nvPr/>
                </p:nvCxnSpPr>
                <p:spPr>
                  <a:xfrm>
                    <a:off x="4480561" y="4250311"/>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5" name="Straight Connector 934"/>
                  <p:cNvCxnSpPr/>
                  <p:nvPr/>
                </p:nvCxnSpPr>
                <p:spPr>
                  <a:xfrm>
                    <a:off x="4480561" y="3885375"/>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6" name="Straight Connector 935"/>
                  <p:cNvCxnSpPr/>
                  <p:nvPr/>
                </p:nvCxnSpPr>
                <p:spPr>
                  <a:xfrm>
                    <a:off x="4480561" y="4341545"/>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7" name="Straight Connector 936"/>
                  <p:cNvCxnSpPr/>
                  <p:nvPr/>
                </p:nvCxnSpPr>
                <p:spPr>
                  <a:xfrm>
                    <a:off x="4480561" y="4159077"/>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8" name="Straight Connector 937"/>
                  <p:cNvCxnSpPr/>
                  <p:nvPr/>
                </p:nvCxnSpPr>
                <p:spPr>
                  <a:xfrm>
                    <a:off x="4480561" y="4067843"/>
                    <a:ext cx="182698" cy="0"/>
                  </a:xfrm>
                  <a:prstGeom prst="line">
                    <a:avLst/>
                  </a:prstGeom>
                  <a:ln w="19050" cap="rnd">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grpSp>
        <p:sp>
          <p:nvSpPr>
            <p:cNvPr id="847" name="TextBox 846"/>
            <p:cNvSpPr txBox="1"/>
            <p:nvPr/>
          </p:nvSpPr>
          <p:spPr>
            <a:xfrm>
              <a:off x="12994099" y="4327130"/>
              <a:ext cx="1231106" cy="215444"/>
            </a:xfrm>
            <a:prstGeom prst="rect">
              <a:avLst/>
            </a:prstGeom>
            <a:noFill/>
          </p:spPr>
          <p:txBody>
            <a:bodyPr wrap="none" lIns="0" tIns="0" rIns="0" bIns="0" rtlCol="0" anchor="ctr" anchorCtr="0">
              <a:spAutoFit/>
            </a:bodyPr>
            <a:lstStyle/>
            <a:p>
              <a:r>
                <a:rPr lang="en-US" sz="1400" dirty="0">
                  <a:solidFill>
                    <a:schemeClr val="bg1"/>
                  </a:solidFill>
                  <a:latin typeface="Comic Sans MS" panose="030F0702030302020204" pitchFamily="66" charset="0"/>
                </a:rPr>
                <a:t>Normally Open</a:t>
              </a:r>
            </a:p>
          </p:txBody>
        </p:sp>
        <p:sp>
          <p:nvSpPr>
            <p:cNvPr id="853" name="TextBox 852"/>
            <p:cNvSpPr txBox="1"/>
            <p:nvPr/>
          </p:nvSpPr>
          <p:spPr>
            <a:xfrm>
              <a:off x="12999885" y="4663449"/>
              <a:ext cx="2800814" cy="2369880"/>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Typical of 4 circuits</a:t>
              </a:r>
            </a:p>
            <a:p>
              <a:r>
                <a:rPr lang="en-US" sz="1400" dirty="0">
                  <a:solidFill>
                    <a:schemeClr val="bg1"/>
                  </a:solidFill>
                  <a:latin typeface="Comic Sans MS" panose="030F0702030302020204" pitchFamily="66" charset="0"/>
                </a:rPr>
                <a:t>Vulcan LV4-S, VC44, 1" line size, 4-1/4" x 4-1/4" fins, 40 fins per foot, 0.20 thick fins, 14" enclosure, single tier, 18" mounting height,996 Btu/</a:t>
              </a:r>
              <a:r>
                <a:rPr lang="en-US" sz="1400" dirty="0" err="1">
                  <a:solidFill>
                    <a:schemeClr val="bg1"/>
                  </a:solidFill>
                  <a:latin typeface="Comic Sans MS" panose="030F0702030302020204" pitchFamily="66" charset="0"/>
                </a:rPr>
                <a:t>hr</a:t>
              </a:r>
              <a:r>
                <a:rPr lang="en-US" sz="1400" dirty="0">
                  <a:solidFill>
                    <a:schemeClr val="bg1"/>
                  </a:solidFill>
                  <a:latin typeface="Comic Sans MS" panose="030F0702030302020204" pitchFamily="66" charset="0"/>
                </a:rPr>
                <a:t>/</a:t>
              </a:r>
              <a:r>
                <a:rPr lang="en-US" sz="1400" dirty="0" err="1">
                  <a:solidFill>
                    <a:schemeClr val="bg1"/>
                  </a:solidFill>
                  <a:latin typeface="Comic Sans MS" panose="030F0702030302020204" pitchFamily="66" charset="0"/>
                </a:rPr>
                <a:t>ft</a:t>
              </a:r>
              <a:r>
                <a:rPr lang="en-US" sz="1400" dirty="0">
                  <a:solidFill>
                    <a:schemeClr val="bg1"/>
                  </a:solidFill>
                  <a:latin typeface="Comic Sans MS" panose="030F0702030302020204" pitchFamily="66" charset="0"/>
                </a:rPr>
                <a:t>;</a:t>
              </a:r>
            </a:p>
            <a:p>
              <a:endParaRPr lang="en-US" sz="1400" dirty="0">
                <a:solidFill>
                  <a:schemeClr val="bg1"/>
                </a:solidFill>
                <a:latin typeface="Comic Sans MS" panose="030F0702030302020204" pitchFamily="66" charset="0"/>
              </a:endParaRPr>
            </a:p>
            <a:p>
              <a:r>
                <a:rPr lang="en-US" sz="1400" dirty="0">
                  <a:solidFill>
                    <a:schemeClr val="bg1"/>
                  </a:solidFill>
                  <a:latin typeface="Comic Sans MS" panose="030F0702030302020204" pitchFamily="66" charset="0"/>
                </a:rPr>
                <a:t>270 feet of active element in four circuits of 7.2 gpm each, 28.8 total gpm, 19°F ∆t, 170°F supply, 151°F return</a:t>
              </a:r>
            </a:p>
          </p:txBody>
        </p:sp>
        <p:sp>
          <p:nvSpPr>
            <p:cNvPr id="854" name="TextBox 853"/>
            <p:cNvSpPr txBox="1"/>
            <p:nvPr/>
          </p:nvSpPr>
          <p:spPr>
            <a:xfrm>
              <a:off x="12814718" y="3650620"/>
              <a:ext cx="2800814"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2</a:t>
              </a:r>
              <a:r>
                <a:rPr lang="en-US" sz="1400" baseline="30000" dirty="0">
                  <a:solidFill>
                    <a:schemeClr val="bg1"/>
                  </a:solidFill>
                  <a:latin typeface="Comic Sans MS" panose="030F0702030302020204" pitchFamily="66" charset="0"/>
                </a:rPr>
                <a:t>nd</a:t>
              </a:r>
              <a:r>
                <a:rPr lang="en-US" sz="1400" dirty="0">
                  <a:solidFill>
                    <a:schemeClr val="bg1"/>
                  </a:solidFill>
                  <a:latin typeface="Comic Sans MS" panose="030F0702030302020204" pitchFamily="66" charset="0"/>
                </a:rPr>
                <a:t> Floor Finned Tube Radiation</a:t>
              </a:r>
            </a:p>
          </p:txBody>
        </p:sp>
        <p:grpSp>
          <p:nvGrpSpPr>
            <p:cNvPr id="1299" name="Group 1298"/>
            <p:cNvGrpSpPr/>
            <p:nvPr/>
          </p:nvGrpSpPr>
          <p:grpSpPr>
            <a:xfrm>
              <a:off x="12527280" y="3200424"/>
              <a:ext cx="182883" cy="182879"/>
              <a:chOff x="914440" y="4526267"/>
              <a:chExt cx="182883" cy="182879"/>
            </a:xfrm>
          </p:grpSpPr>
          <p:grpSp>
            <p:nvGrpSpPr>
              <p:cNvPr id="1300" name="Group 1299"/>
              <p:cNvGrpSpPr/>
              <p:nvPr/>
            </p:nvGrpSpPr>
            <p:grpSpPr>
              <a:xfrm>
                <a:off x="914440" y="4526267"/>
                <a:ext cx="182883" cy="182879"/>
                <a:chOff x="914435" y="4160512"/>
                <a:chExt cx="182883" cy="182879"/>
              </a:xfrm>
            </p:grpSpPr>
            <p:sp>
              <p:nvSpPr>
                <p:cNvPr id="1302" name="Isosceles Triangle 1301"/>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03" name="Isosceles Triangle 1302"/>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301" name="Oval 1300"/>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4" name="Group 1303"/>
            <p:cNvGrpSpPr/>
            <p:nvPr/>
          </p:nvGrpSpPr>
          <p:grpSpPr>
            <a:xfrm>
              <a:off x="12527280" y="8386435"/>
              <a:ext cx="182883" cy="182879"/>
              <a:chOff x="914440" y="4526267"/>
              <a:chExt cx="182883" cy="182879"/>
            </a:xfrm>
          </p:grpSpPr>
          <p:grpSp>
            <p:nvGrpSpPr>
              <p:cNvPr id="1305" name="Group 1304"/>
              <p:cNvGrpSpPr/>
              <p:nvPr/>
            </p:nvGrpSpPr>
            <p:grpSpPr>
              <a:xfrm>
                <a:off x="914440" y="4526267"/>
                <a:ext cx="182883" cy="182879"/>
                <a:chOff x="914435" y="4160512"/>
                <a:chExt cx="182883" cy="182879"/>
              </a:xfrm>
            </p:grpSpPr>
            <p:sp>
              <p:nvSpPr>
                <p:cNvPr id="1307" name="Isosceles Triangle 130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08" name="Isosceles Triangle 130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306" name="Oval 1305"/>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09" name="Group 1308"/>
          <p:cNvGrpSpPr/>
          <p:nvPr/>
        </p:nvGrpSpPr>
        <p:grpSpPr>
          <a:xfrm>
            <a:off x="1005949" y="2560352"/>
            <a:ext cx="884378" cy="6712449"/>
            <a:chOff x="457245" y="750343"/>
            <a:chExt cx="884378" cy="6712449"/>
          </a:xfrm>
        </p:grpSpPr>
        <p:cxnSp>
          <p:nvCxnSpPr>
            <p:cNvPr id="1310" name="Straight Connector 1309"/>
            <p:cNvCxnSpPr/>
            <p:nvPr/>
          </p:nvCxnSpPr>
          <p:spPr>
            <a:xfrm>
              <a:off x="914445" y="750343"/>
              <a:ext cx="0" cy="6712449"/>
            </a:xfrm>
            <a:prstGeom prst="line">
              <a:avLst/>
            </a:prstGeom>
            <a:ln w="508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311" name="TextBox 1310"/>
            <p:cNvSpPr txBox="1"/>
            <p:nvPr/>
          </p:nvSpPr>
          <p:spPr>
            <a:xfrm rot="16200000">
              <a:off x="-1114149" y="3716398"/>
              <a:ext cx="4542212" cy="369332"/>
            </a:xfrm>
            <a:prstGeom prst="rect">
              <a:avLst/>
            </a:prstGeom>
            <a:solidFill>
              <a:schemeClr val="tx1">
                <a:alpha val="50000"/>
              </a:schemeClr>
            </a:solidFill>
          </p:spPr>
          <p:txBody>
            <a:bodyPr wrap="square" lIns="0" tIns="0" rIns="0" bIns="0" rtlCol="0" anchor="ctr" anchorCtr="1">
              <a:spAutoFit/>
            </a:bodyPr>
            <a:lstStyle/>
            <a:p>
              <a:r>
                <a:rPr lang="en-US" sz="2400" b="1" i="1" u="sng" dirty="0">
                  <a:solidFill>
                    <a:schemeClr val="bg1"/>
                  </a:solidFill>
                  <a:latin typeface="Comic Sans MS" panose="030F0702030302020204" pitchFamily="66" charset="0"/>
                </a:rPr>
                <a:t>Match Line – See Sheet 1 </a:t>
              </a:r>
              <a:endParaRPr lang="en-US" sz="2400" dirty="0">
                <a:solidFill>
                  <a:schemeClr val="bg1"/>
                </a:solidFill>
                <a:latin typeface="Comic Sans MS" panose="030F0702030302020204" pitchFamily="66" charset="0"/>
              </a:endParaRPr>
            </a:p>
          </p:txBody>
        </p:sp>
        <p:sp>
          <p:nvSpPr>
            <p:cNvPr id="1312" name="Rectangle 1311"/>
            <p:cNvSpPr>
              <a:spLocks noChangeAspect="1"/>
            </p:cNvSpPr>
            <p:nvPr/>
          </p:nvSpPr>
          <p:spPr>
            <a:xfrm>
              <a:off x="457455" y="978911"/>
              <a:ext cx="457200" cy="457200"/>
            </a:xfrm>
            <a:prstGeom prst="rect">
              <a:avLst/>
            </a:prstGeom>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a:latin typeface="Comic Sans MS" panose="030F0702030302020204" pitchFamily="66" charset="0"/>
                </a:rPr>
                <a:t>A</a:t>
              </a:r>
            </a:p>
          </p:txBody>
        </p:sp>
        <p:sp>
          <p:nvSpPr>
            <p:cNvPr id="1313" name="Rectangle 1312"/>
            <p:cNvSpPr>
              <a:spLocks noChangeAspect="1"/>
            </p:cNvSpPr>
            <p:nvPr/>
          </p:nvSpPr>
          <p:spPr>
            <a:xfrm>
              <a:off x="457245" y="6648191"/>
              <a:ext cx="457200" cy="457200"/>
            </a:xfrm>
            <a:prstGeom prst="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400" dirty="0">
                  <a:latin typeface="Comic Sans MS" panose="030F0702030302020204" pitchFamily="66" charset="0"/>
                </a:rPr>
                <a:t>B</a:t>
              </a:r>
            </a:p>
          </p:txBody>
        </p:sp>
      </p:grpSp>
      <p:grpSp>
        <p:nvGrpSpPr>
          <p:cNvPr id="1314" name="Group 1313"/>
          <p:cNvGrpSpPr/>
          <p:nvPr/>
        </p:nvGrpSpPr>
        <p:grpSpPr>
          <a:xfrm>
            <a:off x="6148856" y="3017547"/>
            <a:ext cx="5760692" cy="5669219"/>
            <a:chOff x="15270433" y="3017547"/>
            <a:chExt cx="5760692" cy="5669219"/>
          </a:xfrm>
        </p:grpSpPr>
        <p:grpSp>
          <p:nvGrpSpPr>
            <p:cNvPr id="1315" name="Group 1314"/>
            <p:cNvGrpSpPr/>
            <p:nvPr/>
          </p:nvGrpSpPr>
          <p:grpSpPr>
            <a:xfrm flipH="1">
              <a:off x="16273320" y="4754885"/>
              <a:ext cx="182879" cy="91442"/>
              <a:chOff x="3657609" y="2199019"/>
              <a:chExt cx="182879" cy="91442"/>
            </a:xfrm>
          </p:grpSpPr>
          <p:cxnSp>
            <p:nvCxnSpPr>
              <p:cNvPr id="1387" name="Straight Connector 1386"/>
              <p:cNvCxnSpPr>
                <a:endCxn id="1388" idx="3"/>
              </p:cNvCxnSpPr>
              <p:nvPr/>
            </p:nvCxnSpPr>
            <p:spPr>
              <a:xfrm>
                <a:off x="3657609" y="2244740"/>
                <a:ext cx="182879"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88" name="Isosceles Triangle 1387"/>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89" name="Isosceles Triangle 1388"/>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316" name="Group 1315"/>
            <p:cNvGrpSpPr/>
            <p:nvPr/>
          </p:nvGrpSpPr>
          <p:grpSpPr>
            <a:xfrm flipH="1">
              <a:off x="16321981" y="4938760"/>
              <a:ext cx="137159" cy="91439"/>
              <a:chOff x="3657610" y="2788927"/>
              <a:chExt cx="137159" cy="91439"/>
            </a:xfrm>
          </p:grpSpPr>
          <p:cxnSp>
            <p:nvCxnSpPr>
              <p:cNvPr id="1383" name="Straight Connector 1382"/>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4" name="Straight Connector 1383"/>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5" name="Straight Connector 1384"/>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6" name="Straight Connector 1385"/>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17" name="Group 1316"/>
            <p:cNvGrpSpPr/>
            <p:nvPr/>
          </p:nvGrpSpPr>
          <p:grpSpPr>
            <a:xfrm flipH="1">
              <a:off x="16276323" y="6492229"/>
              <a:ext cx="182879" cy="91442"/>
              <a:chOff x="3657609" y="2199019"/>
              <a:chExt cx="182879" cy="91442"/>
            </a:xfrm>
          </p:grpSpPr>
          <p:cxnSp>
            <p:nvCxnSpPr>
              <p:cNvPr id="1380" name="Straight Connector 1379"/>
              <p:cNvCxnSpPr>
                <a:endCxn id="1381" idx="3"/>
              </p:cNvCxnSpPr>
              <p:nvPr/>
            </p:nvCxnSpPr>
            <p:spPr>
              <a:xfrm>
                <a:off x="3657609" y="2244740"/>
                <a:ext cx="182879" cy="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81" name="Isosceles Triangle 1380"/>
              <p:cNvSpPr/>
              <p:nvPr/>
            </p:nvSpPr>
            <p:spPr>
              <a:xfrm rot="5400000" flipV="1">
                <a:off x="3771908" y="2221881"/>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82" name="Isosceles Triangle 1381"/>
              <p:cNvSpPr/>
              <p:nvPr/>
            </p:nvSpPr>
            <p:spPr>
              <a:xfrm rot="5400000">
                <a:off x="3726189" y="2221879"/>
                <a:ext cx="91440" cy="45720"/>
              </a:xfrm>
              <a:prstGeom prst="triangle">
                <a:avLst/>
              </a:prstGeom>
              <a:solidFill>
                <a:schemeClr val="bg1">
                  <a:lumMod val="75000"/>
                </a:schemeClr>
              </a:solidFill>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grpSp>
          <p:nvGrpSpPr>
            <p:cNvPr id="1318" name="Group 1317"/>
            <p:cNvGrpSpPr/>
            <p:nvPr/>
          </p:nvGrpSpPr>
          <p:grpSpPr>
            <a:xfrm>
              <a:off x="16468149" y="8046694"/>
              <a:ext cx="451189" cy="246221"/>
              <a:chOff x="640123" y="805366"/>
              <a:chExt cx="451189" cy="246221"/>
            </a:xfrm>
          </p:grpSpPr>
          <p:grpSp>
            <p:nvGrpSpPr>
              <p:cNvPr id="1373" name="Group 1372"/>
              <p:cNvGrpSpPr/>
              <p:nvPr/>
            </p:nvGrpSpPr>
            <p:grpSpPr>
              <a:xfrm>
                <a:off x="640123" y="868708"/>
                <a:ext cx="137159" cy="91439"/>
                <a:chOff x="3657610" y="2788927"/>
                <a:chExt cx="137159" cy="91439"/>
              </a:xfrm>
            </p:grpSpPr>
            <p:cxnSp>
              <p:nvCxnSpPr>
                <p:cNvPr id="1376" name="Straight Connector 1375"/>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7" name="Straight Connector 1376"/>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8" name="Straight Connector 1377"/>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9" name="Straight Connector 1378"/>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74" name="TextBox 1373"/>
              <p:cNvSpPr txBox="1"/>
              <p:nvPr/>
            </p:nvSpPr>
            <p:spPr>
              <a:xfrm>
                <a:off x="816995" y="805366"/>
                <a:ext cx="274317" cy="246221"/>
              </a:xfrm>
              <a:prstGeom prst="rect">
                <a:avLst/>
              </a:prstGeom>
              <a:noFill/>
              <a:ln w="25400">
                <a:solidFill>
                  <a:schemeClr val="bg1">
                    <a:lumMod val="75000"/>
                  </a:schemeClr>
                </a:solidFill>
              </a:ln>
            </p:spPr>
            <p:txBody>
              <a:bodyPr wrap="square" lIns="45720" tIns="45720" rIns="45720" bIns="45720" rtlCol="0" anchor="ctr" anchorCtr="1">
                <a:spAutoFit/>
              </a:bodyPr>
              <a:lstStyle/>
              <a:p>
                <a:r>
                  <a:rPr lang="en-US" sz="1000" dirty="0">
                    <a:solidFill>
                      <a:schemeClr val="bg1"/>
                    </a:solidFill>
                    <a:latin typeface="Comic Sans MS" panose="030F0702030302020204" pitchFamily="66" charset="0"/>
                  </a:rPr>
                  <a:t>TT</a:t>
                </a:r>
              </a:p>
            </p:txBody>
          </p:sp>
          <p:cxnSp>
            <p:nvCxnSpPr>
              <p:cNvPr id="1375" name="Straight Connector 1374"/>
              <p:cNvCxnSpPr/>
              <p:nvPr/>
            </p:nvCxnSpPr>
            <p:spPr>
              <a:xfrm flipH="1">
                <a:off x="751422" y="913733"/>
                <a:ext cx="65573" cy="1388"/>
              </a:xfrm>
              <a:prstGeom prst="line">
                <a:avLst/>
              </a:prstGeom>
              <a:noFill/>
              <a:ln w="25400">
                <a:solidFill>
                  <a:schemeClr val="bg1">
                    <a:lumMod val="75000"/>
                  </a:schemeClr>
                </a:solidFill>
              </a:ln>
            </p:spPr>
          </p:cxnSp>
        </p:grpSp>
        <p:grpSp>
          <p:nvGrpSpPr>
            <p:cNvPr id="1319" name="Group 1318"/>
            <p:cNvGrpSpPr/>
            <p:nvPr/>
          </p:nvGrpSpPr>
          <p:grpSpPr>
            <a:xfrm flipH="1">
              <a:off x="15776345" y="8229571"/>
              <a:ext cx="685798" cy="91439"/>
              <a:chOff x="3657610" y="2788927"/>
              <a:chExt cx="685798" cy="91439"/>
            </a:xfrm>
          </p:grpSpPr>
          <p:grpSp>
            <p:nvGrpSpPr>
              <p:cNvPr id="1363" name="Group 1362"/>
              <p:cNvGrpSpPr/>
              <p:nvPr/>
            </p:nvGrpSpPr>
            <p:grpSpPr>
              <a:xfrm>
                <a:off x="3749049" y="2788927"/>
                <a:ext cx="594359" cy="91439"/>
                <a:chOff x="3657610" y="2788927"/>
                <a:chExt cx="594359" cy="91439"/>
              </a:xfrm>
            </p:grpSpPr>
            <p:sp>
              <p:nvSpPr>
                <p:cNvPr id="1369" name="Rectangle 1368"/>
                <p:cNvSpPr/>
                <p:nvPr/>
              </p:nvSpPr>
              <p:spPr>
                <a:xfrm>
                  <a:off x="3749049" y="2788927"/>
                  <a:ext cx="502920" cy="91439"/>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370" name="Straight Connector 1369"/>
                <p:cNvCxnSpPr/>
                <p:nvPr/>
              </p:nvCxnSpPr>
              <p:spPr>
                <a:xfrm>
                  <a:off x="3657610" y="2839105"/>
                  <a:ext cx="91439"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71" name="Oval 1370"/>
                <p:cNvSpPr>
                  <a:spLocks noChangeAspect="1"/>
                </p:cNvSpPr>
                <p:nvPr/>
              </p:nvSpPr>
              <p:spPr>
                <a:xfrm rot="2700000">
                  <a:off x="3785299" y="2815570"/>
                  <a:ext cx="45720" cy="45720"/>
                </a:xfrm>
                <a:prstGeom prst="ellipse">
                  <a:avLst/>
                </a:prstGeom>
                <a:solidFill>
                  <a:schemeClr val="accent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372" name="Straight Connector 1371"/>
                <p:cNvCxnSpPr/>
                <p:nvPr/>
              </p:nvCxnSpPr>
              <p:spPr>
                <a:xfrm flipV="1">
                  <a:off x="3799143" y="2834640"/>
                  <a:ext cx="411480" cy="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64" name="Group 1363"/>
              <p:cNvGrpSpPr/>
              <p:nvPr/>
            </p:nvGrpSpPr>
            <p:grpSpPr>
              <a:xfrm>
                <a:off x="3657610" y="2788927"/>
                <a:ext cx="137159" cy="91439"/>
                <a:chOff x="3657610" y="2788927"/>
                <a:chExt cx="137159" cy="91439"/>
              </a:xfrm>
            </p:grpSpPr>
            <p:cxnSp>
              <p:nvCxnSpPr>
                <p:cNvPr id="1365" name="Straight Connector 1364"/>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6" name="Straight Connector 1365"/>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7" name="Straight Connector 1366"/>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8" name="Straight Connector 1367"/>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1320" name="Group 1319"/>
            <p:cNvGrpSpPr/>
            <p:nvPr/>
          </p:nvGrpSpPr>
          <p:grpSpPr>
            <a:xfrm flipH="1">
              <a:off x="16324984" y="7127845"/>
              <a:ext cx="137159" cy="91439"/>
              <a:chOff x="3657610" y="2788927"/>
              <a:chExt cx="137159" cy="91439"/>
            </a:xfrm>
          </p:grpSpPr>
          <p:cxnSp>
            <p:nvCxnSpPr>
              <p:cNvPr id="1359" name="Straight Connector 1358"/>
              <p:cNvCxnSpPr/>
              <p:nvPr/>
            </p:nvCxnSpPr>
            <p:spPr>
              <a:xfrm>
                <a:off x="3657610" y="2839105"/>
                <a:ext cx="91439"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0" name="Straight Connector 1359"/>
              <p:cNvCxnSpPr/>
              <p:nvPr/>
            </p:nvCxnSpPr>
            <p:spPr>
              <a:xfrm>
                <a:off x="3749049" y="2880366"/>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1" name="Straight Connector 1360"/>
              <p:cNvCxnSpPr/>
              <p:nvPr/>
            </p:nvCxnSpPr>
            <p:spPr>
              <a:xfrm>
                <a:off x="3749049" y="2788927"/>
                <a:ext cx="45720" cy="0"/>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2" name="Straight Connector 1361"/>
              <p:cNvCxnSpPr/>
              <p:nvPr/>
            </p:nvCxnSpPr>
            <p:spPr>
              <a:xfrm flipV="1">
                <a:off x="3749049" y="2788927"/>
                <a:ext cx="5" cy="91439"/>
              </a:xfrm>
              <a:prstGeom prst="line">
                <a:avLst/>
              </a:prstGeom>
              <a:ln w="15875"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321" name="Straight Connector 1320"/>
            <p:cNvCxnSpPr>
              <a:endCxn id="1356" idx="3"/>
            </p:cNvCxnSpPr>
            <p:nvPr/>
          </p:nvCxnSpPr>
          <p:spPr>
            <a:xfrm flipV="1">
              <a:off x="16459141" y="6944967"/>
              <a:ext cx="0" cy="1741799"/>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22" name="Straight Connector 1321"/>
            <p:cNvCxnSpPr>
              <a:stCxn id="1343" idx="3"/>
            </p:cNvCxnSpPr>
            <p:nvPr/>
          </p:nvCxnSpPr>
          <p:spPr>
            <a:xfrm flipV="1">
              <a:off x="16459145" y="3017547"/>
              <a:ext cx="4992" cy="1411829"/>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23" name="Straight Connector 1322"/>
            <p:cNvCxnSpPr>
              <a:stCxn id="1344" idx="3"/>
              <a:endCxn id="1356" idx="3"/>
            </p:cNvCxnSpPr>
            <p:nvPr/>
          </p:nvCxnSpPr>
          <p:spPr>
            <a:xfrm flipH="1">
              <a:off x="16459141" y="4612255"/>
              <a:ext cx="1" cy="2332712"/>
            </a:xfrm>
            <a:prstGeom prst="line">
              <a:avLst/>
            </a:prstGeom>
            <a:ln w="38100" cap="rnd">
              <a:gradFill flip="none" rotWithShape="1">
                <a:gsLst>
                  <a:gs pos="0">
                    <a:schemeClr val="accent3"/>
                  </a:gs>
                  <a:gs pos="100000">
                    <a:schemeClr val="accent1"/>
                  </a:gs>
                </a:gsLst>
                <a:lin ang="16200000" scaled="1"/>
                <a:tileRect/>
              </a:gradFill>
            </a:ln>
          </p:spPr>
          <p:style>
            <a:lnRef idx="1">
              <a:schemeClr val="accent1"/>
            </a:lnRef>
            <a:fillRef idx="0">
              <a:schemeClr val="accent1"/>
            </a:fillRef>
            <a:effectRef idx="0">
              <a:schemeClr val="accent1"/>
            </a:effectRef>
            <a:fontRef idx="minor">
              <a:schemeClr val="tx1"/>
            </a:fontRef>
          </p:style>
        </p:cxnSp>
        <p:grpSp>
          <p:nvGrpSpPr>
            <p:cNvPr id="1324" name="Group 1323"/>
            <p:cNvGrpSpPr/>
            <p:nvPr/>
          </p:nvGrpSpPr>
          <p:grpSpPr>
            <a:xfrm>
              <a:off x="16184823" y="6762088"/>
              <a:ext cx="548634" cy="182879"/>
              <a:chOff x="731562" y="5074901"/>
              <a:chExt cx="548634" cy="182879"/>
            </a:xfrm>
          </p:grpSpPr>
          <p:cxnSp>
            <p:nvCxnSpPr>
              <p:cNvPr id="1349" name="Straight Connector 1348"/>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50" name="Group 1349"/>
              <p:cNvGrpSpPr/>
              <p:nvPr/>
            </p:nvGrpSpPr>
            <p:grpSpPr>
              <a:xfrm>
                <a:off x="914440" y="5074901"/>
                <a:ext cx="197266" cy="182879"/>
                <a:chOff x="914440" y="5074901"/>
                <a:chExt cx="197266" cy="182879"/>
              </a:xfrm>
            </p:grpSpPr>
            <p:grpSp>
              <p:nvGrpSpPr>
                <p:cNvPr id="1351" name="Group 1350"/>
                <p:cNvGrpSpPr/>
                <p:nvPr/>
              </p:nvGrpSpPr>
              <p:grpSpPr>
                <a:xfrm>
                  <a:off x="1020267" y="5120640"/>
                  <a:ext cx="91439" cy="91439"/>
                  <a:chOff x="1158273" y="5166341"/>
                  <a:chExt cx="91439" cy="91439"/>
                </a:xfrm>
              </p:grpSpPr>
              <p:cxnSp>
                <p:nvCxnSpPr>
                  <p:cNvPr id="1357" name="Straight Connector 1356"/>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8" name="Straight Connector 1357"/>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52" name="Group 1351"/>
                <p:cNvGrpSpPr/>
                <p:nvPr/>
              </p:nvGrpSpPr>
              <p:grpSpPr>
                <a:xfrm>
                  <a:off x="914440" y="5074901"/>
                  <a:ext cx="182883" cy="182879"/>
                  <a:chOff x="914435" y="4160512"/>
                  <a:chExt cx="182883" cy="182879"/>
                </a:xfrm>
              </p:grpSpPr>
              <p:sp>
                <p:nvSpPr>
                  <p:cNvPr id="1355" name="Isosceles Triangle 1354"/>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56" name="Isosceles Triangle 1355"/>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1353" name="Oval 1352"/>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1354" name="Straight Connector 1353"/>
                <p:cNvCxnSpPr>
                  <a:stCxn id="1353" idx="2"/>
                  <a:endCxn id="1353"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1325" name="TextBox 1324"/>
            <p:cNvSpPr txBox="1"/>
            <p:nvPr/>
          </p:nvSpPr>
          <p:spPr>
            <a:xfrm>
              <a:off x="16007149" y="5136543"/>
              <a:ext cx="906311" cy="1263017"/>
            </a:xfrm>
            <a:prstGeom prst="rect">
              <a:avLst/>
            </a:prstGeom>
            <a:solidFill>
              <a:schemeClr val="bg1">
                <a:lumMod val="65000"/>
              </a:schemeClr>
            </a:solidFill>
            <a:ln w="25400">
              <a:solidFill>
                <a:schemeClr val="bg1"/>
              </a:solidFill>
            </a:ln>
          </p:spPr>
          <p:txBody>
            <a:bodyPr wrap="square" lIns="91440" tIns="0" rIns="91440" bIns="0" rtlCol="0" anchor="ctr" anchorCtr="1">
              <a:noAutofit/>
            </a:bodyPr>
            <a:lstStyle/>
            <a:p>
              <a:pPr algn="ctr"/>
              <a:r>
                <a:rPr lang="en-US" sz="1400" dirty="0">
                  <a:solidFill>
                    <a:schemeClr val="bg1"/>
                  </a:solidFill>
                  <a:latin typeface="Comic Sans MS" panose="030F0702030302020204" pitchFamily="66" charset="0"/>
                </a:rPr>
                <a:t>Reheat Coil (Typical of 7)</a:t>
              </a:r>
            </a:p>
            <a:p>
              <a:pPr algn="ctr"/>
              <a:endParaRPr lang="en-US" sz="1400" dirty="0">
                <a:solidFill>
                  <a:schemeClr val="bg1"/>
                </a:solidFill>
                <a:latin typeface="Comic Sans MS" panose="030F0702030302020204" pitchFamily="66" charset="0"/>
              </a:endParaRPr>
            </a:p>
          </p:txBody>
        </p:sp>
        <p:grpSp>
          <p:nvGrpSpPr>
            <p:cNvPr id="1326" name="Group 1325"/>
            <p:cNvGrpSpPr/>
            <p:nvPr/>
          </p:nvGrpSpPr>
          <p:grpSpPr>
            <a:xfrm>
              <a:off x="16367702" y="4383675"/>
              <a:ext cx="365749" cy="274320"/>
              <a:chOff x="3657610" y="5669280"/>
              <a:chExt cx="365749" cy="274320"/>
            </a:xfrm>
          </p:grpSpPr>
          <p:sp>
            <p:nvSpPr>
              <p:cNvPr id="1343" name="Isosceles Triangle 1342"/>
              <p:cNvSpPr/>
              <p:nvPr/>
            </p:nvSpPr>
            <p:spPr>
              <a:xfrm flipV="1">
                <a:off x="3657613" y="571498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1344" name="Isosceles Triangle 1343"/>
              <p:cNvSpPr/>
              <p:nvPr/>
            </p:nvSpPr>
            <p:spPr>
              <a:xfrm>
                <a:off x="3657610" y="5806420"/>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345" name="Straight Connector 1344"/>
              <p:cNvCxnSpPr>
                <a:stCxn id="1344" idx="0"/>
              </p:cNvCxnSpPr>
              <p:nvPr/>
            </p:nvCxnSpPr>
            <p:spPr>
              <a:xfrm>
                <a:off x="3749050" y="5806420"/>
                <a:ext cx="137150" cy="1"/>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46" name="Group 1345"/>
              <p:cNvGrpSpPr>
                <a:grpSpLocks noChangeAspect="1"/>
              </p:cNvGrpSpPr>
              <p:nvPr/>
            </p:nvGrpSpPr>
            <p:grpSpPr>
              <a:xfrm>
                <a:off x="3749040" y="5669280"/>
                <a:ext cx="274319" cy="274320"/>
                <a:chOff x="3794760" y="5074900"/>
                <a:chExt cx="182880" cy="182881"/>
              </a:xfrm>
            </p:grpSpPr>
            <p:sp>
              <p:nvSpPr>
                <p:cNvPr id="1347" name="Arc 1346"/>
                <p:cNvSpPr>
                  <a:spLocks noChangeAspect="1"/>
                </p:cNvSpPr>
                <p:nvPr/>
              </p:nvSpPr>
              <p:spPr>
                <a:xfrm>
                  <a:off x="3794760" y="5074900"/>
                  <a:ext cx="182880" cy="182880"/>
                </a:xfrm>
                <a:prstGeom prst="arc">
                  <a:avLst>
                    <a:gd name="adj1" fmla="val 16200000"/>
                    <a:gd name="adj2" fmla="val 4961308"/>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cxnSp>
              <p:nvCxnSpPr>
                <p:cNvPr id="1348" name="Straight Connector 1347"/>
                <p:cNvCxnSpPr/>
                <p:nvPr/>
              </p:nvCxnSpPr>
              <p:spPr>
                <a:xfrm>
                  <a:off x="3886200" y="5074901"/>
                  <a:ext cx="0" cy="182880"/>
                </a:xfrm>
                <a:prstGeom prst="lin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cxnSp>
          </p:grpSp>
        </p:grpSp>
        <p:cxnSp>
          <p:nvCxnSpPr>
            <p:cNvPr id="1327" name="Straight Connector 1326"/>
            <p:cNvCxnSpPr/>
            <p:nvPr/>
          </p:nvCxnSpPr>
          <p:spPr>
            <a:xfrm flipH="1">
              <a:off x="15270433" y="5760716"/>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8" name="TextBox 1327"/>
            <p:cNvSpPr txBox="1"/>
            <p:nvPr/>
          </p:nvSpPr>
          <p:spPr>
            <a:xfrm>
              <a:off x="16939718" y="4356566"/>
              <a:ext cx="3346998"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Normally Open to the Coil</a:t>
              </a:r>
            </a:p>
          </p:txBody>
        </p:sp>
        <p:sp>
          <p:nvSpPr>
            <p:cNvPr id="1329" name="TextBox 1328"/>
            <p:cNvSpPr txBox="1"/>
            <p:nvPr/>
          </p:nvSpPr>
          <p:spPr>
            <a:xfrm>
              <a:off x="17479759" y="4878893"/>
              <a:ext cx="3551366" cy="2585323"/>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Capacity – Varies</a:t>
              </a:r>
            </a:p>
            <a:p>
              <a:r>
                <a:rPr lang="en-US" sz="1400" dirty="0">
                  <a:solidFill>
                    <a:schemeClr val="bg1"/>
                  </a:solidFill>
                  <a:latin typeface="Comic Sans MS" panose="030F0702030302020204" pitchFamily="66" charset="0"/>
                </a:rPr>
                <a:t>Air Side</a:t>
              </a:r>
            </a:p>
            <a:p>
              <a:pPr marL="228600" indent="-228600">
                <a:tabLst>
                  <a:tab pos="228600" algn="l"/>
                </a:tabLst>
              </a:pPr>
              <a:r>
                <a:rPr lang="en-US" sz="1400" dirty="0">
                  <a:solidFill>
                    <a:schemeClr val="bg1"/>
                  </a:solidFill>
                  <a:latin typeface="Comic Sans MS" panose="030F0702030302020204" pitchFamily="66" charset="0"/>
                </a:rPr>
                <a:t>	Flow rate = Varies, 500 fpm maximum face velocity</a:t>
              </a:r>
            </a:p>
            <a:p>
              <a:pPr>
                <a:tabLst>
                  <a:tab pos="228600" algn="l"/>
                </a:tabLst>
              </a:pPr>
              <a:r>
                <a:rPr lang="en-US" sz="1400" dirty="0">
                  <a:solidFill>
                    <a:schemeClr val="bg1"/>
                  </a:solidFill>
                  <a:latin typeface="Comic Sans MS" panose="030F0702030302020204" pitchFamily="66" charset="0"/>
                </a:rPr>
                <a:t>	Entering air temperature – 53.0°F</a:t>
              </a:r>
            </a:p>
            <a:p>
              <a:pPr>
                <a:tabLst>
                  <a:tab pos="228600" algn="l"/>
                </a:tabLst>
              </a:pPr>
              <a:r>
                <a:rPr lang="en-US" sz="1400" dirty="0">
                  <a:solidFill>
                    <a:schemeClr val="bg1"/>
                  </a:solidFill>
                  <a:latin typeface="Comic Sans MS" panose="030F0702030302020204" pitchFamily="66" charset="0"/>
                </a:rPr>
                <a:t>	Leaving air temperature – 82.7 °F</a:t>
              </a:r>
            </a:p>
            <a:p>
              <a:pPr>
                <a:tabLst>
                  <a:tab pos="228600" algn="l"/>
                </a:tabLst>
              </a:pPr>
              <a:r>
                <a:rPr lang="en-US" sz="1400" dirty="0">
                  <a:solidFill>
                    <a:schemeClr val="bg1"/>
                  </a:solidFill>
                  <a:latin typeface="Comic Sans MS" panose="030F0702030302020204" pitchFamily="66" charset="0"/>
                </a:rPr>
                <a:t>	Pressure drop – 0.1 in.w.c. maximum</a:t>
              </a:r>
            </a:p>
            <a:p>
              <a:pPr>
                <a:tabLst>
                  <a:tab pos="228600" algn="l"/>
                </a:tabLst>
              </a:pPr>
              <a:r>
                <a:rPr lang="en-US" sz="1400" dirty="0">
                  <a:solidFill>
                    <a:schemeClr val="bg1"/>
                  </a:solidFill>
                  <a:latin typeface="Comic Sans MS" panose="030F0702030302020204" pitchFamily="66" charset="0"/>
                </a:rPr>
                <a:t>Water Side</a:t>
              </a:r>
            </a:p>
            <a:p>
              <a:pPr>
                <a:tabLst>
                  <a:tab pos="228600" algn="l"/>
                </a:tabLst>
              </a:pPr>
              <a:r>
                <a:rPr lang="en-US" sz="1400" dirty="0">
                  <a:solidFill>
                    <a:schemeClr val="bg1"/>
                  </a:solidFill>
                  <a:latin typeface="Comic Sans MS" panose="030F0702030302020204" pitchFamily="66" charset="0"/>
                </a:rPr>
                <a:t>	Flow rate = Varies</a:t>
              </a:r>
            </a:p>
            <a:p>
              <a:pPr>
                <a:tabLst>
                  <a:tab pos="228600" algn="l"/>
                </a:tabLst>
              </a:pPr>
              <a:r>
                <a:rPr lang="en-US" sz="1400" dirty="0">
                  <a:solidFill>
                    <a:schemeClr val="bg1"/>
                  </a:solidFill>
                  <a:latin typeface="Comic Sans MS" panose="030F0702030302020204" pitchFamily="66" charset="0"/>
                </a:rPr>
                <a:t>	Entering water temperature – 170.0°F</a:t>
              </a:r>
            </a:p>
            <a:p>
              <a:pPr>
                <a:tabLst>
                  <a:tab pos="228600" algn="l"/>
                </a:tabLst>
              </a:pPr>
              <a:r>
                <a:rPr lang="en-US" sz="1400" dirty="0">
                  <a:solidFill>
                    <a:schemeClr val="bg1"/>
                  </a:solidFill>
                  <a:latin typeface="Comic Sans MS" panose="030F0702030302020204" pitchFamily="66" charset="0"/>
                </a:rPr>
                <a:t>	Leaving water temperature – 150.0°F</a:t>
              </a:r>
            </a:p>
            <a:p>
              <a:pPr>
                <a:tabLst>
                  <a:tab pos="228600" algn="l"/>
                </a:tabLst>
              </a:pPr>
              <a:r>
                <a:rPr lang="en-US" sz="1400" dirty="0">
                  <a:solidFill>
                    <a:schemeClr val="bg1"/>
                  </a:solidFill>
                  <a:latin typeface="Comic Sans MS" panose="030F0702030302020204" pitchFamily="66" charset="0"/>
                </a:rPr>
                <a:t>	Pressure drop – 5 ft.w.c. maximum	</a:t>
              </a:r>
            </a:p>
          </p:txBody>
        </p:sp>
        <p:grpSp>
          <p:nvGrpSpPr>
            <p:cNvPr id="1330" name="Group 1329"/>
            <p:cNvGrpSpPr/>
            <p:nvPr/>
          </p:nvGrpSpPr>
          <p:grpSpPr>
            <a:xfrm>
              <a:off x="16367701" y="4023375"/>
              <a:ext cx="182883" cy="182879"/>
              <a:chOff x="914440" y="4526267"/>
              <a:chExt cx="182883" cy="182879"/>
            </a:xfrm>
          </p:grpSpPr>
          <p:grpSp>
            <p:nvGrpSpPr>
              <p:cNvPr id="1339" name="Group 1338"/>
              <p:cNvGrpSpPr/>
              <p:nvPr/>
            </p:nvGrpSpPr>
            <p:grpSpPr>
              <a:xfrm>
                <a:off x="914440" y="4526267"/>
                <a:ext cx="182883" cy="182879"/>
                <a:chOff x="914435" y="4160512"/>
                <a:chExt cx="182883" cy="182879"/>
              </a:xfrm>
            </p:grpSpPr>
            <p:sp>
              <p:nvSpPr>
                <p:cNvPr id="1341" name="Isosceles Triangle 1340"/>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42" name="Isosceles Triangle 1341"/>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340" name="Oval 1339"/>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31" name="Group 1330"/>
            <p:cNvGrpSpPr/>
            <p:nvPr/>
          </p:nvGrpSpPr>
          <p:grpSpPr>
            <a:xfrm>
              <a:off x="16367701" y="7315180"/>
              <a:ext cx="182883" cy="182879"/>
              <a:chOff x="914440" y="4526267"/>
              <a:chExt cx="182883" cy="182879"/>
            </a:xfrm>
          </p:grpSpPr>
          <p:grpSp>
            <p:nvGrpSpPr>
              <p:cNvPr id="1335" name="Group 1334"/>
              <p:cNvGrpSpPr/>
              <p:nvPr/>
            </p:nvGrpSpPr>
            <p:grpSpPr>
              <a:xfrm>
                <a:off x="914440" y="4526267"/>
                <a:ext cx="182883" cy="182879"/>
                <a:chOff x="914435" y="4160512"/>
                <a:chExt cx="182883" cy="182879"/>
              </a:xfrm>
            </p:grpSpPr>
            <p:sp>
              <p:nvSpPr>
                <p:cNvPr id="1337" name="Isosceles Triangle 1336"/>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338" name="Isosceles Triangle 1337"/>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sp>
            <p:nvSpPr>
              <p:cNvPr id="1336" name="Oval 1335"/>
              <p:cNvSpPr>
                <a:spLocks noChangeAspect="1"/>
              </p:cNvSpPr>
              <p:nvPr/>
            </p:nvSpPr>
            <p:spPr>
              <a:xfrm>
                <a:off x="960120" y="4572000"/>
                <a:ext cx="91440" cy="91440"/>
              </a:xfrm>
              <a:prstGeom prst="ellipse">
                <a:avLst/>
              </a:prstGeom>
              <a:solidFill>
                <a:schemeClr val="bg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32" name="Straight Connector 1331"/>
            <p:cNvCxnSpPr/>
            <p:nvPr/>
          </p:nvCxnSpPr>
          <p:spPr>
            <a:xfrm>
              <a:off x="16459140" y="3657620"/>
              <a:ext cx="939240"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33" name="Straight Connector 1332"/>
            <p:cNvCxnSpPr/>
            <p:nvPr/>
          </p:nvCxnSpPr>
          <p:spPr>
            <a:xfrm>
              <a:off x="16459140" y="7863814"/>
              <a:ext cx="939240"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sp>
          <p:nvSpPr>
            <p:cNvPr id="1334" name="TextBox 1333"/>
            <p:cNvSpPr txBox="1"/>
            <p:nvPr/>
          </p:nvSpPr>
          <p:spPr>
            <a:xfrm>
              <a:off x="17542595" y="3437691"/>
              <a:ext cx="2800814" cy="430887"/>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2</a:t>
              </a:r>
              <a:r>
                <a:rPr lang="en-US" sz="1400" baseline="30000" dirty="0">
                  <a:solidFill>
                    <a:schemeClr val="bg1"/>
                  </a:solidFill>
                  <a:latin typeface="Comic Sans MS" panose="030F0702030302020204" pitchFamily="66" charset="0"/>
                </a:rPr>
                <a:t>nd</a:t>
              </a:r>
              <a:r>
                <a:rPr lang="en-US" sz="1400" dirty="0">
                  <a:solidFill>
                    <a:schemeClr val="bg1"/>
                  </a:solidFill>
                  <a:latin typeface="Comic Sans MS" panose="030F0702030302020204" pitchFamily="66" charset="0"/>
                </a:rPr>
                <a:t> Floor Reheat Loads;  Nominal gpm for the floor = 36.5 gpm</a:t>
              </a:r>
            </a:p>
          </p:txBody>
        </p:sp>
      </p:grpSp>
      <p:sp>
        <p:nvSpPr>
          <p:cNvPr id="1390" name="TextBox 1389"/>
          <p:cNvSpPr txBox="1"/>
          <p:nvPr/>
        </p:nvSpPr>
        <p:spPr>
          <a:xfrm>
            <a:off x="14351271" y="4581413"/>
            <a:ext cx="7035590" cy="1077218"/>
          </a:xfrm>
          <a:prstGeom prst="rect">
            <a:avLst/>
          </a:prstGeom>
          <a:noFill/>
        </p:spPr>
        <p:txBody>
          <a:bodyPr wrap="square" lIns="0" tIns="0" rIns="0" bIns="0" rtlCol="0" anchor="ctr" anchorCtr="0">
            <a:spAutoFit/>
          </a:bodyPr>
          <a:lstStyle>
            <a:defPPr>
              <a:defRPr lang="en-US"/>
            </a:defPPr>
            <a:lvl1pPr>
              <a:defRPr sz="1400">
                <a:solidFill>
                  <a:schemeClr val="bg1"/>
                </a:solidFill>
                <a:latin typeface="Comic Sans MS" panose="030F0702030302020204" pitchFamily="66" charset="0"/>
              </a:defRPr>
            </a:lvl1pPr>
          </a:lstStyle>
          <a:p>
            <a:r>
              <a:rPr lang="en-US" dirty="0"/>
              <a:t>Note 1</a:t>
            </a:r>
          </a:p>
          <a:p>
            <a:pPr>
              <a:tabLst>
                <a:tab pos="228600" algn="l"/>
              </a:tabLst>
            </a:pPr>
            <a:r>
              <a:rPr lang="en-US" dirty="0"/>
              <a:t>Set for 1 gpm to maintain minimum flow in the circuit for the floor.  The 1</a:t>
            </a:r>
            <a:r>
              <a:rPr lang="en-US" baseline="30000" dirty="0"/>
              <a:t>st</a:t>
            </a:r>
            <a:r>
              <a:rPr lang="en-US" dirty="0"/>
              <a:t> floor valve to be located across the mains near column A2.   The 2</a:t>
            </a:r>
            <a:r>
              <a:rPr lang="en-US" baseline="30000" dirty="0"/>
              <a:t>nd</a:t>
            </a:r>
            <a:r>
              <a:rPr lang="en-US" dirty="0"/>
              <a:t> floor valve to be located across the mains near column B2</a:t>
            </a:r>
          </a:p>
          <a:p>
            <a:endParaRPr lang="en-US" dirty="0"/>
          </a:p>
        </p:txBody>
      </p:sp>
      <p:grpSp>
        <p:nvGrpSpPr>
          <p:cNvPr id="168" name="Group 167">
            <a:extLst>
              <a:ext uri="{FF2B5EF4-FFF2-40B4-BE49-F238E27FC236}">
                <a16:creationId xmlns:a16="http://schemas.microsoft.com/office/drawing/2014/main" id="{D1DA7949-F00E-4D14-9D17-3A61079E4EE3}"/>
              </a:ext>
            </a:extLst>
          </p:cNvPr>
          <p:cNvGrpSpPr/>
          <p:nvPr/>
        </p:nvGrpSpPr>
        <p:grpSpPr>
          <a:xfrm>
            <a:off x="6217972" y="8609302"/>
            <a:ext cx="170363" cy="168902"/>
            <a:chOff x="2132860" y="4784087"/>
            <a:chExt cx="170363" cy="168902"/>
          </a:xfrm>
        </p:grpSpPr>
        <p:sp>
          <p:nvSpPr>
            <p:cNvPr id="169" name="Freeform 292">
              <a:extLst>
                <a:ext uri="{FF2B5EF4-FFF2-40B4-BE49-F238E27FC236}">
                  <a16:creationId xmlns:a16="http://schemas.microsoft.com/office/drawing/2014/main" id="{1B95C381-CEFA-4CAA-9F57-3A863AD1D02D}"/>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293">
              <a:extLst>
                <a:ext uri="{FF2B5EF4-FFF2-40B4-BE49-F238E27FC236}">
                  <a16:creationId xmlns:a16="http://schemas.microsoft.com/office/drawing/2014/main" id="{F1277482-3F5A-40A9-B15D-CD417209AF21}"/>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1" name="Group 170">
            <a:extLst>
              <a:ext uri="{FF2B5EF4-FFF2-40B4-BE49-F238E27FC236}">
                <a16:creationId xmlns:a16="http://schemas.microsoft.com/office/drawing/2014/main" id="{8BF90A37-1CF5-4D53-91C7-597D68429021}"/>
              </a:ext>
            </a:extLst>
          </p:cNvPr>
          <p:cNvGrpSpPr/>
          <p:nvPr/>
        </p:nvGrpSpPr>
        <p:grpSpPr>
          <a:xfrm>
            <a:off x="6217972" y="2940084"/>
            <a:ext cx="170363" cy="168902"/>
            <a:chOff x="2132860" y="4784087"/>
            <a:chExt cx="170363" cy="168902"/>
          </a:xfrm>
        </p:grpSpPr>
        <p:sp>
          <p:nvSpPr>
            <p:cNvPr id="172" name="Freeform 292">
              <a:extLst>
                <a:ext uri="{FF2B5EF4-FFF2-40B4-BE49-F238E27FC236}">
                  <a16:creationId xmlns:a16="http://schemas.microsoft.com/office/drawing/2014/main" id="{33FEF5A0-2120-429A-AE10-BBAEF5186E78}"/>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293">
              <a:extLst>
                <a:ext uri="{FF2B5EF4-FFF2-40B4-BE49-F238E27FC236}">
                  <a16:creationId xmlns:a16="http://schemas.microsoft.com/office/drawing/2014/main" id="{92A8AA7A-BE8F-49E6-95CE-CDCD9FEE7B21}"/>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4" name="Group 173">
            <a:extLst>
              <a:ext uri="{FF2B5EF4-FFF2-40B4-BE49-F238E27FC236}">
                <a16:creationId xmlns:a16="http://schemas.microsoft.com/office/drawing/2014/main" id="{1F4BB04F-9D53-4295-8876-0BEAB3042474}"/>
              </a:ext>
            </a:extLst>
          </p:cNvPr>
          <p:cNvGrpSpPr/>
          <p:nvPr/>
        </p:nvGrpSpPr>
        <p:grpSpPr>
          <a:xfrm>
            <a:off x="8223631" y="7786351"/>
            <a:ext cx="170363" cy="168902"/>
            <a:chOff x="2132860" y="4784087"/>
            <a:chExt cx="170363" cy="168902"/>
          </a:xfrm>
        </p:grpSpPr>
        <p:sp>
          <p:nvSpPr>
            <p:cNvPr id="175" name="Freeform 292">
              <a:extLst>
                <a:ext uri="{FF2B5EF4-FFF2-40B4-BE49-F238E27FC236}">
                  <a16:creationId xmlns:a16="http://schemas.microsoft.com/office/drawing/2014/main" id="{014F53E2-57FD-4570-83BF-EDF9CD0CA436}"/>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293">
              <a:extLst>
                <a:ext uri="{FF2B5EF4-FFF2-40B4-BE49-F238E27FC236}">
                  <a16:creationId xmlns:a16="http://schemas.microsoft.com/office/drawing/2014/main" id="{39B2F553-8D29-4B28-B910-0322F4E327B4}"/>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77" name="Group 176">
            <a:extLst>
              <a:ext uri="{FF2B5EF4-FFF2-40B4-BE49-F238E27FC236}">
                <a16:creationId xmlns:a16="http://schemas.microsoft.com/office/drawing/2014/main" id="{D529F592-F061-417D-B898-C92C114EE8DC}"/>
              </a:ext>
            </a:extLst>
          </p:cNvPr>
          <p:cNvGrpSpPr/>
          <p:nvPr/>
        </p:nvGrpSpPr>
        <p:grpSpPr>
          <a:xfrm>
            <a:off x="8242145" y="3566181"/>
            <a:ext cx="170363" cy="168902"/>
            <a:chOff x="2132860" y="4784087"/>
            <a:chExt cx="170363" cy="168902"/>
          </a:xfrm>
        </p:grpSpPr>
        <p:sp>
          <p:nvSpPr>
            <p:cNvPr id="178" name="Freeform 292">
              <a:extLst>
                <a:ext uri="{FF2B5EF4-FFF2-40B4-BE49-F238E27FC236}">
                  <a16:creationId xmlns:a16="http://schemas.microsoft.com/office/drawing/2014/main" id="{40EA4047-4908-49D3-8FB0-8D92ABA5CDF1}"/>
                </a:ext>
              </a:extLst>
            </p:cNvPr>
            <p:cNvSpPr/>
            <p:nvPr/>
          </p:nvSpPr>
          <p:spPr>
            <a:xfrm flipH="1" flipV="1">
              <a:off x="2224300" y="4784088"/>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9" name="Freeform 293">
              <a:extLst>
                <a:ext uri="{FF2B5EF4-FFF2-40B4-BE49-F238E27FC236}">
                  <a16:creationId xmlns:a16="http://schemas.microsoft.com/office/drawing/2014/main" id="{A027B1FC-18CE-4F0B-BC26-C20D3B830F22}"/>
                </a:ext>
              </a:extLst>
            </p:cNvPr>
            <p:cNvSpPr/>
            <p:nvPr/>
          </p:nvSpPr>
          <p:spPr>
            <a:xfrm flipH="1" flipV="1">
              <a:off x="2132860" y="4784087"/>
              <a:ext cx="78923" cy="168901"/>
            </a:xfrm>
            <a:custGeom>
              <a:avLst/>
              <a:gdLst>
                <a:gd name="connsiteX0" fmla="*/ 64191 w 78923"/>
                <a:gd name="connsiteY0" fmla="*/ 0 h 168901"/>
                <a:gd name="connsiteX1" fmla="*/ 125 w 78923"/>
                <a:gd name="connsiteY1" fmla="*/ 49505 h 168901"/>
                <a:gd name="connsiteX2" fmla="*/ 78752 w 78923"/>
                <a:gd name="connsiteY2" fmla="*/ 101923 h 168901"/>
                <a:gd name="connsiteX3" fmla="*/ 26334 w 78923"/>
                <a:gd name="connsiteY3" fmla="*/ 168901 h 168901"/>
              </a:gdLst>
              <a:ahLst/>
              <a:cxnLst>
                <a:cxn ang="0">
                  <a:pos x="connsiteX0" y="connsiteY0"/>
                </a:cxn>
                <a:cxn ang="0">
                  <a:pos x="connsiteX1" y="connsiteY1"/>
                </a:cxn>
                <a:cxn ang="0">
                  <a:pos x="connsiteX2" y="connsiteY2"/>
                </a:cxn>
                <a:cxn ang="0">
                  <a:pos x="connsiteX3" y="connsiteY3"/>
                </a:cxn>
              </a:cxnLst>
              <a:rect l="l" t="t" r="r" b="b"/>
              <a:pathLst>
                <a:path w="78923" h="168901">
                  <a:moveTo>
                    <a:pt x="64191" y="0"/>
                  </a:moveTo>
                  <a:cubicBezTo>
                    <a:pt x="30944" y="16259"/>
                    <a:pt x="-2302" y="32518"/>
                    <a:pt x="125" y="49505"/>
                  </a:cubicBezTo>
                  <a:cubicBezTo>
                    <a:pt x="2552" y="66492"/>
                    <a:pt x="74384" y="82024"/>
                    <a:pt x="78752" y="101923"/>
                  </a:cubicBezTo>
                  <a:cubicBezTo>
                    <a:pt x="83120" y="121822"/>
                    <a:pt x="2552" y="143177"/>
                    <a:pt x="26334" y="168901"/>
                  </a:cubicBezTo>
                </a:path>
              </a:pathLst>
            </a:custGeom>
            <a:ln w="25400" cap="rnd">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81" name="Straight Connector 180">
            <a:extLst>
              <a:ext uri="{FF2B5EF4-FFF2-40B4-BE49-F238E27FC236}">
                <a16:creationId xmlns:a16="http://schemas.microsoft.com/office/drawing/2014/main" id="{28F0ECF8-7C0B-4BF3-9DFF-B3DEDFC50447}"/>
              </a:ext>
            </a:extLst>
          </p:cNvPr>
          <p:cNvCxnSpPr>
            <a:cxnSpLocks/>
            <a:stCxn id="169" idx="2"/>
          </p:cNvCxnSpPr>
          <p:nvPr/>
        </p:nvCxnSpPr>
        <p:spPr>
          <a:xfrm>
            <a:off x="6309583" y="8676281"/>
            <a:ext cx="6034803" cy="0"/>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4DE67483-C7E7-4250-A58D-7A2303271C87}"/>
              </a:ext>
            </a:extLst>
          </p:cNvPr>
          <p:cNvCxnSpPr>
            <a:cxnSpLocks/>
          </p:cNvCxnSpPr>
          <p:nvPr/>
        </p:nvCxnSpPr>
        <p:spPr>
          <a:xfrm>
            <a:off x="6329030" y="3016988"/>
            <a:ext cx="6015356"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7F49A9AD-C721-41ED-9935-5B01EA81E31A}"/>
              </a:ext>
            </a:extLst>
          </p:cNvPr>
          <p:cNvCxnSpPr>
            <a:cxnSpLocks/>
            <a:endCxn id="204" idx="3"/>
          </p:cNvCxnSpPr>
          <p:nvPr/>
        </p:nvCxnSpPr>
        <p:spPr>
          <a:xfrm flipV="1">
            <a:off x="12344386" y="6944967"/>
            <a:ext cx="0" cy="1731313"/>
          </a:xfrm>
          <a:prstGeom prst="line">
            <a:avLst/>
          </a:prstGeom>
          <a:ln w="3810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2EE79C07-3D61-434B-B027-5CE6FC63224A}"/>
              </a:ext>
            </a:extLst>
          </p:cNvPr>
          <p:cNvCxnSpPr>
            <a:cxnSpLocks/>
            <a:stCxn id="203" idx="3"/>
          </p:cNvCxnSpPr>
          <p:nvPr/>
        </p:nvCxnSpPr>
        <p:spPr>
          <a:xfrm flipV="1">
            <a:off x="12344389" y="3016988"/>
            <a:ext cx="0" cy="374510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6" name="Group 195">
            <a:extLst>
              <a:ext uri="{FF2B5EF4-FFF2-40B4-BE49-F238E27FC236}">
                <a16:creationId xmlns:a16="http://schemas.microsoft.com/office/drawing/2014/main" id="{B6F1B49B-71DC-4C98-A392-4795C5928179}"/>
              </a:ext>
            </a:extLst>
          </p:cNvPr>
          <p:cNvGrpSpPr/>
          <p:nvPr/>
        </p:nvGrpSpPr>
        <p:grpSpPr>
          <a:xfrm>
            <a:off x="12070068" y="6762088"/>
            <a:ext cx="548634" cy="182879"/>
            <a:chOff x="731562" y="5074901"/>
            <a:chExt cx="548634" cy="182879"/>
          </a:xfrm>
        </p:grpSpPr>
        <p:cxnSp>
          <p:nvCxnSpPr>
            <p:cNvPr id="197" name="Straight Connector 196">
              <a:extLst>
                <a:ext uri="{FF2B5EF4-FFF2-40B4-BE49-F238E27FC236}">
                  <a16:creationId xmlns:a16="http://schemas.microsoft.com/office/drawing/2014/main" id="{39E893DE-8E94-494B-95AD-2B06FB1172AD}"/>
                </a:ext>
              </a:extLst>
            </p:cNvPr>
            <p:cNvCxnSpPr/>
            <p:nvPr/>
          </p:nvCxnSpPr>
          <p:spPr>
            <a:xfrm flipH="1">
              <a:off x="731562" y="5166341"/>
              <a:ext cx="548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8" name="Group 197">
              <a:extLst>
                <a:ext uri="{FF2B5EF4-FFF2-40B4-BE49-F238E27FC236}">
                  <a16:creationId xmlns:a16="http://schemas.microsoft.com/office/drawing/2014/main" id="{39E47550-1CE2-4C3B-883B-77742488827C}"/>
                </a:ext>
              </a:extLst>
            </p:cNvPr>
            <p:cNvGrpSpPr/>
            <p:nvPr/>
          </p:nvGrpSpPr>
          <p:grpSpPr>
            <a:xfrm>
              <a:off x="914440" y="5074901"/>
              <a:ext cx="197266" cy="182879"/>
              <a:chOff x="914440" y="5074901"/>
              <a:chExt cx="197266" cy="182879"/>
            </a:xfrm>
          </p:grpSpPr>
          <p:grpSp>
            <p:nvGrpSpPr>
              <p:cNvPr id="199" name="Group 198">
                <a:extLst>
                  <a:ext uri="{FF2B5EF4-FFF2-40B4-BE49-F238E27FC236}">
                    <a16:creationId xmlns:a16="http://schemas.microsoft.com/office/drawing/2014/main" id="{384332C9-7356-4AA5-B72D-A2DBF31904D7}"/>
                  </a:ext>
                </a:extLst>
              </p:cNvPr>
              <p:cNvGrpSpPr/>
              <p:nvPr/>
            </p:nvGrpSpPr>
            <p:grpSpPr>
              <a:xfrm>
                <a:off x="1020267" y="5120640"/>
                <a:ext cx="91439" cy="91439"/>
                <a:chOff x="1158273" y="5166341"/>
                <a:chExt cx="91439" cy="91439"/>
              </a:xfrm>
            </p:grpSpPr>
            <p:cxnSp>
              <p:nvCxnSpPr>
                <p:cNvPr id="205" name="Straight Connector 204">
                  <a:extLst>
                    <a:ext uri="{FF2B5EF4-FFF2-40B4-BE49-F238E27FC236}">
                      <a16:creationId xmlns:a16="http://schemas.microsoft.com/office/drawing/2014/main" id="{B7782A6A-F271-455F-97BE-5481C33AA27B}"/>
                    </a:ext>
                  </a:extLst>
                </p:cNvPr>
                <p:cNvCxnSpPr/>
                <p:nvPr/>
              </p:nvCxnSpPr>
              <p:spPr>
                <a:xfrm>
                  <a:off x="1158273" y="5166341"/>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A1531BC4-3372-46F5-ACD3-FF4A4A532A49}"/>
                    </a:ext>
                  </a:extLst>
                </p:cNvPr>
                <p:cNvCxnSpPr/>
                <p:nvPr/>
              </p:nvCxnSpPr>
              <p:spPr>
                <a:xfrm>
                  <a:off x="1158273" y="5257780"/>
                  <a:ext cx="9143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00" name="Group 199">
                <a:extLst>
                  <a:ext uri="{FF2B5EF4-FFF2-40B4-BE49-F238E27FC236}">
                    <a16:creationId xmlns:a16="http://schemas.microsoft.com/office/drawing/2014/main" id="{983E5E04-39B9-4441-8BB1-24536859AC01}"/>
                  </a:ext>
                </a:extLst>
              </p:cNvPr>
              <p:cNvGrpSpPr/>
              <p:nvPr/>
            </p:nvGrpSpPr>
            <p:grpSpPr>
              <a:xfrm>
                <a:off x="914440" y="5074901"/>
                <a:ext cx="182883" cy="182879"/>
                <a:chOff x="914435" y="4160512"/>
                <a:chExt cx="182883" cy="182879"/>
              </a:xfrm>
            </p:grpSpPr>
            <p:sp>
              <p:nvSpPr>
                <p:cNvPr id="203" name="Isosceles Triangle 202">
                  <a:extLst>
                    <a:ext uri="{FF2B5EF4-FFF2-40B4-BE49-F238E27FC236}">
                      <a16:creationId xmlns:a16="http://schemas.microsoft.com/office/drawing/2014/main" id="{856A55C2-AE6F-45E4-B856-375AE5C65D86}"/>
                    </a:ext>
                  </a:extLst>
                </p:cNvPr>
                <p:cNvSpPr/>
                <p:nvPr/>
              </p:nvSpPr>
              <p:spPr>
                <a:xfrm flipV="1">
                  <a:off x="914438" y="4160512"/>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sp>
              <p:nvSpPr>
                <p:cNvPr id="204" name="Isosceles Triangle 203">
                  <a:extLst>
                    <a:ext uri="{FF2B5EF4-FFF2-40B4-BE49-F238E27FC236}">
                      <a16:creationId xmlns:a16="http://schemas.microsoft.com/office/drawing/2014/main" id="{00D674C4-C9BA-40BF-9A25-E5E477543CB9}"/>
                    </a:ext>
                  </a:extLst>
                </p:cNvPr>
                <p:cNvSpPr/>
                <p:nvPr/>
              </p:nvSpPr>
              <p:spPr>
                <a:xfrm>
                  <a:off x="914435" y="4251951"/>
                  <a:ext cx="182880" cy="91440"/>
                </a:xfrm>
                <a:prstGeom prst="triangle">
                  <a:avLst/>
                </a:prstGeom>
                <a:solidFill>
                  <a:schemeClr val="bg1">
                    <a:lumMod val="75000"/>
                  </a:schemeClr>
                </a:solidFill>
                <a:ln w="381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472"/>
                </a:p>
              </p:txBody>
            </p:sp>
          </p:grpSp>
          <p:sp>
            <p:nvSpPr>
              <p:cNvPr id="201" name="Oval 200">
                <a:extLst>
                  <a:ext uri="{FF2B5EF4-FFF2-40B4-BE49-F238E27FC236}">
                    <a16:creationId xmlns:a16="http://schemas.microsoft.com/office/drawing/2014/main" id="{0E2F59B2-0684-4780-A45A-ABD73A99533B}"/>
                  </a:ext>
                </a:extLst>
              </p:cNvPr>
              <p:cNvSpPr>
                <a:spLocks noChangeAspect="1"/>
              </p:cNvSpPr>
              <p:nvPr/>
            </p:nvSpPr>
            <p:spPr>
              <a:xfrm rot="1800000">
                <a:off x="934878" y="5102352"/>
                <a:ext cx="137160" cy="13716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2"/>
              </a:p>
            </p:txBody>
          </p:sp>
          <p:cxnSp>
            <p:nvCxnSpPr>
              <p:cNvPr id="202" name="Straight Connector 201">
                <a:extLst>
                  <a:ext uri="{FF2B5EF4-FFF2-40B4-BE49-F238E27FC236}">
                    <a16:creationId xmlns:a16="http://schemas.microsoft.com/office/drawing/2014/main" id="{6B3B2561-45C9-40AD-9E9D-B6FB679116BF}"/>
                  </a:ext>
                </a:extLst>
              </p:cNvPr>
              <p:cNvCxnSpPr>
                <a:stCxn id="201" idx="2"/>
                <a:endCxn id="201" idx="6"/>
              </p:cNvCxnSpPr>
              <p:nvPr/>
            </p:nvCxnSpPr>
            <p:spPr>
              <a:xfrm>
                <a:off x="944066" y="5136642"/>
                <a:ext cx="118784" cy="685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227" name="TextBox 226">
            <a:extLst>
              <a:ext uri="{FF2B5EF4-FFF2-40B4-BE49-F238E27FC236}">
                <a16:creationId xmlns:a16="http://schemas.microsoft.com/office/drawing/2014/main" id="{7024D839-0452-494A-9051-C9E54D761A19}"/>
              </a:ext>
            </a:extLst>
          </p:cNvPr>
          <p:cNvSpPr txBox="1"/>
          <p:nvPr/>
        </p:nvSpPr>
        <p:spPr>
          <a:xfrm>
            <a:off x="12625400" y="6745805"/>
            <a:ext cx="3346998" cy="215444"/>
          </a:xfrm>
          <a:prstGeom prst="rect">
            <a:avLst/>
          </a:prstGeom>
          <a:noFill/>
        </p:spPr>
        <p:txBody>
          <a:bodyPr wrap="square" lIns="0" tIns="0" rIns="0" bIns="0" rtlCol="0" anchor="ctr" anchorCtr="0">
            <a:spAutoFit/>
          </a:bodyPr>
          <a:lstStyle/>
          <a:p>
            <a:r>
              <a:rPr lang="en-US" sz="1400" dirty="0">
                <a:solidFill>
                  <a:schemeClr val="bg1"/>
                </a:solidFill>
                <a:latin typeface="Comic Sans MS" panose="030F0702030302020204" pitchFamily="66" charset="0"/>
              </a:rPr>
              <a:t>Note 1</a:t>
            </a:r>
          </a:p>
        </p:txBody>
      </p:sp>
    </p:spTree>
    <p:extLst>
      <p:ext uri="{BB962C8B-B14F-4D97-AF65-F5344CB8AC3E}">
        <p14:creationId xmlns:p14="http://schemas.microsoft.com/office/powerpoint/2010/main" val="341698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014-11-24 FDE Black">
  <a:themeElements>
    <a:clrScheme name="FDE Primary">
      <a:dk1>
        <a:srgbClr val="000000"/>
      </a:dk1>
      <a:lt1>
        <a:srgbClr val="FFFFFF"/>
      </a:lt1>
      <a:dk2>
        <a:srgbClr val="FFFFFF"/>
      </a:dk2>
      <a:lt2>
        <a:srgbClr val="000000"/>
      </a:lt2>
      <a:accent1>
        <a:srgbClr val="FF0000"/>
      </a:accent1>
      <a:accent2>
        <a:srgbClr val="FFFF00"/>
      </a:accent2>
      <a:accent3>
        <a:srgbClr val="FF9933"/>
      </a:accent3>
      <a:accent4>
        <a:srgbClr val="009900"/>
      </a:accent4>
      <a:accent5>
        <a:srgbClr val="0000FF"/>
      </a:accent5>
      <a:accent6>
        <a:srgbClr val="9933FF"/>
      </a:accent6>
      <a:hlink>
        <a:srgbClr val="00B0F0"/>
      </a:hlink>
      <a:folHlink>
        <a:srgbClr val="6565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2014-11-24 FDE Black</Template>
  <TotalTime>10601</TotalTime>
  <Words>571</Words>
  <Application>Microsoft Office PowerPoint</Application>
  <PresentationFormat>Custom</PresentationFormat>
  <Paragraphs>135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2014-11-24 FDE Black</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Controlled Systems</dc:title>
  <dc:creator>David Sellers</dc:creator>
  <cp:lastModifiedBy>David Sellers</cp:lastModifiedBy>
  <cp:revision>141</cp:revision>
  <cp:lastPrinted>2015-11-19T23:25:42Z</cp:lastPrinted>
  <dcterms:created xsi:type="dcterms:W3CDTF">2015-02-09T23:27:02Z</dcterms:created>
  <dcterms:modified xsi:type="dcterms:W3CDTF">2019-02-13T22:08:09Z</dcterms:modified>
</cp:coreProperties>
</file>