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Lst>
  <p:notesMasterIdLst>
    <p:notesMasterId r:id="rId137"/>
  </p:notesMasterIdLst>
  <p:sldIdLst>
    <p:sldId id="270" r:id="rId2"/>
    <p:sldId id="286" r:id="rId3"/>
    <p:sldId id="287" r:id="rId4"/>
    <p:sldId id="288" r:id="rId5"/>
    <p:sldId id="289" r:id="rId6"/>
    <p:sldId id="290" r:id="rId7"/>
    <p:sldId id="291" r:id="rId8"/>
    <p:sldId id="293" r:id="rId9"/>
    <p:sldId id="292" r:id="rId10"/>
    <p:sldId id="428" r:id="rId11"/>
    <p:sldId id="441" r:id="rId12"/>
    <p:sldId id="437" r:id="rId13"/>
    <p:sldId id="438" r:id="rId14"/>
    <p:sldId id="439" r:id="rId15"/>
    <p:sldId id="442" r:id="rId16"/>
    <p:sldId id="443" r:id="rId17"/>
    <p:sldId id="444" r:id="rId18"/>
    <p:sldId id="445" r:id="rId19"/>
    <p:sldId id="446" r:id="rId20"/>
    <p:sldId id="447" r:id="rId21"/>
    <p:sldId id="448" r:id="rId22"/>
    <p:sldId id="449" r:id="rId23"/>
    <p:sldId id="450" r:id="rId24"/>
    <p:sldId id="473" r:id="rId25"/>
    <p:sldId id="470" r:id="rId26"/>
    <p:sldId id="471" r:id="rId27"/>
    <p:sldId id="472" r:id="rId28"/>
    <p:sldId id="294" r:id="rId29"/>
    <p:sldId id="295" r:id="rId30"/>
    <p:sldId id="296" r:id="rId31"/>
    <p:sldId id="297" r:id="rId32"/>
    <p:sldId id="298" r:id="rId33"/>
    <p:sldId id="299" r:id="rId34"/>
    <p:sldId id="300" r:id="rId35"/>
    <p:sldId id="301" r:id="rId36"/>
    <p:sldId id="302" r:id="rId37"/>
    <p:sldId id="451" r:id="rId38"/>
    <p:sldId id="358" r:id="rId39"/>
    <p:sldId id="359" r:id="rId40"/>
    <p:sldId id="431" r:id="rId41"/>
    <p:sldId id="432" r:id="rId42"/>
    <p:sldId id="480" r:id="rId43"/>
    <p:sldId id="433" r:id="rId44"/>
    <p:sldId id="481" r:id="rId45"/>
    <p:sldId id="482" r:id="rId46"/>
    <p:sldId id="483" r:id="rId47"/>
    <p:sldId id="485" r:id="rId48"/>
    <p:sldId id="486" r:id="rId49"/>
    <p:sldId id="487" r:id="rId50"/>
    <p:sldId id="361" r:id="rId51"/>
    <p:sldId id="362" r:id="rId52"/>
    <p:sldId id="360" r:id="rId53"/>
    <p:sldId id="363" r:id="rId54"/>
    <p:sldId id="400" r:id="rId55"/>
    <p:sldId id="395" r:id="rId56"/>
    <p:sldId id="396" r:id="rId57"/>
    <p:sldId id="364" r:id="rId58"/>
    <p:sldId id="399" r:id="rId59"/>
    <p:sldId id="365" r:id="rId60"/>
    <p:sldId id="366" r:id="rId61"/>
    <p:sldId id="367" r:id="rId62"/>
    <p:sldId id="368" r:id="rId63"/>
    <p:sldId id="369" r:id="rId64"/>
    <p:sldId id="370" r:id="rId65"/>
    <p:sldId id="488" r:id="rId66"/>
    <p:sldId id="489" r:id="rId67"/>
    <p:sldId id="490" r:id="rId68"/>
    <p:sldId id="491" r:id="rId69"/>
    <p:sldId id="492" r:id="rId70"/>
    <p:sldId id="398" r:id="rId71"/>
    <p:sldId id="407" r:id="rId72"/>
    <p:sldId id="454" r:id="rId73"/>
    <p:sldId id="455" r:id="rId74"/>
    <p:sldId id="456" r:id="rId75"/>
    <p:sldId id="457" r:id="rId76"/>
    <p:sldId id="475" r:id="rId77"/>
    <p:sldId id="474" r:id="rId78"/>
    <p:sldId id="459" r:id="rId79"/>
    <p:sldId id="476" r:id="rId80"/>
    <p:sldId id="478" r:id="rId81"/>
    <p:sldId id="461" r:id="rId82"/>
    <p:sldId id="462" r:id="rId83"/>
    <p:sldId id="463" r:id="rId84"/>
    <p:sldId id="464" r:id="rId85"/>
    <p:sldId id="465" r:id="rId86"/>
    <p:sldId id="479" r:id="rId87"/>
    <p:sldId id="467" r:id="rId88"/>
    <p:sldId id="468" r:id="rId89"/>
    <p:sldId id="469" r:id="rId90"/>
    <p:sldId id="371" r:id="rId91"/>
    <p:sldId id="372" r:id="rId92"/>
    <p:sldId id="373" r:id="rId93"/>
    <p:sldId id="374" r:id="rId94"/>
    <p:sldId id="375" r:id="rId95"/>
    <p:sldId id="376" r:id="rId96"/>
    <p:sldId id="379" r:id="rId97"/>
    <p:sldId id="380" r:id="rId98"/>
    <p:sldId id="408" r:id="rId99"/>
    <p:sldId id="409" r:id="rId100"/>
    <p:sldId id="452" r:id="rId101"/>
    <p:sldId id="410" r:id="rId102"/>
    <p:sldId id="340" r:id="rId103"/>
    <p:sldId id="315" r:id="rId104"/>
    <p:sldId id="318" r:id="rId105"/>
    <p:sldId id="413" r:id="rId106"/>
    <p:sldId id="397" r:id="rId107"/>
    <p:sldId id="415" r:id="rId108"/>
    <p:sldId id="416" r:id="rId109"/>
    <p:sldId id="385" r:id="rId110"/>
    <p:sldId id="414" r:id="rId111"/>
    <p:sldId id="411" r:id="rId112"/>
    <p:sldId id="412" r:id="rId113"/>
    <p:sldId id="386" r:id="rId114"/>
    <p:sldId id="342" r:id="rId115"/>
    <p:sldId id="343" r:id="rId116"/>
    <p:sldId id="344" r:id="rId117"/>
    <p:sldId id="345" r:id="rId118"/>
    <p:sldId id="346" r:id="rId119"/>
    <p:sldId id="347" r:id="rId120"/>
    <p:sldId id="351" r:id="rId121"/>
    <p:sldId id="355" r:id="rId122"/>
    <p:sldId id="321" r:id="rId123"/>
    <p:sldId id="322" r:id="rId124"/>
    <p:sldId id="323" r:id="rId125"/>
    <p:sldId id="324" r:id="rId126"/>
    <p:sldId id="325" r:id="rId127"/>
    <p:sldId id="333" r:id="rId128"/>
    <p:sldId id="352" r:id="rId129"/>
    <p:sldId id="424" r:id="rId130"/>
    <p:sldId id="425" r:id="rId131"/>
    <p:sldId id="427" r:id="rId132"/>
    <p:sldId id="417" r:id="rId133"/>
    <p:sldId id="422" r:id="rId134"/>
    <p:sldId id="423" r:id="rId135"/>
    <p:sldId id="354" r:id="rId1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A100"/>
    <a:srgbClr val="996633"/>
    <a:srgbClr val="99D2FF"/>
    <a:srgbClr val="3333FF"/>
    <a:srgbClr val="66FFFF"/>
    <a:srgbClr val="99FFCC"/>
    <a:srgbClr val="33CCCC"/>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9" autoAdjust="0"/>
    <p:restoredTop sz="92801" autoAdjust="0"/>
  </p:normalViewPr>
  <p:slideViewPr>
    <p:cSldViewPr snapToObjects="1" showGuides="1">
      <p:cViewPr>
        <p:scale>
          <a:sx n="50" d="100"/>
          <a:sy n="50" d="100"/>
        </p:scale>
        <p:origin x="1399" y="638"/>
      </p:cViewPr>
      <p:guideLst>
        <p:guide orient="horz" pos="2160"/>
        <p:guide pos="2880"/>
      </p:guideLst>
    </p:cSldViewPr>
  </p:slideViewPr>
  <p:notesTextViewPr>
    <p:cViewPr>
      <p:scale>
        <a:sx n="1" d="1"/>
        <a:sy n="1" d="1"/>
      </p:scale>
      <p:origin x="0" y="0"/>
    </p:cViewPr>
  </p:notesTextViewPr>
  <p:sorterViewPr>
    <p:cViewPr>
      <p:scale>
        <a:sx n="124" d="100"/>
        <a:sy n="124" d="100"/>
      </p:scale>
      <p:origin x="0" y="-1945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8/5/2021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19</a:t>
            </a:fld>
            <a:endParaRPr lang="en-US"/>
          </a:p>
        </p:txBody>
      </p:sp>
    </p:spTree>
    <p:extLst>
      <p:ext uri="{BB962C8B-B14F-4D97-AF65-F5344CB8AC3E}">
        <p14:creationId xmlns:p14="http://schemas.microsoft.com/office/powerpoint/2010/main" val="2554155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20</a:t>
            </a:fld>
            <a:endParaRPr lang="en-US"/>
          </a:p>
        </p:txBody>
      </p:sp>
    </p:spTree>
    <p:extLst>
      <p:ext uri="{BB962C8B-B14F-4D97-AF65-F5344CB8AC3E}">
        <p14:creationId xmlns:p14="http://schemas.microsoft.com/office/powerpoint/2010/main" val="221564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21</a:t>
            </a:fld>
            <a:endParaRPr lang="en-US"/>
          </a:p>
        </p:txBody>
      </p:sp>
    </p:spTree>
    <p:extLst>
      <p:ext uri="{BB962C8B-B14F-4D97-AF65-F5344CB8AC3E}">
        <p14:creationId xmlns:p14="http://schemas.microsoft.com/office/powerpoint/2010/main" val="170532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22</a:t>
            </a:fld>
            <a:endParaRPr lang="en-US"/>
          </a:p>
        </p:txBody>
      </p:sp>
    </p:spTree>
    <p:extLst>
      <p:ext uri="{BB962C8B-B14F-4D97-AF65-F5344CB8AC3E}">
        <p14:creationId xmlns:p14="http://schemas.microsoft.com/office/powerpoint/2010/main" val="2369946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23</a:t>
            </a:fld>
            <a:endParaRPr lang="en-US"/>
          </a:p>
        </p:txBody>
      </p:sp>
    </p:spTree>
    <p:extLst>
      <p:ext uri="{BB962C8B-B14F-4D97-AF65-F5344CB8AC3E}">
        <p14:creationId xmlns:p14="http://schemas.microsoft.com/office/powerpoint/2010/main" val="3704832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http://www.refrigerants.com/frame.htm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25</a:t>
            </a:fld>
            <a:endParaRPr lang="en-US"/>
          </a:p>
        </p:txBody>
      </p:sp>
    </p:spTree>
    <p:extLst>
      <p:ext uri="{BB962C8B-B14F-4D97-AF65-F5344CB8AC3E}">
        <p14:creationId xmlns:p14="http://schemas.microsoft.com/office/powerpoint/2010/main" val="88669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http://www.refrigerants.com/frame.htm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26</a:t>
            </a:fld>
            <a:endParaRPr lang="en-US"/>
          </a:p>
        </p:txBody>
      </p:sp>
    </p:spTree>
    <p:extLst>
      <p:ext uri="{BB962C8B-B14F-4D97-AF65-F5344CB8AC3E}">
        <p14:creationId xmlns:p14="http://schemas.microsoft.com/office/powerpoint/2010/main" val="319866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http://www.refrigerants.com/frame.htm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27</a:t>
            </a:fld>
            <a:endParaRPr lang="en-US"/>
          </a:p>
        </p:txBody>
      </p:sp>
    </p:spTree>
    <p:extLst>
      <p:ext uri="{BB962C8B-B14F-4D97-AF65-F5344CB8AC3E}">
        <p14:creationId xmlns:p14="http://schemas.microsoft.com/office/powerpoint/2010/main" val="30111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40</a:t>
            </a:fld>
            <a:endParaRPr lang="en-US"/>
          </a:p>
        </p:txBody>
      </p:sp>
    </p:spTree>
    <p:extLst>
      <p:ext uri="{BB962C8B-B14F-4D97-AF65-F5344CB8AC3E}">
        <p14:creationId xmlns:p14="http://schemas.microsoft.com/office/powerpoint/2010/main" val="1114826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42</a:t>
            </a:fld>
            <a:endParaRPr lang="en-US"/>
          </a:p>
        </p:txBody>
      </p:sp>
    </p:spTree>
    <p:extLst>
      <p:ext uri="{BB962C8B-B14F-4D97-AF65-F5344CB8AC3E}">
        <p14:creationId xmlns:p14="http://schemas.microsoft.com/office/powerpoint/2010/main" val="2815063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47</a:t>
            </a:fld>
            <a:endParaRPr lang="en-US"/>
          </a:p>
        </p:txBody>
      </p:sp>
    </p:spTree>
    <p:extLst>
      <p:ext uri="{BB962C8B-B14F-4D97-AF65-F5344CB8AC3E}">
        <p14:creationId xmlns:p14="http://schemas.microsoft.com/office/powerpoint/2010/main" val="262308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48</a:t>
            </a:fld>
            <a:endParaRPr lang="en-US"/>
          </a:p>
        </p:txBody>
      </p:sp>
    </p:spTree>
    <p:extLst>
      <p:ext uri="{BB962C8B-B14F-4D97-AF65-F5344CB8AC3E}">
        <p14:creationId xmlns:p14="http://schemas.microsoft.com/office/powerpoint/2010/main" val="2841189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49</a:t>
            </a:fld>
            <a:endParaRPr lang="en-US"/>
          </a:p>
        </p:txBody>
      </p:sp>
    </p:spTree>
    <p:extLst>
      <p:ext uri="{BB962C8B-B14F-4D97-AF65-F5344CB8AC3E}">
        <p14:creationId xmlns:p14="http://schemas.microsoft.com/office/powerpoint/2010/main" val="2211814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53</a:t>
            </a:fld>
            <a:endParaRPr lang="en-US"/>
          </a:p>
        </p:txBody>
      </p:sp>
    </p:spTree>
    <p:extLst>
      <p:ext uri="{BB962C8B-B14F-4D97-AF65-F5344CB8AC3E}">
        <p14:creationId xmlns:p14="http://schemas.microsoft.com/office/powerpoint/2010/main" val="168124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56</a:t>
            </a:fld>
            <a:endParaRPr lang="en-US"/>
          </a:p>
        </p:txBody>
      </p:sp>
    </p:spTree>
    <p:extLst>
      <p:ext uri="{BB962C8B-B14F-4D97-AF65-F5344CB8AC3E}">
        <p14:creationId xmlns:p14="http://schemas.microsoft.com/office/powerpoint/2010/main" val="205321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72</a:t>
            </a:fld>
            <a:endParaRPr lang="en-US"/>
          </a:p>
        </p:txBody>
      </p:sp>
    </p:spTree>
    <p:extLst>
      <p:ext uri="{BB962C8B-B14F-4D97-AF65-F5344CB8AC3E}">
        <p14:creationId xmlns:p14="http://schemas.microsoft.com/office/powerpoint/2010/main" val="585462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73</a:t>
            </a:fld>
            <a:endParaRPr lang="en-US"/>
          </a:p>
        </p:txBody>
      </p:sp>
    </p:spTree>
    <p:extLst>
      <p:ext uri="{BB962C8B-B14F-4D97-AF65-F5344CB8AC3E}">
        <p14:creationId xmlns:p14="http://schemas.microsoft.com/office/powerpoint/2010/main" val="585462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74</a:t>
            </a:fld>
            <a:endParaRPr lang="en-US"/>
          </a:p>
        </p:txBody>
      </p:sp>
    </p:spTree>
    <p:extLst>
      <p:ext uri="{BB962C8B-B14F-4D97-AF65-F5344CB8AC3E}">
        <p14:creationId xmlns:p14="http://schemas.microsoft.com/office/powerpoint/2010/main" val="3548175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75</a:t>
            </a:fld>
            <a:endParaRPr lang="en-US"/>
          </a:p>
        </p:txBody>
      </p:sp>
    </p:spTree>
    <p:extLst>
      <p:ext uri="{BB962C8B-B14F-4D97-AF65-F5344CB8AC3E}">
        <p14:creationId xmlns:p14="http://schemas.microsoft.com/office/powerpoint/2010/main" val="1964424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76</a:t>
            </a:fld>
            <a:endParaRPr lang="en-US"/>
          </a:p>
        </p:txBody>
      </p:sp>
    </p:spTree>
    <p:extLst>
      <p:ext uri="{BB962C8B-B14F-4D97-AF65-F5344CB8AC3E}">
        <p14:creationId xmlns:p14="http://schemas.microsoft.com/office/powerpoint/2010/main" val="226404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10</a:t>
            </a:fld>
            <a:endParaRPr lang="en-US"/>
          </a:p>
        </p:txBody>
      </p:sp>
    </p:spTree>
    <p:extLst>
      <p:ext uri="{BB962C8B-B14F-4D97-AF65-F5344CB8AC3E}">
        <p14:creationId xmlns:p14="http://schemas.microsoft.com/office/powerpoint/2010/main" val="1934414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http://www.reflok.pl</a:t>
            </a:r>
          </a:p>
        </p:txBody>
      </p:sp>
      <p:sp>
        <p:nvSpPr>
          <p:cNvPr id="4" name="Slide Number Placeholder 3"/>
          <p:cNvSpPr>
            <a:spLocks noGrp="1"/>
          </p:cNvSpPr>
          <p:nvPr>
            <p:ph type="sldNum" sz="quarter" idx="5"/>
          </p:nvPr>
        </p:nvSpPr>
        <p:spPr/>
        <p:txBody>
          <a:bodyPr/>
          <a:lstStyle/>
          <a:p>
            <a:fld id="{EC736FBA-0C09-4CF4-942D-A0EEA4E32234}" type="slidenum">
              <a:rPr lang="en-US" smtClean="0"/>
              <a:t>77</a:t>
            </a:fld>
            <a:endParaRPr lang="en-US"/>
          </a:p>
        </p:txBody>
      </p:sp>
    </p:spTree>
    <p:extLst>
      <p:ext uri="{BB962C8B-B14F-4D97-AF65-F5344CB8AC3E}">
        <p14:creationId xmlns:p14="http://schemas.microsoft.com/office/powerpoint/2010/main" val="3322363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78</a:t>
            </a:fld>
            <a:endParaRPr lang="en-US"/>
          </a:p>
        </p:txBody>
      </p:sp>
    </p:spTree>
    <p:extLst>
      <p:ext uri="{BB962C8B-B14F-4D97-AF65-F5344CB8AC3E}">
        <p14:creationId xmlns:p14="http://schemas.microsoft.com/office/powerpoint/2010/main" val="1653709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79</a:t>
            </a:fld>
            <a:endParaRPr lang="en-US"/>
          </a:p>
        </p:txBody>
      </p:sp>
    </p:spTree>
    <p:extLst>
      <p:ext uri="{BB962C8B-B14F-4D97-AF65-F5344CB8AC3E}">
        <p14:creationId xmlns:p14="http://schemas.microsoft.com/office/powerpoint/2010/main" val="1356630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80</a:t>
            </a:fld>
            <a:endParaRPr lang="en-US"/>
          </a:p>
        </p:txBody>
      </p:sp>
    </p:spTree>
    <p:extLst>
      <p:ext uri="{BB962C8B-B14F-4D97-AF65-F5344CB8AC3E}">
        <p14:creationId xmlns:p14="http://schemas.microsoft.com/office/powerpoint/2010/main" val="1148727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81</a:t>
            </a:fld>
            <a:endParaRPr lang="en-US"/>
          </a:p>
        </p:txBody>
      </p:sp>
    </p:spTree>
    <p:extLst>
      <p:ext uri="{BB962C8B-B14F-4D97-AF65-F5344CB8AC3E}">
        <p14:creationId xmlns:p14="http://schemas.microsoft.com/office/powerpoint/2010/main" val="1804092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82</a:t>
            </a:fld>
            <a:endParaRPr lang="en-US"/>
          </a:p>
        </p:txBody>
      </p:sp>
    </p:spTree>
    <p:extLst>
      <p:ext uri="{BB962C8B-B14F-4D97-AF65-F5344CB8AC3E}">
        <p14:creationId xmlns:p14="http://schemas.microsoft.com/office/powerpoint/2010/main" val="2570545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http://www.ridgid.com/Tools/458R-Ratchet-Flaring-Tool/index.htm</a:t>
            </a:r>
          </a:p>
          <a:p>
            <a:r>
              <a:rPr lang="en-US" dirty="0"/>
              <a:t>www.snapon.com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83</a:t>
            </a:fld>
            <a:endParaRPr lang="en-US"/>
          </a:p>
        </p:txBody>
      </p:sp>
    </p:spTree>
    <p:extLst>
      <p:ext uri="{BB962C8B-B14F-4D97-AF65-F5344CB8AC3E}">
        <p14:creationId xmlns:p14="http://schemas.microsoft.com/office/powerpoint/2010/main" val="314800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84</a:t>
            </a:fld>
            <a:endParaRPr lang="en-US"/>
          </a:p>
        </p:txBody>
      </p:sp>
    </p:spTree>
    <p:extLst>
      <p:ext uri="{BB962C8B-B14F-4D97-AF65-F5344CB8AC3E}">
        <p14:creationId xmlns:p14="http://schemas.microsoft.com/office/powerpoint/2010/main" val="3935168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85</a:t>
            </a:fld>
            <a:endParaRPr lang="en-US"/>
          </a:p>
        </p:txBody>
      </p:sp>
    </p:spTree>
    <p:extLst>
      <p:ext uri="{BB962C8B-B14F-4D97-AF65-F5344CB8AC3E}">
        <p14:creationId xmlns:p14="http://schemas.microsoft.com/office/powerpoint/2010/main" val="4061230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86</a:t>
            </a:fld>
            <a:endParaRPr lang="en-US"/>
          </a:p>
        </p:txBody>
      </p:sp>
    </p:spTree>
    <p:extLst>
      <p:ext uri="{BB962C8B-B14F-4D97-AF65-F5344CB8AC3E}">
        <p14:creationId xmlns:p14="http://schemas.microsoft.com/office/powerpoint/2010/main" val="189729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11</a:t>
            </a:fld>
            <a:endParaRPr lang="en-US"/>
          </a:p>
        </p:txBody>
      </p:sp>
    </p:spTree>
    <p:extLst>
      <p:ext uri="{BB962C8B-B14F-4D97-AF65-F5344CB8AC3E}">
        <p14:creationId xmlns:p14="http://schemas.microsoft.com/office/powerpoint/2010/main" val="1230400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87</a:t>
            </a:fld>
            <a:endParaRPr lang="en-US"/>
          </a:p>
        </p:txBody>
      </p:sp>
    </p:spTree>
    <p:extLst>
      <p:ext uri="{BB962C8B-B14F-4D97-AF65-F5344CB8AC3E}">
        <p14:creationId xmlns:p14="http://schemas.microsoft.com/office/powerpoint/2010/main" val="2859721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88</a:t>
            </a:fld>
            <a:endParaRPr lang="en-US"/>
          </a:p>
        </p:txBody>
      </p:sp>
    </p:spTree>
    <p:extLst>
      <p:ext uri="{BB962C8B-B14F-4D97-AF65-F5344CB8AC3E}">
        <p14:creationId xmlns:p14="http://schemas.microsoft.com/office/powerpoint/2010/main" val="514725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89</a:t>
            </a:fld>
            <a:endParaRPr lang="en-US"/>
          </a:p>
        </p:txBody>
      </p:sp>
    </p:spTree>
    <p:extLst>
      <p:ext uri="{BB962C8B-B14F-4D97-AF65-F5344CB8AC3E}">
        <p14:creationId xmlns:p14="http://schemas.microsoft.com/office/powerpoint/2010/main" val="1011856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104</a:t>
            </a:fld>
            <a:endParaRPr lang="en-US"/>
          </a:p>
        </p:txBody>
      </p:sp>
    </p:spTree>
    <p:extLst>
      <p:ext uri="{BB962C8B-B14F-4D97-AF65-F5344CB8AC3E}">
        <p14:creationId xmlns:p14="http://schemas.microsoft.com/office/powerpoint/2010/main" val="52522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14</a:t>
            </a:fld>
            <a:endParaRPr lang="en-US"/>
          </a:p>
        </p:txBody>
      </p:sp>
    </p:spTree>
    <p:extLst>
      <p:ext uri="{BB962C8B-B14F-4D97-AF65-F5344CB8AC3E}">
        <p14:creationId xmlns:p14="http://schemas.microsoft.com/office/powerpoint/2010/main" val="3164428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15</a:t>
            </a:fld>
            <a:endParaRPr lang="en-US"/>
          </a:p>
        </p:txBody>
      </p:sp>
    </p:spTree>
    <p:extLst>
      <p:ext uri="{BB962C8B-B14F-4D97-AF65-F5344CB8AC3E}">
        <p14:creationId xmlns:p14="http://schemas.microsoft.com/office/powerpoint/2010/main" val="2304439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16</a:t>
            </a:fld>
            <a:endParaRPr lang="en-US"/>
          </a:p>
        </p:txBody>
      </p:sp>
    </p:spTree>
    <p:extLst>
      <p:ext uri="{BB962C8B-B14F-4D97-AF65-F5344CB8AC3E}">
        <p14:creationId xmlns:p14="http://schemas.microsoft.com/office/powerpoint/2010/main" val="315056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17</a:t>
            </a:fld>
            <a:endParaRPr lang="en-US"/>
          </a:p>
        </p:txBody>
      </p:sp>
    </p:spTree>
    <p:extLst>
      <p:ext uri="{BB962C8B-B14F-4D97-AF65-F5344CB8AC3E}">
        <p14:creationId xmlns:p14="http://schemas.microsoft.com/office/powerpoint/2010/main" val="343017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18</a:t>
            </a:fld>
            <a:endParaRPr lang="en-US"/>
          </a:p>
        </p:txBody>
      </p:sp>
    </p:spTree>
    <p:extLst>
      <p:ext uri="{BB962C8B-B14F-4D97-AF65-F5344CB8AC3E}">
        <p14:creationId xmlns:p14="http://schemas.microsoft.com/office/powerpoint/2010/main" val="2866283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VRF Systems: The Good, The Bad and The Ugly;  The Commissioning Perspective</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VRF Systems: The Good, The Bad and The Ugly;  The Commissioning Perspective</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VRF Systems: The Good, The Bad and The Ugly;  The Commissioning Perspective</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VRF Systems: The Good, The Bad and The Ugly;  The Commissioning Perspective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719" y="0"/>
            <a:ext cx="7542563" cy="3200400"/>
          </a:xfrm>
          <a:prstGeom prst="rect">
            <a:avLst/>
          </a:prstGeom>
        </p:spPr>
      </p:pic>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49" name="Group 48"/>
          <p:cNvGrpSpPr/>
          <p:nvPr userDrawn="1"/>
        </p:nvGrpSpPr>
        <p:grpSpPr>
          <a:xfrm>
            <a:off x="820944" y="-215900"/>
            <a:ext cx="8096046" cy="3790904"/>
            <a:chOff x="820944" y="-355600"/>
            <a:chExt cx="8096046" cy="3790904"/>
          </a:xfrm>
        </p:grpSpPr>
        <p:sp>
          <p:nvSpPr>
            <p:cNvPr id="50" name="Rectangle 4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0645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639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solidFill>
                  <a:schemeClr val="bg1"/>
                </a:solidFill>
              </a:defRPr>
            </a:lvl1pPr>
            <a:lvl2pPr marL="465138" indent="-457200">
              <a:buFont typeface="+mj-lt"/>
              <a:buAutoNum type="arabicPeriod"/>
              <a:defRPr baseline="0"/>
            </a:lvl2pPr>
            <a:lvl3pPr marL="346075" indent="0">
              <a:buFont typeface="+mj-lt"/>
              <a:buNone/>
              <a:defRPr sz="1800" baseline="0">
                <a:solidFill>
                  <a:schemeClr val="accent4"/>
                </a:solidFill>
              </a:defRPr>
            </a:lvl3pPr>
            <a:lvl4pPr marL="1143000" indent="-457200">
              <a:buFont typeface="+mj-lt"/>
              <a:buAutoNum type="arabicPeriod"/>
              <a:defRPr/>
            </a:lvl4pPr>
            <a:lvl5pPr marL="1482725" indent="-457200">
              <a:buFont typeface="+mj-lt"/>
              <a:buAutoNum type="arabicPeriod"/>
              <a:defRPr/>
            </a:lvl5pPr>
          </a:lstStyle>
          <a:p>
            <a:pPr lvl="0"/>
            <a:r>
              <a:rPr lang="en-US" dirty="0"/>
              <a:t>After completing this course, you should be able to:</a:t>
            </a:r>
          </a:p>
          <a:p>
            <a:pPr lvl="1"/>
            <a:r>
              <a:rPr lang="en-US" dirty="0"/>
              <a:t>First learning objective</a:t>
            </a:r>
          </a:p>
          <a:p>
            <a:pPr lvl="1"/>
            <a:r>
              <a:rPr lang="en-US" dirty="0"/>
              <a:t>Second learning objective</a:t>
            </a:r>
          </a:p>
          <a:p>
            <a:pPr lvl="1"/>
            <a:r>
              <a:rPr lang="en-US" dirty="0"/>
              <a:t>Third learning objective</a:t>
            </a:r>
          </a:p>
          <a:p>
            <a:pPr lvl="1"/>
            <a:r>
              <a:rPr lang="en-US" dirty="0"/>
              <a:t>Fourth learning objective</a:t>
            </a:r>
          </a:p>
          <a:p>
            <a:pPr lvl="1"/>
            <a:r>
              <a:rPr lang="en-US" dirty="0"/>
              <a:t>5th learning objective</a:t>
            </a:r>
          </a:p>
          <a:p>
            <a:pPr lvl="2"/>
            <a:endParaRPr lang="en-US" dirty="0"/>
          </a:p>
          <a:p>
            <a:pPr lvl="2"/>
            <a:r>
              <a:rPr lang="en-US" dirty="0"/>
              <a:t>Where courses are offered for credits, you often have to state the learning objectives at the beginning of the slide set.  Typically 4-6 objects are required.</a:t>
            </a:r>
          </a:p>
          <a:p>
            <a:pPr lvl="2"/>
            <a:r>
              <a:rPr lang="en-US" dirty="0"/>
              <a:t>Usually this is a good starting point for organizing your presentation anyway and it helps set up the class and sets expectations.</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Learning Objectives</a:t>
            </a:r>
          </a:p>
        </p:txBody>
      </p:sp>
    </p:spTree>
    <p:extLst>
      <p:ext uri="{BB962C8B-B14F-4D97-AF65-F5344CB8AC3E}">
        <p14:creationId xmlns:p14="http://schemas.microsoft.com/office/powerpoint/2010/main" val="405381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1947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4269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VRF Systems: The Good, The Bad and The Ugly;  The Commissioning Perspective</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47" r:id="rId2"/>
    <p:sldLayoutId id="2147483745" r:id="rId3"/>
    <p:sldLayoutId id="2147483739" r:id="rId4"/>
    <p:sldLayoutId id="2147483740" r:id="rId5"/>
    <p:sldLayoutId id="2147483741" r:id="rId6"/>
    <p:sldLayoutId id="2147483742" r:id="rId7"/>
    <p:sldLayoutId id="2147483744" r:id="rId8"/>
    <p:sldLayoutId id="2147483713" r:id="rId9"/>
    <p:sldLayoutId id="2147483714" r:id="rId10"/>
    <p:sldLayoutId id="2147483715" r:id="rId11"/>
    <p:sldLayoutId id="2147483716" r:id="rId12"/>
    <p:sldLayoutId id="2147483717" r:id="rId13"/>
    <p:sldLayoutId id="2147483718" r:id="rId14"/>
    <p:sldLayoutId id="2147483719" r:id="rId15"/>
    <p:sldLayoutId id="2147483748"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bg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jpeg"/><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1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2.png"/><Relationship Id="rId1" Type="http://schemas.openxmlformats.org/officeDocument/2006/relationships/slideLayout" Target="../slideLayouts/slideLayout13.xml"/><Relationship Id="rId5" Type="http://schemas.openxmlformats.org/officeDocument/2006/relationships/image" Target="../media/image103.jpeg"/><Relationship Id="rId4" Type="http://schemas.openxmlformats.org/officeDocument/2006/relationships/image" Target="../media/image9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cid:image035.jpg@01CF69D3.E73FAE80" TargetMode="External"/><Relationship Id="rId2" Type="http://schemas.openxmlformats.org/officeDocument/2006/relationships/image" Target="../media/image106.jpeg"/><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1.emf"/></Relationships>
</file>

<file path=ppt/slides/_rels/slide21.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1.emf"/></Relationships>
</file>

<file path=ppt/slides/_rels/slide2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 Id="rId9"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v8rdas.wordpress.com/2013/07/15/saturated-multi-phase-systems-and-proof-that-a-watched-pot-does-actually-boil/"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6.jpe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1.xml"/><Relationship Id="rId5" Type="http://schemas.openxmlformats.org/officeDocument/2006/relationships/image" Target="../media/image54.jpeg"/><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xml"/><Relationship Id="rId5" Type="http://schemas.openxmlformats.org/officeDocument/2006/relationships/image" Target="../media/image58.jpeg"/><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11.xml"/><Relationship Id="rId5" Type="http://schemas.openxmlformats.org/officeDocument/2006/relationships/image" Target="../media/image58.jpeg"/><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11.xml"/><Relationship Id="rId5" Type="http://schemas.openxmlformats.org/officeDocument/2006/relationships/image" Target="../media/image60.jpeg"/><Relationship Id="rId4" Type="http://schemas.openxmlformats.org/officeDocument/2006/relationships/image" Target="../media/image57.jpeg"/></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0.jpeg"/><Relationship Id="rId1" Type="http://schemas.openxmlformats.org/officeDocument/2006/relationships/slideLayout" Target="../slideLayouts/slideLayout11.xml"/><Relationship Id="rId5" Type="http://schemas.openxmlformats.org/officeDocument/2006/relationships/image" Target="../media/image57.jpe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hyperlink" Target="http://www.ridgid.com/ASSETS/9F672F49DF3E4A54B01B4361F7D5292B/345_Flaring_Tool_3C.jpg" TargetMode="External"/><Relationship Id="rId7"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hyperlink" Target="http://www.ridgid.com/ASSETS/BEDAF5C9AC504029A6264034BF58D1D5/458R_Ratchet_Flaring_Tool_3C.jpg" TargetMode="External"/><Relationship Id="rId5" Type="http://schemas.openxmlformats.org/officeDocument/2006/relationships/image" Target="../media/image71.png"/><Relationship Id="rId4" Type="http://schemas.openxmlformats.org/officeDocument/2006/relationships/image" Target="../media/image70.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3276600"/>
            <a:ext cx="7772400" cy="914400"/>
          </a:xfrm>
        </p:spPr>
        <p:txBody>
          <a:bodyPr/>
          <a:lstStyle/>
          <a:p>
            <a:r>
              <a:rPr lang="en-US" sz="3600" dirty="0"/>
              <a:t>Vapor Compression Refrigeration</a:t>
            </a:r>
          </a:p>
        </p:txBody>
      </p:sp>
      <p:sp>
        <p:nvSpPr>
          <p:cNvPr id="3" name="Text Placeholder 2"/>
          <p:cNvSpPr>
            <a:spLocks noGrp="1"/>
          </p:cNvSpPr>
          <p:nvPr>
            <p:ph type="body" sz="quarter" idx="10"/>
          </p:nvPr>
        </p:nvSpPr>
        <p:spPr>
          <a:xfrm>
            <a:off x="838200" y="4191000"/>
            <a:ext cx="7772400" cy="990600"/>
          </a:xfrm>
        </p:spPr>
        <p:txBody>
          <a:bodyPr>
            <a:normAutofit fontScale="92500" lnSpcReduction="10000"/>
          </a:bodyPr>
          <a:lstStyle/>
          <a:p>
            <a:r>
              <a:rPr lang="en-US" dirty="0"/>
              <a:t>Leveraging Phase Changes in Saturated Systems to Provide Cooling</a:t>
            </a:r>
          </a:p>
        </p:txBody>
      </p:sp>
      <p:sp>
        <p:nvSpPr>
          <p:cNvPr id="4" name="Text Placeholder 3"/>
          <p:cNvSpPr>
            <a:spLocks noGrp="1"/>
          </p:cNvSpPr>
          <p:nvPr>
            <p:ph type="body" sz="quarter" idx="12"/>
          </p:nvPr>
        </p:nvSpPr>
        <p:spPr/>
        <p:txBody>
          <a:bodyPr/>
          <a:lstStyle/>
          <a:p>
            <a:r>
              <a:rPr lang="en-US" dirty="0"/>
              <a:t>David Sellers</a:t>
            </a:r>
          </a:p>
        </p:txBody>
      </p:sp>
      <p:sp>
        <p:nvSpPr>
          <p:cNvPr id="5" name="Text Placeholder 4"/>
          <p:cNvSpPr>
            <a:spLocks noGrp="1"/>
          </p:cNvSpPr>
          <p:nvPr>
            <p:ph type="body" sz="quarter" idx="13"/>
          </p:nvPr>
        </p:nvSpPr>
        <p:spPr/>
        <p:txBody>
          <a:bodyPr/>
          <a:lstStyle/>
          <a:p>
            <a:r>
              <a:rPr lang="en-US" dirty="0"/>
              <a:t>Senior Engineer, Facility Dynamics Engineering</a:t>
            </a:r>
          </a:p>
        </p:txBody>
      </p:sp>
      <p:sp>
        <p:nvSpPr>
          <p:cNvPr id="6" name="Text Placeholder 5"/>
          <p:cNvSpPr>
            <a:spLocks noGrp="1"/>
          </p:cNvSpPr>
          <p:nvPr>
            <p:ph type="body" sz="quarter" idx="15"/>
          </p:nvPr>
        </p:nvSpPr>
        <p:spPr/>
        <p:txBody>
          <a:bodyPr/>
          <a:lstStyle/>
          <a:p>
            <a:r>
              <a:rPr lang="en-US" dirty="0"/>
              <a:t> </a:t>
            </a:r>
          </a:p>
        </p:txBody>
      </p:sp>
    </p:spTree>
    <p:extLst>
      <p:ext uri="{BB962C8B-B14F-4D97-AF65-F5344CB8AC3E}">
        <p14:creationId xmlns:p14="http://schemas.microsoft.com/office/powerpoint/2010/main" val="303679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Phase changes absorb a lot of energy</a:t>
            </a:r>
          </a:p>
          <a:p>
            <a:pPr lvl="1"/>
            <a:r>
              <a:rPr lang="en-US" dirty="0">
                <a:solidFill>
                  <a:schemeClr val="tx1"/>
                </a:solidFill>
              </a:rPr>
              <a:t>Melting ice – 144 Btu/</a:t>
            </a:r>
            <a:r>
              <a:rPr lang="en-US" dirty="0" err="1">
                <a:solidFill>
                  <a:schemeClr val="tx1"/>
                </a:solidFill>
              </a:rPr>
              <a:t>lb</a:t>
            </a:r>
            <a:endParaRPr lang="en-US" dirty="0">
              <a:solidFill>
                <a:schemeClr val="tx1"/>
              </a:solidFill>
            </a:endParaRPr>
          </a:p>
          <a:p>
            <a:pPr lvl="1"/>
            <a:r>
              <a:rPr lang="en-US" dirty="0"/>
              <a:t>Heating liquid R134 – .325 Btu/</a:t>
            </a:r>
            <a:r>
              <a:rPr lang="en-US" dirty="0" err="1"/>
              <a:t>lb</a:t>
            </a:r>
            <a:r>
              <a:rPr lang="en-US" dirty="0"/>
              <a:t>-°F</a:t>
            </a:r>
          </a:p>
          <a:p>
            <a:pPr lvl="1"/>
            <a:r>
              <a:rPr lang="en-US" dirty="0"/>
              <a:t>Converting liquid R134 to vapor – 83.025 Btu/</a:t>
            </a:r>
            <a:r>
              <a:rPr lang="en-US" dirty="0" err="1"/>
              <a:t>lb</a:t>
            </a:r>
            <a:r>
              <a:rPr lang="en-US" dirty="0"/>
              <a:t> </a:t>
            </a:r>
          </a:p>
          <a:p>
            <a:pPr lvl="1"/>
            <a:r>
              <a:rPr lang="en-US" dirty="0"/>
              <a:t>Superheating R134 vapor – .136 Btu/</a:t>
            </a:r>
            <a:r>
              <a:rPr lang="en-US" dirty="0" err="1"/>
              <a:t>lb</a:t>
            </a:r>
            <a:endParaRPr lang="en-US" dirty="0"/>
          </a:p>
          <a:p>
            <a:pPr marL="0" indent="0" algn="r">
              <a:buNone/>
            </a:pPr>
            <a:r>
              <a:rPr lang="en-US" dirty="0"/>
              <a:t> </a:t>
            </a:r>
            <a:r>
              <a:rPr lang="en-US" sz="2000" i="1" dirty="0"/>
              <a:t>(all parameters are at 40, </a:t>
            </a:r>
            <a:r>
              <a:rPr lang="en-US" sz="2000" i="1" dirty="0" err="1"/>
              <a:t>psig</a:t>
            </a:r>
            <a:r>
              <a:rPr lang="en-US" sz="2000" i="1" dirty="0"/>
              <a:t>, 45°F)</a:t>
            </a:r>
          </a:p>
        </p:txBody>
      </p:sp>
    </p:spTree>
    <p:extLst>
      <p:ext uri="{BB962C8B-B14F-4D97-AF65-F5344CB8AC3E}">
        <p14:creationId xmlns:p14="http://schemas.microsoft.com/office/powerpoint/2010/main" val="137260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ght glass bubbles">
            <a:hlinkClick r:id="" action="ppaction://media"/>
            <a:extLst>
              <a:ext uri="{FF2B5EF4-FFF2-40B4-BE49-F238E27FC236}">
                <a16:creationId xmlns:a16="http://schemas.microsoft.com/office/drawing/2014/main" id="{C0E55AC9-EA29-43E8-B2DA-C506C684D3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11580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029200"/>
            <a:ext cx="8229600" cy="1143000"/>
          </a:xfrm>
        </p:spPr>
        <p:txBody>
          <a:bodyPr/>
          <a:lstStyle/>
          <a:p>
            <a:r>
              <a:rPr lang="en-US" dirty="0"/>
              <a:t>Typical Control Switches</a:t>
            </a:r>
          </a:p>
        </p:txBody>
      </p:sp>
    </p:spTree>
    <p:extLst>
      <p:ext uri="{BB962C8B-B14F-4D97-AF65-F5344CB8AC3E}">
        <p14:creationId xmlns:p14="http://schemas.microsoft.com/office/powerpoint/2010/main" val="33485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1409488"/>
          </a:xfrm>
        </p:spPr>
        <p:txBody>
          <a:bodyPr>
            <a:noAutofit/>
          </a:bodyPr>
          <a:lstStyle/>
          <a:p>
            <a:r>
              <a:rPr lang="en-US" dirty="0"/>
              <a:t>Adding Hot Gas Bypass</a:t>
            </a:r>
          </a:p>
        </p:txBody>
      </p: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a:extLst>
              <a:ext uri="{FF2B5EF4-FFF2-40B4-BE49-F238E27FC236}">
                <a16:creationId xmlns:a16="http://schemas.microsoft.com/office/drawing/2014/main" id="{43E1B00F-19A2-4E15-8550-78FBEECC2F70}"/>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a:t>
            </a:r>
          </a:p>
        </p:txBody>
      </p:sp>
      <p:sp>
        <p:nvSpPr>
          <p:cNvPr id="347" name="TextBox 346">
            <a:extLst>
              <a:ext uri="{FF2B5EF4-FFF2-40B4-BE49-F238E27FC236}">
                <a16:creationId xmlns:a16="http://schemas.microsoft.com/office/drawing/2014/main" id="{4DEB5E39-EE46-4C17-8306-9402C6336447}"/>
              </a:ext>
            </a:extLst>
          </p:cNvPr>
          <p:cNvSpPr txBox="1"/>
          <p:nvPr/>
        </p:nvSpPr>
        <p:spPr>
          <a:xfrm>
            <a:off x="5046564" y="2844023"/>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4E2D833-2BF6-4A22-A6A5-D3209D7DA84E}"/>
              </a:ext>
            </a:extLst>
          </p:cNvPr>
          <p:cNvSpPr/>
          <p:nvPr/>
        </p:nvSpPr>
        <p:spPr>
          <a:xfrm>
            <a:off x="6544340" y="3184450"/>
            <a:ext cx="492164" cy="818707"/>
          </a:xfrm>
          <a:custGeom>
            <a:avLst/>
            <a:gdLst>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2164"/>
              <a:gd name="connsiteY0" fmla="*/ 818707 h 818707"/>
              <a:gd name="connsiteX1" fmla="*/ 451883 w 492164"/>
              <a:gd name="connsiteY1" fmla="*/ 148856 h 818707"/>
              <a:gd name="connsiteX2" fmla="*/ 0 w 492164"/>
              <a:gd name="connsiteY2" fmla="*/ 0 h 818707"/>
            </a:gdLst>
            <a:ahLst/>
            <a:cxnLst>
              <a:cxn ang="0">
                <a:pos x="connsiteX0" y="connsiteY0"/>
              </a:cxn>
              <a:cxn ang="0">
                <a:pos x="connsiteX1" y="connsiteY1"/>
              </a:cxn>
              <a:cxn ang="0">
                <a:pos x="connsiteX2" y="connsiteY2"/>
              </a:cxn>
            </a:cxnLst>
            <a:rect l="l" t="t" r="r" b="b"/>
            <a:pathLst>
              <a:path w="492164" h="818707">
                <a:moveTo>
                  <a:pt x="473148" y="818707"/>
                </a:moveTo>
                <a:cubicBezTo>
                  <a:pt x="468718" y="679155"/>
                  <a:pt x="530741" y="285307"/>
                  <a:pt x="451883" y="148856"/>
                </a:cubicBezTo>
                <a:cubicBezTo>
                  <a:pt x="370367" y="23037"/>
                  <a:pt x="70884" y="31898"/>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7A049809-F201-487B-BE87-E33713446918}"/>
              </a:ext>
            </a:extLst>
          </p:cNvPr>
          <p:cNvSpPr/>
          <p:nvPr/>
        </p:nvSpPr>
        <p:spPr>
          <a:xfrm>
            <a:off x="7575698" y="2402958"/>
            <a:ext cx="339483" cy="1616149"/>
          </a:xfrm>
          <a:custGeom>
            <a:avLst/>
            <a:gdLst>
              <a:gd name="connsiteX0" fmla="*/ 47846 w 339483"/>
              <a:gd name="connsiteY0" fmla="*/ 1616149 h 1616149"/>
              <a:gd name="connsiteX1" fmla="*/ 324293 w 339483"/>
              <a:gd name="connsiteY1" fmla="*/ 935665 h 1616149"/>
              <a:gd name="connsiteX2" fmla="*/ 271130 w 339483"/>
              <a:gd name="connsiteY2" fmla="*/ 324293 h 1616149"/>
              <a:gd name="connsiteX3" fmla="*/ 0 w 339483"/>
              <a:gd name="connsiteY3" fmla="*/ 0 h 1616149"/>
            </a:gdLst>
            <a:ahLst/>
            <a:cxnLst>
              <a:cxn ang="0">
                <a:pos x="connsiteX0" y="connsiteY0"/>
              </a:cxn>
              <a:cxn ang="0">
                <a:pos x="connsiteX1" y="connsiteY1"/>
              </a:cxn>
              <a:cxn ang="0">
                <a:pos x="connsiteX2" y="connsiteY2"/>
              </a:cxn>
              <a:cxn ang="0">
                <a:pos x="connsiteX3" y="connsiteY3"/>
              </a:cxn>
            </a:cxnLst>
            <a:rect l="l" t="t" r="r" b="b"/>
            <a:pathLst>
              <a:path w="339483" h="1616149">
                <a:moveTo>
                  <a:pt x="47846" y="1616149"/>
                </a:moveTo>
                <a:cubicBezTo>
                  <a:pt x="167462" y="1383561"/>
                  <a:pt x="287079" y="1150974"/>
                  <a:pt x="324293" y="935665"/>
                </a:cubicBezTo>
                <a:cubicBezTo>
                  <a:pt x="361507" y="720356"/>
                  <a:pt x="325179" y="480237"/>
                  <a:pt x="271130" y="324293"/>
                </a:cubicBezTo>
                <a:cubicBezTo>
                  <a:pt x="217081" y="168349"/>
                  <a:pt x="108540" y="84174"/>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2-12\System Dettails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1F5CD4-0019-4913-AB58-63D15501F510}"/>
              </a:ext>
            </a:extLst>
          </p:cNvPr>
          <p:cNvSpPr txBox="1"/>
          <p:nvPr/>
        </p:nvSpPr>
        <p:spPr>
          <a:xfrm>
            <a:off x="3436013" y="262502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Bypass Lines</a:t>
            </a:r>
          </a:p>
        </p:txBody>
      </p:sp>
      <p:sp>
        <p:nvSpPr>
          <p:cNvPr id="9" name="Freeform: Shape 8">
            <a:extLst>
              <a:ext uri="{FF2B5EF4-FFF2-40B4-BE49-F238E27FC236}">
                <a16:creationId xmlns:a16="http://schemas.microsoft.com/office/drawing/2014/main" id="{D7F53417-0051-440F-B894-E18E07609B07}"/>
              </a:ext>
            </a:extLst>
          </p:cNvPr>
          <p:cNvSpPr/>
          <p:nvPr/>
        </p:nvSpPr>
        <p:spPr>
          <a:xfrm>
            <a:off x="3689498" y="1743739"/>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475B451-27D6-49C9-B328-9FFC47889FBA}"/>
              </a:ext>
            </a:extLst>
          </p:cNvPr>
          <p:cNvSpPr/>
          <p:nvPr/>
        </p:nvSpPr>
        <p:spPr>
          <a:xfrm>
            <a:off x="4290238" y="1456660"/>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3A7A87EA-4F02-47C8-9500-AECBFB7927EA}"/>
              </a:ext>
            </a:extLst>
          </p:cNvPr>
          <p:cNvSpPr txBox="1"/>
          <p:nvPr/>
        </p:nvSpPr>
        <p:spPr>
          <a:xfrm>
            <a:off x="6262501" y="333563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 Valve</a:t>
            </a:r>
          </a:p>
        </p:txBody>
      </p:sp>
      <p:sp>
        <p:nvSpPr>
          <p:cNvPr id="12" name="TextBox 11">
            <a:extLst>
              <a:ext uri="{FF2B5EF4-FFF2-40B4-BE49-F238E27FC236}">
                <a16:creationId xmlns:a16="http://schemas.microsoft.com/office/drawing/2014/main" id="{1E5D44C2-BB36-4FBF-AE28-03E11CFF8ECD}"/>
              </a:ext>
            </a:extLst>
          </p:cNvPr>
          <p:cNvSpPr txBox="1"/>
          <p:nvPr/>
        </p:nvSpPr>
        <p:spPr>
          <a:xfrm>
            <a:off x="1173050" y="381119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Service Valve</a:t>
            </a:r>
          </a:p>
        </p:txBody>
      </p:sp>
      <p:sp>
        <p:nvSpPr>
          <p:cNvPr id="13" name="TextBox 12">
            <a:extLst>
              <a:ext uri="{FF2B5EF4-FFF2-40B4-BE49-F238E27FC236}">
                <a16:creationId xmlns:a16="http://schemas.microsoft.com/office/drawing/2014/main" id="{9A44557B-DD25-4CD3-B56E-EB4FBCBB1AE0}"/>
              </a:ext>
            </a:extLst>
          </p:cNvPr>
          <p:cNvSpPr txBox="1"/>
          <p:nvPr/>
        </p:nvSpPr>
        <p:spPr>
          <a:xfrm>
            <a:off x="7254966" y="6195157"/>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0130391-9491-4FD4-BAE8-0D7C76860995}"/>
              </a:ext>
            </a:extLst>
          </p:cNvPr>
          <p:cNvSpPr/>
          <p:nvPr/>
        </p:nvSpPr>
        <p:spPr>
          <a:xfrm>
            <a:off x="2918637" y="3962787"/>
            <a:ext cx="1004777" cy="492255"/>
          </a:xfrm>
          <a:custGeom>
            <a:avLst/>
            <a:gdLst>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9084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492255"/>
              <a:gd name="connsiteX1" fmla="*/ 505047 w 1004777"/>
              <a:gd name="connsiteY1" fmla="*/ 35055 h 492255"/>
              <a:gd name="connsiteX2" fmla="*/ 0 w 1004777"/>
              <a:gd name="connsiteY2" fmla="*/ 56320 h 492255"/>
            </a:gdLst>
            <a:ahLst/>
            <a:cxnLst>
              <a:cxn ang="0">
                <a:pos x="connsiteX0" y="connsiteY0"/>
              </a:cxn>
              <a:cxn ang="0">
                <a:pos x="connsiteX1" y="connsiteY1"/>
              </a:cxn>
              <a:cxn ang="0">
                <a:pos x="connsiteX2" y="connsiteY2"/>
              </a:cxn>
            </a:cxnLst>
            <a:rect l="l" t="t" r="r" b="b"/>
            <a:pathLst>
              <a:path w="1004777" h="492255">
                <a:moveTo>
                  <a:pt x="1004777" y="492255"/>
                </a:moveTo>
                <a:cubicBezTo>
                  <a:pt x="900667" y="397005"/>
                  <a:pt x="672510" y="107711"/>
                  <a:pt x="505047" y="35055"/>
                </a:cubicBezTo>
                <a:cubicBezTo>
                  <a:pt x="353533" y="-33171"/>
                  <a:pt x="177209" y="11575"/>
                  <a:pt x="0" y="5632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D019EDB1-662F-4055-B3F4-253D9B55D860}"/>
              </a:ext>
            </a:extLst>
          </p:cNvPr>
          <p:cNvSpPr/>
          <p:nvPr/>
        </p:nvSpPr>
        <p:spPr>
          <a:xfrm>
            <a:off x="6943060" y="3976577"/>
            <a:ext cx="311906" cy="728330"/>
          </a:xfrm>
          <a:custGeom>
            <a:avLst/>
            <a:gdLst>
              <a:gd name="connsiteX0" fmla="*/ 0 w 311906"/>
              <a:gd name="connsiteY0" fmla="*/ 728330 h 728330"/>
              <a:gd name="connsiteX1" fmla="*/ 308345 w 311906"/>
              <a:gd name="connsiteY1" fmla="*/ 451883 h 728330"/>
              <a:gd name="connsiteX2" fmla="*/ 170121 w 311906"/>
              <a:gd name="connsiteY2" fmla="*/ 0 h 728330"/>
            </a:gdLst>
            <a:ahLst/>
            <a:cxnLst>
              <a:cxn ang="0">
                <a:pos x="connsiteX0" y="connsiteY0"/>
              </a:cxn>
              <a:cxn ang="0">
                <a:pos x="connsiteX1" y="connsiteY1"/>
              </a:cxn>
              <a:cxn ang="0">
                <a:pos x="connsiteX2" y="connsiteY2"/>
              </a:cxn>
            </a:cxnLst>
            <a:rect l="l" t="t" r="r" b="b"/>
            <a:pathLst>
              <a:path w="311906" h="728330">
                <a:moveTo>
                  <a:pt x="0" y="728330"/>
                </a:moveTo>
                <a:cubicBezTo>
                  <a:pt x="139996" y="650800"/>
                  <a:pt x="279992" y="573271"/>
                  <a:pt x="308345" y="451883"/>
                </a:cubicBezTo>
                <a:cubicBezTo>
                  <a:pt x="336699" y="330495"/>
                  <a:pt x="186956" y="43416"/>
                  <a:pt x="170121"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D6F45C67-DE27-498E-B885-C2BA20F835F5}"/>
              </a:ext>
            </a:extLst>
          </p:cNvPr>
          <p:cNvSpPr/>
          <p:nvPr/>
        </p:nvSpPr>
        <p:spPr>
          <a:xfrm>
            <a:off x="6810153" y="5651205"/>
            <a:ext cx="1302489" cy="552893"/>
          </a:xfrm>
          <a:custGeom>
            <a:avLst/>
            <a:gdLst>
              <a:gd name="connsiteX0" fmla="*/ 0 w 1302489"/>
              <a:gd name="connsiteY0" fmla="*/ 0 h 552893"/>
              <a:gd name="connsiteX1" fmla="*/ 855921 w 1302489"/>
              <a:gd name="connsiteY1" fmla="*/ 53162 h 552893"/>
              <a:gd name="connsiteX2" fmla="*/ 1302489 w 1302489"/>
              <a:gd name="connsiteY2" fmla="*/ 552893 h 552893"/>
            </a:gdLst>
            <a:ahLst/>
            <a:cxnLst>
              <a:cxn ang="0">
                <a:pos x="connsiteX0" y="connsiteY0"/>
              </a:cxn>
              <a:cxn ang="0">
                <a:pos x="connsiteX1" y="connsiteY1"/>
              </a:cxn>
              <a:cxn ang="0">
                <a:pos x="connsiteX2" y="connsiteY2"/>
              </a:cxn>
            </a:cxnLst>
            <a:rect l="l" t="t" r="r" b="b"/>
            <a:pathLst>
              <a:path w="1302489" h="552893">
                <a:moveTo>
                  <a:pt x="0" y="0"/>
                </a:moveTo>
                <a:lnTo>
                  <a:pt x="855921" y="53162"/>
                </a:lnTo>
                <a:cubicBezTo>
                  <a:pt x="1073003" y="145311"/>
                  <a:pt x="1225403" y="467833"/>
                  <a:pt x="1302489" y="55289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802A8287-FAB6-4875-AEA2-904A179C4BC4}"/>
              </a:ext>
            </a:extLst>
          </p:cNvPr>
          <p:cNvSpPr/>
          <p:nvPr/>
        </p:nvSpPr>
        <p:spPr>
          <a:xfrm>
            <a:off x="8086060" y="5162107"/>
            <a:ext cx="489398" cy="1004777"/>
          </a:xfrm>
          <a:custGeom>
            <a:avLst/>
            <a:gdLst>
              <a:gd name="connsiteX0" fmla="*/ 26582 w 489398"/>
              <a:gd name="connsiteY0" fmla="*/ 0 h 1004777"/>
              <a:gd name="connsiteX1" fmla="*/ 489098 w 489398"/>
              <a:gd name="connsiteY1" fmla="*/ 191386 h 1004777"/>
              <a:gd name="connsiteX2" fmla="*/ 95693 w 489398"/>
              <a:gd name="connsiteY2" fmla="*/ 568842 h 1004777"/>
              <a:gd name="connsiteX3" fmla="*/ 0 w 489398"/>
              <a:gd name="connsiteY3" fmla="*/ 1004777 h 1004777"/>
            </a:gdLst>
            <a:ahLst/>
            <a:cxnLst>
              <a:cxn ang="0">
                <a:pos x="connsiteX0" y="connsiteY0"/>
              </a:cxn>
              <a:cxn ang="0">
                <a:pos x="connsiteX1" y="connsiteY1"/>
              </a:cxn>
              <a:cxn ang="0">
                <a:pos x="connsiteX2" y="connsiteY2"/>
              </a:cxn>
              <a:cxn ang="0">
                <a:pos x="connsiteX3" y="connsiteY3"/>
              </a:cxn>
            </a:cxnLst>
            <a:rect l="l" t="t" r="r" b="b"/>
            <a:pathLst>
              <a:path w="489398" h="1004777">
                <a:moveTo>
                  <a:pt x="26582" y="0"/>
                </a:moveTo>
                <a:cubicBezTo>
                  <a:pt x="252081" y="48289"/>
                  <a:pt x="477580" y="96579"/>
                  <a:pt x="489098" y="191386"/>
                </a:cubicBezTo>
                <a:cubicBezTo>
                  <a:pt x="500616" y="286193"/>
                  <a:pt x="177209" y="433277"/>
                  <a:pt x="95693" y="568842"/>
                </a:cubicBezTo>
                <a:cubicBezTo>
                  <a:pt x="14177" y="704407"/>
                  <a:pt x="7088" y="854592"/>
                  <a:pt x="0" y="1004777"/>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2521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System Dettails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noFill/>
            <a:headEnd type="arrow" w="lg" len="med"/>
          </a:ln>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5DED0A6-07C9-4968-A4F5-43CDF98C8E0D}"/>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id="{F9E19A13-506E-45A7-B025-9F16F085BB34}"/>
              </a:ext>
            </a:extLst>
          </p:cNvPr>
          <p:cNvSpPr txBox="1"/>
          <p:nvPr/>
        </p:nvSpPr>
        <p:spPr>
          <a:xfrm>
            <a:off x="7269051" y="4017888"/>
            <a:ext cx="1753403" cy="923330"/>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Connections to the Evaporator</a:t>
            </a:r>
          </a:p>
        </p:txBody>
      </p:sp>
      <p:sp>
        <p:nvSpPr>
          <p:cNvPr id="11" name="Freeform: Shape 10">
            <a:extLst>
              <a:ext uri="{FF2B5EF4-FFF2-40B4-BE49-F238E27FC236}">
                <a16:creationId xmlns:a16="http://schemas.microsoft.com/office/drawing/2014/main" id="{3E5313BA-4F06-4075-B098-16E2E335BFD6}"/>
              </a:ext>
            </a:extLst>
          </p:cNvPr>
          <p:cNvSpPr/>
          <p:nvPr/>
        </p:nvSpPr>
        <p:spPr>
          <a:xfrm>
            <a:off x="7065335" y="2822944"/>
            <a:ext cx="1116418" cy="1196163"/>
          </a:xfrm>
          <a:custGeom>
            <a:avLst/>
            <a:gdLst>
              <a:gd name="connsiteX0" fmla="*/ 0 w 1116418"/>
              <a:gd name="connsiteY0" fmla="*/ 0 h 1196163"/>
              <a:gd name="connsiteX1" fmla="*/ 723014 w 1116418"/>
              <a:gd name="connsiteY1" fmla="*/ 111642 h 1196163"/>
              <a:gd name="connsiteX2" fmla="*/ 1052623 w 1116418"/>
              <a:gd name="connsiteY2" fmla="*/ 489098 h 1196163"/>
              <a:gd name="connsiteX3" fmla="*/ 1116418 w 1116418"/>
              <a:gd name="connsiteY3" fmla="*/ 1196163 h 1196163"/>
            </a:gdLst>
            <a:ahLst/>
            <a:cxnLst>
              <a:cxn ang="0">
                <a:pos x="connsiteX0" y="connsiteY0"/>
              </a:cxn>
              <a:cxn ang="0">
                <a:pos x="connsiteX1" y="connsiteY1"/>
              </a:cxn>
              <a:cxn ang="0">
                <a:pos x="connsiteX2" y="connsiteY2"/>
              </a:cxn>
              <a:cxn ang="0">
                <a:pos x="connsiteX3" y="connsiteY3"/>
              </a:cxn>
            </a:cxnLst>
            <a:rect l="l" t="t" r="r" b="b"/>
            <a:pathLst>
              <a:path w="1116418" h="1196163">
                <a:moveTo>
                  <a:pt x="0" y="0"/>
                </a:moveTo>
                <a:cubicBezTo>
                  <a:pt x="273788" y="15063"/>
                  <a:pt x="547577" y="30126"/>
                  <a:pt x="723014" y="111642"/>
                </a:cubicBezTo>
                <a:cubicBezTo>
                  <a:pt x="898451" y="193158"/>
                  <a:pt x="987056" y="308345"/>
                  <a:pt x="1052623" y="489098"/>
                </a:cubicBezTo>
                <a:cubicBezTo>
                  <a:pt x="1118190" y="669852"/>
                  <a:pt x="1092495" y="1010979"/>
                  <a:pt x="1116418" y="119616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DA2A6FA9-73E2-47B9-B092-79666D3E4CAE}"/>
              </a:ext>
            </a:extLst>
          </p:cNvPr>
          <p:cNvSpPr/>
          <p:nvPr/>
        </p:nvSpPr>
        <p:spPr>
          <a:xfrm>
            <a:off x="6852684" y="3397102"/>
            <a:ext cx="1345018" cy="606056"/>
          </a:xfrm>
          <a:custGeom>
            <a:avLst/>
            <a:gdLst>
              <a:gd name="connsiteX0" fmla="*/ 0 w 1345018"/>
              <a:gd name="connsiteY0" fmla="*/ 0 h 606056"/>
              <a:gd name="connsiteX1" fmla="*/ 839972 w 1345018"/>
              <a:gd name="connsiteY1" fmla="*/ 58479 h 606056"/>
              <a:gd name="connsiteX2" fmla="*/ 1345018 w 1345018"/>
              <a:gd name="connsiteY2" fmla="*/ 606056 h 606056"/>
            </a:gdLst>
            <a:ahLst/>
            <a:cxnLst>
              <a:cxn ang="0">
                <a:pos x="connsiteX0" y="connsiteY0"/>
              </a:cxn>
              <a:cxn ang="0">
                <a:pos x="connsiteX1" y="connsiteY1"/>
              </a:cxn>
              <a:cxn ang="0">
                <a:pos x="connsiteX2" y="connsiteY2"/>
              </a:cxn>
            </a:cxnLst>
            <a:rect l="l" t="t" r="r" b="b"/>
            <a:pathLst>
              <a:path w="1345018" h="606056">
                <a:moveTo>
                  <a:pt x="0" y="0"/>
                </a:moveTo>
                <a:lnTo>
                  <a:pt x="839972" y="58479"/>
                </a:lnTo>
                <a:cubicBezTo>
                  <a:pt x="1064142" y="159488"/>
                  <a:pt x="1264388" y="494414"/>
                  <a:pt x="1345018" y="606056"/>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160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Review</a:t>
            </a:r>
          </a:p>
        </p:txBody>
      </p:sp>
    </p:spTree>
    <p:extLst>
      <p:ext uri="{BB962C8B-B14F-4D97-AF65-F5344CB8AC3E}">
        <p14:creationId xmlns:p14="http://schemas.microsoft.com/office/powerpoint/2010/main" val="40631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p:txBody>
      </p:sp>
    </p:spTree>
    <p:extLst>
      <p:ext uri="{BB962C8B-B14F-4D97-AF65-F5344CB8AC3E}">
        <p14:creationId xmlns:p14="http://schemas.microsoft.com/office/powerpoint/2010/main" val="24166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p:cNvSpPr txBox="1"/>
          <p:nvPr/>
        </p:nvSpPr>
        <p:spPr>
          <a:xfrm>
            <a:off x="1828663" y="866304"/>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A</a:t>
            </a:r>
          </a:p>
        </p:txBody>
      </p:sp>
      <p:sp>
        <p:nvSpPr>
          <p:cNvPr id="347" name="TextBox 346"/>
          <p:cNvSpPr txBox="1"/>
          <p:nvPr/>
        </p:nvSpPr>
        <p:spPr>
          <a:xfrm>
            <a:off x="6588447" y="2341935"/>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B</a:t>
            </a:r>
          </a:p>
        </p:txBody>
      </p:sp>
      <p:sp>
        <p:nvSpPr>
          <p:cNvPr id="348" name="TextBox 347"/>
          <p:cNvSpPr txBox="1"/>
          <p:nvPr/>
        </p:nvSpPr>
        <p:spPr>
          <a:xfrm>
            <a:off x="3307869" y="320806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a:t>
            </a:r>
          </a:p>
        </p:txBody>
      </p:sp>
      <p:sp>
        <p:nvSpPr>
          <p:cNvPr id="349" name="TextBox 348"/>
          <p:cNvSpPr txBox="1"/>
          <p:nvPr/>
        </p:nvSpPr>
        <p:spPr>
          <a:xfrm>
            <a:off x="2903808" y="372617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D</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179181" y="618386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E</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4088130" y="5641950"/>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F</a:t>
            </a:r>
          </a:p>
        </p:txBody>
      </p:sp>
      <p:sp>
        <p:nvSpPr>
          <p:cNvPr id="16" name="Freeform 15"/>
          <p:cNvSpPr/>
          <p:nvPr/>
        </p:nvSpPr>
        <p:spPr>
          <a:xfrm>
            <a:off x="4506686" y="5804479"/>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xtBox 393"/>
          <p:cNvSpPr txBox="1"/>
          <p:nvPr/>
        </p:nvSpPr>
        <p:spPr>
          <a:xfrm>
            <a:off x="7350048" y="283873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G</a:t>
            </a:r>
          </a:p>
        </p:txBody>
      </p:sp>
      <p:sp>
        <p:nvSpPr>
          <p:cNvPr id="18" name="Freeform 17"/>
          <p:cNvSpPr/>
          <p:nvPr/>
        </p:nvSpPr>
        <p:spPr>
          <a:xfrm>
            <a:off x="7016620" y="3181739"/>
            <a:ext cx="541176" cy="755779"/>
          </a:xfrm>
          <a:custGeom>
            <a:avLst/>
            <a:gdLst>
              <a:gd name="connsiteX0" fmla="*/ 541176 w 541176"/>
              <a:gd name="connsiteY0" fmla="*/ 0 h 755779"/>
              <a:gd name="connsiteX1" fmla="*/ 382556 w 541176"/>
              <a:gd name="connsiteY1" fmla="*/ 410547 h 755779"/>
              <a:gd name="connsiteX2" fmla="*/ 0 w 541176"/>
              <a:gd name="connsiteY2" fmla="*/ 755779 h 755779"/>
            </a:gdLst>
            <a:ahLst/>
            <a:cxnLst>
              <a:cxn ang="0">
                <a:pos x="connsiteX0" y="connsiteY0"/>
              </a:cxn>
              <a:cxn ang="0">
                <a:pos x="connsiteX1" y="connsiteY1"/>
              </a:cxn>
              <a:cxn ang="0">
                <a:pos x="connsiteX2" y="connsiteY2"/>
              </a:cxn>
            </a:cxnLst>
            <a:rect l="l" t="t" r="r" b="b"/>
            <a:pathLst>
              <a:path w="541176" h="755779">
                <a:moveTo>
                  <a:pt x="541176" y="0"/>
                </a:moveTo>
                <a:cubicBezTo>
                  <a:pt x="506964" y="142292"/>
                  <a:pt x="472752" y="284584"/>
                  <a:pt x="382556" y="410547"/>
                </a:cubicBezTo>
                <a:cubicBezTo>
                  <a:pt x="292360" y="536510"/>
                  <a:pt x="146180" y="646144"/>
                  <a:pt x="0" y="755779"/>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567127" y="3209731"/>
            <a:ext cx="27991" cy="849085"/>
          </a:xfrm>
          <a:custGeom>
            <a:avLst/>
            <a:gdLst>
              <a:gd name="connsiteX0" fmla="*/ 0 w 27991"/>
              <a:gd name="connsiteY0" fmla="*/ 0 h 849085"/>
              <a:gd name="connsiteX1" fmla="*/ 18661 w 27991"/>
              <a:gd name="connsiteY1" fmla="*/ 503853 h 849085"/>
              <a:gd name="connsiteX2" fmla="*/ 27991 w 27991"/>
              <a:gd name="connsiteY2" fmla="*/ 849085 h 849085"/>
            </a:gdLst>
            <a:ahLst/>
            <a:cxnLst>
              <a:cxn ang="0">
                <a:pos x="connsiteX0" y="connsiteY0"/>
              </a:cxn>
              <a:cxn ang="0">
                <a:pos x="connsiteX1" y="connsiteY1"/>
              </a:cxn>
              <a:cxn ang="0">
                <a:pos x="connsiteX2" y="connsiteY2"/>
              </a:cxn>
            </a:cxnLst>
            <a:rect l="l" t="t" r="r" b="b"/>
            <a:pathLst>
              <a:path w="27991" h="849085">
                <a:moveTo>
                  <a:pt x="0" y="0"/>
                </a:moveTo>
                <a:cubicBezTo>
                  <a:pt x="6998" y="181169"/>
                  <a:pt x="13996" y="362339"/>
                  <a:pt x="18661" y="503853"/>
                </a:cubicBezTo>
                <a:cubicBezTo>
                  <a:pt x="23326" y="645367"/>
                  <a:pt x="25658" y="747226"/>
                  <a:pt x="27991" y="849085"/>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17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Air Cooled Condenser					</a:t>
            </a:r>
          </a:p>
          <a:p>
            <a:pPr marL="457200" indent="-457200">
              <a:spcBef>
                <a:spcPts val="1200"/>
              </a:spcBef>
              <a:buFont typeface="+mj-lt"/>
              <a:buAutoNum type="alphaUcPeriod"/>
            </a:pPr>
            <a:r>
              <a:rPr lang="en-US" u="sng" dirty="0" err="1"/>
              <a:t>Reciever</a:t>
            </a:r>
            <a:r>
              <a:rPr lang="en-US" u="sng" dirty="0"/>
              <a:t>							</a:t>
            </a:r>
          </a:p>
          <a:p>
            <a:pPr marL="457200" indent="-457200">
              <a:spcBef>
                <a:spcPts val="1200"/>
              </a:spcBef>
              <a:buFont typeface="+mj-lt"/>
              <a:buAutoNum type="alphaUcPeriod"/>
            </a:pPr>
            <a:r>
              <a:rPr lang="en-US" u="sng" dirty="0"/>
              <a:t>Liquid Line Solenoid Valve				</a:t>
            </a:r>
          </a:p>
          <a:p>
            <a:pPr marL="457200" indent="-457200">
              <a:spcBef>
                <a:spcPts val="1200"/>
              </a:spcBef>
              <a:buFont typeface="+mj-lt"/>
              <a:buAutoNum type="alphaUcPeriod"/>
            </a:pPr>
            <a:r>
              <a:rPr lang="en-US" u="sng" dirty="0"/>
              <a:t>Expansion Valve						</a:t>
            </a:r>
          </a:p>
          <a:p>
            <a:pPr marL="457200" indent="-457200">
              <a:spcBef>
                <a:spcPts val="1200"/>
              </a:spcBef>
              <a:buFont typeface="+mj-lt"/>
              <a:buAutoNum type="alphaUcPeriod"/>
            </a:pPr>
            <a:r>
              <a:rPr lang="en-US" u="sng" dirty="0"/>
              <a:t>Evaporator						</a:t>
            </a:r>
          </a:p>
          <a:p>
            <a:pPr marL="457200" indent="-457200">
              <a:spcBef>
                <a:spcPts val="1200"/>
              </a:spcBef>
              <a:buFont typeface="+mj-lt"/>
              <a:buAutoNum type="alphaUcPeriod"/>
            </a:pPr>
            <a:r>
              <a:rPr lang="en-US" u="sng" dirty="0"/>
              <a:t>Compressor						</a:t>
            </a:r>
          </a:p>
          <a:p>
            <a:pPr marL="457200" indent="-457200">
              <a:spcBef>
                <a:spcPts val="1200"/>
              </a:spcBef>
              <a:buFont typeface="+mj-lt"/>
              <a:buAutoNum type="alphaUcPeriod"/>
            </a:pPr>
            <a:r>
              <a:rPr lang="en-US" u="sng" dirty="0"/>
              <a:t>Hot Gas Solenoid Valve (Right) and Hot Gas 	         Regulator	 (Left)						</a:t>
            </a:r>
          </a:p>
        </p:txBody>
      </p:sp>
    </p:spTree>
    <p:extLst>
      <p:ext uri="{BB962C8B-B14F-4D97-AF65-F5344CB8AC3E}">
        <p14:creationId xmlns:p14="http://schemas.microsoft.com/office/powerpoint/2010/main" val="288843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Tree>
    <p:extLst>
      <p:ext uri="{BB962C8B-B14F-4D97-AF65-F5344CB8AC3E}">
        <p14:creationId xmlns:p14="http://schemas.microsoft.com/office/powerpoint/2010/main" val="263967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CA452-D331-4E52-AC3D-BD8F7B9ECE95}"/>
              </a:ext>
            </a:extLst>
          </p:cNvPr>
          <p:cNvSpPr>
            <a:spLocks noGrp="1"/>
          </p:cNvSpPr>
          <p:nvPr>
            <p:ph type="title"/>
          </p:nvPr>
        </p:nvSpPr>
        <p:spPr>
          <a:xfrm>
            <a:off x="457200" y="0"/>
            <a:ext cx="4114800" cy="1219200"/>
          </a:xfrm>
        </p:spPr>
        <p:txBody>
          <a:bodyPr>
            <a:normAutofit/>
          </a:bodyPr>
          <a:lstStyle/>
          <a:p>
            <a:r>
              <a:rPr lang="en-US" dirty="0"/>
              <a:t>Ideal Refrigerant Properties</a:t>
            </a:r>
          </a:p>
        </p:txBody>
      </p:sp>
      <p:sp>
        <p:nvSpPr>
          <p:cNvPr id="8" name="Text Placeholder 7">
            <a:extLst>
              <a:ext uri="{FF2B5EF4-FFF2-40B4-BE49-F238E27FC236}">
                <a16:creationId xmlns:a16="http://schemas.microsoft.com/office/drawing/2014/main" id="{A344ACCB-6EB1-4EBB-8C78-D790B9D12CBD}"/>
              </a:ext>
            </a:extLst>
          </p:cNvPr>
          <p:cNvSpPr>
            <a:spLocks noGrp="1"/>
          </p:cNvSpPr>
          <p:nvPr>
            <p:ph type="body" idx="1"/>
          </p:nvPr>
        </p:nvSpPr>
        <p:spPr>
          <a:xfrm>
            <a:off x="4593146" y="188119"/>
            <a:ext cx="4474654" cy="385762"/>
          </a:xfrm>
        </p:spPr>
        <p:txBody>
          <a:bodyPr>
            <a:normAutofit fontScale="92500" lnSpcReduction="20000"/>
          </a:bodyPr>
          <a:lstStyle/>
          <a:p>
            <a:r>
              <a:rPr lang="en-US" b="0" dirty="0">
                <a:solidFill>
                  <a:schemeClr val="bg2">
                    <a:lumMod val="60000"/>
                    <a:lumOff val="40000"/>
                  </a:schemeClr>
                </a:solidFill>
              </a:rPr>
              <a:t>1928</a:t>
            </a:r>
          </a:p>
        </p:txBody>
      </p:sp>
      <p:sp>
        <p:nvSpPr>
          <p:cNvPr id="9" name="Content Placeholder 8">
            <a:extLst>
              <a:ext uri="{FF2B5EF4-FFF2-40B4-BE49-F238E27FC236}">
                <a16:creationId xmlns:a16="http://schemas.microsoft.com/office/drawing/2014/main" id="{BB6DD019-A7B3-429B-9CE6-0AA24E301F53}"/>
              </a:ext>
            </a:extLst>
          </p:cNvPr>
          <p:cNvSpPr>
            <a:spLocks noGrp="1"/>
          </p:cNvSpPr>
          <p:nvPr>
            <p:ph sz="half" idx="2"/>
          </p:nvPr>
        </p:nvSpPr>
        <p:spPr>
          <a:xfrm>
            <a:off x="4593146" y="609600"/>
            <a:ext cx="4474654" cy="6172200"/>
          </a:xfrm>
        </p:spPr>
        <p:txBody>
          <a:bodyPr>
            <a:noAutofit/>
          </a:bodyPr>
          <a:lstStyle/>
          <a:p>
            <a:pPr marL="342900" indent="-342900">
              <a:buFont typeface="Arial" panose="020B0604020202020204" pitchFamily="34" charset="0"/>
              <a:buChar char="•"/>
            </a:pPr>
            <a:r>
              <a:rPr lang="en-US" sz="1800" dirty="0">
                <a:solidFill>
                  <a:schemeClr val="bg2">
                    <a:lumMod val="20000"/>
                    <a:lumOff val="80000"/>
                  </a:schemeClr>
                </a:solidFill>
              </a:rPr>
              <a:t>Low condensing pressure</a:t>
            </a:r>
          </a:p>
          <a:p>
            <a:pPr marL="342900" indent="-342900">
              <a:buFont typeface="Arial" panose="020B0604020202020204" pitchFamily="34" charset="0"/>
              <a:buChar char="•"/>
            </a:pPr>
            <a:r>
              <a:rPr lang="en-US" sz="1800" dirty="0">
                <a:solidFill>
                  <a:schemeClr val="bg2">
                    <a:lumMod val="20000"/>
                    <a:lumOff val="80000"/>
                  </a:schemeClr>
                </a:solidFill>
              </a:rPr>
              <a:t>Evaporating pressure near atmospheric pressure</a:t>
            </a:r>
          </a:p>
          <a:p>
            <a:pPr marL="342900" indent="-342900">
              <a:buFont typeface="Arial" panose="020B0604020202020204" pitchFamily="34" charset="0"/>
              <a:buChar char="•"/>
            </a:pPr>
            <a:r>
              <a:rPr lang="en-US" sz="1800" dirty="0">
                <a:solidFill>
                  <a:schemeClr val="bg2">
                    <a:lumMod val="20000"/>
                    <a:lumOff val="80000"/>
                  </a:schemeClr>
                </a:solidFill>
              </a:rPr>
              <a:t>Condensing pressure not much higher than evaporating pressure</a:t>
            </a:r>
          </a:p>
          <a:p>
            <a:pPr marL="342900" indent="-342900">
              <a:buFont typeface="Arial" panose="020B0604020202020204" pitchFamily="34" charset="0"/>
              <a:buChar char="•"/>
            </a:pPr>
            <a:r>
              <a:rPr lang="en-US" sz="1800" dirty="0">
                <a:solidFill>
                  <a:schemeClr val="bg2">
                    <a:lumMod val="20000"/>
                    <a:lumOff val="80000"/>
                  </a:schemeClr>
                </a:solidFill>
              </a:rPr>
              <a:t>Low latent heat of vaporization for small machines to ensure controllability</a:t>
            </a:r>
          </a:p>
          <a:p>
            <a:pPr marL="342900" indent="-342900">
              <a:buFont typeface="Arial" panose="020B0604020202020204" pitchFamily="34" charset="0"/>
              <a:buChar char="•"/>
            </a:pPr>
            <a:r>
              <a:rPr lang="en-US" sz="1800" dirty="0">
                <a:solidFill>
                  <a:schemeClr val="bg2">
                    <a:lumMod val="20000"/>
                    <a:lumOff val="80000"/>
                  </a:schemeClr>
                </a:solidFill>
              </a:rPr>
              <a:t>Low vapor specific volume</a:t>
            </a:r>
          </a:p>
          <a:p>
            <a:pPr marL="342900" indent="-342900">
              <a:buFont typeface="Arial" panose="020B0604020202020204" pitchFamily="34" charset="0"/>
              <a:buChar char="•"/>
            </a:pPr>
            <a:r>
              <a:rPr lang="en-US" sz="1800" dirty="0">
                <a:solidFill>
                  <a:schemeClr val="bg2">
                    <a:lumMod val="20000"/>
                    <a:lumOff val="80000"/>
                  </a:schemeClr>
                </a:solidFill>
              </a:rPr>
              <a:t>Compatible with lubricating oil</a:t>
            </a:r>
          </a:p>
          <a:p>
            <a:pPr marL="342900" indent="-342900">
              <a:buFont typeface="Arial" panose="020B0604020202020204" pitchFamily="34" charset="0"/>
              <a:buChar char="•"/>
            </a:pPr>
            <a:r>
              <a:rPr lang="en-US" sz="1800" dirty="0">
                <a:solidFill>
                  <a:schemeClr val="bg2">
                    <a:lumMod val="20000"/>
                    <a:lumOff val="80000"/>
                  </a:schemeClr>
                </a:solidFill>
              </a:rPr>
              <a:t>Non-corrosive</a:t>
            </a:r>
          </a:p>
          <a:p>
            <a:pPr marL="342900" indent="-342900">
              <a:buFont typeface="Arial" panose="020B0604020202020204" pitchFamily="34" charset="0"/>
              <a:buChar char="•"/>
            </a:pPr>
            <a:r>
              <a:rPr lang="en-US" sz="1800" dirty="0">
                <a:solidFill>
                  <a:schemeClr val="bg2">
                    <a:lumMod val="20000"/>
                    <a:lumOff val="80000"/>
                  </a:schemeClr>
                </a:solidFill>
              </a:rPr>
              <a:t>Stable/does not decompose with age</a:t>
            </a:r>
          </a:p>
          <a:p>
            <a:pPr marL="342900" indent="-342900">
              <a:buFont typeface="Arial" panose="020B0604020202020204" pitchFamily="34" charset="0"/>
              <a:buChar char="•"/>
            </a:pPr>
            <a:r>
              <a:rPr lang="en-US" sz="1800" dirty="0">
                <a:solidFill>
                  <a:schemeClr val="bg2">
                    <a:lumMod val="20000"/>
                    <a:lumOff val="80000"/>
                  </a:schemeClr>
                </a:solidFill>
              </a:rPr>
              <a:t>Does not form non-condensable gasses upon contact with moisture</a:t>
            </a:r>
          </a:p>
          <a:p>
            <a:pPr marL="342900" indent="-342900">
              <a:buFont typeface="Arial" panose="020B0604020202020204" pitchFamily="34" charset="0"/>
              <a:buChar char="•"/>
            </a:pPr>
            <a:r>
              <a:rPr lang="en-US" sz="1800" dirty="0">
                <a:solidFill>
                  <a:schemeClr val="bg2">
                    <a:lumMod val="20000"/>
                    <a:lumOff val="80000"/>
                  </a:schemeClr>
                </a:solidFill>
              </a:rPr>
              <a:t>Does not form explosive compounds upon contact with lubricant</a:t>
            </a:r>
          </a:p>
          <a:p>
            <a:pPr marL="342900" indent="-342900">
              <a:buFont typeface="Arial" panose="020B0604020202020204" pitchFamily="34" charset="0"/>
              <a:buChar char="•"/>
            </a:pPr>
            <a:r>
              <a:rPr lang="en-US" sz="1800" dirty="0">
                <a:solidFill>
                  <a:schemeClr val="bg2">
                    <a:lumMod val="20000"/>
                    <a:lumOff val="80000"/>
                  </a:schemeClr>
                </a:solidFill>
              </a:rPr>
              <a:t>Non-explosive and non-inflammable</a:t>
            </a:r>
          </a:p>
          <a:p>
            <a:pPr marL="342900" indent="-342900">
              <a:buFont typeface="Arial" panose="020B0604020202020204" pitchFamily="34" charset="0"/>
              <a:buChar char="•"/>
            </a:pPr>
            <a:r>
              <a:rPr lang="en-US" sz="1800" dirty="0">
                <a:solidFill>
                  <a:schemeClr val="bg2">
                    <a:lumMod val="20000"/>
                    <a:lumOff val="80000"/>
                  </a:schemeClr>
                </a:solidFill>
              </a:rPr>
              <a:t>Low cost and easy to obtain</a:t>
            </a:r>
          </a:p>
          <a:p>
            <a:pPr marL="342900" indent="-342900">
              <a:buFont typeface="Arial" panose="020B0604020202020204" pitchFamily="34" charset="0"/>
              <a:buChar char="•"/>
            </a:pPr>
            <a:r>
              <a:rPr lang="en-US" sz="1800" dirty="0">
                <a:solidFill>
                  <a:schemeClr val="bg2">
                    <a:lumMod val="20000"/>
                    <a:lumOff val="80000"/>
                  </a:schemeClr>
                </a:solidFill>
              </a:rPr>
              <a:t>Non-poisonous and no discomfort if it leaks into air</a:t>
            </a:r>
          </a:p>
          <a:p>
            <a:pPr marL="342900" indent="-342900">
              <a:buFont typeface="Arial" panose="020B0604020202020204" pitchFamily="34" charset="0"/>
              <a:buChar char="•"/>
            </a:pPr>
            <a:r>
              <a:rPr lang="en-US" sz="1800" dirty="0">
                <a:solidFill>
                  <a:schemeClr val="bg2">
                    <a:lumMod val="20000"/>
                    <a:lumOff val="80000"/>
                  </a:schemeClr>
                </a:solidFill>
              </a:rPr>
              <a:t>Leaks easy to detect with simple methods</a:t>
            </a:r>
          </a:p>
          <a:p>
            <a:pPr marL="342900" indent="-342900">
              <a:buFont typeface="Arial" panose="020B0604020202020204" pitchFamily="34" charset="0"/>
              <a:buChar char="•"/>
            </a:pPr>
            <a:r>
              <a:rPr lang="en-US" sz="1800" dirty="0">
                <a:solidFill>
                  <a:schemeClr val="bg2">
                    <a:lumMod val="20000"/>
                    <a:lumOff val="80000"/>
                  </a:schemeClr>
                </a:solidFill>
              </a:rPr>
              <a:t>Compatible with gaskets and packing materials</a:t>
            </a:r>
          </a:p>
        </p:txBody>
      </p:sp>
      <p:sp>
        <p:nvSpPr>
          <p:cNvPr id="10" name="Text Placeholder 9">
            <a:extLst>
              <a:ext uri="{FF2B5EF4-FFF2-40B4-BE49-F238E27FC236}">
                <a16:creationId xmlns:a16="http://schemas.microsoft.com/office/drawing/2014/main" id="{57DB690B-60D2-4238-950A-BCF4BA55E658}"/>
              </a:ext>
            </a:extLst>
          </p:cNvPr>
          <p:cNvSpPr>
            <a:spLocks noGrp="1"/>
          </p:cNvSpPr>
          <p:nvPr>
            <p:ph type="body" sz="quarter" idx="3"/>
          </p:nvPr>
        </p:nvSpPr>
        <p:spPr>
          <a:xfrm>
            <a:off x="457200" y="1147762"/>
            <a:ext cx="4041775" cy="385762"/>
          </a:xfrm>
        </p:spPr>
        <p:txBody>
          <a:bodyPr>
            <a:normAutofit fontScale="92500" lnSpcReduction="20000"/>
          </a:bodyPr>
          <a:lstStyle/>
          <a:p>
            <a:r>
              <a:rPr lang="en-US" b="0" dirty="0">
                <a:solidFill>
                  <a:schemeClr val="accent3"/>
                </a:solidFill>
              </a:rPr>
              <a:t>Now</a:t>
            </a:r>
          </a:p>
        </p:txBody>
      </p:sp>
      <p:sp>
        <p:nvSpPr>
          <p:cNvPr id="11" name="Content Placeholder 10">
            <a:extLst>
              <a:ext uri="{FF2B5EF4-FFF2-40B4-BE49-F238E27FC236}">
                <a16:creationId xmlns:a16="http://schemas.microsoft.com/office/drawing/2014/main" id="{91C521C1-2A9C-4D87-A36E-BFD0656137FE}"/>
              </a:ext>
            </a:extLst>
          </p:cNvPr>
          <p:cNvSpPr>
            <a:spLocks noGrp="1"/>
          </p:cNvSpPr>
          <p:nvPr>
            <p:ph sz="quarter" idx="4"/>
          </p:nvPr>
        </p:nvSpPr>
        <p:spPr>
          <a:xfrm>
            <a:off x="457200" y="1567624"/>
            <a:ext cx="4041775" cy="5136357"/>
          </a:xfrm>
        </p:spPr>
        <p:txBody>
          <a:bodyPr>
            <a:normAutofit/>
          </a:bodyPr>
          <a:lstStyle/>
          <a:p>
            <a:r>
              <a:rPr lang="en-US" sz="1800" dirty="0">
                <a:solidFill>
                  <a:schemeClr val="accent3">
                    <a:lumMod val="40000"/>
                    <a:lumOff val="60000"/>
                  </a:schemeClr>
                </a:solidFill>
              </a:rPr>
              <a:t>Nontoxic </a:t>
            </a:r>
          </a:p>
          <a:p>
            <a:pPr marL="285750" indent="-285750">
              <a:buFont typeface="Arial" panose="020B0604020202020204" pitchFamily="34" charset="0"/>
              <a:buChar char="•"/>
            </a:pPr>
            <a:r>
              <a:rPr lang="en-US" sz="1800" dirty="0">
                <a:solidFill>
                  <a:schemeClr val="accent3">
                    <a:lumMod val="40000"/>
                    <a:lumOff val="60000"/>
                  </a:schemeClr>
                </a:solidFill>
              </a:rPr>
              <a:t>Nonflammable </a:t>
            </a:r>
          </a:p>
          <a:p>
            <a:pPr marL="285750" indent="-285750">
              <a:buFont typeface="Arial" panose="020B0604020202020204" pitchFamily="34" charset="0"/>
              <a:buChar char="•"/>
            </a:pPr>
            <a:r>
              <a:rPr lang="en-US" sz="1800" dirty="0">
                <a:solidFill>
                  <a:schemeClr val="accent3">
                    <a:lumMod val="40000"/>
                    <a:lumOff val="60000"/>
                  </a:schemeClr>
                </a:solidFill>
              </a:rPr>
              <a:t>Zero ozone depletion potential (ODP)</a:t>
            </a:r>
          </a:p>
          <a:p>
            <a:pPr marL="285750" indent="-285750">
              <a:buFont typeface="Arial" panose="020B0604020202020204" pitchFamily="34" charset="0"/>
              <a:buChar char="•"/>
            </a:pPr>
            <a:r>
              <a:rPr lang="en-US" sz="1800" dirty="0">
                <a:solidFill>
                  <a:schemeClr val="accent3">
                    <a:lumMod val="40000"/>
                    <a:lumOff val="60000"/>
                  </a:schemeClr>
                </a:solidFill>
              </a:rPr>
              <a:t>Zero global warming potential (GWP)</a:t>
            </a:r>
          </a:p>
          <a:p>
            <a:pPr marL="285750" indent="-285750">
              <a:buFont typeface="Arial" panose="020B0604020202020204" pitchFamily="34" charset="0"/>
              <a:buChar char="•"/>
            </a:pPr>
            <a:r>
              <a:rPr lang="en-US" sz="1800" dirty="0">
                <a:solidFill>
                  <a:schemeClr val="accent3">
                    <a:lumMod val="40000"/>
                    <a:lumOff val="60000"/>
                  </a:schemeClr>
                </a:solidFill>
              </a:rPr>
              <a:t>Short atmospheric lifetime</a:t>
            </a:r>
          </a:p>
          <a:p>
            <a:pPr marL="285750" indent="-285750">
              <a:buFont typeface="Arial" panose="020B0604020202020204" pitchFamily="34" charset="0"/>
              <a:buChar char="•"/>
            </a:pPr>
            <a:r>
              <a:rPr lang="en-US" sz="1800" dirty="0">
                <a:solidFill>
                  <a:schemeClr val="accent3">
                    <a:lumMod val="40000"/>
                    <a:lumOff val="60000"/>
                  </a:schemeClr>
                </a:solidFill>
              </a:rPr>
              <a:t>High latent heat of vaporization</a:t>
            </a:r>
          </a:p>
          <a:p>
            <a:pPr marL="285750" indent="-285750">
              <a:buFont typeface="Arial" panose="020B0604020202020204" pitchFamily="34" charset="0"/>
              <a:buChar char="•"/>
            </a:pPr>
            <a:r>
              <a:rPr lang="en-US" sz="1800" dirty="0">
                <a:solidFill>
                  <a:schemeClr val="accent3">
                    <a:lumMod val="40000"/>
                    <a:lumOff val="60000"/>
                  </a:schemeClr>
                </a:solidFill>
              </a:rPr>
              <a:t>Low power consumption</a:t>
            </a:r>
          </a:p>
          <a:p>
            <a:pPr marL="285750" indent="-285750">
              <a:buFont typeface="Arial" panose="020B0604020202020204" pitchFamily="34" charset="0"/>
              <a:buChar char="•"/>
            </a:pPr>
            <a:r>
              <a:rPr lang="en-US" sz="1800" dirty="0">
                <a:solidFill>
                  <a:schemeClr val="accent3">
                    <a:lumMod val="40000"/>
                    <a:lumOff val="60000"/>
                  </a:schemeClr>
                </a:solidFill>
              </a:rPr>
              <a:t>Low vapor specific volume</a:t>
            </a:r>
          </a:p>
          <a:p>
            <a:pPr marL="285750" indent="-285750">
              <a:buFont typeface="Arial" panose="020B0604020202020204" pitchFamily="34" charset="0"/>
              <a:buChar char="•"/>
            </a:pPr>
            <a:r>
              <a:rPr lang="en-US" sz="1800" dirty="0">
                <a:solidFill>
                  <a:schemeClr val="accent3">
                    <a:lumMod val="40000"/>
                    <a:lumOff val="60000"/>
                  </a:schemeClr>
                </a:solidFill>
              </a:rPr>
              <a:t>Compressor discharge temperature below 260°F</a:t>
            </a:r>
          </a:p>
          <a:p>
            <a:pPr marL="285750" indent="-285750">
              <a:buFont typeface="Arial" panose="020B0604020202020204" pitchFamily="34" charset="0"/>
              <a:buChar char="•"/>
            </a:pPr>
            <a:r>
              <a:rPr lang="en-US" sz="1800" dirty="0">
                <a:solidFill>
                  <a:schemeClr val="accent3">
                    <a:lumMod val="40000"/>
                    <a:lumOff val="60000"/>
                  </a:schemeClr>
                </a:solidFill>
              </a:rPr>
              <a:t>Evaporating pressure above atmospheric pressure</a:t>
            </a:r>
          </a:p>
          <a:p>
            <a:pPr marL="285750" indent="-285750">
              <a:buFont typeface="Arial" panose="020B0604020202020204" pitchFamily="34" charset="0"/>
              <a:buChar char="•"/>
            </a:pPr>
            <a:r>
              <a:rPr lang="en-US" sz="1800" dirty="0">
                <a:solidFill>
                  <a:schemeClr val="accent3">
                    <a:lumMod val="40000"/>
                    <a:lumOff val="60000"/>
                  </a:schemeClr>
                </a:solidFill>
              </a:rPr>
              <a:t>Condensing pressure below the critical pressure</a:t>
            </a:r>
          </a:p>
        </p:txBody>
      </p:sp>
    </p:spTree>
    <p:extLst>
      <p:ext uri="{BB962C8B-B14F-4D97-AF65-F5344CB8AC3E}">
        <p14:creationId xmlns:p14="http://schemas.microsoft.com/office/powerpoint/2010/main" val="23599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animEffect transition="in" filter="fade">
                                      <p:cBhvr>
                                        <p:cTn id="31" dur="500"/>
                                        <p:tgtEl>
                                          <p:spTgt spid="11">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animEffect transition="in" filter="fade">
                                      <p:cBhvr>
                                        <p:cTn id="34" dur="500"/>
                                        <p:tgtEl>
                                          <p:spTgt spid="11">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9" end="9"/>
                                            </p:txEl>
                                          </p:spTgt>
                                        </p:tgtEl>
                                        <p:attrNameLst>
                                          <p:attrName>style.visibility</p:attrName>
                                        </p:attrNameLst>
                                      </p:cBhvr>
                                      <p:to>
                                        <p:strVal val="visible"/>
                                      </p:to>
                                    </p:set>
                                    <p:animEffect transition="in" filter="fade">
                                      <p:cBhvr>
                                        <p:cTn id="37" dur="500"/>
                                        <p:tgtEl>
                                          <p:spTgt spid="11">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xEl>
                                              <p:pRg st="10" end="10"/>
                                            </p:txEl>
                                          </p:spTgt>
                                        </p:tgtEl>
                                        <p:attrNameLst>
                                          <p:attrName>style.visibility</p:attrName>
                                        </p:attrNameLst>
                                      </p:cBhvr>
                                      <p:to>
                                        <p:strVal val="visible"/>
                                      </p:to>
                                    </p:set>
                                    <p:animEffect transition="in" filter="fade">
                                      <p:cBhvr>
                                        <p:cTn id="40"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Same Cycle, Larger, Centrifugal vs. Screw Compressor, Water vs. Air Cooled</a:t>
            </a:r>
          </a:p>
        </p:txBody>
      </p:sp>
    </p:spTree>
    <p:extLst>
      <p:ext uri="{BB962C8B-B14F-4D97-AF65-F5344CB8AC3E}">
        <p14:creationId xmlns:p14="http://schemas.microsoft.com/office/powerpoint/2010/main" val="37731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p:cNvCxnSpPr/>
          <p:nvPr/>
        </p:nvCxnSpPr>
        <p:spPr>
          <a:xfrm flipH="1">
            <a:off x="5486401" y="2099328"/>
            <a:ext cx="101679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a:grpSpLocks noChangeAspect="1"/>
          </p:cNvGrpSpPr>
          <p:nvPr/>
        </p:nvGrpSpPr>
        <p:grpSpPr>
          <a:xfrm>
            <a:off x="7654126" y="1236154"/>
            <a:ext cx="834962" cy="914400"/>
            <a:chOff x="2759405" y="2981392"/>
            <a:chExt cx="1857991" cy="2034760"/>
          </a:xfrm>
        </p:grpSpPr>
        <p:sp>
          <p:nvSpPr>
            <p:cNvPr id="196" name="Freeform 195"/>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97" name="Oval 196"/>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8" name="Rectangle 197"/>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99" name="Group 198"/>
            <p:cNvGrpSpPr/>
            <p:nvPr/>
          </p:nvGrpSpPr>
          <p:grpSpPr>
            <a:xfrm>
              <a:off x="2873429" y="3327560"/>
              <a:ext cx="1430100" cy="1430100"/>
              <a:chOff x="2857281" y="3476040"/>
              <a:chExt cx="1430100" cy="1430100"/>
            </a:xfrm>
          </p:grpSpPr>
          <p:sp>
            <p:nvSpPr>
              <p:cNvPr id="203" name="Oval 202"/>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204" name="Oval 20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205" name="Group 47"/>
              <p:cNvGrpSpPr/>
              <p:nvPr/>
            </p:nvGrpSpPr>
            <p:grpSpPr>
              <a:xfrm rot="5400000" flipH="1">
                <a:off x="3451291" y="4019158"/>
                <a:ext cx="870227" cy="630634"/>
                <a:chOff x="6588124" y="776289"/>
                <a:chExt cx="1112837" cy="806448"/>
              </a:xfrm>
              <a:noFill/>
            </p:grpSpPr>
            <p:sp>
              <p:nvSpPr>
                <p:cNvPr id="214" name="Freeform 213"/>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5" name="Freeform 214"/>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6" name="Freeform 215"/>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206" name="Group 48"/>
              <p:cNvGrpSpPr/>
              <p:nvPr/>
            </p:nvGrpSpPr>
            <p:grpSpPr>
              <a:xfrm rot="16200000" flipH="1">
                <a:off x="2825621" y="3728668"/>
                <a:ext cx="870227" cy="630634"/>
                <a:chOff x="6588124" y="776289"/>
                <a:chExt cx="1112837" cy="806448"/>
              </a:xfrm>
              <a:noFill/>
            </p:grpSpPr>
            <p:sp>
              <p:nvSpPr>
                <p:cNvPr id="211" name="Freeform 21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2" name="Freeform 21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3" name="Freeform 21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07" name="Freeform 206"/>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8" name="Freeform 207"/>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9" name="Freeform 208"/>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0" name="Freeform 209"/>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200" name="Freeform 199"/>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202" name="Straight Connector 201"/>
            <p:cNvCxnSpPr>
              <a:stCxn id="197"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195" name="Straight Connector 194"/>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9"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4"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8"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 Typical Water Cooled Vapor Compression Cycle Chiller</a:t>
            </a:r>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5"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3915715" y="4832607"/>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296105" y="4542565"/>
            <a:ext cx="2309147" cy="1280160"/>
          </a:xfrm>
          <a:prstGeom prst="rect">
            <a:avLst/>
          </a:prstGeom>
          <a:gradFill flip="none" rotWithShape="1">
            <a:gsLst>
              <a:gs pos="15000">
                <a:srgbClr val="3333FF"/>
              </a:gs>
              <a:gs pos="75000">
                <a:srgbClr val="66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3782352" y="4543597"/>
            <a:ext cx="1035785" cy="1227003"/>
          </a:xfrm>
          <a:prstGeom prst="arc">
            <a:avLst>
              <a:gd name="adj1" fmla="val 10800000"/>
              <a:gd name="adj2" fmla="val 0"/>
            </a:avLst>
          </a:prstGeom>
          <a:gradFill flip="none" rotWithShape="1">
            <a:gsLst>
              <a:gs pos="15000">
                <a:srgbClr val="3333FF"/>
              </a:gs>
              <a:gs pos="75000">
                <a:srgbClr val="66FFFF"/>
              </a:gs>
            </a:gsLst>
            <a:lin ang="10800000" scaled="1"/>
            <a:tileRect/>
          </a:gradFill>
          <a:ln w="254000" cap="rnd">
            <a:gradFill flip="none" rotWithShape="1">
              <a:gsLst>
                <a:gs pos="15000">
                  <a:srgbClr val="3333FF"/>
                </a:gs>
                <a:gs pos="75000">
                  <a:srgbClr val="66FFFF"/>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a:spLocks noChangeAspect="1"/>
          </p:cNvSpPr>
          <p:nvPr/>
        </p:nvSpPr>
        <p:spPr>
          <a:xfrm rot="10800000">
            <a:off x="4165286"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6"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7"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rgbClr val="008FFF"/>
          </a:solidFill>
          <a:ln>
            <a:solidFill>
              <a:srgbClr val="008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9"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700" y="5586718"/>
            <a:ext cx="2363160" cy="0"/>
          </a:xfrm>
          <a:prstGeom prst="line">
            <a:avLst/>
          </a:prstGeom>
          <a:ln w="127000" cap="rnd">
            <a:gradFill flip="none" rotWithShape="1">
              <a:gsLst>
                <a:gs pos="0">
                  <a:srgbClr val="3333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7" y="4742973"/>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rgbClr val="008F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2" y="5034862"/>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8"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6" y="4525325"/>
            <a:ext cx="0" cy="1723075"/>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10" y="6244142"/>
            <a:ext cx="1269817" cy="0"/>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5" y="5705051"/>
            <a:ext cx="0" cy="550666"/>
          </a:xfrm>
          <a:prstGeom prst="line">
            <a:avLst/>
          </a:prstGeom>
          <a:ln w="1714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58904"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5" y="2876718"/>
            <a:ext cx="3966357"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3" y="2876718"/>
            <a:ext cx="3962398"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173585" y="2876718"/>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H="1">
            <a:off x="6173585" y="2876718"/>
            <a:ext cx="1458904" cy="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5192195" y="2097012"/>
            <a:ext cx="33300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194572" y="2096987"/>
            <a:ext cx="307707"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503067" y="2099303"/>
            <a:ext cx="980300"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rgbClr val="99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rgbClr val="008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304" name="Freeform 303"/>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30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2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Your Hand At Identifying the Parts (Answers Follow)</a:t>
            </a:r>
          </a:p>
        </p:txBody>
      </p:sp>
    </p:spTree>
    <p:extLst>
      <p:ext uri="{BB962C8B-B14F-4D97-AF65-F5344CB8AC3E}">
        <p14:creationId xmlns:p14="http://schemas.microsoft.com/office/powerpoint/2010/main" val="262572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7 ?</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9 ?</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8 ?</a:t>
            </a:r>
          </a:p>
        </p:txBody>
      </p:sp>
      <p:sp>
        <p:nvSpPr>
          <p:cNvPr id="10" name="TextBox 9"/>
          <p:cNvSpPr txBox="1"/>
          <p:nvPr/>
        </p:nvSpPr>
        <p:spPr>
          <a:xfrm>
            <a:off x="3793660" y="1482763"/>
            <a:ext cx="1556679" cy="369332"/>
          </a:xfrm>
          <a:prstGeom prst="rect">
            <a:avLst/>
          </a:prstGeom>
          <a:noFill/>
        </p:spPr>
        <p:txBody>
          <a:bodyPr wrap="square" rtlCol="0">
            <a:spAutoFit/>
          </a:bodyPr>
          <a:lstStyle/>
          <a:p>
            <a:pPr algn="ctr"/>
            <a:r>
              <a:rPr lang="en-US" dirty="0">
                <a:solidFill>
                  <a:schemeClr val="bg1"/>
                </a:solidFill>
              </a:rPr>
              <a:t>2 ?</a:t>
            </a:r>
          </a:p>
        </p:txBody>
      </p:sp>
      <p:sp>
        <p:nvSpPr>
          <p:cNvPr id="11" name="TextBox 10"/>
          <p:cNvSpPr txBox="1"/>
          <p:nvPr/>
        </p:nvSpPr>
        <p:spPr>
          <a:xfrm>
            <a:off x="2481942" y="1724074"/>
            <a:ext cx="943621" cy="369332"/>
          </a:xfrm>
          <a:prstGeom prst="rect">
            <a:avLst/>
          </a:prstGeom>
          <a:noFill/>
        </p:spPr>
        <p:txBody>
          <a:bodyPr wrap="square" rtlCol="0">
            <a:spAutoFit/>
          </a:bodyPr>
          <a:lstStyle/>
          <a:p>
            <a:pPr algn="ctr"/>
            <a:r>
              <a:rPr lang="en-US" dirty="0">
                <a:solidFill>
                  <a:schemeClr val="bg1"/>
                </a:solidFill>
              </a:rPr>
              <a:t>1 ?</a:t>
            </a:r>
          </a:p>
        </p:txBody>
      </p:sp>
      <p:sp>
        <p:nvSpPr>
          <p:cNvPr id="12" name="TextBox 11"/>
          <p:cNvSpPr txBox="1"/>
          <p:nvPr/>
        </p:nvSpPr>
        <p:spPr>
          <a:xfrm>
            <a:off x="6806507" y="2566939"/>
            <a:ext cx="943621" cy="369332"/>
          </a:xfrm>
          <a:prstGeom prst="rect">
            <a:avLst/>
          </a:prstGeom>
          <a:noFill/>
        </p:spPr>
        <p:txBody>
          <a:bodyPr wrap="square" rtlCol="0">
            <a:spAutoFit/>
          </a:bodyPr>
          <a:lstStyle/>
          <a:p>
            <a:pPr algn="ctr"/>
            <a:r>
              <a:rPr lang="en-US" dirty="0">
                <a:solidFill>
                  <a:schemeClr val="bg1"/>
                </a:solidFill>
              </a:rPr>
              <a:t>6 ?</a:t>
            </a:r>
          </a:p>
        </p:txBody>
      </p:sp>
      <p:sp>
        <p:nvSpPr>
          <p:cNvPr id="13" name="TextBox 12"/>
          <p:cNvSpPr txBox="1"/>
          <p:nvPr/>
        </p:nvSpPr>
        <p:spPr>
          <a:xfrm>
            <a:off x="5724750" y="1878067"/>
            <a:ext cx="1081757" cy="369332"/>
          </a:xfrm>
          <a:prstGeom prst="rect">
            <a:avLst/>
          </a:prstGeom>
          <a:noFill/>
        </p:spPr>
        <p:txBody>
          <a:bodyPr wrap="square" rtlCol="0">
            <a:spAutoFit/>
          </a:bodyPr>
          <a:lstStyle/>
          <a:p>
            <a:pPr algn="ctr"/>
            <a:r>
              <a:rPr lang="en-US" dirty="0">
                <a:solidFill>
                  <a:schemeClr val="bg1"/>
                </a:solidFill>
              </a:rPr>
              <a:t>5 ?</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3 ?</a:t>
            </a:r>
          </a:p>
        </p:txBody>
      </p:sp>
      <p:sp>
        <p:nvSpPr>
          <p:cNvPr id="15" name="TextBox 14"/>
          <p:cNvSpPr txBox="1"/>
          <p:nvPr/>
        </p:nvSpPr>
        <p:spPr>
          <a:xfrm>
            <a:off x="1981200" y="2782669"/>
            <a:ext cx="1582153" cy="369332"/>
          </a:xfrm>
          <a:prstGeom prst="rect">
            <a:avLst/>
          </a:prstGeom>
          <a:noFill/>
        </p:spPr>
        <p:txBody>
          <a:bodyPr wrap="square" rtlCol="0">
            <a:spAutoFit/>
          </a:bodyPr>
          <a:lstStyle/>
          <a:p>
            <a:pPr algn="ctr"/>
            <a:r>
              <a:rPr lang="en-US" dirty="0">
                <a:solidFill>
                  <a:schemeClr val="bg1"/>
                </a:solidFill>
              </a:rPr>
              <a:t>4 ?</a:t>
            </a:r>
          </a:p>
        </p:txBody>
      </p:sp>
    </p:spTree>
    <p:extLst>
      <p:ext uri="{BB962C8B-B14F-4D97-AF65-F5344CB8AC3E}">
        <p14:creationId xmlns:p14="http://schemas.microsoft.com/office/powerpoint/2010/main" val="88417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Economizer</a:t>
            </a:r>
          </a:p>
        </p:txBody>
      </p:sp>
      <p:sp>
        <p:nvSpPr>
          <p:cNvPr id="10" name="TextBox 9"/>
          <p:cNvSpPr txBox="1"/>
          <p:nvPr/>
        </p:nvSpPr>
        <p:spPr>
          <a:xfrm>
            <a:off x="3793660" y="1447075"/>
            <a:ext cx="1556679" cy="923330"/>
          </a:xfrm>
          <a:prstGeom prst="rect">
            <a:avLst/>
          </a:prstGeom>
          <a:noFill/>
        </p:spPr>
        <p:txBody>
          <a:bodyPr wrap="square" rtlCol="0">
            <a:spAutoFit/>
          </a:bodyPr>
          <a:lstStyle/>
          <a:p>
            <a:pPr algn="ctr"/>
            <a:r>
              <a:rPr lang="en-US" dirty="0">
                <a:solidFill>
                  <a:schemeClr val="bg1"/>
                </a:solidFill>
              </a:rPr>
              <a:t>Three Stage Centrifugal Compressor</a:t>
            </a:r>
          </a:p>
        </p:txBody>
      </p:sp>
      <p:sp>
        <p:nvSpPr>
          <p:cNvPr id="11" name="TextBox 10"/>
          <p:cNvSpPr txBox="1"/>
          <p:nvPr/>
        </p:nvSpPr>
        <p:spPr>
          <a:xfrm>
            <a:off x="2481943" y="1724074"/>
            <a:ext cx="943621" cy="369332"/>
          </a:xfrm>
          <a:prstGeom prst="rect">
            <a:avLst/>
          </a:prstGeom>
          <a:noFill/>
        </p:spPr>
        <p:txBody>
          <a:bodyPr wrap="square" rtlCol="0">
            <a:spAutoFit/>
          </a:bodyPr>
          <a:lstStyle/>
          <a:p>
            <a:pPr algn="ctr"/>
            <a:r>
              <a:rPr lang="en-US" dirty="0">
                <a:solidFill>
                  <a:schemeClr val="bg1"/>
                </a:solidFill>
              </a:rPr>
              <a:t>Motor</a:t>
            </a:r>
          </a:p>
        </p:txBody>
      </p:sp>
      <p:sp>
        <p:nvSpPr>
          <p:cNvPr id="12" name="TextBox 11"/>
          <p:cNvSpPr txBox="1"/>
          <p:nvPr/>
        </p:nvSpPr>
        <p:spPr>
          <a:xfrm>
            <a:off x="6806507" y="2566939"/>
            <a:ext cx="943621" cy="646331"/>
          </a:xfrm>
          <a:prstGeom prst="rect">
            <a:avLst/>
          </a:prstGeom>
          <a:noFill/>
        </p:spPr>
        <p:txBody>
          <a:bodyPr wrap="square" rtlCol="0">
            <a:spAutoFit/>
          </a:bodyPr>
          <a:lstStyle/>
          <a:p>
            <a:pPr algn="ctr"/>
            <a:r>
              <a:rPr lang="en-US" dirty="0">
                <a:solidFill>
                  <a:schemeClr val="bg1"/>
                </a:solidFill>
              </a:rPr>
              <a:t>Purge Pump</a:t>
            </a:r>
          </a:p>
        </p:txBody>
      </p:sp>
      <p:sp>
        <p:nvSpPr>
          <p:cNvPr id="13" name="TextBox 12"/>
          <p:cNvSpPr txBox="1"/>
          <p:nvPr/>
        </p:nvSpPr>
        <p:spPr>
          <a:xfrm>
            <a:off x="5724750" y="1878067"/>
            <a:ext cx="1081757" cy="646331"/>
          </a:xfrm>
          <a:prstGeom prst="rect">
            <a:avLst/>
          </a:prstGeom>
          <a:noFill/>
        </p:spPr>
        <p:txBody>
          <a:bodyPr wrap="square" rtlCol="0">
            <a:spAutoFit/>
          </a:bodyPr>
          <a:lstStyle/>
          <a:p>
            <a:pPr algn="ctr"/>
            <a:r>
              <a:rPr lang="en-US" dirty="0">
                <a:solidFill>
                  <a:schemeClr val="bg1"/>
                </a:solidFill>
              </a:rPr>
              <a:t>Suction Elbow</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Controls</a:t>
            </a:r>
          </a:p>
        </p:txBody>
      </p:sp>
      <p:sp>
        <p:nvSpPr>
          <p:cNvPr id="15" name="TextBox 14"/>
          <p:cNvSpPr txBox="1"/>
          <p:nvPr/>
        </p:nvSpPr>
        <p:spPr>
          <a:xfrm>
            <a:off x="1981200" y="2782669"/>
            <a:ext cx="1582153" cy="646331"/>
          </a:xfrm>
          <a:prstGeom prst="rect">
            <a:avLst/>
          </a:prstGeom>
          <a:noFill/>
        </p:spPr>
        <p:txBody>
          <a:bodyPr wrap="square" rtlCol="0">
            <a:spAutoFit/>
          </a:bodyPr>
          <a:lstStyle/>
          <a:p>
            <a:pPr algn="ctr"/>
            <a:r>
              <a:rPr lang="en-US" dirty="0">
                <a:solidFill>
                  <a:schemeClr val="bg1"/>
                </a:solidFill>
              </a:rPr>
              <a:t>Lubrication System</a:t>
            </a:r>
          </a:p>
        </p:txBody>
      </p:sp>
    </p:spTree>
    <p:extLst>
      <p:ext uri="{BB962C8B-B14F-4D97-AF65-F5344CB8AC3E}">
        <p14:creationId xmlns:p14="http://schemas.microsoft.com/office/powerpoint/2010/main" val="34502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Sellers\Documents\Technical Pictures\CTAC\Chiller\DSCF4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r"/>
            <a:r>
              <a:rPr lang="en-US" dirty="0"/>
              <a:t>Inside the Condenser</a:t>
            </a:r>
          </a:p>
        </p:txBody>
      </p:sp>
      <p:sp>
        <p:nvSpPr>
          <p:cNvPr id="6" name="TextBox 5"/>
          <p:cNvSpPr txBox="1"/>
          <p:nvPr/>
        </p:nvSpPr>
        <p:spPr>
          <a:xfrm>
            <a:off x="7389497" y="4356750"/>
            <a:ext cx="1556679" cy="923330"/>
          </a:xfrm>
          <a:prstGeom prst="rect">
            <a:avLst/>
          </a:prstGeom>
          <a:noFill/>
        </p:spPr>
        <p:txBody>
          <a:bodyPr wrap="square" rtlCol="0">
            <a:spAutoFit/>
          </a:bodyPr>
          <a:lstStyle/>
          <a:p>
            <a:pPr algn="ctr"/>
            <a:r>
              <a:rPr lang="en-US" dirty="0">
                <a:solidFill>
                  <a:schemeClr val="bg1"/>
                </a:solidFill>
              </a:rPr>
              <a:t>Water Box;  Marine Head Type</a:t>
            </a:r>
          </a:p>
        </p:txBody>
      </p:sp>
      <p:sp>
        <p:nvSpPr>
          <p:cNvPr id="7" name="TextBox 6"/>
          <p:cNvSpPr txBox="1"/>
          <p:nvPr/>
        </p:nvSpPr>
        <p:spPr>
          <a:xfrm>
            <a:off x="5080937" y="3526199"/>
            <a:ext cx="1556679" cy="369332"/>
          </a:xfrm>
          <a:prstGeom prst="rect">
            <a:avLst/>
          </a:prstGeom>
          <a:noFill/>
        </p:spPr>
        <p:txBody>
          <a:bodyPr wrap="square" rtlCol="0">
            <a:spAutoFit/>
          </a:bodyPr>
          <a:lstStyle/>
          <a:p>
            <a:pPr algn="ctr"/>
            <a:r>
              <a:rPr lang="en-US" dirty="0">
                <a:solidFill>
                  <a:schemeClr val="bg1"/>
                </a:solidFill>
              </a:rPr>
              <a:t>Tube Sheet</a:t>
            </a:r>
          </a:p>
        </p:txBody>
      </p:sp>
      <p:sp>
        <p:nvSpPr>
          <p:cNvPr id="8" name="TextBox 7"/>
          <p:cNvSpPr txBox="1"/>
          <p:nvPr/>
        </p:nvSpPr>
        <p:spPr>
          <a:xfrm>
            <a:off x="2620766" y="2204362"/>
            <a:ext cx="1556679" cy="369332"/>
          </a:xfrm>
          <a:prstGeom prst="rect">
            <a:avLst/>
          </a:prstGeom>
          <a:noFill/>
        </p:spPr>
        <p:txBody>
          <a:bodyPr wrap="square" rtlCol="0">
            <a:spAutoFit/>
          </a:bodyPr>
          <a:lstStyle/>
          <a:p>
            <a:pPr algn="ctr"/>
            <a:r>
              <a:rPr lang="en-US" dirty="0">
                <a:solidFill>
                  <a:schemeClr val="bg1"/>
                </a:solidFill>
              </a:rPr>
              <a:t>Tubes</a:t>
            </a:r>
          </a:p>
        </p:txBody>
      </p:sp>
      <p:sp>
        <p:nvSpPr>
          <p:cNvPr id="9" name="TextBox 8"/>
          <p:cNvSpPr txBox="1"/>
          <p:nvPr/>
        </p:nvSpPr>
        <p:spPr>
          <a:xfrm>
            <a:off x="6841660" y="1321064"/>
            <a:ext cx="1556679" cy="646331"/>
          </a:xfrm>
          <a:prstGeom prst="rect">
            <a:avLst/>
          </a:prstGeom>
          <a:noFill/>
        </p:spPr>
        <p:txBody>
          <a:bodyPr wrap="square" rtlCol="0">
            <a:spAutoFit/>
          </a:bodyPr>
          <a:lstStyle/>
          <a:p>
            <a:pPr algn="ctr"/>
            <a:r>
              <a:rPr lang="en-US" dirty="0">
                <a:solidFill>
                  <a:schemeClr val="bg1"/>
                </a:solidFill>
              </a:rPr>
              <a:t>Temperature Sensor</a:t>
            </a:r>
          </a:p>
        </p:txBody>
      </p:sp>
      <p:sp>
        <p:nvSpPr>
          <p:cNvPr id="10" name="TextBox 9"/>
          <p:cNvSpPr txBox="1"/>
          <p:nvPr/>
        </p:nvSpPr>
        <p:spPr>
          <a:xfrm>
            <a:off x="6637616" y="2573694"/>
            <a:ext cx="1144995" cy="646331"/>
          </a:xfrm>
          <a:prstGeom prst="rect">
            <a:avLst/>
          </a:prstGeom>
          <a:noFill/>
        </p:spPr>
        <p:txBody>
          <a:bodyPr wrap="square" rtlCol="0">
            <a:spAutoFit/>
          </a:bodyPr>
          <a:lstStyle/>
          <a:p>
            <a:pPr algn="ctr"/>
            <a:r>
              <a:rPr lang="en-US" dirty="0">
                <a:solidFill>
                  <a:schemeClr val="bg1"/>
                </a:solidFill>
              </a:rPr>
              <a:t>Baffle Plate</a:t>
            </a:r>
          </a:p>
        </p:txBody>
      </p:sp>
    </p:spTree>
    <p:extLst>
      <p:ext uri="{BB962C8B-B14F-4D97-AF65-F5344CB8AC3E}">
        <p14:creationId xmlns:p14="http://schemas.microsoft.com/office/powerpoint/2010/main" val="108613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Sellers\Documents\Technical Pictures\CTAC\Chiller\DSCF49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5359822"/>
            <a:ext cx="3825551" cy="1143000"/>
          </a:xfrm>
        </p:spPr>
        <p:txBody>
          <a:bodyPr/>
          <a:lstStyle/>
          <a:p>
            <a:r>
              <a:rPr lang="en-US" dirty="0"/>
              <a:t>Inside the Evaporator</a:t>
            </a:r>
          </a:p>
        </p:txBody>
      </p:sp>
      <p:sp>
        <p:nvSpPr>
          <p:cNvPr id="6" name="TextBox 5"/>
          <p:cNvSpPr txBox="1"/>
          <p:nvPr/>
        </p:nvSpPr>
        <p:spPr>
          <a:xfrm>
            <a:off x="1432668" y="1930665"/>
            <a:ext cx="1556679" cy="369332"/>
          </a:xfrm>
          <a:prstGeom prst="rect">
            <a:avLst/>
          </a:prstGeom>
          <a:noFill/>
        </p:spPr>
        <p:txBody>
          <a:bodyPr wrap="square" rtlCol="0">
            <a:spAutoFit/>
          </a:bodyPr>
          <a:lstStyle/>
          <a:p>
            <a:pPr algn="ctr"/>
            <a:r>
              <a:rPr lang="en-US" dirty="0">
                <a:solidFill>
                  <a:schemeClr val="bg1"/>
                </a:solidFill>
              </a:rPr>
              <a:t>Eliminators</a:t>
            </a:r>
          </a:p>
        </p:txBody>
      </p:sp>
      <p:sp>
        <p:nvSpPr>
          <p:cNvPr id="7" name="TextBox 6"/>
          <p:cNvSpPr txBox="1"/>
          <p:nvPr/>
        </p:nvSpPr>
        <p:spPr>
          <a:xfrm>
            <a:off x="2508799" y="394224"/>
            <a:ext cx="1556679" cy="646331"/>
          </a:xfrm>
          <a:prstGeom prst="rect">
            <a:avLst/>
          </a:prstGeom>
          <a:noFill/>
        </p:spPr>
        <p:txBody>
          <a:bodyPr wrap="square" rtlCol="0">
            <a:spAutoFit/>
          </a:bodyPr>
          <a:lstStyle/>
          <a:p>
            <a:pPr algn="ctr"/>
            <a:r>
              <a:rPr lang="en-US" dirty="0"/>
              <a:t>Oil Sump and Pump</a:t>
            </a:r>
          </a:p>
        </p:txBody>
      </p:sp>
    </p:spTree>
    <p:extLst>
      <p:ext uri="{BB962C8B-B14F-4D97-AF65-F5344CB8AC3E}">
        <p14:creationId xmlns:p14="http://schemas.microsoft.com/office/powerpoint/2010/main" val="346351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CTAC\Chiller\DSCF4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Inside the 3 Stage Compressor</a:t>
            </a:r>
          </a:p>
        </p:txBody>
      </p:sp>
    </p:spTree>
    <p:extLst>
      <p:ext uri="{BB962C8B-B14F-4D97-AF65-F5344CB8AC3E}">
        <p14:creationId xmlns:p14="http://schemas.microsoft.com/office/powerpoint/2010/main" val="26967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Sellers\Documents\Technical Pictures\CTAC\Chiller\DSCF49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2676" y="5983069"/>
            <a:ext cx="1904581" cy="646331"/>
          </a:xfrm>
          <a:prstGeom prst="rect">
            <a:avLst/>
          </a:prstGeom>
          <a:noFill/>
        </p:spPr>
        <p:txBody>
          <a:bodyPr wrap="square" rtlCol="0">
            <a:spAutoFit/>
          </a:bodyPr>
          <a:lstStyle/>
          <a:p>
            <a:pPr algn="ctr"/>
            <a:r>
              <a:rPr lang="en-US" dirty="0">
                <a:solidFill>
                  <a:schemeClr val="bg1"/>
                </a:solidFill>
              </a:rPr>
              <a:t>Impeller (One per Stage)</a:t>
            </a:r>
          </a:p>
        </p:txBody>
      </p:sp>
      <p:sp>
        <p:nvSpPr>
          <p:cNvPr id="6" name="TextBox 5"/>
          <p:cNvSpPr txBox="1"/>
          <p:nvPr/>
        </p:nvSpPr>
        <p:spPr>
          <a:xfrm>
            <a:off x="6848670" y="0"/>
            <a:ext cx="1759388" cy="646331"/>
          </a:xfrm>
          <a:prstGeom prst="rect">
            <a:avLst/>
          </a:prstGeom>
          <a:noFill/>
        </p:spPr>
        <p:txBody>
          <a:bodyPr wrap="square" rtlCol="0">
            <a:spAutoFit/>
          </a:bodyPr>
          <a:lstStyle/>
          <a:p>
            <a:pPr algn="ctr"/>
            <a:r>
              <a:rPr lang="en-US" dirty="0">
                <a:solidFill>
                  <a:schemeClr val="bg1"/>
                </a:solidFill>
              </a:rPr>
              <a:t>Diffuser (One per Stage)</a:t>
            </a:r>
          </a:p>
        </p:txBody>
      </p:sp>
      <p:cxnSp>
        <p:nvCxnSpPr>
          <p:cNvPr id="9" name="Straight Arrow Connector 8"/>
          <p:cNvCxnSpPr>
            <a:endCxn id="6" idx="1"/>
          </p:cNvCxnSpPr>
          <p:nvPr/>
        </p:nvCxnSpPr>
        <p:spPr>
          <a:xfrm flipV="1">
            <a:off x="5673012" y="323166"/>
            <a:ext cx="1175658" cy="619136"/>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5" idx="3"/>
          </p:cNvCxnSpPr>
          <p:nvPr/>
        </p:nvCxnSpPr>
        <p:spPr>
          <a:xfrm flipH="1">
            <a:off x="2547257" y="4982547"/>
            <a:ext cx="1754155" cy="132368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1689" y="323165"/>
            <a:ext cx="2021633" cy="646331"/>
          </a:xfrm>
          <a:prstGeom prst="rect">
            <a:avLst/>
          </a:prstGeom>
          <a:noFill/>
        </p:spPr>
        <p:txBody>
          <a:bodyPr wrap="square" rtlCol="0">
            <a:spAutoFit/>
          </a:bodyPr>
          <a:lstStyle/>
          <a:p>
            <a:pPr algn="ctr"/>
            <a:r>
              <a:rPr lang="en-US" dirty="0">
                <a:solidFill>
                  <a:schemeClr val="bg1"/>
                </a:solidFill>
              </a:rPr>
              <a:t>Inlet Vane Linkage System</a:t>
            </a:r>
          </a:p>
        </p:txBody>
      </p:sp>
      <p:cxnSp>
        <p:nvCxnSpPr>
          <p:cNvPr id="19" name="Straight Arrow Connector 18"/>
          <p:cNvCxnSpPr>
            <a:endCxn id="18" idx="2"/>
          </p:cNvCxnSpPr>
          <p:nvPr/>
        </p:nvCxnSpPr>
        <p:spPr>
          <a:xfrm flipV="1">
            <a:off x="951722" y="969496"/>
            <a:ext cx="360784" cy="196964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187660" y="942302"/>
            <a:ext cx="1827547" cy="3347229"/>
          </a:xfrm>
          <a:custGeom>
            <a:avLst/>
            <a:gdLst>
              <a:gd name="connsiteX0" fmla="*/ 1605 w 1964534"/>
              <a:gd name="connsiteY0" fmla="*/ 1479245 h 3370162"/>
              <a:gd name="connsiteX1" fmla="*/ 38928 w 1964534"/>
              <a:gd name="connsiteY1" fmla="*/ 228943 h 3370162"/>
              <a:gd name="connsiteX2" fmla="*/ 262863 w 1964534"/>
              <a:gd name="connsiteY2" fmla="*/ 23670 h 3370162"/>
              <a:gd name="connsiteX3" fmla="*/ 430814 w 1964534"/>
              <a:gd name="connsiteY3" fmla="*/ 247605 h 3370162"/>
              <a:gd name="connsiteX4" fmla="*/ 374830 w 1964534"/>
              <a:gd name="connsiteY4" fmla="*/ 2179041 h 3370162"/>
              <a:gd name="connsiteX5" fmla="*/ 440144 w 1964534"/>
              <a:gd name="connsiteY5" fmla="*/ 2925490 h 3370162"/>
              <a:gd name="connsiteX6" fmla="*/ 971989 w 1964534"/>
              <a:gd name="connsiteY6" fmla="*/ 3354698 h 3370162"/>
              <a:gd name="connsiteX7" fmla="*/ 1522495 w 1964534"/>
              <a:gd name="connsiteY7" fmla="*/ 3168086 h 3370162"/>
              <a:gd name="connsiteX8" fmla="*/ 1942373 w 1964534"/>
              <a:gd name="connsiteY8" fmla="*/ 2179041 h 3370162"/>
              <a:gd name="connsiteX9" fmla="*/ 1905050 w 1964534"/>
              <a:gd name="connsiteY9" fmla="*/ 891417 h 3370162"/>
              <a:gd name="connsiteX0" fmla="*/ 1605 w 1905406"/>
              <a:gd name="connsiteY0" fmla="*/ 1479245 h 3370589"/>
              <a:gd name="connsiteX1" fmla="*/ 38928 w 1905406"/>
              <a:gd name="connsiteY1" fmla="*/ 228943 h 3370589"/>
              <a:gd name="connsiteX2" fmla="*/ 262863 w 1905406"/>
              <a:gd name="connsiteY2" fmla="*/ 23670 h 3370589"/>
              <a:gd name="connsiteX3" fmla="*/ 430814 w 1905406"/>
              <a:gd name="connsiteY3" fmla="*/ 247605 h 3370589"/>
              <a:gd name="connsiteX4" fmla="*/ 374830 w 1905406"/>
              <a:gd name="connsiteY4" fmla="*/ 2179041 h 3370589"/>
              <a:gd name="connsiteX5" fmla="*/ 440144 w 1905406"/>
              <a:gd name="connsiteY5" fmla="*/ 2925490 h 3370589"/>
              <a:gd name="connsiteX6" fmla="*/ 971989 w 1905406"/>
              <a:gd name="connsiteY6" fmla="*/ 3354698 h 3370589"/>
              <a:gd name="connsiteX7" fmla="*/ 1522495 w 1905406"/>
              <a:gd name="connsiteY7" fmla="*/ 3168086 h 3370589"/>
              <a:gd name="connsiteX8" fmla="*/ 1727769 w 1905406"/>
              <a:gd name="connsiteY8" fmla="*/ 2160380 h 3370589"/>
              <a:gd name="connsiteX9" fmla="*/ 1905050 w 1905406"/>
              <a:gd name="connsiteY9" fmla="*/ 891417 h 3370589"/>
              <a:gd name="connsiteX0" fmla="*/ 1605 w 1821860"/>
              <a:gd name="connsiteY0" fmla="*/ 1479245 h 3370589"/>
              <a:gd name="connsiteX1" fmla="*/ 38928 w 1821860"/>
              <a:gd name="connsiteY1" fmla="*/ 228943 h 3370589"/>
              <a:gd name="connsiteX2" fmla="*/ 262863 w 1821860"/>
              <a:gd name="connsiteY2" fmla="*/ 23670 h 3370589"/>
              <a:gd name="connsiteX3" fmla="*/ 430814 w 1821860"/>
              <a:gd name="connsiteY3" fmla="*/ 247605 h 3370589"/>
              <a:gd name="connsiteX4" fmla="*/ 374830 w 1821860"/>
              <a:gd name="connsiteY4" fmla="*/ 2179041 h 3370589"/>
              <a:gd name="connsiteX5" fmla="*/ 440144 w 1821860"/>
              <a:gd name="connsiteY5" fmla="*/ 2925490 h 3370589"/>
              <a:gd name="connsiteX6" fmla="*/ 971989 w 1821860"/>
              <a:gd name="connsiteY6" fmla="*/ 3354698 h 3370589"/>
              <a:gd name="connsiteX7" fmla="*/ 1522495 w 1821860"/>
              <a:gd name="connsiteY7" fmla="*/ 3168086 h 3370589"/>
              <a:gd name="connsiteX8" fmla="*/ 1727769 w 1821860"/>
              <a:gd name="connsiteY8" fmla="*/ 2160380 h 3370589"/>
              <a:gd name="connsiteX9" fmla="*/ 1821075 w 1821860"/>
              <a:gd name="connsiteY9" fmla="*/ 872756 h 3370589"/>
              <a:gd name="connsiteX0" fmla="*/ 1605 w 1828992"/>
              <a:gd name="connsiteY0" fmla="*/ 1479245 h 3370808"/>
              <a:gd name="connsiteX1" fmla="*/ 38928 w 1828992"/>
              <a:gd name="connsiteY1" fmla="*/ 228943 h 3370808"/>
              <a:gd name="connsiteX2" fmla="*/ 262863 w 1828992"/>
              <a:gd name="connsiteY2" fmla="*/ 23670 h 3370808"/>
              <a:gd name="connsiteX3" fmla="*/ 430814 w 1828992"/>
              <a:gd name="connsiteY3" fmla="*/ 247605 h 3370808"/>
              <a:gd name="connsiteX4" fmla="*/ 374830 w 1828992"/>
              <a:gd name="connsiteY4" fmla="*/ 2179041 h 3370808"/>
              <a:gd name="connsiteX5" fmla="*/ 440144 w 1828992"/>
              <a:gd name="connsiteY5" fmla="*/ 2925490 h 3370808"/>
              <a:gd name="connsiteX6" fmla="*/ 971989 w 1828992"/>
              <a:gd name="connsiteY6" fmla="*/ 3354698 h 3370808"/>
              <a:gd name="connsiteX7" fmla="*/ 1522495 w 1828992"/>
              <a:gd name="connsiteY7" fmla="*/ 3168086 h 3370808"/>
              <a:gd name="connsiteX8" fmla="*/ 1793083 w 1828992"/>
              <a:gd name="connsiteY8" fmla="*/ 2151050 h 3370808"/>
              <a:gd name="connsiteX9" fmla="*/ 1821075 w 1828992"/>
              <a:gd name="connsiteY9" fmla="*/ 872756 h 3370808"/>
              <a:gd name="connsiteX0" fmla="*/ 1605 w 1828992"/>
              <a:gd name="connsiteY0" fmla="*/ 1479081 h 3370644"/>
              <a:gd name="connsiteX1" fmla="*/ 38928 w 1828992"/>
              <a:gd name="connsiteY1" fmla="*/ 228779 h 3370644"/>
              <a:gd name="connsiteX2" fmla="*/ 262863 w 1828992"/>
              <a:gd name="connsiteY2" fmla="*/ 23506 h 3370644"/>
              <a:gd name="connsiteX3" fmla="*/ 430814 w 1828992"/>
              <a:gd name="connsiteY3" fmla="*/ 247441 h 3370644"/>
              <a:gd name="connsiteX4" fmla="*/ 374830 w 1828992"/>
              <a:gd name="connsiteY4" fmla="*/ 2178877 h 3370644"/>
              <a:gd name="connsiteX5" fmla="*/ 440144 w 1828992"/>
              <a:gd name="connsiteY5" fmla="*/ 2925326 h 3370644"/>
              <a:gd name="connsiteX6" fmla="*/ 971989 w 1828992"/>
              <a:gd name="connsiteY6" fmla="*/ 3354534 h 3370644"/>
              <a:gd name="connsiteX7" fmla="*/ 1522495 w 1828992"/>
              <a:gd name="connsiteY7" fmla="*/ 3167922 h 3370644"/>
              <a:gd name="connsiteX8" fmla="*/ 1793083 w 1828992"/>
              <a:gd name="connsiteY8" fmla="*/ 2150886 h 3370644"/>
              <a:gd name="connsiteX9" fmla="*/ 1821075 w 1828992"/>
              <a:gd name="connsiteY9" fmla="*/ 872592 h 3370644"/>
              <a:gd name="connsiteX0" fmla="*/ 1605 w 1828992"/>
              <a:gd name="connsiteY0" fmla="*/ 1487102 h 3378665"/>
              <a:gd name="connsiteX1" fmla="*/ 38928 w 1828992"/>
              <a:gd name="connsiteY1" fmla="*/ 236800 h 3378665"/>
              <a:gd name="connsiteX2" fmla="*/ 262863 w 1828992"/>
              <a:gd name="connsiteY2" fmla="*/ 31527 h 3378665"/>
              <a:gd name="connsiteX3" fmla="*/ 430814 w 1828992"/>
              <a:gd name="connsiteY3" fmla="*/ 255462 h 3378665"/>
              <a:gd name="connsiteX4" fmla="*/ 374830 w 1828992"/>
              <a:gd name="connsiteY4" fmla="*/ 2186898 h 3378665"/>
              <a:gd name="connsiteX5" fmla="*/ 440144 w 1828992"/>
              <a:gd name="connsiteY5" fmla="*/ 2933347 h 3378665"/>
              <a:gd name="connsiteX6" fmla="*/ 971989 w 1828992"/>
              <a:gd name="connsiteY6" fmla="*/ 3362555 h 3378665"/>
              <a:gd name="connsiteX7" fmla="*/ 1522495 w 1828992"/>
              <a:gd name="connsiteY7" fmla="*/ 3175943 h 3378665"/>
              <a:gd name="connsiteX8" fmla="*/ 1793083 w 1828992"/>
              <a:gd name="connsiteY8" fmla="*/ 2158907 h 3378665"/>
              <a:gd name="connsiteX9" fmla="*/ 1821075 w 1828992"/>
              <a:gd name="connsiteY9" fmla="*/ 880613 h 3378665"/>
              <a:gd name="connsiteX0" fmla="*/ 1605 w 1828992"/>
              <a:gd name="connsiteY0" fmla="*/ 1457240 h 3348803"/>
              <a:gd name="connsiteX1" fmla="*/ 38928 w 1828992"/>
              <a:gd name="connsiteY1" fmla="*/ 206938 h 3348803"/>
              <a:gd name="connsiteX2" fmla="*/ 262863 w 1828992"/>
              <a:gd name="connsiteY2" fmla="*/ 1665 h 3348803"/>
              <a:gd name="connsiteX3" fmla="*/ 430814 w 1828992"/>
              <a:gd name="connsiteY3" fmla="*/ 225600 h 3348803"/>
              <a:gd name="connsiteX4" fmla="*/ 374830 w 1828992"/>
              <a:gd name="connsiteY4" fmla="*/ 2157036 h 3348803"/>
              <a:gd name="connsiteX5" fmla="*/ 440144 w 1828992"/>
              <a:gd name="connsiteY5" fmla="*/ 2903485 h 3348803"/>
              <a:gd name="connsiteX6" fmla="*/ 971989 w 1828992"/>
              <a:gd name="connsiteY6" fmla="*/ 3332693 h 3348803"/>
              <a:gd name="connsiteX7" fmla="*/ 1522495 w 1828992"/>
              <a:gd name="connsiteY7" fmla="*/ 3146081 h 3348803"/>
              <a:gd name="connsiteX8" fmla="*/ 1793083 w 1828992"/>
              <a:gd name="connsiteY8" fmla="*/ 2129045 h 3348803"/>
              <a:gd name="connsiteX9" fmla="*/ 1821075 w 1828992"/>
              <a:gd name="connsiteY9" fmla="*/ 850751 h 3348803"/>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4031 w 1831418"/>
              <a:gd name="connsiteY0" fmla="*/ 1456441 h 3348004"/>
              <a:gd name="connsiteX1" fmla="*/ 32023 w 1831418"/>
              <a:gd name="connsiteY1" fmla="*/ 560702 h 3348004"/>
              <a:gd name="connsiteX2" fmla="*/ 265289 w 1831418"/>
              <a:gd name="connsiteY2" fmla="*/ 866 h 3348004"/>
              <a:gd name="connsiteX3" fmla="*/ 461231 w 1831418"/>
              <a:gd name="connsiteY3" fmla="*/ 486058 h 3348004"/>
              <a:gd name="connsiteX4" fmla="*/ 377256 w 1831418"/>
              <a:gd name="connsiteY4" fmla="*/ 2156237 h 3348004"/>
              <a:gd name="connsiteX5" fmla="*/ 442570 w 1831418"/>
              <a:gd name="connsiteY5" fmla="*/ 2902686 h 3348004"/>
              <a:gd name="connsiteX6" fmla="*/ 974415 w 1831418"/>
              <a:gd name="connsiteY6" fmla="*/ 3331894 h 3348004"/>
              <a:gd name="connsiteX7" fmla="*/ 1524921 w 1831418"/>
              <a:gd name="connsiteY7" fmla="*/ 3145282 h 3348004"/>
              <a:gd name="connsiteX8" fmla="*/ 1795509 w 1831418"/>
              <a:gd name="connsiteY8" fmla="*/ 2128246 h 3348004"/>
              <a:gd name="connsiteX9" fmla="*/ 1823501 w 1831418"/>
              <a:gd name="connsiteY9" fmla="*/ 849952 h 3348004"/>
              <a:gd name="connsiteX0" fmla="*/ 160 w 1827547"/>
              <a:gd name="connsiteY0" fmla="*/ 1456441 h 3348004"/>
              <a:gd name="connsiteX1" fmla="*/ 28152 w 1827547"/>
              <a:gd name="connsiteY1" fmla="*/ 560702 h 3348004"/>
              <a:gd name="connsiteX2" fmla="*/ 261418 w 1827547"/>
              <a:gd name="connsiteY2" fmla="*/ 866 h 3348004"/>
              <a:gd name="connsiteX3" fmla="*/ 457360 w 1827547"/>
              <a:gd name="connsiteY3" fmla="*/ 486058 h 3348004"/>
              <a:gd name="connsiteX4" fmla="*/ 373385 w 1827547"/>
              <a:gd name="connsiteY4" fmla="*/ 2156237 h 3348004"/>
              <a:gd name="connsiteX5" fmla="*/ 438699 w 1827547"/>
              <a:gd name="connsiteY5" fmla="*/ 2902686 h 3348004"/>
              <a:gd name="connsiteX6" fmla="*/ 970544 w 1827547"/>
              <a:gd name="connsiteY6" fmla="*/ 3331894 h 3348004"/>
              <a:gd name="connsiteX7" fmla="*/ 1521050 w 1827547"/>
              <a:gd name="connsiteY7" fmla="*/ 3145282 h 3348004"/>
              <a:gd name="connsiteX8" fmla="*/ 1791638 w 1827547"/>
              <a:gd name="connsiteY8" fmla="*/ 2128246 h 3348004"/>
              <a:gd name="connsiteX9" fmla="*/ 1819630 w 1827547"/>
              <a:gd name="connsiteY9" fmla="*/ 849952 h 3348004"/>
              <a:gd name="connsiteX0" fmla="*/ 160 w 1827547"/>
              <a:gd name="connsiteY0" fmla="*/ 1456116 h 3347679"/>
              <a:gd name="connsiteX1" fmla="*/ 28152 w 1827547"/>
              <a:gd name="connsiteY1" fmla="*/ 560377 h 3347679"/>
              <a:gd name="connsiteX2" fmla="*/ 261418 w 1827547"/>
              <a:gd name="connsiteY2" fmla="*/ 541 h 3347679"/>
              <a:gd name="connsiteX3" fmla="*/ 457360 w 1827547"/>
              <a:gd name="connsiteY3" fmla="*/ 485733 h 3347679"/>
              <a:gd name="connsiteX4" fmla="*/ 373385 w 1827547"/>
              <a:gd name="connsiteY4" fmla="*/ 2155912 h 3347679"/>
              <a:gd name="connsiteX5" fmla="*/ 438699 w 1827547"/>
              <a:gd name="connsiteY5" fmla="*/ 2902361 h 3347679"/>
              <a:gd name="connsiteX6" fmla="*/ 970544 w 1827547"/>
              <a:gd name="connsiteY6" fmla="*/ 3331569 h 3347679"/>
              <a:gd name="connsiteX7" fmla="*/ 1521050 w 1827547"/>
              <a:gd name="connsiteY7" fmla="*/ 3144957 h 3347679"/>
              <a:gd name="connsiteX8" fmla="*/ 1791638 w 1827547"/>
              <a:gd name="connsiteY8" fmla="*/ 2127921 h 3347679"/>
              <a:gd name="connsiteX9" fmla="*/ 1819630 w 1827547"/>
              <a:gd name="connsiteY9" fmla="*/ 849627 h 3347679"/>
              <a:gd name="connsiteX0" fmla="*/ 160 w 1827547"/>
              <a:gd name="connsiteY0" fmla="*/ 1455666 h 3347229"/>
              <a:gd name="connsiteX1" fmla="*/ 28152 w 1827547"/>
              <a:gd name="connsiteY1" fmla="*/ 559927 h 3347229"/>
              <a:gd name="connsiteX2" fmla="*/ 261418 w 1827547"/>
              <a:gd name="connsiteY2" fmla="*/ 91 h 3347229"/>
              <a:gd name="connsiteX3" fmla="*/ 45736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 name="connsiteX0" fmla="*/ 160 w 1827547"/>
              <a:gd name="connsiteY0" fmla="*/ 1456440 h 3348003"/>
              <a:gd name="connsiteX1" fmla="*/ 28152 w 1827547"/>
              <a:gd name="connsiteY1" fmla="*/ 560701 h 3348003"/>
              <a:gd name="connsiteX2" fmla="*/ 261418 w 1827547"/>
              <a:gd name="connsiteY2" fmla="*/ 865 h 3348003"/>
              <a:gd name="connsiteX3" fmla="*/ 448030 w 1827547"/>
              <a:gd name="connsiteY3" fmla="*/ 486057 h 3348003"/>
              <a:gd name="connsiteX4" fmla="*/ 373385 w 1827547"/>
              <a:gd name="connsiteY4" fmla="*/ 2156236 h 3348003"/>
              <a:gd name="connsiteX5" fmla="*/ 438699 w 1827547"/>
              <a:gd name="connsiteY5" fmla="*/ 2902685 h 3348003"/>
              <a:gd name="connsiteX6" fmla="*/ 970544 w 1827547"/>
              <a:gd name="connsiteY6" fmla="*/ 3331893 h 3348003"/>
              <a:gd name="connsiteX7" fmla="*/ 1521050 w 1827547"/>
              <a:gd name="connsiteY7" fmla="*/ 3145281 h 3348003"/>
              <a:gd name="connsiteX8" fmla="*/ 1791638 w 1827547"/>
              <a:gd name="connsiteY8" fmla="*/ 2128245 h 3348003"/>
              <a:gd name="connsiteX9" fmla="*/ 1819630 w 1827547"/>
              <a:gd name="connsiteY9" fmla="*/ 849951 h 3348003"/>
              <a:gd name="connsiteX0" fmla="*/ 160 w 1827547"/>
              <a:gd name="connsiteY0" fmla="*/ 1455666 h 3347229"/>
              <a:gd name="connsiteX1" fmla="*/ 28152 w 1827547"/>
              <a:gd name="connsiteY1" fmla="*/ 559927 h 3347229"/>
              <a:gd name="connsiteX2" fmla="*/ 261418 w 1827547"/>
              <a:gd name="connsiteY2" fmla="*/ 91 h 3347229"/>
              <a:gd name="connsiteX3" fmla="*/ 44803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7547" h="3347229">
                <a:moveTo>
                  <a:pt x="160" y="1455666"/>
                </a:moveTo>
                <a:cubicBezTo>
                  <a:pt x="-2950" y="951813"/>
                  <a:pt x="40593" y="811853"/>
                  <a:pt x="28152" y="559927"/>
                </a:cubicBezTo>
                <a:cubicBezTo>
                  <a:pt x="15711" y="308001"/>
                  <a:pt x="4826" y="-6129"/>
                  <a:pt x="261418" y="91"/>
                </a:cubicBezTo>
                <a:cubicBezTo>
                  <a:pt x="518010" y="6311"/>
                  <a:pt x="457361" y="107392"/>
                  <a:pt x="448030" y="485283"/>
                </a:cubicBezTo>
                <a:cubicBezTo>
                  <a:pt x="438699" y="863174"/>
                  <a:pt x="374940" y="1752691"/>
                  <a:pt x="373385" y="2155462"/>
                </a:cubicBezTo>
                <a:cubicBezTo>
                  <a:pt x="371830" y="2558233"/>
                  <a:pt x="339173" y="2705968"/>
                  <a:pt x="438699" y="2901911"/>
                </a:cubicBezTo>
                <a:cubicBezTo>
                  <a:pt x="538225" y="3097854"/>
                  <a:pt x="790152" y="3290686"/>
                  <a:pt x="970544" y="3331119"/>
                </a:cubicBezTo>
                <a:cubicBezTo>
                  <a:pt x="1150936" y="3371552"/>
                  <a:pt x="1384201" y="3345115"/>
                  <a:pt x="1521050" y="3144507"/>
                </a:cubicBezTo>
                <a:cubicBezTo>
                  <a:pt x="1657899" y="2943899"/>
                  <a:pt x="1741875" y="2510026"/>
                  <a:pt x="1791638" y="2127471"/>
                </a:cubicBezTo>
                <a:cubicBezTo>
                  <a:pt x="1841401" y="1744916"/>
                  <a:pt x="1827405" y="1063781"/>
                  <a:pt x="1819630" y="849177"/>
                </a:cubicBezTo>
              </a:path>
            </a:pathLst>
          </a:custGeom>
          <a:noFill/>
          <a:ln w="254000" cap="rnd">
            <a:solidFill>
              <a:srgbClr val="66FFFF">
                <a:alpha val="50000"/>
              </a:srgbClr>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015207" y="3116996"/>
            <a:ext cx="1759388" cy="1477328"/>
          </a:xfrm>
          <a:prstGeom prst="rect">
            <a:avLst/>
          </a:prstGeom>
          <a:noFill/>
        </p:spPr>
        <p:txBody>
          <a:bodyPr wrap="square" rtlCol="0">
            <a:spAutoFit/>
          </a:bodyPr>
          <a:lstStyle/>
          <a:p>
            <a:pPr algn="ctr"/>
            <a:r>
              <a:rPr lang="en-US" dirty="0">
                <a:solidFill>
                  <a:schemeClr val="bg1"/>
                </a:solidFill>
              </a:rPr>
              <a:t>Refrigerant Flow Through a Typical Compressor Stage</a:t>
            </a:r>
          </a:p>
        </p:txBody>
      </p:sp>
    </p:spTree>
    <p:extLst>
      <p:ext uri="{BB962C8B-B14F-4D97-AF65-F5344CB8AC3E}">
        <p14:creationId xmlns:p14="http://schemas.microsoft.com/office/powerpoint/2010/main" val="390458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543300" cy="1143000"/>
          </a:xfrm>
        </p:spPr>
        <p:txBody>
          <a:bodyPr/>
          <a:lstStyle/>
          <a:p>
            <a:r>
              <a:rPr lang="en-US" dirty="0"/>
              <a:t>Inlet Vanes and Suction Elbow</a:t>
            </a:r>
          </a:p>
        </p:txBody>
      </p:sp>
      <p:pic>
        <p:nvPicPr>
          <p:cNvPr id="6146" name="Picture 2" descr="C:\Users\DSellers\Documents\Technical Pictures\CTAC\Chiller\DSCF49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5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p:txBody>
          <a:bodyPr/>
          <a:lstStyle/>
          <a:p>
            <a:r>
              <a:rPr lang="en-US" dirty="0"/>
              <a:t>Refrigerant Properties Comparison for Typical HVAC Application Conditions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2"/>
          <a:stretch>
            <a:fillRect/>
          </a:stretch>
        </p:blipFill>
        <p:spPr>
          <a:xfrm>
            <a:off x="0" y="1610972"/>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3"/>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4"/>
          <a:stretch>
            <a:fillRect/>
          </a:stretch>
        </p:blipFill>
        <p:spPr>
          <a:xfrm>
            <a:off x="-9448800" y="0"/>
            <a:ext cx="9144000" cy="4882896"/>
          </a:xfrm>
          <a:prstGeom prst="rect">
            <a:avLst/>
          </a:prstGeom>
        </p:spPr>
      </p:pic>
    </p:spTree>
    <p:extLst>
      <p:ext uri="{BB962C8B-B14F-4D97-AF65-F5344CB8AC3E}">
        <p14:creationId xmlns:p14="http://schemas.microsoft.com/office/powerpoint/2010/main" val="279959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353"/>
          <p:cNvGrpSpPr>
            <a:grpSpLocks noChangeAspect="1"/>
          </p:cNvGrpSpPr>
          <p:nvPr/>
        </p:nvGrpSpPr>
        <p:grpSpPr>
          <a:xfrm>
            <a:off x="7654126" y="1236154"/>
            <a:ext cx="834962" cy="914400"/>
            <a:chOff x="2759405" y="2981392"/>
            <a:chExt cx="1857991" cy="2034760"/>
          </a:xfrm>
        </p:grpSpPr>
        <p:sp>
          <p:nvSpPr>
            <p:cNvPr id="355" name="Freeform 354"/>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56" name="Oval 355"/>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57" name="Rectangle 356"/>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58" name="Group 357"/>
            <p:cNvGrpSpPr/>
            <p:nvPr/>
          </p:nvGrpSpPr>
          <p:grpSpPr>
            <a:xfrm>
              <a:off x="2873429" y="3327560"/>
              <a:ext cx="1430100" cy="1430100"/>
              <a:chOff x="2857281" y="3476040"/>
              <a:chExt cx="1430100" cy="1430100"/>
            </a:xfrm>
          </p:grpSpPr>
          <p:sp>
            <p:nvSpPr>
              <p:cNvPr id="364" name="Oval 363"/>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365" name="Oval 36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66" name="Group 47"/>
              <p:cNvGrpSpPr/>
              <p:nvPr/>
            </p:nvGrpSpPr>
            <p:grpSpPr>
              <a:xfrm rot="5400000" flipH="1">
                <a:off x="3451291" y="4019158"/>
                <a:ext cx="870227" cy="630634"/>
                <a:chOff x="6588124" y="776289"/>
                <a:chExt cx="1112837" cy="806448"/>
              </a:xfrm>
              <a:noFill/>
            </p:grpSpPr>
            <p:sp>
              <p:nvSpPr>
                <p:cNvPr id="380" name="Freeform 379"/>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1" name="Freeform 380"/>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2" name="Freeform 381"/>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367" name="Group 48"/>
              <p:cNvGrpSpPr/>
              <p:nvPr/>
            </p:nvGrpSpPr>
            <p:grpSpPr>
              <a:xfrm rot="16200000" flipH="1">
                <a:off x="2825621" y="3728668"/>
                <a:ext cx="870227" cy="630634"/>
                <a:chOff x="6588124" y="776289"/>
                <a:chExt cx="1112837" cy="806448"/>
              </a:xfrm>
              <a:noFill/>
            </p:grpSpPr>
            <p:sp>
              <p:nvSpPr>
                <p:cNvPr id="377" name="Freeform 376"/>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8" name="Freeform 377"/>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9" name="Freeform 378"/>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368" name="Freeform 36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0" name="Freeform 3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5" name="Freeform 374"/>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6" name="Freeform 375"/>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9" name="Freeform 358"/>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361" name="Straight Connector 360"/>
            <p:cNvCxnSpPr>
              <a:stCxn id="356"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386" name="Straight Connector 385"/>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5502211" y="4007730"/>
            <a:ext cx="73776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V="1">
            <a:off x="5498644" y="445930"/>
            <a:ext cx="0" cy="291247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8"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Adding Hot Gas Bypass</a:t>
            </a:r>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582444" y="4542565"/>
            <a:ext cx="3808956" cy="1280160"/>
            <a:chOff x="3582444" y="4542565"/>
            <a:chExt cx="3808956" cy="1280160"/>
          </a:xfrm>
        </p:grpSpPr>
        <p:grpSp>
          <p:nvGrpSpPr>
            <p:cNvPr id="75" name="Group 74"/>
            <p:cNvGrpSpPr/>
            <p:nvPr/>
          </p:nvGrpSpPr>
          <p:grpSpPr>
            <a:xfrm>
              <a:off x="3686743" y="4542565"/>
              <a:ext cx="2918509" cy="1280160"/>
              <a:chOff x="4307423" y="1202014"/>
              <a:chExt cx="2918509" cy="1280160"/>
            </a:xfrm>
          </p:grpSpPr>
          <p:sp>
            <p:nvSpPr>
              <p:cNvPr id="113" name="Oval 112"/>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Arc 75"/>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09" y="6255717"/>
            <a:ext cx="1269817"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5593556" y="2099303"/>
            <a:ext cx="234871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a:stCxn id="351" idx="0"/>
          </p:cNvCxnSpPr>
          <p:nvPr/>
        </p:nvCxnSpPr>
        <p:spPr>
          <a:xfrm flipH="1">
            <a:off x="5593557" y="2099303"/>
            <a:ext cx="2308933"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5593556" y="2876718"/>
            <a:ext cx="203893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349" idx="0"/>
          </p:cNvCxnSpPr>
          <p:nvPr/>
        </p:nvCxnSpPr>
        <p:spPr>
          <a:xfrm flipH="1">
            <a:off x="5593557" y="2876458"/>
            <a:ext cx="197997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noFill/>
        </p:spPr>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cxnSp>
        <p:nvCxnSpPr>
          <p:cNvPr id="269" name="Straight Connector 268"/>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5502047" y="3581401"/>
            <a:ext cx="0" cy="422876"/>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5502047" y="3600601"/>
            <a:ext cx="0" cy="398035"/>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a:off x="5506659" y="3999958"/>
            <a:ext cx="670624"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98" name="Freeform 297"/>
          <p:cNvSpPr/>
          <p:nvPr/>
        </p:nvSpPr>
        <p:spPr>
          <a:xfrm>
            <a:off x="6140850" y="3768676"/>
            <a:ext cx="188495" cy="232551"/>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Lst>
            <a:ahLst/>
            <a:cxnLst>
              <a:cxn ang="0">
                <a:pos x="connsiteX0" y="connsiteY0"/>
              </a:cxn>
              <a:cxn ang="0">
                <a:pos x="connsiteX1" y="connsiteY1"/>
              </a:cxn>
              <a:cxn ang="0">
                <a:pos x="connsiteX2" y="connsiteY2"/>
              </a:cxn>
              <a:cxn ang="0">
                <a:pos x="connsiteX3" y="connsiteY3"/>
              </a:cxn>
            </a:cxnLst>
            <a:rect l="l" t="t" r="r" b="b"/>
            <a:pathLst>
              <a:path w="188495" h="232551">
                <a:moveTo>
                  <a:pt x="0" y="232266"/>
                </a:moveTo>
                <a:cubicBezTo>
                  <a:pt x="65321" y="231067"/>
                  <a:pt x="100878" y="237011"/>
                  <a:pt x="130763" y="223306"/>
                </a:cubicBezTo>
                <a:cubicBezTo>
                  <a:pt x="160648" y="209601"/>
                  <a:pt x="169691" y="187253"/>
                  <a:pt x="179313" y="150035"/>
                </a:cubicBezTo>
                <a:cubicBezTo>
                  <a:pt x="188935" y="112817"/>
                  <a:pt x="178902" y="155912"/>
                  <a:pt x="188495" y="0"/>
                </a:cubicBezTo>
              </a:path>
            </a:pathLst>
          </a:custGeom>
          <a:noFill/>
          <a:ln w="44450">
            <a:gradFill flip="none" rotWithShape="1">
              <a:gsLst>
                <a:gs pos="0">
                  <a:srgbClr val="FF0000"/>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Connector 298"/>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sp>
        <p:nvSpPr>
          <p:cNvPr id="349" name="Freeform 348"/>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350"/>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2" name="Straight Connector 351"/>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88" name="TextBox 387"/>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275" name="Straight Connector 274"/>
          <p:cNvCxnSpPr/>
          <p:nvPr/>
        </p:nvCxnSpPr>
        <p:spPr>
          <a:xfrm flipV="1">
            <a:off x="5498644" y="445930"/>
            <a:ext cx="0" cy="291247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106246" y="3124149"/>
            <a:ext cx="456355" cy="714378"/>
            <a:chOff x="5106246" y="3124149"/>
            <a:chExt cx="456355" cy="714378"/>
          </a:xfrm>
        </p:grpSpPr>
        <p:cxnSp>
          <p:nvCxnSpPr>
            <p:cNvPr id="348" name="Straight Connector 347"/>
            <p:cNvCxnSpPr/>
            <p:nvPr/>
          </p:nvCxnSpPr>
          <p:spPr>
            <a:xfrm rot="16200000" flipV="1">
              <a:off x="5359307" y="3307602"/>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a:grpSpLocks noChangeAspect="1"/>
            </p:cNvGrpSpPr>
            <p:nvPr/>
          </p:nvGrpSpPr>
          <p:grpSpPr>
            <a:xfrm rot="16200000">
              <a:off x="5385165" y="3421073"/>
              <a:ext cx="234343" cy="120528"/>
              <a:chOff x="4009046" y="4527096"/>
              <a:chExt cx="468686" cy="241056"/>
            </a:xfrm>
          </p:grpSpPr>
          <p:grpSp>
            <p:nvGrpSpPr>
              <p:cNvPr id="280" name="Group 279"/>
              <p:cNvGrpSpPr/>
              <p:nvPr/>
            </p:nvGrpSpPr>
            <p:grpSpPr>
              <a:xfrm>
                <a:off x="4009046" y="4527096"/>
                <a:ext cx="468686" cy="241056"/>
                <a:chOff x="4267200" y="4527096"/>
                <a:chExt cx="468686" cy="241056"/>
              </a:xfrm>
            </p:grpSpPr>
            <p:sp>
              <p:nvSpPr>
                <p:cNvPr id="285" name="Isosceles Triangle 284"/>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Oval 28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p:cNvGrpSpPr/>
            <p:nvPr/>
          </p:nvGrpSpPr>
          <p:grpSpPr>
            <a:xfrm rot="16200000">
              <a:off x="4899401" y="3431006"/>
              <a:ext cx="714378" cy="100664"/>
              <a:chOff x="4267200" y="4343399"/>
              <a:chExt cx="457200" cy="64428"/>
            </a:xfrm>
            <a:solidFill>
              <a:schemeClr val="bg1">
                <a:lumMod val="75000"/>
              </a:schemeClr>
            </a:solidFill>
          </p:grpSpPr>
          <p:sp>
            <p:nvSpPr>
              <p:cNvPr id="321" name="Rectangle 3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oup 321"/>
              <p:cNvGrpSpPr/>
              <p:nvPr/>
            </p:nvGrpSpPr>
            <p:grpSpPr>
              <a:xfrm>
                <a:off x="4267200" y="4343399"/>
                <a:ext cx="457200" cy="64428"/>
                <a:chOff x="4267200" y="4343399"/>
                <a:chExt cx="457200" cy="64428"/>
              </a:xfrm>
              <a:grpFill/>
            </p:grpSpPr>
            <p:cxnSp>
              <p:nvCxnSpPr>
                <p:cNvPr id="325" name="Straight Connector 32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39" name="Straight Connector 338"/>
            <p:cNvCxnSpPr/>
            <p:nvPr/>
          </p:nvCxnSpPr>
          <p:spPr>
            <a:xfrm rot="16200000">
              <a:off x="4849070" y="3481338"/>
              <a:ext cx="7143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0" name="Group 339"/>
            <p:cNvGrpSpPr/>
            <p:nvPr/>
          </p:nvGrpSpPr>
          <p:grpSpPr>
            <a:xfrm rot="5400000" flipH="1">
              <a:off x="4918452" y="3431006"/>
              <a:ext cx="476252" cy="100664"/>
              <a:chOff x="4343400" y="4343399"/>
              <a:chExt cx="304800" cy="64428"/>
            </a:xfrm>
            <a:solidFill>
              <a:schemeClr val="bg1">
                <a:lumMod val="75000"/>
              </a:schemeClr>
            </a:solidFill>
          </p:grpSpPr>
          <p:sp>
            <p:nvSpPr>
              <p:cNvPr id="341" name="Rectangle 34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p:cNvGrpSpPr/>
              <p:nvPr/>
            </p:nvGrpSpPr>
            <p:grpSpPr>
              <a:xfrm>
                <a:off x="4343400" y="4343399"/>
                <a:ext cx="304800" cy="64428"/>
                <a:chOff x="4343400" y="4343399"/>
                <a:chExt cx="304800" cy="64428"/>
              </a:xfrm>
              <a:grpFill/>
            </p:grpSpPr>
            <p:cxnSp>
              <p:nvCxnSpPr>
                <p:cNvPr id="343" name="Straight Connector 342"/>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40492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DavisHall\CITRIS - Davis Hall Pictures\03-30-10 - Chiller Details\Hot gas bypass conn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166"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6" name="Right Arrow 5"/>
          <p:cNvSpPr/>
          <p:nvPr/>
        </p:nvSpPr>
        <p:spPr>
          <a:xfrm rot="925713">
            <a:off x="2182353"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8325" y="2417005"/>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3375334" y="25189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019073">
            <a:off x="2214729" y="318688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5299496"/>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11" name="Right Arrow 10"/>
          <p:cNvSpPr/>
          <p:nvPr/>
        </p:nvSpPr>
        <p:spPr>
          <a:xfrm rot="9331662">
            <a:off x="3875182" y="544621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30148" y="1068577"/>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13" name="Right Arrow 12"/>
          <p:cNvSpPr/>
          <p:nvPr/>
        </p:nvSpPr>
        <p:spPr>
          <a:xfrm rot="7876498">
            <a:off x="6547247" y="186253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DavisHall\CITRIS - Davis Hall Pictures\Chiller HGB and Inlet Vane Sensors\1 Inlet Guide V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6">
              <a:alpha val="50000"/>
            </a:schemeClr>
          </a:solidFill>
          <a:effectLst>
            <a:softEdge rad="63500"/>
          </a:effectLst>
        </p:spPr>
        <p:txBody>
          <a:bodyPr vert="horz" lIns="91440" tIns="45720" rIns="91440" bIns="45720" rtlCol="0" anchor="ctr">
            <a:normAutofit/>
          </a:bodyPr>
          <a:lstStyle/>
          <a:p>
            <a:pPr>
              <a:tabLst>
                <a:tab pos="8002588" algn="r"/>
              </a:tabLst>
            </a:pPr>
            <a:r>
              <a:rPr lang="en-US" dirty="0">
                <a:solidFill>
                  <a:schemeClr val="bg1"/>
                </a:solidFill>
              </a:rPr>
              <a:t>Logging a Centrifugal Chiller’s Inlet Vanes and Hot Gas Bypass</a:t>
            </a:r>
          </a:p>
        </p:txBody>
      </p:sp>
    </p:spTree>
    <p:extLst>
      <p:ext uri="{BB962C8B-B14F-4D97-AF65-F5344CB8AC3E}">
        <p14:creationId xmlns:p14="http://schemas.microsoft.com/office/powerpoint/2010/main" val="364790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ComIT\Project Data\DavisHall\CITRIS - Davis Hall Pictures\Chiller HGB and Inlet Vane Sensors\2 Inlet Sensor Instal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7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DavisHall\CITRIS - Davis Hall Pictures\Chiller HGB and Inlet Vane Sensors\3 Inlet Cable Connec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86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DavisHall\CITRIS - Davis Hall Pictures\Chiller HGB and Inlet Vane Sensors\H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5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1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2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7" name="Title 556"/>
          <p:cNvSpPr>
            <a:spLocks noGrp="1"/>
          </p:cNvSpPr>
          <p:nvPr>
            <p:ph type="title"/>
          </p:nvPr>
        </p:nvSpPr>
        <p:spPr>
          <a:xfrm>
            <a:off x="4572000" y="5833872"/>
            <a:ext cx="4416552" cy="941832"/>
          </a:xfrm>
        </p:spPr>
        <p:txBody>
          <a:bodyPr>
            <a:normAutofit/>
          </a:bodyPr>
          <a:lstStyle/>
          <a:p>
            <a:pPr algn="r"/>
            <a:r>
              <a:rPr lang="en-US" sz="2400" dirty="0"/>
              <a:t>Adding “Free Cooling”</a:t>
            </a:r>
          </a:p>
        </p:txBody>
      </p: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613" idx="0"/>
          </p:cNvCxnSpPr>
          <p:nvPr/>
        </p:nvCxnSpPr>
        <p:spPr>
          <a:xfrm flipH="1">
            <a:off x="6483367" y="2876458"/>
            <a:ext cx="109016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2"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grpSp>
        <p:nvGrpSpPr>
          <p:cNvPr id="459" name="Group 458"/>
          <p:cNvGrpSpPr/>
          <p:nvPr/>
        </p:nvGrpSpPr>
        <p:grpSpPr>
          <a:xfrm>
            <a:off x="3582444" y="4542565"/>
            <a:ext cx="3808956" cy="1280160"/>
            <a:chOff x="3582444" y="4542565"/>
            <a:chExt cx="3808956" cy="1280160"/>
          </a:xfrm>
        </p:grpSpPr>
        <p:grpSp>
          <p:nvGrpSpPr>
            <p:cNvPr id="460" name="Group 459"/>
            <p:cNvGrpSpPr/>
            <p:nvPr/>
          </p:nvGrpSpPr>
          <p:grpSpPr>
            <a:xfrm>
              <a:off x="3686743" y="4542565"/>
              <a:ext cx="2918509" cy="1280160"/>
              <a:chOff x="4307423" y="1202014"/>
              <a:chExt cx="2918509" cy="1280160"/>
            </a:xfrm>
          </p:grpSpPr>
          <p:sp>
            <p:nvSpPr>
              <p:cNvPr id="492" name="Oval 491"/>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Arc 493"/>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1" name="Arc 460"/>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2" name="Arc 461"/>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3" name="Arc 462"/>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4" name="Rectangle 463"/>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6" name="Straight Connector 465"/>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4" name="Arc 473"/>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5" name="Straight Connector 474"/>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a:endCxn id="480"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80" name="Arc 479"/>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1" name="Straight Connector 480"/>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85" name="Arc 484"/>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6" name="Group 485"/>
            <p:cNvGrpSpPr/>
            <p:nvPr/>
          </p:nvGrpSpPr>
          <p:grpSpPr>
            <a:xfrm rot="5400000">
              <a:off x="7162799" y="5356028"/>
              <a:ext cx="2" cy="457200"/>
              <a:chOff x="1031439" y="3825049"/>
              <a:chExt cx="2" cy="457200"/>
            </a:xfrm>
          </p:grpSpPr>
          <p:cxnSp>
            <p:nvCxnSpPr>
              <p:cNvPr id="490" name="Straight Connector 489"/>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87" name="Group 486"/>
            <p:cNvGrpSpPr/>
            <p:nvPr/>
          </p:nvGrpSpPr>
          <p:grpSpPr>
            <a:xfrm rot="5400000">
              <a:off x="7162608" y="4543912"/>
              <a:ext cx="2" cy="457200"/>
              <a:chOff x="1031439" y="3825049"/>
              <a:chExt cx="2" cy="457200"/>
            </a:xfrm>
          </p:grpSpPr>
          <p:cxnSp>
            <p:nvCxnSpPr>
              <p:cNvPr id="488" name="Straight Connector 487"/>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95" name="Group 494"/>
          <p:cNvGrpSpPr/>
          <p:nvPr/>
        </p:nvGrpSpPr>
        <p:grpSpPr>
          <a:xfrm>
            <a:off x="152400" y="1115203"/>
            <a:ext cx="3808956" cy="1280160"/>
            <a:chOff x="762000" y="1115203"/>
            <a:chExt cx="3808956" cy="1280160"/>
          </a:xfrm>
        </p:grpSpPr>
        <p:grpSp>
          <p:nvGrpSpPr>
            <p:cNvPr id="496" name="Group 495"/>
            <p:cNvGrpSpPr/>
            <p:nvPr/>
          </p:nvGrpSpPr>
          <p:grpSpPr>
            <a:xfrm>
              <a:off x="866299" y="1115203"/>
              <a:ext cx="2918509" cy="1280160"/>
              <a:chOff x="4307423" y="1202014"/>
              <a:chExt cx="2918509" cy="1280160"/>
            </a:xfrm>
          </p:grpSpPr>
          <p:sp>
            <p:nvSpPr>
              <p:cNvPr id="528" name="Oval 52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Arc 529"/>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7" name="Arc 496"/>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8" name="Arc 497"/>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9" name="Arc 49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0" name="Rectangle 49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2" name="Straight Connector 50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10" name="Arc 509"/>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1" name="Straight Connector 510"/>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a:endCxn id="516"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16" name="Arc 515"/>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7" name="Straight Connector 516"/>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21" name="Arc 520"/>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2" name="Group 521"/>
            <p:cNvGrpSpPr/>
            <p:nvPr/>
          </p:nvGrpSpPr>
          <p:grpSpPr>
            <a:xfrm rot="5400000">
              <a:off x="4342355" y="1928666"/>
              <a:ext cx="2" cy="457200"/>
              <a:chOff x="1031439" y="3825049"/>
              <a:chExt cx="2" cy="457200"/>
            </a:xfrm>
          </p:grpSpPr>
          <p:cxnSp>
            <p:nvCxnSpPr>
              <p:cNvPr id="526" name="Straight Connector 52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523" name="Group 522"/>
            <p:cNvGrpSpPr/>
            <p:nvPr/>
          </p:nvGrpSpPr>
          <p:grpSpPr>
            <a:xfrm rot="5400000">
              <a:off x="4342164" y="1116550"/>
              <a:ext cx="2" cy="457200"/>
              <a:chOff x="1031439" y="3825049"/>
              <a:chExt cx="2" cy="457200"/>
            </a:xfrm>
          </p:grpSpPr>
          <p:cxnSp>
            <p:nvCxnSpPr>
              <p:cNvPr id="524" name="Straight Connector 523"/>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723313"/>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8" name="Right Arrow 54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ight Arrow 548"/>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2" name="Right Arrow 551"/>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ight Arrow 552"/>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2862620"/>
            <a:ext cx="1318015" cy="1754326"/>
          </a:xfrm>
          <a:prstGeom prst="rect">
            <a:avLst/>
          </a:prstGeom>
          <a:noFill/>
        </p:spPr>
        <p:txBody>
          <a:bodyPr wrap="square" rtlCol="0">
            <a:spAutoFit/>
          </a:bodyPr>
          <a:lstStyle/>
          <a:p>
            <a:r>
              <a:rPr lang="en-US" dirty="0">
                <a:solidFill>
                  <a:schemeClr val="bg1"/>
                </a:solidFill>
              </a:rPr>
              <a:t>2 Position Valve (Typical of 2;  Open for Free Cooling)</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93394" y="2097745"/>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a:cxnSpLocks/>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653" name="TextBox 652"/>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444" name="Straight Connector 443"/>
          <p:cNvCxnSpPr/>
          <p:nvPr/>
        </p:nvCxnSpPr>
        <p:spPr>
          <a:xfrm flipV="1">
            <a:off x="6300588" y="452390"/>
            <a:ext cx="0" cy="877631"/>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18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2"/>
          <a:stretch>
            <a:fillRect/>
          </a:stretch>
        </p:blipFill>
        <p:spPr>
          <a:xfrm>
            <a:off x="-3580437" y="152401"/>
            <a:ext cx="2449719" cy="1837289"/>
          </a:xfrm>
          <a:prstGeom prst="rect">
            <a:avLst/>
          </a:prstGeom>
        </p:spPr>
      </p:pic>
      <p:sp>
        <p:nvSpPr>
          <p:cNvPr id="557" name="Title 556"/>
          <p:cNvSpPr>
            <a:spLocks noGrp="1"/>
          </p:cNvSpPr>
          <p:nvPr>
            <p:ph type="title"/>
          </p:nvPr>
        </p:nvSpPr>
        <p:spPr>
          <a:xfrm>
            <a:off x="4572000"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24996"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5475" y="0"/>
            <a:ext cx="9144000" cy="6858000"/>
          </a:xfrm>
          <a:prstGeom prst="rect">
            <a:avLst/>
          </a:prstGeom>
        </p:spPr>
      </p:pic>
    </p:spTree>
    <p:extLst>
      <p:ext uri="{BB962C8B-B14F-4D97-AF65-F5344CB8AC3E}">
        <p14:creationId xmlns:p14="http://schemas.microsoft.com/office/powerpoint/2010/main" val="31215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3"/>
          <a:stretch>
            <a:fillRect/>
          </a:stretch>
        </p:blipFill>
        <p:spPr>
          <a:xfrm>
            <a:off x="92085" y="152401"/>
            <a:ext cx="2449719" cy="1837289"/>
          </a:xfrm>
          <a:prstGeom prst="rect">
            <a:avLst/>
          </a:prstGeom>
        </p:spPr>
      </p:pic>
    </p:spTree>
    <p:extLst>
      <p:ext uri="{BB962C8B-B14F-4D97-AF65-F5344CB8AC3E}">
        <p14:creationId xmlns:p14="http://schemas.microsoft.com/office/powerpoint/2010/main" val="1156737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p:txBody>
          <a:bodyPr/>
          <a:lstStyle/>
          <a:p>
            <a:r>
              <a:rPr lang="en-US" dirty="0"/>
              <a:t>Refrigerant Properties Comparison for Typical Refrigeration Application Conditions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2"/>
          <a:stretch>
            <a:fillRect/>
          </a:stretch>
        </p:blipFill>
        <p:spPr>
          <a:xfrm>
            <a:off x="9433727" y="3439772"/>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3"/>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4"/>
          <a:stretch>
            <a:fillRect/>
          </a:stretch>
        </p:blipFill>
        <p:spPr>
          <a:xfrm>
            <a:off x="-22609" y="1975104"/>
            <a:ext cx="9144000" cy="4882896"/>
          </a:xfrm>
          <a:prstGeom prst="rect">
            <a:avLst/>
          </a:prstGeom>
        </p:spPr>
      </p:pic>
    </p:spTree>
    <p:extLst>
      <p:ext uri="{BB962C8B-B14F-4D97-AF65-F5344CB8AC3E}">
        <p14:creationId xmlns:p14="http://schemas.microsoft.com/office/powerpoint/2010/main" val="423790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3"/>
          <a:stretch>
            <a:fillRect/>
          </a:stretch>
        </p:blipFill>
        <p:spPr>
          <a:xfrm>
            <a:off x="92085" y="152401"/>
            <a:ext cx="2449719" cy="1837289"/>
          </a:xfrm>
          <a:prstGeom prst="rect">
            <a:avLst/>
          </a:prstGeom>
        </p:spPr>
      </p:pic>
      <p:pic>
        <p:nvPicPr>
          <p:cNvPr id="318" name="Picture 317">
            <a:extLst>
              <a:ext uri="{FF2B5EF4-FFF2-40B4-BE49-F238E27FC236}">
                <a16:creationId xmlns:a16="http://schemas.microsoft.com/office/drawing/2014/main" id="{2578E3BB-427C-4125-ADD7-F1E5B77BD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362200"/>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cxnSp>
        <p:nvCxnSpPr>
          <p:cNvPr id="434" name="Straight Connector 433">
            <a:extLst>
              <a:ext uri="{FF2B5EF4-FFF2-40B4-BE49-F238E27FC236}">
                <a16:creationId xmlns:a16="http://schemas.microsoft.com/office/drawing/2014/main" id="{A0C6A4B3-9711-4392-B300-BB0955E260A0}"/>
              </a:ext>
            </a:extLst>
          </p:cNvPr>
          <p:cNvCxnSpPr>
            <a:cxnSpLocks/>
          </p:cNvCxnSpPr>
          <p:nvPr/>
        </p:nvCxnSpPr>
        <p:spPr>
          <a:xfrm flipV="1">
            <a:off x="3810000" y="1295400"/>
            <a:ext cx="1371600" cy="10668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BBD4A8-272B-41EB-8AC4-A904B3F76398}"/>
              </a:ext>
            </a:extLst>
          </p:cNvPr>
          <p:cNvCxnSpPr>
            <a:cxnSpLocks/>
          </p:cNvCxnSpPr>
          <p:nvPr/>
        </p:nvCxnSpPr>
        <p:spPr>
          <a:xfrm flipH="1" flipV="1">
            <a:off x="1981200" y="762000"/>
            <a:ext cx="1828800" cy="16002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60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4"/>
                                        </p:tgtEl>
                                        <p:attrNameLst>
                                          <p:attrName>style.visibility</p:attrName>
                                        </p:attrNameLst>
                                      </p:cBhvr>
                                      <p:to>
                                        <p:strVal val="visible"/>
                                      </p:to>
                                    </p:set>
                                    <p:animEffect transition="in" filter="wipe(down)">
                                      <p:cBhvr>
                                        <p:cTn id="11" dur="500"/>
                                        <p:tgtEl>
                                          <p:spTgt spid="434"/>
                                        </p:tgtEl>
                                      </p:cBhvr>
                                    </p:animEffect>
                                  </p:childTnLst>
                                </p:cTn>
                              </p:par>
                              <p:par>
                                <p:cTn id="12" presetID="22" presetClass="entr" presetSubtype="4" fill="hold" nodeType="withEffect">
                                  <p:stCondLst>
                                    <p:cond delay="0"/>
                                  </p:stCondLst>
                                  <p:childTnLst>
                                    <p:set>
                                      <p:cBhvr>
                                        <p:cTn id="13" dur="1" fill="hold">
                                          <p:stCondLst>
                                            <p:cond delay="0"/>
                                          </p:stCondLst>
                                        </p:cTn>
                                        <p:tgtEl>
                                          <p:spTgt spid="435"/>
                                        </p:tgtEl>
                                        <p:attrNameLst>
                                          <p:attrName>style.visibility</p:attrName>
                                        </p:attrNameLst>
                                      </p:cBhvr>
                                      <p:to>
                                        <p:strVal val="visible"/>
                                      </p:to>
                                    </p:set>
                                    <p:animEffect transition="in" filter="wipe(down)">
                                      <p:cBhvr>
                                        <p:cTn id="14" dur="500"/>
                                        <p:tgtEl>
                                          <p:spTgt spid="4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434"/>
                                        </p:tgtEl>
                                      </p:cBhvr>
                                    </p:animEffect>
                                    <p:set>
                                      <p:cBhvr>
                                        <p:cTn id="19" dur="1" fill="hold">
                                          <p:stCondLst>
                                            <p:cond delay="499"/>
                                          </p:stCondLst>
                                        </p:cTn>
                                        <p:tgtEl>
                                          <p:spTgt spid="434"/>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500"/>
                                        <p:tgtEl>
                                          <p:spTgt spid="435"/>
                                        </p:tgtEl>
                                      </p:cBhvr>
                                    </p:animEffect>
                                    <p:set>
                                      <p:cBhvr>
                                        <p:cTn id="22" dur="1" fill="hold">
                                          <p:stCondLst>
                                            <p:cond delay="499"/>
                                          </p:stCondLst>
                                        </p:cTn>
                                        <p:tgtEl>
                                          <p:spTgt spid="435"/>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318"/>
                                        </p:tgtEl>
                                      </p:cBhvr>
                                    </p:animEffect>
                                    <p:set>
                                      <p:cBhvr>
                                        <p:cTn id="26" dur="1" fill="hold">
                                          <p:stCondLst>
                                            <p:cond delay="499"/>
                                          </p:stCondLst>
                                        </p:cTn>
                                        <p:tgtEl>
                                          <p:spTgt spid="3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4"/>
          <a:stretch>
            <a:fillRect/>
          </a:stretch>
        </p:blipFill>
        <p:spPr>
          <a:xfrm>
            <a:off x="92085" y="152401"/>
            <a:ext cx="2449719" cy="1837289"/>
          </a:xfrm>
          <a:prstGeom prst="rect">
            <a:avLst/>
          </a:prstGeom>
        </p:spPr>
      </p:pic>
      <p:cxnSp>
        <p:nvCxnSpPr>
          <p:cNvPr id="436" name="Straight Connector 435">
            <a:extLst>
              <a:ext uri="{FF2B5EF4-FFF2-40B4-BE49-F238E27FC236}">
                <a16:creationId xmlns:a16="http://schemas.microsoft.com/office/drawing/2014/main" id="{02A23CFF-E2DE-46EF-9CE0-867C2FD619CB}"/>
              </a:ext>
            </a:extLst>
          </p:cNvPr>
          <p:cNvCxnSpPr>
            <a:cxnSpLocks/>
            <a:stCxn id="438" idx="1"/>
          </p:cNvCxnSpPr>
          <p:nvPr/>
        </p:nvCxnSpPr>
        <p:spPr>
          <a:xfrm flipH="1">
            <a:off x="4191000" y="3397135"/>
            <a:ext cx="1015538" cy="1632065"/>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27C3CAB5-C17B-4F63-AA4B-A306A5C82E65}"/>
              </a:ext>
            </a:extLst>
          </p:cNvPr>
          <p:cNvCxnSpPr>
            <a:cxnSpLocks/>
            <a:stCxn id="438" idx="1"/>
          </p:cNvCxnSpPr>
          <p:nvPr/>
        </p:nvCxnSpPr>
        <p:spPr>
          <a:xfrm flipH="1" flipV="1">
            <a:off x="685800" y="1600201"/>
            <a:ext cx="4520738" cy="1796934"/>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pic>
        <p:nvPicPr>
          <p:cNvPr id="438" name="Picture 437">
            <a:extLst>
              <a:ext uri="{FF2B5EF4-FFF2-40B4-BE49-F238E27FC236}">
                <a16:creationId xmlns:a16="http://schemas.microsoft.com/office/drawing/2014/main" id="{037CF715-4DEE-4003-869A-E6986D0AC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538" y="2025535"/>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813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36"/>
                                        </p:tgtEl>
                                        <p:attrNameLst>
                                          <p:attrName>style.visibility</p:attrName>
                                        </p:attrNameLst>
                                      </p:cBhvr>
                                      <p:to>
                                        <p:strVal val="visible"/>
                                      </p:to>
                                    </p:set>
                                    <p:animEffect transition="in" filter="wipe(right)">
                                      <p:cBhvr>
                                        <p:cTn id="11" dur="500"/>
                                        <p:tgtEl>
                                          <p:spTgt spid="436"/>
                                        </p:tgtEl>
                                      </p:cBhvr>
                                    </p:animEffect>
                                  </p:childTnLst>
                                </p:cTn>
                              </p:par>
                              <p:par>
                                <p:cTn id="12" presetID="22" presetClass="entr" presetSubtype="4" fill="hold" nodeType="withEffect">
                                  <p:stCondLst>
                                    <p:cond delay="0"/>
                                  </p:stCondLst>
                                  <p:childTnLst>
                                    <p:set>
                                      <p:cBhvr>
                                        <p:cTn id="13" dur="1" fill="hold">
                                          <p:stCondLst>
                                            <p:cond delay="0"/>
                                          </p:stCondLst>
                                        </p:cTn>
                                        <p:tgtEl>
                                          <p:spTgt spid="437"/>
                                        </p:tgtEl>
                                        <p:attrNameLst>
                                          <p:attrName>style.visibility</p:attrName>
                                        </p:attrNameLst>
                                      </p:cBhvr>
                                      <p:to>
                                        <p:strVal val="visible"/>
                                      </p:to>
                                    </p:set>
                                    <p:animEffect transition="in" filter="wipe(down)">
                                      <p:cBhvr>
                                        <p:cTn id="14"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5128-5FCF-447E-9AA9-B9FB6E1D1E16}"/>
              </a:ext>
            </a:extLst>
          </p:cNvPr>
          <p:cNvSpPr>
            <a:spLocks noGrp="1"/>
          </p:cNvSpPr>
          <p:nvPr>
            <p:ph type="title"/>
          </p:nvPr>
        </p:nvSpPr>
        <p:spPr/>
        <p:txBody>
          <a:bodyPr/>
          <a:lstStyle/>
          <a:p>
            <a:r>
              <a:rPr lang="en-US" dirty="0"/>
              <a:t>A Heat Recovery Centrifugal Chiller</a:t>
            </a:r>
          </a:p>
        </p:txBody>
      </p:sp>
      <p:sp>
        <p:nvSpPr>
          <p:cNvPr id="5" name="Content Placeholder 4">
            <a:extLst>
              <a:ext uri="{FF2B5EF4-FFF2-40B4-BE49-F238E27FC236}">
                <a16:creationId xmlns:a16="http://schemas.microsoft.com/office/drawing/2014/main" id="{E29EE7B5-5B85-4611-9DF6-4443035B3CF7}"/>
              </a:ext>
            </a:extLst>
          </p:cNvPr>
          <p:cNvSpPr>
            <a:spLocks noGrp="1"/>
          </p:cNvSpPr>
          <p:nvPr>
            <p:ph idx="1"/>
          </p:nvPr>
        </p:nvSpPr>
        <p:spPr/>
        <p:txBody>
          <a:bodyPr/>
          <a:lstStyle/>
          <a:p>
            <a:r>
              <a:rPr lang="en-US" dirty="0"/>
              <a:t>The chiller in the following slide has a second condenser tube bundle that is piped to the heating hot water system.   This allows the hot gas off of the compressor to be used to generate hot water for reheat loads prior to having its heat rejected to the cooling tower via the traditional condenser.</a:t>
            </a:r>
          </a:p>
        </p:txBody>
      </p:sp>
    </p:spTree>
    <p:extLst>
      <p:ext uri="{BB962C8B-B14F-4D97-AF65-F5344CB8AC3E}">
        <p14:creationId xmlns:p14="http://schemas.microsoft.com/office/powerpoint/2010/main" val="29025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3D765D-4CC2-43B7-B5F1-B56818CE5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603FF39D-5782-409A-B540-57310C49D9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85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D7797A-30C1-4D84-B913-4CB7D863B9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66990EE7-D6B5-4D1B-8074-FEC514A988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4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id:image035.jpg@01CF69D3.E73FAE8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398" y="-4134"/>
            <a:ext cx="9144000" cy="6862134"/>
          </a:xfrm>
          <a:prstGeom prst="rect">
            <a:avLst/>
          </a:prstGeom>
          <a:noFill/>
          <a:extLst>
            <a:ext uri="{909E8E84-426E-40DD-AFC4-6F175D3DCCD1}">
              <a14:hiddenFill xmlns:a14="http://schemas.microsoft.com/office/drawing/2010/main">
                <a:solidFill>
                  <a:srgbClr val="FFFFFF"/>
                </a:solidFill>
              </a14:hiddenFill>
            </a:ext>
          </a:extLst>
        </p:spPr>
      </p:pic>
      <p:pic>
        <p:nvPicPr>
          <p:cNvPr id="3083" name="Down Arrow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8572500"/>
            <a:ext cx="533400" cy="552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3330973" y="1189014"/>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5497982" y="1291001"/>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019073">
            <a:off x="4572879" y="22285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507815"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24" name="Right Arrow 23"/>
          <p:cNvSpPr/>
          <p:nvPr/>
        </p:nvSpPr>
        <p:spPr>
          <a:xfrm rot="925713">
            <a:off x="5542002"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81460" y="5411624"/>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Evaporator</a:t>
            </a:r>
          </a:p>
        </p:txBody>
      </p:sp>
      <p:sp>
        <p:nvSpPr>
          <p:cNvPr id="26" name="Right Arrow 25"/>
          <p:cNvSpPr/>
          <p:nvPr/>
        </p:nvSpPr>
        <p:spPr>
          <a:xfrm rot="1799898">
            <a:off x="6222430" y="579593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29246" y="3953581"/>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28" name="Right Arrow 27"/>
          <p:cNvSpPr/>
          <p:nvPr/>
        </p:nvSpPr>
        <p:spPr>
          <a:xfrm rot="9331662">
            <a:off x="3732428" y="410030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61287" y="3326957"/>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Heat recovery condenser</a:t>
            </a:r>
          </a:p>
        </p:txBody>
      </p:sp>
      <p:sp>
        <p:nvSpPr>
          <p:cNvPr id="30" name="Right Arrow 29"/>
          <p:cNvSpPr/>
          <p:nvPr/>
        </p:nvSpPr>
        <p:spPr>
          <a:xfrm rot="17066539">
            <a:off x="1552905" y="2643363"/>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735614" y="1613862"/>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32" name="Right Arrow 31"/>
          <p:cNvSpPr/>
          <p:nvPr/>
        </p:nvSpPr>
        <p:spPr>
          <a:xfrm rot="7876498">
            <a:off x="8052713" y="240782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29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p:txBody>
          <a:bodyPr>
            <a:normAutofit/>
          </a:bodyPr>
          <a:lstStyle/>
          <a:p>
            <a:r>
              <a:rPr lang="en-US" dirty="0"/>
              <a:t>Refrigerant Properties Comparison for Typical Freezer Application Conditions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0" y="1610972"/>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3317822" y="5257800"/>
            <a:ext cx="3124391" cy="5295329"/>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525000" y="4724400"/>
            <a:ext cx="3297995" cy="6858000"/>
          </a:xfrm>
          <a:prstGeom prst="rect">
            <a:avLst/>
          </a:prstGeom>
        </p:spPr>
      </p:pic>
    </p:spTree>
    <p:extLst>
      <p:ext uri="{BB962C8B-B14F-4D97-AF65-F5344CB8AC3E}">
        <p14:creationId xmlns:p14="http://schemas.microsoft.com/office/powerpoint/2010/main" val="3689423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274638"/>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533400" y="1562671"/>
            <a:ext cx="3124391" cy="5295329"/>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5562600" y="0"/>
            <a:ext cx="3297995" cy="6858000"/>
          </a:xfrm>
          <a:prstGeom prst="rect">
            <a:avLst/>
          </a:prstGeom>
        </p:spPr>
      </p:pic>
    </p:spTree>
    <p:extLst>
      <p:ext uri="{BB962C8B-B14F-4D97-AF65-F5344CB8AC3E}">
        <p14:creationId xmlns:p14="http://schemas.microsoft.com/office/powerpoint/2010/main" val="2052568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0" y="0"/>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448800" y="0"/>
            <a:ext cx="3297995" cy="6858000"/>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0" y="-10886"/>
            <a:ext cx="9144000" cy="1698785"/>
          </a:xfrm>
          <a:prstGeom prst="rect">
            <a:avLst/>
          </a:prstGeom>
        </p:spPr>
      </p:pic>
    </p:spTree>
    <p:extLst>
      <p:ext uri="{BB962C8B-B14F-4D97-AF65-F5344CB8AC3E}">
        <p14:creationId xmlns:p14="http://schemas.microsoft.com/office/powerpoint/2010/main" val="54466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0" y="-420188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448800" y="0"/>
            <a:ext cx="3297995" cy="6858000"/>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0" y="-10886"/>
            <a:ext cx="9144000" cy="1698785"/>
          </a:xfrm>
          <a:prstGeom prst="rect">
            <a:avLst/>
          </a:prstGeom>
        </p:spPr>
      </p:pic>
    </p:spTree>
    <p:extLst>
      <p:ext uri="{BB962C8B-B14F-4D97-AF65-F5344CB8AC3E}">
        <p14:creationId xmlns:p14="http://schemas.microsoft.com/office/powerpoint/2010/main" val="964753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0"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448800" y="0"/>
            <a:ext cx="3297995" cy="6858000"/>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0" y="-10886"/>
            <a:ext cx="9144000" cy="1698785"/>
          </a:xfrm>
          <a:prstGeom prst="rect">
            <a:avLst/>
          </a:prstGeom>
        </p:spPr>
      </p:pic>
    </p:spTree>
    <p:extLst>
      <p:ext uri="{BB962C8B-B14F-4D97-AF65-F5344CB8AC3E}">
        <p14:creationId xmlns:p14="http://schemas.microsoft.com/office/powerpoint/2010/main" val="2022349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0"/>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309379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vid\Documents\Technical Pictures\Clouds Sunrise Sunset Rainbows\2012-09-26\Cumulo Nimbus over the midwest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360545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4604657"/>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1455156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9203872"/>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3163744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12156446"/>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137717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274638"/>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533400" y="1562671"/>
            <a:ext cx="3124391" cy="5295329"/>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5562600" y="0"/>
            <a:ext cx="3297995" cy="6858000"/>
          </a:xfrm>
          <a:prstGeom prst="rect">
            <a:avLst/>
          </a:prstGeom>
        </p:spPr>
      </p:pic>
    </p:spTree>
    <p:extLst>
      <p:ext uri="{BB962C8B-B14F-4D97-AF65-F5344CB8AC3E}">
        <p14:creationId xmlns:p14="http://schemas.microsoft.com/office/powerpoint/2010/main" val="873939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47FB-8240-4DEF-921B-54EFF12915ED}"/>
              </a:ext>
            </a:extLst>
          </p:cNvPr>
          <p:cNvSpPr>
            <a:spLocks noGrp="1"/>
          </p:cNvSpPr>
          <p:nvPr>
            <p:ph type="title"/>
          </p:nvPr>
        </p:nvSpPr>
        <p:spPr/>
        <p:txBody>
          <a:bodyPr/>
          <a:lstStyle/>
          <a:p>
            <a:r>
              <a:rPr lang="en-US" dirty="0"/>
              <a:t>A Few Words about Refrigerant Blends</a:t>
            </a:r>
          </a:p>
        </p:txBody>
      </p:sp>
    </p:spTree>
    <p:extLst>
      <p:ext uri="{BB962C8B-B14F-4D97-AF65-F5344CB8AC3E}">
        <p14:creationId xmlns:p14="http://schemas.microsoft.com/office/powerpoint/2010/main" val="310530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Azeotrope</a:t>
            </a:r>
            <a:endParaRPr lang="en-US" dirty="0"/>
          </a:p>
        </p:txBody>
      </p:sp>
      <p:sp>
        <p:nvSpPr>
          <p:cNvPr id="3" name="Content Placeholder 2"/>
          <p:cNvSpPr>
            <a:spLocks noGrp="1"/>
          </p:cNvSpPr>
          <p:nvPr>
            <p:ph idx="1"/>
          </p:nvPr>
        </p:nvSpPr>
        <p:spPr/>
        <p:txBody>
          <a:bodyPr>
            <a:normAutofit/>
          </a:bodyPr>
          <a:lstStyle/>
          <a:p>
            <a:r>
              <a:rPr lang="en-US" dirty="0"/>
              <a:t>A mixture made up of two or more refrigerants with similar boiling points that act as a single fluid. The components of </a:t>
            </a:r>
            <a:r>
              <a:rPr lang="en-US" dirty="0" err="1"/>
              <a:t>azeotropic</a:t>
            </a:r>
            <a:r>
              <a:rPr lang="en-US" dirty="0"/>
              <a:t> mixtures will not separate under normal operating conditions and can be charged as a vapor or liquid</a:t>
            </a:r>
          </a:p>
          <a:p>
            <a:pPr>
              <a:buNone/>
            </a:pPr>
            <a:endParaRPr lang="en-US" dirty="0"/>
          </a:p>
          <a:p>
            <a:endParaRPr lang="en-US" dirty="0"/>
          </a:p>
          <a:p>
            <a:endParaRPr lang="en-US" dirty="0"/>
          </a:p>
        </p:txBody>
      </p:sp>
      <p:sp>
        <p:nvSpPr>
          <p:cNvPr id="6" name="TextBox 5"/>
          <p:cNvSpPr txBox="1"/>
          <p:nvPr/>
        </p:nvSpPr>
        <p:spPr>
          <a:xfrm>
            <a:off x="3187083" y="6234411"/>
            <a:ext cx="5819313" cy="261610"/>
          </a:xfrm>
          <a:prstGeom prst="rect">
            <a:avLst/>
          </a:prstGeom>
          <a:noFill/>
        </p:spPr>
        <p:txBody>
          <a:bodyPr wrap="square" rtlCol="0">
            <a:spAutoFit/>
          </a:bodyPr>
          <a:lstStyle/>
          <a:p>
            <a:r>
              <a:rPr lang="en-US" sz="1100" i="1" dirty="0">
                <a:latin typeface="Times New Roman" pitchFamily="18" charset="0"/>
                <a:cs typeface="Times New Roman" pitchFamily="18" charset="0"/>
              </a:rPr>
              <a:t>Definitions from the National Refrigerants web site; http://www.refrigerants.com/frame.htm</a:t>
            </a:r>
          </a:p>
        </p:txBody>
      </p:sp>
    </p:spTree>
    <p:extLst>
      <p:ext uri="{BB962C8B-B14F-4D97-AF65-F5344CB8AC3E}">
        <p14:creationId xmlns:p14="http://schemas.microsoft.com/office/powerpoint/2010/main" val="4041512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a:t>
            </a:r>
            <a:r>
              <a:rPr lang="en-US" dirty="0" err="1"/>
              <a:t>Azeotrope</a:t>
            </a:r>
            <a:endParaRPr lang="en-US" dirty="0"/>
          </a:p>
        </p:txBody>
      </p:sp>
      <p:sp>
        <p:nvSpPr>
          <p:cNvPr id="3" name="Content Placeholder 2"/>
          <p:cNvSpPr>
            <a:spLocks noGrp="1"/>
          </p:cNvSpPr>
          <p:nvPr>
            <p:ph idx="1"/>
          </p:nvPr>
        </p:nvSpPr>
        <p:spPr/>
        <p:txBody>
          <a:bodyPr>
            <a:normAutofit/>
          </a:bodyPr>
          <a:lstStyle/>
          <a:p>
            <a:r>
              <a:rPr lang="en-US" dirty="0"/>
              <a:t>A mixture made up of two or more refrigerants with different boiling points that, when in a totally liquid or vapor state, act as one component. However, when changing from vapor to liquid or liquid to vapor, the individual refrigerants evaporate or condense at different temperatures. Near-</a:t>
            </a:r>
            <a:r>
              <a:rPr lang="en-US" dirty="0" err="1"/>
              <a:t>azeotropic</a:t>
            </a:r>
            <a:r>
              <a:rPr lang="en-US" dirty="0"/>
              <a:t> mixtures have a temperature glide of less than 10° F and should be charged in the liquid state to assure proper mixture (non-</a:t>
            </a:r>
            <a:r>
              <a:rPr lang="en-US" dirty="0" err="1"/>
              <a:t>azeotropic</a:t>
            </a:r>
            <a:r>
              <a:rPr lang="en-US" dirty="0"/>
              <a:t>) composition</a:t>
            </a:r>
          </a:p>
          <a:p>
            <a:endParaRPr lang="en-US" dirty="0"/>
          </a:p>
          <a:p>
            <a:endParaRPr lang="en-US" dirty="0"/>
          </a:p>
          <a:p>
            <a:endParaRPr lang="en-US" dirty="0"/>
          </a:p>
        </p:txBody>
      </p:sp>
      <p:sp>
        <p:nvSpPr>
          <p:cNvPr id="6" name="TextBox 5"/>
          <p:cNvSpPr txBox="1"/>
          <p:nvPr/>
        </p:nvSpPr>
        <p:spPr>
          <a:xfrm>
            <a:off x="3187083" y="6234411"/>
            <a:ext cx="5819313" cy="261610"/>
          </a:xfrm>
          <a:prstGeom prst="rect">
            <a:avLst/>
          </a:prstGeom>
          <a:noFill/>
        </p:spPr>
        <p:txBody>
          <a:bodyPr wrap="square" rtlCol="0">
            <a:spAutoFit/>
          </a:bodyPr>
          <a:lstStyle/>
          <a:p>
            <a:r>
              <a:rPr lang="en-US" sz="1100" i="1" dirty="0">
                <a:latin typeface="Times New Roman" pitchFamily="18" charset="0"/>
                <a:cs typeface="Times New Roman" pitchFamily="18" charset="0"/>
              </a:rPr>
              <a:t>Definitions from the National Refrigerants web site; http://www.refrigerants.com/frame.htm</a:t>
            </a:r>
          </a:p>
        </p:txBody>
      </p:sp>
    </p:spTree>
    <p:extLst>
      <p:ext uri="{BB962C8B-B14F-4D97-AF65-F5344CB8AC3E}">
        <p14:creationId xmlns:p14="http://schemas.microsoft.com/office/powerpoint/2010/main" val="420772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Zeotrope</a:t>
            </a:r>
            <a:endParaRPr lang="en-US" dirty="0"/>
          </a:p>
        </p:txBody>
      </p:sp>
      <p:sp>
        <p:nvSpPr>
          <p:cNvPr id="3" name="Content Placeholder 2"/>
          <p:cNvSpPr>
            <a:spLocks noGrp="1"/>
          </p:cNvSpPr>
          <p:nvPr>
            <p:ph idx="1"/>
          </p:nvPr>
        </p:nvSpPr>
        <p:spPr/>
        <p:txBody>
          <a:bodyPr>
            <a:normAutofit/>
          </a:bodyPr>
          <a:lstStyle/>
          <a:p>
            <a:r>
              <a:rPr lang="en-US" dirty="0"/>
              <a:t>A mixture made up of two or more refrigerants with different boiling points. </a:t>
            </a:r>
            <a:r>
              <a:rPr lang="en-US" dirty="0" err="1"/>
              <a:t>Zeotropic</a:t>
            </a:r>
            <a:r>
              <a:rPr lang="en-US" dirty="0"/>
              <a:t> mixtures are similar to near-</a:t>
            </a:r>
            <a:r>
              <a:rPr lang="en-US" dirty="0" err="1"/>
              <a:t>azeotropic</a:t>
            </a:r>
            <a:r>
              <a:rPr lang="en-US" dirty="0"/>
              <a:t> mixtures with the exception of having a temperature glide greater than 10° F. </a:t>
            </a:r>
            <a:r>
              <a:rPr lang="en-US" dirty="0" err="1"/>
              <a:t>Zeotropic</a:t>
            </a:r>
            <a:r>
              <a:rPr lang="en-US" dirty="0"/>
              <a:t> mixtures should be charged in the liquid state</a:t>
            </a:r>
          </a:p>
          <a:p>
            <a:endParaRPr lang="en-US" dirty="0"/>
          </a:p>
          <a:p>
            <a:endParaRPr lang="en-US" dirty="0"/>
          </a:p>
        </p:txBody>
      </p:sp>
      <p:sp>
        <p:nvSpPr>
          <p:cNvPr id="6" name="TextBox 5"/>
          <p:cNvSpPr txBox="1"/>
          <p:nvPr/>
        </p:nvSpPr>
        <p:spPr>
          <a:xfrm>
            <a:off x="3187083" y="6234411"/>
            <a:ext cx="5819313" cy="261610"/>
          </a:xfrm>
          <a:prstGeom prst="rect">
            <a:avLst/>
          </a:prstGeom>
          <a:noFill/>
        </p:spPr>
        <p:txBody>
          <a:bodyPr wrap="square" rtlCol="0">
            <a:spAutoFit/>
          </a:bodyPr>
          <a:lstStyle/>
          <a:p>
            <a:r>
              <a:rPr lang="en-US" sz="1100" i="1" dirty="0">
                <a:latin typeface="Times New Roman" pitchFamily="18" charset="0"/>
                <a:cs typeface="Times New Roman" pitchFamily="18" charset="0"/>
              </a:rPr>
              <a:t>Definitions from the National Refrigerants web site; http://www.refrigerants.com/frame.htm</a:t>
            </a:r>
          </a:p>
        </p:txBody>
      </p:sp>
    </p:spTree>
    <p:extLst>
      <p:ext uri="{BB962C8B-B14F-4D97-AF65-F5344CB8AC3E}">
        <p14:creationId xmlns:p14="http://schemas.microsoft.com/office/powerpoint/2010/main" val="2855608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Heat water in a low pressure boiler</a:t>
            </a:r>
          </a:p>
          <a:p>
            <a:pPr marL="342900" indent="-342900">
              <a:buFont typeface="Arial" pitchFamily="34" charset="0"/>
              <a:buChar char="•"/>
            </a:pPr>
            <a:r>
              <a:rPr lang="en-US" dirty="0"/>
              <a:t>Monitor:</a:t>
            </a:r>
          </a:p>
          <a:p>
            <a:pPr marL="693738" lvl="1"/>
            <a:r>
              <a:rPr lang="en-US" dirty="0"/>
              <a:t>Water temperature</a:t>
            </a:r>
          </a:p>
          <a:p>
            <a:pPr marL="693738" lvl="1"/>
            <a:r>
              <a:rPr lang="en-US" dirty="0"/>
              <a:t>Vapor temperature over the water surface</a:t>
            </a:r>
          </a:p>
          <a:p>
            <a:pPr marL="693738" lvl="1"/>
            <a:r>
              <a:rPr lang="en-US" dirty="0"/>
              <a:t>Power</a:t>
            </a:r>
          </a:p>
          <a:p>
            <a:pPr marL="342900" indent="-342900">
              <a:buFont typeface="Arial" pitchFamily="34" charset="0"/>
              <a:buChar char="•"/>
            </a:pPr>
            <a:r>
              <a:rPr lang="en-US" dirty="0"/>
              <a:t>Plot the results</a:t>
            </a:r>
          </a:p>
        </p:txBody>
      </p:sp>
      <p:pic>
        <p:nvPicPr>
          <p:cNvPr id="2050" name="Picture 2" descr="C:\Users\David\Documents\FDE Tools\Tea Kettle Experiment\Tea Kettle Pictures\DSCN49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8680" y="1600200"/>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temperature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728" y="1600200"/>
            <a:ext cx="4389120" cy="2984276"/>
          </a:xfrm>
          <a:prstGeom prst="rect">
            <a:avLst/>
          </a:prstGeom>
          <a:ln>
            <a:noFill/>
          </a:ln>
          <a:effectLst>
            <a:outerShdw blurRad="292100" dist="139700" dir="2700000" algn="tl" rotWithShape="0">
              <a:srgbClr val="333333">
                <a:alpha val="65000"/>
              </a:srgbClr>
            </a:outerShdw>
            <a:softEdge rad="63500"/>
          </a:effectLst>
        </p:spPr>
      </p:pic>
      <p:sp>
        <p:nvSpPr>
          <p:cNvPr id="7" name="TextBox 2"/>
          <p:cNvSpPr txBox="1"/>
          <p:nvPr/>
        </p:nvSpPr>
        <p:spPr>
          <a:xfrm>
            <a:off x="5252096" y="3739598"/>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rgbClr val="FF0000"/>
                </a:solidFill>
                <a:latin typeface="Comic Sans MS" pitchFamily="66" charset="0"/>
              </a:rPr>
              <a:t>Liquid</a:t>
            </a:r>
            <a:r>
              <a:rPr lang="en-US" sz="1600" baseline="0" dirty="0">
                <a:solidFill>
                  <a:srgbClr val="FF0000"/>
                </a:solidFill>
                <a:latin typeface="Comic Sans MS" pitchFamily="66" charset="0"/>
              </a:rPr>
              <a:t> sensor</a:t>
            </a:r>
            <a:endParaRPr lang="en-US" sz="1600" dirty="0">
              <a:solidFill>
                <a:srgbClr val="FF0000"/>
              </a:solidFill>
              <a:latin typeface="Comic Sans MS" pitchFamily="66" charset="0"/>
            </a:endParaRPr>
          </a:p>
        </p:txBody>
      </p:sp>
      <p:sp>
        <p:nvSpPr>
          <p:cNvPr id="8" name="TextBox 1"/>
          <p:cNvSpPr txBox="1"/>
          <p:nvPr/>
        </p:nvSpPr>
        <p:spPr>
          <a:xfrm>
            <a:off x="5715000" y="2209800"/>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9900"/>
                </a:solidFill>
                <a:latin typeface="Comic Sans MS" pitchFamily="66" charset="0"/>
              </a:rPr>
              <a:t>Vapor</a:t>
            </a:r>
            <a:r>
              <a:rPr lang="en-US" sz="1600" baseline="0">
                <a:solidFill>
                  <a:srgbClr val="009900"/>
                </a:solidFill>
                <a:latin typeface="Comic Sans MS" pitchFamily="66" charset="0"/>
              </a:rPr>
              <a:t> sensor</a:t>
            </a:r>
            <a:endParaRPr lang="en-US" sz="1600">
              <a:solidFill>
                <a:srgbClr val="009900"/>
              </a:solidFill>
              <a:latin typeface="Comic Sans MS" pitchFamily="66" charset="0"/>
            </a:endParaRPr>
          </a:p>
        </p:txBody>
      </p:sp>
      <p:sp>
        <p:nvSpPr>
          <p:cNvPr id="9" name="TextBox 1"/>
          <p:cNvSpPr txBox="1"/>
          <p:nvPr/>
        </p:nvSpPr>
        <p:spPr>
          <a:xfrm>
            <a:off x="5065417" y="2754126"/>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00FF"/>
                </a:solidFill>
                <a:latin typeface="Comic Sans MS" pitchFamily="66" charset="0"/>
              </a:rPr>
              <a:t>Thermocouple</a:t>
            </a:r>
          </a:p>
        </p:txBody>
      </p:sp>
      <p:sp>
        <p:nvSpPr>
          <p:cNvPr id="10" name="Freeform 9"/>
          <p:cNvSpPr/>
          <p:nvPr/>
        </p:nvSpPr>
        <p:spPr>
          <a:xfrm>
            <a:off x="7605062" y="2413299"/>
            <a:ext cx="502385" cy="487202"/>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Lst>
            <a:ahLst/>
            <a:cxnLst>
              <a:cxn ang="0">
                <a:pos x="connsiteX0" y="connsiteY0"/>
              </a:cxn>
              <a:cxn ang="0">
                <a:pos x="connsiteX1" y="connsiteY1"/>
              </a:cxn>
              <a:cxn ang="0">
                <a:pos x="connsiteX2" y="connsiteY2"/>
              </a:cxn>
              <a:cxn ang="0">
                <a:pos x="connsiteX3" y="connsiteY3"/>
              </a:cxn>
            </a:cxnLst>
            <a:rect l="l" t="t" r="r" b="b"/>
            <a:pathLst>
              <a:path w="508000" h="525966">
                <a:moveTo>
                  <a:pt x="508000" y="525966"/>
                </a:moveTo>
                <a:cubicBezTo>
                  <a:pt x="504692" y="387059"/>
                  <a:pt x="492125" y="245508"/>
                  <a:pt x="444500" y="160841"/>
                </a:cubicBezTo>
                <a:cubicBezTo>
                  <a:pt x="396875" y="76174"/>
                  <a:pt x="296333" y="44424"/>
                  <a:pt x="222250" y="17966"/>
                </a:cubicBezTo>
                <a:cubicBezTo>
                  <a:pt x="148167" y="-8492"/>
                  <a:pt x="0" y="2091"/>
                  <a:pt x="0" y="2091"/>
                </a:cubicBezTo>
              </a:path>
            </a:pathLst>
          </a:custGeom>
          <a:noFill/>
          <a:ln>
            <a:solidFill>
              <a:srgbClr val="0099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Freeform 10"/>
          <p:cNvSpPr/>
          <p:nvPr/>
        </p:nvSpPr>
        <p:spPr>
          <a:xfrm>
            <a:off x="6876288" y="2937006"/>
            <a:ext cx="737917" cy="273968"/>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Lst>
            <a:ahLst/>
            <a:cxnLst>
              <a:cxn ang="0">
                <a:pos x="connsiteX0" y="connsiteY0"/>
              </a:cxn>
              <a:cxn ang="0">
                <a:pos x="connsiteX1" y="connsiteY1"/>
              </a:cxn>
              <a:cxn ang="0">
                <a:pos x="connsiteX2" y="connsiteY2"/>
              </a:cxn>
              <a:cxn ang="0">
                <a:pos x="connsiteX3" y="connsiteY3"/>
              </a:cxn>
            </a:cxnLst>
            <a:rect l="l" t="t" r="r" b="b"/>
            <a:pathLst>
              <a:path w="746125" h="295779">
                <a:moveTo>
                  <a:pt x="746125" y="295779"/>
                </a:moveTo>
                <a:cubicBezTo>
                  <a:pt x="523492" y="279068"/>
                  <a:pt x="513013" y="222809"/>
                  <a:pt x="444500" y="160841"/>
                </a:cubicBezTo>
                <a:cubicBezTo>
                  <a:pt x="375987" y="98873"/>
                  <a:pt x="296333" y="44424"/>
                  <a:pt x="222250" y="17966"/>
                </a:cubicBezTo>
                <a:cubicBezTo>
                  <a:pt x="148167" y="-8492"/>
                  <a:pt x="0" y="2091"/>
                  <a:pt x="0" y="2091"/>
                </a:cubicBezTo>
              </a:path>
            </a:pathLst>
          </a:custGeom>
          <a:noFill/>
          <a:ln>
            <a:solidFill>
              <a:srgbClr val="0000FF"/>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Freeform 11"/>
          <p:cNvSpPr/>
          <p:nvPr/>
        </p:nvSpPr>
        <p:spPr>
          <a:xfrm>
            <a:off x="7142676" y="3571285"/>
            <a:ext cx="474155" cy="336626"/>
          </a:xfrm>
          <a:custGeom>
            <a:avLst/>
            <a:gdLst>
              <a:gd name="connsiteX0" fmla="*/ 479383 w 479383"/>
              <a:gd name="connsiteY0" fmla="*/ 0 h 363454"/>
              <a:gd name="connsiteX1" fmla="*/ 394786 w 479383"/>
              <a:gd name="connsiteY1" fmla="*/ 231858 h 363454"/>
              <a:gd name="connsiteX2" fmla="*/ 175460 w 479383"/>
              <a:gd name="connsiteY2" fmla="*/ 338388 h 363454"/>
              <a:gd name="connsiteX3" fmla="*/ 0 w 479383"/>
              <a:gd name="connsiteY3" fmla="*/ 363454 h 363454"/>
            </a:gdLst>
            <a:ahLst/>
            <a:cxnLst>
              <a:cxn ang="0">
                <a:pos x="connsiteX0" y="connsiteY0"/>
              </a:cxn>
              <a:cxn ang="0">
                <a:pos x="connsiteX1" y="connsiteY1"/>
              </a:cxn>
              <a:cxn ang="0">
                <a:pos x="connsiteX2" y="connsiteY2"/>
              </a:cxn>
              <a:cxn ang="0">
                <a:pos x="connsiteX3" y="connsiteY3"/>
              </a:cxn>
            </a:cxnLst>
            <a:rect l="l" t="t" r="r" b="b"/>
            <a:pathLst>
              <a:path w="479383" h="363454">
                <a:moveTo>
                  <a:pt x="479383" y="0"/>
                </a:moveTo>
                <a:cubicBezTo>
                  <a:pt x="462411" y="87730"/>
                  <a:pt x="445440" y="175460"/>
                  <a:pt x="394786" y="231858"/>
                </a:cubicBezTo>
                <a:cubicBezTo>
                  <a:pt x="344132" y="288256"/>
                  <a:pt x="241257" y="316455"/>
                  <a:pt x="175460" y="338388"/>
                </a:cubicBezTo>
                <a:cubicBezTo>
                  <a:pt x="109663" y="360321"/>
                  <a:pt x="0" y="363454"/>
                  <a:pt x="0" y="363454"/>
                </a:cubicBezTo>
              </a:path>
            </a:pathLst>
          </a:custGeom>
          <a:noFill/>
          <a:ln>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31644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vid\Documents\Technical Pictures\Clouds Sunrise Sunset Rainbows\2013-03-20 Rainbow out of PDX and into Midway\DSCN47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1836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1026" name="Picture 2" descr="C:\Users\David\Documents\Dream House\Brultech\Electrical Panel\DSCN48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1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2050" name="Picture 2" descr="C:\Users\David\Documents\Dream House\Brultech\Electrical Panel\DSCN48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826"/>
            <a:ext cx="9144000" cy="621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85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0" y="0"/>
            <a:ext cx="889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73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548" y="0"/>
            <a:ext cx="44149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1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3497" y="0"/>
            <a:ext cx="43370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7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 y="0"/>
            <a:ext cx="91273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01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7B0E-5396-4449-B199-34FA20684E3D}"/>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A63B395C-2FEB-4883-9B07-C14B0D6334EB}"/>
              </a:ext>
            </a:extLst>
          </p:cNvPr>
          <p:cNvSpPr>
            <a:spLocks noGrp="1"/>
          </p:cNvSpPr>
          <p:nvPr>
            <p:ph idx="1"/>
          </p:nvPr>
        </p:nvSpPr>
        <p:spPr/>
        <p:txBody>
          <a:bodyPr/>
          <a:lstStyle/>
          <a:p>
            <a:r>
              <a:rPr lang="en-US" dirty="0">
                <a:hlinkClick r:id="rId2"/>
              </a:rPr>
              <a:t>https://av8rdas.wordpress.com/2013/07/15/saturated-multi-phase-systems-and-proof-that-a-watched-pot-does-actually-boil/</a:t>
            </a:r>
            <a:r>
              <a:rPr lang="en-US" dirty="0"/>
              <a:t> </a:t>
            </a:r>
          </a:p>
        </p:txBody>
      </p:sp>
      <p:pic>
        <p:nvPicPr>
          <p:cNvPr id="5" name="Picture 4" descr="Graphical user interface, website&#10;&#10;Description automatically generated">
            <a:extLst>
              <a:ext uri="{FF2B5EF4-FFF2-40B4-BE49-F238E27FC236}">
                <a16:creationId xmlns:a16="http://schemas.microsoft.com/office/drawing/2014/main" id="{551FFC4B-8FDC-4437-9377-8189182CBE86}"/>
              </a:ext>
            </a:extLst>
          </p:cNvPr>
          <p:cNvPicPr>
            <a:picLocks noChangeAspect="1"/>
          </p:cNvPicPr>
          <p:nvPr/>
        </p:nvPicPr>
        <p:blipFill>
          <a:blip r:embed="rId3"/>
          <a:stretch>
            <a:fillRect/>
          </a:stretch>
        </p:blipFill>
        <p:spPr>
          <a:xfrm>
            <a:off x="2471057" y="3077028"/>
            <a:ext cx="6621897" cy="3552372"/>
          </a:xfrm>
          <a:prstGeom prst="rect">
            <a:avLst/>
          </a:prstGeom>
        </p:spPr>
      </p:pic>
    </p:spTree>
    <p:extLst>
      <p:ext uri="{BB962C8B-B14F-4D97-AF65-F5344CB8AC3E}">
        <p14:creationId xmlns:p14="http://schemas.microsoft.com/office/powerpoint/2010/main" val="88396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Vapor Compression Refrigeration Machines</a:t>
            </a:r>
          </a:p>
        </p:txBody>
      </p:sp>
      <p:sp>
        <p:nvSpPr>
          <p:cNvPr id="3" name="Content Placeholder 2"/>
          <p:cNvSpPr>
            <a:spLocks noGrp="1"/>
          </p:cNvSpPr>
          <p:nvPr>
            <p:ph idx="1"/>
          </p:nvPr>
        </p:nvSpPr>
        <p:spPr/>
        <p:txBody>
          <a:bodyPr/>
          <a:lstStyle/>
          <a:p>
            <a:pPr marL="0" indent="0">
              <a:buNone/>
            </a:pPr>
            <a:r>
              <a:rPr lang="en-US" i="1" dirty="0"/>
              <a:t>An application of saturated system and phase change principles and concepts</a:t>
            </a:r>
          </a:p>
        </p:txBody>
      </p:sp>
    </p:spTree>
    <p:extLst>
      <p:ext uri="{BB962C8B-B14F-4D97-AF65-F5344CB8AC3E}">
        <p14:creationId xmlns:p14="http://schemas.microsoft.com/office/powerpoint/2010/main" val="354051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 y="0"/>
            <a:ext cx="9125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010685" y="2563641"/>
            <a:ext cx="2417275" cy="533400"/>
          </a:xfrm>
          <a:prstGeom prst="rightArrow">
            <a:avLst/>
          </a:prstGeom>
          <a:gradFill flip="none" rotWithShape="1">
            <a:gsLst>
              <a:gs pos="0">
                <a:srgbClr val="0000FF">
                  <a:alpha val="75000"/>
                </a:srgbClr>
              </a:gs>
              <a:gs pos="100000">
                <a:srgbClr val="00B0F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Evaporation</a:t>
            </a:r>
          </a:p>
        </p:txBody>
      </p:sp>
      <p:sp>
        <p:nvSpPr>
          <p:cNvPr id="7" name="Right Arrow 6"/>
          <p:cNvSpPr/>
          <p:nvPr/>
        </p:nvSpPr>
        <p:spPr>
          <a:xfrm rot="17681992">
            <a:off x="6132788" y="2019532"/>
            <a:ext cx="1216682" cy="533400"/>
          </a:xfrm>
          <a:prstGeom prst="rightArrow">
            <a:avLst/>
          </a:prstGeom>
          <a:gradFill flip="none" rotWithShape="1">
            <a:gsLst>
              <a:gs pos="0">
                <a:srgbClr val="00B0F0">
                  <a:alpha val="75000"/>
                </a:srgbClr>
              </a:gs>
              <a:gs pos="100000">
                <a:srgbClr val="FF000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Compression</a:t>
            </a:r>
          </a:p>
        </p:txBody>
      </p:sp>
      <p:sp>
        <p:nvSpPr>
          <p:cNvPr id="8" name="Right Arrow 7"/>
          <p:cNvSpPr/>
          <p:nvPr/>
        </p:nvSpPr>
        <p:spPr>
          <a:xfrm flipH="1">
            <a:off x="4010685" y="1448555"/>
            <a:ext cx="2978590" cy="533400"/>
          </a:xfrm>
          <a:prstGeom prst="rightArrow">
            <a:avLst/>
          </a:prstGeom>
          <a:gradFill flip="none" rotWithShape="1">
            <a:gsLst>
              <a:gs pos="0">
                <a:srgbClr val="FF0000">
                  <a:alpha val="75000"/>
                </a:srgbClr>
              </a:gs>
              <a:gs pos="100000">
                <a:srgbClr val="FF9900">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Condensation</a:t>
            </a:r>
          </a:p>
        </p:txBody>
      </p:sp>
      <p:sp>
        <p:nvSpPr>
          <p:cNvPr id="9" name="Right Arrow 8"/>
          <p:cNvSpPr/>
          <p:nvPr/>
        </p:nvSpPr>
        <p:spPr>
          <a:xfrm rot="5400000">
            <a:off x="3416930" y="1997045"/>
            <a:ext cx="1133192" cy="533400"/>
          </a:xfrm>
          <a:prstGeom prst="rightArrow">
            <a:avLst/>
          </a:prstGeom>
          <a:gradFill flip="none" rotWithShape="1">
            <a:gsLst>
              <a:gs pos="0">
                <a:srgbClr val="FF9900">
                  <a:alpha val="74902"/>
                </a:srgbClr>
              </a:gs>
              <a:gs pos="100000">
                <a:srgbClr val="0000FF">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Expansion</a:t>
            </a:r>
          </a:p>
        </p:txBody>
      </p:sp>
    </p:spTree>
    <p:extLst>
      <p:ext uri="{BB962C8B-B14F-4D97-AF65-F5344CB8AC3E}">
        <p14:creationId xmlns:p14="http://schemas.microsoft.com/office/powerpoint/2010/main" val="403495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avid\Documents\Technical Pictures\Clouds Sunrise Sunset Rainbows\To Cloud Appreciation Society\Traveling to St. John\Clouds approaching Atlanta - Rainbow 0-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47"/>
            <a:ext cx="9144000" cy="65451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29385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2A6C-242F-4083-9663-C3B80DA32160}"/>
              </a:ext>
            </a:extLst>
          </p:cNvPr>
          <p:cNvSpPr>
            <a:spLocks noGrp="1"/>
          </p:cNvSpPr>
          <p:nvPr>
            <p:ph type="title"/>
          </p:nvPr>
        </p:nvSpPr>
        <p:spPr/>
        <p:txBody>
          <a:bodyPr/>
          <a:lstStyle/>
          <a:p>
            <a:r>
              <a:rPr lang="en-US" dirty="0"/>
              <a:t>Refrigeration Compressor Performance</a:t>
            </a:r>
          </a:p>
        </p:txBody>
      </p:sp>
      <p:sp>
        <p:nvSpPr>
          <p:cNvPr id="5" name="Content Placeholder 4">
            <a:extLst>
              <a:ext uri="{FF2B5EF4-FFF2-40B4-BE49-F238E27FC236}">
                <a16:creationId xmlns:a16="http://schemas.microsoft.com/office/drawing/2014/main" id="{2FCF88EB-719F-48EC-8691-C09710333701}"/>
              </a:ext>
            </a:extLst>
          </p:cNvPr>
          <p:cNvSpPr>
            <a:spLocks noGrp="1"/>
          </p:cNvSpPr>
          <p:nvPr>
            <p:ph sz="half" idx="1"/>
          </p:nvPr>
        </p:nvSpPr>
        <p:spPr>
          <a:xfrm>
            <a:off x="457200" y="1600200"/>
            <a:ext cx="4038600" cy="4525963"/>
          </a:xfrm>
        </p:spPr>
        <p:txBody>
          <a:bodyPr/>
          <a:lstStyle/>
          <a:p>
            <a:r>
              <a:rPr lang="en-US" dirty="0"/>
              <a:t>Basis for Example</a:t>
            </a:r>
          </a:p>
          <a:p>
            <a:pPr marL="342900" indent="-342900">
              <a:buFont typeface="Arial" panose="020B0604020202020204" pitchFamily="34" charset="0"/>
              <a:buChar char="•"/>
            </a:pPr>
            <a:r>
              <a:rPr lang="en-US" dirty="0"/>
              <a:t>Trane RAU air cooled condensing unit</a:t>
            </a:r>
          </a:p>
          <a:p>
            <a:pPr marL="693738" lvl="1"/>
            <a:r>
              <a:rPr lang="en-US" dirty="0"/>
              <a:t>Contains compressors, and condenser coil</a:t>
            </a:r>
          </a:p>
          <a:p>
            <a:pPr marL="693738" lvl="1"/>
            <a:r>
              <a:rPr lang="en-US" dirty="0"/>
              <a:t>Connects to a remote coil or evaporator</a:t>
            </a:r>
          </a:p>
          <a:p>
            <a:pPr marL="685800" indent="-342900">
              <a:buFont typeface="Arial" panose="020B0604020202020204" pitchFamily="34" charset="0"/>
              <a:buChar char="•"/>
            </a:pPr>
            <a:r>
              <a:rPr lang="en-US" dirty="0"/>
              <a:t>40 tons, 2 circuits,</a:t>
            </a:r>
          </a:p>
          <a:p>
            <a:pPr marL="685800" indent="-342900">
              <a:buFont typeface="Arial" panose="020B0604020202020204" pitchFamily="34" charset="0"/>
              <a:buChar char="•"/>
            </a:pPr>
            <a:r>
              <a:rPr lang="en-US" dirty="0"/>
              <a:t>Four 10 ton compressors</a:t>
            </a:r>
          </a:p>
          <a:p>
            <a:pPr marL="685800" indent="-342900">
              <a:buFont typeface="Arial" panose="020B0604020202020204" pitchFamily="34" charset="0"/>
              <a:buChar char="•"/>
            </a:pPr>
            <a:r>
              <a:rPr lang="en-US" dirty="0"/>
              <a:t>R410a</a:t>
            </a:r>
          </a:p>
        </p:txBody>
      </p:sp>
      <p:pic>
        <p:nvPicPr>
          <p:cNvPr id="1026" name="Picture 2" descr="See the source image">
            <a:extLst>
              <a:ext uri="{FF2B5EF4-FFF2-40B4-BE49-F238E27FC236}">
                <a16:creationId xmlns:a16="http://schemas.microsoft.com/office/drawing/2014/main" id="{806837DA-2B60-43DC-8E96-CBBC9EEE8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FAECA95-2274-4DA0-84E1-750F00B175FA}"/>
              </a:ext>
            </a:extLst>
          </p:cNvPr>
          <p:cNvSpPr txBox="1"/>
          <p:nvPr/>
        </p:nvSpPr>
        <p:spPr>
          <a:xfrm>
            <a:off x="4572000" y="4843117"/>
            <a:ext cx="3773790" cy="253916"/>
          </a:xfrm>
          <a:prstGeom prst="rect">
            <a:avLst/>
          </a:prstGeom>
          <a:noFill/>
        </p:spPr>
        <p:txBody>
          <a:bodyPr wrap="none" rtlCol="0">
            <a:spAutoFit/>
          </a:bodyPr>
          <a:lstStyle/>
          <a:p>
            <a:r>
              <a:rPr lang="en-US" sz="1050" i="1" dirty="0">
                <a:solidFill>
                  <a:schemeClr val="bg1"/>
                </a:solidFill>
              </a:rPr>
              <a:t>https://www.trane.com/commercial/north-america/us/en.html</a:t>
            </a:r>
          </a:p>
        </p:txBody>
      </p:sp>
    </p:spTree>
    <p:extLst>
      <p:ext uri="{BB962C8B-B14F-4D97-AF65-F5344CB8AC3E}">
        <p14:creationId xmlns:p14="http://schemas.microsoft.com/office/powerpoint/2010/main" val="180988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AF7D33-D68A-4BA6-A25D-9C760DD44440}"/>
              </a:ext>
            </a:extLst>
          </p:cNvPr>
          <p:cNvPicPr>
            <a:picLocks noChangeAspect="1"/>
          </p:cNvPicPr>
          <p:nvPr/>
        </p:nvPicPr>
        <p:blipFill>
          <a:blip r:embed="rId2"/>
          <a:stretch>
            <a:fillRect/>
          </a:stretch>
        </p:blipFill>
        <p:spPr>
          <a:xfrm>
            <a:off x="0" y="111807"/>
            <a:ext cx="9144000" cy="6634387"/>
          </a:xfrm>
          <a:prstGeom prst="rect">
            <a:avLst/>
          </a:prstGeom>
        </p:spPr>
      </p:pic>
    </p:spTree>
    <p:extLst>
      <p:ext uri="{BB962C8B-B14F-4D97-AF65-F5344CB8AC3E}">
        <p14:creationId xmlns:p14="http://schemas.microsoft.com/office/powerpoint/2010/main" val="391295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37A55-2190-4810-B7E0-5575E3E74E41}"/>
              </a:ext>
            </a:extLst>
          </p:cNvPr>
          <p:cNvPicPr>
            <a:picLocks noChangeAspect="1"/>
          </p:cNvPicPr>
          <p:nvPr/>
        </p:nvPicPr>
        <p:blipFill>
          <a:blip r:embed="rId3"/>
          <a:stretch>
            <a:fillRect/>
          </a:stretch>
        </p:blipFill>
        <p:spPr>
          <a:xfrm>
            <a:off x="0" y="111807"/>
            <a:ext cx="9144000" cy="6634387"/>
          </a:xfrm>
          <a:prstGeom prst="rect">
            <a:avLst/>
          </a:prstGeom>
        </p:spPr>
      </p:pic>
      <p:pic>
        <p:nvPicPr>
          <p:cNvPr id="2" name="Picture 1">
            <a:extLst>
              <a:ext uri="{FF2B5EF4-FFF2-40B4-BE49-F238E27FC236}">
                <a16:creationId xmlns:a16="http://schemas.microsoft.com/office/drawing/2014/main" id="{EDAF7D33-D68A-4BA6-A25D-9C760DD44440}"/>
              </a:ext>
            </a:extLst>
          </p:cNvPr>
          <p:cNvPicPr>
            <a:picLocks noChangeAspect="1"/>
          </p:cNvPicPr>
          <p:nvPr/>
        </p:nvPicPr>
        <p:blipFill>
          <a:blip r:embed="rId4"/>
          <a:stretch>
            <a:fillRect/>
          </a:stretch>
        </p:blipFill>
        <p:spPr>
          <a:xfrm>
            <a:off x="0" y="111806"/>
            <a:ext cx="9144000" cy="6634387"/>
          </a:xfrm>
          <a:prstGeom prst="rect">
            <a:avLst/>
          </a:prstGeom>
        </p:spPr>
      </p:pic>
    </p:spTree>
    <p:extLst>
      <p:ext uri="{BB962C8B-B14F-4D97-AF65-F5344CB8AC3E}">
        <p14:creationId xmlns:p14="http://schemas.microsoft.com/office/powerpoint/2010/main" val="81275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after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2A6C-242F-4083-9663-C3B80DA32160}"/>
              </a:ext>
            </a:extLst>
          </p:cNvPr>
          <p:cNvSpPr>
            <a:spLocks noGrp="1"/>
          </p:cNvSpPr>
          <p:nvPr>
            <p:ph type="title"/>
          </p:nvPr>
        </p:nvSpPr>
        <p:spPr/>
        <p:txBody>
          <a:bodyPr/>
          <a:lstStyle/>
          <a:p>
            <a:r>
              <a:rPr lang="en-US" dirty="0"/>
              <a:t>Evaporator Performance</a:t>
            </a:r>
          </a:p>
        </p:txBody>
      </p:sp>
      <p:sp>
        <p:nvSpPr>
          <p:cNvPr id="5" name="Content Placeholder 4">
            <a:extLst>
              <a:ext uri="{FF2B5EF4-FFF2-40B4-BE49-F238E27FC236}">
                <a16:creationId xmlns:a16="http://schemas.microsoft.com/office/drawing/2014/main" id="{BD98531E-39E9-4537-836B-394F369BDD4F}"/>
              </a:ext>
            </a:extLst>
          </p:cNvPr>
          <p:cNvSpPr>
            <a:spLocks noGrp="1"/>
          </p:cNvSpPr>
          <p:nvPr>
            <p:ph sz="half" idx="1"/>
          </p:nvPr>
        </p:nvSpPr>
        <p:spPr/>
        <p:txBody>
          <a:bodyPr/>
          <a:lstStyle/>
          <a:p>
            <a:r>
              <a:rPr lang="en-US" dirty="0"/>
              <a:t>Basis for Example</a:t>
            </a:r>
          </a:p>
          <a:p>
            <a:pPr marL="342900" indent="-342900">
              <a:buFont typeface="Arial" panose="020B0604020202020204" pitchFamily="34" charset="0"/>
              <a:buChar char="•"/>
            </a:pPr>
            <a:r>
              <a:rPr lang="en-US" dirty="0"/>
              <a:t>Greenheck Direct Expansion (Dx) Coil</a:t>
            </a:r>
          </a:p>
          <a:p>
            <a:pPr marL="693738" lvl="1"/>
            <a:r>
              <a:rPr lang="en-US" dirty="0"/>
              <a:t>8,750 cfm</a:t>
            </a:r>
          </a:p>
          <a:p>
            <a:pPr marL="693738" lvl="1"/>
            <a:r>
              <a:rPr lang="en-US" dirty="0"/>
              <a:t>500 fpm face velocity</a:t>
            </a:r>
          </a:p>
          <a:p>
            <a:pPr marL="693738" lvl="1"/>
            <a:r>
              <a:rPr lang="en-US" dirty="0"/>
              <a:t>4 row</a:t>
            </a:r>
          </a:p>
          <a:p>
            <a:pPr marL="693738" lvl="1"/>
            <a:r>
              <a:rPr lang="en-US" dirty="0"/>
              <a:t>10 fins per Inch</a:t>
            </a:r>
          </a:p>
          <a:p>
            <a:pPr marL="693738" lvl="1"/>
            <a:r>
              <a:rPr lang="en-US" dirty="0"/>
              <a:t>Intertwined</a:t>
            </a:r>
          </a:p>
          <a:p>
            <a:endParaRPr lang="en-US" dirty="0"/>
          </a:p>
        </p:txBody>
      </p:sp>
      <p:pic>
        <p:nvPicPr>
          <p:cNvPr id="2052" name="Picture 4" descr="See the source image">
            <a:extLst>
              <a:ext uri="{FF2B5EF4-FFF2-40B4-BE49-F238E27FC236}">
                <a16:creationId xmlns:a16="http://schemas.microsoft.com/office/drawing/2014/main" id="{A98B9982-8283-4E34-BA4B-06B9E6A49C0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8C3F27-F056-49B0-B967-1DF9C8723600}"/>
              </a:ext>
            </a:extLst>
          </p:cNvPr>
          <p:cNvSpPr txBox="1"/>
          <p:nvPr/>
        </p:nvSpPr>
        <p:spPr>
          <a:xfrm>
            <a:off x="4899620" y="6181767"/>
            <a:ext cx="2417650" cy="253916"/>
          </a:xfrm>
          <a:prstGeom prst="rect">
            <a:avLst/>
          </a:prstGeom>
          <a:noFill/>
        </p:spPr>
        <p:txBody>
          <a:bodyPr wrap="none" rtlCol="0">
            <a:spAutoFit/>
          </a:bodyPr>
          <a:lstStyle/>
          <a:p>
            <a:r>
              <a:rPr lang="en-US" sz="1050" i="1" dirty="0">
                <a:solidFill>
                  <a:schemeClr val="bg1"/>
                </a:solidFill>
              </a:rPr>
              <a:t>Courtesy https://www.capitalcoil.com/</a:t>
            </a:r>
          </a:p>
        </p:txBody>
      </p:sp>
    </p:spTree>
    <p:extLst>
      <p:ext uri="{BB962C8B-B14F-4D97-AF65-F5344CB8AC3E}">
        <p14:creationId xmlns:p14="http://schemas.microsoft.com/office/powerpoint/2010/main" val="372604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2"/>
          <a:stretch>
            <a:fillRect/>
          </a:stretch>
        </p:blipFill>
        <p:spPr>
          <a:xfrm>
            <a:off x="0" y="111807"/>
            <a:ext cx="9144000" cy="6634387"/>
          </a:xfrm>
          <a:prstGeom prst="rect">
            <a:avLst/>
          </a:prstGeom>
        </p:spPr>
      </p:pic>
    </p:spTree>
    <p:extLst>
      <p:ext uri="{BB962C8B-B14F-4D97-AF65-F5344CB8AC3E}">
        <p14:creationId xmlns:p14="http://schemas.microsoft.com/office/powerpoint/2010/main" val="106594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82B6C-2520-4BEB-9C8E-19D1F40C6D03}"/>
              </a:ext>
            </a:extLst>
          </p:cNvPr>
          <p:cNvPicPr>
            <a:picLocks noChangeAspect="1"/>
          </p:cNvPicPr>
          <p:nvPr/>
        </p:nvPicPr>
        <p:blipFill>
          <a:blip r:embed="rId2"/>
          <a:stretch>
            <a:fillRect/>
          </a:stretch>
        </p:blipFill>
        <p:spPr>
          <a:xfrm>
            <a:off x="0" y="111807"/>
            <a:ext cx="9144000" cy="6634387"/>
          </a:xfrm>
          <a:prstGeom prst="rect">
            <a:avLst/>
          </a:prstGeom>
        </p:spPr>
      </p:pic>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3"/>
          <a:stretch>
            <a:fillRect/>
          </a:stretch>
        </p:blipFill>
        <p:spPr>
          <a:xfrm>
            <a:off x="0" y="111807"/>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441"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769"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1512598"/>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a:t>Compressor and Evaporator Interactions</a:t>
            </a:r>
            <a:endParaRPr lang="en-US" dirty="0"/>
          </a:p>
        </p:txBody>
      </p:sp>
    </p:spTree>
    <p:extLst>
      <p:ext uri="{BB962C8B-B14F-4D97-AF65-F5344CB8AC3E}">
        <p14:creationId xmlns:p14="http://schemas.microsoft.com/office/powerpoint/2010/main" val="104315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82B6C-2520-4BEB-9C8E-19D1F40C6D03}"/>
              </a:ext>
            </a:extLst>
          </p:cNvPr>
          <p:cNvPicPr>
            <a:picLocks noChangeAspect="1"/>
          </p:cNvPicPr>
          <p:nvPr/>
        </p:nvPicPr>
        <p:blipFill>
          <a:blip r:embed="rId2"/>
          <a:stretch>
            <a:fillRect/>
          </a:stretch>
        </p:blipFill>
        <p:spPr>
          <a:xfrm>
            <a:off x="0" y="7593261"/>
            <a:ext cx="9144000" cy="6634387"/>
          </a:xfrm>
          <a:prstGeom prst="rect">
            <a:avLst/>
          </a:prstGeom>
        </p:spPr>
      </p:pic>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3"/>
          <a:stretch>
            <a:fillRect/>
          </a:stretch>
        </p:blipFill>
        <p:spPr>
          <a:xfrm>
            <a:off x="0" y="7593261"/>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39909"/>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274638"/>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2724045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88A372-4DEC-40E2-8C22-26445A5430C3}"/>
              </a:ext>
            </a:extLst>
          </p:cNvPr>
          <p:cNvPicPr>
            <a:picLocks noChangeAspect="1"/>
          </p:cNvPicPr>
          <p:nvPr/>
        </p:nvPicPr>
        <p:blipFill>
          <a:blip r:embed="rId3"/>
          <a:stretch>
            <a:fillRect/>
          </a:stretch>
        </p:blipFill>
        <p:spPr>
          <a:xfrm>
            <a:off x="0" y="111807"/>
            <a:ext cx="9144000" cy="6634387"/>
          </a:xfrm>
          <a:prstGeom prst="rect">
            <a:avLst/>
          </a:prstGeom>
        </p:spPr>
      </p:pic>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4"/>
          <a:stretch>
            <a:fillRect/>
          </a:stretch>
        </p:blipFill>
        <p:spPr>
          <a:xfrm>
            <a:off x="0" y="111807"/>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36" y="1539909"/>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7752"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3593274"/>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117931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0EF69-C751-48AA-8F45-C274252D937D}"/>
              </a:ext>
            </a:extLst>
          </p:cNvPr>
          <p:cNvPicPr>
            <a:picLocks noChangeAspect="1"/>
          </p:cNvPicPr>
          <p:nvPr/>
        </p:nvPicPr>
        <p:blipFill>
          <a:blip r:embed="rId3"/>
          <a:stretch>
            <a:fillRect/>
          </a:stretch>
        </p:blipFill>
        <p:spPr>
          <a:xfrm>
            <a:off x="0" y="111807"/>
            <a:ext cx="9144000" cy="6634387"/>
          </a:xfrm>
          <a:prstGeom prst="rect">
            <a:avLst/>
          </a:prstGeom>
        </p:spPr>
      </p:pic>
      <p:pic>
        <p:nvPicPr>
          <p:cNvPr id="7" name="Picture 6">
            <a:extLst>
              <a:ext uri="{FF2B5EF4-FFF2-40B4-BE49-F238E27FC236}">
                <a16:creationId xmlns:a16="http://schemas.microsoft.com/office/drawing/2014/main" id="{9788A372-4DEC-40E2-8C22-26445A5430C3}"/>
              </a:ext>
            </a:extLst>
          </p:cNvPr>
          <p:cNvPicPr>
            <a:picLocks noChangeAspect="1"/>
          </p:cNvPicPr>
          <p:nvPr/>
        </p:nvPicPr>
        <p:blipFill>
          <a:blip r:embed="rId4"/>
          <a:stretch>
            <a:fillRect/>
          </a:stretch>
        </p:blipFill>
        <p:spPr>
          <a:xfrm>
            <a:off x="0" y="111807"/>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36" y="1539909"/>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7752"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3593274"/>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80816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with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55322-A556-48E9-8F73-29DBB5F3B076}"/>
              </a:ext>
            </a:extLst>
          </p:cNvPr>
          <p:cNvPicPr>
            <a:picLocks noChangeAspect="1"/>
          </p:cNvPicPr>
          <p:nvPr/>
        </p:nvPicPr>
        <p:blipFill>
          <a:blip r:embed="rId3"/>
          <a:stretch>
            <a:fillRect/>
          </a:stretch>
        </p:blipFill>
        <p:spPr>
          <a:xfrm>
            <a:off x="0" y="111807"/>
            <a:ext cx="9144000" cy="6634387"/>
          </a:xfrm>
          <a:prstGeom prst="rect">
            <a:avLst/>
          </a:prstGeom>
        </p:spPr>
      </p:pic>
      <p:pic>
        <p:nvPicPr>
          <p:cNvPr id="2" name="Picture 1">
            <a:extLst>
              <a:ext uri="{FF2B5EF4-FFF2-40B4-BE49-F238E27FC236}">
                <a16:creationId xmlns:a16="http://schemas.microsoft.com/office/drawing/2014/main" id="{DE20EF69-C751-48AA-8F45-C274252D937D}"/>
              </a:ext>
            </a:extLst>
          </p:cNvPr>
          <p:cNvPicPr>
            <a:picLocks noChangeAspect="1"/>
          </p:cNvPicPr>
          <p:nvPr/>
        </p:nvPicPr>
        <p:blipFill>
          <a:blip r:embed="rId4"/>
          <a:stretch>
            <a:fillRect/>
          </a:stretch>
        </p:blipFill>
        <p:spPr>
          <a:xfrm>
            <a:off x="0" y="111807"/>
            <a:ext cx="9144000" cy="6634387"/>
          </a:xfrm>
          <a:prstGeom prst="rect">
            <a:avLst/>
          </a:prstGeom>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3593274"/>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390403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with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Technical Pictures\Clouds Sunrise Sunset Rainbows\2013-05-06\DSCN4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26143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ComIT\Project Data\UCB_LeConte\UCB Le  Conte Hall Pictures\From Julia\leconte roof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4320" y="274637"/>
            <a:ext cx="2834640" cy="2331720"/>
          </a:xfrm>
          <a:solidFill>
            <a:schemeClr val="tx1">
              <a:alpha val="50000"/>
            </a:schemeClr>
          </a:solidFill>
          <a:effectLst>
            <a:softEdge rad="127000"/>
          </a:effectLst>
        </p:spPr>
        <p:txBody>
          <a:bodyPr>
            <a:normAutofit/>
          </a:bodyPr>
          <a:lstStyle/>
          <a:p>
            <a:r>
              <a:rPr lang="en-US" dirty="0"/>
              <a:t>An Air Cooled Vapor Compression Cycle Chiller</a:t>
            </a:r>
          </a:p>
        </p:txBody>
      </p:sp>
      <p:sp>
        <p:nvSpPr>
          <p:cNvPr id="7" name="Rectangle 6">
            <a:extLst>
              <a:ext uri="{FF2B5EF4-FFF2-40B4-BE49-F238E27FC236}">
                <a16:creationId xmlns:a16="http://schemas.microsoft.com/office/drawing/2014/main" id="{8DDECD07-AB8D-4936-BF74-41FF53E55A82}"/>
              </a:ext>
            </a:extLst>
          </p:cNvPr>
          <p:cNvSpPr/>
          <p:nvPr/>
        </p:nvSpPr>
        <p:spPr>
          <a:xfrm>
            <a:off x="6781800" y="1707777"/>
            <a:ext cx="914400" cy="1371600"/>
          </a:xfrm>
          <a:prstGeom prst="rect">
            <a:avLst/>
          </a:prstGeom>
          <a:solidFill>
            <a:srgbClr val="FFFF00">
              <a:alpha val="5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5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92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grpSp>
        <p:nvGrpSpPr>
          <p:cNvPr id="191" name="Group 190"/>
          <p:cNvGrpSpPr/>
          <p:nvPr/>
        </p:nvGrpSpPr>
        <p:grpSpPr>
          <a:xfrm>
            <a:off x="5037514" y="3774513"/>
            <a:ext cx="733306" cy="993639"/>
            <a:chOff x="5037514" y="3774513"/>
            <a:chExt cx="733306" cy="993639"/>
          </a:xfrm>
        </p:grpSpPr>
        <p:grpSp>
          <p:nvGrpSpPr>
            <p:cNvPr id="192" name="Group 191"/>
            <p:cNvGrpSpPr/>
            <p:nvPr/>
          </p:nvGrpSpPr>
          <p:grpSpPr>
            <a:xfrm rot="10800000">
              <a:off x="5381592" y="3774513"/>
              <a:ext cx="325967" cy="422751"/>
              <a:chOff x="5323291" y="3760940"/>
              <a:chExt cx="325967" cy="422751"/>
            </a:xfrm>
          </p:grpSpPr>
          <p:sp>
            <p:nvSpPr>
              <p:cNvPr id="242" name="Freeform 241"/>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242"/>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rot="20165792" flipV="1">
              <a:off x="5037514" y="3844842"/>
              <a:ext cx="325967" cy="422751"/>
              <a:chOff x="5323291" y="3760940"/>
              <a:chExt cx="325967" cy="422751"/>
            </a:xfrm>
          </p:grpSpPr>
          <p:sp>
            <p:nvSpPr>
              <p:cNvPr id="240" name="Freeform 239"/>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7" name="Straight Connector 196"/>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a:off x="5056442" y="4291668"/>
              <a:ext cx="714378" cy="100670"/>
              <a:chOff x="4267200" y="4343399"/>
              <a:chExt cx="457200" cy="64428"/>
            </a:xfrm>
            <a:solidFill>
              <a:schemeClr val="bg1">
                <a:lumMod val="75000"/>
              </a:schemeClr>
            </a:solidFill>
          </p:grpSpPr>
          <p:sp>
            <p:nvSpPr>
              <p:cNvPr id="233" name="Rectangle 232"/>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233"/>
              <p:cNvGrpSpPr/>
              <p:nvPr/>
            </p:nvGrpSpPr>
            <p:grpSpPr>
              <a:xfrm>
                <a:off x="4267200" y="4343399"/>
                <a:ext cx="457200" cy="64428"/>
                <a:chOff x="4267200" y="4343399"/>
                <a:chExt cx="457200" cy="64428"/>
              </a:xfrm>
              <a:grpFill/>
            </p:grpSpPr>
            <p:cxnSp>
              <p:nvCxnSpPr>
                <p:cNvPr id="235" name="Straight Connector 23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7" name="Group 206"/>
            <p:cNvGrpSpPr/>
            <p:nvPr/>
          </p:nvGrpSpPr>
          <p:grpSpPr>
            <a:xfrm flipV="1">
              <a:off x="5056442" y="4191000"/>
              <a:ext cx="714378" cy="100670"/>
              <a:chOff x="4267200" y="4343399"/>
              <a:chExt cx="457200" cy="64428"/>
            </a:xfrm>
            <a:solidFill>
              <a:schemeClr val="bg1">
                <a:lumMod val="75000"/>
              </a:schemeClr>
            </a:solidFill>
          </p:grpSpPr>
          <p:sp>
            <p:nvSpPr>
              <p:cNvPr id="221" name="Rectangle 2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4267200" y="4343399"/>
                <a:ext cx="457200" cy="64428"/>
                <a:chOff x="4267200" y="4343399"/>
                <a:chExt cx="457200" cy="64428"/>
              </a:xfrm>
              <a:grpFill/>
            </p:grpSpPr>
            <p:cxnSp>
              <p:nvCxnSpPr>
                <p:cNvPr id="228" name="Straight Connector 2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08" name="Straight Connector 207"/>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9" name="Group 208"/>
            <p:cNvGrpSpPr/>
            <p:nvPr/>
          </p:nvGrpSpPr>
          <p:grpSpPr>
            <a:xfrm>
              <a:off x="5179288" y="4527096"/>
              <a:ext cx="468686" cy="241056"/>
              <a:chOff x="4267200" y="4527096"/>
              <a:chExt cx="468686" cy="241056"/>
            </a:xfrm>
          </p:grpSpPr>
          <p:sp>
            <p:nvSpPr>
              <p:cNvPr id="219" name="Isosceles Triangle 21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Isosceles Triangle 21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Oval 217"/>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93225" y="4191000"/>
            <a:ext cx="8622175" cy="2438400"/>
            <a:chOff x="293225" y="4191000"/>
            <a:chExt cx="8622175" cy="2438400"/>
          </a:xfrm>
        </p:grpSpPr>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93225" y="4191000"/>
              <a:ext cx="8622175" cy="2438400"/>
              <a:chOff x="293225" y="4191000"/>
              <a:chExt cx="8622175" cy="2438400"/>
            </a:xfrm>
          </p:grpSpPr>
          <p:cxnSp>
            <p:nvCxnSpPr>
              <p:cNvPr id="32" name="Straight Connector 31"/>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cxnSp>
              <p:nvCxnSpPr>
                <p:cNvPr id="167" name="Straight Connector 166"/>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7419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grpSp>
        <p:nvGrpSpPr>
          <p:cNvPr id="704" name="Group 703"/>
          <p:cNvGrpSpPr/>
          <p:nvPr/>
        </p:nvGrpSpPr>
        <p:grpSpPr>
          <a:xfrm>
            <a:off x="293225" y="4191000"/>
            <a:ext cx="8622175" cy="2438400"/>
            <a:chOff x="293225" y="4191000"/>
            <a:chExt cx="8622175" cy="2438400"/>
          </a:xfrm>
        </p:grpSpPr>
        <p:cxnSp>
          <p:nvCxnSpPr>
            <p:cNvPr id="705" name="Straight Connector 704"/>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6" name="Group 705"/>
            <p:cNvGrpSpPr/>
            <p:nvPr/>
          </p:nvGrpSpPr>
          <p:grpSpPr>
            <a:xfrm>
              <a:off x="293225" y="4191000"/>
              <a:ext cx="8622175" cy="2438400"/>
              <a:chOff x="293225" y="4191000"/>
              <a:chExt cx="8622175" cy="2438400"/>
            </a:xfrm>
          </p:grpSpPr>
          <p:cxnSp>
            <p:nvCxnSpPr>
              <p:cNvPr id="707" name="Straight Connector 706"/>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08" name="Group 707"/>
              <p:cNvGrpSpPr/>
              <p:nvPr/>
            </p:nvGrpSpPr>
            <p:grpSpPr>
              <a:xfrm>
                <a:off x="1145505" y="5575196"/>
                <a:ext cx="0" cy="371757"/>
                <a:chOff x="1145505" y="5575196"/>
                <a:chExt cx="0" cy="371757"/>
              </a:xfrm>
            </p:grpSpPr>
            <p:cxnSp>
              <p:nvCxnSpPr>
                <p:cNvPr id="813" name="Straight Connector 81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09" name="Group 708"/>
              <p:cNvGrpSpPr/>
              <p:nvPr/>
            </p:nvGrpSpPr>
            <p:grpSpPr>
              <a:xfrm>
                <a:off x="3089127" y="5578214"/>
                <a:ext cx="0" cy="368739"/>
                <a:chOff x="1145505" y="5578214"/>
                <a:chExt cx="0" cy="368739"/>
              </a:xfrm>
            </p:grpSpPr>
            <p:cxnSp>
              <p:nvCxnSpPr>
                <p:cNvPr id="811" name="Straight Connector 81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0" name="Straight Connector 709"/>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1" name="Group 710"/>
              <p:cNvGrpSpPr/>
              <p:nvPr/>
            </p:nvGrpSpPr>
            <p:grpSpPr>
              <a:xfrm>
                <a:off x="4358640" y="4226732"/>
                <a:ext cx="640080" cy="988350"/>
                <a:chOff x="4358640" y="4226732"/>
                <a:chExt cx="640080" cy="988350"/>
              </a:xfrm>
            </p:grpSpPr>
            <p:cxnSp>
              <p:nvCxnSpPr>
                <p:cNvPr id="808" name="Straight Connector 807"/>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2" name="Straight Connector 711"/>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397524" y="4328523"/>
                <a:ext cx="2918509" cy="1280160"/>
                <a:chOff x="938771" y="1066800"/>
                <a:chExt cx="3574382" cy="1681619"/>
              </a:xfrm>
            </p:grpSpPr>
            <p:sp>
              <p:nvSpPr>
                <p:cNvPr id="805" name="Oval 804"/>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ectangle 805"/>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Arc 806"/>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6" name="Arc 71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7" name="Rectangle 71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9" name="Straight Connector 71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26" name="Arc 725"/>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7" name="Straight Connector 72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a:endCxn id="73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2" name="Arc 73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3" name="Group 732"/>
              <p:cNvGrpSpPr/>
              <p:nvPr/>
            </p:nvGrpSpPr>
            <p:grpSpPr>
              <a:xfrm>
                <a:off x="917154" y="4803354"/>
                <a:ext cx="282188" cy="302143"/>
                <a:chOff x="917154" y="4803354"/>
                <a:chExt cx="282188" cy="302143"/>
              </a:xfrm>
            </p:grpSpPr>
            <p:sp>
              <p:nvSpPr>
                <p:cNvPr id="803" name="Arc 802"/>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4" name="Arc 803"/>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4" name="Group 733"/>
              <p:cNvGrpSpPr/>
              <p:nvPr/>
            </p:nvGrpSpPr>
            <p:grpSpPr>
              <a:xfrm>
                <a:off x="1062864" y="5105400"/>
                <a:ext cx="2331720" cy="0"/>
                <a:chOff x="1125625" y="5105400"/>
                <a:chExt cx="2259488" cy="0"/>
              </a:xfrm>
            </p:grpSpPr>
            <p:cxnSp>
              <p:nvCxnSpPr>
                <p:cNvPr id="801" name="Straight Connector 80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5" name="Group 734"/>
              <p:cNvGrpSpPr/>
              <p:nvPr/>
            </p:nvGrpSpPr>
            <p:grpSpPr>
              <a:xfrm>
                <a:off x="1062864" y="4803258"/>
                <a:ext cx="2331720" cy="0"/>
                <a:chOff x="1125625" y="5105400"/>
                <a:chExt cx="2259488" cy="0"/>
              </a:xfrm>
            </p:grpSpPr>
            <p:cxnSp>
              <p:nvCxnSpPr>
                <p:cNvPr id="799" name="Straight Connector 79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36" name="Straight Connector 735"/>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38" name="Group 737"/>
              <p:cNvGrpSpPr/>
              <p:nvPr/>
            </p:nvGrpSpPr>
            <p:grpSpPr>
              <a:xfrm>
                <a:off x="3886200" y="4191000"/>
                <a:ext cx="714378" cy="429938"/>
                <a:chOff x="4046218" y="4218262"/>
                <a:chExt cx="714378" cy="429938"/>
              </a:xfrm>
            </p:grpSpPr>
            <p:grpSp>
              <p:nvGrpSpPr>
                <p:cNvPr id="780" name="Group 779"/>
                <p:cNvGrpSpPr>
                  <a:grpSpLocks noChangeAspect="1"/>
                </p:cNvGrpSpPr>
                <p:nvPr/>
              </p:nvGrpSpPr>
              <p:grpSpPr>
                <a:xfrm>
                  <a:off x="4046218" y="4218262"/>
                  <a:ext cx="714378" cy="201338"/>
                  <a:chOff x="4267200" y="4278972"/>
                  <a:chExt cx="457200" cy="128855"/>
                </a:xfrm>
              </p:grpSpPr>
              <p:grpSp>
                <p:nvGrpSpPr>
                  <p:cNvPr id="782" name="Group 781"/>
                  <p:cNvGrpSpPr/>
                  <p:nvPr/>
                </p:nvGrpSpPr>
                <p:grpSpPr>
                  <a:xfrm>
                    <a:off x="4267200" y="4343399"/>
                    <a:ext cx="457200" cy="64428"/>
                    <a:chOff x="4267200" y="4343399"/>
                    <a:chExt cx="457200" cy="64428"/>
                  </a:xfrm>
                </p:grpSpPr>
                <p:sp>
                  <p:nvSpPr>
                    <p:cNvPr id="792" name="Rectangle 791"/>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3" name="Group 792"/>
                    <p:cNvGrpSpPr/>
                    <p:nvPr/>
                  </p:nvGrpSpPr>
                  <p:grpSpPr>
                    <a:xfrm>
                      <a:off x="4267200" y="4343399"/>
                      <a:ext cx="457200" cy="64428"/>
                      <a:chOff x="4267200" y="4343399"/>
                      <a:chExt cx="457200" cy="64428"/>
                    </a:xfrm>
                  </p:grpSpPr>
                  <p:cxnSp>
                    <p:nvCxnSpPr>
                      <p:cNvPr id="794" name="Straight Connector 793"/>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3" name="Group 782"/>
                  <p:cNvGrpSpPr/>
                  <p:nvPr/>
                </p:nvGrpSpPr>
                <p:grpSpPr>
                  <a:xfrm flipV="1">
                    <a:off x="4267200" y="4278972"/>
                    <a:ext cx="457200" cy="64428"/>
                    <a:chOff x="4267200" y="4343399"/>
                    <a:chExt cx="457200" cy="64428"/>
                  </a:xfrm>
                </p:grpSpPr>
                <p:sp>
                  <p:nvSpPr>
                    <p:cNvPr id="785" name="Rectangle 784"/>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6" name="Group 785"/>
                    <p:cNvGrpSpPr/>
                    <p:nvPr/>
                  </p:nvGrpSpPr>
                  <p:grpSpPr>
                    <a:xfrm>
                      <a:off x="4267200" y="4343399"/>
                      <a:ext cx="457200" cy="64428"/>
                      <a:chOff x="4267200" y="4343399"/>
                      <a:chExt cx="457200" cy="64428"/>
                    </a:xfrm>
                  </p:grpSpPr>
                  <p:cxnSp>
                    <p:nvCxnSpPr>
                      <p:cNvPr id="787" name="Straight Connector 786"/>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4" name="Straight Connector 783"/>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1" name="Straight Connector 780"/>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39" name="Straight Connector 738"/>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48" name="Group 747"/>
              <p:cNvGrpSpPr/>
              <p:nvPr/>
            </p:nvGrpSpPr>
            <p:grpSpPr>
              <a:xfrm>
                <a:off x="5486400" y="4941877"/>
                <a:ext cx="3429000" cy="1687523"/>
                <a:chOff x="5486400" y="4941877"/>
                <a:chExt cx="3429000" cy="1687523"/>
              </a:xfrm>
            </p:grpSpPr>
            <p:cxnSp>
              <p:nvCxnSpPr>
                <p:cNvPr id="756" name="Straight Connector 755"/>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8" name="Group 757"/>
                <p:cNvGrpSpPr/>
                <p:nvPr/>
              </p:nvGrpSpPr>
              <p:grpSpPr>
                <a:xfrm>
                  <a:off x="7129340" y="5065144"/>
                  <a:ext cx="239904" cy="426174"/>
                  <a:chOff x="5475096" y="5077070"/>
                  <a:chExt cx="239904" cy="426174"/>
                </a:xfrm>
              </p:grpSpPr>
              <p:cxnSp>
                <p:nvCxnSpPr>
                  <p:cNvPr id="776" name="Straight Connector 775"/>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8" name="Straight Connector 777"/>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9" name="Isosceles Triangle 778"/>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9" name="Oval 758"/>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ectangle 760"/>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ectangle 762"/>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Trapezoid 766"/>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ectangle 770"/>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Isosceles Triangle 771"/>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3" name="Straight Connector 772"/>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4" name="Isosceles Triangle 773"/>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Isosceles Triangle 774"/>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9" name="Group 748"/>
              <p:cNvGrpSpPr/>
              <p:nvPr/>
            </p:nvGrpSpPr>
            <p:grpSpPr>
              <a:xfrm>
                <a:off x="4009046" y="4527096"/>
                <a:ext cx="468686" cy="241056"/>
                <a:chOff x="4009046" y="4527096"/>
                <a:chExt cx="468686" cy="241056"/>
              </a:xfrm>
            </p:grpSpPr>
            <p:grpSp>
              <p:nvGrpSpPr>
                <p:cNvPr id="752" name="Group 751"/>
                <p:cNvGrpSpPr/>
                <p:nvPr/>
              </p:nvGrpSpPr>
              <p:grpSpPr>
                <a:xfrm>
                  <a:off x="4009046" y="4527096"/>
                  <a:ext cx="468686" cy="241056"/>
                  <a:chOff x="4267200" y="4527096"/>
                  <a:chExt cx="468686" cy="241056"/>
                </a:xfrm>
              </p:grpSpPr>
              <p:sp>
                <p:nvSpPr>
                  <p:cNvPr id="754" name="Isosceles Triangle 753"/>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Isosceles Triangle 754"/>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3" name="Oval 75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0" name="Straight Connector 749"/>
              <p:cNvCxnSpPr>
                <a:stCxn id="753" idx="1"/>
                <a:endCxn id="753"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a:stCxn id="753" idx="7"/>
                <a:endCxn id="753"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7" name="Freeform 14">
            <a:extLst>
              <a:ext uri="{FF2B5EF4-FFF2-40B4-BE49-F238E27FC236}">
                <a16:creationId xmlns:a16="http://schemas.microsoft.com/office/drawing/2014/main" id="{6900BF6D-87E4-4823-BD9E-B3EBE0F435C7}"/>
              </a:ext>
            </a:extLst>
          </p:cNvPr>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BD3DBD70-8666-47DB-A9D3-0504EA96BC71}"/>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0" name="TextBox 219">
            <a:extLst>
              <a:ext uri="{FF2B5EF4-FFF2-40B4-BE49-F238E27FC236}">
                <a16:creationId xmlns:a16="http://schemas.microsoft.com/office/drawing/2014/main" id="{148AB126-7881-4E8F-861A-6D620B3627C9}"/>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1" name="TextBox 220">
            <a:extLst>
              <a:ext uri="{FF2B5EF4-FFF2-40B4-BE49-F238E27FC236}">
                <a16:creationId xmlns:a16="http://schemas.microsoft.com/office/drawing/2014/main" id="{CA25FA49-C072-47AC-B838-8ACD60B377B0}"/>
              </a:ext>
            </a:extLst>
          </p:cNvPr>
          <p:cNvSpPr txBox="1"/>
          <p:nvPr/>
        </p:nvSpPr>
        <p:spPr>
          <a:xfrm>
            <a:off x="1826407" y="2953574"/>
            <a:ext cx="1794206"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2" name="Freeform: Shape 1">
            <a:extLst>
              <a:ext uri="{FF2B5EF4-FFF2-40B4-BE49-F238E27FC236}">
                <a16:creationId xmlns:a16="http://schemas.microsoft.com/office/drawing/2014/main" id="{CC7ED3F2-8FCC-4711-9CF8-F5A2F633FF1A}"/>
              </a:ext>
            </a:extLst>
          </p:cNvPr>
          <p:cNvSpPr/>
          <p:nvPr/>
        </p:nvSpPr>
        <p:spPr>
          <a:xfrm>
            <a:off x="3619099" y="3248526"/>
            <a:ext cx="1275347" cy="693019"/>
          </a:xfrm>
          <a:custGeom>
            <a:avLst/>
            <a:gdLst>
              <a:gd name="connsiteX0" fmla="*/ 1275347 w 1275347"/>
              <a:gd name="connsiteY0" fmla="*/ 693019 h 693019"/>
              <a:gd name="connsiteX1" fmla="*/ 563078 w 1275347"/>
              <a:gd name="connsiteY1" fmla="*/ 514952 h 693019"/>
              <a:gd name="connsiteX2" fmla="*/ 356135 w 1275347"/>
              <a:gd name="connsiteY2" fmla="*/ 86628 h 693019"/>
              <a:gd name="connsiteX3" fmla="*/ 0 w 1275347"/>
              <a:gd name="connsiteY3" fmla="*/ 0 h 693019"/>
            </a:gdLst>
            <a:ahLst/>
            <a:cxnLst>
              <a:cxn ang="0">
                <a:pos x="connsiteX0" y="connsiteY0"/>
              </a:cxn>
              <a:cxn ang="0">
                <a:pos x="connsiteX1" y="connsiteY1"/>
              </a:cxn>
              <a:cxn ang="0">
                <a:pos x="connsiteX2" y="connsiteY2"/>
              </a:cxn>
              <a:cxn ang="0">
                <a:pos x="connsiteX3" y="connsiteY3"/>
              </a:cxn>
            </a:cxnLst>
            <a:rect l="l" t="t" r="r" b="b"/>
            <a:pathLst>
              <a:path w="1275347" h="693019">
                <a:moveTo>
                  <a:pt x="1275347" y="693019"/>
                </a:moveTo>
                <a:cubicBezTo>
                  <a:pt x="995813" y="654518"/>
                  <a:pt x="716280" y="616017"/>
                  <a:pt x="563078" y="514952"/>
                </a:cubicBezTo>
                <a:cubicBezTo>
                  <a:pt x="409876" y="413887"/>
                  <a:pt x="449981" y="172453"/>
                  <a:pt x="356135" y="86628"/>
                </a:cubicBezTo>
                <a:cubicBezTo>
                  <a:pt x="262289" y="803"/>
                  <a:pt x="0" y="0"/>
                  <a:pt x="0"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eeform: Shape 2">
            <a:extLst>
              <a:ext uri="{FF2B5EF4-FFF2-40B4-BE49-F238E27FC236}">
                <a16:creationId xmlns:a16="http://schemas.microsoft.com/office/drawing/2014/main" id="{98B650CE-8D2B-4FC5-AF78-E1C36E2FE334}"/>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4" name="TextBox 223">
            <a:extLst>
              <a:ext uri="{FF2B5EF4-FFF2-40B4-BE49-F238E27FC236}">
                <a16:creationId xmlns:a16="http://schemas.microsoft.com/office/drawing/2014/main" id="{2BFC3B45-1900-4D3D-B7F3-168BED07145C}"/>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4" name="Freeform: Shape 3">
            <a:extLst>
              <a:ext uri="{FF2B5EF4-FFF2-40B4-BE49-F238E27FC236}">
                <a16:creationId xmlns:a16="http://schemas.microsoft.com/office/drawing/2014/main" id="{4C900E45-C3A7-4C0B-84F3-7F22EA7C2257}"/>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Freeform: Shape 6">
            <a:extLst>
              <a:ext uri="{FF2B5EF4-FFF2-40B4-BE49-F238E27FC236}">
                <a16:creationId xmlns:a16="http://schemas.microsoft.com/office/drawing/2014/main" id="{F09037F2-0DDB-46BE-A22B-171B8C7E0767}"/>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3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36A24-6535-428E-9DF5-CF6C8715F510}"/>
              </a:ext>
            </a:extLst>
          </p:cNvPr>
          <p:cNvSpPr>
            <a:spLocks noGrp="1"/>
          </p:cNvSpPr>
          <p:nvPr>
            <p:ph type="title"/>
          </p:nvPr>
        </p:nvSpPr>
        <p:spPr/>
        <p:txBody>
          <a:bodyPr/>
          <a:lstStyle/>
          <a:p>
            <a:r>
              <a:rPr lang="en-US" dirty="0"/>
              <a:t>Which Pipe is Which</a:t>
            </a:r>
          </a:p>
        </p:txBody>
      </p:sp>
      <p:sp>
        <p:nvSpPr>
          <p:cNvPr id="6" name="Content Placeholder 5">
            <a:extLst>
              <a:ext uri="{FF2B5EF4-FFF2-40B4-BE49-F238E27FC236}">
                <a16:creationId xmlns:a16="http://schemas.microsoft.com/office/drawing/2014/main" id="{6C1AC093-43C7-4F7E-87E2-761360B23405}"/>
              </a:ext>
            </a:extLst>
          </p:cNvPr>
          <p:cNvSpPr>
            <a:spLocks noGrp="1"/>
          </p:cNvSpPr>
          <p:nvPr>
            <p:ph sz="half" idx="1"/>
          </p:nvPr>
        </p:nvSpPr>
        <p:spPr>
          <a:xfrm>
            <a:off x="457200" y="1600200"/>
            <a:ext cx="4038600" cy="4525963"/>
          </a:xfrm>
        </p:spPr>
        <p:txBody>
          <a:bodyPr>
            <a:normAutofit/>
          </a:bodyPr>
          <a:lstStyle/>
          <a:p>
            <a:pPr marL="457200" indent="-457200">
              <a:buFont typeface="Arial" panose="020B0604020202020204" pitchFamily="34" charset="0"/>
              <a:buChar char="•"/>
            </a:pPr>
            <a:r>
              <a:rPr lang="en-US" sz="2400" dirty="0">
                <a:solidFill>
                  <a:schemeClr val="bg2">
                    <a:lumMod val="60000"/>
                    <a:lumOff val="40000"/>
                  </a:schemeClr>
                </a:solidFill>
              </a:rPr>
              <a:t>Suction Line			</a:t>
            </a:r>
          </a:p>
          <a:p>
            <a:pPr marL="457200" indent="-457200">
              <a:buFont typeface="Arial" panose="020B0604020202020204" pitchFamily="34" charset="0"/>
              <a:buChar char="•"/>
            </a:pPr>
            <a:r>
              <a:rPr lang="en-US" sz="2400" dirty="0">
                <a:solidFill>
                  <a:srgbClr val="FFCC00"/>
                </a:solidFill>
              </a:rPr>
              <a:t>Liquid Line			</a:t>
            </a:r>
          </a:p>
          <a:p>
            <a:pPr marL="457200" indent="-457200">
              <a:buFont typeface="Arial" panose="020B0604020202020204" pitchFamily="34" charset="0"/>
              <a:buChar char="•"/>
            </a:pPr>
            <a:r>
              <a:rPr lang="en-US" sz="2400" dirty="0">
                <a:solidFill>
                  <a:schemeClr val="accent4"/>
                </a:solidFill>
              </a:rPr>
              <a:t>Hot gas line</a:t>
            </a:r>
          </a:p>
        </p:txBody>
      </p:sp>
      <p:sp>
        <p:nvSpPr>
          <p:cNvPr id="7" name="Content Placeholder 6">
            <a:extLst>
              <a:ext uri="{FF2B5EF4-FFF2-40B4-BE49-F238E27FC236}">
                <a16:creationId xmlns:a16="http://schemas.microsoft.com/office/drawing/2014/main" id="{8F3BBF3B-10D6-44D9-81E2-7F088C703115}"/>
              </a:ext>
            </a:extLst>
          </p:cNvPr>
          <p:cNvSpPr>
            <a:spLocks noGrp="1"/>
          </p:cNvSpPr>
          <p:nvPr>
            <p:ph sz="half" idx="2"/>
          </p:nvPr>
        </p:nvSpPr>
        <p:spPr>
          <a:xfrm>
            <a:off x="4648200" y="1600200"/>
            <a:ext cx="4038600" cy="4525963"/>
          </a:xfrm>
        </p:spPr>
        <p:txBody>
          <a:bodyPr>
            <a:normAutofit/>
          </a:bodyPr>
          <a:lstStyle/>
          <a:p>
            <a:pPr marL="342900" indent="-342900">
              <a:buFont typeface="Arial" panose="020B0604020202020204" pitchFamily="34" charset="0"/>
              <a:buChar char="•"/>
            </a:pPr>
            <a:r>
              <a:rPr lang="en-US" sz="2400" dirty="0">
                <a:solidFill>
                  <a:schemeClr val="bg2">
                    <a:lumMod val="60000"/>
                    <a:lumOff val="40000"/>
                  </a:schemeClr>
                </a:solidFill>
              </a:rPr>
              <a:t>Largest, coldest and insulated</a:t>
            </a:r>
          </a:p>
          <a:p>
            <a:pPr marL="342900" indent="-342900">
              <a:buFont typeface="Arial" panose="020B0604020202020204" pitchFamily="34" charset="0"/>
              <a:buChar char="•"/>
            </a:pPr>
            <a:r>
              <a:rPr lang="en-US" sz="2400" dirty="0">
                <a:solidFill>
                  <a:srgbClr val="FFCC00"/>
                </a:solidFill>
              </a:rPr>
              <a:t>Smallest, warm, usually not insulated</a:t>
            </a:r>
          </a:p>
          <a:p>
            <a:pPr marL="342900" indent="-342900">
              <a:buFont typeface="Arial" panose="020B0604020202020204" pitchFamily="34" charset="0"/>
              <a:buChar char="•"/>
            </a:pPr>
            <a:r>
              <a:rPr lang="en-US" sz="2400" dirty="0">
                <a:solidFill>
                  <a:schemeClr val="accent4"/>
                </a:solidFill>
              </a:rPr>
              <a:t>Size between suction and liquid line size, hot, typically not insulated</a:t>
            </a:r>
          </a:p>
        </p:txBody>
      </p:sp>
    </p:spTree>
    <p:extLst>
      <p:ext uri="{BB962C8B-B14F-4D97-AF65-F5344CB8AC3E}">
        <p14:creationId xmlns:p14="http://schemas.microsoft.com/office/powerpoint/2010/main" val="246645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89689" y="3338002"/>
            <a:ext cx="1468621" cy="369332"/>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Evaporator</a:t>
            </a:r>
          </a:p>
        </p:txBody>
      </p:sp>
      <p:sp>
        <p:nvSpPr>
          <p:cNvPr id="7" name="Freeform 14">
            <a:extLst>
              <a:ext uri="{FF2B5EF4-FFF2-40B4-BE49-F238E27FC236}">
                <a16:creationId xmlns:a16="http://schemas.microsoft.com/office/drawing/2014/main" id="{1A2ACC44-6657-4463-A56A-C1275B9B8A00}"/>
              </a:ext>
            </a:extLst>
          </p:cNvPr>
          <p:cNvSpPr/>
          <p:nvPr/>
        </p:nvSpPr>
        <p:spPr>
          <a:xfrm>
            <a:off x="2249144" y="2892462"/>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5B7D74-DC07-4C05-8FA2-98EA1E858DA2}"/>
              </a:ext>
            </a:extLst>
          </p:cNvPr>
          <p:cNvSpPr txBox="1"/>
          <p:nvPr/>
        </p:nvSpPr>
        <p:spPr>
          <a:xfrm>
            <a:off x="3401343" y="5001568"/>
            <a:ext cx="1468621" cy="923330"/>
          </a:xfrm>
          <a:prstGeom prst="rect">
            <a:avLst/>
          </a:prstGeom>
          <a:solidFill>
            <a:schemeClr val="bg1">
              <a:alpha val="75000"/>
            </a:schemeClr>
          </a:solidFill>
          <a:ln w="38100">
            <a:solidFill>
              <a:srgbClr val="FFA100"/>
            </a:solidFill>
          </a:ln>
        </p:spPr>
        <p:txBody>
          <a:bodyPr wrap="square" rtlCol="0">
            <a:spAutoFit/>
          </a:bodyPr>
          <a:lstStyle/>
          <a:p>
            <a:pPr algn="ctr"/>
            <a:r>
              <a:rPr lang="en-US" dirty="0"/>
              <a:t>Filter Dryer (Not shown on diagram)</a:t>
            </a:r>
          </a:p>
        </p:txBody>
      </p:sp>
      <p:sp>
        <p:nvSpPr>
          <p:cNvPr id="9" name="Freeform 14">
            <a:extLst>
              <a:ext uri="{FF2B5EF4-FFF2-40B4-BE49-F238E27FC236}">
                <a16:creationId xmlns:a16="http://schemas.microsoft.com/office/drawing/2014/main" id="{AA1A61D6-108B-447C-95EE-9CE951DF3846}"/>
              </a:ext>
            </a:extLst>
          </p:cNvPr>
          <p:cNvSpPr/>
          <p:nvPr/>
        </p:nvSpPr>
        <p:spPr>
          <a:xfrm>
            <a:off x="4869965" y="4438919"/>
            <a:ext cx="982268" cy="106938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982268"/>
              <a:gd name="connsiteY0" fmla="*/ 1057699 h 1069385"/>
              <a:gd name="connsiteX1" fmla="*/ 345233 w 982268"/>
              <a:gd name="connsiteY1" fmla="*/ 1029707 h 1069385"/>
              <a:gd name="connsiteX2" fmla="*/ 709127 w 982268"/>
              <a:gd name="connsiteY2" fmla="*/ 731127 h 1069385"/>
              <a:gd name="connsiteX3" fmla="*/ 982268 w 982268"/>
              <a:gd name="connsiteY3" fmla="*/ 0 h 1069385"/>
            </a:gdLst>
            <a:ahLst/>
            <a:cxnLst>
              <a:cxn ang="0">
                <a:pos x="connsiteX0" y="connsiteY0"/>
              </a:cxn>
              <a:cxn ang="0">
                <a:pos x="connsiteX1" y="connsiteY1"/>
              </a:cxn>
              <a:cxn ang="0">
                <a:pos x="connsiteX2" y="connsiteY2"/>
              </a:cxn>
              <a:cxn ang="0">
                <a:pos x="connsiteX3" y="connsiteY3"/>
              </a:cxn>
            </a:cxnLst>
            <a:rect l="l" t="t" r="r" b="b"/>
            <a:pathLst>
              <a:path w="982268" h="1069385">
                <a:moveTo>
                  <a:pt x="0" y="1057699"/>
                </a:moveTo>
                <a:cubicBezTo>
                  <a:pt x="113522" y="1070917"/>
                  <a:pt x="227045" y="1084136"/>
                  <a:pt x="345233" y="1029707"/>
                </a:cubicBezTo>
                <a:cubicBezTo>
                  <a:pt x="463421" y="975278"/>
                  <a:pt x="642258" y="833764"/>
                  <a:pt x="709127" y="731127"/>
                </a:cubicBezTo>
                <a:cubicBezTo>
                  <a:pt x="775996" y="628490"/>
                  <a:pt x="944102" y="453810"/>
                  <a:pt x="982268"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CAFD528E-43C1-4746-87D6-806868BAFE40}"/>
              </a:ext>
            </a:extLst>
          </p:cNvPr>
          <p:cNvSpPr txBox="1"/>
          <p:nvPr/>
        </p:nvSpPr>
        <p:spPr>
          <a:xfrm>
            <a:off x="91899" y="5185138"/>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Valves (Not shown on diagram</a:t>
            </a:r>
          </a:p>
        </p:txBody>
      </p:sp>
      <p:sp>
        <p:nvSpPr>
          <p:cNvPr id="11" name="Freeform 14">
            <a:extLst>
              <a:ext uri="{FF2B5EF4-FFF2-40B4-BE49-F238E27FC236}">
                <a16:creationId xmlns:a16="http://schemas.microsoft.com/office/drawing/2014/main" id="{A27022A0-6365-44F9-A4AC-A0DF16844CAF}"/>
              </a:ext>
            </a:extLst>
          </p:cNvPr>
          <p:cNvSpPr/>
          <p:nvPr/>
        </p:nvSpPr>
        <p:spPr>
          <a:xfrm>
            <a:off x="2316399" y="4693433"/>
            <a:ext cx="717573" cy="81225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729000"/>
              <a:gd name="connsiteY0" fmla="*/ 812255 h 812255"/>
              <a:gd name="connsiteX1" fmla="*/ 638804 w 729000"/>
              <a:gd name="connsiteY1" fmla="*/ 534006 h 812255"/>
              <a:gd name="connsiteX2" fmla="*/ 717573 w 729000"/>
              <a:gd name="connsiteY2" fmla="*/ 0 h 812255"/>
              <a:gd name="connsiteX0" fmla="*/ 0 w 746604"/>
              <a:gd name="connsiteY0" fmla="*/ 812255 h 820962"/>
              <a:gd name="connsiteX1" fmla="*/ 682118 w 746604"/>
              <a:gd name="connsiteY1" fmla="*/ 611008 h 820962"/>
              <a:gd name="connsiteX2" fmla="*/ 717573 w 746604"/>
              <a:gd name="connsiteY2" fmla="*/ 0 h 820962"/>
              <a:gd name="connsiteX0" fmla="*/ 0 w 770546"/>
              <a:gd name="connsiteY0" fmla="*/ 812255 h 812255"/>
              <a:gd name="connsiteX1" fmla="*/ 682118 w 770546"/>
              <a:gd name="connsiteY1" fmla="*/ 611008 h 812255"/>
              <a:gd name="connsiteX2" fmla="*/ 717573 w 770546"/>
              <a:gd name="connsiteY2" fmla="*/ 0 h 812255"/>
              <a:gd name="connsiteX0" fmla="*/ 0 w 744319"/>
              <a:gd name="connsiteY0" fmla="*/ 812255 h 812255"/>
              <a:gd name="connsiteX1" fmla="*/ 633992 w 744319"/>
              <a:gd name="connsiteY1" fmla="*/ 615820 h 812255"/>
              <a:gd name="connsiteX2" fmla="*/ 717573 w 744319"/>
              <a:gd name="connsiteY2" fmla="*/ 0 h 812255"/>
              <a:gd name="connsiteX0" fmla="*/ 0 w 728040"/>
              <a:gd name="connsiteY0" fmla="*/ 812255 h 812255"/>
              <a:gd name="connsiteX1" fmla="*/ 633992 w 728040"/>
              <a:gd name="connsiteY1" fmla="*/ 615820 h 812255"/>
              <a:gd name="connsiteX2" fmla="*/ 717573 w 728040"/>
              <a:gd name="connsiteY2" fmla="*/ 0 h 812255"/>
              <a:gd name="connsiteX0" fmla="*/ 0 w 717573"/>
              <a:gd name="connsiteY0" fmla="*/ 812255 h 812255"/>
              <a:gd name="connsiteX1" fmla="*/ 633992 w 717573"/>
              <a:gd name="connsiteY1" fmla="*/ 615820 h 812255"/>
              <a:gd name="connsiteX2" fmla="*/ 717573 w 717573"/>
              <a:gd name="connsiteY2" fmla="*/ 0 h 812255"/>
            </a:gdLst>
            <a:ahLst/>
            <a:cxnLst>
              <a:cxn ang="0">
                <a:pos x="connsiteX0" y="connsiteY0"/>
              </a:cxn>
              <a:cxn ang="0">
                <a:pos x="connsiteX1" y="connsiteY1"/>
              </a:cxn>
              <a:cxn ang="0">
                <a:pos x="connsiteX2" y="connsiteY2"/>
              </a:cxn>
            </a:cxnLst>
            <a:rect l="l" t="t" r="r" b="b"/>
            <a:pathLst>
              <a:path w="717573" h="812255">
                <a:moveTo>
                  <a:pt x="0" y="812255"/>
                </a:moveTo>
                <a:cubicBezTo>
                  <a:pt x="392654" y="806223"/>
                  <a:pt x="557711" y="727133"/>
                  <a:pt x="633992" y="615820"/>
                </a:cubicBezTo>
                <a:cubicBezTo>
                  <a:pt x="710273" y="504507"/>
                  <a:pt x="693343" y="308368"/>
                  <a:pt x="717573"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4">
            <a:extLst>
              <a:ext uri="{FF2B5EF4-FFF2-40B4-BE49-F238E27FC236}">
                <a16:creationId xmlns:a16="http://schemas.microsoft.com/office/drawing/2014/main" id="{36653A25-CD57-4BF4-9A98-510EDAAC3015}"/>
              </a:ext>
            </a:extLst>
          </p:cNvPr>
          <p:cNvSpPr/>
          <p:nvPr/>
        </p:nvSpPr>
        <p:spPr>
          <a:xfrm>
            <a:off x="4877988" y="3826642"/>
            <a:ext cx="756074" cy="1679109"/>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756780"/>
              <a:gd name="connsiteY0" fmla="*/ 1678528 h 1678783"/>
              <a:gd name="connsiteX1" fmla="*/ 119039 w 756780"/>
              <a:gd name="connsiteY1" fmla="*/ 1029707 h 1678783"/>
              <a:gd name="connsiteX2" fmla="*/ 482933 w 756780"/>
              <a:gd name="connsiteY2" fmla="*/ 731127 h 1678783"/>
              <a:gd name="connsiteX3" fmla="*/ 756074 w 756780"/>
              <a:gd name="connsiteY3" fmla="*/ 0 h 1678783"/>
              <a:gd name="connsiteX0" fmla="*/ 0 w 756780"/>
              <a:gd name="connsiteY0" fmla="*/ 1678528 h 1678860"/>
              <a:gd name="connsiteX1" fmla="*/ 479986 w 756780"/>
              <a:gd name="connsiteY1" fmla="*/ 1150023 h 1678860"/>
              <a:gd name="connsiteX2" fmla="*/ 482933 w 756780"/>
              <a:gd name="connsiteY2" fmla="*/ 731127 h 1678860"/>
              <a:gd name="connsiteX3" fmla="*/ 756074 w 756780"/>
              <a:gd name="connsiteY3" fmla="*/ 0 h 1678860"/>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842732"/>
              <a:gd name="connsiteY0" fmla="*/ 1678528 h 1678862"/>
              <a:gd name="connsiteX1" fmla="*/ 479986 w 842732"/>
              <a:gd name="connsiteY1" fmla="*/ 1150023 h 1678862"/>
              <a:gd name="connsiteX2" fmla="*/ 762066 w 842732"/>
              <a:gd name="connsiteY2" fmla="*/ 716689 h 1678862"/>
              <a:gd name="connsiteX3" fmla="*/ 756074 w 842732"/>
              <a:gd name="connsiteY3" fmla="*/ 0 h 1678862"/>
              <a:gd name="connsiteX0" fmla="*/ 0 w 756074"/>
              <a:gd name="connsiteY0" fmla="*/ 1678528 h 1679007"/>
              <a:gd name="connsiteX1" fmla="*/ 479986 w 756074"/>
              <a:gd name="connsiteY1" fmla="*/ 1150023 h 1679007"/>
              <a:gd name="connsiteX2" fmla="*/ 756074 w 756074"/>
              <a:gd name="connsiteY2" fmla="*/ 0 h 1679007"/>
              <a:gd name="connsiteX0" fmla="*/ 0 w 756074"/>
              <a:gd name="connsiteY0" fmla="*/ 1678528 h 1679109"/>
              <a:gd name="connsiteX1" fmla="*/ 576239 w 756074"/>
              <a:gd name="connsiteY1" fmla="*/ 1198149 h 1679109"/>
              <a:gd name="connsiteX2" fmla="*/ 756074 w 756074"/>
              <a:gd name="connsiteY2" fmla="*/ 0 h 1679109"/>
            </a:gdLst>
            <a:ahLst/>
            <a:cxnLst>
              <a:cxn ang="0">
                <a:pos x="connsiteX0" y="connsiteY0"/>
              </a:cxn>
              <a:cxn ang="0">
                <a:pos x="connsiteX1" y="connsiteY1"/>
              </a:cxn>
              <a:cxn ang="0">
                <a:pos x="connsiteX2" y="connsiteY2"/>
              </a:cxn>
            </a:cxnLst>
            <a:rect l="l" t="t" r="r" b="b"/>
            <a:pathLst>
              <a:path w="756074" h="1679109">
                <a:moveTo>
                  <a:pt x="0" y="1678528"/>
                </a:moveTo>
                <a:cubicBezTo>
                  <a:pt x="113522" y="1691746"/>
                  <a:pt x="450227" y="1477904"/>
                  <a:pt x="576239" y="1198149"/>
                </a:cubicBezTo>
                <a:cubicBezTo>
                  <a:pt x="702251" y="918394"/>
                  <a:pt x="698556" y="239588"/>
                  <a:pt x="756074"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4">
            <a:extLst>
              <a:ext uri="{FF2B5EF4-FFF2-40B4-BE49-F238E27FC236}">
                <a16:creationId xmlns:a16="http://schemas.microsoft.com/office/drawing/2014/main" id="{26F9BC02-21A0-4FAA-8E1B-930E9216B327}"/>
              </a:ext>
            </a:extLst>
          </p:cNvPr>
          <p:cNvSpPr/>
          <p:nvPr/>
        </p:nvSpPr>
        <p:spPr>
          <a:xfrm>
            <a:off x="2314555" y="4099137"/>
            <a:ext cx="571363" cy="1399396"/>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573194"/>
              <a:gd name="connsiteY0" fmla="*/ 1437897 h 1437897"/>
              <a:gd name="connsiteX1" fmla="*/ 494425 w 573194"/>
              <a:gd name="connsiteY1" fmla="*/ 534006 h 1437897"/>
              <a:gd name="connsiteX2" fmla="*/ 573194 w 573194"/>
              <a:gd name="connsiteY2" fmla="*/ 0 h 1437897"/>
              <a:gd name="connsiteX0" fmla="*/ 0 w 573194"/>
              <a:gd name="connsiteY0" fmla="*/ 1437897 h 1437897"/>
              <a:gd name="connsiteX1" fmla="*/ 465550 w 573194"/>
              <a:gd name="connsiteY1" fmla="*/ 899766 h 1437897"/>
              <a:gd name="connsiteX2" fmla="*/ 573194 w 573194"/>
              <a:gd name="connsiteY2" fmla="*/ 0 h 1437897"/>
              <a:gd name="connsiteX0" fmla="*/ 0 w 529881"/>
              <a:gd name="connsiteY0" fmla="*/ 1452335 h 1452335"/>
              <a:gd name="connsiteX1" fmla="*/ 422237 w 529881"/>
              <a:gd name="connsiteY1" fmla="*/ 899766 h 1452335"/>
              <a:gd name="connsiteX2" fmla="*/ 529881 w 529881"/>
              <a:gd name="connsiteY2" fmla="*/ 0 h 1452335"/>
              <a:gd name="connsiteX0" fmla="*/ 0 w 551764"/>
              <a:gd name="connsiteY0" fmla="*/ 1452335 h 1452335"/>
              <a:gd name="connsiteX1" fmla="*/ 518489 w 551764"/>
              <a:gd name="connsiteY1" fmla="*/ 678385 h 1452335"/>
              <a:gd name="connsiteX2" fmla="*/ 529881 w 551764"/>
              <a:gd name="connsiteY2" fmla="*/ 0 h 1452335"/>
              <a:gd name="connsiteX0" fmla="*/ 0 w 535168"/>
              <a:gd name="connsiteY0" fmla="*/ 1452335 h 1452335"/>
              <a:gd name="connsiteX1" fmla="*/ 518489 w 535168"/>
              <a:gd name="connsiteY1" fmla="*/ 678385 h 1452335"/>
              <a:gd name="connsiteX2" fmla="*/ 529881 w 535168"/>
              <a:gd name="connsiteY2" fmla="*/ 0 h 1452335"/>
              <a:gd name="connsiteX0" fmla="*/ 0 w 559306"/>
              <a:gd name="connsiteY0" fmla="*/ 1452335 h 1452335"/>
              <a:gd name="connsiteX1" fmla="*/ 518489 w 559306"/>
              <a:gd name="connsiteY1" fmla="*/ 678385 h 1452335"/>
              <a:gd name="connsiteX2" fmla="*/ 529881 w 559306"/>
              <a:gd name="connsiteY2" fmla="*/ 0 h 1452335"/>
              <a:gd name="connsiteX0" fmla="*/ 0 w 594380"/>
              <a:gd name="connsiteY0" fmla="*/ 1466773 h 1466773"/>
              <a:gd name="connsiteX1" fmla="*/ 537740 w 594380"/>
              <a:gd name="connsiteY1" fmla="*/ 678385 h 1466773"/>
              <a:gd name="connsiteX2" fmla="*/ 549132 w 594380"/>
              <a:gd name="connsiteY2" fmla="*/ 0 h 1466773"/>
              <a:gd name="connsiteX0" fmla="*/ 0 w 630358"/>
              <a:gd name="connsiteY0" fmla="*/ 1404209 h 1404209"/>
              <a:gd name="connsiteX1" fmla="*/ 571428 w 630358"/>
              <a:gd name="connsiteY1" fmla="*/ 678385 h 1404209"/>
              <a:gd name="connsiteX2" fmla="*/ 582820 w 630358"/>
              <a:gd name="connsiteY2" fmla="*/ 0 h 1404209"/>
              <a:gd name="connsiteX0" fmla="*/ 0 w 589241"/>
              <a:gd name="connsiteY0" fmla="*/ 1399396 h 1399396"/>
              <a:gd name="connsiteX1" fmla="*/ 532927 w 589241"/>
              <a:gd name="connsiteY1" fmla="*/ 678385 h 1399396"/>
              <a:gd name="connsiteX2" fmla="*/ 544319 w 589241"/>
              <a:gd name="connsiteY2" fmla="*/ 0 h 1399396"/>
              <a:gd name="connsiteX0" fmla="*/ 0 w 571363"/>
              <a:gd name="connsiteY0" fmla="*/ 1399396 h 1399396"/>
              <a:gd name="connsiteX1" fmla="*/ 532927 w 571363"/>
              <a:gd name="connsiteY1" fmla="*/ 678385 h 1399396"/>
              <a:gd name="connsiteX2" fmla="*/ 544319 w 571363"/>
              <a:gd name="connsiteY2" fmla="*/ 0 h 1399396"/>
            </a:gdLst>
            <a:ahLst/>
            <a:cxnLst>
              <a:cxn ang="0">
                <a:pos x="connsiteX0" y="connsiteY0"/>
              </a:cxn>
              <a:cxn ang="0">
                <a:pos x="connsiteX1" y="connsiteY1"/>
              </a:cxn>
              <a:cxn ang="0">
                <a:pos x="connsiteX2" y="connsiteY2"/>
              </a:cxn>
            </a:cxnLst>
            <a:rect l="l" t="t" r="r" b="b"/>
            <a:pathLst>
              <a:path w="571363" h="1399396">
                <a:moveTo>
                  <a:pt x="0" y="1399396"/>
                </a:moveTo>
                <a:cubicBezTo>
                  <a:pt x="392654" y="1393364"/>
                  <a:pt x="490333" y="921243"/>
                  <a:pt x="532927" y="678385"/>
                </a:cubicBezTo>
                <a:cubicBezTo>
                  <a:pt x="575521" y="435527"/>
                  <a:pt x="587465" y="342056"/>
                  <a:pt x="544319"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E9426DFE-F470-4A48-9BC9-8BE1D2FD73B0}"/>
              </a:ext>
            </a:extLst>
          </p:cNvPr>
          <p:cNvSpPr txBox="1"/>
          <p:nvPr/>
        </p:nvSpPr>
        <p:spPr>
          <a:xfrm>
            <a:off x="4519062" y="196876"/>
            <a:ext cx="3224384" cy="923330"/>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Bypass to Allow Filter Dryer to be Serviced (Not shown on diagram</a:t>
            </a:r>
          </a:p>
        </p:txBody>
      </p:sp>
      <p:sp>
        <p:nvSpPr>
          <p:cNvPr id="16" name="Freeform: Shape 15">
            <a:extLst>
              <a:ext uri="{FF2B5EF4-FFF2-40B4-BE49-F238E27FC236}">
                <a16:creationId xmlns:a16="http://schemas.microsoft.com/office/drawing/2014/main" id="{EAE2DC36-A295-4669-B285-E907B45DACD2}"/>
              </a:ext>
            </a:extLst>
          </p:cNvPr>
          <p:cNvSpPr/>
          <p:nvPr/>
        </p:nvSpPr>
        <p:spPr>
          <a:xfrm>
            <a:off x="4494998" y="1116531"/>
            <a:ext cx="1232034" cy="924025"/>
          </a:xfrm>
          <a:custGeom>
            <a:avLst/>
            <a:gdLst>
              <a:gd name="connsiteX0" fmla="*/ 0 w 1232034"/>
              <a:gd name="connsiteY0" fmla="*/ 924025 h 924025"/>
              <a:gd name="connsiteX1" fmla="*/ 943276 w 1232034"/>
              <a:gd name="connsiteY1" fmla="*/ 510138 h 924025"/>
              <a:gd name="connsiteX2" fmla="*/ 1232034 w 1232034"/>
              <a:gd name="connsiteY2" fmla="*/ 0 h 924025"/>
            </a:gdLst>
            <a:ahLst/>
            <a:cxnLst>
              <a:cxn ang="0">
                <a:pos x="connsiteX0" y="connsiteY0"/>
              </a:cxn>
              <a:cxn ang="0">
                <a:pos x="connsiteX1" y="connsiteY1"/>
              </a:cxn>
              <a:cxn ang="0">
                <a:pos x="connsiteX2" y="connsiteY2"/>
              </a:cxn>
            </a:cxnLst>
            <a:rect l="l" t="t" r="r" b="b"/>
            <a:pathLst>
              <a:path w="1232034" h="924025">
                <a:moveTo>
                  <a:pt x="0" y="924025"/>
                </a:moveTo>
                <a:cubicBezTo>
                  <a:pt x="368968" y="794083"/>
                  <a:pt x="737937" y="664142"/>
                  <a:pt x="943276" y="510138"/>
                </a:cubicBezTo>
                <a:cubicBezTo>
                  <a:pt x="1148615" y="356134"/>
                  <a:pt x="1190324" y="178067"/>
                  <a:pt x="1232034"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30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647689" y="1655546"/>
            <a:ext cx="1468621" cy="646331"/>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Chilled Water Pipes</a:t>
            </a:r>
          </a:p>
        </p:txBody>
      </p:sp>
      <p:sp>
        <p:nvSpPr>
          <p:cNvPr id="10" name="TextBox 9">
            <a:extLst>
              <a:ext uri="{FF2B5EF4-FFF2-40B4-BE49-F238E27FC236}">
                <a16:creationId xmlns:a16="http://schemas.microsoft.com/office/drawing/2014/main" id="{CAFD528E-43C1-4746-87D6-806868BAFE40}"/>
              </a:ext>
            </a:extLst>
          </p:cNvPr>
          <p:cNvSpPr txBox="1"/>
          <p:nvPr/>
        </p:nvSpPr>
        <p:spPr>
          <a:xfrm>
            <a:off x="905234" y="4521952"/>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15" name="Freeform: Shape 14">
            <a:extLst>
              <a:ext uri="{FF2B5EF4-FFF2-40B4-BE49-F238E27FC236}">
                <a16:creationId xmlns:a16="http://schemas.microsoft.com/office/drawing/2014/main" id="{DA912B3E-FBA2-4015-B68C-F6A3BE5E8EAE}"/>
              </a:ext>
            </a:extLst>
          </p:cNvPr>
          <p:cNvSpPr/>
          <p:nvPr/>
        </p:nvSpPr>
        <p:spPr>
          <a:xfrm>
            <a:off x="6487427" y="1411505"/>
            <a:ext cx="1159845" cy="583291"/>
          </a:xfrm>
          <a:custGeom>
            <a:avLst/>
            <a:gdLst>
              <a:gd name="connsiteX0" fmla="*/ 1159845 w 1159845"/>
              <a:gd name="connsiteY0" fmla="*/ 577516 h 599038"/>
              <a:gd name="connsiteX1" fmla="*/ 563078 w 1159845"/>
              <a:gd name="connsiteY1" fmla="*/ 529390 h 599038"/>
              <a:gd name="connsiteX2" fmla="*/ 0 w 1159845"/>
              <a:gd name="connsiteY2" fmla="*/ 0 h 599038"/>
              <a:gd name="connsiteX0" fmla="*/ 1159845 w 1159845"/>
              <a:gd name="connsiteY0" fmla="*/ 577516 h 583291"/>
              <a:gd name="connsiteX1" fmla="*/ 423512 w 1159845"/>
              <a:gd name="connsiteY1" fmla="*/ 452388 h 583291"/>
              <a:gd name="connsiteX2" fmla="*/ 0 w 1159845"/>
              <a:gd name="connsiteY2" fmla="*/ 0 h 583291"/>
              <a:gd name="connsiteX0" fmla="*/ 1159845 w 1159845"/>
              <a:gd name="connsiteY0" fmla="*/ 577516 h 583291"/>
              <a:gd name="connsiteX1" fmla="*/ 423512 w 1159845"/>
              <a:gd name="connsiteY1" fmla="*/ 452388 h 583291"/>
              <a:gd name="connsiteX2" fmla="*/ 0 w 1159845"/>
              <a:gd name="connsiteY2" fmla="*/ 0 h 583291"/>
            </a:gdLst>
            <a:ahLst/>
            <a:cxnLst>
              <a:cxn ang="0">
                <a:pos x="connsiteX0" y="connsiteY0"/>
              </a:cxn>
              <a:cxn ang="0">
                <a:pos x="connsiteX1" y="connsiteY1"/>
              </a:cxn>
              <a:cxn ang="0">
                <a:pos x="connsiteX2" y="connsiteY2"/>
              </a:cxn>
            </a:cxnLst>
            <a:rect l="l" t="t" r="r" b="b"/>
            <a:pathLst>
              <a:path w="1159845" h="583291">
                <a:moveTo>
                  <a:pt x="1159845" y="577516"/>
                </a:moveTo>
                <a:cubicBezTo>
                  <a:pt x="958115" y="601579"/>
                  <a:pt x="616820" y="548641"/>
                  <a:pt x="423512" y="452388"/>
                </a:cubicBezTo>
                <a:cubicBezTo>
                  <a:pt x="230204" y="356135"/>
                  <a:pt x="162828" y="279132"/>
                  <a:pt x="0" y="0"/>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0BEC6D23-B0C1-4057-8E3A-04836CC00AED}"/>
              </a:ext>
            </a:extLst>
          </p:cNvPr>
          <p:cNvSpPr/>
          <p:nvPr/>
        </p:nvSpPr>
        <p:spPr>
          <a:xfrm>
            <a:off x="6756935" y="1974087"/>
            <a:ext cx="885524" cy="552545"/>
          </a:xfrm>
          <a:custGeom>
            <a:avLst/>
            <a:gdLst>
              <a:gd name="connsiteX0" fmla="*/ 885524 w 885524"/>
              <a:gd name="connsiteY0" fmla="*/ 3905 h 552545"/>
              <a:gd name="connsiteX1" fmla="*/ 288758 w 885524"/>
              <a:gd name="connsiteY1" fmla="*/ 80907 h 552545"/>
              <a:gd name="connsiteX2" fmla="*/ 0 w 885524"/>
              <a:gd name="connsiteY2" fmla="*/ 552545 h 552545"/>
            </a:gdLst>
            <a:ahLst/>
            <a:cxnLst>
              <a:cxn ang="0">
                <a:pos x="connsiteX0" y="connsiteY0"/>
              </a:cxn>
              <a:cxn ang="0">
                <a:pos x="connsiteX1" y="connsiteY1"/>
              </a:cxn>
              <a:cxn ang="0">
                <a:pos x="connsiteX2" y="connsiteY2"/>
              </a:cxn>
            </a:cxnLst>
            <a:rect l="l" t="t" r="r" b="b"/>
            <a:pathLst>
              <a:path w="885524" h="552545">
                <a:moveTo>
                  <a:pt x="885524" y="3905"/>
                </a:moveTo>
                <a:cubicBezTo>
                  <a:pt x="660934" y="-3314"/>
                  <a:pt x="436345" y="-10533"/>
                  <a:pt x="288758" y="80907"/>
                </a:cubicBezTo>
                <a:cubicBezTo>
                  <a:pt x="141171" y="172347"/>
                  <a:pt x="48126" y="465918"/>
                  <a:pt x="0" y="552545"/>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Freeform: Shape 3">
            <a:extLst>
              <a:ext uri="{FF2B5EF4-FFF2-40B4-BE49-F238E27FC236}">
                <a16:creationId xmlns:a16="http://schemas.microsoft.com/office/drawing/2014/main" id="{A849813F-697A-4856-A987-6875241DFF02}"/>
              </a:ext>
            </a:extLst>
          </p:cNvPr>
          <p:cNvSpPr/>
          <p:nvPr/>
        </p:nvSpPr>
        <p:spPr>
          <a:xfrm>
            <a:off x="1183907" y="3627164"/>
            <a:ext cx="818148" cy="872648"/>
          </a:xfrm>
          <a:custGeom>
            <a:avLst/>
            <a:gdLst>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0 w 818148"/>
              <a:gd name="connsiteY0" fmla="*/ 20812 h 872648"/>
              <a:gd name="connsiteX1" fmla="*/ 673769 w 818148"/>
              <a:gd name="connsiteY1" fmla="*/ 78563 h 872648"/>
              <a:gd name="connsiteX2" fmla="*/ 818148 w 818148"/>
              <a:gd name="connsiteY2" fmla="*/ 872648 h 872648"/>
            </a:gdLst>
            <a:ahLst/>
            <a:cxnLst>
              <a:cxn ang="0">
                <a:pos x="connsiteX0" y="connsiteY0"/>
              </a:cxn>
              <a:cxn ang="0">
                <a:pos x="connsiteX1" y="connsiteY1"/>
              </a:cxn>
              <a:cxn ang="0">
                <a:pos x="connsiteX2" y="connsiteY2"/>
              </a:cxn>
            </a:cxnLst>
            <a:rect l="l" t="t" r="r" b="b"/>
            <a:pathLst>
              <a:path w="818148" h="872648">
                <a:moveTo>
                  <a:pt x="0" y="20812"/>
                </a:moveTo>
                <a:cubicBezTo>
                  <a:pt x="140369" y="32843"/>
                  <a:pt x="537411" y="-63410"/>
                  <a:pt x="673769" y="78563"/>
                </a:cubicBezTo>
                <a:cubicBezTo>
                  <a:pt x="793283" y="222140"/>
                  <a:pt x="805715" y="547394"/>
                  <a:pt x="818148" y="872648"/>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503AFB6-35F7-459F-A061-787D74CB36CA}"/>
              </a:ext>
            </a:extLst>
          </p:cNvPr>
          <p:cNvSpPr txBox="1"/>
          <p:nvPr/>
        </p:nvSpPr>
        <p:spPr>
          <a:xfrm>
            <a:off x="3287027" y="496988"/>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7" name="Freeform: Shape 6">
            <a:extLst>
              <a:ext uri="{FF2B5EF4-FFF2-40B4-BE49-F238E27FC236}">
                <a16:creationId xmlns:a16="http://schemas.microsoft.com/office/drawing/2014/main" id="{0FFCEC3B-B2AC-4569-B584-FE6568D450D8}"/>
              </a:ext>
            </a:extLst>
          </p:cNvPr>
          <p:cNvSpPr/>
          <p:nvPr/>
        </p:nvSpPr>
        <p:spPr>
          <a:xfrm>
            <a:off x="4769318" y="668241"/>
            <a:ext cx="1198345" cy="424226"/>
          </a:xfrm>
          <a:custGeom>
            <a:avLst/>
            <a:gdLst>
              <a:gd name="connsiteX0" fmla="*/ 1198345 w 1198345"/>
              <a:gd name="connsiteY0" fmla="*/ 424226 h 424226"/>
              <a:gd name="connsiteX1" fmla="*/ 572703 w 1198345"/>
              <a:gd name="connsiteY1" fmla="*/ 58466 h 424226"/>
              <a:gd name="connsiteX2" fmla="*/ 0 w 1198345"/>
              <a:gd name="connsiteY2" fmla="*/ 5527 h 424226"/>
            </a:gdLst>
            <a:ahLst/>
            <a:cxnLst>
              <a:cxn ang="0">
                <a:pos x="connsiteX0" y="connsiteY0"/>
              </a:cxn>
              <a:cxn ang="0">
                <a:pos x="connsiteX1" y="connsiteY1"/>
              </a:cxn>
              <a:cxn ang="0">
                <a:pos x="connsiteX2" y="connsiteY2"/>
              </a:cxn>
            </a:cxnLst>
            <a:rect l="l" t="t" r="r" b="b"/>
            <a:pathLst>
              <a:path w="1198345" h="424226">
                <a:moveTo>
                  <a:pt x="1198345" y="424226"/>
                </a:moveTo>
                <a:cubicBezTo>
                  <a:pt x="985386" y="276237"/>
                  <a:pt x="772427" y="128249"/>
                  <a:pt x="572703" y="58466"/>
                </a:cubicBezTo>
                <a:cubicBezTo>
                  <a:pt x="372979" y="-11317"/>
                  <a:pt x="186489" y="-2895"/>
                  <a:pt x="0" y="5527"/>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E65D6F35-D06E-49F8-BB23-42D9106FE054}"/>
              </a:ext>
            </a:extLst>
          </p:cNvPr>
          <p:cNvSpPr/>
          <p:nvPr/>
        </p:nvSpPr>
        <p:spPr>
          <a:xfrm>
            <a:off x="4774131" y="308008"/>
            <a:ext cx="1025090" cy="365760"/>
          </a:xfrm>
          <a:custGeom>
            <a:avLst/>
            <a:gdLst>
              <a:gd name="connsiteX0" fmla="*/ 1025090 w 1025090"/>
              <a:gd name="connsiteY0" fmla="*/ 0 h 365760"/>
              <a:gd name="connsiteX1" fmla="*/ 582328 w 1025090"/>
              <a:gd name="connsiteY1" fmla="*/ 259883 h 365760"/>
              <a:gd name="connsiteX2" fmla="*/ 0 w 1025090"/>
              <a:gd name="connsiteY2" fmla="*/ 365760 h 365760"/>
            </a:gdLst>
            <a:ahLst/>
            <a:cxnLst>
              <a:cxn ang="0">
                <a:pos x="connsiteX0" y="connsiteY0"/>
              </a:cxn>
              <a:cxn ang="0">
                <a:pos x="connsiteX1" y="connsiteY1"/>
              </a:cxn>
              <a:cxn ang="0">
                <a:pos x="connsiteX2" y="connsiteY2"/>
              </a:cxn>
            </a:cxnLst>
            <a:rect l="l" t="t" r="r" b="b"/>
            <a:pathLst>
              <a:path w="1025090" h="365760">
                <a:moveTo>
                  <a:pt x="1025090" y="0"/>
                </a:moveTo>
                <a:cubicBezTo>
                  <a:pt x="889133" y="99461"/>
                  <a:pt x="753176" y="198923"/>
                  <a:pt x="582328" y="259883"/>
                </a:cubicBezTo>
                <a:cubicBezTo>
                  <a:pt x="411480" y="320843"/>
                  <a:pt x="205740" y="343301"/>
                  <a:pt x="0" y="36576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1BBE5FB6-1EE9-40EC-A37C-8C6D017082C5}"/>
              </a:ext>
            </a:extLst>
          </p:cNvPr>
          <p:cNvSpPr txBox="1"/>
          <p:nvPr/>
        </p:nvSpPr>
        <p:spPr>
          <a:xfrm>
            <a:off x="1841632" y="2561325"/>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23" name="Freeform: Shape 22">
            <a:extLst>
              <a:ext uri="{FF2B5EF4-FFF2-40B4-BE49-F238E27FC236}">
                <a16:creationId xmlns:a16="http://schemas.microsoft.com/office/drawing/2014/main" id="{9938D484-C406-4AFA-A60C-616F595B64D4}"/>
              </a:ext>
            </a:extLst>
          </p:cNvPr>
          <p:cNvSpPr/>
          <p:nvPr/>
        </p:nvSpPr>
        <p:spPr>
          <a:xfrm>
            <a:off x="770021" y="2271562"/>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05533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8" name="Group 707"/>
          <p:cNvGrpSpPr/>
          <p:nvPr/>
        </p:nvGrpSpPr>
        <p:grpSpPr>
          <a:xfrm>
            <a:off x="293225" y="4191000"/>
            <a:ext cx="8622175" cy="2438400"/>
            <a:chOff x="293225" y="4191000"/>
            <a:chExt cx="8622175" cy="2438400"/>
          </a:xfrm>
        </p:grpSpPr>
        <p:cxnSp>
          <p:nvCxnSpPr>
            <p:cNvPr id="709" name="Straight Connector 708"/>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0" name="Group 709"/>
            <p:cNvGrpSpPr/>
            <p:nvPr/>
          </p:nvGrpSpPr>
          <p:grpSpPr>
            <a:xfrm>
              <a:off x="293225" y="4191000"/>
              <a:ext cx="8622175" cy="2438400"/>
              <a:chOff x="293225" y="4191000"/>
              <a:chExt cx="8622175" cy="2438400"/>
            </a:xfrm>
          </p:grpSpPr>
          <p:cxnSp>
            <p:nvCxnSpPr>
              <p:cNvPr id="711" name="Straight Connector 710"/>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12" name="Group 711"/>
              <p:cNvGrpSpPr/>
              <p:nvPr/>
            </p:nvGrpSpPr>
            <p:grpSpPr>
              <a:xfrm>
                <a:off x="1145505" y="5575196"/>
                <a:ext cx="0" cy="371757"/>
                <a:chOff x="1145505" y="5575196"/>
                <a:chExt cx="0" cy="371757"/>
              </a:xfrm>
            </p:grpSpPr>
            <p:cxnSp>
              <p:nvCxnSpPr>
                <p:cNvPr id="817" name="Straight Connector 81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13" name="Group 712"/>
              <p:cNvGrpSpPr/>
              <p:nvPr/>
            </p:nvGrpSpPr>
            <p:grpSpPr>
              <a:xfrm>
                <a:off x="3089127" y="5578214"/>
                <a:ext cx="0" cy="368739"/>
                <a:chOff x="1145505" y="5578214"/>
                <a:chExt cx="0" cy="368739"/>
              </a:xfrm>
            </p:grpSpPr>
            <p:cxnSp>
              <p:nvCxnSpPr>
                <p:cNvPr id="815" name="Straight Connector 81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4" name="Straight Connector 71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4358640" y="4226732"/>
                <a:ext cx="640080" cy="988350"/>
                <a:chOff x="4358640" y="4226732"/>
                <a:chExt cx="640080" cy="988350"/>
              </a:xfrm>
            </p:grpSpPr>
            <p:cxnSp>
              <p:nvCxnSpPr>
                <p:cNvPr id="812" name="Straight Connector 811"/>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6" name="Straight Connector 715"/>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9" name="Group 718"/>
              <p:cNvGrpSpPr/>
              <p:nvPr/>
            </p:nvGrpSpPr>
            <p:grpSpPr>
              <a:xfrm>
                <a:off x="397524" y="4328523"/>
                <a:ext cx="2918509" cy="1280160"/>
                <a:chOff x="938771" y="1066800"/>
                <a:chExt cx="3574382" cy="1681619"/>
              </a:xfrm>
            </p:grpSpPr>
            <p:sp>
              <p:nvSpPr>
                <p:cNvPr id="809" name="Oval 808"/>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ectangle 809"/>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Arc 810"/>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0" name="Arc 719"/>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1" name="Rectangle 720"/>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ectangle 721"/>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3" name="Straight Connector 722"/>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6" name="Straight Connector 725"/>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30" name="Arc 729"/>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1" name="Straight Connector 730"/>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p:cNvCxnSpPr>
                <a:endCxn id="736"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6" name="Arc 735"/>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7" name="Group 736"/>
              <p:cNvGrpSpPr/>
              <p:nvPr/>
            </p:nvGrpSpPr>
            <p:grpSpPr>
              <a:xfrm>
                <a:off x="917154" y="4803354"/>
                <a:ext cx="282188" cy="302143"/>
                <a:chOff x="917154" y="4803354"/>
                <a:chExt cx="282188" cy="302143"/>
              </a:xfrm>
            </p:grpSpPr>
            <p:sp>
              <p:nvSpPr>
                <p:cNvPr id="807" name="Arc 806"/>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8" name="Arc 807"/>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8" name="Group 737"/>
              <p:cNvGrpSpPr/>
              <p:nvPr/>
            </p:nvGrpSpPr>
            <p:grpSpPr>
              <a:xfrm>
                <a:off x="1062864" y="5105400"/>
                <a:ext cx="2331720" cy="0"/>
                <a:chOff x="1125625" y="5105400"/>
                <a:chExt cx="2259488" cy="0"/>
              </a:xfrm>
            </p:grpSpPr>
            <p:cxnSp>
              <p:nvCxnSpPr>
                <p:cNvPr id="805" name="Straight Connector 80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9" name="Group 738"/>
              <p:cNvGrpSpPr/>
              <p:nvPr/>
            </p:nvGrpSpPr>
            <p:grpSpPr>
              <a:xfrm>
                <a:off x="1062864" y="4803258"/>
                <a:ext cx="2331720" cy="0"/>
                <a:chOff x="1125625" y="5105400"/>
                <a:chExt cx="2259488" cy="0"/>
              </a:xfrm>
            </p:grpSpPr>
            <p:cxnSp>
              <p:nvCxnSpPr>
                <p:cNvPr id="803" name="Straight Connector 80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40" name="Straight Connector 739"/>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42" name="Group 741"/>
              <p:cNvGrpSpPr/>
              <p:nvPr/>
            </p:nvGrpSpPr>
            <p:grpSpPr>
              <a:xfrm>
                <a:off x="3886200" y="4191000"/>
                <a:ext cx="714378" cy="429938"/>
                <a:chOff x="4046218" y="4218262"/>
                <a:chExt cx="714378" cy="429938"/>
              </a:xfrm>
            </p:grpSpPr>
            <p:grpSp>
              <p:nvGrpSpPr>
                <p:cNvPr id="784" name="Group 783"/>
                <p:cNvGrpSpPr>
                  <a:grpSpLocks noChangeAspect="1"/>
                </p:cNvGrpSpPr>
                <p:nvPr/>
              </p:nvGrpSpPr>
              <p:grpSpPr>
                <a:xfrm>
                  <a:off x="4046218" y="4218262"/>
                  <a:ext cx="714378" cy="201338"/>
                  <a:chOff x="4267200" y="4278972"/>
                  <a:chExt cx="457200" cy="128855"/>
                </a:xfrm>
              </p:grpSpPr>
              <p:grpSp>
                <p:nvGrpSpPr>
                  <p:cNvPr id="786" name="Group 785"/>
                  <p:cNvGrpSpPr/>
                  <p:nvPr/>
                </p:nvGrpSpPr>
                <p:grpSpPr>
                  <a:xfrm>
                    <a:off x="4267200" y="4343399"/>
                    <a:ext cx="457200" cy="64428"/>
                    <a:chOff x="4267200" y="4343399"/>
                    <a:chExt cx="457200" cy="64428"/>
                  </a:xfrm>
                </p:grpSpPr>
                <p:sp>
                  <p:nvSpPr>
                    <p:cNvPr id="796" name="Rectangle 795"/>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7" name="Group 796"/>
                    <p:cNvGrpSpPr/>
                    <p:nvPr/>
                  </p:nvGrpSpPr>
                  <p:grpSpPr>
                    <a:xfrm>
                      <a:off x="4267200" y="4343399"/>
                      <a:ext cx="457200" cy="64428"/>
                      <a:chOff x="4267200" y="4343399"/>
                      <a:chExt cx="457200" cy="64428"/>
                    </a:xfrm>
                  </p:grpSpPr>
                  <p:cxnSp>
                    <p:nvCxnSpPr>
                      <p:cNvPr id="798" name="Straight Connector 79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7" name="Group 786"/>
                  <p:cNvGrpSpPr/>
                  <p:nvPr/>
                </p:nvGrpSpPr>
                <p:grpSpPr>
                  <a:xfrm flipV="1">
                    <a:off x="4267200" y="4278972"/>
                    <a:ext cx="457200" cy="64428"/>
                    <a:chOff x="4267200" y="4343399"/>
                    <a:chExt cx="457200" cy="64428"/>
                  </a:xfrm>
                </p:grpSpPr>
                <p:sp>
                  <p:nvSpPr>
                    <p:cNvPr id="789" name="Rectangle 788"/>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789"/>
                    <p:cNvGrpSpPr/>
                    <p:nvPr/>
                  </p:nvGrpSpPr>
                  <p:grpSpPr>
                    <a:xfrm>
                      <a:off x="4267200" y="4343399"/>
                      <a:ext cx="457200" cy="64428"/>
                      <a:chOff x="4267200" y="4343399"/>
                      <a:chExt cx="457200" cy="64428"/>
                    </a:xfrm>
                  </p:grpSpPr>
                  <p:cxnSp>
                    <p:nvCxnSpPr>
                      <p:cNvPr id="791" name="Straight Connector 79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8" name="Straight Connector 78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5" name="Straight Connector 784"/>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43" name="Straight Connector 742"/>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52" name="Group 751"/>
              <p:cNvGrpSpPr/>
              <p:nvPr/>
            </p:nvGrpSpPr>
            <p:grpSpPr>
              <a:xfrm>
                <a:off x="5486400" y="4941877"/>
                <a:ext cx="3429000" cy="1687523"/>
                <a:chOff x="5486400" y="4941877"/>
                <a:chExt cx="3429000" cy="1687523"/>
              </a:xfrm>
            </p:grpSpPr>
            <p:cxnSp>
              <p:nvCxnSpPr>
                <p:cNvPr id="760" name="Straight Connector 759"/>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62" name="Group 761"/>
                <p:cNvGrpSpPr/>
                <p:nvPr/>
              </p:nvGrpSpPr>
              <p:grpSpPr>
                <a:xfrm>
                  <a:off x="7129340" y="5065144"/>
                  <a:ext cx="239904" cy="426174"/>
                  <a:chOff x="5475096" y="5077070"/>
                  <a:chExt cx="239904" cy="426174"/>
                </a:xfrm>
              </p:grpSpPr>
              <p:cxnSp>
                <p:nvCxnSpPr>
                  <p:cNvPr id="780" name="Straight Connector 779"/>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83" name="Isosceles Triangle 782"/>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3" name="Oval 762"/>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Trapezoid 770"/>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ectangle 771"/>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772"/>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ectangle 773"/>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Isosceles Triangle 775"/>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7" name="Straight Connector 776"/>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8" name="Isosceles Triangle 777"/>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Isosceles Triangle 778"/>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3" name="Group 752"/>
              <p:cNvGrpSpPr/>
              <p:nvPr/>
            </p:nvGrpSpPr>
            <p:grpSpPr>
              <a:xfrm>
                <a:off x="4009046" y="4527096"/>
                <a:ext cx="468686" cy="241056"/>
                <a:chOff x="4009046" y="4527096"/>
                <a:chExt cx="468686" cy="241056"/>
              </a:xfrm>
            </p:grpSpPr>
            <p:grpSp>
              <p:nvGrpSpPr>
                <p:cNvPr id="756" name="Group 755"/>
                <p:cNvGrpSpPr/>
                <p:nvPr/>
              </p:nvGrpSpPr>
              <p:grpSpPr>
                <a:xfrm>
                  <a:off x="4009046" y="4527096"/>
                  <a:ext cx="468686" cy="241056"/>
                  <a:chOff x="4267200" y="4527096"/>
                  <a:chExt cx="468686" cy="241056"/>
                </a:xfrm>
              </p:grpSpPr>
              <p:sp>
                <p:nvSpPr>
                  <p:cNvPr id="758" name="Isosceles Triangle 75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Isosceles Triangle 75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7" name="Oval 75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4" name="Straight Connector 753"/>
              <p:cNvCxnSpPr>
                <a:stCxn id="757" idx="1"/>
                <a:endCxn id="757"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a:stCxn id="757" idx="7"/>
                <a:endCxn id="757"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21" name="TextBox 220">
            <a:extLst>
              <a:ext uri="{FF2B5EF4-FFF2-40B4-BE49-F238E27FC236}">
                <a16:creationId xmlns:a16="http://schemas.microsoft.com/office/drawing/2014/main" id="{F2EF2591-56BE-4555-9872-F00CF2CE0BD5}"/>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4" name="Freeform: Shape 223">
            <a:extLst>
              <a:ext uri="{FF2B5EF4-FFF2-40B4-BE49-F238E27FC236}">
                <a16:creationId xmlns:a16="http://schemas.microsoft.com/office/drawing/2014/main" id="{8017E809-26E2-4689-9202-A84A2F4CB8F2}"/>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5" name="TextBox 224">
            <a:extLst>
              <a:ext uri="{FF2B5EF4-FFF2-40B4-BE49-F238E27FC236}">
                <a16:creationId xmlns:a16="http://schemas.microsoft.com/office/drawing/2014/main" id="{A52122A9-FA55-4D3B-BD8B-3DD3641597E7}"/>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226" name="Freeform: Shape 225">
            <a:extLst>
              <a:ext uri="{FF2B5EF4-FFF2-40B4-BE49-F238E27FC236}">
                <a16:creationId xmlns:a16="http://schemas.microsoft.com/office/drawing/2014/main" id="{E30A55E5-8DC1-4B03-800C-D51B1A4DBD70}"/>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7" name="TextBox 226">
            <a:extLst>
              <a:ext uri="{FF2B5EF4-FFF2-40B4-BE49-F238E27FC236}">
                <a16:creationId xmlns:a16="http://schemas.microsoft.com/office/drawing/2014/main" id="{E5CE05EA-0AB3-4926-A19A-76A6EA8459BB}"/>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8" name="Freeform: Shape 227">
            <a:extLst>
              <a:ext uri="{FF2B5EF4-FFF2-40B4-BE49-F238E27FC236}">
                <a16:creationId xmlns:a16="http://schemas.microsoft.com/office/drawing/2014/main" id="{29E5058B-B004-456E-A797-ABD3B485DFAF}"/>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5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F98A9-E5F4-4DB4-8311-79422811D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041669D9-8519-4D6A-BBCC-5FE0EB9D3247}"/>
              </a:ext>
            </a:extLst>
          </p:cNvPr>
          <p:cNvSpPr txBox="1"/>
          <p:nvPr/>
        </p:nvSpPr>
        <p:spPr>
          <a:xfrm>
            <a:off x="7270802" y="2122395"/>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0" name="Freeform: Shape 9">
            <a:extLst>
              <a:ext uri="{FF2B5EF4-FFF2-40B4-BE49-F238E27FC236}">
                <a16:creationId xmlns:a16="http://schemas.microsoft.com/office/drawing/2014/main" id="{196D063E-032C-489B-83B3-F5D102BD627E}"/>
              </a:ext>
            </a:extLst>
          </p:cNvPr>
          <p:cNvSpPr/>
          <p:nvPr/>
        </p:nvSpPr>
        <p:spPr>
          <a:xfrm>
            <a:off x="6427382" y="2283286"/>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ACFAFD-03D2-4B09-B976-630BAA55E5E1}"/>
              </a:ext>
            </a:extLst>
          </p:cNvPr>
          <p:cNvSpPr txBox="1"/>
          <p:nvPr/>
        </p:nvSpPr>
        <p:spPr>
          <a:xfrm>
            <a:off x="3037272" y="4592692"/>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2" name="Freeform: Shape 11">
            <a:extLst>
              <a:ext uri="{FF2B5EF4-FFF2-40B4-BE49-F238E27FC236}">
                <a16:creationId xmlns:a16="http://schemas.microsoft.com/office/drawing/2014/main" id="{945F466C-7BA7-42B2-A528-F642DA5F9C77}"/>
              </a:ext>
            </a:extLst>
          </p:cNvPr>
          <p:cNvSpPr/>
          <p:nvPr/>
        </p:nvSpPr>
        <p:spPr>
          <a:xfrm>
            <a:off x="2193852" y="4753583"/>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8826D6-BEE0-42C6-B82C-BE6B206D25A3}"/>
              </a:ext>
            </a:extLst>
          </p:cNvPr>
          <p:cNvSpPr txBox="1"/>
          <p:nvPr/>
        </p:nvSpPr>
        <p:spPr>
          <a:xfrm>
            <a:off x="7199938" y="4667786"/>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4" name="TextBox 13">
            <a:extLst>
              <a:ext uri="{FF2B5EF4-FFF2-40B4-BE49-F238E27FC236}">
                <a16:creationId xmlns:a16="http://schemas.microsoft.com/office/drawing/2014/main" id="{F6D3AD9B-FAC8-4E7E-8C40-3F634E8A20CB}"/>
              </a:ext>
            </a:extLst>
          </p:cNvPr>
          <p:cNvSpPr txBox="1"/>
          <p:nvPr/>
        </p:nvSpPr>
        <p:spPr>
          <a:xfrm>
            <a:off x="2702366" y="214655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Lines</a:t>
            </a:r>
          </a:p>
        </p:txBody>
      </p:sp>
      <p:sp>
        <p:nvSpPr>
          <p:cNvPr id="16" name="Freeform: Shape 15">
            <a:extLst>
              <a:ext uri="{FF2B5EF4-FFF2-40B4-BE49-F238E27FC236}">
                <a16:creationId xmlns:a16="http://schemas.microsoft.com/office/drawing/2014/main" id="{2F5F8ED7-B7C8-4EF8-80EC-A8C93A23FA8D}"/>
              </a:ext>
            </a:extLst>
          </p:cNvPr>
          <p:cNvSpPr/>
          <p:nvPr/>
        </p:nvSpPr>
        <p:spPr>
          <a:xfrm>
            <a:off x="6448647" y="4268972"/>
            <a:ext cx="728330" cy="586214"/>
          </a:xfrm>
          <a:custGeom>
            <a:avLst/>
            <a:gdLst>
              <a:gd name="connsiteX0" fmla="*/ 0 w 728330"/>
              <a:gd name="connsiteY0" fmla="*/ 0 h 586214"/>
              <a:gd name="connsiteX1" fmla="*/ 207334 w 728330"/>
              <a:gd name="connsiteY1" fmla="*/ 510363 h 586214"/>
              <a:gd name="connsiteX2" fmla="*/ 728330 w 728330"/>
              <a:gd name="connsiteY2" fmla="*/ 574158 h 586214"/>
            </a:gdLst>
            <a:ahLst/>
            <a:cxnLst>
              <a:cxn ang="0">
                <a:pos x="connsiteX0" y="connsiteY0"/>
              </a:cxn>
              <a:cxn ang="0">
                <a:pos x="connsiteX1" y="connsiteY1"/>
              </a:cxn>
              <a:cxn ang="0">
                <a:pos x="connsiteX2" y="connsiteY2"/>
              </a:cxn>
            </a:cxnLst>
            <a:rect l="l" t="t" r="r" b="b"/>
            <a:pathLst>
              <a:path w="728330" h="586214">
                <a:moveTo>
                  <a:pt x="0" y="0"/>
                </a:moveTo>
                <a:cubicBezTo>
                  <a:pt x="42973" y="207335"/>
                  <a:pt x="85946" y="414670"/>
                  <a:pt x="207334" y="510363"/>
                </a:cubicBezTo>
                <a:cubicBezTo>
                  <a:pt x="328722" y="606056"/>
                  <a:pt x="528526" y="590107"/>
                  <a:pt x="728330" y="574158"/>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6067580-F683-45BC-A9BC-AC35D45FF56D}"/>
              </a:ext>
            </a:extLst>
          </p:cNvPr>
          <p:cNvSpPr/>
          <p:nvPr/>
        </p:nvSpPr>
        <p:spPr>
          <a:xfrm>
            <a:off x="2955851" y="1265274"/>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51AB2E2-824C-4448-AD75-D17866B6041F}"/>
              </a:ext>
            </a:extLst>
          </p:cNvPr>
          <p:cNvSpPr/>
          <p:nvPr/>
        </p:nvSpPr>
        <p:spPr>
          <a:xfrm>
            <a:off x="3556591" y="978195"/>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8345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247495-27C2-4AB4-BBED-1BC050C00798}"/>
              </a:ext>
            </a:extLst>
          </p:cNvPr>
          <p:cNvSpPr txBox="1"/>
          <p:nvPr/>
        </p:nvSpPr>
        <p:spPr>
          <a:xfrm>
            <a:off x="3405866" y="1064456"/>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2" name="Freeform: Shape 1">
            <a:extLst>
              <a:ext uri="{FF2B5EF4-FFF2-40B4-BE49-F238E27FC236}">
                <a16:creationId xmlns:a16="http://schemas.microsoft.com/office/drawing/2014/main" id="{1AD2348D-9AE9-4515-9C1E-DE5E60AB6E08}"/>
              </a:ext>
            </a:extLst>
          </p:cNvPr>
          <p:cNvSpPr/>
          <p:nvPr/>
        </p:nvSpPr>
        <p:spPr>
          <a:xfrm>
            <a:off x="5149516" y="1251284"/>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TextBox 6">
            <a:extLst>
              <a:ext uri="{FF2B5EF4-FFF2-40B4-BE49-F238E27FC236}">
                <a16:creationId xmlns:a16="http://schemas.microsoft.com/office/drawing/2014/main" id="{C5A8F110-8796-4216-BC35-E6023BAEBA6D}"/>
              </a:ext>
            </a:extLst>
          </p:cNvPr>
          <p:cNvSpPr txBox="1"/>
          <p:nvPr/>
        </p:nvSpPr>
        <p:spPr>
          <a:xfrm>
            <a:off x="2303645" y="5290087"/>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8" name="Freeform: Shape 7">
            <a:extLst>
              <a:ext uri="{FF2B5EF4-FFF2-40B4-BE49-F238E27FC236}">
                <a16:creationId xmlns:a16="http://schemas.microsoft.com/office/drawing/2014/main" id="{46BF822A-DC18-49BB-94DB-4F334BC318AE}"/>
              </a:ext>
            </a:extLst>
          </p:cNvPr>
          <p:cNvSpPr/>
          <p:nvPr/>
        </p:nvSpPr>
        <p:spPr>
          <a:xfrm>
            <a:off x="1232034" y="5000324"/>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8979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Technical Pictures\Ice Spikes\2013-05-28\DSCN4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50000"/>
            </a:schemeClr>
          </a:solidFill>
          <a:effectLst>
            <a:softEdge rad="317500"/>
          </a:effectLst>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9058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362200"/>
            <a:ext cx="3352800" cy="4648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52800" y="4572000"/>
            <a:ext cx="57912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2438400"/>
            <a:ext cx="3352800" cy="2133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E9F858D-CAB5-44CE-8E10-2906107AACCC}"/>
              </a:ext>
            </a:extLst>
          </p:cNvPr>
          <p:cNvSpPr txBox="1"/>
          <p:nvPr/>
        </p:nvSpPr>
        <p:spPr>
          <a:xfrm>
            <a:off x="874421" y="1949980"/>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Unloaders</a:t>
            </a:r>
          </a:p>
        </p:txBody>
      </p:sp>
      <p:sp>
        <p:nvSpPr>
          <p:cNvPr id="14" name="Freeform: Shape 13">
            <a:extLst>
              <a:ext uri="{FF2B5EF4-FFF2-40B4-BE49-F238E27FC236}">
                <a16:creationId xmlns:a16="http://schemas.microsoft.com/office/drawing/2014/main" id="{6A4047D3-C52E-4EB6-87AE-CA31A97FA258}"/>
              </a:ext>
            </a:extLst>
          </p:cNvPr>
          <p:cNvSpPr/>
          <p:nvPr/>
        </p:nvSpPr>
        <p:spPr>
          <a:xfrm>
            <a:off x="2618071" y="213680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450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UCB_LeConte\UCB Le  Conte Hall Pictures\02-12-12\System Dettails 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FDF06-AFFF-4A11-BF9A-7A8006319DB5}"/>
              </a:ext>
            </a:extLst>
          </p:cNvPr>
          <p:cNvSpPr txBox="1"/>
          <p:nvPr/>
        </p:nvSpPr>
        <p:spPr>
          <a:xfrm>
            <a:off x="258404" y="1555339"/>
            <a:ext cx="1740834" cy="646331"/>
          </a:xfrm>
          <a:prstGeom prst="rect">
            <a:avLst/>
          </a:prstGeom>
          <a:solidFill>
            <a:schemeClr val="bg1">
              <a:alpha val="75000"/>
            </a:schemeClr>
          </a:solidFill>
          <a:ln w="38100">
            <a:solidFill>
              <a:schemeClr val="tx1"/>
            </a:solidFill>
          </a:ln>
        </p:spPr>
        <p:txBody>
          <a:bodyPr wrap="square" rtlCol="0">
            <a:spAutoFit/>
          </a:bodyPr>
          <a:lstStyle/>
          <a:p>
            <a:pPr algn="ctr"/>
            <a:r>
              <a:rPr lang="en-US" dirty="0"/>
              <a:t>Crank Case Heater</a:t>
            </a:r>
          </a:p>
        </p:txBody>
      </p:sp>
      <p:sp>
        <p:nvSpPr>
          <p:cNvPr id="7" name="Freeform: Shape 6">
            <a:extLst>
              <a:ext uri="{FF2B5EF4-FFF2-40B4-BE49-F238E27FC236}">
                <a16:creationId xmlns:a16="http://schemas.microsoft.com/office/drawing/2014/main" id="{F8AC7045-965B-4379-B032-59552D6CC892}"/>
              </a:ext>
            </a:extLst>
          </p:cNvPr>
          <p:cNvSpPr/>
          <p:nvPr/>
        </p:nvSpPr>
        <p:spPr>
          <a:xfrm>
            <a:off x="2002054" y="186248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tx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70339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omIT\Project Data\UCB_LeConte\UCB Le  Conte Hall Pictures\02-12-12\System Dettails 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82D55E-04F5-49CC-8B2B-3FA1A348C339}"/>
              </a:ext>
            </a:extLst>
          </p:cNvPr>
          <p:cNvSpPr txBox="1"/>
          <p:nvPr/>
        </p:nvSpPr>
        <p:spPr>
          <a:xfrm>
            <a:off x="3177041" y="3708432"/>
            <a:ext cx="1740834" cy="646331"/>
          </a:xfrm>
          <a:prstGeom prst="rect">
            <a:avLst/>
          </a:prstGeom>
          <a:solidFill>
            <a:schemeClr val="bg1">
              <a:alpha val="75000"/>
            </a:schemeClr>
          </a:solidFill>
          <a:ln w="38100">
            <a:solidFill>
              <a:schemeClr val="bg1"/>
            </a:solidFill>
          </a:ln>
        </p:spPr>
        <p:txBody>
          <a:bodyPr wrap="square" rtlCol="0">
            <a:spAutoFit/>
          </a:bodyPr>
          <a:lstStyle/>
          <a:p>
            <a:pPr algn="ctr"/>
            <a:r>
              <a:rPr lang="en-US" dirty="0"/>
              <a:t>Crank Case Heater</a:t>
            </a:r>
          </a:p>
        </p:txBody>
      </p:sp>
      <p:sp>
        <p:nvSpPr>
          <p:cNvPr id="2" name="Freeform: Shape 1">
            <a:extLst>
              <a:ext uri="{FF2B5EF4-FFF2-40B4-BE49-F238E27FC236}">
                <a16:creationId xmlns:a16="http://schemas.microsoft.com/office/drawing/2014/main" id="{ED9A68C8-0747-42E4-8EF9-E779BB3CBA5B}"/>
              </a:ext>
            </a:extLst>
          </p:cNvPr>
          <p:cNvSpPr/>
          <p:nvPr/>
        </p:nvSpPr>
        <p:spPr>
          <a:xfrm>
            <a:off x="2275367" y="3993313"/>
            <a:ext cx="887819" cy="509575"/>
          </a:xfrm>
          <a:custGeom>
            <a:avLst/>
            <a:gdLst>
              <a:gd name="connsiteX0" fmla="*/ 887819 w 887819"/>
              <a:gd name="connsiteY0" fmla="*/ 20478 h 509575"/>
              <a:gd name="connsiteX1" fmla="*/ 404038 w 887819"/>
              <a:gd name="connsiteY1" fmla="*/ 57692 h 509575"/>
              <a:gd name="connsiteX2" fmla="*/ 0 w 887819"/>
              <a:gd name="connsiteY2" fmla="*/ 509575 h 509575"/>
            </a:gdLst>
            <a:ahLst/>
            <a:cxnLst>
              <a:cxn ang="0">
                <a:pos x="connsiteX0" y="connsiteY0"/>
              </a:cxn>
              <a:cxn ang="0">
                <a:pos x="connsiteX1" y="connsiteY1"/>
              </a:cxn>
              <a:cxn ang="0">
                <a:pos x="connsiteX2" y="connsiteY2"/>
              </a:cxn>
            </a:cxnLst>
            <a:rect l="l" t="t" r="r" b="b"/>
            <a:pathLst>
              <a:path w="887819" h="509575">
                <a:moveTo>
                  <a:pt x="887819" y="20478"/>
                </a:moveTo>
                <a:cubicBezTo>
                  <a:pt x="719913" y="-1673"/>
                  <a:pt x="552008" y="-23824"/>
                  <a:pt x="404038" y="57692"/>
                </a:cubicBezTo>
                <a:cubicBezTo>
                  <a:pt x="256068" y="139208"/>
                  <a:pt x="128034" y="324391"/>
                  <a:pt x="0" y="509575"/>
                </a:cubicBezTo>
              </a:path>
            </a:pathLst>
          </a:custGeom>
          <a:noFill/>
          <a:ln w="38100">
            <a:solidFill>
              <a:schemeClr val="bg1"/>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6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4-12\Compressor sight gl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CF2CFE-FBCA-4888-B709-E15716242C31}"/>
              </a:ext>
            </a:extLst>
          </p:cNvPr>
          <p:cNvSpPr txBox="1"/>
          <p:nvPr/>
        </p:nvSpPr>
        <p:spPr>
          <a:xfrm>
            <a:off x="5973145" y="1454655"/>
            <a:ext cx="1740834" cy="369332"/>
          </a:xfrm>
          <a:prstGeom prst="rect">
            <a:avLst/>
          </a:prstGeom>
          <a:solidFill>
            <a:schemeClr val="bg1">
              <a:alpha val="75000"/>
            </a:schemeClr>
          </a:solidFill>
          <a:ln w="38100">
            <a:solidFill>
              <a:schemeClr val="accent4"/>
            </a:solidFill>
          </a:ln>
        </p:spPr>
        <p:txBody>
          <a:bodyPr wrap="square" rtlCol="0">
            <a:spAutoFit/>
          </a:bodyPr>
          <a:lstStyle/>
          <a:p>
            <a:pPr algn="ctr"/>
            <a:r>
              <a:rPr lang="en-US" dirty="0"/>
              <a:t>Oil Sight Glass</a:t>
            </a:r>
          </a:p>
        </p:txBody>
      </p:sp>
      <p:sp>
        <p:nvSpPr>
          <p:cNvPr id="2" name="Freeform: Shape 1">
            <a:extLst>
              <a:ext uri="{FF2B5EF4-FFF2-40B4-BE49-F238E27FC236}">
                <a16:creationId xmlns:a16="http://schemas.microsoft.com/office/drawing/2014/main" id="{B42F1585-A583-4FC3-8B9E-43AF36D76AA6}"/>
              </a:ext>
            </a:extLst>
          </p:cNvPr>
          <p:cNvSpPr/>
          <p:nvPr/>
        </p:nvSpPr>
        <p:spPr>
          <a:xfrm>
            <a:off x="5317958" y="1823987"/>
            <a:ext cx="1525604" cy="1020278"/>
          </a:xfrm>
          <a:custGeom>
            <a:avLst/>
            <a:gdLst>
              <a:gd name="connsiteX0" fmla="*/ 0 w 1525604"/>
              <a:gd name="connsiteY0" fmla="*/ 1020278 h 1020278"/>
              <a:gd name="connsiteX1" fmla="*/ 1025090 w 1525604"/>
              <a:gd name="connsiteY1" fmla="*/ 851836 h 1020278"/>
              <a:gd name="connsiteX2" fmla="*/ 1438977 w 1525604"/>
              <a:gd name="connsiteY2" fmla="*/ 385011 h 1020278"/>
              <a:gd name="connsiteX3" fmla="*/ 1525604 w 1525604"/>
              <a:gd name="connsiteY3" fmla="*/ 0 h 1020278"/>
            </a:gdLst>
            <a:ahLst/>
            <a:cxnLst>
              <a:cxn ang="0">
                <a:pos x="connsiteX0" y="connsiteY0"/>
              </a:cxn>
              <a:cxn ang="0">
                <a:pos x="connsiteX1" y="connsiteY1"/>
              </a:cxn>
              <a:cxn ang="0">
                <a:pos x="connsiteX2" y="connsiteY2"/>
              </a:cxn>
              <a:cxn ang="0">
                <a:pos x="connsiteX3" y="connsiteY3"/>
              </a:cxn>
            </a:cxnLst>
            <a:rect l="l" t="t" r="r" b="b"/>
            <a:pathLst>
              <a:path w="1525604" h="1020278">
                <a:moveTo>
                  <a:pt x="0" y="1020278"/>
                </a:moveTo>
                <a:cubicBezTo>
                  <a:pt x="392630" y="988996"/>
                  <a:pt x="785261" y="957714"/>
                  <a:pt x="1025090" y="851836"/>
                </a:cubicBezTo>
                <a:cubicBezTo>
                  <a:pt x="1264919" y="745958"/>
                  <a:pt x="1355558" y="526984"/>
                  <a:pt x="1438977" y="385011"/>
                </a:cubicBezTo>
                <a:cubicBezTo>
                  <a:pt x="1522396" y="243038"/>
                  <a:pt x="1519989" y="64169"/>
                  <a:pt x="1525604"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5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mIT\Project Data\UCB_LeConte\UCB Le  Conte Hall Pictures\02-14-12\Refrigerant oil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7760CDB-2477-4063-8D4E-1EC8BC73C682}"/>
              </a:ext>
            </a:extLst>
          </p:cNvPr>
          <p:cNvSpPr>
            <a:spLocks noGrp="1"/>
          </p:cNvSpPr>
          <p:nvPr>
            <p:ph type="title"/>
          </p:nvPr>
        </p:nvSpPr>
        <p:spPr>
          <a:xfrm>
            <a:off x="457200" y="274638"/>
            <a:ext cx="3970421" cy="1143000"/>
          </a:xfrm>
        </p:spPr>
        <p:txBody>
          <a:bodyPr/>
          <a:lstStyle/>
          <a:p>
            <a:r>
              <a:rPr lang="en-US" dirty="0"/>
              <a:t>Hand Pump for Adding Oil</a:t>
            </a:r>
          </a:p>
        </p:txBody>
      </p:sp>
    </p:spTree>
    <p:extLst>
      <p:ext uri="{BB962C8B-B14F-4D97-AF65-F5344CB8AC3E}">
        <p14:creationId xmlns:p14="http://schemas.microsoft.com/office/powerpoint/2010/main" val="19856857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274638"/>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1221" y="-205373"/>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9098" y="205373"/>
            <a:ext cx="4038600" cy="302895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00" y="6781800"/>
            <a:ext cx="9144000" cy="6858000"/>
          </a:xfrm>
          <a:prstGeom prst="rect">
            <a:avLst/>
          </a:prstGeom>
        </p:spPr>
      </p:pic>
      <p:pic>
        <p:nvPicPr>
          <p:cNvPr id="35" name="Content Placeholder 34" descr="A close-up of a machine&#10;&#10;Description automatically generated with low confidence">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3882567" y="1340530"/>
            <a:ext cx="5850980" cy="4389120"/>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37619097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1676400"/>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1221" y="-205373"/>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9098" y="205373"/>
            <a:ext cx="4038600" cy="302895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5" name="Content Placeholder 34" descr="A close-up of a machine&#10;&#10;Description automatically generated with low confidence">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3882567" y="-5593670"/>
            <a:ext cx="5850980" cy="4389120"/>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7086600"/>
            <a:ext cx="4038600" cy="4525963"/>
          </a:xfrm>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11757215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2057400"/>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1221" y="-205373"/>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512" y="7391400"/>
            <a:ext cx="9144000" cy="6858000"/>
          </a:xfrm>
          <a:prstGeom prst="rect">
            <a:avLst/>
          </a:prstGeom>
        </p:spPr>
      </p:pic>
      <p:pic>
        <p:nvPicPr>
          <p:cNvPr id="35" name="Content Placeholder 34" descr="A close-up of a machine&#10;&#10;Description automatically generated with low confidence">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3882567" y="-5593670"/>
            <a:ext cx="5850980" cy="4389120"/>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7086600"/>
            <a:ext cx="4038600" cy="4525963"/>
          </a:xfrm>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2028862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2057400"/>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323" y="0"/>
            <a:ext cx="9144000" cy="685800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512" y="7391400"/>
            <a:ext cx="9144000" cy="6858000"/>
          </a:xfrm>
          <a:prstGeom prst="rect">
            <a:avLst/>
          </a:prstGeom>
        </p:spPr>
      </p:pic>
      <p:pic>
        <p:nvPicPr>
          <p:cNvPr id="35" name="Content Placeholder 34">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3882567" y="-4647319"/>
            <a:ext cx="5850980" cy="2496418"/>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7086600"/>
            <a:ext cx="4038600" cy="4525963"/>
          </a:xfrm>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811586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0" y="274638"/>
            <a:ext cx="4111866" cy="1143000"/>
          </a:xfrm>
        </p:spPr>
        <p:txBody>
          <a:bodyPr/>
          <a:lstStyle/>
          <a:p>
            <a:r>
              <a:rPr lang="en-US" dirty="0"/>
              <a:t>Oil Management is Crucial</a:t>
            </a:r>
          </a:p>
        </p:txBody>
      </p:sp>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1600200"/>
            <a:ext cx="3657600" cy="4525963"/>
          </a:xfrm>
        </p:spPr>
        <p:txBody>
          <a:bodyPr/>
          <a:lstStyle/>
          <a:p>
            <a:r>
              <a:rPr lang="en-US" dirty="0"/>
              <a:t>Design the Piping to Bring it Back</a:t>
            </a:r>
          </a:p>
          <a:p>
            <a:pPr marL="342900" indent="-342900">
              <a:buFont typeface="Arial" panose="020B0604020202020204" pitchFamily="34" charset="0"/>
              <a:buChar char="•"/>
            </a:pPr>
            <a:r>
              <a:rPr lang="en-US" dirty="0"/>
              <a:t>Pitch towards the compressor</a:t>
            </a:r>
          </a:p>
          <a:p>
            <a:pPr marL="342900" indent="-342900">
              <a:buFont typeface="Arial" panose="020B0604020202020204" pitchFamily="34" charset="0"/>
              <a:buChar char="•"/>
            </a:pPr>
            <a:r>
              <a:rPr lang="en-US" dirty="0"/>
              <a:t>Maintain velocities that will carry the oil back</a:t>
            </a:r>
          </a:p>
          <a:p>
            <a:pPr marL="342900" indent="-342900">
              <a:buFont typeface="Arial" panose="020B0604020202020204" pitchFamily="34" charset="0"/>
              <a:buChar char="•"/>
            </a:pPr>
            <a:r>
              <a:rPr lang="en-US" dirty="0"/>
              <a:t>Use double suction risers to change elevation</a:t>
            </a:r>
          </a:p>
        </p:txBody>
      </p:sp>
      <p:pic>
        <p:nvPicPr>
          <p:cNvPr id="35" name="Content Placeholder 34">
            <a:extLst>
              <a:ext uri="{FF2B5EF4-FFF2-40B4-BE49-F238E27FC236}">
                <a16:creationId xmlns:a16="http://schemas.microsoft.com/office/drawing/2014/main" id="{244B87CC-7A15-4FBF-9A67-E1F6015AAD2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736" r="28302"/>
          <a:stretch/>
        </p:blipFill>
        <p:spPr>
          <a:xfrm>
            <a:off x="4356168" y="556419"/>
            <a:ext cx="4712726" cy="5920581"/>
          </a:xfrm>
          <a:prstGeom prst="rect">
            <a:avLst/>
          </a:prstGeom>
        </p:spPr>
      </p:pic>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5600" y="0"/>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8323" y="0"/>
            <a:ext cx="9144000" cy="685800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3512" y="7391400"/>
            <a:ext cx="9144000" cy="6858000"/>
          </a:xfrm>
          <a:prstGeom prst="rect">
            <a:avLst/>
          </a:prstGeom>
        </p:spPr>
      </p:pic>
    </p:spTree>
    <p:extLst>
      <p:ext uri="{BB962C8B-B14F-4D97-AF65-F5344CB8AC3E}">
        <p14:creationId xmlns:p14="http://schemas.microsoft.com/office/powerpoint/2010/main" val="2846401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FDE Tools\Tea Kettle Experiment\Tea Kettle Pictures\DSCN49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25000"/>
            </a:schemeClr>
          </a:solidFill>
          <a:effectLst>
            <a:softEdge rad="317500"/>
          </a:effectLst>
        </p:spPr>
        <p:txBody>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2274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A1EBF4-80AF-473B-BF7B-77650CF8CF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A76B8B15-284A-4E84-9CA9-CA59F83B7A18}"/>
              </a:ext>
            </a:extLst>
          </p:cNvPr>
          <p:cNvSpPr>
            <a:spLocks noGrp="1"/>
          </p:cNvSpPr>
          <p:nvPr>
            <p:ph type="title"/>
          </p:nvPr>
        </p:nvSpPr>
        <p:spPr>
          <a:xfrm>
            <a:off x="106325" y="460707"/>
            <a:ext cx="2525233" cy="2356920"/>
          </a:xfrm>
        </p:spPr>
        <p:txBody>
          <a:bodyPr>
            <a:normAutofit fontScale="90000"/>
          </a:bodyPr>
          <a:lstStyle/>
          <a:p>
            <a:r>
              <a:rPr lang="en-US" dirty="0"/>
              <a:t>Vacuum Pump Evacuating the System in Preparation for Charging</a:t>
            </a:r>
          </a:p>
        </p:txBody>
      </p:sp>
      <p:sp>
        <p:nvSpPr>
          <p:cNvPr id="7" name="TextBox 6">
            <a:extLst>
              <a:ext uri="{FF2B5EF4-FFF2-40B4-BE49-F238E27FC236}">
                <a16:creationId xmlns:a16="http://schemas.microsoft.com/office/drawing/2014/main" id="{6C5DCCE4-2172-4AB9-B488-C97F05584BE9}"/>
              </a:ext>
            </a:extLst>
          </p:cNvPr>
          <p:cNvSpPr txBox="1"/>
          <p:nvPr/>
        </p:nvSpPr>
        <p:spPr>
          <a:xfrm>
            <a:off x="2591933" y="4812447"/>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Vacuum Pump</a:t>
            </a:r>
          </a:p>
        </p:txBody>
      </p:sp>
      <p:sp>
        <p:nvSpPr>
          <p:cNvPr id="8" name="Freeform: Shape 7">
            <a:extLst>
              <a:ext uri="{FF2B5EF4-FFF2-40B4-BE49-F238E27FC236}">
                <a16:creationId xmlns:a16="http://schemas.microsoft.com/office/drawing/2014/main" id="{B8691C28-7312-4844-BC0F-880C4234642B}"/>
              </a:ext>
            </a:extLst>
          </p:cNvPr>
          <p:cNvSpPr/>
          <p:nvPr/>
        </p:nvSpPr>
        <p:spPr>
          <a:xfrm>
            <a:off x="4332767" y="4997113"/>
            <a:ext cx="664535" cy="457389"/>
          </a:xfrm>
          <a:custGeom>
            <a:avLst/>
            <a:gdLst>
              <a:gd name="connsiteX0" fmla="*/ 664535 w 664535"/>
              <a:gd name="connsiteY0" fmla="*/ 457389 h 457389"/>
              <a:gd name="connsiteX1" fmla="*/ 324293 w 664535"/>
              <a:gd name="connsiteY1" fmla="*/ 74617 h 457389"/>
              <a:gd name="connsiteX2" fmla="*/ 0 w 664535"/>
              <a:gd name="connsiteY2" fmla="*/ 189 h 457389"/>
            </a:gdLst>
            <a:ahLst/>
            <a:cxnLst>
              <a:cxn ang="0">
                <a:pos x="connsiteX0" y="connsiteY0"/>
              </a:cxn>
              <a:cxn ang="0">
                <a:pos x="connsiteX1" y="connsiteY1"/>
              </a:cxn>
              <a:cxn ang="0">
                <a:pos x="connsiteX2" y="connsiteY2"/>
              </a:cxn>
            </a:cxnLst>
            <a:rect l="l" t="t" r="r" b="b"/>
            <a:pathLst>
              <a:path w="664535" h="457389">
                <a:moveTo>
                  <a:pt x="664535" y="457389"/>
                </a:moveTo>
                <a:cubicBezTo>
                  <a:pt x="549792" y="304103"/>
                  <a:pt x="435049" y="150817"/>
                  <a:pt x="324293" y="74617"/>
                </a:cubicBezTo>
                <a:cubicBezTo>
                  <a:pt x="213537" y="-1583"/>
                  <a:pt x="106768" y="-697"/>
                  <a:pt x="0" y="189"/>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88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ComIT\Project Data\UCB_LeConte\UCB Le  Conte Hall Pictures\02-12-12\Pulling vacuum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24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Installation Practices</a:t>
            </a:r>
          </a:p>
        </p:txBody>
      </p:sp>
      <p:sp>
        <p:nvSpPr>
          <p:cNvPr id="6" name="Content Placeholder 5"/>
          <p:cNvSpPr>
            <a:spLocks noGrp="1"/>
          </p:cNvSpPr>
          <p:nvPr>
            <p:ph idx="1"/>
          </p:nvPr>
        </p:nvSpPr>
        <p:spPr/>
        <p:txBody>
          <a:bodyPr/>
          <a:lstStyle/>
          <a:p>
            <a:r>
              <a:rPr lang="en-US" dirty="0"/>
              <a:t>Refrigerant piping installation practice critical to short and long term system integrity</a:t>
            </a:r>
          </a:p>
          <a:p>
            <a:pPr lvl="1"/>
            <a:r>
              <a:rPr lang="en-US" dirty="0"/>
              <a:t>General requirements no different from those employed with any built up refrigeration system</a:t>
            </a:r>
          </a:p>
          <a:p>
            <a:pPr lvl="1"/>
            <a:r>
              <a:rPr lang="en-US" dirty="0"/>
              <a:t>Details associated with R410 systems may vary from standard practice in the field at this point in time</a:t>
            </a:r>
          </a:p>
          <a:p>
            <a:pPr lvl="1"/>
            <a:endParaRPr lang="en-US" dirty="0"/>
          </a:p>
          <a:p>
            <a:pPr lvl="1"/>
            <a:endParaRPr lang="en-US" dirty="0"/>
          </a:p>
        </p:txBody>
      </p:sp>
    </p:spTree>
    <p:extLst>
      <p:ext uri="{BB962C8B-B14F-4D97-AF65-F5344CB8AC3E}">
        <p14:creationId xmlns:p14="http://schemas.microsoft.com/office/powerpoint/2010/main" val="408691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Installation Practices</a:t>
            </a:r>
          </a:p>
        </p:txBody>
      </p:sp>
      <p:sp>
        <p:nvSpPr>
          <p:cNvPr id="6" name="Content Placeholder 5"/>
          <p:cNvSpPr>
            <a:spLocks noGrp="1"/>
          </p:cNvSpPr>
          <p:nvPr>
            <p:ph idx="1"/>
          </p:nvPr>
        </p:nvSpPr>
        <p:spPr/>
        <p:txBody>
          <a:bodyPr/>
          <a:lstStyle/>
          <a:p>
            <a:r>
              <a:rPr lang="en-US" dirty="0"/>
              <a:t>Refrigerant piping installation practice critical to short and long term system integrity</a:t>
            </a:r>
          </a:p>
          <a:p>
            <a:pPr lvl="1"/>
            <a:r>
              <a:rPr lang="en-US" dirty="0"/>
              <a:t>General requirements no different from those employed with any built up refrigeration system</a:t>
            </a:r>
          </a:p>
          <a:p>
            <a:pPr lvl="1"/>
            <a:r>
              <a:rPr lang="en-US" dirty="0"/>
              <a:t>Details associated with R410 systems may vary from standard practice in the field at this point in time</a:t>
            </a:r>
          </a:p>
          <a:p>
            <a:pPr lvl="1"/>
            <a:endParaRPr lang="en-US" dirty="0"/>
          </a:p>
          <a:p>
            <a:pPr lvl="1"/>
            <a:endParaRPr lang="en-US" dirty="0"/>
          </a:p>
        </p:txBody>
      </p:sp>
    </p:spTree>
    <p:extLst>
      <p:ext uri="{BB962C8B-B14F-4D97-AF65-F5344CB8AC3E}">
        <p14:creationId xmlns:p14="http://schemas.microsoft.com/office/powerpoint/2010/main" val="299463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ComIT\Project Data\UCBLawBldgPh3\Pictures\07-16-10\VRF piping 0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pPr algn="r"/>
            <a:r>
              <a:rPr lang="en-US" dirty="0">
                <a:solidFill>
                  <a:schemeClr val="bg1"/>
                </a:solidFill>
              </a:rPr>
              <a:t>Cleanliness Is Essential</a:t>
            </a:r>
          </a:p>
        </p:txBody>
      </p:sp>
      <p:sp>
        <p:nvSpPr>
          <p:cNvPr id="16" name="Content Placeholder 15"/>
          <p:cNvSpPr>
            <a:spLocks noGrp="1"/>
          </p:cNvSpPr>
          <p:nvPr>
            <p:ph sz="half" idx="1"/>
          </p:nvPr>
        </p:nvSpPr>
        <p:spPr>
          <a:xfrm>
            <a:off x="4800600" y="4572000"/>
            <a:ext cx="4038600" cy="2209799"/>
          </a:xfrm>
          <a:effectLst>
            <a:outerShdw blurRad="50800" dist="38100" dir="2700000" algn="tl" rotWithShape="0">
              <a:prstClr val="black">
                <a:alpha val="40000"/>
              </a:prstClr>
            </a:outerShdw>
          </a:effectLst>
        </p:spPr>
        <p:txBody>
          <a:bodyPr>
            <a:normAutofit/>
          </a:bodyPr>
          <a:lstStyle/>
          <a:p>
            <a:pPr marL="342900" indent="-342900">
              <a:buClr>
                <a:schemeClr val="bg1"/>
              </a:buClr>
              <a:buFont typeface="Arial" panose="020B0604020202020204" pitchFamily="34" charset="0"/>
              <a:buChar char="•"/>
            </a:pPr>
            <a:r>
              <a:rPr lang="en-US" dirty="0">
                <a:solidFill>
                  <a:schemeClr val="bg1"/>
                </a:solidFill>
              </a:rPr>
              <a:t>Cleaned to an ASTM established limit for residue</a:t>
            </a:r>
          </a:p>
          <a:p>
            <a:pPr marL="342900" indent="-342900">
              <a:buClr>
                <a:schemeClr val="bg1"/>
              </a:buClr>
              <a:buFont typeface="Arial" panose="020B0604020202020204" pitchFamily="34" charset="0"/>
              <a:buChar char="•"/>
            </a:pPr>
            <a:r>
              <a:rPr lang="en-US" dirty="0">
                <a:solidFill>
                  <a:schemeClr val="bg1"/>
                </a:solidFill>
              </a:rPr>
              <a:t>Purged with dry nitrogen</a:t>
            </a:r>
          </a:p>
          <a:p>
            <a:pPr marL="342900" indent="-342900">
              <a:buClr>
                <a:schemeClr val="bg1"/>
              </a:buClr>
              <a:buFont typeface="Arial" panose="020B0604020202020204" pitchFamily="34" charset="0"/>
              <a:buChar char="•"/>
            </a:pPr>
            <a:r>
              <a:rPr lang="en-US" dirty="0">
                <a:solidFill>
                  <a:schemeClr val="bg1"/>
                </a:solidFill>
              </a:rPr>
              <a:t>Sealed with rubber plugs with positive nitrogen pressure inside the tuber</a:t>
            </a:r>
          </a:p>
        </p:txBody>
      </p:sp>
      <p:grpSp>
        <p:nvGrpSpPr>
          <p:cNvPr id="2" name="Group 13"/>
          <p:cNvGrpSpPr/>
          <p:nvPr/>
        </p:nvGrpSpPr>
        <p:grpSpPr>
          <a:xfrm>
            <a:off x="320040" y="822960"/>
            <a:ext cx="3520440" cy="1508760"/>
            <a:chOff x="320040" y="822960"/>
            <a:chExt cx="3520440" cy="1508760"/>
          </a:xfrm>
        </p:grpSpPr>
        <p:sp>
          <p:nvSpPr>
            <p:cNvPr id="8" name="TextBox 7"/>
            <p:cNvSpPr txBox="1"/>
            <p:nvPr/>
          </p:nvSpPr>
          <p:spPr>
            <a:xfrm>
              <a:off x="320040" y="822960"/>
              <a:ext cx="2331720" cy="400110"/>
            </a:xfrm>
            <a:prstGeom prst="rect">
              <a:avLst/>
            </a:prstGeom>
            <a:solidFill>
              <a:schemeClr val="bg1">
                <a:alpha val="80000"/>
              </a:schemeClr>
            </a:solidFill>
            <a:ln w="38100">
              <a:solidFill>
                <a:srgbClr val="FF0000"/>
              </a:solidFill>
            </a:ln>
          </p:spPr>
          <p:txBody>
            <a:bodyPr wrap="square" rtlCol="0">
              <a:spAutoFit/>
            </a:bodyPr>
            <a:lstStyle/>
            <a:p>
              <a:r>
                <a:rPr lang="en-US" sz="2000" dirty="0"/>
                <a:t>Cleaned and Capped</a:t>
              </a:r>
              <a:endParaRPr lang="en-US" dirty="0"/>
            </a:p>
          </p:txBody>
        </p:sp>
        <p:cxnSp>
          <p:nvCxnSpPr>
            <p:cNvPr id="10" name="Straight Connector 9"/>
            <p:cNvCxnSpPr>
              <a:stCxn id="8" idx="3"/>
            </p:cNvCxnSpPr>
            <p:nvPr/>
          </p:nvCxnSpPr>
          <p:spPr>
            <a:xfrm>
              <a:off x="2651760" y="1023015"/>
              <a:ext cx="1188720" cy="21142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3"/>
            </p:cNvCxnSpPr>
            <p:nvPr/>
          </p:nvCxnSpPr>
          <p:spPr>
            <a:xfrm>
              <a:off x="2651760" y="1023015"/>
              <a:ext cx="777240" cy="130870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6" name="Group 15"/>
          <p:cNvGrpSpPr/>
          <p:nvPr/>
        </p:nvGrpSpPr>
        <p:grpSpPr>
          <a:xfrm>
            <a:off x="182880" y="1554480"/>
            <a:ext cx="4389120" cy="2228463"/>
            <a:chOff x="182880" y="-45720"/>
            <a:chExt cx="4389120" cy="2228463"/>
          </a:xfrm>
        </p:grpSpPr>
        <p:sp>
          <p:nvSpPr>
            <p:cNvPr id="17" name="TextBox 16"/>
            <p:cNvSpPr txBox="1"/>
            <p:nvPr/>
          </p:nvSpPr>
          <p:spPr>
            <a:xfrm>
              <a:off x="182880" y="1474857"/>
              <a:ext cx="2331720" cy="707886"/>
            </a:xfrm>
            <a:prstGeom prst="rect">
              <a:avLst/>
            </a:prstGeom>
            <a:solidFill>
              <a:schemeClr val="bg1">
                <a:alpha val="80000"/>
              </a:schemeClr>
            </a:solidFill>
            <a:ln w="38100">
              <a:solidFill>
                <a:srgbClr val="FF0000"/>
              </a:solidFill>
            </a:ln>
          </p:spPr>
          <p:txBody>
            <a:bodyPr wrap="square" rtlCol="0">
              <a:spAutoFit/>
            </a:bodyPr>
            <a:lstStyle/>
            <a:p>
              <a:r>
                <a:rPr lang="en-US" sz="2000" i="1" u="sng" dirty="0"/>
                <a:t>Used to be </a:t>
              </a:r>
              <a:r>
                <a:rPr lang="en-US" sz="2000" dirty="0"/>
                <a:t>Cleaned and Capped</a:t>
              </a:r>
              <a:endParaRPr lang="en-US" dirty="0"/>
            </a:p>
          </p:txBody>
        </p:sp>
        <p:cxnSp>
          <p:nvCxnSpPr>
            <p:cNvPr id="18" name="Straight Connector 17"/>
            <p:cNvCxnSpPr>
              <a:stCxn id="17" idx="3"/>
            </p:cNvCxnSpPr>
            <p:nvPr/>
          </p:nvCxnSpPr>
          <p:spPr>
            <a:xfrm flipV="1">
              <a:off x="2514600" y="731520"/>
              <a:ext cx="411480" cy="1097280"/>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3"/>
            </p:cNvCxnSpPr>
            <p:nvPr/>
          </p:nvCxnSpPr>
          <p:spPr>
            <a:xfrm flipV="1">
              <a:off x="2514600" y="-45720"/>
              <a:ext cx="2057400" cy="1874520"/>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872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ComIT\Project Data\UCBLawBldgPh3\Pictures\07-16-10\VRF piping 0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pPr algn="r"/>
            <a:r>
              <a:rPr lang="en-US" dirty="0">
                <a:solidFill>
                  <a:schemeClr val="tx1"/>
                </a:solidFill>
              </a:rPr>
              <a:t>Cleanliness Is Essential</a:t>
            </a:r>
          </a:p>
        </p:txBody>
      </p:sp>
      <p:sp>
        <p:nvSpPr>
          <p:cNvPr id="29" name="Content Placeholder 28"/>
          <p:cNvSpPr>
            <a:spLocks noGrp="1"/>
          </p:cNvSpPr>
          <p:nvPr>
            <p:ph idx="1"/>
          </p:nvPr>
        </p:nvSpPr>
        <p:spPr>
          <a:xfrm>
            <a:off x="4953000" y="4309180"/>
            <a:ext cx="3733800" cy="2396420"/>
          </a:xfrm>
          <a:effectLst>
            <a:outerShdw blurRad="50800" dist="38100" dir="2700000" algn="tl" rotWithShape="0">
              <a:prstClr val="black">
                <a:alpha val="40000"/>
              </a:prstClr>
            </a:outerShdw>
          </a:effectLst>
        </p:spPr>
        <p:txBody>
          <a:bodyPr>
            <a:normAutofit/>
          </a:bodyPr>
          <a:lstStyle/>
          <a:p>
            <a:pPr marL="342900" lvl="1">
              <a:buClr>
                <a:schemeClr val="bg1"/>
              </a:buClr>
            </a:pPr>
            <a:r>
              <a:rPr lang="en-US" sz="2000" dirty="0">
                <a:solidFill>
                  <a:schemeClr val="bg1"/>
                </a:solidFill>
              </a:rPr>
              <a:t>Moisture and refrigerant don’t work well together</a:t>
            </a:r>
          </a:p>
          <a:p>
            <a:pPr marL="352425" lvl="1">
              <a:buClr>
                <a:schemeClr val="bg1"/>
              </a:buClr>
            </a:pPr>
            <a:r>
              <a:rPr lang="en-US" sz="2000" dirty="0">
                <a:solidFill>
                  <a:schemeClr val="bg1"/>
                </a:solidFill>
              </a:rPr>
              <a:t>Corrosion</a:t>
            </a:r>
          </a:p>
          <a:p>
            <a:pPr marL="352425" lvl="1">
              <a:buClr>
                <a:schemeClr val="bg1"/>
              </a:buClr>
            </a:pPr>
            <a:r>
              <a:rPr lang="en-US" sz="2000" dirty="0">
                <a:solidFill>
                  <a:schemeClr val="bg1"/>
                </a:solidFill>
              </a:rPr>
              <a:t>Ice</a:t>
            </a:r>
          </a:p>
          <a:p>
            <a:pPr marL="352425" lvl="1">
              <a:buClr>
                <a:schemeClr val="bg1"/>
              </a:buClr>
            </a:pPr>
            <a:r>
              <a:rPr lang="en-US" sz="2000" dirty="0">
                <a:solidFill>
                  <a:schemeClr val="bg1"/>
                </a:solidFill>
              </a:rPr>
              <a:t>Refrigerant oil problems</a:t>
            </a:r>
          </a:p>
          <a:p>
            <a:pPr marL="352425" lvl="1">
              <a:buClr>
                <a:schemeClr val="bg1"/>
              </a:buClr>
            </a:pPr>
            <a:r>
              <a:rPr lang="en-US" sz="2000" dirty="0">
                <a:solidFill>
                  <a:schemeClr val="bg1"/>
                </a:solidFill>
              </a:rPr>
              <a:t>Motor problems</a:t>
            </a:r>
          </a:p>
          <a:p>
            <a:pPr marL="342900" indent="-342900">
              <a:buFont typeface="Arial" panose="020B0604020202020204" pitchFamily="34" charset="0"/>
              <a:buChar char="•"/>
            </a:pPr>
            <a:endParaRPr lang="en-US" sz="2000" dirty="0">
              <a:solidFill>
                <a:schemeClr val="bg1"/>
              </a:solidFill>
            </a:endParaRPr>
          </a:p>
        </p:txBody>
      </p:sp>
      <p:grpSp>
        <p:nvGrpSpPr>
          <p:cNvPr id="14" name="Group 13"/>
          <p:cNvGrpSpPr/>
          <p:nvPr/>
        </p:nvGrpSpPr>
        <p:grpSpPr>
          <a:xfrm>
            <a:off x="1524000" y="2240280"/>
            <a:ext cx="3916680" cy="1508760"/>
            <a:chOff x="-76200" y="822960"/>
            <a:chExt cx="3916680" cy="1508760"/>
          </a:xfrm>
        </p:grpSpPr>
        <p:sp>
          <p:nvSpPr>
            <p:cNvPr id="8" name="TextBox 7"/>
            <p:cNvSpPr txBox="1"/>
            <p:nvPr/>
          </p:nvSpPr>
          <p:spPr>
            <a:xfrm>
              <a:off x="-76200" y="822960"/>
              <a:ext cx="2727960" cy="400110"/>
            </a:xfrm>
            <a:prstGeom prst="rect">
              <a:avLst/>
            </a:prstGeom>
            <a:solidFill>
              <a:schemeClr val="bg1">
                <a:alpha val="80000"/>
              </a:schemeClr>
            </a:solidFill>
            <a:ln w="38100">
              <a:solidFill>
                <a:srgbClr val="FF0000"/>
              </a:solidFill>
            </a:ln>
          </p:spPr>
          <p:txBody>
            <a:bodyPr wrap="square" rtlCol="0">
              <a:spAutoFit/>
            </a:bodyPr>
            <a:lstStyle/>
            <a:p>
              <a:r>
                <a:rPr lang="en-US" sz="2000" dirty="0"/>
                <a:t>Cleaned and Capped</a:t>
              </a:r>
              <a:endParaRPr lang="en-US" dirty="0"/>
            </a:p>
          </p:txBody>
        </p:sp>
        <p:cxnSp>
          <p:nvCxnSpPr>
            <p:cNvPr id="10" name="Straight Connector 9"/>
            <p:cNvCxnSpPr>
              <a:cxnSpLocks/>
              <a:stCxn id="8" idx="3"/>
            </p:cNvCxnSpPr>
            <p:nvPr/>
          </p:nvCxnSpPr>
          <p:spPr>
            <a:xfrm>
              <a:off x="2651760" y="1023015"/>
              <a:ext cx="1188720" cy="21142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8" idx="3"/>
            </p:cNvCxnSpPr>
            <p:nvPr/>
          </p:nvCxnSpPr>
          <p:spPr>
            <a:xfrm>
              <a:off x="2651760" y="1023015"/>
              <a:ext cx="777240" cy="130870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H="1">
            <a:off x="5669280" y="2057403"/>
            <a:ext cx="3474720" cy="1371597"/>
            <a:chOff x="0" y="-502917"/>
            <a:chExt cx="3474720" cy="1371597"/>
          </a:xfrm>
        </p:grpSpPr>
        <p:sp>
          <p:nvSpPr>
            <p:cNvPr id="17" name="TextBox 16"/>
            <p:cNvSpPr txBox="1"/>
            <p:nvPr/>
          </p:nvSpPr>
          <p:spPr>
            <a:xfrm>
              <a:off x="0" y="160794"/>
              <a:ext cx="2468880" cy="707886"/>
            </a:xfrm>
            <a:prstGeom prst="rect">
              <a:avLst/>
            </a:prstGeom>
            <a:solidFill>
              <a:schemeClr val="bg1">
                <a:alpha val="80000"/>
              </a:schemeClr>
            </a:solidFill>
            <a:ln w="38100">
              <a:solidFill>
                <a:srgbClr val="FF0000"/>
              </a:solidFill>
            </a:ln>
          </p:spPr>
          <p:txBody>
            <a:bodyPr wrap="square" rtlCol="0">
              <a:spAutoFit/>
            </a:bodyPr>
            <a:lstStyle/>
            <a:p>
              <a:r>
                <a:rPr lang="en-US" sz="2000" i="1" u="sng" dirty="0"/>
                <a:t>Used to be </a:t>
              </a:r>
              <a:r>
                <a:rPr lang="en-US" sz="2000" dirty="0"/>
                <a:t>Cleaned and Capped</a:t>
              </a:r>
              <a:endParaRPr lang="en-US" dirty="0"/>
            </a:p>
          </p:txBody>
        </p:sp>
        <p:cxnSp>
          <p:nvCxnSpPr>
            <p:cNvPr id="18" name="Straight Connector 17"/>
            <p:cNvCxnSpPr>
              <a:cxnSpLocks/>
              <a:stCxn id="17" idx="3"/>
            </p:cNvCxnSpPr>
            <p:nvPr/>
          </p:nvCxnSpPr>
          <p:spPr>
            <a:xfrm flipV="1">
              <a:off x="2468880" y="-502917"/>
              <a:ext cx="960120" cy="1017654"/>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17" idx="3"/>
            </p:cNvCxnSpPr>
            <p:nvPr/>
          </p:nvCxnSpPr>
          <p:spPr>
            <a:xfrm>
              <a:off x="2468880" y="514737"/>
              <a:ext cx="1005840" cy="125343"/>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59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1" end="1"/>
                                            </p:txEl>
                                          </p:spTgt>
                                        </p:tgtEl>
                                        <p:attrNameLst>
                                          <p:attrName>style.visibility</p:attrName>
                                        </p:attrNameLst>
                                      </p:cBhvr>
                                      <p:to>
                                        <p:strVal val="visible"/>
                                      </p:to>
                                    </p:set>
                                    <p:animEffect transition="in" filter="fade">
                                      <p:cBhvr>
                                        <p:cTn id="10" dur="500"/>
                                        <p:tgtEl>
                                          <p:spTgt spid="2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animEffect transition="in" filter="fade">
                                      <p:cBhvr>
                                        <p:cTn id="13" dur="500"/>
                                        <p:tgtEl>
                                          <p:spTgt spid="2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xEl>
                                              <p:pRg st="3" end="3"/>
                                            </p:txEl>
                                          </p:spTgt>
                                        </p:tgtEl>
                                        <p:attrNameLst>
                                          <p:attrName>style.visibility</p:attrName>
                                        </p:attrNameLst>
                                      </p:cBhvr>
                                      <p:to>
                                        <p:strVal val="visible"/>
                                      </p:to>
                                    </p:set>
                                    <p:animEffect transition="in" filter="fade">
                                      <p:cBhvr>
                                        <p:cTn id="16" dur="500"/>
                                        <p:tgtEl>
                                          <p:spTgt spid="2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animEffect transition="in" filter="fade">
                                      <p:cBhvr>
                                        <p:cTn id="19"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ComIT\Project Data\UCBLawBldgPh3\Pictures\07-16-10\VRF piping 0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pPr algn="r"/>
            <a:r>
              <a:rPr lang="en-US" dirty="0">
                <a:solidFill>
                  <a:schemeClr val="tx1"/>
                </a:solidFill>
              </a:rPr>
              <a:t>Cleanliness Is Essential</a:t>
            </a:r>
          </a:p>
        </p:txBody>
      </p:sp>
      <p:sp>
        <p:nvSpPr>
          <p:cNvPr id="29" name="Content Placeholder 28"/>
          <p:cNvSpPr>
            <a:spLocks noGrp="1"/>
          </p:cNvSpPr>
          <p:nvPr>
            <p:ph idx="1"/>
          </p:nvPr>
        </p:nvSpPr>
        <p:spPr>
          <a:xfrm>
            <a:off x="3962400" y="4309180"/>
            <a:ext cx="4724400" cy="2396420"/>
          </a:xfrm>
          <a:effectLst>
            <a:outerShdw blurRad="50800" dist="38100" dir="2700000" algn="tl" rotWithShape="0">
              <a:prstClr val="black">
                <a:alpha val="40000"/>
              </a:prstClr>
            </a:outerShdw>
          </a:effectLst>
        </p:spPr>
        <p:txBody>
          <a:bodyPr>
            <a:normAutofit lnSpcReduction="10000"/>
          </a:bodyPr>
          <a:lstStyle/>
          <a:p>
            <a:pPr marL="342900" lvl="1">
              <a:buClr>
                <a:schemeClr val="bg1"/>
              </a:buClr>
            </a:pPr>
            <a:r>
              <a:rPr lang="en-US" sz="2000" dirty="0"/>
              <a:t>Dirt and precision machinery don’t work well together</a:t>
            </a:r>
          </a:p>
          <a:p>
            <a:pPr marL="342900" lvl="1">
              <a:buClr>
                <a:schemeClr val="bg1"/>
              </a:buClr>
            </a:pPr>
            <a:r>
              <a:rPr lang="en-US" sz="2000" dirty="0"/>
              <a:t>Moving parts in compressors</a:t>
            </a:r>
          </a:p>
          <a:p>
            <a:pPr marL="342900" lvl="1">
              <a:buClr>
                <a:schemeClr val="bg1"/>
              </a:buClr>
            </a:pPr>
            <a:r>
              <a:rPr lang="en-US" sz="2000" dirty="0"/>
              <a:t>Small orifices in metering and control valves and lubrication system</a:t>
            </a:r>
          </a:p>
          <a:p>
            <a:pPr marL="342900" lvl="1">
              <a:buClr>
                <a:schemeClr val="bg1"/>
              </a:buClr>
            </a:pPr>
            <a:r>
              <a:rPr lang="en-US" sz="2000" dirty="0"/>
              <a:t>Chemical reactions with oil and refrigerant</a:t>
            </a:r>
          </a:p>
        </p:txBody>
      </p:sp>
      <p:grpSp>
        <p:nvGrpSpPr>
          <p:cNvPr id="14" name="Group 13"/>
          <p:cNvGrpSpPr/>
          <p:nvPr/>
        </p:nvGrpSpPr>
        <p:grpSpPr>
          <a:xfrm>
            <a:off x="1524000" y="2240280"/>
            <a:ext cx="3916680" cy="1508760"/>
            <a:chOff x="-76200" y="822960"/>
            <a:chExt cx="3916680" cy="1508760"/>
          </a:xfrm>
        </p:grpSpPr>
        <p:sp>
          <p:nvSpPr>
            <p:cNvPr id="8" name="TextBox 7"/>
            <p:cNvSpPr txBox="1"/>
            <p:nvPr/>
          </p:nvSpPr>
          <p:spPr>
            <a:xfrm>
              <a:off x="-76200" y="822960"/>
              <a:ext cx="2727960" cy="400110"/>
            </a:xfrm>
            <a:prstGeom prst="rect">
              <a:avLst/>
            </a:prstGeom>
            <a:solidFill>
              <a:schemeClr val="bg1">
                <a:alpha val="80000"/>
              </a:schemeClr>
            </a:solidFill>
            <a:ln w="38100">
              <a:solidFill>
                <a:srgbClr val="FF0000"/>
              </a:solidFill>
            </a:ln>
          </p:spPr>
          <p:txBody>
            <a:bodyPr wrap="square" rtlCol="0">
              <a:spAutoFit/>
            </a:bodyPr>
            <a:lstStyle/>
            <a:p>
              <a:r>
                <a:rPr lang="en-US" sz="2000" dirty="0"/>
                <a:t>Cleaned and Capped</a:t>
              </a:r>
              <a:endParaRPr lang="en-US" dirty="0"/>
            </a:p>
          </p:txBody>
        </p:sp>
        <p:cxnSp>
          <p:nvCxnSpPr>
            <p:cNvPr id="10" name="Straight Connector 9"/>
            <p:cNvCxnSpPr>
              <a:cxnSpLocks/>
              <a:stCxn id="8" idx="3"/>
            </p:cNvCxnSpPr>
            <p:nvPr/>
          </p:nvCxnSpPr>
          <p:spPr>
            <a:xfrm>
              <a:off x="2651760" y="1023015"/>
              <a:ext cx="1188720" cy="21142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8" idx="3"/>
            </p:cNvCxnSpPr>
            <p:nvPr/>
          </p:nvCxnSpPr>
          <p:spPr>
            <a:xfrm>
              <a:off x="2651760" y="1023015"/>
              <a:ext cx="777240" cy="130870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H="1">
            <a:off x="5669280" y="2057403"/>
            <a:ext cx="3474720" cy="1371597"/>
            <a:chOff x="0" y="-502917"/>
            <a:chExt cx="3474720" cy="1371597"/>
          </a:xfrm>
        </p:grpSpPr>
        <p:sp>
          <p:nvSpPr>
            <p:cNvPr id="17" name="TextBox 16"/>
            <p:cNvSpPr txBox="1"/>
            <p:nvPr/>
          </p:nvSpPr>
          <p:spPr>
            <a:xfrm>
              <a:off x="0" y="160794"/>
              <a:ext cx="2468880" cy="707886"/>
            </a:xfrm>
            <a:prstGeom prst="rect">
              <a:avLst/>
            </a:prstGeom>
            <a:solidFill>
              <a:schemeClr val="bg1">
                <a:alpha val="80000"/>
              </a:schemeClr>
            </a:solidFill>
            <a:ln w="38100">
              <a:solidFill>
                <a:srgbClr val="FF0000"/>
              </a:solidFill>
            </a:ln>
          </p:spPr>
          <p:txBody>
            <a:bodyPr wrap="square" rtlCol="0">
              <a:spAutoFit/>
            </a:bodyPr>
            <a:lstStyle/>
            <a:p>
              <a:r>
                <a:rPr lang="en-US" sz="2000" i="1" u="sng" dirty="0"/>
                <a:t>Used to be </a:t>
              </a:r>
              <a:r>
                <a:rPr lang="en-US" sz="2000" dirty="0"/>
                <a:t>Cleaned and Capped</a:t>
              </a:r>
              <a:endParaRPr lang="en-US" dirty="0"/>
            </a:p>
          </p:txBody>
        </p:sp>
        <p:cxnSp>
          <p:nvCxnSpPr>
            <p:cNvPr id="18" name="Straight Connector 17"/>
            <p:cNvCxnSpPr>
              <a:cxnSpLocks/>
              <a:stCxn id="17" idx="3"/>
            </p:cNvCxnSpPr>
            <p:nvPr/>
          </p:nvCxnSpPr>
          <p:spPr>
            <a:xfrm flipV="1">
              <a:off x="2468880" y="-502917"/>
              <a:ext cx="960120" cy="1017654"/>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17" idx="3"/>
            </p:cNvCxnSpPr>
            <p:nvPr/>
          </p:nvCxnSpPr>
          <p:spPr>
            <a:xfrm>
              <a:off x="2468880" y="514737"/>
              <a:ext cx="1005840" cy="125343"/>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12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fade">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fade">
                                      <p:cBhvr>
                                        <p:cTn id="2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BDE879-F9D5-403C-AF67-57C7728CADEB}"/>
              </a:ext>
            </a:extLst>
          </p:cNvPr>
          <p:cNvSpPr>
            <a:spLocks noGrp="1"/>
          </p:cNvSpPr>
          <p:nvPr>
            <p:ph type="title"/>
          </p:nvPr>
        </p:nvSpPr>
        <p:spPr>
          <a:xfrm>
            <a:off x="457200" y="274638"/>
            <a:ext cx="5029200" cy="1143000"/>
          </a:xfrm>
        </p:spPr>
        <p:txBody>
          <a:bodyPr/>
          <a:lstStyle/>
          <a:p>
            <a:r>
              <a:rPr lang="en-US" dirty="0"/>
              <a:t>Nitrogen Purge is Essential While Brazing</a:t>
            </a:r>
          </a:p>
        </p:txBody>
      </p:sp>
      <p:pic>
        <p:nvPicPr>
          <p:cNvPr id="9" name="Content Placeholder 8" descr="A picture containing text, indoor, light&#10;&#10;Description automatically generated">
            <a:extLst>
              <a:ext uri="{FF2B5EF4-FFF2-40B4-BE49-F238E27FC236}">
                <a16:creationId xmlns:a16="http://schemas.microsoft.com/office/drawing/2014/main" id="{3F917282-9265-4B07-8221-F534E90BAA6F}"/>
              </a:ext>
            </a:extLst>
          </p:cNvPr>
          <p:cNvPicPr>
            <a:picLocks noGrp="1" noChangeAspect="1"/>
          </p:cNvPicPr>
          <p:nvPr>
            <p:ph sz="half" idx="1"/>
          </p:nvPr>
        </p:nvPicPr>
        <p:blipFill>
          <a:blip r:embed="rId3"/>
          <a:stretch>
            <a:fillRect/>
          </a:stretch>
        </p:blipFill>
        <p:spPr>
          <a:xfrm>
            <a:off x="457200" y="2635742"/>
            <a:ext cx="4299659" cy="3855825"/>
          </a:xfrm>
        </p:spPr>
      </p:pic>
      <p:pic>
        <p:nvPicPr>
          <p:cNvPr id="10" name="Content Placeholder 9">
            <a:extLst>
              <a:ext uri="{FF2B5EF4-FFF2-40B4-BE49-F238E27FC236}">
                <a16:creationId xmlns:a16="http://schemas.microsoft.com/office/drawing/2014/main" id="{81334284-C332-4177-BE8F-05B79C00A10B}"/>
              </a:ext>
            </a:extLst>
          </p:cNvPr>
          <p:cNvPicPr>
            <a:picLocks noGrp="1" noChangeAspect="1"/>
          </p:cNvPicPr>
          <p:nvPr>
            <p:ph sz="half" idx="2"/>
          </p:nvPr>
        </p:nvPicPr>
        <p:blipFill>
          <a:blip r:embed="rId4"/>
          <a:stretch>
            <a:fillRect/>
          </a:stretch>
        </p:blipFill>
        <p:spPr>
          <a:xfrm>
            <a:off x="5334000" y="152400"/>
            <a:ext cx="3448506" cy="6339168"/>
          </a:xfrm>
          <a:prstGeom prst="rect">
            <a:avLst/>
          </a:prstGeom>
        </p:spPr>
      </p:pic>
      <p:sp>
        <p:nvSpPr>
          <p:cNvPr id="11" name="TextBox 10">
            <a:extLst>
              <a:ext uri="{FF2B5EF4-FFF2-40B4-BE49-F238E27FC236}">
                <a16:creationId xmlns:a16="http://schemas.microsoft.com/office/drawing/2014/main" id="{7DC6E1B7-D90C-4A77-8604-A69818A2A8A0}"/>
              </a:ext>
            </a:extLst>
          </p:cNvPr>
          <p:cNvSpPr txBox="1"/>
          <p:nvPr/>
        </p:nvSpPr>
        <p:spPr>
          <a:xfrm>
            <a:off x="5334000" y="6553200"/>
            <a:ext cx="2914580" cy="253916"/>
          </a:xfrm>
          <a:prstGeom prst="rect">
            <a:avLst/>
          </a:prstGeom>
          <a:noFill/>
        </p:spPr>
        <p:txBody>
          <a:bodyPr wrap="none" rtlCol="0">
            <a:spAutoFit/>
          </a:bodyPr>
          <a:lstStyle/>
          <a:p>
            <a:r>
              <a:rPr lang="en-US" sz="1050" i="1" dirty="0">
                <a:solidFill>
                  <a:schemeClr val="bg1"/>
                </a:solidFill>
              </a:rPr>
              <a:t>Courtesy http://www.hvactrainingsolutions.net</a:t>
            </a:r>
          </a:p>
        </p:txBody>
      </p:sp>
      <p:sp>
        <p:nvSpPr>
          <p:cNvPr id="12" name="TextBox 11">
            <a:extLst>
              <a:ext uri="{FF2B5EF4-FFF2-40B4-BE49-F238E27FC236}">
                <a16:creationId xmlns:a16="http://schemas.microsoft.com/office/drawing/2014/main" id="{A70FAAE0-C430-4493-BF11-DF1C26A19C01}"/>
              </a:ext>
            </a:extLst>
          </p:cNvPr>
          <p:cNvSpPr txBox="1"/>
          <p:nvPr/>
        </p:nvSpPr>
        <p:spPr>
          <a:xfrm>
            <a:off x="457200" y="6553200"/>
            <a:ext cx="1899879" cy="415498"/>
          </a:xfrm>
          <a:prstGeom prst="rect">
            <a:avLst/>
          </a:prstGeom>
          <a:noFill/>
        </p:spPr>
        <p:txBody>
          <a:bodyPr wrap="none" rtlCol="0">
            <a:spAutoFit/>
          </a:bodyPr>
          <a:lstStyle/>
          <a:p>
            <a:r>
              <a:rPr lang="en-US" sz="1050" i="1" dirty="0">
                <a:solidFill>
                  <a:schemeClr val="bg1"/>
                </a:solidFill>
              </a:rPr>
              <a:t>Courtesy http://www.reflok.pl</a:t>
            </a:r>
          </a:p>
          <a:p>
            <a:endParaRPr lang="en-US" sz="1050" i="1" dirty="0">
              <a:solidFill>
                <a:schemeClr val="bg1"/>
              </a:solidFill>
            </a:endParaRPr>
          </a:p>
        </p:txBody>
      </p:sp>
    </p:spTree>
    <p:extLst>
      <p:ext uri="{BB962C8B-B14F-4D97-AF65-F5344CB8AC3E}">
        <p14:creationId xmlns:p14="http://schemas.microsoft.com/office/powerpoint/2010/main" val="2244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89086" y="0"/>
            <a:ext cx="8565829"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p:cNvSpPr>
            <a:spLocks noGrp="1"/>
          </p:cNvSpPr>
          <p:nvPr>
            <p:ph idx="1"/>
          </p:nvPr>
        </p:nvSpPr>
        <p:spPr>
          <a:xfrm>
            <a:off x="457200" y="1600201"/>
            <a:ext cx="8229600" cy="381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fontScale="92500" lnSpcReduction="20000"/>
          </a:bodyPr>
          <a:lstStyle/>
          <a:p>
            <a:pPr algn="ctr"/>
            <a:r>
              <a:rPr lang="en-US" dirty="0">
                <a:solidFill>
                  <a:schemeClr val="tx1"/>
                </a:solidFill>
              </a:rPr>
              <a:t>Field joints can be made using a frustum of right circular cone</a:t>
            </a:r>
          </a:p>
        </p:txBody>
      </p:sp>
      <p:sp>
        <p:nvSpPr>
          <p:cNvPr id="12" name="TextBox 11"/>
          <p:cNvSpPr txBox="1"/>
          <p:nvPr/>
        </p:nvSpPr>
        <p:spPr>
          <a:xfrm>
            <a:off x="7726680" y="5320010"/>
            <a:ext cx="960120" cy="1446550"/>
          </a:xfrm>
          <a:prstGeom prst="rect">
            <a:avLst/>
          </a:prstGeom>
          <a:noFill/>
        </p:spPr>
        <p:txBody>
          <a:bodyPr wrap="square" rtlCol="0">
            <a:spAutoFit/>
          </a:bodyPr>
          <a:lstStyle/>
          <a:p>
            <a:r>
              <a:rPr lang="en-US" sz="1100" i="1" dirty="0">
                <a:latin typeface="Times New Roman" pitchFamily="18" charset="0"/>
                <a:cs typeface="Times New Roman" pitchFamily="18" charset="0"/>
              </a:rPr>
              <a:t>Image courtesy Mitsubishi  PRUY Service Instruction;  Used with Permission</a:t>
            </a:r>
          </a:p>
        </p:txBody>
      </p:sp>
    </p:spTree>
    <p:extLst>
      <p:ext uri="{BB962C8B-B14F-4D97-AF65-F5344CB8AC3E}">
        <p14:creationId xmlns:p14="http://schemas.microsoft.com/office/powerpoint/2010/main" val="71847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89086" y="0"/>
            <a:ext cx="8565829"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p:cNvSpPr>
            <a:spLocks noGrp="1"/>
          </p:cNvSpPr>
          <p:nvPr>
            <p:ph idx="1"/>
          </p:nvPr>
        </p:nvSpPr>
        <p:spPr>
          <a:xfrm>
            <a:off x="457200" y="1600201"/>
            <a:ext cx="8229600" cy="381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fontScale="92500" lnSpcReduction="20000"/>
          </a:bodyPr>
          <a:lstStyle/>
          <a:p>
            <a:pPr algn="ctr"/>
            <a:r>
              <a:rPr lang="en-US" dirty="0">
                <a:solidFill>
                  <a:schemeClr val="tx1"/>
                </a:solidFill>
              </a:rPr>
              <a:t>Field joints can be made using a 45°SAE Flare joint </a:t>
            </a:r>
          </a:p>
        </p:txBody>
      </p:sp>
      <p:sp>
        <p:nvSpPr>
          <p:cNvPr id="12" name="TextBox 11"/>
          <p:cNvSpPr txBox="1"/>
          <p:nvPr/>
        </p:nvSpPr>
        <p:spPr>
          <a:xfrm>
            <a:off x="7726680" y="5320010"/>
            <a:ext cx="960120" cy="1446550"/>
          </a:xfrm>
          <a:prstGeom prst="rect">
            <a:avLst/>
          </a:prstGeom>
          <a:noFill/>
        </p:spPr>
        <p:txBody>
          <a:bodyPr wrap="square" rtlCol="0">
            <a:spAutoFit/>
          </a:bodyPr>
          <a:lstStyle/>
          <a:p>
            <a:r>
              <a:rPr lang="en-US" sz="1100" i="1" dirty="0">
                <a:latin typeface="Times New Roman" pitchFamily="18" charset="0"/>
                <a:cs typeface="Times New Roman" pitchFamily="18" charset="0"/>
              </a:rPr>
              <a:t>Image courtesy Mitsubishi  PRUY Service Instruction;  Used with Permission</a:t>
            </a:r>
          </a:p>
        </p:txBody>
      </p:sp>
      <p:sp>
        <p:nvSpPr>
          <p:cNvPr id="6" name="Rectangle 5">
            <a:extLst>
              <a:ext uri="{FF2B5EF4-FFF2-40B4-BE49-F238E27FC236}">
                <a16:creationId xmlns:a16="http://schemas.microsoft.com/office/drawing/2014/main" id="{85CF3711-4153-4D8B-BC7E-A315259F7779}"/>
              </a:ext>
            </a:extLst>
          </p:cNvPr>
          <p:cNvSpPr/>
          <p:nvPr/>
        </p:nvSpPr>
        <p:spPr>
          <a:xfrm>
            <a:off x="-1752600" y="2240280"/>
            <a:ext cx="1508760" cy="118872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AF40F2-00AB-4A33-9DAB-43A9AC5CF3FC}"/>
              </a:ext>
            </a:extLst>
          </p:cNvPr>
          <p:cNvSpPr/>
          <p:nvPr/>
        </p:nvSpPr>
        <p:spPr>
          <a:xfrm>
            <a:off x="9387841" y="2240280"/>
            <a:ext cx="1508760" cy="118872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0B4D34-29B7-4EB1-BF39-A6E2C27382B9}"/>
              </a:ext>
            </a:extLst>
          </p:cNvPr>
          <p:cNvSpPr txBox="1"/>
          <p:nvPr/>
        </p:nvSpPr>
        <p:spPr>
          <a:xfrm>
            <a:off x="3200400" y="7132638"/>
            <a:ext cx="5212080" cy="1323439"/>
          </a:xfrm>
          <a:prstGeom prst="rect">
            <a:avLst/>
          </a:prstGeom>
          <a:solidFill>
            <a:schemeClr val="bg1"/>
          </a:solidFill>
          <a:ln w="38100">
            <a:noFill/>
          </a:ln>
          <a:effectLst>
            <a:outerShdw blurRad="50800" dist="190500" dir="18900000" algn="bl" rotWithShape="0">
              <a:prstClr val="black">
                <a:alpha val="85000"/>
              </a:prstClr>
            </a:outerShdw>
          </a:effectLst>
        </p:spPr>
        <p:txBody>
          <a:bodyPr wrap="square" rtlCol="0">
            <a:spAutoFit/>
          </a:bodyPr>
          <a:lstStyle/>
          <a:p>
            <a:r>
              <a:rPr lang="en-US" sz="2000" dirty="0"/>
              <a:t>Operating Pressures</a:t>
            </a:r>
          </a:p>
          <a:p>
            <a:pPr>
              <a:tabLst>
                <a:tab pos="1606550" algn="l"/>
                <a:tab pos="3200400" algn="l"/>
              </a:tabLst>
            </a:pPr>
            <a:r>
              <a:rPr lang="en-US" sz="2000" dirty="0">
                <a:solidFill>
                  <a:schemeClr val="tx2"/>
                </a:solidFill>
              </a:rPr>
              <a:t>Refrigerant	Low Side	High Side</a:t>
            </a:r>
            <a:endParaRPr lang="en-US" sz="2000" dirty="0"/>
          </a:p>
          <a:p>
            <a:pPr>
              <a:tabLst>
                <a:tab pos="1606550" algn="l"/>
                <a:tab pos="3200400" algn="l"/>
              </a:tabLst>
            </a:pPr>
            <a:r>
              <a:rPr lang="en-US" sz="2000" dirty="0"/>
              <a:t>R22	55-70 psig	180 - 260 psig</a:t>
            </a:r>
          </a:p>
          <a:p>
            <a:pPr>
              <a:tabLst>
                <a:tab pos="1606550" algn="l"/>
                <a:tab pos="3200400" algn="l"/>
              </a:tabLst>
            </a:pPr>
            <a:r>
              <a:rPr lang="en-US" sz="2000" dirty="0"/>
              <a:t>R410	95 - 135 psig	305 - 410 psig</a:t>
            </a:r>
          </a:p>
        </p:txBody>
      </p:sp>
    </p:spTree>
    <p:extLst>
      <p:ext uri="{BB962C8B-B14F-4D97-AF65-F5344CB8AC3E}">
        <p14:creationId xmlns:p14="http://schemas.microsoft.com/office/powerpoint/2010/main" val="121072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At saturation:</a:t>
            </a:r>
          </a:p>
          <a:p>
            <a:pPr lvl="1"/>
            <a:r>
              <a:rPr lang="en-US" dirty="0"/>
              <a:t>The substance exists in both a liquid and vapor state</a:t>
            </a:r>
          </a:p>
          <a:p>
            <a:pPr lvl="1"/>
            <a:r>
              <a:rPr lang="en-US" dirty="0"/>
              <a:t>At a constant pressure, the temperature of the substance will not change until:</a:t>
            </a:r>
          </a:p>
          <a:p>
            <a:pPr lvl="2"/>
            <a:r>
              <a:rPr lang="en-US" dirty="0"/>
              <a:t>It is fully converted to a liquid (removing energy), or </a:t>
            </a:r>
          </a:p>
          <a:p>
            <a:pPr lvl="2"/>
            <a:r>
              <a:rPr lang="en-US" dirty="0"/>
              <a:t>It is fully converted to a vapor (adding energy)</a:t>
            </a:r>
          </a:p>
        </p:txBody>
      </p:sp>
    </p:spTree>
    <p:extLst>
      <p:ext uri="{BB962C8B-B14F-4D97-AF65-F5344CB8AC3E}">
        <p14:creationId xmlns:p14="http://schemas.microsoft.com/office/powerpoint/2010/main" val="15297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89086" y="0"/>
            <a:ext cx="8565829"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p:cNvSpPr>
            <a:spLocks noGrp="1"/>
          </p:cNvSpPr>
          <p:nvPr>
            <p:ph idx="1"/>
          </p:nvPr>
        </p:nvSpPr>
        <p:spPr>
          <a:xfrm>
            <a:off x="457200" y="1600201"/>
            <a:ext cx="8229600" cy="381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fontScale="92500" lnSpcReduction="20000"/>
          </a:bodyPr>
          <a:lstStyle/>
          <a:p>
            <a:pPr algn="ctr"/>
            <a:r>
              <a:rPr lang="en-US" dirty="0">
                <a:solidFill>
                  <a:schemeClr val="tx1"/>
                </a:solidFill>
              </a:rPr>
              <a:t>Field joints are made using a 45°SAE Flare joint </a:t>
            </a:r>
          </a:p>
        </p:txBody>
      </p:sp>
      <p:sp>
        <p:nvSpPr>
          <p:cNvPr id="12" name="TextBox 11"/>
          <p:cNvSpPr txBox="1"/>
          <p:nvPr/>
        </p:nvSpPr>
        <p:spPr>
          <a:xfrm>
            <a:off x="7726680" y="5320010"/>
            <a:ext cx="960120" cy="1446550"/>
          </a:xfrm>
          <a:prstGeom prst="rect">
            <a:avLst/>
          </a:prstGeom>
          <a:noFill/>
        </p:spPr>
        <p:txBody>
          <a:bodyPr wrap="square" rtlCol="0">
            <a:spAutoFit/>
          </a:bodyPr>
          <a:lstStyle/>
          <a:p>
            <a:r>
              <a:rPr lang="en-US" sz="1100" i="1" dirty="0">
                <a:latin typeface="Times New Roman" pitchFamily="18" charset="0"/>
                <a:cs typeface="Times New Roman" pitchFamily="18" charset="0"/>
              </a:rPr>
              <a:t>Image courtesy Mitsubishi  PRUY Service Instruction;  Used with Permission</a:t>
            </a:r>
          </a:p>
        </p:txBody>
      </p:sp>
      <p:sp>
        <p:nvSpPr>
          <p:cNvPr id="6" name="Rectangle 5">
            <a:extLst>
              <a:ext uri="{FF2B5EF4-FFF2-40B4-BE49-F238E27FC236}">
                <a16:creationId xmlns:a16="http://schemas.microsoft.com/office/drawing/2014/main" id="{85CF3711-4153-4D8B-BC7E-A315259F7779}"/>
              </a:ext>
            </a:extLst>
          </p:cNvPr>
          <p:cNvSpPr/>
          <p:nvPr/>
        </p:nvSpPr>
        <p:spPr>
          <a:xfrm>
            <a:off x="2871645" y="2253226"/>
            <a:ext cx="1508760" cy="111960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AF40F2-00AB-4A33-9DAB-43A9AC5CF3FC}"/>
              </a:ext>
            </a:extLst>
          </p:cNvPr>
          <p:cNvSpPr/>
          <p:nvPr/>
        </p:nvSpPr>
        <p:spPr>
          <a:xfrm>
            <a:off x="4380405" y="2253226"/>
            <a:ext cx="1458692" cy="111960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0B4D34-29B7-4EB1-BF39-A6E2C27382B9}"/>
              </a:ext>
            </a:extLst>
          </p:cNvPr>
          <p:cNvSpPr txBox="1"/>
          <p:nvPr/>
        </p:nvSpPr>
        <p:spPr>
          <a:xfrm>
            <a:off x="3474720" y="3905131"/>
            <a:ext cx="5212080" cy="1323439"/>
          </a:xfrm>
          <a:prstGeom prst="rect">
            <a:avLst/>
          </a:prstGeom>
          <a:solidFill>
            <a:schemeClr val="bg1"/>
          </a:solidFill>
          <a:ln w="38100">
            <a:noFill/>
          </a:ln>
          <a:effectLst>
            <a:outerShdw blurRad="50800" dist="190500" dir="18900000" algn="bl" rotWithShape="0">
              <a:prstClr val="black">
                <a:alpha val="85000"/>
              </a:prstClr>
            </a:outerShdw>
          </a:effectLst>
        </p:spPr>
        <p:txBody>
          <a:bodyPr wrap="square" rtlCol="0">
            <a:spAutoFit/>
          </a:bodyPr>
          <a:lstStyle/>
          <a:p>
            <a:r>
              <a:rPr lang="en-US" sz="2000" dirty="0"/>
              <a:t>Operating Pressures</a:t>
            </a:r>
          </a:p>
          <a:p>
            <a:pPr>
              <a:tabLst>
                <a:tab pos="1606550" algn="l"/>
                <a:tab pos="3200400" algn="l"/>
              </a:tabLst>
            </a:pPr>
            <a:r>
              <a:rPr lang="en-US" sz="2000" dirty="0">
                <a:solidFill>
                  <a:schemeClr val="tx2"/>
                </a:solidFill>
              </a:rPr>
              <a:t>Refrigerant	Low Side	High Side</a:t>
            </a:r>
            <a:endParaRPr lang="en-US" sz="2000" dirty="0"/>
          </a:p>
          <a:p>
            <a:pPr>
              <a:tabLst>
                <a:tab pos="1606550" algn="l"/>
                <a:tab pos="3200400" algn="l"/>
              </a:tabLst>
            </a:pPr>
            <a:r>
              <a:rPr lang="en-US" sz="2000" dirty="0"/>
              <a:t>R22	55-70 psig	180 - 260 psig</a:t>
            </a:r>
          </a:p>
          <a:p>
            <a:pPr>
              <a:tabLst>
                <a:tab pos="1606550" algn="l"/>
                <a:tab pos="3200400" algn="l"/>
              </a:tabLst>
            </a:pPr>
            <a:r>
              <a:rPr lang="en-US" sz="2000" dirty="0"/>
              <a:t>R410	95 - 135 psig	305 - 410 psig</a:t>
            </a:r>
          </a:p>
        </p:txBody>
      </p:sp>
    </p:spTree>
    <p:extLst>
      <p:ext uri="{BB962C8B-B14F-4D97-AF65-F5344CB8AC3E}">
        <p14:creationId xmlns:p14="http://schemas.microsoft.com/office/powerpoint/2010/main" val="1377398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1275441"/>
            <a:ext cx="9144000" cy="5582559"/>
          </a:xfrm>
          <a:prstGeom prst="rect">
            <a:avLst/>
          </a:prstGeom>
          <a:noFill/>
          <a:ln w="9525">
            <a:noFill/>
            <a:miter lim="800000"/>
            <a:headEnd/>
            <a:tailEnd/>
          </a:ln>
        </p:spPr>
      </p:pic>
      <p:sp>
        <p:nvSpPr>
          <p:cNvPr id="2" name="Title 1"/>
          <p:cNvSpPr>
            <a:spLocks noGrp="1"/>
          </p:cNvSpPr>
          <p:nvPr>
            <p:ph type="title"/>
          </p:nvPr>
        </p:nvSpPr>
        <p:spPr>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a:extLst>
              <a:ext uri="{FF2B5EF4-FFF2-40B4-BE49-F238E27FC236}">
                <a16:creationId xmlns:a16="http://schemas.microsoft.com/office/drawing/2014/main" id="{22A363BE-5E8F-4A4D-9F54-2B11A866A4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261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cstate="print"/>
          <a:srcRect/>
          <a:stretch>
            <a:fillRect/>
          </a:stretch>
        </p:blipFill>
        <p:spPr bwMode="auto">
          <a:xfrm>
            <a:off x="1249127" y="1005840"/>
            <a:ext cx="6645746" cy="5486400"/>
          </a:xfrm>
          <a:prstGeom prst="rect">
            <a:avLst/>
          </a:prstGeom>
          <a:noFill/>
          <a:ln w="9525">
            <a:noFill/>
            <a:miter lim="800000"/>
            <a:headEnd/>
            <a:tailEnd/>
          </a:ln>
        </p:spPr>
      </p:pic>
      <p:sp>
        <p:nvSpPr>
          <p:cNvPr id="2" name="Title 1"/>
          <p:cNvSpPr>
            <a:spLocks noGrp="1"/>
          </p:cNvSpPr>
          <p:nvPr>
            <p:ph type="title"/>
          </p:nvPr>
        </p:nvSpPr>
        <p:spPr>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10" name="Rectangle 9"/>
          <p:cNvSpPr/>
          <p:nvPr/>
        </p:nvSpPr>
        <p:spPr>
          <a:xfrm>
            <a:off x="4572000" y="2651760"/>
            <a:ext cx="50292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0" y="4480560"/>
            <a:ext cx="50292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0" y="6309360"/>
            <a:ext cx="50292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1417320" y="1188720"/>
            <a:ext cx="315468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17320" y="3017520"/>
            <a:ext cx="315468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17320" y="4846320"/>
            <a:ext cx="315468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10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04" name="Picture 4" descr="Model 345">
            <a:hlinkClick r:id="rId3"/>
          </p:cNvPr>
          <p:cNvPicPr>
            <a:picLocks noChangeAspect="1" noChangeArrowheads="1"/>
          </p:cNvPicPr>
          <p:nvPr/>
        </p:nvPicPr>
        <p:blipFill>
          <a:blip r:embed="rId4" cstate="print"/>
          <a:srcRect/>
          <a:stretch>
            <a:fillRect/>
          </a:stretch>
        </p:blipFill>
        <p:spPr bwMode="auto">
          <a:xfrm>
            <a:off x="1280160" y="1280160"/>
            <a:ext cx="2381250" cy="2309813"/>
          </a:xfrm>
          <a:prstGeom prst="rect">
            <a:avLst/>
          </a:prstGeom>
          <a:noFill/>
        </p:spPr>
      </p:pic>
      <p:pic>
        <p:nvPicPr>
          <p:cNvPr id="153605" name="Picture 5"/>
          <p:cNvPicPr>
            <a:picLocks noChangeAspect="1" noChangeArrowheads="1"/>
          </p:cNvPicPr>
          <p:nvPr/>
        </p:nvPicPr>
        <p:blipFill>
          <a:blip r:embed="rId5" cstate="print"/>
          <a:srcRect/>
          <a:stretch>
            <a:fillRect/>
          </a:stretch>
        </p:blipFill>
        <p:spPr bwMode="auto">
          <a:xfrm>
            <a:off x="6708348" y="1280160"/>
            <a:ext cx="2435652" cy="205607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a:solidFill>
                  <a:schemeClr val="tx1"/>
                </a:solidFill>
              </a:rPr>
              <a:t>Flaring Tools;  They’re Not All Created Equal</a:t>
            </a:r>
          </a:p>
        </p:txBody>
      </p:sp>
      <p:sp>
        <p:nvSpPr>
          <p:cNvPr id="10" name="Content Placeholder 9"/>
          <p:cNvSpPr>
            <a:spLocks noGrp="1"/>
          </p:cNvSpPr>
          <p:nvPr>
            <p:ph sz="half" idx="1"/>
          </p:nvPr>
        </p:nvSpPr>
        <p:spPr>
          <a:xfrm>
            <a:off x="457200" y="3902092"/>
            <a:ext cx="4038600" cy="2224071"/>
          </a:xfrm>
        </p:spPr>
        <p:txBody>
          <a:bodyPr vert="horz" lIns="91440" tIns="45720" rIns="91440" bIns="45720" rtlCol="0">
            <a:normAutofit/>
          </a:bodyPr>
          <a:lstStyle/>
          <a:p>
            <a:r>
              <a:rPr lang="en-US" dirty="0">
                <a:solidFill>
                  <a:schemeClr val="tx1"/>
                </a:solidFill>
              </a:rPr>
              <a:t>Conventional flaring tools “press” the flare onto the end of the tube</a:t>
            </a:r>
          </a:p>
        </p:txBody>
      </p:sp>
      <p:sp>
        <p:nvSpPr>
          <p:cNvPr id="14" name="Content Placeholder 13"/>
          <p:cNvSpPr>
            <a:spLocks noGrp="1"/>
          </p:cNvSpPr>
          <p:nvPr>
            <p:ph sz="half" idx="2"/>
          </p:nvPr>
        </p:nvSpPr>
        <p:spPr>
          <a:xfrm>
            <a:off x="4648200" y="3902092"/>
            <a:ext cx="4038600" cy="2224071"/>
          </a:xfrm>
        </p:spPr>
        <p:txBody>
          <a:bodyPr/>
          <a:lstStyle/>
          <a:p>
            <a:r>
              <a:rPr lang="en-US" dirty="0">
                <a:solidFill>
                  <a:schemeClr val="tx1"/>
                </a:solidFill>
              </a:rPr>
              <a:t>Recommended flaring tool rolls the flare onto the end of the tube</a:t>
            </a:r>
          </a:p>
          <a:p>
            <a:endParaRPr lang="en-US" dirty="0">
              <a:solidFill>
                <a:schemeClr val="tx1"/>
              </a:solidFill>
            </a:endParaRPr>
          </a:p>
        </p:txBody>
      </p:sp>
      <p:pic>
        <p:nvPicPr>
          <p:cNvPr id="153602" name="Picture 2" descr="Model 458R">
            <a:hlinkClick r:id="rId6"/>
          </p:cNvPr>
          <p:cNvPicPr>
            <a:picLocks noChangeAspect="1" noChangeArrowheads="1"/>
          </p:cNvPicPr>
          <p:nvPr/>
        </p:nvPicPr>
        <p:blipFill>
          <a:blip r:embed="rId7" cstate="print"/>
          <a:srcRect/>
          <a:stretch>
            <a:fillRect/>
          </a:stretch>
        </p:blipFill>
        <p:spPr bwMode="auto">
          <a:xfrm>
            <a:off x="4663440" y="1234440"/>
            <a:ext cx="2381250" cy="2488406"/>
          </a:xfrm>
          <a:prstGeom prst="rect">
            <a:avLst/>
          </a:prstGeom>
          <a:noFill/>
        </p:spPr>
      </p:pic>
      <p:sp>
        <p:nvSpPr>
          <p:cNvPr id="8" name="TextBox 7"/>
          <p:cNvSpPr txBox="1"/>
          <p:nvPr/>
        </p:nvSpPr>
        <p:spPr>
          <a:xfrm>
            <a:off x="5504155" y="6234411"/>
            <a:ext cx="3502241" cy="261610"/>
          </a:xfrm>
          <a:prstGeom prst="rect">
            <a:avLst/>
          </a:prstGeom>
          <a:noFill/>
        </p:spPr>
        <p:txBody>
          <a:bodyPr wrap="square" rtlCol="0">
            <a:spAutoFit/>
          </a:bodyPr>
          <a:lstStyle/>
          <a:p>
            <a:r>
              <a:rPr lang="en-US" sz="1100" i="1" dirty="0">
                <a:latin typeface="Times New Roman" pitchFamily="18" charset="0"/>
                <a:cs typeface="Times New Roman" pitchFamily="18" charset="0"/>
              </a:rPr>
              <a:t>Images courtesy www.ridgid.com/;  Used with Permission</a:t>
            </a:r>
          </a:p>
        </p:txBody>
      </p:sp>
      <p:sp>
        <p:nvSpPr>
          <p:cNvPr id="15" name="TextBox 14"/>
          <p:cNvSpPr txBox="1"/>
          <p:nvPr/>
        </p:nvSpPr>
        <p:spPr>
          <a:xfrm>
            <a:off x="457200" y="4846320"/>
            <a:ext cx="8138160" cy="1371600"/>
          </a:xfrm>
          <a:prstGeom prst="rect">
            <a:avLst/>
          </a:prstGeom>
        </p:spPr>
        <p:txBody>
          <a:bodyPr vert="horz" lIns="91440" tIns="45720" rIns="91440" bIns="45720" rtlCol="0">
            <a:normAutofit/>
          </a:bodyPr>
          <a:lstStyle>
            <a:lvl1pPr indent="0">
              <a:spcBef>
                <a:spcPct val="20000"/>
              </a:spcBef>
              <a:buFont typeface="Arial" pitchFamily="34" charset="0"/>
              <a:buNone/>
              <a:defRPr sz="2000" b="0">
                <a:solidFill>
                  <a:schemeClr val="bg1"/>
                </a:solidFill>
                <a:latin typeface="Arial" pitchFamily="34" charset="0"/>
                <a:cs typeface="Arial" pitchFamily="34" charset="0"/>
              </a:defRPr>
            </a:lvl1pPr>
            <a:lvl2pPr marL="350838" indent="-342900">
              <a:spcBef>
                <a:spcPct val="20000"/>
              </a:spcBef>
              <a:buFont typeface="Arial" pitchFamily="34" charset="0"/>
              <a:buChar char="•"/>
              <a:defRPr sz="2000">
                <a:solidFill>
                  <a:schemeClr val="bg1"/>
                </a:solidFill>
                <a:latin typeface="Arial" pitchFamily="34" charset="0"/>
                <a:cs typeface="Arial" pitchFamily="34" charset="0"/>
              </a:defRPr>
            </a:lvl2pPr>
            <a:lvl3pPr marL="688975" indent="-342900">
              <a:spcBef>
                <a:spcPct val="20000"/>
              </a:spcBef>
              <a:buFont typeface="Calibri" pitchFamily="34" charset="0"/>
              <a:buChar char="‒"/>
              <a:defRPr sz="2000">
                <a:solidFill>
                  <a:schemeClr val="bg1"/>
                </a:solidFill>
                <a:latin typeface="Arial" pitchFamily="34" charset="0"/>
                <a:cs typeface="Arial" pitchFamily="34" charset="0"/>
              </a:defRPr>
            </a:lvl3pPr>
            <a:lvl4pPr marL="1033463" indent="-347663">
              <a:spcBef>
                <a:spcPct val="20000"/>
              </a:spcBef>
              <a:buFont typeface="Arial" pitchFamily="34" charset="0"/>
              <a:buChar char="•"/>
              <a:defRPr sz="2000">
                <a:solidFill>
                  <a:schemeClr val="bg1"/>
                </a:solidFill>
                <a:latin typeface="Arial" pitchFamily="34" charset="0"/>
                <a:cs typeface="Arial" pitchFamily="34" charset="0"/>
              </a:defRPr>
            </a:lvl4pPr>
            <a:lvl5pPr marL="1312863" indent="-287338">
              <a:spcBef>
                <a:spcPct val="20000"/>
              </a:spcBef>
              <a:buFont typeface="Calibri" pitchFamily="34" charset="0"/>
              <a:buChar char="‒"/>
              <a:defRPr sz="2000">
                <a:solidFill>
                  <a:schemeClr val="bg1"/>
                </a:solidFill>
                <a:latin typeface="Arial" pitchFamily="34" charset="0"/>
                <a:cs typeface="Arial" pitchFamily="34" charset="0"/>
              </a:defRPr>
            </a:lvl5pPr>
            <a:lvl6pPr marL="2514600" indent="-228600">
              <a:spcBef>
                <a:spcPct val="20000"/>
              </a:spcBef>
              <a:buFont typeface="Arial" pitchFamily="34" charset="0"/>
              <a:buChar char="•"/>
            </a:lvl6pPr>
            <a:lvl7pPr marL="2971800" indent="-228600">
              <a:spcBef>
                <a:spcPct val="20000"/>
              </a:spcBef>
              <a:buFont typeface="Arial" pitchFamily="34" charset="0"/>
              <a:buChar char="•"/>
            </a:lvl7pPr>
            <a:lvl8pPr marL="3429000" indent="-228600">
              <a:spcBef>
                <a:spcPct val="20000"/>
              </a:spcBef>
              <a:buFont typeface="Arial" pitchFamily="34" charset="0"/>
              <a:buChar char="•"/>
            </a:lvl8pPr>
            <a:lvl9pPr marL="3886200" indent="-228600">
              <a:spcBef>
                <a:spcPct val="20000"/>
              </a:spcBef>
              <a:buFont typeface="Arial" pitchFamily="34" charset="0"/>
              <a:buChar char="•"/>
            </a:lvl9pPr>
          </a:lstStyle>
          <a:p>
            <a:r>
              <a:rPr lang="en-US" dirty="0">
                <a:solidFill>
                  <a:schemeClr val="tx1"/>
                </a:solidFill>
              </a:rPr>
              <a:t>Either way:</a:t>
            </a:r>
          </a:p>
          <a:p>
            <a:pPr lvl="1"/>
            <a:r>
              <a:rPr lang="en-US" dirty="0">
                <a:solidFill>
                  <a:schemeClr val="tx1"/>
                </a:solidFill>
              </a:rPr>
              <a:t>Metal to metal sealing mechanism</a:t>
            </a:r>
          </a:p>
          <a:p>
            <a:pPr lvl="1"/>
            <a:r>
              <a:rPr lang="en-US" dirty="0">
                <a:solidFill>
                  <a:schemeClr val="tx1"/>
                </a:solidFill>
              </a:rPr>
              <a:t>Lubricate flare before tightening</a:t>
            </a:r>
          </a:p>
        </p:txBody>
      </p:sp>
    </p:spTree>
    <p:extLst>
      <p:ext uri="{BB962C8B-B14F-4D97-AF65-F5344CB8AC3E}">
        <p14:creationId xmlns:p14="http://schemas.microsoft.com/office/powerpoint/2010/main" val="18201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04"/>
                                        </p:tgtEl>
                                        <p:attrNameLst>
                                          <p:attrName>style.visibility</p:attrName>
                                        </p:attrNameLst>
                                      </p:cBhvr>
                                      <p:to>
                                        <p:strVal val="visible"/>
                                      </p:to>
                                    </p:set>
                                    <p:animEffect transition="in" filter="fade">
                                      <p:cBhvr>
                                        <p:cTn id="10" dur="500"/>
                                        <p:tgtEl>
                                          <p:spTgt spid="1536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3602"/>
                                        </p:tgtEl>
                                        <p:attrNameLst>
                                          <p:attrName>style.visibility</p:attrName>
                                        </p:attrNameLst>
                                      </p:cBhvr>
                                      <p:to>
                                        <p:strVal val="visible"/>
                                      </p:to>
                                    </p:set>
                                    <p:animEffect transition="in" filter="fade">
                                      <p:cBhvr>
                                        <p:cTn id="21" dur="500"/>
                                        <p:tgtEl>
                                          <p:spTgt spid="153602"/>
                                        </p:tgtEl>
                                      </p:cBhvr>
                                    </p:animEffect>
                                  </p:childTnLst>
                                </p:cTn>
                              </p:par>
                              <p:par>
                                <p:cTn id="22" presetID="10" presetClass="entr" presetSubtype="0" fill="hold" nodeType="withEffect">
                                  <p:stCondLst>
                                    <p:cond delay="0"/>
                                  </p:stCondLst>
                                  <p:childTnLst>
                                    <p:set>
                                      <p:cBhvr>
                                        <p:cTn id="23" dur="1" fill="hold">
                                          <p:stCondLst>
                                            <p:cond delay="0"/>
                                          </p:stCondLst>
                                        </p:cTn>
                                        <p:tgtEl>
                                          <p:spTgt spid="153605"/>
                                        </p:tgtEl>
                                        <p:attrNameLst>
                                          <p:attrName>style.visibility</p:attrName>
                                        </p:attrNameLst>
                                      </p:cBhvr>
                                      <p:to>
                                        <p:strVal val="visible"/>
                                      </p:to>
                                    </p:set>
                                    <p:animEffect transition="in" filter="fade">
                                      <p:cBhvr>
                                        <p:cTn id="24" dur="500"/>
                                        <p:tgtEl>
                                          <p:spTgt spid="15360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build="p"/>
      <p:bldP spid="8" grpId="0"/>
      <p:bldP spid="1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mIT\Project Data\UCB_BirgeMBCx\Photos\05-18-11\DSCN2050.JPG"/>
          <p:cNvPicPr>
            <a:picLocks noChangeAspect="1" noChangeArrowheads="1"/>
          </p:cNvPicPr>
          <p:nvPr/>
        </p:nvPicPr>
        <p:blipFill>
          <a:blip r:embed="rId3" cstate="print"/>
          <a:srcRect/>
          <a:stretch>
            <a:fillRect/>
          </a:stretch>
        </p:blipFill>
        <p:spPr bwMode="auto">
          <a:xfrm>
            <a:off x="0" y="0"/>
            <a:ext cx="9144000" cy="6858001"/>
          </a:xfrm>
          <a:prstGeom prst="rect">
            <a:avLst/>
          </a:prstGeom>
          <a:noFill/>
        </p:spPr>
      </p:pic>
      <p:sp>
        <p:nvSpPr>
          <p:cNvPr id="2" name="Title 1"/>
          <p:cNvSpPr>
            <a:spLocks noGrp="1"/>
          </p:cNvSpPr>
          <p:nvPr>
            <p:ph type="title"/>
          </p:nvPr>
        </p:nvSpPr>
        <p:spPr>
          <a:xfrm>
            <a:off x="457200" y="274638"/>
            <a:ext cx="3122163" cy="1143000"/>
          </a:xfrm>
        </p:spPr>
        <p:txBody>
          <a:bodyPr/>
          <a:lstStyle/>
          <a:p>
            <a:r>
              <a:rPr lang="en-US" dirty="0">
                <a:solidFill>
                  <a:schemeClr val="bg1"/>
                </a:solidFill>
              </a:rPr>
              <a:t>Tightening the Connection</a:t>
            </a:r>
          </a:p>
        </p:txBody>
      </p:sp>
      <p:sp>
        <p:nvSpPr>
          <p:cNvPr id="6" name="Content Placeholder 5"/>
          <p:cNvSpPr>
            <a:spLocks noGrp="1"/>
          </p:cNvSpPr>
          <p:nvPr>
            <p:ph idx="1"/>
          </p:nvPr>
        </p:nvSpPr>
        <p:spPr>
          <a:xfrm>
            <a:off x="457200" y="4780624"/>
            <a:ext cx="8229600" cy="2077376"/>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marL="1257300" indent="-342900">
              <a:spcBef>
                <a:spcPct val="0"/>
              </a:spcBef>
              <a:buFont typeface="Arial" panose="020B0604020202020204" pitchFamily="34" charset="0"/>
              <a:buChar char="•"/>
            </a:pPr>
            <a:r>
              <a:rPr lang="en-US" dirty="0">
                <a:solidFill>
                  <a:schemeClr val="tx1"/>
                </a:solidFill>
                <a:ea typeface="+mj-ea"/>
                <a:cs typeface="+mj-cs"/>
              </a:rPr>
              <a:t>Lubricate with a refrigerant compatible oil</a:t>
            </a:r>
          </a:p>
          <a:p>
            <a:pPr marL="1257300" indent="-342900">
              <a:spcBef>
                <a:spcPct val="0"/>
              </a:spcBef>
              <a:buFont typeface="Arial" panose="020B0604020202020204" pitchFamily="34" charset="0"/>
              <a:buChar char="•"/>
            </a:pPr>
            <a:r>
              <a:rPr lang="en-US" dirty="0">
                <a:solidFill>
                  <a:schemeClr val="tx1"/>
                </a:solidFill>
                <a:ea typeface="+mj-ea"/>
                <a:cs typeface="+mj-cs"/>
              </a:rPr>
              <a:t>Use two wrenches</a:t>
            </a:r>
          </a:p>
          <a:p>
            <a:pPr marL="1257300" indent="-342900">
              <a:spcBef>
                <a:spcPct val="0"/>
              </a:spcBef>
              <a:buFont typeface="Arial" panose="020B0604020202020204" pitchFamily="34" charset="0"/>
              <a:buChar char="•"/>
            </a:pPr>
            <a:r>
              <a:rPr lang="en-US" dirty="0">
                <a:solidFill>
                  <a:schemeClr val="tx1"/>
                </a:solidFill>
                <a:ea typeface="+mj-ea"/>
                <a:cs typeface="+mj-cs"/>
              </a:rPr>
              <a:t>Use specified torque values</a:t>
            </a:r>
          </a:p>
        </p:txBody>
      </p:sp>
    </p:spTree>
    <p:extLst>
      <p:ext uri="{BB962C8B-B14F-4D97-AF65-F5344CB8AC3E}">
        <p14:creationId xmlns:p14="http://schemas.microsoft.com/office/powerpoint/2010/main" val="13333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avid Sellers\My Documents\Technical Pictures\Pacific Energy Center\Wrenches\Torque flare and crows foot 0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Autofit/>
          </a:bodyPr>
          <a:lstStyle/>
          <a:p>
            <a:r>
              <a:rPr lang="en-US" dirty="0">
                <a:solidFill>
                  <a:schemeClr val="bg1"/>
                </a:solidFill>
              </a:rPr>
              <a:t>Torque Wrenches, Flare Nut Wrench and Crow’s Foot</a:t>
            </a:r>
          </a:p>
        </p:txBody>
      </p:sp>
    </p:spTree>
    <p:extLst>
      <p:ext uri="{BB962C8B-B14F-4D97-AF65-F5344CB8AC3E}">
        <p14:creationId xmlns:p14="http://schemas.microsoft.com/office/powerpoint/2010/main" val="26103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ComIT\Project Data\UCB_BirgeMBCx\Photos\05-18-11\Branch Controller 01.JPG">
            <a:extLst>
              <a:ext uri="{FF2B5EF4-FFF2-40B4-BE49-F238E27FC236}">
                <a16:creationId xmlns:a16="http://schemas.microsoft.com/office/drawing/2014/main" id="{006C6422-3165-4889-BB6F-B21434A0FE59}"/>
              </a:ext>
            </a:extLst>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3122163" cy="1143000"/>
          </a:xfrm>
        </p:spPr>
        <p:txBody>
          <a:bodyPr/>
          <a:lstStyle/>
          <a:p>
            <a:r>
              <a:rPr lang="en-US" dirty="0">
                <a:solidFill>
                  <a:schemeClr val="bg1"/>
                </a:solidFill>
              </a:rPr>
              <a:t>Tightening the Connection</a:t>
            </a:r>
          </a:p>
        </p:txBody>
      </p:sp>
      <p:sp>
        <p:nvSpPr>
          <p:cNvPr id="6" name="Content Placeholder 5"/>
          <p:cNvSpPr>
            <a:spLocks noGrp="1"/>
          </p:cNvSpPr>
          <p:nvPr>
            <p:ph idx="1"/>
          </p:nvPr>
        </p:nvSpPr>
        <p:spPr>
          <a:xfrm>
            <a:off x="457200" y="4780624"/>
            <a:ext cx="8229600" cy="2077376"/>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marL="1257300" indent="-342900">
              <a:spcBef>
                <a:spcPct val="0"/>
              </a:spcBef>
              <a:buFont typeface="Arial" panose="020B0604020202020204" pitchFamily="34" charset="0"/>
              <a:buChar char="•"/>
            </a:pPr>
            <a:r>
              <a:rPr lang="en-US" dirty="0">
                <a:solidFill>
                  <a:schemeClr val="tx1"/>
                </a:solidFill>
                <a:ea typeface="+mj-ea"/>
                <a:cs typeface="+mj-cs"/>
              </a:rPr>
              <a:t>Easier accomplished on the bench than in the air</a:t>
            </a:r>
          </a:p>
          <a:p>
            <a:pPr marL="1257300" indent="-342900">
              <a:spcBef>
                <a:spcPct val="0"/>
              </a:spcBef>
              <a:buFont typeface="Arial" panose="020B0604020202020204" pitchFamily="34" charset="0"/>
              <a:buChar char="•"/>
            </a:pPr>
            <a:r>
              <a:rPr lang="en-US" dirty="0">
                <a:solidFill>
                  <a:schemeClr val="tx1"/>
                </a:solidFill>
                <a:ea typeface="+mj-ea"/>
                <a:cs typeface="+mj-cs"/>
              </a:rPr>
              <a:t>Factory line sets minimize field flares</a:t>
            </a:r>
          </a:p>
        </p:txBody>
      </p:sp>
    </p:spTree>
    <p:extLst>
      <p:ext uri="{BB962C8B-B14F-4D97-AF65-F5344CB8AC3E}">
        <p14:creationId xmlns:p14="http://schemas.microsoft.com/office/powerpoint/2010/main" val="397413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ComIT\Project Data\UCBLawBldgPh3\Pictures\09-10-10\Janitor's Closet BC 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4183258" cy="1143000"/>
          </a:xfrm>
          <a:effectLst>
            <a:outerShdw blurRad="50800" dist="38100" dir="2700000" algn="tl" rotWithShape="0">
              <a:prstClr val="black">
                <a:alpha val="40000"/>
              </a:prstClr>
            </a:outerShdw>
          </a:effectLst>
        </p:spPr>
        <p:txBody>
          <a:bodyPr/>
          <a:lstStyle/>
          <a:p>
            <a:r>
              <a:rPr lang="en-US" dirty="0">
                <a:solidFill>
                  <a:schemeClr val="bg1"/>
                </a:solidFill>
              </a:rPr>
              <a:t>Vibration and Stress Relief</a:t>
            </a:r>
          </a:p>
        </p:txBody>
      </p:sp>
      <p:sp>
        <p:nvSpPr>
          <p:cNvPr id="10" name="Oval 9"/>
          <p:cNvSpPr/>
          <p:nvPr/>
        </p:nvSpPr>
        <p:spPr>
          <a:xfrm>
            <a:off x="2377440" y="2651760"/>
            <a:ext cx="914400" cy="914400"/>
          </a:xfrm>
          <a:prstGeom prst="ellipse">
            <a:avLst/>
          </a:prstGeom>
          <a:solidFill>
            <a:srgbClr val="FFFF00">
              <a:alpha val="2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600" b="1" dirty="0">
                <a:solidFill>
                  <a:schemeClr val="tx1"/>
                </a:solidFill>
              </a:rPr>
              <a:t>Flare</a:t>
            </a:r>
          </a:p>
        </p:txBody>
      </p:sp>
      <p:sp>
        <p:nvSpPr>
          <p:cNvPr id="12" name="Oval 11"/>
          <p:cNvSpPr/>
          <p:nvPr/>
        </p:nvSpPr>
        <p:spPr>
          <a:xfrm>
            <a:off x="2148840" y="3657600"/>
            <a:ext cx="914400" cy="914400"/>
          </a:xfrm>
          <a:prstGeom prst="ellipse">
            <a:avLst/>
          </a:prstGeom>
          <a:solidFill>
            <a:srgbClr val="FFFF00">
              <a:alpha val="2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600" b="1" dirty="0">
                <a:solidFill>
                  <a:schemeClr val="tx1"/>
                </a:solidFill>
              </a:rPr>
              <a:t>Flare</a:t>
            </a:r>
          </a:p>
        </p:txBody>
      </p:sp>
      <p:grpSp>
        <p:nvGrpSpPr>
          <p:cNvPr id="13" name="Group 12"/>
          <p:cNvGrpSpPr/>
          <p:nvPr/>
        </p:nvGrpSpPr>
        <p:grpSpPr>
          <a:xfrm flipH="1">
            <a:off x="2103120" y="1005840"/>
            <a:ext cx="4480560" cy="1463040"/>
            <a:chOff x="-822960" y="-137159"/>
            <a:chExt cx="4480560" cy="1463040"/>
          </a:xfrm>
        </p:grpSpPr>
        <p:sp>
          <p:nvSpPr>
            <p:cNvPr id="14" name="TextBox 13"/>
            <p:cNvSpPr txBox="1"/>
            <p:nvPr/>
          </p:nvSpPr>
          <p:spPr>
            <a:xfrm>
              <a:off x="-822960" y="160794"/>
              <a:ext cx="3291840" cy="707886"/>
            </a:xfrm>
            <a:prstGeom prst="rect">
              <a:avLst/>
            </a:prstGeom>
            <a:solidFill>
              <a:schemeClr val="bg1">
                <a:alpha val="80000"/>
              </a:schemeClr>
            </a:solidFill>
            <a:ln w="38100">
              <a:solidFill>
                <a:srgbClr val="FF0000"/>
              </a:solidFill>
            </a:ln>
          </p:spPr>
          <p:txBody>
            <a:bodyPr wrap="square" rtlCol="0">
              <a:spAutoFit/>
            </a:bodyPr>
            <a:lstStyle/>
            <a:p>
              <a:r>
                <a:rPr lang="en-US" sz="2000" dirty="0"/>
                <a:t>Branch controller support per vendor requirements</a:t>
              </a:r>
              <a:endParaRPr lang="en-US" dirty="0"/>
            </a:p>
          </p:txBody>
        </p:sp>
        <p:cxnSp>
          <p:nvCxnSpPr>
            <p:cNvPr id="15" name="Straight Connector 14"/>
            <p:cNvCxnSpPr>
              <a:stCxn id="14" idx="3"/>
            </p:cNvCxnSpPr>
            <p:nvPr/>
          </p:nvCxnSpPr>
          <p:spPr>
            <a:xfrm rot="10800000" flipH="1">
              <a:off x="2468880" y="-137159"/>
              <a:ext cx="731520" cy="651896"/>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3"/>
            </p:cNvCxnSpPr>
            <p:nvPr/>
          </p:nvCxnSpPr>
          <p:spPr>
            <a:xfrm rot="10800000" flipH="1" flipV="1">
              <a:off x="2468880" y="514737"/>
              <a:ext cx="1188720" cy="811144"/>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468880" y="4754880"/>
            <a:ext cx="4892040" cy="1645919"/>
            <a:chOff x="-1143000" y="-777239"/>
            <a:chExt cx="4892040" cy="1645919"/>
          </a:xfrm>
        </p:grpSpPr>
        <p:sp>
          <p:nvSpPr>
            <p:cNvPr id="22" name="TextBox 21"/>
            <p:cNvSpPr txBox="1"/>
            <p:nvPr/>
          </p:nvSpPr>
          <p:spPr>
            <a:xfrm>
              <a:off x="-1143000" y="160794"/>
              <a:ext cx="3611880" cy="707886"/>
            </a:xfrm>
            <a:prstGeom prst="rect">
              <a:avLst/>
            </a:prstGeom>
            <a:solidFill>
              <a:schemeClr val="bg1">
                <a:alpha val="80000"/>
              </a:schemeClr>
            </a:solidFill>
            <a:ln w="38100">
              <a:solidFill>
                <a:srgbClr val="FF0000"/>
              </a:solidFill>
            </a:ln>
          </p:spPr>
          <p:txBody>
            <a:bodyPr wrap="square" rtlCol="0">
              <a:spAutoFit/>
            </a:bodyPr>
            <a:lstStyle/>
            <a:p>
              <a:r>
                <a:rPr lang="en-US" sz="2000" dirty="0"/>
                <a:t>Rigid support nominally with-in 20” per </a:t>
              </a:r>
              <a:r>
                <a:rPr lang="en-US" sz="2000" dirty="0" err="1"/>
                <a:t>vendpr</a:t>
              </a:r>
              <a:r>
                <a:rPr lang="en-US" sz="2000" dirty="0"/>
                <a:t> requirements</a:t>
              </a:r>
              <a:endParaRPr lang="en-US" dirty="0"/>
            </a:p>
          </p:txBody>
        </p:sp>
        <p:cxnSp>
          <p:nvCxnSpPr>
            <p:cNvPr id="23" name="Straight Connector 22"/>
            <p:cNvCxnSpPr>
              <a:stCxn id="22" idx="3"/>
            </p:cNvCxnSpPr>
            <p:nvPr/>
          </p:nvCxnSpPr>
          <p:spPr>
            <a:xfrm flipV="1">
              <a:off x="2468880" y="-777239"/>
              <a:ext cx="1280160" cy="1291976"/>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617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ComIT\Project Data\UCBLawBldgPh3\Pictures\09-10-10\Janitor's Closet BC 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3938766" cy="1143000"/>
          </a:xfrm>
          <a:effectLst>
            <a:outerShdw blurRad="50800" dist="38100" dir="2700000" algn="tl" rotWithShape="0">
              <a:prstClr val="black">
                <a:alpha val="40000"/>
              </a:prstClr>
            </a:outerShdw>
          </a:effectLst>
        </p:spPr>
        <p:txBody>
          <a:bodyPr/>
          <a:lstStyle/>
          <a:p>
            <a:r>
              <a:rPr lang="en-US" dirty="0">
                <a:solidFill>
                  <a:schemeClr val="bg1"/>
                </a:solidFill>
              </a:rPr>
              <a:t>Vibration and Stress Relief</a:t>
            </a:r>
          </a:p>
        </p:txBody>
      </p:sp>
      <p:grpSp>
        <p:nvGrpSpPr>
          <p:cNvPr id="18" name="Group 17"/>
          <p:cNvGrpSpPr/>
          <p:nvPr/>
        </p:nvGrpSpPr>
        <p:grpSpPr>
          <a:xfrm>
            <a:off x="2103120" y="3246120"/>
            <a:ext cx="5367528" cy="707886"/>
            <a:chOff x="2103120" y="3246120"/>
            <a:chExt cx="5367528" cy="707886"/>
          </a:xfrm>
        </p:grpSpPr>
        <p:sp>
          <p:nvSpPr>
            <p:cNvPr id="29" name="Striped Right Arrow 28"/>
            <p:cNvSpPr/>
            <p:nvPr/>
          </p:nvSpPr>
          <p:spPr>
            <a:xfrm>
              <a:off x="6949440" y="3310128"/>
              <a:ext cx="521208" cy="484632"/>
            </a:xfrm>
            <a:prstGeom prst="stripedRightArrow">
              <a:avLst>
                <a:gd name="adj1" fmla="val 50000"/>
                <a:gd name="adj2" fmla="val 476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riped Right Arrow 29"/>
            <p:cNvSpPr/>
            <p:nvPr/>
          </p:nvSpPr>
          <p:spPr>
            <a:xfrm flipH="1">
              <a:off x="2103120" y="3310128"/>
              <a:ext cx="521208" cy="484632"/>
            </a:xfrm>
            <a:prstGeom prst="stripedRightArrow">
              <a:avLst>
                <a:gd name="adj1" fmla="val 50000"/>
                <a:gd name="adj2" fmla="val 476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71800" y="3246120"/>
              <a:ext cx="3611880" cy="707886"/>
            </a:xfrm>
            <a:prstGeom prst="rect">
              <a:avLst/>
            </a:prstGeom>
            <a:solidFill>
              <a:schemeClr val="bg1">
                <a:alpha val="80000"/>
              </a:schemeClr>
            </a:solidFill>
            <a:ln w="38100">
              <a:solidFill>
                <a:srgbClr val="FF0000"/>
              </a:solidFill>
            </a:ln>
          </p:spPr>
          <p:txBody>
            <a:bodyPr wrap="square" rtlCol="0">
              <a:spAutoFit/>
            </a:bodyPr>
            <a:lstStyle/>
            <a:p>
              <a:pPr algn="ctr"/>
              <a:r>
                <a:rPr lang="en-US" sz="2000" dirty="0"/>
                <a:t>Relative motion still possible with out sway bracing</a:t>
              </a:r>
              <a:endParaRPr lang="en-US" dirty="0"/>
            </a:p>
          </p:txBody>
        </p:sp>
      </p:grpSp>
    </p:spTree>
    <p:extLst>
      <p:ext uri="{BB962C8B-B14F-4D97-AF65-F5344CB8AC3E}">
        <p14:creationId xmlns:p14="http://schemas.microsoft.com/office/powerpoint/2010/main" val="373502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afterEffect">
                                  <p:stCondLst>
                                    <p:cond delay="0"/>
                                  </p:stCondLst>
                                  <p:childTnLst>
                                    <p:animClr clrSpc="rgb" dir="cw">
                                      <p:cBhvr override="childStyle">
                                        <p:cTn id="6" dur="100" fill="hold"/>
                                        <p:tgtEl>
                                          <p:spTgt spid="18"/>
                                        </p:tgtEl>
                                        <p:attrNameLst>
                                          <p:attrName>style.color</p:attrName>
                                        </p:attrNameLst>
                                      </p:cBhvr>
                                      <p:to>
                                        <a:schemeClr val="accent2"/>
                                      </p:to>
                                    </p:animClr>
                                    <p:animClr clrSpc="rgb" dir="cw">
                                      <p:cBhvr>
                                        <p:cTn id="7" dur="100" fill="hold"/>
                                        <p:tgtEl>
                                          <p:spTgt spid="18"/>
                                        </p:tgtEl>
                                        <p:attrNameLst>
                                          <p:attrName>fillcolor</p:attrName>
                                        </p:attrNameLst>
                                      </p:cBhvr>
                                      <p:to>
                                        <a:schemeClr val="accent2"/>
                                      </p:to>
                                    </p:animClr>
                                    <p:set>
                                      <p:cBhvr>
                                        <p:cTn id="8" dur="100" fill="hold"/>
                                        <p:tgtEl>
                                          <p:spTgt spid="18"/>
                                        </p:tgtEl>
                                        <p:attrNameLst>
                                          <p:attrName>fill.type</p:attrName>
                                        </p:attrNameLst>
                                      </p:cBhvr>
                                      <p:to>
                                        <p:strVal val="solid"/>
                                      </p:to>
                                    </p:set>
                                    <p:set>
                                      <p:cBhvr>
                                        <p:cTn id="9" dur="100" fill="hold"/>
                                        <p:tgtEl>
                                          <p:spTgt spid="18"/>
                                        </p:tgtEl>
                                        <p:attrNameLst>
                                          <p:attrName>fill.on</p:attrName>
                                        </p:attrNameLst>
                                      </p:cBhvr>
                                      <p:to>
                                        <p:strVal val="true"/>
                                      </p:to>
                                    </p:se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Oil</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R22 systems use mineral oil as a lubricant</a:t>
            </a:r>
          </a:p>
          <a:p>
            <a:pPr marL="342900" indent="-342900">
              <a:buFont typeface="Arial" panose="020B0604020202020204" pitchFamily="34" charset="0"/>
              <a:buChar char="•"/>
            </a:pPr>
            <a:r>
              <a:rPr lang="en-US" dirty="0"/>
              <a:t>R410A systems use an ester oil, either ether oil or </a:t>
            </a:r>
            <a:r>
              <a:rPr lang="en-US" dirty="0" err="1"/>
              <a:t>alkylbenzene</a:t>
            </a:r>
            <a:endParaRPr lang="en-US" dirty="0"/>
          </a:p>
          <a:p>
            <a:pPr lvl="2"/>
            <a:r>
              <a:rPr lang="en-US" dirty="0"/>
              <a:t>Using the wrong oil can cause sludge and other problems leading to failure</a:t>
            </a:r>
          </a:p>
          <a:p>
            <a:pPr lvl="2"/>
            <a:r>
              <a:rPr lang="en-US" dirty="0"/>
              <a:t>Tools use on R22 systems can be “contaminated” with mineral oil and should not be used on R410A systems</a:t>
            </a:r>
          </a:p>
          <a:p>
            <a:pPr lvl="2"/>
            <a:r>
              <a:rPr lang="en-US" dirty="0"/>
              <a:t>Contamination can lead to sludge and other problems</a:t>
            </a:r>
          </a:p>
          <a:p>
            <a:pPr lvl="2"/>
            <a:r>
              <a:rPr lang="en-US" dirty="0"/>
              <a:t>R410 oil is an order of magnitude more hygroscopic than R22 oil</a:t>
            </a:r>
          </a:p>
        </p:txBody>
      </p:sp>
    </p:spTree>
    <p:extLst>
      <p:ext uri="{BB962C8B-B14F-4D97-AF65-F5344CB8AC3E}">
        <p14:creationId xmlns:p14="http://schemas.microsoft.com/office/powerpoint/2010/main" val="150921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Phase changes absorb a lot of energy</a:t>
            </a:r>
          </a:p>
          <a:p>
            <a:pPr lvl="1"/>
            <a:r>
              <a:rPr lang="en-US" dirty="0"/>
              <a:t>Melting ice – 144 Btu/</a:t>
            </a:r>
            <a:r>
              <a:rPr lang="en-US" dirty="0" err="1"/>
              <a:t>lb</a:t>
            </a:r>
            <a:endParaRPr lang="en-US" dirty="0"/>
          </a:p>
          <a:p>
            <a:pPr lvl="1"/>
            <a:r>
              <a:rPr lang="en-US" dirty="0"/>
              <a:t>Heating water – 1Btu/</a:t>
            </a:r>
            <a:r>
              <a:rPr lang="en-US" dirty="0" err="1"/>
              <a:t>lb</a:t>
            </a:r>
            <a:r>
              <a:rPr lang="en-US" dirty="0"/>
              <a:t>-°F</a:t>
            </a:r>
          </a:p>
          <a:p>
            <a:pPr lvl="1"/>
            <a:r>
              <a:rPr lang="en-US" dirty="0"/>
              <a:t>Converting water to steam – 971 Btu/</a:t>
            </a:r>
            <a:r>
              <a:rPr lang="en-US" dirty="0" err="1"/>
              <a:t>lb</a:t>
            </a:r>
            <a:r>
              <a:rPr lang="en-US" dirty="0"/>
              <a:t> </a:t>
            </a:r>
          </a:p>
          <a:p>
            <a:pPr lvl="1"/>
            <a:r>
              <a:rPr lang="en-US" dirty="0"/>
              <a:t>Superheating steam – 0.5 Btu/</a:t>
            </a:r>
            <a:r>
              <a:rPr lang="en-US" dirty="0" err="1"/>
              <a:t>lb</a:t>
            </a:r>
            <a:endParaRPr lang="en-US" dirty="0"/>
          </a:p>
          <a:p>
            <a:pPr marL="0" indent="0" algn="r">
              <a:buNone/>
            </a:pPr>
            <a:r>
              <a:rPr lang="en-US" dirty="0"/>
              <a:t> </a:t>
            </a:r>
            <a:r>
              <a:rPr lang="en-US" sz="2000" i="1" dirty="0"/>
              <a:t>(all parameters are at atmospheric pressure)</a:t>
            </a:r>
          </a:p>
        </p:txBody>
      </p:sp>
    </p:spTree>
    <p:extLst>
      <p:ext uri="{BB962C8B-B14F-4D97-AF65-F5344CB8AC3E}">
        <p14:creationId xmlns:p14="http://schemas.microsoft.com/office/powerpoint/2010/main" val="770652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230" name="Freeform 229"/>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6" name="Group 635"/>
          <p:cNvGrpSpPr/>
          <p:nvPr/>
        </p:nvGrpSpPr>
        <p:grpSpPr>
          <a:xfrm>
            <a:off x="293225" y="4191000"/>
            <a:ext cx="8622175" cy="2438400"/>
            <a:chOff x="293225" y="4191000"/>
            <a:chExt cx="8622175" cy="2438400"/>
          </a:xfrm>
        </p:grpSpPr>
        <p:cxnSp>
          <p:nvCxnSpPr>
            <p:cNvPr id="637" name="Straight Connector 63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8" name="Group 637"/>
            <p:cNvGrpSpPr/>
            <p:nvPr/>
          </p:nvGrpSpPr>
          <p:grpSpPr>
            <a:xfrm>
              <a:off x="293225" y="4191000"/>
              <a:ext cx="8622175" cy="2438400"/>
              <a:chOff x="293225" y="4191000"/>
              <a:chExt cx="8622175" cy="2438400"/>
            </a:xfrm>
          </p:grpSpPr>
          <p:cxnSp>
            <p:nvCxnSpPr>
              <p:cNvPr id="639" name="Straight Connector 638"/>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640" name="Group 639"/>
              <p:cNvGrpSpPr/>
              <p:nvPr/>
            </p:nvGrpSpPr>
            <p:grpSpPr>
              <a:xfrm>
                <a:off x="1145505" y="5575196"/>
                <a:ext cx="0" cy="371757"/>
                <a:chOff x="1145505" y="5575196"/>
                <a:chExt cx="0" cy="371757"/>
              </a:xfrm>
            </p:grpSpPr>
            <p:cxnSp>
              <p:nvCxnSpPr>
                <p:cNvPr id="745" name="Straight Connector 74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641" name="Group 640"/>
              <p:cNvGrpSpPr/>
              <p:nvPr/>
            </p:nvGrpSpPr>
            <p:grpSpPr>
              <a:xfrm>
                <a:off x="3089127" y="5578214"/>
                <a:ext cx="0" cy="368739"/>
                <a:chOff x="1145505" y="5578214"/>
                <a:chExt cx="0" cy="368739"/>
              </a:xfrm>
            </p:grpSpPr>
            <p:cxnSp>
              <p:nvCxnSpPr>
                <p:cNvPr id="743" name="Straight Connector 74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642" name="Straight Connector 641"/>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3" name="Group 642"/>
              <p:cNvGrpSpPr/>
              <p:nvPr/>
            </p:nvGrpSpPr>
            <p:grpSpPr>
              <a:xfrm>
                <a:off x="4358640" y="4226732"/>
                <a:ext cx="640080" cy="988350"/>
                <a:chOff x="4358640" y="4226732"/>
                <a:chExt cx="640080" cy="988350"/>
              </a:xfrm>
            </p:grpSpPr>
            <p:cxnSp>
              <p:nvCxnSpPr>
                <p:cNvPr id="740" name="Straight Connector 739"/>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44" name="Straight Connector 643"/>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7" name="Group 646"/>
              <p:cNvGrpSpPr/>
              <p:nvPr/>
            </p:nvGrpSpPr>
            <p:grpSpPr>
              <a:xfrm>
                <a:off x="397524" y="4328523"/>
                <a:ext cx="2918509" cy="1280160"/>
                <a:chOff x="938771" y="1066800"/>
                <a:chExt cx="3574382" cy="1681619"/>
              </a:xfrm>
            </p:grpSpPr>
            <p:sp>
              <p:nvSpPr>
                <p:cNvPr id="737" name="Oval 736"/>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Arc 738"/>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8" name="Arc 647"/>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9" name="Rectangle 648"/>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1" name="Straight Connector 650"/>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4" name="Straight Connector 653"/>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7" name="Straight Connector 656"/>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58" name="Arc 65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9" name="Straight Connector 65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a:endCxn id="664"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64" name="Arc 663"/>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65" name="Group 664"/>
              <p:cNvGrpSpPr/>
              <p:nvPr/>
            </p:nvGrpSpPr>
            <p:grpSpPr>
              <a:xfrm>
                <a:off x="917154" y="4803354"/>
                <a:ext cx="282188" cy="302143"/>
                <a:chOff x="917154" y="4803354"/>
                <a:chExt cx="282188" cy="302143"/>
              </a:xfrm>
            </p:grpSpPr>
            <p:sp>
              <p:nvSpPr>
                <p:cNvPr id="735" name="Arc 734"/>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6" name="Arc 735"/>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6" name="Group 665"/>
              <p:cNvGrpSpPr/>
              <p:nvPr/>
            </p:nvGrpSpPr>
            <p:grpSpPr>
              <a:xfrm>
                <a:off x="1062864" y="5105400"/>
                <a:ext cx="2331720" cy="0"/>
                <a:chOff x="1125625" y="5105400"/>
                <a:chExt cx="2259488" cy="0"/>
              </a:xfrm>
            </p:grpSpPr>
            <p:cxnSp>
              <p:nvCxnSpPr>
                <p:cNvPr id="733" name="Straight Connector 73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667" name="Group 666"/>
              <p:cNvGrpSpPr/>
              <p:nvPr/>
            </p:nvGrpSpPr>
            <p:grpSpPr>
              <a:xfrm>
                <a:off x="1062864" y="4803258"/>
                <a:ext cx="2331720" cy="0"/>
                <a:chOff x="1125625" y="5105400"/>
                <a:chExt cx="2259488" cy="0"/>
              </a:xfrm>
            </p:grpSpPr>
            <p:cxnSp>
              <p:nvCxnSpPr>
                <p:cNvPr id="731" name="Straight Connector 73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668" name="Straight Connector 667"/>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670" name="Group 669"/>
              <p:cNvGrpSpPr/>
              <p:nvPr/>
            </p:nvGrpSpPr>
            <p:grpSpPr>
              <a:xfrm>
                <a:off x="3886200" y="4191000"/>
                <a:ext cx="714378" cy="429938"/>
                <a:chOff x="4046218" y="4218262"/>
                <a:chExt cx="714378" cy="429938"/>
              </a:xfrm>
            </p:grpSpPr>
            <p:grpSp>
              <p:nvGrpSpPr>
                <p:cNvPr id="712" name="Group 711"/>
                <p:cNvGrpSpPr>
                  <a:grpSpLocks noChangeAspect="1"/>
                </p:cNvGrpSpPr>
                <p:nvPr/>
              </p:nvGrpSpPr>
              <p:grpSpPr>
                <a:xfrm>
                  <a:off x="4046218" y="4218262"/>
                  <a:ext cx="714378" cy="201338"/>
                  <a:chOff x="4267200" y="4278972"/>
                  <a:chExt cx="457200" cy="128855"/>
                </a:xfrm>
              </p:grpSpPr>
              <p:grpSp>
                <p:nvGrpSpPr>
                  <p:cNvPr id="714" name="Group 713"/>
                  <p:cNvGrpSpPr/>
                  <p:nvPr/>
                </p:nvGrpSpPr>
                <p:grpSpPr>
                  <a:xfrm>
                    <a:off x="4267200" y="4343399"/>
                    <a:ext cx="457200" cy="64428"/>
                    <a:chOff x="4267200" y="4343399"/>
                    <a:chExt cx="457200" cy="64428"/>
                  </a:xfrm>
                </p:grpSpPr>
                <p:sp>
                  <p:nvSpPr>
                    <p:cNvPr id="724" name="Rectangle 723"/>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 name="Group 724"/>
                    <p:cNvGrpSpPr/>
                    <p:nvPr/>
                  </p:nvGrpSpPr>
                  <p:grpSpPr>
                    <a:xfrm>
                      <a:off x="4267200" y="4343399"/>
                      <a:ext cx="457200" cy="64428"/>
                      <a:chOff x="4267200" y="4343399"/>
                      <a:chExt cx="457200" cy="64428"/>
                    </a:xfrm>
                  </p:grpSpPr>
                  <p:cxnSp>
                    <p:nvCxnSpPr>
                      <p:cNvPr id="726" name="Straight Connector 725"/>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5" name="Group 714"/>
                  <p:cNvGrpSpPr/>
                  <p:nvPr/>
                </p:nvGrpSpPr>
                <p:grpSpPr>
                  <a:xfrm flipV="1">
                    <a:off x="4267200" y="4278972"/>
                    <a:ext cx="457200" cy="64428"/>
                    <a:chOff x="4267200" y="4343399"/>
                    <a:chExt cx="457200" cy="64428"/>
                  </a:xfrm>
                </p:grpSpPr>
                <p:sp>
                  <p:nvSpPr>
                    <p:cNvPr id="717" name="Rectangle 716"/>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 name="Group 717"/>
                    <p:cNvGrpSpPr/>
                    <p:nvPr/>
                  </p:nvGrpSpPr>
                  <p:grpSpPr>
                    <a:xfrm>
                      <a:off x="4267200" y="4343399"/>
                      <a:ext cx="457200" cy="64428"/>
                      <a:chOff x="4267200" y="4343399"/>
                      <a:chExt cx="457200" cy="64428"/>
                    </a:xfrm>
                  </p:grpSpPr>
                  <p:cxnSp>
                    <p:nvCxnSpPr>
                      <p:cNvPr id="719" name="Straight Connector 71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16" name="Straight Connector 715"/>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13" name="Straight Connector 712"/>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71" name="Straight Connector 67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80" name="Group 679"/>
              <p:cNvGrpSpPr/>
              <p:nvPr/>
            </p:nvGrpSpPr>
            <p:grpSpPr>
              <a:xfrm>
                <a:off x="5486400" y="4941877"/>
                <a:ext cx="3429000" cy="1687523"/>
                <a:chOff x="5486400" y="4941877"/>
                <a:chExt cx="3429000" cy="1687523"/>
              </a:xfrm>
            </p:grpSpPr>
            <p:cxnSp>
              <p:nvCxnSpPr>
                <p:cNvPr id="688" name="Straight Connector 687"/>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0" name="Group 689"/>
                <p:cNvGrpSpPr/>
                <p:nvPr/>
              </p:nvGrpSpPr>
              <p:grpSpPr>
                <a:xfrm>
                  <a:off x="7129340" y="5065144"/>
                  <a:ext cx="239904" cy="426174"/>
                  <a:chOff x="5475096" y="5077070"/>
                  <a:chExt cx="239904" cy="426174"/>
                </a:xfrm>
              </p:grpSpPr>
              <p:cxnSp>
                <p:nvCxnSpPr>
                  <p:cNvPr id="708" name="Straight Connector 707"/>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11" name="Isosceles Triangle 710"/>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1" name="Oval 690"/>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ectangle 692"/>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Trapezoid 698"/>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ectangle 702"/>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Isosceles Triangle 703"/>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5" name="Straight Connector 704"/>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06" name="Isosceles Triangle 705"/>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Isosceles Triangle 706"/>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1" name="Group 680"/>
              <p:cNvGrpSpPr/>
              <p:nvPr/>
            </p:nvGrpSpPr>
            <p:grpSpPr>
              <a:xfrm>
                <a:off x="4009046" y="4527096"/>
                <a:ext cx="468686" cy="241056"/>
                <a:chOff x="4009046" y="4527096"/>
                <a:chExt cx="468686" cy="241056"/>
              </a:xfrm>
            </p:grpSpPr>
            <p:grpSp>
              <p:nvGrpSpPr>
                <p:cNvPr id="684" name="Group 683"/>
                <p:cNvGrpSpPr/>
                <p:nvPr/>
              </p:nvGrpSpPr>
              <p:grpSpPr>
                <a:xfrm>
                  <a:off x="4009046" y="4527096"/>
                  <a:ext cx="468686" cy="241056"/>
                  <a:chOff x="4267200" y="4527096"/>
                  <a:chExt cx="468686" cy="241056"/>
                </a:xfrm>
              </p:grpSpPr>
              <p:sp>
                <p:nvSpPr>
                  <p:cNvPr id="686" name="Isosceles Triangle 68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Isosceles Triangle 68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5" name="Oval 68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2" name="Straight Connector 681"/>
              <p:cNvCxnSpPr>
                <a:stCxn id="685" idx="1"/>
                <a:endCxn id="68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a:stCxn id="685" idx="7"/>
                <a:endCxn id="68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1359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B72AF0-B60D-4F7A-82A5-FC0FE56C3335}"/>
              </a:ext>
            </a:extLst>
          </p:cNvPr>
          <p:cNvSpPr txBox="1"/>
          <p:nvPr/>
        </p:nvSpPr>
        <p:spPr>
          <a:xfrm>
            <a:off x="394290" y="1742202"/>
            <a:ext cx="1951627"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Condenser</a:t>
            </a:r>
          </a:p>
        </p:txBody>
      </p:sp>
      <p:sp>
        <p:nvSpPr>
          <p:cNvPr id="7" name="Freeform 7">
            <a:extLst>
              <a:ext uri="{FF2B5EF4-FFF2-40B4-BE49-F238E27FC236}">
                <a16:creationId xmlns:a16="http://schemas.microsoft.com/office/drawing/2014/main" id="{0B7A72FF-DA74-4DB3-80A4-2FFF4C15B751}"/>
              </a:ext>
            </a:extLst>
          </p:cNvPr>
          <p:cNvSpPr/>
          <p:nvPr/>
        </p:nvSpPr>
        <p:spPr>
          <a:xfrm>
            <a:off x="2349743" y="1923427"/>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7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Disintegrated condenser fan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E24006-F2C5-4852-AFFA-2D35121E80E9}"/>
              </a:ext>
            </a:extLst>
          </p:cNvPr>
          <p:cNvSpPr>
            <a:spLocks noGrp="1"/>
          </p:cNvSpPr>
          <p:nvPr>
            <p:ph type="title"/>
          </p:nvPr>
        </p:nvSpPr>
        <p:spPr/>
        <p:txBody>
          <a:bodyPr/>
          <a:lstStyle/>
          <a:p>
            <a:r>
              <a:rPr lang="en-US" dirty="0"/>
              <a:t>Failed Condenser Fan</a:t>
            </a:r>
          </a:p>
        </p:txBody>
      </p:sp>
    </p:spTree>
    <p:extLst>
      <p:ext uri="{BB962C8B-B14F-4D97-AF65-F5344CB8AC3E}">
        <p14:creationId xmlns:p14="http://schemas.microsoft.com/office/powerpoint/2010/main" val="182759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ComIT\Project Data\UCB_LeConte\UCB Le  Conte Hall Pictures\02-12-12\Disintegrated condenser fan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91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ComIT\Project Data\UCB_LeConte\UCB Le  Conte Hall Pictures\02-12-12\Disintegrated condenser fan 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9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ComIT\Project Data\UCB_LeConte\UCB Le  Conte Hall Pictures\02-12-12\Disintegrated condenser fan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3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347" name="TextBox 346"/>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348" name="TextBox 347"/>
          <p:cNvSpPr txBox="1"/>
          <p:nvPr/>
        </p:nvSpPr>
        <p:spPr>
          <a:xfrm>
            <a:off x="706170" y="3208069"/>
            <a:ext cx="3017889" cy="369332"/>
          </a:xfrm>
          <a:prstGeom prst="rect">
            <a:avLst/>
          </a:prstGeom>
          <a:no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349" name="TextBox 348"/>
          <p:cNvSpPr txBox="1"/>
          <p:nvPr/>
        </p:nvSpPr>
        <p:spPr>
          <a:xfrm>
            <a:off x="1269038" y="3726179"/>
            <a:ext cx="2050959" cy="369332"/>
          </a:xfrm>
          <a:prstGeom prst="rect">
            <a:avLst/>
          </a:prstGeom>
          <a:no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Connector 228"/>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0" name="Group 229"/>
          <p:cNvGrpSpPr/>
          <p:nvPr/>
        </p:nvGrpSpPr>
        <p:grpSpPr>
          <a:xfrm>
            <a:off x="4357689" y="4342004"/>
            <a:ext cx="442911" cy="914226"/>
            <a:chOff x="4357689" y="4342004"/>
            <a:chExt cx="442911" cy="914226"/>
          </a:xfrm>
        </p:grpSpPr>
        <p:cxnSp>
          <p:nvCxnSpPr>
            <p:cNvPr id="231" name="Straight Connector 230"/>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3225" y="4328523"/>
            <a:ext cx="3475826" cy="1618430"/>
            <a:chOff x="293225" y="4328523"/>
            <a:chExt cx="3475826" cy="1618430"/>
          </a:xfrm>
        </p:grpSpPr>
        <p:grpSp>
          <p:nvGrpSpPr>
            <p:cNvPr id="235" name="Group 234"/>
            <p:cNvGrpSpPr/>
            <p:nvPr/>
          </p:nvGrpSpPr>
          <p:grpSpPr>
            <a:xfrm>
              <a:off x="397524" y="4328523"/>
              <a:ext cx="2918509" cy="1280160"/>
              <a:chOff x="938771" y="1066800"/>
              <a:chExt cx="3574382" cy="1681619"/>
            </a:xfrm>
          </p:grpSpPr>
          <p:sp>
            <p:nvSpPr>
              <p:cNvPr id="346" name="Oval 345"/>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Arc 361"/>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6" name="Arc 23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Rectangle 23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9" name="Straight Connector 23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48" name="Arc 24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9" name="Straight Connector 24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endCxn id="267"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67" name="Arc 266"/>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9" name="Group 268"/>
            <p:cNvGrpSpPr/>
            <p:nvPr/>
          </p:nvGrpSpPr>
          <p:grpSpPr>
            <a:xfrm>
              <a:off x="917154" y="4803354"/>
              <a:ext cx="282188" cy="302143"/>
              <a:chOff x="917154" y="4803354"/>
              <a:chExt cx="282188" cy="302143"/>
            </a:xfrm>
          </p:grpSpPr>
          <p:sp>
            <p:nvSpPr>
              <p:cNvPr id="344" name="Arc 343"/>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Arc 344"/>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0" name="Group 269"/>
            <p:cNvGrpSpPr/>
            <p:nvPr/>
          </p:nvGrpSpPr>
          <p:grpSpPr>
            <a:xfrm>
              <a:off x="1062864" y="5105400"/>
              <a:ext cx="2331720" cy="0"/>
              <a:chOff x="1125625" y="5105400"/>
              <a:chExt cx="2259488" cy="0"/>
            </a:xfrm>
          </p:grpSpPr>
          <p:cxnSp>
            <p:nvCxnSpPr>
              <p:cNvPr id="342" name="Straight Connector 341"/>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p:nvGrpSpPr>
          <p:grpSpPr>
            <a:xfrm>
              <a:off x="1062864" y="4803258"/>
              <a:ext cx="2331720" cy="0"/>
              <a:chOff x="1125625" y="5105400"/>
              <a:chExt cx="2259488" cy="0"/>
            </a:xfrm>
          </p:grpSpPr>
          <p:cxnSp>
            <p:nvCxnSpPr>
              <p:cNvPr id="279" name="Straight Connector 27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p:nvGrpSpPr>
          <p:grpSpPr>
            <a:xfrm>
              <a:off x="1145505" y="5575196"/>
              <a:ext cx="0" cy="371757"/>
              <a:chOff x="1145505" y="5575196"/>
              <a:chExt cx="0" cy="371757"/>
            </a:xfrm>
          </p:grpSpPr>
          <p:cxnSp>
            <p:nvCxnSpPr>
              <p:cNvPr id="277" name="Straight Connector 27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3089127" y="5578214"/>
              <a:ext cx="0" cy="368739"/>
              <a:chOff x="1145505" y="5578214"/>
              <a:chExt cx="0" cy="368739"/>
            </a:xfrm>
          </p:grpSpPr>
          <p:cxnSp>
            <p:nvCxnSpPr>
              <p:cNvPr id="275" name="Straight Connector 27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cxnSp>
        <p:nvCxnSpPr>
          <p:cNvPr id="363" name="Straight Connector 362"/>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65" name="Group 364"/>
          <p:cNvGrpSpPr/>
          <p:nvPr/>
        </p:nvGrpSpPr>
        <p:grpSpPr>
          <a:xfrm>
            <a:off x="3886200" y="4191000"/>
            <a:ext cx="714378" cy="429938"/>
            <a:chOff x="4046218" y="4218262"/>
            <a:chExt cx="714378" cy="429938"/>
          </a:xfrm>
        </p:grpSpPr>
        <p:grpSp>
          <p:nvGrpSpPr>
            <p:cNvPr id="366" name="Group 365"/>
            <p:cNvGrpSpPr>
              <a:grpSpLocks noChangeAspect="1"/>
            </p:cNvGrpSpPr>
            <p:nvPr/>
          </p:nvGrpSpPr>
          <p:grpSpPr>
            <a:xfrm>
              <a:off x="4046218" y="4218262"/>
              <a:ext cx="714378" cy="201338"/>
              <a:chOff x="4267200" y="4278972"/>
              <a:chExt cx="457200" cy="128855"/>
            </a:xfrm>
          </p:grpSpPr>
          <p:grpSp>
            <p:nvGrpSpPr>
              <p:cNvPr id="368" name="Group 367"/>
              <p:cNvGrpSpPr/>
              <p:nvPr/>
            </p:nvGrpSpPr>
            <p:grpSpPr>
              <a:xfrm>
                <a:off x="4267200" y="4343399"/>
                <a:ext cx="457200" cy="64428"/>
                <a:chOff x="4267200" y="4343399"/>
                <a:chExt cx="457200" cy="64428"/>
              </a:xfrm>
            </p:grpSpPr>
            <p:sp>
              <p:nvSpPr>
                <p:cNvPr id="388" name="Rectangle 387"/>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p:cNvGrpSpPr/>
                <p:nvPr/>
              </p:nvGrpSpPr>
              <p:grpSpPr>
                <a:xfrm>
                  <a:off x="4267200" y="4343399"/>
                  <a:ext cx="457200" cy="64428"/>
                  <a:chOff x="4267200" y="4343399"/>
                  <a:chExt cx="457200" cy="64428"/>
                </a:xfrm>
              </p:grpSpPr>
              <p:cxnSp>
                <p:nvCxnSpPr>
                  <p:cNvPr id="390" name="Straight Connector 38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0" name="Group 369"/>
              <p:cNvGrpSpPr/>
              <p:nvPr/>
            </p:nvGrpSpPr>
            <p:grpSpPr>
              <a:xfrm flipV="1">
                <a:off x="4267200" y="4278972"/>
                <a:ext cx="457200" cy="64428"/>
                <a:chOff x="4267200" y="4343399"/>
                <a:chExt cx="457200" cy="64428"/>
              </a:xfrm>
            </p:grpSpPr>
            <p:sp>
              <p:nvSpPr>
                <p:cNvPr id="373" name="Rectangle 372"/>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p:cNvGrpSpPr/>
                <p:nvPr/>
              </p:nvGrpSpPr>
              <p:grpSpPr>
                <a:xfrm>
                  <a:off x="4267200" y="4343399"/>
                  <a:ext cx="457200" cy="64428"/>
                  <a:chOff x="4267200" y="4343399"/>
                  <a:chExt cx="457200" cy="64428"/>
                </a:xfrm>
              </p:grpSpPr>
              <p:cxnSp>
                <p:nvCxnSpPr>
                  <p:cNvPr id="375" name="Straight Connector 374"/>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72" name="Straight Connector 371"/>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7" name="Straight Connector 366"/>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01" name="Straight Connector 40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404" name="Group 403"/>
          <p:cNvGrpSpPr/>
          <p:nvPr/>
        </p:nvGrpSpPr>
        <p:grpSpPr>
          <a:xfrm>
            <a:off x="4009046" y="4527096"/>
            <a:ext cx="468686" cy="241056"/>
            <a:chOff x="4009046" y="4527096"/>
            <a:chExt cx="468686" cy="241056"/>
          </a:xfrm>
        </p:grpSpPr>
        <p:grpSp>
          <p:nvGrpSpPr>
            <p:cNvPr id="405" name="Group 404"/>
            <p:cNvGrpSpPr/>
            <p:nvPr/>
          </p:nvGrpSpPr>
          <p:grpSpPr>
            <a:xfrm>
              <a:off x="4009046" y="4527096"/>
              <a:ext cx="468686" cy="241056"/>
              <a:chOff x="4267200" y="4527096"/>
              <a:chExt cx="468686" cy="241056"/>
            </a:xfrm>
          </p:grpSpPr>
          <p:sp>
            <p:nvSpPr>
              <p:cNvPr id="407" name="Isosceles Triangle 406"/>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Isosceles Triangle 407"/>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6" name="Oval 405"/>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9" name="Straight Connector 408"/>
          <p:cNvCxnSpPr>
            <a:stCxn id="406" idx="1"/>
            <a:endCxn id="406"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stCxn id="406" idx="7"/>
            <a:endCxn id="406"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25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ComIT\Project Data\UCB_LeConte\UCB Le  Conte Hall Pictures\02-12-12\System Dettails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D3FD4B-BE01-4ACD-8882-93C97E9A2FFC}"/>
              </a:ext>
            </a:extLst>
          </p:cNvPr>
          <p:cNvSpPr txBox="1"/>
          <p:nvPr/>
        </p:nvSpPr>
        <p:spPr>
          <a:xfrm>
            <a:off x="1129681" y="5325627"/>
            <a:ext cx="3017889" cy="369332"/>
          </a:xfrm>
          <a:prstGeom prst="rect">
            <a:avLst/>
          </a:prstGeom>
          <a:solidFill>
            <a:schemeClr val="tx1">
              <a:alpha val="35000"/>
            </a:schemeClr>
          </a:solid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7" name="TextBox 6">
            <a:extLst>
              <a:ext uri="{FF2B5EF4-FFF2-40B4-BE49-F238E27FC236}">
                <a16:creationId xmlns:a16="http://schemas.microsoft.com/office/drawing/2014/main" id="{5C8B9DBB-9B48-4D89-8B00-EDCCA9F9CE5B}"/>
              </a:ext>
            </a:extLst>
          </p:cNvPr>
          <p:cNvSpPr txBox="1"/>
          <p:nvPr/>
        </p:nvSpPr>
        <p:spPr>
          <a:xfrm>
            <a:off x="2409631" y="1887754"/>
            <a:ext cx="2050959" cy="369332"/>
          </a:xfrm>
          <a:prstGeom prst="rect">
            <a:avLst/>
          </a:prstGeom>
          <a:solidFill>
            <a:schemeClr val="bg1">
              <a:alpha val="75000"/>
            </a:schemeClr>
          </a:solid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11">
            <a:extLst>
              <a:ext uri="{FF2B5EF4-FFF2-40B4-BE49-F238E27FC236}">
                <a16:creationId xmlns:a16="http://schemas.microsoft.com/office/drawing/2014/main" id="{6F4058DE-34E9-4393-8B11-77C389D3E4A5}"/>
              </a:ext>
            </a:extLst>
          </p:cNvPr>
          <p:cNvSpPr/>
          <p:nvPr/>
        </p:nvSpPr>
        <p:spPr>
          <a:xfrm>
            <a:off x="4146425" y="5484624"/>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638348B6-137A-483D-B2F5-FAD8FA523A8C}"/>
              </a:ext>
            </a:extLst>
          </p:cNvPr>
          <p:cNvSpPr/>
          <p:nvPr/>
        </p:nvSpPr>
        <p:spPr>
          <a:xfrm>
            <a:off x="4452960" y="2043059"/>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E26C57-68EB-4553-9563-7CC2BD3387F6}"/>
              </a:ext>
            </a:extLst>
          </p:cNvPr>
          <p:cNvSpPr txBox="1"/>
          <p:nvPr/>
        </p:nvSpPr>
        <p:spPr>
          <a:xfrm>
            <a:off x="7031254" y="5415931"/>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12" name="TextBox 11">
            <a:extLst>
              <a:ext uri="{FF2B5EF4-FFF2-40B4-BE49-F238E27FC236}">
                <a16:creationId xmlns:a16="http://schemas.microsoft.com/office/drawing/2014/main" id="{760BE77D-2BC0-46E2-918A-469D57911EB3}"/>
              </a:ext>
            </a:extLst>
          </p:cNvPr>
          <p:cNvSpPr txBox="1"/>
          <p:nvPr/>
        </p:nvSpPr>
        <p:spPr>
          <a:xfrm>
            <a:off x="3227670" y="4315962"/>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3" name="Freeform: Shape 12">
            <a:extLst>
              <a:ext uri="{FF2B5EF4-FFF2-40B4-BE49-F238E27FC236}">
                <a16:creationId xmlns:a16="http://schemas.microsoft.com/office/drawing/2014/main" id="{3114278E-CFC8-40F1-A0E9-35784F12F158}"/>
              </a:ext>
            </a:extLst>
          </p:cNvPr>
          <p:cNvSpPr/>
          <p:nvPr/>
        </p:nvSpPr>
        <p:spPr>
          <a:xfrm>
            <a:off x="2156059" y="4026199"/>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Freeform: Shape 1">
            <a:extLst>
              <a:ext uri="{FF2B5EF4-FFF2-40B4-BE49-F238E27FC236}">
                <a16:creationId xmlns:a16="http://schemas.microsoft.com/office/drawing/2014/main" id="{1626EE7A-6825-4CC9-ACF6-F4AEFDC63B9E}"/>
              </a:ext>
            </a:extLst>
          </p:cNvPr>
          <p:cNvSpPr/>
          <p:nvPr/>
        </p:nvSpPr>
        <p:spPr>
          <a:xfrm>
            <a:off x="6612556" y="4479490"/>
            <a:ext cx="1174282" cy="920283"/>
          </a:xfrm>
          <a:custGeom>
            <a:avLst/>
            <a:gdLst>
              <a:gd name="connsiteX0" fmla="*/ 0 w 1174282"/>
              <a:gd name="connsiteY0" fmla="*/ 5883 h 920283"/>
              <a:gd name="connsiteX1" fmla="*/ 880711 w 1174282"/>
              <a:gd name="connsiteY1" fmla="*/ 135824 h 920283"/>
              <a:gd name="connsiteX2" fmla="*/ 1174282 w 1174282"/>
              <a:gd name="connsiteY2" fmla="*/ 920283 h 920283"/>
            </a:gdLst>
            <a:ahLst/>
            <a:cxnLst>
              <a:cxn ang="0">
                <a:pos x="connsiteX0" y="connsiteY0"/>
              </a:cxn>
              <a:cxn ang="0">
                <a:pos x="connsiteX1" y="connsiteY1"/>
              </a:cxn>
              <a:cxn ang="0">
                <a:pos x="connsiteX2" y="connsiteY2"/>
              </a:cxn>
            </a:cxnLst>
            <a:rect l="l" t="t" r="r" b="b"/>
            <a:pathLst>
              <a:path w="1174282" h="920283">
                <a:moveTo>
                  <a:pt x="0" y="5883"/>
                </a:moveTo>
                <a:cubicBezTo>
                  <a:pt x="342498" y="-5347"/>
                  <a:pt x="684997" y="-16576"/>
                  <a:pt x="880711" y="135824"/>
                </a:cubicBezTo>
                <a:cubicBezTo>
                  <a:pt x="1076425" y="288224"/>
                  <a:pt x="1125353" y="604253"/>
                  <a:pt x="1174282" y="920283"/>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Freeform: Shape 2">
            <a:extLst>
              <a:ext uri="{FF2B5EF4-FFF2-40B4-BE49-F238E27FC236}">
                <a16:creationId xmlns:a16="http://schemas.microsoft.com/office/drawing/2014/main" id="{E121978B-3F37-4FAC-85E9-8E54AD944582}"/>
              </a:ext>
            </a:extLst>
          </p:cNvPr>
          <p:cNvSpPr/>
          <p:nvPr/>
        </p:nvSpPr>
        <p:spPr>
          <a:xfrm>
            <a:off x="6983128" y="4838834"/>
            <a:ext cx="803710" cy="546501"/>
          </a:xfrm>
          <a:custGeom>
            <a:avLst/>
            <a:gdLst>
              <a:gd name="connsiteX0" fmla="*/ 0 w 803710"/>
              <a:gd name="connsiteY0" fmla="*/ 7486 h 546501"/>
              <a:gd name="connsiteX1" fmla="*/ 563078 w 803710"/>
              <a:gd name="connsiteY1" fmla="*/ 74863 h 546501"/>
              <a:gd name="connsiteX2" fmla="*/ 803710 w 803710"/>
              <a:gd name="connsiteY2" fmla="*/ 546501 h 546501"/>
            </a:gdLst>
            <a:ahLst/>
            <a:cxnLst>
              <a:cxn ang="0">
                <a:pos x="connsiteX0" y="connsiteY0"/>
              </a:cxn>
              <a:cxn ang="0">
                <a:pos x="connsiteX1" y="connsiteY1"/>
              </a:cxn>
              <a:cxn ang="0">
                <a:pos x="connsiteX2" y="connsiteY2"/>
              </a:cxn>
            </a:cxnLst>
            <a:rect l="l" t="t" r="r" b="b"/>
            <a:pathLst>
              <a:path w="803710" h="546501">
                <a:moveTo>
                  <a:pt x="0" y="7486"/>
                </a:moveTo>
                <a:cubicBezTo>
                  <a:pt x="214563" y="-3744"/>
                  <a:pt x="429126" y="-14973"/>
                  <a:pt x="563078" y="74863"/>
                </a:cubicBezTo>
                <a:cubicBezTo>
                  <a:pt x="697030" y="164699"/>
                  <a:pt x="766011" y="463082"/>
                  <a:pt x="803710" y="546501"/>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7637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ComIT\Project Data\UCB_LeConte\UCB Le  Conte Hall Pictures\02-12-12\Electronic Expansion Valve Controll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0196"/>
            </a:srgbClr>
          </a:solidFill>
          <a:effectLst>
            <a:softEdge rad="127000"/>
          </a:effectLst>
        </p:spPr>
        <p:txBody>
          <a:bodyPr vert="horz" lIns="91440" tIns="45720" rIns="91440" bIns="45720" rtlCol="0" anchor="ctr">
            <a:normAutofit/>
          </a:bodyPr>
          <a:lstStyle/>
          <a:p>
            <a:r>
              <a:rPr lang="en-US" dirty="0"/>
              <a:t>Electronic Expansion Valve Controllers</a:t>
            </a:r>
          </a:p>
        </p:txBody>
      </p:sp>
    </p:spTree>
    <p:extLst>
      <p:ext uri="{BB962C8B-B14F-4D97-AF65-F5344CB8AC3E}">
        <p14:creationId xmlns:p14="http://schemas.microsoft.com/office/powerpoint/2010/main" val="16627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Sellers\Documents\Workspace\00 - FDE\PEC - PECx Day\Series 9\San Francisco Ballet Building\Pictures\2013-11-13\IMG_07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 Refrigerant Sight Glass</a:t>
            </a:r>
          </a:p>
        </p:txBody>
      </p:sp>
    </p:spTree>
    <p:extLst>
      <p:ext uri="{BB962C8B-B14F-4D97-AF65-F5344CB8AC3E}">
        <p14:creationId xmlns:p14="http://schemas.microsoft.com/office/powerpoint/2010/main" val="247730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2-07-11 FDE Black">
  <a:themeElements>
    <a:clrScheme name="FDE Black Background v1">
      <a:dk1>
        <a:sysClr val="windowText" lastClr="000000"/>
      </a:dk1>
      <a:lt1>
        <a:sysClr val="window" lastClr="FFFFFF"/>
      </a:lt1>
      <a:dk2>
        <a:srgbClr val="008FFF"/>
      </a:dk2>
      <a:lt2>
        <a:srgbClr val="0082AA"/>
      </a:lt2>
      <a:accent1>
        <a:srgbClr val="008FFF"/>
      </a:accent1>
      <a:accent2>
        <a:srgbClr val="FFFFFF"/>
      </a:accent2>
      <a:accent3>
        <a:srgbClr val="00B050"/>
      </a:accent3>
      <a:accent4>
        <a:srgbClr val="F50000"/>
      </a:accent4>
      <a:accent5>
        <a:srgbClr val="FF00FF"/>
      </a:accent5>
      <a:accent6>
        <a:srgbClr val="000000"/>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2012-07-11 FDE Black</Template>
  <TotalTime>13075</TotalTime>
  <Words>2659</Words>
  <Application>Microsoft Office PowerPoint</Application>
  <PresentationFormat>On-screen Show (4:3)</PresentationFormat>
  <Paragraphs>964</Paragraphs>
  <Slides>135</Slides>
  <Notes>43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135</vt:i4>
      </vt:variant>
    </vt:vector>
  </HeadingPairs>
  <TitlesOfParts>
    <vt:vector size="141" baseType="lpstr">
      <vt:lpstr>Arial</vt:lpstr>
      <vt:lpstr>Arial Narrow</vt:lpstr>
      <vt:lpstr>Calibri</vt:lpstr>
      <vt:lpstr>Comic Sans MS</vt:lpstr>
      <vt:lpstr>Times New Roman</vt:lpstr>
      <vt:lpstr>2012-07-11 FDE Black</vt:lpstr>
      <vt:lpstr>Vapor Compression Refrigeration</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Ideal Refrigerant Properties</vt:lpstr>
      <vt:lpstr>Refrigerant Properties Comparison for Typical HVAC Application Conditions</vt:lpstr>
      <vt:lpstr>Refrigerant Properties Comparison for Typical Refrigeration Application Conditions</vt:lpstr>
      <vt:lpstr>Refrigerant Properties Comparison for Typical Freezer Application Conditions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A Few Words about Refrigerant Blends</vt:lpstr>
      <vt:lpstr>Azeotrope</vt:lpstr>
      <vt:lpstr>Near Azeotrope</vt:lpstr>
      <vt:lpstr>Zeotrope</vt:lpstr>
      <vt:lpstr>Phase Changes and Saturated Systems An Experiment</vt:lpstr>
      <vt:lpstr>Phase Changes and Saturated Systems An Experiment</vt:lpstr>
      <vt:lpstr>Phase Changes and Saturated Systems An Experiment</vt:lpstr>
      <vt:lpstr>Phase Changes and Saturated Systems An Experiment</vt:lpstr>
      <vt:lpstr>PowerPoint Presentation</vt:lpstr>
      <vt:lpstr>PowerPoint Presentation</vt:lpstr>
      <vt:lpstr>PowerPoint Presentation</vt:lpstr>
      <vt:lpstr>PowerPoint Presentation</vt:lpstr>
      <vt:lpstr>PowerPoint Presentation</vt:lpstr>
      <vt:lpstr>For More Information</vt:lpstr>
      <vt:lpstr>Vapor Compression Refrigeration Machines</vt:lpstr>
      <vt:lpstr>PowerPoint Presentation</vt:lpstr>
      <vt:lpstr>Refrigeration Compressor Performance</vt:lpstr>
      <vt:lpstr>PowerPoint Presentation</vt:lpstr>
      <vt:lpstr>PowerPoint Presentation</vt:lpstr>
      <vt:lpstr>Evaporator Performance</vt:lpstr>
      <vt:lpstr>PowerPoint Presentation</vt:lpstr>
      <vt:lpstr>PowerPoint Presentation</vt:lpstr>
      <vt:lpstr>PowerPoint Presentation</vt:lpstr>
      <vt:lpstr>PowerPoint Presentation</vt:lpstr>
      <vt:lpstr>PowerPoint Presentation</vt:lpstr>
      <vt:lpstr>PowerPoint Presentation</vt:lpstr>
      <vt:lpstr>An Air Cooled Vapor Compression Cycle Chiller</vt:lpstr>
      <vt:lpstr>PowerPoint Presentation</vt:lpstr>
      <vt:lpstr>An Air Cooled Vapor Compression Cycle Chiller</vt:lpstr>
      <vt:lpstr>PowerPoint Presentation</vt:lpstr>
      <vt:lpstr>Which Pipe is Which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 Pump for Adding Oil</vt:lpstr>
      <vt:lpstr>Oil Management is Crucial</vt:lpstr>
      <vt:lpstr>Oil Management is Crucial</vt:lpstr>
      <vt:lpstr>Oil Management is Crucial</vt:lpstr>
      <vt:lpstr>Oil Management is Crucial</vt:lpstr>
      <vt:lpstr>Oil Management is Crucial</vt:lpstr>
      <vt:lpstr>Vacuum Pump Evacuating the System in Preparation for Charging</vt:lpstr>
      <vt:lpstr>PowerPoint Presentation</vt:lpstr>
      <vt:lpstr>Installation Practices</vt:lpstr>
      <vt:lpstr>Installation Practices</vt:lpstr>
      <vt:lpstr>Cleanliness Is Essential</vt:lpstr>
      <vt:lpstr>Cleanliness Is Essential</vt:lpstr>
      <vt:lpstr>Cleanliness Is Essential</vt:lpstr>
      <vt:lpstr>Nitrogen Purge is Essential While Brazing</vt:lpstr>
      <vt:lpstr>Field Joints</vt:lpstr>
      <vt:lpstr>Field Joints</vt:lpstr>
      <vt:lpstr>Field Joints</vt:lpstr>
      <vt:lpstr>Field Joints</vt:lpstr>
      <vt:lpstr>Field Joints</vt:lpstr>
      <vt:lpstr>Flaring Tools;  They’re Not All Created Equal</vt:lpstr>
      <vt:lpstr>Tightening the Connection</vt:lpstr>
      <vt:lpstr>Torque Wrenches, Flare Nut Wrench and Crow’s Foot</vt:lpstr>
      <vt:lpstr>Tightening the Connection</vt:lpstr>
      <vt:lpstr>Vibration and Stress Relief</vt:lpstr>
      <vt:lpstr>Vibration and Stress Relief</vt:lpstr>
      <vt:lpstr>Refrigerant Oil</vt:lpstr>
      <vt:lpstr>PowerPoint Presentation</vt:lpstr>
      <vt:lpstr>PowerPoint Presentation</vt:lpstr>
      <vt:lpstr>Failed Condenser Fan</vt:lpstr>
      <vt:lpstr>PowerPoint Presentation</vt:lpstr>
      <vt:lpstr>PowerPoint Presentation</vt:lpstr>
      <vt:lpstr>PowerPoint Presentation</vt:lpstr>
      <vt:lpstr>PowerPoint Presentation</vt:lpstr>
      <vt:lpstr>PowerPoint Presentation</vt:lpstr>
      <vt:lpstr>Electronic Expansion Valve Controllers</vt:lpstr>
      <vt:lpstr>A Refrigerant Sight Glass</vt:lpstr>
      <vt:lpstr>PowerPoint Presentation</vt:lpstr>
      <vt:lpstr>Typical Control Switches</vt:lpstr>
      <vt:lpstr>Adding Hot Gas Bypass</vt:lpstr>
      <vt:lpstr>PowerPoint Presentation</vt:lpstr>
      <vt:lpstr>PowerPoint Presentation</vt:lpstr>
      <vt:lpstr>Let’s Review</vt:lpstr>
      <vt:lpstr>Name the Parts in the Diagram on the Next Slide</vt:lpstr>
      <vt:lpstr>PowerPoint Presentation</vt:lpstr>
      <vt:lpstr>Name the Parts in the Diagram on the Next Slide</vt:lpstr>
      <vt:lpstr>A Water Cooled Centrifugal Chiller</vt:lpstr>
      <vt:lpstr>Same Cycle, Larger, Centrifugal vs. Screw Compressor, Water vs. Air Cooled</vt:lpstr>
      <vt:lpstr>A Typical Water Cooled Vapor Compression Cycle Chiller</vt:lpstr>
      <vt:lpstr>Try Your Hand At Identifying the Parts (Answers Follow)</vt:lpstr>
      <vt:lpstr>A Water Cooled Centrifugal Chiller</vt:lpstr>
      <vt:lpstr>A Water Cooled Centrifugal Chiller</vt:lpstr>
      <vt:lpstr>Inside the Condenser</vt:lpstr>
      <vt:lpstr>Inside the Evaporator</vt:lpstr>
      <vt:lpstr>Inside the 3 Stage Compressor</vt:lpstr>
      <vt:lpstr>PowerPoint Presentation</vt:lpstr>
      <vt:lpstr>Inlet Vanes and Suction Elbow</vt:lpstr>
      <vt:lpstr>Adding Hot Gas Bypass</vt:lpstr>
      <vt:lpstr>PowerPoint Presentation</vt:lpstr>
      <vt:lpstr>Logging a Centrifugal Chiller’s Inlet Vanes and Hot Gas Bypass</vt:lpstr>
      <vt:lpstr>PowerPoint Presentation</vt:lpstr>
      <vt:lpstr>PowerPoint Presentation</vt:lpstr>
      <vt:lpstr>PowerPoint Presentation</vt:lpstr>
      <vt:lpstr>PowerPoint Presentation</vt:lpstr>
      <vt:lpstr>Adding “Free Cooling”</vt:lpstr>
      <vt:lpstr>“Free Cooling” Operation</vt:lpstr>
      <vt:lpstr>“Free Cooling” Operation</vt:lpstr>
      <vt:lpstr>“Free Cooling” Operation</vt:lpstr>
      <vt:lpstr>“Free Cooling” Operation</vt:lpstr>
      <vt:lpstr>A Heat Recovery Centrifugal Chiller</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Sellers</dc:creator>
  <cp:lastModifiedBy>David Sellers</cp:lastModifiedBy>
  <cp:revision>208</cp:revision>
  <cp:lastPrinted>2017-12-06T23:23:01Z</cp:lastPrinted>
  <dcterms:created xsi:type="dcterms:W3CDTF">2013-05-27T16:47:28Z</dcterms:created>
  <dcterms:modified xsi:type="dcterms:W3CDTF">2021-08-05T14:35:07Z</dcterms:modified>
</cp:coreProperties>
</file>