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6" r:id="rId1"/>
    <p:sldMasterId id="2147483766" r:id="rId2"/>
    <p:sldMasterId id="2147483773" r:id="rId3"/>
  </p:sldMasterIdLst>
  <p:notesMasterIdLst>
    <p:notesMasterId r:id="rId162"/>
  </p:notesMasterIdLst>
  <p:sldIdLst>
    <p:sldId id="270" r:id="rId4"/>
    <p:sldId id="286" r:id="rId5"/>
    <p:sldId id="287" r:id="rId6"/>
    <p:sldId id="288" r:id="rId7"/>
    <p:sldId id="289" r:id="rId8"/>
    <p:sldId id="290" r:id="rId9"/>
    <p:sldId id="291" r:id="rId10"/>
    <p:sldId id="293" r:id="rId11"/>
    <p:sldId id="292" r:id="rId12"/>
    <p:sldId id="428" r:id="rId13"/>
    <p:sldId id="441" r:id="rId14"/>
    <p:sldId id="437" r:id="rId15"/>
    <p:sldId id="438" r:id="rId16"/>
    <p:sldId id="439" r:id="rId17"/>
    <p:sldId id="442" r:id="rId18"/>
    <p:sldId id="443" r:id="rId19"/>
    <p:sldId id="444" r:id="rId20"/>
    <p:sldId id="445" r:id="rId21"/>
    <p:sldId id="446" r:id="rId22"/>
    <p:sldId id="447" r:id="rId23"/>
    <p:sldId id="448" r:id="rId24"/>
    <p:sldId id="449" r:id="rId25"/>
    <p:sldId id="450" r:id="rId26"/>
    <p:sldId id="473" r:id="rId27"/>
    <p:sldId id="470" r:id="rId28"/>
    <p:sldId id="471" r:id="rId29"/>
    <p:sldId id="472" r:id="rId30"/>
    <p:sldId id="294" r:id="rId31"/>
    <p:sldId id="295" r:id="rId32"/>
    <p:sldId id="296" r:id="rId33"/>
    <p:sldId id="297" r:id="rId34"/>
    <p:sldId id="298" r:id="rId35"/>
    <p:sldId id="299" r:id="rId36"/>
    <p:sldId id="300" r:id="rId37"/>
    <p:sldId id="301" r:id="rId38"/>
    <p:sldId id="302" r:id="rId39"/>
    <p:sldId id="451" r:id="rId40"/>
    <p:sldId id="358" r:id="rId41"/>
    <p:sldId id="359" r:id="rId42"/>
    <p:sldId id="431" r:id="rId43"/>
    <p:sldId id="432" r:id="rId44"/>
    <p:sldId id="480" r:id="rId45"/>
    <p:sldId id="433" r:id="rId46"/>
    <p:sldId id="481" r:id="rId47"/>
    <p:sldId id="482" r:id="rId48"/>
    <p:sldId id="483" r:id="rId49"/>
    <p:sldId id="485" r:id="rId50"/>
    <p:sldId id="486" r:id="rId51"/>
    <p:sldId id="487" r:id="rId52"/>
    <p:sldId id="361" r:id="rId53"/>
    <p:sldId id="362" r:id="rId54"/>
    <p:sldId id="360" r:id="rId55"/>
    <p:sldId id="363" r:id="rId56"/>
    <p:sldId id="400" r:id="rId57"/>
    <p:sldId id="395" r:id="rId58"/>
    <p:sldId id="396" r:id="rId59"/>
    <p:sldId id="364" r:id="rId60"/>
    <p:sldId id="399" r:id="rId61"/>
    <p:sldId id="365" r:id="rId62"/>
    <p:sldId id="366" r:id="rId63"/>
    <p:sldId id="367" r:id="rId64"/>
    <p:sldId id="368" r:id="rId65"/>
    <p:sldId id="369" r:id="rId66"/>
    <p:sldId id="370" r:id="rId67"/>
    <p:sldId id="469" r:id="rId68"/>
    <p:sldId id="488" r:id="rId69"/>
    <p:sldId id="489" r:id="rId70"/>
    <p:sldId id="490" r:id="rId71"/>
    <p:sldId id="491" r:id="rId72"/>
    <p:sldId id="492" r:id="rId73"/>
    <p:sldId id="398" r:id="rId74"/>
    <p:sldId id="407" r:id="rId75"/>
    <p:sldId id="454" r:id="rId76"/>
    <p:sldId id="455" r:id="rId77"/>
    <p:sldId id="456" r:id="rId78"/>
    <p:sldId id="457" r:id="rId79"/>
    <p:sldId id="475" r:id="rId80"/>
    <p:sldId id="474" r:id="rId81"/>
    <p:sldId id="459" r:id="rId82"/>
    <p:sldId id="476" r:id="rId83"/>
    <p:sldId id="478" r:id="rId84"/>
    <p:sldId id="461" r:id="rId85"/>
    <p:sldId id="462" r:id="rId86"/>
    <p:sldId id="463" r:id="rId87"/>
    <p:sldId id="464" r:id="rId88"/>
    <p:sldId id="465" r:id="rId89"/>
    <p:sldId id="479" r:id="rId90"/>
    <p:sldId id="467" r:id="rId91"/>
    <p:sldId id="468" r:id="rId92"/>
    <p:sldId id="371" r:id="rId93"/>
    <p:sldId id="372" r:id="rId94"/>
    <p:sldId id="373" r:id="rId95"/>
    <p:sldId id="374" r:id="rId96"/>
    <p:sldId id="375" r:id="rId97"/>
    <p:sldId id="376" r:id="rId98"/>
    <p:sldId id="379" r:id="rId99"/>
    <p:sldId id="380" r:id="rId100"/>
    <p:sldId id="408" r:id="rId101"/>
    <p:sldId id="409" r:id="rId102"/>
    <p:sldId id="452" r:id="rId103"/>
    <p:sldId id="410" r:id="rId104"/>
    <p:sldId id="340" r:id="rId105"/>
    <p:sldId id="315" r:id="rId106"/>
    <p:sldId id="318" r:id="rId107"/>
    <p:sldId id="413" r:id="rId108"/>
    <p:sldId id="397" r:id="rId109"/>
    <p:sldId id="415" r:id="rId110"/>
    <p:sldId id="416" r:id="rId111"/>
    <p:sldId id="385" r:id="rId112"/>
    <p:sldId id="414" r:id="rId113"/>
    <p:sldId id="411" r:id="rId114"/>
    <p:sldId id="412" r:id="rId115"/>
    <p:sldId id="386" r:id="rId116"/>
    <p:sldId id="342" r:id="rId117"/>
    <p:sldId id="343" r:id="rId118"/>
    <p:sldId id="344" r:id="rId119"/>
    <p:sldId id="345" r:id="rId120"/>
    <p:sldId id="346" r:id="rId121"/>
    <p:sldId id="347" r:id="rId122"/>
    <p:sldId id="351" r:id="rId123"/>
    <p:sldId id="355" r:id="rId124"/>
    <p:sldId id="321" r:id="rId125"/>
    <p:sldId id="322" r:id="rId126"/>
    <p:sldId id="323" r:id="rId127"/>
    <p:sldId id="324" r:id="rId128"/>
    <p:sldId id="325" r:id="rId129"/>
    <p:sldId id="493" r:id="rId130"/>
    <p:sldId id="494" r:id="rId131"/>
    <p:sldId id="495" r:id="rId132"/>
    <p:sldId id="496" r:id="rId133"/>
    <p:sldId id="497" r:id="rId134"/>
    <p:sldId id="498" r:id="rId135"/>
    <p:sldId id="499" r:id="rId136"/>
    <p:sldId id="500" r:id="rId137"/>
    <p:sldId id="501" r:id="rId138"/>
    <p:sldId id="502" r:id="rId139"/>
    <p:sldId id="503" r:id="rId140"/>
    <p:sldId id="504" r:id="rId141"/>
    <p:sldId id="515" r:id="rId142"/>
    <p:sldId id="506" r:id="rId143"/>
    <p:sldId id="507" r:id="rId144"/>
    <p:sldId id="508" r:id="rId145"/>
    <p:sldId id="509" r:id="rId146"/>
    <p:sldId id="510" r:id="rId147"/>
    <p:sldId id="511" r:id="rId148"/>
    <p:sldId id="512" r:id="rId149"/>
    <p:sldId id="513" r:id="rId150"/>
    <p:sldId id="514" r:id="rId151"/>
    <p:sldId id="505" r:id="rId152"/>
    <p:sldId id="333" r:id="rId153"/>
    <p:sldId id="352" r:id="rId154"/>
    <p:sldId id="424" r:id="rId155"/>
    <p:sldId id="425" r:id="rId156"/>
    <p:sldId id="427" r:id="rId157"/>
    <p:sldId id="417" r:id="rId158"/>
    <p:sldId id="422" r:id="rId159"/>
    <p:sldId id="423" r:id="rId160"/>
    <p:sldId id="354" r:id="rId1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A100"/>
    <a:srgbClr val="996633"/>
    <a:srgbClr val="99D2FF"/>
    <a:srgbClr val="3333FF"/>
    <a:srgbClr val="66FFFF"/>
    <a:srgbClr val="99FFCC"/>
    <a:srgbClr val="33CCCC"/>
    <a:srgbClr val="FF66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79" autoAdjust="0"/>
    <p:restoredTop sz="92801" autoAdjust="0"/>
  </p:normalViewPr>
  <p:slideViewPr>
    <p:cSldViewPr snapToObjects="1" showGuides="1">
      <p:cViewPr varScale="1">
        <p:scale>
          <a:sx n="78" d="100"/>
          <a:sy n="78" d="100"/>
        </p:scale>
        <p:origin x="442" y="36"/>
      </p:cViewPr>
      <p:guideLst>
        <p:guide orient="horz" pos="2160"/>
        <p:guide pos="2880"/>
      </p:guideLst>
    </p:cSldViewPr>
  </p:slideViewPr>
  <p:notesTextViewPr>
    <p:cViewPr>
      <p:scale>
        <a:sx n="1" d="1"/>
        <a:sy n="1" d="1"/>
      </p:scale>
      <p:origin x="0" y="0"/>
    </p:cViewPr>
  </p:notesTextViewPr>
  <p:sorterViewPr>
    <p:cViewPr varScale="1">
      <p:scale>
        <a:sx n="1" d="1"/>
        <a:sy n="1" d="1"/>
      </p:scale>
      <p:origin x="0" y="-3538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theme" Target="theme/theme1.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slide" Target="slides/slide148.xml"/><Relationship Id="rId156" Type="http://schemas.openxmlformats.org/officeDocument/2006/relationships/slide" Target="slides/slide153.xml"/><Relationship Id="rId16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41BA9E-1171-4165-A481-77C66EB18561}" type="datetimeFigureOut">
              <a:rPr lang="en-US" smtClean="0"/>
              <a:t>10/1/2021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736FBA-0C09-4CF4-942D-A0EEA4E32234}" type="slidenum">
              <a:rPr lang="en-US" smtClean="0"/>
              <a:t>‹#›</a:t>
            </a:fld>
            <a:endParaRPr lang="en-US"/>
          </a:p>
        </p:txBody>
      </p:sp>
    </p:spTree>
    <p:extLst>
      <p:ext uri="{BB962C8B-B14F-4D97-AF65-F5344CB8AC3E}">
        <p14:creationId xmlns:p14="http://schemas.microsoft.com/office/powerpoint/2010/main" val="3408061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a:t>
            </a:r>
            <a:r>
              <a:rPr lang="en-US" baseline="0" dirty="0"/>
              <a:t> </a:t>
            </a:r>
          </a:p>
          <a:p>
            <a:r>
              <a:rPr lang="en-US" baseline="0" dirty="0"/>
              <a:t>Temp	Pressure	Density		Enthalpy		Entropy		</a:t>
            </a:r>
          </a:p>
          <a:p>
            <a:r>
              <a:rPr lang="en-US" baseline="0" dirty="0"/>
              <a:t>		Liquid	Vapor	Liquid	Vapor	Liquid	Vapor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	</a:t>
            </a:r>
            <a:r>
              <a:rPr lang="en-US" baseline="0" dirty="0" err="1"/>
              <a:t>psia</a:t>
            </a:r>
            <a:r>
              <a:rPr lang="en-US" baseline="0" dirty="0"/>
              <a:t>	</a:t>
            </a:r>
            <a:r>
              <a:rPr lang="en-US" baseline="0" dirty="0" err="1"/>
              <a:t>lbm</a:t>
            </a:r>
            <a:r>
              <a:rPr lang="en-US" baseline="0" dirty="0"/>
              <a:t>/cu </a:t>
            </a:r>
            <a:r>
              <a:rPr lang="en-US" baseline="0" dirty="0" err="1"/>
              <a:t>ft</a:t>
            </a:r>
            <a:r>
              <a:rPr lang="en-US" baseline="0" dirty="0"/>
              <a:t>	</a:t>
            </a:r>
            <a:r>
              <a:rPr lang="en-US" baseline="0" dirty="0" err="1"/>
              <a:t>lbm</a:t>
            </a:r>
            <a:r>
              <a:rPr lang="en-US" baseline="0" dirty="0"/>
              <a:t>/cu </a:t>
            </a:r>
            <a:r>
              <a:rPr lang="en-US" baseline="0" dirty="0" err="1"/>
              <a:t>ft</a:t>
            </a:r>
            <a:r>
              <a:rPr lang="en-US" baseline="0" dirty="0"/>
              <a:t>	Btu/</a:t>
            </a:r>
            <a:r>
              <a:rPr lang="en-US" baseline="0" dirty="0" err="1"/>
              <a:t>lbm</a:t>
            </a:r>
            <a:r>
              <a:rPr lang="en-US" baseline="0" dirty="0"/>
              <a:t>	Btu/</a:t>
            </a:r>
            <a:r>
              <a:rPr lang="en-US" baseline="0" dirty="0" err="1"/>
              <a:t>lbm</a:t>
            </a:r>
            <a:r>
              <a:rPr lang="en-US" baseline="0" dirty="0"/>
              <a:t>	Btu/</a:t>
            </a:r>
            <a:r>
              <a:rPr lang="en-US" baseline="0" dirty="0" err="1"/>
              <a:t>lbm</a:t>
            </a:r>
            <a:r>
              <a:rPr lang="en-US" baseline="0" dirty="0"/>
              <a:t> °R	Btu/</a:t>
            </a:r>
            <a:r>
              <a:rPr lang="en-US" baseline="0" dirty="0" err="1"/>
              <a:t>lbm</a:t>
            </a:r>
            <a:r>
              <a:rPr lang="en-US" baseline="0" dirty="0"/>
              <a:t> °R</a:t>
            </a:r>
          </a:p>
          <a:p>
            <a:r>
              <a:rPr lang="en-US" baseline="0" dirty="0"/>
              <a:t>211.80	14.650	59.833	0.037201	180.12	1151.0	0.31212	1.7580</a:t>
            </a:r>
          </a:p>
          <a:p>
            <a:r>
              <a:rPr lang="en-US" baseline="0" dirty="0"/>
              <a:t>							</a:t>
            </a:r>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8</a:t>
            </a:fld>
            <a:endParaRPr lang="en-US"/>
          </a:p>
        </p:txBody>
      </p:sp>
    </p:spTree>
    <p:extLst>
      <p:ext uri="{BB962C8B-B14F-4D97-AF65-F5344CB8AC3E}">
        <p14:creationId xmlns:p14="http://schemas.microsoft.com/office/powerpoint/2010/main" val="3452502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19</a:t>
            </a:fld>
            <a:endParaRPr lang="en-US"/>
          </a:p>
        </p:txBody>
      </p:sp>
    </p:spTree>
    <p:extLst>
      <p:ext uri="{BB962C8B-B14F-4D97-AF65-F5344CB8AC3E}">
        <p14:creationId xmlns:p14="http://schemas.microsoft.com/office/powerpoint/2010/main" val="2554155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20</a:t>
            </a:fld>
            <a:endParaRPr lang="en-US"/>
          </a:p>
        </p:txBody>
      </p:sp>
    </p:spTree>
    <p:extLst>
      <p:ext uri="{BB962C8B-B14F-4D97-AF65-F5344CB8AC3E}">
        <p14:creationId xmlns:p14="http://schemas.microsoft.com/office/powerpoint/2010/main" val="2215642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21</a:t>
            </a:fld>
            <a:endParaRPr lang="en-US"/>
          </a:p>
        </p:txBody>
      </p:sp>
    </p:spTree>
    <p:extLst>
      <p:ext uri="{BB962C8B-B14F-4D97-AF65-F5344CB8AC3E}">
        <p14:creationId xmlns:p14="http://schemas.microsoft.com/office/powerpoint/2010/main" val="1705321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22</a:t>
            </a:fld>
            <a:endParaRPr lang="en-US"/>
          </a:p>
        </p:txBody>
      </p:sp>
    </p:spTree>
    <p:extLst>
      <p:ext uri="{BB962C8B-B14F-4D97-AF65-F5344CB8AC3E}">
        <p14:creationId xmlns:p14="http://schemas.microsoft.com/office/powerpoint/2010/main" val="2369946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23</a:t>
            </a:fld>
            <a:endParaRPr lang="en-US"/>
          </a:p>
        </p:txBody>
      </p:sp>
    </p:spTree>
    <p:extLst>
      <p:ext uri="{BB962C8B-B14F-4D97-AF65-F5344CB8AC3E}">
        <p14:creationId xmlns:p14="http://schemas.microsoft.com/office/powerpoint/2010/main" val="3704832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http://www.refrigerants.com/frame.htm</a:t>
            </a:r>
          </a:p>
        </p:txBody>
      </p:sp>
      <p:sp>
        <p:nvSpPr>
          <p:cNvPr id="4" name="Slide Number Placeholder 3"/>
          <p:cNvSpPr>
            <a:spLocks noGrp="1"/>
          </p:cNvSpPr>
          <p:nvPr>
            <p:ph type="sldNum" sz="quarter" idx="10"/>
          </p:nvPr>
        </p:nvSpPr>
        <p:spPr/>
        <p:txBody>
          <a:bodyPr/>
          <a:lstStyle/>
          <a:p>
            <a:fld id="{317CBFCD-17BC-4D98-ACDA-F9CB0E4D2E97}" type="slidenum">
              <a:rPr lang="en-US" smtClean="0"/>
              <a:pPr/>
              <a:t>25</a:t>
            </a:fld>
            <a:endParaRPr lang="en-US"/>
          </a:p>
        </p:txBody>
      </p:sp>
    </p:spTree>
    <p:extLst>
      <p:ext uri="{BB962C8B-B14F-4D97-AF65-F5344CB8AC3E}">
        <p14:creationId xmlns:p14="http://schemas.microsoft.com/office/powerpoint/2010/main" val="886698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http://www.refrigerants.com/frame.htm</a:t>
            </a:r>
          </a:p>
        </p:txBody>
      </p:sp>
      <p:sp>
        <p:nvSpPr>
          <p:cNvPr id="4" name="Slide Number Placeholder 3"/>
          <p:cNvSpPr>
            <a:spLocks noGrp="1"/>
          </p:cNvSpPr>
          <p:nvPr>
            <p:ph type="sldNum" sz="quarter" idx="10"/>
          </p:nvPr>
        </p:nvSpPr>
        <p:spPr/>
        <p:txBody>
          <a:bodyPr/>
          <a:lstStyle/>
          <a:p>
            <a:fld id="{317CBFCD-17BC-4D98-ACDA-F9CB0E4D2E97}" type="slidenum">
              <a:rPr lang="en-US" smtClean="0"/>
              <a:pPr/>
              <a:t>26</a:t>
            </a:fld>
            <a:endParaRPr lang="en-US"/>
          </a:p>
        </p:txBody>
      </p:sp>
    </p:spTree>
    <p:extLst>
      <p:ext uri="{BB962C8B-B14F-4D97-AF65-F5344CB8AC3E}">
        <p14:creationId xmlns:p14="http://schemas.microsoft.com/office/powerpoint/2010/main" val="3198663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http://www.refrigerants.com/frame.htm</a:t>
            </a:r>
          </a:p>
        </p:txBody>
      </p:sp>
      <p:sp>
        <p:nvSpPr>
          <p:cNvPr id="4" name="Slide Number Placeholder 3"/>
          <p:cNvSpPr>
            <a:spLocks noGrp="1"/>
          </p:cNvSpPr>
          <p:nvPr>
            <p:ph type="sldNum" sz="quarter" idx="10"/>
          </p:nvPr>
        </p:nvSpPr>
        <p:spPr/>
        <p:txBody>
          <a:bodyPr/>
          <a:lstStyle/>
          <a:p>
            <a:fld id="{317CBFCD-17BC-4D98-ACDA-F9CB0E4D2E97}" type="slidenum">
              <a:rPr lang="en-US" smtClean="0"/>
              <a:pPr/>
              <a:t>27</a:t>
            </a:fld>
            <a:endParaRPr lang="en-US"/>
          </a:p>
        </p:txBody>
      </p:sp>
    </p:spTree>
    <p:extLst>
      <p:ext uri="{BB962C8B-B14F-4D97-AF65-F5344CB8AC3E}">
        <p14:creationId xmlns:p14="http://schemas.microsoft.com/office/powerpoint/2010/main" val="301114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40</a:t>
            </a:fld>
            <a:endParaRPr lang="en-US"/>
          </a:p>
        </p:txBody>
      </p:sp>
    </p:spTree>
    <p:extLst>
      <p:ext uri="{BB962C8B-B14F-4D97-AF65-F5344CB8AC3E}">
        <p14:creationId xmlns:p14="http://schemas.microsoft.com/office/powerpoint/2010/main" val="1114826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42</a:t>
            </a:fld>
            <a:endParaRPr lang="en-US"/>
          </a:p>
        </p:txBody>
      </p:sp>
    </p:spTree>
    <p:extLst>
      <p:ext uri="{BB962C8B-B14F-4D97-AF65-F5344CB8AC3E}">
        <p14:creationId xmlns:p14="http://schemas.microsoft.com/office/powerpoint/2010/main" val="2815063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a:t>
            </a:r>
            <a:r>
              <a:rPr lang="en-US" baseline="0" dirty="0"/>
              <a:t> </a:t>
            </a:r>
          </a:p>
          <a:p>
            <a:r>
              <a:rPr lang="en-US" baseline="0" dirty="0"/>
              <a:t>Temp	Pressure	Density		Enthalpy		Entropy		</a:t>
            </a:r>
          </a:p>
          <a:p>
            <a:r>
              <a:rPr lang="en-US" baseline="0" dirty="0"/>
              <a:t>		Liquid	Vapor	Liquid	Vapor	Liquid	Vapor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	</a:t>
            </a:r>
            <a:r>
              <a:rPr lang="en-US" baseline="0" dirty="0" err="1"/>
              <a:t>psia</a:t>
            </a:r>
            <a:r>
              <a:rPr lang="en-US" baseline="0" dirty="0"/>
              <a:t>	</a:t>
            </a:r>
            <a:r>
              <a:rPr lang="en-US" baseline="0" dirty="0" err="1"/>
              <a:t>lbm</a:t>
            </a:r>
            <a:r>
              <a:rPr lang="en-US" baseline="0" dirty="0"/>
              <a:t>/cu </a:t>
            </a:r>
            <a:r>
              <a:rPr lang="en-US" baseline="0" dirty="0" err="1"/>
              <a:t>ft</a:t>
            </a:r>
            <a:r>
              <a:rPr lang="en-US" baseline="0" dirty="0"/>
              <a:t>	</a:t>
            </a:r>
            <a:r>
              <a:rPr lang="en-US" baseline="0" dirty="0" err="1"/>
              <a:t>lbm</a:t>
            </a:r>
            <a:r>
              <a:rPr lang="en-US" baseline="0" dirty="0"/>
              <a:t>/cu </a:t>
            </a:r>
            <a:r>
              <a:rPr lang="en-US" baseline="0" dirty="0" err="1"/>
              <a:t>ft</a:t>
            </a:r>
            <a:r>
              <a:rPr lang="en-US" baseline="0" dirty="0"/>
              <a:t>	Btu/</a:t>
            </a:r>
            <a:r>
              <a:rPr lang="en-US" baseline="0" dirty="0" err="1"/>
              <a:t>lbm</a:t>
            </a:r>
            <a:r>
              <a:rPr lang="en-US" baseline="0" dirty="0"/>
              <a:t>	Btu/</a:t>
            </a:r>
            <a:r>
              <a:rPr lang="en-US" baseline="0" dirty="0" err="1"/>
              <a:t>lbm</a:t>
            </a:r>
            <a:r>
              <a:rPr lang="en-US" baseline="0" dirty="0"/>
              <a:t>	Btu/</a:t>
            </a:r>
            <a:r>
              <a:rPr lang="en-US" baseline="0" dirty="0" err="1"/>
              <a:t>lbm</a:t>
            </a:r>
            <a:r>
              <a:rPr lang="en-US" baseline="0" dirty="0"/>
              <a:t> °R	Btu/</a:t>
            </a:r>
            <a:r>
              <a:rPr lang="en-US" baseline="0" dirty="0" err="1"/>
              <a:t>lbm</a:t>
            </a:r>
            <a:r>
              <a:rPr lang="en-US" baseline="0" dirty="0"/>
              <a:t> °R</a:t>
            </a:r>
          </a:p>
          <a:p>
            <a:r>
              <a:rPr lang="en-US" baseline="0" dirty="0"/>
              <a:t>211.80	14.650	59.833	0.037201	180.12	1151.0	0.31212	1.7580</a:t>
            </a:r>
          </a:p>
          <a:p>
            <a:r>
              <a:rPr lang="en-US" baseline="0" dirty="0"/>
              <a:t>							</a:t>
            </a:r>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9</a:t>
            </a:fld>
            <a:endParaRPr lang="en-US"/>
          </a:p>
        </p:txBody>
      </p:sp>
    </p:spTree>
    <p:extLst>
      <p:ext uri="{BB962C8B-B14F-4D97-AF65-F5344CB8AC3E}">
        <p14:creationId xmlns:p14="http://schemas.microsoft.com/office/powerpoint/2010/main" val="3452502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47</a:t>
            </a:fld>
            <a:endParaRPr lang="en-US"/>
          </a:p>
        </p:txBody>
      </p:sp>
    </p:spTree>
    <p:extLst>
      <p:ext uri="{BB962C8B-B14F-4D97-AF65-F5344CB8AC3E}">
        <p14:creationId xmlns:p14="http://schemas.microsoft.com/office/powerpoint/2010/main" val="2623088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48</a:t>
            </a:fld>
            <a:endParaRPr lang="en-US"/>
          </a:p>
        </p:txBody>
      </p:sp>
    </p:spTree>
    <p:extLst>
      <p:ext uri="{BB962C8B-B14F-4D97-AF65-F5344CB8AC3E}">
        <p14:creationId xmlns:p14="http://schemas.microsoft.com/office/powerpoint/2010/main" val="2841189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49</a:t>
            </a:fld>
            <a:endParaRPr lang="en-US"/>
          </a:p>
        </p:txBody>
      </p:sp>
    </p:spTree>
    <p:extLst>
      <p:ext uri="{BB962C8B-B14F-4D97-AF65-F5344CB8AC3E}">
        <p14:creationId xmlns:p14="http://schemas.microsoft.com/office/powerpoint/2010/main" val="22118144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53</a:t>
            </a:fld>
            <a:endParaRPr lang="en-US"/>
          </a:p>
        </p:txBody>
      </p:sp>
    </p:spTree>
    <p:extLst>
      <p:ext uri="{BB962C8B-B14F-4D97-AF65-F5344CB8AC3E}">
        <p14:creationId xmlns:p14="http://schemas.microsoft.com/office/powerpoint/2010/main" val="1681245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56</a:t>
            </a:fld>
            <a:endParaRPr lang="en-US"/>
          </a:p>
        </p:txBody>
      </p:sp>
    </p:spTree>
    <p:extLst>
      <p:ext uri="{BB962C8B-B14F-4D97-AF65-F5344CB8AC3E}">
        <p14:creationId xmlns:p14="http://schemas.microsoft.com/office/powerpoint/2010/main" val="2053213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7CBFCD-17BC-4D98-ACDA-F9CB0E4D2E97}" type="slidenum">
              <a:rPr lang="en-US" smtClean="0"/>
              <a:pPr/>
              <a:t>65</a:t>
            </a:fld>
            <a:endParaRPr lang="en-US"/>
          </a:p>
        </p:txBody>
      </p:sp>
    </p:spTree>
    <p:extLst>
      <p:ext uri="{BB962C8B-B14F-4D97-AF65-F5344CB8AC3E}">
        <p14:creationId xmlns:p14="http://schemas.microsoft.com/office/powerpoint/2010/main" val="1324701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7CBFCD-17BC-4D98-ACDA-F9CB0E4D2E97}" type="slidenum">
              <a:rPr lang="en-US" smtClean="0"/>
              <a:pPr/>
              <a:t>73</a:t>
            </a:fld>
            <a:endParaRPr lang="en-US"/>
          </a:p>
        </p:txBody>
      </p:sp>
    </p:spTree>
    <p:extLst>
      <p:ext uri="{BB962C8B-B14F-4D97-AF65-F5344CB8AC3E}">
        <p14:creationId xmlns:p14="http://schemas.microsoft.com/office/powerpoint/2010/main" val="5854623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7CBFCD-17BC-4D98-ACDA-F9CB0E4D2E97}" type="slidenum">
              <a:rPr lang="en-US" smtClean="0"/>
              <a:pPr/>
              <a:t>74</a:t>
            </a:fld>
            <a:endParaRPr lang="en-US"/>
          </a:p>
        </p:txBody>
      </p:sp>
    </p:spTree>
    <p:extLst>
      <p:ext uri="{BB962C8B-B14F-4D97-AF65-F5344CB8AC3E}">
        <p14:creationId xmlns:p14="http://schemas.microsoft.com/office/powerpoint/2010/main" val="5854623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17CBFCD-17BC-4D98-ACDA-F9CB0E4D2E97}" type="slidenum">
              <a:rPr lang="en-US" smtClean="0"/>
              <a:pPr/>
              <a:t>75</a:t>
            </a:fld>
            <a:endParaRPr lang="en-US"/>
          </a:p>
        </p:txBody>
      </p:sp>
    </p:spTree>
    <p:extLst>
      <p:ext uri="{BB962C8B-B14F-4D97-AF65-F5344CB8AC3E}">
        <p14:creationId xmlns:p14="http://schemas.microsoft.com/office/powerpoint/2010/main" val="35481751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17CBFCD-17BC-4D98-ACDA-F9CB0E4D2E97}" type="slidenum">
              <a:rPr lang="en-US" smtClean="0"/>
              <a:pPr/>
              <a:t>76</a:t>
            </a:fld>
            <a:endParaRPr lang="en-US"/>
          </a:p>
        </p:txBody>
      </p:sp>
    </p:spTree>
    <p:extLst>
      <p:ext uri="{BB962C8B-B14F-4D97-AF65-F5344CB8AC3E}">
        <p14:creationId xmlns:p14="http://schemas.microsoft.com/office/powerpoint/2010/main" val="1964424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a:t>
            </a:r>
            <a:r>
              <a:rPr lang="en-US" baseline="0" dirty="0"/>
              <a:t> </a:t>
            </a:r>
          </a:p>
          <a:p>
            <a:r>
              <a:rPr lang="en-US" baseline="0" dirty="0"/>
              <a:t>Temp	Pressure	Density		Enthalpy		Entropy		</a:t>
            </a:r>
          </a:p>
          <a:p>
            <a:r>
              <a:rPr lang="en-US" baseline="0" dirty="0"/>
              <a:t>		Liquid	Vapor	Liquid	Vapor	Liquid	Vapor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	</a:t>
            </a:r>
            <a:r>
              <a:rPr lang="en-US" baseline="0" dirty="0" err="1"/>
              <a:t>psia</a:t>
            </a:r>
            <a:r>
              <a:rPr lang="en-US" baseline="0" dirty="0"/>
              <a:t>	</a:t>
            </a:r>
            <a:r>
              <a:rPr lang="en-US" baseline="0" dirty="0" err="1"/>
              <a:t>lbm</a:t>
            </a:r>
            <a:r>
              <a:rPr lang="en-US" baseline="0" dirty="0"/>
              <a:t>/cu </a:t>
            </a:r>
            <a:r>
              <a:rPr lang="en-US" baseline="0" dirty="0" err="1"/>
              <a:t>ft</a:t>
            </a:r>
            <a:r>
              <a:rPr lang="en-US" baseline="0" dirty="0"/>
              <a:t>	</a:t>
            </a:r>
            <a:r>
              <a:rPr lang="en-US" baseline="0" dirty="0" err="1"/>
              <a:t>lbm</a:t>
            </a:r>
            <a:r>
              <a:rPr lang="en-US" baseline="0" dirty="0"/>
              <a:t>/cu </a:t>
            </a:r>
            <a:r>
              <a:rPr lang="en-US" baseline="0" dirty="0" err="1"/>
              <a:t>ft</a:t>
            </a:r>
            <a:r>
              <a:rPr lang="en-US" baseline="0" dirty="0"/>
              <a:t>	Btu/</a:t>
            </a:r>
            <a:r>
              <a:rPr lang="en-US" baseline="0" dirty="0" err="1"/>
              <a:t>lbm</a:t>
            </a:r>
            <a:r>
              <a:rPr lang="en-US" baseline="0" dirty="0"/>
              <a:t>	Btu/</a:t>
            </a:r>
            <a:r>
              <a:rPr lang="en-US" baseline="0" dirty="0" err="1"/>
              <a:t>lbm</a:t>
            </a:r>
            <a:r>
              <a:rPr lang="en-US" baseline="0" dirty="0"/>
              <a:t>	Btu/</a:t>
            </a:r>
            <a:r>
              <a:rPr lang="en-US" baseline="0" dirty="0" err="1"/>
              <a:t>lbm</a:t>
            </a:r>
            <a:r>
              <a:rPr lang="en-US" baseline="0" dirty="0"/>
              <a:t> °R	Btu/</a:t>
            </a:r>
            <a:r>
              <a:rPr lang="en-US" baseline="0" dirty="0" err="1"/>
              <a:t>lbm</a:t>
            </a:r>
            <a:r>
              <a:rPr lang="en-US" baseline="0" dirty="0"/>
              <a:t> °R</a:t>
            </a:r>
          </a:p>
          <a:p>
            <a:r>
              <a:rPr lang="en-US" baseline="0" dirty="0"/>
              <a:t>211.80	14.650	59.833	0.037201	180.12	1151.0	0.31212	1.7580</a:t>
            </a:r>
          </a:p>
          <a:p>
            <a:r>
              <a:rPr lang="en-US" baseline="0" dirty="0"/>
              <a:t>							</a:t>
            </a:r>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10</a:t>
            </a:fld>
            <a:endParaRPr lang="en-US"/>
          </a:p>
        </p:txBody>
      </p:sp>
    </p:spTree>
    <p:extLst>
      <p:ext uri="{BB962C8B-B14F-4D97-AF65-F5344CB8AC3E}">
        <p14:creationId xmlns:p14="http://schemas.microsoft.com/office/powerpoint/2010/main" val="1934414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17CBFCD-17BC-4D98-ACDA-F9CB0E4D2E97}" type="slidenum">
              <a:rPr lang="en-US" smtClean="0"/>
              <a:pPr/>
              <a:t>77</a:t>
            </a:fld>
            <a:endParaRPr lang="en-US"/>
          </a:p>
        </p:txBody>
      </p:sp>
    </p:spTree>
    <p:extLst>
      <p:ext uri="{BB962C8B-B14F-4D97-AF65-F5344CB8AC3E}">
        <p14:creationId xmlns:p14="http://schemas.microsoft.com/office/powerpoint/2010/main" val="2264040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http://www.reflok.pl</a:t>
            </a:r>
          </a:p>
        </p:txBody>
      </p:sp>
      <p:sp>
        <p:nvSpPr>
          <p:cNvPr id="4" name="Slide Number Placeholder 3"/>
          <p:cNvSpPr>
            <a:spLocks noGrp="1"/>
          </p:cNvSpPr>
          <p:nvPr>
            <p:ph type="sldNum" sz="quarter" idx="5"/>
          </p:nvPr>
        </p:nvSpPr>
        <p:spPr/>
        <p:txBody>
          <a:bodyPr/>
          <a:lstStyle/>
          <a:p>
            <a:fld id="{EC736FBA-0C09-4CF4-942D-A0EEA4E32234}" type="slidenum">
              <a:rPr lang="en-US" smtClean="0"/>
              <a:t>78</a:t>
            </a:fld>
            <a:endParaRPr lang="en-US"/>
          </a:p>
        </p:txBody>
      </p:sp>
    </p:spTree>
    <p:extLst>
      <p:ext uri="{BB962C8B-B14F-4D97-AF65-F5344CB8AC3E}">
        <p14:creationId xmlns:p14="http://schemas.microsoft.com/office/powerpoint/2010/main" val="3322363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17CBFCD-17BC-4D98-ACDA-F9CB0E4D2E97}" type="slidenum">
              <a:rPr lang="en-US" smtClean="0"/>
              <a:pPr/>
              <a:t>79</a:t>
            </a:fld>
            <a:endParaRPr lang="en-US"/>
          </a:p>
        </p:txBody>
      </p:sp>
    </p:spTree>
    <p:extLst>
      <p:ext uri="{BB962C8B-B14F-4D97-AF65-F5344CB8AC3E}">
        <p14:creationId xmlns:p14="http://schemas.microsoft.com/office/powerpoint/2010/main" val="16537091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17CBFCD-17BC-4D98-ACDA-F9CB0E4D2E97}" type="slidenum">
              <a:rPr lang="en-US" smtClean="0"/>
              <a:pPr/>
              <a:t>80</a:t>
            </a:fld>
            <a:endParaRPr lang="en-US"/>
          </a:p>
        </p:txBody>
      </p:sp>
    </p:spTree>
    <p:extLst>
      <p:ext uri="{BB962C8B-B14F-4D97-AF65-F5344CB8AC3E}">
        <p14:creationId xmlns:p14="http://schemas.microsoft.com/office/powerpoint/2010/main" val="13566308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17CBFCD-17BC-4D98-ACDA-F9CB0E4D2E97}" type="slidenum">
              <a:rPr lang="en-US" smtClean="0"/>
              <a:pPr/>
              <a:t>81</a:t>
            </a:fld>
            <a:endParaRPr lang="en-US"/>
          </a:p>
        </p:txBody>
      </p:sp>
    </p:spTree>
    <p:extLst>
      <p:ext uri="{BB962C8B-B14F-4D97-AF65-F5344CB8AC3E}">
        <p14:creationId xmlns:p14="http://schemas.microsoft.com/office/powerpoint/2010/main" val="11487278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7CBFCD-17BC-4D98-ACDA-F9CB0E4D2E97}" type="slidenum">
              <a:rPr lang="en-US" smtClean="0"/>
              <a:pPr/>
              <a:t>82</a:t>
            </a:fld>
            <a:endParaRPr lang="en-US"/>
          </a:p>
        </p:txBody>
      </p:sp>
    </p:spTree>
    <p:extLst>
      <p:ext uri="{BB962C8B-B14F-4D97-AF65-F5344CB8AC3E}">
        <p14:creationId xmlns:p14="http://schemas.microsoft.com/office/powerpoint/2010/main" val="18040927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17CBFCD-17BC-4D98-ACDA-F9CB0E4D2E97}" type="slidenum">
              <a:rPr lang="en-US" smtClean="0"/>
              <a:pPr/>
              <a:t>83</a:t>
            </a:fld>
            <a:endParaRPr lang="en-US"/>
          </a:p>
        </p:txBody>
      </p:sp>
    </p:spTree>
    <p:extLst>
      <p:ext uri="{BB962C8B-B14F-4D97-AF65-F5344CB8AC3E}">
        <p14:creationId xmlns:p14="http://schemas.microsoft.com/office/powerpoint/2010/main" val="2570545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http://www.ridgid.com/Tools/458R-Ratchet-Flaring-Tool/index.htm</a:t>
            </a:r>
          </a:p>
          <a:p>
            <a:r>
              <a:rPr lang="en-US" dirty="0"/>
              <a:t>www.snapon.com</a:t>
            </a:r>
          </a:p>
        </p:txBody>
      </p:sp>
      <p:sp>
        <p:nvSpPr>
          <p:cNvPr id="4" name="Slide Number Placeholder 3"/>
          <p:cNvSpPr>
            <a:spLocks noGrp="1"/>
          </p:cNvSpPr>
          <p:nvPr>
            <p:ph type="sldNum" sz="quarter" idx="10"/>
          </p:nvPr>
        </p:nvSpPr>
        <p:spPr/>
        <p:txBody>
          <a:bodyPr/>
          <a:lstStyle/>
          <a:p>
            <a:fld id="{317CBFCD-17BC-4D98-ACDA-F9CB0E4D2E97}" type="slidenum">
              <a:rPr lang="en-US" smtClean="0"/>
              <a:pPr/>
              <a:t>84</a:t>
            </a:fld>
            <a:endParaRPr lang="en-US"/>
          </a:p>
        </p:txBody>
      </p:sp>
    </p:spTree>
    <p:extLst>
      <p:ext uri="{BB962C8B-B14F-4D97-AF65-F5344CB8AC3E}">
        <p14:creationId xmlns:p14="http://schemas.microsoft.com/office/powerpoint/2010/main" val="314800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7CBFCD-17BC-4D98-ACDA-F9CB0E4D2E97}" type="slidenum">
              <a:rPr lang="en-US" smtClean="0"/>
              <a:pPr/>
              <a:t>85</a:t>
            </a:fld>
            <a:endParaRPr lang="en-US"/>
          </a:p>
        </p:txBody>
      </p:sp>
    </p:spTree>
    <p:extLst>
      <p:ext uri="{BB962C8B-B14F-4D97-AF65-F5344CB8AC3E}">
        <p14:creationId xmlns:p14="http://schemas.microsoft.com/office/powerpoint/2010/main" val="39351684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7CBFCD-17BC-4D98-ACDA-F9CB0E4D2E97}" type="slidenum">
              <a:rPr lang="en-US" smtClean="0"/>
              <a:pPr/>
              <a:t>86</a:t>
            </a:fld>
            <a:endParaRPr lang="en-US"/>
          </a:p>
        </p:txBody>
      </p:sp>
    </p:spTree>
    <p:extLst>
      <p:ext uri="{BB962C8B-B14F-4D97-AF65-F5344CB8AC3E}">
        <p14:creationId xmlns:p14="http://schemas.microsoft.com/office/powerpoint/2010/main" val="4061230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11</a:t>
            </a:fld>
            <a:endParaRPr lang="en-US"/>
          </a:p>
        </p:txBody>
      </p:sp>
    </p:spTree>
    <p:extLst>
      <p:ext uri="{BB962C8B-B14F-4D97-AF65-F5344CB8AC3E}">
        <p14:creationId xmlns:p14="http://schemas.microsoft.com/office/powerpoint/2010/main" val="12304000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7CBFCD-17BC-4D98-ACDA-F9CB0E4D2E97}" type="slidenum">
              <a:rPr lang="en-US" smtClean="0"/>
              <a:pPr/>
              <a:t>87</a:t>
            </a:fld>
            <a:endParaRPr lang="en-US"/>
          </a:p>
        </p:txBody>
      </p:sp>
    </p:spTree>
    <p:extLst>
      <p:ext uri="{BB962C8B-B14F-4D97-AF65-F5344CB8AC3E}">
        <p14:creationId xmlns:p14="http://schemas.microsoft.com/office/powerpoint/2010/main" val="18972915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7CBFCD-17BC-4D98-ACDA-F9CB0E4D2E97}" type="slidenum">
              <a:rPr lang="en-US" smtClean="0"/>
              <a:pPr/>
              <a:t>88</a:t>
            </a:fld>
            <a:endParaRPr lang="en-US"/>
          </a:p>
        </p:txBody>
      </p:sp>
    </p:spTree>
    <p:extLst>
      <p:ext uri="{BB962C8B-B14F-4D97-AF65-F5344CB8AC3E}">
        <p14:creationId xmlns:p14="http://schemas.microsoft.com/office/powerpoint/2010/main" val="28597216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17CBFCD-17BC-4D98-ACDA-F9CB0E4D2E97}" type="slidenum">
              <a:rPr lang="en-US" smtClean="0"/>
              <a:pPr/>
              <a:t>89</a:t>
            </a:fld>
            <a:endParaRPr lang="en-US"/>
          </a:p>
        </p:txBody>
      </p:sp>
    </p:spTree>
    <p:extLst>
      <p:ext uri="{BB962C8B-B14F-4D97-AF65-F5344CB8AC3E}">
        <p14:creationId xmlns:p14="http://schemas.microsoft.com/office/powerpoint/2010/main" val="5147256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104</a:t>
            </a:fld>
            <a:endParaRPr lang="en-US"/>
          </a:p>
        </p:txBody>
      </p:sp>
    </p:spTree>
    <p:extLst>
      <p:ext uri="{BB962C8B-B14F-4D97-AF65-F5344CB8AC3E}">
        <p14:creationId xmlns:p14="http://schemas.microsoft.com/office/powerpoint/2010/main" val="525226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140</a:t>
            </a:fld>
            <a:endParaRPr lang="en-US"/>
          </a:p>
        </p:txBody>
      </p:sp>
    </p:spTree>
    <p:extLst>
      <p:ext uri="{BB962C8B-B14F-4D97-AF65-F5344CB8AC3E}">
        <p14:creationId xmlns:p14="http://schemas.microsoft.com/office/powerpoint/2010/main" val="31201454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141</a:t>
            </a:fld>
            <a:endParaRPr lang="en-US"/>
          </a:p>
        </p:txBody>
      </p:sp>
    </p:spTree>
    <p:extLst>
      <p:ext uri="{BB962C8B-B14F-4D97-AF65-F5344CB8AC3E}">
        <p14:creationId xmlns:p14="http://schemas.microsoft.com/office/powerpoint/2010/main" val="12578412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142</a:t>
            </a:fld>
            <a:endParaRPr lang="en-US"/>
          </a:p>
        </p:txBody>
      </p:sp>
    </p:spTree>
    <p:extLst>
      <p:ext uri="{BB962C8B-B14F-4D97-AF65-F5344CB8AC3E}">
        <p14:creationId xmlns:p14="http://schemas.microsoft.com/office/powerpoint/2010/main" val="26154960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143</a:t>
            </a:fld>
            <a:endParaRPr lang="en-US"/>
          </a:p>
        </p:txBody>
      </p:sp>
    </p:spTree>
    <p:extLst>
      <p:ext uri="{BB962C8B-B14F-4D97-AF65-F5344CB8AC3E}">
        <p14:creationId xmlns:p14="http://schemas.microsoft.com/office/powerpoint/2010/main" val="13402887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145</a:t>
            </a:fld>
            <a:endParaRPr lang="en-US"/>
          </a:p>
        </p:txBody>
      </p:sp>
    </p:spTree>
    <p:extLst>
      <p:ext uri="{BB962C8B-B14F-4D97-AF65-F5344CB8AC3E}">
        <p14:creationId xmlns:p14="http://schemas.microsoft.com/office/powerpoint/2010/main" val="28261962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146</a:t>
            </a:fld>
            <a:endParaRPr lang="en-US"/>
          </a:p>
        </p:txBody>
      </p:sp>
    </p:spTree>
    <p:extLst>
      <p:ext uri="{BB962C8B-B14F-4D97-AF65-F5344CB8AC3E}">
        <p14:creationId xmlns:p14="http://schemas.microsoft.com/office/powerpoint/2010/main" val="3709880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14</a:t>
            </a:fld>
            <a:endParaRPr lang="en-US"/>
          </a:p>
        </p:txBody>
      </p:sp>
    </p:spTree>
    <p:extLst>
      <p:ext uri="{BB962C8B-B14F-4D97-AF65-F5344CB8AC3E}">
        <p14:creationId xmlns:p14="http://schemas.microsoft.com/office/powerpoint/2010/main" val="31644288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147</a:t>
            </a:fld>
            <a:endParaRPr lang="en-US"/>
          </a:p>
        </p:txBody>
      </p:sp>
    </p:spTree>
    <p:extLst>
      <p:ext uri="{BB962C8B-B14F-4D97-AF65-F5344CB8AC3E}">
        <p14:creationId xmlns:p14="http://schemas.microsoft.com/office/powerpoint/2010/main" val="24591851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736FBA-0C09-4CF4-942D-A0EEA4E32234}" type="slidenum">
              <a:rPr lang="en-US" smtClean="0"/>
              <a:t>148</a:t>
            </a:fld>
            <a:endParaRPr lang="en-US"/>
          </a:p>
        </p:txBody>
      </p:sp>
    </p:spTree>
    <p:extLst>
      <p:ext uri="{BB962C8B-B14F-4D97-AF65-F5344CB8AC3E}">
        <p14:creationId xmlns:p14="http://schemas.microsoft.com/office/powerpoint/2010/main" val="2451642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15</a:t>
            </a:fld>
            <a:endParaRPr lang="en-US"/>
          </a:p>
        </p:txBody>
      </p:sp>
    </p:spTree>
    <p:extLst>
      <p:ext uri="{BB962C8B-B14F-4D97-AF65-F5344CB8AC3E}">
        <p14:creationId xmlns:p14="http://schemas.microsoft.com/office/powerpoint/2010/main" val="2304439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16</a:t>
            </a:fld>
            <a:endParaRPr lang="en-US"/>
          </a:p>
        </p:txBody>
      </p:sp>
    </p:spTree>
    <p:extLst>
      <p:ext uri="{BB962C8B-B14F-4D97-AF65-F5344CB8AC3E}">
        <p14:creationId xmlns:p14="http://schemas.microsoft.com/office/powerpoint/2010/main" val="3150565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17</a:t>
            </a:fld>
            <a:endParaRPr lang="en-US"/>
          </a:p>
        </p:txBody>
      </p:sp>
    </p:spTree>
    <p:extLst>
      <p:ext uri="{BB962C8B-B14F-4D97-AF65-F5344CB8AC3E}">
        <p14:creationId xmlns:p14="http://schemas.microsoft.com/office/powerpoint/2010/main" val="3430171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736FBA-0C09-4CF4-942D-A0EEA4E32234}" type="slidenum">
              <a:rPr lang="en-US" smtClean="0"/>
              <a:t>18</a:t>
            </a:fld>
            <a:endParaRPr lang="en-US"/>
          </a:p>
        </p:txBody>
      </p:sp>
    </p:spTree>
    <p:extLst>
      <p:ext uri="{BB962C8B-B14F-4D97-AF65-F5344CB8AC3E}">
        <p14:creationId xmlns:p14="http://schemas.microsoft.com/office/powerpoint/2010/main" val="28662830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DE Logo Title Slide - White">
    <p:bg>
      <p:bgPr>
        <a:gradFill>
          <a:gsLst>
            <a:gs pos="48000">
              <a:schemeClr val="accent2"/>
            </a:gs>
            <a:gs pos="80000">
              <a:schemeClr val="accent6"/>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248" y="3770376"/>
            <a:ext cx="7772400" cy="801624"/>
          </a:xfrm>
        </p:spPr>
        <p:txBody>
          <a:bodyPr>
            <a:noAutofit/>
          </a:bodyPr>
          <a:lstStyle>
            <a:lvl1pPr>
              <a:defRPr sz="5300" b="1" baseline="0">
                <a:solidFill>
                  <a:schemeClr val="accent2"/>
                </a:solidFill>
              </a:defRPr>
            </a:lvl1pPr>
          </a:lstStyle>
          <a:p>
            <a:r>
              <a:rPr lang="en-US" dirty="0"/>
              <a:t>Click to edit Title</a:t>
            </a:r>
          </a:p>
        </p:txBody>
      </p:sp>
      <p:sp>
        <p:nvSpPr>
          <p:cNvPr id="8" name="Text Placeholder 7"/>
          <p:cNvSpPr>
            <a:spLocks noGrp="1"/>
          </p:cNvSpPr>
          <p:nvPr>
            <p:ph type="body" sz="quarter" idx="10" hasCustomPrompt="1"/>
          </p:nvPr>
        </p:nvSpPr>
        <p:spPr>
          <a:xfrm>
            <a:off x="838200" y="4572000"/>
            <a:ext cx="7772400" cy="685800"/>
          </a:xfrm>
        </p:spPr>
        <p:txBody>
          <a:bodyPr>
            <a:normAutofit/>
          </a:bodyPr>
          <a:lstStyle>
            <a:lvl1pPr>
              <a:defRPr sz="3300" b="0" baseline="0">
                <a:solidFill>
                  <a:schemeClr val="bg1"/>
                </a:solidFill>
              </a:defRPr>
            </a:lvl1pPr>
          </a:lstStyle>
          <a:p>
            <a:pPr lvl="0"/>
            <a:r>
              <a:rPr lang="en-US" dirty="0"/>
              <a:t>Click to edit Subtitle</a:t>
            </a:r>
          </a:p>
        </p:txBody>
      </p:sp>
      <p:sp>
        <p:nvSpPr>
          <p:cNvPr id="12" name="TextBox 11"/>
          <p:cNvSpPr txBox="1"/>
          <p:nvPr/>
        </p:nvSpPr>
        <p:spPr>
          <a:xfrm>
            <a:off x="4023360" y="5307568"/>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Presented By:</a:t>
            </a:r>
          </a:p>
        </p:txBody>
      </p:sp>
      <p:sp>
        <p:nvSpPr>
          <p:cNvPr id="14" name="Text Placeholder 13"/>
          <p:cNvSpPr>
            <a:spLocks noGrp="1"/>
          </p:cNvSpPr>
          <p:nvPr>
            <p:ph type="body" sz="quarter" idx="12" hasCustomPrompt="1"/>
          </p:nvPr>
        </p:nvSpPr>
        <p:spPr>
          <a:xfrm>
            <a:off x="4023360" y="5711190"/>
            <a:ext cx="5069713" cy="365760"/>
          </a:xfrm>
        </p:spPr>
        <p:txBody>
          <a:bodyPr>
            <a:noAutofit/>
          </a:bodyPr>
          <a:lstStyle>
            <a:lvl1pPr>
              <a:defRPr sz="1800" baseline="0">
                <a:solidFill>
                  <a:schemeClr val="bg1"/>
                </a:solidFill>
              </a:defRPr>
            </a:lvl1pPr>
          </a:lstStyle>
          <a:p>
            <a:pPr lvl="0"/>
            <a:r>
              <a:rPr lang="en-US" dirty="0"/>
              <a:t>Click to edit Presenter Name</a:t>
            </a:r>
          </a:p>
        </p:txBody>
      </p:sp>
      <p:sp>
        <p:nvSpPr>
          <p:cNvPr id="15" name="Text Placeholder 13"/>
          <p:cNvSpPr>
            <a:spLocks noGrp="1"/>
          </p:cNvSpPr>
          <p:nvPr>
            <p:ph type="body" sz="quarter" idx="13" hasCustomPrompt="1"/>
          </p:nvPr>
        </p:nvSpPr>
        <p:spPr>
          <a:xfrm>
            <a:off x="4023360" y="6111240"/>
            <a:ext cx="5069713" cy="365760"/>
          </a:xfrm>
        </p:spPr>
        <p:txBody>
          <a:bodyPr>
            <a:noAutofit/>
          </a:bodyPr>
          <a:lstStyle>
            <a:lvl1pPr>
              <a:defRPr sz="1800" baseline="0">
                <a:solidFill>
                  <a:schemeClr val="bg1"/>
                </a:solidFill>
              </a:defRPr>
            </a:lvl1pPr>
          </a:lstStyle>
          <a:p>
            <a:pPr lvl="0"/>
            <a:r>
              <a:rPr lang="en-US" dirty="0"/>
              <a:t>Click to edit Presenter Title</a:t>
            </a:r>
          </a:p>
        </p:txBody>
      </p:sp>
      <p:sp>
        <p:nvSpPr>
          <p:cNvPr id="17" name="Text Placeholder 13"/>
          <p:cNvSpPr>
            <a:spLocks noGrp="1"/>
          </p:cNvSpPr>
          <p:nvPr>
            <p:ph type="body" sz="quarter" idx="15" hasCustomPrompt="1"/>
          </p:nvPr>
        </p:nvSpPr>
        <p:spPr>
          <a:xfrm>
            <a:off x="4023360" y="6492240"/>
            <a:ext cx="5069713" cy="365760"/>
          </a:xfrm>
        </p:spPr>
        <p:txBody>
          <a:bodyPr>
            <a:noAutofit/>
          </a:bodyPr>
          <a:lstStyle>
            <a:lvl1pPr>
              <a:defRPr sz="1800" baseline="0">
                <a:solidFill>
                  <a:schemeClr val="bg1"/>
                </a:solidFill>
              </a:defRPr>
            </a:lvl1pPr>
          </a:lstStyle>
          <a:p>
            <a:pPr lvl="0"/>
            <a:r>
              <a:rPr lang="en-US" dirty="0"/>
              <a:t>Click to edit Presentation Date</a:t>
            </a:r>
          </a:p>
        </p:txBody>
      </p:sp>
      <p:grpSp>
        <p:nvGrpSpPr>
          <p:cNvPr id="9" name="Group 8"/>
          <p:cNvGrpSpPr/>
          <p:nvPr userDrawn="1"/>
        </p:nvGrpSpPr>
        <p:grpSpPr>
          <a:xfrm>
            <a:off x="820944" y="-355600"/>
            <a:ext cx="8094456" cy="3790904"/>
            <a:chOff x="820944" y="-355600"/>
            <a:chExt cx="8094456" cy="3790904"/>
          </a:xfrm>
        </p:grpSpPr>
        <p:sp>
          <p:nvSpPr>
            <p:cNvPr id="10" name="Rectangle 9"/>
            <p:cNvSpPr/>
            <p:nvPr/>
          </p:nvSpPr>
          <p:spPr>
            <a:xfrm>
              <a:off x="942975" y="1626871"/>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097280" y="1431926"/>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55456" y="826135"/>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581150" y="1036321"/>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902834" y="361952"/>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205099" y="1431926"/>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373740" y="545375"/>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684417" y="1623060"/>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96202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147317"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332609"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517901"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703193"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88848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073777"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59069"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444361"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629653"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814945" y="1993900"/>
              <a:ext cx="0" cy="1190625"/>
            </a:xfrm>
            <a:prstGeom prst="line">
              <a:avLst/>
            </a:prstGeom>
            <a:ln w="41275" cap="sq">
              <a:gradFill flip="none" rotWithShape="1">
                <a:gsLst>
                  <a:gs pos="65000">
                    <a:srgbClr val="D3D3D3"/>
                  </a:gs>
                  <a:gs pos="0">
                    <a:schemeClr val="bg1">
                      <a:lumMod val="65000"/>
                    </a:schemeClr>
                  </a:gs>
                  <a:gs pos="100000">
                    <a:schemeClr val="bg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20944" y="213469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820944" y="231757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20944" y="250045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820944" y="2683339"/>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820944" y="2866219"/>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820944" y="3049099"/>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930058" y="1064566"/>
              <a:ext cx="7333661" cy="1991577"/>
              <a:chOff x="930058" y="1064566"/>
              <a:chExt cx="7333661" cy="1991577"/>
            </a:xfrm>
          </p:grpSpPr>
          <p:cxnSp>
            <p:nvCxnSpPr>
              <p:cNvPr id="41" name="Straight Connector 40"/>
              <p:cNvCxnSpPr/>
              <p:nvPr/>
            </p:nvCxnSpPr>
            <p:spPr>
              <a:xfrm>
                <a:off x="3331921" y="1875542"/>
                <a:ext cx="4931798" cy="0"/>
              </a:xfrm>
              <a:prstGeom prst="line">
                <a:avLst/>
              </a:prstGeom>
              <a:noFill/>
              <a:ln w="152400" cap="rnd">
                <a:gradFill flip="none" rotWithShape="1">
                  <a:gsLst>
                    <a:gs pos="0">
                      <a:schemeClr val="accent4"/>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42" name="Freeform 41"/>
              <p:cNvSpPr/>
              <p:nvPr/>
            </p:nvSpPr>
            <p:spPr>
              <a:xfrm>
                <a:off x="5886578" y="1786879"/>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5970742" y="1792882"/>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863096" y="1780833"/>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4930593" y="1793979"/>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1584542" y="1875542"/>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930058" y="1064566"/>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4538" y="1828800"/>
                <a:ext cx="4779962" cy="12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898" y="-355600"/>
              <a:ext cx="6540502" cy="3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88772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Agenda Item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p>
            <a:r>
              <a:rPr lang="en-US"/>
              <a:t>VRF Systems: The Good, The Bad and The Ugly;  The Commissioning Perspective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67557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0"/>
          </p:nvPr>
        </p:nvSpPr>
        <p:spPr/>
        <p:txBody>
          <a:bodyPr/>
          <a:lstStyle/>
          <a:p>
            <a:r>
              <a:rPr lang="en-US"/>
              <a:t>VRF Systems: The Good, The Bad and The Ugly;  The Commissioning Perspective</a:t>
            </a:r>
            <a:endParaRPr lang="en-US" dirty="0"/>
          </a:p>
        </p:txBody>
      </p:sp>
      <p:sp>
        <p:nvSpPr>
          <p:cNvPr id="7" name="Slide Number Placeholder 6"/>
          <p:cNvSpPr>
            <a:spLocks noGrp="1"/>
          </p:cNvSpPr>
          <p:nvPr>
            <p:ph type="sldNum" sz="quarter" idx="11"/>
          </p:nvPr>
        </p:nvSpPr>
        <p:spPr/>
        <p:txBody>
          <a:bodyPr/>
          <a:lstStyle/>
          <a:p>
            <a:fld id="{E347D01F-1A12-4043-9E52-C5C412E1DD77}" type="slidenum">
              <a:rPr lang="en-US" smtClean="0"/>
              <a:pPr/>
              <a:t>‹#›</a:t>
            </a:fld>
            <a:endParaRPr lang="en-US"/>
          </a:p>
        </p:txBody>
      </p:sp>
    </p:spTree>
    <p:extLst>
      <p:ext uri="{BB962C8B-B14F-4D97-AF65-F5344CB8AC3E}">
        <p14:creationId xmlns:p14="http://schemas.microsoft.com/office/powerpoint/2010/main" val="251056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0"/>
          </p:nvPr>
        </p:nvSpPr>
        <p:spPr/>
        <p:txBody>
          <a:bodyPr/>
          <a:lstStyle/>
          <a:p>
            <a:r>
              <a:rPr lang="en-US"/>
              <a:t>VRF Systems: The Good, The Bad and The Ugly;  The Commissioning Perspective</a:t>
            </a:r>
            <a:endParaRPr lang="en-US" dirty="0"/>
          </a:p>
        </p:txBody>
      </p:sp>
      <p:sp>
        <p:nvSpPr>
          <p:cNvPr id="9" name="Slide Number Placeholder 8"/>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6323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0"/>
          </p:nvPr>
        </p:nvSpPr>
        <p:spPr/>
        <p:txBody>
          <a:bodyPr/>
          <a:lstStyle/>
          <a:p>
            <a:r>
              <a:rPr lang="en-US"/>
              <a:t>VRF Systems: The Good, The Bad and The Ugly;  The Commissioning Perspective</a:t>
            </a:r>
            <a:endParaRPr lang="en-US" dirty="0"/>
          </a:p>
        </p:txBody>
      </p:sp>
      <p:sp>
        <p:nvSpPr>
          <p:cNvPr id="5" name="Slide Number Placeholder 4"/>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3835072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VRF Systems: The Good, The Bad and The Ugly;  The Commissioning Perspective</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61994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losing Slide">
    <p:bg>
      <p:bgPr>
        <a:gradFill>
          <a:gsLst>
            <a:gs pos="48000">
              <a:schemeClr val="accent2"/>
            </a:gs>
            <a:gs pos="80000">
              <a:schemeClr val="accent6"/>
            </a:gs>
          </a:gsLst>
          <a:lin ang="5400000" scaled="0"/>
        </a:gra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719" y="0"/>
            <a:ext cx="7542563" cy="3200400"/>
          </a:xfrm>
          <a:prstGeom prst="rect">
            <a:avLst/>
          </a:prstGeom>
        </p:spPr>
      </p:pic>
      <p:sp>
        <p:nvSpPr>
          <p:cNvPr id="9" name="TextBox 8"/>
          <p:cNvSpPr txBox="1"/>
          <p:nvPr userDrawn="1"/>
        </p:nvSpPr>
        <p:spPr>
          <a:xfrm>
            <a:off x="2514600" y="4191000"/>
            <a:ext cx="6477000" cy="1569660"/>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Questions?</a:t>
            </a:r>
          </a:p>
          <a:p>
            <a:endParaRPr lang="en-US" sz="3600" b="1" dirty="0">
              <a:solidFill>
                <a:schemeClr val="bg1"/>
              </a:solidFill>
              <a:latin typeface="Arial" pitchFamily="34" charset="0"/>
              <a:ea typeface="ヒラギノ角ゴ Pro W3"/>
              <a:cs typeface="ヒラギノ角ゴ Pro W3"/>
            </a:endParaRPr>
          </a:p>
          <a:p>
            <a:r>
              <a:rPr lang="en-US" sz="2400" b="1" dirty="0">
                <a:solidFill>
                  <a:schemeClr val="bg1"/>
                </a:solidFill>
                <a:latin typeface="Arial" pitchFamily="34" charset="0"/>
                <a:ea typeface="ヒラギノ角ゴ Pro W3"/>
                <a:cs typeface="ヒラギノ角ゴ Pro W3"/>
              </a:rPr>
              <a:t>Thank you for participating!</a:t>
            </a:r>
            <a:endParaRPr lang="en-US" sz="2400" b="1" dirty="0"/>
          </a:p>
        </p:txBody>
      </p:sp>
      <p:sp>
        <p:nvSpPr>
          <p:cNvPr id="11" name="TextBox 10"/>
          <p:cNvSpPr txBox="1"/>
          <p:nvPr userDrawn="1"/>
        </p:nvSpPr>
        <p:spPr>
          <a:xfrm>
            <a:off x="2514600" y="5969913"/>
            <a:ext cx="6477000" cy="430887"/>
          </a:xfrm>
          <a:prstGeom prst="rect">
            <a:avLst/>
          </a:prstGeom>
          <a:noFill/>
        </p:spPr>
        <p:txBody>
          <a:bodyPr wrap="square" rtlCol="0">
            <a:spAutoFit/>
          </a:bodyPr>
          <a:lstStyle/>
          <a:p>
            <a:pPr marL="0" indent="0"/>
            <a:r>
              <a:rPr lang="en-US" sz="2200" b="1" dirty="0">
                <a:solidFill>
                  <a:schemeClr val="tx2"/>
                </a:solidFill>
                <a:latin typeface="Arial" pitchFamily="34" charset="0"/>
                <a:ea typeface="ヒラギノ角ゴ Pro W3"/>
                <a:cs typeface="ヒラギノ角ゴ Pro W3"/>
              </a:rPr>
              <a:t>Visit our</a:t>
            </a:r>
            <a:r>
              <a:rPr lang="en-US" sz="2200" b="1" baseline="0" dirty="0">
                <a:solidFill>
                  <a:schemeClr val="tx2"/>
                </a:solidFill>
                <a:latin typeface="Arial" pitchFamily="34" charset="0"/>
                <a:ea typeface="ヒラギノ角ゴ Pro W3"/>
                <a:cs typeface="ヒラギノ角ゴ Pro W3"/>
              </a:rPr>
              <a:t> website at www.FacilityDynamics.com</a:t>
            </a:r>
            <a:endParaRPr lang="en-US" sz="2200" b="1" dirty="0">
              <a:solidFill>
                <a:schemeClr val="tx2"/>
              </a:solidFill>
              <a:latin typeface="Arial" pitchFamily="34" charset="0"/>
              <a:ea typeface="ヒラギノ角ゴ Pro W3"/>
              <a:cs typeface="ヒラギノ角ゴ Pro W3"/>
            </a:endParaRPr>
          </a:p>
        </p:txBody>
      </p:sp>
    </p:spTree>
    <p:extLst>
      <p:ext uri="{BB962C8B-B14F-4D97-AF65-F5344CB8AC3E}">
        <p14:creationId xmlns:p14="http://schemas.microsoft.com/office/powerpoint/2010/main" val="348173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Closing Slide">
    <p:bg>
      <p:bgPr>
        <a:solidFill>
          <a:schemeClr val="tx1"/>
        </a:solidFill>
        <a:effectLst/>
      </p:bgPr>
    </p:bg>
    <p:spTree>
      <p:nvGrpSpPr>
        <p:cNvPr id="1" name=""/>
        <p:cNvGrpSpPr/>
        <p:nvPr/>
      </p:nvGrpSpPr>
      <p:grpSpPr>
        <a:xfrm>
          <a:off x="0" y="0"/>
          <a:ext cx="0" cy="0"/>
          <a:chOff x="0" y="0"/>
          <a:chExt cx="0" cy="0"/>
        </a:xfrm>
      </p:grpSpPr>
      <p:sp>
        <p:nvSpPr>
          <p:cNvPr id="9" name="TextBox 8"/>
          <p:cNvSpPr txBox="1"/>
          <p:nvPr userDrawn="1"/>
        </p:nvSpPr>
        <p:spPr>
          <a:xfrm>
            <a:off x="2514600" y="4191000"/>
            <a:ext cx="6477000" cy="1569660"/>
          </a:xfrm>
          <a:prstGeom prst="rect">
            <a:avLst/>
          </a:prstGeom>
          <a:noFill/>
        </p:spPr>
        <p:txBody>
          <a:bodyPr wrap="square" rtlCol="0">
            <a:spAutoFit/>
          </a:bodyPr>
          <a:lstStyle/>
          <a:p>
            <a:r>
              <a:rPr lang="en-US" sz="3600" b="1" dirty="0">
                <a:solidFill>
                  <a:schemeClr val="bg1"/>
                </a:solidFill>
                <a:latin typeface="Arial" pitchFamily="34" charset="0"/>
                <a:ea typeface="ヒラギノ角ゴ Pro W3"/>
                <a:cs typeface="ヒラギノ角ゴ Pro W3"/>
              </a:rPr>
              <a:t>Questions?</a:t>
            </a:r>
          </a:p>
          <a:p>
            <a:endParaRPr lang="en-US" sz="3600" b="1" dirty="0">
              <a:solidFill>
                <a:schemeClr val="bg1"/>
              </a:solidFill>
              <a:latin typeface="Arial" pitchFamily="34" charset="0"/>
              <a:ea typeface="ヒラギノ角ゴ Pro W3"/>
              <a:cs typeface="ヒラギノ角ゴ Pro W3"/>
            </a:endParaRPr>
          </a:p>
          <a:p>
            <a:r>
              <a:rPr lang="en-US" sz="2400" b="1" dirty="0">
                <a:solidFill>
                  <a:schemeClr val="bg1"/>
                </a:solidFill>
                <a:latin typeface="Arial" pitchFamily="34" charset="0"/>
                <a:ea typeface="ヒラギノ角ゴ Pro W3"/>
                <a:cs typeface="ヒラギノ角ゴ Pro W3"/>
              </a:rPr>
              <a:t>Thank you for participating!</a:t>
            </a:r>
            <a:endParaRPr lang="en-US" sz="2400" b="1" dirty="0"/>
          </a:p>
        </p:txBody>
      </p:sp>
      <p:sp>
        <p:nvSpPr>
          <p:cNvPr id="11" name="TextBox 10"/>
          <p:cNvSpPr txBox="1"/>
          <p:nvPr userDrawn="1"/>
        </p:nvSpPr>
        <p:spPr>
          <a:xfrm>
            <a:off x="2514600" y="5969913"/>
            <a:ext cx="6477000" cy="430887"/>
          </a:xfrm>
          <a:prstGeom prst="rect">
            <a:avLst/>
          </a:prstGeom>
          <a:noFill/>
        </p:spPr>
        <p:txBody>
          <a:bodyPr wrap="square" rtlCol="0">
            <a:spAutoFit/>
          </a:bodyPr>
          <a:lstStyle/>
          <a:p>
            <a:pPr marL="0" indent="0"/>
            <a:r>
              <a:rPr lang="en-US" sz="2200" b="1" dirty="0">
                <a:solidFill>
                  <a:schemeClr val="tx2"/>
                </a:solidFill>
                <a:latin typeface="Arial" pitchFamily="34" charset="0"/>
                <a:ea typeface="ヒラギノ角ゴ Pro W3"/>
                <a:cs typeface="ヒラギノ角ゴ Pro W3"/>
              </a:rPr>
              <a:t>Visit our</a:t>
            </a:r>
            <a:r>
              <a:rPr lang="en-US" sz="2200" b="1" baseline="0" dirty="0">
                <a:solidFill>
                  <a:schemeClr val="tx2"/>
                </a:solidFill>
                <a:latin typeface="Arial" pitchFamily="34" charset="0"/>
                <a:ea typeface="ヒラギノ角ゴ Pro W3"/>
                <a:cs typeface="ヒラギノ角ゴ Pro W3"/>
              </a:rPr>
              <a:t> website at www.FacilityDynamics.com</a:t>
            </a:r>
            <a:endParaRPr lang="en-US" sz="2200" b="1" dirty="0">
              <a:solidFill>
                <a:schemeClr val="tx2"/>
              </a:solidFill>
              <a:latin typeface="Arial" pitchFamily="34" charset="0"/>
              <a:ea typeface="ヒラギノ角ゴ Pro W3"/>
              <a:cs typeface="ヒラギノ角ゴ Pro W3"/>
            </a:endParaRPr>
          </a:p>
        </p:txBody>
      </p:sp>
      <p:grpSp>
        <p:nvGrpSpPr>
          <p:cNvPr id="5" name="Group 4"/>
          <p:cNvGrpSpPr/>
          <p:nvPr userDrawn="1"/>
        </p:nvGrpSpPr>
        <p:grpSpPr>
          <a:xfrm>
            <a:off x="820944" y="-215900"/>
            <a:ext cx="8096046" cy="3790904"/>
            <a:chOff x="820944" y="-355600"/>
            <a:chExt cx="8096046" cy="3790904"/>
          </a:xfrm>
        </p:grpSpPr>
        <p:sp>
          <p:nvSpPr>
            <p:cNvPr id="6" name="Rectangle 5"/>
            <p:cNvSpPr/>
            <p:nvPr/>
          </p:nvSpPr>
          <p:spPr>
            <a:xfrm>
              <a:off x="942975" y="1626871"/>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97280" y="1431926"/>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55456" y="826135"/>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81150" y="1036321"/>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902834" y="361952"/>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205099" y="1431926"/>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373740" y="545375"/>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684417" y="1623060"/>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p:nvPr/>
          </p:nvCxnSpPr>
          <p:spPr>
            <a:xfrm>
              <a:off x="96361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48907"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334199"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519491"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704783"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89007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075367"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260659"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444361"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629653"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81494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20944" y="213469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820944" y="231757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820944" y="250045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820944" y="2683339"/>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20944" y="2866219"/>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20944" y="3049099"/>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930058" y="1064566"/>
              <a:ext cx="7333661" cy="1991577"/>
              <a:chOff x="930058" y="1064566"/>
              <a:chExt cx="7333661" cy="1991577"/>
            </a:xfrm>
          </p:grpSpPr>
          <p:cxnSp>
            <p:nvCxnSpPr>
              <p:cNvPr id="36" name="Straight Connector 35"/>
              <p:cNvCxnSpPr/>
              <p:nvPr/>
            </p:nvCxnSpPr>
            <p:spPr>
              <a:xfrm>
                <a:off x="3331921" y="1875542"/>
                <a:ext cx="4931798" cy="0"/>
              </a:xfrm>
              <a:prstGeom prst="line">
                <a:avLst/>
              </a:prstGeom>
              <a:noFill/>
              <a:ln w="152400" cap="rnd">
                <a:gradFill flip="none" rotWithShape="1">
                  <a:gsLst>
                    <a:gs pos="0">
                      <a:schemeClr val="accent4"/>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37" name="Freeform 36"/>
              <p:cNvSpPr/>
              <p:nvPr/>
            </p:nvSpPr>
            <p:spPr>
              <a:xfrm>
                <a:off x="5886578" y="1786879"/>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5970742" y="1792882"/>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863096" y="1780833"/>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930593" y="1793979"/>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1584542" y="1875542"/>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930058" y="1064566"/>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284538" y="1828800"/>
                <a:ext cx="4779962" cy="12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5"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376488" y="-355600"/>
              <a:ext cx="6540502" cy="3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16451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terview Closing Slides">
    <p:bg>
      <p:bgPr>
        <a:blipFill dpi="0" rotWithShape="1">
          <a:blip r:embed="rId2">
            <a:alphaModFix amt="58000"/>
            <a:lum/>
          </a:blip>
          <a:srcRect/>
          <a:stretch>
            <a:fillRect l="-8000" r="-8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hasCustomPrompt="1"/>
          </p:nvPr>
        </p:nvSpPr>
        <p:spPr>
          <a:xfrm>
            <a:off x="239713" y="228600"/>
            <a:ext cx="7772400" cy="2066925"/>
          </a:xfrm>
        </p:spPr>
        <p:txBody>
          <a:bodyPr/>
          <a:lstStyle>
            <a:lvl1pPr>
              <a:defRPr b="0" i="0" cap="none" baseline="0">
                <a:solidFill>
                  <a:schemeClr val="tx1"/>
                </a:solidFill>
              </a:defRPr>
            </a:lvl1pPr>
          </a:lstStyle>
          <a:p>
            <a:r>
              <a:rPr lang="en-US" dirty="0"/>
              <a:t>Thank You For Inviting Us</a:t>
            </a:r>
          </a:p>
        </p:txBody>
      </p:sp>
      <p:pic>
        <p:nvPicPr>
          <p:cNvPr id="7" name="Picture 6"/>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24600" y="5541168"/>
            <a:ext cx="2415548" cy="915988"/>
          </a:xfrm>
          <a:prstGeom prst="rect">
            <a:avLst/>
          </a:prstGeom>
        </p:spPr>
      </p:pic>
    </p:spTree>
    <p:extLst>
      <p:ext uri="{BB962C8B-B14F-4D97-AF65-F5344CB8AC3E}">
        <p14:creationId xmlns:p14="http://schemas.microsoft.com/office/powerpoint/2010/main" val="51060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 y="-12915"/>
            <a:ext cx="9141292" cy="6858000"/>
          </a:xfrm>
          <a:prstGeom prst="rect">
            <a:avLst/>
          </a:prstGeom>
        </p:spPr>
      </p:pic>
      <p:sp>
        <p:nvSpPr>
          <p:cNvPr id="5" name="Slide Number Placeholder 5"/>
          <p:cNvSpPr>
            <a:spLocks noGrp="1"/>
          </p:cNvSpPr>
          <p:nvPr>
            <p:ph type="sldNum" sz="quarter" idx="4"/>
          </p:nvPr>
        </p:nvSpPr>
        <p:spPr>
          <a:xfrm>
            <a:off x="8372377" y="6237817"/>
            <a:ext cx="504923" cy="365125"/>
          </a:xfrm>
          <a:prstGeom prst="rect">
            <a:avLst/>
          </a:prstGeom>
        </p:spPr>
        <p:txBody>
          <a:bodyPr vert="horz" lIns="91440" tIns="45720" rIns="91440" bIns="45720" rtlCol="0" anchor="ctr"/>
          <a:lstStyle>
            <a:lvl1pPr algn="r">
              <a:defRPr sz="900">
                <a:solidFill>
                  <a:schemeClr val="accent1">
                    <a:lumMod val="50000"/>
                  </a:schemeClr>
                </a:solidFill>
              </a:defRPr>
            </a:lvl1pPr>
          </a:lstStyle>
          <a:p>
            <a:fld id="{67993FD1-4530-4BF3-9DBA-F507054D5416}" type="slidenum">
              <a:rPr lang="en-US" smtClean="0"/>
              <a:pPr/>
              <a:t>‹#›</a:t>
            </a:fld>
            <a:endParaRPr lang="en-US" dirty="0"/>
          </a:p>
        </p:txBody>
      </p:sp>
    </p:spTree>
    <p:extLst>
      <p:ext uri="{BB962C8B-B14F-4D97-AF65-F5344CB8AC3E}">
        <p14:creationId xmlns:p14="http://schemas.microsoft.com/office/powerpoint/2010/main" val="5355914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 y="-12915"/>
            <a:ext cx="9141292" cy="6858000"/>
          </a:xfrm>
          <a:prstGeom prst="rect">
            <a:avLst/>
          </a:prstGeom>
        </p:spPr>
      </p:pic>
      <p:sp>
        <p:nvSpPr>
          <p:cNvPr id="2" name="Title 1"/>
          <p:cNvSpPr>
            <a:spLocks noGrp="1"/>
          </p:cNvSpPr>
          <p:nvPr>
            <p:ph type="title"/>
          </p:nvPr>
        </p:nvSpPr>
        <p:spPr>
          <a:xfrm>
            <a:off x="346435" y="365126"/>
            <a:ext cx="8168915" cy="737810"/>
          </a:xfrm>
        </p:spPr>
        <p:txBody>
          <a:bodyPr/>
          <a:lstStyle/>
          <a:p>
            <a:r>
              <a:rPr lang="en-US" dirty="0"/>
              <a:t>Click to edit Master title style</a:t>
            </a:r>
          </a:p>
        </p:txBody>
      </p:sp>
      <p:sp>
        <p:nvSpPr>
          <p:cNvPr id="5" name="Slide Number Placeholder 5"/>
          <p:cNvSpPr>
            <a:spLocks noGrp="1"/>
          </p:cNvSpPr>
          <p:nvPr>
            <p:ph type="sldNum" sz="quarter" idx="4"/>
          </p:nvPr>
        </p:nvSpPr>
        <p:spPr>
          <a:xfrm>
            <a:off x="8372377" y="6237817"/>
            <a:ext cx="504923" cy="365125"/>
          </a:xfrm>
          <a:prstGeom prst="rect">
            <a:avLst/>
          </a:prstGeom>
        </p:spPr>
        <p:txBody>
          <a:bodyPr vert="horz" lIns="91440" tIns="45720" rIns="91440" bIns="45720" rtlCol="0" anchor="ctr"/>
          <a:lstStyle>
            <a:lvl1pPr algn="r">
              <a:defRPr sz="900">
                <a:solidFill>
                  <a:schemeClr val="accent1">
                    <a:lumMod val="50000"/>
                  </a:schemeClr>
                </a:solidFill>
              </a:defRPr>
            </a:lvl1pPr>
          </a:lstStyle>
          <a:p>
            <a:fld id="{67993FD1-4530-4BF3-9DBA-F507054D5416}" type="slidenum">
              <a:rPr lang="en-US" smtClean="0"/>
              <a:pPr/>
              <a:t>‹#›</a:t>
            </a:fld>
            <a:endParaRPr lang="en-US" dirty="0"/>
          </a:p>
        </p:txBody>
      </p:sp>
    </p:spTree>
    <p:extLst>
      <p:ext uri="{BB962C8B-B14F-4D97-AF65-F5344CB8AC3E}">
        <p14:creationId xmlns:p14="http://schemas.microsoft.com/office/powerpoint/2010/main" val="3665826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DE Logo Title Slide -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248" y="3770376"/>
            <a:ext cx="7772400" cy="801624"/>
          </a:xfrm>
        </p:spPr>
        <p:txBody>
          <a:bodyPr>
            <a:noAutofit/>
          </a:bodyPr>
          <a:lstStyle>
            <a:lvl1pPr>
              <a:defRPr sz="5300" b="1" baseline="0">
                <a:solidFill>
                  <a:schemeClr val="accent2"/>
                </a:solidFill>
              </a:defRPr>
            </a:lvl1pPr>
          </a:lstStyle>
          <a:p>
            <a:r>
              <a:rPr lang="en-US" dirty="0"/>
              <a:t>Click to edit Title</a:t>
            </a:r>
          </a:p>
        </p:txBody>
      </p:sp>
      <p:sp>
        <p:nvSpPr>
          <p:cNvPr id="8" name="Text Placeholder 7"/>
          <p:cNvSpPr>
            <a:spLocks noGrp="1"/>
          </p:cNvSpPr>
          <p:nvPr>
            <p:ph type="body" sz="quarter" idx="10" hasCustomPrompt="1"/>
          </p:nvPr>
        </p:nvSpPr>
        <p:spPr>
          <a:xfrm>
            <a:off x="838200" y="4572000"/>
            <a:ext cx="7772400" cy="685800"/>
          </a:xfrm>
        </p:spPr>
        <p:txBody>
          <a:bodyPr>
            <a:normAutofit/>
          </a:bodyPr>
          <a:lstStyle>
            <a:lvl1pPr>
              <a:defRPr sz="3300" b="0" baseline="0">
                <a:solidFill>
                  <a:schemeClr val="bg1"/>
                </a:solidFill>
              </a:defRPr>
            </a:lvl1pPr>
          </a:lstStyle>
          <a:p>
            <a:pPr lvl="0"/>
            <a:r>
              <a:rPr lang="en-US" dirty="0"/>
              <a:t>Click to edit Subtitle</a:t>
            </a:r>
          </a:p>
        </p:txBody>
      </p:sp>
      <p:sp>
        <p:nvSpPr>
          <p:cNvPr id="12" name="TextBox 11"/>
          <p:cNvSpPr txBox="1"/>
          <p:nvPr/>
        </p:nvSpPr>
        <p:spPr>
          <a:xfrm>
            <a:off x="4023360" y="5307568"/>
            <a:ext cx="2057400" cy="369332"/>
          </a:xfrm>
          <a:prstGeom prst="rect">
            <a:avLst/>
          </a:prstGeom>
          <a:noFill/>
        </p:spPr>
        <p:txBody>
          <a:bodyPr wrap="square" rtlCol="0">
            <a:spAutoFit/>
          </a:bodyPr>
          <a:lstStyle/>
          <a:p>
            <a:r>
              <a:rPr lang="en-US" b="1" dirty="0">
                <a:solidFill>
                  <a:schemeClr val="bg1"/>
                </a:solidFill>
                <a:latin typeface="Arial" pitchFamily="34" charset="0"/>
                <a:cs typeface="Arial" pitchFamily="34" charset="0"/>
              </a:rPr>
              <a:t>Presented By:</a:t>
            </a:r>
          </a:p>
        </p:txBody>
      </p:sp>
      <p:sp>
        <p:nvSpPr>
          <p:cNvPr id="14" name="Text Placeholder 13"/>
          <p:cNvSpPr>
            <a:spLocks noGrp="1"/>
          </p:cNvSpPr>
          <p:nvPr>
            <p:ph type="body" sz="quarter" idx="12" hasCustomPrompt="1"/>
          </p:nvPr>
        </p:nvSpPr>
        <p:spPr>
          <a:xfrm>
            <a:off x="4023360" y="5711190"/>
            <a:ext cx="5069713" cy="365760"/>
          </a:xfrm>
        </p:spPr>
        <p:txBody>
          <a:bodyPr>
            <a:noAutofit/>
          </a:bodyPr>
          <a:lstStyle>
            <a:lvl1pPr>
              <a:defRPr sz="1800" baseline="0">
                <a:solidFill>
                  <a:schemeClr val="bg1"/>
                </a:solidFill>
              </a:defRPr>
            </a:lvl1pPr>
          </a:lstStyle>
          <a:p>
            <a:pPr lvl="0"/>
            <a:r>
              <a:rPr lang="en-US" dirty="0"/>
              <a:t>Click to edit Presenter Name</a:t>
            </a:r>
          </a:p>
        </p:txBody>
      </p:sp>
      <p:sp>
        <p:nvSpPr>
          <p:cNvPr id="15" name="Text Placeholder 13"/>
          <p:cNvSpPr>
            <a:spLocks noGrp="1"/>
          </p:cNvSpPr>
          <p:nvPr>
            <p:ph type="body" sz="quarter" idx="13" hasCustomPrompt="1"/>
          </p:nvPr>
        </p:nvSpPr>
        <p:spPr>
          <a:xfrm>
            <a:off x="4023360" y="6111240"/>
            <a:ext cx="5069713" cy="365760"/>
          </a:xfrm>
        </p:spPr>
        <p:txBody>
          <a:bodyPr>
            <a:noAutofit/>
          </a:bodyPr>
          <a:lstStyle>
            <a:lvl1pPr>
              <a:defRPr sz="1800" baseline="0">
                <a:solidFill>
                  <a:schemeClr val="bg1"/>
                </a:solidFill>
              </a:defRPr>
            </a:lvl1pPr>
          </a:lstStyle>
          <a:p>
            <a:pPr lvl="0"/>
            <a:r>
              <a:rPr lang="en-US" dirty="0"/>
              <a:t>Click to edit Presenter Title</a:t>
            </a:r>
          </a:p>
        </p:txBody>
      </p:sp>
      <p:sp>
        <p:nvSpPr>
          <p:cNvPr id="17" name="Text Placeholder 13"/>
          <p:cNvSpPr>
            <a:spLocks noGrp="1"/>
          </p:cNvSpPr>
          <p:nvPr>
            <p:ph type="body" sz="quarter" idx="15" hasCustomPrompt="1"/>
          </p:nvPr>
        </p:nvSpPr>
        <p:spPr>
          <a:xfrm>
            <a:off x="4023360" y="6492240"/>
            <a:ext cx="5069713" cy="365760"/>
          </a:xfrm>
        </p:spPr>
        <p:txBody>
          <a:bodyPr>
            <a:noAutofit/>
          </a:bodyPr>
          <a:lstStyle>
            <a:lvl1pPr>
              <a:defRPr sz="1800" baseline="0">
                <a:solidFill>
                  <a:schemeClr val="bg1"/>
                </a:solidFill>
              </a:defRPr>
            </a:lvl1pPr>
          </a:lstStyle>
          <a:p>
            <a:pPr lvl="0"/>
            <a:r>
              <a:rPr lang="en-US" dirty="0"/>
              <a:t>Click to edit Presentation Date</a:t>
            </a:r>
          </a:p>
        </p:txBody>
      </p:sp>
      <p:grpSp>
        <p:nvGrpSpPr>
          <p:cNvPr id="49" name="Group 48"/>
          <p:cNvGrpSpPr/>
          <p:nvPr userDrawn="1"/>
        </p:nvGrpSpPr>
        <p:grpSpPr>
          <a:xfrm>
            <a:off x="820944" y="-215900"/>
            <a:ext cx="8096046" cy="3790904"/>
            <a:chOff x="820944" y="-355600"/>
            <a:chExt cx="8096046" cy="3790904"/>
          </a:xfrm>
        </p:grpSpPr>
        <p:sp>
          <p:nvSpPr>
            <p:cNvPr id="50" name="Rectangle 49"/>
            <p:cNvSpPr/>
            <p:nvPr/>
          </p:nvSpPr>
          <p:spPr>
            <a:xfrm>
              <a:off x="942975" y="1626871"/>
              <a:ext cx="154305" cy="36703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1097280" y="1431926"/>
              <a:ext cx="158176"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1255456" y="826135"/>
              <a:ext cx="325694" cy="11677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1581150" y="1036321"/>
              <a:ext cx="321684" cy="95758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1902834" y="361952"/>
              <a:ext cx="310776" cy="163194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205099" y="1431926"/>
              <a:ext cx="171389" cy="561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2373740" y="545375"/>
              <a:ext cx="310677" cy="14485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2684417" y="1623060"/>
              <a:ext cx="154305" cy="37084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p:nvPr/>
          </p:nvCxnSpPr>
          <p:spPr>
            <a:xfrm>
              <a:off x="96361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148907"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334199"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1519491"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704783"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89007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075367"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260659"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444361"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629653"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814945" y="1993900"/>
              <a:ext cx="0" cy="1190625"/>
            </a:xfrm>
            <a:prstGeom prst="line">
              <a:avLst/>
            </a:prstGeom>
            <a:ln w="41275" cap="sq">
              <a:gradFill flip="none" rotWithShape="1">
                <a:gsLst>
                  <a:gs pos="65000">
                    <a:srgbClr val="D3D3D3"/>
                  </a:gs>
                  <a:gs pos="0">
                    <a:schemeClr val="bg1">
                      <a:lumMod val="65000"/>
                    </a:schemeClr>
                  </a:gs>
                  <a:gs pos="100000">
                    <a:schemeClr val="tx1"/>
                  </a:gs>
                </a:gsLst>
                <a:lin ang="5400000" scaled="1"/>
                <a:tileRect/>
              </a:gra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820944" y="213469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820944" y="231757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820944" y="2500459"/>
              <a:ext cx="2127462" cy="0"/>
            </a:xfrm>
            <a:prstGeom prst="line">
              <a:avLst/>
            </a:prstGeom>
            <a:ln w="41275"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820944" y="2683339"/>
              <a:ext cx="2127462" cy="0"/>
            </a:xfrm>
            <a:prstGeom prst="line">
              <a:avLst/>
            </a:prstGeom>
            <a:ln w="41275" cap="sq">
              <a:solidFill>
                <a:schemeClr val="bg1">
                  <a:lumMod val="75000"/>
                  <a:alpha val="6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820944" y="2866219"/>
              <a:ext cx="2127462" cy="0"/>
            </a:xfrm>
            <a:prstGeom prst="line">
              <a:avLst/>
            </a:prstGeom>
            <a:ln w="41275" cap="sq">
              <a:solidFill>
                <a:schemeClr val="bg1">
                  <a:lumMod val="7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820944" y="3049099"/>
              <a:ext cx="2127462" cy="0"/>
            </a:xfrm>
            <a:prstGeom prst="line">
              <a:avLst/>
            </a:prstGeom>
            <a:ln w="41275" cap="sq">
              <a:solidFill>
                <a:schemeClr val="bg1">
                  <a:lumMod val="75000"/>
                  <a:alpha val="20000"/>
                </a:schemeClr>
              </a:solidFill>
            </a:ln>
          </p:spPr>
          <p:style>
            <a:lnRef idx="1">
              <a:schemeClr val="accent1"/>
            </a:lnRef>
            <a:fillRef idx="0">
              <a:schemeClr val="accent1"/>
            </a:fillRef>
            <a:effectRef idx="0">
              <a:schemeClr val="accent1"/>
            </a:effectRef>
            <a:fontRef idx="minor">
              <a:schemeClr val="tx1"/>
            </a:fontRef>
          </p:style>
        </p:cxnSp>
        <p:grpSp>
          <p:nvGrpSpPr>
            <p:cNvPr id="75" name="Group 74"/>
            <p:cNvGrpSpPr/>
            <p:nvPr/>
          </p:nvGrpSpPr>
          <p:grpSpPr>
            <a:xfrm>
              <a:off x="930058" y="1064566"/>
              <a:ext cx="7333661" cy="1991577"/>
              <a:chOff x="930058" y="1064566"/>
              <a:chExt cx="7333661" cy="1991577"/>
            </a:xfrm>
          </p:grpSpPr>
          <p:cxnSp>
            <p:nvCxnSpPr>
              <p:cNvPr id="77" name="Straight Connector 76"/>
              <p:cNvCxnSpPr/>
              <p:nvPr/>
            </p:nvCxnSpPr>
            <p:spPr>
              <a:xfrm>
                <a:off x="3331921" y="1875542"/>
                <a:ext cx="4931798" cy="0"/>
              </a:xfrm>
              <a:prstGeom prst="line">
                <a:avLst/>
              </a:prstGeom>
              <a:noFill/>
              <a:ln w="152400" cap="rnd">
                <a:gradFill flip="none" rotWithShape="1">
                  <a:gsLst>
                    <a:gs pos="0">
                      <a:schemeClr val="accent4"/>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78" name="Freeform 77"/>
              <p:cNvSpPr/>
              <p:nvPr/>
            </p:nvSpPr>
            <p:spPr>
              <a:xfrm>
                <a:off x="5886578" y="1786879"/>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78"/>
              <p:cNvSpPr/>
              <p:nvPr/>
            </p:nvSpPr>
            <p:spPr>
              <a:xfrm>
                <a:off x="5970742" y="1792882"/>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4863096" y="1780833"/>
                <a:ext cx="131163" cy="188644"/>
              </a:xfrm>
              <a:custGeom>
                <a:avLst/>
                <a:gdLst>
                  <a:gd name="connsiteX0" fmla="*/ 130723 w 130723"/>
                  <a:gd name="connsiteY0" fmla="*/ 0 h 188644"/>
                  <a:gd name="connsiteX1" fmla="*/ 107142 w 130723"/>
                  <a:gd name="connsiteY1" fmla="*/ 55021 h 188644"/>
                  <a:gd name="connsiteX2" fmla="*/ 86182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36401 w 130723"/>
                  <a:gd name="connsiteY3" fmla="*/ 31441 h 188644"/>
                  <a:gd name="connsiteX4" fmla="*/ 4960 w 130723"/>
                  <a:gd name="connsiteY4" fmla="*/ 70742 h 188644"/>
                  <a:gd name="connsiteX5" fmla="*/ 4960 w 130723"/>
                  <a:gd name="connsiteY5" fmla="*/ 125763 h 188644"/>
                  <a:gd name="connsiteX6" fmla="*/ 52121 w 130723"/>
                  <a:gd name="connsiteY6" fmla="*/ 188644 h 188644"/>
                  <a:gd name="connsiteX0" fmla="*/ 130723 w 130723"/>
                  <a:gd name="connsiteY0" fmla="*/ 0 h 188644"/>
                  <a:gd name="connsiteX1" fmla="*/ 107142 w 130723"/>
                  <a:gd name="connsiteY1" fmla="*/ 55021 h 188644"/>
                  <a:gd name="connsiteX2" fmla="*/ 76657 w 130723"/>
                  <a:gd name="connsiteY2" fmla="*/ 36681 h 188644"/>
                  <a:gd name="connsiteX3" fmla="*/ 4960 w 130723"/>
                  <a:gd name="connsiteY3" fmla="*/ 70742 h 188644"/>
                  <a:gd name="connsiteX4" fmla="*/ 4960 w 130723"/>
                  <a:gd name="connsiteY4" fmla="*/ 125763 h 188644"/>
                  <a:gd name="connsiteX5" fmla="*/ 52121 w 130723"/>
                  <a:gd name="connsiteY5" fmla="*/ 188644 h 188644"/>
                  <a:gd name="connsiteX0" fmla="*/ 132203 w 132203"/>
                  <a:gd name="connsiteY0" fmla="*/ 0 h 188644"/>
                  <a:gd name="connsiteX1" fmla="*/ 108622 w 132203"/>
                  <a:gd name="connsiteY1" fmla="*/ 55021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2191 w 132203"/>
                  <a:gd name="connsiteY1" fmla="*/ 32396 h 188644"/>
                  <a:gd name="connsiteX2" fmla="*/ 108622 w 132203"/>
                  <a:gd name="connsiteY2" fmla="*/ 45430 h 188644"/>
                  <a:gd name="connsiteX3" fmla="*/ 62150 w 132203"/>
                  <a:gd name="connsiteY3" fmla="*/ 49470 h 188644"/>
                  <a:gd name="connsiteX4" fmla="*/ 6440 w 132203"/>
                  <a:gd name="connsiteY4" fmla="*/ 70742 h 188644"/>
                  <a:gd name="connsiteX5" fmla="*/ 6440 w 132203"/>
                  <a:gd name="connsiteY5" fmla="*/ 125763 h 188644"/>
                  <a:gd name="connsiteX6" fmla="*/ 53601 w 132203"/>
                  <a:gd name="connsiteY6" fmla="*/ 188644 h 188644"/>
                  <a:gd name="connsiteX0" fmla="*/ 132203 w 132203"/>
                  <a:gd name="connsiteY0" fmla="*/ 0 h 188644"/>
                  <a:gd name="connsiteX1" fmla="*/ 108622 w 132203"/>
                  <a:gd name="connsiteY1" fmla="*/ 45430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2203 w 132203"/>
                  <a:gd name="connsiteY0" fmla="*/ 0 h 188644"/>
                  <a:gd name="connsiteX1" fmla="*/ 94335 w 132203"/>
                  <a:gd name="connsiteY1" fmla="*/ 43049 h 188644"/>
                  <a:gd name="connsiteX2" fmla="*/ 62150 w 132203"/>
                  <a:gd name="connsiteY2" fmla="*/ 49470 h 188644"/>
                  <a:gd name="connsiteX3" fmla="*/ 6440 w 132203"/>
                  <a:gd name="connsiteY3" fmla="*/ 70742 h 188644"/>
                  <a:gd name="connsiteX4" fmla="*/ 6440 w 132203"/>
                  <a:gd name="connsiteY4" fmla="*/ 125763 h 188644"/>
                  <a:gd name="connsiteX5" fmla="*/ 53601 w 132203"/>
                  <a:gd name="connsiteY5" fmla="*/ 188644 h 188644"/>
                  <a:gd name="connsiteX0" fmla="*/ 131163 w 131163"/>
                  <a:gd name="connsiteY0" fmla="*/ 0 h 188644"/>
                  <a:gd name="connsiteX1" fmla="*/ 93295 w 131163"/>
                  <a:gd name="connsiteY1" fmla="*/ 43049 h 188644"/>
                  <a:gd name="connsiteX2" fmla="*/ 44441 w 131163"/>
                  <a:gd name="connsiteY2" fmla="*/ 54232 h 188644"/>
                  <a:gd name="connsiteX3" fmla="*/ 5400 w 131163"/>
                  <a:gd name="connsiteY3" fmla="*/ 70742 h 188644"/>
                  <a:gd name="connsiteX4" fmla="*/ 5400 w 131163"/>
                  <a:gd name="connsiteY4" fmla="*/ 125763 h 188644"/>
                  <a:gd name="connsiteX5" fmla="*/ 52561 w 131163"/>
                  <a:gd name="connsiteY5" fmla="*/ 188644 h 188644"/>
                  <a:gd name="connsiteX0" fmla="*/ 131163 w 131163"/>
                  <a:gd name="connsiteY0" fmla="*/ 0 h 188644"/>
                  <a:gd name="connsiteX1" fmla="*/ 93295 w 131163"/>
                  <a:gd name="connsiteY1" fmla="*/ 43049 h 188644"/>
                  <a:gd name="connsiteX2" fmla="*/ 5400 w 131163"/>
                  <a:gd name="connsiteY2" fmla="*/ 70742 h 188644"/>
                  <a:gd name="connsiteX3" fmla="*/ 5400 w 131163"/>
                  <a:gd name="connsiteY3" fmla="*/ 125763 h 188644"/>
                  <a:gd name="connsiteX4" fmla="*/ 52561 w 131163"/>
                  <a:gd name="connsiteY4" fmla="*/ 188644 h 18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163" h="188644">
                    <a:moveTo>
                      <a:pt x="131163" y="0"/>
                    </a:moveTo>
                    <a:cubicBezTo>
                      <a:pt x="126250" y="9465"/>
                      <a:pt x="114255" y="31259"/>
                      <a:pt x="93295" y="43049"/>
                    </a:cubicBezTo>
                    <a:cubicBezTo>
                      <a:pt x="72335" y="54839"/>
                      <a:pt x="20049" y="56956"/>
                      <a:pt x="5400" y="70742"/>
                    </a:cubicBezTo>
                    <a:cubicBezTo>
                      <a:pt x="-1107" y="82664"/>
                      <a:pt x="-2460" y="106113"/>
                      <a:pt x="5400" y="125763"/>
                    </a:cubicBezTo>
                    <a:cubicBezTo>
                      <a:pt x="13260" y="145413"/>
                      <a:pt x="34657" y="166374"/>
                      <a:pt x="52561" y="188644"/>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4930593" y="1793979"/>
                <a:ext cx="105508" cy="169452"/>
              </a:xfrm>
              <a:custGeom>
                <a:avLst/>
                <a:gdLst>
                  <a:gd name="connsiteX0" fmla="*/ 105508 w 105508"/>
                  <a:gd name="connsiteY0" fmla="*/ 0 h 169452"/>
                  <a:gd name="connsiteX1" fmla="*/ 76733 w 105508"/>
                  <a:gd name="connsiteY1" fmla="*/ 92719 h 169452"/>
                  <a:gd name="connsiteX2" fmla="*/ 38367 w 105508"/>
                  <a:gd name="connsiteY2" fmla="*/ 134283 h 169452"/>
                  <a:gd name="connsiteX3" fmla="*/ 0 w 105508"/>
                  <a:gd name="connsiteY3" fmla="*/ 169452 h 169452"/>
                </a:gdLst>
                <a:ahLst/>
                <a:cxnLst>
                  <a:cxn ang="0">
                    <a:pos x="connsiteX0" y="connsiteY0"/>
                  </a:cxn>
                  <a:cxn ang="0">
                    <a:pos x="connsiteX1" y="connsiteY1"/>
                  </a:cxn>
                  <a:cxn ang="0">
                    <a:pos x="connsiteX2" y="connsiteY2"/>
                  </a:cxn>
                  <a:cxn ang="0">
                    <a:pos x="connsiteX3" y="connsiteY3"/>
                  </a:cxn>
                </a:cxnLst>
                <a:rect l="l" t="t" r="r" b="b"/>
                <a:pathLst>
                  <a:path w="105508" h="169452">
                    <a:moveTo>
                      <a:pt x="105508" y="0"/>
                    </a:moveTo>
                    <a:cubicBezTo>
                      <a:pt x="96715" y="35169"/>
                      <a:pt x="87923" y="70339"/>
                      <a:pt x="76733" y="92719"/>
                    </a:cubicBezTo>
                    <a:cubicBezTo>
                      <a:pt x="65543" y="115099"/>
                      <a:pt x="51156" y="121494"/>
                      <a:pt x="38367" y="134283"/>
                    </a:cubicBezTo>
                    <a:cubicBezTo>
                      <a:pt x="25578" y="147072"/>
                      <a:pt x="12789" y="158262"/>
                      <a:pt x="0" y="169452"/>
                    </a:cubicBez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1584542" y="1875542"/>
                <a:ext cx="1252603" cy="1067309"/>
              </a:xfrm>
              <a:custGeom>
                <a:avLst/>
                <a:gdLst>
                  <a:gd name="connsiteX0" fmla="*/ 0 w 1233814"/>
                  <a:gd name="connsiteY0" fmla="*/ 91044 h 1067309"/>
                  <a:gd name="connsiteX1" fmla="*/ 93946 w 1233814"/>
                  <a:gd name="connsiteY1" fmla="*/ 31546 h 1067309"/>
                  <a:gd name="connsiteX2" fmla="*/ 197285 w 1233814"/>
                  <a:gd name="connsiteY2" fmla="*/ 231 h 1067309"/>
                  <a:gd name="connsiteX3" fmla="*/ 275573 w 1233814"/>
                  <a:gd name="connsiteY3" fmla="*/ 22151 h 1067309"/>
                  <a:gd name="connsiteX4" fmla="*/ 350729 w 1233814"/>
                  <a:gd name="connsiteY4" fmla="*/ 103570 h 1067309"/>
                  <a:gd name="connsiteX5" fmla="*/ 403965 w 1233814"/>
                  <a:gd name="connsiteY5" fmla="*/ 300855 h 1067309"/>
                  <a:gd name="connsiteX6" fmla="*/ 510436 w 1233814"/>
                  <a:gd name="connsiteY6" fmla="*/ 795633 h 1067309"/>
                  <a:gd name="connsiteX7" fmla="*/ 616907 w 1233814"/>
                  <a:gd name="connsiteY7" fmla="*/ 970998 h 1067309"/>
                  <a:gd name="connsiteX8" fmla="*/ 729642 w 1233814"/>
                  <a:gd name="connsiteY8" fmla="*/ 1052417 h 1067309"/>
                  <a:gd name="connsiteX9" fmla="*/ 879954 w 1233814"/>
                  <a:gd name="connsiteY9" fmla="*/ 1055548 h 1067309"/>
                  <a:gd name="connsiteX10" fmla="*/ 1002083 w 1233814"/>
                  <a:gd name="connsiteY10" fmla="*/ 930288 h 1067309"/>
                  <a:gd name="connsiteX11" fmla="*/ 1102291 w 1233814"/>
                  <a:gd name="connsiteY11" fmla="*/ 660979 h 1067309"/>
                  <a:gd name="connsiteX12" fmla="*/ 1164921 w 1233814"/>
                  <a:gd name="connsiteY12" fmla="*/ 407326 h 1067309"/>
                  <a:gd name="connsiteX13" fmla="*/ 1233814 w 1233814"/>
                  <a:gd name="connsiteY13" fmla="*/ 188121 h 1067309"/>
                  <a:gd name="connsiteX0" fmla="*/ 0 w 1221288"/>
                  <a:gd name="connsiteY0" fmla="*/ 106701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16095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21288"/>
                  <a:gd name="connsiteY0" fmla="*/ 125489 h 1067309"/>
                  <a:gd name="connsiteX1" fmla="*/ 81420 w 1221288"/>
                  <a:gd name="connsiteY1" fmla="*/ 31546 h 1067309"/>
                  <a:gd name="connsiteX2" fmla="*/ 184759 w 1221288"/>
                  <a:gd name="connsiteY2" fmla="*/ 231 h 1067309"/>
                  <a:gd name="connsiteX3" fmla="*/ 263047 w 1221288"/>
                  <a:gd name="connsiteY3" fmla="*/ 22151 h 1067309"/>
                  <a:gd name="connsiteX4" fmla="*/ 338203 w 1221288"/>
                  <a:gd name="connsiteY4" fmla="*/ 103570 h 1067309"/>
                  <a:gd name="connsiteX5" fmla="*/ 391439 w 1221288"/>
                  <a:gd name="connsiteY5" fmla="*/ 300855 h 1067309"/>
                  <a:gd name="connsiteX6" fmla="*/ 497910 w 1221288"/>
                  <a:gd name="connsiteY6" fmla="*/ 795633 h 1067309"/>
                  <a:gd name="connsiteX7" fmla="*/ 604381 w 1221288"/>
                  <a:gd name="connsiteY7" fmla="*/ 970998 h 1067309"/>
                  <a:gd name="connsiteX8" fmla="*/ 717116 w 1221288"/>
                  <a:gd name="connsiteY8" fmla="*/ 1052417 h 1067309"/>
                  <a:gd name="connsiteX9" fmla="*/ 867428 w 1221288"/>
                  <a:gd name="connsiteY9" fmla="*/ 1055548 h 1067309"/>
                  <a:gd name="connsiteX10" fmla="*/ 989557 w 1221288"/>
                  <a:gd name="connsiteY10" fmla="*/ 930288 h 1067309"/>
                  <a:gd name="connsiteX11" fmla="*/ 1089765 w 1221288"/>
                  <a:gd name="connsiteY11" fmla="*/ 660979 h 1067309"/>
                  <a:gd name="connsiteX12" fmla="*/ 1152395 w 1221288"/>
                  <a:gd name="connsiteY12" fmla="*/ 407326 h 1067309"/>
                  <a:gd name="connsiteX13" fmla="*/ 1221288 w 1221288"/>
                  <a:gd name="connsiteY13" fmla="*/ 188121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9471"/>
                  <a:gd name="connsiteY0" fmla="*/ 125489 h 1067309"/>
                  <a:gd name="connsiteX1" fmla="*/ 81420 w 1249471"/>
                  <a:gd name="connsiteY1" fmla="*/ 31546 h 1067309"/>
                  <a:gd name="connsiteX2" fmla="*/ 184759 w 1249471"/>
                  <a:gd name="connsiteY2" fmla="*/ 231 h 1067309"/>
                  <a:gd name="connsiteX3" fmla="*/ 263047 w 1249471"/>
                  <a:gd name="connsiteY3" fmla="*/ 22151 h 1067309"/>
                  <a:gd name="connsiteX4" fmla="*/ 338203 w 1249471"/>
                  <a:gd name="connsiteY4" fmla="*/ 103570 h 1067309"/>
                  <a:gd name="connsiteX5" fmla="*/ 391439 w 1249471"/>
                  <a:gd name="connsiteY5" fmla="*/ 300855 h 1067309"/>
                  <a:gd name="connsiteX6" fmla="*/ 497910 w 1249471"/>
                  <a:gd name="connsiteY6" fmla="*/ 795633 h 1067309"/>
                  <a:gd name="connsiteX7" fmla="*/ 604381 w 1249471"/>
                  <a:gd name="connsiteY7" fmla="*/ 970998 h 1067309"/>
                  <a:gd name="connsiteX8" fmla="*/ 717116 w 1249471"/>
                  <a:gd name="connsiteY8" fmla="*/ 1052417 h 1067309"/>
                  <a:gd name="connsiteX9" fmla="*/ 867428 w 1249471"/>
                  <a:gd name="connsiteY9" fmla="*/ 1055548 h 1067309"/>
                  <a:gd name="connsiteX10" fmla="*/ 989557 w 1249471"/>
                  <a:gd name="connsiteY10" fmla="*/ 930288 h 1067309"/>
                  <a:gd name="connsiteX11" fmla="*/ 1089765 w 1249471"/>
                  <a:gd name="connsiteY11" fmla="*/ 660979 h 1067309"/>
                  <a:gd name="connsiteX12" fmla="*/ 1152395 w 1249471"/>
                  <a:gd name="connsiteY12" fmla="*/ 407326 h 1067309"/>
                  <a:gd name="connsiteX13" fmla="*/ 1249471 w 1249471"/>
                  <a:gd name="connsiteY13" fmla="*/ 166200 h 1067309"/>
                  <a:gd name="connsiteX0" fmla="*/ 0 w 1243208"/>
                  <a:gd name="connsiteY0" fmla="*/ 125489 h 1067309"/>
                  <a:gd name="connsiteX1" fmla="*/ 81420 w 1243208"/>
                  <a:gd name="connsiteY1" fmla="*/ 31546 h 1067309"/>
                  <a:gd name="connsiteX2" fmla="*/ 184759 w 1243208"/>
                  <a:gd name="connsiteY2" fmla="*/ 231 h 1067309"/>
                  <a:gd name="connsiteX3" fmla="*/ 263047 w 1243208"/>
                  <a:gd name="connsiteY3" fmla="*/ 22151 h 1067309"/>
                  <a:gd name="connsiteX4" fmla="*/ 338203 w 1243208"/>
                  <a:gd name="connsiteY4" fmla="*/ 103570 h 1067309"/>
                  <a:gd name="connsiteX5" fmla="*/ 391439 w 1243208"/>
                  <a:gd name="connsiteY5" fmla="*/ 300855 h 1067309"/>
                  <a:gd name="connsiteX6" fmla="*/ 497910 w 1243208"/>
                  <a:gd name="connsiteY6" fmla="*/ 795633 h 1067309"/>
                  <a:gd name="connsiteX7" fmla="*/ 604381 w 1243208"/>
                  <a:gd name="connsiteY7" fmla="*/ 970998 h 1067309"/>
                  <a:gd name="connsiteX8" fmla="*/ 717116 w 1243208"/>
                  <a:gd name="connsiteY8" fmla="*/ 1052417 h 1067309"/>
                  <a:gd name="connsiteX9" fmla="*/ 867428 w 1243208"/>
                  <a:gd name="connsiteY9" fmla="*/ 1055548 h 1067309"/>
                  <a:gd name="connsiteX10" fmla="*/ 989557 w 1243208"/>
                  <a:gd name="connsiteY10" fmla="*/ 930288 h 1067309"/>
                  <a:gd name="connsiteX11" fmla="*/ 1089765 w 1243208"/>
                  <a:gd name="connsiteY11" fmla="*/ 660979 h 1067309"/>
                  <a:gd name="connsiteX12" fmla="*/ 1152395 w 1243208"/>
                  <a:gd name="connsiteY12" fmla="*/ 407326 h 1067309"/>
                  <a:gd name="connsiteX13" fmla="*/ 1243208 w 1243208"/>
                  <a:gd name="connsiteY13" fmla="*/ 153674 h 1067309"/>
                  <a:gd name="connsiteX0" fmla="*/ 0 w 1252603"/>
                  <a:gd name="connsiteY0" fmla="*/ 125489 h 1067309"/>
                  <a:gd name="connsiteX1" fmla="*/ 81420 w 1252603"/>
                  <a:gd name="connsiteY1" fmla="*/ 31546 h 1067309"/>
                  <a:gd name="connsiteX2" fmla="*/ 184759 w 1252603"/>
                  <a:gd name="connsiteY2" fmla="*/ 231 h 1067309"/>
                  <a:gd name="connsiteX3" fmla="*/ 263047 w 1252603"/>
                  <a:gd name="connsiteY3" fmla="*/ 22151 h 1067309"/>
                  <a:gd name="connsiteX4" fmla="*/ 338203 w 1252603"/>
                  <a:gd name="connsiteY4" fmla="*/ 103570 h 1067309"/>
                  <a:gd name="connsiteX5" fmla="*/ 391439 w 1252603"/>
                  <a:gd name="connsiteY5" fmla="*/ 300855 h 1067309"/>
                  <a:gd name="connsiteX6" fmla="*/ 497910 w 1252603"/>
                  <a:gd name="connsiteY6" fmla="*/ 795633 h 1067309"/>
                  <a:gd name="connsiteX7" fmla="*/ 604381 w 1252603"/>
                  <a:gd name="connsiteY7" fmla="*/ 970998 h 1067309"/>
                  <a:gd name="connsiteX8" fmla="*/ 717116 w 1252603"/>
                  <a:gd name="connsiteY8" fmla="*/ 1052417 h 1067309"/>
                  <a:gd name="connsiteX9" fmla="*/ 867428 w 1252603"/>
                  <a:gd name="connsiteY9" fmla="*/ 1055548 h 1067309"/>
                  <a:gd name="connsiteX10" fmla="*/ 989557 w 1252603"/>
                  <a:gd name="connsiteY10" fmla="*/ 930288 h 1067309"/>
                  <a:gd name="connsiteX11" fmla="*/ 1089765 w 1252603"/>
                  <a:gd name="connsiteY11" fmla="*/ 660979 h 1067309"/>
                  <a:gd name="connsiteX12" fmla="*/ 1152395 w 1252603"/>
                  <a:gd name="connsiteY12" fmla="*/ 407326 h 1067309"/>
                  <a:gd name="connsiteX13" fmla="*/ 1252603 w 1252603"/>
                  <a:gd name="connsiteY13" fmla="*/ 156806 h 106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52603" h="1067309">
                    <a:moveTo>
                      <a:pt x="0" y="125489"/>
                    </a:moveTo>
                    <a:cubicBezTo>
                      <a:pt x="36795" y="84518"/>
                      <a:pt x="50627" y="52422"/>
                      <a:pt x="81420" y="31546"/>
                    </a:cubicBezTo>
                    <a:cubicBezTo>
                      <a:pt x="112213" y="10670"/>
                      <a:pt x="154488" y="1797"/>
                      <a:pt x="184759" y="231"/>
                    </a:cubicBezTo>
                    <a:cubicBezTo>
                      <a:pt x="215030" y="-1335"/>
                      <a:pt x="237473" y="4928"/>
                      <a:pt x="263047" y="22151"/>
                    </a:cubicBezTo>
                    <a:cubicBezTo>
                      <a:pt x="288621" y="39374"/>
                      <a:pt x="316804" y="57119"/>
                      <a:pt x="338203" y="103570"/>
                    </a:cubicBezTo>
                    <a:cubicBezTo>
                      <a:pt x="359602" y="150021"/>
                      <a:pt x="364821" y="185511"/>
                      <a:pt x="391439" y="300855"/>
                    </a:cubicBezTo>
                    <a:cubicBezTo>
                      <a:pt x="418057" y="416199"/>
                      <a:pt x="462420" y="683942"/>
                      <a:pt x="497910" y="795633"/>
                    </a:cubicBezTo>
                    <a:cubicBezTo>
                      <a:pt x="533400" y="907324"/>
                      <a:pt x="567847" y="928201"/>
                      <a:pt x="604381" y="970998"/>
                    </a:cubicBezTo>
                    <a:cubicBezTo>
                      <a:pt x="640915" y="1013795"/>
                      <a:pt x="673275" y="1038325"/>
                      <a:pt x="717116" y="1052417"/>
                    </a:cubicBezTo>
                    <a:cubicBezTo>
                      <a:pt x="760957" y="1066509"/>
                      <a:pt x="822021" y="1075903"/>
                      <a:pt x="867428" y="1055548"/>
                    </a:cubicBezTo>
                    <a:cubicBezTo>
                      <a:pt x="912835" y="1035193"/>
                      <a:pt x="952501" y="996050"/>
                      <a:pt x="989557" y="930288"/>
                    </a:cubicBezTo>
                    <a:cubicBezTo>
                      <a:pt x="1026613" y="864527"/>
                      <a:pt x="1062625" y="748139"/>
                      <a:pt x="1089765" y="660979"/>
                    </a:cubicBezTo>
                    <a:cubicBezTo>
                      <a:pt x="1116905" y="573819"/>
                      <a:pt x="1125255" y="491355"/>
                      <a:pt x="1152395" y="407326"/>
                    </a:cubicBezTo>
                    <a:cubicBezTo>
                      <a:pt x="1179535" y="323297"/>
                      <a:pt x="1204064" y="211607"/>
                      <a:pt x="1252603" y="156806"/>
                    </a:cubicBezTo>
                  </a:path>
                </a:pathLst>
              </a:custGeom>
              <a:noFill/>
              <a:ln w="152400" cap="rnd">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930058" y="1064566"/>
                <a:ext cx="2401863" cy="1088051"/>
              </a:xfrm>
              <a:custGeom>
                <a:avLst/>
                <a:gdLst>
                  <a:gd name="connsiteX0" fmla="*/ 0 w 2091846"/>
                  <a:gd name="connsiteY0" fmla="*/ 1076333 h 1084914"/>
                  <a:gd name="connsiteX1" fmla="*/ 284967 w 2091846"/>
                  <a:gd name="connsiteY1" fmla="*/ 1082596 h 1084914"/>
                  <a:gd name="connsiteX2" fmla="*/ 488515 w 2091846"/>
                  <a:gd name="connsiteY2" fmla="*/ 1041886 h 1084914"/>
                  <a:gd name="connsiteX3" fmla="*/ 638827 w 2091846"/>
                  <a:gd name="connsiteY3" fmla="*/ 932283 h 1084914"/>
                  <a:gd name="connsiteX4" fmla="*/ 720246 w 2091846"/>
                  <a:gd name="connsiteY4" fmla="*/ 672368 h 1084914"/>
                  <a:gd name="connsiteX5" fmla="*/ 829849 w 2091846"/>
                  <a:gd name="connsiteY5" fmla="*/ 221431 h 1084914"/>
                  <a:gd name="connsiteX6" fmla="*/ 914400 w 2091846"/>
                  <a:gd name="connsiteY6" fmla="*/ 67987 h 1084914"/>
                  <a:gd name="connsiteX7" fmla="*/ 992687 w 2091846"/>
                  <a:gd name="connsiteY7" fmla="*/ 14752 h 1084914"/>
                  <a:gd name="connsiteX8" fmla="*/ 1077238 w 2091846"/>
                  <a:gd name="connsiteY8" fmla="*/ 2226 h 1084914"/>
                  <a:gd name="connsiteX9" fmla="*/ 1183709 w 2091846"/>
                  <a:gd name="connsiteY9" fmla="*/ 52330 h 1084914"/>
                  <a:gd name="connsiteX10" fmla="*/ 1302706 w 2091846"/>
                  <a:gd name="connsiteY10" fmla="*/ 296587 h 1084914"/>
                  <a:gd name="connsiteX11" fmla="*/ 1484334 w 2091846"/>
                  <a:gd name="connsiteY11" fmla="*/ 838338 h 1084914"/>
                  <a:gd name="connsiteX12" fmla="*/ 1615857 w 2091846"/>
                  <a:gd name="connsiteY12" fmla="*/ 998045 h 1084914"/>
                  <a:gd name="connsiteX13" fmla="*/ 1750512 w 2091846"/>
                  <a:gd name="connsiteY13" fmla="*/ 1038755 h 1084914"/>
                  <a:gd name="connsiteX14" fmla="*/ 1860115 w 2091846"/>
                  <a:gd name="connsiteY14" fmla="*/ 998045 h 1084914"/>
                  <a:gd name="connsiteX15" fmla="*/ 1913350 w 2091846"/>
                  <a:gd name="connsiteY15" fmla="*/ 891574 h 1084914"/>
                  <a:gd name="connsiteX16" fmla="*/ 1985375 w 2091846"/>
                  <a:gd name="connsiteY16" fmla="*/ 822681 h 1084914"/>
                  <a:gd name="connsiteX17" fmla="*/ 2091846 w 2091846"/>
                  <a:gd name="connsiteY17" fmla="*/ 797629 h 1084914"/>
                  <a:gd name="connsiteX0" fmla="*/ 0 w 2123162"/>
                  <a:gd name="connsiteY0" fmla="*/ 1085728 h 1089324"/>
                  <a:gd name="connsiteX1" fmla="*/ 316283 w 2123162"/>
                  <a:gd name="connsiteY1" fmla="*/ 1082596 h 1089324"/>
                  <a:gd name="connsiteX2" fmla="*/ 519831 w 2123162"/>
                  <a:gd name="connsiteY2" fmla="*/ 1041886 h 1089324"/>
                  <a:gd name="connsiteX3" fmla="*/ 670143 w 2123162"/>
                  <a:gd name="connsiteY3" fmla="*/ 932283 h 1089324"/>
                  <a:gd name="connsiteX4" fmla="*/ 751562 w 2123162"/>
                  <a:gd name="connsiteY4" fmla="*/ 672368 h 1089324"/>
                  <a:gd name="connsiteX5" fmla="*/ 861165 w 2123162"/>
                  <a:gd name="connsiteY5" fmla="*/ 221431 h 1089324"/>
                  <a:gd name="connsiteX6" fmla="*/ 945716 w 2123162"/>
                  <a:gd name="connsiteY6" fmla="*/ 67987 h 1089324"/>
                  <a:gd name="connsiteX7" fmla="*/ 1024003 w 2123162"/>
                  <a:gd name="connsiteY7" fmla="*/ 14752 h 1089324"/>
                  <a:gd name="connsiteX8" fmla="*/ 1108554 w 2123162"/>
                  <a:gd name="connsiteY8" fmla="*/ 2226 h 1089324"/>
                  <a:gd name="connsiteX9" fmla="*/ 1215025 w 2123162"/>
                  <a:gd name="connsiteY9" fmla="*/ 52330 h 1089324"/>
                  <a:gd name="connsiteX10" fmla="*/ 1334022 w 2123162"/>
                  <a:gd name="connsiteY10" fmla="*/ 296587 h 1089324"/>
                  <a:gd name="connsiteX11" fmla="*/ 1515650 w 2123162"/>
                  <a:gd name="connsiteY11" fmla="*/ 838338 h 1089324"/>
                  <a:gd name="connsiteX12" fmla="*/ 1647173 w 2123162"/>
                  <a:gd name="connsiteY12" fmla="*/ 998045 h 1089324"/>
                  <a:gd name="connsiteX13" fmla="*/ 1781828 w 2123162"/>
                  <a:gd name="connsiteY13" fmla="*/ 1038755 h 1089324"/>
                  <a:gd name="connsiteX14" fmla="*/ 1891431 w 2123162"/>
                  <a:gd name="connsiteY14" fmla="*/ 998045 h 1089324"/>
                  <a:gd name="connsiteX15" fmla="*/ 1944666 w 2123162"/>
                  <a:gd name="connsiteY15" fmla="*/ 891574 h 1089324"/>
                  <a:gd name="connsiteX16" fmla="*/ 2016691 w 2123162"/>
                  <a:gd name="connsiteY16" fmla="*/ 822681 h 1089324"/>
                  <a:gd name="connsiteX17" fmla="*/ 2123162 w 2123162"/>
                  <a:gd name="connsiteY17" fmla="*/ 797629 h 1089324"/>
                  <a:gd name="connsiteX0" fmla="*/ 0 w 2116898"/>
                  <a:gd name="connsiteY0" fmla="*/ 1076333 h 1084914"/>
                  <a:gd name="connsiteX1" fmla="*/ 310019 w 2116898"/>
                  <a:gd name="connsiteY1" fmla="*/ 1082596 h 1084914"/>
                  <a:gd name="connsiteX2" fmla="*/ 513567 w 2116898"/>
                  <a:gd name="connsiteY2" fmla="*/ 1041886 h 1084914"/>
                  <a:gd name="connsiteX3" fmla="*/ 663879 w 2116898"/>
                  <a:gd name="connsiteY3" fmla="*/ 932283 h 1084914"/>
                  <a:gd name="connsiteX4" fmla="*/ 745298 w 2116898"/>
                  <a:gd name="connsiteY4" fmla="*/ 672368 h 1084914"/>
                  <a:gd name="connsiteX5" fmla="*/ 854901 w 2116898"/>
                  <a:gd name="connsiteY5" fmla="*/ 221431 h 1084914"/>
                  <a:gd name="connsiteX6" fmla="*/ 939452 w 2116898"/>
                  <a:gd name="connsiteY6" fmla="*/ 67987 h 1084914"/>
                  <a:gd name="connsiteX7" fmla="*/ 1017739 w 2116898"/>
                  <a:gd name="connsiteY7" fmla="*/ 14752 h 1084914"/>
                  <a:gd name="connsiteX8" fmla="*/ 1102290 w 2116898"/>
                  <a:gd name="connsiteY8" fmla="*/ 2226 h 1084914"/>
                  <a:gd name="connsiteX9" fmla="*/ 1208761 w 2116898"/>
                  <a:gd name="connsiteY9" fmla="*/ 52330 h 1084914"/>
                  <a:gd name="connsiteX10" fmla="*/ 1327758 w 2116898"/>
                  <a:gd name="connsiteY10" fmla="*/ 296587 h 1084914"/>
                  <a:gd name="connsiteX11" fmla="*/ 1509386 w 2116898"/>
                  <a:gd name="connsiteY11" fmla="*/ 838338 h 1084914"/>
                  <a:gd name="connsiteX12" fmla="*/ 1640909 w 2116898"/>
                  <a:gd name="connsiteY12" fmla="*/ 998045 h 1084914"/>
                  <a:gd name="connsiteX13" fmla="*/ 1775564 w 2116898"/>
                  <a:gd name="connsiteY13" fmla="*/ 1038755 h 1084914"/>
                  <a:gd name="connsiteX14" fmla="*/ 1885167 w 2116898"/>
                  <a:gd name="connsiteY14" fmla="*/ 998045 h 1084914"/>
                  <a:gd name="connsiteX15" fmla="*/ 1938402 w 2116898"/>
                  <a:gd name="connsiteY15" fmla="*/ 891574 h 1084914"/>
                  <a:gd name="connsiteX16" fmla="*/ 2010427 w 2116898"/>
                  <a:gd name="connsiteY16" fmla="*/ 822681 h 1084914"/>
                  <a:gd name="connsiteX17" fmla="*/ 2116898 w 2116898"/>
                  <a:gd name="connsiteY17" fmla="*/ 797629 h 1084914"/>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32283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5298 w 2116898"/>
                  <a:gd name="connsiteY4" fmla="*/ 672368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54901 w 2116898"/>
                  <a:gd name="connsiteY5" fmla="*/ 22143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7 w 2116898"/>
                  <a:gd name="connsiteY4" fmla="*/ 647316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29641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39036 w 2116898"/>
                  <a:gd name="connsiteY4" fmla="*/ 634790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7758 w 2116898"/>
                  <a:gd name="connsiteY10" fmla="*/ 296587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333 h 1080737"/>
                  <a:gd name="connsiteX1" fmla="*/ 300624 w 2116898"/>
                  <a:gd name="connsiteY1" fmla="*/ 1076333 h 1080737"/>
                  <a:gd name="connsiteX2" fmla="*/ 513567 w 2116898"/>
                  <a:gd name="connsiteY2" fmla="*/ 1041886 h 1080737"/>
                  <a:gd name="connsiteX3" fmla="*/ 663879 w 2116898"/>
                  <a:gd name="connsiteY3" fmla="*/ 913494 h 1080737"/>
                  <a:gd name="connsiteX4" fmla="*/ 742168 w 2116898"/>
                  <a:gd name="connsiteY4" fmla="*/ 631659 h 1080737"/>
                  <a:gd name="connsiteX5" fmla="*/ 829849 w 2116898"/>
                  <a:gd name="connsiteY5" fmla="*/ 262141 h 1080737"/>
                  <a:gd name="connsiteX6" fmla="*/ 939452 w 2116898"/>
                  <a:gd name="connsiteY6" fmla="*/ 67987 h 1080737"/>
                  <a:gd name="connsiteX7" fmla="*/ 1017739 w 2116898"/>
                  <a:gd name="connsiteY7" fmla="*/ 14752 h 1080737"/>
                  <a:gd name="connsiteX8" fmla="*/ 1102290 w 2116898"/>
                  <a:gd name="connsiteY8" fmla="*/ 2226 h 1080737"/>
                  <a:gd name="connsiteX9" fmla="*/ 1208761 w 2116898"/>
                  <a:gd name="connsiteY9" fmla="*/ 52330 h 1080737"/>
                  <a:gd name="connsiteX10" fmla="*/ 1321495 w 2116898"/>
                  <a:gd name="connsiteY10" fmla="*/ 309114 h 1080737"/>
                  <a:gd name="connsiteX11" fmla="*/ 1509386 w 2116898"/>
                  <a:gd name="connsiteY11" fmla="*/ 838338 h 1080737"/>
                  <a:gd name="connsiteX12" fmla="*/ 1640909 w 2116898"/>
                  <a:gd name="connsiteY12" fmla="*/ 998045 h 1080737"/>
                  <a:gd name="connsiteX13" fmla="*/ 1775564 w 2116898"/>
                  <a:gd name="connsiteY13" fmla="*/ 1038755 h 1080737"/>
                  <a:gd name="connsiteX14" fmla="*/ 1885167 w 2116898"/>
                  <a:gd name="connsiteY14" fmla="*/ 998045 h 1080737"/>
                  <a:gd name="connsiteX15" fmla="*/ 1938402 w 2116898"/>
                  <a:gd name="connsiteY15" fmla="*/ 891574 h 1080737"/>
                  <a:gd name="connsiteX16" fmla="*/ 2010427 w 2116898"/>
                  <a:gd name="connsiteY16" fmla="*/ 822681 h 1080737"/>
                  <a:gd name="connsiteX17" fmla="*/ 2116898 w 2116898"/>
                  <a:gd name="connsiteY17" fmla="*/ 797629 h 1080737"/>
                  <a:gd name="connsiteX0" fmla="*/ 0 w 2116898"/>
                  <a:gd name="connsiteY0" fmla="*/ 1076996 h 1081400"/>
                  <a:gd name="connsiteX1" fmla="*/ 300624 w 2116898"/>
                  <a:gd name="connsiteY1" fmla="*/ 1076996 h 1081400"/>
                  <a:gd name="connsiteX2" fmla="*/ 513567 w 2116898"/>
                  <a:gd name="connsiteY2" fmla="*/ 1042549 h 1081400"/>
                  <a:gd name="connsiteX3" fmla="*/ 663879 w 2116898"/>
                  <a:gd name="connsiteY3" fmla="*/ 914157 h 1081400"/>
                  <a:gd name="connsiteX4" fmla="*/ 742168 w 2116898"/>
                  <a:gd name="connsiteY4" fmla="*/ 632322 h 1081400"/>
                  <a:gd name="connsiteX5" fmla="*/ 829849 w 2116898"/>
                  <a:gd name="connsiteY5" fmla="*/ 262804 h 1081400"/>
                  <a:gd name="connsiteX6" fmla="*/ 939452 w 2116898"/>
                  <a:gd name="connsiteY6" fmla="*/ 68650 h 1081400"/>
                  <a:gd name="connsiteX7" fmla="*/ 1017739 w 2116898"/>
                  <a:gd name="connsiteY7" fmla="*/ 15415 h 1081400"/>
                  <a:gd name="connsiteX8" fmla="*/ 1102290 w 2116898"/>
                  <a:gd name="connsiteY8" fmla="*/ 2889 h 1081400"/>
                  <a:gd name="connsiteX9" fmla="*/ 1189972 w 2116898"/>
                  <a:gd name="connsiteY9" fmla="*/ 62388 h 1081400"/>
                  <a:gd name="connsiteX10" fmla="*/ 1321495 w 2116898"/>
                  <a:gd name="connsiteY10" fmla="*/ 309777 h 1081400"/>
                  <a:gd name="connsiteX11" fmla="*/ 1509386 w 2116898"/>
                  <a:gd name="connsiteY11" fmla="*/ 839001 h 1081400"/>
                  <a:gd name="connsiteX12" fmla="*/ 1640909 w 2116898"/>
                  <a:gd name="connsiteY12" fmla="*/ 998708 h 1081400"/>
                  <a:gd name="connsiteX13" fmla="*/ 1775564 w 2116898"/>
                  <a:gd name="connsiteY13" fmla="*/ 1039418 h 1081400"/>
                  <a:gd name="connsiteX14" fmla="*/ 1885167 w 2116898"/>
                  <a:gd name="connsiteY14" fmla="*/ 998708 h 1081400"/>
                  <a:gd name="connsiteX15" fmla="*/ 1938402 w 2116898"/>
                  <a:gd name="connsiteY15" fmla="*/ 892237 h 1081400"/>
                  <a:gd name="connsiteX16" fmla="*/ 2010427 w 2116898"/>
                  <a:gd name="connsiteY16" fmla="*/ 823344 h 1081400"/>
                  <a:gd name="connsiteX17" fmla="*/ 2116898 w 2116898"/>
                  <a:gd name="connsiteY17" fmla="*/ 798292 h 1081400"/>
                  <a:gd name="connsiteX0" fmla="*/ 0 w 2116898"/>
                  <a:gd name="connsiteY0" fmla="*/ 1077218 h 1081622"/>
                  <a:gd name="connsiteX1" fmla="*/ 300624 w 2116898"/>
                  <a:gd name="connsiteY1" fmla="*/ 1077218 h 1081622"/>
                  <a:gd name="connsiteX2" fmla="*/ 513567 w 2116898"/>
                  <a:gd name="connsiteY2" fmla="*/ 1042771 h 1081622"/>
                  <a:gd name="connsiteX3" fmla="*/ 663879 w 2116898"/>
                  <a:gd name="connsiteY3" fmla="*/ 914379 h 1081622"/>
                  <a:gd name="connsiteX4" fmla="*/ 742168 w 2116898"/>
                  <a:gd name="connsiteY4" fmla="*/ 632544 h 1081622"/>
                  <a:gd name="connsiteX5" fmla="*/ 829849 w 2116898"/>
                  <a:gd name="connsiteY5" fmla="*/ 263026 h 1081622"/>
                  <a:gd name="connsiteX6" fmla="*/ 939452 w 2116898"/>
                  <a:gd name="connsiteY6" fmla="*/ 68872 h 1081622"/>
                  <a:gd name="connsiteX7" fmla="*/ 1017739 w 2116898"/>
                  <a:gd name="connsiteY7" fmla="*/ 15637 h 1081622"/>
                  <a:gd name="connsiteX8" fmla="*/ 1102290 w 2116898"/>
                  <a:gd name="connsiteY8" fmla="*/ 3111 h 1081622"/>
                  <a:gd name="connsiteX9" fmla="*/ 1196235 w 2116898"/>
                  <a:gd name="connsiteY9" fmla="*/ 65742 h 1081622"/>
                  <a:gd name="connsiteX10" fmla="*/ 1321495 w 2116898"/>
                  <a:gd name="connsiteY10" fmla="*/ 309999 h 1081622"/>
                  <a:gd name="connsiteX11" fmla="*/ 1509386 w 2116898"/>
                  <a:gd name="connsiteY11" fmla="*/ 839223 h 1081622"/>
                  <a:gd name="connsiteX12" fmla="*/ 1640909 w 2116898"/>
                  <a:gd name="connsiteY12" fmla="*/ 998930 h 1081622"/>
                  <a:gd name="connsiteX13" fmla="*/ 1775564 w 2116898"/>
                  <a:gd name="connsiteY13" fmla="*/ 1039640 h 1081622"/>
                  <a:gd name="connsiteX14" fmla="*/ 1885167 w 2116898"/>
                  <a:gd name="connsiteY14" fmla="*/ 998930 h 1081622"/>
                  <a:gd name="connsiteX15" fmla="*/ 1938402 w 2116898"/>
                  <a:gd name="connsiteY15" fmla="*/ 892459 h 1081622"/>
                  <a:gd name="connsiteX16" fmla="*/ 2010427 w 2116898"/>
                  <a:gd name="connsiteY16" fmla="*/ 823566 h 1081622"/>
                  <a:gd name="connsiteX17" fmla="*/ 2116898 w 2116898"/>
                  <a:gd name="connsiteY17" fmla="*/ 798514 h 1081622"/>
                  <a:gd name="connsiteX0" fmla="*/ 0 w 2116898"/>
                  <a:gd name="connsiteY0" fmla="*/ 1061645 h 1066049"/>
                  <a:gd name="connsiteX1" fmla="*/ 300624 w 2116898"/>
                  <a:gd name="connsiteY1" fmla="*/ 1061645 h 1066049"/>
                  <a:gd name="connsiteX2" fmla="*/ 513567 w 2116898"/>
                  <a:gd name="connsiteY2" fmla="*/ 1027198 h 1066049"/>
                  <a:gd name="connsiteX3" fmla="*/ 663879 w 2116898"/>
                  <a:gd name="connsiteY3" fmla="*/ 898806 h 1066049"/>
                  <a:gd name="connsiteX4" fmla="*/ 742168 w 2116898"/>
                  <a:gd name="connsiteY4" fmla="*/ 616971 h 1066049"/>
                  <a:gd name="connsiteX5" fmla="*/ 829849 w 2116898"/>
                  <a:gd name="connsiteY5" fmla="*/ 247453 h 1066049"/>
                  <a:gd name="connsiteX6" fmla="*/ 939452 w 2116898"/>
                  <a:gd name="connsiteY6" fmla="*/ 53299 h 1066049"/>
                  <a:gd name="connsiteX7" fmla="*/ 1017739 w 2116898"/>
                  <a:gd name="connsiteY7" fmla="*/ 64 h 1066049"/>
                  <a:gd name="connsiteX8" fmla="*/ 1196235 w 2116898"/>
                  <a:gd name="connsiteY8" fmla="*/ 50169 h 1066049"/>
                  <a:gd name="connsiteX9" fmla="*/ 1321495 w 2116898"/>
                  <a:gd name="connsiteY9" fmla="*/ 294426 h 1066049"/>
                  <a:gd name="connsiteX10" fmla="*/ 1509386 w 2116898"/>
                  <a:gd name="connsiteY10" fmla="*/ 823650 h 1066049"/>
                  <a:gd name="connsiteX11" fmla="*/ 1640909 w 2116898"/>
                  <a:gd name="connsiteY11" fmla="*/ 983357 h 1066049"/>
                  <a:gd name="connsiteX12" fmla="*/ 1775564 w 2116898"/>
                  <a:gd name="connsiteY12" fmla="*/ 1024067 h 1066049"/>
                  <a:gd name="connsiteX13" fmla="*/ 1885167 w 2116898"/>
                  <a:gd name="connsiteY13" fmla="*/ 983357 h 1066049"/>
                  <a:gd name="connsiteX14" fmla="*/ 1938402 w 2116898"/>
                  <a:gd name="connsiteY14" fmla="*/ 876886 h 1066049"/>
                  <a:gd name="connsiteX15" fmla="*/ 2010427 w 2116898"/>
                  <a:gd name="connsiteY15" fmla="*/ 807993 h 1066049"/>
                  <a:gd name="connsiteX16" fmla="*/ 2116898 w 2116898"/>
                  <a:gd name="connsiteY16" fmla="*/ 782941 h 1066049"/>
                  <a:gd name="connsiteX0" fmla="*/ 0 w 2116898"/>
                  <a:gd name="connsiteY0" fmla="*/ 1086641 h 1091045"/>
                  <a:gd name="connsiteX1" fmla="*/ 300624 w 2116898"/>
                  <a:gd name="connsiteY1" fmla="*/ 1086641 h 1091045"/>
                  <a:gd name="connsiteX2" fmla="*/ 513567 w 2116898"/>
                  <a:gd name="connsiteY2" fmla="*/ 1052194 h 1091045"/>
                  <a:gd name="connsiteX3" fmla="*/ 663879 w 2116898"/>
                  <a:gd name="connsiteY3" fmla="*/ 923802 h 1091045"/>
                  <a:gd name="connsiteX4" fmla="*/ 742168 w 2116898"/>
                  <a:gd name="connsiteY4" fmla="*/ 641967 h 1091045"/>
                  <a:gd name="connsiteX5" fmla="*/ 829849 w 2116898"/>
                  <a:gd name="connsiteY5" fmla="*/ 272449 h 1091045"/>
                  <a:gd name="connsiteX6" fmla="*/ 939452 w 2116898"/>
                  <a:gd name="connsiteY6" fmla="*/ 78295 h 1091045"/>
                  <a:gd name="connsiteX7" fmla="*/ 1080369 w 2116898"/>
                  <a:gd name="connsiteY7" fmla="*/ 8 h 1091045"/>
                  <a:gd name="connsiteX8" fmla="*/ 1196235 w 2116898"/>
                  <a:gd name="connsiteY8" fmla="*/ 75165 h 1091045"/>
                  <a:gd name="connsiteX9" fmla="*/ 1321495 w 2116898"/>
                  <a:gd name="connsiteY9" fmla="*/ 319422 h 1091045"/>
                  <a:gd name="connsiteX10" fmla="*/ 1509386 w 2116898"/>
                  <a:gd name="connsiteY10" fmla="*/ 848646 h 1091045"/>
                  <a:gd name="connsiteX11" fmla="*/ 1640909 w 2116898"/>
                  <a:gd name="connsiteY11" fmla="*/ 1008353 h 1091045"/>
                  <a:gd name="connsiteX12" fmla="*/ 1775564 w 2116898"/>
                  <a:gd name="connsiteY12" fmla="*/ 1049063 h 1091045"/>
                  <a:gd name="connsiteX13" fmla="*/ 1885167 w 2116898"/>
                  <a:gd name="connsiteY13" fmla="*/ 1008353 h 1091045"/>
                  <a:gd name="connsiteX14" fmla="*/ 1938402 w 2116898"/>
                  <a:gd name="connsiteY14" fmla="*/ 901882 h 1091045"/>
                  <a:gd name="connsiteX15" fmla="*/ 2010427 w 2116898"/>
                  <a:gd name="connsiteY15" fmla="*/ 832989 h 1091045"/>
                  <a:gd name="connsiteX16" fmla="*/ 2116898 w 2116898"/>
                  <a:gd name="connsiteY16" fmla="*/ 807937 h 1091045"/>
                  <a:gd name="connsiteX0" fmla="*/ 0 w 2116898"/>
                  <a:gd name="connsiteY0" fmla="*/ 1074124 h 1078528"/>
                  <a:gd name="connsiteX1" fmla="*/ 300624 w 2116898"/>
                  <a:gd name="connsiteY1" fmla="*/ 1074124 h 1078528"/>
                  <a:gd name="connsiteX2" fmla="*/ 513567 w 2116898"/>
                  <a:gd name="connsiteY2" fmla="*/ 1039677 h 1078528"/>
                  <a:gd name="connsiteX3" fmla="*/ 663879 w 2116898"/>
                  <a:gd name="connsiteY3" fmla="*/ 911285 h 1078528"/>
                  <a:gd name="connsiteX4" fmla="*/ 742168 w 2116898"/>
                  <a:gd name="connsiteY4" fmla="*/ 629450 h 1078528"/>
                  <a:gd name="connsiteX5" fmla="*/ 829849 w 2116898"/>
                  <a:gd name="connsiteY5" fmla="*/ 259932 h 1078528"/>
                  <a:gd name="connsiteX6" fmla="*/ 939452 w 2116898"/>
                  <a:gd name="connsiteY6" fmla="*/ 65778 h 1078528"/>
                  <a:gd name="connsiteX7" fmla="*/ 1092895 w 2116898"/>
                  <a:gd name="connsiteY7" fmla="*/ 17 h 1078528"/>
                  <a:gd name="connsiteX8" fmla="*/ 1196235 w 2116898"/>
                  <a:gd name="connsiteY8" fmla="*/ 62648 h 1078528"/>
                  <a:gd name="connsiteX9" fmla="*/ 1321495 w 2116898"/>
                  <a:gd name="connsiteY9" fmla="*/ 306905 h 1078528"/>
                  <a:gd name="connsiteX10" fmla="*/ 1509386 w 2116898"/>
                  <a:gd name="connsiteY10" fmla="*/ 836129 h 1078528"/>
                  <a:gd name="connsiteX11" fmla="*/ 1640909 w 2116898"/>
                  <a:gd name="connsiteY11" fmla="*/ 995836 h 1078528"/>
                  <a:gd name="connsiteX12" fmla="*/ 1775564 w 2116898"/>
                  <a:gd name="connsiteY12" fmla="*/ 1036546 h 1078528"/>
                  <a:gd name="connsiteX13" fmla="*/ 1885167 w 2116898"/>
                  <a:gd name="connsiteY13" fmla="*/ 995836 h 1078528"/>
                  <a:gd name="connsiteX14" fmla="*/ 1938402 w 2116898"/>
                  <a:gd name="connsiteY14" fmla="*/ 889365 h 1078528"/>
                  <a:gd name="connsiteX15" fmla="*/ 2010427 w 2116898"/>
                  <a:gd name="connsiteY15" fmla="*/ 820472 h 1078528"/>
                  <a:gd name="connsiteX16" fmla="*/ 2116898 w 2116898"/>
                  <a:gd name="connsiteY16" fmla="*/ 795420 h 1078528"/>
                  <a:gd name="connsiteX0" fmla="*/ 0 w 2116898"/>
                  <a:gd name="connsiteY0" fmla="*/ 1083511 h 1087915"/>
                  <a:gd name="connsiteX1" fmla="*/ 300624 w 2116898"/>
                  <a:gd name="connsiteY1" fmla="*/ 1083511 h 1087915"/>
                  <a:gd name="connsiteX2" fmla="*/ 513567 w 2116898"/>
                  <a:gd name="connsiteY2" fmla="*/ 1049064 h 1087915"/>
                  <a:gd name="connsiteX3" fmla="*/ 663879 w 2116898"/>
                  <a:gd name="connsiteY3" fmla="*/ 920672 h 1087915"/>
                  <a:gd name="connsiteX4" fmla="*/ 742168 w 2116898"/>
                  <a:gd name="connsiteY4" fmla="*/ 638837 h 1087915"/>
                  <a:gd name="connsiteX5" fmla="*/ 829849 w 2116898"/>
                  <a:gd name="connsiteY5" fmla="*/ 269319 h 1087915"/>
                  <a:gd name="connsiteX6" fmla="*/ 939452 w 2116898"/>
                  <a:gd name="connsiteY6" fmla="*/ 75165 h 1087915"/>
                  <a:gd name="connsiteX7" fmla="*/ 1089764 w 2116898"/>
                  <a:gd name="connsiteY7" fmla="*/ 10 h 1087915"/>
                  <a:gd name="connsiteX8" fmla="*/ 1196235 w 2116898"/>
                  <a:gd name="connsiteY8" fmla="*/ 72035 h 1087915"/>
                  <a:gd name="connsiteX9" fmla="*/ 1321495 w 2116898"/>
                  <a:gd name="connsiteY9" fmla="*/ 316292 h 1087915"/>
                  <a:gd name="connsiteX10" fmla="*/ 1509386 w 2116898"/>
                  <a:gd name="connsiteY10" fmla="*/ 845516 h 1087915"/>
                  <a:gd name="connsiteX11" fmla="*/ 1640909 w 2116898"/>
                  <a:gd name="connsiteY11" fmla="*/ 1005223 h 1087915"/>
                  <a:gd name="connsiteX12" fmla="*/ 1775564 w 2116898"/>
                  <a:gd name="connsiteY12" fmla="*/ 1045933 h 1087915"/>
                  <a:gd name="connsiteX13" fmla="*/ 1885167 w 2116898"/>
                  <a:gd name="connsiteY13" fmla="*/ 1005223 h 1087915"/>
                  <a:gd name="connsiteX14" fmla="*/ 1938402 w 2116898"/>
                  <a:gd name="connsiteY14" fmla="*/ 898752 h 1087915"/>
                  <a:gd name="connsiteX15" fmla="*/ 2010427 w 2116898"/>
                  <a:gd name="connsiteY15" fmla="*/ 829859 h 1087915"/>
                  <a:gd name="connsiteX16" fmla="*/ 2116898 w 2116898"/>
                  <a:gd name="connsiteY16" fmla="*/ 804807 h 1087915"/>
                  <a:gd name="connsiteX0" fmla="*/ 0 w 2116898"/>
                  <a:gd name="connsiteY0" fmla="*/ 1084558 h 1088962"/>
                  <a:gd name="connsiteX1" fmla="*/ 300624 w 2116898"/>
                  <a:gd name="connsiteY1" fmla="*/ 1084558 h 1088962"/>
                  <a:gd name="connsiteX2" fmla="*/ 513567 w 2116898"/>
                  <a:gd name="connsiteY2" fmla="*/ 1050111 h 1088962"/>
                  <a:gd name="connsiteX3" fmla="*/ 663879 w 2116898"/>
                  <a:gd name="connsiteY3" fmla="*/ 921719 h 1088962"/>
                  <a:gd name="connsiteX4" fmla="*/ 742168 w 2116898"/>
                  <a:gd name="connsiteY4" fmla="*/ 639884 h 1088962"/>
                  <a:gd name="connsiteX5" fmla="*/ 829849 w 2116898"/>
                  <a:gd name="connsiteY5" fmla="*/ 270366 h 1088962"/>
                  <a:gd name="connsiteX6" fmla="*/ 939452 w 2116898"/>
                  <a:gd name="connsiteY6" fmla="*/ 76212 h 1088962"/>
                  <a:gd name="connsiteX7" fmla="*/ 1089764 w 2116898"/>
                  <a:gd name="connsiteY7" fmla="*/ 1057 h 1088962"/>
                  <a:gd name="connsiteX8" fmla="*/ 1196235 w 2116898"/>
                  <a:gd name="connsiteY8" fmla="*/ 73082 h 1088962"/>
                  <a:gd name="connsiteX9" fmla="*/ 1321495 w 2116898"/>
                  <a:gd name="connsiteY9" fmla="*/ 317339 h 1088962"/>
                  <a:gd name="connsiteX10" fmla="*/ 1509386 w 2116898"/>
                  <a:gd name="connsiteY10" fmla="*/ 846563 h 1088962"/>
                  <a:gd name="connsiteX11" fmla="*/ 1640909 w 2116898"/>
                  <a:gd name="connsiteY11" fmla="*/ 1006270 h 1088962"/>
                  <a:gd name="connsiteX12" fmla="*/ 1775564 w 2116898"/>
                  <a:gd name="connsiteY12" fmla="*/ 1046980 h 1088962"/>
                  <a:gd name="connsiteX13" fmla="*/ 1885167 w 2116898"/>
                  <a:gd name="connsiteY13" fmla="*/ 1006270 h 1088962"/>
                  <a:gd name="connsiteX14" fmla="*/ 1938402 w 2116898"/>
                  <a:gd name="connsiteY14" fmla="*/ 899799 h 1088962"/>
                  <a:gd name="connsiteX15" fmla="*/ 2010427 w 2116898"/>
                  <a:gd name="connsiteY15" fmla="*/ 830906 h 1088962"/>
                  <a:gd name="connsiteX16" fmla="*/ 2116898 w 2116898"/>
                  <a:gd name="connsiteY16" fmla="*/ 805854 h 1088962"/>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196235 w 2116898"/>
                  <a:gd name="connsiteY8" fmla="*/ 72171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21495 w 2116898"/>
                  <a:gd name="connsiteY9" fmla="*/ 316428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41480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0909 w 2116898"/>
                  <a:gd name="connsiteY11" fmla="*/ 1005359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75564 w 2116898"/>
                  <a:gd name="connsiteY12" fmla="*/ 1046069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09386 w 2116898"/>
                  <a:gd name="connsiteY10" fmla="*/ 845652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25044 w 2116898"/>
                  <a:gd name="connsiteY10" fmla="*/ 851915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44040 w 2116898"/>
                  <a:gd name="connsiteY11" fmla="*/ 1024148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53434 w 2116898"/>
                  <a:gd name="connsiteY11" fmla="*/ 1014754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16898"/>
                  <a:gd name="connsiteY0" fmla="*/ 1083647 h 1088051"/>
                  <a:gd name="connsiteX1" fmla="*/ 300624 w 2116898"/>
                  <a:gd name="connsiteY1" fmla="*/ 1083647 h 1088051"/>
                  <a:gd name="connsiteX2" fmla="*/ 513567 w 2116898"/>
                  <a:gd name="connsiteY2" fmla="*/ 1049200 h 1088051"/>
                  <a:gd name="connsiteX3" fmla="*/ 663879 w 2116898"/>
                  <a:gd name="connsiteY3" fmla="*/ 920808 h 1088051"/>
                  <a:gd name="connsiteX4" fmla="*/ 742168 w 2116898"/>
                  <a:gd name="connsiteY4" fmla="*/ 638973 h 1088051"/>
                  <a:gd name="connsiteX5" fmla="*/ 829849 w 2116898"/>
                  <a:gd name="connsiteY5" fmla="*/ 269455 h 1088051"/>
                  <a:gd name="connsiteX6" fmla="*/ 939452 w 2116898"/>
                  <a:gd name="connsiteY6" fmla="*/ 75301 h 1088051"/>
                  <a:gd name="connsiteX7" fmla="*/ 1089764 w 2116898"/>
                  <a:gd name="connsiteY7" fmla="*/ 146 h 1088051"/>
                  <a:gd name="connsiteX8" fmla="*/ 1221287 w 2116898"/>
                  <a:gd name="connsiteY8" fmla="*/ 90960 h 1088051"/>
                  <a:gd name="connsiteX9" fmla="*/ 1337152 w 2116898"/>
                  <a:gd name="connsiteY9" fmla="*/ 354006 h 1088051"/>
                  <a:gd name="connsiteX10" fmla="*/ 1515650 w 2116898"/>
                  <a:gd name="connsiteY10" fmla="*/ 855047 h 1088051"/>
                  <a:gd name="connsiteX11" fmla="*/ 1634645 w 2116898"/>
                  <a:gd name="connsiteY11" fmla="*/ 1021017 h 1088051"/>
                  <a:gd name="connsiteX12" fmla="*/ 1781827 w 2116898"/>
                  <a:gd name="connsiteY12" fmla="*/ 1064858 h 1088051"/>
                  <a:gd name="connsiteX13" fmla="*/ 1885167 w 2116898"/>
                  <a:gd name="connsiteY13" fmla="*/ 1005359 h 1088051"/>
                  <a:gd name="connsiteX14" fmla="*/ 1938402 w 2116898"/>
                  <a:gd name="connsiteY14" fmla="*/ 898888 h 1088051"/>
                  <a:gd name="connsiteX15" fmla="*/ 2010427 w 2116898"/>
                  <a:gd name="connsiteY15" fmla="*/ 829995 h 1088051"/>
                  <a:gd name="connsiteX16" fmla="*/ 2116898 w 2116898"/>
                  <a:gd name="connsiteY16" fmla="*/ 804943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38818"/>
                  <a:gd name="connsiteY0" fmla="*/ 1083647 h 1088051"/>
                  <a:gd name="connsiteX1" fmla="*/ 300624 w 2138818"/>
                  <a:gd name="connsiteY1" fmla="*/ 1083647 h 1088051"/>
                  <a:gd name="connsiteX2" fmla="*/ 513567 w 2138818"/>
                  <a:gd name="connsiteY2" fmla="*/ 1049200 h 1088051"/>
                  <a:gd name="connsiteX3" fmla="*/ 663879 w 2138818"/>
                  <a:gd name="connsiteY3" fmla="*/ 920808 h 1088051"/>
                  <a:gd name="connsiteX4" fmla="*/ 742168 w 2138818"/>
                  <a:gd name="connsiteY4" fmla="*/ 638973 h 1088051"/>
                  <a:gd name="connsiteX5" fmla="*/ 829849 w 2138818"/>
                  <a:gd name="connsiteY5" fmla="*/ 269455 h 1088051"/>
                  <a:gd name="connsiteX6" fmla="*/ 939452 w 2138818"/>
                  <a:gd name="connsiteY6" fmla="*/ 75301 h 1088051"/>
                  <a:gd name="connsiteX7" fmla="*/ 1089764 w 2138818"/>
                  <a:gd name="connsiteY7" fmla="*/ 146 h 1088051"/>
                  <a:gd name="connsiteX8" fmla="*/ 1221287 w 2138818"/>
                  <a:gd name="connsiteY8" fmla="*/ 90960 h 1088051"/>
                  <a:gd name="connsiteX9" fmla="*/ 1337152 w 2138818"/>
                  <a:gd name="connsiteY9" fmla="*/ 354006 h 1088051"/>
                  <a:gd name="connsiteX10" fmla="*/ 1515650 w 2138818"/>
                  <a:gd name="connsiteY10" fmla="*/ 855047 h 1088051"/>
                  <a:gd name="connsiteX11" fmla="*/ 1634645 w 2138818"/>
                  <a:gd name="connsiteY11" fmla="*/ 1021017 h 1088051"/>
                  <a:gd name="connsiteX12" fmla="*/ 1781827 w 2138818"/>
                  <a:gd name="connsiteY12" fmla="*/ 1064858 h 1088051"/>
                  <a:gd name="connsiteX13" fmla="*/ 1885167 w 2138818"/>
                  <a:gd name="connsiteY13" fmla="*/ 1005359 h 1088051"/>
                  <a:gd name="connsiteX14" fmla="*/ 1938402 w 2138818"/>
                  <a:gd name="connsiteY14" fmla="*/ 898888 h 1088051"/>
                  <a:gd name="connsiteX15" fmla="*/ 2010427 w 2138818"/>
                  <a:gd name="connsiteY15" fmla="*/ 829995 h 1088051"/>
                  <a:gd name="connsiteX16" fmla="*/ 2138818 w 2138818"/>
                  <a:gd name="connsiteY16" fmla="*/ 823732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60738"/>
                  <a:gd name="connsiteY0" fmla="*/ 1083647 h 1088051"/>
                  <a:gd name="connsiteX1" fmla="*/ 300624 w 2160738"/>
                  <a:gd name="connsiteY1" fmla="*/ 1083647 h 1088051"/>
                  <a:gd name="connsiteX2" fmla="*/ 513567 w 2160738"/>
                  <a:gd name="connsiteY2" fmla="*/ 1049200 h 1088051"/>
                  <a:gd name="connsiteX3" fmla="*/ 663879 w 2160738"/>
                  <a:gd name="connsiteY3" fmla="*/ 920808 h 1088051"/>
                  <a:gd name="connsiteX4" fmla="*/ 742168 w 2160738"/>
                  <a:gd name="connsiteY4" fmla="*/ 638973 h 1088051"/>
                  <a:gd name="connsiteX5" fmla="*/ 829849 w 2160738"/>
                  <a:gd name="connsiteY5" fmla="*/ 269455 h 1088051"/>
                  <a:gd name="connsiteX6" fmla="*/ 939452 w 2160738"/>
                  <a:gd name="connsiteY6" fmla="*/ 75301 h 1088051"/>
                  <a:gd name="connsiteX7" fmla="*/ 1089764 w 2160738"/>
                  <a:gd name="connsiteY7" fmla="*/ 146 h 1088051"/>
                  <a:gd name="connsiteX8" fmla="*/ 1221287 w 2160738"/>
                  <a:gd name="connsiteY8" fmla="*/ 90960 h 1088051"/>
                  <a:gd name="connsiteX9" fmla="*/ 1337152 w 2160738"/>
                  <a:gd name="connsiteY9" fmla="*/ 354006 h 1088051"/>
                  <a:gd name="connsiteX10" fmla="*/ 1515650 w 2160738"/>
                  <a:gd name="connsiteY10" fmla="*/ 855047 h 1088051"/>
                  <a:gd name="connsiteX11" fmla="*/ 1634645 w 2160738"/>
                  <a:gd name="connsiteY11" fmla="*/ 1021017 h 1088051"/>
                  <a:gd name="connsiteX12" fmla="*/ 1781827 w 2160738"/>
                  <a:gd name="connsiteY12" fmla="*/ 1064858 h 1088051"/>
                  <a:gd name="connsiteX13" fmla="*/ 1885167 w 2160738"/>
                  <a:gd name="connsiteY13" fmla="*/ 1005359 h 1088051"/>
                  <a:gd name="connsiteX14" fmla="*/ 1938402 w 2160738"/>
                  <a:gd name="connsiteY14" fmla="*/ 898888 h 1088051"/>
                  <a:gd name="connsiteX15" fmla="*/ 2010427 w 2160738"/>
                  <a:gd name="connsiteY15" fmla="*/ 829995 h 1088051"/>
                  <a:gd name="connsiteX16" fmla="*/ 2160738 w 2160738"/>
                  <a:gd name="connsiteY16" fmla="*/ 826863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85167 w 2170132"/>
                  <a:gd name="connsiteY13" fmla="*/ 1005359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894562 w 2170132"/>
                  <a:gd name="connsiteY13" fmla="*/ 980306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10219 w 2170132"/>
                  <a:gd name="connsiteY13" fmla="*/ 995963 h 1088051"/>
                  <a:gd name="connsiteX14" fmla="*/ 1938402 w 2170132"/>
                  <a:gd name="connsiteY14" fmla="*/ 898888 h 1088051"/>
                  <a:gd name="connsiteX15" fmla="*/ 2010427 w 2170132"/>
                  <a:gd name="connsiteY15" fmla="*/ 829995 h 1088051"/>
                  <a:gd name="connsiteX16" fmla="*/ 2170132 w 2170132"/>
                  <a:gd name="connsiteY16"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898888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38402 w 2170132"/>
                  <a:gd name="connsiteY13" fmla="*/ 923940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10427 w 2170132"/>
                  <a:gd name="connsiteY14" fmla="*/ 829995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29007 w 2170132"/>
                  <a:gd name="connsiteY13" fmla="*/ 95212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81827 w 2170132"/>
                  <a:gd name="connsiteY12" fmla="*/ 1064858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34645 w 2170132"/>
                  <a:gd name="connsiteY11" fmla="*/ 102101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515650 w 2170132"/>
                  <a:gd name="connsiteY10" fmla="*/ 855047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8072 w 2170132"/>
                  <a:gd name="connsiteY10" fmla="*/ 73291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56775 w 2170132"/>
                  <a:gd name="connsiteY12" fmla="*/ 1067989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07087 w 2170132"/>
                  <a:gd name="connsiteY13" fmla="*/ 974043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04164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1985375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77174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0219 w 2170132"/>
                  <a:gd name="connsiteY13" fmla="*/ 95525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5877 w 2170132"/>
                  <a:gd name="connsiteY13" fmla="*/ 983436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6483 w 2170132"/>
                  <a:gd name="connsiteY13" fmla="*/ 964647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2013559 w 2170132"/>
                  <a:gd name="connsiteY14" fmla="*/ 851916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29009 w 2170132"/>
                  <a:gd name="connsiteY13" fmla="*/ 977173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82244 w 2170132"/>
                  <a:gd name="connsiteY14" fmla="*/ 84565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1932139 w 2170132"/>
                  <a:gd name="connsiteY14" fmla="*/ 1002229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913352 w 2170132"/>
                  <a:gd name="connsiteY13" fmla="*/ 958384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170132 w 2170132"/>
                  <a:gd name="connsiteY14"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2035479 w 2170132"/>
                  <a:gd name="connsiteY14" fmla="*/ 908283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91432 w 2170132"/>
                  <a:gd name="connsiteY13" fmla="*/ 1014752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76968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66586 w 2170132"/>
                  <a:gd name="connsiteY14" fmla="*/ 855047 h 1088051"/>
                  <a:gd name="connsiteX15" fmla="*/ 2170132 w 2170132"/>
                  <a:gd name="connsiteY15" fmla="*/ 817468 h 1088051"/>
                  <a:gd name="connsiteX0" fmla="*/ 0 w 2170132"/>
                  <a:gd name="connsiteY0" fmla="*/ 1083647 h 1088051"/>
                  <a:gd name="connsiteX1" fmla="*/ 300624 w 2170132"/>
                  <a:gd name="connsiteY1" fmla="*/ 1083647 h 1088051"/>
                  <a:gd name="connsiteX2" fmla="*/ 513567 w 2170132"/>
                  <a:gd name="connsiteY2" fmla="*/ 1049200 h 1088051"/>
                  <a:gd name="connsiteX3" fmla="*/ 663879 w 2170132"/>
                  <a:gd name="connsiteY3" fmla="*/ 920808 h 1088051"/>
                  <a:gd name="connsiteX4" fmla="*/ 742168 w 2170132"/>
                  <a:gd name="connsiteY4" fmla="*/ 638973 h 1088051"/>
                  <a:gd name="connsiteX5" fmla="*/ 829849 w 2170132"/>
                  <a:gd name="connsiteY5" fmla="*/ 269455 h 1088051"/>
                  <a:gd name="connsiteX6" fmla="*/ 939452 w 2170132"/>
                  <a:gd name="connsiteY6" fmla="*/ 75301 h 1088051"/>
                  <a:gd name="connsiteX7" fmla="*/ 1089764 w 2170132"/>
                  <a:gd name="connsiteY7" fmla="*/ 146 h 1088051"/>
                  <a:gd name="connsiteX8" fmla="*/ 1221287 w 2170132"/>
                  <a:gd name="connsiteY8" fmla="*/ 90960 h 1088051"/>
                  <a:gd name="connsiteX9" fmla="*/ 1337152 w 2170132"/>
                  <a:gd name="connsiteY9" fmla="*/ 354006 h 1088051"/>
                  <a:gd name="connsiteX10" fmla="*/ 1474940 w 2170132"/>
                  <a:gd name="connsiteY10" fmla="*/ 754838 h 1088051"/>
                  <a:gd name="connsiteX11" fmla="*/ 1615856 w 2170132"/>
                  <a:gd name="connsiteY11" fmla="*/ 999097 h 1088051"/>
                  <a:gd name="connsiteX12" fmla="*/ 1784958 w 2170132"/>
                  <a:gd name="connsiteY12" fmla="*/ 1061726 h 1088051"/>
                  <a:gd name="connsiteX13" fmla="*/ 1878906 w 2170132"/>
                  <a:gd name="connsiteY13" fmla="*/ 1005357 h 1088051"/>
                  <a:gd name="connsiteX14" fmla="*/ 1979112 w 2170132"/>
                  <a:gd name="connsiteY14" fmla="*/ 858178 h 1088051"/>
                  <a:gd name="connsiteX15" fmla="*/ 2170132 w 2170132"/>
                  <a:gd name="connsiteY15" fmla="*/ 817468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4787"/>
                  <a:gd name="connsiteY0" fmla="*/ 1083647 h 1088051"/>
                  <a:gd name="connsiteX1" fmla="*/ 300624 w 2304787"/>
                  <a:gd name="connsiteY1" fmla="*/ 1083647 h 1088051"/>
                  <a:gd name="connsiteX2" fmla="*/ 513567 w 2304787"/>
                  <a:gd name="connsiteY2" fmla="*/ 1049200 h 1088051"/>
                  <a:gd name="connsiteX3" fmla="*/ 663879 w 2304787"/>
                  <a:gd name="connsiteY3" fmla="*/ 920808 h 1088051"/>
                  <a:gd name="connsiteX4" fmla="*/ 742168 w 2304787"/>
                  <a:gd name="connsiteY4" fmla="*/ 638973 h 1088051"/>
                  <a:gd name="connsiteX5" fmla="*/ 829849 w 2304787"/>
                  <a:gd name="connsiteY5" fmla="*/ 269455 h 1088051"/>
                  <a:gd name="connsiteX6" fmla="*/ 939452 w 2304787"/>
                  <a:gd name="connsiteY6" fmla="*/ 75301 h 1088051"/>
                  <a:gd name="connsiteX7" fmla="*/ 1089764 w 2304787"/>
                  <a:gd name="connsiteY7" fmla="*/ 146 h 1088051"/>
                  <a:gd name="connsiteX8" fmla="*/ 1221287 w 2304787"/>
                  <a:gd name="connsiteY8" fmla="*/ 90960 h 1088051"/>
                  <a:gd name="connsiteX9" fmla="*/ 1337152 w 2304787"/>
                  <a:gd name="connsiteY9" fmla="*/ 354006 h 1088051"/>
                  <a:gd name="connsiteX10" fmla="*/ 1474940 w 2304787"/>
                  <a:gd name="connsiteY10" fmla="*/ 754838 h 1088051"/>
                  <a:gd name="connsiteX11" fmla="*/ 1615856 w 2304787"/>
                  <a:gd name="connsiteY11" fmla="*/ 999097 h 1088051"/>
                  <a:gd name="connsiteX12" fmla="*/ 1784958 w 2304787"/>
                  <a:gd name="connsiteY12" fmla="*/ 1061726 h 1088051"/>
                  <a:gd name="connsiteX13" fmla="*/ 1878906 w 2304787"/>
                  <a:gd name="connsiteY13" fmla="*/ 1005357 h 1088051"/>
                  <a:gd name="connsiteX14" fmla="*/ 1979112 w 2304787"/>
                  <a:gd name="connsiteY14" fmla="*/ 858178 h 1088051"/>
                  <a:gd name="connsiteX15" fmla="*/ 2304787 w 2304787"/>
                  <a:gd name="connsiteY15" fmla="*/ 808073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301655 w 2301655"/>
                  <a:gd name="connsiteY15"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82452 w 2301655"/>
                  <a:gd name="connsiteY15" fmla="*/ 833127 h 1088051"/>
                  <a:gd name="connsiteX16" fmla="*/ 2301655 w 2301655"/>
                  <a:gd name="connsiteY16" fmla="*/ 820599 h 1088051"/>
                  <a:gd name="connsiteX0" fmla="*/ 0 w 2301655"/>
                  <a:gd name="connsiteY0" fmla="*/ 1083647 h 1088051"/>
                  <a:gd name="connsiteX1" fmla="*/ 300624 w 2301655"/>
                  <a:gd name="connsiteY1" fmla="*/ 1083647 h 1088051"/>
                  <a:gd name="connsiteX2" fmla="*/ 513567 w 2301655"/>
                  <a:gd name="connsiteY2" fmla="*/ 1049200 h 1088051"/>
                  <a:gd name="connsiteX3" fmla="*/ 663879 w 2301655"/>
                  <a:gd name="connsiteY3" fmla="*/ 920808 h 1088051"/>
                  <a:gd name="connsiteX4" fmla="*/ 742168 w 2301655"/>
                  <a:gd name="connsiteY4" fmla="*/ 638973 h 1088051"/>
                  <a:gd name="connsiteX5" fmla="*/ 829849 w 2301655"/>
                  <a:gd name="connsiteY5" fmla="*/ 269455 h 1088051"/>
                  <a:gd name="connsiteX6" fmla="*/ 939452 w 2301655"/>
                  <a:gd name="connsiteY6" fmla="*/ 75301 h 1088051"/>
                  <a:gd name="connsiteX7" fmla="*/ 1089764 w 2301655"/>
                  <a:gd name="connsiteY7" fmla="*/ 146 h 1088051"/>
                  <a:gd name="connsiteX8" fmla="*/ 1221287 w 2301655"/>
                  <a:gd name="connsiteY8" fmla="*/ 90960 h 1088051"/>
                  <a:gd name="connsiteX9" fmla="*/ 1337152 w 2301655"/>
                  <a:gd name="connsiteY9" fmla="*/ 354006 h 1088051"/>
                  <a:gd name="connsiteX10" fmla="*/ 1474940 w 2301655"/>
                  <a:gd name="connsiteY10" fmla="*/ 754838 h 1088051"/>
                  <a:gd name="connsiteX11" fmla="*/ 1615856 w 2301655"/>
                  <a:gd name="connsiteY11" fmla="*/ 999097 h 1088051"/>
                  <a:gd name="connsiteX12" fmla="*/ 1784958 w 2301655"/>
                  <a:gd name="connsiteY12" fmla="*/ 1061726 h 1088051"/>
                  <a:gd name="connsiteX13" fmla="*/ 1878906 w 2301655"/>
                  <a:gd name="connsiteY13" fmla="*/ 1005357 h 1088051"/>
                  <a:gd name="connsiteX14" fmla="*/ 1979112 w 2301655"/>
                  <a:gd name="connsiteY14" fmla="*/ 858178 h 1088051"/>
                  <a:gd name="connsiteX15" fmla="*/ 2098109 w 2301655"/>
                  <a:gd name="connsiteY15" fmla="*/ 817469 h 1088051"/>
                  <a:gd name="connsiteX16" fmla="*/ 2301655 w 2301655"/>
                  <a:gd name="connsiteY16" fmla="*/ 820599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 name="connsiteX0" fmla="*/ 0 w 2401863"/>
                  <a:gd name="connsiteY0" fmla="*/ 1083647 h 1088051"/>
                  <a:gd name="connsiteX1" fmla="*/ 300624 w 2401863"/>
                  <a:gd name="connsiteY1" fmla="*/ 1083647 h 1088051"/>
                  <a:gd name="connsiteX2" fmla="*/ 513567 w 2401863"/>
                  <a:gd name="connsiteY2" fmla="*/ 1049200 h 1088051"/>
                  <a:gd name="connsiteX3" fmla="*/ 663879 w 2401863"/>
                  <a:gd name="connsiteY3" fmla="*/ 920808 h 1088051"/>
                  <a:gd name="connsiteX4" fmla="*/ 742168 w 2401863"/>
                  <a:gd name="connsiteY4" fmla="*/ 638973 h 1088051"/>
                  <a:gd name="connsiteX5" fmla="*/ 829849 w 2401863"/>
                  <a:gd name="connsiteY5" fmla="*/ 269455 h 1088051"/>
                  <a:gd name="connsiteX6" fmla="*/ 939452 w 2401863"/>
                  <a:gd name="connsiteY6" fmla="*/ 75301 h 1088051"/>
                  <a:gd name="connsiteX7" fmla="*/ 1089764 w 2401863"/>
                  <a:gd name="connsiteY7" fmla="*/ 146 h 1088051"/>
                  <a:gd name="connsiteX8" fmla="*/ 1221287 w 2401863"/>
                  <a:gd name="connsiteY8" fmla="*/ 90960 h 1088051"/>
                  <a:gd name="connsiteX9" fmla="*/ 1337152 w 2401863"/>
                  <a:gd name="connsiteY9" fmla="*/ 354006 h 1088051"/>
                  <a:gd name="connsiteX10" fmla="*/ 1474940 w 2401863"/>
                  <a:gd name="connsiteY10" fmla="*/ 754838 h 1088051"/>
                  <a:gd name="connsiteX11" fmla="*/ 1615856 w 2401863"/>
                  <a:gd name="connsiteY11" fmla="*/ 999097 h 1088051"/>
                  <a:gd name="connsiteX12" fmla="*/ 1784958 w 2401863"/>
                  <a:gd name="connsiteY12" fmla="*/ 1061726 h 1088051"/>
                  <a:gd name="connsiteX13" fmla="*/ 1878906 w 2401863"/>
                  <a:gd name="connsiteY13" fmla="*/ 1005357 h 1088051"/>
                  <a:gd name="connsiteX14" fmla="*/ 1979112 w 2401863"/>
                  <a:gd name="connsiteY14" fmla="*/ 858178 h 1088051"/>
                  <a:gd name="connsiteX15" fmla="*/ 2098109 w 2401863"/>
                  <a:gd name="connsiteY15" fmla="*/ 817469 h 1088051"/>
                  <a:gd name="connsiteX16" fmla="*/ 2401863 w 2401863"/>
                  <a:gd name="connsiteY16" fmla="*/ 814336 h 108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1863" h="1088051">
                    <a:moveTo>
                      <a:pt x="0" y="1083647"/>
                    </a:moveTo>
                    <a:cubicBezTo>
                      <a:pt x="101774" y="1089649"/>
                      <a:pt x="215030" y="1089388"/>
                      <a:pt x="300624" y="1083647"/>
                    </a:cubicBezTo>
                    <a:cubicBezTo>
                      <a:pt x="386218" y="1077906"/>
                      <a:pt x="453025" y="1076340"/>
                      <a:pt x="513567" y="1049200"/>
                    </a:cubicBezTo>
                    <a:cubicBezTo>
                      <a:pt x="574110" y="1022060"/>
                      <a:pt x="625779" y="989179"/>
                      <a:pt x="663879" y="920808"/>
                    </a:cubicBezTo>
                    <a:cubicBezTo>
                      <a:pt x="701979" y="852437"/>
                      <a:pt x="714506" y="747532"/>
                      <a:pt x="742168" y="638973"/>
                    </a:cubicBezTo>
                    <a:cubicBezTo>
                      <a:pt x="769830" y="530414"/>
                      <a:pt x="796968" y="363400"/>
                      <a:pt x="829849" y="269455"/>
                    </a:cubicBezTo>
                    <a:cubicBezTo>
                      <a:pt x="862730" y="175510"/>
                      <a:pt x="896133" y="120186"/>
                      <a:pt x="939452" y="75301"/>
                    </a:cubicBezTo>
                    <a:cubicBezTo>
                      <a:pt x="982771" y="30416"/>
                      <a:pt x="1042792" y="-2464"/>
                      <a:pt x="1089764" y="146"/>
                    </a:cubicBezTo>
                    <a:cubicBezTo>
                      <a:pt x="1136737" y="2756"/>
                      <a:pt x="1180056" y="31983"/>
                      <a:pt x="1221287" y="90960"/>
                    </a:cubicBezTo>
                    <a:cubicBezTo>
                      <a:pt x="1262518" y="149937"/>
                      <a:pt x="1294877" y="243360"/>
                      <a:pt x="1337152" y="354006"/>
                    </a:cubicBezTo>
                    <a:cubicBezTo>
                      <a:pt x="1379427" y="464652"/>
                      <a:pt x="1428489" y="647323"/>
                      <a:pt x="1474940" y="754838"/>
                    </a:cubicBezTo>
                    <a:cubicBezTo>
                      <a:pt x="1521391" y="862353"/>
                      <a:pt x="1564186" y="947949"/>
                      <a:pt x="1615856" y="999097"/>
                    </a:cubicBezTo>
                    <a:cubicBezTo>
                      <a:pt x="1667526" y="1050245"/>
                      <a:pt x="1741116" y="1060683"/>
                      <a:pt x="1784958" y="1061726"/>
                    </a:cubicBezTo>
                    <a:cubicBezTo>
                      <a:pt x="1828800" y="1062769"/>
                      <a:pt x="1846547" y="1039282"/>
                      <a:pt x="1878906" y="1005357"/>
                    </a:cubicBezTo>
                    <a:cubicBezTo>
                      <a:pt x="1911265" y="971432"/>
                      <a:pt x="1945188" y="886883"/>
                      <a:pt x="1979112" y="858178"/>
                    </a:cubicBezTo>
                    <a:cubicBezTo>
                      <a:pt x="2013036" y="829473"/>
                      <a:pt x="2044352" y="823732"/>
                      <a:pt x="2098109" y="817469"/>
                    </a:cubicBezTo>
                    <a:cubicBezTo>
                      <a:pt x="2151866" y="811206"/>
                      <a:pt x="2202490" y="813293"/>
                      <a:pt x="2401863" y="814336"/>
                    </a:cubicBezTo>
                  </a:path>
                </a:pathLst>
              </a:custGeom>
              <a:noFill/>
              <a:ln w="152400"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284538" y="1828800"/>
                <a:ext cx="4779962" cy="1227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6" name="Picture 2"/>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376488" y="-355600"/>
              <a:ext cx="6540502" cy="379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16394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Tab 3-6 - Refrigeration Cycles</a:t>
            </a:r>
            <a:endParaRPr lang="en-US" dirty="0"/>
          </a:p>
        </p:txBody>
      </p:sp>
      <p:sp>
        <p:nvSpPr>
          <p:cNvPr id="4" name="Slide Number Placeholder 3"/>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6199470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erview Title Slide">
    <p:bg>
      <p:bgPr>
        <a:blipFill dpi="0" rotWithShape="1">
          <a:blip r:embed="rId2">
            <a:alphaModFix amt="58000"/>
            <a:lum/>
          </a:blip>
          <a:srcRect/>
          <a:stretch>
            <a:fillRect l="-8000" r="-8000"/>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hasCustomPrompt="1"/>
          </p:nvPr>
        </p:nvSpPr>
        <p:spPr>
          <a:xfrm>
            <a:off x="239713" y="861788"/>
            <a:ext cx="7772400" cy="731520"/>
          </a:xfrm>
        </p:spPr>
        <p:txBody>
          <a:bodyPr/>
          <a:lstStyle>
            <a:lvl1pPr>
              <a:defRPr sz="3200" b="1" i="1" baseline="0">
                <a:solidFill>
                  <a:schemeClr val="tx1"/>
                </a:solidFill>
              </a:defRPr>
            </a:lvl1pPr>
          </a:lstStyle>
          <a:p>
            <a:r>
              <a:rPr lang="en-US" dirty="0"/>
              <a:t>Click to edit Project Type</a:t>
            </a:r>
          </a:p>
        </p:txBody>
      </p:sp>
      <p:sp>
        <p:nvSpPr>
          <p:cNvPr id="5" name="Rectangle 7"/>
          <p:cNvSpPr>
            <a:spLocks noChangeArrowheads="1"/>
          </p:cNvSpPr>
          <p:nvPr userDrawn="1"/>
        </p:nvSpPr>
        <p:spPr bwMode="auto">
          <a:xfrm>
            <a:off x="239713" y="4800601"/>
            <a:ext cx="1970087" cy="365760"/>
          </a:xfrm>
          <a:prstGeom prst="rect">
            <a:avLst/>
          </a:prstGeom>
          <a:noFill/>
          <a:ln w="9525">
            <a:noFill/>
            <a:miter lim="800000"/>
            <a:headEnd/>
            <a:tailEnd/>
          </a:ln>
          <a:effectLst/>
        </p:spPr>
        <p:txBody>
          <a:bodyPr anchor="ctr"/>
          <a:lstStyle/>
          <a:p>
            <a:pPr marL="344488" indent="-344488" eaLnBrk="1" hangingPunct="1"/>
            <a:r>
              <a:rPr lang="en-US" sz="1800" dirty="0">
                <a:solidFill>
                  <a:schemeClr val="tx1"/>
                </a:solidFill>
                <a:latin typeface="+mn-lt"/>
              </a:rPr>
              <a:t>Presented By:</a:t>
            </a:r>
          </a:p>
        </p:txBody>
      </p:sp>
      <p:sp>
        <p:nvSpPr>
          <p:cNvPr id="3" name="Text Placeholder 2"/>
          <p:cNvSpPr>
            <a:spLocks noGrp="1"/>
          </p:cNvSpPr>
          <p:nvPr>
            <p:ph type="body" sz="quarter" idx="10" hasCustomPrompt="1"/>
          </p:nvPr>
        </p:nvSpPr>
        <p:spPr>
          <a:xfrm>
            <a:off x="239713" y="5166361"/>
            <a:ext cx="2743200" cy="1097280"/>
          </a:xfrm>
        </p:spPr>
        <p:txBody>
          <a:bodyPr/>
          <a:lstStyle>
            <a:lvl1pPr marL="0" indent="0" algn="l" defTabSz="914400" rtl="0" eaLnBrk="1" latinLnBrk="0" hangingPunct="1">
              <a:buNone/>
              <a:defRPr lang="en-US" sz="1800" kern="1200" dirty="0" smtClean="0">
                <a:solidFill>
                  <a:schemeClr val="tx1"/>
                </a:solidFill>
                <a:latin typeface="+mn-lt"/>
                <a:ea typeface="+mn-ea"/>
                <a:cs typeface="+mn-cs"/>
              </a:defRPr>
            </a:lvl1pPr>
            <a:lvl2pPr marL="344488" indent="-344488" algn="l" defTabSz="914400" rtl="0" eaLnBrk="1" latinLnBrk="0" hangingPunct="1">
              <a:defRPr lang="en-US" sz="1800" kern="1200" dirty="0" smtClean="0">
                <a:solidFill>
                  <a:schemeClr val="tx1"/>
                </a:solidFill>
                <a:latin typeface="+mn-lt"/>
                <a:ea typeface="+mn-ea"/>
                <a:cs typeface="+mn-cs"/>
              </a:defRPr>
            </a:lvl2pPr>
            <a:lvl3pPr marL="344488" indent="-344488" algn="l" defTabSz="914400" rtl="0" eaLnBrk="1" latinLnBrk="0" hangingPunct="1">
              <a:defRPr lang="en-US" sz="1800" kern="1200" dirty="0" smtClean="0">
                <a:solidFill>
                  <a:schemeClr val="tx1"/>
                </a:solidFill>
                <a:latin typeface="+mn-lt"/>
                <a:ea typeface="+mn-ea"/>
                <a:cs typeface="+mn-cs"/>
              </a:defRPr>
            </a:lvl3pPr>
            <a:lvl4pPr marL="344488" indent="-344488" algn="l" defTabSz="914400" rtl="0" eaLnBrk="1" latinLnBrk="0" hangingPunct="1">
              <a:defRPr lang="en-US" sz="1800" kern="1200" dirty="0" smtClean="0">
                <a:solidFill>
                  <a:schemeClr val="tx1"/>
                </a:solidFill>
                <a:latin typeface="+mn-lt"/>
                <a:ea typeface="+mn-ea"/>
                <a:cs typeface="+mn-cs"/>
              </a:defRPr>
            </a:lvl4pPr>
            <a:lvl5pPr marL="344488" indent="-344488" algn="l" defTabSz="914400" rtl="0" eaLnBrk="1" latinLnBrk="0" hangingPunct="1">
              <a:defRPr lang="en-US" sz="1800" kern="1200" dirty="0">
                <a:solidFill>
                  <a:schemeClr val="tx1"/>
                </a:solidFill>
                <a:latin typeface="+mn-lt"/>
                <a:ea typeface="+mn-ea"/>
                <a:cs typeface="+mn-cs"/>
              </a:defRPr>
            </a:lvl5pPr>
          </a:lstStyle>
          <a:p>
            <a:pPr lvl="0"/>
            <a:r>
              <a:rPr lang="en-US" dirty="0"/>
              <a:t>Click to enter interview team members</a:t>
            </a:r>
          </a:p>
        </p:txBody>
      </p:sp>
      <p:sp>
        <p:nvSpPr>
          <p:cNvPr id="10" name="Text Placeholder 2"/>
          <p:cNvSpPr>
            <a:spLocks noGrp="1"/>
          </p:cNvSpPr>
          <p:nvPr>
            <p:ph type="body" sz="quarter" idx="11" hasCustomPrompt="1"/>
          </p:nvPr>
        </p:nvSpPr>
        <p:spPr>
          <a:xfrm>
            <a:off x="239713" y="6274276"/>
            <a:ext cx="2743200" cy="365760"/>
          </a:xfrm>
        </p:spPr>
        <p:txBody>
          <a:bodyPr/>
          <a:lstStyle>
            <a:lvl1pPr marL="0" indent="0" algn="l" defTabSz="914400" rtl="0" eaLnBrk="1" latinLnBrk="0" hangingPunct="1">
              <a:buNone/>
              <a:defRPr lang="en-US" sz="1800" kern="1200" dirty="0" smtClean="0">
                <a:solidFill>
                  <a:schemeClr val="tx1"/>
                </a:solidFill>
                <a:latin typeface="+mn-lt"/>
                <a:ea typeface="+mn-ea"/>
                <a:cs typeface="+mn-cs"/>
              </a:defRPr>
            </a:lvl1pPr>
            <a:lvl2pPr marL="344488" indent="-344488" algn="l" defTabSz="914400" rtl="0" eaLnBrk="1" latinLnBrk="0" hangingPunct="1">
              <a:defRPr lang="en-US" sz="1800" kern="1200" dirty="0" smtClean="0">
                <a:solidFill>
                  <a:schemeClr val="tx1"/>
                </a:solidFill>
                <a:latin typeface="+mn-lt"/>
                <a:ea typeface="+mn-ea"/>
                <a:cs typeface="+mn-cs"/>
              </a:defRPr>
            </a:lvl2pPr>
            <a:lvl3pPr marL="344488" indent="-344488" algn="l" defTabSz="914400" rtl="0" eaLnBrk="1" latinLnBrk="0" hangingPunct="1">
              <a:defRPr lang="en-US" sz="1800" kern="1200" dirty="0" smtClean="0">
                <a:solidFill>
                  <a:schemeClr val="tx1"/>
                </a:solidFill>
                <a:latin typeface="+mn-lt"/>
                <a:ea typeface="+mn-ea"/>
                <a:cs typeface="+mn-cs"/>
              </a:defRPr>
            </a:lvl3pPr>
            <a:lvl4pPr marL="344488" indent="-344488" algn="l" defTabSz="914400" rtl="0" eaLnBrk="1" latinLnBrk="0" hangingPunct="1">
              <a:defRPr lang="en-US" sz="1800" kern="1200" dirty="0" smtClean="0">
                <a:solidFill>
                  <a:schemeClr val="tx1"/>
                </a:solidFill>
                <a:latin typeface="+mn-lt"/>
                <a:ea typeface="+mn-ea"/>
                <a:cs typeface="+mn-cs"/>
              </a:defRPr>
            </a:lvl4pPr>
            <a:lvl5pPr marL="344488" indent="-344488" algn="l" defTabSz="914400" rtl="0" eaLnBrk="1" latinLnBrk="0" hangingPunct="1">
              <a:defRPr lang="en-US" sz="1800" kern="1200" dirty="0">
                <a:solidFill>
                  <a:schemeClr val="tx1"/>
                </a:solidFill>
                <a:latin typeface="+mn-lt"/>
                <a:ea typeface="+mn-ea"/>
                <a:cs typeface="+mn-cs"/>
              </a:defRPr>
            </a:lvl5pPr>
          </a:lstStyle>
          <a:p>
            <a:pPr lvl="0"/>
            <a:r>
              <a:rPr lang="en-US" dirty="0"/>
              <a:t>Click to enter date</a:t>
            </a:r>
          </a:p>
        </p:txBody>
      </p:sp>
      <p:sp>
        <p:nvSpPr>
          <p:cNvPr id="8" name="Rectangle 7"/>
          <p:cNvSpPr>
            <a:spLocks noChangeArrowheads="1"/>
          </p:cNvSpPr>
          <p:nvPr userDrawn="1"/>
        </p:nvSpPr>
        <p:spPr bwMode="auto">
          <a:xfrm>
            <a:off x="239713" y="1634544"/>
            <a:ext cx="1970087" cy="365760"/>
          </a:xfrm>
          <a:prstGeom prst="rect">
            <a:avLst/>
          </a:prstGeom>
          <a:noFill/>
          <a:ln w="9525">
            <a:noFill/>
            <a:miter lim="800000"/>
            <a:headEnd/>
            <a:tailEnd/>
          </a:ln>
          <a:effectLst/>
        </p:spPr>
        <p:txBody>
          <a:bodyPr anchor="ctr"/>
          <a:lstStyle/>
          <a:p>
            <a:pPr marL="344488" indent="-344488" eaLnBrk="1" hangingPunct="1"/>
            <a:r>
              <a:rPr lang="en-US" sz="1800" i="1" dirty="0">
                <a:solidFill>
                  <a:schemeClr val="tx1"/>
                </a:solidFill>
                <a:latin typeface="+mn-lt"/>
              </a:rPr>
              <a:t>For</a:t>
            </a:r>
          </a:p>
        </p:txBody>
      </p:sp>
      <p:sp>
        <p:nvSpPr>
          <p:cNvPr id="6" name="Text Placeholder 5"/>
          <p:cNvSpPr>
            <a:spLocks noGrp="1"/>
          </p:cNvSpPr>
          <p:nvPr>
            <p:ph type="body" sz="quarter" idx="12" hasCustomPrompt="1"/>
          </p:nvPr>
        </p:nvSpPr>
        <p:spPr>
          <a:xfrm>
            <a:off x="325906" y="2133600"/>
            <a:ext cx="7772400" cy="731520"/>
          </a:xfrm>
        </p:spPr>
        <p:txBody>
          <a:bodyPr>
            <a:normAutofit/>
          </a:bodyPr>
          <a:lstStyle>
            <a:lvl1pPr algn="l" defTabSz="914400" rtl="0" eaLnBrk="1" latinLnBrk="0" hangingPunct="1">
              <a:spcBef>
                <a:spcPct val="0"/>
              </a:spcBef>
              <a:buNone/>
              <a:defRPr lang="en-US" sz="3200" b="1" i="1" kern="1200" baseline="0" dirty="0">
                <a:solidFill>
                  <a:schemeClr val="tx1"/>
                </a:solidFill>
                <a:latin typeface="Arial" pitchFamily="34" charset="0"/>
                <a:ea typeface="+mj-ea"/>
                <a:cs typeface="Arial" pitchFamily="34" charset="0"/>
              </a:defRPr>
            </a:lvl1pPr>
          </a:lstStyle>
          <a:p>
            <a:pPr lvl="0"/>
            <a:r>
              <a:rPr lang="en-US" dirty="0"/>
              <a:t>Click to edit Project Name</a:t>
            </a:r>
          </a:p>
        </p:txBody>
      </p:sp>
      <p:pic>
        <p:nvPicPr>
          <p:cNvPr id="102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56387" y="5484166"/>
            <a:ext cx="2487613" cy="1160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1502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ample Disclaim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Disclaimer</a:t>
            </a:r>
          </a:p>
        </p:txBody>
      </p:sp>
      <p:sp>
        <p:nvSpPr>
          <p:cNvPr id="5" name="Footer Placeholder 4"/>
          <p:cNvSpPr>
            <a:spLocks noGrp="1"/>
          </p:cNvSpPr>
          <p:nvPr>
            <p:ph type="ftr" sz="quarter" idx="10"/>
          </p:nvPr>
        </p:nvSpPr>
        <p:spPr/>
        <p:txBody>
          <a:bodyPr/>
          <a:lstStyle/>
          <a:p>
            <a:r>
              <a:rPr lang="en-US"/>
              <a:t>VRF Systems: The Good, The Bad and The Ugly;  The Commissioning Perspective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9" name="TextBox 8"/>
          <p:cNvSpPr txBox="1"/>
          <p:nvPr userDrawn="1"/>
        </p:nvSpPr>
        <p:spPr>
          <a:xfrm>
            <a:off x="457200" y="1600200"/>
            <a:ext cx="8229600" cy="4870564"/>
          </a:xfrm>
          <a:prstGeom prst="rect">
            <a:avLst/>
          </a:prstGeom>
          <a:noFill/>
        </p:spPr>
        <p:txBody>
          <a:bodyPr wrap="square" rtlCol="0">
            <a:spAutoFit/>
          </a:bodyPr>
          <a:lstStyle/>
          <a:p>
            <a:pPr lvl="0">
              <a:lnSpc>
                <a:spcPct val="150000"/>
              </a:lnSpc>
              <a:spcBef>
                <a:spcPts val="900"/>
              </a:spcBef>
            </a:pPr>
            <a:r>
              <a:rPr lang="en-US" sz="1500" b="1" dirty="0">
                <a:solidFill>
                  <a:schemeClr val="bg1"/>
                </a:solidFill>
                <a:latin typeface="Arial" pitchFamily="34" charset="0"/>
                <a:cs typeface="Arial" pitchFamily="34" charset="0"/>
              </a:rPr>
              <a:t>The information in this document is believed to accurately describe the technologies described herein and are meant to clarify and illustrate typical situations, which must be appropriately adapted to individual circumstances.  These materials were prepared to be used in conjunction with a free, educational program and are not intended to provide legal advice or establish legal standards of reasonable behavior.  Neither </a:t>
            </a:r>
            <a:r>
              <a:rPr lang="en-US" sz="1500" b="1" dirty="0">
                <a:solidFill>
                  <a:schemeClr val="accent4"/>
                </a:solidFill>
                <a:latin typeface="Arial" pitchFamily="34" charset="0"/>
                <a:cs typeface="Arial" pitchFamily="34" charset="0"/>
              </a:rPr>
              <a:t>Pacific Gas and Electric Company (PG&amp;E)</a:t>
            </a:r>
            <a:r>
              <a:rPr lang="en-US" sz="1500" b="1" dirty="0">
                <a:solidFill>
                  <a:schemeClr val="bg1"/>
                </a:solidFill>
                <a:latin typeface="Arial" pitchFamily="34" charset="0"/>
                <a:cs typeface="Arial" pitchFamily="34" charset="0"/>
              </a:rPr>
              <a:t> nor any of its employees and agents: </a:t>
            </a:r>
          </a:p>
          <a:p>
            <a:pPr marL="342900" lvl="1" indent="-342900">
              <a:lnSpc>
                <a:spcPct val="150000"/>
              </a:lnSpc>
              <a:spcBef>
                <a:spcPts val="900"/>
              </a:spcBef>
              <a:buFont typeface="+mj-lt"/>
              <a:buAutoNum type="arabicParenR"/>
            </a:pPr>
            <a:r>
              <a:rPr lang="en-US" sz="1500" b="1" dirty="0">
                <a:solidFill>
                  <a:schemeClr val="bg1"/>
                </a:solidFill>
                <a:latin typeface="Arial" pitchFamily="34" charset="0"/>
                <a:cs typeface="Arial" pitchFamily="34" charset="0"/>
              </a:rPr>
              <a:t>Makes any written or oral warranty, expressed or implied, including, but not limited to, those concerning merchantability or fitness for a particular purpose; </a:t>
            </a:r>
          </a:p>
          <a:p>
            <a:pPr marL="342900" lvl="1" indent="-342900">
              <a:lnSpc>
                <a:spcPct val="150000"/>
              </a:lnSpc>
              <a:spcBef>
                <a:spcPts val="900"/>
              </a:spcBef>
              <a:buFont typeface="+mj-lt"/>
              <a:buAutoNum type="arabicParenR"/>
            </a:pPr>
            <a:r>
              <a:rPr lang="en-US" sz="1500" b="1" dirty="0">
                <a:solidFill>
                  <a:schemeClr val="bg1"/>
                </a:solidFill>
                <a:latin typeface="Arial" pitchFamily="34" charset="0"/>
                <a:cs typeface="Arial" pitchFamily="34" charset="0"/>
              </a:rPr>
              <a:t>Assumes any legal liability or responsibility for the accuracy or completeness of any information, apparatus, product, process, method, or policy contained herein; or </a:t>
            </a:r>
          </a:p>
          <a:p>
            <a:pPr marL="342900" lvl="1" indent="-342900">
              <a:lnSpc>
                <a:spcPct val="150000"/>
              </a:lnSpc>
              <a:spcBef>
                <a:spcPts val="900"/>
              </a:spcBef>
              <a:buFont typeface="+mj-lt"/>
              <a:buAutoNum type="arabicParenR"/>
            </a:pPr>
            <a:r>
              <a:rPr lang="en-US" sz="1500" b="1" dirty="0">
                <a:solidFill>
                  <a:schemeClr val="bg1"/>
                </a:solidFill>
                <a:latin typeface="Arial" pitchFamily="34" charset="0"/>
                <a:cs typeface="Arial" pitchFamily="34" charset="0"/>
              </a:rPr>
              <a:t>Represents that its use would not infringe any privately owned rights, including, but not limited to, patents, trademarks, or copyrights. </a:t>
            </a:r>
          </a:p>
          <a:p>
            <a:endParaRPr lang="en-US" dirty="0">
              <a:solidFill>
                <a:schemeClr val="bg1"/>
              </a:solidFill>
            </a:endParaRPr>
          </a:p>
        </p:txBody>
      </p:sp>
      <p:sp>
        <p:nvSpPr>
          <p:cNvPr id="10" name="TextBox 9"/>
          <p:cNvSpPr txBox="1"/>
          <p:nvPr userDrawn="1"/>
        </p:nvSpPr>
        <p:spPr>
          <a:xfrm>
            <a:off x="2743200" y="274638"/>
            <a:ext cx="5943600" cy="1323439"/>
          </a:xfrm>
          <a:prstGeom prst="rect">
            <a:avLst/>
          </a:prstGeom>
          <a:noFill/>
        </p:spPr>
        <p:txBody>
          <a:bodyPr wrap="square" rtlCol="0">
            <a:spAutoFit/>
          </a:bodyPr>
          <a:lstStyle/>
          <a:p>
            <a:r>
              <a:rPr lang="en-US" sz="1600" dirty="0">
                <a:solidFill>
                  <a:schemeClr val="accent4"/>
                </a:solidFill>
                <a:latin typeface="Arial" pitchFamily="34" charset="0"/>
                <a:cs typeface="Arial" pitchFamily="34" charset="0"/>
              </a:rPr>
              <a:t>Some clients require a disclaimer.</a:t>
            </a:r>
            <a:r>
              <a:rPr lang="en-US" sz="1600" baseline="0" dirty="0">
                <a:solidFill>
                  <a:schemeClr val="accent4"/>
                </a:solidFill>
                <a:latin typeface="Arial" pitchFamily="34" charset="0"/>
                <a:cs typeface="Arial" pitchFamily="34" charset="0"/>
              </a:rPr>
              <a:t>  This slide is an example that can be edited to provide that by going to “View” then “Title Slide” and then editing this layout by deleting this box and changing the red company name as required  and formatting the color to white.</a:t>
            </a:r>
            <a:endParaRPr lang="en-US" sz="1600" dirty="0">
              <a:solidFill>
                <a:schemeClr val="accent4"/>
              </a:solidFill>
              <a:latin typeface="Arial" pitchFamily="34" charset="0"/>
              <a:cs typeface="Arial" pitchFamily="34" charset="0"/>
            </a:endParaRPr>
          </a:p>
        </p:txBody>
      </p:sp>
    </p:spTree>
    <p:extLst>
      <p:ext uri="{BB962C8B-B14F-4D97-AF65-F5344CB8AC3E}">
        <p14:creationId xmlns:p14="http://schemas.microsoft.com/office/powerpoint/2010/main" val="272468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ample Copyright Notic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Copyright Materials</a:t>
            </a:r>
          </a:p>
        </p:txBody>
      </p:sp>
      <p:sp>
        <p:nvSpPr>
          <p:cNvPr id="5" name="Footer Placeholder 4"/>
          <p:cNvSpPr>
            <a:spLocks noGrp="1"/>
          </p:cNvSpPr>
          <p:nvPr>
            <p:ph type="ftr" sz="quarter" idx="10"/>
          </p:nvPr>
        </p:nvSpPr>
        <p:spPr/>
        <p:txBody>
          <a:bodyPr/>
          <a:lstStyle/>
          <a:p>
            <a:r>
              <a:rPr lang="en-US"/>
              <a:t>VRF Systems: The Good, The Bad and The Ugly;  The Commissioning Perspective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9" name="TextBox 8"/>
          <p:cNvSpPr txBox="1"/>
          <p:nvPr userDrawn="1"/>
        </p:nvSpPr>
        <p:spPr>
          <a:xfrm>
            <a:off x="457200" y="1600200"/>
            <a:ext cx="8229600" cy="2123658"/>
          </a:xfrm>
          <a:prstGeom prst="rect">
            <a:avLst/>
          </a:prstGeom>
          <a:noFill/>
        </p:spPr>
        <p:txBody>
          <a:bodyPr wrap="square" rtlCol="0">
            <a:spAutoFit/>
          </a:bodyPr>
          <a:lstStyle/>
          <a:p>
            <a:pPr lvl="0">
              <a:lnSpc>
                <a:spcPct val="150000"/>
              </a:lnSpc>
              <a:spcBef>
                <a:spcPts val="900"/>
              </a:spcBef>
            </a:pPr>
            <a:r>
              <a:rPr lang="en-US" sz="1800" b="1" dirty="0">
                <a:solidFill>
                  <a:schemeClr val="bg1"/>
                </a:solidFill>
                <a:latin typeface="Arial" pitchFamily="34" charset="0"/>
                <a:cs typeface="Arial" pitchFamily="34" charset="0"/>
              </a:rPr>
              <a:t>Some or all of this presentation may be protected by US and International Copyright laws.  Reproduction, distribution, display and use of the presentation without written permission of the copyright holder is prohibited.</a:t>
            </a:r>
          </a:p>
          <a:p>
            <a:endParaRPr lang="en-US" sz="2400" dirty="0">
              <a:solidFill>
                <a:schemeClr val="bg1"/>
              </a:solidFill>
            </a:endParaRPr>
          </a:p>
        </p:txBody>
      </p:sp>
      <p:sp>
        <p:nvSpPr>
          <p:cNvPr id="10" name="TextBox 9"/>
          <p:cNvSpPr txBox="1"/>
          <p:nvPr userDrawn="1"/>
        </p:nvSpPr>
        <p:spPr>
          <a:xfrm>
            <a:off x="533400" y="3581400"/>
            <a:ext cx="8153400" cy="2062103"/>
          </a:xfrm>
          <a:prstGeom prst="rect">
            <a:avLst/>
          </a:prstGeom>
          <a:noFill/>
        </p:spPr>
        <p:txBody>
          <a:bodyPr wrap="square" rtlCol="0">
            <a:spAutoFit/>
          </a:bodyPr>
          <a:lstStyle/>
          <a:p>
            <a:r>
              <a:rPr lang="en-US" sz="1600" dirty="0">
                <a:solidFill>
                  <a:schemeClr val="accent4"/>
                </a:solidFill>
                <a:latin typeface="Arial" pitchFamily="34" charset="0"/>
                <a:cs typeface="Arial" pitchFamily="34" charset="0"/>
              </a:rPr>
              <a:t>Some clients require a copyright notice.  Or, we may want to copyright</a:t>
            </a:r>
            <a:r>
              <a:rPr lang="en-US" sz="1600" baseline="0" dirty="0">
                <a:solidFill>
                  <a:schemeClr val="accent4"/>
                </a:solidFill>
                <a:latin typeface="Arial" pitchFamily="34" charset="0"/>
                <a:cs typeface="Arial" pitchFamily="34" charset="0"/>
              </a:rPr>
              <a:t> the materials as ours.  This slide provides such notice.  To eliminate this text box, go to </a:t>
            </a:r>
            <a:br>
              <a:rPr lang="en-US" sz="1600" baseline="0" dirty="0">
                <a:solidFill>
                  <a:schemeClr val="accent4"/>
                </a:solidFill>
                <a:latin typeface="Arial" pitchFamily="34" charset="0"/>
                <a:cs typeface="Arial" pitchFamily="34" charset="0"/>
              </a:rPr>
            </a:br>
            <a:r>
              <a:rPr lang="en-US" sz="1600" baseline="0" dirty="0">
                <a:solidFill>
                  <a:schemeClr val="accent4"/>
                </a:solidFill>
                <a:latin typeface="Arial" pitchFamily="34" charset="0"/>
                <a:cs typeface="Arial" pitchFamily="34" charset="0"/>
              </a:rPr>
              <a:t>“View” then “Slide Master” and delete it from the lay out slide.</a:t>
            </a:r>
          </a:p>
          <a:p>
            <a:endParaRPr lang="en-US" sz="1600" baseline="0" dirty="0">
              <a:solidFill>
                <a:schemeClr val="accent4"/>
              </a:solidFill>
              <a:latin typeface="Arial" pitchFamily="34" charset="0"/>
              <a:cs typeface="Arial" pitchFamily="34" charset="0"/>
            </a:endParaRPr>
          </a:p>
          <a:p>
            <a:r>
              <a:rPr lang="en-US" sz="1600" baseline="0" dirty="0">
                <a:solidFill>
                  <a:schemeClr val="accent4"/>
                </a:solidFill>
                <a:latin typeface="Arial" pitchFamily="34" charset="0"/>
                <a:cs typeface="Arial" pitchFamily="34" charset="0"/>
              </a:rPr>
              <a:t>You can also add © FDE &lt;Current Year&gt; into the footer for each slide.  Do this by going to “Insert” then “Header and Footer” and making appropriate edits.   The little copy right symbol is available from the Insert menu also by clicking on the “Symbol” button (the one with the omega sign on it).</a:t>
            </a:r>
            <a:endParaRPr lang="en-US" sz="1600" dirty="0">
              <a:solidFill>
                <a:schemeClr val="accent4"/>
              </a:solidFill>
              <a:latin typeface="Arial" pitchFamily="34" charset="0"/>
              <a:cs typeface="Arial" pitchFamily="34" charset="0"/>
            </a:endParaRPr>
          </a:p>
        </p:txBody>
      </p:sp>
    </p:spTree>
    <p:extLst>
      <p:ext uri="{BB962C8B-B14F-4D97-AF65-F5344CB8AC3E}">
        <p14:creationId xmlns:p14="http://schemas.microsoft.com/office/powerpoint/2010/main" val="41719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arning Objectives">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baseline="0">
                <a:solidFill>
                  <a:schemeClr val="bg1"/>
                </a:solidFill>
              </a:defRPr>
            </a:lvl1pPr>
            <a:lvl2pPr marL="465138" indent="-457200">
              <a:buFont typeface="+mj-lt"/>
              <a:buAutoNum type="arabicPeriod"/>
              <a:defRPr baseline="0"/>
            </a:lvl2pPr>
            <a:lvl3pPr marL="346075" indent="0">
              <a:buFont typeface="+mj-lt"/>
              <a:buNone/>
              <a:defRPr sz="1800" baseline="0">
                <a:solidFill>
                  <a:schemeClr val="accent4"/>
                </a:solidFill>
              </a:defRPr>
            </a:lvl3pPr>
            <a:lvl4pPr marL="1143000" indent="-457200">
              <a:buFont typeface="+mj-lt"/>
              <a:buAutoNum type="arabicPeriod"/>
              <a:defRPr/>
            </a:lvl4pPr>
            <a:lvl5pPr marL="1482725" indent="-457200">
              <a:buFont typeface="+mj-lt"/>
              <a:buAutoNum type="arabicPeriod"/>
              <a:defRPr/>
            </a:lvl5pPr>
          </a:lstStyle>
          <a:p>
            <a:pPr lvl="0"/>
            <a:r>
              <a:rPr lang="en-US" dirty="0"/>
              <a:t>After completing this course, you should be able to:</a:t>
            </a:r>
          </a:p>
          <a:p>
            <a:pPr lvl="1"/>
            <a:r>
              <a:rPr lang="en-US" dirty="0"/>
              <a:t>First learning objective</a:t>
            </a:r>
          </a:p>
          <a:p>
            <a:pPr lvl="1"/>
            <a:r>
              <a:rPr lang="en-US" dirty="0"/>
              <a:t>Second learning objective</a:t>
            </a:r>
          </a:p>
          <a:p>
            <a:pPr lvl="1"/>
            <a:r>
              <a:rPr lang="en-US" dirty="0"/>
              <a:t>Third learning objective</a:t>
            </a:r>
          </a:p>
          <a:p>
            <a:pPr lvl="1"/>
            <a:r>
              <a:rPr lang="en-US" dirty="0"/>
              <a:t>Fourth learning objective</a:t>
            </a:r>
          </a:p>
          <a:p>
            <a:pPr lvl="1"/>
            <a:r>
              <a:rPr lang="en-US" dirty="0"/>
              <a:t>5th learning objective</a:t>
            </a:r>
          </a:p>
          <a:p>
            <a:pPr lvl="2"/>
            <a:endParaRPr lang="en-US" dirty="0"/>
          </a:p>
          <a:p>
            <a:pPr lvl="2"/>
            <a:r>
              <a:rPr lang="en-US" dirty="0"/>
              <a:t>Where courses are offered for credits, you often have to state the learning objectives at the beginning of the slide set.  Typically 4-6 objects are required.</a:t>
            </a:r>
          </a:p>
          <a:p>
            <a:pPr lvl="2"/>
            <a:r>
              <a:rPr lang="en-US" dirty="0"/>
              <a:t>Usually this is a good starting point for organizing your presentation anyway and it helps set up the class and sets expectations.</a:t>
            </a:r>
          </a:p>
        </p:txBody>
      </p:sp>
      <p:sp>
        <p:nvSpPr>
          <p:cNvPr id="5" name="Footer Placeholder 4"/>
          <p:cNvSpPr>
            <a:spLocks noGrp="1"/>
          </p:cNvSpPr>
          <p:nvPr>
            <p:ph type="ftr" sz="quarter" idx="10"/>
          </p:nvPr>
        </p:nvSpPr>
        <p:spPr/>
        <p:txBody>
          <a:bodyPr/>
          <a:lstStyle/>
          <a:p>
            <a:r>
              <a:rPr lang="en-US"/>
              <a:t>VRF Systems: The Good, The Bad and The Ugly;  The Commissioning Perspective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4" name="TextBox 3"/>
          <p:cNvSpPr txBox="1"/>
          <p:nvPr userDrawn="1"/>
        </p:nvSpPr>
        <p:spPr>
          <a:xfrm>
            <a:off x="457200" y="274638"/>
            <a:ext cx="8229600" cy="1143000"/>
          </a:xfrm>
          <a:prstGeom prst="rect">
            <a:avLst/>
          </a:prstGeom>
        </p:spPr>
        <p:txBody>
          <a:bodyPr vert="horz" lIns="91440" tIns="45720" rIns="91440" bIns="45720" rtlCol="0" anchor="ctr">
            <a:normAutofit/>
          </a:bodyPr>
          <a:lstStyle>
            <a:lvl1pPr>
              <a:spcBef>
                <a:spcPct val="0"/>
              </a:spcBef>
              <a:buNone/>
              <a:defRPr sz="3200">
                <a:solidFill>
                  <a:schemeClr val="tx2"/>
                </a:solidFill>
                <a:latin typeface="Arial" pitchFamily="34" charset="0"/>
                <a:ea typeface="+mj-ea"/>
                <a:cs typeface="Arial" pitchFamily="34" charset="0"/>
              </a:defRPr>
            </a:lvl1pPr>
          </a:lstStyle>
          <a:p>
            <a:pPr lvl="0"/>
            <a:r>
              <a:rPr lang="en-US" dirty="0"/>
              <a:t>Learning Objectives</a:t>
            </a:r>
          </a:p>
        </p:txBody>
      </p:sp>
    </p:spTree>
    <p:extLst>
      <p:ext uri="{BB962C8B-B14F-4D97-AF65-F5344CB8AC3E}">
        <p14:creationId xmlns:p14="http://schemas.microsoft.com/office/powerpoint/2010/main" val="405381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Learning Objectives">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457200" indent="-457200">
              <a:buFont typeface="Arial" pitchFamily="34" charset="0"/>
              <a:buChar char="•"/>
              <a:defRPr baseline="0">
                <a:solidFill>
                  <a:schemeClr val="bg1"/>
                </a:solidFill>
              </a:defRPr>
            </a:lvl1pPr>
            <a:lvl2pPr marL="465138" indent="-457200">
              <a:buFont typeface="+mj-lt"/>
              <a:buAutoNum type="arabicPeriod"/>
              <a:defRPr baseline="0"/>
            </a:lvl2pPr>
            <a:lvl3pPr marL="803275" indent="-457200">
              <a:buFont typeface="+mj-lt"/>
              <a:buAutoNum type="arabicPeriod"/>
              <a:defRPr lang="en-US" sz="1800" kern="1200" baseline="0" dirty="0" smtClean="0">
                <a:solidFill>
                  <a:schemeClr val="accent4"/>
                </a:solidFill>
                <a:latin typeface="Arial" pitchFamily="34" charset="0"/>
                <a:ea typeface="+mn-ea"/>
                <a:cs typeface="Arial" pitchFamily="34" charset="0"/>
              </a:defRPr>
            </a:lvl3pPr>
            <a:lvl4pPr marL="1143000" indent="-457200">
              <a:buFont typeface="+mj-lt"/>
              <a:buAutoNum type="arabicPeriod"/>
              <a:defRPr/>
            </a:lvl4pPr>
            <a:lvl5pPr marL="1482725" indent="-457200">
              <a:buFont typeface="+mj-lt"/>
              <a:buAutoNum type="arabicPeriod"/>
              <a:defRPr/>
            </a:lvl5pPr>
          </a:lstStyle>
          <a:p>
            <a:pPr lvl="0"/>
            <a:r>
              <a:rPr lang="en-US" dirty="0"/>
              <a:t>Topic 1</a:t>
            </a:r>
          </a:p>
          <a:p>
            <a:pPr lvl="0"/>
            <a:r>
              <a:rPr lang="en-US" dirty="0"/>
              <a:t>Topic 2</a:t>
            </a:r>
          </a:p>
          <a:p>
            <a:pPr lvl="0"/>
            <a:r>
              <a:rPr lang="en-US" dirty="0"/>
              <a:t>Topic 3</a:t>
            </a:r>
          </a:p>
          <a:p>
            <a:pPr lvl="0"/>
            <a:r>
              <a:rPr lang="en-US" dirty="0"/>
              <a:t>Topic 4</a:t>
            </a:r>
          </a:p>
          <a:p>
            <a:pPr lvl="0"/>
            <a:r>
              <a:rPr lang="en-US" dirty="0"/>
              <a:t>Topic 5</a:t>
            </a:r>
          </a:p>
          <a:p>
            <a:pPr lvl="0"/>
            <a:r>
              <a:rPr lang="en-US" dirty="0"/>
              <a:t>Topic 6</a:t>
            </a:r>
          </a:p>
          <a:p>
            <a:pPr marL="346075" lvl="2" indent="0" algn="l" defTabSz="914400" rtl="0" eaLnBrk="1" latinLnBrk="0" hangingPunct="1">
              <a:spcBef>
                <a:spcPct val="20000"/>
              </a:spcBef>
              <a:buFont typeface="+mj-lt"/>
              <a:buNone/>
            </a:pPr>
            <a:endParaRPr lang="en-US" dirty="0"/>
          </a:p>
          <a:p>
            <a:pPr marL="346075" lvl="2" indent="0" algn="l" defTabSz="914400" rtl="0" eaLnBrk="1" latinLnBrk="0" hangingPunct="1">
              <a:spcBef>
                <a:spcPct val="20000"/>
              </a:spcBef>
              <a:buFont typeface="+mj-lt"/>
              <a:buNone/>
            </a:pPr>
            <a:r>
              <a:rPr lang="en-US" dirty="0"/>
              <a:t>Providing an agenda is also required by some clients.  This is also a good organizing tool for putting your presentation together and is also a good way to help the students understand how the learning objectives tie into the plan for the day.  If you include time targets, this also helps you manage your time.</a:t>
            </a:r>
          </a:p>
          <a:p>
            <a:pPr lvl="0"/>
            <a:endParaRPr lang="en-US" dirty="0"/>
          </a:p>
        </p:txBody>
      </p:sp>
      <p:sp>
        <p:nvSpPr>
          <p:cNvPr id="5" name="Footer Placeholder 4"/>
          <p:cNvSpPr>
            <a:spLocks noGrp="1"/>
          </p:cNvSpPr>
          <p:nvPr>
            <p:ph type="ftr" sz="quarter" idx="10"/>
          </p:nvPr>
        </p:nvSpPr>
        <p:spPr/>
        <p:txBody>
          <a:bodyPr/>
          <a:lstStyle/>
          <a:p>
            <a:r>
              <a:rPr lang="en-US"/>
              <a:t>VRF Systems: The Good, The Bad and The Ugly;  The Commissioning Perspective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4" name="TextBox 3"/>
          <p:cNvSpPr txBox="1"/>
          <p:nvPr userDrawn="1"/>
        </p:nvSpPr>
        <p:spPr>
          <a:xfrm>
            <a:off x="457200" y="274638"/>
            <a:ext cx="8229600" cy="1143000"/>
          </a:xfrm>
          <a:prstGeom prst="rect">
            <a:avLst/>
          </a:prstGeom>
        </p:spPr>
        <p:txBody>
          <a:bodyPr vert="horz" lIns="91440" tIns="45720" rIns="91440" bIns="45720" rtlCol="0" anchor="ctr">
            <a:normAutofit/>
          </a:bodyPr>
          <a:lstStyle>
            <a:lvl1pPr>
              <a:spcBef>
                <a:spcPct val="0"/>
              </a:spcBef>
              <a:buNone/>
              <a:defRPr sz="3200">
                <a:solidFill>
                  <a:schemeClr val="tx2"/>
                </a:solidFill>
                <a:latin typeface="Arial" pitchFamily="34" charset="0"/>
                <a:ea typeface="+mj-ea"/>
                <a:cs typeface="Arial" pitchFamily="34" charset="0"/>
              </a:defRPr>
            </a:lvl1pPr>
          </a:lstStyle>
          <a:p>
            <a:pPr lvl="0"/>
            <a:r>
              <a:rPr lang="en-US" dirty="0"/>
              <a:t>Agenda</a:t>
            </a:r>
          </a:p>
        </p:txBody>
      </p:sp>
    </p:spTree>
    <p:extLst>
      <p:ext uri="{BB962C8B-B14F-4D97-AF65-F5344CB8AC3E}">
        <p14:creationId xmlns:p14="http://schemas.microsoft.com/office/powerpoint/2010/main" val="19470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Background">
    <p:bg>
      <p:bgPr>
        <a:solidFill>
          <a:schemeClr val="tx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r>
              <a:rPr lang="en-US"/>
              <a:t>VRF Systems: The Good, The Bad and The Ugly;  The Commissioning Perspective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
        <p:nvSpPr>
          <p:cNvPr id="4" name="TextBox 3"/>
          <p:cNvSpPr txBox="1"/>
          <p:nvPr userDrawn="1"/>
        </p:nvSpPr>
        <p:spPr>
          <a:xfrm>
            <a:off x="457200" y="274638"/>
            <a:ext cx="8229600" cy="1143000"/>
          </a:xfrm>
          <a:prstGeom prst="rect">
            <a:avLst/>
          </a:prstGeom>
        </p:spPr>
        <p:txBody>
          <a:bodyPr vert="horz" lIns="91440" tIns="45720" rIns="91440" bIns="45720" rtlCol="0" anchor="ctr">
            <a:normAutofit/>
          </a:bodyPr>
          <a:lstStyle>
            <a:lvl1pPr>
              <a:spcBef>
                <a:spcPct val="0"/>
              </a:spcBef>
              <a:buNone/>
              <a:defRPr sz="3200">
                <a:solidFill>
                  <a:schemeClr val="tx2"/>
                </a:solidFill>
                <a:latin typeface="Arial" pitchFamily="34" charset="0"/>
                <a:ea typeface="+mj-ea"/>
                <a:cs typeface="Arial" pitchFamily="34" charset="0"/>
              </a:defRPr>
            </a:lvl1pPr>
          </a:lstStyle>
          <a:p>
            <a:pPr lvl="0"/>
            <a:r>
              <a:rPr lang="en-US" dirty="0"/>
              <a:t>Agenda</a:t>
            </a:r>
          </a:p>
        </p:txBody>
      </p:sp>
    </p:spTree>
    <p:extLst>
      <p:ext uri="{BB962C8B-B14F-4D97-AF65-F5344CB8AC3E}">
        <p14:creationId xmlns:p14="http://schemas.microsoft.com/office/powerpoint/2010/main" val="426906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p:txBody>
          <a:bodyPr/>
          <a:lstStyle/>
          <a:p>
            <a:r>
              <a:rPr lang="en-US"/>
              <a:t>VRF Systems: The Good, The Bad and The Ugly;  The Commissioning Perspective</a:t>
            </a:r>
            <a:endParaRPr lang="en-US" dirty="0"/>
          </a:p>
        </p:txBody>
      </p:sp>
      <p:sp>
        <p:nvSpPr>
          <p:cNvPr id="6" name="Slide Number Placeholder 5"/>
          <p:cNvSpPr>
            <a:spLocks noGrp="1"/>
          </p:cNvSpPr>
          <p:nvPr>
            <p:ph type="sldNum" sz="quarter" idx="11"/>
          </p:nvPr>
        </p:nvSpPr>
        <p:spPr/>
        <p:txBody>
          <a:bodyPr/>
          <a:lstStyle/>
          <a:p>
            <a:fld id="{A9320731-3B2C-4107-8664-CAD7BE973DC8}" type="slidenum">
              <a:rPr lang="en-US" smtClean="0"/>
              <a:pPr/>
              <a:t>‹#›</a:t>
            </a:fld>
            <a:endParaRPr lang="en-US"/>
          </a:p>
        </p:txBody>
      </p:sp>
    </p:spTree>
    <p:extLst>
      <p:ext uri="{BB962C8B-B14F-4D97-AF65-F5344CB8AC3E}">
        <p14:creationId xmlns:p14="http://schemas.microsoft.com/office/powerpoint/2010/main" val="2391072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524000" y="6629400"/>
            <a:ext cx="6096000" cy="228600"/>
          </a:xfrm>
          <a:prstGeom prst="rect">
            <a:avLst/>
          </a:prstGeom>
        </p:spPr>
        <p:txBody>
          <a:bodyPr vert="horz" lIns="91440" tIns="45720" rIns="91440" bIns="45720" rtlCol="0" anchor="ctr"/>
          <a:lstStyle>
            <a:lvl1pPr algn="ctr">
              <a:defRPr sz="1200" cap="small" baseline="0">
                <a:solidFill>
                  <a:schemeClr val="tx1">
                    <a:tint val="75000"/>
                  </a:schemeClr>
                </a:solidFill>
                <a:latin typeface="Arial" pitchFamily="34" charset="0"/>
                <a:cs typeface="Arial" pitchFamily="34" charset="0"/>
              </a:defRPr>
            </a:lvl1pPr>
          </a:lstStyle>
          <a:p>
            <a:r>
              <a:rPr lang="en-US"/>
              <a:t>VRF Systems: The Good, The Bad and The Ugly;  The Commissioning Perspective</a:t>
            </a:r>
            <a:endParaRPr lang="en-US" dirty="0"/>
          </a:p>
        </p:txBody>
      </p:sp>
      <p:sp>
        <p:nvSpPr>
          <p:cNvPr id="6" name="Slide Number Placeholder 5"/>
          <p:cNvSpPr>
            <a:spLocks noGrp="1"/>
          </p:cNvSpPr>
          <p:nvPr>
            <p:ph type="sldNum" sz="quarter" idx="4"/>
          </p:nvPr>
        </p:nvSpPr>
        <p:spPr>
          <a:xfrm>
            <a:off x="7620000" y="6629400"/>
            <a:ext cx="1524000" cy="228600"/>
          </a:xfrm>
          <a:prstGeom prst="rect">
            <a:avLst/>
          </a:prstGeom>
        </p:spPr>
        <p:txBody>
          <a:bodyPr vert="horz" lIns="91440" tIns="45720" rIns="91440" bIns="45720" rtlCol="0" anchor="ctr"/>
          <a:lstStyle>
            <a:lvl1pPr algn="r">
              <a:defRPr lang="en-US" sz="1200" cap="small" baseline="0" smtClean="0">
                <a:solidFill>
                  <a:schemeClr val="tx1">
                    <a:tint val="75000"/>
                  </a:schemeClr>
                </a:solidFill>
                <a:latin typeface="Arial" pitchFamily="34" charset="0"/>
                <a:cs typeface="Arial" pitchFamily="34" charset="0"/>
              </a:defRPr>
            </a:lvl1pPr>
          </a:lstStyle>
          <a:p>
            <a:fld id="{A9320731-3B2C-4107-8664-CAD7BE973DC8}" type="slidenum">
              <a:rPr lang="en-US" smtClean="0"/>
              <a:pPr/>
              <a:t>‹#›</a:t>
            </a:fld>
            <a:endParaRPr lang="en-US"/>
          </a:p>
        </p:txBody>
      </p:sp>
    </p:spTree>
    <p:extLst>
      <p:ext uri="{BB962C8B-B14F-4D97-AF65-F5344CB8AC3E}">
        <p14:creationId xmlns:p14="http://schemas.microsoft.com/office/powerpoint/2010/main" val="3197250252"/>
      </p:ext>
    </p:extLst>
  </p:cSld>
  <p:clrMap bg1="lt1" tx1="dk1" bg2="lt2" tx2="dk2" accent1="accent1" accent2="accent2" accent3="accent3" accent4="accent4" accent5="accent5" accent6="accent6" hlink="hlink" folHlink="folHlink"/>
  <p:sldLayoutIdLst>
    <p:sldLayoutId id="2147483707" r:id="rId1"/>
    <p:sldLayoutId id="2147483747" r:id="rId2"/>
    <p:sldLayoutId id="2147483745" r:id="rId3"/>
    <p:sldLayoutId id="2147483739" r:id="rId4"/>
    <p:sldLayoutId id="2147483740" r:id="rId5"/>
    <p:sldLayoutId id="2147483741" r:id="rId6"/>
    <p:sldLayoutId id="2147483742" r:id="rId7"/>
    <p:sldLayoutId id="2147483744" r:id="rId8"/>
    <p:sldLayoutId id="2147483713" r:id="rId9"/>
    <p:sldLayoutId id="2147483714" r:id="rId10"/>
    <p:sldLayoutId id="2147483715" r:id="rId11"/>
    <p:sldLayoutId id="2147483716" r:id="rId12"/>
    <p:sldLayoutId id="2147483717" r:id="rId13"/>
    <p:sldLayoutId id="2147483718" r:id="rId14"/>
    <p:sldLayoutId id="2147483719" r:id="rId15"/>
    <p:sldLayoutId id="2147483748" r:id="rId16"/>
    <p:sldLayoutId id="214748374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spcBef>
          <a:spcPct val="0"/>
        </a:spcBef>
        <a:buNone/>
        <a:defRPr sz="3200" kern="1200">
          <a:solidFill>
            <a:schemeClr val="bg1"/>
          </a:solidFill>
          <a:latin typeface="Arial" pitchFamily="34" charset="0"/>
          <a:ea typeface="+mj-ea"/>
          <a:cs typeface="Arial" pitchFamily="34" charset="0"/>
        </a:defRPr>
      </a:lvl1pPr>
    </p:titleStyle>
    <p:bodyStyle>
      <a:lvl1pPr marL="0" indent="0" algn="l" defTabSz="914400" rtl="0" eaLnBrk="1" latinLnBrk="0" hangingPunct="1">
        <a:spcBef>
          <a:spcPct val="20000"/>
        </a:spcBef>
        <a:buFont typeface="Arial" pitchFamily="34" charset="0"/>
        <a:buNone/>
        <a:defRPr sz="2400" b="0" kern="1200">
          <a:solidFill>
            <a:schemeClr val="bg1"/>
          </a:solidFill>
          <a:latin typeface="Arial" pitchFamily="34" charset="0"/>
          <a:ea typeface="+mn-ea"/>
          <a:cs typeface="Arial" pitchFamily="34" charset="0"/>
        </a:defRPr>
      </a:lvl1pPr>
      <a:lvl2pPr marL="350838" indent="-342900" algn="l" defTabSz="914400" rtl="0" eaLnBrk="1" latinLnBrk="0"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2pPr>
      <a:lvl3pPr marL="688975" indent="-342900" algn="l" defTabSz="914400" rtl="0" eaLnBrk="1" latinLnBrk="0" hangingPunct="1">
        <a:spcBef>
          <a:spcPct val="20000"/>
        </a:spcBef>
        <a:buFont typeface="Calibri" pitchFamily="34" charset="0"/>
        <a:buChar char="‒"/>
        <a:defRPr sz="2400" kern="1200">
          <a:solidFill>
            <a:schemeClr val="bg1"/>
          </a:solidFill>
          <a:latin typeface="Arial" pitchFamily="34" charset="0"/>
          <a:ea typeface="+mn-ea"/>
          <a:cs typeface="Arial" pitchFamily="34" charset="0"/>
        </a:defRPr>
      </a:lvl3pPr>
      <a:lvl4pPr marL="1033463" indent="-347663" algn="l" defTabSz="914400" rtl="0" eaLnBrk="1" latinLnBrk="0"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4pPr>
      <a:lvl5pPr marL="1312863" indent="-287338" algn="l" defTabSz="914400" rtl="0" eaLnBrk="1" latinLnBrk="0" hangingPunct="1">
        <a:spcBef>
          <a:spcPct val="20000"/>
        </a:spcBef>
        <a:buFont typeface="Calibri" pitchFamily="34" charset="0"/>
        <a:buChar char="‒"/>
        <a:defRPr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1524000" y="6629400"/>
            <a:ext cx="6096000" cy="228600"/>
          </a:xfrm>
          <a:prstGeom prst="rect">
            <a:avLst/>
          </a:prstGeom>
        </p:spPr>
        <p:txBody>
          <a:bodyPr vert="horz" lIns="91440" tIns="45720" rIns="91440" bIns="45720" rtlCol="0" anchor="ctr"/>
          <a:lstStyle>
            <a:lvl1pPr algn="ctr">
              <a:defRPr sz="900" cap="small" baseline="0">
                <a:solidFill>
                  <a:schemeClr val="tx1">
                    <a:tint val="75000"/>
                  </a:schemeClr>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4"/>
          </p:nvPr>
        </p:nvSpPr>
        <p:spPr>
          <a:xfrm>
            <a:off x="7620000" y="6629400"/>
            <a:ext cx="1524000" cy="228600"/>
          </a:xfrm>
          <a:prstGeom prst="rect">
            <a:avLst/>
          </a:prstGeom>
        </p:spPr>
        <p:txBody>
          <a:bodyPr vert="horz" lIns="91440" tIns="45720" rIns="91440" bIns="45720" rtlCol="0" anchor="ctr"/>
          <a:lstStyle>
            <a:lvl1pPr algn="r">
              <a:defRPr lang="en-US" sz="900" cap="small" baseline="0" smtClean="0">
                <a:solidFill>
                  <a:schemeClr val="tx1">
                    <a:tint val="75000"/>
                  </a:schemeClr>
                </a:solidFill>
                <a:latin typeface="Arial" pitchFamily="34" charset="0"/>
                <a:cs typeface="Arial" pitchFamily="34" charset="0"/>
              </a:defRPr>
            </a:lvl1pPr>
          </a:lstStyle>
          <a:p>
            <a:fld id="{A9320731-3B2C-4107-8664-CAD7BE973DC8}" type="slidenum">
              <a:rPr lang="en-US" smtClean="0"/>
              <a:pPr/>
              <a:t>‹#›</a:t>
            </a:fld>
            <a:endParaRPr lang="en-US"/>
          </a:p>
        </p:txBody>
      </p:sp>
    </p:spTree>
    <p:extLst>
      <p:ext uri="{BB962C8B-B14F-4D97-AF65-F5344CB8AC3E}">
        <p14:creationId xmlns:p14="http://schemas.microsoft.com/office/powerpoint/2010/main" val="838164181"/>
      </p:ext>
    </p:extLst>
  </p:cSld>
  <p:clrMap bg1="lt1" tx1="dk1" bg2="lt2" tx2="dk2" accent1="accent1" accent2="accent2" accent3="accent3" accent4="accent4" accent5="accent5" accent6="accent6" hlink="hlink" folHlink="folHlink"/>
  <p:sldLayoutIdLst>
    <p:sldLayoutId id="2147483772" r:id="rId1"/>
    <p:sldLayoutId id="2147483770" r:id="rId2"/>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lvl1pPr algn="l" defTabSz="914400" rtl="0" eaLnBrk="1" latinLnBrk="0" hangingPunct="1">
        <a:spcBef>
          <a:spcPct val="0"/>
        </a:spcBef>
        <a:buNone/>
        <a:defRPr sz="3200" kern="1200">
          <a:solidFill>
            <a:srgbClr val="FFA100"/>
          </a:solidFill>
          <a:latin typeface="Arial" pitchFamily="34" charset="0"/>
          <a:ea typeface="+mj-ea"/>
          <a:cs typeface="Arial" pitchFamily="34" charset="0"/>
        </a:defRPr>
      </a:lvl1pPr>
    </p:titleStyle>
    <p:bodyStyle>
      <a:lvl1pPr marL="0" indent="0" algn="l" defTabSz="914400" rtl="0" eaLnBrk="1" latinLnBrk="0" hangingPunct="1">
        <a:spcBef>
          <a:spcPct val="20000"/>
        </a:spcBef>
        <a:buFont typeface="Arial" pitchFamily="34" charset="0"/>
        <a:buNone/>
        <a:defRPr sz="2400" b="0" kern="1200">
          <a:solidFill>
            <a:schemeClr val="bg1"/>
          </a:solidFill>
          <a:latin typeface="Arial" pitchFamily="34" charset="0"/>
          <a:ea typeface="+mn-ea"/>
          <a:cs typeface="Arial" pitchFamily="34" charset="0"/>
        </a:defRPr>
      </a:lvl1pPr>
      <a:lvl2pPr marL="350838" indent="-342900" algn="l" defTabSz="914400" rtl="0" eaLnBrk="1" latinLnBrk="0" hangingPunct="1">
        <a:spcBef>
          <a:spcPct val="20000"/>
        </a:spcBef>
        <a:buFont typeface="Arial" pitchFamily="34" charset="0"/>
        <a:buChar char="•"/>
        <a:defRPr sz="2400" kern="1200">
          <a:solidFill>
            <a:srgbClr val="FFA100"/>
          </a:solidFill>
          <a:latin typeface="Arial" pitchFamily="34" charset="0"/>
          <a:ea typeface="+mn-ea"/>
          <a:cs typeface="Arial" pitchFamily="34" charset="0"/>
        </a:defRPr>
      </a:lvl2pPr>
      <a:lvl3pPr marL="688975" indent="-342900" algn="l" defTabSz="914400" rtl="0" eaLnBrk="1" latinLnBrk="0" hangingPunct="1">
        <a:spcBef>
          <a:spcPct val="20000"/>
        </a:spcBef>
        <a:buFont typeface="Calibri" pitchFamily="34" charset="0"/>
        <a:buChar char="‒"/>
        <a:defRPr sz="2400" kern="1200">
          <a:solidFill>
            <a:srgbClr val="FFA100"/>
          </a:solidFill>
          <a:latin typeface="Arial" pitchFamily="34" charset="0"/>
          <a:ea typeface="+mn-ea"/>
          <a:cs typeface="Arial" pitchFamily="34" charset="0"/>
        </a:defRPr>
      </a:lvl3pPr>
      <a:lvl4pPr marL="1033463" indent="-347663" algn="l" defTabSz="914400" rtl="0" eaLnBrk="1" latinLnBrk="0" hangingPunct="1">
        <a:spcBef>
          <a:spcPct val="20000"/>
        </a:spcBef>
        <a:buFont typeface="Arial" pitchFamily="34" charset="0"/>
        <a:buChar char="•"/>
        <a:defRPr sz="2400" kern="1200">
          <a:solidFill>
            <a:srgbClr val="FFA100"/>
          </a:solidFill>
          <a:latin typeface="Arial" pitchFamily="34" charset="0"/>
          <a:ea typeface="+mn-ea"/>
          <a:cs typeface="Arial" pitchFamily="34" charset="0"/>
        </a:defRPr>
      </a:lvl4pPr>
      <a:lvl5pPr marL="1312863" indent="-287338" algn="l" defTabSz="914400" rtl="0" eaLnBrk="1" latinLnBrk="0" hangingPunct="1">
        <a:spcBef>
          <a:spcPct val="20000"/>
        </a:spcBef>
        <a:buFont typeface="Calibri" pitchFamily="34" charset="0"/>
        <a:buChar char="‒"/>
        <a:defRPr sz="2000" kern="1200">
          <a:solidFill>
            <a:srgbClr val="FFA100"/>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2" y="274639"/>
            <a:ext cx="8229601" cy="1143000"/>
          </a:xfrm>
          <a:prstGeom prst="rect">
            <a:avLst/>
          </a:prstGeom>
        </p:spPr>
        <p:txBody>
          <a:bodyPr vert="horz" lIns="135838" tIns="67918" rIns="135838" bIns="67918"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2" y="1600202"/>
            <a:ext cx="8229601" cy="4525963"/>
          </a:xfrm>
          <a:prstGeom prst="rect">
            <a:avLst/>
          </a:prstGeom>
        </p:spPr>
        <p:txBody>
          <a:bodyPr vert="horz" lIns="135838" tIns="67918" rIns="135838" bIns="679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524001" y="6629401"/>
            <a:ext cx="6096000" cy="228600"/>
          </a:xfrm>
          <a:prstGeom prst="rect">
            <a:avLst/>
          </a:prstGeom>
        </p:spPr>
        <p:txBody>
          <a:bodyPr vert="horz" lIns="135838" tIns="67918" rIns="135838" bIns="67918" rtlCol="0" anchor="ctr"/>
          <a:lstStyle>
            <a:lvl1pPr algn="ctr">
              <a:defRPr sz="750" cap="small" baseline="0">
                <a:solidFill>
                  <a:schemeClr val="tx1">
                    <a:tint val="75000"/>
                  </a:schemeClr>
                </a:solidFill>
                <a:latin typeface="Arial" pitchFamily="34" charset="0"/>
                <a:cs typeface="Arial" pitchFamily="34" charset="0"/>
              </a:defRPr>
            </a:lvl1pPr>
          </a:lstStyle>
          <a:p>
            <a:r>
              <a:rPr lang="en-US"/>
              <a:t>Tab 3-6 - Refrigeration Cycles</a:t>
            </a:r>
            <a:endParaRPr lang="en-US" dirty="0"/>
          </a:p>
        </p:txBody>
      </p:sp>
      <p:sp>
        <p:nvSpPr>
          <p:cNvPr id="6" name="Slide Number Placeholder 5"/>
          <p:cNvSpPr>
            <a:spLocks noGrp="1"/>
          </p:cNvSpPr>
          <p:nvPr>
            <p:ph type="sldNum" sz="quarter" idx="4"/>
          </p:nvPr>
        </p:nvSpPr>
        <p:spPr>
          <a:xfrm>
            <a:off x="7620001" y="6629401"/>
            <a:ext cx="1524000" cy="228600"/>
          </a:xfrm>
          <a:prstGeom prst="rect">
            <a:avLst/>
          </a:prstGeom>
        </p:spPr>
        <p:txBody>
          <a:bodyPr vert="horz" lIns="135838" tIns="67918" rIns="135838" bIns="67918" rtlCol="0" anchor="ctr"/>
          <a:lstStyle>
            <a:lvl1pPr algn="r">
              <a:defRPr lang="en-US" sz="750" cap="small" baseline="0" smtClean="0">
                <a:solidFill>
                  <a:schemeClr val="tx1">
                    <a:tint val="75000"/>
                  </a:schemeClr>
                </a:solidFill>
                <a:latin typeface="Arial" pitchFamily="34" charset="0"/>
                <a:cs typeface="Arial" pitchFamily="34" charset="0"/>
              </a:defRPr>
            </a:lvl1pPr>
          </a:lstStyle>
          <a:p>
            <a:fld id="{A9320731-3B2C-4107-8664-CAD7BE973DC8}" type="slidenum">
              <a:rPr lang="en-US" smtClean="0"/>
              <a:pPr/>
              <a:t>‹#›</a:t>
            </a:fld>
            <a:endParaRPr lang="en-US"/>
          </a:p>
        </p:txBody>
      </p:sp>
    </p:spTree>
    <p:extLst>
      <p:ext uri="{BB962C8B-B14F-4D97-AF65-F5344CB8AC3E}">
        <p14:creationId xmlns:p14="http://schemas.microsoft.com/office/powerpoint/2010/main" val="3197250252"/>
      </p:ext>
    </p:extLst>
  </p:cSld>
  <p:clrMap bg1="lt1" tx1="dk1" bg2="lt2" tx2="dk2" accent1="accent1" accent2="accent2" accent3="accent3" accent4="accent4" accent5="accent5" accent6="accent6" hlink="hlink" folHlink="folHlink"/>
  <p:sldLayoutIdLst>
    <p:sldLayoutId id="2147483774" r:id="rId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lvl1pPr algn="l" defTabSz="1358384" rtl="0" eaLnBrk="1" latinLnBrk="0" hangingPunct="1">
        <a:spcBef>
          <a:spcPct val="0"/>
        </a:spcBef>
        <a:buNone/>
        <a:defRPr sz="4800" kern="1200">
          <a:solidFill>
            <a:srgbClr val="FFA100"/>
          </a:solidFill>
          <a:latin typeface="Arial" pitchFamily="34" charset="0"/>
          <a:ea typeface="+mj-ea"/>
          <a:cs typeface="Arial" pitchFamily="34" charset="0"/>
        </a:defRPr>
      </a:lvl1pPr>
    </p:titleStyle>
    <p:bodyStyle>
      <a:lvl1pPr marL="0" indent="0" algn="l" defTabSz="1358384" rtl="0" eaLnBrk="1" latinLnBrk="0" hangingPunct="1">
        <a:spcBef>
          <a:spcPct val="20000"/>
        </a:spcBef>
        <a:buFont typeface="Arial" pitchFamily="34" charset="0"/>
        <a:buNone/>
        <a:defRPr sz="3500" b="0" kern="1200">
          <a:solidFill>
            <a:schemeClr val="bg1"/>
          </a:solidFill>
          <a:latin typeface="Arial" pitchFamily="34" charset="0"/>
          <a:ea typeface="+mn-ea"/>
          <a:cs typeface="Arial" pitchFamily="34" charset="0"/>
        </a:defRPr>
      </a:lvl1pPr>
      <a:lvl2pPr marL="521187" indent="-509395" algn="l" defTabSz="1358384" rtl="0" eaLnBrk="1" latinLnBrk="0" hangingPunct="1">
        <a:spcBef>
          <a:spcPct val="20000"/>
        </a:spcBef>
        <a:buFont typeface="Arial" pitchFamily="34" charset="0"/>
        <a:buChar char="•"/>
        <a:defRPr sz="3500" kern="1200">
          <a:solidFill>
            <a:srgbClr val="FFA100"/>
          </a:solidFill>
          <a:latin typeface="Arial" pitchFamily="34" charset="0"/>
          <a:ea typeface="+mn-ea"/>
          <a:cs typeface="Arial" pitchFamily="34" charset="0"/>
        </a:defRPr>
      </a:lvl2pPr>
      <a:lvl3pPr marL="1023506" indent="-509395" algn="l" defTabSz="1358384" rtl="0" eaLnBrk="1" latinLnBrk="0" hangingPunct="1">
        <a:spcBef>
          <a:spcPct val="20000"/>
        </a:spcBef>
        <a:buFont typeface="Calibri" pitchFamily="34" charset="0"/>
        <a:buChar char="‒"/>
        <a:defRPr sz="3500" kern="1200">
          <a:solidFill>
            <a:srgbClr val="FFA100"/>
          </a:solidFill>
          <a:latin typeface="Arial" pitchFamily="34" charset="0"/>
          <a:ea typeface="+mn-ea"/>
          <a:cs typeface="Arial" pitchFamily="34" charset="0"/>
        </a:defRPr>
      </a:lvl3pPr>
      <a:lvl4pPr marL="1535259" indent="-516470" algn="l" defTabSz="1358384" rtl="0" eaLnBrk="1" latinLnBrk="0" hangingPunct="1">
        <a:spcBef>
          <a:spcPct val="20000"/>
        </a:spcBef>
        <a:buFont typeface="Arial" pitchFamily="34" charset="0"/>
        <a:buChar char="•"/>
        <a:defRPr sz="3500" kern="1200">
          <a:solidFill>
            <a:srgbClr val="FFA100"/>
          </a:solidFill>
          <a:latin typeface="Arial" pitchFamily="34" charset="0"/>
          <a:ea typeface="+mn-ea"/>
          <a:cs typeface="Arial" pitchFamily="34" charset="0"/>
        </a:defRPr>
      </a:lvl4pPr>
      <a:lvl5pPr marL="1950320" indent="-426854" algn="l" defTabSz="1358384" rtl="0" eaLnBrk="1" latinLnBrk="0" hangingPunct="1">
        <a:spcBef>
          <a:spcPct val="20000"/>
        </a:spcBef>
        <a:buFont typeface="Calibri" pitchFamily="34" charset="0"/>
        <a:buChar char="‒"/>
        <a:defRPr sz="3000" kern="1200">
          <a:solidFill>
            <a:srgbClr val="FFA100"/>
          </a:solidFill>
          <a:latin typeface="Arial" pitchFamily="34" charset="0"/>
          <a:ea typeface="+mn-ea"/>
          <a:cs typeface="Arial" pitchFamily="34" charset="0"/>
        </a:defRPr>
      </a:lvl5pPr>
      <a:lvl6pPr marL="3735560" indent="-339595" algn="l" defTabSz="1358384"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14750" indent="-339595" algn="l" defTabSz="1358384"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093944" indent="-339595" algn="l" defTabSz="1358384"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773138" indent="-339595" algn="l" defTabSz="1358384"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58384" rtl="0" eaLnBrk="1" latinLnBrk="0" hangingPunct="1">
        <a:defRPr sz="2700" kern="1200">
          <a:solidFill>
            <a:schemeClr val="tx1"/>
          </a:solidFill>
          <a:latin typeface="+mn-lt"/>
          <a:ea typeface="+mn-ea"/>
          <a:cs typeface="+mn-cs"/>
        </a:defRPr>
      </a:lvl1pPr>
      <a:lvl2pPr marL="679194" algn="l" defTabSz="1358384" rtl="0" eaLnBrk="1" latinLnBrk="0" hangingPunct="1">
        <a:defRPr sz="2700" kern="1200">
          <a:solidFill>
            <a:schemeClr val="tx1"/>
          </a:solidFill>
          <a:latin typeface="+mn-lt"/>
          <a:ea typeface="+mn-ea"/>
          <a:cs typeface="+mn-cs"/>
        </a:defRPr>
      </a:lvl2pPr>
      <a:lvl3pPr marL="1358384" algn="l" defTabSz="1358384" rtl="0" eaLnBrk="1" latinLnBrk="0" hangingPunct="1">
        <a:defRPr sz="2700" kern="1200">
          <a:solidFill>
            <a:schemeClr val="tx1"/>
          </a:solidFill>
          <a:latin typeface="+mn-lt"/>
          <a:ea typeface="+mn-ea"/>
          <a:cs typeface="+mn-cs"/>
        </a:defRPr>
      </a:lvl3pPr>
      <a:lvl4pPr marL="2037578" algn="l" defTabSz="1358384" rtl="0" eaLnBrk="1" latinLnBrk="0" hangingPunct="1">
        <a:defRPr sz="2700" kern="1200">
          <a:solidFill>
            <a:schemeClr val="tx1"/>
          </a:solidFill>
          <a:latin typeface="+mn-lt"/>
          <a:ea typeface="+mn-ea"/>
          <a:cs typeface="+mn-cs"/>
        </a:defRPr>
      </a:lvl4pPr>
      <a:lvl5pPr marL="2716771" algn="l" defTabSz="1358384" rtl="0" eaLnBrk="1" latinLnBrk="0" hangingPunct="1">
        <a:defRPr sz="2700" kern="1200">
          <a:solidFill>
            <a:schemeClr val="tx1"/>
          </a:solidFill>
          <a:latin typeface="+mn-lt"/>
          <a:ea typeface="+mn-ea"/>
          <a:cs typeface="+mn-cs"/>
        </a:defRPr>
      </a:lvl5pPr>
      <a:lvl6pPr marL="3395962" algn="l" defTabSz="1358384" rtl="0" eaLnBrk="1" latinLnBrk="0" hangingPunct="1">
        <a:defRPr sz="2700" kern="1200">
          <a:solidFill>
            <a:schemeClr val="tx1"/>
          </a:solidFill>
          <a:latin typeface="+mn-lt"/>
          <a:ea typeface="+mn-ea"/>
          <a:cs typeface="+mn-cs"/>
        </a:defRPr>
      </a:lvl6pPr>
      <a:lvl7pPr marL="4075155" algn="l" defTabSz="1358384" rtl="0" eaLnBrk="1" latinLnBrk="0" hangingPunct="1">
        <a:defRPr sz="2700" kern="1200">
          <a:solidFill>
            <a:schemeClr val="tx1"/>
          </a:solidFill>
          <a:latin typeface="+mn-lt"/>
          <a:ea typeface="+mn-ea"/>
          <a:cs typeface="+mn-cs"/>
        </a:defRPr>
      </a:lvl7pPr>
      <a:lvl8pPr marL="4754349" algn="l" defTabSz="1358384" rtl="0" eaLnBrk="1" latinLnBrk="0" hangingPunct="1">
        <a:defRPr sz="2700" kern="1200">
          <a:solidFill>
            <a:schemeClr val="tx1"/>
          </a:solidFill>
          <a:latin typeface="+mn-lt"/>
          <a:ea typeface="+mn-ea"/>
          <a:cs typeface="+mn-cs"/>
        </a:defRPr>
      </a:lvl8pPr>
      <a:lvl9pPr marL="5433539" algn="l" defTabSz="1358384"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5.png"/></Relationships>
</file>

<file path=ppt/slides/_rels/slide10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1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3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19.xml"/><Relationship Id="rId5" Type="http://schemas.openxmlformats.org/officeDocument/2006/relationships/image" Target="../media/image112.jpeg"/><Relationship Id="rId4" Type="http://schemas.openxmlformats.org/officeDocument/2006/relationships/image" Target="../media/image111.jpeg"/></Relationships>
</file>

<file path=ppt/slides/_rels/slide13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9.xml"/><Relationship Id="rId5" Type="http://schemas.openxmlformats.org/officeDocument/2006/relationships/image" Target="../media/image116.jpeg"/><Relationship Id="rId4" Type="http://schemas.openxmlformats.org/officeDocument/2006/relationships/image" Target="../media/image115.jpeg"/></Relationships>
</file>

<file path=ppt/slides/_rels/slide13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9.xml"/><Relationship Id="rId5" Type="http://schemas.openxmlformats.org/officeDocument/2006/relationships/image" Target="../media/image114.jpeg"/><Relationship Id="rId4" Type="http://schemas.openxmlformats.org/officeDocument/2006/relationships/image" Target="../media/image113.jpeg"/></Relationships>
</file>

<file path=ppt/slides/_rels/slide13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6.jpeg"/><Relationship Id="rId1" Type="http://schemas.openxmlformats.org/officeDocument/2006/relationships/slideLayout" Target="../slideLayouts/slideLayout19.xml"/><Relationship Id="rId5" Type="http://schemas.openxmlformats.org/officeDocument/2006/relationships/image" Target="../media/image114.jpeg"/><Relationship Id="rId4" Type="http://schemas.openxmlformats.org/officeDocument/2006/relationships/image" Target="../media/image115.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emf"/></Relationships>
</file>

<file path=ppt/slides/_rels/slide14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14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0.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emf"/></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0.jpe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0.jpeg"/><Relationship Id="rId1" Type="http://schemas.openxmlformats.org/officeDocument/2006/relationships/slideLayout" Target="../slideLayouts/slideLayout13.xml"/><Relationship Id="rId4" Type="http://schemas.openxmlformats.org/officeDocument/2006/relationships/image" Target="../media/image121.jpeg"/></Relationships>
</file>

<file path=ppt/slides/_rels/slide1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2.png"/><Relationship Id="rId1" Type="http://schemas.openxmlformats.org/officeDocument/2006/relationships/slideLayout" Target="../slideLayouts/slideLayout13.xml"/><Relationship Id="rId5" Type="http://schemas.openxmlformats.org/officeDocument/2006/relationships/image" Target="../media/image123.jpeg"/><Relationship Id="rId4" Type="http://schemas.openxmlformats.org/officeDocument/2006/relationships/image" Target="../media/image119.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3" Type="http://schemas.openxmlformats.org/officeDocument/2006/relationships/image" Target="cid:image035.jpg@01CF69D3.E73FAE80" TargetMode="External"/><Relationship Id="rId2" Type="http://schemas.openxmlformats.org/officeDocument/2006/relationships/image" Target="../media/image126.jpeg"/><Relationship Id="rId1" Type="http://schemas.openxmlformats.org/officeDocument/2006/relationships/slideLayout" Target="../slideLayouts/slideLayout14.xml"/><Relationship Id="rId4" Type="http://schemas.openxmlformats.org/officeDocument/2006/relationships/image" Target="../media/image127.png"/></Relationships>
</file>

<file path=ppt/slides/_rels/slide16.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emf"/></Relationships>
</file>

<file path=ppt/slides/_rels/slide17.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emf"/></Relationships>
</file>

<file path=ppt/slides/_rels/slide18.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emf"/></Relationships>
</file>

<file path=ppt/slides/_rels/slide19.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emf"/><Relationship Id="rId9" Type="http://schemas.openxmlformats.org/officeDocument/2006/relationships/image" Target="../media/image22.emf"/></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emf"/><Relationship Id="rId9" Type="http://schemas.openxmlformats.org/officeDocument/2006/relationships/image" Target="../media/image22.emf"/></Relationships>
</file>

<file path=ppt/slides/_rels/slide21.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emf"/><Relationship Id="rId9" Type="http://schemas.openxmlformats.org/officeDocument/2006/relationships/image" Target="../media/image22.emf"/></Relationships>
</file>

<file path=ppt/slides/_rels/slide22.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emf"/><Relationship Id="rId9" Type="http://schemas.openxmlformats.org/officeDocument/2006/relationships/image" Target="../media/image22.emf"/></Relationships>
</file>

<file path=ppt/slides/_rels/slide23.xml.rels><?xml version="1.0" encoding="UTF-8" standalone="yes"?>
<Relationships xmlns="http://schemas.openxmlformats.org/package/2006/relationships"><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av8rdas.wordpress.com/2013/07/15/saturated-multi-phase-systems-and-proof-that-a-watched-pot-does-actually-boil/" TargetMode="Externa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14.xml"/><Relationship Id="rId5" Type="http://schemas.openxmlformats.org/officeDocument/2006/relationships/image" Target="../media/image34.png"/><Relationship Id="rId4" Type="http://schemas.openxmlformats.org/officeDocument/2006/relationships/image" Target="../media/image37.jpe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7.jpe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7.jpeg"/><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7.jpe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1.xml"/><Relationship Id="rId5" Type="http://schemas.openxmlformats.org/officeDocument/2006/relationships/image" Target="../media/image55.jpeg"/><Relationship Id="rId4" Type="http://schemas.openxmlformats.org/officeDocument/2006/relationships/image" Target="../media/image54.jpeg"/></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1.xml"/><Relationship Id="rId5" Type="http://schemas.openxmlformats.org/officeDocument/2006/relationships/image" Target="../media/image59.jpeg"/><Relationship Id="rId4" Type="http://schemas.openxmlformats.org/officeDocument/2006/relationships/image" Target="../media/image58.jpeg"/></Relationships>
</file>

<file path=ppt/slides/_rels/slide6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6.jpeg"/><Relationship Id="rId1" Type="http://schemas.openxmlformats.org/officeDocument/2006/relationships/slideLayout" Target="../slideLayouts/slideLayout11.xml"/><Relationship Id="rId5" Type="http://schemas.openxmlformats.org/officeDocument/2006/relationships/image" Target="../media/image59.jpeg"/><Relationship Id="rId4" Type="http://schemas.openxmlformats.org/officeDocument/2006/relationships/image" Target="../media/image58.jpeg"/></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6.jpeg"/><Relationship Id="rId1" Type="http://schemas.openxmlformats.org/officeDocument/2006/relationships/slideLayout" Target="../slideLayouts/slideLayout11.xml"/><Relationship Id="rId5" Type="http://schemas.openxmlformats.org/officeDocument/2006/relationships/image" Target="../media/image61.jpeg"/><Relationship Id="rId4" Type="http://schemas.openxmlformats.org/officeDocument/2006/relationships/image" Target="../media/image58.jpe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61.jpeg"/><Relationship Id="rId1" Type="http://schemas.openxmlformats.org/officeDocument/2006/relationships/slideLayout" Target="../slideLayouts/slideLayout11.xml"/><Relationship Id="rId5" Type="http://schemas.openxmlformats.org/officeDocument/2006/relationships/image" Target="../media/image58.jpeg"/><Relationship Id="rId4" Type="http://schemas.openxmlformats.org/officeDocument/2006/relationships/image" Target="../media/image60.jpeg"/></Relationships>
</file>

<file path=ppt/slides/_rels/slide7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67.png"/></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3" Type="http://schemas.openxmlformats.org/officeDocument/2006/relationships/hyperlink" Target="http://www.ridgid.com/ASSETS/9F672F49DF3E4A54B01B4361F7D5292B/345_Flaring_Tool_3C.jpg" TargetMode="External"/><Relationship Id="rId7" Type="http://schemas.openxmlformats.org/officeDocument/2006/relationships/image" Target="../media/image73.jpe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hyperlink" Target="http://www.ridgid.com/ASSETS/BEDAF5C9AC504029A6264034BF58D1D5/458R_Ratchet_Flaring_Tool_3C.jpg" TargetMode="External"/><Relationship Id="rId5" Type="http://schemas.openxmlformats.org/officeDocument/2006/relationships/image" Target="../media/image72.png"/><Relationship Id="rId4" Type="http://schemas.openxmlformats.org/officeDocument/2006/relationships/image" Target="../media/image71.jpeg"/></Relationships>
</file>

<file path=ppt/slides/_rels/slide8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1248" y="3276600"/>
            <a:ext cx="7772400" cy="914400"/>
          </a:xfrm>
        </p:spPr>
        <p:txBody>
          <a:bodyPr/>
          <a:lstStyle/>
          <a:p>
            <a:r>
              <a:rPr lang="en-US" sz="3600" dirty="0"/>
              <a:t>Vapor Compression Refrigeration</a:t>
            </a:r>
          </a:p>
        </p:txBody>
      </p:sp>
      <p:sp>
        <p:nvSpPr>
          <p:cNvPr id="3" name="Text Placeholder 2"/>
          <p:cNvSpPr>
            <a:spLocks noGrp="1"/>
          </p:cNvSpPr>
          <p:nvPr>
            <p:ph type="body" sz="quarter" idx="10"/>
          </p:nvPr>
        </p:nvSpPr>
        <p:spPr>
          <a:xfrm>
            <a:off x="838200" y="4191000"/>
            <a:ext cx="7772400" cy="990600"/>
          </a:xfrm>
        </p:spPr>
        <p:txBody>
          <a:bodyPr>
            <a:normAutofit fontScale="92500" lnSpcReduction="10000"/>
          </a:bodyPr>
          <a:lstStyle/>
          <a:p>
            <a:r>
              <a:rPr lang="en-US" dirty="0"/>
              <a:t>Leveraging Phase Changes in Saturated Systems to Provide Cooling</a:t>
            </a:r>
          </a:p>
        </p:txBody>
      </p:sp>
      <p:sp>
        <p:nvSpPr>
          <p:cNvPr id="4" name="Text Placeholder 3"/>
          <p:cNvSpPr>
            <a:spLocks noGrp="1"/>
          </p:cNvSpPr>
          <p:nvPr>
            <p:ph type="body" sz="quarter" idx="12"/>
          </p:nvPr>
        </p:nvSpPr>
        <p:spPr/>
        <p:txBody>
          <a:bodyPr/>
          <a:lstStyle/>
          <a:p>
            <a:r>
              <a:rPr lang="en-US" dirty="0"/>
              <a:t>David Sellers</a:t>
            </a:r>
          </a:p>
        </p:txBody>
      </p:sp>
      <p:sp>
        <p:nvSpPr>
          <p:cNvPr id="5" name="Text Placeholder 4"/>
          <p:cNvSpPr>
            <a:spLocks noGrp="1"/>
          </p:cNvSpPr>
          <p:nvPr>
            <p:ph type="body" sz="quarter" idx="13"/>
          </p:nvPr>
        </p:nvSpPr>
        <p:spPr/>
        <p:txBody>
          <a:bodyPr/>
          <a:lstStyle/>
          <a:p>
            <a:r>
              <a:rPr lang="en-US" dirty="0"/>
              <a:t>Senior Engineer, Facility Dynamics Engineering</a:t>
            </a:r>
          </a:p>
        </p:txBody>
      </p:sp>
      <p:sp>
        <p:nvSpPr>
          <p:cNvPr id="6" name="Text Placeholder 5"/>
          <p:cNvSpPr>
            <a:spLocks noGrp="1"/>
          </p:cNvSpPr>
          <p:nvPr>
            <p:ph type="body" sz="quarter" idx="15"/>
          </p:nvPr>
        </p:nvSpPr>
        <p:spPr/>
        <p:txBody>
          <a:bodyPr/>
          <a:lstStyle/>
          <a:p>
            <a:r>
              <a:rPr lang="en-US" dirty="0"/>
              <a:t> </a:t>
            </a:r>
          </a:p>
        </p:txBody>
      </p:sp>
    </p:spTree>
    <p:extLst>
      <p:ext uri="{BB962C8B-B14F-4D97-AF65-F5344CB8AC3E}">
        <p14:creationId xmlns:p14="http://schemas.microsoft.com/office/powerpoint/2010/main" val="303679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Phase Changes and Saturated Systems</a:t>
            </a:r>
          </a:p>
        </p:txBody>
      </p:sp>
      <p:sp>
        <p:nvSpPr>
          <p:cNvPr id="2" name="Content Placeholder 1"/>
          <p:cNvSpPr>
            <a:spLocks noGrp="1"/>
          </p:cNvSpPr>
          <p:nvPr>
            <p:ph idx="1"/>
          </p:nvPr>
        </p:nvSpPr>
        <p:spPr>
          <a:xfrm>
            <a:off x="457200" y="1600200"/>
            <a:ext cx="8229600" cy="5105400"/>
          </a:xfrm>
        </p:spPr>
        <p:txBody>
          <a:bodyPr>
            <a:normAutofit/>
          </a:bodyPr>
          <a:lstStyle/>
          <a:p>
            <a:r>
              <a:rPr lang="en-US" dirty="0"/>
              <a:t>Phase changes absorb a lot of energy</a:t>
            </a:r>
          </a:p>
          <a:p>
            <a:pPr lvl="1"/>
            <a:r>
              <a:rPr lang="en-US" dirty="0">
                <a:solidFill>
                  <a:schemeClr val="tx1"/>
                </a:solidFill>
              </a:rPr>
              <a:t>Melting ice – 144 Btu/</a:t>
            </a:r>
            <a:r>
              <a:rPr lang="en-US" dirty="0" err="1">
                <a:solidFill>
                  <a:schemeClr val="tx1"/>
                </a:solidFill>
              </a:rPr>
              <a:t>lb</a:t>
            </a:r>
            <a:endParaRPr lang="en-US" dirty="0">
              <a:solidFill>
                <a:schemeClr val="tx1"/>
              </a:solidFill>
            </a:endParaRPr>
          </a:p>
          <a:p>
            <a:pPr lvl="1"/>
            <a:r>
              <a:rPr lang="en-US" dirty="0"/>
              <a:t>Heating liquid R134 – .325 Btu/</a:t>
            </a:r>
            <a:r>
              <a:rPr lang="en-US" dirty="0" err="1"/>
              <a:t>lb</a:t>
            </a:r>
            <a:r>
              <a:rPr lang="en-US" dirty="0"/>
              <a:t>-°F</a:t>
            </a:r>
          </a:p>
          <a:p>
            <a:pPr lvl="1"/>
            <a:r>
              <a:rPr lang="en-US" dirty="0"/>
              <a:t>Converting liquid R134 to vapor – 83.025 Btu/</a:t>
            </a:r>
            <a:r>
              <a:rPr lang="en-US" dirty="0" err="1"/>
              <a:t>lb</a:t>
            </a:r>
            <a:r>
              <a:rPr lang="en-US" dirty="0"/>
              <a:t> </a:t>
            </a:r>
          </a:p>
          <a:p>
            <a:pPr lvl="1"/>
            <a:r>
              <a:rPr lang="en-US" dirty="0"/>
              <a:t>Superheating R134 vapor – .136 Btu/</a:t>
            </a:r>
            <a:r>
              <a:rPr lang="en-US" dirty="0" err="1"/>
              <a:t>lb</a:t>
            </a:r>
            <a:endParaRPr lang="en-US" dirty="0"/>
          </a:p>
          <a:p>
            <a:pPr marL="0" indent="0" algn="r">
              <a:buNone/>
            </a:pPr>
            <a:r>
              <a:rPr lang="en-US" dirty="0"/>
              <a:t> </a:t>
            </a:r>
            <a:r>
              <a:rPr lang="en-US" sz="2000" i="1" dirty="0"/>
              <a:t>(all parameters are at 40, </a:t>
            </a:r>
            <a:r>
              <a:rPr lang="en-US" sz="2000" i="1" dirty="0" err="1"/>
              <a:t>psig</a:t>
            </a:r>
            <a:r>
              <a:rPr lang="en-US" sz="2000" i="1" dirty="0"/>
              <a:t>, 45°F)</a:t>
            </a:r>
          </a:p>
        </p:txBody>
      </p:sp>
    </p:spTree>
    <p:extLst>
      <p:ext uri="{BB962C8B-B14F-4D97-AF65-F5344CB8AC3E}">
        <p14:creationId xmlns:p14="http://schemas.microsoft.com/office/powerpoint/2010/main" val="1372600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ight glass bubbles">
            <a:hlinkClick r:id="" action="ppaction://media"/>
            <a:extLst>
              <a:ext uri="{FF2B5EF4-FFF2-40B4-BE49-F238E27FC236}">
                <a16:creationId xmlns:a16="http://schemas.microsoft.com/office/drawing/2014/main" id="{C0E55AC9-EA29-43E8-B2DA-C506C684D37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2115801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after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ComIT\Project Data\UCB_LeConte\UCB Le  Conte Hall Pictures\02-12-12\System Dettails 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5029200"/>
            <a:ext cx="8229600" cy="1143000"/>
          </a:xfrm>
        </p:spPr>
        <p:txBody>
          <a:bodyPr/>
          <a:lstStyle/>
          <a:p>
            <a:r>
              <a:rPr lang="en-US" dirty="0"/>
              <a:t>Typical Control Switches</a:t>
            </a:r>
          </a:p>
        </p:txBody>
      </p:sp>
    </p:spTree>
    <p:extLst>
      <p:ext uri="{BB962C8B-B14F-4D97-AF65-F5344CB8AC3E}">
        <p14:creationId xmlns:p14="http://schemas.microsoft.com/office/powerpoint/2010/main" val="334852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9" name="Straight Connector 268"/>
          <p:cNvCxnSpPr/>
          <p:nvPr/>
        </p:nvCxnSpPr>
        <p:spPr>
          <a:xfrm rot="5400000">
            <a:off x="6499860" y="4842494"/>
            <a:ext cx="3657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rot="5400000">
            <a:off x="5081109" y="5166360"/>
            <a:ext cx="27432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endCxn id="238" idx="3"/>
          </p:cNvCxnSpPr>
          <p:nvPr/>
        </p:nvCxnSpPr>
        <p:spPr>
          <a:xfrm>
            <a:off x="3646170" y="4865777"/>
            <a:ext cx="1085786"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7010400" y="4862374"/>
            <a:ext cx="1188720"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flipV="1">
            <a:off x="7490851" y="5061672"/>
            <a:ext cx="738749" cy="157"/>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p:nvPr/>
        </p:nvCxnSpPr>
        <p:spPr>
          <a:xfrm>
            <a:off x="3657600" y="4648200"/>
            <a:ext cx="381000"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0" name="Group 379"/>
          <p:cNvGrpSpPr/>
          <p:nvPr/>
        </p:nvGrpSpPr>
        <p:grpSpPr>
          <a:xfrm>
            <a:off x="4358640" y="4226732"/>
            <a:ext cx="640080" cy="988350"/>
            <a:chOff x="4358640" y="4226732"/>
            <a:chExt cx="640080" cy="988350"/>
          </a:xfrm>
        </p:grpSpPr>
        <p:cxnSp>
          <p:nvCxnSpPr>
            <p:cNvPr id="381" name="Straight Connector 380"/>
            <p:cNvCxnSpPr/>
            <p:nvPr/>
          </p:nvCxnSpPr>
          <p:spPr>
            <a:xfrm flipV="1">
              <a:off x="4358640" y="4226732"/>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4998720" y="4226733"/>
              <a:ext cx="0" cy="33173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flipV="1">
              <a:off x="4998720" y="4736534"/>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54" name="Group 353"/>
          <p:cNvGrpSpPr/>
          <p:nvPr/>
        </p:nvGrpSpPr>
        <p:grpSpPr>
          <a:xfrm>
            <a:off x="4357689" y="4342004"/>
            <a:ext cx="442911" cy="914226"/>
            <a:chOff x="4357689" y="4342004"/>
            <a:chExt cx="442911" cy="914226"/>
          </a:xfrm>
        </p:grpSpPr>
        <p:cxnSp>
          <p:nvCxnSpPr>
            <p:cNvPr id="355" name="Straight Connector 354"/>
            <p:cNvCxnSpPr/>
            <p:nvPr/>
          </p:nvCxnSpPr>
          <p:spPr>
            <a:xfrm>
              <a:off x="4357689" y="4342004"/>
              <a:ext cx="442911"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V="1">
              <a:off x="4800600" y="4342004"/>
              <a:ext cx="0" cy="216467"/>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4798423" y="4736534"/>
              <a:ext cx="0" cy="519696"/>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22" name="Straight Connector 321"/>
          <p:cNvCxnSpPr/>
          <p:nvPr/>
        </p:nvCxnSpPr>
        <p:spPr>
          <a:xfrm>
            <a:off x="8229600" y="1474087"/>
            <a:ext cx="0" cy="352044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6011338" y="1473044"/>
            <a:ext cx="2218262" cy="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a:off x="3609235" y="5309023"/>
            <a:ext cx="202956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9" name="Group 88"/>
          <p:cNvGrpSpPr/>
          <p:nvPr/>
        </p:nvGrpSpPr>
        <p:grpSpPr>
          <a:xfrm>
            <a:off x="293225" y="4328523"/>
            <a:ext cx="3475826" cy="1618430"/>
            <a:chOff x="293225" y="4328523"/>
            <a:chExt cx="3475826" cy="1618430"/>
          </a:xfrm>
        </p:grpSpPr>
        <p:grpSp>
          <p:nvGrpSpPr>
            <p:cNvPr id="79" name="Group 78"/>
            <p:cNvGrpSpPr/>
            <p:nvPr/>
          </p:nvGrpSpPr>
          <p:grpSpPr>
            <a:xfrm>
              <a:off x="397524" y="4328523"/>
              <a:ext cx="2918509" cy="1280160"/>
              <a:chOff x="938771" y="1066800"/>
              <a:chExt cx="3574382" cy="1681619"/>
            </a:xfrm>
          </p:grpSpPr>
          <p:sp>
            <p:nvSpPr>
              <p:cNvPr id="78" name="Oval 77"/>
              <p:cNvSpPr/>
              <p:nvPr/>
            </p:nvSpPr>
            <p:spPr>
              <a:xfrm>
                <a:off x="1219200" y="1447800"/>
                <a:ext cx="931749" cy="918799"/>
              </a:xfrm>
              <a:prstGeom prst="ellipse">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714499" y="1066800"/>
                <a:ext cx="2798654" cy="1681619"/>
              </a:xfrm>
              <a:prstGeom prst="rect">
                <a:avLst/>
              </a:prstGeom>
              <a:gradFill flip="none" rotWithShape="1">
                <a:gsLst>
                  <a:gs pos="0">
                    <a:schemeClr val="bg2">
                      <a:lumMod val="60000"/>
                      <a:lumOff val="40000"/>
                    </a:schemeClr>
                  </a:gs>
                  <a:gs pos="75000">
                    <a:schemeClr val="accent1"/>
                  </a:gs>
                </a:gsLst>
                <a:lin ang="0" scaled="1"/>
                <a:tileRect/>
              </a:gra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c 75"/>
              <p:cNvSpPr>
                <a:spLocks noChangeAspect="1"/>
              </p:cNvSpPr>
              <p:nvPr/>
            </p:nvSpPr>
            <p:spPr>
              <a:xfrm rot="16200000">
                <a:off x="1009840" y="1122679"/>
                <a:ext cx="1360608" cy="1502746"/>
              </a:xfrm>
              <a:prstGeom prst="arc">
                <a:avLst>
                  <a:gd name="adj1" fmla="val 10800000"/>
                  <a:gd name="adj2" fmla="val 0"/>
                </a:avLst>
              </a:prstGeom>
              <a:solidFill>
                <a:schemeClr val="bg2">
                  <a:lumMod val="60000"/>
                  <a:lumOff val="40000"/>
                </a:schemeClr>
              </a:solidFill>
              <a:ln w="254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3" name="Arc 222"/>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Rectangle 79"/>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323017" y="4969646"/>
              <a:ext cx="444928" cy="637051"/>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999289" y="560868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9" name="Arc 48"/>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Connector 3"/>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42" idx="0"/>
            </p:cNvCxnSpPr>
            <p:nvPr/>
          </p:nvCxnSpPr>
          <p:spPr>
            <a:xfrm flipH="1">
              <a:off x="1031480" y="5372676"/>
              <a:ext cx="2363160" cy="0"/>
            </a:xfrm>
            <a:prstGeom prst="line">
              <a:avLst/>
            </a:prstGeom>
            <a:ln w="127000" cap="rnd">
              <a:gradFill flip="none" rotWithShape="1">
                <a:gsLst>
                  <a:gs pos="0">
                    <a:schemeClr val="tx2"/>
                  </a:gs>
                  <a:gs pos="100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60922" y="4558471"/>
              <a:ext cx="2350113" cy="0"/>
            </a:xfrm>
            <a:prstGeom prst="line">
              <a:avLst/>
            </a:prstGeom>
            <a:ln w="127000" cap="rnd">
              <a:gradFill flip="none" rotWithShape="1">
                <a:gsLst>
                  <a:gs pos="0">
                    <a:schemeClr val="accent1"/>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2" name="Arc 41"/>
            <p:cNvSpPr>
              <a:spLocks noChangeAspect="1"/>
            </p:cNvSpPr>
            <p:nvPr/>
          </p:nvSpPr>
          <p:spPr>
            <a:xfrm rot="16200000">
              <a:off x="624377" y="4528931"/>
              <a:ext cx="814204" cy="873285"/>
            </a:xfrm>
            <a:prstGeom prst="arc">
              <a:avLst>
                <a:gd name="adj1" fmla="val 10800000"/>
                <a:gd name="adj2" fmla="val 0"/>
              </a:avLst>
            </a:prstGeom>
            <a:ln w="127000"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3" name="Group 32"/>
            <p:cNvGrpSpPr/>
            <p:nvPr/>
          </p:nvGrpSpPr>
          <p:grpSpPr>
            <a:xfrm>
              <a:off x="917154" y="4803354"/>
              <a:ext cx="282188" cy="302143"/>
              <a:chOff x="917154" y="4803354"/>
              <a:chExt cx="282188" cy="302143"/>
            </a:xfrm>
          </p:grpSpPr>
          <p:sp>
            <p:nvSpPr>
              <p:cNvPr id="258" name="Arc 257"/>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3" name="Arc 252"/>
              <p:cNvSpPr>
                <a:spLocks noChangeAspect="1"/>
              </p:cNvSpPr>
              <p:nvPr/>
            </p:nvSpPr>
            <p:spPr>
              <a:xfrm rot="10800000">
                <a:off x="917154" y="4803354"/>
                <a:ext cx="282188" cy="302143"/>
              </a:xfrm>
              <a:prstGeom prst="arc">
                <a:avLst>
                  <a:gd name="adj1" fmla="val 16200000"/>
                  <a:gd name="adj2" fmla="val 5442982"/>
                </a:avLst>
              </a:prstGeom>
              <a:ln w="1270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2" name="Group 251"/>
            <p:cNvGrpSpPr/>
            <p:nvPr/>
          </p:nvGrpSpPr>
          <p:grpSpPr>
            <a:xfrm>
              <a:off x="1062864" y="5105400"/>
              <a:ext cx="2331720" cy="0"/>
              <a:chOff x="1125625" y="5105400"/>
              <a:chExt cx="2259488" cy="0"/>
            </a:xfrm>
          </p:grpSpPr>
          <p:cxnSp>
            <p:nvCxnSpPr>
              <p:cNvPr id="225" name="Straight Connector 224"/>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1125625" y="5105400"/>
                <a:ext cx="2259488" cy="0"/>
              </a:xfrm>
              <a:prstGeom prst="line">
                <a:avLst/>
              </a:prstGeom>
              <a:ln w="127000" cap="rnd">
                <a:gradFill flip="none" rotWithShape="1">
                  <a:gsLst>
                    <a:gs pos="0">
                      <a:schemeClr val="tx2"/>
                    </a:gs>
                    <a:gs pos="100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p:nvGrpSpPr>
          <p:grpSpPr>
            <a:xfrm>
              <a:off x="1062864" y="4803258"/>
              <a:ext cx="2331720" cy="0"/>
              <a:chOff x="1125625" y="5105400"/>
              <a:chExt cx="2259488" cy="0"/>
            </a:xfrm>
          </p:grpSpPr>
          <p:cxnSp>
            <p:nvCxnSpPr>
              <p:cNvPr id="256" name="Straight Connector 255"/>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H="1">
                <a:off x="1125625" y="5105400"/>
                <a:ext cx="2259488" cy="0"/>
              </a:xfrm>
              <a:prstGeom prst="line">
                <a:avLst/>
              </a:prstGeom>
              <a:ln w="127000" cap="rnd">
                <a:gradFill flip="none" rotWithShape="1">
                  <a:gsLst>
                    <a:gs pos="0">
                      <a:schemeClr val="tx2"/>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1145505" y="5575196"/>
              <a:ext cx="0" cy="371757"/>
              <a:chOff x="1145505" y="5575196"/>
              <a:chExt cx="0" cy="371757"/>
            </a:xfrm>
          </p:grpSpPr>
          <p:cxnSp>
            <p:nvCxnSpPr>
              <p:cNvPr id="259" name="Straight Connector 258"/>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1145505" y="5575196"/>
                <a:ext cx="0" cy="365760"/>
              </a:xfrm>
              <a:prstGeom prst="line">
                <a:avLst/>
              </a:prstGeom>
              <a:ln w="2540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p:nvGrpSpPr>
          <p:grpSpPr>
            <a:xfrm>
              <a:off x="3089127" y="5578214"/>
              <a:ext cx="0" cy="368739"/>
              <a:chOff x="1145505" y="5578214"/>
              <a:chExt cx="0" cy="368739"/>
            </a:xfrm>
          </p:grpSpPr>
          <p:cxnSp>
            <p:nvCxnSpPr>
              <p:cNvPr id="261" name="Straight Connector 260"/>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1145505" y="5578214"/>
                <a:ext cx="0" cy="36576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cxnSp>
        <p:nvCxnSpPr>
          <p:cNvPr id="183" name="Straight Connector 182"/>
          <p:cNvCxnSpPr/>
          <p:nvPr/>
        </p:nvCxnSpPr>
        <p:spPr>
          <a:xfrm>
            <a:off x="8229600" y="1473044"/>
            <a:ext cx="0" cy="358495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57600" y="4648200"/>
            <a:ext cx="381000" cy="0"/>
          </a:xfrm>
          <a:prstGeom prst="line">
            <a:avLst/>
          </a:prstGeom>
          <a:ln w="12700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537153" y="5309023"/>
            <a:ext cx="2029565" cy="0"/>
          </a:xfrm>
          <a:prstGeom prst="line">
            <a:avLst/>
          </a:prstGeom>
          <a:ln w="1524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033236" y="76200"/>
            <a:ext cx="3291364" cy="3367174"/>
            <a:chOff x="3033236" y="76200"/>
            <a:chExt cx="3291364" cy="3367174"/>
          </a:xfrm>
        </p:grpSpPr>
        <p:cxnSp>
          <p:nvCxnSpPr>
            <p:cNvPr id="324" name="Straight Connector 323"/>
            <p:cNvCxnSpPr/>
            <p:nvPr/>
          </p:nvCxnSpPr>
          <p:spPr>
            <a:xfrm>
              <a:off x="6011337" y="2396127"/>
              <a:ext cx="0" cy="769123"/>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3505200" y="361737"/>
              <a:ext cx="2243351" cy="601046"/>
              <a:chOff x="1066800" y="450514"/>
              <a:chExt cx="2243351" cy="601046"/>
            </a:xfrm>
          </p:grpSpPr>
          <p:cxnSp>
            <p:nvCxnSpPr>
              <p:cNvPr id="141" name="Straight Connector 140"/>
              <p:cNvCxnSpPr>
                <a:stCxn id="129" idx="0"/>
              </p:cNvCxnSpPr>
              <p:nvPr/>
            </p:nvCxnSpPr>
            <p:spPr>
              <a:xfrm flipV="1">
                <a:off x="2188475" y="533400"/>
                <a:ext cx="1" cy="15240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1066800" y="450514"/>
                <a:ext cx="2243351" cy="309258"/>
                <a:chOff x="1088124" y="450514"/>
                <a:chExt cx="2243351" cy="309258"/>
              </a:xfrm>
              <a:solidFill>
                <a:schemeClr val="bg1">
                  <a:lumMod val="75000"/>
                </a:schemeClr>
              </a:solidFill>
            </p:grpSpPr>
            <p:sp>
              <p:nvSpPr>
                <p:cNvPr id="118" name="Isosceles Triangle 117"/>
                <p:cNvSpPr/>
                <p:nvPr/>
              </p:nvSpPr>
              <p:spPr>
                <a:xfrm rot="5400000">
                  <a:off x="1494333"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flipH="1">
                  <a:off x="2616009"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2051315" y="685800"/>
                <a:ext cx="274320" cy="3657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Down Arrow 143"/>
            <p:cNvSpPr/>
            <p:nvPr/>
          </p:nvSpPr>
          <p:spPr>
            <a:xfrm flipV="1">
              <a:off x="4770700"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wn Arrow 142"/>
            <p:cNvSpPr/>
            <p:nvPr/>
          </p:nvSpPr>
          <p:spPr>
            <a:xfrm flipV="1">
              <a:off x="3118933"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38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86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34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81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29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724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419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7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114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62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073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549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505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4221496" y="2892045"/>
              <a:ext cx="2103104" cy="551329"/>
              <a:chOff x="1480348" y="2886635"/>
              <a:chExt cx="2103104" cy="551329"/>
            </a:xfrm>
          </p:grpSpPr>
          <p:grpSp>
            <p:nvGrpSpPr>
              <p:cNvPr id="201" name="Group 200"/>
              <p:cNvGrpSpPr/>
              <p:nvPr/>
            </p:nvGrpSpPr>
            <p:grpSpPr>
              <a:xfrm>
                <a:off x="1480348" y="2886635"/>
                <a:ext cx="2103104" cy="551329"/>
                <a:chOff x="2637647" y="2886635"/>
                <a:chExt cx="2133584" cy="551329"/>
              </a:xfrm>
              <a:solidFill>
                <a:schemeClr val="bg1"/>
              </a:solidFill>
            </p:grpSpPr>
            <p:sp>
              <p:nvSpPr>
                <p:cNvPr id="193" name="Rectangle 192"/>
                <p:cNvSpPr/>
                <p:nvPr/>
              </p:nvSpPr>
              <p:spPr>
                <a:xfrm>
                  <a:off x="2860157" y="2886635"/>
                  <a:ext cx="1682486" cy="5486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314033" y="2886635"/>
                  <a:ext cx="457198"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637647" y="2886635"/>
                  <a:ext cx="457203"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22" y="2932355"/>
                <a:ext cx="2011688" cy="457200"/>
                <a:chOff x="2627105" y="2886635"/>
                <a:chExt cx="2133608" cy="551329"/>
              </a:xfrm>
              <a:solidFill>
                <a:srgbClr val="FFCC00"/>
              </a:solidFill>
            </p:grpSpPr>
            <p:sp>
              <p:nvSpPr>
                <p:cNvPr id="203" name="Rectangle 202"/>
                <p:cNvSpPr/>
                <p:nvPr/>
              </p:nvSpPr>
              <p:spPr>
                <a:xfrm>
                  <a:off x="2849619" y="2886635"/>
                  <a:ext cx="1682484" cy="548640"/>
                </a:xfrm>
                <a:prstGeom prst="rect">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303513"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627105"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a:off x="3033236" y="1143000"/>
              <a:ext cx="3174215" cy="1280160"/>
              <a:chOff x="594836" y="4328523"/>
              <a:chExt cx="3174215" cy="1280160"/>
            </a:xfrm>
          </p:grpSpPr>
          <p:sp>
            <p:nvSpPr>
              <p:cNvPr id="291" name="Arc 290"/>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2" name="Straight Connector 29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95" name="Arc 294"/>
              <p:cNvSpPr>
                <a:spLocks noChangeAspect="1"/>
              </p:cNvSpPr>
              <p:nvPr/>
            </p:nvSpPr>
            <p:spPr>
              <a:xfrm rot="16200000">
                <a:off x="624377" y="4528931"/>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a:spLocks noChangeAspect="1"/>
              </p:cNvSpPr>
              <p:nvPr/>
            </p:nvSpPr>
            <p:spPr>
              <a:xfrm rot="10800000">
                <a:off x="917154" y="4803354"/>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8" name="Straight Connector 297"/>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3323017" y="4328523"/>
                <a:ext cx="444928" cy="6370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3323017" y="4969646"/>
                <a:ext cx="444928" cy="637051"/>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1062864" y="4803258"/>
                <a:ext cx="2331720"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29143" y="4558471"/>
                <a:ext cx="2350113"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62864" y="5105400"/>
                <a:ext cx="233172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95" idx="0"/>
              </p:cNvCxnSpPr>
              <p:nvPr/>
            </p:nvCxnSpPr>
            <p:spPr>
              <a:xfrm flipH="1">
                <a:off x="1031480" y="5372676"/>
                <a:ext cx="236316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3339504" y="4328523"/>
                <a:ext cx="428441"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339504" y="5608683"/>
                <a:ext cx="422258"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323" name="Straight Connector 322"/>
            <p:cNvCxnSpPr/>
            <p:nvPr/>
          </p:nvCxnSpPr>
          <p:spPr>
            <a:xfrm>
              <a:off x="6011337" y="2396127"/>
              <a:ext cx="0" cy="548640"/>
            </a:xfrm>
            <a:prstGeom prst="line">
              <a:avLst/>
            </a:prstGeom>
            <a:ln w="76200" cap="rnd">
              <a:solidFill>
                <a:srgbClr val="FF9933"/>
              </a:solidFill>
            </a:ln>
          </p:spPr>
          <p:style>
            <a:lnRef idx="1">
              <a:schemeClr val="accent1"/>
            </a:lnRef>
            <a:fillRef idx="0">
              <a:schemeClr val="accent1"/>
            </a:fillRef>
            <a:effectRef idx="0">
              <a:schemeClr val="accent1"/>
            </a:effectRef>
            <a:fontRef idx="minor">
              <a:schemeClr val="tx1"/>
            </a:fontRef>
          </p:style>
        </p:cxnSp>
      </p:grpSp>
      <p:cxnSp>
        <p:nvCxnSpPr>
          <p:cNvPr id="326" name="Straight Connector 325"/>
          <p:cNvCxnSpPr>
            <a:endCxn id="190" idx="3"/>
          </p:cNvCxnSpPr>
          <p:nvPr/>
        </p:nvCxnSpPr>
        <p:spPr>
          <a:xfrm flipH="1" flipV="1">
            <a:off x="4477732" y="4647048"/>
            <a:ext cx="1560134" cy="1152"/>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6061312" y="1473044"/>
            <a:ext cx="2168288" cy="1043"/>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623" y="3431476"/>
            <a:ext cx="0" cy="1280160"/>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623" y="3392735"/>
            <a:ext cx="0" cy="12413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a:endCxn id="190" idx="3"/>
          </p:cNvCxnSpPr>
          <p:nvPr/>
        </p:nvCxnSpPr>
        <p:spPr>
          <a:xfrm flipH="1" flipV="1">
            <a:off x="4477732" y="4647048"/>
            <a:ext cx="1549300" cy="11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grpSp>
        <p:nvGrpSpPr>
          <p:cNvPr id="350" name="Group 349"/>
          <p:cNvGrpSpPr/>
          <p:nvPr/>
        </p:nvGrpSpPr>
        <p:grpSpPr>
          <a:xfrm>
            <a:off x="3886200" y="4191000"/>
            <a:ext cx="714378" cy="429938"/>
            <a:chOff x="4046218" y="4218262"/>
            <a:chExt cx="714378" cy="429938"/>
          </a:xfrm>
        </p:grpSpPr>
        <p:grpSp>
          <p:nvGrpSpPr>
            <p:cNvPr id="111" name="Group 110"/>
            <p:cNvGrpSpPr>
              <a:grpSpLocks noChangeAspect="1"/>
            </p:cNvGrpSpPr>
            <p:nvPr/>
          </p:nvGrpSpPr>
          <p:grpSpPr>
            <a:xfrm>
              <a:off x="4046218" y="4218262"/>
              <a:ext cx="714378" cy="201338"/>
              <a:chOff x="4267200" y="4278972"/>
              <a:chExt cx="457200" cy="128855"/>
            </a:xfrm>
          </p:grpSpPr>
          <p:grpSp>
            <p:nvGrpSpPr>
              <p:cNvPr id="110" name="Group 109"/>
              <p:cNvGrpSpPr/>
              <p:nvPr/>
            </p:nvGrpSpPr>
            <p:grpSpPr>
              <a:xfrm>
                <a:off x="4267200" y="4343399"/>
                <a:ext cx="457200" cy="64428"/>
                <a:chOff x="4267200" y="4343399"/>
                <a:chExt cx="457200" cy="64428"/>
              </a:xfrm>
            </p:grpSpPr>
            <p:sp>
              <p:nvSpPr>
                <p:cNvPr id="109" name="Rectangle 108"/>
                <p:cNvSpPr/>
                <p:nvPr/>
              </p:nvSpPr>
              <p:spPr>
                <a:xfrm>
                  <a:off x="4343400" y="4343400"/>
                  <a:ext cx="304800" cy="6442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p:cNvGrpSpPr/>
                <p:nvPr/>
              </p:nvGrpSpPr>
              <p:grpSpPr>
                <a:xfrm>
                  <a:off x="4267200" y="4343399"/>
                  <a:ext cx="457200" cy="64428"/>
                  <a:chOff x="4267200" y="4343399"/>
                  <a:chExt cx="457200" cy="64428"/>
                </a:xfrm>
              </p:grpSpPr>
              <p:cxnSp>
                <p:nvCxnSpPr>
                  <p:cNvPr id="53" name="Straight Connector 52"/>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10" name="Group 209"/>
              <p:cNvGrpSpPr/>
              <p:nvPr/>
            </p:nvGrpSpPr>
            <p:grpSpPr>
              <a:xfrm flipV="1">
                <a:off x="4267200" y="4278972"/>
                <a:ext cx="457200" cy="64428"/>
                <a:chOff x="4267200" y="4343399"/>
                <a:chExt cx="457200" cy="64428"/>
              </a:xfrm>
            </p:grpSpPr>
            <p:sp>
              <p:nvSpPr>
                <p:cNvPr id="211" name="Rectangle 210"/>
                <p:cNvSpPr/>
                <p:nvPr/>
              </p:nvSpPr>
              <p:spPr>
                <a:xfrm>
                  <a:off x="4343400" y="4343400"/>
                  <a:ext cx="304800" cy="644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2" name="Group 211"/>
                <p:cNvGrpSpPr/>
                <p:nvPr/>
              </p:nvGrpSpPr>
              <p:grpSpPr>
                <a:xfrm>
                  <a:off x="4267200" y="4343399"/>
                  <a:ext cx="457200" cy="64428"/>
                  <a:chOff x="4267200" y="4343399"/>
                  <a:chExt cx="457200" cy="64428"/>
                </a:xfrm>
              </p:grpSpPr>
              <p:cxnSp>
                <p:nvCxnSpPr>
                  <p:cNvPr id="213" name="Straight Connector 212"/>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28" name="Straight Connector 27"/>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14" name="Straight Connector 113"/>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p:cNvCxnSpPr/>
          <p:nvPr/>
        </p:nvCxnSpPr>
        <p:spPr>
          <a:xfrm>
            <a:off x="4357689" y="4342004"/>
            <a:ext cx="442911"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4800600" y="4342004"/>
            <a:ext cx="0" cy="216467"/>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4798423" y="4736534"/>
            <a:ext cx="0" cy="519696"/>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4953000" y="5181600"/>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a:off x="4998720" y="5206616"/>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86" name="Group 185"/>
          <p:cNvGrpSpPr/>
          <p:nvPr/>
        </p:nvGrpSpPr>
        <p:grpSpPr>
          <a:xfrm>
            <a:off x="4358640" y="4226732"/>
            <a:ext cx="640080" cy="1106089"/>
            <a:chOff x="4358640" y="4226732"/>
            <a:chExt cx="640080" cy="1106089"/>
          </a:xfrm>
        </p:grpSpPr>
        <p:cxnSp>
          <p:nvCxnSpPr>
            <p:cNvPr id="376" name="Straight Connector 375"/>
            <p:cNvCxnSpPr/>
            <p:nvPr/>
          </p:nvCxnSpPr>
          <p:spPr>
            <a:xfrm>
              <a:off x="4998720" y="5208985"/>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V="1">
              <a:off x="4358640" y="4226732"/>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V="1">
              <a:off x="4998720" y="4226733"/>
              <a:ext cx="0" cy="33173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998720" y="4736534"/>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386" name="Straight Connector 385"/>
          <p:cNvCxnSpPr/>
          <p:nvPr/>
        </p:nvCxnSpPr>
        <p:spPr>
          <a:xfrm flipV="1">
            <a:off x="7490851" y="5061672"/>
            <a:ext cx="738749" cy="157"/>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92" name="Group 391"/>
          <p:cNvGrpSpPr/>
          <p:nvPr/>
        </p:nvGrpSpPr>
        <p:grpSpPr>
          <a:xfrm>
            <a:off x="5486400" y="4941877"/>
            <a:ext cx="3429000" cy="1687523"/>
            <a:chOff x="5486400" y="4941877"/>
            <a:chExt cx="3429000" cy="1687523"/>
          </a:xfrm>
        </p:grpSpPr>
        <p:grpSp>
          <p:nvGrpSpPr>
            <p:cNvPr id="181" name="Group 180"/>
            <p:cNvGrpSpPr/>
            <p:nvPr/>
          </p:nvGrpSpPr>
          <p:grpSpPr>
            <a:xfrm>
              <a:off x="7129340" y="5065144"/>
              <a:ext cx="239904" cy="426174"/>
              <a:chOff x="5475096" y="5077070"/>
              <a:chExt cx="239904" cy="426174"/>
            </a:xfrm>
          </p:grpSpPr>
          <p:cxnSp>
            <p:nvCxnSpPr>
              <p:cNvPr id="177" name="Straight Connector 176"/>
              <p:cNvCxnSpPr/>
              <p:nvPr/>
            </p:nvCxnSpPr>
            <p:spPr>
              <a:xfrm flipV="1">
                <a:off x="5598890" y="5334000"/>
                <a:ext cx="0" cy="169244"/>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178" name="Isosceles Triangle 177"/>
              <p:cNvSpPr/>
              <p:nvPr/>
            </p:nvSpPr>
            <p:spPr>
              <a:xfrm>
                <a:off x="5475096" y="507707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9" name="Straight Connector 178"/>
              <p:cNvCxnSpPr/>
              <p:nvPr/>
            </p:nvCxnSpPr>
            <p:spPr>
              <a:xfrm flipV="1">
                <a:off x="5562600" y="5317156"/>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5638800" y="5312452"/>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67" name="Straight Connector 166"/>
            <p:cNvCxnSpPr/>
            <p:nvPr/>
          </p:nvCxnSpPr>
          <p:spPr>
            <a:xfrm flipV="1">
              <a:off x="5827490" y="5565751"/>
              <a:ext cx="0" cy="169244"/>
            </a:xfrm>
            <a:prstGeom prst="line">
              <a:avLst/>
            </a:prstGeom>
            <a:ln w="762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8610600" y="5486400"/>
              <a:ext cx="304800" cy="106679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5486400" y="5695131"/>
              <a:ext cx="304800" cy="82296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5570890" y="5656871"/>
              <a:ext cx="67910"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5638800" y="5656871"/>
              <a:ext cx="64896"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5703696" y="5718151"/>
              <a:ext cx="239904"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5943600" y="5718151"/>
              <a:ext cx="64896"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6008963" y="5773998"/>
              <a:ext cx="64896" cy="650306"/>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6073859" y="5801608"/>
              <a:ext cx="479341" cy="602343"/>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p:cNvSpPr/>
            <p:nvPr/>
          </p:nvSpPr>
          <p:spPr>
            <a:xfrm rot="16200000">
              <a:off x="6362700" y="5832451"/>
              <a:ext cx="914400" cy="533400"/>
            </a:xfrm>
            <a:prstGeom prst="trapezoid">
              <a:avLst>
                <a:gd name="adj" fmla="val 286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7086600" y="5486400"/>
              <a:ext cx="316104" cy="1066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7408505" y="5403066"/>
              <a:ext cx="67910"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7476415" y="5403066"/>
              <a:ext cx="64896"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7543800" y="5486400"/>
              <a:ext cx="1219200" cy="106679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Isosceles Triangle 158"/>
            <p:cNvSpPr/>
            <p:nvPr/>
          </p:nvSpPr>
          <p:spPr>
            <a:xfrm>
              <a:off x="5703696" y="5308821"/>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6" name="Straight Connector 165"/>
            <p:cNvCxnSpPr/>
            <p:nvPr/>
          </p:nvCxnSpPr>
          <p:spPr>
            <a:xfrm flipV="1">
              <a:off x="5791200" y="5548907"/>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5867400" y="5544203"/>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0" name="Isosceles Triangle 169"/>
            <p:cNvSpPr/>
            <p:nvPr/>
          </p:nvSpPr>
          <p:spPr>
            <a:xfrm rot="5400000">
              <a:off x="5583654" y="518151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Isosceles Triangle 187"/>
            <p:cNvSpPr/>
            <p:nvPr/>
          </p:nvSpPr>
          <p:spPr>
            <a:xfrm rot="5400000" flipV="1">
              <a:off x="7250856" y="4941786"/>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0" name="Group 399"/>
          <p:cNvGrpSpPr/>
          <p:nvPr/>
        </p:nvGrpSpPr>
        <p:grpSpPr>
          <a:xfrm>
            <a:off x="4009046" y="4527096"/>
            <a:ext cx="468686" cy="241056"/>
            <a:chOff x="4009046" y="4527096"/>
            <a:chExt cx="468686" cy="241056"/>
          </a:xfrm>
        </p:grpSpPr>
        <p:grpSp>
          <p:nvGrpSpPr>
            <p:cNvPr id="112" name="Group 111"/>
            <p:cNvGrpSpPr/>
            <p:nvPr/>
          </p:nvGrpSpPr>
          <p:grpSpPr>
            <a:xfrm>
              <a:off x="4009046" y="4527096"/>
              <a:ext cx="468686" cy="241056"/>
              <a:chOff x="4267200" y="4527096"/>
              <a:chExt cx="468686" cy="241056"/>
            </a:xfrm>
          </p:grpSpPr>
          <p:sp>
            <p:nvSpPr>
              <p:cNvPr id="189" name="Isosceles Triangle 188"/>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Isosceles Triangle 189"/>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5" name="Oval 3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97" name="Straight Connector 396"/>
          <p:cNvCxnSpPr>
            <a:stCxn id="395" idx="1"/>
            <a:endCxn id="395" idx="5"/>
          </p:cNvCxnSpPr>
          <p:nvPr/>
        </p:nvCxnSpPr>
        <p:spPr>
          <a:xfrm>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a:stCxn id="395" idx="7"/>
            <a:endCxn id="395" idx="3"/>
          </p:cNvCxnSpPr>
          <p:nvPr/>
        </p:nvCxnSpPr>
        <p:spPr>
          <a:xfrm flipH="1">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1" name="Title 400"/>
          <p:cNvSpPr>
            <a:spLocks noGrp="1"/>
          </p:cNvSpPr>
          <p:nvPr>
            <p:ph type="title"/>
          </p:nvPr>
        </p:nvSpPr>
        <p:spPr>
          <a:xfrm>
            <a:off x="274320" y="274638"/>
            <a:ext cx="2834640" cy="1409488"/>
          </a:xfrm>
        </p:spPr>
        <p:txBody>
          <a:bodyPr>
            <a:noAutofit/>
          </a:bodyPr>
          <a:lstStyle/>
          <a:p>
            <a:r>
              <a:rPr lang="en-US" dirty="0"/>
              <a:t>Adding Hot Gas Bypass</a:t>
            </a:r>
          </a:p>
        </p:txBody>
      </p:sp>
      <p:cxnSp>
        <p:nvCxnSpPr>
          <p:cNvPr id="240" name="Straight Connector 239"/>
          <p:cNvCxnSpPr/>
          <p:nvPr/>
        </p:nvCxnSpPr>
        <p:spPr>
          <a:xfrm>
            <a:off x="3448050" y="4865777"/>
            <a:ext cx="1280160" cy="0"/>
          </a:xfrm>
          <a:prstGeom prst="line">
            <a:avLst/>
          </a:prstGeom>
          <a:ln w="44450" cap="rnd">
            <a:gradFill flip="none" rotWithShape="1">
              <a:gsLst>
                <a:gs pos="0">
                  <a:srgbClr val="0070C0"/>
                </a:gs>
                <a:gs pos="30000">
                  <a:srgbClr val="FF0000"/>
                </a:gs>
                <a:gs pos="100000">
                  <a:srgbClr val="FF0000"/>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241" name="Group 240"/>
          <p:cNvGrpSpPr/>
          <p:nvPr/>
        </p:nvGrpSpPr>
        <p:grpSpPr>
          <a:xfrm>
            <a:off x="5086350" y="4865777"/>
            <a:ext cx="1508760" cy="0"/>
            <a:chOff x="3791014" y="4865778"/>
            <a:chExt cx="2979279" cy="577"/>
          </a:xfrm>
        </p:grpSpPr>
        <p:cxnSp>
          <p:nvCxnSpPr>
            <p:cNvPr id="242" name="Straight Connector 241"/>
            <p:cNvCxnSpPr/>
            <p:nvPr/>
          </p:nvCxnSpPr>
          <p:spPr>
            <a:xfrm>
              <a:off x="3791014" y="4865778"/>
              <a:ext cx="2979279" cy="577"/>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3791014" y="4866042"/>
              <a:ext cx="2979279" cy="313"/>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p:nvGrpSpPr>
        <p:grpSpPr>
          <a:xfrm>
            <a:off x="4857750" y="4870055"/>
            <a:ext cx="73152" cy="0"/>
            <a:chOff x="3791014" y="4865778"/>
            <a:chExt cx="2979279" cy="577"/>
          </a:xfrm>
        </p:grpSpPr>
        <p:cxnSp>
          <p:nvCxnSpPr>
            <p:cNvPr id="245" name="Straight Connector 244"/>
            <p:cNvCxnSpPr/>
            <p:nvPr/>
          </p:nvCxnSpPr>
          <p:spPr>
            <a:xfrm>
              <a:off x="3791014" y="4865778"/>
              <a:ext cx="2979279" cy="577"/>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3791014" y="4866042"/>
              <a:ext cx="2979279" cy="313"/>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49" name="Straight Connector 248"/>
          <p:cNvCxnSpPr/>
          <p:nvPr/>
        </p:nvCxnSpPr>
        <p:spPr>
          <a:xfrm>
            <a:off x="7010400" y="4862374"/>
            <a:ext cx="1188720" cy="0"/>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5218269" y="5029200"/>
            <a:ext cx="146304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5218269" y="5029200"/>
            <a:ext cx="1463040"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65" name="Group 264"/>
          <p:cNvGrpSpPr/>
          <p:nvPr/>
        </p:nvGrpSpPr>
        <p:grpSpPr>
          <a:xfrm>
            <a:off x="6746748" y="4865777"/>
            <a:ext cx="73152" cy="0"/>
            <a:chOff x="3791014" y="4865778"/>
            <a:chExt cx="2979279" cy="577"/>
          </a:xfrm>
        </p:grpSpPr>
        <p:cxnSp>
          <p:nvCxnSpPr>
            <p:cNvPr id="266" name="Straight Connector 265"/>
            <p:cNvCxnSpPr/>
            <p:nvPr/>
          </p:nvCxnSpPr>
          <p:spPr>
            <a:xfrm>
              <a:off x="3791014" y="4865778"/>
              <a:ext cx="2979279" cy="577"/>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a:off x="3791014" y="4866042"/>
              <a:ext cx="2979279" cy="313"/>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70" name="Straight Connector 269"/>
          <p:cNvCxnSpPr/>
          <p:nvPr/>
        </p:nvCxnSpPr>
        <p:spPr>
          <a:xfrm rot="5400000">
            <a:off x="6499860" y="4842494"/>
            <a:ext cx="365760"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rot="5400000">
            <a:off x="5081109" y="5166360"/>
            <a:ext cx="274320"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6530274" y="4091509"/>
            <a:ext cx="714378" cy="834821"/>
            <a:chOff x="6530274" y="4091509"/>
            <a:chExt cx="714378" cy="834821"/>
          </a:xfrm>
        </p:grpSpPr>
        <p:grpSp>
          <p:nvGrpSpPr>
            <p:cNvPr id="11" name="Group 10"/>
            <p:cNvGrpSpPr/>
            <p:nvPr/>
          </p:nvGrpSpPr>
          <p:grpSpPr>
            <a:xfrm>
              <a:off x="6530274" y="4274072"/>
              <a:ext cx="714378" cy="652258"/>
              <a:chOff x="6934200" y="4071566"/>
              <a:chExt cx="714378" cy="652258"/>
            </a:xfrm>
          </p:grpSpPr>
          <p:grpSp>
            <p:nvGrpSpPr>
              <p:cNvPr id="191" name="Group 190"/>
              <p:cNvGrpSpPr/>
              <p:nvPr/>
            </p:nvGrpSpPr>
            <p:grpSpPr>
              <a:xfrm>
                <a:off x="6934200" y="4071566"/>
                <a:ext cx="714378" cy="625572"/>
                <a:chOff x="4046218" y="4022628"/>
                <a:chExt cx="714378" cy="625572"/>
              </a:xfrm>
            </p:grpSpPr>
            <p:grpSp>
              <p:nvGrpSpPr>
                <p:cNvPr id="192" name="Group 191"/>
                <p:cNvGrpSpPr>
                  <a:grpSpLocks noChangeAspect="1"/>
                </p:cNvGrpSpPr>
                <p:nvPr/>
              </p:nvGrpSpPr>
              <p:grpSpPr>
                <a:xfrm>
                  <a:off x="4046218" y="4022628"/>
                  <a:ext cx="714378" cy="396580"/>
                  <a:chOff x="4267200" y="4154004"/>
                  <a:chExt cx="457200" cy="253823"/>
                </a:xfrm>
              </p:grpSpPr>
              <p:grpSp>
                <p:nvGrpSpPr>
                  <p:cNvPr id="197" name="Group 196"/>
                  <p:cNvGrpSpPr/>
                  <p:nvPr/>
                </p:nvGrpSpPr>
                <p:grpSpPr>
                  <a:xfrm>
                    <a:off x="4267200" y="4343399"/>
                    <a:ext cx="457200" cy="64428"/>
                    <a:chOff x="4267200" y="4343399"/>
                    <a:chExt cx="457200" cy="64428"/>
                  </a:xfrm>
                </p:grpSpPr>
                <p:sp>
                  <p:nvSpPr>
                    <p:cNvPr id="228" name="Rectangle 227"/>
                    <p:cNvSpPr/>
                    <p:nvPr/>
                  </p:nvSpPr>
                  <p:spPr>
                    <a:xfrm>
                      <a:off x="4343400" y="4343400"/>
                      <a:ext cx="304800" cy="6442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oup 228"/>
                    <p:cNvGrpSpPr/>
                    <p:nvPr/>
                  </p:nvGrpSpPr>
                  <p:grpSpPr>
                    <a:xfrm>
                      <a:off x="4267200" y="4343399"/>
                      <a:ext cx="457200" cy="64428"/>
                      <a:chOff x="4267200" y="4343399"/>
                      <a:chExt cx="457200" cy="64428"/>
                    </a:xfrm>
                  </p:grpSpPr>
                  <p:cxnSp>
                    <p:nvCxnSpPr>
                      <p:cNvPr id="230" name="Straight Connector 229"/>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09" name="Group 208"/>
                  <p:cNvGrpSpPr/>
                  <p:nvPr/>
                </p:nvGrpSpPr>
                <p:grpSpPr>
                  <a:xfrm flipV="1">
                    <a:off x="4267200" y="4154004"/>
                    <a:ext cx="457200" cy="189396"/>
                    <a:chOff x="4267200" y="4343399"/>
                    <a:chExt cx="457200" cy="189396"/>
                  </a:xfrm>
                </p:grpSpPr>
                <p:cxnSp>
                  <p:nvCxnSpPr>
                    <p:cNvPr id="218" name="Straight Connector 217"/>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4343400" y="4343400"/>
                      <a:ext cx="0" cy="178133"/>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4648200" y="4343399"/>
                      <a:ext cx="0" cy="178133"/>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H="1">
                      <a:off x="4343400" y="4532794"/>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207" name="Straight Connector 206"/>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96" name="Straight Connector 195"/>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35" name="Group 234"/>
              <p:cNvGrpSpPr>
                <a:grpSpLocks noChangeAspect="1"/>
              </p:cNvGrpSpPr>
              <p:nvPr/>
            </p:nvGrpSpPr>
            <p:grpSpPr>
              <a:xfrm>
                <a:off x="7174218" y="4603296"/>
                <a:ext cx="234343" cy="120528"/>
                <a:chOff x="4009046" y="4527096"/>
                <a:chExt cx="468686" cy="241056"/>
              </a:xfrm>
            </p:grpSpPr>
            <p:grpSp>
              <p:nvGrpSpPr>
                <p:cNvPr id="236" name="Group 235"/>
                <p:cNvGrpSpPr/>
                <p:nvPr/>
              </p:nvGrpSpPr>
              <p:grpSpPr>
                <a:xfrm>
                  <a:off x="4009046" y="4527096"/>
                  <a:ext cx="468686" cy="241056"/>
                  <a:chOff x="4267200" y="4527096"/>
                  <a:chExt cx="468686" cy="241056"/>
                </a:xfrm>
              </p:grpSpPr>
              <p:sp>
                <p:nvSpPr>
                  <p:cNvPr id="238" name="Isosceles Triangle 237"/>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Isosceles Triangle 238"/>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7" name="Oval 236"/>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 name="Group 42"/>
            <p:cNvGrpSpPr/>
            <p:nvPr/>
          </p:nvGrpSpPr>
          <p:grpSpPr>
            <a:xfrm>
              <a:off x="6783324" y="4091509"/>
              <a:ext cx="221312" cy="458446"/>
              <a:chOff x="6783324" y="4091509"/>
              <a:chExt cx="221312" cy="458446"/>
            </a:xfrm>
          </p:grpSpPr>
          <p:grpSp>
            <p:nvGrpSpPr>
              <p:cNvPr id="39" name="Group 38"/>
              <p:cNvGrpSpPr/>
              <p:nvPr/>
            </p:nvGrpSpPr>
            <p:grpSpPr>
              <a:xfrm>
                <a:off x="6783324" y="4091509"/>
                <a:ext cx="221312" cy="270448"/>
                <a:chOff x="6780943" y="4071556"/>
                <a:chExt cx="221312" cy="270448"/>
              </a:xfrm>
            </p:grpSpPr>
            <p:cxnSp>
              <p:nvCxnSpPr>
                <p:cNvPr id="274" name="Straight Connector 273"/>
                <p:cNvCxnSpPr/>
                <p:nvPr/>
              </p:nvCxnSpPr>
              <p:spPr>
                <a:xfrm flipV="1">
                  <a:off x="6888956" y="4102175"/>
                  <a:ext cx="0" cy="239829"/>
                </a:xfrm>
                <a:prstGeom prst="line">
                  <a:avLst/>
                </a:prstGeom>
                <a:ln w="2857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805612" y="4071556"/>
                  <a:ext cx="166688" cy="527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6780943" y="4342004"/>
                  <a:ext cx="221312" cy="0"/>
                </a:xfrm>
                <a:prstGeom prst="line">
                  <a:avLst/>
                </a:prstGeom>
                <a:ln w="2857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1" name="Oval 40"/>
              <p:cNvSpPr>
                <a:spLocks noChangeAspect="1"/>
              </p:cNvSpPr>
              <p:nvPr/>
            </p:nvSpPr>
            <p:spPr>
              <a:xfrm>
                <a:off x="6784228" y="4504235"/>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p:cNvSpPr>
                <a:spLocks noChangeAspect="1"/>
              </p:cNvSpPr>
              <p:nvPr/>
            </p:nvSpPr>
            <p:spPr>
              <a:xfrm>
                <a:off x="6952725" y="4504235"/>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p:cNvSpPr>
                <a:spLocks noChangeAspect="1"/>
              </p:cNvSpPr>
              <p:nvPr/>
            </p:nvSpPr>
            <p:spPr>
              <a:xfrm>
                <a:off x="6784228" y="4442734"/>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p:cNvSpPr>
                <a:spLocks noChangeAspect="1"/>
              </p:cNvSpPr>
              <p:nvPr/>
            </p:nvSpPr>
            <p:spPr>
              <a:xfrm>
                <a:off x="6952725" y="4442734"/>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p:cNvSpPr>
                <a:spLocks noChangeAspect="1"/>
              </p:cNvSpPr>
              <p:nvPr/>
            </p:nvSpPr>
            <p:spPr>
              <a:xfrm>
                <a:off x="6784228" y="4385109"/>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p:cNvSpPr>
                <a:spLocks noChangeAspect="1"/>
              </p:cNvSpPr>
              <p:nvPr/>
            </p:nvSpPr>
            <p:spPr>
              <a:xfrm>
                <a:off x="6952725" y="4385109"/>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7" name="Group 246"/>
          <p:cNvGrpSpPr/>
          <p:nvPr/>
        </p:nvGrpSpPr>
        <p:grpSpPr>
          <a:xfrm>
            <a:off x="5037514" y="3774513"/>
            <a:ext cx="733306" cy="993639"/>
            <a:chOff x="5037514" y="3774513"/>
            <a:chExt cx="733306" cy="993639"/>
          </a:xfrm>
        </p:grpSpPr>
        <p:grpSp>
          <p:nvGrpSpPr>
            <p:cNvPr id="250" name="Group 249"/>
            <p:cNvGrpSpPr/>
            <p:nvPr/>
          </p:nvGrpSpPr>
          <p:grpSpPr>
            <a:xfrm rot="10800000">
              <a:off x="5381592" y="3774513"/>
              <a:ext cx="325967" cy="422751"/>
              <a:chOff x="5323291" y="3760940"/>
              <a:chExt cx="325967" cy="422751"/>
            </a:xfrm>
          </p:grpSpPr>
          <p:sp>
            <p:nvSpPr>
              <p:cNvPr id="335" name="Freeform 33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reeform 335"/>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250"/>
            <p:cNvGrpSpPr/>
            <p:nvPr/>
          </p:nvGrpSpPr>
          <p:grpSpPr>
            <a:xfrm rot="20165792" flipV="1">
              <a:off x="5037514" y="3844842"/>
              <a:ext cx="325967" cy="422751"/>
              <a:chOff x="5323291" y="3760940"/>
              <a:chExt cx="325967" cy="422751"/>
            </a:xfrm>
          </p:grpSpPr>
          <p:sp>
            <p:nvSpPr>
              <p:cNvPr id="333" name="Freeform 332"/>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reeform 333"/>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4" name="Straight Connector 253"/>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8" name="Group 267"/>
            <p:cNvGrpSpPr/>
            <p:nvPr/>
          </p:nvGrpSpPr>
          <p:grpSpPr>
            <a:xfrm>
              <a:off x="5056442" y="4291668"/>
              <a:ext cx="714378" cy="100670"/>
              <a:chOff x="4267200" y="4343399"/>
              <a:chExt cx="457200" cy="64428"/>
            </a:xfrm>
            <a:solidFill>
              <a:schemeClr val="bg1">
                <a:lumMod val="75000"/>
              </a:schemeClr>
            </a:solidFill>
          </p:grpSpPr>
          <p:sp>
            <p:nvSpPr>
              <p:cNvPr id="320" name="Rectangle 319"/>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oup 324"/>
              <p:cNvGrpSpPr/>
              <p:nvPr/>
            </p:nvGrpSpPr>
            <p:grpSpPr>
              <a:xfrm>
                <a:off x="4267200" y="4343399"/>
                <a:ext cx="457200" cy="64428"/>
                <a:chOff x="4267200" y="4343399"/>
                <a:chExt cx="457200" cy="64428"/>
              </a:xfrm>
              <a:grpFill/>
            </p:grpSpPr>
            <p:cxnSp>
              <p:nvCxnSpPr>
                <p:cNvPr id="328" name="Straight Connector 327"/>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71" name="Group 270"/>
            <p:cNvGrpSpPr/>
            <p:nvPr/>
          </p:nvGrpSpPr>
          <p:grpSpPr>
            <a:xfrm flipV="1">
              <a:off x="5056442" y="4191000"/>
              <a:ext cx="714378" cy="100670"/>
              <a:chOff x="4267200" y="4343399"/>
              <a:chExt cx="457200" cy="64428"/>
            </a:xfrm>
            <a:solidFill>
              <a:schemeClr val="bg1">
                <a:lumMod val="75000"/>
              </a:schemeClr>
            </a:solidFill>
          </p:grpSpPr>
          <p:sp>
            <p:nvSpPr>
              <p:cNvPr id="285" name="Rectangle 284"/>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Group 285"/>
              <p:cNvGrpSpPr/>
              <p:nvPr/>
            </p:nvGrpSpPr>
            <p:grpSpPr>
              <a:xfrm>
                <a:off x="4267200" y="4343399"/>
                <a:ext cx="457200" cy="64428"/>
                <a:chOff x="4267200" y="4343399"/>
                <a:chExt cx="457200" cy="64428"/>
              </a:xfrm>
              <a:grpFill/>
            </p:grpSpPr>
            <p:cxnSp>
              <p:nvCxnSpPr>
                <p:cNvPr id="287" name="Straight Connector 286"/>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0" name="Straight Connector 279"/>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5179288" y="4527096"/>
              <a:ext cx="468686" cy="241056"/>
              <a:chOff x="4267200" y="4527096"/>
              <a:chExt cx="468686" cy="241056"/>
            </a:xfrm>
          </p:grpSpPr>
          <p:sp>
            <p:nvSpPr>
              <p:cNvPr id="283" name="Isosceles Triangle 282"/>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Isosceles Triangle 283"/>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Oval 281"/>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7300383" y="4053191"/>
            <a:ext cx="733306" cy="865766"/>
            <a:chOff x="7300383" y="4053191"/>
            <a:chExt cx="733306" cy="865766"/>
          </a:xfrm>
        </p:grpSpPr>
        <p:grpSp>
          <p:nvGrpSpPr>
            <p:cNvPr id="341" name="Group 340"/>
            <p:cNvGrpSpPr/>
            <p:nvPr/>
          </p:nvGrpSpPr>
          <p:grpSpPr>
            <a:xfrm rot="10800000">
              <a:off x="7644461" y="4053191"/>
              <a:ext cx="325967" cy="422751"/>
              <a:chOff x="5323291" y="3760940"/>
              <a:chExt cx="325967" cy="422751"/>
            </a:xfrm>
          </p:grpSpPr>
          <p:sp>
            <p:nvSpPr>
              <p:cNvPr id="385" name="Freeform 38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Freeform 387"/>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2" name="Group 341"/>
            <p:cNvGrpSpPr/>
            <p:nvPr/>
          </p:nvGrpSpPr>
          <p:grpSpPr>
            <a:xfrm rot="20165792" flipV="1">
              <a:off x="7300383" y="4123520"/>
              <a:ext cx="325967" cy="422751"/>
              <a:chOff x="5323291" y="3760940"/>
              <a:chExt cx="325967" cy="422751"/>
            </a:xfrm>
          </p:grpSpPr>
          <p:sp>
            <p:nvSpPr>
              <p:cNvPr id="378" name="Freeform 377"/>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Freeform 378"/>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3" name="Straight Connector 342"/>
            <p:cNvCxnSpPr>
              <a:stCxn id="391" idx="0"/>
            </p:cNvCxnSpPr>
            <p:nvPr/>
          </p:nvCxnSpPr>
          <p:spPr>
            <a:xfrm flipV="1">
              <a:off x="7675315" y="4552145"/>
              <a:ext cx="4057" cy="260827"/>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44" name="Group 343"/>
            <p:cNvGrpSpPr/>
            <p:nvPr/>
          </p:nvGrpSpPr>
          <p:grpSpPr>
            <a:xfrm>
              <a:off x="7319311" y="4570346"/>
              <a:ext cx="714378" cy="100670"/>
              <a:chOff x="4267200" y="4343399"/>
              <a:chExt cx="457200" cy="64428"/>
            </a:xfrm>
            <a:solidFill>
              <a:schemeClr val="bg1">
                <a:lumMod val="75000"/>
              </a:schemeClr>
            </a:solidFill>
          </p:grpSpPr>
          <p:sp>
            <p:nvSpPr>
              <p:cNvPr id="368" name="Rectangle 367"/>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0" name="Group 369"/>
              <p:cNvGrpSpPr/>
              <p:nvPr/>
            </p:nvGrpSpPr>
            <p:grpSpPr>
              <a:xfrm>
                <a:off x="4267200" y="4343399"/>
                <a:ext cx="457200" cy="64428"/>
                <a:chOff x="4267200" y="4343399"/>
                <a:chExt cx="457200" cy="64428"/>
              </a:xfrm>
              <a:grpFill/>
            </p:grpSpPr>
            <p:cxnSp>
              <p:nvCxnSpPr>
                <p:cNvPr id="372" name="Straight Connector 371"/>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45" name="Group 344"/>
            <p:cNvGrpSpPr/>
            <p:nvPr/>
          </p:nvGrpSpPr>
          <p:grpSpPr>
            <a:xfrm flipV="1">
              <a:off x="7319311" y="4469678"/>
              <a:ext cx="714378" cy="100670"/>
              <a:chOff x="4267200" y="4343399"/>
              <a:chExt cx="457200" cy="64428"/>
            </a:xfrm>
            <a:solidFill>
              <a:schemeClr val="bg1">
                <a:lumMod val="75000"/>
              </a:schemeClr>
            </a:solidFill>
          </p:grpSpPr>
          <p:sp>
            <p:nvSpPr>
              <p:cNvPr id="358" name="Rectangle 357"/>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2" name="Group 361"/>
              <p:cNvGrpSpPr/>
              <p:nvPr/>
            </p:nvGrpSpPr>
            <p:grpSpPr>
              <a:xfrm>
                <a:off x="4267200" y="4343399"/>
                <a:ext cx="457200" cy="64428"/>
                <a:chOff x="4267200" y="4343399"/>
                <a:chExt cx="457200" cy="64428"/>
              </a:xfrm>
              <a:grpFill/>
            </p:grpSpPr>
            <p:cxnSp>
              <p:nvCxnSpPr>
                <p:cNvPr id="363" name="Straight Connector 362"/>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346" name="Straight Connector 345"/>
            <p:cNvCxnSpPr/>
            <p:nvPr/>
          </p:nvCxnSpPr>
          <p:spPr>
            <a:xfrm>
              <a:off x="7319311" y="4570348"/>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558143" y="4798429"/>
              <a:ext cx="234343" cy="120528"/>
              <a:chOff x="6922692" y="4958203"/>
              <a:chExt cx="234343" cy="120528"/>
            </a:xfrm>
          </p:grpSpPr>
          <p:sp>
            <p:nvSpPr>
              <p:cNvPr id="389" name="Isosceles Triangle 388"/>
              <p:cNvSpPr/>
              <p:nvPr/>
            </p:nvSpPr>
            <p:spPr>
              <a:xfrm rot="5400000">
                <a:off x="6922738" y="4958733"/>
                <a:ext cx="119952" cy="120043"/>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Isosceles Triangle 389"/>
              <p:cNvSpPr/>
              <p:nvPr/>
            </p:nvSpPr>
            <p:spPr>
              <a:xfrm rot="16200000" flipH="1">
                <a:off x="7037038" y="4958157"/>
                <a:ext cx="119952" cy="120043"/>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p:cNvSpPr>
                <a:spLocks noChangeAspect="1"/>
              </p:cNvSpPr>
              <p:nvPr/>
            </p:nvSpPr>
            <p:spPr>
              <a:xfrm>
                <a:off x="6994144" y="4972746"/>
                <a:ext cx="91440" cy="9144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7" name="TextBox 336">
            <a:extLst>
              <a:ext uri="{FF2B5EF4-FFF2-40B4-BE49-F238E27FC236}">
                <a16:creationId xmlns:a16="http://schemas.microsoft.com/office/drawing/2014/main" id="{43E1B00F-19A2-4E15-8550-78FBEECC2F70}"/>
              </a:ext>
            </a:extLst>
          </p:cNvPr>
          <p:cNvSpPr txBox="1"/>
          <p:nvPr/>
        </p:nvSpPr>
        <p:spPr>
          <a:xfrm>
            <a:off x="6526778" y="1740245"/>
            <a:ext cx="1487024" cy="646331"/>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Solenoid</a:t>
            </a:r>
          </a:p>
        </p:txBody>
      </p:sp>
      <p:sp>
        <p:nvSpPr>
          <p:cNvPr id="347" name="TextBox 346">
            <a:extLst>
              <a:ext uri="{FF2B5EF4-FFF2-40B4-BE49-F238E27FC236}">
                <a16:creationId xmlns:a16="http://schemas.microsoft.com/office/drawing/2014/main" id="{4DEB5E39-EE46-4C17-8306-9402C6336447}"/>
              </a:ext>
            </a:extLst>
          </p:cNvPr>
          <p:cNvSpPr txBox="1"/>
          <p:nvPr/>
        </p:nvSpPr>
        <p:spPr>
          <a:xfrm>
            <a:off x="5046564" y="2844023"/>
            <a:ext cx="1487024" cy="646331"/>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Regulator</a:t>
            </a:r>
          </a:p>
        </p:txBody>
      </p:sp>
      <p:sp>
        <p:nvSpPr>
          <p:cNvPr id="7" name="Freeform: Shape 6">
            <a:extLst>
              <a:ext uri="{FF2B5EF4-FFF2-40B4-BE49-F238E27FC236}">
                <a16:creationId xmlns:a16="http://schemas.microsoft.com/office/drawing/2014/main" id="{24E2D833-2BF6-4A22-A6A5-D3209D7DA84E}"/>
              </a:ext>
            </a:extLst>
          </p:cNvPr>
          <p:cNvSpPr/>
          <p:nvPr/>
        </p:nvSpPr>
        <p:spPr>
          <a:xfrm>
            <a:off x="6544340" y="3184450"/>
            <a:ext cx="492164" cy="818707"/>
          </a:xfrm>
          <a:custGeom>
            <a:avLst/>
            <a:gdLst>
              <a:gd name="connsiteX0" fmla="*/ 473148 w 499858"/>
              <a:gd name="connsiteY0" fmla="*/ 818707 h 838806"/>
              <a:gd name="connsiteX1" fmla="*/ 489097 w 499858"/>
              <a:gd name="connsiteY1" fmla="*/ 754912 h 838806"/>
              <a:gd name="connsiteX2" fmla="*/ 451883 w 499858"/>
              <a:gd name="connsiteY2" fmla="*/ 148856 h 838806"/>
              <a:gd name="connsiteX3" fmla="*/ 0 w 499858"/>
              <a:gd name="connsiteY3" fmla="*/ 0 h 838806"/>
              <a:gd name="connsiteX0" fmla="*/ 473148 w 499858"/>
              <a:gd name="connsiteY0" fmla="*/ 818707 h 838806"/>
              <a:gd name="connsiteX1" fmla="*/ 489097 w 499858"/>
              <a:gd name="connsiteY1" fmla="*/ 754912 h 838806"/>
              <a:gd name="connsiteX2" fmla="*/ 451883 w 499858"/>
              <a:gd name="connsiteY2" fmla="*/ 148856 h 838806"/>
              <a:gd name="connsiteX3" fmla="*/ 0 w 499858"/>
              <a:gd name="connsiteY3" fmla="*/ 0 h 838806"/>
              <a:gd name="connsiteX0" fmla="*/ 473148 w 492164"/>
              <a:gd name="connsiteY0" fmla="*/ 818707 h 818707"/>
              <a:gd name="connsiteX1" fmla="*/ 451883 w 492164"/>
              <a:gd name="connsiteY1" fmla="*/ 148856 h 818707"/>
              <a:gd name="connsiteX2" fmla="*/ 0 w 492164"/>
              <a:gd name="connsiteY2" fmla="*/ 0 h 818707"/>
            </a:gdLst>
            <a:ahLst/>
            <a:cxnLst>
              <a:cxn ang="0">
                <a:pos x="connsiteX0" y="connsiteY0"/>
              </a:cxn>
              <a:cxn ang="0">
                <a:pos x="connsiteX1" y="connsiteY1"/>
              </a:cxn>
              <a:cxn ang="0">
                <a:pos x="connsiteX2" y="connsiteY2"/>
              </a:cxn>
            </a:cxnLst>
            <a:rect l="l" t="t" r="r" b="b"/>
            <a:pathLst>
              <a:path w="492164" h="818707">
                <a:moveTo>
                  <a:pt x="473148" y="818707"/>
                </a:moveTo>
                <a:cubicBezTo>
                  <a:pt x="468718" y="679155"/>
                  <a:pt x="530741" y="285307"/>
                  <a:pt x="451883" y="148856"/>
                </a:cubicBezTo>
                <a:cubicBezTo>
                  <a:pt x="370367" y="23037"/>
                  <a:pt x="70884" y="31898"/>
                  <a:pt x="0" y="0"/>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Freeform: Shape 8">
            <a:extLst>
              <a:ext uri="{FF2B5EF4-FFF2-40B4-BE49-F238E27FC236}">
                <a16:creationId xmlns:a16="http://schemas.microsoft.com/office/drawing/2014/main" id="{7A049809-F201-487B-BE87-E33713446918}"/>
              </a:ext>
            </a:extLst>
          </p:cNvPr>
          <p:cNvSpPr/>
          <p:nvPr/>
        </p:nvSpPr>
        <p:spPr>
          <a:xfrm>
            <a:off x="7575698" y="2402958"/>
            <a:ext cx="339483" cy="1616149"/>
          </a:xfrm>
          <a:custGeom>
            <a:avLst/>
            <a:gdLst>
              <a:gd name="connsiteX0" fmla="*/ 47846 w 339483"/>
              <a:gd name="connsiteY0" fmla="*/ 1616149 h 1616149"/>
              <a:gd name="connsiteX1" fmla="*/ 324293 w 339483"/>
              <a:gd name="connsiteY1" fmla="*/ 935665 h 1616149"/>
              <a:gd name="connsiteX2" fmla="*/ 271130 w 339483"/>
              <a:gd name="connsiteY2" fmla="*/ 324293 h 1616149"/>
              <a:gd name="connsiteX3" fmla="*/ 0 w 339483"/>
              <a:gd name="connsiteY3" fmla="*/ 0 h 1616149"/>
            </a:gdLst>
            <a:ahLst/>
            <a:cxnLst>
              <a:cxn ang="0">
                <a:pos x="connsiteX0" y="connsiteY0"/>
              </a:cxn>
              <a:cxn ang="0">
                <a:pos x="connsiteX1" y="connsiteY1"/>
              </a:cxn>
              <a:cxn ang="0">
                <a:pos x="connsiteX2" y="connsiteY2"/>
              </a:cxn>
              <a:cxn ang="0">
                <a:pos x="connsiteX3" y="connsiteY3"/>
              </a:cxn>
            </a:cxnLst>
            <a:rect l="l" t="t" r="r" b="b"/>
            <a:pathLst>
              <a:path w="339483" h="1616149">
                <a:moveTo>
                  <a:pt x="47846" y="1616149"/>
                </a:moveTo>
                <a:cubicBezTo>
                  <a:pt x="167462" y="1383561"/>
                  <a:pt x="287079" y="1150974"/>
                  <a:pt x="324293" y="935665"/>
                </a:cubicBezTo>
                <a:cubicBezTo>
                  <a:pt x="361507" y="720356"/>
                  <a:pt x="325179" y="480237"/>
                  <a:pt x="271130" y="324293"/>
                </a:cubicBezTo>
                <a:cubicBezTo>
                  <a:pt x="217081" y="168349"/>
                  <a:pt x="108540" y="84174"/>
                  <a:pt x="0" y="0"/>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898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ComIT\Project Data\UCB_LeConte\UCB Le  Conte Hall Pictures\02-12-12\System Dettails 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C1F5CD4-0019-4913-AB58-63D15501F510}"/>
              </a:ext>
            </a:extLst>
          </p:cNvPr>
          <p:cNvSpPr txBox="1"/>
          <p:nvPr/>
        </p:nvSpPr>
        <p:spPr>
          <a:xfrm>
            <a:off x="3436013" y="2625023"/>
            <a:ext cx="1753403" cy="646331"/>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Bypass Lines</a:t>
            </a:r>
          </a:p>
        </p:txBody>
      </p:sp>
      <p:sp>
        <p:nvSpPr>
          <p:cNvPr id="9" name="Freeform: Shape 8">
            <a:extLst>
              <a:ext uri="{FF2B5EF4-FFF2-40B4-BE49-F238E27FC236}">
                <a16:creationId xmlns:a16="http://schemas.microsoft.com/office/drawing/2014/main" id="{D7F53417-0051-440F-B894-E18E07609B07}"/>
              </a:ext>
            </a:extLst>
          </p:cNvPr>
          <p:cNvSpPr/>
          <p:nvPr/>
        </p:nvSpPr>
        <p:spPr>
          <a:xfrm>
            <a:off x="3689498" y="1743739"/>
            <a:ext cx="600740" cy="893135"/>
          </a:xfrm>
          <a:custGeom>
            <a:avLst/>
            <a:gdLst>
              <a:gd name="connsiteX0" fmla="*/ 0 w 600740"/>
              <a:gd name="connsiteY0" fmla="*/ 0 h 893135"/>
              <a:gd name="connsiteX1" fmla="*/ 505047 w 600740"/>
              <a:gd name="connsiteY1" fmla="*/ 265814 h 893135"/>
              <a:gd name="connsiteX2" fmla="*/ 600740 w 600740"/>
              <a:gd name="connsiteY2" fmla="*/ 893135 h 893135"/>
            </a:gdLst>
            <a:ahLst/>
            <a:cxnLst>
              <a:cxn ang="0">
                <a:pos x="connsiteX0" y="connsiteY0"/>
              </a:cxn>
              <a:cxn ang="0">
                <a:pos x="connsiteX1" y="connsiteY1"/>
              </a:cxn>
              <a:cxn ang="0">
                <a:pos x="connsiteX2" y="connsiteY2"/>
              </a:cxn>
            </a:cxnLst>
            <a:rect l="l" t="t" r="r" b="b"/>
            <a:pathLst>
              <a:path w="600740" h="893135">
                <a:moveTo>
                  <a:pt x="0" y="0"/>
                </a:moveTo>
                <a:cubicBezTo>
                  <a:pt x="202462" y="58479"/>
                  <a:pt x="404924" y="116958"/>
                  <a:pt x="505047" y="265814"/>
                </a:cubicBezTo>
                <a:cubicBezTo>
                  <a:pt x="605170" y="414670"/>
                  <a:pt x="568842" y="790354"/>
                  <a:pt x="600740" y="893135"/>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475B451-27D6-49C9-B328-9FFC47889FBA}"/>
              </a:ext>
            </a:extLst>
          </p:cNvPr>
          <p:cNvSpPr/>
          <p:nvPr/>
        </p:nvSpPr>
        <p:spPr>
          <a:xfrm>
            <a:off x="4290238" y="1456660"/>
            <a:ext cx="324293" cy="1164265"/>
          </a:xfrm>
          <a:custGeom>
            <a:avLst/>
            <a:gdLst>
              <a:gd name="connsiteX0" fmla="*/ 324293 w 324293"/>
              <a:gd name="connsiteY0" fmla="*/ 0 h 1164265"/>
              <a:gd name="connsiteX1" fmla="*/ 74428 w 324293"/>
              <a:gd name="connsiteY1" fmla="*/ 366824 h 1164265"/>
              <a:gd name="connsiteX2" fmla="*/ 0 w 324293"/>
              <a:gd name="connsiteY2" fmla="*/ 1164265 h 1164265"/>
            </a:gdLst>
            <a:ahLst/>
            <a:cxnLst>
              <a:cxn ang="0">
                <a:pos x="connsiteX0" y="connsiteY0"/>
              </a:cxn>
              <a:cxn ang="0">
                <a:pos x="connsiteX1" y="connsiteY1"/>
              </a:cxn>
              <a:cxn ang="0">
                <a:pos x="connsiteX2" y="connsiteY2"/>
              </a:cxn>
            </a:cxnLst>
            <a:rect l="l" t="t" r="r" b="b"/>
            <a:pathLst>
              <a:path w="324293" h="1164265">
                <a:moveTo>
                  <a:pt x="324293" y="0"/>
                </a:moveTo>
                <a:cubicBezTo>
                  <a:pt x="226385" y="86390"/>
                  <a:pt x="128477" y="172780"/>
                  <a:pt x="74428" y="366824"/>
                </a:cubicBezTo>
                <a:cubicBezTo>
                  <a:pt x="20379" y="560868"/>
                  <a:pt x="0" y="1164265"/>
                  <a:pt x="0" y="1164265"/>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Box 10">
            <a:extLst>
              <a:ext uri="{FF2B5EF4-FFF2-40B4-BE49-F238E27FC236}">
                <a16:creationId xmlns:a16="http://schemas.microsoft.com/office/drawing/2014/main" id="{3A7A87EA-4F02-47C8-9500-AECBFB7927EA}"/>
              </a:ext>
            </a:extLst>
          </p:cNvPr>
          <p:cNvSpPr txBox="1"/>
          <p:nvPr/>
        </p:nvSpPr>
        <p:spPr>
          <a:xfrm>
            <a:off x="6262501" y="3335633"/>
            <a:ext cx="1753403" cy="646331"/>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Solenoid Valve</a:t>
            </a:r>
          </a:p>
        </p:txBody>
      </p:sp>
      <p:sp>
        <p:nvSpPr>
          <p:cNvPr id="12" name="TextBox 11">
            <a:extLst>
              <a:ext uri="{FF2B5EF4-FFF2-40B4-BE49-F238E27FC236}">
                <a16:creationId xmlns:a16="http://schemas.microsoft.com/office/drawing/2014/main" id="{1E5D44C2-BB36-4FBF-AE28-03E11CFF8ECD}"/>
              </a:ext>
            </a:extLst>
          </p:cNvPr>
          <p:cNvSpPr txBox="1"/>
          <p:nvPr/>
        </p:nvSpPr>
        <p:spPr>
          <a:xfrm>
            <a:off x="1173050" y="3811198"/>
            <a:ext cx="1753403" cy="369332"/>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Service Valve</a:t>
            </a:r>
          </a:p>
        </p:txBody>
      </p:sp>
      <p:sp>
        <p:nvSpPr>
          <p:cNvPr id="13" name="TextBox 12">
            <a:extLst>
              <a:ext uri="{FF2B5EF4-FFF2-40B4-BE49-F238E27FC236}">
                <a16:creationId xmlns:a16="http://schemas.microsoft.com/office/drawing/2014/main" id="{9A44557B-DD25-4CD3-B56E-EB4FBCBB1AE0}"/>
              </a:ext>
            </a:extLst>
          </p:cNvPr>
          <p:cNvSpPr txBox="1"/>
          <p:nvPr/>
        </p:nvSpPr>
        <p:spPr>
          <a:xfrm>
            <a:off x="7254966" y="6195157"/>
            <a:ext cx="1753403" cy="646331"/>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Regulator</a:t>
            </a:r>
          </a:p>
        </p:txBody>
      </p:sp>
      <p:sp>
        <p:nvSpPr>
          <p:cNvPr id="7" name="Freeform: Shape 6">
            <a:extLst>
              <a:ext uri="{FF2B5EF4-FFF2-40B4-BE49-F238E27FC236}">
                <a16:creationId xmlns:a16="http://schemas.microsoft.com/office/drawing/2014/main" id="{20130391-9491-4FD4-BAE8-0D7C76860995}"/>
              </a:ext>
            </a:extLst>
          </p:cNvPr>
          <p:cNvSpPr/>
          <p:nvPr/>
        </p:nvSpPr>
        <p:spPr>
          <a:xfrm>
            <a:off x="2918637" y="3962787"/>
            <a:ext cx="1004777" cy="492255"/>
          </a:xfrm>
          <a:custGeom>
            <a:avLst/>
            <a:gdLst>
              <a:gd name="connsiteX0" fmla="*/ 1004777 w 1004777"/>
              <a:gd name="connsiteY0" fmla="*/ 492255 h 516845"/>
              <a:gd name="connsiteX1" fmla="*/ 903768 w 1004777"/>
              <a:gd name="connsiteY1" fmla="*/ 465673 h 516845"/>
              <a:gd name="connsiteX2" fmla="*/ 505047 w 1004777"/>
              <a:gd name="connsiteY2" fmla="*/ 35055 h 516845"/>
              <a:gd name="connsiteX3" fmla="*/ 0 w 1004777"/>
              <a:gd name="connsiteY3" fmla="*/ 56320 h 516845"/>
              <a:gd name="connsiteX0" fmla="*/ 1004777 w 1004777"/>
              <a:gd name="connsiteY0" fmla="*/ 492255 h 516845"/>
              <a:gd name="connsiteX1" fmla="*/ 903768 w 1004777"/>
              <a:gd name="connsiteY1" fmla="*/ 465673 h 516845"/>
              <a:gd name="connsiteX2" fmla="*/ 505047 w 1004777"/>
              <a:gd name="connsiteY2" fmla="*/ 35055 h 516845"/>
              <a:gd name="connsiteX3" fmla="*/ 0 w 1004777"/>
              <a:gd name="connsiteY3" fmla="*/ 56320 h 516845"/>
              <a:gd name="connsiteX0" fmla="*/ 1004777 w 1004777"/>
              <a:gd name="connsiteY0" fmla="*/ 492255 h 516845"/>
              <a:gd name="connsiteX1" fmla="*/ 909084 w 1004777"/>
              <a:gd name="connsiteY1" fmla="*/ 465673 h 516845"/>
              <a:gd name="connsiteX2" fmla="*/ 505047 w 1004777"/>
              <a:gd name="connsiteY2" fmla="*/ 35055 h 516845"/>
              <a:gd name="connsiteX3" fmla="*/ 0 w 1004777"/>
              <a:gd name="connsiteY3" fmla="*/ 56320 h 516845"/>
              <a:gd name="connsiteX0" fmla="*/ 1004777 w 1004777"/>
              <a:gd name="connsiteY0" fmla="*/ 492255 h 492255"/>
              <a:gd name="connsiteX1" fmla="*/ 505047 w 1004777"/>
              <a:gd name="connsiteY1" fmla="*/ 35055 h 492255"/>
              <a:gd name="connsiteX2" fmla="*/ 0 w 1004777"/>
              <a:gd name="connsiteY2" fmla="*/ 56320 h 492255"/>
            </a:gdLst>
            <a:ahLst/>
            <a:cxnLst>
              <a:cxn ang="0">
                <a:pos x="connsiteX0" y="connsiteY0"/>
              </a:cxn>
              <a:cxn ang="0">
                <a:pos x="connsiteX1" y="connsiteY1"/>
              </a:cxn>
              <a:cxn ang="0">
                <a:pos x="connsiteX2" y="connsiteY2"/>
              </a:cxn>
            </a:cxnLst>
            <a:rect l="l" t="t" r="r" b="b"/>
            <a:pathLst>
              <a:path w="1004777" h="492255">
                <a:moveTo>
                  <a:pt x="1004777" y="492255"/>
                </a:moveTo>
                <a:cubicBezTo>
                  <a:pt x="900667" y="397005"/>
                  <a:pt x="672510" y="107711"/>
                  <a:pt x="505047" y="35055"/>
                </a:cubicBezTo>
                <a:cubicBezTo>
                  <a:pt x="353533" y="-33171"/>
                  <a:pt x="177209" y="11575"/>
                  <a:pt x="0" y="56320"/>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Freeform: Shape 13">
            <a:extLst>
              <a:ext uri="{FF2B5EF4-FFF2-40B4-BE49-F238E27FC236}">
                <a16:creationId xmlns:a16="http://schemas.microsoft.com/office/drawing/2014/main" id="{D019EDB1-662F-4055-B3F4-253D9B55D860}"/>
              </a:ext>
            </a:extLst>
          </p:cNvPr>
          <p:cNvSpPr/>
          <p:nvPr/>
        </p:nvSpPr>
        <p:spPr>
          <a:xfrm>
            <a:off x="6943060" y="3976577"/>
            <a:ext cx="311906" cy="728330"/>
          </a:xfrm>
          <a:custGeom>
            <a:avLst/>
            <a:gdLst>
              <a:gd name="connsiteX0" fmla="*/ 0 w 311906"/>
              <a:gd name="connsiteY0" fmla="*/ 728330 h 728330"/>
              <a:gd name="connsiteX1" fmla="*/ 308345 w 311906"/>
              <a:gd name="connsiteY1" fmla="*/ 451883 h 728330"/>
              <a:gd name="connsiteX2" fmla="*/ 170121 w 311906"/>
              <a:gd name="connsiteY2" fmla="*/ 0 h 728330"/>
            </a:gdLst>
            <a:ahLst/>
            <a:cxnLst>
              <a:cxn ang="0">
                <a:pos x="connsiteX0" y="connsiteY0"/>
              </a:cxn>
              <a:cxn ang="0">
                <a:pos x="connsiteX1" y="connsiteY1"/>
              </a:cxn>
              <a:cxn ang="0">
                <a:pos x="connsiteX2" y="connsiteY2"/>
              </a:cxn>
            </a:cxnLst>
            <a:rect l="l" t="t" r="r" b="b"/>
            <a:pathLst>
              <a:path w="311906" h="728330">
                <a:moveTo>
                  <a:pt x="0" y="728330"/>
                </a:moveTo>
                <a:cubicBezTo>
                  <a:pt x="139996" y="650800"/>
                  <a:pt x="279992" y="573271"/>
                  <a:pt x="308345" y="451883"/>
                </a:cubicBezTo>
                <a:cubicBezTo>
                  <a:pt x="336699" y="330495"/>
                  <a:pt x="186956" y="43416"/>
                  <a:pt x="170121" y="0"/>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Freeform: Shape 14">
            <a:extLst>
              <a:ext uri="{FF2B5EF4-FFF2-40B4-BE49-F238E27FC236}">
                <a16:creationId xmlns:a16="http://schemas.microsoft.com/office/drawing/2014/main" id="{D6F45C67-DE27-498E-B885-C2BA20F835F5}"/>
              </a:ext>
            </a:extLst>
          </p:cNvPr>
          <p:cNvSpPr/>
          <p:nvPr/>
        </p:nvSpPr>
        <p:spPr>
          <a:xfrm>
            <a:off x="6810153" y="5651205"/>
            <a:ext cx="1302489" cy="552893"/>
          </a:xfrm>
          <a:custGeom>
            <a:avLst/>
            <a:gdLst>
              <a:gd name="connsiteX0" fmla="*/ 0 w 1302489"/>
              <a:gd name="connsiteY0" fmla="*/ 0 h 552893"/>
              <a:gd name="connsiteX1" fmla="*/ 855921 w 1302489"/>
              <a:gd name="connsiteY1" fmla="*/ 53162 h 552893"/>
              <a:gd name="connsiteX2" fmla="*/ 1302489 w 1302489"/>
              <a:gd name="connsiteY2" fmla="*/ 552893 h 552893"/>
            </a:gdLst>
            <a:ahLst/>
            <a:cxnLst>
              <a:cxn ang="0">
                <a:pos x="connsiteX0" y="connsiteY0"/>
              </a:cxn>
              <a:cxn ang="0">
                <a:pos x="connsiteX1" y="connsiteY1"/>
              </a:cxn>
              <a:cxn ang="0">
                <a:pos x="connsiteX2" y="connsiteY2"/>
              </a:cxn>
            </a:cxnLst>
            <a:rect l="l" t="t" r="r" b="b"/>
            <a:pathLst>
              <a:path w="1302489" h="552893">
                <a:moveTo>
                  <a:pt x="0" y="0"/>
                </a:moveTo>
                <a:lnTo>
                  <a:pt x="855921" y="53162"/>
                </a:lnTo>
                <a:cubicBezTo>
                  <a:pt x="1073003" y="145311"/>
                  <a:pt x="1225403" y="467833"/>
                  <a:pt x="1302489" y="552893"/>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Freeform: Shape 17">
            <a:extLst>
              <a:ext uri="{FF2B5EF4-FFF2-40B4-BE49-F238E27FC236}">
                <a16:creationId xmlns:a16="http://schemas.microsoft.com/office/drawing/2014/main" id="{802A8287-FAB6-4875-AEA2-904A179C4BC4}"/>
              </a:ext>
            </a:extLst>
          </p:cNvPr>
          <p:cNvSpPr/>
          <p:nvPr/>
        </p:nvSpPr>
        <p:spPr>
          <a:xfrm>
            <a:off x="8086060" y="5162107"/>
            <a:ext cx="489398" cy="1004777"/>
          </a:xfrm>
          <a:custGeom>
            <a:avLst/>
            <a:gdLst>
              <a:gd name="connsiteX0" fmla="*/ 26582 w 489398"/>
              <a:gd name="connsiteY0" fmla="*/ 0 h 1004777"/>
              <a:gd name="connsiteX1" fmla="*/ 489098 w 489398"/>
              <a:gd name="connsiteY1" fmla="*/ 191386 h 1004777"/>
              <a:gd name="connsiteX2" fmla="*/ 95693 w 489398"/>
              <a:gd name="connsiteY2" fmla="*/ 568842 h 1004777"/>
              <a:gd name="connsiteX3" fmla="*/ 0 w 489398"/>
              <a:gd name="connsiteY3" fmla="*/ 1004777 h 1004777"/>
            </a:gdLst>
            <a:ahLst/>
            <a:cxnLst>
              <a:cxn ang="0">
                <a:pos x="connsiteX0" y="connsiteY0"/>
              </a:cxn>
              <a:cxn ang="0">
                <a:pos x="connsiteX1" y="connsiteY1"/>
              </a:cxn>
              <a:cxn ang="0">
                <a:pos x="connsiteX2" y="connsiteY2"/>
              </a:cxn>
              <a:cxn ang="0">
                <a:pos x="connsiteX3" y="connsiteY3"/>
              </a:cxn>
            </a:cxnLst>
            <a:rect l="l" t="t" r="r" b="b"/>
            <a:pathLst>
              <a:path w="489398" h="1004777">
                <a:moveTo>
                  <a:pt x="26582" y="0"/>
                </a:moveTo>
                <a:cubicBezTo>
                  <a:pt x="252081" y="48289"/>
                  <a:pt x="477580" y="96579"/>
                  <a:pt x="489098" y="191386"/>
                </a:cubicBezTo>
                <a:cubicBezTo>
                  <a:pt x="500616" y="286193"/>
                  <a:pt x="177209" y="433277"/>
                  <a:pt x="95693" y="568842"/>
                </a:cubicBezTo>
                <a:cubicBezTo>
                  <a:pt x="14177" y="704407"/>
                  <a:pt x="7088" y="854592"/>
                  <a:pt x="0" y="1004777"/>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2521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ComIT\Project Data\UCB_LeConte\UCB Le  Conte Hall Pictures\02-12-12\System Dettails 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38100">
            <a:noFill/>
            <a:headEnd type="arrow" w="lg" len="med"/>
          </a:ln>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65DED0A6-07C9-4968-A4F5-43CDF98C8E0D}"/>
              </a:ext>
            </a:extLst>
          </p:cNvPr>
          <p:cNvSpPr>
            <a:spLocks noGrp="1"/>
          </p:cNvSpPr>
          <p:nvPr>
            <p:ph type="title"/>
          </p:nvPr>
        </p:nvSpPr>
        <p:spPr/>
        <p:txBody>
          <a:bodyPr/>
          <a:lstStyle/>
          <a:p>
            <a:endParaRPr lang="en-US"/>
          </a:p>
        </p:txBody>
      </p:sp>
      <p:sp>
        <p:nvSpPr>
          <p:cNvPr id="8" name="TextBox 7">
            <a:extLst>
              <a:ext uri="{FF2B5EF4-FFF2-40B4-BE49-F238E27FC236}">
                <a16:creationId xmlns:a16="http://schemas.microsoft.com/office/drawing/2014/main" id="{F9E19A13-506E-45A7-B025-9F16F085BB34}"/>
              </a:ext>
            </a:extLst>
          </p:cNvPr>
          <p:cNvSpPr txBox="1"/>
          <p:nvPr/>
        </p:nvSpPr>
        <p:spPr>
          <a:xfrm>
            <a:off x="7269051" y="4017888"/>
            <a:ext cx="1753403" cy="923330"/>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Connections to the Evaporator</a:t>
            </a:r>
          </a:p>
        </p:txBody>
      </p:sp>
      <p:sp>
        <p:nvSpPr>
          <p:cNvPr id="11" name="Freeform: Shape 10">
            <a:extLst>
              <a:ext uri="{FF2B5EF4-FFF2-40B4-BE49-F238E27FC236}">
                <a16:creationId xmlns:a16="http://schemas.microsoft.com/office/drawing/2014/main" id="{3E5313BA-4F06-4075-B098-16E2E335BFD6}"/>
              </a:ext>
            </a:extLst>
          </p:cNvPr>
          <p:cNvSpPr/>
          <p:nvPr/>
        </p:nvSpPr>
        <p:spPr>
          <a:xfrm>
            <a:off x="7065335" y="2822944"/>
            <a:ext cx="1116418" cy="1196163"/>
          </a:xfrm>
          <a:custGeom>
            <a:avLst/>
            <a:gdLst>
              <a:gd name="connsiteX0" fmla="*/ 0 w 1116418"/>
              <a:gd name="connsiteY0" fmla="*/ 0 h 1196163"/>
              <a:gd name="connsiteX1" fmla="*/ 723014 w 1116418"/>
              <a:gd name="connsiteY1" fmla="*/ 111642 h 1196163"/>
              <a:gd name="connsiteX2" fmla="*/ 1052623 w 1116418"/>
              <a:gd name="connsiteY2" fmla="*/ 489098 h 1196163"/>
              <a:gd name="connsiteX3" fmla="*/ 1116418 w 1116418"/>
              <a:gd name="connsiteY3" fmla="*/ 1196163 h 1196163"/>
            </a:gdLst>
            <a:ahLst/>
            <a:cxnLst>
              <a:cxn ang="0">
                <a:pos x="connsiteX0" y="connsiteY0"/>
              </a:cxn>
              <a:cxn ang="0">
                <a:pos x="connsiteX1" y="connsiteY1"/>
              </a:cxn>
              <a:cxn ang="0">
                <a:pos x="connsiteX2" y="connsiteY2"/>
              </a:cxn>
              <a:cxn ang="0">
                <a:pos x="connsiteX3" y="connsiteY3"/>
              </a:cxn>
            </a:cxnLst>
            <a:rect l="l" t="t" r="r" b="b"/>
            <a:pathLst>
              <a:path w="1116418" h="1196163">
                <a:moveTo>
                  <a:pt x="0" y="0"/>
                </a:moveTo>
                <a:cubicBezTo>
                  <a:pt x="273788" y="15063"/>
                  <a:pt x="547577" y="30126"/>
                  <a:pt x="723014" y="111642"/>
                </a:cubicBezTo>
                <a:cubicBezTo>
                  <a:pt x="898451" y="193158"/>
                  <a:pt x="987056" y="308345"/>
                  <a:pt x="1052623" y="489098"/>
                </a:cubicBezTo>
                <a:cubicBezTo>
                  <a:pt x="1118190" y="669852"/>
                  <a:pt x="1092495" y="1010979"/>
                  <a:pt x="1116418" y="1196163"/>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Freeform: Shape 11">
            <a:extLst>
              <a:ext uri="{FF2B5EF4-FFF2-40B4-BE49-F238E27FC236}">
                <a16:creationId xmlns:a16="http://schemas.microsoft.com/office/drawing/2014/main" id="{DA2A6FA9-73E2-47B9-B092-79666D3E4CAE}"/>
              </a:ext>
            </a:extLst>
          </p:cNvPr>
          <p:cNvSpPr/>
          <p:nvPr/>
        </p:nvSpPr>
        <p:spPr>
          <a:xfrm>
            <a:off x="6852684" y="3397102"/>
            <a:ext cx="1345018" cy="606056"/>
          </a:xfrm>
          <a:custGeom>
            <a:avLst/>
            <a:gdLst>
              <a:gd name="connsiteX0" fmla="*/ 0 w 1345018"/>
              <a:gd name="connsiteY0" fmla="*/ 0 h 606056"/>
              <a:gd name="connsiteX1" fmla="*/ 839972 w 1345018"/>
              <a:gd name="connsiteY1" fmla="*/ 58479 h 606056"/>
              <a:gd name="connsiteX2" fmla="*/ 1345018 w 1345018"/>
              <a:gd name="connsiteY2" fmla="*/ 606056 h 606056"/>
            </a:gdLst>
            <a:ahLst/>
            <a:cxnLst>
              <a:cxn ang="0">
                <a:pos x="connsiteX0" y="connsiteY0"/>
              </a:cxn>
              <a:cxn ang="0">
                <a:pos x="connsiteX1" y="connsiteY1"/>
              </a:cxn>
              <a:cxn ang="0">
                <a:pos x="connsiteX2" y="connsiteY2"/>
              </a:cxn>
            </a:cxnLst>
            <a:rect l="l" t="t" r="r" b="b"/>
            <a:pathLst>
              <a:path w="1345018" h="606056">
                <a:moveTo>
                  <a:pt x="0" y="0"/>
                </a:moveTo>
                <a:lnTo>
                  <a:pt x="839972" y="58479"/>
                </a:lnTo>
                <a:cubicBezTo>
                  <a:pt x="1064142" y="159488"/>
                  <a:pt x="1264388" y="494414"/>
                  <a:pt x="1345018" y="606056"/>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1609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Review</a:t>
            </a:r>
          </a:p>
        </p:txBody>
      </p:sp>
    </p:spTree>
    <p:extLst>
      <p:ext uri="{BB962C8B-B14F-4D97-AF65-F5344CB8AC3E}">
        <p14:creationId xmlns:p14="http://schemas.microsoft.com/office/powerpoint/2010/main" val="406316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BF9C6-3441-4DF1-A40A-054EF8461910}"/>
              </a:ext>
            </a:extLst>
          </p:cNvPr>
          <p:cNvSpPr>
            <a:spLocks noGrp="1"/>
          </p:cNvSpPr>
          <p:nvPr>
            <p:ph type="title"/>
          </p:nvPr>
        </p:nvSpPr>
        <p:spPr/>
        <p:txBody>
          <a:bodyPr/>
          <a:lstStyle/>
          <a:p>
            <a:r>
              <a:rPr lang="en-US" dirty="0"/>
              <a:t>Name the Parts in the Diagram on the Next Slide</a:t>
            </a:r>
          </a:p>
        </p:txBody>
      </p:sp>
      <p:sp>
        <p:nvSpPr>
          <p:cNvPr id="6" name="Content Placeholder 5">
            <a:extLst>
              <a:ext uri="{FF2B5EF4-FFF2-40B4-BE49-F238E27FC236}">
                <a16:creationId xmlns:a16="http://schemas.microsoft.com/office/drawing/2014/main" id="{E075BE78-97D5-400E-B4A0-06914D5C6869}"/>
              </a:ext>
            </a:extLst>
          </p:cNvPr>
          <p:cNvSpPr>
            <a:spLocks noGrp="1"/>
          </p:cNvSpPr>
          <p:nvPr>
            <p:ph idx="1"/>
          </p:nvPr>
        </p:nvSpPr>
        <p:spPr/>
        <p:txBody>
          <a:bodyPr/>
          <a:lstStyle/>
          <a:p>
            <a:pPr marL="457200" indent="-457200">
              <a:spcBef>
                <a:spcPts val="1200"/>
              </a:spcBef>
              <a:buFont typeface="+mj-lt"/>
              <a:buAutoNum type="alphaUcPeriod"/>
            </a:pPr>
            <a:r>
              <a:rPr lang="en-US" u="sng" dirty="0"/>
              <a:t>								</a:t>
            </a:r>
          </a:p>
          <a:p>
            <a:pPr marL="457200" indent="-457200">
              <a:spcBef>
                <a:spcPts val="1200"/>
              </a:spcBef>
              <a:buFont typeface="+mj-lt"/>
              <a:buAutoNum type="alphaUcPeriod"/>
            </a:pPr>
            <a:r>
              <a:rPr lang="en-US" u="sng" dirty="0"/>
              <a:t>								</a:t>
            </a:r>
          </a:p>
          <a:p>
            <a:pPr marL="457200" indent="-457200">
              <a:spcBef>
                <a:spcPts val="1200"/>
              </a:spcBef>
              <a:buFont typeface="+mj-lt"/>
              <a:buAutoNum type="alphaUcPeriod"/>
            </a:pPr>
            <a:r>
              <a:rPr lang="en-US" u="sng" dirty="0"/>
              <a:t>								</a:t>
            </a:r>
          </a:p>
          <a:p>
            <a:pPr marL="457200" indent="-457200">
              <a:spcBef>
                <a:spcPts val="1200"/>
              </a:spcBef>
              <a:buFont typeface="+mj-lt"/>
              <a:buAutoNum type="alphaUcPeriod"/>
            </a:pPr>
            <a:r>
              <a:rPr lang="en-US" u="sng" dirty="0"/>
              <a:t>								</a:t>
            </a:r>
          </a:p>
          <a:p>
            <a:pPr marL="457200" indent="-457200">
              <a:spcBef>
                <a:spcPts val="1200"/>
              </a:spcBef>
              <a:buFont typeface="+mj-lt"/>
              <a:buAutoNum type="alphaUcPeriod"/>
            </a:pPr>
            <a:r>
              <a:rPr lang="en-US" u="sng" dirty="0"/>
              <a:t>								</a:t>
            </a:r>
          </a:p>
          <a:p>
            <a:pPr marL="457200" indent="-457200">
              <a:spcBef>
                <a:spcPts val="1200"/>
              </a:spcBef>
              <a:buFont typeface="+mj-lt"/>
              <a:buAutoNum type="alphaUcPeriod"/>
            </a:pPr>
            <a:r>
              <a:rPr lang="en-US" u="sng" dirty="0"/>
              <a:t>								</a:t>
            </a:r>
          </a:p>
          <a:p>
            <a:pPr marL="457200" indent="-457200">
              <a:spcBef>
                <a:spcPts val="1200"/>
              </a:spcBef>
              <a:buFont typeface="+mj-lt"/>
              <a:buAutoNum type="alphaUcPeriod"/>
            </a:pPr>
            <a:r>
              <a:rPr lang="en-US" u="sng" dirty="0"/>
              <a:t>								</a:t>
            </a:r>
          </a:p>
        </p:txBody>
      </p:sp>
    </p:spTree>
    <p:extLst>
      <p:ext uri="{BB962C8B-B14F-4D97-AF65-F5344CB8AC3E}">
        <p14:creationId xmlns:p14="http://schemas.microsoft.com/office/powerpoint/2010/main" val="2416688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9" name="Straight Connector 268"/>
          <p:cNvCxnSpPr/>
          <p:nvPr/>
        </p:nvCxnSpPr>
        <p:spPr>
          <a:xfrm rot="5400000">
            <a:off x="6499860" y="4842494"/>
            <a:ext cx="36576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rot="5400000">
            <a:off x="5081109" y="5166360"/>
            <a:ext cx="27432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a:endCxn id="238" idx="3"/>
          </p:cNvCxnSpPr>
          <p:nvPr/>
        </p:nvCxnSpPr>
        <p:spPr>
          <a:xfrm>
            <a:off x="3646170" y="4865777"/>
            <a:ext cx="1085786"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7010400" y="4862374"/>
            <a:ext cx="1188720"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flipV="1">
            <a:off x="7490851" y="5061672"/>
            <a:ext cx="738749" cy="157"/>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p:nvPr/>
        </p:nvCxnSpPr>
        <p:spPr>
          <a:xfrm>
            <a:off x="3657600" y="4648200"/>
            <a:ext cx="381000"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0" name="Group 379"/>
          <p:cNvGrpSpPr/>
          <p:nvPr/>
        </p:nvGrpSpPr>
        <p:grpSpPr>
          <a:xfrm>
            <a:off x="4358640" y="4226732"/>
            <a:ext cx="640080" cy="988350"/>
            <a:chOff x="4358640" y="4226732"/>
            <a:chExt cx="640080" cy="988350"/>
          </a:xfrm>
        </p:grpSpPr>
        <p:cxnSp>
          <p:nvCxnSpPr>
            <p:cNvPr id="381" name="Straight Connector 380"/>
            <p:cNvCxnSpPr/>
            <p:nvPr/>
          </p:nvCxnSpPr>
          <p:spPr>
            <a:xfrm flipV="1">
              <a:off x="4358640" y="4226732"/>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4998720" y="4226733"/>
              <a:ext cx="0" cy="33173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flipV="1">
              <a:off x="4998720" y="4736534"/>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54" name="Group 353"/>
          <p:cNvGrpSpPr/>
          <p:nvPr/>
        </p:nvGrpSpPr>
        <p:grpSpPr>
          <a:xfrm>
            <a:off x="4357689" y="4342004"/>
            <a:ext cx="442911" cy="914226"/>
            <a:chOff x="4357689" y="4342004"/>
            <a:chExt cx="442911" cy="914226"/>
          </a:xfrm>
        </p:grpSpPr>
        <p:cxnSp>
          <p:nvCxnSpPr>
            <p:cNvPr id="355" name="Straight Connector 354"/>
            <p:cNvCxnSpPr/>
            <p:nvPr/>
          </p:nvCxnSpPr>
          <p:spPr>
            <a:xfrm>
              <a:off x="4357689" y="4342004"/>
              <a:ext cx="442911"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V="1">
              <a:off x="4800600" y="4342004"/>
              <a:ext cx="0" cy="216467"/>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4798423" y="4736534"/>
              <a:ext cx="0" cy="519696"/>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22" name="Straight Connector 321"/>
          <p:cNvCxnSpPr/>
          <p:nvPr/>
        </p:nvCxnSpPr>
        <p:spPr>
          <a:xfrm>
            <a:off x="8229600" y="1474087"/>
            <a:ext cx="0" cy="352044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6011338" y="1473044"/>
            <a:ext cx="2218262" cy="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a:off x="3609235" y="5309023"/>
            <a:ext cx="202956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9" name="Group 88"/>
          <p:cNvGrpSpPr/>
          <p:nvPr/>
        </p:nvGrpSpPr>
        <p:grpSpPr>
          <a:xfrm>
            <a:off x="293225" y="4328523"/>
            <a:ext cx="3475826" cy="1618430"/>
            <a:chOff x="293225" y="4328523"/>
            <a:chExt cx="3475826" cy="1618430"/>
          </a:xfrm>
        </p:grpSpPr>
        <p:grpSp>
          <p:nvGrpSpPr>
            <p:cNvPr id="79" name="Group 78"/>
            <p:cNvGrpSpPr/>
            <p:nvPr/>
          </p:nvGrpSpPr>
          <p:grpSpPr>
            <a:xfrm>
              <a:off x="397524" y="4328523"/>
              <a:ext cx="2918509" cy="1280160"/>
              <a:chOff x="938771" y="1066800"/>
              <a:chExt cx="3574382" cy="1681619"/>
            </a:xfrm>
          </p:grpSpPr>
          <p:sp>
            <p:nvSpPr>
              <p:cNvPr id="78" name="Oval 77"/>
              <p:cNvSpPr/>
              <p:nvPr/>
            </p:nvSpPr>
            <p:spPr>
              <a:xfrm>
                <a:off x="1219200" y="1447800"/>
                <a:ext cx="931749" cy="918799"/>
              </a:xfrm>
              <a:prstGeom prst="ellipse">
                <a:avLst/>
              </a:prstGeom>
              <a:solidFill>
                <a:schemeClr val="bg2">
                  <a:lumMod val="60000"/>
                  <a:lumOff val="40000"/>
                </a:schemeClr>
              </a:soli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714499" y="1066800"/>
                <a:ext cx="2798654" cy="1681619"/>
              </a:xfrm>
              <a:prstGeom prst="rect">
                <a:avLst/>
              </a:prstGeom>
              <a:gradFill flip="none" rotWithShape="1">
                <a:gsLst>
                  <a:gs pos="0">
                    <a:schemeClr val="bg2">
                      <a:lumMod val="60000"/>
                      <a:lumOff val="40000"/>
                    </a:schemeClr>
                  </a:gs>
                  <a:gs pos="75000">
                    <a:schemeClr val="accent1"/>
                  </a:gs>
                </a:gsLst>
                <a:lin ang="0" scaled="1"/>
                <a:tileRect/>
              </a:grad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c 75"/>
              <p:cNvSpPr>
                <a:spLocks noChangeAspect="1"/>
              </p:cNvSpPr>
              <p:nvPr/>
            </p:nvSpPr>
            <p:spPr>
              <a:xfrm rot="16200000">
                <a:off x="1009840" y="1122679"/>
                <a:ext cx="1360608" cy="1502746"/>
              </a:xfrm>
              <a:prstGeom prst="arc">
                <a:avLst>
                  <a:gd name="adj1" fmla="val 10800000"/>
                  <a:gd name="adj2" fmla="val 0"/>
                </a:avLst>
              </a:prstGeom>
              <a:solidFill>
                <a:schemeClr val="bg2">
                  <a:lumMod val="60000"/>
                  <a:lumOff val="40000"/>
                </a:schemeClr>
              </a:solidFill>
              <a:ln w="254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3" name="Arc 222"/>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Rectangle 79"/>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323017" y="4969646"/>
              <a:ext cx="444928" cy="637051"/>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999289" y="560868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9" name="Arc 48"/>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Connector 3"/>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42" idx="0"/>
            </p:cNvCxnSpPr>
            <p:nvPr/>
          </p:nvCxnSpPr>
          <p:spPr>
            <a:xfrm flipH="1">
              <a:off x="1031480" y="5372676"/>
              <a:ext cx="2363160" cy="0"/>
            </a:xfrm>
            <a:prstGeom prst="line">
              <a:avLst/>
            </a:prstGeom>
            <a:ln w="127000" cap="rnd">
              <a:gradFill flip="none" rotWithShape="1">
                <a:gsLst>
                  <a:gs pos="0">
                    <a:schemeClr val="tx2"/>
                  </a:gs>
                  <a:gs pos="100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60922" y="4558471"/>
              <a:ext cx="2350113" cy="0"/>
            </a:xfrm>
            <a:prstGeom prst="line">
              <a:avLst/>
            </a:prstGeom>
            <a:ln w="127000" cap="rnd">
              <a:gradFill flip="none" rotWithShape="1">
                <a:gsLst>
                  <a:gs pos="0">
                    <a:schemeClr val="accent1"/>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2" name="Arc 41"/>
            <p:cNvSpPr>
              <a:spLocks noChangeAspect="1"/>
            </p:cNvSpPr>
            <p:nvPr/>
          </p:nvSpPr>
          <p:spPr>
            <a:xfrm rot="16200000">
              <a:off x="624377" y="4528931"/>
              <a:ext cx="814204" cy="873285"/>
            </a:xfrm>
            <a:prstGeom prst="arc">
              <a:avLst>
                <a:gd name="adj1" fmla="val 10800000"/>
                <a:gd name="adj2" fmla="val 0"/>
              </a:avLst>
            </a:prstGeom>
            <a:ln w="127000" cap="rnd">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3" name="Group 32"/>
            <p:cNvGrpSpPr/>
            <p:nvPr/>
          </p:nvGrpSpPr>
          <p:grpSpPr>
            <a:xfrm>
              <a:off x="917154" y="4803354"/>
              <a:ext cx="282188" cy="302143"/>
              <a:chOff x="917154" y="4803354"/>
              <a:chExt cx="282188" cy="302143"/>
            </a:xfrm>
          </p:grpSpPr>
          <p:sp>
            <p:nvSpPr>
              <p:cNvPr id="258" name="Arc 257"/>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3" name="Arc 252"/>
              <p:cNvSpPr>
                <a:spLocks noChangeAspect="1"/>
              </p:cNvSpPr>
              <p:nvPr/>
            </p:nvSpPr>
            <p:spPr>
              <a:xfrm rot="10800000">
                <a:off x="917154" y="4803354"/>
                <a:ext cx="282188" cy="302143"/>
              </a:xfrm>
              <a:prstGeom prst="arc">
                <a:avLst>
                  <a:gd name="adj1" fmla="val 16200000"/>
                  <a:gd name="adj2" fmla="val 5442982"/>
                </a:avLst>
              </a:prstGeom>
              <a:ln w="12700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2" name="Group 251"/>
            <p:cNvGrpSpPr/>
            <p:nvPr/>
          </p:nvGrpSpPr>
          <p:grpSpPr>
            <a:xfrm>
              <a:off x="1062864" y="5105400"/>
              <a:ext cx="2331720" cy="0"/>
              <a:chOff x="1125625" y="5105400"/>
              <a:chExt cx="2259488" cy="0"/>
            </a:xfrm>
          </p:grpSpPr>
          <p:cxnSp>
            <p:nvCxnSpPr>
              <p:cNvPr id="225" name="Straight Connector 224"/>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1125625" y="5105400"/>
                <a:ext cx="2259488" cy="0"/>
              </a:xfrm>
              <a:prstGeom prst="line">
                <a:avLst/>
              </a:prstGeom>
              <a:ln w="127000" cap="rnd">
                <a:gradFill flip="none" rotWithShape="1">
                  <a:gsLst>
                    <a:gs pos="0">
                      <a:schemeClr val="tx2"/>
                    </a:gs>
                    <a:gs pos="100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p:nvGrpSpPr>
          <p:grpSpPr>
            <a:xfrm>
              <a:off x="1062864" y="4803258"/>
              <a:ext cx="2331720" cy="0"/>
              <a:chOff x="1125625" y="5105400"/>
              <a:chExt cx="2259488" cy="0"/>
            </a:xfrm>
          </p:grpSpPr>
          <p:cxnSp>
            <p:nvCxnSpPr>
              <p:cNvPr id="256" name="Straight Connector 255"/>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H="1">
                <a:off x="1125625" y="5105400"/>
                <a:ext cx="2259488" cy="0"/>
              </a:xfrm>
              <a:prstGeom prst="line">
                <a:avLst/>
              </a:prstGeom>
              <a:ln w="127000" cap="rnd">
                <a:gradFill flip="none" rotWithShape="1">
                  <a:gsLst>
                    <a:gs pos="0">
                      <a:schemeClr val="tx2"/>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1145505" y="5575196"/>
              <a:ext cx="0" cy="371757"/>
              <a:chOff x="1145505" y="5575196"/>
              <a:chExt cx="0" cy="371757"/>
            </a:xfrm>
          </p:grpSpPr>
          <p:cxnSp>
            <p:nvCxnSpPr>
              <p:cNvPr id="259" name="Straight Connector 258"/>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1145505" y="5575196"/>
                <a:ext cx="0" cy="365760"/>
              </a:xfrm>
              <a:prstGeom prst="line">
                <a:avLst/>
              </a:prstGeom>
              <a:ln w="2540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p:nvGrpSpPr>
          <p:grpSpPr>
            <a:xfrm>
              <a:off x="3089127" y="5578214"/>
              <a:ext cx="0" cy="368739"/>
              <a:chOff x="1145505" y="5578214"/>
              <a:chExt cx="0" cy="368739"/>
            </a:xfrm>
          </p:grpSpPr>
          <p:cxnSp>
            <p:nvCxnSpPr>
              <p:cNvPr id="261" name="Straight Connector 260"/>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1145505" y="5578214"/>
                <a:ext cx="0" cy="36576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cxnSp>
        <p:nvCxnSpPr>
          <p:cNvPr id="183" name="Straight Connector 182"/>
          <p:cNvCxnSpPr/>
          <p:nvPr/>
        </p:nvCxnSpPr>
        <p:spPr>
          <a:xfrm>
            <a:off x="8229600" y="1473044"/>
            <a:ext cx="0" cy="358495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57600" y="4648200"/>
            <a:ext cx="381000" cy="0"/>
          </a:xfrm>
          <a:prstGeom prst="line">
            <a:avLst/>
          </a:prstGeom>
          <a:ln w="12700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537153" y="5309023"/>
            <a:ext cx="2029565" cy="0"/>
          </a:xfrm>
          <a:prstGeom prst="line">
            <a:avLst/>
          </a:prstGeom>
          <a:ln w="1524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033236" y="76200"/>
            <a:ext cx="3291364" cy="3367174"/>
            <a:chOff x="3033236" y="76200"/>
            <a:chExt cx="3291364" cy="3367174"/>
          </a:xfrm>
        </p:grpSpPr>
        <p:cxnSp>
          <p:nvCxnSpPr>
            <p:cNvPr id="324" name="Straight Connector 323"/>
            <p:cNvCxnSpPr/>
            <p:nvPr/>
          </p:nvCxnSpPr>
          <p:spPr>
            <a:xfrm>
              <a:off x="6011337" y="2396127"/>
              <a:ext cx="0" cy="769123"/>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3505200" y="361737"/>
              <a:ext cx="2243351" cy="601046"/>
              <a:chOff x="1066800" y="450514"/>
              <a:chExt cx="2243351" cy="601046"/>
            </a:xfrm>
          </p:grpSpPr>
          <p:cxnSp>
            <p:nvCxnSpPr>
              <p:cNvPr id="141" name="Straight Connector 140"/>
              <p:cNvCxnSpPr>
                <a:stCxn id="129" idx="0"/>
              </p:cNvCxnSpPr>
              <p:nvPr/>
            </p:nvCxnSpPr>
            <p:spPr>
              <a:xfrm flipV="1">
                <a:off x="2188475" y="533400"/>
                <a:ext cx="1" cy="15240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1066800" y="450514"/>
                <a:ext cx="2243351" cy="309258"/>
                <a:chOff x="1088124" y="450514"/>
                <a:chExt cx="2243351" cy="309258"/>
              </a:xfrm>
              <a:solidFill>
                <a:schemeClr val="bg1">
                  <a:lumMod val="75000"/>
                </a:schemeClr>
              </a:solidFill>
            </p:grpSpPr>
            <p:sp>
              <p:nvSpPr>
                <p:cNvPr id="118" name="Isosceles Triangle 117"/>
                <p:cNvSpPr/>
                <p:nvPr/>
              </p:nvSpPr>
              <p:spPr>
                <a:xfrm rot="5400000">
                  <a:off x="1494333"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flipH="1">
                  <a:off x="2616009"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2051315" y="685800"/>
                <a:ext cx="274320" cy="3657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Down Arrow 143"/>
            <p:cNvSpPr/>
            <p:nvPr/>
          </p:nvSpPr>
          <p:spPr>
            <a:xfrm flipV="1">
              <a:off x="4770700"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wn Arrow 142"/>
            <p:cNvSpPr/>
            <p:nvPr/>
          </p:nvSpPr>
          <p:spPr>
            <a:xfrm flipV="1">
              <a:off x="3118933"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38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86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34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81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29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724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419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7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114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62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073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549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505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4221496" y="2892045"/>
              <a:ext cx="2103104" cy="551329"/>
              <a:chOff x="1480348" y="2886635"/>
              <a:chExt cx="2103104" cy="551329"/>
            </a:xfrm>
          </p:grpSpPr>
          <p:grpSp>
            <p:nvGrpSpPr>
              <p:cNvPr id="201" name="Group 200"/>
              <p:cNvGrpSpPr/>
              <p:nvPr/>
            </p:nvGrpSpPr>
            <p:grpSpPr>
              <a:xfrm>
                <a:off x="1480348" y="2886635"/>
                <a:ext cx="2103104" cy="551329"/>
                <a:chOff x="2637647" y="2886635"/>
                <a:chExt cx="2133584" cy="551329"/>
              </a:xfrm>
              <a:solidFill>
                <a:schemeClr val="bg1"/>
              </a:solidFill>
            </p:grpSpPr>
            <p:sp>
              <p:nvSpPr>
                <p:cNvPr id="193" name="Rectangle 192"/>
                <p:cNvSpPr/>
                <p:nvPr/>
              </p:nvSpPr>
              <p:spPr>
                <a:xfrm>
                  <a:off x="2860157" y="2886635"/>
                  <a:ext cx="1682486" cy="5486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314033" y="2886635"/>
                  <a:ext cx="457198"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637647" y="2886635"/>
                  <a:ext cx="457203"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22" y="2932355"/>
                <a:ext cx="2011688" cy="457200"/>
                <a:chOff x="2627105" y="2886635"/>
                <a:chExt cx="2133608" cy="551329"/>
              </a:xfrm>
              <a:solidFill>
                <a:srgbClr val="FFCC00"/>
              </a:solidFill>
            </p:grpSpPr>
            <p:sp>
              <p:nvSpPr>
                <p:cNvPr id="203" name="Rectangle 202"/>
                <p:cNvSpPr/>
                <p:nvPr/>
              </p:nvSpPr>
              <p:spPr>
                <a:xfrm>
                  <a:off x="2849619" y="2886635"/>
                  <a:ext cx="1682484" cy="548640"/>
                </a:xfrm>
                <a:prstGeom prst="rect">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303513"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627105"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a:off x="3033236" y="1143000"/>
              <a:ext cx="3174215" cy="1280160"/>
              <a:chOff x="594836" y="4328523"/>
              <a:chExt cx="3174215" cy="1280160"/>
            </a:xfrm>
          </p:grpSpPr>
          <p:sp>
            <p:nvSpPr>
              <p:cNvPr id="291" name="Arc 290"/>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2" name="Straight Connector 29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95" name="Arc 294"/>
              <p:cNvSpPr>
                <a:spLocks noChangeAspect="1"/>
              </p:cNvSpPr>
              <p:nvPr/>
            </p:nvSpPr>
            <p:spPr>
              <a:xfrm rot="16200000">
                <a:off x="624377" y="4528931"/>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a:spLocks noChangeAspect="1"/>
              </p:cNvSpPr>
              <p:nvPr/>
            </p:nvSpPr>
            <p:spPr>
              <a:xfrm rot="10800000">
                <a:off x="917154" y="4803354"/>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8" name="Straight Connector 297"/>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3323017" y="4328523"/>
                <a:ext cx="444928" cy="6370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3323017" y="4969646"/>
                <a:ext cx="444928" cy="637051"/>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1062864" y="4803258"/>
                <a:ext cx="2331720"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29143" y="4558471"/>
                <a:ext cx="2350113"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62864" y="5105400"/>
                <a:ext cx="233172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95" idx="0"/>
              </p:cNvCxnSpPr>
              <p:nvPr/>
            </p:nvCxnSpPr>
            <p:spPr>
              <a:xfrm flipH="1">
                <a:off x="1031480" y="5372676"/>
                <a:ext cx="236316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3339504" y="4328523"/>
                <a:ext cx="428441"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339504" y="5608683"/>
                <a:ext cx="422258"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323" name="Straight Connector 322"/>
            <p:cNvCxnSpPr/>
            <p:nvPr/>
          </p:nvCxnSpPr>
          <p:spPr>
            <a:xfrm>
              <a:off x="6011337" y="2396127"/>
              <a:ext cx="0" cy="548640"/>
            </a:xfrm>
            <a:prstGeom prst="line">
              <a:avLst/>
            </a:prstGeom>
            <a:ln w="76200" cap="rnd">
              <a:solidFill>
                <a:srgbClr val="FF9933"/>
              </a:solidFill>
            </a:ln>
          </p:spPr>
          <p:style>
            <a:lnRef idx="1">
              <a:schemeClr val="accent1"/>
            </a:lnRef>
            <a:fillRef idx="0">
              <a:schemeClr val="accent1"/>
            </a:fillRef>
            <a:effectRef idx="0">
              <a:schemeClr val="accent1"/>
            </a:effectRef>
            <a:fontRef idx="minor">
              <a:schemeClr val="tx1"/>
            </a:fontRef>
          </p:style>
        </p:cxnSp>
      </p:grpSp>
      <p:cxnSp>
        <p:nvCxnSpPr>
          <p:cNvPr id="326" name="Straight Connector 325"/>
          <p:cNvCxnSpPr>
            <a:endCxn id="190" idx="3"/>
          </p:cNvCxnSpPr>
          <p:nvPr/>
        </p:nvCxnSpPr>
        <p:spPr>
          <a:xfrm flipH="1" flipV="1">
            <a:off x="4477732" y="4647048"/>
            <a:ext cx="1560134" cy="1152"/>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6061312" y="1473044"/>
            <a:ext cx="2168288" cy="1043"/>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623" y="3431476"/>
            <a:ext cx="0" cy="1280160"/>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623" y="3392735"/>
            <a:ext cx="0" cy="12413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a:endCxn id="190" idx="3"/>
          </p:cNvCxnSpPr>
          <p:nvPr/>
        </p:nvCxnSpPr>
        <p:spPr>
          <a:xfrm flipH="1" flipV="1">
            <a:off x="4477732" y="4647048"/>
            <a:ext cx="1549300" cy="11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grpSp>
        <p:nvGrpSpPr>
          <p:cNvPr id="350" name="Group 349"/>
          <p:cNvGrpSpPr/>
          <p:nvPr/>
        </p:nvGrpSpPr>
        <p:grpSpPr>
          <a:xfrm>
            <a:off x="3886200" y="4191000"/>
            <a:ext cx="714378" cy="429938"/>
            <a:chOff x="4046218" y="4218262"/>
            <a:chExt cx="714378" cy="429938"/>
          </a:xfrm>
        </p:grpSpPr>
        <p:grpSp>
          <p:nvGrpSpPr>
            <p:cNvPr id="111" name="Group 110"/>
            <p:cNvGrpSpPr>
              <a:grpSpLocks noChangeAspect="1"/>
            </p:cNvGrpSpPr>
            <p:nvPr/>
          </p:nvGrpSpPr>
          <p:grpSpPr>
            <a:xfrm>
              <a:off x="4046218" y="4218262"/>
              <a:ext cx="714378" cy="201338"/>
              <a:chOff x="4267200" y="4278972"/>
              <a:chExt cx="457200" cy="128855"/>
            </a:xfrm>
          </p:grpSpPr>
          <p:grpSp>
            <p:nvGrpSpPr>
              <p:cNvPr id="110" name="Group 109"/>
              <p:cNvGrpSpPr/>
              <p:nvPr/>
            </p:nvGrpSpPr>
            <p:grpSpPr>
              <a:xfrm>
                <a:off x="4267200" y="4343399"/>
                <a:ext cx="457200" cy="64428"/>
                <a:chOff x="4267200" y="4343399"/>
                <a:chExt cx="457200" cy="64428"/>
              </a:xfrm>
            </p:grpSpPr>
            <p:sp>
              <p:nvSpPr>
                <p:cNvPr id="109" name="Rectangle 108"/>
                <p:cNvSpPr/>
                <p:nvPr/>
              </p:nvSpPr>
              <p:spPr>
                <a:xfrm>
                  <a:off x="4343400" y="4343400"/>
                  <a:ext cx="304800" cy="6442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p:cNvGrpSpPr/>
                <p:nvPr/>
              </p:nvGrpSpPr>
              <p:grpSpPr>
                <a:xfrm>
                  <a:off x="4267200" y="4343399"/>
                  <a:ext cx="457200" cy="64428"/>
                  <a:chOff x="4267200" y="4343399"/>
                  <a:chExt cx="457200" cy="64428"/>
                </a:xfrm>
              </p:grpSpPr>
              <p:cxnSp>
                <p:nvCxnSpPr>
                  <p:cNvPr id="53" name="Straight Connector 52"/>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10" name="Group 209"/>
              <p:cNvGrpSpPr/>
              <p:nvPr/>
            </p:nvGrpSpPr>
            <p:grpSpPr>
              <a:xfrm flipV="1">
                <a:off x="4267200" y="4278972"/>
                <a:ext cx="457200" cy="64428"/>
                <a:chOff x="4267200" y="4343399"/>
                <a:chExt cx="457200" cy="64428"/>
              </a:xfrm>
            </p:grpSpPr>
            <p:sp>
              <p:nvSpPr>
                <p:cNvPr id="211" name="Rectangle 210"/>
                <p:cNvSpPr/>
                <p:nvPr/>
              </p:nvSpPr>
              <p:spPr>
                <a:xfrm>
                  <a:off x="4343400" y="4343400"/>
                  <a:ext cx="304800" cy="644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2" name="Group 211"/>
                <p:cNvGrpSpPr/>
                <p:nvPr/>
              </p:nvGrpSpPr>
              <p:grpSpPr>
                <a:xfrm>
                  <a:off x="4267200" y="4343399"/>
                  <a:ext cx="457200" cy="64428"/>
                  <a:chOff x="4267200" y="4343399"/>
                  <a:chExt cx="457200" cy="64428"/>
                </a:xfrm>
              </p:grpSpPr>
              <p:cxnSp>
                <p:nvCxnSpPr>
                  <p:cNvPr id="213" name="Straight Connector 212"/>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28" name="Straight Connector 27"/>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14" name="Straight Connector 113"/>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p:cNvCxnSpPr/>
          <p:nvPr/>
        </p:nvCxnSpPr>
        <p:spPr>
          <a:xfrm>
            <a:off x="4357689" y="4342004"/>
            <a:ext cx="442911"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4800600" y="4342004"/>
            <a:ext cx="0" cy="216467"/>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4798423" y="4736534"/>
            <a:ext cx="0" cy="519696"/>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4953000" y="5181600"/>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a:off x="4998720" y="5206616"/>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86" name="Group 185"/>
          <p:cNvGrpSpPr/>
          <p:nvPr/>
        </p:nvGrpSpPr>
        <p:grpSpPr>
          <a:xfrm>
            <a:off x="4358640" y="4226732"/>
            <a:ext cx="640080" cy="1106089"/>
            <a:chOff x="4358640" y="4226732"/>
            <a:chExt cx="640080" cy="1106089"/>
          </a:xfrm>
        </p:grpSpPr>
        <p:cxnSp>
          <p:nvCxnSpPr>
            <p:cNvPr id="376" name="Straight Connector 375"/>
            <p:cNvCxnSpPr/>
            <p:nvPr/>
          </p:nvCxnSpPr>
          <p:spPr>
            <a:xfrm>
              <a:off x="4998720" y="5208985"/>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V="1">
              <a:off x="4358640" y="4226732"/>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V="1">
              <a:off x="4998720" y="4226733"/>
              <a:ext cx="0" cy="33173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998720" y="4736534"/>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386" name="Straight Connector 385"/>
          <p:cNvCxnSpPr/>
          <p:nvPr/>
        </p:nvCxnSpPr>
        <p:spPr>
          <a:xfrm flipV="1">
            <a:off x="7490851" y="5061672"/>
            <a:ext cx="738749" cy="157"/>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92" name="Group 391"/>
          <p:cNvGrpSpPr/>
          <p:nvPr/>
        </p:nvGrpSpPr>
        <p:grpSpPr>
          <a:xfrm>
            <a:off x="5486400" y="4941877"/>
            <a:ext cx="3429000" cy="1687523"/>
            <a:chOff x="5486400" y="4941877"/>
            <a:chExt cx="3429000" cy="1687523"/>
          </a:xfrm>
        </p:grpSpPr>
        <p:grpSp>
          <p:nvGrpSpPr>
            <p:cNvPr id="181" name="Group 180"/>
            <p:cNvGrpSpPr/>
            <p:nvPr/>
          </p:nvGrpSpPr>
          <p:grpSpPr>
            <a:xfrm>
              <a:off x="7129340" y="5065144"/>
              <a:ext cx="239904" cy="426174"/>
              <a:chOff x="5475096" y="5077070"/>
              <a:chExt cx="239904" cy="426174"/>
            </a:xfrm>
          </p:grpSpPr>
          <p:cxnSp>
            <p:nvCxnSpPr>
              <p:cNvPr id="177" name="Straight Connector 176"/>
              <p:cNvCxnSpPr/>
              <p:nvPr/>
            </p:nvCxnSpPr>
            <p:spPr>
              <a:xfrm flipV="1">
                <a:off x="5598890" y="5334000"/>
                <a:ext cx="0" cy="169244"/>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178" name="Isosceles Triangle 177"/>
              <p:cNvSpPr/>
              <p:nvPr/>
            </p:nvSpPr>
            <p:spPr>
              <a:xfrm>
                <a:off x="5475096" y="507707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9" name="Straight Connector 178"/>
              <p:cNvCxnSpPr/>
              <p:nvPr/>
            </p:nvCxnSpPr>
            <p:spPr>
              <a:xfrm flipV="1">
                <a:off x="5562600" y="5317156"/>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5638800" y="5312452"/>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67" name="Straight Connector 166"/>
            <p:cNvCxnSpPr/>
            <p:nvPr/>
          </p:nvCxnSpPr>
          <p:spPr>
            <a:xfrm flipV="1">
              <a:off x="5827490" y="5565751"/>
              <a:ext cx="0" cy="169244"/>
            </a:xfrm>
            <a:prstGeom prst="line">
              <a:avLst/>
            </a:prstGeom>
            <a:ln w="762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8610600" y="5486400"/>
              <a:ext cx="304800" cy="106679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5486400" y="5695131"/>
              <a:ext cx="304800" cy="82296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5570890" y="5656871"/>
              <a:ext cx="67910"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5638800" y="5656871"/>
              <a:ext cx="64896"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5703696" y="5718151"/>
              <a:ext cx="239904"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5943600" y="5718151"/>
              <a:ext cx="64896"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6008963" y="5773998"/>
              <a:ext cx="64896" cy="650306"/>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6073859" y="5801608"/>
              <a:ext cx="479341" cy="602343"/>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p:cNvSpPr/>
            <p:nvPr/>
          </p:nvSpPr>
          <p:spPr>
            <a:xfrm rot="16200000">
              <a:off x="6362700" y="5832451"/>
              <a:ext cx="914400" cy="533400"/>
            </a:xfrm>
            <a:prstGeom prst="trapezoid">
              <a:avLst>
                <a:gd name="adj" fmla="val 286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7086600" y="5486400"/>
              <a:ext cx="316104" cy="1066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7408505" y="5403066"/>
              <a:ext cx="67910"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7476415" y="5403066"/>
              <a:ext cx="64896"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7543800" y="5486400"/>
              <a:ext cx="1219200" cy="106679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Isosceles Triangle 158"/>
            <p:cNvSpPr/>
            <p:nvPr/>
          </p:nvSpPr>
          <p:spPr>
            <a:xfrm>
              <a:off x="5703696" y="5308821"/>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6" name="Straight Connector 165"/>
            <p:cNvCxnSpPr/>
            <p:nvPr/>
          </p:nvCxnSpPr>
          <p:spPr>
            <a:xfrm flipV="1">
              <a:off x="5791200" y="5548907"/>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5867400" y="5544203"/>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0" name="Isosceles Triangle 169"/>
            <p:cNvSpPr/>
            <p:nvPr/>
          </p:nvSpPr>
          <p:spPr>
            <a:xfrm rot="5400000">
              <a:off x="5583654" y="518151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Isosceles Triangle 187"/>
            <p:cNvSpPr/>
            <p:nvPr/>
          </p:nvSpPr>
          <p:spPr>
            <a:xfrm rot="5400000" flipV="1">
              <a:off x="7250856" y="4941786"/>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0" name="Group 399"/>
          <p:cNvGrpSpPr/>
          <p:nvPr/>
        </p:nvGrpSpPr>
        <p:grpSpPr>
          <a:xfrm>
            <a:off x="4009046" y="4527096"/>
            <a:ext cx="468686" cy="241056"/>
            <a:chOff x="4009046" y="4527096"/>
            <a:chExt cx="468686" cy="241056"/>
          </a:xfrm>
        </p:grpSpPr>
        <p:grpSp>
          <p:nvGrpSpPr>
            <p:cNvPr id="112" name="Group 111"/>
            <p:cNvGrpSpPr/>
            <p:nvPr/>
          </p:nvGrpSpPr>
          <p:grpSpPr>
            <a:xfrm>
              <a:off x="4009046" y="4527096"/>
              <a:ext cx="468686" cy="241056"/>
              <a:chOff x="4267200" y="4527096"/>
              <a:chExt cx="468686" cy="241056"/>
            </a:xfrm>
          </p:grpSpPr>
          <p:sp>
            <p:nvSpPr>
              <p:cNvPr id="189" name="Isosceles Triangle 188"/>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Isosceles Triangle 189"/>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5" name="Oval 3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97" name="Straight Connector 396"/>
          <p:cNvCxnSpPr>
            <a:stCxn id="395" idx="1"/>
            <a:endCxn id="395" idx="5"/>
          </p:cNvCxnSpPr>
          <p:nvPr/>
        </p:nvCxnSpPr>
        <p:spPr>
          <a:xfrm>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a:stCxn id="395" idx="7"/>
            <a:endCxn id="395" idx="3"/>
          </p:cNvCxnSpPr>
          <p:nvPr/>
        </p:nvCxnSpPr>
        <p:spPr>
          <a:xfrm flipH="1">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a:off x="3448050" y="4865777"/>
            <a:ext cx="1280160" cy="0"/>
          </a:xfrm>
          <a:prstGeom prst="line">
            <a:avLst/>
          </a:prstGeom>
          <a:ln w="44450" cap="rnd">
            <a:gradFill flip="none" rotWithShape="1">
              <a:gsLst>
                <a:gs pos="0">
                  <a:srgbClr val="0070C0"/>
                </a:gs>
                <a:gs pos="30000">
                  <a:srgbClr val="FF0000"/>
                </a:gs>
                <a:gs pos="100000">
                  <a:srgbClr val="FF0000"/>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241" name="Group 240"/>
          <p:cNvGrpSpPr/>
          <p:nvPr/>
        </p:nvGrpSpPr>
        <p:grpSpPr>
          <a:xfrm>
            <a:off x="5086350" y="4865777"/>
            <a:ext cx="1508760" cy="0"/>
            <a:chOff x="3791014" y="4865778"/>
            <a:chExt cx="2979279" cy="577"/>
          </a:xfrm>
        </p:grpSpPr>
        <p:cxnSp>
          <p:nvCxnSpPr>
            <p:cNvPr id="242" name="Straight Connector 241"/>
            <p:cNvCxnSpPr/>
            <p:nvPr/>
          </p:nvCxnSpPr>
          <p:spPr>
            <a:xfrm>
              <a:off x="3791014" y="4865778"/>
              <a:ext cx="2979279" cy="577"/>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3791014" y="4866042"/>
              <a:ext cx="2979279" cy="313"/>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p:nvGrpSpPr>
        <p:grpSpPr>
          <a:xfrm>
            <a:off x="4857750" y="4870055"/>
            <a:ext cx="73152" cy="0"/>
            <a:chOff x="3791014" y="4865778"/>
            <a:chExt cx="2979279" cy="577"/>
          </a:xfrm>
        </p:grpSpPr>
        <p:cxnSp>
          <p:nvCxnSpPr>
            <p:cNvPr id="245" name="Straight Connector 244"/>
            <p:cNvCxnSpPr/>
            <p:nvPr/>
          </p:nvCxnSpPr>
          <p:spPr>
            <a:xfrm>
              <a:off x="3791014" y="4865778"/>
              <a:ext cx="2979279" cy="577"/>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3791014" y="4866042"/>
              <a:ext cx="2979279" cy="313"/>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49" name="Straight Connector 248"/>
          <p:cNvCxnSpPr/>
          <p:nvPr/>
        </p:nvCxnSpPr>
        <p:spPr>
          <a:xfrm>
            <a:off x="7010400" y="4862374"/>
            <a:ext cx="1188720" cy="0"/>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5218269" y="5029200"/>
            <a:ext cx="1463040"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5218269" y="5029200"/>
            <a:ext cx="1463040"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65" name="Group 264"/>
          <p:cNvGrpSpPr/>
          <p:nvPr/>
        </p:nvGrpSpPr>
        <p:grpSpPr>
          <a:xfrm>
            <a:off x="6746748" y="4865777"/>
            <a:ext cx="73152" cy="0"/>
            <a:chOff x="3791014" y="4865778"/>
            <a:chExt cx="2979279" cy="577"/>
          </a:xfrm>
        </p:grpSpPr>
        <p:cxnSp>
          <p:nvCxnSpPr>
            <p:cNvPr id="266" name="Straight Connector 265"/>
            <p:cNvCxnSpPr/>
            <p:nvPr/>
          </p:nvCxnSpPr>
          <p:spPr>
            <a:xfrm>
              <a:off x="3791014" y="4865778"/>
              <a:ext cx="2979279" cy="577"/>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a:off x="3791014" y="4866042"/>
              <a:ext cx="2979279" cy="313"/>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70" name="Straight Connector 269"/>
          <p:cNvCxnSpPr/>
          <p:nvPr/>
        </p:nvCxnSpPr>
        <p:spPr>
          <a:xfrm rot="5400000">
            <a:off x="6499860" y="4842494"/>
            <a:ext cx="365760"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rot="5400000">
            <a:off x="5081109" y="5166360"/>
            <a:ext cx="274320" cy="0"/>
          </a:xfrm>
          <a:prstGeom prst="line">
            <a:avLst/>
          </a:prstGeom>
          <a:ln cap="rnd">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6530274" y="4091509"/>
            <a:ext cx="714378" cy="834821"/>
            <a:chOff x="6530274" y="4091509"/>
            <a:chExt cx="714378" cy="834821"/>
          </a:xfrm>
        </p:grpSpPr>
        <p:grpSp>
          <p:nvGrpSpPr>
            <p:cNvPr id="11" name="Group 10"/>
            <p:cNvGrpSpPr/>
            <p:nvPr/>
          </p:nvGrpSpPr>
          <p:grpSpPr>
            <a:xfrm>
              <a:off x="6530274" y="4274072"/>
              <a:ext cx="714378" cy="652258"/>
              <a:chOff x="6934200" y="4071566"/>
              <a:chExt cx="714378" cy="652258"/>
            </a:xfrm>
          </p:grpSpPr>
          <p:grpSp>
            <p:nvGrpSpPr>
              <p:cNvPr id="191" name="Group 190"/>
              <p:cNvGrpSpPr/>
              <p:nvPr/>
            </p:nvGrpSpPr>
            <p:grpSpPr>
              <a:xfrm>
                <a:off x="6934200" y="4071566"/>
                <a:ext cx="714378" cy="625572"/>
                <a:chOff x="4046218" y="4022628"/>
                <a:chExt cx="714378" cy="625572"/>
              </a:xfrm>
            </p:grpSpPr>
            <p:grpSp>
              <p:nvGrpSpPr>
                <p:cNvPr id="192" name="Group 191"/>
                <p:cNvGrpSpPr>
                  <a:grpSpLocks noChangeAspect="1"/>
                </p:cNvGrpSpPr>
                <p:nvPr/>
              </p:nvGrpSpPr>
              <p:grpSpPr>
                <a:xfrm>
                  <a:off x="4046218" y="4022628"/>
                  <a:ext cx="714378" cy="396580"/>
                  <a:chOff x="4267200" y="4154004"/>
                  <a:chExt cx="457200" cy="253823"/>
                </a:xfrm>
              </p:grpSpPr>
              <p:grpSp>
                <p:nvGrpSpPr>
                  <p:cNvPr id="197" name="Group 196"/>
                  <p:cNvGrpSpPr/>
                  <p:nvPr/>
                </p:nvGrpSpPr>
                <p:grpSpPr>
                  <a:xfrm>
                    <a:off x="4267200" y="4343399"/>
                    <a:ext cx="457200" cy="64428"/>
                    <a:chOff x="4267200" y="4343399"/>
                    <a:chExt cx="457200" cy="64428"/>
                  </a:xfrm>
                </p:grpSpPr>
                <p:sp>
                  <p:nvSpPr>
                    <p:cNvPr id="228" name="Rectangle 227"/>
                    <p:cNvSpPr/>
                    <p:nvPr/>
                  </p:nvSpPr>
                  <p:spPr>
                    <a:xfrm>
                      <a:off x="4343400" y="4343400"/>
                      <a:ext cx="304800" cy="6442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9" name="Group 228"/>
                    <p:cNvGrpSpPr/>
                    <p:nvPr/>
                  </p:nvGrpSpPr>
                  <p:grpSpPr>
                    <a:xfrm>
                      <a:off x="4267200" y="4343399"/>
                      <a:ext cx="457200" cy="64428"/>
                      <a:chOff x="4267200" y="4343399"/>
                      <a:chExt cx="457200" cy="64428"/>
                    </a:xfrm>
                  </p:grpSpPr>
                  <p:cxnSp>
                    <p:nvCxnSpPr>
                      <p:cNvPr id="230" name="Straight Connector 229"/>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09" name="Group 208"/>
                  <p:cNvGrpSpPr/>
                  <p:nvPr/>
                </p:nvGrpSpPr>
                <p:grpSpPr>
                  <a:xfrm flipV="1">
                    <a:off x="4267200" y="4154004"/>
                    <a:ext cx="457200" cy="189396"/>
                    <a:chOff x="4267200" y="4343399"/>
                    <a:chExt cx="457200" cy="189396"/>
                  </a:xfrm>
                </p:grpSpPr>
                <p:cxnSp>
                  <p:nvCxnSpPr>
                    <p:cNvPr id="218" name="Straight Connector 217"/>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4343400" y="4343400"/>
                      <a:ext cx="0" cy="178133"/>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4648200" y="4343399"/>
                      <a:ext cx="0" cy="178133"/>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H="1">
                      <a:off x="4343400" y="4532794"/>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207" name="Straight Connector 206"/>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96" name="Straight Connector 195"/>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35" name="Group 234"/>
              <p:cNvGrpSpPr>
                <a:grpSpLocks noChangeAspect="1"/>
              </p:cNvGrpSpPr>
              <p:nvPr/>
            </p:nvGrpSpPr>
            <p:grpSpPr>
              <a:xfrm>
                <a:off x="7174218" y="4603296"/>
                <a:ext cx="234343" cy="120528"/>
                <a:chOff x="4009046" y="4527096"/>
                <a:chExt cx="468686" cy="241056"/>
              </a:xfrm>
            </p:grpSpPr>
            <p:grpSp>
              <p:nvGrpSpPr>
                <p:cNvPr id="236" name="Group 235"/>
                <p:cNvGrpSpPr/>
                <p:nvPr/>
              </p:nvGrpSpPr>
              <p:grpSpPr>
                <a:xfrm>
                  <a:off x="4009046" y="4527096"/>
                  <a:ext cx="468686" cy="241056"/>
                  <a:chOff x="4267200" y="4527096"/>
                  <a:chExt cx="468686" cy="241056"/>
                </a:xfrm>
              </p:grpSpPr>
              <p:sp>
                <p:nvSpPr>
                  <p:cNvPr id="238" name="Isosceles Triangle 237"/>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Isosceles Triangle 238"/>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7" name="Oval 236"/>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 name="Group 42"/>
            <p:cNvGrpSpPr/>
            <p:nvPr/>
          </p:nvGrpSpPr>
          <p:grpSpPr>
            <a:xfrm>
              <a:off x="6783324" y="4091509"/>
              <a:ext cx="221312" cy="458446"/>
              <a:chOff x="6783324" y="4091509"/>
              <a:chExt cx="221312" cy="458446"/>
            </a:xfrm>
          </p:grpSpPr>
          <p:grpSp>
            <p:nvGrpSpPr>
              <p:cNvPr id="39" name="Group 38"/>
              <p:cNvGrpSpPr/>
              <p:nvPr/>
            </p:nvGrpSpPr>
            <p:grpSpPr>
              <a:xfrm>
                <a:off x="6783324" y="4091509"/>
                <a:ext cx="221312" cy="270448"/>
                <a:chOff x="6780943" y="4071556"/>
                <a:chExt cx="221312" cy="270448"/>
              </a:xfrm>
            </p:grpSpPr>
            <p:cxnSp>
              <p:nvCxnSpPr>
                <p:cNvPr id="274" name="Straight Connector 273"/>
                <p:cNvCxnSpPr/>
                <p:nvPr/>
              </p:nvCxnSpPr>
              <p:spPr>
                <a:xfrm flipV="1">
                  <a:off x="6888956" y="4102175"/>
                  <a:ext cx="0" cy="239829"/>
                </a:xfrm>
                <a:prstGeom prst="line">
                  <a:avLst/>
                </a:prstGeom>
                <a:ln w="2857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805612" y="4071556"/>
                  <a:ext cx="166688" cy="527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a:off x="6780943" y="4342004"/>
                  <a:ext cx="221312" cy="0"/>
                </a:xfrm>
                <a:prstGeom prst="line">
                  <a:avLst/>
                </a:prstGeom>
                <a:ln w="28575"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1" name="Oval 40"/>
              <p:cNvSpPr>
                <a:spLocks noChangeAspect="1"/>
              </p:cNvSpPr>
              <p:nvPr/>
            </p:nvSpPr>
            <p:spPr>
              <a:xfrm>
                <a:off x="6784228" y="4504235"/>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p:cNvSpPr>
                <a:spLocks noChangeAspect="1"/>
              </p:cNvSpPr>
              <p:nvPr/>
            </p:nvSpPr>
            <p:spPr>
              <a:xfrm>
                <a:off x="6952725" y="4504235"/>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275"/>
              <p:cNvSpPr>
                <a:spLocks noChangeAspect="1"/>
              </p:cNvSpPr>
              <p:nvPr/>
            </p:nvSpPr>
            <p:spPr>
              <a:xfrm>
                <a:off x="6784228" y="4442734"/>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276"/>
              <p:cNvSpPr>
                <a:spLocks noChangeAspect="1"/>
              </p:cNvSpPr>
              <p:nvPr/>
            </p:nvSpPr>
            <p:spPr>
              <a:xfrm>
                <a:off x="6952725" y="4442734"/>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277"/>
              <p:cNvSpPr>
                <a:spLocks noChangeAspect="1"/>
              </p:cNvSpPr>
              <p:nvPr/>
            </p:nvSpPr>
            <p:spPr>
              <a:xfrm>
                <a:off x="6784228" y="4385109"/>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p:cNvSpPr>
                <a:spLocks noChangeAspect="1"/>
              </p:cNvSpPr>
              <p:nvPr/>
            </p:nvSpPr>
            <p:spPr>
              <a:xfrm>
                <a:off x="6952725" y="4385109"/>
                <a:ext cx="45720" cy="45720"/>
              </a:xfrm>
              <a:prstGeom prst="ellipse">
                <a:avLst/>
              </a:prstGeom>
              <a:solidFill>
                <a:srgbClr val="99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7" name="Group 246"/>
          <p:cNvGrpSpPr/>
          <p:nvPr/>
        </p:nvGrpSpPr>
        <p:grpSpPr>
          <a:xfrm>
            <a:off x="5037514" y="3774513"/>
            <a:ext cx="733306" cy="993639"/>
            <a:chOff x="5037514" y="3774513"/>
            <a:chExt cx="733306" cy="993639"/>
          </a:xfrm>
        </p:grpSpPr>
        <p:grpSp>
          <p:nvGrpSpPr>
            <p:cNvPr id="250" name="Group 249"/>
            <p:cNvGrpSpPr/>
            <p:nvPr/>
          </p:nvGrpSpPr>
          <p:grpSpPr>
            <a:xfrm rot="10800000">
              <a:off x="5381592" y="3774513"/>
              <a:ext cx="325967" cy="422751"/>
              <a:chOff x="5323291" y="3760940"/>
              <a:chExt cx="325967" cy="422751"/>
            </a:xfrm>
          </p:grpSpPr>
          <p:sp>
            <p:nvSpPr>
              <p:cNvPr id="335" name="Freeform 33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reeform 335"/>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250"/>
            <p:cNvGrpSpPr/>
            <p:nvPr/>
          </p:nvGrpSpPr>
          <p:grpSpPr>
            <a:xfrm rot="20165792" flipV="1">
              <a:off x="5037514" y="3844842"/>
              <a:ext cx="325967" cy="422751"/>
              <a:chOff x="5323291" y="3760940"/>
              <a:chExt cx="325967" cy="422751"/>
            </a:xfrm>
          </p:grpSpPr>
          <p:sp>
            <p:nvSpPr>
              <p:cNvPr id="333" name="Freeform 332"/>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reeform 333"/>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4" name="Straight Connector 253"/>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8" name="Group 267"/>
            <p:cNvGrpSpPr/>
            <p:nvPr/>
          </p:nvGrpSpPr>
          <p:grpSpPr>
            <a:xfrm>
              <a:off x="5056442" y="4291668"/>
              <a:ext cx="714378" cy="100670"/>
              <a:chOff x="4267200" y="4343399"/>
              <a:chExt cx="457200" cy="64428"/>
            </a:xfrm>
            <a:solidFill>
              <a:schemeClr val="bg1">
                <a:lumMod val="75000"/>
              </a:schemeClr>
            </a:solidFill>
          </p:grpSpPr>
          <p:sp>
            <p:nvSpPr>
              <p:cNvPr id="320" name="Rectangle 319"/>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oup 324"/>
              <p:cNvGrpSpPr/>
              <p:nvPr/>
            </p:nvGrpSpPr>
            <p:grpSpPr>
              <a:xfrm>
                <a:off x="4267200" y="4343399"/>
                <a:ext cx="457200" cy="64428"/>
                <a:chOff x="4267200" y="4343399"/>
                <a:chExt cx="457200" cy="64428"/>
              </a:xfrm>
              <a:grpFill/>
            </p:grpSpPr>
            <p:cxnSp>
              <p:nvCxnSpPr>
                <p:cNvPr id="328" name="Straight Connector 327"/>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71" name="Group 270"/>
            <p:cNvGrpSpPr/>
            <p:nvPr/>
          </p:nvGrpSpPr>
          <p:grpSpPr>
            <a:xfrm flipV="1">
              <a:off x="5056442" y="4191000"/>
              <a:ext cx="714378" cy="100670"/>
              <a:chOff x="4267200" y="4343399"/>
              <a:chExt cx="457200" cy="64428"/>
            </a:xfrm>
            <a:solidFill>
              <a:schemeClr val="bg1">
                <a:lumMod val="75000"/>
              </a:schemeClr>
            </a:solidFill>
          </p:grpSpPr>
          <p:sp>
            <p:nvSpPr>
              <p:cNvPr id="285" name="Rectangle 284"/>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Group 285"/>
              <p:cNvGrpSpPr/>
              <p:nvPr/>
            </p:nvGrpSpPr>
            <p:grpSpPr>
              <a:xfrm>
                <a:off x="4267200" y="4343399"/>
                <a:ext cx="457200" cy="64428"/>
                <a:chOff x="4267200" y="4343399"/>
                <a:chExt cx="457200" cy="64428"/>
              </a:xfrm>
              <a:grpFill/>
            </p:grpSpPr>
            <p:cxnSp>
              <p:nvCxnSpPr>
                <p:cNvPr id="287" name="Straight Connector 286"/>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0" name="Straight Connector 279"/>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5179288" y="4527096"/>
              <a:ext cx="468686" cy="241056"/>
              <a:chOff x="4267200" y="4527096"/>
              <a:chExt cx="468686" cy="241056"/>
            </a:xfrm>
          </p:grpSpPr>
          <p:sp>
            <p:nvSpPr>
              <p:cNvPr id="283" name="Isosceles Triangle 282"/>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Isosceles Triangle 283"/>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Oval 281"/>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7300383" y="4053191"/>
            <a:ext cx="733306" cy="865766"/>
            <a:chOff x="7300383" y="4053191"/>
            <a:chExt cx="733306" cy="865766"/>
          </a:xfrm>
        </p:grpSpPr>
        <p:grpSp>
          <p:nvGrpSpPr>
            <p:cNvPr id="341" name="Group 340"/>
            <p:cNvGrpSpPr/>
            <p:nvPr/>
          </p:nvGrpSpPr>
          <p:grpSpPr>
            <a:xfrm rot="10800000">
              <a:off x="7644461" y="4053191"/>
              <a:ext cx="325967" cy="422751"/>
              <a:chOff x="5323291" y="3760940"/>
              <a:chExt cx="325967" cy="422751"/>
            </a:xfrm>
          </p:grpSpPr>
          <p:sp>
            <p:nvSpPr>
              <p:cNvPr id="385" name="Freeform 38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Freeform 387"/>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2" name="Group 341"/>
            <p:cNvGrpSpPr/>
            <p:nvPr/>
          </p:nvGrpSpPr>
          <p:grpSpPr>
            <a:xfrm rot="20165792" flipV="1">
              <a:off x="7300383" y="4123520"/>
              <a:ext cx="325967" cy="422751"/>
              <a:chOff x="5323291" y="3760940"/>
              <a:chExt cx="325967" cy="422751"/>
            </a:xfrm>
          </p:grpSpPr>
          <p:sp>
            <p:nvSpPr>
              <p:cNvPr id="378" name="Freeform 377"/>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Freeform 378"/>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43" name="Straight Connector 342"/>
            <p:cNvCxnSpPr>
              <a:stCxn id="391" idx="0"/>
            </p:cNvCxnSpPr>
            <p:nvPr/>
          </p:nvCxnSpPr>
          <p:spPr>
            <a:xfrm flipV="1">
              <a:off x="7675315" y="4552145"/>
              <a:ext cx="4057" cy="260827"/>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44" name="Group 343"/>
            <p:cNvGrpSpPr/>
            <p:nvPr/>
          </p:nvGrpSpPr>
          <p:grpSpPr>
            <a:xfrm>
              <a:off x="7319311" y="4570346"/>
              <a:ext cx="714378" cy="100670"/>
              <a:chOff x="4267200" y="4343399"/>
              <a:chExt cx="457200" cy="64428"/>
            </a:xfrm>
            <a:solidFill>
              <a:schemeClr val="bg1">
                <a:lumMod val="75000"/>
              </a:schemeClr>
            </a:solidFill>
          </p:grpSpPr>
          <p:sp>
            <p:nvSpPr>
              <p:cNvPr id="368" name="Rectangle 367"/>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0" name="Group 369"/>
              <p:cNvGrpSpPr/>
              <p:nvPr/>
            </p:nvGrpSpPr>
            <p:grpSpPr>
              <a:xfrm>
                <a:off x="4267200" y="4343399"/>
                <a:ext cx="457200" cy="64428"/>
                <a:chOff x="4267200" y="4343399"/>
                <a:chExt cx="457200" cy="64428"/>
              </a:xfrm>
              <a:grpFill/>
            </p:grpSpPr>
            <p:cxnSp>
              <p:nvCxnSpPr>
                <p:cNvPr id="372" name="Straight Connector 371"/>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345" name="Group 344"/>
            <p:cNvGrpSpPr/>
            <p:nvPr/>
          </p:nvGrpSpPr>
          <p:grpSpPr>
            <a:xfrm flipV="1">
              <a:off x="7319311" y="4469678"/>
              <a:ext cx="714378" cy="100670"/>
              <a:chOff x="4267200" y="4343399"/>
              <a:chExt cx="457200" cy="64428"/>
            </a:xfrm>
            <a:solidFill>
              <a:schemeClr val="bg1">
                <a:lumMod val="75000"/>
              </a:schemeClr>
            </a:solidFill>
          </p:grpSpPr>
          <p:sp>
            <p:nvSpPr>
              <p:cNvPr id="358" name="Rectangle 357"/>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2" name="Group 361"/>
              <p:cNvGrpSpPr/>
              <p:nvPr/>
            </p:nvGrpSpPr>
            <p:grpSpPr>
              <a:xfrm>
                <a:off x="4267200" y="4343399"/>
                <a:ext cx="457200" cy="64428"/>
                <a:chOff x="4267200" y="4343399"/>
                <a:chExt cx="457200" cy="64428"/>
              </a:xfrm>
              <a:grpFill/>
            </p:grpSpPr>
            <p:cxnSp>
              <p:nvCxnSpPr>
                <p:cNvPr id="363" name="Straight Connector 362"/>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346" name="Straight Connector 345"/>
            <p:cNvCxnSpPr/>
            <p:nvPr/>
          </p:nvCxnSpPr>
          <p:spPr>
            <a:xfrm>
              <a:off x="7319311" y="4570348"/>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558143" y="4798429"/>
              <a:ext cx="234343" cy="120528"/>
              <a:chOff x="6922692" y="4958203"/>
              <a:chExt cx="234343" cy="120528"/>
            </a:xfrm>
          </p:grpSpPr>
          <p:sp>
            <p:nvSpPr>
              <p:cNvPr id="389" name="Isosceles Triangle 388"/>
              <p:cNvSpPr/>
              <p:nvPr/>
            </p:nvSpPr>
            <p:spPr>
              <a:xfrm rot="5400000">
                <a:off x="6922738" y="4958733"/>
                <a:ext cx="119952" cy="120043"/>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Isosceles Triangle 389"/>
              <p:cNvSpPr/>
              <p:nvPr/>
            </p:nvSpPr>
            <p:spPr>
              <a:xfrm rot="16200000" flipH="1">
                <a:off x="7037038" y="4958157"/>
                <a:ext cx="119952" cy="120043"/>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Oval 390"/>
              <p:cNvSpPr>
                <a:spLocks noChangeAspect="1"/>
              </p:cNvSpPr>
              <p:nvPr/>
            </p:nvSpPr>
            <p:spPr>
              <a:xfrm>
                <a:off x="6994144" y="4972746"/>
                <a:ext cx="91440" cy="9144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37" name="TextBox 336"/>
          <p:cNvSpPr txBox="1"/>
          <p:nvPr/>
        </p:nvSpPr>
        <p:spPr>
          <a:xfrm>
            <a:off x="1828663" y="866304"/>
            <a:ext cx="416189"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A</a:t>
            </a:r>
          </a:p>
        </p:txBody>
      </p:sp>
      <p:sp>
        <p:nvSpPr>
          <p:cNvPr id="347" name="TextBox 346"/>
          <p:cNvSpPr txBox="1"/>
          <p:nvPr/>
        </p:nvSpPr>
        <p:spPr>
          <a:xfrm>
            <a:off x="6588447" y="2341935"/>
            <a:ext cx="416189"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B</a:t>
            </a:r>
          </a:p>
        </p:txBody>
      </p:sp>
      <p:sp>
        <p:nvSpPr>
          <p:cNvPr id="348" name="TextBox 347"/>
          <p:cNvSpPr txBox="1"/>
          <p:nvPr/>
        </p:nvSpPr>
        <p:spPr>
          <a:xfrm>
            <a:off x="3307869" y="3208069"/>
            <a:ext cx="416189"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C</a:t>
            </a:r>
          </a:p>
        </p:txBody>
      </p:sp>
      <p:sp>
        <p:nvSpPr>
          <p:cNvPr id="349" name="TextBox 348"/>
          <p:cNvSpPr txBox="1"/>
          <p:nvPr/>
        </p:nvSpPr>
        <p:spPr>
          <a:xfrm>
            <a:off x="2903808" y="3726179"/>
            <a:ext cx="416189"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D</a:t>
            </a:r>
          </a:p>
        </p:txBody>
      </p:sp>
      <p:sp>
        <p:nvSpPr>
          <p:cNvPr id="8" name="Freeform 7"/>
          <p:cNvSpPr/>
          <p:nvPr/>
        </p:nvSpPr>
        <p:spPr>
          <a:xfrm>
            <a:off x="2248678" y="1047529"/>
            <a:ext cx="755779" cy="184112"/>
          </a:xfrm>
          <a:custGeom>
            <a:avLst/>
            <a:gdLst>
              <a:gd name="connsiteX0" fmla="*/ 0 w 755779"/>
              <a:gd name="connsiteY0" fmla="*/ 16161 h 184112"/>
              <a:gd name="connsiteX1" fmla="*/ 326571 w 755779"/>
              <a:gd name="connsiteY1" fmla="*/ 16161 h 184112"/>
              <a:gd name="connsiteX2" fmla="*/ 755779 w 755779"/>
              <a:gd name="connsiteY2" fmla="*/ 184112 h 184112"/>
            </a:gdLst>
            <a:ahLst/>
            <a:cxnLst>
              <a:cxn ang="0">
                <a:pos x="connsiteX0" y="connsiteY0"/>
              </a:cxn>
              <a:cxn ang="0">
                <a:pos x="connsiteX1" y="connsiteY1"/>
              </a:cxn>
              <a:cxn ang="0">
                <a:pos x="connsiteX2" y="connsiteY2"/>
              </a:cxn>
            </a:cxnLst>
            <a:rect l="l" t="t" r="r" b="b"/>
            <a:pathLst>
              <a:path w="755779" h="184112">
                <a:moveTo>
                  <a:pt x="0" y="16161"/>
                </a:moveTo>
                <a:cubicBezTo>
                  <a:pt x="100304" y="2165"/>
                  <a:pt x="200608" y="-11831"/>
                  <a:pt x="326571" y="16161"/>
                </a:cubicBezTo>
                <a:cubicBezTo>
                  <a:pt x="452534" y="44153"/>
                  <a:pt x="604156" y="114132"/>
                  <a:pt x="755779" y="184112"/>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438122" y="2715208"/>
            <a:ext cx="389465" cy="541176"/>
          </a:xfrm>
          <a:custGeom>
            <a:avLst/>
            <a:gdLst>
              <a:gd name="connsiteX0" fmla="*/ 363894 w 389465"/>
              <a:gd name="connsiteY0" fmla="*/ 0 h 541176"/>
              <a:gd name="connsiteX1" fmla="*/ 382556 w 389465"/>
              <a:gd name="connsiteY1" fmla="*/ 307910 h 541176"/>
              <a:gd name="connsiteX2" fmla="*/ 261258 w 389465"/>
              <a:gd name="connsiteY2" fmla="*/ 494523 h 541176"/>
              <a:gd name="connsiteX3" fmla="*/ 0 w 389465"/>
              <a:gd name="connsiteY3" fmla="*/ 541176 h 541176"/>
            </a:gdLst>
            <a:ahLst/>
            <a:cxnLst>
              <a:cxn ang="0">
                <a:pos x="connsiteX0" y="connsiteY0"/>
              </a:cxn>
              <a:cxn ang="0">
                <a:pos x="connsiteX1" y="connsiteY1"/>
              </a:cxn>
              <a:cxn ang="0">
                <a:pos x="connsiteX2" y="connsiteY2"/>
              </a:cxn>
              <a:cxn ang="0">
                <a:pos x="connsiteX3" y="connsiteY3"/>
              </a:cxn>
            </a:cxnLst>
            <a:rect l="l" t="t" r="r" b="b"/>
            <a:pathLst>
              <a:path w="389465" h="541176">
                <a:moveTo>
                  <a:pt x="363894" y="0"/>
                </a:moveTo>
                <a:cubicBezTo>
                  <a:pt x="381778" y="112745"/>
                  <a:pt x="399662" y="225490"/>
                  <a:pt x="382556" y="307910"/>
                </a:cubicBezTo>
                <a:cubicBezTo>
                  <a:pt x="365450" y="390331"/>
                  <a:pt x="325017" y="455645"/>
                  <a:pt x="261258" y="494523"/>
                </a:cubicBezTo>
                <a:cubicBezTo>
                  <a:pt x="197499" y="533401"/>
                  <a:pt x="98749" y="537288"/>
                  <a:pt x="0" y="541176"/>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3722914" y="3367066"/>
            <a:ext cx="1156996" cy="589114"/>
          </a:xfrm>
          <a:custGeom>
            <a:avLst/>
            <a:gdLst>
              <a:gd name="connsiteX0" fmla="*/ 0 w 1156996"/>
              <a:gd name="connsiteY0" fmla="*/ 38607 h 589114"/>
              <a:gd name="connsiteX1" fmla="*/ 326572 w 1156996"/>
              <a:gd name="connsiteY1" fmla="*/ 38607 h 589114"/>
              <a:gd name="connsiteX2" fmla="*/ 793102 w 1156996"/>
              <a:gd name="connsiteY2" fmla="*/ 439824 h 589114"/>
              <a:gd name="connsiteX3" fmla="*/ 1156996 w 1156996"/>
              <a:gd name="connsiteY3" fmla="*/ 589114 h 589114"/>
            </a:gdLst>
            <a:ahLst/>
            <a:cxnLst>
              <a:cxn ang="0">
                <a:pos x="connsiteX0" y="connsiteY0"/>
              </a:cxn>
              <a:cxn ang="0">
                <a:pos x="connsiteX1" y="connsiteY1"/>
              </a:cxn>
              <a:cxn ang="0">
                <a:pos x="connsiteX2" y="connsiteY2"/>
              </a:cxn>
              <a:cxn ang="0">
                <a:pos x="connsiteX3" y="connsiteY3"/>
              </a:cxn>
            </a:cxnLst>
            <a:rect l="l" t="t" r="r" b="b"/>
            <a:pathLst>
              <a:path w="1156996" h="589114">
                <a:moveTo>
                  <a:pt x="0" y="38607"/>
                </a:moveTo>
                <a:cubicBezTo>
                  <a:pt x="97194" y="5172"/>
                  <a:pt x="194388" y="-28263"/>
                  <a:pt x="326572" y="38607"/>
                </a:cubicBezTo>
                <a:cubicBezTo>
                  <a:pt x="458756" y="105477"/>
                  <a:pt x="654698" y="348073"/>
                  <a:pt x="793102" y="439824"/>
                </a:cubicBezTo>
                <a:cubicBezTo>
                  <a:pt x="931506" y="531575"/>
                  <a:pt x="1044251" y="560344"/>
                  <a:pt x="1156996" y="589114"/>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312367" y="3881484"/>
            <a:ext cx="671804" cy="242647"/>
          </a:xfrm>
          <a:custGeom>
            <a:avLst/>
            <a:gdLst>
              <a:gd name="connsiteX0" fmla="*/ 0 w 671804"/>
              <a:gd name="connsiteY0" fmla="*/ 28043 h 242647"/>
              <a:gd name="connsiteX1" fmla="*/ 438539 w 671804"/>
              <a:gd name="connsiteY1" fmla="*/ 18712 h 242647"/>
              <a:gd name="connsiteX2" fmla="*/ 671804 w 671804"/>
              <a:gd name="connsiteY2" fmla="*/ 242647 h 242647"/>
            </a:gdLst>
            <a:ahLst/>
            <a:cxnLst>
              <a:cxn ang="0">
                <a:pos x="connsiteX0" y="connsiteY0"/>
              </a:cxn>
              <a:cxn ang="0">
                <a:pos x="connsiteX1" y="connsiteY1"/>
              </a:cxn>
              <a:cxn ang="0">
                <a:pos x="connsiteX2" y="connsiteY2"/>
              </a:cxn>
            </a:cxnLst>
            <a:rect l="l" t="t" r="r" b="b"/>
            <a:pathLst>
              <a:path w="671804" h="242647">
                <a:moveTo>
                  <a:pt x="0" y="28043"/>
                </a:moveTo>
                <a:cubicBezTo>
                  <a:pt x="163286" y="5494"/>
                  <a:pt x="326572" y="-17055"/>
                  <a:pt x="438539" y="18712"/>
                </a:cubicBezTo>
                <a:cubicBezTo>
                  <a:pt x="550506" y="54479"/>
                  <a:pt x="671804" y="242647"/>
                  <a:pt x="671804" y="242647"/>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TextBox 350"/>
          <p:cNvSpPr txBox="1"/>
          <p:nvPr/>
        </p:nvSpPr>
        <p:spPr>
          <a:xfrm>
            <a:off x="1179181" y="6183867"/>
            <a:ext cx="416189"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E</a:t>
            </a:r>
          </a:p>
        </p:txBody>
      </p:sp>
      <p:sp>
        <p:nvSpPr>
          <p:cNvPr id="15" name="Freeform 14"/>
          <p:cNvSpPr/>
          <p:nvPr/>
        </p:nvSpPr>
        <p:spPr>
          <a:xfrm>
            <a:off x="1586204" y="5738327"/>
            <a:ext cx="759017" cy="655498"/>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Lst>
            <a:ahLst/>
            <a:cxnLst>
              <a:cxn ang="0">
                <a:pos x="connsiteX0" y="connsiteY0"/>
              </a:cxn>
              <a:cxn ang="0">
                <a:pos x="connsiteX1" y="connsiteY1"/>
              </a:cxn>
              <a:cxn ang="0">
                <a:pos x="connsiteX2" y="connsiteY2"/>
              </a:cxn>
              <a:cxn ang="0">
                <a:pos x="connsiteX3" y="connsiteY3"/>
              </a:cxn>
            </a:cxnLst>
            <a:rect l="l" t="t" r="r" b="b"/>
            <a:pathLst>
              <a:path w="759017" h="655498">
                <a:moveTo>
                  <a:pt x="0" y="643812"/>
                </a:moveTo>
                <a:cubicBezTo>
                  <a:pt x="113522" y="657030"/>
                  <a:pt x="227045" y="670249"/>
                  <a:pt x="345233" y="615820"/>
                </a:cubicBezTo>
                <a:cubicBezTo>
                  <a:pt x="463421" y="561391"/>
                  <a:pt x="642258" y="419877"/>
                  <a:pt x="709127" y="317240"/>
                </a:cubicBezTo>
                <a:cubicBezTo>
                  <a:pt x="775996" y="214603"/>
                  <a:pt x="761222" y="107301"/>
                  <a:pt x="746449" y="0"/>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TextBox 392"/>
          <p:cNvSpPr txBox="1"/>
          <p:nvPr/>
        </p:nvSpPr>
        <p:spPr>
          <a:xfrm>
            <a:off x="4088130" y="5641950"/>
            <a:ext cx="416189"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F</a:t>
            </a:r>
          </a:p>
        </p:txBody>
      </p:sp>
      <p:sp>
        <p:nvSpPr>
          <p:cNvPr id="16" name="Freeform 15"/>
          <p:cNvSpPr/>
          <p:nvPr/>
        </p:nvSpPr>
        <p:spPr>
          <a:xfrm>
            <a:off x="4506686" y="5804479"/>
            <a:ext cx="839755" cy="232427"/>
          </a:xfrm>
          <a:custGeom>
            <a:avLst/>
            <a:gdLst>
              <a:gd name="connsiteX0" fmla="*/ 0 w 839755"/>
              <a:gd name="connsiteY0" fmla="*/ 27154 h 232427"/>
              <a:gd name="connsiteX1" fmla="*/ 391885 w 839755"/>
              <a:gd name="connsiteY1" fmla="*/ 17823 h 232427"/>
              <a:gd name="connsiteX2" fmla="*/ 839755 w 839755"/>
              <a:gd name="connsiteY2" fmla="*/ 232427 h 232427"/>
            </a:gdLst>
            <a:ahLst/>
            <a:cxnLst>
              <a:cxn ang="0">
                <a:pos x="connsiteX0" y="connsiteY0"/>
              </a:cxn>
              <a:cxn ang="0">
                <a:pos x="connsiteX1" y="connsiteY1"/>
              </a:cxn>
              <a:cxn ang="0">
                <a:pos x="connsiteX2" y="connsiteY2"/>
              </a:cxn>
            </a:cxnLst>
            <a:rect l="l" t="t" r="r" b="b"/>
            <a:pathLst>
              <a:path w="839755" h="232427">
                <a:moveTo>
                  <a:pt x="0" y="27154"/>
                </a:moveTo>
                <a:cubicBezTo>
                  <a:pt x="125963" y="5382"/>
                  <a:pt x="251926" y="-16389"/>
                  <a:pt x="391885" y="17823"/>
                </a:cubicBezTo>
                <a:cubicBezTo>
                  <a:pt x="531844" y="52035"/>
                  <a:pt x="685799" y="142231"/>
                  <a:pt x="839755" y="232427"/>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TextBox 393"/>
          <p:cNvSpPr txBox="1"/>
          <p:nvPr/>
        </p:nvSpPr>
        <p:spPr>
          <a:xfrm>
            <a:off x="7350048" y="2838737"/>
            <a:ext cx="416189"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G</a:t>
            </a:r>
          </a:p>
        </p:txBody>
      </p:sp>
      <p:sp>
        <p:nvSpPr>
          <p:cNvPr id="18" name="Freeform 17"/>
          <p:cNvSpPr/>
          <p:nvPr/>
        </p:nvSpPr>
        <p:spPr>
          <a:xfrm>
            <a:off x="7016620" y="3181739"/>
            <a:ext cx="541176" cy="755779"/>
          </a:xfrm>
          <a:custGeom>
            <a:avLst/>
            <a:gdLst>
              <a:gd name="connsiteX0" fmla="*/ 541176 w 541176"/>
              <a:gd name="connsiteY0" fmla="*/ 0 h 755779"/>
              <a:gd name="connsiteX1" fmla="*/ 382556 w 541176"/>
              <a:gd name="connsiteY1" fmla="*/ 410547 h 755779"/>
              <a:gd name="connsiteX2" fmla="*/ 0 w 541176"/>
              <a:gd name="connsiteY2" fmla="*/ 755779 h 755779"/>
            </a:gdLst>
            <a:ahLst/>
            <a:cxnLst>
              <a:cxn ang="0">
                <a:pos x="connsiteX0" y="connsiteY0"/>
              </a:cxn>
              <a:cxn ang="0">
                <a:pos x="connsiteX1" y="connsiteY1"/>
              </a:cxn>
              <a:cxn ang="0">
                <a:pos x="connsiteX2" y="connsiteY2"/>
              </a:cxn>
            </a:cxnLst>
            <a:rect l="l" t="t" r="r" b="b"/>
            <a:pathLst>
              <a:path w="541176" h="755779">
                <a:moveTo>
                  <a:pt x="541176" y="0"/>
                </a:moveTo>
                <a:cubicBezTo>
                  <a:pt x="506964" y="142292"/>
                  <a:pt x="472752" y="284584"/>
                  <a:pt x="382556" y="410547"/>
                </a:cubicBezTo>
                <a:cubicBezTo>
                  <a:pt x="292360" y="536510"/>
                  <a:pt x="146180" y="646144"/>
                  <a:pt x="0" y="755779"/>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7567127" y="3209731"/>
            <a:ext cx="27991" cy="849085"/>
          </a:xfrm>
          <a:custGeom>
            <a:avLst/>
            <a:gdLst>
              <a:gd name="connsiteX0" fmla="*/ 0 w 27991"/>
              <a:gd name="connsiteY0" fmla="*/ 0 h 849085"/>
              <a:gd name="connsiteX1" fmla="*/ 18661 w 27991"/>
              <a:gd name="connsiteY1" fmla="*/ 503853 h 849085"/>
              <a:gd name="connsiteX2" fmla="*/ 27991 w 27991"/>
              <a:gd name="connsiteY2" fmla="*/ 849085 h 849085"/>
            </a:gdLst>
            <a:ahLst/>
            <a:cxnLst>
              <a:cxn ang="0">
                <a:pos x="connsiteX0" y="connsiteY0"/>
              </a:cxn>
              <a:cxn ang="0">
                <a:pos x="connsiteX1" y="connsiteY1"/>
              </a:cxn>
              <a:cxn ang="0">
                <a:pos x="connsiteX2" y="connsiteY2"/>
              </a:cxn>
            </a:cxnLst>
            <a:rect l="l" t="t" r="r" b="b"/>
            <a:pathLst>
              <a:path w="27991" h="849085">
                <a:moveTo>
                  <a:pt x="0" y="0"/>
                </a:moveTo>
                <a:cubicBezTo>
                  <a:pt x="6998" y="181169"/>
                  <a:pt x="13996" y="362339"/>
                  <a:pt x="18661" y="503853"/>
                </a:cubicBezTo>
                <a:cubicBezTo>
                  <a:pt x="23326" y="645367"/>
                  <a:pt x="25658" y="747226"/>
                  <a:pt x="27991" y="849085"/>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17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BF9C6-3441-4DF1-A40A-054EF8461910}"/>
              </a:ext>
            </a:extLst>
          </p:cNvPr>
          <p:cNvSpPr>
            <a:spLocks noGrp="1"/>
          </p:cNvSpPr>
          <p:nvPr>
            <p:ph type="title"/>
          </p:nvPr>
        </p:nvSpPr>
        <p:spPr/>
        <p:txBody>
          <a:bodyPr/>
          <a:lstStyle/>
          <a:p>
            <a:r>
              <a:rPr lang="en-US" dirty="0"/>
              <a:t>Name the Parts in the Diagram on the Next Slide</a:t>
            </a:r>
          </a:p>
        </p:txBody>
      </p:sp>
      <p:sp>
        <p:nvSpPr>
          <p:cNvPr id="6" name="Content Placeholder 5">
            <a:extLst>
              <a:ext uri="{FF2B5EF4-FFF2-40B4-BE49-F238E27FC236}">
                <a16:creationId xmlns:a16="http://schemas.microsoft.com/office/drawing/2014/main" id="{E075BE78-97D5-400E-B4A0-06914D5C6869}"/>
              </a:ext>
            </a:extLst>
          </p:cNvPr>
          <p:cNvSpPr>
            <a:spLocks noGrp="1"/>
          </p:cNvSpPr>
          <p:nvPr>
            <p:ph idx="1"/>
          </p:nvPr>
        </p:nvSpPr>
        <p:spPr/>
        <p:txBody>
          <a:bodyPr/>
          <a:lstStyle/>
          <a:p>
            <a:pPr marL="457200" indent="-457200">
              <a:spcBef>
                <a:spcPts val="1200"/>
              </a:spcBef>
              <a:buFont typeface="+mj-lt"/>
              <a:buAutoNum type="alphaUcPeriod"/>
            </a:pPr>
            <a:r>
              <a:rPr lang="en-US" u="sng" dirty="0"/>
              <a:t>Air Cooled Condenser					</a:t>
            </a:r>
          </a:p>
          <a:p>
            <a:pPr marL="457200" indent="-457200">
              <a:spcBef>
                <a:spcPts val="1200"/>
              </a:spcBef>
              <a:buFont typeface="+mj-lt"/>
              <a:buAutoNum type="alphaUcPeriod"/>
            </a:pPr>
            <a:r>
              <a:rPr lang="en-US" u="sng" dirty="0" err="1"/>
              <a:t>Reciever</a:t>
            </a:r>
            <a:r>
              <a:rPr lang="en-US" u="sng" dirty="0"/>
              <a:t>							</a:t>
            </a:r>
          </a:p>
          <a:p>
            <a:pPr marL="457200" indent="-457200">
              <a:spcBef>
                <a:spcPts val="1200"/>
              </a:spcBef>
              <a:buFont typeface="+mj-lt"/>
              <a:buAutoNum type="alphaUcPeriod"/>
            </a:pPr>
            <a:r>
              <a:rPr lang="en-US" u="sng" dirty="0"/>
              <a:t>Liquid Line Solenoid Valve				</a:t>
            </a:r>
          </a:p>
          <a:p>
            <a:pPr marL="457200" indent="-457200">
              <a:spcBef>
                <a:spcPts val="1200"/>
              </a:spcBef>
              <a:buFont typeface="+mj-lt"/>
              <a:buAutoNum type="alphaUcPeriod"/>
            </a:pPr>
            <a:r>
              <a:rPr lang="en-US" u="sng" dirty="0"/>
              <a:t>Expansion Valve						</a:t>
            </a:r>
          </a:p>
          <a:p>
            <a:pPr marL="457200" indent="-457200">
              <a:spcBef>
                <a:spcPts val="1200"/>
              </a:spcBef>
              <a:buFont typeface="+mj-lt"/>
              <a:buAutoNum type="alphaUcPeriod"/>
            </a:pPr>
            <a:r>
              <a:rPr lang="en-US" u="sng" dirty="0"/>
              <a:t>Evaporator						</a:t>
            </a:r>
          </a:p>
          <a:p>
            <a:pPr marL="457200" indent="-457200">
              <a:spcBef>
                <a:spcPts val="1200"/>
              </a:spcBef>
              <a:buFont typeface="+mj-lt"/>
              <a:buAutoNum type="alphaUcPeriod"/>
            </a:pPr>
            <a:r>
              <a:rPr lang="en-US" u="sng" dirty="0"/>
              <a:t>Compressor						</a:t>
            </a:r>
          </a:p>
          <a:p>
            <a:pPr marL="457200" indent="-457200">
              <a:spcBef>
                <a:spcPts val="1200"/>
              </a:spcBef>
              <a:buFont typeface="+mj-lt"/>
              <a:buAutoNum type="alphaUcPeriod"/>
            </a:pPr>
            <a:r>
              <a:rPr lang="en-US" u="sng" dirty="0"/>
              <a:t>Hot Gas Solenoid Valve (Right) and Hot Gas 	         Regulator	 (Left)						</a:t>
            </a:r>
          </a:p>
        </p:txBody>
      </p:sp>
    </p:spTree>
    <p:extLst>
      <p:ext uri="{BB962C8B-B14F-4D97-AF65-F5344CB8AC3E}">
        <p14:creationId xmlns:p14="http://schemas.microsoft.com/office/powerpoint/2010/main" val="288843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Sellers\Documents\Technical Pictures\CTAC\Chiller\DSCF3589 - End 11-29-06 - copi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5649071"/>
            <a:ext cx="8229600" cy="1143000"/>
          </a:xfrm>
        </p:spPr>
        <p:txBody>
          <a:bodyPr/>
          <a:lstStyle/>
          <a:p>
            <a:r>
              <a:rPr lang="en-US" dirty="0"/>
              <a:t>A Water Cooled Centrifugal Chiller</a:t>
            </a:r>
          </a:p>
        </p:txBody>
      </p:sp>
    </p:spTree>
    <p:extLst>
      <p:ext uri="{BB962C8B-B14F-4D97-AF65-F5344CB8AC3E}">
        <p14:creationId xmlns:p14="http://schemas.microsoft.com/office/powerpoint/2010/main" val="263967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CA452-D331-4E52-AC3D-BD8F7B9ECE95}"/>
              </a:ext>
            </a:extLst>
          </p:cNvPr>
          <p:cNvSpPr>
            <a:spLocks noGrp="1"/>
          </p:cNvSpPr>
          <p:nvPr>
            <p:ph type="title"/>
          </p:nvPr>
        </p:nvSpPr>
        <p:spPr>
          <a:xfrm>
            <a:off x="457200" y="0"/>
            <a:ext cx="4114800" cy="1219200"/>
          </a:xfrm>
        </p:spPr>
        <p:txBody>
          <a:bodyPr>
            <a:normAutofit/>
          </a:bodyPr>
          <a:lstStyle/>
          <a:p>
            <a:r>
              <a:rPr lang="en-US" dirty="0"/>
              <a:t>Ideal Refrigerant Properties</a:t>
            </a:r>
          </a:p>
        </p:txBody>
      </p:sp>
      <p:sp>
        <p:nvSpPr>
          <p:cNvPr id="8" name="Text Placeholder 7">
            <a:extLst>
              <a:ext uri="{FF2B5EF4-FFF2-40B4-BE49-F238E27FC236}">
                <a16:creationId xmlns:a16="http://schemas.microsoft.com/office/drawing/2014/main" id="{A344ACCB-6EB1-4EBB-8C78-D790B9D12CBD}"/>
              </a:ext>
            </a:extLst>
          </p:cNvPr>
          <p:cNvSpPr>
            <a:spLocks noGrp="1"/>
          </p:cNvSpPr>
          <p:nvPr>
            <p:ph type="body" idx="1"/>
          </p:nvPr>
        </p:nvSpPr>
        <p:spPr>
          <a:xfrm>
            <a:off x="4593146" y="188119"/>
            <a:ext cx="4474654" cy="385762"/>
          </a:xfrm>
        </p:spPr>
        <p:txBody>
          <a:bodyPr>
            <a:normAutofit fontScale="92500" lnSpcReduction="20000"/>
          </a:bodyPr>
          <a:lstStyle/>
          <a:p>
            <a:r>
              <a:rPr lang="en-US" b="0" dirty="0">
                <a:solidFill>
                  <a:schemeClr val="bg2">
                    <a:lumMod val="60000"/>
                    <a:lumOff val="40000"/>
                  </a:schemeClr>
                </a:solidFill>
              </a:rPr>
              <a:t>1928</a:t>
            </a:r>
          </a:p>
        </p:txBody>
      </p:sp>
      <p:sp>
        <p:nvSpPr>
          <p:cNvPr id="9" name="Content Placeholder 8">
            <a:extLst>
              <a:ext uri="{FF2B5EF4-FFF2-40B4-BE49-F238E27FC236}">
                <a16:creationId xmlns:a16="http://schemas.microsoft.com/office/drawing/2014/main" id="{BB6DD019-A7B3-429B-9CE6-0AA24E301F53}"/>
              </a:ext>
            </a:extLst>
          </p:cNvPr>
          <p:cNvSpPr>
            <a:spLocks noGrp="1"/>
          </p:cNvSpPr>
          <p:nvPr>
            <p:ph sz="half" idx="2"/>
          </p:nvPr>
        </p:nvSpPr>
        <p:spPr>
          <a:xfrm>
            <a:off x="4593146" y="609600"/>
            <a:ext cx="4474654" cy="6172200"/>
          </a:xfrm>
        </p:spPr>
        <p:txBody>
          <a:bodyPr>
            <a:noAutofit/>
          </a:bodyPr>
          <a:lstStyle/>
          <a:p>
            <a:pPr marL="342900" indent="-342900">
              <a:buFont typeface="Arial" panose="020B0604020202020204" pitchFamily="34" charset="0"/>
              <a:buChar char="•"/>
            </a:pPr>
            <a:r>
              <a:rPr lang="en-US" sz="1800" dirty="0">
                <a:solidFill>
                  <a:schemeClr val="bg2">
                    <a:lumMod val="20000"/>
                    <a:lumOff val="80000"/>
                  </a:schemeClr>
                </a:solidFill>
              </a:rPr>
              <a:t>Low condensing pressure</a:t>
            </a:r>
          </a:p>
          <a:p>
            <a:pPr marL="342900" indent="-342900">
              <a:buFont typeface="Arial" panose="020B0604020202020204" pitchFamily="34" charset="0"/>
              <a:buChar char="•"/>
            </a:pPr>
            <a:r>
              <a:rPr lang="en-US" sz="1800" dirty="0">
                <a:solidFill>
                  <a:schemeClr val="bg2">
                    <a:lumMod val="20000"/>
                    <a:lumOff val="80000"/>
                  </a:schemeClr>
                </a:solidFill>
              </a:rPr>
              <a:t>Evaporating pressure near atmospheric pressure</a:t>
            </a:r>
          </a:p>
          <a:p>
            <a:pPr marL="342900" indent="-342900">
              <a:buFont typeface="Arial" panose="020B0604020202020204" pitchFamily="34" charset="0"/>
              <a:buChar char="•"/>
            </a:pPr>
            <a:r>
              <a:rPr lang="en-US" sz="1800" dirty="0">
                <a:solidFill>
                  <a:schemeClr val="bg2">
                    <a:lumMod val="20000"/>
                    <a:lumOff val="80000"/>
                  </a:schemeClr>
                </a:solidFill>
              </a:rPr>
              <a:t>Condensing pressure not much higher than evaporating pressure</a:t>
            </a:r>
          </a:p>
          <a:p>
            <a:pPr marL="342900" indent="-342900">
              <a:buFont typeface="Arial" panose="020B0604020202020204" pitchFamily="34" charset="0"/>
              <a:buChar char="•"/>
            </a:pPr>
            <a:r>
              <a:rPr lang="en-US" sz="1800" dirty="0">
                <a:solidFill>
                  <a:schemeClr val="bg2">
                    <a:lumMod val="20000"/>
                    <a:lumOff val="80000"/>
                  </a:schemeClr>
                </a:solidFill>
              </a:rPr>
              <a:t>Low latent heat of vaporization for small machines to ensure controllability</a:t>
            </a:r>
          </a:p>
          <a:p>
            <a:pPr marL="342900" indent="-342900">
              <a:buFont typeface="Arial" panose="020B0604020202020204" pitchFamily="34" charset="0"/>
              <a:buChar char="•"/>
            </a:pPr>
            <a:r>
              <a:rPr lang="en-US" sz="1800" dirty="0">
                <a:solidFill>
                  <a:schemeClr val="bg2">
                    <a:lumMod val="20000"/>
                    <a:lumOff val="80000"/>
                  </a:schemeClr>
                </a:solidFill>
              </a:rPr>
              <a:t>Low vapor specific volume</a:t>
            </a:r>
          </a:p>
          <a:p>
            <a:pPr marL="342900" indent="-342900">
              <a:buFont typeface="Arial" panose="020B0604020202020204" pitchFamily="34" charset="0"/>
              <a:buChar char="•"/>
            </a:pPr>
            <a:r>
              <a:rPr lang="en-US" sz="1800" dirty="0">
                <a:solidFill>
                  <a:schemeClr val="bg2">
                    <a:lumMod val="20000"/>
                    <a:lumOff val="80000"/>
                  </a:schemeClr>
                </a:solidFill>
              </a:rPr>
              <a:t>Compatible with lubricating oil</a:t>
            </a:r>
          </a:p>
          <a:p>
            <a:pPr marL="342900" indent="-342900">
              <a:buFont typeface="Arial" panose="020B0604020202020204" pitchFamily="34" charset="0"/>
              <a:buChar char="•"/>
            </a:pPr>
            <a:r>
              <a:rPr lang="en-US" sz="1800" dirty="0">
                <a:solidFill>
                  <a:schemeClr val="bg2">
                    <a:lumMod val="20000"/>
                    <a:lumOff val="80000"/>
                  </a:schemeClr>
                </a:solidFill>
              </a:rPr>
              <a:t>Non-corrosive</a:t>
            </a:r>
          </a:p>
          <a:p>
            <a:pPr marL="342900" indent="-342900">
              <a:buFont typeface="Arial" panose="020B0604020202020204" pitchFamily="34" charset="0"/>
              <a:buChar char="•"/>
            </a:pPr>
            <a:r>
              <a:rPr lang="en-US" sz="1800" dirty="0">
                <a:solidFill>
                  <a:schemeClr val="bg2">
                    <a:lumMod val="20000"/>
                    <a:lumOff val="80000"/>
                  </a:schemeClr>
                </a:solidFill>
              </a:rPr>
              <a:t>Stable/does not decompose with age</a:t>
            </a:r>
          </a:p>
          <a:p>
            <a:pPr marL="342900" indent="-342900">
              <a:buFont typeface="Arial" panose="020B0604020202020204" pitchFamily="34" charset="0"/>
              <a:buChar char="•"/>
            </a:pPr>
            <a:r>
              <a:rPr lang="en-US" sz="1800" dirty="0">
                <a:solidFill>
                  <a:schemeClr val="bg2">
                    <a:lumMod val="20000"/>
                    <a:lumOff val="80000"/>
                  </a:schemeClr>
                </a:solidFill>
              </a:rPr>
              <a:t>Does not form non-condensable gasses upon contact with moisture</a:t>
            </a:r>
          </a:p>
          <a:p>
            <a:pPr marL="342900" indent="-342900">
              <a:buFont typeface="Arial" panose="020B0604020202020204" pitchFamily="34" charset="0"/>
              <a:buChar char="•"/>
            </a:pPr>
            <a:r>
              <a:rPr lang="en-US" sz="1800" dirty="0">
                <a:solidFill>
                  <a:schemeClr val="bg2">
                    <a:lumMod val="20000"/>
                    <a:lumOff val="80000"/>
                  </a:schemeClr>
                </a:solidFill>
              </a:rPr>
              <a:t>Does not form explosive compounds upon contact with lubricant</a:t>
            </a:r>
          </a:p>
          <a:p>
            <a:pPr marL="342900" indent="-342900">
              <a:buFont typeface="Arial" panose="020B0604020202020204" pitchFamily="34" charset="0"/>
              <a:buChar char="•"/>
            </a:pPr>
            <a:r>
              <a:rPr lang="en-US" sz="1800" dirty="0">
                <a:solidFill>
                  <a:schemeClr val="bg2">
                    <a:lumMod val="20000"/>
                    <a:lumOff val="80000"/>
                  </a:schemeClr>
                </a:solidFill>
              </a:rPr>
              <a:t>Non-explosive and non-inflammable</a:t>
            </a:r>
          </a:p>
          <a:p>
            <a:pPr marL="342900" indent="-342900">
              <a:buFont typeface="Arial" panose="020B0604020202020204" pitchFamily="34" charset="0"/>
              <a:buChar char="•"/>
            </a:pPr>
            <a:r>
              <a:rPr lang="en-US" sz="1800" dirty="0">
                <a:solidFill>
                  <a:schemeClr val="bg2">
                    <a:lumMod val="20000"/>
                    <a:lumOff val="80000"/>
                  </a:schemeClr>
                </a:solidFill>
              </a:rPr>
              <a:t>Low cost and easy to obtain</a:t>
            </a:r>
          </a:p>
          <a:p>
            <a:pPr marL="342900" indent="-342900">
              <a:buFont typeface="Arial" panose="020B0604020202020204" pitchFamily="34" charset="0"/>
              <a:buChar char="•"/>
            </a:pPr>
            <a:r>
              <a:rPr lang="en-US" sz="1800" dirty="0">
                <a:solidFill>
                  <a:schemeClr val="bg2">
                    <a:lumMod val="20000"/>
                    <a:lumOff val="80000"/>
                  </a:schemeClr>
                </a:solidFill>
              </a:rPr>
              <a:t>Non-poisonous and no discomfort if it leaks into air</a:t>
            </a:r>
          </a:p>
          <a:p>
            <a:pPr marL="342900" indent="-342900">
              <a:buFont typeface="Arial" panose="020B0604020202020204" pitchFamily="34" charset="0"/>
              <a:buChar char="•"/>
            </a:pPr>
            <a:r>
              <a:rPr lang="en-US" sz="1800" dirty="0">
                <a:solidFill>
                  <a:schemeClr val="bg2">
                    <a:lumMod val="20000"/>
                    <a:lumOff val="80000"/>
                  </a:schemeClr>
                </a:solidFill>
              </a:rPr>
              <a:t>Leaks easy to detect with simple methods</a:t>
            </a:r>
          </a:p>
          <a:p>
            <a:pPr marL="342900" indent="-342900">
              <a:buFont typeface="Arial" panose="020B0604020202020204" pitchFamily="34" charset="0"/>
              <a:buChar char="•"/>
            </a:pPr>
            <a:r>
              <a:rPr lang="en-US" sz="1800" dirty="0">
                <a:solidFill>
                  <a:schemeClr val="bg2">
                    <a:lumMod val="20000"/>
                    <a:lumOff val="80000"/>
                  </a:schemeClr>
                </a:solidFill>
              </a:rPr>
              <a:t>Compatible with gaskets and packing materials</a:t>
            </a:r>
          </a:p>
        </p:txBody>
      </p:sp>
      <p:sp>
        <p:nvSpPr>
          <p:cNvPr id="10" name="Text Placeholder 9">
            <a:extLst>
              <a:ext uri="{FF2B5EF4-FFF2-40B4-BE49-F238E27FC236}">
                <a16:creationId xmlns:a16="http://schemas.microsoft.com/office/drawing/2014/main" id="{57DB690B-60D2-4238-950A-BCF4BA55E658}"/>
              </a:ext>
            </a:extLst>
          </p:cNvPr>
          <p:cNvSpPr>
            <a:spLocks noGrp="1"/>
          </p:cNvSpPr>
          <p:nvPr>
            <p:ph type="body" sz="quarter" idx="3"/>
          </p:nvPr>
        </p:nvSpPr>
        <p:spPr>
          <a:xfrm>
            <a:off x="457200" y="1147762"/>
            <a:ext cx="4041775" cy="385762"/>
          </a:xfrm>
        </p:spPr>
        <p:txBody>
          <a:bodyPr>
            <a:normAutofit fontScale="92500" lnSpcReduction="20000"/>
          </a:bodyPr>
          <a:lstStyle/>
          <a:p>
            <a:r>
              <a:rPr lang="en-US" b="0" dirty="0">
                <a:solidFill>
                  <a:schemeClr val="accent3"/>
                </a:solidFill>
              </a:rPr>
              <a:t>Now</a:t>
            </a:r>
          </a:p>
        </p:txBody>
      </p:sp>
      <p:sp>
        <p:nvSpPr>
          <p:cNvPr id="11" name="Content Placeholder 10">
            <a:extLst>
              <a:ext uri="{FF2B5EF4-FFF2-40B4-BE49-F238E27FC236}">
                <a16:creationId xmlns:a16="http://schemas.microsoft.com/office/drawing/2014/main" id="{91C521C1-2A9C-4D87-A36E-BFD0656137FE}"/>
              </a:ext>
            </a:extLst>
          </p:cNvPr>
          <p:cNvSpPr>
            <a:spLocks noGrp="1"/>
          </p:cNvSpPr>
          <p:nvPr>
            <p:ph sz="quarter" idx="4"/>
          </p:nvPr>
        </p:nvSpPr>
        <p:spPr>
          <a:xfrm>
            <a:off x="457200" y="1567624"/>
            <a:ext cx="4041775" cy="5136357"/>
          </a:xfrm>
        </p:spPr>
        <p:txBody>
          <a:bodyPr>
            <a:normAutofit/>
          </a:bodyPr>
          <a:lstStyle/>
          <a:p>
            <a:r>
              <a:rPr lang="en-US" sz="1800" dirty="0">
                <a:solidFill>
                  <a:schemeClr val="accent3">
                    <a:lumMod val="40000"/>
                    <a:lumOff val="60000"/>
                  </a:schemeClr>
                </a:solidFill>
              </a:rPr>
              <a:t>Nontoxic </a:t>
            </a:r>
          </a:p>
          <a:p>
            <a:pPr marL="285750" indent="-285750">
              <a:buFont typeface="Arial" panose="020B0604020202020204" pitchFamily="34" charset="0"/>
              <a:buChar char="•"/>
            </a:pPr>
            <a:r>
              <a:rPr lang="en-US" sz="1800" dirty="0">
                <a:solidFill>
                  <a:schemeClr val="accent3">
                    <a:lumMod val="40000"/>
                    <a:lumOff val="60000"/>
                  </a:schemeClr>
                </a:solidFill>
              </a:rPr>
              <a:t>Nonflammable </a:t>
            </a:r>
          </a:p>
          <a:p>
            <a:pPr marL="285750" indent="-285750">
              <a:buFont typeface="Arial" panose="020B0604020202020204" pitchFamily="34" charset="0"/>
              <a:buChar char="•"/>
            </a:pPr>
            <a:r>
              <a:rPr lang="en-US" sz="1800" dirty="0">
                <a:solidFill>
                  <a:schemeClr val="accent3">
                    <a:lumMod val="40000"/>
                    <a:lumOff val="60000"/>
                  </a:schemeClr>
                </a:solidFill>
              </a:rPr>
              <a:t>Zero ozone depletion potential (ODP)</a:t>
            </a:r>
          </a:p>
          <a:p>
            <a:pPr marL="285750" indent="-285750">
              <a:buFont typeface="Arial" panose="020B0604020202020204" pitchFamily="34" charset="0"/>
              <a:buChar char="•"/>
            </a:pPr>
            <a:r>
              <a:rPr lang="en-US" sz="1800" dirty="0">
                <a:solidFill>
                  <a:schemeClr val="accent3">
                    <a:lumMod val="40000"/>
                    <a:lumOff val="60000"/>
                  </a:schemeClr>
                </a:solidFill>
              </a:rPr>
              <a:t>Zero global warming potential (GWP)</a:t>
            </a:r>
          </a:p>
          <a:p>
            <a:pPr marL="285750" indent="-285750">
              <a:buFont typeface="Arial" panose="020B0604020202020204" pitchFamily="34" charset="0"/>
              <a:buChar char="•"/>
            </a:pPr>
            <a:r>
              <a:rPr lang="en-US" sz="1800" dirty="0">
                <a:solidFill>
                  <a:schemeClr val="accent3">
                    <a:lumMod val="40000"/>
                    <a:lumOff val="60000"/>
                  </a:schemeClr>
                </a:solidFill>
              </a:rPr>
              <a:t>Short atmospheric lifetime</a:t>
            </a:r>
          </a:p>
          <a:p>
            <a:pPr marL="285750" indent="-285750">
              <a:buFont typeface="Arial" panose="020B0604020202020204" pitchFamily="34" charset="0"/>
              <a:buChar char="•"/>
            </a:pPr>
            <a:r>
              <a:rPr lang="en-US" sz="1800" dirty="0">
                <a:solidFill>
                  <a:schemeClr val="accent3">
                    <a:lumMod val="40000"/>
                    <a:lumOff val="60000"/>
                  </a:schemeClr>
                </a:solidFill>
              </a:rPr>
              <a:t>High latent heat of vaporization</a:t>
            </a:r>
          </a:p>
          <a:p>
            <a:pPr marL="285750" indent="-285750">
              <a:buFont typeface="Arial" panose="020B0604020202020204" pitchFamily="34" charset="0"/>
              <a:buChar char="•"/>
            </a:pPr>
            <a:r>
              <a:rPr lang="en-US" sz="1800" dirty="0">
                <a:solidFill>
                  <a:schemeClr val="accent3">
                    <a:lumMod val="40000"/>
                    <a:lumOff val="60000"/>
                  </a:schemeClr>
                </a:solidFill>
              </a:rPr>
              <a:t>Low power consumption</a:t>
            </a:r>
          </a:p>
          <a:p>
            <a:pPr marL="285750" indent="-285750">
              <a:buFont typeface="Arial" panose="020B0604020202020204" pitchFamily="34" charset="0"/>
              <a:buChar char="•"/>
            </a:pPr>
            <a:r>
              <a:rPr lang="en-US" sz="1800" dirty="0">
                <a:solidFill>
                  <a:schemeClr val="accent3">
                    <a:lumMod val="40000"/>
                    <a:lumOff val="60000"/>
                  </a:schemeClr>
                </a:solidFill>
              </a:rPr>
              <a:t>Low vapor specific volume</a:t>
            </a:r>
          </a:p>
          <a:p>
            <a:pPr marL="285750" indent="-285750">
              <a:buFont typeface="Arial" panose="020B0604020202020204" pitchFamily="34" charset="0"/>
              <a:buChar char="•"/>
            </a:pPr>
            <a:r>
              <a:rPr lang="en-US" sz="1800" dirty="0">
                <a:solidFill>
                  <a:schemeClr val="accent3">
                    <a:lumMod val="40000"/>
                    <a:lumOff val="60000"/>
                  </a:schemeClr>
                </a:solidFill>
              </a:rPr>
              <a:t>Compressor discharge temperature below 260°F</a:t>
            </a:r>
          </a:p>
          <a:p>
            <a:pPr marL="285750" indent="-285750">
              <a:buFont typeface="Arial" panose="020B0604020202020204" pitchFamily="34" charset="0"/>
              <a:buChar char="•"/>
            </a:pPr>
            <a:r>
              <a:rPr lang="en-US" sz="1800" dirty="0">
                <a:solidFill>
                  <a:schemeClr val="accent3">
                    <a:lumMod val="40000"/>
                    <a:lumOff val="60000"/>
                  </a:schemeClr>
                </a:solidFill>
              </a:rPr>
              <a:t>Evaporating pressure above atmospheric pressure</a:t>
            </a:r>
          </a:p>
          <a:p>
            <a:pPr marL="285750" indent="-285750">
              <a:buFont typeface="Arial" panose="020B0604020202020204" pitchFamily="34" charset="0"/>
              <a:buChar char="•"/>
            </a:pPr>
            <a:r>
              <a:rPr lang="en-US" sz="1800" dirty="0">
                <a:solidFill>
                  <a:schemeClr val="accent3">
                    <a:lumMod val="40000"/>
                    <a:lumOff val="60000"/>
                  </a:schemeClr>
                </a:solidFill>
              </a:rPr>
              <a:t>Condensing pressure below the critical pressure</a:t>
            </a:r>
          </a:p>
        </p:txBody>
      </p:sp>
    </p:spTree>
    <p:extLst>
      <p:ext uri="{BB962C8B-B14F-4D97-AF65-F5344CB8AC3E}">
        <p14:creationId xmlns:p14="http://schemas.microsoft.com/office/powerpoint/2010/main" val="235995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500"/>
                                        <p:tgtEl>
                                          <p:spTgt spid="11">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fade">
                                      <p:cBhvr>
                                        <p:cTn id="13" dur="500"/>
                                        <p:tgtEl>
                                          <p:spTgt spid="11">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animEffect transition="in" filter="fade">
                                      <p:cBhvr>
                                        <p:cTn id="16" dur="500"/>
                                        <p:tgtEl>
                                          <p:spTgt spid="11">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animEffect transition="in" filter="fade">
                                      <p:cBhvr>
                                        <p:cTn id="19" dur="500"/>
                                        <p:tgtEl>
                                          <p:spTgt spid="11">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xEl>
                                              <p:pRg st="4" end="4"/>
                                            </p:txEl>
                                          </p:spTgt>
                                        </p:tgtEl>
                                        <p:attrNameLst>
                                          <p:attrName>style.visibility</p:attrName>
                                        </p:attrNameLst>
                                      </p:cBhvr>
                                      <p:to>
                                        <p:strVal val="visible"/>
                                      </p:to>
                                    </p:set>
                                    <p:animEffect transition="in" filter="fade">
                                      <p:cBhvr>
                                        <p:cTn id="22" dur="500"/>
                                        <p:tgtEl>
                                          <p:spTgt spid="11">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xEl>
                                              <p:pRg st="5" end="5"/>
                                            </p:txEl>
                                          </p:spTgt>
                                        </p:tgtEl>
                                        <p:attrNameLst>
                                          <p:attrName>style.visibility</p:attrName>
                                        </p:attrNameLst>
                                      </p:cBhvr>
                                      <p:to>
                                        <p:strVal val="visible"/>
                                      </p:to>
                                    </p:set>
                                    <p:animEffect transition="in" filter="fade">
                                      <p:cBhvr>
                                        <p:cTn id="25" dur="500"/>
                                        <p:tgtEl>
                                          <p:spTgt spid="11">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500"/>
                                        <p:tgtEl>
                                          <p:spTgt spid="11">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xEl>
                                              <p:pRg st="7" end="7"/>
                                            </p:txEl>
                                          </p:spTgt>
                                        </p:tgtEl>
                                        <p:attrNameLst>
                                          <p:attrName>style.visibility</p:attrName>
                                        </p:attrNameLst>
                                      </p:cBhvr>
                                      <p:to>
                                        <p:strVal val="visible"/>
                                      </p:to>
                                    </p:set>
                                    <p:animEffect transition="in" filter="fade">
                                      <p:cBhvr>
                                        <p:cTn id="31" dur="500"/>
                                        <p:tgtEl>
                                          <p:spTgt spid="11">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xEl>
                                              <p:pRg st="8" end="8"/>
                                            </p:txEl>
                                          </p:spTgt>
                                        </p:tgtEl>
                                        <p:attrNameLst>
                                          <p:attrName>style.visibility</p:attrName>
                                        </p:attrNameLst>
                                      </p:cBhvr>
                                      <p:to>
                                        <p:strVal val="visible"/>
                                      </p:to>
                                    </p:set>
                                    <p:animEffect transition="in" filter="fade">
                                      <p:cBhvr>
                                        <p:cTn id="34" dur="500"/>
                                        <p:tgtEl>
                                          <p:spTgt spid="11">
                                            <p:txEl>
                                              <p:pRg st="8" end="8"/>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xEl>
                                              <p:pRg st="9" end="9"/>
                                            </p:txEl>
                                          </p:spTgt>
                                        </p:tgtEl>
                                        <p:attrNameLst>
                                          <p:attrName>style.visibility</p:attrName>
                                        </p:attrNameLst>
                                      </p:cBhvr>
                                      <p:to>
                                        <p:strVal val="visible"/>
                                      </p:to>
                                    </p:set>
                                    <p:animEffect transition="in" filter="fade">
                                      <p:cBhvr>
                                        <p:cTn id="37" dur="500"/>
                                        <p:tgtEl>
                                          <p:spTgt spid="11">
                                            <p:txEl>
                                              <p:pRg st="9" end="9"/>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xEl>
                                              <p:pRg st="10" end="10"/>
                                            </p:txEl>
                                          </p:spTgt>
                                        </p:tgtEl>
                                        <p:attrNameLst>
                                          <p:attrName>style.visibility</p:attrName>
                                        </p:attrNameLst>
                                      </p:cBhvr>
                                      <p:to>
                                        <p:strVal val="visible"/>
                                      </p:to>
                                    </p:set>
                                    <p:animEffect transition="in" filter="fade">
                                      <p:cBhvr>
                                        <p:cTn id="40" dur="500"/>
                                        <p:tgtEl>
                                          <p:spTgt spid="1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uiExpand="1"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Sellers\Documents\Technical Pictures\CTAC\Chiller\DSCF3589 - End 11-29-06 - copi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5649071"/>
            <a:ext cx="8229600" cy="1143000"/>
          </a:xfrm>
        </p:spPr>
        <p:txBody>
          <a:bodyPr/>
          <a:lstStyle/>
          <a:p>
            <a:r>
              <a:rPr lang="en-US" dirty="0"/>
              <a:t>Same Cycle, Larger, Centrifugal vs. Screw Compressor, Water vs. Air Cooled</a:t>
            </a:r>
          </a:p>
        </p:txBody>
      </p:sp>
    </p:spTree>
    <p:extLst>
      <p:ext uri="{BB962C8B-B14F-4D97-AF65-F5344CB8AC3E}">
        <p14:creationId xmlns:p14="http://schemas.microsoft.com/office/powerpoint/2010/main" val="3773114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8" name="Straight Connector 257"/>
          <p:cNvCxnSpPr/>
          <p:nvPr/>
        </p:nvCxnSpPr>
        <p:spPr>
          <a:xfrm flipH="1">
            <a:off x="5248485" y="372887"/>
            <a:ext cx="30922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V="1">
            <a:off x="8340779" y="372887"/>
            <a:ext cx="0" cy="84059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88" name="Rectangle 287"/>
          <p:cNvSpPr/>
          <p:nvPr/>
        </p:nvSpPr>
        <p:spPr>
          <a:xfrm>
            <a:off x="5765760" y="76200"/>
            <a:ext cx="3225841" cy="4226719"/>
          </a:xfrm>
          <a:prstGeom prst="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3" name="Straight Connector 242"/>
          <p:cNvCxnSpPr/>
          <p:nvPr/>
        </p:nvCxnSpPr>
        <p:spPr>
          <a:xfrm flipH="1">
            <a:off x="5486401" y="2099328"/>
            <a:ext cx="1016793"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H="1">
            <a:off x="2208226" y="2667000"/>
            <a:ext cx="2973374"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V="1">
            <a:off x="2971398" y="2876718"/>
            <a:ext cx="0" cy="426865"/>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5" name="Rectangle 404"/>
          <p:cNvSpPr/>
          <p:nvPr/>
        </p:nvSpPr>
        <p:spPr>
          <a:xfrm>
            <a:off x="2590800" y="3284068"/>
            <a:ext cx="754855" cy="392605"/>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2" name="Straight Connector 391"/>
          <p:cNvCxnSpPr/>
          <p:nvPr/>
        </p:nvCxnSpPr>
        <p:spPr>
          <a:xfrm flipV="1">
            <a:off x="2207822" y="2674808"/>
            <a:ext cx="0" cy="598143"/>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1830796" y="3284072"/>
            <a:ext cx="754855" cy="258952"/>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2" name="Group 191"/>
          <p:cNvGrpSpPr>
            <a:grpSpLocks noChangeAspect="1"/>
          </p:cNvGrpSpPr>
          <p:nvPr/>
        </p:nvGrpSpPr>
        <p:grpSpPr>
          <a:xfrm>
            <a:off x="7654126" y="1236154"/>
            <a:ext cx="834962" cy="914400"/>
            <a:chOff x="2759405" y="2981392"/>
            <a:chExt cx="1857991" cy="2034760"/>
          </a:xfrm>
        </p:grpSpPr>
        <p:sp>
          <p:nvSpPr>
            <p:cNvPr id="196" name="Freeform 195"/>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000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197" name="Oval 196"/>
            <p:cNvSpPr>
              <a:spLocks noChangeAspect="1"/>
            </p:cNvSpPr>
            <p:nvPr/>
          </p:nvSpPr>
          <p:spPr bwMode="auto">
            <a:xfrm rot="5400000" flipH="1">
              <a:off x="2759424" y="3268187"/>
              <a:ext cx="1747946" cy="1747983"/>
            </a:xfrm>
            <a:prstGeom prst="ellipse">
              <a:avLst/>
            </a:prstGeom>
            <a:solidFill>
              <a:srgbClr val="FF0000"/>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98" name="Rectangle 197"/>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199" name="Group 198"/>
            <p:cNvGrpSpPr/>
            <p:nvPr/>
          </p:nvGrpSpPr>
          <p:grpSpPr>
            <a:xfrm>
              <a:off x="2873429" y="3327560"/>
              <a:ext cx="1430100" cy="1430100"/>
              <a:chOff x="2857281" y="3476040"/>
              <a:chExt cx="1430100" cy="1430100"/>
            </a:xfrm>
          </p:grpSpPr>
          <p:sp>
            <p:nvSpPr>
              <p:cNvPr id="203" name="Oval 202"/>
              <p:cNvSpPr>
                <a:spLocks noChangeAspect="1"/>
              </p:cNvSpPr>
              <p:nvPr/>
            </p:nvSpPr>
            <p:spPr bwMode="auto">
              <a:xfrm rot="5400000" flipH="1">
                <a:off x="2857281" y="3476040"/>
                <a:ext cx="1430100" cy="1430100"/>
              </a:xfrm>
              <a:prstGeom prst="ellipse">
                <a:avLst/>
              </a:prstGeom>
              <a:gradFill flip="none" rotWithShape="1">
                <a:gsLst>
                  <a:gs pos="40000">
                    <a:srgbClr val="FFA100"/>
                  </a:gs>
                  <a:gs pos="60000">
                    <a:srgbClr val="FF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204" name="Oval 203"/>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205" name="Group 47"/>
              <p:cNvGrpSpPr/>
              <p:nvPr/>
            </p:nvGrpSpPr>
            <p:grpSpPr>
              <a:xfrm rot="5400000" flipH="1">
                <a:off x="3451291" y="4019158"/>
                <a:ext cx="870227" cy="630634"/>
                <a:chOff x="6588124" y="776289"/>
                <a:chExt cx="1112837" cy="806448"/>
              </a:xfrm>
              <a:noFill/>
            </p:grpSpPr>
            <p:sp>
              <p:nvSpPr>
                <p:cNvPr id="214" name="Freeform 213"/>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15" name="Freeform 214"/>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16" name="Freeform 215"/>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206" name="Group 48"/>
              <p:cNvGrpSpPr/>
              <p:nvPr/>
            </p:nvGrpSpPr>
            <p:grpSpPr>
              <a:xfrm rot="16200000" flipH="1">
                <a:off x="2825621" y="3728668"/>
                <a:ext cx="870227" cy="630634"/>
                <a:chOff x="6588124" y="776289"/>
                <a:chExt cx="1112837" cy="806448"/>
              </a:xfrm>
              <a:noFill/>
            </p:grpSpPr>
            <p:sp>
              <p:nvSpPr>
                <p:cNvPr id="211" name="Freeform 21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12" name="Freeform 21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13" name="Freeform 212"/>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207" name="Freeform 206"/>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8" name="Freeform 207"/>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9" name="Freeform 208"/>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10" name="Freeform 209"/>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200" name="Freeform 199"/>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0000"/>
            </a:solidFill>
            <a:ln w="60325"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1" name="Straight Connector 200"/>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202" name="Straight Connector 201"/>
            <p:cNvCxnSpPr>
              <a:stCxn id="197"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cxnSp>
        <p:nvCxnSpPr>
          <p:cNvPr id="195" name="Straight Connector 194"/>
          <p:cNvCxnSpPr/>
          <p:nvPr/>
        </p:nvCxnSpPr>
        <p:spPr>
          <a:xfrm flipV="1">
            <a:off x="8340779" y="381000"/>
            <a:ext cx="0" cy="901408"/>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2" name="Group 161"/>
          <p:cNvGrpSpPr/>
          <p:nvPr/>
        </p:nvGrpSpPr>
        <p:grpSpPr>
          <a:xfrm>
            <a:off x="7345816" y="1684742"/>
            <a:ext cx="834962" cy="1439992"/>
            <a:chOff x="5257800" y="2674808"/>
            <a:chExt cx="834962" cy="1439992"/>
          </a:xfrm>
        </p:grpSpPr>
        <p:grpSp>
          <p:nvGrpSpPr>
            <p:cNvPr id="163" name="Group 162"/>
            <p:cNvGrpSpPr>
              <a:grpSpLocks noChangeAspect="1"/>
            </p:cNvGrpSpPr>
            <p:nvPr/>
          </p:nvGrpSpPr>
          <p:grpSpPr>
            <a:xfrm>
              <a:off x="5257800" y="3200400"/>
              <a:ext cx="834962" cy="914400"/>
              <a:chOff x="2759405" y="2981392"/>
              <a:chExt cx="1857991" cy="2034760"/>
            </a:xfrm>
          </p:grpSpPr>
          <p:sp>
            <p:nvSpPr>
              <p:cNvPr id="167" name="Freeform 166"/>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9933"/>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168" name="Oval 167"/>
              <p:cNvSpPr>
                <a:spLocks noChangeAspect="1"/>
              </p:cNvSpPr>
              <p:nvPr/>
            </p:nvSpPr>
            <p:spPr bwMode="auto">
              <a:xfrm rot="5400000" flipH="1">
                <a:off x="2759424" y="3268187"/>
                <a:ext cx="1747946" cy="1747983"/>
              </a:xfrm>
              <a:prstGeom prst="ellipse">
                <a:avLst/>
              </a:prstGeom>
              <a:solidFill>
                <a:srgbClr val="FF9933"/>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69" name="Rectangle 168"/>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170" name="Group 169"/>
              <p:cNvGrpSpPr/>
              <p:nvPr/>
            </p:nvGrpSpPr>
            <p:grpSpPr>
              <a:xfrm>
                <a:off x="2873429" y="3327560"/>
                <a:ext cx="1430100" cy="1430100"/>
                <a:chOff x="2857281" y="3476040"/>
                <a:chExt cx="1430100" cy="1430100"/>
              </a:xfrm>
            </p:grpSpPr>
            <p:sp>
              <p:nvSpPr>
                <p:cNvPr id="174" name="Oval 173"/>
                <p:cNvSpPr>
                  <a:spLocks noChangeAspect="1"/>
                </p:cNvSpPr>
                <p:nvPr/>
              </p:nvSpPr>
              <p:spPr bwMode="auto">
                <a:xfrm rot="5400000" flipH="1">
                  <a:off x="2857281" y="3476040"/>
                  <a:ext cx="1430100" cy="1430100"/>
                </a:xfrm>
                <a:prstGeom prst="ellipse">
                  <a:avLst/>
                </a:prstGeom>
                <a:gradFill flip="none" rotWithShape="1">
                  <a:gsLst>
                    <a:gs pos="40000">
                      <a:srgbClr val="FFCC00"/>
                    </a:gs>
                    <a:gs pos="60000">
                      <a:srgbClr val="FFA1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75" name="Oval 174"/>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76" name="Group 47"/>
                <p:cNvGrpSpPr/>
                <p:nvPr/>
              </p:nvGrpSpPr>
              <p:grpSpPr>
                <a:xfrm rot="5400000" flipH="1">
                  <a:off x="3451291" y="4019158"/>
                  <a:ext cx="870227" cy="630634"/>
                  <a:chOff x="6588124" y="776289"/>
                  <a:chExt cx="1112837" cy="806448"/>
                </a:xfrm>
                <a:noFill/>
              </p:grpSpPr>
              <p:sp>
                <p:nvSpPr>
                  <p:cNvPr id="185" name="Freeform 18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6" name="Freeform 18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7" name="Freeform 18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7" name="Group 48"/>
                <p:cNvGrpSpPr/>
                <p:nvPr/>
              </p:nvGrpSpPr>
              <p:grpSpPr>
                <a:xfrm rot="16200000" flipH="1">
                  <a:off x="2825621" y="3728668"/>
                  <a:ext cx="870227" cy="630634"/>
                  <a:chOff x="6588124" y="776289"/>
                  <a:chExt cx="1112837" cy="806448"/>
                </a:xfrm>
                <a:noFill/>
              </p:grpSpPr>
              <p:sp>
                <p:nvSpPr>
                  <p:cNvPr id="182" name="Freeform 18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3" name="Freeform 18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4" name="Freeform 18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178" name="Freeform 177"/>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79" name="Freeform 178"/>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0" name="Freeform 179"/>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1" name="Freeform 180"/>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171" name="Freeform 170"/>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9933"/>
              </a:solidFill>
              <a:ln w="60325" cap="rnd">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73" name="Straight Connector 172"/>
              <p:cNvCxnSpPr>
                <a:stCxn id="168"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164" name="Group 163"/>
            <p:cNvGrpSpPr/>
            <p:nvPr/>
          </p:nvGrpSpPr>
          <p:grpSpPr>
            <a:xfrm>
              <a:off x="5944453" y="2674808"/>
              <a:ext cx="0" cy="571846"/>
              <a:chOff x="5944453" y="2674808"/>
              <a:chExt cx="0" cy="571846"/>
            </a:xfrm>
          </p:grpSpPr>
          <p:cxnSp>
            <p:nvCxnSpPr>
              <p:cNvPr id="165" name="Straight Connector 164"/>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5944453" y="2698014"/>
                <a:ext cx="0" cy="548640"/>
              </a:xfrm>
              <a:prstGeom prst="line">
                <a:avLst/>
              </a:prstGeom>
              <a:ln w="171450" cap="rnd">
                <a:solidFill>
                  <a:srgbClr val="FF9933"/>
                </a:solidFill>
              </a:ln>
            </p:spPr>
            <p:style>
              <a:lnRef idx="1">
                <a:schemeClr val="accent1"/>
              </a:lnRef>
              <a:fillRef idx="0">
                <a:schemeClr val="accent1"/>
              </a:fillRef>
              <a:effectRef idx="0">
                <a:schemeClr val="accent1"/>
              </a:effectRef>
              <a:fontRef idx="minor">
                <a:schemeClr val="tx1"/>
              </a:fontRef>
            </p:style>
          </p:cxnSp>
        </p:grpSp>
      </p:grpSp>
      <p:grpSp>
        <p:nvGrpSpPr>
          <p:cNvPr id="161" name="Group 160"/>
          <p:cNvGrpSpPr/>
          <p:nvPr/>
        </p:nvGrpSpPr>
        <p:grpSpPr>
          <a:xfrm>
            <a:off x="7035186" y="2674808"/>
            <a:ext cx="834962" cy="1439992"/>
            <a:chOff x="5257800" y="2674808"/>
            <a:chExt cx="834962" cy="1439992"/>
          </a:xfrm>
        </p:grpSpPr>
        <p:grpSp>
          <p:nvGrpSpPr>
            <p:cNvPr id="39" name="Group 38"/>
            <p:cNvGrpSpPr>
              <a:grpSpLocks noChangeAspect="1"/>
            </p:cNvGrpSpPr>
            <p:nvPr/>
          </p:nvGrpSpPr>
          <p:grpSpPr>
            <a:xfrm>
              <a:off x="5257800" y="3200400"/>
              <a:ext cx="834962" cy="914400"/>
              <a:chOff x="2759405" y="2981392"/>
              <a:chExt cx="1857991" cy="2034760"/>
            </a:xfrm>
          </p:grpSpPr>
          <p:sp>
            <p:nvSpPr>
              <p:cNvPr id="8" name="Freeform 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CC0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9" name="Oval 8"/>
              <p:cNvSpPr>
                <a:spLocks noChangeAspect="1"/>
              </p:cNvSpPr>
              <p:nvPr/>
            </p:nvSpPr>
            <p:spPr bwMode="auto">
              <a:xfrm rot="5400000" flipH="1">
                <a:off x="2759424" y="3268187"/>
                <a:ext cx="1747946" cy="1747983"/>
              </a:xfrm>
              <a:prstGeom prst="ellipse">
                <a:avLst/>
              </a:prstGeom>
              <a:solidFill>
                <a:srgbClr val="FFCC00"/>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2" name="Rectangle 11"/>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38" name="Group 37"/>
              <p:cNvGrpSpPr/>
              <p:nvPr/>
            </p:nvGrpSpPr>
            <p:grpSpPr>
              <a:xfrm>
                <a:off x="2873429" y="3327560"/>
                <a:ext cx="1430100" cy="1430100"/>
                <a:chOff x="2857281" y="3476040"/>
                <a:chExt cx="1430100" cy="1430100"/>
              </a:xfrm>
            </p:grpSpPr>
            <p:sp>
              <p:nvSpPr>
                <p:cNvPr id="13" name="Oval 12"/>
                <p:cNvSpPr>
                  <a:spLocks noChangeAspect="1"/>
                </p:cNvSpPr>
                <p:nvPr/>
              </p:nvSpPr>
              <p:spPr bwMode="auto">
                <a:xfrm rot="5400000" flipH="1">
                  <a:off x="2857281" y="3476040"/>
                  <a:ext cx="1430100" cy="1430100"/>
                </a:xfrm>
                <a:prstGeom prst="ellipse">
                  <a:avLst/>
                </a:prstGeom>
                <a:gradFill flip="none" rotWithShape="1">
                  <a:gsLst>
                    <a:gs pos="20000">
                      <a:srgbClr val="3333FF"/>
                    </a:gs>
                    <a:gs pos="79000">
                      <a:srgbClr val="FFCC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4" name="Oval 13"/>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6" name="Group 47"/>
                <p:cNvGrpSpPr/>
                <p:nvPr/>
              </p:nvGrpSpPr>
              <p:grpSpPr>
                <a:xfrm rot="5400000" flipH="1">
                  <a:off x="3451291" y="4019158"/>
                  <a:ext cx="870227" cy="630634"/>
                  <a:chOff x="6588124" y="776289"/>
                  <a:chExt cx="1112837" cy="806448"/>
                </a:xfrm>
                <a:noFill/>
              </p:grpSpPr>
              <p:sp>
                <p:nvSpPr>
                  <p:cNvPr id="21" name="Freeform 2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2" name="Freeform 2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3" name="Freeform 22"/>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 name="Group 48"/>
                <p:cNvGrpSpPr/>
                <p:nvPr/>
              </p:nvGrpSpPr>
              <p:grpSpPr>
                <a:xfrm rot="16200000" flipH="1">
                  <a:off x="2825621" y="3728668"/>
                  <a:ext cx="870227" cy="630634"/>
                  <a:chOff x="6588124" y="776289"/>
                  <a:chExt cx="1112837" cy="806448"/>
                </a:xfrm>
                <a:noFill/>
              </p:grpSpPr>
              <p:sp>
                <p:nvSpPr>
                  <p:cNvPr id="18" name="Freeform 1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9" name="Freeform 1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 name="Freeform 1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25" name="Freeform 24"/>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6" name="Freeform 25"/>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8" name="Freeform 27"/>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9" name="Freeform 28"/>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35" name="Freeform 34"/>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CC00"/>
              </a:solidFill>
              <a:ln w="60325" cap="rnd">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0" name="Straight Connector 9"/>
              <p:cNvCxnSpPr>
                <a:stCxn id="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24" name="Group 23"/>
            <p:cNvGrpSpPr/>
            <p:nvPr/>
          </p:nvGrpSpPr>
          <p:grpSpPr>
            <a:xfrm>
              <a:off x="5944453" y="2674808"/>
              <a:ext cx="0" cy="571846"/>
              <a:chOff x="5944453" y="2674808"/>
              <a:chExt cx="0" cy="571846"/>
            </a:xfrm>
          </p:grpSpPr>
          <p:cxnSp>
            <p:nvCxnSpPr>
              <p:cNvPr id="160" name="Straight Connector 159"/>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944453" y="2698014"/>
                <a:ext cx="0" cy="548640"/>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grpSp>
      </p:grpSp>
      <p:cxnSp>
        <p:nvCxnSpPr>
          <p:cNvPr id="362" name="Straight Connector 361"/>
          <p:cNvCxnSpPr/>
          <p:nvPr/>
        </p:nvCxnSpPr>
        <p:spPr>
          <a:xfrm flipH="1">
            <a:off x="6303986" y="3677300"/>
            <a:ext cx="1105448"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6303987" y="3695803"/>
            <a:ext cx="0" cy="849964"/>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3175209" y="6249823"/>
            <a:ext cx="1259516"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3164664" y="4513537"/>
            <a:ext cx="0" cy="1734863"/>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rot="5400000" flipH="1">
            <a:off x="2898209" y="4302919"/>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rot="5400000" flipH="1">
            <a:off x="2517209" y="4280615"/>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33" name="Rectangle 332"/>
          <p:cNvSpPr/>
          <p:nvPr/>
        </p:nvSpPr>
        <p:spPr>
          <a:xfrm>
            <a:off x="2597945" y="3284069"/>
            <a:ext cx="754855" cy="471075"/>
          </a:xfrm>
          <a:prstGeom prst="rect">
            <a:avLst/>
          </a:prstGeom>
          <a:gradFill>
            <a:gsLst>
              <a:gs pos="13000">
                <a:srgbClr val="66FFFF"/>
              </a:gs>
              <a:gs pos="100000">
                <a:srgbClr val="66FFFF">
                  <a:alpha val="25000"/>
                </a:srgb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3" name="Straight Connector 322"/>
          <p:cNvCxnSpPr/>
          <p:nvPr/>
        </p:nvCxnSpPr>
        <p:spPr>
          <a:xfrm flipH="1">
            <a:off x="2364198" y="4547606"/>
            <a:ext cx="4137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rot="5400000" flipH="1">
            <a:off x="2097496"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7" name="Rectangle 316"/>
          <p:cNvSpPr/>
          <p:nvPr/>
        </p:nvSpPr>
        <p:spPr>
          <a:xfrm>
            <a:off x="1830796" y="3284072"/>
            <a:ext cx="754855" cy="258952"/>
          </a:xfrm>
          <a:prstGeom prst="rect">
            <a:avLst/>
          </a:prstGeom>
          <a:gradFill>
            <a:gsLst>
              <a:gs pos="13000">
                <a:srgbClr val="99FFCC"/>
              </a:gs>
              <a:gs pos="100000">
                <a:srgbClr val="99FFCC">
                  <a:alpha val="25000"/>
                </a:srgbClr>
              </a:gs>
            </a:gsLst>
            <a:lin ang="16200000" scaled="0"/>
          </a:gradFill>
          <a:ln w="63500">
            <a:solidFill>
              <a:srgbClr val="99FFC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 name="Straight Connector 306"/>
          <p:cNvCxnSpPr/>
          <p:nvPr/>
        </p:nvCxnSpPr>
        <p:spPr>
          <a:xfrm rot="5400000" flipH="1">
            <a:off x="1719284"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895600" y="381000"/>
            <a:ext cx="0" cy="73740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50" name="Title 249"/>
          <p:cNvSpPr>
            <a:spLocks noGrp="1"/>
          </p:cNvSpPr>
          <p:nvPr>
            <p:ph type="title"/>
          </p:nvPr>
        </p:nvSpPr>
        <p:spPr>
          <a:xfrm>
            <a:off x="4572000" y="5835624"/>
            <a:ext cx="4419601" cy="938400"/>
          </a:xfrm>
        </p:spPr>
        <p:txBody>
          <a:bodyPr>
            <a:normAutofit/>
          </a:bodyPr>
          <a:lstStyle/>
          <a:p>
            <a:pPr algn="r"/>
            <a:r>
              <a:rPr lang="en-US" sz="2400" dirty="0"/>
              <a:t>A Typical Water Cooled Vapor Compression Cycle Chiller</a:t>
            </a:r>
          </a:p>
        </p:txBody>
      </p:sp>
      <p:cxnSp>
        <p:nvCxnSpPr>
          <p:cNvPr id="69" name="Straight Connector 68"/>
          <p:cNvCxnSpPr/>
          <p:nvPr/>
        </p:nvCxnSpPr>
        <p:spPr>
          <a:xfrm>
            <a:off x="1449796" y="2436154"/>
            <a:ext cx="0" cy="210641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434725" y="5791836"/>
            <a:ext cx="0" cy="46048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3" name="Oval 112"/>
          <p:cNvSpPr/>
          <p:nvPr/>
        </p:nvSpPr>
        <p:spPr>
          <a:xfrm>
            <a:off x="3915715" y="4832607"/>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4296105" y="4542565"/>
            <a:ext cx="2309147" cy="1280160"/>
          </a:xfrm>
          <a:prstGeom prst="rect">
            <a:avLst/>
          </a:prstGeom>
          <a:gradFill flip="none" rotWithShape="1">
            <a:gsLst>
              <a:gs pos="15000">
                <a:srgbClr val="3333FF"/>
              </a:gs>
              <a:gs pos="75000">
                <a:srgbClr val="66FFF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Arc 114"/>
          <p:cNvSpPr>
            <a:spLocks noChangeAspect="1"/>
          </p:cNvSpPr>
          <p:nvPr/>
        </p:nvSpPr>
        <p:spPr>
          <a:xfrm rot="16200000">
            <a:off x="3782352" y="4543597"/>
            <a:ext cx="1035785" cy="1227003"/>
          </a:xfrm>
          <a:prstGeom prst="arc">
            <a:avLst>
              <a:gd name="adj1" fmla="val 10800000"/>
              <a:gd name="adj2" fmla="val 0"/>
            </a:avLst>
          </a:prstGeom>
          <a:gradFill flip="none" rotWithShape="1">
            <a:gsLst>
              <a:gs pos="15000">
                <a:srgbClr val="3333FF"/>
              </a:gs>
              <a:gs pos="75000">
                <a:srgbClr val="66FFFF"/>
              </a:gs>
            </a:gsLst>
            <a:lin ang="10800000" scaled="1"/>
            <a:tileRect/>
          </a:gradFill>
          <a:ln w="254000" cap="rnd">
            <a:gradFill flip="none" rotWithShape="1">
              <a:gsLst>
                <a:gs pos="15000">
                  <a:srgbClr val="3333FF"/>
                </a:gs>
                <a:gs pos="75000">
                  <a:srgbClr val="66FFFF"/>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Arc 75"/>
          <p:cNvSpPr>
            <a:spLocks noChangeAspect="1"/>
          </p:cNvSpPr>
          <p:nvPr/>
        </p:nvSpPr>
        <p:spPr>
          <a:xfrm rot="10800000">
            <a:off x="4165286" y="5034862"/>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Arc 76"/>
          <p:cNvSpPr>
            <a:spLocks noChangeAspect="1"/>
          </p:cNvSpPr>
          <p:nvPr/>
        </p:nvSpPr>
        <p:spPr>
          <a:xfrm rot="10800000">
            <a:off x="4165286" y="5034862"/>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Arc 77"/>
          <p:cNvSpPr>
            <a:spLocks noChangeAspect="1"/>
          </p:cNvSpPr>
          <p:nvPr/>
        </p:nvSpPr>
        <p:spPr>
          <a:xfrm rot="16200000">
            <a:off x="3913597" y="4742973"/>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Rectangle 78"/>
          <p:cNvSpPr/>
          <p:nvPr/>
        </p:nvSpPr>
        <p:spPr>
          <a:xfrm>
            <a:off x="6612236" y="4542565"/>
            <a:ext cx="444928" cy="637051"/>
          </a:xfrm>
          <a:prstGeom prst="rect">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6612236" y="5183688"/>
            <a:ext cx="444928" cy="637051"/>
          </a:xfrm>
          <a:prstGeom prst="rect">
            <a:avLst/>
          </a:prstGeom>
          <a:solidFill>
            <a:srgbClr val="008FFF"/>
          </a:solidFill>
          <a:ln>
            <a:solidFill>
              <a:srgbClr val="008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p:cNvCxnSpPr/>
          <p:nvPr/>
        </p:nvCxnSpPr>
        <p:spPr>
          <a:xfrm>
            <a:off x="4297911" y="4542565"/>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4288508" y="58227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flipV="1">
            <a:off x="6628723" y="5663776"/>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6628723" y="5417052"/>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6621639" y="4545175"/>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6628723" y="5083690"/>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6628723" y="4848129"/>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629901" y="5180658"/>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89" name="Arc 88"/>
          <p:cNvSpPr>
            <a:spLocks noChangeAspect="1"/>
          </p:cNvSpPr>
          <p:nvPr/>
        </p:nvSpPr>
        <p:spPr>
          <a:xfrm rot="16200000">
            <a:off x="3648429" y="4476581"/>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0" name="Straight Connector 89"/>
          <p:cNvCxnSpPr/>
          <p:nvPr/>
        </p:nvCxnSpPr>
        <p:spPr>
          <a:xfrm>
            <a:off x="7058270" y="4542769"/>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4397014" y="5586718"/>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endCxn id="95" idx="0"/>
          </p:cNvCxnSpPr>
          <p:nvPr/>
        </p:nvCxnSpPr>
        <p:spPr>
          <a:xfrm flipH="1">
            <a:off x="4320700" y="5586718"/>
            <a:ext cx="2363160" cy="0"/>
          </a:xfrm>
          <a:prstGeom prst="line">
            <a:avLst/>
          </a:prstGeom>
          <a:ln w="127000" cap="rnd">
            <a:gradFill flip="none" rotWithShape="1">
              <a:gsLst>
                <a:gs pos="0">
                  <a:srgbClr val="3333FF"/>
                </a:gs>
                <a:gs pos="100000">
                  <a:srgbClr val="008FFF"/>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397014" y="4772513"/>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4350141" y="4772513"/>
            <a:ext cx="2350113"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95" name="Arc 94"/>
          <p:cNvSpPr>
            <a:spLocks noChangeAspect="1"/>
          </p:cNvSpPr>
          <p:nvPr/>
        </p:nvSpPr>
        <p:spPr>
          <a:xfrm rot="16200000">
            <a:off x="3913597" y="4742973"/>
            <a:ext cx="814204" cy="873285"/>
          </a:xfrm>
          <a:prstGeom prst="arc">
            <a:avLst>
              <a:gd name="adj1" fmla="val 10800000"/>
              <a:gd name="adj2" fmla="val 0"/>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7" name="Straight Connector 96"/>
          <p:cNvCxnSpPr/>
          <p:nvPr/>
        </p:nvCxnSpPr>
        <p:spPr>
          <a:xfrm flipH="1">
            <a:off x="4405096" y="503476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4310995" y="5034766"/>
            <a:ext cx="2331720"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405096" y="533690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4310995" y="5336908"/>
            <a:ext cx="2331720" cy="0"/>
          </a:xfrm>
          <a:prstGeom prst="line">
            <a:avLst/>
          </a:prstGeom>
          <a:ln w="127000" cap="rnd">
            <a:gradFill flip="none" rotWithShape="1">
              <a:gsLst>
                <a:gs pos="0">
                  <a:srgbClr val="008FFF"/>
                </a:gs>
                <a:gs pos="100000">
                  <a:srgbClr val="008FFF"/>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101" name="Arc 100"/>
          <p:cNvSpPr>
            <a:spLocks noChangeAspect="1"/>
          </p:cNvSpPr>
          <p:nvPr/>
        </p:nvSpPr>
        <p:spPr>
          <a:xfrm rot="10800000">
            <a:off x="4169902" y="5034862"/>
            <a:ext cx="282188" cy="302143"/>
          </a:xfrm>
          <a:prstGeom prst="arc">
            <a:avLst>
              <a:gd name="adj1" fmla="val 16200000"/>
              <a:gd name="adj2" fmla="val 5442982"/>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2" name="Group 101"/>
          <p:cNvGrpSpPr/>
          <p:nvPr/>
        </p:nvGrpSpPr>
        <p:grpSpPr>
          <a:xfrm rot="5400000">
            <a:off x="7162799" y="5356028"/>
            <a:ext cx="2" cy="457200"/>
            <a:chOff x="1031439" y="3825049"/>
            <a:chExt cx="2" cy="457200"/>
          </a:xfrm>
        </p:grpSpPr>
        <p:cxnSp>
          <p:nvCxnSpPr>
            <p:cNvPr id="109" name="Straight Connector 108"/>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1031441" y="3825049"/>
              <a:ext cx="0" cy="457200"/>
            </a:xfrm>
            <a:prstGeom prst="line">
              <a:avLst/>
            </a:prstGeom>
            <a:ln w="254000">
              <a:solidFill>
                <a:srgbClr val="008FFF"/>
              </a:solidFill>
            </a:ln>
          </p:spPr>
          <p:style>
            <a:lnRef idx="1">
              <a:schemeClr val="accent1"/>
            </a:lnRef>
            <a:fillRef idx="0">
              <a:schemeClr val="accent1"/>
            </a:fillRef>
            <a:effectRef idx="0">
              <a:schemeClr val="accent1"/>
            </a:effectRef>
            <a:fontRef idx="minor">
              <a:schemeClr val="tx1"/>
            </a:fontRef>
          </p:style>
        </p:cxnSp>
      </p:grpSp>
      <p:grpSp>
        <p:nvGrpSpPr>
          <p:cNvPr id="103" name="Group 102"/>
          <p:cNvGrpSpPr/>
          <p:nvPr/>
        </p:nvGrpSpPr>
        <p:grpSpPr>
          <a:xfrm rot="5400000">
            <a:off x="7162608" y="4543912"/>
            <a:ext cx="2" cy="457200"/>
            <a:chOff x="1031439" y="3825049"/>
            <a:chExt cx="2" cy="457200"/>
          </a:xfrm>
        </p:grpSpPr>
        <p:cxnSp>
          <p:nvCxnSpPr>
            <p:cNvPr id="107" name="Straight Connector 106"/>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1031441" y="3825049"/>
              <a:ext cx="0" cy="457200"/>
            </a:xfrm>
            <a:prstGeom prst="line">
              <a:avLst/>
            </a:prstGeom>
            <a:ln w="254000">
              <a:solidFill>
                <a:srgbClr val="99D2FF"/>
              </a:solidFill>
            </a:ln>
          </p:spPr>
          <p:style>
            <a:lnRef idx="1">
              <a:schemeClr val="accent1"/>
            </a:lnRef>
            <a:fillRef idx="0">
              <a:schemeClr val="accent1"/>
            </a:fillRef>
            <a:effectRef idx="0">
              <a:schemeClr val="accent1"/>
            </a:effectRef>
            <a:fontRef idx="minor">
              <a:schemeClr val="tx1"/>
            </a:fontRef>
          </p:style>
        </p:cxnSp>
      </p:grpSp>
      <p:cxnSp>
        <p:nvCxnSpPr>
          <p:cNvPr id="106" name="Straight Connector 105"/>
          <p:cNvCxnSpPr/>
          <p:nvPr/>
        </p:nvCxnSpPr>
        <p:spPr>
          <a:xfrm flipV="1">
            <a:off x="6303987" y="3676673"/>
            <a:ext cx="0" cy="869096"/>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flipH="1">
            <a:off x="5248485" y="372887"/>
            <a:ext cx="3092294" cy="0"/>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flipH="1">
            <a:off x="2920385" y="372887"/>
            <a:ext cx="233302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flipH="1">
            <a:off x="2920385" y="372887"/>
            <a:ext cx="2485360" cy="0"/>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152400" y="1115203"/>
            <a:ext cx="3808956" cy="1280160"/>
            <a:chOff x="762000" y="1115203"/>
            <a:chExt cx="3808956" cy="1280160"/>
          </a:xfrm>
        </p:grpSpPr>
        <p:grpSp>
          <p:nvGrpSpPr>
            <p:cNvPr id="30" name="Group 29"/>
            <p:cNvGrpSpPr/>
            <p:nvPr/>
          </p:nvGrpSpPr>
          <p:grpSpPr>
            <a:xfrm>
              <a:off x="866299" y="1115203"/>
              <a:ext cx="2918509" cy="1280160"/>
              <a:chOff x="4307423" y="1202014"/>
              <a:chExt cx="2918509" cy="1280160"/>
            </a:xfrm>
          </p:grpSpPr>
          <p:sp>
            <p:nvSpPr>
              <p:cNvPr id="71" name="Oval 70"/>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4916785" y="1202014"/>
                <a:ext cx="2309147" cy="1280160"/>
              </a:xfrm>
              <a:prstGeom prst="rect">
                <a:avLst/>
              </a:prstGeom>
              <a:gradFill flip="none" rotWithShape="1">
                <a:gsLst>
                  <a:gs pos="0">
                    <a:srgbClr val="FF0000"/>
                  </a:gs>
                  <a:gs pos="75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Arc 72"/>
              <p:cNvSpPr>
                <a:spLocks noChangeAspect="1"/>
              </p:cNvSpPr>
              <p:nvPr/>
            </p:nvSpPr>
            <p:spPr>
              <a:xfrm rot="16200000">
                <a:off x="4403032" y="1203046"/>
                <a:ext cx="1035785" cy="1227003"/>
              </a:xfrm>
              <a:prstGeom prst="arc">
                <a:avLst>
                  <a:gd name="adj1" fmla="val 10800000"/>
                  <a:gd name="adj2" fmla="val 0"/>
                </a:avLst>
              </a:prstGeom>
              <a:gradFill flip="none" rotWithShape="1">
                <a:gsLst>
                  <a:gs pos="0">
                    <a:srgbClr val="FF0000"/>
                  </a:gs>
                  <a:gs pos="75000">
                    <a:srgbClr val="FFCC00"/>
                  </a:gs>
                </a:gsLst>
                <a:lin ang="10800000" scaled="1"/>
                <a:tileRect/>
              </a:gradFill>
              <a:ln w="254000" cap="rnd">
                <a:gradFill flip="none" rotWithShape="1">
                  <a:gsLst>
                    <a:gs pos="0">
                      <a:srgbClr val="FF0000"/>
                    </a:gs>
                    <a:gs pos="75000">
                      <a:srgbClr val="FFCC00"/>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Arc 30"/>
            <p:cNvSpPr>
              <a:spLocks noChangeAspect="1"/>
            </p:cNvSpPr>
            <p:nvPr/>
          </p:nvSpPr>
          <p:spPr>
            <a:xfrm rot="10800000">
              <a:off x="1344841" y="1607500"/>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p:cNvSpPr>
              <a:spLocks noChangeAspect="1"/>
            </p:cNvSpPr>
            <p:nvPr/>
          </p:nvSpPr>
          <p:spPr>
            <a:xfrm rot="10800000">
              <a:off x="1344841" y="1607500"/>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a:spLocks noChangeAspect="1"/>
            </p:cNvSpPr>
            <p:nvPr/>
          </p:nvSpPr>
          <p:spPr>
            <a:xfrm rot="16200000">
              <a:off x="1093152" y="131561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ectangle 33"/>
            <p:cNvSpPr/>
            <p:nvPr/>
          </p:nvSpPr>
          <p:spPr>
            <a:xfrm>
              <a:off x="3791792" y="1115203"/>
              <a:ext cx="444928" cy="637051"/>
            </a:xfrm>
            <a:prstGeom prst="rect">
              <a:avLst/>
            </a:prstGeom>
            <a:solidFill>
              <a:srgbClr val="00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791792" y="1756326"/>
              <a:ext cx="444928" cy="637051"/>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1477467" y="111520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468064" y="239536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3808279" y="223641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808279" y="198969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801195" y="111781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808279" y="165632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3808279" y="1420767"/>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809457" y="175329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7" name="Arc 46"/>
            <p:cNvSpPr>
              <a:spLocks noChangeAspect="1"/>
            </p:cNvSpPr>
            <p:nvPr/>
          </p:nvSpPr>
          <p:spPr>
            <a:xfrm rot="16200000">
              <a:off x="827984" y="104921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8" name="Straight Connector 47"/>
            <p:cNvCxnSpPr/>
            <p:nvPr/>
          </p:nvCxnSpPr>
          <p:spPr>
            <a:xfrm>
              <a:off x="4237826" y="111540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576570" y="215935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endCxn id="53" idx="0"/>
            </p:cNvCxnSpPr>
            <p:nvPr/>
          </p:nvCxnSpPr>
          <p:spPr>
            <a:xfrm flipH="1">
              <a:off x="1500255" y="2159356"/>
              <a:ext cx="236316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576570" y="134515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1529697" y="1345151"/>
              <a:ext cx="2350113"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3" name="Arc 52"/>
            <p:cNvSpPr>
              <a:spLocks noChangeAspect="1"/>
            </p:cNvSpPr>
            <p:nvPr/>
          </p:nvSpPr>
          <p:spPr>
            <a:xfrm rot="16200000">
              <a:off x="1093152" y="1315611"/>
              <a:ext cx="814204" cy="873285"/>
            </a:xfrm>
            <a:prstGeom prst="arc">
              <a:avLst>
                <a:gd name="adj1" fmla="val 10800000"/>
                <a:gd name="adj2" fmla="val 0"/>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5" name="Straight Connector 54"/>
            <p:cNvCxnSpPr/>
            <p:nvPr/>
          </p:nvCxnSpPr>
          <p:spPr>
            <a:xfrm flipH="1">
              <a:off x="1584652" y="1607404"/>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1490551" y="1607404"/>
              <a:ext cx="2331720"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584652" y="190954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1490551" y="1909546"/>
              <a:ext cx="233172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9" name="Arc 58"/>
            <p:cNvSpPr>
              <a:spLocks noChangeAspect="1"/>
            </p:cNvSpPr>
            <p:nvPr/>
          </p:nvSpPr>
          <p:spPr>
            <a:xfrm rot="10800000">
              <a:off x="1349457" y="1607500"/>
              <a:ext cx="282188" cy="302143"/>
            </a:xfrm>
            <a:prstGeom prst="arc">
              <a:avLst>
                <a:gd name="adj1" fmla="val 16200000"/>
                <a:gd name="adj2" fmla="val 5442982"/>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0" name="Group 59"/>
            <p:cNvGrpSpPr/>
            <p:nvPr/>
          </p:nvGrpSpPr>
          <p:grpSpPr>
            <a:xfrm rot="5400000">
              <a:off x="4342355" y="1928666"/>
              <a:ext cx="2" cy="457200"/>
              <a:chOff x="1031439" y="3825049"/>
              <a:chExt cx="2" cy="457200"/>
            </a:xfrm>
          </p:grpSpPr>
          <p:cxnSp>
            <p:nvCxnSpPr>
              <p:cNvPr id="67" name="Straight Connector 66"/>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031441" y="3825049"/>
                <a:ext cx="0" cy="457200"/>
              </a:xfrm>
              <a:prstGeom prst="line">
                <a:avLst/>
              </a:prstGeom>
              <a:ln w="254000">
                <a:solidFill>
                  <a:srgbClr val="33CCCC"/>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rot="5400000">
              <a:off x="4342164" y="1116550"/>
              <a:ext cx="2" cy="457200"/>
              <a:chOff x="1031439" y="3825049"/>
              <a:chExt cx="2" cy="457200"/>
            </a:xfrm>
          </p:grpSpPr>
          <p:cxnSp>
            <p:nvCxnSpPr>
              <p:cNvPr id="65" name="Straight Connector 64"/>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031441" y="3825049"/>
                <a:ext cx="0" cy="457200"/>
              </a:xfrm>
              <a:prstGeom prst="line">
                <a:avLst/>
              </a:prstGeom>
              <a:ln w="254000">
                <a:solidFill>
                  <a:srgbClr val="009999"/>
                </a:solidFill>
              </a:ln>
            </p:spPr>
            <p:style>
              <a:lnRef idx="1">
                <a:schemeClr val="accent1"/>
              </a:lnRef>
              <a:fillRef idx="0">
                <a:schemeClr val="accent1"/>
              </a:fillRef>
              <a:effectRef idx="0">
                <a:schemeClr val="accent1"/>
              </a:effectRef>
              <a:fontRef idx="minor">
                <a:schemeClr val="tx1"/>
              </a:fontRef>
            </p:style>
          </p:cxnSp>
        </p:grpSp>
      </p:grpSp>
      <p:cxnSp>
        <p:nvCxnSpPr>
          <p:cNvPr id="64" name="Straight Connector 63"/>
          <p:cNvCxnSpPr/>
          <p:nvPr/>
        </p:nvCxnSpPr>
        <p:spPr>
          <a:xfrm flipV="1">
            <a:off x="2895600" y="381000"/>
            <a:ext cx="0" cy="737405"/>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7" name="Group 286"/>
          <p:cNvGrpSpPr/>
          <p:nvPr/>
        </p:nvGrpSpPr>
        <p:grpSpPr>
          <a:xfrm>
            <a:off x="1830796" y="3284071"/>
            <a:ext cx="760004" cy="715735"/>
            <a:chOff x="1479697" y="3284070"/>
            <a:chExt cx="581644" cy="715735"/>
          </a:xfrm>
        </p:grpSpPr>
        <p:sp>
          <p:nvSpPr>
            <p:cNvPr id="286" name="Rectangle 285"/>
            <p:cNvSpPr/>
            <p:nvPr/>
          </p:nvSpPr>
          <p:spPr>
            <a:xfrm>
              <a:off x="1483638" y="3593354"/>
              <a:ext cx="577703" cy="406451"/>
            </a:xfrm>
            <a:prstGeom prst="rect">
              <a:avLst/>
            </a:prstGeom>
            <a:solidFill>
              <a:srgbClr val="99FFCC"/>
            </a:solidFill>
            <a:ln w="63500">
              <a:solidFill>
                <a:srgbClr val="99FFC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1479697" y="3284070"/>
              <a:ext cx="577703"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0" name="Straight Connector 299"/>
          <p:cNvCxnSpPr/>
          <p:nvPr/>
        </p:nvCxnSpPr>
        <p:spPr>
          <a:xfrm flipH="1">
            <a:off x="1449796" y="45476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449796" y="2339225"/>
            <a:ext cx="0" cy="2203339"/>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1985984" y="4038600"/>
            <a:ext cx="0" cy="509006"/>
          </a:xfrm>
          <a:prstGeom prst="line">
            <a:avLst/>
          </a:prstGeom>
          <a:ln w="171450" cap="flat">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H="1">
            <a:off x="1449796" y="4547606"/>
            <a:ext cx="533400" cy="0"/>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937949" y="4002187"/>
            <a:ext cx="91440" cy="0"/>
          </a:xfrm>
          <a:prstGeom prst="line">
            <a:avLst/>
          </a:prstGeom>
          <a:ln w="73025">
            <a:gradFill>
              <a:gsLst>
                <a:gs pos="0">
                  <a:srgbClr val="99FFCC"/>
                </a:gs>
                <a:gs pos="100000">
                  <a:srgbClr val="FFCC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2364196" y="3914775"/>
            <a:ext cx="0" cy="632831"/>
          </a:xfrm>
          <a:prstGeom prst="line">
            <a:avLst/>
          </a:prstGeom>
          <a:ln w="171450" cap="rnd">
            <a:solidFill>
              <a:srgbClr val="99FFCC"/>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2364198" y="4547606"/>
            <a:ext cx="413794" cy="0"/>
          </a:xfrm>
          <a:prstGeom prst="line">
            <a:avLst/>
          </a:prstGeom>
          <a:ln w="171450" cap="rnd">
            <a:solidFill>
              <a:srgbClr val="99FFCC"/>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2777991" y="4040690"/>
            <a:ext cx="0" cy="509006"/>
          </a:xfrm>
          <a:prstGeom prst="line">
            <a:avLst/>
          </a:prstGeom>
          <a:ln w="171450" cap="flat">
            <a:solidFill>
              <a:srgbClr val="99FFCC"/>
            </a:solidFill>
          </a:ln>
        </p:spPr>
        <p:style>
          <a:lnRef idx="1">
            <a:schemeClr val="accent1"/>
          </a:lnRef>
          <a:fillRef idx="0">
            <a:schemeClr val="accent1"/>
          </a:fillRef>
          <a:effectRef idx="0">
            <a:schemeClr val="accent1"/>
          </a:effectRef>
          <a:fontRef idx="minor">
            <a:schemeClr val="tx1"/>
          </a:fontRef>
        </p:style>
      </p:cxnSp>
      <p:grpSp>
        <p:nvGrpSpPr>
          <p:cNvPr id="291" name="Group 290"/>
          <p:cNvGrpSpPr/>
          <p:nvPr/>
        </p:nvGrpSpPr>
        <p:grpSpPr>
          <a:xfrm>
            <a:off x="2592796" y="3284070"/>
            <a:ext cx="760004" cy="715735"/>
            <a:chOff x="1479697" y="3284070"/>
            <a:chExt cx="581644" cy="715735"/>
          </a:xfrm>
        </p:grpSpPr>
        <p:sp>
          <p:nvSpPr>
            <p:cNvPr id="292" name="Rectangle 291"/>
            <p:cNvSpPr/>
            <p:nvPr/>
          </p:nvSpPr>
          <p:spPr>
            <a:xfrm>
              <a:off x="1483638" y="3755144"/>
              <a:ext cx="577703" cy="244661"/>
            </a:xfrm>
            <a:prstGeom prst="rect">
              <a:avLst/>
            </a:prstGeom>
            <a:solidFill>
              <a:srgbClr val="66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p:cNvSpPr/>
            <p:nvPr/>
          </p:nvSpPr>
          <p:spPr>
            <a:xfrm>
              <a:off x="1479697" y="3284070"/>
              <a:ext cx="577703"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0" name="Straight Connector 329"/>
          <p:cNvCxnSpPr/>
          <p:nvPr/>
        </p:nvCxnSpPr>
        <p:spPr>
          <a:xfrm flipH="1">
            <a:off x="2729956" y="4004277"/>
            <a:ext cx="91440" cy="0"/>
          </a:xfrm>
          <a:prstGeom prst="line">
            <a:avLst/>
          </a:prstGeom>
          <a:ln w="73025">
            <a:gradFill>
              <a:gsLst>
                <a:gs pos="0">
                  <a:srgbClr val="66FFFF"/>
                </a:gs>
                <a:gs pos="100000">
                  <a:srgbClr val="99FFCC"/>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3158991" y="4040690"/>
            <a:ext cx="0" cy="509006"/>
          </a:xfrm>
          <a:prstGeom prst="line">
            <a:avLst/>
          </a:prstGeom>
          <a:ln w="171450" cap="flat">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3110956" y="4004277"/>
            <a:ext cx="91440" cy="0"/>
          </a:xfrm>
          <a:prstGeom prst="line">
            <a:avLst/>
          </a:prstGeom>
          <a:ln w="73025">
            <a:gradFill>
              <a:gsLst>
                <a:gs pos="0">
                  <a:srgbClr val="66FFFF"/>
                </a:gs>
                <a:gs pos="100000">
                  <a:schemeClr val="tx2">
                    <a:lumMod val="40000"/>
                    <a:lumOff val="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3158746" y="4525325"/>
            <a:ext cx="0" cy="1723075"/>
          </a:xfrm>
          <a:prstGeom prst="line">
            <a:avLst/>
          </a:prstGeom>
          <a:ln w="171450" cap="rnd">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3164910" y="6244142"/>
            <a:ext cx="1269817" cy="0"/>
          </a:xfrm>
          <a:prstGeom prst="line">
            <a:avLst/>
          </a:prstGeom>
          <a:ln w="171450" cap="rnd">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434725" y="5705051"/>
            <a:ext cx="0" cy="550666"/>
          </a:xfrm>
          <a:prstGeom prst="line">
            <a:avLst/>
          </a:prstGeom>
          <a:ln w="171450">
            <a:solidFill>
              <a:srgbClr val="66FFFF"/>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6303988" y="3676673"/>
            <a:ext cx="110607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6483367" y="2099303"/>
            <a:ext cx="145890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6483367" y="2099303"/>
            <a:ext cx="1458904" cy="0"/>
          </a:xfrm>
          <a:prstGeom prst="line">
            <a:avLst/>
          </a:prstGeom>
          <a:ln w="38100">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V="1">
            <a:off x="2208224" y="2674808"/>
            <a:ext cx="0" cy="647361"/>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H="1">
            <a:off x="2972605" y="2876718"/>
            <a:ext cx="3966357"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flipH="1">
            <a:off x="2974183" y="2876718"/>
            <a:ext cx="3962398" cy="0"/>
          </a:xfrm>
          <a:prstGeom prst="line">
            <a:avLst/>
          </a:prstGeom>
          <a:ln w="38100" cap="rnd">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V="1">
            <a:off x="2971800" y="2876718"/>
            <a:ext cx="0" cy="445130"/>
          </a:xfrm>
          <a:prstGeom prst="line">
            <a:avLst/>
          </a:prstGeom>
          <a:ln w="38100" cap="flat">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H="1">
            <a:off x="2209802" y="2667000"/>
            <a:ext cx="2972200" cy="0"/>
          </a:xfrm>
          <a:prstGeom prst="line">
            <a:avLst/>
          </a:prstGeom>
          <a:ln w="38100" cap="rnd">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6173585" y="2876718"/>
            <a:ext cx="145890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p:nvPr/>
        </p:nvCxnSpPr>
        <p:spPr>
          <a:xfrm flipH="1">
            <a:off x="6173585" y="2876718"/>
            <a:ext cx="1458904" cy="0"/>
          </a:xfrm>
          <a:prstGeom prst="line">
            <a:avLst/>
          </a:prstGeom>
          <a:ln w="38100">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H="1">
            <a:off x="5192195" y="2097012"/>
            <a:ext cx="333002"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V="1">
            <a:off x="5181600" y="2096987"/>
            <a:ext cx="0" cy="551017"/>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V="1">
            <a:off x="5182002" y="2096987"/>
            <a:ext cx="0" cy="570013"/>
          </a:xfrm>
          <a:prstGeom prst="line">
            <a:avLst/>
          </a:prstGeom>
          <a:ln w="38100" cap="rnd">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a:off x="5194572" y="2096987"/>
            <a:ext cx="307707" cy="0"/>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5503067" y="2099303"/>
            <a:ext cx="980300" cy="0"/>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sp>
        <p:nvSpPr>
          <p:cNvPr id="118" name="Right Arrow 117"/>
          <p:cNvSpPr>
            <a:spLocks noChangeAspect="1"/>
          </p:cNvSpPr>
          <p:nvPr/>
        </p:nvSpPr>
        <p:spPr>
          <a:xfrm>
            <a:off x="4041907" y="1209095"/>
            <a:ext cx="242316" cy="242316"/>
          </a:xfrm>
          <a:prstGeom prst="rightArrow">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ight Arrow 262"/>
          <p:cNvSpPr>
            <a:spLocks noChangeAspect="1"/>
          </p:cNvSpPr>
          <p:nvPr/>
        </p:nvSpPr>
        <p:spPr>
          <a:xfrm flipH="1">
            <a:off x="4041907" y="2029397"/>
            <a:ext cx="242316" cy="242316"/>
          </a:xfrm>
          <a:prstGeom prst="rightArrow">
            <a:avLst/>
          </a:prstGeom>
          <a:solidFill>
            <a:srgbClr val="33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extBox 263"/>
          <p:cNvSpPr txBox="1"/>
          <p:nvPr/>
        </p:nvSpPr>
        <p:spPr>
          <a:xfrm>
            <a:off x="807518" y="618979"/>
            <a:ext cx="1556679" cy="369332"/>
          </a:xfrm>
          <a:prstGeom prst="rect">
            <a:avLst/>
          </a:prstGeom>
          <a:noFill/>
        </p:spPr>
        <p:txBody>
          <a:bodyPr wrap="square" rtlCol="0">
            <a:spAutoFit/>
          </a:bodyPr>
          <a:lstStyle/>
          <a:p>
            <a:pPr algn="ctr"/>
            <a:r>
              <a:rPr lang="en-US" dirty="0">
                <a:solidFill>
                  <a:schemeClr val="bg1"/>
                </a:solidFill>
              </a:rPr>
              <a:t>Condenser</a:t>
            </a:r>
          </a:p>
        </p:txBody>
      </p:sp>
      <p:sp>
        <p:nvSpPr>
          <p:cNvPr id="266" name="Right Arrow 265"/>
          <p:cNvSpPr>
            <a:spLocks noChangeAspect="1"/>
          </p:cNvSpPr>
          <p:nvPr/>
        </p:nvSpPr>
        <p:spPr>
          <a:xfrm>
            <a:off x="7465315" y="4660337"/>
            <a:ext cx="242316" cy="242316"/>
          </a:xfrm>
          <a:prstGeom prst="rightArrow">
            <a:avLst/>
          </a:prstGeom>
          <a:solidFill>
            <a:srgbClr val="99D2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ight Arrow 266"/>
          <p:cNvSpPr>
            <a:spLocks noChangeAspect="1"/>
          </p:cNvSpPr>
          <p:nvPr/>
        </p:nvSpPr>
        <p:spPr>
          <a:xfrm flipH="1">
            <a:off x="7465315" y="5480639"/>
            <a:ext cx="242316" cy="242316"/>
          </a:xfrm>
          <a:prstGeom prst="rightArrow">
            <a:avLst/>
          </a:prstGeom>
          <a:solidFill>
            <a:srgbClr val="008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TextBox 269"/>
          <p:cNvSpPr txBox="1"/>
          <p:nvPr/>
        </p:nvSpPr>
        <p:spPr>
          <a:xfrm>
            <a:off x="4216231" y="4046524"/>
            <a:ext cx="1556679" cy="369332"/>
          </a:xfrm>
          <a:prstGeom prst="rect">
            <a:avLst/>
          </a:prstGeom>
          <a:noFill/>
        </p:spPr>
        <p:txBody>
          <a:bodyPr wrap="square" rtlCol="0">
            <a:spAutoFit/>
          </a:bodyPr>
          <a:lstStyle/>
          <a:p>
            <a:pPr algn="ctr"/>
            <a:r>
              <a:rPr lang="en-US" dirty="0">
                <a:solidFill>
                  <a:schemeClr val="bg1"/>
                </a:solidFill>
              </a:rPr>
              <a:t>Evaporator</a:t>
            </a:r>
          </a:p>
        </p:txBody>
      </p:sp>
      <p:sp>
        <p:nvSpPr>
          <p:cNvPr id="272" name="TextBox 271"/>
          <p:cNvSpPr txBox="1"/>
          <p:nvPr/>
        </p:nvSpPr>
        <p:spPr>
          <a:xfrm>
            <a:off x="23654" y="2603288"/>
            <a:ext cx="1246451" cy="646331"/>
          </a:xfrm>
          <a:prstGeom prst="rect">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dirty="0">
                <a:solidFill>
                  <a:schemeClr val="bg1"/>
                </a:solidFill>
              </a:rPr>
              <a:t>Metering Orifices</a:t>
            </a:r>
          </a:p>
        </p:txBody>
      </p:sp>
      <p:cxnSp>
        <p:nvCxnSpPr>
          <p:cNvPr id="122" name="Straight Arrow Connector 121"/>
          <p:cNvCxnSpPr>
            <a:endCxn id="272" idx="3"/>
          </p:cNvCxnSpPr>
          <p:nvPr/>
        </p:nvCxnSpPr>
        <p:spPr>
          <a:xfrm flipH="1" flipV="1">
            <a:off x="1270105" y="2926454"/>
            <a:ext cx="1862917" cy="988321"/>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cxnSp>
        <p:nvCxnSpPr>
          <p:cNvPr id="278" name="Straight Arrow Connector 277"/>
          <p:cNvCxnSpPr>
            <a:endCxn id="272" idx="3"/>
          </p:cNvCxnSpPr>
          <p:nvPr/>
        </p:nvCxnSpPr>
        <p:spPr>
          <a:xfrm flipH="1" flipV="1">
            <a:off x="1270105" y="2926454"/>
            <a:ext cx="1459851" cy="1010817"/>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cxnSp>
        <p:nvCxnSpPr>
          <p:cNvPr id="282" name="Straight Arrow Connector 281"/>
          <p:cNvCxnSpPr>
            <a:endCxn id="272" idx="3"/>
          </p:cNvCxnSpPr>
          <p:nvPr/>
        </p:nvCxnSpPr>
        <p:spPr>
          <a:xfrm flipH="1" flipV="1">
            <a:off x="1270105" y="2926454"/>
            <a:ext cx="729925" cy="1009958"/>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sp>
        <p:nvSpPr>
          <p:cNvPr id="289" name="TextBox 288"/>
          <p:cNvSpPr txBox="1"/>
          <p:nvPr/>
        </p:nvSpPr>
        <p:spPr>
          <a:xfrm>
            <a:off x="6470024" y="490437"/>
            <a:ext cx="1556679" cy="923330"/>
          </a:xfrm>
          <a:prstGeom prst="rect">
            <a:avLst/>
          </a:prstGeom>
          <a:noFill/>
        </p:spPr>
        <p:txBody>
          <a:bodyPr wrap="square" rtlCol="0">
            <a:spAutoFit/>
          </a:bodyPr>
          <a:lstStyle/>
          <a:p>
            <a:r>
              <a:rPr lang="en-US" dirty="0">
                <a:solidFill>
                  <a:schemeClr val="bg1"/>
                </a:solidFill>
              </a:rPr>
              <a:t>3 Stage Centrifugal Compressor</a:t>
            </a:r>
          </a:p>
        </p:txBody>
      </p:sp>
      <p:sp>
        <p:nvSpPr>
          <p:cNvPr id="290" name="TextBox 289"/>
          <p:cNvSpPr txBox="1"/>
          <p:nvPr/>
        </p:nvSpPr>
        <p:spPr>
          <a:xfrm>
            <a:off x="3929721" y="1415901"/>
            <a:ext cx="1556679" cy="646331"/>
          </a:xfrm>
          <a:prstGeom prst="rect">
            <a:avLst/>
          </a:prstGeom>
          <a:noFill/>
        </p:spPr>
        <p:txBody>
          <a:bodyPr wrap="square" rtlCol="0">
            <a:spAutoFit/>
          </a:bodyPr>
          <a:lstStyle/>
          <a:p>
            <a:pPr algn="ctr"/>
            <a:r>
              <a:rPr lang="en-US" dirty="0">
                <a:solidFill>
                  <a:schemeClr val="bg1"/>
                </a:solidFill>
              </a:rPr>
              <a:t>CW Supply and Return</a:t>
            </a:r>
          </a:p>
        </p:txBody>
      </p:sp>
      <p:sp>
        <p:nvSpPr>
          <p:cNvPr id="294" name="TextBox 293"/>
          <p:cNvSpPr txBox="1"/>
          <p:nvPr/>
        </p:nvSpPr>
        <p:spPr>
          <a:xfrm>
            <a:off x="7408805" y="4862768"/>
            <a:ext cx="1556679" cy="646331"/>
          </a:xfrm>
          <a:prstGeom prst="rect">
            <a:avLst/>
          </a:prstGeom>
          <a:noFill/>
        </p:spPr>
        <p:txBody>
          <a:bodyPr wrap="square" rtlCol="0">
            <a:spAutoFit/>
          </a:bodyPr>
          <a:lstStyle/>
          <a:p>
            <a:pPr algn="ctr"/>
            <a:r>
              <a:rPr lang="en-US" dirty="0">
                <a:solidFill>
                  <a:schemeClr val="bg1"/>
                </a:solidFill>
              </a:rPr>
              <a:t>CHW Supply and Return</a:t>
            </a:r>
          </a:p>
        </p:txBody>
      </p:sp>
      <p:sp>
        <p:nvSpPr>
          <p:cNvPr id="295" name="TextBox 294"/>
          <p:cNvSpPr txBox="1"/>
          <p:nvPr/>
        </p:nvSpPr>
        <p:spPr>
          <a:xfrm>
            <a:off x="1597657" y="4754903"/>
            <a:ext cx="1396377" cy="369332"/>
          </a:xfrm>
          <a:prstGeom prst="rect">
            <a:avLst/>
          </a:prstGeom>
          <a:noFill/>
        </p:spPr>
        <p:txBody>
          <a:bodyPr wrap="square" rtlCol="0">
            <a:spAutoFit/>
          </a:bodyPr>
          <a:lstStyle/>
          <a:p>
            <a:pPr algn="ctr"/>
            <a:r>
              <a:rPr lang="en-US" dirty="0">
                <a:solidFill>
                  <a:schemeClr val="bg1"/>
                </a:solidFill>
              </a:rPr>
              <a:t>Economizer</a:t>
            </a:r>
          </a:p>
        </p:txBody>
      </p:sp>
      <p:sp>
        <p:nvSpPr>
          <p:cNvPr id="304" name="Freeform 303"/>
          <p:cNvSpPr/>
          <p:nvPr/>
        </p:nvSpPr>
        <p:spPr>
          <a:xfrm>
            <a:off x="7573531" y="2660861"/>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rgbClr val="66FFFF">
                    <a:alpha val="35000"/>
                  </a:srgbClr>
                </a:gs>
                <a:gs pos="100000">
                  <a:srgbClr val="FFCC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Freeform 304"/>
          <p:cNvSpPr/>
          <p:nvPr/>
        </p:nvSpPr>
        <p:spPr>
          <a:xfrm>
            <a:off x="7902490" y="1883706"/>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rgbClr val="99FFCC">
                    <a:alpha val="35000"/>
                  </a:srgbClr>
                </a:gs>
                <a:gs pos="100000">
                  <a:srgbClr val="FFA1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727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Try Your Hand At Identifying the Parts (Answers Follow)</a:t>
            </a:r>
          </a:p>
        </p:txBody>
      </p:sp>
    </p:spTree>
    <p:extLst>
      <p:ext uri="{BB962C8B-B14F-4D97-AF65-F5344CB8AC3E}">
        <p14:creationId xmlns:p14="http://schemas.microsoft.com/office/powerpoint/2010/main" val="262572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Sellers\Documents\Technical Pictures\CTAC\Chiller\DSCF3589 - End 11-29-06 - copi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5649071"/>
            <a:ext cx="8229600" cy="1143000"/>
          </a:xfrm>
        </p:spPr>
        <p:txBody>
          <a:bodyPr/>
          <a:lstStyle/>
          <a:p>
            <a:r>
              <a:rPr lang="en-US" dirty="0"/>
              <a:t>A Water Cooled Centrifugal Chiller</a:t>
            </a:r>
          </a:p>
        </p:txBody>
      </p:sp>
      <p:sp>
        <p:nvSpPr>
          <p:cNvPr id="7" name="TextBox 6"/>
          <p:cNvSpPr txBox="1"/>
          <p:nvPr/>
        </p:nvSpPr>
        <p:spPr>
          <a:xfrm>
            <a:off x="6503089" y="3622703"/>
            <a:ext cx="1556679" cy="369332"/>
          </a:xfrm>
          <a:prstGeom prst="rect">
            <a:avLst/>
          </a:prstGeom>
          <a:noFill/>
        </p:spPr>
        <p:txBody>
          <a:bodyPr wrap="square" rtlCol="0">
            <a:spAutoFit/>
          </a:bodyPr>
          <a:lstStyle/>
          <a:p>
            <a:pPr algn="ctr"/>
            <a:r>
              <a:rPr lang="en-US" dirty="0">
                <a:solidFill>
                  <a:schemeClr val="bg1"/>
                </a:solidFill>
              </a:rPr>
              <a:t>7 ?</a:t>
            </a:r>
          </a:p>
        </p:txBody>
      </p:sp>
      <p:sp>
        <p:nvSpPr>
          <p:cNvPr id="8" name="TextBox 7"/>
          <p:cNvSpPr txBox="1"/>
          <p:nvPr/>
        </p:nvSpPr>
        <p:spPr>
          <a:xfrm>
            <a:off x="5724750" y="4239256"/>
            <a:ext cx="1556679" cy="369332"/>
          </a:xfrm>
          <a:prstGeom prst="rect">
            <a:avLst/>
          </a:prstGeom>
          <a:noFill/>
        </p:spPr>
        <p:txBody>
          <a:bodyPr wrap="square" rtlCol="0">
            <a:spAutoFit/>
          </a:bodyPr>
          <a:lstStyle/>
          <a:p>
            <a:pPr algn="ctr"/>
            <a:r>
              <a:rPr lang="en-US" dirty="0">
                <a:solidFill>
                  <a:schemeClr val="bg1"/>
                </a:solidFill>
              </a:rPr>
              <a:t>9 ?</a:t>
            </a:r>
          </a:p>
        </p:txBody>
      </p:sp>
      <p:sp>
        <p:nvSpPr>
          <p:cNvPr id="9" name="TextBox 8"/>
          <p:cNvSpPr txBox="1"/>
          <p:nvPr/>
        </p:nvSpPr>
        <p:spPr>
          <a:xfrm>
            <a:off x="3236587" y="3869924"/>
            <a:ext cx="1556679" cy="369332"/>
          </a:xfrm>
          <a:prstGeom prst="rect">
            <a:avLst/>
          </a:prstGeom>
          <a:noFill/>
        </p:spPr>
        <p:txBody>
          <a:bodyPr wrap="square" rtlCol="0">
            <a:spAutoFit/>
          </a:bodyPr>
          <a:lstStyle/>
          <a:p>
            <a:pPr algn="ctr"/>
            <a:r>
              <a:rPr lang="en-US" dirty="0">
                <a:solidFill>
                  <a:schemeClr val="bg1"/>
                </a:solidFill>
              </a:rPr>
              <a:t>8 ?</a:t>
            </a:r>
          </a:p>
        </p:txBody>
      </p:sp>
      <p:sp>
        <p:nvSpPr>
          <p:cNvPr id="10" name="TextBox 9"/>
          <p:cNvSpPr txBox="1"/>
          <p:nvPr/>
        </p:nvSpPr>
        <p:spPr>
          <a:xfrm>
            <a:off x="3793660" y="1482763"/>
            <a:ext cx="1556679" cy="369332"/>
          </a:xfrm>
          <a:prstGeom prst="rect">
            <a:avLst/>
          </a:prstGeom>
          <a:noFill/>
        </p:spPr>
        <p:txBody>
          <a:bodyPr wrap="square" rtlCol="0">
            <a:spAutoFit/>
          </a:bodyPr>
          <a:lstStyle/>
          <a:p>
            <a:pPr algn="ctr"/>
            <a:r>
              <a:rPr lang="en-US" dirty="0">
                <a:solidFill>
                  <a:schemeClr val="bg1"/>
                </a:solidFill>
              </a:rPr>
              <a:t>2 ?</a:t>
            </a:r>
          </a:p>
        </p:txBody>
      </p:sp>
      <p:sp>
        <p:nvSpPr>
          <p:cNvPr id="11" name="TextBox 10"/>
          <p:cNvSpPr txBox="1"/>
          <p:nvPr/>
        </p:nvSpPr>
        <p:spPr>
          <a:xfrm>
            <a:off x="2481942" y="1724074"/>
            <a:ext cx="943621" cy="369332"/>
          </a:xfrm>
          <a:prstGeom prst="rect">
            <a:avLst/>
          </a:prstGeom>
          <a:noFill/>
        </p:spPr>
        <p:txBody>
          <a:bodyPr wrap="square" rtlCol="0">
            <a:spAutoFit/>
          </a:bodyPr>
          <a:lstStyle/>
          <a:p>
            <a:pPr algn="ctr"/>
            <a:r>
              <a:rPr lang="en-US" dirty="0">
                <a:solidFill>
                  <a:schemeClr val="bg1"/>
                </a:solidFill>
              </a:rPr>
              <a:t>1 ?</a:t>
            </a:r>
          </a:p>
        </p:txBody>
      </p:sp>
      <p:sp>
        <p:nvSpPr>
          <p:cNvPr id="12" name="TextBox 11"/>
          <p:cNvSpPr txBox="1"/>
          <p:nvPr/>
        </p:nvSpPr>
        <p:spPr>
          <a:xfrm>
            <a:off x="6806507" y="2566939"/>
            <a:ext cx="943621" cy="369332"/>
          </a:xfrm>
          <a:prstGeom prst="rect">
            <a:avLst/>
          </a:prstGeom>
          <a:noFill/>
        </p:spPr>
        <p:txBody>
          <a:bodyPr wrap="square" rtlCol="0">
            <a:spAutoFit/>
          </a:bodyPr>
          <a:lstStyle/>
          <a:p>
            <a:pPr algn="ctr"/>
            <a:r>
              <a:rPr lang="en-US" dirty="0">
                <a:solidFill>
                  <a:schemeClr val="bg1"/>
                </a:solidFill>
              </a:rPr>
              <a:t>6 ?</a:t>
            </a:r>
          </a:p>
        </p:txBody>
      </p:sp>
      <p:sp>
        <p:nvSpPr>
          <p:cNvPr id="13" name="TextBox 12"/>
          <p:cNvSpPr txBox="1"/>
          <p:nvPr/>
        </p:nvSpPr>
        <p:spPr>
          <a:xfrm>
            <a:off x="5724750" y="1878067"/>
            <a:ext cx="1081757" cy="369332"/>
          </a:xfrm>
          <a:prstGeom prst="rect">
            <a:avLst/>
          </a:prstGeom>
          <a:noFill/>
        </p:spPr>
        <p:txBody>
          <a:bodyPr wrap="square" rtlCol="0">
            <a:spAutoFit/>
          </a:bodyPr>
          <a:lstStyle/>
          <a:p>
            <a:pPr algn="ctr"/>
            <a:r>
              <a:rPr lang="en-US" dirty="0">
                <a:solidFill>
                  <a:schemeClr val="bg1"/>
                </a:solidFill>
              </a:rPr>
              <a:t>5 ?</a:t>
            </a:r>
          </a:p>
        </p:txBody>
      </p:sp>
      <p:sp>
        <p:nvSpPr>
          <p:cNvPr id="14" name="TextBox 13"/>
          <p:cNvSpPr txBox="1"/>
          <p:nvPr/>
        </p:nvSpPr>
        <p:spPr>
          <a:xfrm>
            <a:off x="6129077" y="1373718"/>
            <a:ext cx="1081757" cy="369332"/>
          </a:xfrm>
          <a:prstGeom prst="rect">
            <a:avLst/>
          </a:prstGeom>
          <a:noFill/>
        </p:spPr>
        <p:txBody>
          <a:bodyPr wrap="square" rtlCol="0">
            <a:spAutoFit/>
          </a:bodyPr>
          <a:lstStyle/>
          <a:p>
            <a:pPr algn="ctr"/>
            <a:r>
              <a:rPr lang="en-US" dirty="0">
                <a:solidFill>
                  <a:schemeClr val="bg1"/>
                </a:solidFill>
              </a:rPr>
              <a:t>3 ?</a:t>
            </a:r>
          </a:p>
        </p:txBody>
      </p:sp>
      <p:sp>
        <p:nvSpPr>
          <p:cNvPr id="15" name="TextBox 14"/>
          <p:cNvSpPr txBox="1"/>
          <p:nvPr/>
        </p:nvSpPr>
        <p:spPr>
          <a:xfrm>
            <a:off x="1981200" y="2782669"/>
            <a:ext cx="1582153" cy="369332"/>
          </a:xfrm>
          <a:prstGeom prst="rect">
            <a:avLst/>
          </a:prstGeom>
          <a:noFill/>
        </p:spPr>
        <p:txBody>
          <a:bodyPr wrap="square" rtlCol="0">
            <a:spAutoFit/>
          </a:bodyPr>
          <a:lstStyle/>
          <a:p>
            <a:pPr algn="ctr"/>
            <a:r>
              <a:rPr lang="en-US" dirty="0">
                <a:solidFill>
                  <a:schemeClr val="bg1"/>
                </a:solidFill>
              </a:rPr>
              <a:t>4 ?</a:t>
            </a:r>
          </a:p>
        </p:txBody>
      </p:sp>
    </p:spTree>
    <p:extLst>
      <p:ext uri="{BB962C8B-B14F-4D97-AF65-F5344CB8AC3E}">
        <p14:creationId xmlns:p14="http://schemas.microsoft.com/office/powerpoint/2010/main" val="88417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Sellers\Documents\Technical Pictures\CTAC\Chiller\DSCF3589 - End 11-29-06 - copi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5649071"/>
            <a:ext cx="8229600" cy="1143000"/>
          </a:xfrm>
        </p:spPr>
        <p:txBody>
          <a:bodyPr/>
          <a:lstStyle/>
          <a:p>
            <a:r>
              <a:rPr lang="en-US" dirty="0"/>
              <a:t>A Water Cooled Centrifugal Chiller</a:t>
            </a:r>
          </a:p>
        </p:txBody>
      </p:sp>
      <p:sp>
        <p:nvSpPr>
          <p:cNvPr id="7" name="TextBox 6"/>
          <p:cNvSpPr txBox="1"/>
          <p:nvPr/>
        </p:nvSpPr>
        <p:spPr>
          <a:xfrm>
            <a:off x="6503089" y="3622703"/>
            <a:ext cx="1556679" cy="369332"/>
          </a:xfrm>
          <a:prstGeom prst="rect">
            <a:avLst/>
          </a:prstGeom>
          <a:noFill/>
        </p:spPr>
        <p:txBody>
          <a:bodyPr wrap="square" rtlCol="0">
            <a:spAutoFit/>
          </a:bodyPr>
          <a:lstStyle/>
          <a:p>
            <a:pPr algn="ctr"/>
            <a:r>
              <a:rPr lang="en-US" dirty="0">
                <a:solidFill>
                  <a:schemeClr val="bg1"/>
                </a:solidFill>
              </a:rPr>
              <a:t>Condenser</a:t>
            </a:r>
          </a:p>
        </p:txBody>
      </p:sp>
      <p:sp>
        <p:nvSpPr>
          <p:cNvPr id="8" name="TextBox 7"/>
          <p:cNvSpPr txBox="1"/>
          <p:nvPr/>
        </p:nvSpPr>
        <p:spPr>
          <a:xfrm>
            <a:off x="5724750" y="4239256"/>
            <a:ext cx="1556679" cy="369332"/>
          </a:xfrm>
          <a:prstGeom prst="rect">
            <a:avLst/>
          </a:prstGeom>
          <a:noFill/>
        </p:spPr>
        <p:txBody>
          <a:bodyPr wrap="square" rtlCol="0">
            <a:spAutoFit/>
          </a:bodyPr>
          <a:lstStyle/>
          <a:p>
            <a:pPr algn="ctr"/>
            <a:r>
              <a:rPr lang="en-US" dirty="0">
                <a:solidFill>
                  <a:schemeClr val="bg1"/>
                </a:solidFill>
              </a:rPr>
              <a:t>Evaporator</a:t>
            </a:r>
          </a:p>
        </p:txBody>
      </p:sp>
      <p:sp>
        <p:nvSpPr>
          <p:cNvPr id="9" name="TextBox 8"/>
          <p:cNvSpPr txBox="1"/>
          <p:nvPr/>
        </p:nvSpPr>
        <p:spPr>
          <a:xfrm>
            <a:off x="3236587" y="3869924"/>
            <a:ext cx="1556679" cy="369332"/>
          </a:xfrm>
          <a:prstGeom prst="rect">
            <a:avLst/>
          </a:prstGeom>
          <a:noFill/>
        </p:spPr>
        <p:txBody>
          <a:bodyPr wrap="square" rtlCol="0">
            <a:spAutoFit/>
          </a:bodyPr>
          <a:lstStyle/>
          <a:p>
            <a:pPr algn="ctr"/>
            <a:r>
              <a:rPr lang="en-US" dirty="0">
                <a:solidFill>
                  <a:schemeClr val="bg1"/>
                </a:solidFill>
              </a:rPr>
              <a:t>Economizer</a:t>
            </a:r>
          </a:p>
        </p:txBody>
      </p:sp>
      <p:sp>
        <p:nvSpPr>
          <p:cNvPr id="10" name="TextBox 9"/>
          <p:cNvSpPr txBox="1"/>
          <p:nvPr/>
        </p:nvSpPr>
        <p:spPr>
          <a:xfrm>
            <a:off x="3793660" y="1447075"/>
            <a:ext cx="1556679" cy="923330"/>
          </a:xfrm>
          <a:prstGeom prst="rect">
            <a:avLst/>
          </a:prstGeom>
          <a:noFill/>
        </p:spPr>
        <p:txBody>
          <a:bodyPr wrap="square" rtlCol="0">
            <a:spAutoFit/>
          </a:bodyPr>
          <a:lstStyle/>
          <a:p>
            <a:pPr algn="ctr"/>
            <a:r>
              <a:rPr lang="en-US" dirty="0">
                <a:solidFill>
                  <a:schemeClr val="bg1"/>
                </a:solidFill>
              </a:rPr>
              <a:t>Three Stage Centrifugal Compressor</a:t>
            </a:r>
          </a:p>
        </p:txBody>
      </p:sp>
      <p:sp>
        <p:nvSpPr>
          <p:cNvPr id="11" name="TextBox 10"/>
          <p:cNvSpPr txBox="1"/>
          <p:nvPr/>
        </p:nvSpPr>
        <p:spPr>
          <a:xfrm>
            <a:off x="2481943" y="1724074"/>
            <a:ext cx="943621" cy="369332"/>
          </a:xfrm>
          <a:prstGeom prst="rect">
            <a:avLst/>
          </a:prstGeom>
          <a:noFill/>
        </p:spPr>
        <p:txBody>
          <a:bodyPr wrap="square" rtlCol="0">
            <a:spAutoFit/>
          </a:bodyPr>
          <a:lstStyle/>
          <a:p>
            <a:pPr algn="ctr"/>
            <a:r>
              <a:rPr lang="en-US" dirty="0">
                <a:solidFill>
                  <a:schemeClr val="bg1"/>
                </a:solidFill>
              </a:rPr>
              <a:t>Motor</a:t>
            </a:r>
          </a:p>
        </p:txBody>
      </p:sp>
      <p:sp>
        <p:nvSpPr>
          <p:cNvPr id="12" name="TextBox 11"/>
          <p:cNvSpPr txBox="1"/>
          <p:nvPr/>
        </p:nvSpPr>
        <p:spPr>
          <a:xfrm>
            <a:off x="6806507" y="2566939"/>
            <a:ext cx="943621" cy="646331"/>
          </a:xfrm>
          <a:prstGeom prst="rect">
            <a:avLst/>
          </a:prstGeom>
          <a:noFill/>
        </p:spPr>
        <p:txBody>
          <a:bodyPr wrap="square" rtlCol="0">
            <a:spAutoFit/>
          </a:bodyPr>
          <a:lstStyle/>
          <a:p>
            <a:pPr algn="ctr"/>
            <a:r>
              <a:rPr lang="en-US" dirty="0">
                <a:solidFill>
                  <a:schemeClr val="bg1"/>
                </a:solidFill>
              </a:rPr>
              <a:t>Purge Pump</a:t>
            </a:r>
          </a:p>
        </p:txBody>
      </p:sp>
      <p:sp>
        <p:nvSpPr>
          <p:cNvPr id="13" name="TextBox 12"/>
          <p:cNvSpPr txBox="1"/>
          <p:nvPr/>
        </p:nvSpPr>
        <p:spPr>
          <a:xfrm>
            <a:off x="5724750" y="1878067"/>
            <a:ext cx="1081757" cy="646331"/>
          </a:xfrm>
          <a:prstGeom prst="rect">
            <a:avLst/>
          </a:prstGeom>
          <a:noFill/>
        </p:spPr>
        <p:txBody>
          <a:bodyPr wrap="square" rtlCol="0">
            <a:spAutoFit/>
          </a:bodyPr>
          <a:lstStyle/>
          <a:p>
            <a:pPr algn="ctr"/>
            <a:r>
              <a:rPr lang="en-US" dirty="0">
                <a:solidFill>
                  <a:schemeClr val="bg1"/>
                </a:solidFill>
              </a:rPr>
              <a:t>Suction Elbow</a:t>
            </a:r>
          </a:p>
        </p:txBody>
      </p:sp>
      <p:sp>
        <p:nvSpPr>
          <p:cNvPr id="14" name="TextBox 13"/>
          <p:cNvSpPr txBox="1"/>
          <p:nvPr/>
        </p:nvSpPr>
        <p:spPr>
          <a:xfrm>
            <a:off x="6129077" y="1373718"/>
            <a:ext cx="1081757" cy="369332"/>
          </a:xfrm>
          <a:prstGeom prst="rect">
            <a:avLst/>
          </a:prstGeom>
          <a:noFill/>
        </p:spPr>
        <p:txBody>
          <a:bodyPr wrap="square" rtlCol="0">
            <a:spAutoFit/>
          </a:bodyPr>
          <a:lstStyle/>
          <a:p>
            <a:pPr algn="ctr"/>
            <a:r>
              <a:rPr lang="en-US" dirty="0">
                <a:solidFill>
                  <a:schemeClr val="bg1"/>
                </a:solidFill>
              </a:rPr>
              <a:t>Controls</a:t>
            </a:r>
          </a:p>
        </p:txBody>
      </p:sp>
      <p:sp>
        <p:nvSpPr>
          <p:cNvPr id="15" name="TextBox 14"/>
          <p:cNvSpPr txBox="1"/>
          <p:nvPr/>
        </p:nvSpPr>
        <p:spPr>
          <a:xfrm>
            <a:off x="1981200" y="2782669"/>
            <a:ext cx="1582153" cy="646331"/>
          </a:xfrm>
          <a:prstGeom prst="rect">
            <a:avLst/>
          </a:prstGeom>
          <a:noFill/>
        </p:spPr>
        <p:txBody>
          <a:bodyPr wrap="square" rtlCol="0">
            <a:spAutoFit/>
          </a:bodyPr>
          <a:lstStyle/>
          <a:p>
            <a:pPr algn="ctr"/>
            <a:r>
              <a:rPr lang="en-US" dirty="0">
                <a:solidFill>
                  <a:schemeClr val="bg1"/>
                </a:solidFill>
              </a:rPr>
              <a:t>Lubrication System</a:t>
            </a:r>
          </a:p>
        </p:txBody>
      </p:sp>
    </p:spTree>
    <p:extLst>
      <p:ext uri="{BB962C8B-B14F-4D97-AF65-F5344CB8AC3E}">
        <p14:creationId xmlns:p14="http://schemas.microsoft.com/office/powerpoint/2010/main" val="345021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Sellers\Documents\Technical Pictures\CTAC\Chiller\DSCF49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pPr algn="r"/>
            <a:r>
              <a:rPr lang="en-US" dirty="0"/>
              <a:t>Inside the Condenser</a:t>
            </a:r>
          </a:p>
        </p:txBody>
      </p:sp>
      <p:sp>
        <p:nvSpPr>
          <p:cNvPr id="6" name="TextBox 5"/>
          <p:cNvSpPr txBox="1"/>
          <p:nvPr/>
        </p:nvSpPr>
        <p:spPr>
          <a:xfrm>
            <a:off x="7389497" y="4356750"/>
            <a:ext cx="1556679" cy="923330"/>
          </a:xfrm>
          <a:prstGeom prst="rect">
            <a:avLst/>
          </a:prstGeom>
          <a:noFill/>
        </p:spPr>
        <p:txBody>
          <a:bodyPr wrap="square" rtlCol="0">
            <a:spAutoFit/>
          </a:bodyPr>
          <a:lstStyle/>
          <a:p>
            <a:pPr algn="ctr"/>
            <a:r>
              <a:rPr lang="en-US" dirty="0">
                <a:solidFill>
                  <a:schemeClr val="bg1"/>
                </a:solidFill>
              </a:rPr>
              <a:t>Water Box;  Marine Head Type</a:t>
            </a:r>
          </a:p>
        </p:txBody>
      </p:sp>
      <p:sp>
        <p:nvSpPr>
          <p:cNvPr id="7" name="TextBox 6"/>
          <p:cNvSpPr txBox="1"/>
          <p:nvPr/>
        </p:nvSpPr>
        <p:spPr>
          <a:xfrm>
            <a:off x="5080937" y="3526199"/>
            <a:ext cx="1556679" cy="369332"/>
          </a:xfrm>
          <a:prstGeom prst="rect">
            <a:avLst/>
          </a:prstGeom>
          <a:noFill/>
        </p:spPr>
        <p:txBody>
          <a:bodyPr wrap="square" rtlCol="0">
            <a:spAutoFit/>
          </a:bodyPr>
          <a:lstStyle/>
          <a:p>
            <a:pPr algn="ctr"/>
            <a:r>
              <a:rPr lang="en-US" dirty="0">
                <a:solidFill>
                  <a:schemeClr val="bg1"/>
                </a:solidFill>
              </a:rPr>
              <a:t>Tube Sheet</a:t>
            </a:r>
          </a:p>
        </p:txBody>
      </p:sp>
      <p:sp>
        <p:nvSpPr>
          <p:cNvPr id="8" name="TextBox 7"/>
          <p:cNvSpPr txBox="1"/>
          <p:nvPr/>
        </p:nvSpPr>
        <p:spPr>
          <a:xfrm>
            <a:off x="2620766" y="2204362"/>
            <a:ext cx="1556679" cy="369332"/>
          </a:xfrm>
          <a:prstGeom prst="rect">
            <a:avLst/>
          </a:prstGeom>
          <a:noFill/>
        </p:spPr>
        <p:txBody>
          <a:bodyPr wrap="square" rtlCol="0">
            <a:spAutoFit/>
          </a:bodyPr>
          <a:lstStyle/>
          <a:p>
            <a:pPr algn="ctr"/>
            <a:r>
              <a:rPr lang="en-US" dirty="0">
                <a:solidFill>
                  <a:schemeClr val="bg1"/>
                </a:solidFill>
              </a:rPr>
              <a:t>Tubes</a:t>
            </a:r>
          </a:p>
        </p:txBody>
      </p:sp>
      <p:sp>
        <p:nvSpPr>
          <p:cNvPr id="9" name="TextBox 8"/>
          <p:cNvSpPr txBox="1"/>
          <p:nvPr/>
        </p:nvSpPr>
        <p:spPr>
          <a:xfrm>
            <a:off x="6841660" y="1321064"/>
            <a:ext cx="1556679" cy="646331"/>
          </a:xfrm>
          <a:prstGeom prst="rect">
            <a:avLst/>
          </a:prstGeom>
          <a:noFill/>
        </p:spPr>
        <p:txBody>
          <a:bodyPr wrap="square" rtlCol="0">
            <a:spAutoFit/>
          </a:bodyPr>
          <a:lstStyle/>
          <a:p>
            <a:pPr algn="ctr"/>
            <a:r>
              <a:rPr lang="en-US" dirty="0">
                <a:solidFill>
                  <a:schemeClr val="bg1"/>
                </a:solidFill>
              </a:rPr>
              <a:t>Temperature Sensor</a:t>
            </a:r>
          </a:p>
        </p:txBody>
      </p:sp>
      <p:sp>
        <p:nvSpPr>
          <p:cNvPr id="10" name="TextBox 9"/>
          <p:cNvSpPr txBox="1"/>
          <p:nvPr/>
        </p:nvSpPr>
        <p:spPr>
          <a:xfrm>
            <a:off x="6637616" y="2573694"/>
            <a:ext cx="1144995" cy="646331"/>
          </a:xfrm>
          <a:prstGeom prst="rect">
            <a:avLst/>
          </a:prstGeom>
          <a:noFill/>
        </p:spPr>
        <p:txBody>
          <a:bodyPr wrap="square" rtlCol="0">
            <a:spAutoFit/>
          </a:bodyPr>
          <a:lstStyle/>
          <a:p>
            <a:pPr algn="ctr"/>
            <a:r>
              <a:rPr lang="en-US" dirty="0">
                <a:solidFill>
                  <a:schemeClr val="bg1"/>
                </a:solidFill>
              </a:rPr>
              <a:t>Baffle Plate</a:t>
            </a:r>
          </a:p>
        </p:txBody>
      </p:sp>
    </p:spTree>
    <p:extLst>
      <p:ext uri="{BB962C8B-B14F-4D97-AF65-F5344CB8AC3E}">
        <p14:creationId xmlns:p14="http://schemas.microsoft.com/office/powerpoint/2010/main" val="108613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Sellers\Documents\Technical Pictures\CTAC\Chiller\DSCF49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57200" y="5359822"/>
            <a:ext cx="3825551" cy="1143000"/>
          </a:xfrm>
        </p:spPr>
        <p:txBody>
          <a:bodyPr/>
          <a:lstStyle/>
          <a:p>
            <a:r>
              <a:rPr lang="en-US" dirty="0"/>
              <a:t>Inside the Evaporator</a:t>
            </a:r>
          </a:p>
        </p:txBody>
      </p:sp>
      <p:sp>
        <p:nvSpPr>
          <p:cNvPr id="6" name="TextBox 5"/>
          <p:cNvSpPr txBox="1"/>
          <p:nvPr/>
        </p:nvSpPr>
        <p:spPr>
          <a:xfrm>
            <a:off x="1432668" y="1930665"/>
            <a:ext cx="1556679" cy="369332"/>
          </a:xfrm>
          <a:prstGeom prst="rect">
            <a:avLst/>
          </a:prstGeom>
          <a:noFill/>
        </p:spPr>
        <p:txBody>
          <a:bodyPr wrap="square" rtlCol="0">
            <a:spAutoFit/>
          </a:bodyPr>
          <a:lstStyle/>
          <a:p>
            <a:pPr algn="ctr"/>
            <a:r>
              <a:rPr lang="en-US" dirty="0">
                <a:solidFill>
                  <a:schemeClr val="bg1"/>
                </a:solidFill>
              </a:rPr>
              <a:t>Eliminators</a:t>
            </a:r>
          </a:p>
        </p:txBody>
      </p:sp>
      <p:sp>
        <p:nvSpPr>
          <p:cNvPr id="7" name="TextBox 6"/>
          <p:cNvSpPr txBox="1"/>
          <p:nvPr/>
        </p:nvSpPr>
        <p:spPr>
          <a:xfrm>
            <a:off x="2508799" y="394224"/>
            <a:ext cx="1556679" cy="646331"/>
          </a:xfrm>
          <a:prstGeom prst="rect">
            <a:avLst/>
          </a:prstGeom>
          <a:noFill/>
        </p:spPr>
        <p:txBody>
          <a:bodyPr wrap="square" rtlCol="0">
            <a:spAutoFit/>
          </a:bodyPr>
          <a:lstStyle/>
          <a:p>
            <a:pPr algn="ctr"/>
            <a:r>
              <a:rPr lang="en-US" dirty="0"/>
              <a:t>Oil Sump and Pump</a:t>
            </a:r>
          </a:p>
        </p:txBody>
      </p:sp>
    </p:spTree>
    <p:extLst>
      <p:ext uri="{BB962C8B-B14F-4D97-AF65-F5344CB8AC3E}">
        <p14:creationId xmlns:p14="http://schemas.microsoft.com/office/powerpoint/2010/main" val="346351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Sellers\Documents\Technical Pictures\CTAC\Chiller\DSCF49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Inside the 3 Stage Compressor</a:t>
            </a:r>
          </a:p>
        </p:txBody>
      </p:sp>
    </p:spTree>
    <p:extLst>
      <p:ext uri="{BB962C8B-B14F-4D97-AF65-F5344CB8AC3E}">
        <p14:creationId xmlns:p14="http://schemas.microsoft.com/office/powerpoint/2010/main" val="26967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DSellers\Documents\Technical Pictures\CTAC\Chiller\DSCF49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2676" y="5983069"/>
            <a:ext cx="1904581" cy="646331"/>
          </a:xfrm>
          <a:prstGeom prst="rect">
            <a:avLst/>
          </a:prstGeom>
          <a:noFill/>
        </p:spPr>
        <p:txBody>
          <a:bodyPr wrap="square" rtlCol="0">
            <a:spAutoFit/>
          </a:bodyPr>
          <a:lstStyle/>
          <a:p>
            <a:pPr algn="ctr"/>
            <a:r>
              <a:rPr lang="en-US" dirty="0">
                <a:solidFill>
                  <a:schemeClr val="bg1"/>
                </a:solidFill>
              </a:rPr>
              <a:t>Impeller (One per Stage)</a:t>
            </a:r>
          </a:p>
        </p:txBody>
      </p:sp>
      <p:sp>
        <p:nvSpPr>
          <p:cNvPr id="6" name="TextBox 5"/>
          <p:cNvSpPr txBox="1"/>
          <p:nvPr/>
        </p:nvSpPr>
        <p:spPr>
          <a:xfrm>
            <a:off x="6848670" y="0"/>
            <a:ext cx="1759388" cy="646331"/>
          </a:xfrm>
          <a:prstGeom prst="rect">
            <a:avLst/>
          </a:prstGeom>
          <a:noFill/>
        </p:spPr>
        <p:txBody>
          <a:bodyPr wrap="square" rtlCol="0">
            <a:spAutoFit/>
          </a:bodyPr>
          <a:lstStyle/>
          <a:p>
            <a:pPr algn="ctr"/>
            <a:r>
              <a:rPr lang="en-US" dirty="0">
                <a:solidFill>
                  <a:schemeClr val="bg1"/>
                </a:solidFill>
              </a:rPr>
              <a:t>Diffuser (One per Stage)</a:t>
            </a:r>
          </a:p>
        </p:txBody>
      </p:sp>
      <p:cxnSp>
        <p:nvCxnSpPr>
          <p:cNvPr id="9" name="Straight Arrow Connector 8"/>
          <p:cNvCxnSpPr>
            <a:endCxn id="6" idx="1"/>
          </p:cNvCxnSpPr>
          <p:nvPr/>
        </p:nvCxnSpPr>
        <p:spPr>
          <a:xfrm flipV="1">
            <a:off x="5673012" y="323166"/>
            <a:ext cx="1175658" cy="619136"/>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5" idx="3"/>
          </p:cNvCxnSpPr>
          <p:nvPr/>
        </p:nvCxnSpPr>
        <p:spPr>
          <a:xfrm flipH="1">
            <a:off x="2547257" y="4982547"/>
            <a:ext cx="1754155" cy="1323688"/>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01689" y="323165"/>
            <a:ext cx="2021633" cy="646331"/>
          </a:xfrm>
          <a:prstGeom prst="rect">
            <a:avLst/>
          </a:prstGeom>
          <a:noFill/>
        </p:spPr>
        <p:txBody>
          <a:bodyPr wrap="square" rtlCol="0">
            <a:spAutoFit/>
          </a:bodyPr>
          <a:lstStyle/>
          <a:p>
            <a:pPr algn="ctr"/>
            <a:r>
              <a:rPr lang="en-US" dirty="0">
                <a:solidFill>
                  <a:schemeClr val="bg1"/>
                </a:solidFill>
              </a:rPr>
              <a:t>Inlet Vane Linkage System</a:t>
            </a:r>
          </a:p>
        </p:txBody>
      </p:sp>
      <p:cxnSp>
        <p:nvCxnSpPr>
          <p:cNvPr id="19" name="Straight Arrow Connector 18"/>
          <p:cNvCxnSpPr>
            <a:endCxn id="18" idx="2"/>
          </p:cNvCxnSpPr>
          <p:nvPr/>
        </p:nvCxnSpPr>
        <p:spPr>
          <a:xfrm flipV="1">
            <a:off x="951722" y="969496"/>
            <a:ext cx="360784" cy="1969648"/>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sp>
        <p:nvSpPr>
          <p:cNvPr id="23" name="Freeform 22"/>
          <p:cNvSpPr/>
          <p:nvPr/>
        </p:nvSpPr>
        <p:spPr>
          <a:xfrm>
            <a:off x="5187660" y="942302"/>
            <a:ext cx="1827547" cy="3347229"/>
          </a:xfrm>
          <a:custGeom>
            <a:avLst/>
            <a:gdLst>
              <a:gd name="connsiteX0" fmla="*/ 1605 w 1964534"/>
              <a:gd name="connsiteY0" fmla="*/ 1479245 h 3370162"/>
              <a:gd name="connsiteX1" fmla="*/ 38928 w 1964534"/>
              <a:gd name="connsiteY1" fmla="*/ 228943 h 3370162"/>
              <a:gd name="connsiteX2" fmla="*/ 262863 w 1964534"/>
              <a:gd name="connsiteY2" fmla="*/ 23670 h 3370162"/>
              <a:gd name="connsiteX3" fmla="*/ 430814 w 1964534"/>
              <a:gd name="connsiteY3" fmla="*/ 247605 h 3370162"/>
              <a:gd name="connsiteX4" fmla="*/ 374830 w 1964534"/>
              <a:gd name="connsiteY4" fmla="*/ 2179041 h 3370162"/>
              <a:gd name="connsiteX5" fmla="*/ 440144 w 1964534"/>
              <a:gd name="connsiteY5" fmla="*/ 2925490 h 3370162"/>
              <a:gd name="connsiteX6" fmla="*/ 971989 w 1964534"/>
              <a:gd name="connsiteY6" fmla="*/ 3354698 h 3370162"/>
              <a:gd name="connsiteX7" fmla="*/ 1522495 w 1964534"/>
              <a:gd name="connsiteY7" fmla="*/ 3168086 h 3370162"/>
              <a:gd name="connsiteX8" fmla="*/ 1942373 w 1964534"/>
              <a:gd name="connsiteY8" fmla="*/ 2179041 h 3370162"/>
              <a:gd name="connsiteX9" fmla="*/ 1905050 w 1964534"/>
              <a:gd name="connsiteY9" fmla="*/ 891417 h 3370162"/>
              <a:gd name="connsiteX0" fmla="*/ 1605 w 1905406"/>
              <a:gd name="connsiteY0" fmla="*/ 1479245 h 3370589"/>
              <a:gd name="connsiteX1" fmla="*/ 38928 w 1905406"/>
              <a:gd name="connsiteY1" fmla="*/ 228943 h 3370589"/>
              <a:gd name="connsiteX2" fmla="*/ 262863 w 1905406"/>
              <a:gd name="connsiteY2" fmla="*/ 23670 h 3370589"/>
              <a:gd name="connsiteX3" fmla="*/ 430814 w 1905406"/>
              <a:gd name="connsiteY3" fmla="*/ 247605 h 3370589"/>
              <a:gd name="connsiteX4" fmla="*/ 374830 w 1905406"/>
              <a:gd name="connsiteY4" fmla="*/ 2179041 h 3370589"/>
              <a:gd name="connsiteX5" fmla="*/ 440144 w 1905406"/>
              <a:gd name="connsiteY5" fmla="*/ 2925490 h 3370589"/>
              <a:gd name="connsiteX6" fmla="*/ 971989 w 1905406"/>
              <a:gd name="connsiteY6" fmla="*/ 3354698 h 3370589"/>
              <a:gd name="connsiteX7" fmla="*/ 1522495 w 1905406"/>
              <a:gd name="connsiteY7" fmla="*/ 3168086 h 3370589"/>
              <a:gd name="connsiteX8" fmla="*/ 1727769 w 1905406"/>
              <a:gd name="connsiteY8" fmla="*/ 2160380 h 3370589"/>
              <a:gd name="connsiteX9" fmla="*/ 1905050 w 1905406"/>
              <a:gd name="connsiteY9" fmla="*/ 891417 h 3370589"/>
              <a:gd name="connsiteX0" fmla="*/ 1605 w 1821860"/>
              <a:gd name="connsiteY0" fmla="*/ 1479245 h 3370589"/>
              <a:gd name="connsiteX1" fmla="*/ 38928 w 1821860"/>
              <a:gd name="connsiteY1" fmla="*/ 228943 h 3370589"/>
              <a:gd name="connsiteX2" fmla="*/ 262863 w 1821860"/>
              <a:gd name="connsiteY2" fmla="*/ 23670 h 3370589"/>
              <a:gd name="connsiteX3" fmla="*/ 430814 w 1821860"/>
              <a:gd name="connsiteY3" fmla="*/ 247605 h 3370589"/>
              <a:gd name="connsiteX4" fmla="*/ 374830 w 1821860"/>
              <a:gd name="connsiteY4" fmla="*/ 2179041 h 3370589"/>
              <a:gd name="connsiteX5" fmla="*/ 440144 w 1821860"/>
              <a:gd name="connsiteY5" fmla="*/ 2925490 h 3370589"/>
              <a:gd name="connsiteX6" fmla="*/ 971989 w 1821860"/>
              <a:gd name="connsiteY6" fmla="*/ 3354698 h 3370589"/>
              <a:gd name="connsiteX7" fmla="*/ 1522495 w 1821860"/>
              <a:gd name="connsiteY7" fmla="*/ 3168086 h 3370589"/>
              <a:gd name="connsiteX8" fmla="*/ 1727769 w 1821860"/>
              <a:gd name="connsiteY8" fmla="*/ 2160380 h 3370589"/>
              <a:gd name="connsiteX9" fmla="*/ 1821075 w 1821860"/>
              <a:gd name="connsiteY9" fmla="*/ 872756 h 3370589"/>
              <a:gd name="connsiteX0" fmla="*/ 1605 w 1828992"/>
              <a:gd name="connsiteY0" fmla="*/ 1479245 h 3370808"/>
              <a:gd name="connsiteX1" fmla="*/ 38928 w 1828992"/>
              <a:gd name="connsiteY1" fmla="*/ 228943 h 3370808"/>
              <a:gd name="connsiteX2" fmla="*/ 262863 w 1828992"/>
              <a:gd name="connsiteY2" fmla="*/ 23670 h 3370808"/>
              <a:gd name="connsiteX3" fmla="*/ 430814 w 1828992"/>
              <a:gd name="connsiteY3" fmla="*/ 247605 h 3370808"/>
              <a:gd name="connsiteX4" fmla="*/ 374830 w 1828992"/>
              <a:gd name="connsiteY4" fmla="*/ 2179041 h 3370808"/>
              <a:gd name="connsiteX5" fmla="*/ 440144 w 1828992"/>
              <a:gd name="connsiteY5" fmla="*/ 2925490 h 3370808"/>
              <a:gd name="connsiteX6" fmla="*/ 971989 w 1828992"/>
              <a:gd name="connsiteY6" fmla="*/ 3354698 h 3370808"/>
              <a:gd name="connsiteX7" fmla="*/ 1522495 w 1828992"/>
              <a:gd name="connsiteY7" fmla="*/ 3168086 h 3370808"/>
              <a:gd name="connsiteX8" fmla="*/ 1793083 w 1828992"/>
              <a:gd name="connsiteY8" fmla="*/ 2151050 h 3370808"/>
              <a:gd name="connsiteX9" fmla="*/ 1821075 w 1828992"/>
              <a:gd name="connsiteY9" fmla="*/ 872756 h 3370808"/>
              <a:gd name="connsiteX0" fmla="*/ 1605 w 1828992"/>
              <a:gd name="connsiteY0" fmla="*/ 1479081 h 3370644"/>
              <a:gd name="connsiteX1" fmla="*/ 38928 w 1828992"/>
              <a:gd name="connsiteY1" fmla="*/ 228779 h 3370644"/>
              <a:gd name="connsiteX2" fmla="*/ 262863 w 1828992"/>
              <a:gd name="connsiteY2" fmla="*/ 23506 h 3370644"/>
              <a:gd name="connsiteX3" fmla="*/ 430814 w 1828992"/>
              <a:gd name="connsiteY3" fmla="*/ 247441 h 3370644"/>
              <a:gd name="connsiteX4" fmla="*/ 374830 w 1828992"/>
              <a:gd name="connsiteY4" fmla="*/ 2178877 h 3370644"/>
              <a:gd name="connsiteX5" fmla="*/ 440144 w 1828992"/>
              <a:gd name="connsiteY5" fmla="*/ 2925326 h 3370644"/>
              <a:gd name="connsiteX6" fmla="*/ 971989 w 1828992"/>
              <a:gd name="connsiteY6" fmla="*/ 3354534 h 3370644"/>
              <a:gd name="connsiteX7" fmla="*/ 1522495 w 1828992"/>
              <a:gd name="connsiteY7" fmla="*/ 3167922 h 3370644"/>
              <a:gd name="connsiteX8" fmla="*/ 1793083 w 1828992"/>
              <a:gd name="connsiteY8" fmla="*/ 2150886 h 3370644"/>
              <a:gd name="connsiteX9" fmla="*/ 1821075 w 1828992"/>
              <a:gd name="connsiteY9" fmla="*/ 872592 h 3370644"/>
              <a:gd name="connsiteX0" fmla="*/ 1605 w 1828992"/>
              <a:gd name="connsiteY0" fmla="*/ 1487102 h 3378665"/>
              <a:gd name="connsiteX1" fmla="*/ 38928 w 1828992"/>
              <a:gd name="connsiteY1" fmla="*/ 236800 h 3378665"/>
              <a:gd name="connsiteX2" fmla="*/ 262863 w 1828992"/>
              <a:gd name="connsiteY2" fmla="*/ 31527 h 3378665"/>
              <a:gd name="connsiteX3" fmla="*/ 430814 w 1828992"/>
              <a:gd name="connsiteY3" fmla="*/ 255462 h 3378665"/>
              <a:gd name="connsiteX4" fmla="*/ 374830 w 1828992"/>
              <a:gd name="connsiteY4" fmla="*/ 2186898 h 3378665"/>
              <a:gd name="connsiteX5" fmla="*/ 440144 w 1828992"/>
              <a:gd name="connsiteY5" fmla="*/ 2933347 h 3378665"/>
              <a:gd name="connsiteX6" fmla="*/ 971989 w 1828992"/>
              <a:gd name="connsiteY6" fmla="*/ 3362555 h 3378665"/>
              <a:gd name="connsiteX7" fmla="*/ 1522495 w 1828992"/>
              <a:gd name="connsiteY7" fmla="*/ 3175943 h 3378665"/>
              <a:gd name="connsiteX8" fmla="*/ 1793083 w 1828992"/>
              <a:gd name="connsiteY8" fmla="*/ 2158907 h 3378665"/>
              <a:gd name="connsiteX9" fmla="*/ 1821075 w 1828992"/>
              <a:gd name="connsiteY9" fmla="*/ 880613 h 3378665"/>
              <a:gd name="connsiteX0" fmla="*/ 1605 w 1828992"/>
              <a:gd name="connsiteY0" fmla="*/ 1457240 h 3348803"/>
              <a:gd name="connsiteX1" fmla="*/ 38928 w 1828992"/>
              <a:gd name="connsiteY1" fmla="*/ 206938 h 3348803"/>
              <a:gd name="connsiteX2" fmla="*/ 262863 w 1828992"/>
              <a:gd name="connsiteY2" fmla="*/ 1665 h 3348803"/>
              <a:gd name="connsiteX3" fmla="*/ 430814 w 1828992"/>
              <a:gd name="connsiteY3" fmla="*/ 225600 h 3348803"/>
              <a:gd name="connsiteX4" fmla="*/ 374830 w 1828992"/>
              <a:gd name="connsiteY4" fmla="*/ 2157036 h 3348803"/>
              <a:gd name="connsiteX5" fmla="*/ 440144 w 1828992"/>
              <a:gd name="connsiteY5" fmla="*/ 2903485 h 3348803"/>
              <a:gd name="connsiteX6" fmla="*/ 971989 w 1828992"/>
              <a:gd name="connsiteY6" fmla="*/ 3332693 h 3348803"/>
              <a:gd name="connsiteX7" fmla="*/ 1522495 w 1828992"/>
              <a:gd name="connsiteY7" fmla="*/ 3146081 h 3348803"/>
              <a:gd name="connsiteX8" fmla="*/ 1793083 w 1828992"/>
              <a:gd name="connsiteY8" fmla="*/ 2129045 h 3348803"/>
              <a:gd name="connsiteX9" fmla="*/ 1821075 w 1828992"/>
              <a:gd name="connsiteY9" fmla="*/ 850751 h 3348803"/>
              <a:gd name="connsiteX0" fmla="*/ 1605 w 1828992"/>
              <a:gd name="connsiteY0" fmla="*/ 1477718 h 3369281"/>
              <a:gd name="connsiteX1" fmla="*/ 38928 w 1828992"/>
              <a:gd name="connsiteY1" fmla="*/ 227416 h 3369281"/>
              <a:gd name="connsiteX2" fmla="*/ 262863 w 1828992"/>
              <a:gd name="connsiteY2" fmla="*/ 22143 h 3369281"/>
              <a:gd name="connsiteX3" fmla="*/ 458805 w 1828992"/>
              <a:gd name="connsiteY3" fmla="*/ 507335 h 3369281"/>
              <a:gd name="connsiteX4" fmla="*/ 374830 w 1828992"/>
              <a:gd name="connsiteY4" fmla="*/ 2177514 h 3369281"/>
              <a:gd name="connsiteX5" fmla="*/ 440144 w 1828992"/>
              <a:gd name="connsiteY5" fmla="*/ 2923963 h 3369281"/>
              <a:gd name="connsiteX6" fmla="*/ 971989 w 1828992"/>
              <a:gd name="connsiteY6" fmla="*/ 3353171 h 3369281"/>
              <a:gd name="connsiteX7" fmla="*/ 1522495 w 1828992"/>
              <a:gd name="connsiteY7" fmla="*/ 3166559 h 3369281"/>
              <a:gd name="connsiteX8" fmla="*/ 1793083 w 1828992"/>
              <a:gd name="connsiteY8" fmla="*/ 2149523 h 3369281"/>
              <a:gd name="connsiteX9" fmla="*/ 1821075 w 1828992"/>
              <a:gd name="connsiteY9" fmla="*/ 871229 h 3369281"/>
              <a:gd name="connsiteX0" fmla="*/ 1605 w 1828992"/>
              <a:gd name="connsiteY0" fmla="*/ 1477718 h 3369281"/>
              <a:gd name="connsiteX1" fmla="*/ 38928 w 1828992"/>
              <a:gd name="connsiteY1" fmla="*/ 227416 h 3369281"/>
              <a:gd name="connsiteX2" fmla="*/ 262863 w 1828992"/>
              <a:gd name="connsiteY2" fmla="*/ 22143 h 3369281"/>
              <a:gd name="connsiteX3" fmla="*/ 458805 w 1828992"/>
              <a:gd name="connsiteY3" fmla="*/ 507335 h 3369281"/>
              <a:gd name="connsiteX4" fmla="*/ 374830 w 1828992"/>
              <a:gd name="connsiteY4" fmla="*/ 2177514 h 3369281"/>
              <a:gd name="connsiteX5" fmla="*/ 440144 w 1828992"/>
              <a:gd name="connsiteY5" fmla="*/ 2923963 h 3369281"/>
              <a:gd name="connsiteX6" fmla="*/ 971989 w 1828992"/>
              <a:gd name="connsiteY6" fmla="*/ 3353171 h 3369281"/>
              <a:gd name="connsiteX7" fmla="*/ 1522495 w 1828992"/>
              <a:gd name="connsiteY7" fmla="*/ 3166559 h 3369281"/>
              <a:gd name="connsiteX8" fmla="*/ 1793083 w 1828992"/>
              <a:gd name="connsiteY8" fmla="*/ 2149523 h 3369281"/>
              <a:gd name="connsiteX9" fmla="*/ 1821075 w 1828992"/>
              <a:gd name="connsiteY9" fmla="*/ 871229 h 3369281"/>
              <a:gd name="connsiteX0" fmla="*/ 1605 w 1828992"/>
              <a:gd name="connsiteY0" fmla="*/ 1477718 h 3369281"/>
              <a:gd name="connsiteX1" fmla="*/ 38928 w 1828992"/>
              <a:gd name="connsiteY1" fmla="*/ 227416 h 3369281"/>
              <a:gd name="connsiteX2" fmla="*/ 262863 w 1828992"/>
              <a:gd name="connsiteY2" fmla="*/ 22143 h 3369281"/>
              <a:gd name="connsiteX3" fmla="*/ 458805 w 1828992"/>
              <a:gd name="connsiteY3" fmla="*/ 507335 h 3369281"/>
              <a:gd name="connsiteX4" fmla="*/ 374830 w 1828992"/>
              <a:gd name="connsiteY4" fmla="*/ 2177514 h 3369281"/>
              <a:gd name="connsiteX5" fmla="*/ 440144 w 1828992"/>
              <a:gd name="connsiteY5" fmla="*/ 2923963 h 3369281"/>
              <a:gd name="connsiteX6" fmla="*/ 971989 w 1828992"/>
              <a:gd name="connsiteY6" fmla="*/ 3353171 h 3369281"/>
              <a:gd name="connsiteX7" fmla="*/ 1522495 w 1828992"/>
              <a:gd name="connsiteY7" fmla="*/ 3166559 h 3369281"/>
              <a:gd name="connsiteX8" fmla="*/ 1793083 w 1828992"/>
              <a:gd name="connsiteY8" fmla="*/ 2149523 h 3369281"/>
              <a:gd name="connsiteX9" fmla="*/ 1821075 w 1828992"/>
              <a:gd name="connsiteY9" fmla="*/ 871229 h 3369281"/>
              <a:gd name="connsiteX0" fmla="*/ 1605 w 1828992"/>
              <a:gd name="connsiteY0" fmla="*/ 1477718 h 3369281"/>
              <a:gd name="connsiteX1" fmla="*/ 38928 w 1828992"/>
              <a:gd name="connsiteY1" fmla="*/ 227416 h 3369281"/>
              <a:gd name="connsiteX2" fmla="*/ 262863 w 1828992"/>
              <a:gd name="connsiteY2" fmla="*/ 22143 h 3369281"/>
              <a:gd name="connsiteX3" fmla="*/ 458805 w 1828992"/>
              <a:gd name="connsiteY3" fmla="*/ 507335 h 3369281"/>
              <a:gd name="connsiteX4" fmla="*/ 374830 w 1828992"/>
              <a:gd name="connsiteY4" fmla="*/ 2177514 h 3369281"/>
              <a:gd name="connsiteX5" fmla="*/ 440144 w 1828992"/>
              <a:gd name="connsiteY5" fmla="*/ 2923963 h 3369281"/>
              <a:gd name="connsiteX6" fmla="*/ 971989 w 1828992"/>
              <a:gd name="connsiteY6" fmla="*/ 3353171 h 3369281"/>
              <a:gd name="connsiteX7" fmla="*/ 1522495 w 1828992"/>
              <a:gd name="connsiteY7" fmla="*/ 3166559 h 3369281"/>
              <a:gd name="connsiteX8" fmla="*/ 1793083 w 1828992"/>
              <a:gd name="connsiteY8" fmla="*/ 2149523 h 3369281"/>
              <a:gd name="connsiteX9" fmla="*/ 1821075 w 1828992"/>
              <a:gd name="connsiteY9" fmla="*/ 871229 h 3369281"/>
              <a:gd name="connsiteX0" fmla="*/ 4031 w 1831418"/>
              <a:gd name="connsiteY0" fmla="*/ 1456441 h 3348004"/>
              <a:gd name="connsiteX1" fmla="*/ 32023 w 1831418"/>
              <a:gd name="connsiteY1" fmla="*/ 560702 h 3348004"/>
              <a:gd name="connsiteX2" fmla="*/ 265289 w 1831418"/>
              <a:gd name="connsiteY2" fmla="*/ 866 h 3348004"/>
              <a:gd name="connsiteX3" fmla="*/ 461231 w 1831418"/>
              <a:gd name="connsiteY3" fmla="*/ 486058 h 3348004"/>
              <a:gd name="connsiteX4" fmla="*/ 377256 w 1831418"/>
              <a:gd name="connsiteY4" fmla="*/ 2156237 h 3348004"/>
              <a:gd name="connsiteX5" fmla="*/ 442570 w 1831418"/>
              <a:gd name="connsiteY5" fmla="*/ 2902686 h 3348004"/>
              <a:gd name="connsiteX6" fmla="*/ 974415 w 1831418"/>
              <a:gd name="connsiteY6" fmla="*/ 3331894 h 3348004"/>
              <a:gd name="connsiteX7" fmla="*/ 1524921 w 1831418"/>
              <a:gd name="connsiteY7" fmla="*/ 3145282 h 3348004"/>
              <a:gd name="connsiteX8" fmla="*/ 1795509 w 1831418"/>
              <a:gd name="connsiteY8" fmla="*/ 2128246 h 3348004"/>
              <a:gd name="connsiteX9" fmla="*/ 1823501 w 1831418"/>
              <a:gd name="connsiteY9" fmla="*/ 849952 h 3348004"/>
              <a:gd name="connsiteX0" fmla="*/ 160 w 1827547"/>
              <a:gd name="connsiteY0" fmla="*/ 1456441 h 3348004"/>
              <a:gd name="connsiteX1" fmla="*/ 28152 w 1827547"/>
              <a:gd name="connsiteY1" fmla="*/ 560702 h 3348004"/>
              <a:gd name="connsiteX2" fmla="*/ 261418 w 1827547"/>
              <a:gd name="connsiteY2" fmla="*/ 866 h 3348004"/>
              <a:gd name="connsiteX3" fmla="*/ 457360 w 1827547"/>
              <a:gd name="connsiteY3" fmla="*/ 486058 h 3348004"/>
              <a:gd name="connsiteX4" fmla="*/ 373385 w 1827547"/>
              <a:gd name="connsiteY4" fmla="*/ 2156237 h 3348004"/>
              <a:gd name="connsiteX5" fmla="*/ 438699 w 1827547"/>
              <a:gd name="connsiteY5" fmla="*/ 2902686 h 3348004"/>
              <a:gd name="connsiteX6" fmla="*/ 970544 w 1827547"/>
              <a:gd name="connsiteY6" fmla="*/ 3331894 h 3348004"/>
              <a:gd name="connsiteX7" fmla="*/ 1521050 w 1827547"/>
              <a:gd name="connsiteY7" fmla="*/ 3145282 h 3348004"/>
              <a:gd name="connsiteX8" fmla="*/ 1791638 w 1827547"/>
              <a:gd name="connsiteY8" fmla="*/ 2128246 h 3348004"/>
              <a:gd name="connsiteX9" fmla="*/ 1819630 w 1827547"/>
              <a:gd name="connsiteY9" fmla="*/ 849952 h 3348004"/>
              <a:gd name="connsiteX0" fmla="*/ 160 w 1827547"/>
              <a:gd name="connsiteY0" fmla="*/ 1456116 h 3347679"/>
              <a:gd name="connsiteX1" fmla="*/ 28152 w 1827547"/>
              <a:gd name="connsiteY1" fmla="*/ 560377 h 3347679"/>
              <a:gd name="connsiteX2" fmla="*/ 261418 w 1827547"/>
              <a:gd name="connsiteY2" fmla="*/ 541 h 3347679"/>
              <a:gd name="connsiteX3" fmla="*/ 457360 w 1827547"/>
              <a:gd name="connsiteY3" fmla="*/ 485733 h 3347679"/>
              <a:gd name="connsiteX4" fmla="*/ 373385 w 1827547"/>
              <a:gd name="connsiteY4" fmla="*/ 2155912 h 3347679"/>
              <a:gd name="connsiteX5" fmla="*/ 438699 w 1827547"/>
              <a:gd name="connsiteY5" fmla="*/ 2902361 h 3347679"/>
              <a:gd name="connsiteX6" fmla="*/ 970544 w 1827547"/>
              <a:gd name="connsiteY6" fmla="*/ 3331569 h 3347679"/>
              <a:gd name="connsiteX7" fmla="*/ 1521050 w 1827547"/>
              <a:gd name="connsiteY7" fmla="*/ 3144957 h 3347679"/>
              <a:gd name="connsiteX8" fmla="*/ 1791638 w 1827547"/>
              <a:gd name="connsiteY8" fmla="*/ 2127921 h 3347679"/>
              <a:gd name="connsiteX9" fmla="*/ 1819630 w 1827547"/>
              <a:gd name="connsiteY9" fmla="*/ 849627 h 3347679"/>
              <a:gd name="connsiteX0" fmla="*/ 160 w 1827547"/>
              <a:gd name="connsiteY0" fmla="*/ 1455666 h 3347229"/>
              <a:gd name="connsiteX1" fmla="*/ 28152 w 1827547"/>
              <a:gd name="connsiteY1" fmla="*/ 559927 h 3347229"/>
              <a:gd name="connsiteX2" fmla="*/ 261418 w 1827547"/>
              <a:gd name="connsiteY2" fmla="*/ 91 h 3347229"/>
              <a:gd name="connsiteX3" fmla="*/ 457360 w 1827547"/>
              <a:gd name="connsiteY3" fmla="*/ 485283 h 3347229"/>
              <a:gd name="connsiteX4" fmla="*/ 373385 w 1827547"/>
              <a:gd name="connsiteY4" fmla="*/ 2155462 h 3347229"/>
              <a:gd name="connsiteX5" fmla="*/ 438699 w 1827547"/>
              <a:gd name="connsiteY5" fmla="*/ 2901911 h 3347229"/>
              <a:gd name="connsiteX6" fmla="*/ 970544 w 1827547"/>
              <a:gd name="connsiteY6" fmla="*/ 3331119 h 3347229"/>
              <a:gd name="connsiteX7" fmla="*/ 1521050 w 1827547"/>
              <a:gd name="connsiteY7" fmla="*/ 3144507 h 3347229"/>
              <a:gd name="connsiteX8" fmla="*/ 1791638 w 1827547"/>
              <a:gd name="connsiteY8" fmla="*/ 2127471 h 3347229"/>
              <a:gd name="connsiteX9" fmla="*/ 1819630 w 1827547"/>
              <a:gd name="connsiteY9" fmla="*/ 849177 h 3347229"/>
              <a:gd name="connsiteX0" fmla="*/ 160 w 1827547"/>
              <a:gd name="connsiteY0" fmla="*/ 1456440 h 3348003"/>
              <a:gd name="connsiteX1" fmla="*/ 28152 w 1827547"/>
              <a:gd name="connsiteY1" fmla="*/ 560701 h 3348003"/>
              <a:gd name="connsiteX2" fmla="*/ 261418 w 1827547"/>
              <a:gd name="connsiteY2" fmla="*/ 865 h 3348003"/>
              <a:gd name="connsiteX3" fmla="*/ 448030 w 1827547"/>
              <a:gd name="connsiteY3" fmla="*/ 486057 h 3348003"/>
              <a:gd name="connsiteX4" fmla="*/ 373385 w 1827547"/>
              <a:gd name="connsiteY4" fmla="*/ 2156236 h 3348003"/>
              <a:gd name="connsiteX5" fmla="*/ 438699 w 1827547"/>
              <a:gd name="connsiteY5" fmla="*/ 2902685 h 3348003"/>
              <a:gd name="connsiteX6" fmla="*/ 970544 w 1827547"/>
              <a:gd name="connsiteY6" fmla="*/ 3331893 h 3348003"/>
              <a:gd name="connsiteX7" fmla="*/ 1521050 w 1827547"/>
              <a:gd name="connsiteY7" fmla="*/ 3145281 h 3348003"/>
              <a:gd name="connsiteX8" fmla="*/ 1791638 w 1827547"/>
              <a:gd name="connsiteY8" fmla="*/ 2128245 h 3348003"/>
              <a:gd name="connsiteX9" fmla="*/ 1819630 w 1827547"/>
              <a:gd name="connsiteY9" fmla="*/ 849951 h 3348003"/>
              <a:gd name="connsiteX0" fmla="*/ 160 w 1827547"/>
              <a:gd name="connsiteY0" fmla="*/ 1455666 h 3347229"/>
              <a:gd name="connsiteX1" fmla="*/ 28152 w 1827547"/>
              <a:gd name="connsiteY1" fmla="*/ 559927 h 3347229"/>
              <a:gd name="connsiteX2" fmla="*/ 261418 w 1827547"/>
              <a:gd name="connsiteY2" fmla="*/ 91 h 3347229"/>
              <a:gd name="connsiteX3" fmla="*/ 448030 w 1827547"/>
              <a:gd name="connsiteY3" fmla="*/ 485283 h 3347229"/>
              <a:gd name="connsiteX4" fmla="*/ 373385 w 1827547"/>
              <a:gd name="connsiteY4" fmla="*/ 2155462 h 3347229"/>
              <a:gd name="connsiteX5" fmla="*/ 438699 w 1827547"/>
              <a:gd name="connsiteY5" fmla="*/ 2901911 h 3347229"/>
              <a:gd name="connsiteX6" fmla="*/ 970544 w 1827547"/>
              <a:gd name="connsiteY6" fmla="*/ 3331119 h 3347229"/>
              <a:gd name="connsiteX7" fmla="*/ 1521050 w 1827547"/>
              <a:gd name="connsiteY7" fmla="*/ 3144507 h 3347229"/>
              <a:gd name="connsiteX8" fmla="*/ 1791638 w 1827547"/>
              <a:gd name="connsiteY8" fmla="*/ 2127471 h 3347229"/>
              <a:gd name="connsiteX9" fmla="*/ 1819630 w 1827547"/>
              <a:gd name="connsiteY9" fmla="*/ 849177 h 334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7547" h="3347229">
                <a:moveTo>
                  <a:pt x="160" y="1455666"/>
                </a:moveTo>
                <a:cubicBezTo>
                  <a:pt x="-2950" y="951813"/>
                  <a:pt x="40593" y="811853"/>
                  <a:pt x="28152" y="559927"/>
                </a:cubicBezTo>
                <a:cubicBezTo>
                  <a:pt x="15711" y="308001"/>
                  <a:pt x="4826" y="-6129"/>
                  <a:pt x="261418" y="91"/>
                </a:cubicBezTo>
                <a:cubicBezTo>
                  <a:pt x="518010" y="6311"/>
                  <a:pt x="457361" y="107392"/>
                  <a:pt x="448030" y="485283"/>
                </a:cubicBezTo>
                <a:cubicBezTo>
                  <a:pt x="438699" y="863174"/>
                  <a:pt x="374940" y="1752691"/>
                  <a:pt x="373385" y="2155462"/>
                </a:cubicBezTo>
                <a:cubicBezTo>
                  <a:pt x="371830" y="2558233"/>
                  <a:pt x="339173" y="2705968"/>
                  <a:pt x="438699" y="2901911"/>
                </a:cubicBezTo>
                <a:cubicBezTo>
                  <a:pt x="538225" y="3097854"/>
                  <a:pt x="790152" y="3290686"/>
                  <a:pt x="970544" y="3331119"/>
                </a:cubicBezTo>
                <a:cubicBezTo>
                  <a:pt x="1150936" y="3371552"/>
                  <a:pt x="1384201" y="3345115"/>
                  <a:pt x="1521050" y="3144507"/>
                </a:cubicBezTo>
                <a:cubicBezTo>
                  <a:pt x="1657899" y="2943899"/>
                  <a:pt x="1741875" y="2510026"/>
                  <a:pt x="1791638" y="2127471"/>
                </a:cubicBezTo>
                <a:cubicBezTo>
                  <a:pt x="1841401" y="1744916"/>
                  <a:pt x="1827405" y="1063781"/>
                  <a:pt x="1819630" y="849177"/>
                </a:cubicBezTo>
              </a:path>
            </a:pathLst>
          </a:custGeom>
          <a:noFill/>
          <a:ln w="254000" cap="rnd">
            <a:solidFill>
              <a:srgbClr val="66FFFF">
                <a:alpha val="50000"/>
              </a:srgbClr>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7015207" y="3116996"/>
            <a:ext cx="1759388" cy="1477328"/>
          </a:xfrm>
          <a:prstGeom prst="rect">
            <a:avLst/>
          </a:prstGeom>
          <a:noFill/>
        </p:spPr>
        <p:txBody>
          <a:bodyPr wrap="square" rtlCol="0">
            <a:spAutoFit/>
          </a:bodyPr>
          <a:lstStyle/>
          <a:p>
            <a:pPr algn="ctr"/>
            <a:r>
              <a:rPr lang="en-US" dirty="0">
                <a:solidFill>
                  <a:schemeClr val="bg1"/>
                </a:solidFill>
              </a:rPr>
              <a:t>Refrigerant Flow Through a Typical Compressor Stage</a:t>
            </a:r>
          </a:p>
        </p:txBody>
      </p:sp>
    </p:spTree>
    <p:extLst>
      <p:ext uri="{BB962C8B-B14F-4D97-AF65-F5344CB8AC3E}">
        <p14:creationId xmlns:p14="http://schemas.microsoft.com/office/powerpoint/2010/main" val="3904588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3543300" cy="1143000"/>
          </a:xfrm>
        </p:spPr>
        <p:txBody>
          <a:bodyPr/>
          <a:lstStyle/>
          <a:p>
            <a:r>
              <a:rPr lang="en-US" dirty="0"/>
              <a:t>Inlet Vanes and Suction Elbow</a:t>
            </a:r>
          </a:p>
        </p:txBody>
      </p:sp>
      <p:pic>
        <p:nvPicPr>
          <p:cNvPr id="6146" name="Picture 2" descr="C:\Users\DSellers\Documents\Technical Pictures\CTAC\Chiller\DSCF49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452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5B1B9A-863A-4B38-98C1-2BE1FD54FF7A}"/>
              </a:ext>
            </a:extLst>
          </p:cNvPr>
          <p:cNvSpPr>
            <a:spLocks noGrp="1"/>
          </p:cNvSpPr>
          <p:nvPr>
            <p:ph type="title"/>
          </p:nvPr>
        </p:nvSpPr>
        <p:spPr/>
        <p:txBody>
          <a:bodyPr/>
          <a:lstStyle/>
          <a:p>
            <a:r>
              <a:rPr lang="en-US" dirty="0"/>
              <a:t>Refrigerant Properties Comparison for Typical HVAC Application Conditions</a:t>
            </a:r>
          </a:p>
        </p:txBody>
      </p:sp>
      <p:pic>
        <p:nvPicPr>
          <p:cNvPr id="8" name="Picture 7">
            <a:extLst>
              <a:ext uri="{FF2B5EF4-FFF2-40B4-BE49-F238E27FC236}">
                <a16:creationId xmlns:a16="http://schemas.microsoft.com/office/drawing/2014/main" id="{C37AEE24-67EE-48A1-8A8D-8D3632E3E353}"/>
              </a:ext>
            </a:extLst>
          </p:cNvPr>
          <p:cNvPicPr>
            <a:picLocks noChangeAspect="1"/>
          </p:cNvPicPr>
          <p:nvPr/>
        </p:nvPicPr>
        <p:blipFill>
          <a:blip r:embed="rId2"/>
          <a:stretch>
            <a:fillRect/>
          </a:stretch>
        </p:blipFill>
        <p:spPr>
          <a:xfrm>
            <a:off x="0" y="1610972"/>
            <a:ext cx="9144000" cy="5247028"/>
          </a:xfrm>
          <a:prstGeom prst="rect">
            <a:avLst/>
          </a:prstGeom>
        </p:spPr>
      </p:pic>
      <p:pic>
        <p:nvPicPr>
          <p:cNvPr id="9" name="Picture 8">
            <a:extLst>
              <a:ext uri="{FF2B5EF4-FFF2-40B4-BE49-F238E27FC236}">
                <a16:creationId xmlns:a16="http://schemas.microsoft.com/office/drawing/2014/main" id="{B11BA07D-F6EB-46D5-855F-61642FF65EED}"/>
              </a:ext>
            </a:extLst>
          </p:cNvPr>
          <p:cNvPicPr>
            <a:picLocks noChangeAspect="1"/>
          </p:cNvPicPr>
          <p:nvPr/>
        </p:nvPicPr>
        <p:blipFill>
          <a:blip r:embed="rId3"/>
          <a:stretch>
            <a:fillRect/>
          </a:stretch>
        </p:blipFill>
        <p:spPr>
          <a:xfrm>
            <a:off x="10058400" y="1715098"/>
            <a:ext cx="9144000" cy="3427803"/>
          </a:xfrm>
          <a:prstGeom prst="rect">
            <a:avLst/>
          </a:prstGeom>
        </p:spPr>
      </p:pic>
      <p:pic>
        <p:nvPicPr>
          <p:cNvPr id="10" name="Picture 9">
            <a:extLst>
              <a:ext uri="{FF2B5EF4-FFF2-40B4-BE49-F238E27FC236}">
                <a16:creationId xmlns:a16="http://schemas.microsoft.com/office/drawing/2014/main" id="{1D10A964-6539-4AFF-9C48-8BD5CDDB0179}"/>
              </a:ext>
            </a:extLst>
          </p:cNvPr>
          <p:cNvPicPr>
            <a:picLocks noChangeAspect="1"/>
          </p:cNvPicPr>
          <p:nvPr/>
        </p:nvPicPr>
        <p:blipFill>
          <a:blip r:embed="rId4"/>
          <a:stretch>
            <a:fillRect/>
          </a:stretch>
        </p:blipFill>
        <p:spPr>
          <a:xfrm>
            <a:off x="-9448800" y="0"/>
            <a:ext cx="9144000" cy="4882896"/>
          </a:xfrm>
          <a:prstGeom prst="rect">
            <a:avLst/>
          </a:prstGeom>
        </p:spPr>
      </p:pic>
    </p:spTree>
    <p:extLst>
      <p:ext uri="{BB962C8B-B14F-4D97-AF65-F5344CB8AC3E}">
        <p14:creationId xmlns:p14="http://schemas.microsoft.com/office/powerpoint/2010/main" val="2799591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4" name="Group 353"/>
          <p:cNvGrpSpPr>
            <a:grpSpLocks noChangeAspect="1"/>
          </p:cNvGrpSpPr>
          <p:nvPr/>
        </p:nvGrpSpPr>
        <p:grpSpPr>
          <a:xfrm>
            <a:off x="7654126" y="1236154"/>
            <a:ext cx="834962" cy="914400"/>
            <a:chOff x="2759405" y="2981392"/>
            <a:chExt cx="1857991" cy="2034760"/>
          </a:xfrm>
        </p:grpSpPr>
        <p:sp>
          <p:nvSpPr>
            <p:cNvPr id="355" name="Freeform 354"/>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000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356" name="Oval 355"/>
            <p:cNvSpPr>
              <a:spLocks noChangeAspect="1"/>
            </p:cNvSpPr>
            <p:nvPr/>
          </p:nvSpPr>
          <p:spPr bwMode="auto">
            <a:xfrm rot="5400000" flipH="1">
              <a:off x="2759424" y="3268187"/>
              <a:ext cx="1747946" cy="1747983"/>
            </a:xfrm>
            <a:prstGeom prst="ellipse">
              <a:avLst/>
            </a:prstGeom>
            <a:solidFill>
              <a:srgbClr val="FF0000"/>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57" name="Rectangle 356"/>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358" name="Group 357"/>
            <p:cNvGrpSpPr/>
            <p:nvPr/>
          </p:nvGrpSpPr>
          <p:grpSpPr>
            <a:xfrm>
              <a:off x="2873429" y="3327560"/>
              <a:ext cx="1430100" cy="1430100"/>
              <a:chOff x="2857281" y="3476040"/>
              <a:chExt cx="1430100" cy="1430100"/>
            </a:xfrm>
          </p:grpSpPr>
          <p:sp>
            <p:nvSpPr>
              <p:cNvPr id="364" name="Oval 363"/>
              <p:cNvSpPr>
                <a:spLocks noChangeAspect="1"/>
              </p:cNvSpPr>
              <p:nvPr/>
            </p:nvSpPr>
            <p:spPr bwMode="auto">
              <a:xfrm rot="5400000" flipH="1">
                <a:off x="2857281" y="3476040"/>
                <a:ext cx="1430100" cy="1430100"/>
              </a:xfrm>
              <a:prstGeom prst="ellipse">
                <a:avLst/>
              </a:prstGeom>
              <a:gradFill flip="none" rotWithShape="1">
                <a:gsLst>
                  <a:gs pos="40000">
                    <a:srgbClr val="FFA100"/>
                  </a:gs>
                  <a:gs pos="60000">
                    <a:srgbClr val="FF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365" name="Oval 364"/>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366" name="Group 47"/>
              <p:cNvGrpSpPr/>
              <p:nvPr/>
            </p:nvGrpSpPr>
            <p:grpSpPr>
              <a:xfrm rot="5400000" flipH="1">
                <a:off x="3451291" y="4019158"/>
                <a:ext cx="870227" cy="630634"/>
                <a:chOff x="6588124" y="776289"/>
                <a:chExt cx="1112837" cy="806448"/>
              </a:xfrm>
              <a:noFill/>
            </p:grpSpPr>
            <p:sp>
              <p:nvSpPr>
                <p:cNvPr id="380" name="Freeform 379"/>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81" name="Freeform 380"/>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82" name="Freeform 381"/>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367" name="Group 48"/>
              <p:cNvGrpSpPr/>
              <p:nvPr/>
            </p:nvGrpSpPr>
            <p:grpSpPr>
              <a:xfrm rot="16200000" flipH="1">
                <a:off x="2825621" y="3728668"/>
                <a:ext cx="870227" cy="630634"/>
                <a:chOff x="6588124" y="776289"/>
                <a:chExt cx="1112837" cy="806448"/>
              </a:xfrm>
              <a:noFill/>
            </p:grpSpPr>
            <p:sp>
              <p:nvSpPr>
                <p:cNvPr id="377" name="Freeform 376"/>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78" name="Freeform 377"/>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79" name="Freeform 378"/>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368" name="Freeform 367"/>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70" name="Freeform 369"/>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75" name="Freeform 374"/>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376" name="Freeform 375"/>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359" name="Freeform 358"/>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0000"/>
            </a:solidFill>
            <a:ln w="60325"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0" name="Straight Connector 359"/>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361" name="Straight Connector 360"/>
            <p:cNvCxnSpPr>
              <a:stCxn id="356"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cxnSp>
        <p:nvCxnSpPr>
          <p:cNvPr id="386" name="Straight Connector 385"/>
          <p:cNvCxnSpPr/>
          <p:nvPr/>
        </p:nvCxnSpPr>
        <p:spPr>
          <a:xfrm flipH="1">
            <a:off x="2920385" y="372887"/>
            <a:ext cx="233302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flipH="1">
            <a:off x="5502211" y="4007730"/>
            <a:ext cx="737764"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V="1">
            <a:off x="5498644" y="445930"/>
            <a:ext cx="0" cy="291247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288" name="Rectangle 287"/>
          <p:cNvSpPr/>
          <p:nvPr/>
        </p:nvSpPr>
        <p:spPr>
          <a:xfrm>
            <a:off x="5765760" y="76200"/>
            <a:ext cx="3225841" cy="4226719"/>
          </a:xfrm>
          <a:prstGeom prst="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3" name="Straight Connector 372"/>
          <p:cNvCxnSpPr/>
          <p:nvPr/>
        </p:nvCxnSpPr>
        <p:spPr>
          <a:xfrm flipH="1">
            <a:off x="2208226" y="2667000"/>
            <a:ext cx="2973374"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V="1">
            <a:off x="2971398" y="2876718"/>
            <a:ext cx="0" cy="426865"/>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5" name="Rectangle 404"/>
          <p:cNvSpPr/>
          <p:nvPr/>
        </p:nvSpPr>
        <p:spPr>
          <a:xfrm>
            <a:off x="2590800" y="3284068"/>
            <a:ext cx="754855" cy="392605"/>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2" name="Straight Connector 391"/>
          <p:cNvCxnSpPr/>
          <p:nvPr/>
        </p:nvCxnSpPr>
        <p:spPr>
          <a:xfrm flipV="1">
            <a:off x="2207822" y="2674808"/>
            <a:ext cx="0" cy="598143"/>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1830796" y="3284072"/>
            <a:ext cx="754855" cy="258952"/>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161"/>
          <p:cNvGrpSpPr/>
          <p:nvPr/>
        </p:nvGrpSpPr>
        <p:grpSpPr>
          <a:xfrm>
            <a:off x="7345816" y="1684742"/>
            <a:ext cx="834962" cy="1439992"/>
            <a:chOff x="5257800" y="2674808"/>
            <a:chExt cx="834962" cy="1439992"/>
          </a:xfrm>
        </p:grpSpPr>
        <p:grpSp>
          <p:nvGrpSpPr>
            <p:cNvPr id="163" name="Group 162"/>
            <p:cNvGrpSpPr>
              <a:grpSpLocks noChangeAspect="1"/>
            </p:cNvGrpSpPr>
            <p:nvPr/>
          </p:nvGrpSpPr>
          <p:grpSpPr>
            <a:xfrm>
              <a:off x="5257800" y="3200400"/>
              <a:ext cx="834962" cy="914400"/>
              <a:chOff x="2759405" y="2981392"/>
              <a:chExt cx="1857991" cy="2034760"/>
            </a:xfrm>
          </p:grpSpPr>
          <p:sp>
            <p:nvSpPr>
              <p:cNvPr id="167" name="Freeform 166"/>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9933"/>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168" name="Oval 167"/>
              <p:cNvSpPr>
                <a:spLocks noChangeAspect="1"/>
              </p:cNvSpPr>
              <p:nvPr/>
            </p:nvSpPr>
            <p:spPr bwMode="auto">
              <a:xfrm rot="5400000" flipH="1">
                <a:off x="2759424" y="3268187"/>
                <a:ext cx="1747946" cy="1747983"/>
              </a:xfrm>
              <a:prstGeom prst="ellipse">
                <a:avLst/>
              </a:prstGeom>
              <a:solidFill>
                <a:srgbClr val="FF9933"/>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69" name="Rectangle 168"/>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170" name="Group 169"/>
              <p:cNvGrpSpPr/>
              <p:nvPr/>
            </p:nvGrpSpPr>
            <p:grpSpPr>
              <a:xfrm>
                <a:off x="2873429" y="3327560"/>
                <a:ext cx="1430100" cy="1430100"/>
                <a:chOff x="2857281" y="3476040"/>
                <a:chExt cx="1430100" cy="1430100"/>
              </a:xfrm>
            </p:grpSpPr>
            <p:sp>
              <p:nvSpPr>
                <p:cNvPr id="174" name="Oval 173"/>
                <p:cNvSpPr>
                  <a:spLocks noChangeAspect="1"/>
                </p:cNvSpPr>
                <p:nvPr/>
              </p:nvSpPr>
              <p:spPr bwMode="auto">
                <a:xfrm rot="5400000" flipH="1">
                  <a:off x="2857281" y="3476040"/>
                  <a:ext cx="1430100" cy="1430100"/>
                </a:xfrm>
                <a:prstGeom prst="ellipse">
                  <a:avLst/>
                </a:prstGeom>
                <a:gradFill flip="none" rotWithShape="1">
                  <a:gsLst>
                    <a:gs pos="40000">
                      <a:srgbClr val="FFCC00"/>
                    </a:gs>
                    <a:gs pos="60000">
                      <a:srgbClr val="FFA1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75" name="Oval 174"/>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76" name="Group 47"/>
                <p:cNvGrpSpPr/>
                <p:nvPr/>
              </p:nvGrpSpPr>
              <p:grpSpPr>
                <a:xfrm rot="5400000" flipH="1">
                  <a:off x="3451291" y="4019158"/>
                  <a:ext cx="870227" cy="630634"/>
                  <a:chOff x="6588124" y="776289"/>
                  <a:chExt cx="1112837" cy="806448"/>
                </a:xfrm>
                <a:noFill/>
              </p:grpSpPr>
              <p:sp>
                <p:nvSpPr>
                  <p:cNvPr id="185" name="Freeform 18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6" name="Freeform 18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7" name="Freeform 18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7" name="Group 48"/>
                <p:cNvGrpSpPr/>
                <p:nvPr/>
              </p:nvGrpSpPr>
              <p:grpSpPr>
                <a:xfrm rot="16200000" flipH="1">
                  <a:off x="2825621" y="3728668"/>
                  <a:ext cx="870227" cy="630634"/>
                  <a:chOff x="6588124" y="776289"/>
                  <a:chExt cx="1112837" cy="806448"/>
                </a:xfrm>
                <a:noFill/>
              </p:grpSpPr>
              <p:sp>
                <p:nvSpPr>
                  <p:cNvPr id="182" name="Freeform 18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3" name="Freeform 18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4" name="Freeform 18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178" name="Freeform 177"/>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79" name="Freeform 178"/>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0" name="Freeform 179"/>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1" name="Freeform 180"/>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171" name="Freeform 170"/>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9933"/>
              </a:solidFill>
              <a:ln w="60325" cap="rnd">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73" name="Straight Connector 172"/>
              <p:cNvCxnSpPr>
                <a:stCxn id="168"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164" name="Group 163"/>
            <p:cNvGrpSpPr/>
            <p:nvPr/>
          </p:nvGrpSpPr>
          <p:grpSpPr>
            <a:xfrm>
              <a:off x="5944453" y="2674808"/>
              <a:ext cx="0" cy="571846"/>
              <a:chOff x="5944453" y="2674808"/>
              <a:chExt cx="0" cy="571846"/>
            </a:xfrm>
          </p:grpSpPr>
          <p:cxnSp>
            <p:nvCxnSpPr>
              <p:cNvPr id="165" name="Straight Connector 164"/>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5944453" y="2698014"/>
                <a:ext cx="0" cy="548640"/>
              </a:xfrm>
              <a:prstGeom prst="line">
                <a:avLst/>
              </a:prstGeom>
              <a:ln w="171450" cap="rnd">
                <a:solidFill>
                  <a:srgbClr val="FF9933"/>
                </a:solidFill>
              </a:ln>
            </p:spPr>
            <p:style>
              <a:lnRef idx="1">
                <a:schemeClr val="accent1"/>
              </a:lnRef>
              <a:fillRef idx="0">
                <a:schemeClr val="accent1"/>
              </a:fillRef>
              <a:effectRef idx="0">
                <a:schemeClr val="accent1"/>
              </a:effectRef>
              <a:fontRef idx="minor">
                <a:schemeClr val="tx1"/>
              </a:fontRef>
            </p:style>
          </p:cxnSp>
        </p:grpSp>
      </p:grpSp>
      <p:grpSp>
        <p:nvGrpSpPr>
          <p:cNvPr id="161" name="Group 160"/>
          <p:cNvGrpSpPr/>
          <p:nvPr/>
        </p:nvGrpSpPr>
        <p:grpSpPr>
          <a:xfrm>
            <a:off x="7035186" y="2674808"/>
            <a:ext cx="834962" cy="1439992"/>
            <a:chOff x="5257800" y="2674808"/>
            <a:chExt cx="834962" cy="1439992"/>
          </a:xfrm>
        </p:grpSpPr>
        <p:grpSp>
          <p:nvGrpSpPr>
            <p:cNvPr id="39" name="Group 38"/>
            <p:cNvGrpSpPr>
              <a:grpSpLocks noChangeAspect="1"/>
            </p:cNvGrpSpPr>
            <p:nvPr/>
          </p:nvGrpSpPr>
          <p:grpSpPr>
            <a:xfrm>
              <a:off x="5257800" y="3200400"/>
              <a:ext cx="834962" cy="914400"/>
              <a:chOff x="2759405" y="2981392"/>
              <a:chExt cx="1857991" cy="2034760"/>
            </a:xfrm>
          </p:grpSpPr>
          <p:sp>
            <p:nvSpPr>
              <p:cNvPr id="8" name="Freeform 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CC0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9" name="Oval 8"/>
              <p:cNvSpPr>
                <a:spLocks noChangeAspect="1"/>
              </p:cNvSpPr>
              <p:nvPr/>
            </p:nvSpPr>
            <p:spPr bwMode="auto">
              <a:xfrm rot="5400000" flipH="1">
                <a:off x="2759424" y="3268187"/>
                <a:ext cx="1747946" cy="1747983"/>
              </a:xfrm>
              <a:prstGeom prst="ellipse">
                <a:avLst/>
              </a:prstGeom>
              <a:solidFill>
                <a:srgbClr val="FFCC00"/>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2" name="Rectangle 11"/>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38" name="Group 37"/>
              <p:cNvGrpSpPr/>
              <p:nvPr/>
            </p:nvGrpSpPr>
            <p:grpSpPr>
              <a:xfrm>
                <a:off x="2873429" y="3327560"/>
                <a:ext cx="1430100" cy="1430100"/>
                <a:chOff x="2857281" y="3476040"/>
                <a:chExt cx="1430100" cy="1430100"/>
              </a:xfrm>
            </p:grpSpPr>
            <p:sp>
              <p:nvSpPr>
                <p:cNvPr id="13" name="Oval 12"/>
                <p:cNvSpPr>
                  <a:spLocks noChangeAspect="1"/>
                </p:cNvSpPr>
                <p:nvPr/>
              </p:nvSpPr>
              <p:spPr bwMode="auto">
                <a:xfrm rot="5400000" flipH="1">
                  <a:off x="2857281" y="3476040"/>
                  <a:ext cx="1430100" cy="1430100"/>
                </a:xfrm>
                <a:prstGeom prst="ellipse">
                  <a:avLst/>
                </a:prstGeom>
                <a:gradFill flip="none" rotWithShape="1">
                  <a:gsLst>
                    <a:gs pos="20000">
                      <a:srgbClr val="3333FF"/>
                    </a:gs>
                    <a:gs pos="79000">
                      <a:srgbClr val="FFCC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4" name="Oval 13"/>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6" name="Group 47"/>
                <p:cNvGrpSpPr/>
                <p:nvPr/>
              </p:nvGrpSpPr>
              <p:grpSpPr>
                <a:xfrm rot="5400000" flipH="1">
                  <a:off x="3451291" y="4019158"/>
                  <a:ext cx="870227" cy="630634"/>
                  <a:chOff x="6588124" y="776289"/>
                  <a:chExt cx="1112837" cy="806448"/>
                </a:xfrm>
                <a:noFill/>
              </p:grpSpPr>
              <p:sp>
                <p:nvSpPr>
                  <p:cNvPr id="21" name="Freeform 2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2" name="Freeform 2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3" name="Freeform 22"/>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 name="Group 48"/>
                <p:cNvGrpSpPr/>
                <p:nvPr/>
              </p:nvGrpSpPr>
              <p:grpSpPr>
                <a:xfrm rot="16200000" flipH="1">
                  <a:off x="2825621" y="3728668"/>
                  <a:ext cx="870227" cy="630634"/>
                  <a:chOff x="6588124" y="776289"/>
                  <a:chExt cx="1112837" cy="806448"/>
                </a:xfrm>
                <a:noFill/>
              </p:grpSpPr>
              <p:sp>
                <p:nvSpPr>
                  <p:cNvPr id="18" name="Freeform 1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9" name="Freeform 1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 name="Freeform 1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25" name="Freeform 24"/>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6" name="Freeform 25"/>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8" name="Freeform 27"/>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9" name="Freeform 28"/>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35" name="Freeform 34"/>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CC00"/>
              </a:solidFill>
              <a:ln w="60325" cap="rnd">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0" name="Straight Connector 9"/>
              <p:cNvCxnSpPr>
                <a:stCxn id="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24" name="Group 23"/>
            <p:cNvGrpSpPr/>
            <p:nvPr/>
          </p:nvGrpSpPr>
          <p:grpSpPr>
            <a:xfrm>
              <a:off x="5944453" y="2674808"/>
              <a:ext cx="0" cy="571846"/>
              <a:chOff x="5944453" y="2674808"/>
              <a:chExt cx="0" cy="571846"/>
            </a:xfrm>
          </p:grpSpPr>
          <p:cxnSp>
            <p:nvCxnSpPr>
              <p:cNvPr id="160" name="Straight Connector 159"/>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944453" y="2698014"/>
                <a:ext cx="0" cy="548640"/>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grpSp>
      </p:grpSp>
      <p:cxnSp>
        <p:nvCxnSpPr>
          <p:cNvPr id="362" name="Straight Connector 361"/>
          <p:cNvCxnSpPr/>
          <p:nvPr/>
        </p:nvCxnSpPr>
        <p:spPr>
          <a:xfrm flipH="1">
            <a:off x="6303986" y="3677300"/>
            <a:ext cx="1105448"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6303987" y="3695803"/>
            <a:ext cx="0" cy="849964"/>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3175208" y="6249823"/>
            <a:ext cx="1259516"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3164663" y="4513537"/>
            <a:ext cx="0" cy="1734863"/>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rot="5400000" flipH="1">
            <a:off x="2898209" y="4302919"/>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rot="5400000" flipH="1">
            <a:off x="2517209" y="4280615"/>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33" name="Rectangle 332"/>
          <p:cNvSpPr/>
          <p:nvPr/>
        </p:nvSpPr>
        <p:spPr>
          <a:xfrm>
            <a:off x="2597945" y="3284069"/>
            <a:ext cx="754855" cy="471075"/>
          </a:xfrm>
          <a:prstGeom prst="rect">
            <a:avLst/>
          </a:prstGeom>
          <a:gradFill>
            <a:gsLst>
              <a:gs pos="13000">
                <a:srgbClr val="66FFFF"/>
              </a:gs>
              <a:gs pos="100000">
                <a:srgbClr val="66FFFF">
                  <a:alpha val="25000"/>
                </a:srgb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3" name="Straight Connector 322"/>
          <p:cNvCxnSpPr/>
          <p:nvPr/>
        </p:nvCxnSpPr>
        <p:spPr>
          <a:xfrm flipH="1">
            <a:off x="2364197" y="4547606"/>
            <a:ext cx="4137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rot="5400000" flipH="1">
            <a:off x="2097496"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7" name="Rectangle 316"/>
          <p:cNvSpPr/>
          <p:nvPr/>
        </p:nvSpPr>
        <p:spPr>
          <a:xfrm>
            <a:off x="1830796" y="3284072"/>
            <a:ext cx="754855" cy="258952"/>
          </a:xfrm>
          <a:prstGeom prst="rect">
            <a:avLst/>
          </a:prstGeom>
          <a:gradFill>
            <a:gsLst>
              <a:gs pos="13000">
                <a:srgbClr val="99FFCC"/>
              </a:gs>
              <a:gs pos="100000">
                <a:srgbClr val="99FFCC">
                  <a:alpha val="25000"/>
                </a:srgbClr>
              </a:gs>
            </a:gsLst>
            <a:lin ang="16200000" scaled="0"/>
          </a:gradFill>
          <a:ln w="63500">
            <a:solidFill>
              <a:srgbClr val="99FFC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 name="Straight Connector 306"/>
          <p:cNvCxnSpPr/>
          <p:nvPr/>
        </p:nvCxnSpPr>
        <p:spPr>
          <a:xfrm rot="5400000" flipH="1">
            <a:off x="1719284"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895600" y="381000"/>
            <a:ext cx="0" cy="73740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50" name="Title 249"/>
          <p:cNvSpPr>
            <a:spLocks noGrp="1"/>
          </p:cNvSpPr>
          <p:nvPr>
            <p:ph type="title"/>
          </p:nvPr>
        </p:nvSpPr>
        <p:spPr>
          <a:xfrm>
            <a:off x="4572000" y="5835624"/>
            <a:ext cx="4419601" cy="938400"/>
          </a:xfrm>
        </p:spPr>
        <p:txBody>
          <a:bodyPr>
            <a:normAutofit/>
          </a:bodyPr>
          <a:lstStyle/>
          <a:p>
            <a:pPr algn="r"/>
            <a:r>
              <a:rPr lang="en-US" sz="2400" dirty="0"/>
              <a:t>Adding Hot Gas Bypass</a:t>
            </a:r>
          </a:p>
        </p:txBody>
      </p:sp>
      <p:cxnSp>
        <p:nvCxnSpPr>
          <p:cNvPr id="69" name="Straight Connector 68"/>
          <p:cNvCxnSpPr/>
          <p:nvPr/>
        </p:nvCxnSpPr>
        <p:spPr>
          <a:xfrm>
            <a:off x="1449796" y="2436154"/>
            <a:ext cx="0" cy="210641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434724" y="5791836"/>
            <a:ext cx="0" cy="46048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50" name="Group 349"/>
          <p:cNvGrpSpPr/>
          <p:nvPr/>
        </p:nvGrpSpPr>
        <p:grpSpPr>
          <a:xfrm>
            <a:off x="3582444" y="4542565"/>
            <a:ext cx="3808956" cy="1280160"/>
            <a:chOff x="3582444" y="4542565"/>
            <a:chExt cx="3808956" cy="1280160"/>
          </a:xfrm>
        </p:grpSpPr>
        <p:grpSp>
          <p:nvGrpSpPr>
            <p:cNvPr id="75" name="Group 74"/>
            <p:cNvGrpSpPr/>
            <p:nvPr/>
          </p:nvGrpSpPr>
          <p:grpSpPr>
            <a:xfrm>
              <a:off x="3686743" y="4542565"/>
              <a:ext cx="2918509" cy="1280160"/>
              <a:chOff x="4307423" y="1202014"/>
              <a:chExt cx="2918509" cy="1280160"/>
            </a:xfrm>
          </p:grpSpPr>
          <p:sp>
            <p:nvSpPr>
              <p:cNvPr id="113" name="Oval 112"/>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Arc 114"/>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6" name="Arc 75"/>
            <p:cNvSpPr>
              <a:spLocks noChangeAspect="1"/>
            </p:cNvSpPr>
            <p:nvPr/>
          </p:nvSpPr>
          <p:spPr>
            <a:xfrm rot="10800000">
              <a:off x="4165285" y="5034862"/>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Arc 76"/>
            <p:cNvSpPr>
              <a:spLocks noChangeAspect="1"/>
            </p:cNvSpPr>
            <p:nvPr/>
          </p:nvSpPr>
          <p:spPr>
            <a:xfrm rot="10800000">
              <a:off x="4165285" y="5034862"/>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Arc 77"/>
            <p:cNvSpPr>
              <a:spLocks noChangeAspect="1"/>
            </p:cNvSpPr>
            <p:nvPr/>
          </p:nvSpPr>
          <p:spPr>
            <a:xfrm rot="16200000">
              <a:off x="3913596" y="4742973"/>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Rectangle 78"/>
            <p:cNvSpPr/>
            <p:nvPr/>
          </p:nvSpPr>
          <p:spPr>
            <a:xfrm>
              <a:off x="6612236" y="4542565"/>
              <a:ext cx="444928" cy="637051"/>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6612236" y="5183688"/>
              <a:ext cx="444928" cy="63705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p:cNvCxnSpPr/>
            <p:nvPr/>
          </p:nvCxnSpPr>
          <p:spPr>
            <a:xfrm>
              <a:off x="4297911" y="4542565"/>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4288508" y="58227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flipV="1">
              <a:off x="6628723" y="5663776"/>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6628723" y="5417052"/>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6621639" y="4545175"/>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6628723" y="5083690"/>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6628723" y="4848129"/>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629901" y="5180658"/>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89" name="Arc 88"/>
            <p:cNvSpPr>
              <a:spLocks noChangeAspect="1"/>
            </p:cNvSpPr>
            <p:nvPr/>
          </p:nvSpPr>
          <p:spPr>
            <a:xfrm rot="16200000">
              <a:off x="3648428" y="4476581"/>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0" name="Straight Connector 89"/>
            <p:cNvCxnSpPr/>
            <p:nvPr/>
          </p:nvCxnSpPr>
          <p:spPr>
            <a:xfrm>
              <a:off x="7058270" y="4542769"/>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4397014" y="5586718"/>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endCxn id="95" idx="0"/>
            </p:cNvCxnSpPr>
            <p:nvPr/>
          </p:nvCxnSpPr>
          <p:spPr>
            <a:xfrm flipH="1">
              <a:off x="4320699" y="5586718"/>
              <a:ext cx="236316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4397014" y="4772513"/>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4350141" y="4772513"/>
              <a:ext cx="2350113"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95" name="Arc 94"/>
            <p:cNvSpPr>
              <a:spLocks noChangeAspect="1"/>
            </p:cNvSpPr>
            <p:nvPr/>
          </p:nvSpPr>
          <p:spPr>
            <a:xfrm rot="16200000">
              <a:off x="3913596" y="4742973"/>
              <a:ext cx="814204" cy="873285"/>
            </a:xfrm>
            <a:prstGeom prst="arc">
              <a:avLst>
                <a:gd name="adj1" fmla="val 10800000"/>
                <a:gd name="adj2" fmla="val 0"/>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7" name="Straight Connector 96"/>
            <p:cNvCxnSpPr/>
            <p:nvPr/>
          </p:nvCxnSpPr>
          <p:spPr>
            <a:xfrm flipH="1">
              <a:off x="4405096" y="503476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4310995" y="5034766"/>
              <a:ext cx="2331720"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4405096" y="533690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4310995" y="5336908"/>
              <a:ext cx="233172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101" name="Arc 100"/>
            <p:cNvSpPr>
              <a:spLocks noChangeAspect="1"/>
            </p:cNvSpPr>
            <p:nvPr/>
          </p:nvSpPr>
          <p:spPr>
            <a:xfrm rot="10800000">
              <a:off x="4169901" y="5034862"/>
              <a:ext cx="282188" cy="302143"/>
            </a:xfrm>
            <a:prstGeom prst="arc">
              <a:avLst>
                <a:gd name="adj1" fmla="val 16200000"/>
                <a:gd name="adj2" fmla="val 5442982"/>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2" name="Group 101"/>
            <p:cNvGrpSpPr/>
            <p:nvPr/>
          </p:nvGrpSpPr>
          <p:grpSpPr>
            <a:xfrm rot="5400000">
              <a:off x="7162799" y="5356028"/>
              <a:ext cx="2" cy="457200"/>
              <a:chOff x="1031439" y="3825049"/>
              <a:chExt cx="2" cy="457200"/>
            </a:xfrm>
          </p:grpSpPr>
          <p:cxnSp>
            <p:nvCxnSpPr>
              <p:cNvPr id="109" name="Straight Connector 108"/>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1031441" y="3825049"/>
                <a:ext cx="0" cy="45720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03" name="Group 102"/>
            <p:cNvGrpSpPr/>
            <p:nvPr/>
          </p:nvGrpSpPr>
          <p:grpSpPr>
            <a:xfrm rot="5400000">
              <a:off x="7162608" y="4543912"/>
              <a:ext cx="2" cy="457200"/>
              <a:chOff x="1031439" y="3825049"/>
              <a:chExt cx="2" cy="457200"/>
            </a:xfrm>
          </p:grpSpPr>
          <p:cxnSp>
            <p:nvCxnSpPr>
              <p:cNvPr id="107" name="Straight Connector 106"/>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1031441" y="3825049"/>
                <a:ext cx="0" cy="457200"/>
              </a:xfrm>
              <a:prstGeom prst="line">
                <a:avLst/>
              </a:prstGeom>
              <a:ln w="2540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cxnSp>
        <p:nvCxnSpPr>
          <p:cNvPr id="106" name="Straight Connector 105"/>
          <p:cNvCxnSpPr/>
          <p:nvPr/>
        </p:nvCxnSpPr>
        <p:spPr>
          <a:xfrm flipV="1">
            <a:off x="6303987" y="3676673"/>
            <a:ext cx="0" cy="869096"/>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152400" y="1115203"/>
            <a:ext cx="3808956" cy="1280160"/>
            <a:chOff x="762000" y="1115203"/>
            <a:chExt cx="3808956" cy="1280160"/>
          </a:xfrm>
        </p:grpSpPr>
        <p:grpSp>
          <p:nvGrpSpPr>
            <p:cNvPr id="30" name="Group 29"/>
            <p:cNvGrpSpPr/>
            <p:nvPr/>
          </p:nvGrpSpPr>
          <p:grpSpPr>
            <a:xfrm>
              <a:off x="866299" y="1115203"/>
              <a:ext cx="2918509" cy="1280160"/>
              <a:chOff x="4307423" y="1202014"/>
              <a:chExt cx="2918509" cy="1280160"/>
            </a:xfrm>
          </p:grpSpPr>
          <p:sp>
            <p:nvSpPr>
              <p:cNvPr id="71" name="Oval 70"/>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4916785" y="1202014"/>
                <a:ext cx="2309147" cy="1280160"/>
              </a:xfrm>
              <a:prstGeom prst="rect">
                <a:avLst/>
              </a:prstGeom>
              <a:gradFill flip="none" rotWithShape="1">
                <a:gsLst>
                  <a:gs pos="0">
                    <a:srgbClr val="FF0000"/>
                  </a:gs>
                  <a:gs pos="75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Arc 72"/>
              <p:cNvSpPr>
                <a:spLocks noChangeAspect="1"/>
              </p:cNvSpPr>
              <p:nvPr/>
            </p:nvSpPr>
            <p:spPr>
              <a:xfrm rot="16200000">
                <a:off x="4403032" y="1203046"/>
                <a:ext cx="1035785" cy="1227003"/>
              </a:xfrm>
              <a:prstGeom prst="arc">
                <a:avLst>
                  <a:gd name="adj1" fmla="val 10800000"/>
                  <a:gd name="adj2" fmla="val 0"/>
                </a:avLst>
              </a:prstGeom>
              <a:gradFill flip="none" rotWithShape="1">
                <a:gsLst>
                  <a:gs pos="0">
                    <a:srgbClr val="FF0000"/>
                  </a:gs>
                  <a:gs pos="75000">
                    <a:srgbClr val="FFCC00"/>
                  </a:gs>
                </a:gsLst>
                <a:lin ang="10800000" scaled="1"/>
                <a:tileRect/>
              </a:gradFill>
              <a:ln w="254000" cap="rnd">
                <a:gradFill flip="none" rotWithShape="1">
                  <a:gsLst>
                    <a:gs pos="0">
                      <a:srgbClr val="FF0000"/>
                    </a:gs>
                    <a:gs pos="75000">
                      <a:srgbClr val="FFCC00"/>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Arc 30"/>
            <p:cNvSpPr>
              <a:spLocks noChangeAspect="1"/>
            </p:cNvSpPr>
            <p:nvPr/>
          </p:nvSpPr>
          <p:spPr>
            <a:xfrm rot="10800000">
              <a:off x="1344841" y="1607500"/>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p:cNvSpPr>
              <a:spLocks noChangeAspect="1"/>
            </p:cNvSpPr>
            <p:nvPr/>
          </p:nvSpPr>
          <p:spPr>
            <a:xfrm rot="10800000">
              <a:off x="1344841" y="1607500"/>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a:spLocks noChangeAspect="1"/>
            </p:cNvSpPr>
            <p:nvPr/>
          </p:nvSpPr>
          <p:spPr>
            <a:xfrm rot="16200000">
              <a:off x="1093152" y="131561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Rectangle 33"/>
            <p:cNvSpPr/>
            <p:nvPr/>
          </p:nvSpPr>
          <p:spPr>
            <a:xfrm>
              <a:off x="3791792" y="1115203"/>
              <a:ext cx="444928" cy="637051"/>
            </a:xfrm>
            <a:prstGeom prst="rect">
              <a:avLst/>
            </a:prstGeom>
            <a:solidFill>
              <a:srgbClr val="00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3791792" y="1756326"/>
              <a:ext cx="444928" cy="637051"/>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1477467" y="111520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1468064" y="239536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flipV="1">
              <a:off x="3808279" y="223641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808279" y="198969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801195" y="111781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808279" y="165632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3808279" y="1420767"/>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809457" y="175329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7" name="Arc 46"/>
            <p:cNvSpPr>
              <a:spLocks noChangeAspect="1"/>
            </p:cNvSpPr>
            <p:nvPr/>
          </p:nvSpPr>
          <p:spPr>
            <a:xfrm rot="16200000">
              <a:off x="827984" y="104921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8" name="Straight Connector 47"/>
            <p:cNvCxnSpPr/>
            <p:nvPr/>
          </p:nvCxnSpPr>
          <p:spPr>
            <a:xfrm>
              <a:off x="4237826" y="111540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1576570" y="215935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endCxn id="53" idx="0"/>
            </p:cNvCxnSpPr>
            <p:nvPr/>
          </p:nvCxnSpPr>
          <p:spPr>
            <a:xfrm flipH="1">
              <a:off x="1500255" y="2159356"/>
              <a:ext cx="236316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1576570" y="134515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1529697" y="1345151"/>
              <a:ext cx="2350113"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3" name="Arc 52"/>
            <p:cNvSpPr>
              <a:spLocks noChangeAspect="1"/>
            </p:cNvSpPr>
            <p:nvPr/>
          </p:nvSpPr>
          <p:spPr>
            <a:xfrm rot="16200000">
              <a:off x="1093152" y="1315611"/>
              <a:ext cx="814204" cy="873285"/>
            </a:xfrm>
            <a:prstGeom prst="arc">
              <a:avLst>
                <a:gd name="adj1" fmla="val 10800000"/>
                <a:gd name="adj2" fmla="val 0"/>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5" name="Straight Connector 54"/>
            <p:cNvCxnSpPr/>
            <p:nvPr/>
          </p:nvCxnSpPr>
          <p:spPr>
            <a:xfrm flipH="1">
              <a:off x="1584652" y="1607404"/>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1490551" y="1607404"/>
              <a:ext cx="2331720"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584652" y="190954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1490551" y="1909546"/>
              <a:ext cx="233172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9" name="Arc 58"/>
            <p:cNvSpPr>
              <a:spLocks noChangeAspect="1"/>
            </p:cNvSpPr>
            <p:nvPr/>
          </p:nvSpPr>
          <p:spPr>
            <a:xfrm rot="10800000">
              <a:off x="1349457" y="1607500"/>
              <a:ext cx="282188" cy="302143"/>
            </a:xfrm>
            <a:prstGeom prst="arc">
              <a:avLst>
                <a:gd name="adj1" fmla="val 16200000"/>
                <a:gd name="adj2" fmla="val 5442982"/>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0" name="Group 59"/>
            <p:cNvGrpSpPr/>
            <p:nvPr/>
          </p:nvGrpSpPr>
          <p:grpSpPr>
            <a:xfrm rot="5400000">
              <a:off x="4342355" y="1928666"/>
              <a:ext cx="2" cy="457200"/>
              <a:chOff x="1031439" y="3825049"/>
              <a:chExt cx="2" cy="457200"/>
            </a:xfrm>
          </p:grpSpPr>
          <p:cxnSp>
            <p:nvCxnSpPr>
              <p:cNvPr id="67" name="Straight Connector 66"/>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031441" y="3825049"/>
                <a:ext cx="0" cy="457200"/>
              </a:xfrm>
              <a:prstGeom prst="line">
                <a:avLst/>
              </a:prstGeom>
              <a:ln w="254000">
                <a:solidFill>
                  <a:srgbClr val="33CCCC"/>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rot="5400000">
              <a:off x="4342164" y="1116550"/>
              <a:ext cx="2" cy="457200"/>
              <a:chOff x="1031439" y="3825049"/>
              <a:chExt cx="2" cy="457200"/>
            </a:xfrm>
          </p:grpSpPr>
          <p:cxnSp>
            <p:nvCxnSpPr>
              <p:cNvPr id="65" name="Straight Connector 64"/>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031441" y="3825049"/>
                <a:ext cx="0" cy="457200"/>
              </a:xfrm>
              <a:prstGeom prst="line">
                <a:avLst/>
              </a:prstGeom>
              <a:ln w="254000">
                <a:solidFill>
                  <a:srgbClr val="009999"/>
                </a:solidFill>
              </a:ln>
            </p:spPr>
            <p:style>
              <a:lnRef idx="1">
                <a:schemeClr val="accent1"/>
              </a:lnRef>
              <a:fillRef idx="0">
                <a:schemeClr val="accent1"/>
              </a:fillRef>
              <a:effectRef idx="0">
                <a:schemeClr val="accent1"/>
              </a:effectRef>
              <a:fontRef idx="minor">
                <a:schemeClr val="tx1"/>
              </a:fontRef>
            </p:style>
          </p:cxnSp>
        </p:grpSp>
      </p:grpSp>
      <p:cxnSp>
        <p:nvCxnSpPr>
          <p:cNvPr id="64" name="Straight Connector 63"/>
          <p:cNvCxnSpPr/>
          <p:nvPr/>
        </p:nvCxnSpPr>
        <p:spPr>
          <a:xfrm flipV="1">
            <a:off x="2895600" y="381000"/>
            <a:ext cx="0" cy="737405"/>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7" name="Group 286"/>
          <p:cNvGrpSpPr/>
          <p:nvPr/>
        </p:nvGrpSpPr>
        <p:grpSpPr>
          <a:xfrm>
            <a:off x="1830796" y="3284071"/>
            <a:ext cx="760004" cy="715735"/>
            <a:chOff x="1479697" y="3284070"/>
            <a:chExt cx="581644" cy="715735"/>
          </a:xfrm>
        </p:grpSpPr>
        <p:sp>
          <p:nvSpPr>
            <p:cNvPr id="286" name="Rectangle 285"/>
            <p:cNvSpPr/>
            <p:nvPr/>
          </p:nvSpPr>
          <p:spPr>
            <a:xfrm>
              <a:off x="1483638" y="3593354"/>
              <a:ext cx="577703" cy="406451"/>
            </a:xfrm>
            <a:prstGeom prst="rect">
              <a:avLst/>
            </a:prstGeom>
            <a:solidFill>
              <a:srgbClr val="99FFCC"/>
            </a:solidFill>
            <a:ln w="63500">
              <a:solidFill>
                <a:srgbClr val="99FFC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1479697" y="3284070"/>
              <a:ext cx="577703"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0" name="Straight Connector 299"/>
          <p:cNvCxnSpPr/>
          <p:nvPr/>
        </p:nvCxnSpPr>
        <p:spPr>
          <a:xfrm flipH="1">
            <a:off x="1449796" y="45476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449796" y="2339225"/>
            <a:ext cx="0" cy="2203339"/>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1985984" y="4038600"/>
            <a:ext cx="0" cy="509006"/>
          </a:xfrm>
          <a:prstGeom prst="line">
            <a:avLst/>
          </a:prstGeom>
          <a:ln w="171450" cap="flat">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H="1">
            <a:off x="1449796" y="4547606"/>
            <a:ext cx="533400" cy="0"/>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937949" y="4002187"/>
            <a:ext cx="91440" cy="0"/>
          </a:xfrm>
          <a:prstGeom prst="line">
            <a:avLst/>
          </a:prstGeom>
          <a:ln w="73025">
            <a:gradFill>
              <a:gsLst>
                <a:gs pos="0">
                  <a:srgbClr val="99FFCC"/>
                </a:gs>
                <a:gs pos="100000">
                  <a:srgbClr val="FFCC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2364196" y="3914775"/>
            <a:ext cx="0" cy="632831"/>
          </a:xfrm>
          <a:prstGeom prst="line">
            <a:avLst/>
          </a:prstGeom>
          <a:ln w="171450" cap="rnd">
            <a:solidFill>
              <a:srgbClr val="99FFCC"/>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2364197" y="4547606"/>
            <a:ext cx="413794" cy="0"/>
          </a:xfrm>
          <a:prstGeom prst="line">
            <a:avLst/>
          </a:prstGeom>
          <a:ln w="171450" cap="rnd">
            <a:solidFill>
              <a:srgbClr val="99FFCC"/>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2777991" y="4040690"/>
            <a:ext cx="0" cy="509006"/>
          </a:xfrm>
          <a:prstGeom prst="line">
            <a:avLst/>
          </a:prstGeom>
          <a:ln w="171450" cap="flat">
            <a:solidFill>
              <a:srgbClr val="99FFCC"/>
            </a:solidFill>
          </a:ln>
        </p:spPr>
        <p:style>
          <a:lnRef idx="1">
            <a:schemeClr val="accent1"/>
          </a:lnRef>
          <a:fillRef idx="0">
            <a:schemeClr val="accent1"/>
          </a:fillRef>
          <a:effectRef idx="0">
            <a:schemeClr val="accent1"/>
          </a:effectRef>
          <a:fontRef idx="minor">
            <a:schemeClr val="tx1"/>
          </a:fontRef>
        </p:style>
      </p:cxnSp>
      <p:grpSp>
        <p:nvGrpSpPr>
          <p:cNvPr id="291" name="Group 290"/>
          <p:cNvGrpSpPr/>
          <p:nvPr/>
        </p:nvGrpSpPr>
        <p:grpSpPr>
          <a:xfrm>
            <a:off x="2592796" y="3284070"/>
            <a:ext cx="760004" cy="715735"/>
            <a:chOff x="1479697" y="3284070"/>
            <a:chExt cx="581644" cy="715735"/>
          </a:xfrm>
        </p:grpSpPr>
        <p:sp>
          <p:nvSpPr>
            <p:cNvPr id="292" name="Rectangle 291"/>
            <p:cNvSpPr/>
            <p:nvPr/>
          </p:nvSpPr>
          <p:spPr>
            <a:xfrm>
              <a:off x="1483638" y="3755144"/>
              <a:ext cx="577703" cy="244661"/>
            </a:xfrm>
            <a:prstGeom prst="rect">
              <a:avLst/>
            </a:prstGeom>
            <a:solidFill>
              <a:srgbClr val="66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p:cNvSpPr/>
            <p:nvPr/>
          </p:nvSpPr>
          <p:spPr>
            <a:xfrm>
              <a:off x="1479697" y="3284070"/>
              <a:ext cx="577703"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0" name="Straight Connector 329"/>
          <p:cNvCxnSpPr/>
          <p:nvPr/>
        </p:nvCxnSpPr>
        <p:spPr>
          <a:xfrm flipH="1">
            <a:off x="2729956" y="4004277"/>
            <a:ext cx="91440" cy="0"/>
          </a:xfrm>
          <a:prstGeom prst="line">
            <a:avLst/>
          </a:prstGeom>
          <a:ln w="73025">
            <a:gradFill>
              <a:gsLst>
                <a:gs pos="0">
                  <a:srgbClr val="66FFFF"/>
                </a:gs>
                <a:gs pos="100000">
                  <a:srgbClr val="99FFCC"/>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3158991" y="4040690"/>
            <a:ext cx="0" cy="509006"/>
          </a:xfrm>
          <a:prstGeom prst="line">
            <a:avLst/>
          </a:prstGeom>
          <a:ln w="171450" cap="flat">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3110956" y="4004277"/>
            <a:ext cx="91440" cy="0"/>
          </a:xfrm>
          <a:prstGeom prst="line">
            <a:avLst/>
          </a:prstGeom>
          <a:ln w="73025">
            <a:gradFill>
              <a:gsLst>
                <a:gs pos="0">
                  <a:srgbClr val="66FFFF"/>
                </a:gs>
                <a:gs pos="100000">
                  <a:schemeClr val="tx2">
                    <a:lumMod val="40000"/>
                    <a:lumOff val="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3158745" y="4525325"/>
            <a:ext cx="0" cy="1723075"/>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3164909" y="6255717"/>
            <a:ext cx="1269817"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434724" y="5705051"/>
            <a:ext cx="0" cy="550666"/>
          </a:xfrm>
          <a:prstGeom prst="line">
            <a:avLst/>
          </a:prstGeom>
          <a:ln w="1714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6303988" y="3676673"/>
            <a:ext cx="110607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5593556" y="2099303"/>
            <a:ext cx="2348717"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a:stCxn id="351" idx="0"/>
          </p:cNvCxnSpPr>
          <p:nvPr/>
        </p:nvCxnSpPr>
        <p:spPr>
          <a:xfrm flipH="1">
            <a:off x="5593557" y="2099303"/>
            <a:ext cx="2308933" cy="0"/>
          </a:xfrm>
          <a:prstGeom prst="line">
            <a:avLst/>
          </a:prstGeom>
          <a:ln w="38100">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V="1">
            <a:off x="2208224" y="2674808"/>
            <a:ext cx="0" cy="647361"/>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V="1">
            <a:off x="2971800" y="2876718"/>
            <a:ext cx="0" cy="445130"/>
          </a:xfrm>
          <a:prstGeom prst="line">
            <a:avLst/>
          </a:prstGeom>
          <a:ln w="38100" cap="flat">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H="1">
            <a:off x="2209802" y="2667000"/>
            <a:ext cx="2972200" cy="0"/>
          </a:xfrm>
          <a:prstGeom prst="line">
            <a:avLst/>
          </a:prstGeom>
          <a:ln w="38100" cap="rnd">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5593556" y="2876718"/>
            <a:ext cx="203893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a:stCxn id="349" idx="0"/>
          </p:cNvCxnSpPr>
          <p:nvPr/>
        </p:nvCxnSpPr>
        <p:spPr>
          <a:xfrm flipH="1">
            <a:off x="5593557" y="2876458"/>
            <a:ext cx="1979974" cy="260"/>
          </a:xfrm>
          <a:prstGeom prst="line">
            <a:avLst/>
          </a:prstGeom>
          <a:ln w="38100">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V="1">
            <a:off x="5181600" y="2096987"/>
            <a:ext cx="0" cy="551017"/>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V="1">
            <a:off x="5182002" y="2096987"/>
            <a:ext cx="0" cy="570013"/>
          </a:xfrm>
          <a:prstGeom prst="line">
            <a:avLst/>
          </a:prstGeom>
          <a:ln w="38100" cap="rnd">
            <a:solidFill>
              <a:srgbClr val="99FFCC">
                <a:alpha val="35000"/>
              </a:srgbClr>
            </a:solidFill>
          </a:ln>
        </p:spPr>
        <p:style>
          <a:lnRef idx="1">
            <a:schemeClr val="accent1"/>
          </a:lnRef>
          <a:fillRef idx="0">
            <a:schemeClr val="accent1"/>
          </a:fillRef>
          <a:effectRef idx="0">
            <a:schemeClr val="accent1"/>
          </a:effectRef>
          <a:fontRef idx="minor">
            <a:schemeClr val="tx1"/>
          </a:fontRef>
        </p:style>
      </p:cxnSp>
      <p:sp>
        <p:nvSpPr>
          <p:cNvPr id="118" name="Right Arrow 117"/>
          <p:cNvSpPr>
            <a:spLocks noChangeAspect="1"/>
          </p:cNvSpPr>
          <p:nvPr/>
        </p:nvSpPr>
        <p:spPr>
          <a:xfrm>
            <a:off x="4041907" y="1209095"/>
            <a:ext cx="242316" cy="242316"/>
          </a:xfrm>
          <a:prstGeom prst="rightArrow">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ight Arrow 262"/>
          <p:cNvSpPr>
            <a:spLocks noChangeAspect="1"/>
          </p:cNvSpPr>
          <p:nvPr/>
        </p:nvSpPr>
        <p:spPr>
          <a:xfrm flipH="1">
            <a:off x="4041907" y="2029397"/>
            <a:ext cx="242316" cy="242316"/>
          </a:xfrm>
          <a:prstGeom prst="rightArrow">
            <a:avLst/>
          </a:prstGeom>
          <a:solidFill>
            <a:srgbClr val="33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extBox 263"/>
          <p:cNvSpPr txBox="1"/>
          <p:nvPr/>
        </p:nvSpPr>
        <p:spPr>
          <a:xfrm>
            <a:off x="807518" y="618979"/>
            <a:ext cx="1556679" cy="369332"/>
          </a:xfrm>
          <a:prstGeom prst="rect">
            <a:avLst/>
          </a:prstGeom>
          <a:noFill/>
        </p:spPr>
        <p:txBody>
          <a:bodyPr wrap="square" rtlCol="0">
            <a:spAutoFit/>
          </a:bodyPr>
          <a:lstStyle/>
          <a:p>
            <a:pPr algn="ctr"/>
            <a:r>
              <a:rPr lang="en-US" dirty="0">
                <a:solidFill>
                  <a:schemeClr val="bg1"/>
                </a:solidFill>
              </a:rPr>
              <a:t>Condenser</a:t>
            </a:r>
          </a:p>
        </p:txBody>
      </p:sp>
      <p:sp>
        <p:nvSpPr>
          <p:cNvPr id="266" name="Right Arrow 265"/>
          <p:cNvSpPr>
            <a:spLocks noChangeAspect="1"/>
          </p:cNvSpPr>
          <p:nvPr/>
        </p:nvSpPr>
        <p:spPr>
          <a:xfrm>
            <a:off x="7465315" y="4660337"/>
            <a:ext cx="242316" cy="242316"/>
          </a:xfrm>
          <a:prstGeom prst="rightArrow">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ight Arrow 266"/>
          <p:cNvSpPr>
            <a:spLocks noChangeAspect="1"/>
          </p:cNvSpPr>
          <p:nvPr/>
        </p:nvSpPr>
        <p:spPr>
          <a:xfrm flipH="1">
            <a:off x="7465315" y="5480639"/>
            <a:ext cx="242316" cy="242316"/>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TextBox 269"/>
          <p:cNvSpPr txBox="1"/>
          <p:nvPr/>
        </p:nvSpPr>
        <p:spPr>
          <a:xfrm>
            <a:off x="4216231" y="4046524"/>
            <a:ext cx="1556679" cy="369332"/>
          </a:xfrm>
          <a:prstGeom prst="rect">
            <a:avLst/>
          </a:prstGeom>
          <a:noFill/>
        </p:spPr>
        <p:txBody>
          <a:bodyPr wrap="square" rtlCol="0">
            <a:spAutoFit/>
          </a:bodyPr>
          <a:lstStyle/>
          <a:p>
            <a:pPr algn="ctr"/>
            <a:r>
              <a:rPr lang="en-US" dirty="0">
                <a:solidFill>
                  <a:schemeClr val="bg1"/>
                </a:solidFill>
              </a:rPr>
              <a:t>Evaporator</a:t>
            </a:r>
          </a:p>
        </p:txBody>
      </p:sp>
      <p:sp>
        <p:nvSpPr>
          <p:cNvPr id="272" name="TextBox 271"/>
          <p:cNvSpPr txBox="1"/>
          <p:nvPr/>
        </p:nvSpPr>
        <p:spPr>
          <a:xfrm>
            <a:off x="23654" y="2603288"/>
            <a:ext cx="1246451" cy="646331"/>
          </a:xfrm>
          <a:prstGeom prst="rect">
            <a:avLst/>
          </a:prstGeom>
          <a:noFill/>
        </p:spPr>
        <p:txBody>
          <a:bodyPr wrap="square" rtlCol="0">
            <a:spAutoFit/>
          </a:bodyPr>
          <a:lstStyle/>
          <a:p>
            <a:pPr algn="ctr"/>
            <a:r>
              <a:rPr lang="en-US" dirty="0">
                <a:solidFill>
                  <a:schemeClr val="bg1"/>
                </a:solidFill>
              </a:rPr>
              <a:t>Metering Orifices</a:t>
            </a:r>
          </a:p>
        </p:txBody>
      </p:sp>
      <p:cxnSp>
        <p:nvCxnSpPr>
          <p:cNvPr id="122" name="Straight Arrow Connector 121"/>
          <p:cNvCxnSpPr>
            <a:endCxn id="272" idx="3"/>
          </p:cNvCxnSpPr>
          <p:nvPr/>
        </p:nvCxnSpPr>
        <p:spPr>
          <a:xfrm flipH="1" flipV="1">
            <a:off x="1270105" y="2926454"/>
            <a:ext cx="1862917" cy="988321"/>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cxnSp>
        <p:nvCxnSpPr>
          <p:cNvPr id="278" name="Straight Arrow Connector 277"/>
          <p:cNvCxnSpPr>
            <a:endCxn id="272" idx="3"/>
          </p:cNvCxnSpPr>
          <p:nvPr/>
        </p:nvCxnSpPr>
        <p:spPr>
          <a:xfrm flipH="1" flipV="1">
            <a:off x="1270105" y="2926454"/>
            <a:ext cx="1459851" cy="1010817"/>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cxnSp>
        <p:nvCxnSpPr>
          <p:cNvPr id="282" name="Straight Arrow Connector 281"/>
          <p:cNvCxnSpPr>
            <a:endCxn id="272" idx="3"/>
          </p:cNvCxnSpPr>
          <p:nvPr/>
        </p:nvCxnSpPr>
        <p:spPr>
          <a:xfrm flipH="1" flipV="1">
            <a:off x="1270105" y="2926454"/>
            <a:ext cx="729925" cy="1009958"/>
          </a:xfrm>
          <a:prstGeom prst="straightConnector1">
            <a:avLst/>
          </a:prstGeom>
          <a:ln w="38100">
            <a:solidFill>
              <a:srgbClr val="FF0000"/>
            </a:solidFill>
            <a:headEnd type="arrow" w="lg" len="med"/>
            <a:tailEnd type="none"/>
          </a:ln>
        </p:spPr>
        <p:style>
          <a:lnRef idx="1">
            <a:schemeClr val="accent1"/>
          </a:lnRef>
          <a:fillRef idx="0">
            <a:schemeClr val="accent1"/>
          </a:fillRef>
          <a:effectRef idx="0">
            <a:schemeClr val="accent1"/>
          </a:effectRef>
          <a:fontRef idx="minor">
            <a:schemeClr val="tx1"/>
          </a:fontRef>
        </p:style>
      </p:cxnSp>
      <p:sp>
        <p:nvSpPr>
          <p:cNvPr id="290" name="TextBox 289"/>
          <p:cNvSpPr txBox="1"/>
          <p:nvPr/>
        </p:nvSpPr>
        <p:spPr>
          <a:xfrm>
            <a:off x="3929721" y="1415901"/>
            <a:ext cx="1556679" cy="646331"/>
          </a:xfrm>
          <a:prstGeom prst="rect">
            <a:avLst/>
          </a:prstGeom>
          <a:noFill/>
        </p:spPr>
        <p:txBody>
          <a:bodyPr wrap="square" rtlCol="0">
            <a:spAutoFit/>
          </a:bodyPr>
          <a:lstStyle/>
          <a:p>
            <a:pPr algn="ctr"/>
            <a:r>
              <a:rPr lang="en-US" dirty="0">
                <a:solidFill>
                  <a:schemeClr val="bg1"/>
                </a:solidFill>
              </a:rPr>
              <a:t>CW Supply and Return</a:t>
            </a:r>
          </a:p>
        </p:txBody>
      </p:sp>
      <p:sp>
        <p:nvSpPr>
          <p:cNvPr id="294" name="TextBox 293"/>
          <p:cNvSpPr txBox="1"/>
          <p:nvPr/>
        </p:nvSpPr>
        <p:spPr>
          <a:xfrm>
            <a:off x="7408805" y="4862768"/>
            <a:ext cx="1556679" cy="646331"/>
          </a:xfrm>
          <a:prstGeom prst="rect">
            <a:avLst/>
          </a:prstGeom>
          <a:noFill/>
        </p:spPr>
        <p:txBody>
          <a:bodyPr wrap="square" rtlCol="0">
            <a:spAutoFit/>
          </a:bodyPr>
          <a:lstStyle/>
          <a:p>
            <a:pPr algn="ctr"/>
            <a:r>
              <a:rPr lang="en-US" dirty="0">
                <a:solidFill>
                  <a:schemeClr val="bg1"/>
                </a:solidFill>
              </a:rPr>
              <a:t>CHW Supply and Return</a:t>
            </a:r>
          </a:p>
        </p:txBody>
      </p:sp>
      <p:sp>
        <p:nvSpPr>
          <p:cNvPr id="295" name="TextBox 294"/>
          <p:cNvSpPr txBox="1"/>
          <p:nvPr/>
        </p:nvSpPr>
        <p:spPr>
          <a:xfrm>
            <a:off x="1597657" y="4754903"/>
            <a:ext cx="1396377" cy="369332"/>
          </a:xfrm>
          <a:prstGeom prst="rect">
            <a:avLst/>
          </a:prstGeom>
          <a:noFill/>
        </p:spPr>
        <p:txBody>
          <a:bodyPr wrap="square" rtlCol="0">
            <a:spAutoFit/>
          </a:bodyPr>
          <a:lstStyle/>
          <a:p>
            <a:pPr algn="ctr"/>
            <a:r>
              <a:rPr lang="en-US" dirty="0">
                <a:solidFill>
                  <a:schemeClr val="bg1"/>
                </a:solidFill>
              </a:rPr>
              <a:t>Economizer</a:t>
            </a:r>
          </a:p>
        </p:txBody>
      </p:sp>
      <p:cxnSp>
        <p:nvCxnSpPr>
          <p:cNvPr id="269" name="Straight Connector 268"/>
          <p:cNvCxnSpPr/>
          <p:nvPr/>
        </p:nvCxnSpPr>
        <p:spPr>
          <a:xfrm flipH="1">
            <a:off x="2972608" y="2876718"/>
            <a:ext cx="2233652"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flipH="1">
            <a:off x="2974184" y="2876718"/>
            <a:ext cx="2232073" cy="0"/>
          </a:xfrm>
          <a:prstGeom prst="line">
            <a:avLst/>
          </a:prstGeom>
          <a:ln w="38100" cap="rnd">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flipV="1">
            <a:off x="5502047" y="3581401"/>
            <a:ext cx="0" cy="422876"/>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flipV="1">
            <a:off x="5502047" y="3600601"/>
            <a:ext cx="0" cy="398035"/>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flipH="1">
            <a:off x="5506659" y="3999958"/>
            <a:ext cx="670624" cy="0"/>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298" name="Freeform 297"/>
          <p:cNvSpPr/>
          <p:nvPr/>
        </p:nvSpPr>
        <p:spPr>
          <a:xfrm>
            <a:off x="6140850" y="3768676"/>
            <a:ext cx="188495" cy="232551"/>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Lst>
            <a:ahLst/>
            <a:cxnLst>
              <a:cxn ang="0">
                <a:pos x="connsiteX0" y="connsiteY0"/>
              </a:cxn>
              <a:cxn ang="0">
                <a:pos x="connsiteX1" y="connsiteY1"/>
              </a:cxn>
              <a:cxn ang="0">
                <a:pos x="connsiteX2" y="connsiteY2"/>
              </a:cxn>
              <a:cxn ang="0">
                <a:pos x="connsiteX3" y="connsiteY3"/>
              </a:cxn>
            </a:cxnLst>
            <a:rect l="l" t="t" r="r" b="b"/>
            <a:pathLst>
              <a:path w="188495" h="232551">
                <a:moveTo>
                  <a:pt x="0" y="232266"/>
                </a:moveTo>
                <a:cubicBezTo>
                  <a:pt x="65321" y="231067"/>
                  <a:pt x="100878" y="237011"/>
                  <a:pt x="130763" y="223306"/>
                </a:cubicBezTo>
                <a:cubicBezTo>
                  <a:pt x="160648" y="209601"/>
                  <a:pt x="169691" y="187253"/>
                  <a:pt x="179313" y="150035"/>
                </a:cubicBezTo>
                <a:cubicBezTo>
                  <a:pt x="188935" y="112817"/>
                  <a:pt x="178902" y="155912"/>
                  <a:pt x="188495" y="0"/>
                </a:cubicBezTo>
              </a:path>
            </a:pathLst>
          </a:custGeom>
          <a:noFill/>
          <a:ln w="44450">
            <a:gradFill flip="none" rotWithShape="1">
              <a:gsLst>
                <a:gs pos="0">
                  <a:srgbClr val="FF0000"/>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9" name="Straight Connector 298"/>
          <p:cNvCxnSpPr/>
          <p:nvPr/>
        </p:nvCxnSpPr>
        <p:spPr>
          <a:xfrm flipH="1">
            <a:off x="5181600" y="2876743"/>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a:off x="5181600" y="2876743"/>
            <a:ext cx="207169" cy="0"/>
          </a:xfrm>
          <a:prstGeom prst="line">
            <a:avLst/>
          </a:prstGeom>
          <a:ln w="38100" cap="flat">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H="1">
            <a:off x="5186225" y="2097745"/>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5186225" y="2097745"/>
            <a:ext cx="207169" cy="0"/>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sp>
        <p:nvSpPr>
          <p:cNvPr id="316" name="TextBox 315"/>
          <p:cNvSpPr txBox="1"/>
          <p:nvPr/>
        </p:nvSpPr>
        <p:spPr>
          <a:xfrm>
            <a:off x="3521904" y="3199811"/>
            <a:ext cx="1556679" cy="646331"/>
          </a:xfrm>
          <a:prstGeom prst="rect">
            <a:avLst/>
          </a:prstGeom>
          <a:noFill/>
        </p:spPr>
        <p:txBody>
          <a:bodyPr wrap="square" rtlCol="0">
            <a:spAutoFit/>
          </a:bodyPr>
          <a:lstStyle/>
          <a:p>
            <a:pPr algn="ctr"/>
            <a:r>
              <a:rPr lang="en-US" dirty="0">
                <a:solidFill>
                  <a:schemeClr val="bg1"/>
                </a:solidFill>
              </a:rPr>
              <a:t>Hot Gas Bypass Valve</a:t>
            </a:r>
          </a:p>
        </p:txBody>
      </p:sp>
      <p:sp>
        <p:nvSpPr>
          <p:cNvPr id="349" name="Freeform 348"/>
          <p:cNvSpPr/>
          <p:nvPr/>
        </p:nvSpPr>
        <p:spPr>
          <a:xfrm>
            <a:off x="7573531" y="2660861"/>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rgbClr val="66FFFF">
                    <a:alpha val="35000"/>
                  </a:srgbClr>
                </a:gs>
                <a:gs pos="100000">
                  <a:srgbClr val="FFCC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Freeform 350"/>
          <p:cNvSpPr/>
          <p:nvPr/>
        </p:nvSpPr>
        <p:spPr>
          <a:xfrm>
            <a:off x="7902490" y="1883706"/>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rgbClr val="99FFCC">
                    <a:alpha val="35000"/>
                  </a:srgbClr>
                </a:gs>
                <a:gs pos="100000">
                  <a:srgbClr val="FFA1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2" name="Straight Connector 351"/>
          <p:cNvCxnSpPr/>
          <p:nvPr/>
        </p:nvCxnSpPr>
        <p:spPr>
          <a:xfrm flipH="1">
            <a:off x="5248485" y="372887"/>
            <a:ext cx="30922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8340779" y="372887"/>
            <a:ext cx="0" cy="84059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flipV="1">
            <a:off x="8340779" y="381000"/>
            <a:ext cx="0" cy="901408"/>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H="1">
            <a:off x="5248485" y="372887"/>
            <a:ext cx="3092294" cy="0"/>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flipH="1">
            <a:off x="2920385" y="372887"/>
            <a:ext cx="2485360" cy="0"/>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388" name="TextBox 387"/>
          <p:cNvSpPr txBox="1"/>
          <p:nvPr/>
        </p:nvSpPr>
        <p:spPr>
          <a:xfrm>
            <a:off x="6470024" y="490437"/>
            <a:ext cx="1556679" cy="923330"/>
          </a:xfrm>
          <a:prstGeom prst="rect">
            <a:avLst/>
          </a:prstGeom>
          <a:noFill/>
        </p:spPr>
        <p:txBody>
          <a:bodyPr wrap="square" rtlCol="0">
            <a:spAutoFit/>
          </a:bodyPr>
          <a:lstStyle/>
          <a:p>
            <a:r>
              <a:rPr lang="en-US" dirty="0">
                <a:solidFill>
                  <a:schemeClr val="bg1"/>
                </a:solidFill>
              </a:rPr>
              <a:t>3 Stage Centrifugal Compressor</a:t>
            </a:r>
          </a:p>
        </p:txBody>
      </p:sp>
      <p:cxnSp>
        <p:nvCxnSpPr>
          <p:cNvPr id="275" name="Straight Connector 274"/>
          <p:cNvCxnSpPr/>
          <p:nvPr/>
        </p:nvCxnSpPr>
        <p:spPr>
          <a:xfrm flipV="1">
            <a:off x="5498644" y="445930"/>
            <a:ext cx="0" cy="2912470"/>
          </a:xfrm>
          <a:prstGeom prst="line">
            <a:avLst/>
          </a:prstGeom>
          <a:ln w="4445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5106246" y="3124149"/>
            <a:ext cx="456355" cy="714378"/>
            <a:chOff x="5106246" y="3124149"/>
            <a:chExt cx="456355" cy="714378"/>
          </a:xfrm>
        </p:grpSpPr>
        <p:cxnSp>
          <p:nvCxnSpPr>
            <p:cNvPr id="348" name="Straight Connector 347"/>
            <p:cNvCxnSpPr/>
            <p:nvPr/>
          </p:nvCxnSpPr>
          <p:spPr>
            <a:xfrm rot="16200000" flipV="1">
              <a:off x="5359307" y="3307602"/>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79" name="Group 278"/>
            <p:cNvGrpSpPr>
              <a:grpSpLocks noChangeAspect="1"/>
            </p:cNvGrpSpPr>
            <p:nvPr/>
          </p:nvGrpSpPr>
          <p:grpSpPr>
            <a:xfrm rot="16200000">
              <a:off x="5385165" y="3421073"/>
              <a:ext cx="234343" cy="120528"/>
              <a:chOff x="4009046" y="4527096"/>
              <a:chExt cx="468686" cy="241056"/>
            </a:xfrm>
          </p:grpSpPr>
          <p:grpSp>
            <p:nvGrpSpPr>
              <p:cNvPr id="280" name="Group 279"/>
              <p:cNvGrpSpPr/>
              <p:nvPr/>
            </p:nvGrpSpPr>
            <p:grpSpPr>
              <a:xfrm>
                <a:off x="4009046" y="4527096"/>
                <a:ext cx="468686" cy="241056"/>
                <a:chOff x="4267200" y="4527096"/>
                <a:chExt cx="468686" cy="241056"/>
              </a:xfrm>
            </p:grpSpPr>
            <p:sp>
              <p:nvSpPr>
                <p:cNvPr id="285" name="Isosceles Triangle 284"/>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Isosceles Triangle 295"/>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3" name="Oval 282"/>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8" name="Group 317"/>
            <p:cNvGrpSpPr/>
            <p:nvPr/>
          </p:nvGrpSpPr>
          <p:grpSpPr>
            <a:xfrm rot="16200000">
              <a:off x="4899401" y="3431006"/>
              <a:ext cx="714378" cy="100664"/>
              <a:chOff x="4267200" y="4343399"/>
              <a:chExt cx="457200" cy="64428"/>
            </a:xfrm>
            <a:solidFill>
              <a:schemeClr val="bg1">
                <a:lumMod val="75000"/>
              </a:schemeClr>
            </a:solidFill>
          </p:grpSpPr>
          <p:sp>
            <p:nvSpPr>
              <p:cNvPr id="321" name="Rectangle 320"/>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2" name="Group 321"/>
              <p:cNvGrpSpPr/>
              <p:nvPr/>
            </p:nvGrpSpPr>
            <p:grpSpPr>
              <a:xfrm>
                <a:off x="4267200" y="4343399"/>
                <a:ext cx="457200" cy="64428"/>
                <a:chOff x="4267200" y="4343399"/>
                <a:chExt cx="457200" cy="64428"/>
              </a:xfrm>
              <a:grpFill/>
            </p:grpSpPr>
            <p:cxnSp>
              <p:nvCxnSpPr>
                <p:cNvPr id="325" name="Straight Connector 324"/>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339" name="Straight Connector 338"/>
            <p:cNvCxnSpPr/>
            <p:nvPr/>
          </p:nvCxnSpPr>
          <p:spPr>
            <a:xfrm rot="16200000">
              <a:off x="4849070" y="3481338"/>
              <a:ext cx="71437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40" name="Group 339"/>
            <p:cNvGrpSpPr/>
            <p:nvPr/>
          </p:nvGrpSpPr>
          <p:grpSpPr>
            <a:xfrm rot="5400000" flipH="1">
              <a:off x="4918452" y="3431006"/>
              <a:ext cx="476252" cy="100664"/>
              <a:chOff x="4343400" y="4343399"/>
              <a:chExt cx="304800" cy="64428"/>
            </a:xfrm>
            <a:solidFill>
              <a:schemeClr val="bg1">
                <a:lumMod val="75000"/>
              </a:schemeClr>
            </a:solidFill>
          </p:grpSpPr>
          <p:sp>
            <p:nvSpPr>
              <p:cNvPr id="341" name="Rectangle 340"/>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2" name="Group 341"/>
              <p:cNvGrpSpPr/>
              <p:nvPr/>
            </p:nvGrpSpPr>
            <p:grpSpPr>
              <a:xfrm>
                <a:off x="4343400" y="4343399"/>
                <a:ext cx="304800" cy="64428"/>
                <a:chOff x="4343400" y="4343399"/>
                <a:chExt cx="304800" cy="64428"/>
              </a:xfrm>
              <a:grpFill/>
            </p:grpSpPr>
            <p:cxnSp>
              <p:nvCxnSpPr>
                <p:cNvPr id="343" name="Straight Connector 342"/>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40492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ComIT\Project Data\DavisHall\CITRIS - Davis Hall Pictures\03-30-10 - Chiller Details\Hot gas bypass conne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8166" y="130175"/>
            <a:ext cx="1938131" cy="458404"/>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r>
              <a:rPr lang="en-US" dirty="0"/>
              <a:t>Compressor</a:t>
            </a:r>
          </a:p>
        </p:txBody>
      </p:sp>
      <p:sp>
        <p:nvSpPr>
          <p:cNvPr id="6" name="Right Arrow 5"/>
          <p:cNvSpPr/>
          <p:nvPr/>
        </p:nvSpPr>
        <p:spPr>
          <a:xfrm rot="925713">
            <a:off x="2182353" y="415717"/>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208325" y="2417005"/>
            <a:ext cx="1938131" cy="654050"/>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r>
              <a:rPr lang="en-US" dirty="0"/>
              <a:t>Hot gas valve and piping</a:t>
            </a:r>
          </a:p>
        </p:txBody>
      </p:sp>
      <p:sp>
        <p:nvSpPr>
          <p:cNvPr id="8" name="Right Arrow 7"/>
          <p:cNvSpPr/>
          <p:nvPr/>
        </p:nvSpPr>
        <p:spPr>
          <a:xfrm rot="2732814">
            <a:off x="3375334" y="2518992"/>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5019073">
            <a:off x="2214729" y="3186887"/>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72000" y="5299496"/>
            <a:ext cx="1938131" cy="626624"/>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r>
              <a:rPr lang="en-US" dirty="0"/>
              <a:t>Traditional condenser</a:t>
            </a:r>
          </a:p>
        </p:txBody>
      </p:sp>
      <p:sp>
        <p:nvSpPr>
          <p:cNvPr id="11" name="Right Arrow 10"/>
          <p:cNvSpPr/>
          <p:nvPr/>
        </p:nvSpPr>
        <p:spPr>
          <a:xfrm rot="9331662">
            <a:off x="3875182" y="5446219"/>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230148" y="1068577"/>
            <a:ext cx="1408386" cy="666883"/>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pPr algn="ctr"/>
            <a:r>
              <a:rPr lang="en-US" dirty="0"/>
              <a:t>Suction elbow</a:t>
            </a:r>
          </a:p>
        </p:txBody>
      </p:sp>
      <p:sp>
        <p:nvSpPr>
          <p:cNvPr id="13" name="Right Arrow 12"/>
          <p:cNvSpPr/>
          <p:nvPr/>
        </p:nvSpPr>
        <p:spPr>
          <a:xfrm rot="7876498">
            <a:off x="6547247" y="1862539"/>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10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ComIT\Project Data\DavisHall\CITRIS - Davis Hall Pictures\Chiller HGB and Inlet Vane Sensors\1 Inlet Guide Va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chemeClr val="accent6">
              <a:alpha val="50000"/>
            </a:schemeClr>
          </a:solidFill>
          <a:effectLst>
            <a:softEdge rad="63500"/>
          </a:effectLst>
        </p:spPr>
        <p:txBody>
          <a:bodyPr vert="horz" lIns="91440" tIns="45720" rIns="91440" bIns="45720" rtlCol="0" anchor="ctr">
            <a:normAutofit/>
          </a:bodyPr>
          <a:lstStyle/>
          <a:p>
            <a:pPr>
              <a:tabLst>
                <a:tab pos="8002588" algn="r"/>
              </a:tabLst>
            </a:pPr>
            <a:r>
              <a:rPr lang="en-US" dirty="0">
                <a:solidFill>
                  <a:schemeClr val="bg1"/>
                </a:solidFill>
              </a:rPr>
              <a:t>Logging a Centrifugal Chiller’s Inlet Vanes and Hot Gas Bypass</a:t>
            </a:r>
          </a:p>
        </p:txBody>
      </p:sp>
    </p:spTree>
    <p:extLst>
      <p:ext uri="{BB962C8B-B14F-4D97-AF65-F5344CB8AC3E}">
        <p14:creationId xmlns:p14="http://schemas.microsoft.com/office/powerpoint/2010/main" val="364790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ComIT\Project Data\DavisHall\CITRIS - Davis Hall Pictures\Chiller HGB and Inlet Vane Sensors\2 Inlet Sensor Install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77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ComIT\Project Data\DavisHall\CITRIS - Davis Hall Pictures\Chiller HGB and Inlet Vane Sensors\3 Inlet Cable Connect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686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ComIT\Project Data\DavisHall\CITRIS - Davis Hall Pictures\Chiller HGB and Inlet Vane Sensors\HG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35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1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223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F76A54-AEB9-4657-A864-6C404697A197}"/>
              </a:ext>
            </a:extLst>
          </p:cNvPr>
          <p:cNvSpPr>
            <a:spLocks noGrp="1"/>
          </p:cNvSpPr>
          <p:nvPr>
            <p:ph type="title"/>
          </p:nvPr>
        </p:nvSpPr>
        <p:spPr/>
        <p:txBody>
          <a:bodyPr/>
          <a:lstStyle/>
          <a:p>
            <a:r>
              <a:rPr lang="en-US" dirty="0"/>
              <a:t>Free Cooling Cycles</a:t>
            </a:r>
          </a:p>
        </p:txBody>
      </p:sp>
      <p:sp>
        <p:nvSpPr>
          <p:cNvPr id="2" name="Content Placeholder 1">
            <a:extLst>
              <a:ext uri="{FF2B5EF4-FFF2-40B4-BE49-F238E27FC236}">
                <a16:creationId xmlns:a16="http://schemas.microsoft.com/office/drawing/2014/main" id="{566F9F4C-96DC-4A43-B8A3-D154823E3388}"/>
              </a:ext>
            </a:extLst>
          </p:cNvPr>
          <p:cNvSpPr>
            <a:spLocks noGrp="1"/>
          </p:cNvSpPr>
          <p:nvPr>
            <p:ph idx="1"/>
          </p:nvPr>
        </p:nvSpPr>
        <p:spPr/>
        <p:txBody>
          <a:bodyPr>
            <a:normAutofit/>
          </a:bodyPr>
          <a:lstStyle/>
          <a:p>
            <a:r>
              <a:rPr lang="en-US" sz="2800" i="1" dirty="0"/>
              <a:t>Are they really free?</a:t>
            </a:r>
          </a:p>
        </p:txBody>
      </p:sp>
      <p:pic>
        <p:nvPicPr>
          <p:cNvPr id="4" name="Picture 3" descr="A picture containing green, indoor, device, engine&#10;&#10;Description automatically generated">
            <a:extLst>
              <a:ext uri="{FF2B5EF4-FFF2-40B4-BE49-F238E27FC236}">
                <a16:creationId xmlns:a16="http://schemas.microsoft.com/office/drawing/2014/main" id="{4503C1A1-62E4-491A-AA18-632FCC9B42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2343150"/>
            <a:ext cx="6019800" cy="4514850"/>
          </a:xfrm>
          <a:prstGeom prst="rect">
            <a:avLst/>
          </a:prstGeom>
        </p:spPr>
      </p:pic>
    </p:spTree>
    <p:extLst>
      <p:ext uri="{BB962C8B-B14F-4D97-AF65-F5344CB8AC3E}">
        <p14:creationId xmlns:p14="http://schemas.microsoft.com/office/powerpoint/2010/main" val="9980931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0A020-2B97-4419-A8DD-A04917DF1BC7}"/>
              </a:ext>
            </a:extLst>
          </p:cNvPr>
          <p:cNvSpPr>
            <a:spLocks noGrp="1"/>
          </p:cNvSpPr>
          <p:nvPr>
            <p:ph type="title"/>
          </p:nvPr>
        </p:nvSpPr>
        <p:spPr>
          <a:xfrm>
            <a:off x="346435" y="365126"/>
            <a:ext cx="8168915" cy="737810"/>
          </a:xfrm>
        </p:spPr>
        <p:txBody>
          <a:bodyPr>
            <a:normAutofit fontScale="90000"/>
          </a:bodyPr>
          <a:lstStyle/>
          <a:p>
            <a:r>
              <a:rPr lang="en-US" dirty="0">
                <a:solidFill>
                  <a:schemeClr val="bg1"/>
                </a:solidFill>
              </a:rPr>
              <a:t>Just Because It’s Free Doesn’t Mean You Should Use It</a:t>
            </a:r>
          </a:p>
        </p:txBody>
      </p:sp>
      <p:pic>
        <p:nvPicPr>
          <p:cNvPr id="5" name="Picture 4" descr="A train traveling past a tall building&#10;&#10;Description automatically generated">
            <a:extLst>
              <a:ext uri="{FF2B5EF4-FFF2-40B4-BE49-F238E27FC236}">
                <a16:creationId xmlns:a16="http://schemas.microsoft.com/office/drawing/2014/main" id="{5EB1EC1D-12FF-4C35-9BE9-C6E60D240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050" y="1639741"/>
            <a:ext cx="3314700" cy="3789509"/>
          </a:xfrm>
          <a:prstGeom prst="rect">
            <a:avLst/>
          </a:prstGeom>
        </p:spPr>
      </p:pic>
      <p:pic>
        <p:nvPicPr>
          <p:cNvPr id="6" name="Picture 5">
            <a:extLst>
              <a:ext uri="{FF2B5EF4-FFF2-40B4-BE49-F238E27FC236}">
                <a16:creationId xmlns:a16="http://schemas.microsoft.com/office/drawing/2014/main" id="{C7DBBCF8-F9B5-4589-9244-8A31CCBAF61E}"/>
              </a:ext>
            </a:extLst>
          </p:cNvPr>
          <p:cNvPicPr>
            <a:picLocks noChangeAspect="1"/>
          </p:cNvPicPr>
          <p:nvPr/>
        </p:nvPicPr>
        <p:blipFill>
          <a:blip r:embed="rId3"/>
          <a:stretch>
            <a:fillRect/>
          </a:stretch>
        </p:blipFill>
        <p:spPr>
          <a:xfrm>
            <a:off x="3886200" y="1671389"/>
            <a:ext cx="4756451" cy="3186361"/>
          </a:xfrm>
          <a:prstGeom prst="rect">
            <a:avLst/>
          </a:prstGeom>
        </p:spPr>
      </p:pic>
      <p:sp>
        <p:nvSpPr>
          <p:cNvPr id="7" name="Rectangle 6">
            <a:extLst>
              <a:ext uri="{FF2B5EF4-FFF2-40B4-BE49-F238E27FC236}">
                <a16:creationId xmlns:a16="http://schemas.microsoft.com/office/drawing/2014/main" id="{0540442A-F186-407F-BF80-0E1243BF99DB}"/>
              </a:ext>
            </a:extLst>
          </p:cNvPr>
          <p:cNvSpPr/>
          <p:nvPr/>
        </p:nvSpPr>
        <p:spPr>
          <a:xfrm>
            <a:off x="5486400" y="2000251"/>
            <a:ext cx="914400" cy="2914650"/>
          </a:xfrm>
          <a:prstGeom prst="rect">
            <a:avLst/>
          </a:prstGeom>
          <a:noFill/>
          <a:ln w="50800">
            <a:solidFill>
              <a:schemeClr val="accent1"/>
            </a:solidFill>
          </a:ln>
          <a:effectLst>
            <a:outerShdw blurRad="50800" dist="38100" dir="2700000" algn="tl"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37434736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0A020-2B97-4419-A8DD-A04917DF1BC7}"/>
              </a:ext>
            </a:extLst>
          </p:cNvPr>
          <p:cNvSpPr>
            <a:spLocks noGrp="1"/>
          </p:cNvSpPr>
          <p:nvPr>
            <p:ph type="title"/>
          </p:nvPr>
        </p:nvSpPr>
        <p:spPr/>
        <p:txBody>
          <a:bodyPr>
            <a:normAutofit/>
          </a:bodyPr>
          <a:lstStyle/>
          <a:p>
            <a:r>
              <a:rPr lang="en-US" dirty="0">
                <a:solidFill>
                  <a:schemeClr val="bg1"/>
                </a:solidFill>
              </a:rPr>
              <a:t>Plate and Frame Heat Exchangers</a:t>
            </a:r>
          </a:p>
        </p:txBody>
      </p:sp>
    </p:spTree>
    <p:extLst>
      <p:ext uri="{BB962C8B-B14F-4D97-AF65-F5344CB8AC3E}">
        <p14:creationId xmlns:p14="http://schemas.microsoft.com/office/powerpoint/2010/main" val="27582887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5B1B9A-863A-4B38-98C1-2BE1FD54FF7A}"/>
              </a:ext>
            </a:extLst>
          </p:cNvPr>
          <p:cNvSpPr>
            <a:spLocks noGrp="1"/>
          </p:cNvSpPr>
          <p:nvPr>
            <p:ph type="title"/>
          </p:nvPr>
        </p:nvSpPr>
        <p:spPr/>
        <p:txBody>
          <a:bodyPr/>
          <a:lstStyle/>
          <a:p>
            <a:r>
              <a:rPr lang="en-US" dirty="0"/>
              <a:t>Refrigerant Properties Comparison for Typical Refrigeration Application Conditions</a:t>
            </a:r>
          </a:p>
        </p:txBody>
      </p:sp>
      <p:pic>
        <p:nvPicPr>
          <p:cNvPr id="8" name="Picture 7">
            <a:extLst>
              <a:ext uri="{FF2B5EF4-FFF2-40B4-BE49-F238E27FC236}">
                <a16:creationId xmlns:a16="http://schemas.microsoft.com/office/drawing/2014/main" id="{C37AEE24-67EE-48A1-8A8D-8D3632E3E353}"/>
              </a:ext>
            </a:extLst>
          </p:cNvPr>
          <p:cNvPicPr>
            <a:picLocks noChangeAspect="1"/>
          </p:cNvPicPr>
          <p:nvPr/>
        </p:nvPicPr>
        <p:blipFill>
          <a:blip r:embed="rId2"/>
          <a:stretch>
            <a:fillRect/>
          </a:stretch>
        </p:blipFill>
        <p:spPr>
          <a:xfrm>
            <a:off x="9433727" y="3439772"/>
            <a:ext cx="9144000" cy="5247028"/>
          </a:xfrm>
          <a:prstGeom prst="rect">
            <a:avLst/>
          </a:prstGeom>
        </p:spPr>
      </p:pic>
      <p:pic>
        <p:nvPicPr>
          <p:cNvPr id="9" name="Picture 8">
            <a:extLst>
              <a:ext uri="{FF2B5EF4-FFF2-40B4-BE49-F238E27FC236}">
                <a16:creationId xmlns:a16="http://schemas.microsoft.com/office/drawing/2014/main" id="{B11BA07D-F6EB-46D5-855F-61642FF65EED}"/>
              </a:ext>
            </a:extLst>
          </p:cNvPr>
          <p:cNvPicPr>
            <a:picLocks noChangeAspect="1"/>
          </p:cNvPicPr>
          <p:nvPr/>
        </p:nvPicPr>
        <p:blipFill>
          <a:blip r:embed="rId3"/>
          <a:stretch>
            <a:fillRect/>
          </a:stretch>
        </p:blipFill>
        <p:spPr>
          <a:xfrm>
            <a:off x="10058400" y="1715098"/>
            <a:ext cx="9144000" cy="3427803"/>
          </a:xfrm>
          <a:prstGeom prst="rect">
            <a:avLst/>
          </a:prstGeom>
        </p:spPr>
      </p:pic>
      <p:pic>
        <p:nvPicPr>
          <p:cNvPr id="10" name="Picture 9">
            <a:extLst>
              <a:ext uri="{FF2B5EF4-FFF2-40B4-BE49-F238E27FC236}">
                <a16:creationId xmlns:a16="http://schemas.microsoft.com/office/drawing/2014/main" id="{1D10A964-6539-4AFF-9C48-8BD5CDDB0179}"/>
              </a:ext>
            </a:extLst>
          </p:cNvPr>
          <p:cNvPicPr>
            <a:picLocks noChangeAspect="1"/>
          </p:cNvPicPr>
          <p:nvPr/>
        </p:nvPicPr>
        <p:blipFill>
          <a:blip r:embed="rId4"/>
          <a:stretch>
            <a:fillRect/>
          </a:stretch>
        </p:blipFill>
        <p:spPr>
          <a:xfrm>
            <a:off x="-22609" y="1975104"/>
            <a:ext cx="9144000" cy="4882896"/>
          </a:xfrm>
          <a:prstGeom prst="rect">
            <a:avLst/>
          </a:prstGeom>
        </p:spPr>
      </p:pic>
    </p:spTree>
    <p:extLst>
      <p:ext uri="{BB962C8B-B14F-4D97-AF65-F5344CB8AC3E}">
        <p14:creationId xmlns:p14="http://schemas.microsoft.com/office/powerpoint/2010/main" val="423790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picture containing table, room, engine&#10;&#10;Description automatically generated">
            <a:extLst>
              <a:ext uri="{FF2B5EF4-FFF2-40B4-BE49-F238E27FC236}">
                <a16:creationId xmlns:a16="http://schemas.microsoft.com/office/drawing/2014/main" id="{FAD1D8DE-2CAF-4586-AB2D-22C31BE64C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1637753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picture containing indoor, table, sitting, room&#10;&#10;Description automatically generated">
            <a:extLst>
              <a:ext uri="{FF2B5EF4-FFF2-40B4-BE49-F238E27FC236}">
                <a16:creationId xmlns:a16="http://schemas.microsoft.com/office/drawing/2014/main" id="{0B309F90-A272-43CA-8F53-F4AB0D9447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41369856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picture containing metal, hanging, light, green&#10;&#10;Description automatically generated">
            <a:extLst>
              <a:ext uri="{FF2B5EF4-FFF2-40B4-BE49-F238E27FC236}">
                <a16:creationId xmlns:a16="http://schemas.microsoft.com/office/drawing/2014/main" id="{5EBE648F-BD40-4036-8ACF-91342A9FF7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13740495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close up of a device&#10;&#10;Description automatically generated">
            <a:extLst>
              <a:ext uri="{FF2B5EF4-FFF2-40B4-BE49-F238E27FC236}">
                <a16:creationId xmlns:a16="http://schemas.microsoft.com/office/drawing/2014/main" id="{E9A28347-3841-4AC7-B284-45D3E168D8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13026914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icture containing indoor, table, sitting, black&#10;&#10;Description automatically generated">
            <a:extLst>
              <a:ext uri="{FF2B5EF4-FFF2-40B4-BE49-F238E27FC236}">
                <a16:creationId xmlns:a16="http://schemas.microsoft.com/office/drawing/2014/main" id="{B252E619-DCF4-4520-908F-CA8A32FB46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250" y="857250"/>
            <a:ext cx="3857625" cy="5143500"/>
          </a:xfrm>
          <a:prstGeom prst="rect">
            <a:avLst/>
          </a:prstGeom>
        </p:spPr>
      </p:pic>
      <p:pic>
        <p:nvPicPr>
          <p:cNvPr id="6" name="Picture 5" descr="A person standing in front of a speaker&#10;&#10;Description automatically generated">
            <a:extLst>
              <a:ext uri="{FF2B5EF4-FFF2-40B4-BE49-F238E27FC236}">
                <a16:creationId xmlns:a16="http://schemas.microsoft.com/office/drawing/2014/main" id="{1DE4605B-1E25-4F03-8506-82E0CF1331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0125" y="857250"/>
            <a:ext cx="3857625" cy="5143500"/>
          </a:xfrm>
          <a:prstGeom prst="rect">
            <a:avLst/>
          </a:prstGeom>
        </p:spPr>
      </p:pic>
    </p:spTree>
    <p:extLst>
      <p:ext uri="{BB962C8B-B14F-4D97-AF65-F5344CB8AC3E}">
        <p14:creationId xmlns:p14="http://schemas.microsoft.com/office/powerpoint/2010/main" val="24306052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0A020-2B97-4419-A8DD-A04917DF1BC7}"/>
              </a:ext>
            </a:extLst>
          </p:cNvPr>
          <p:cNvSpPr>
            <a:spLocks noGrp="1"/>
          </p:cNvSpPr>
          <p:nvPr>
            <p:ph type="title"/>
          </p:nvPr>
        </p:nvSpPr>
        <p:spPr/>
        <p:txBody>
          <a:bodyPr>
            <a:normAutofit/>
          </a:bodyPr>
          <a:lstStyle/>
          <a:p>
            <a:r>
              <a:rPr lang="en-US" dirty="0">
                <a:solidFill>
                  <a:schemeClr val="bg1"/>
                </a:solidFill>
              </a:rPr>
              <a:t>Plate and Frame vs. Shell and Tube</a:t>
            </a:r>
          </a:p>
        </p:txBody>
      </p:sp>
      <p:pic>
        <p:nvPicPr>
          <p:cNvPr id="5" name="Picture 4" descr="A picture containing outdoor, man, black, old&#10;&#10;Description automatically generated">
            <a:extLst>
              <a:ext uri="{FF2B5EF4-FFF2-40B4-BE49-F238E27FC236}">
                <a16:creationId xmlns:a16="http://schemas.microsoft.com/office/drawing/2014/main" id="{43F05DC5-F50A-48CE-A065-88DE682944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8050" y="3100784"/>
            <a:ext cx="6858000" cy="5143500"/>
          </a:xfrm>
          <a:prstGeom prst="rect">
            <a:avLst/>
          </a:prstGeom>
        </p:spPr>
      </p:pic>
      <p:pic>
        <p:nvPicPr>
          <p:cNvPr id="7" name="Picture 6" descr="A large building&#10;&#10;Description automatically generated">
            <a:extLst>
              <a:ext uri="{FF2B5EF4-FFF2-40B4-BE49-F238E27FC236}">
                <a16:creationId xmlns:a16="http://schemas.microsoft.com/office/drawing/2014/main" id="{688E1695-1F3C-49D3-847C-3218498D1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8050" y="-5543550"/>
            <a:ext cx="6858000" cy="5143500"/>
          </a:xfrm>
          <a:prstGeom prst="rect">
            <a:avLst/>
          </a:prstGeom>
        </p:spPr>
      </p:pic>
      <p:pic>
        <p:nvPicPr>
          <p:cNvPr id="9" name="Picture 8" descr="A picture containing outdoor, fence, grass, truck&#10;&#10;Description automatically generated">
            <a:extLst>
              <a:ext uri="{FF2B5EF4-FFF2-40B4-BE49-F238E27FC236}">
                <a16:creationId xmlns:a16="http://schemas.microsoft.com/office/drawing/2014/main" id="{1F4E0552-1D52-49F2-ACC7-FD63B3DD53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3150" y="-3027150"/>
            <a:ext cx="6858000" cy="5143500"/>
          </a:xfrm>
          <a:prstGeom prst="rect">
            <a:avLst/>
          </a:prstGeom>
        </p:spPr>
      </p:pic>
      <p:pic>
        <p:nvPicPr>
          <p:cNvPr id="11" name="Picture 10" descr="A picture containing outdoor, train, building, bus&#10;&#10;Description automatically generated">
            <a:extLst>
              <a:ext uri="{FF2B5EF4-FFF2-40B4-BE49-F238E27FC236}">
                <a16:creationId xmlns:a16="http://schemas.microsoft.com/office/drawing/2014/main" id="{4786E211-A27D-4FDB-9518-723D7ED3E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91725" y="2514600"/>
            <a:ext cx="6858000" cy="5143500"/>
          </a:xfrm>
          <a:prstGeom prst="rect">
            <a:avLst/>
          </a:prstGeom>
        </p:spPr>
      </p:pic>
    </p:spTree>
    <p:extLst>
      <p:ext uri="{BB962C8B-B14F-4D97-AF65-F5344CB8AC3E}">
        <p14:creationId xmlns:p14="http://schemas.microsoft.com/office/powerpoint/2010/main" val="10555997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0A020-2B97-4419-A8DD-A04917DF1BC7}"/>
              </a:ext>
            </a:extLst>
          </p:cNvPr>
          <p:cNvSpPr>
            <a:spLocks noGrp="1"/>
          </p:cNvSpPr>
          <p:nvPr>
            <p:ph type="title"/>
          </p:nvPr>
        </p:nvSpPr>
        <p:spPr/>
        <p:txBody>
          <a:bodyPr>
            <a:normAutofit/>
          </a:bodyPr>
          <a:lstStyle/>
          <a:p>
            <a:r>
              <a:rPr lang="en-US" dirty="0">
                <a:solidFill>
                  <a:schemeClr val="bg1"/>
                </a:solidFill>
              </a:rPr>
              <a:t>Plate and Frame vs. Shell and Tube</a:t>
            </a:r>
          </a:p>
        </p:txBody>
      </p:sp>
      <p:pic>
        <p:nvPicPr>
          <p:cNvPr id="5" name="Picture 4" descr="A picture containing outdoor, man, black, old&#10;&#10;Description automatically generated">
            <a:extLst>
              <a:ext uri="{FF2B5EF4-FFF2-40B4-BE49-F238E27FC236}">
                <a16:creationId xmlns:a16="http://schemas.microsoft.com/office/drawing/2014/main" id="{43F05DC5-F50A-48CE-A065-88DE682944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885950"/>
            <a:ext cx="4114800" cy="3086100"/>
          </a:xfrm>
          <a:prstGeom prst="rect">
            <a:avLst/>
          </a:prstGeom>
        </p:spPr>
      </p:pic>
      <p:pic>
        <p:nvPicPr>
          <p:cNvPr id="7" name="Picture 6" descr="A large building&#10;&#10;Description automatically generated">
            <a:extLst>
              <a:ext uri="{FF2B5EF4-FFF2-40B4-BE49-F238E27FC236}">
                <a16:creationId xmlns:a16="http://schemas.microsoft.com/office/drawing/2014/main" id="{688E1695-1F3C-49D3-847C-3218498D11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885950"/>
            <a:ext cx="4114800" cy="3086100"/>
          </a:xfrm>
          <a:prstGeom prst="rect">
            <a:avLst/>
          </a:prstGeom>
        </p:spPr>
      </p:pic>
      <p:pic>
        <p:nvPicPr>
          <p:cNvPr id="9" name="Picture 8" descr="A picture containing outdoor, fence, grass, truck&#10;&#10;Description automatically generated">
            <a:extLst>
              <a:ext uri="{FF2B5EF4-FFF2-40B4-BE49-F238E27FC236}">
                <a16:creationId xmlns:a16="http://schemas.microsoft.com/office/drawing/2014/main" id="{1F4E0552-1D52-49F2-ACC7-FD63B3DD53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91725" y="-685800"/>
            <a:ext cx="4114800" cy="3086100"/>
          </a:xfrm>
          <a:prstGeom prst="rect">
            <a:avLst/>
          </a:prstGeom>
        </p:spPr>
      </p:pic>
      <p:pic>
        <p:nvPicPr>
          <p:cNvPr id="11" name="Picture 10" descr="A picture containing outdoor, train, building, bus&#10;&#10;Description automatically generated">
            <a:extLst>
              <a:ext uri="{FF2B5EF4-FFF2-40B4-BE49-F238E27FC236}">
                <a16:creationId xmlns:a16="http://schemas.microsoft.com/office/drawing/2014/main" id="{4786E211-A27D-4FDB-9518-723D7ED3E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91725" y="2514600"/>
            <a:ext cx="4114800" cy="3086100"/>
          </a:xfrm>
          <a:prstGeom prst="rect">
            <a:avLst/>
          </a:prstGeom>
        </p:spPr>
      </p:pic>
    </p:spTree>
    <p:extLst>
      <p:ext uri="{BB962C8B-B14F-4D97-AF65-F5344CB8AC3E}">
        <p14:creationId xmlns:p14="http://schemas.microsoft.com/office/powerpoint/2010/main" val="12480794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picture containing outdoor, fence, grass, truck&#10;&#10;Description automatically generated">
            <a:extLst>
              <a:ext uri="{FF2B5EF4-FFF2-40B4-BE49-F238E27FC236}">
                <a16:creationId xmlns:a16="http://schemas.microsoft.com/office/drawing/2014/main" id="{1F4E0552-1D52-49F2-ACC7-FD63B3DD53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1885950"/>
            <a:ext cx="4114800" cy="3086100"/>
          </a:xfrm>
          <a:prstGeom prst="rect">
            <a:avLst/>
          </a:prstGeom>
        </p:spPr>
      </p:pic>
      <p:pic>
        <p:nvPicPr>
          <p:cNvPr id="11" name="Picture 10" descr="A picture containing outdoor, train, building, bus&#10;&#10;Description automatically generated">
            <a:extLst>
              <a:ext uri="{FF2B5EF4-FFF2-40B4-BE49-F238E27FC236}">
                <a16:creationId xmlns:a16="http://schemas.microsoft.com/office/drawing/2014/main" id="{4786E211-A27D-4FDB-9518-723D7ED3E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885950"/>
            <a:ext cx="4114800" cy="3086100"/>
          </a:xfrm>
          <a:prstGeom prst="rect">
            <a:avLst/>
          </a:prstGeom>
        </p:spPr>
      </p:pic>
      <p:sp>
        <p:nvSpPr>
          <p:cNvPr id="2" name="Title 1">
            <a:extLst>
              <a:ext uri="{FF2B5EF4-FFF2-40B4-BE49-F238E27FC236}">
                <a16:creationId xmlns:a16="http://schemas.microsoft.com/office/drawing/2014/main" id="{59D0A020-2B97-4419-A8DD-A04917DF1BC7}"/>
              </a:ext>
            </a:extLst>
          </p:cNvPr>
          <p:cNvSpPr>
            <a:spLocks noGrp="1"/>
          </p:cNvSpPr>
          <p:nvPr>
            <p:ph type="title"/>
          </p:nvPr>
        </p:nvSpPr>
        <p:spPr/>
        <p:txBody>
          <a:bodyPr>
            <a:normAutofit/>
          </a:bodyPr>
          <a:lstStyle/>
          <a:p>
            <a:r>
              <a:rPr lang="en-US" dirty="0">
                <a:solidFill>
                  <a:schemeClr val="bg1"/>
                </a:solidFill>
              </a:rPr>
              <a:t>Plate and Frame vs. Shell and Tube</a:t>
            </a:r>
          </a:p>
        </p:txBody>
      </p:sp>
      <p:pic>
        <p:nvPicPr>
          <p:cNvPr id="5" name="Picture 4" descr="A picture containing outdoor, man, black, old&#10;&#10;Description automatically generated">
            <a:extLst>
              <a:ext uri="{FF2B5EF4-FFF2-40B4-BE49-F238E27FC236}">
                <a16:creationId xmlns:a16="http://schemas.microsoft.com/office/drawing/2014/main" id="{43F05DC5-F50A-48CE-A065-88DE682944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5350" y="1885950"/>
            <a:ext cx="4114800" cy="3086100"/>
          </a:xfrm>
          <a:prstGeom prst="rect">
            <a:avLst/>
          </a:prstGeom>
        </p:spPr>
      </p:pic>
      <p:pic>
        <p:nvPicPr>
          <p:cNvPr id="7" name="Picture 6" descr="A large building&#10;&#10;Description automatically generated">
            <a:extLst>
              <a:ext uri="{FF2B5EF4-FFF2-40B4-BE49-F238E27FC236}">
                <a16:creationId xmlns:a16="http://schemas.microsoft.com/office/drawing/2014/main" id="{688E1695-1F3C-49D3-847C-3218498D11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4150" y="-2228850"/>
            <a:ext cx="4114800" cy="3086100"/>
          </a:xfrm>
          <a:prstGeom prst="rect">
            <a:avLst/>
          </a:prstGeom>
        </p:spPr>
      </p:pic>
    </p:spTree>
    <p:extLst>
      <p:ext uri="{BB962C8B-B14F-4D97-AF65-F5344CB8AC3E}">
        <p14:creationId xmlns:p14="http://schemas.microsoft.com/office/powerpoint/2010/main" val="30645442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picture containing outdoor, train, building, bus&#10;&#10;Description automatically generated">
            <a:extLst>
              <a:ext uri="{FF2B5EF4-FFF2-40B4-BE49-F238E27FC236}">
                <a16:creationId xmlns:a16="http://schemas.microsoft.com/office/drawing/2014/main" id="{4786E211-A27D-4FDB-9518-723D7ED3E0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1885950"/>
            <a:ext cx="4114800" cy="3086100"/>
          </a:xfrm>
          <a:prstGeom prst="rect">
            <a:avLst/>
          </a:prstGeom>
        </p:spPr>
      </p:pic>
      <p:pic>
        <p:nvPicPr>
          <p:cNvPr id="5" name="Picture 4" descr="A picture containing outdoor, man, black, old&#10;&#10;Description automatically generated">
            <a:extLst>
              <a:ext uri="{FF2B5EF4-FFF2-40B4-BE49-F238E27FC236}">
                <a16:creationId xmlns:a16="http://schemas.microsoft.com/office/drawing/2014/main" id="{43F05DC5-F50A-48CE-A065-88DE682944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885950"/>
            <a:ext cx="4114800" cy="3086100"/>
          </a:xfrm>
          <a:prstGeom prst="rect">
            <a:avLst/>
          </a:prstGeom>
        </p:spPr>
      </p:pic>
      <p:pic>
        <p:nvPicPr>
          <p:cNvPr id="9" name="Picture 8" descr="A picture containing outdoor, fence, grass, truck&#10;&#10;Description automatically generated">
            <a:extLst>
              <a:ext uri="{FF2B5EF4-FFF2-40B4-BE49-F238E27FC236}">
                <a16:creationId xmlns:a16="http://schemas.microsoft.com/office/drawing/2014/main" id="{1F4E0552-1D52-49F2-ACC7-FD63B3DD53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38955" y="1885950"/>
            <a:ext cx="4114800" cy="3086100"/>
          </a:xfrm>
          <a:prstGeom prst="rect">
            <a:avLst/>
          </a:prstGeom>
        </p:spPr>
      </p:pic>
      <p:sp>
        <p:nvSpPr>
          <p:cNvPr id="2" name="Title 1">
            <a:extLst>
              <a:ext uri="{FF2B5EF4-FFF2-40B4-BE49-F238E27FC236}">
                <a16:creationId xmlns:a16="http://schemas.microsoft.com/office/drawing/2014/main" id="{59D0A020-2B97-4419-A8DD-A04917DF1BC7}"/>
              </a:ext>
            </a:extLst>
          </p:cNvPr>
          <p:cNvSpPr>
            <a:spLocks noGrp="1"/>
          </p:cNvSpPr>
          <p:nvPr>
            <p:ph type="title"/>
          </p:nvPr>
        </p:nvSpPr>
        <p:spPr/>
        <p:txBody>
          <a:bodyPr>
            <a:normAutofit/>
          </a:bodyPr>
          <a:lstStyle/>
          <a:p>
            <a:r>
              <a:rPr lang="en-US" dirty="0">
                <a:solidFill>
                  <a:schemeClr val="bg1"/>
                </a:solidFill>
              </a:rPr>
              <a:t>Plate and Frame vs. Shell and Tube</a:t>
            </a:r>
          </a:p>
        </p:txBody>
      </p:sp>
      <p:pic>
        <p:nvPicPr>
          <p:cNvPr id="7" name="Picture 6" descr="A large building&#10;&#10;Description automatically generated">
            <a:extLst>
              <a:ext uri="{FF2B5EF4-FFF2-40B4-BE49-F238E27FC236}">
                <a16:creationId xmlns:a16="http://schemas.microsoft.com/office/drawing/2014/main" id="{688E1695-1F3C-49D3-847C-3218498D11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4150" y="-2228850"/>
            <a:ext cx="4114800" cy="3086100"/>
          </a:xfrm>
          <a:prstGeom prst="rect">
            <a:avLst/>
          </a:prstGeom>
        </p:spPr>
      </p:pic>
    </p:spTree>
    <p:extLst>
      <p:ext uri="{BB962C8B-B14F-4D97-AF65-F5344CB8AC3E}">
        <p14:creationId xmlns:p14="http://schemas.microsoft.com/office/powerpoint/2010/main" val="25124765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24B6C4-285F-438A-9D1C-2A44F6859D75}"/>
              </a:ext>
            </a:extLst>
          </p:cNvPr>
          <p:cNvSpPr>
            <a:spLocks noGrp="1"/>
          </p:cNvSpPr>
          <p:nvPr>
            <p:ph type="title"/>
          </p:nvPr>
        </p:nvSpPr>
        <p:spPr/>
        <p:txBody>
          <a:bodyPr/>
          <a:lstStyle/>
          <a:p>
            <a:r>
              <a:rPr lang="en-US" dirty="0"/>
              <a:t>An Innovative Approach to Free Cooling</a:t>
            </a:r>
          </a:p>
        </p:txBody>
      </p:sp>
    </p:spTree>
    <p:extLst>
      <p:ext uri="{BB962C8B-B14F-4D97-AF65-F5344CB8AC3E}">
        <p14:creationId xmlns:p14="http://schemas.microsoft.com/office/powerpoint/2010/main" val="300258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5B1B9A-863A-4B38-98C1-2BE1FD54FF7A}"/>
              </a:ext>
            </a:extLst>
          </p:cNvPr>
          <p:cNvSpPr>
            <a:spLocks noGrp="1"/>
          </p:cNvSpPr>
          <p:nvPr>
            <p:ph type="title"/>
          </p:nvPr>
        </p:nvSpPr>
        <p:spPr/>
        <p:txBody>
          <a:bodyPr>
            <a:normAutofit/>
          </a:bodyPr>
          <a:lstStyle/>
          <a:p>
            <a:r>
              <a:rPr lang="en-US" dirty="0"/>
              <a:t>Refrigerant Properties Comparison for Typical Freezer Application Conditions</a:t>
            </a:r>
          </a:p>
        </p:txBody>
      </p:sp>
      <p:pic>
        <p:nvPicPr>
          <p:cNvPr id="8" name="Picture 7">
            <a:extLst>
              <a:ext uri="{FF2B5EF4-FFF2-40B4-BE49-F238E27FC236}">
                <a16:creationId xmlns:a16="http://schemas.microsoft.com/office/drawing/2014/main" id="{C37AEE24-67EE-48A1-8A8D-8D3632E3E353}"/>
              </a:ext>
            </a:extLst>
          </p:cNvPr>
          <p:cNvPicPr>
            <a:picLocks noChangeAspect="1"/>
          </p:cNvPicPr>
          <p:nvPr/>
        </p:nvPicPr>
        <p:blipFill>
          <a:blip r:embed="rId3"/>
          <a:stretch>
            <a:fillRect/>
          </a:stretch>
        </p:blipFill>
        <p:spPr>
          <a:xfrm>
            <a:off x="0" y="1610972"/>
            <a:ext cx="9144000" cy="5247028"/>
          </a:xfrm>
          <a:prstGeom prst="rect">
            <a:avLst/>
          </a:prstGeom>
        </p:spPr>
      </p:pic>
      <p:pic>
        <p:nvPicPr>
          <p:cNvPr id="9" name="Picture 8">
            <a:extLst>
              <a:ext uri="{FF2B5EF4-FFF2-40B4-BE49-F238E27FC236}">
                <a16:creationId xmlns:a16="http://schemas.microsoft.com/office/drawing/2014/main" id="{B11BA07D-F6EB-46D5-855F-61642FF65EED}"/>
              </a:ext>
            </a:extLst>
          </p:cNvPr>
          <p:cNvPicPr>
            <a:picLocks noChangeAspect="1"/>
          </p:cNvPicPr>
          <p:nvPr/>
        </p:nvPicPr>
        <p:blipFill>
          <a:blip r:embed="rId4"/>
          <a:stretch>
            <a:fillRect/>
          </a:stretch>
        </p:blipFill>
        <p:spPr>
          <a:xfrm>
            <a:off x="10058400" y="1715098"/>
            <a:ext cx="9144000" cy="3427803"/>
          </a:xfrm>
          <a:prstGeom prst="rect">
            <a:avLst/>
          </a:prstGeom>
        </p:spPr>
      </p:pic>
      <p:pic>
        <p:nvPicPr>
          <p:cNvPr id="10" name="Picture 9">
            <a:extLst>
              <a:ext uri="{FF2B5EF4-FFF2-40B4-BE49-F238E27FC236}">
                <a16:creationId xmlns:a16="http://schemas.microsoft.com/office/drawing/2014/main" id="{1D10A964-6539-4AFF-9C48-8BD5CDDB0179}"/>
              </a:ext>
            </a:extLst>
          </p:cNvPr>
          <p:cNvPicPr>
            <a:picLocks noChangeAspect="1"/>
          </p:cNvPicPr>
          <p:nvPr/>
        </p:nvPicPr>
        <p:blipFill>
          <a:blip r:embed="rId5"/>
          <a:stretch>
            <a:fillRect/>
          </a:stretch>
        </p:blipFill>
        <p:spPr>
          <a:xfrm>
            <a:off x="-9303936" y="112809"/>
            <a:ext cx="9144000" cy="4882896"/>
          </a:xfrm>
          <a:prstGeom prst="rect">
            <a:avLst/>
          </a:prstGeom>
        </p:spPr>
      </p:pic>
      <p:pic>
        <p:nvPicPr>
          <p:cNvPr id="2" name="Picture 1">
            <a:extLst>
              <a:ext uri="{FF2B5EF4-FFF2-40B4-BE49-F238E27FC236}">
                <a16:creationId xmlns:a16="http://schemas.microsoft.com/office/drawing/2014/main" id="{1B36B5E7-BCA1-48AB-8F4F-4BB5BBAF42EB}"/>
              </a:ext>
            </a:extLst>
          </p:cNvPr>
          <p:cNvPicPr>
            <a:picLocks noChangeAspect="1"/>
          </p:cNvPicPr>
          <p:nvPr/>
        </p:nvPicPr>
        <p:blipFill>
          <a:blip r:embed="rId6"/>
          <a:stretch>
            <a:fillRect/>
          </a:stretch>
        </p:blipFill>
        <p:spPr>
          <a:xfrm>
            <a:off x="-3317822" y="5257800"/>
            <a:ext cx="3124391" cy="5295329"/>
          </a:xfrm>
          <a:prstGeom prst="rect">
            <a:avLst/>
          </a:prstGeom>
        </p:spPr>
      </p:pic>
      <p:pic>
        <p:nvPicPr>
          <p:cNvPr id="3" name="Picture 2">
            <a:extLst>
              <a:ext uri="{FF2B5EF4-FFF2-40B4-BE49-F238E27FC236}">
                <a16:creationId xmlns:a16="http://schemas.microsoft.com/office/drawing/2014/main" id="{A0EFA29C-3DDB-4167-A3F4-8F96DA4358D9}"/>
              </a:ext>
            </a:extLst>
          </p:cNvPr>
          <p:cNvPicPr>
            <a:picLocks noChangeAspect="1"/>
          </p:cNvPicPr>
          <p:nvPr/>
        </p:nvPicPr>
        <p:blipFill>
          <a:blip r:embed="rId7"/>
          <a:stretch>
            <a:fillRect/>
          </a:stretch>
        </p:blipFill>
        <p:spPr>
          <a:xfrm>
            <a:off x="9525000" y="4724400"/>
            <a:ext cx="3297995" cy="6858000"/>
          </a:xfrm>
          <a:prstGeom prst="rect">
            <a:avLst/>
          </a:prstGeom>
        </p:spPr>
      </p:pic>
    </p:spTree>
    <p:extLst>
      <p:ext uri="{BB962C8B-B14F-4D97-AF65-F5344CB8AC3E}">
        <p14:creationId xmlns:p14="http://schemas.microsoft.com/office/powerpoint/2010/main" val="3689423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 name="TextBox 1270"/>
          <p:cNvSpPr txBox="1"/>
          <p:nvPr/>
        </p:nvSpPr>
        <p:spPr>
          <a:xfrm>
            <a:off x="114349" y="6095921"/>
            <a:ext cx="3218568" cy="762042"/>
          </a:xfrm>
          <a:prstGeom prst="rect">
            <a:avLst/>
          </a:prstGeom>
          <a:solidFill>
            <a:schemeClr val="tx1">
              <a:alpha val="50000"/>
            </a:schemeClr>
          </a:solidFill>
        </p:spPr>
        <p:txBody>
          <a:bodyPr wrap="square" lIns="0" tIns="0" rIns="0" bIns="0" rtlCol="0" anchor="ctr" anchorCtr="0">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r>
              <a:rPr lang="en-US" sz="1333" dirty="0">
                <a:solidFill>
                  <a:schemeClr val="accent4"/>
                </a:solidFill>
              </a:rPr>
              <a:t>UC Santa Cruz</a:t>
            </a:r>
          </a:p>
          <a:p>
            <a:r>
              <a:rPr lang="en-US" sz="1000" dirty="0">
                <a:solidFill>
                  <a:schemeClr val="bg1"/>
                </a:solidFill>
                <a:latin typeface="Comic Sans MS" panose="030F0702030302020204" pitchFamily="66" charset="0"/>
              </a:rPr>
              <a:t>Pre-Wet Economizer System</a:t>
            </a:r>
          </a:p>
          <a:p>
            <a:r>
              <a:rPr lang="en-US" sz="1000" dirty="0">
                <a:solidFill>
                  <a:schemeClr val="bg1"/>
                </a:solidFill>
                <a:latin typeface="Comic Sans MS" panose="030F0702030302020204" pitchFamily="66" charset="0"/>
              </a:rPr>
              <a:t>2016-01-29</a:t>
            </a:r>
          </a:p>
          <a:p>
            <a:r>
              <a:rPr lang="en-US" sz="1000" dirty="0">
                <a:solidFill>
                  <a:schemeClr val="bg1"/>
                </a:solidFill>
                <a:latin typeface="Comic Sans MS" panose="030F0702030302020204" pitchFamily="66" charset="0"/>
              </a:rPr>
              <a:t>Drawn By : DS</a:t>
            </a:r>
          </a:p>
        </p:txBody>
      </p:sp>
      <p:sp>
        <p:nvSpPr>
          <p:cNvPr id="2" name="TextBox 1"/>
          <p:cNvSpPr txBox="1"/>
          <p:nvPr/>
        </p:nvSpPr>
        <p:spPr>
          <a:xfrm>
            <a:off x="1938365" y="5905472"/>
            <a:ext cx="5267270" cy="477054"/>
          </a:xfrm>
          <a:prstGeom prst="rect">
            <a:avLst/>
          </a:prstGeom>
          <a:noFill/>
        </p:spPr>
        <p:txBody>
          <a:bodyPr wrap="square" rtlCol="0">
            <a:sp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2500" dirty="0">
                <a:solidFill>
                  <a:schemeClr val="bg1"/>
                </a:solidFill>
              </a:rPr>
              <a:t>The Control System Graphic</a:t>
            </a:r>
          </a:p>
        </p:txBody>
      </p:sp>
      <p:pic>
        <p:nvPicPr>
          <p:cNvPr id="3" name="Picture 2"/>
          <p:cNvPicPr>
            <a:picLocks noChangeAspect="1"/>
          </p:cNvPicPr>
          <p:nvPr/>
        </p:nvPicPr>
        <p:blipFill>
          <a:blip r:embed="rId3"/>
          <a:stretch>
            <a:fillRect/>
          </a:stretch>
        </p:blipFill>
        <p:spPr>
          <a:xfrm>
            <a:off x="-11180" y="83022"/>
            <a:ext cx="9155180" cy="5555754"/>
          </a:xfrm>
          <a:prstGeom prst="rect">
            <a:avLst/>
          </a:prstGeom>
        </p:spPr>
      </p:pic>
    </p:spTree>
    <p:extLst>
      <p:ext uri="{BB962C8B-B14F-4D97-AF65-F5344CB8AC3E}">
        <p14:creationId xmlns:p14="http://schemas.microsoft.com/office/powerpoint/2010/main" val="20962423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 name="TextBox 1270"/>
          <p:cNvSpPr txBox="1"/>
          <p:nvPr/>
        </p:nvSpPr>
        <p:spPr>
          <a:xfrm>
            <a:off x="114349" y="6095921"/>
            <a:ext cx="3218568" cy="762042"/>
          </a:xfrm>
          <a:prstGeom prst="rect">
            <a:avLst/>
          </a:prstGeom>
          <a:solidFill>
            <a:schemeClr val="tx1">
              <a:alpha val="50000"/>
            </a:schemeClr>
          </a:solidFill>
        </p:spPr>
        <p:txBody>
          <a:bodyPr wrap="square" lIns="0" tIns="0" rIns="0" bIns="0" rtlCol="0" anchor="ctr" anchorCtr="0">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r>
              <a:rPr lang="en-US" sz="1333" dirty="0">
                <a:solidFill>
                  <a:schemeClr val="accent4"/>
                </a:solidFill>
              </a:rPr>
              <a:t>UC Santa Cruz</a:t>
            </a:r>
          </a:p>
          <a:p>
            <a:r>
              <a:rPr lang="en-US" sz="1000" dirty="0">
                <a:solidFill>
                  <a:schemeClr val="bg1"/>
                </a:solidFill>
                <a:latin typeface="Comic Sans MS" panose="030F0702030302020204" pitchFamily="66" charset="0"/>
              </a:rPr>
              <a:t>Pre-Wet Economizer System</a:t>
            </a:r>
          </a:p>
          <a:p>
            <a:r>
              <a:rPr lang="en-US" sz="1000" dirty="0">
                <a:solidFill>
                  <a:schemeClr val="bg1"/>
                </a:solidFill>
                <a:latin typeface="Comic Sans MS" panose="030F0702030302020204" pitchFamily="66" charset="0"/>
              </a:rPr>
              <a:t>2016-01-29</a:t>
            </a:r>
          </a:p>
          <a:p>
            <a:r>
              <a:rPr lang="en-US" sz="1000" dirty="0">
                <a:solidFill>
                  <a:schemeClr val="bg1"/>
                </a:solidFill>
                <a:latin typeface="Comic Sans MS" panose="030F0702030302020204" pitchFamily="66" charset="0"/>
              </a:rPr>
              <a:t>Drawn By : DS</a:t>
            </a:r>
          </a:p>
        </p:txBody>
      </p:sp>
      <p:grpSp>
        <p:nvGrpSpPr>
          <p:cNvPr id="35" name="Group 34"/>
          <p:cNvGrpSpPr/>
          <p:nvPr/>
        </p:nvGrpSpPr>
        <p:grpSpPr>
          <a:xfrm>
            <a:off x="1295436" y="457232"/>
            <a:ext cx="266697" cy="5143444"/>
            <a:chOff x="1463204" y="1280266"/>
            <a:chExt cx="640073" cy="12344265"/>
          </a:xfrm>
        </p:grpSpPr>
        <p:cxnSp>
          <p:nvCxnSpPr>
            <p:cNvPr id="33" name="Straight Connector 32"/>
            <p:cNvCxnSpPr/>
            <p:nvPr/>
          </p:nvCxnSpPr>
          <p:spPr>
            <a:xfrm flipV="1">
              <a:off x="1828960" y="1280266"/>
              <a:ext cx="0" cy="272591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1463204" y="4308957"/>
              <a:ext cx="548634" cy="731512"/>
              <a:chOff x="2468903" y="2057415"/>
              <a:chExt cx="548634" cy="731512"/>
            </a:xfrm>
          </p:grpSpPr>
          <p:cxnSp>
            <p:nvCxnSpPr>
              <p:cNvPr id="6" name="Straight Connector 5"/>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560342" y="2240293"/>
                <a:ext cx="365760" cy="454722"/>
                <a:chOff x="2560342" y="2240293"/>
                <a:chExt cx="365760" cy="454722"/>
              </a:xfrm>
            </p:grpSpPr>
            <p:sp>
              <p:nvSpPr>
                <p:cNvPr id="9" name="Trapezoid 8"/>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0" name="Oval 9"/>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1" name="Oval 10"/>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2" name="Rectangle 11"/>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13" name="Group 12"/>
            <p:cNvGrpSpPr/>
            <p:nvPr/>
          </p:nvGrpSpPr>
          <p:grpSpPr>
            <a:xfrm>
              <a:off x="1554637" y="4029036"/>
              <a:ext cx="548640" cy="205740"/>
              <a:chOff x="914435" y="2057413"/>
              <a:chExt cx="548640" cy="205740"/>
            </a:xfrm>
          </p:grpSpPr>
          <p:cxnSp>
            <p:nvCxnSpPr>
              <p:cNvPr id="15" name="Straight Connector 14"/>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20" name="Straight Connector 19"/>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flipV="1">
              <a:off x="1737521" y="4772208"/>
              <a:ext cx="0" cy="885232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1600233" y="457232"/>
            <a:ext cx="266697" cy="1752581"/>
            <a:chOff x="1463204" y="1280266"/>
            <a:chExt cx="640073" cy="4206194"/>
          </a:xfrm>
        </p:grpSpPr>
        <p:cxnSp>
          <p:nvCxnSpPr>
            <p:cNvPr id="38" name="Straight Connector 37"/>
            <p:cNvCxnSpPr/>
            <p:nvPr/>
          </p:nvCxnSpPr>
          <p:spPr>
            <a:xfrm flipV="1">
              <a:off x="1828960" y="1280266"/>
              <a:ext cx="0" cy="2725914"/>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1463204" y="4308957"/>
              <a:ext cx="548634" cy="731512"/>
              <a:chOff x="2468903" y="2057415"/>
              <a:chExt cx="548634" cy="731512"/>
            </a:xfrm>
          </p:grpSpPr>
          <p:cxnSp>
            <p:nvCxnSpPr>
              <p:cNvPr id="50" name="Straight Connector 49"/>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2560342" y="2240293"/>
                <a:ext cx="365760" cy="454722"/>
                <a:chOff x="2560342" y="2240293"/>
                <a:chExt cx="365760" cy="454722"/>
              </a:xfrm>
            </p:grpSpPr>
            <p:sp>
              <p:nvSpPr>
                <p:cNvPr id="53" name="Trapezoid 52"/>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54" name="Oval 53"/>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55" name="Oval 54"/>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56" name="Rectangle 55"/>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41" name="Group 40"/>
            <p:cNvGrpSpPr/>
            <p:nvPr/>
          </p:nvGrpSpPr>
          <p:grpSpPr>
            <a:xfrm>
              <a:off x="1554637" y="4029036"/>
              <a:ext cx="548640" cy="205740"/>
              <a:chOff x="914435" y="2057413"/>
              <a:chExt cx="548640" cy="205740"/>
            </a:xfrm>
          </p:grpSpPr>
          <p:cxnSp>
            <p:nvCxnSpPr>
              <p:cNvPr id="44" name="Straight Connector 43"/>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Oval 47"/>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49" name="Straight Connector 48"/>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p:nvCxnSpPr>
          <p:spPr>
            <a:xfrm flipV="1">
              <a:off x="1737521" y="4772207"/>
              <a:ext cx="0" cy="71425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1905029" y="457232"/>
            <a:ext cx="266697" cy="1752581"/>
            <a:chOff x="1463204" y="1280266"/>
            <a:chExt cx="640073" cy="4206194"/>
          </a:xfrm>
        </p:grpSpPr>
        <p:cxnSp>
          <p:nvCxnSpPr>
            <p:cNvPr id="58" name="Straight Connector 57"/>
            <p:cNvCxnSpPr/>
            <p:nvPr/>
          </p:nvCxnSpPr>
          <p:spPr>
            <a:xfrm flipV="1">
              <a:off x="1828960" y="1280266"/>
              <a:ext cx="0" cy="272591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1463204" y="4308957"/>
              <a:ext cx="548634" cy="731512"/>
              <a:chOff x="2468903" y="2057415"/>
              <a:chExt cx="548634" cy="731512"/>
            </a:xfrm>
          </p:grpSpPr>
          <p:cxnSp>
            <p:nvCxnSpPr>
              <p:cNvPr id="70" name="Straight Connector 69"/>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2560342" y="2240293"/>
                <a:ext cx="365760" cy="454722"/>
                <a:chOff x="2560342" y="2240293"/>
                <a:chExt cx="365760" cy="454722"/>
              </a:xfrm>
            </p:grpSpPr>
            <p:sp>
              <p:nvSpPr>
                <p:cNvPr id="73" name="Trapezoid 72"/>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74" name="Oval 73"/>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75" name="Oval 74"/>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76" name="Rectangle 75"/>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61" name="Group 60"/>
            <p:cNvGrpSpPr/>
            <p:nvPr/>
          </p:nvGrpSpPr>
          <p:grpSpPr>
            <a:xfrm>
              <a:off x="1554637" y="4029036"/>
              <a:ext cx="548640" cy="205740"/>
              <a:chOff x="914435" y="2057413"/>
              <a:chExt cx="548640" cy="205740"/>
            </a:xfrm>
          </p:grpSpPr>
          <p:cxnSp>
            <p:nvCxnSpPr>
              <p:cNvPr id="64" name="Straight Connector 63"/>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69" name="Straight Connector 68"/>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flipV="1">
              <a:off x="1737521" y="4772207"/>
              <a:ext cx="0" cy="71425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97" name="Straight Connector 96"/>
          <p:cNvCxnSpPr/>
          <p:nvPr/>
        </p:nvCxnSpPr>
        <p:spPr>
          <a:xfrm flipH="1">
            <a:off x="1447835" y="457232"/>
            <a:ext cx="6324526"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2667022" y="762028"/>
            <a:ext cx="3886152"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3276614" y="1066825"/>
            <a:ext cx="2666967"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3886209" y="1371622"/>
            <a:ext cx="1447783"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2514623" y="762028"/>
            <a:ext cx="266697" cy="1752582"/>
            <a:chOff x="1463204" y="2011777"/>
            <a:chExt cx="640073" cy="4206196"/>
          </a:xfrm>
        </p:grpSpPr>
        <p:cxnSp>
          <p:nvCxnSpPr>
            <p:cNvPr id="106" name="Straight Connector 105"/>
            <p:cNvCxnSpPr/>
            <p:nvPr/>
          </p:nvCxnSpPr>
          <p:spPr>
            <a:xfrm flipV="1">
              <a:off x="1828960" y="2011777"/>
              <a:ext cx="0" cy="199440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08" name="Group 107"/>
            <p:cNvGrpSpPr/>
            <p:nvPr/>
          </p:nvGrpSpPr>
          <p:grpSpPr>
            <a:xfrm>
              <a:off x="1463204" y="4308957"/>
              <a:ext cx="548634" cy="731512"/>
              <a:chOff x="2468903" y="2057415"/>
              <a:chExt cx="548634" cy="731512"/>
            </a:xfrm>
          </p:grpSpPr>
          <p:cxnSp>
            <p:nvCxnSpPr>
              <p:cNvPr id="118" name="Straight Connector 117"/>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2560342" y="2240293"/>
                <a:ext cx="365760" cy="454722"/>
                <a:chOff x="2560342" y="2240293"/>
                <a:chExt cx="365760" cy="454722"/>
              </a:xfrm>
            </p:grpSpPr>
            <p:sp>
              <p:nvSpPr>
                <p:cNvPr id="121" name="Trapezoid 120"/>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22" name="Oval 121"/>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23" name="Oval 122"/>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24" name="Rectangle 123"/>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109" name="Group 108"/>
            <p:cNvGrpSpPr/>
            <p:nvPr/>
          </p:nvGrpSpPr>
          <p:grpSpPr>
            <a:xfrm>
              <a:off x="1554637" y="4029036"/>
              <a:ext cx="548640" cy="205740"/>
              <a:chOff x="914435" y="2057413"/>
              <a:chExt cx="548640" cy="205740"/>
            </a:xfrm>
          </p:grpSpPr>
          <p:cxnSp>
            <p:nvCxnSpPr>
              <p:cNvPr id="112" name="Straight Connector 111"/>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6" name="Oval 115"/>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117" name="Straight Connector 116"/>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110" name="Straight Connector 109"/>
            <p:cNvCxnSpPr/>
            <p:nvPr/>
          </p:nvCxnSpPr>
          <p:spPr>
            <a:xfrm flipV="1">
              <a:off x="1737521" y="4772208"/>
              <a:ext cx="0" cy="1445765"/>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p:nvGrpSpPr>
        <p:grpSpPr>
          <a:xfrm>
            <a:off x="3124217" y="1066824"/>
            <a:ext cx="266697" cy="1752582"/>
            <a:chOff x="1463204" y="2743289"/>
            <a:chExt cx="640073" cy="4206196"/>
          </a:xfrm>
        </p:grpSpPr>
        <p:cxnSp>
          <p:nvCxnSpPr>
            <p:cNvPr id="126" name="Straight Connector 125"/>
            <p:cNvCxnSpPr/>
            <p:nvPr/>
          </p:nvCxnSpPr>
          <p:spPr>
            <a:xfrm flipV="1">
              <a:off x="1828960" y="2743289"/>
              <a:ext cx="0" cy="126289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28" name="Group 127"/>
            <p:cNvGrpSpPr/>
            <p:nvPr/>
          </p:nvGrpSpPr>
          <p:grpSpPr>
            <a:xfrm>
              <a:off x="1463204" y="4308957"/>
              <a:ext cx="548634" cy="731512"/>
              <a:chOff x="2468903" y="2057415"/>
              <a:chExt cx="548634" cy="731512"/>
            </a:xfrm>
          </p:grpSpPr>
          <p:cxnSp>
            <p:nvCxnSpPr>
              <p:cNvPr id="138" name="Straight Connector 137"/>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2560342" y="2240293"/>
                <a:ext cx="365760" cy="454722"/>
                <a:chOff x="2560342" y="2240293"/>
                <a:chExt cx="365760" cy="454722"/>
              </a:xfrm>
            </p:grpSpPr>
            <p:sp>
              <p:nvSpPr>
                <p:cNvPr id="141" name="Trapezoid 140"/>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42" name="Oval 141"/>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43" name="Oval 142"/>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44" name="Rectangle 143"/>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129" name="Group 128"/>
            <p:cNvGrpSpPr/>
            <p:nvPr/>
          </p:nvGrpSpPr>
          <p:grpSpPr>
            <a:xfrm>
              <a:off x="1554637" y="4029036"/>
              <a:ext cx="548640" cy="205740"/>
              <a:chOff x="914435" y="2057413"/>
              <a:chExt cx="548640" cy="205740"/>
            </a:xfrm>
          </p:grpSpPr>
          <p:cxnSp>
            <p:nvCxnSpPr>
              <p:cNvPr id="132" name="Straight Connector 131"/>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6" name="Oval 135"/>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137" name="Straight Connector 136"/>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130" name="Straight Connector 129"/>
            <p:cNvCxnSpPr/>
            <p:nvPr/>
          </p:nvCxnSpPr>
          <p:spPr>
            <a:xfrm flipV="1">
              <a:off x="1737521" y="4772208"/>
              <a:ext cx="0" cy="2177277"/>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45" name="Group 144"/>
          <p:cNvGrpSpPr/>
          <p:nvPr/>
        </p:nvGrpSpPr>
        <p:grpSpPr>
          <a:xfrm>
            <a:off x="3733810" y="1371623"/>
            <a:ext cx="266697" cy="1866880"/>
            <a:chOff x="1463204" y="3474803"/>
            <a:chExt cx="640073" cy="4480511"/>
          </a:xfrm>
        </p:grpSpPr>
        <p:cxnSp>
          <p:nvCxnSpPr>
            <p:cNvPr id="146" name="Straight Connector 145"/>
            <p:cNvCxnSpPr/>
            <p:nvPr/>
          </p:nvCxnSpPr>
          <p:spPr>
            <a:xfrm flipV="1">
              <a:off x="1828960" y="3474803"/>
              <a:ext cx="0" cy="531377"/>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48" name="Group 147"/>
            <p:cNvGrpSpPr/>
            <p:nvPr/>
          </p:nvGrpSpPr>
          <p:grpSpPr>
            <a:xfrm>
              <a:off x="1463204" y="4308957"/>
              <a:ext cx="548634" cy="731512"/>
              <a:chOff x="2468903" y="2057415"/>
              <a:chExt cx="548634" cy="731512"/>
            </a:xfrm>
          </p:grpSpPr>
          <p:cxnSp>
            <p:nvCxnSpPr>
              <p:cNvPr id="158" name="Straight Connector 157"/>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0" name="Group 159"/>
              <p:cNvGrpSpPr/>
              <p:nvPr/>
            </p:nvGrpSpPr>
            <p:grpSpPr>
              <a:xfrm>
                <a:off x="2560342" y="2240293"/>
                <a:ext cx="365760" cy="454722"/>
                <a:chOff x="2560342" y="2240293"/>
                <a:chExt cx="365760" cy="454722"/>
              </a:xfrm>
            </p:grpSpPr>
            <p:sp>
              <p:nvSpPr>
                <p:cNvPr id="161" name="Trapezoid 160"/>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62" name="Oval 161"/>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63" name="Oval 162"/>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64" name="Rectangle 163"/>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149" name="Group 148"/>
            <p:cNvGrpSpPr/>
            <p:nvPr/>
          </p:nvGrpSpPr>
          <p:grpSpPr>
            <a:xfrm>
              <a:off x="1554637" y="4029036"/>
              <a:ext cx="548640" cy="205740"/>
              <a:chOff x="914435" y="2057413"/>
              <a:chExt cx="548640" cy="205740"/>
            </a:xfrm>
          </p:grpSpPr>
          <p:cxnSp>
            <p:nvCxnSpPr>
              <p:cNvPr id="152" name="Straight Connector 151"/>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56" name="Oval 155"/>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157" name="Straight Connector 156"/>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150" name="Straight Connector 149"/>
            <p:cNvCxnSpPr/>
            <p:nvPr/>
          </p:nvCxnSpPr>
          <p:spPr>
            <a:xfrm flipV="1">
              <a:off x="1737521" y="4772211"/>
              <a:ext cx="0" cy="318310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175" name="Straight Connector 174"/>
          <p:cNvCxnSpPr/>
          <p:nvPr/>
        </p:nvCxnSpPr>
        <p:spPr>
          <a:xfrm flipV="1">
            <a:off x="5333992" y="1371624"/>
            <a:ext cx="0" cy="232407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1256" name="Rectangle 1255"/>
          <p:cNvSpPr/>
          <p:nvPr/>
        </p:nvSpPr>
        <p:spPr>
          <a:xfrm>
            <a:off x="5143494" y="1524020"/>
            <a:ext cx="381000" cy="7620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Physical Sciences Building Loads</a:t>
            </a:r>
          </a:p>
        </p:txBody>
      </p:sp>
      <p:cxnSp>
        <p:nvCxnSpPr>
          <p:cNvPr id="177" name="Straight Connector 176"/>
          <p:cNvCxnSpPr/>
          <p:nvPr/>
        </p:nvCxnSpPr>
        <p:spPr>
          <a:xfrm flipV="1">
            <a:off x="5943581" y="1066825"/>
            <a:ext cx="0" cy="234314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178" name="Rectangle 177"/>
          <p:cNvSpPr/>
          <p:nvPr/>
        </p:nvSpPr>
        <p:spPr>
          <a:xfrm>
            <a:off x="5753083" y="1524020"/>
            <a:ext cx="381000" cy="7620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Science Library Building Loads</a:t>
            </a:r>
          </a:p>
        </p:txBody>
      </p:sp>
      <p:cxnSp>
        <p:nvCxnSpPr>
          <p:cNvPr id="181" name="Straight Connector 180"/>
          <p:cNvCxnSpPr/>
          <p:nvPr/>
        </p:nvCxnSpPr>
        <p:spPr>
          <a:xfrm flipV="1">
            <a:off x="6553174" y="762028"/>
            <a:ext cx="0" cy="2343114"/>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182" name="Rectangle 181"/>
          <p:cNvSpPr/>
          <p:nvPr/>
        </p:nvSpPr>
        <p:spPr>
          <a:xfrm>
            <a:off x="6362676" y="1524020"/>
            <a:ext cx="381000" cy="7620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Natural Science Building Loads</a:t>
            </a:r>
          </a:p>
        </p:txBody>
      </p:sp>
      <p:cxnSp>
        <p:nvCxnSpPr>
          <p:cNvPr id="185" name="Straight Connector 184"/>
          <p:cNvCxnSpPr/>
          <p:nvPr/>
        </p:nvCxnSpPr>
        <p:spPr>
          <a:xfrm flipV="1">
            <a:off x="7162768" y="457232"/>
            <a:ext cx="0" cy="2362168"/>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186" name="Rectangle 185"/>
          <p:cNvSpPr/>
          <p:nvPr/>
        </p:nvSpPr>
        <p:spPr>
          <a:xfrm>
            <a:off x="6972270" y="1524020"/>
            <a:ext cx="381000" cy="7620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err="1"/>
              <a:t>Thimann</a:t>
            </a:r>
            <a:r>
              <a:rPr lang="en-US" sz="833" dirty="0"/>
              <a:t> Building Loads</a:t>
            </a:r>
          </a:p>
        </p:txBody>
      </p:sp>
      <p:cxnSp>
        <p:nvCxnSpPr>
          <p:cNvPr id="187" name="Straight Connector 186"/>
          <p:cNvCxnSpPr/>
          <p:nvPr/>
        </p:nvCxnSpPr>
        <p:spPr>
          <a:xfrm flipV="1">
            <a:off x="7772361" y="457232"/>
            <a:ext cx="0" cy="5143444"/>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188" name="Rectangle 187"/>
          <p:cNvSpPr/>
          <p:nvPr/>
        </p:nvSpPr>
        <p:spPr>
          <a:xfrm>
            <a:off x="7581863" y="1524020"/>
            <a:ext cx="381000" cy="7620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err="1"/>
              <a:t>Sinsheimer</a:t>
            </a:r>
            <a:r>
              <a:rPr lang="en-US" sz="833" dirty="0"/>
              <a:t> Labs Building Loads</a:t>
            </a:r>
          </a:p>
        </p:txBody>
      </p:sp>
      <p:cxnSp>
        <p:nvCxnSpPr>
          <p:cNvPr id="193" name="Straight Connector 192"/>
          <p:cNvCxnSpPr/>
          <p:nvPr/>
        </p:nvCxnSpPr>
        <p:spPr>
          <a:xfrm flipH="1">
            <a:off x="7162772" y="2819400"/>
            <a:ext cx="609589"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a:off x="6553174" y="3105169"/>
            <a:ext cx="1219187"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H="1">
            <a:off x="5943581" y="3409966"/>
            <a:ext cx="1828784"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H="1">
            <a:off x="5333992" y="3695697"/>
            <a:ext cx="2438376"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71" name="Group 170"/>
          <p:cNvGrpSpPr/>
          <p:nvPr/>
        </p:nvGrpSpPr>
        <p:grpSpPr>
          <a:xfrm>
            <a:off x="2324118" y="3733797"/>
            <a:ext cx="381000" cy="1714481"/>
            <a:chOff x="4937870" y="8961142"/>
            <a:chExt cx="914400" cy="4114755"/>
          </a:xfrm>
        </p:grpSpPr>
        <p:grpSp>
          <p:nvGrpSpPr>
            <p:cNvPr id="214" name="Group 213"/>
            <p:cNvGrpSpPr/>
            <p:nvPr/>
          </p:nvGrpSpPr>
          <p:grpSpPr>
            <a:xfrm>
              <a:off x="5029325" y="8961142"/>
              <a:ext cx="640073" cy="4114755"/>
              <a:chOff x="1463204" y="1188828"/>
              <a:chExt cx="640073" cy="4114755"/>
            </a:xfrm>
          </p:grpSpPr>
          <p:cxnSp>
            <p:nvCxnSpPr>
              <p:cNvPr id="215" name="Straight Connector 214"/>
              <p:cNvCxnSpPr/>
              <p:nvPr/>
            </p:nvCxnSpPr>
            <p:spPr>
              <a:xfrm flipV="1">
                <a:off x="1828960" y="1188828"/>
                <a:ext cx="0" cy="281735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17" name="Group 216"/>
              <p:cNvGrpSpPr/>
              <p:nvPr/>
            </p:nvGrpSpPr>
            <p:grpSpPr>
              <a:xfrm>
                <a:off x="1463204" y="4308957"/>
                <a:ext cx="548634" cy="731512"/>
                <a:chOff x="2468903" y="2057415"/>
                <a:chExt cx="548634" cy="731512"/>
              </a:xfrm>
            </p:grpSpPr>
            <p:cxnSp>
              <p:nvCxnSpPr>
                <p:cNvPr id="226" name="Straight Connector 225"/>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8" name="Group 227"/>
                <p:cNvGrpSpPr/>
                <p:nvPr/>
              </p:nvGrpSpPr>
              <p:grpSpPr>
                <a:xfrm>
                  <a:off x="2560342" y="2240293"/>
                  <a:ext cx="365760" cy="454722"/>
                  <a:chOff x="2560342" y="2240293"/>
                  <a:chExt cx="365760" cy="454722"/>
                </a:xfrm>
              </p:grpSpPr>
              <p:sp>
                <p:nvSpPr>
                  <p:cNvPr id="229" name="Trapezoid 228"/>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30" name="Oval 229"/>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31" name="Oval 230"/>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32" name="Rectangle 231"/>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grpSp>
          <p:grpSp>
            <p:nvGrpSpPr>
              <p:cNvPr id="218" name="Group 217"/>
              <p:cNvGrpSpPr/>
              <p:nvPr/>
            </p:nvGrpSpPr>
            <p:grpSpPr>
              <a:xfrm>
                <a:off x="1554637" y="4029036"/>
                <a:ext cx="548640" cy="205740"/>
                <a:chOff x="914435" y="2057413"/>
                <a:chExt cx="548640" cy="205740"/>
              </a:xfrm>
            </p:grpSpPr>
            <p:cxnSp>
              <p:nvCxnSpPr>
                <p:cNvPr id="220" name="Straight Connector 219"/>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24" name="Oval 223"/>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solidFill>
                      <a:schemeClr val="tx1"/>
                    </a:solidFill>
                  </a:endParaRPr>
                </a:p>
              </p:txBody>
            </p:sp>
            <p:cxnSp>
              <p:nvCxnSpPr>
                <p:cNvPr id="225" name="Straight Connector 224"/>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219" name="Straight Connector 218"/>
              <p:cNvCxnSpPr/>
              <p:nvPr/>
            </p:nvCxnSpPr>
            <p:spPr>
              <a:xfrm flipV="1">
                <a:off x="1737521" y="4772208"/>
                <a:ext cx="0" cy="531375"/>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33" name="Rectangle 232"/>
            <p:cNvSpPr/>
            <p:nvPr/>
          </p:nvSpPr>
          <p:spPr>
            <a:xfrm>
              <a:off x="4937870" y="9668206"/>
              <a:ext cx="914400" cy="18288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Chiller 4</a:t>
              </a:r>
            </a:p>
          </p:txBody>
        </p:sp>
        <p:grpSp>
          <p:nvGrpSpPr>
            <p:cNvPr id="234" name="Group 233"/>
            <p:cNvGrpSpPr/>
            <p:nvPr/>
          </p:nvGrpSpPr>
          <p:grpSpPr>
            <a:xfrm>
              <a:off x="5303649" y="9235456"/>
              <a:ext cx="365749" cy="274320"/>
              <a:chOff x="3657610" y="5029200"/>
              <a:chExt cx="365749" cy="274320"/>
            </a:xfrm>
          </p:grpSpPr>
          <p:grpSp>
            <p:nvGrpSpPr>
              <p:cNvPr id="235" name="Group 234"/>
              <p:cNvGrpSpPr/>
              <p:nvPr/>
            </p:nvGrpSpPr>
            <p:grpSpPr>
              <a:xfrm>
                <a:off x="3657610" y="5074901"/>
                <a:ext cx="182883" cy="182879"/>
                <a:chOff x="914435" y="4160512"/>
                <a:chExt cx="182883" cy="182879"/>
              </a:xfrm>
            </p:grpSpPr>
            <p:sp>
              <p:nvSpPr>
                <p:cNvPr id="240" name="Isosceles Triangle 239"/>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41" name="Isosceles Triangle 240"/>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cxnSp>
            <p:nvCxnSpPr>
              <p:cNvPr id="236" name="Straight Connector 235"/>
              <p:cNvCxnSpPr>
                <a:stCxn id="241" idx="0"/>
              </p:cNvCxnSpPr>
              <p:nvPr/>
            </p:nvCxnSpPr>
            <p:spPr>
              <a:xfrm>
                <a:off x="3749050" y="516634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7" name="Group 236"/>
              <p:cNvGrpSpPr>
                <a:grpSpLocks noChangeAspect="1"/>
              </p:cNvGrpSpPr>
              <p:nvPr/>
            </p:nvGrpSpPr>
            <p:grpSpPr>
              <a:xfrm>
                <a:off x="3749040" y="5029200"/>
                <a:ext cx="274319" cy="274320"/>
                <a:chOff x="3794760" y="5074900"/>
                <a:chExt cx="182880" cy="182881"/>
              </a:xfrm>
            </p:grpSpPr>
            <p:sp>
              <p:nvSpPr>
                <p:cNvPr id="238" name="Arc 237"/>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cxnSp>
              <p:nvCxnSpPr>
                <p:cNvPr id="239" name="Straight Connector 238"/>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245" name="Group 244"/>
          <p:cNvGrpSpPr/>
          <p:nvPr/>
        </p:nvGrpSpPr>
        <p:grpSpPr>
          <a:xfrm>
            <a:off x="2933714" y="3733796"/>
            <a:ext cx="381000" cy="1866880"/>
            <a:chOff x="4937870" y="8961142"/>
            <a:chExt cx="914400" cy="4480512"/>
          </a:xfrm>
        </p:grpSpPr>
        <p:grpSp>
          <p:nvGrpSpPr>
            <p:cNvPr id="246" name="Group 245"/>
            <p:cNvGrpSpPr/>
            <p:nvPr/>
          </p:nvGrpSpPr>
          <p:grpSpPr>
            <a:xfrm>
              <a:off x="5029325" y="8961142"/>
              <a:ext cx="640073" cy="4480512"/>
              <a:chOff x="1463204" y="1188828"/>
              <a:chExt cx="640073" cy="4480512"/>
            </a:xfrm>
          </p:grpSpPr>
          <p:cxnSp>
            <p:nvCxnSpPr>
              <p:cNvPr id="256" name="Straight Connector 255"/>
              <p:cNvCxnSpPr/>
              <p:nvPr/>
            </p:nvCxnSpPr>
            <p:spPr>
              <a:xfrm flipV="1">
                <a:off x="1828960" y="1188828"/>
                <a:ext cx="0" cy="281735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58" name="Group 257"/>
              <p:cNvGrpSpPr/>
              <p:nvPr/>
            </p:nvGrpSpPr>
            <p:grpSpPr>
              <a:xfrm>
                <a:off x="1463204" y="4308957"/>
                <a:ext cx="548634" cy="731512"/>
                <a:chOff x="2468903" y="2057415"/>
                <a:chExt cx="548634" cy="731512"/>
              </a:xfrm>
            </p:grpSpPr>
            <p:cxnSp>
              <p:nvCxnSpPr>
                <p:cNvPr id="267" name="Straight Connector 266"/>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9" name="Group 268"/>
                <p:cNvGrpSpPr/>
                <p:nvPr/>
              </p:nvGrpSpPr>
              <p:grpSpPr>
                <a:xfrm>
                  <a:off x="2560342" y="2240293"/>
                  <a:ext cx="365760" cy="454722"/>
                  <a:chOff x="2560342" y="2240293"/>
                  <a:chExt cx="365760" cy="454722"/>
                </a:xfrm>
              </p:grpSpPr>
              <p:sp>
                <p:nvSpPr>
                  <p:cNvPr id="270" name="Trapezoid 269"/>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71" name="Oval 270"/>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72" name="Oval 271"/>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73" name="Rectangle 272"/>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grpSp>
          <p:grpSp>
            <p:nvGrpSpPr>
              <p:cNvPr id="259" name="Group 258"/>
              <p:cNvGrpSpPr/>
              <p:nvPr/>
            </p:nvGrpSpPr>
            <p:grpSpPr>
              <a:xfrm>
                <a:off x="1554637" y="4029036"/>
                <a:ext cx="548640" cy="205740"/>
                <a:chOff x="914435" y="2057413"/>
                <a:chExt cx="548640" cy="205740"/>
              </a:xfrm>
            </p:grpSpPr>
            <p:cxnSp>
              <p:nvCxnSpPr>
                <p:cNvPr id="261" name="Straight Connector 260"/>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65" name="Oval 264"/>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solidFill>
                      <a:schemeClr val="tx1"/>
                    </a:solidFill>
                  </a:endParaRPr>
                </a:p>
              </p:txBody>
            </p:sp>
            <p:cxnSp>
              <p:nvCxnSpPr>
                <p:cNvPr id="266" name="Straight Connector 265"/>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260" name="Straight Connector 259"/>
              <p:cNvCxnSpPr/>
              <p:nvPr/>
            </p:nvCxnSpPr>
            <p:spPr>
              <a:xfrm flipV="1">
                <a:off x="1737521" y="4772209"/>
                <a:ext cx="0" cy="89713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47" name="Rectangle 246"/>
            <p:cNvSpPr/>
            <p:nvPr/>
          </p:nvSpPr>
          <p:spPr>
            <a:xfrm>
              <a:off x="4937870" y="9668206"/>
              <a:ext cx="914400" cy="18288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Chiller 6</a:t>
              </a:r>
            </a:p>
          </p:txBody>
        </p:sp>
        <p:grpSp>
          <p:nvGrpSpPr>
            <p:cNvPr id="248" name="Group 247"/>
            <p:cNvGrpSpPr/>
            <p:nvPr/>
          </p:nvGrpSpPr>
          <p:grpSpPr>
            <a:xfrm>
              <a:off x="5303649" y="9235456"/>
              <a:ext cx="365749" cy="274320"/>
              <a:chOff x="3657610" y="5029200"/>
              <a:chExt cx="365749" cy="274320"/>
            </a:xfrm>
          </p:grpSpPr>
          <p:grpSp>
            <p:nvGrpSpPr>
              <p:cNvPr id="249" name="Group 248"/>
              <p:cNvGrpSpPr/>
              <p:nvPr/>
            </p:nvGrpSpPr>
            <p:grpSpPr>
              <a:xfrm>
                <a:off x="3657610" y="5074901"/>
                <a:ext cx="182883" cy="182879"/>
                <a:chOff x="914435" y="4160512"/>
                <a:chExt cx="182883" cy="182879"/>
              </a:xfrm>
            </p:grpSpPr>
            <p:sp>
              <p:nvSpPr>
                <p:cNvPr id="254" name="Isosceles Triangle 253"/>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55" name="Isosceles Triangle 254"/>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cxnSp>
            <p:nvCxnSpPr>
              <p:cNvPr id="250" name="Straight Connector 249"/>
              <p:cNvCxnSpPr>
                <a:stCxn id="255" idx="0"/>
              </p:cNvCxnSpPr>
              <p:nvPr/>
            </p:nvCxnSpPr>
            <p:spPr>
              <a:xfrm>
                <a:off x="3749050" y="516634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1" name="Group 250"/>
              <p:cNvGrpSpPr>
                <a:grpSpLocks noChangeAspect="1"/>
              </p:cNvGrpSpPr>
              <p:nvPr/>
            </p:nvGrpSpPr>
            <p:grpSpPr>
              <a:xfrm>
                <a:off x="3749040" y="5029200"/>
                <a:ext cx="274319" cy="274320"/>
                <a:chOff x="3794760" y="5074900"/>
                <a:chExt cx="182880" cy="182881"/>
              </a:xfrm>
            </p:grpSpPr>
            <p:sp>
              <p:nvSpPr>
                <p:cNvPr id="252" name="Arc 251"/>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cxnSp>
              <p:nvCxnSpPr>
                <p:cNvPr id="253" name="Straight Connector 252"/>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274" name="Group 273"/>
          <p:cNvGrpSpPr/>
          <p:nvPr/>
        </p:nvGrpSpPr>
        <p:grpSpPr>
          <a:xfrm>
            <a:off x="1714531" y="3733797"/>
            <a:ext cx="381000" cy="1714481"/>
            <a:chOff x="4937870" y="8961142"/>
            <a:chExt cx="914400" cy="4114754"/>
          </a:xfrm>
        </p:grpSpPr>
        <p:grpSp>
          <p:nvGrpSpPr>
            <p:cNvPr id="275" name="Group 274"/>
            <p:cNvGrpSpPr/>
            <p:nvPr/>
          </p:nvGrpSpPr>
          <p:grpSpPr>
            <a:xfrm>
              <a:off x="5029325" y="8961142"/>
              <a:ext cx="640073" cy="4114754"/>
              <a:chOff x="1463204" y="1188828"/>
              <a:chExt cx="640073" cy="4114754"/>
            </a:xfrm>
          </p:grpSpPr>
          <p:cxnSp>
            <p:nvCxnSpPr>
              <p:cNvPr id="285" name="Straight Connector 284"/>
              <p:cNvCxnSpPr/>
              <p:nvPr/>
            </p:nvCxnSpPr>
            <p:spPr>
              <a:xfrm flipV="1">
                <a:off x="1828960" y="1188828"/>
                <a:ext cx="0" cy="281735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87" name="Group 286"/>
              <p:cNvGrpSpPr/>
              <p:nvPr/>
            </p:nvGrpSpPr>
            <p:grpSpPr>
              <a:xfrm>
                <a:off x="1463204" y="4308957"/>
                <a:ext cx="548634" cy="731512"/>
                <a:chOff x="2468903" y="2057415"/>
                <a:chExt cx="548634" cy="731512"/>
              </a:xfrm>
            </p:grpSpPr>
            <p:cxnSp>
              <p:nvCxnSpPr>
                <p:cNvPr id="296" name="Straight Connector 295"/>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8" name="Group 297"/>
                <p:cNvGrpSpPr/>
                <p:nvPr/>
              </p:nvGrpSpPr>
              <p:grpSpPr>
                <a:xfrm>
                  <a:off x="2560342" y="2240293"/>
                  <a:ext cx="365760" cy="454722"/>
                  <a:chOff x="2560342" y="2240293"/>
                  <a:chExt cx="365760" cy="454722"/>
                </a:xfrm>
              </p:grpSpPr>
              <p:sp>
                <p:nvSpPr>
                  <p:cNvPr id="299" name="Trapezoid 298"/>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300" name="Oval 299"/>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301" name="Oval 300"/>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302" name="Rectangle 301"/>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grpSp>
          <p:grpSp>
            <p:nvGrpSpPr>
              <p:cNvPr id="288" name="Group 287"/>
              <p:cNvGrpSpPr/>
              <p:nvPr/>
            </p:nvGrpSpPr>
            <p:grpSpPr>
              <a:xfrm>
                <a:off x="1554637" y="4029036"/>
                <a:ext cx="548640" cy="205740"/>
                <a:chOff x="914435" y="2057413"/>
                <a:chExt cx="548640" cy="205740"/>
              </a:xfrm>
            </p:grpSpPr>
            <p:cxnSp>
              <p:nvCxnSpPr>
                <p:cNvPr id="290" name="Straight Connector 289"/>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94" name="Oval 293"/>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solidFill>
                      <a:schemeClr val="tx1"/>
                    </a:solidFill>
                  </a:endParaRPr>
                </a:p>
              </p:txBody>
            </p:sp>
            <p:cxnSp>
              <p:nvCxnSpPr>
                <p:cNvPr id="295" name="Straight Connector 294"/>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289" name="Straight Connector 288"/>
              <p:cNvCxnSpPr/>
              <p:nvPr/>
            </p:nvCxnSpPr>
            <p:spPr>
              <a:xfrm flipV="1">
                <a:off x="1737521" y="4772208"/>
                <a:ext cx="0" cy="531374"/>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76" name="Rectangle 275"/>
            <p:cNvSpPr/>
            <p:nvPr/>
          </p:nvSpPr>
          <p:spPr>
            <a:xfrm>
              <a:off x="4937870" y="9668206"/>
              <a:ext cx="914400" cy="18288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Chiller 3</a:t>
              </a:r>
            </a:p>
          </p:txBody>
        </p:sp>
        <p:grpSp>
          <p:nvGrpSpPr>
            <p:cNvPr id="277" name="Group 276"/>
            <p:cNvGrpSpPr/>
            <p:nvPr/>
          </p:nvGrpSpPr>
          <p:grpSpPr>
            <a:xfrm>
              <a:off x="5303649" y="9235456"/>
              <a:ext cx="365749" cy="274320"/>
              <a:chOff x="3657610" y="5029200"/>
              <a:chExt cx="365749" cy="274320"/>
            </a:xfrm>
          </p:grpSpPr>
          <p:grpSp>
            <p:nvGrpSpPr>
              <p:cNvPr id="278" name="Group 277"/>
              <p:cNvGrpSpPr/>
              <p:nvPr/>
            </p:nvGrpSpPr>
            <p:grpSpPr>
              <a:xfrm>
                <a:off x="3657610" y="5074901"/>
                <a:ext cx="182883" cy="182879"/>
                <a:chOff x="914435" y="4160512"/>
                <a:chExt cx="182883" cy="182879"/>
              </a:xfrm>
            </p:grpSpPr>
            <p:sp>
              <p:nvSpPr>
                <p:cNvPr id="283" name="Isosceles Triangle 282"/>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84" name="Isosceles Triangle 283"/>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cxnSp>
            <p:nvCxnSpPr>
              <p:cNvPr id="279" name="Straight Connector 278"/>
              <p:cNvCxnSpPr>
                <a:stCxn id="284" idx="0"/>
              </p:cNvCxnSpPr>
              <p:nvPr/>
            </p:nvCxnSpPr>
            <p:spPr>
              <a:xfrm>
                <a:off x="3749050" y="516634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0" name="Group 279"/>
              <p:cNvGrpSpPr>
                <a:grpSpLocks noChangeAspect="1"/>
              </p:cNvGrpSpPr>
              <p:nvPr/>
            </p:nvGrpSpPr>
            <p:grpSpPr>
              <a:xfrm>
                <a:off x="3749040" y="5029200"/>
                <a:ext cx="274319" cy="274320"/>
                <a:chOff x="3794760" y="5074900"/>
                <a:chExt cx="182880" cy="182881"/>
              </a:xfrm>
            </p:grpSpPr>
            <p:sp>
              <p:nvSpPr>
                <p:cNvPr id="281" name="Arc 280"/>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cxnSp>
              <p:nvCxnSpPr>
                <p:cNvPr id="282" name="Straight Connector 281"/>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cxnSp>
        <p:nvCxnSpPr>
          <p:cNvPr id="303" name="Straight Connector 302"/>
          <p:cNvCxnSpPr/>
          <p:nvPr/>
        </p:nvCxnSpPr>
        <p:spPr>
          <a:xfrm flipH="1">
            <a:off x="1866927" y="5448278"/>
            <a:ext cx="1219189"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H="1">
            <a:off x="1409735" y="5600676"/>
            <a:ext cx="6362634"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flipH="1">
            <a:off x="1407653" y="2209813"/>
            <a:ext cx="611675"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flipH="1">
            <a:off x="1419257" y="2514610"/>
            <a:ext cx="1219187"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flipH="1">
            <a:off x="1409735" y="2819399"/>
            <a:ext cx="1828777" cy="7"/>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H="1">
            <a:off x="1714531" y="3238502"/>
            <a:ext cx="2133578"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flipH="1">
            <a:off x="1409735" y="3733796"/>
            <a:ext cx="1712402"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938365" y="5905472"/>
            <a:ext cx="5267270" cy="477054"/>
          </a:xfrm>
          <a:prstGeom prst="rect">
            <a:avLst/>
          </a:prstGeom>
          <a:noFill/>
        </p:spPr>
        <p:txBody>
          <a:bodyPr wrap="square" rtlCol="0">
            <a:sp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2500" dirty="0">
                <a:solidFill>
                  <a:schemeClr val="bg1"/>
                </a:solidFill>
              </a:rPr>
              <a:t>The Untangled System Diagram</a:t>
            </a:r>
          </a:p>
        </p:txBody>
      </p:sp>
      <p:cxnSp>
        <p:nvCxnSpPr>
          <p:cNvPr id="242" name="Straight Connector 241"/>
          <p:cNvCxnSpPr/>
          <p:nvPr/>
        </p:nvCxnSpPr>
        <p:spPr>
          <a:xfrm>
            <a:off x="1714529" y="2819400"/>
            <a:ext cx="0" cy="41910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8100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 name="TextBox 1270"/>
          <p:cNvSpPr txBox="1"/>
          <p:nvPr/>
        </p:nvSpPr>
        <p:spPr>
          <a:xfrm>
            <a:off x="114349" y="6095921"/>
            <a:ext cx="3218568" cy="762042"/>
          </a:xfrm>
          <a:prstGeom prst="rect">
            <a:avLst/>
          </a:prstGeom>
          <a:solidFill>
            <a:schemeClr val="tx1">
              <a:alpha val="50000"/>
            </a:schemeClr>
          </a:solidFill>
        </p:spPr>
        <p:txBody>
          <a:bodyPr wrap="square" lIns="0" tIns="0" rIns="0" bIns="0" rtlCol="0" anchor="ctr" anchorCtr="0">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r>
              <a:rPr lang="en-US" sz="1333" dirty="0">
                <a:solidFill>
                  <a:schemeClr val="accent4"/>
                </a:solidFill>
              </a:rPr>
              <a:t>UC Santa Cruz</a:t>
            </a:r>
          </a:p>
          <a:p>
            <a:r>
              <a:rPr lang="en-US" sz="1000" dirty="0">
                <a:solidFill>
                  <a:schemeClr val="bg1"/>
                </a:solidFill>
                <a:latin typeface="Comic Sans MS" panose="030F0702030302020204" pitchFamily="66" charset="0"/>
              </a:rPr>
              <a:t>Pre-Wet Economizer System</a:t>
            </a:r>
          </a:p>
          <a:p>
            <a:r>
              <a:rPr lang="en-US" sz="1000" dirty="0">
                <a:solidFill>
                  <a:schemeClr val="bg1"/>
                </a:solidFill>
                <a:latin typeface="Comic Sans MS" panose="030F0702030302020204" pitchFamily="66" charset="0"/>
              </a:rPr>
              <a:t>2016-01-29</a:t>
            </a:r>
          </a:p>
          <a:p>
            <a:r>
              <a:rPr lang="en-US" sz="1000" dirty="0">
                <a:solidFill>
                  <a:schemeClr val="bg1"/>
                </a:solidFill>
                <a:latin typeface="Comic Sans MS" panose="030F0702030302020204" pitchFamily="66" charset="0"/>
              </a:rPr>
              <a:t>Drawn By : DS</a:t>
            </a:r>
          </a:p>
        </p:txBody>
      </p:sp>
      <p:grpSp>
        <p:nvGrpSpPr>
          <p:cNvPr id="35" name="Group 34"/>
          <p:cNvGrpSpPr/>
          <p:nvPr/>
        </p:nvGrpSpPr>
        <p:grpSpPr>
          <a:xfrm>
            <a:off x="1295436" y="457232"/>
            <a:ext cx="266697" cy="5143444"/>
            <a:chOff x="1463204" y="1280266"/>
            <a:chExt cx="640073" cy="12344265"/>
          </a:xfrm>
        </p:grpSpPr>
        <p:cxnSp>
          <p:nvCxnSpPr>
            <p:cNvPr id="33" name="Straight Connector 32"/>
            <p:cNvCxnSpPr/>
            <p:nvPr/>
          </p:nvCxnSpPr>
          <p:spPr>
            <a:xfrm flipV="1">
              <a:off x="1828960" y="1280266"/>
              <a:ext cx="0" cy="272591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1463204" y="4308957"/>
              <a:ext cx="548634" cy="731512"/>
              <a:chOff x="2468903" y="2057415"/>
              <a:chExt cx="548634" cy="731512"/>
            </a:xfrm>
          </p:grpSpPr>
          <p:cxnSp>
            <p:nvCxnSpPr>
              <p:cNvPr id="6" name="Straight Connector 5"/>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560342" y="2240293"/>
                <a:ext cx="365760" cy="454722"/>
                <a:chOff x="2560342" y="2240293"/>
                <a:chExt cx="365760" cy="454722"/>
              </a:xfrm>
            </p:grpSpPr>
            <p:sp>
              <p:nvSpPr>
                <p:cNvPr id="9" name="Trapezoid 8"/>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0" name="Oval 9"/>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1" name="Oval 10"/>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2" name="Rectangle 11"/>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13" name="Group 12"/>
            <p:cNvGrpSpPr/>
            <p:nvPr/>
          </p:nvGrpSpPr>
          <p:grpSpPr>
            <a:xfrm>
              <a:off x="1554637" y="4029036"/>
              <a:ext cx="548640" cy="205740"/>
              <a:chOff x="914435" y="2057413"/>
              <a:chExt cx="548640" cy="205740"/>
            </a:xfrm>
          </p:grpSpPr>
          <p:cxnSp>
            <p:nvCxnSpPr>
              <p:cNvPr id="15" name="Straight Connector 14"/>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20" name="Straight Connector 19"/>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flipV="1">
              <a:off x="1737521" y="4772208"/>
              <a:ext cx="0" cy="885232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1600233" y="457232"/>
            <a:ext cx="266697" cy="1752581"/>
            <a:chOff x="1463204" y="1280266"/>
            <a:chExt cx="640073" cy="4206194"/>
          </a:xfrm>
        </p:grpSpPr>
        <p:cxnSp>
          <p:nvCxnSpPr>
            <p:cNvPr id="38" name="Straight Connector 37"/>
            <p:cNvCxnSpPr/>
            <p:nvPr/>
          </p:nvCxnSpPr>
          <p:spPr>
            <a:xfrm flipV="1">
              <a:off x="1828960" y="1280266"/>
              <a:ext cx="0" cy="2725914"/>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1463204" y="4308957"/>
              <a:ext cx="548634" cy="731512"/>
              <a:chOff x="2468903" y="2057415"/>
              <a:chExt cx="548634" cy="731512"/>
            </a:xfrm>
          </p:grpSpPr>
          <p:cxnSp>
            <p:nvCxnSpPr>
              <p:cNvPr id="50" name="Straight Connector 49"/>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2560342" y="2240293"/>
                <a:ext cx="365760" cy="454722"/>
                <a:chOff x="2560342" y="2240293"/>
                <a:chExt cx="365760" cy="454722"/>
              </a:xfrm>
            </p:grpSpPr>
            <p:sp>
              <p:nvSpPr>
                <p:cNvPr id="53" name="Trapezoid 52"/>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54" name="Oval 53"/>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55" name="Oval 54"/>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56" name="Rectangle 55"/>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41" name="Group 40"/>
            <p:cNvGrpSpPr/>
            <p:nvPr/>
          </p:nvGrpSpPr>
          <p:grpSpPr>
            <a:xfrm>
              <a:off x="1554637" y="4029036"/>
              <a:ext cx="548640" cy="205740"/>
              <a:chOff x="914435" y="2057413"/>
              <a:chExt cx="548640" cy="205740"/>
            </a:xfrm>
          </p:grpSpPr>
          <p:cxnSp>
            <p:nvCxnSpPr>
              <p:cNvPr id="44" name="Straight Connector 43"/>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Oval 47"/>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49" name="Straight Connector 48"/>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p:nvCxnSpPr>
          <p:spPr>
            <a:xfrm flipV="1">
              <a:off x="1737521" y="4772207"/>
              <a:ext cx="0" cy="71425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1905029" y="457232"/>
            <a:ext cx="266697" cy="1752581"/>
            <a:chOff x="1463204" y="1280266"/>
            <a:chExt cx="640073" cy="4206194"/>
          </a:xfrm>
        </p:grpSpPr>
        <p:cxnSp>
          <p:nvCxnSpPr>
            <p:cNvPr id="58" name="Straight Connector 57"/>
            <p:cNvCxnSpPr/>
            <p:nvPr/>
          </p:nvCxnSpPr>
          <p:spPr>
            <a:xfrm flipV="1">
              <a:off x="1828960" y="1280266"/>
              <a:ext cx="0" cy="272591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1463204" y="4308957"/>
              <a:ext cx="548634" cy="731512"/>
              <a:chOff x="2468903" y="2057415"/>
              <a:chExt cx="548634" cy="731512"/>
            </a:xfrm>
          </p:grpSpPr>
          <p:cxnSp>
            <p:nvCxnSpPr>
              <p:cNvPr id="70" name="Straight Connector 69"/>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2560342" y="2240293"/>
                <a:ext cx="365760" cy="454722"/>
                <a:chOff x="2560342" y="2240293"/>
                <a:chExt cx="365760" cy="454722"/>
              </a:xfrm>
            </p:grpSpPr>
            <p:sp>
              <p:nvSpPr>
                <p:cNvPr id="73" name="Trapezoid 72"/>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74" name="Oval 73"/>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75" name="Oval 74"/>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76" name="Rectangle 75"/>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61" name="Group 60"/>
            <p:cNvGrpSpPr/>
            <p:nvPr/>
          </p:nvGrpSpPr>
          <p:grpSpPr>
            <a:xfrm>
              <a:off x="1554637" y="4029036"/>
              <a:ext cx="548640" cy="205740"/>
              <a:chOff x="914435" y="2057413"/>
              <a:chExt cx="548640" cy="205740"/>
            </a:xfrm>
          </p:grpSpPr>
          <p:cxnSp>
            <p:nvCxnSpPr>
              <p:cNvPr id="64" name="Straight Connector 63"/>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69" name="Straight Connector 68"/>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flipV="1">
              <a:off x="1737521" y="4772207"/>
              <a:ext cx="0" cy="71425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97" name="Straight Connector 96"/>
          <p:cNvCxnSpPr/>
          <p:nvPr/>
        </p:nvCxnSpPr>
        <p:spPr>
          <a:xfrm flipH="1">
            <a:off x="1447835" y="457232"/>
            <a:ext cx="6324526"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2667022" y="762028"/>
            <a:ext cx="3886152"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3276614" y="1066825"/>
            <a:ext cx="2666967"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3886209" y="1371622"/>
            <a:ext cx="1447783"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2514623" y="762028"/>
            <a:ext cx="266697" cy="1752582"/>
            <a:chOff x="1463204" y="2011777"/>
            <a:chExt cx="640073" cy="4206196"/>
          </a:xfrm>
        </p:grpSpPr>
        <p:cxnSp>
          <p:nvCxnSpPr>
            <p:cNvPr id="106" name="Straight Connector 105"/>
            <p:cNvCxnSpPr/>
            <p:nvPr/>
          </p:nvCxnSpPr>
          <p:spPr>
            <a:xfrm flipV="1">
              <a:off x="1828960" y="2011777"/>
              <a:ext cx="0" cy="199440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08" name="Group 107"/>
            <p:cNvGrpSpPr/>
            <p:nvPr/>
          </p:nvGrpSpPr>
          <p:grpSpPr>
            <a:xfrm>
              <a:off x="1463204" y="4308957"/>
              <a:ext cx="548634" cy="731512"/>
              <a:chOff x="2468903" y="2057415"/>
              <a:chExt cx="548634" cy="731512"/>
            </a:xfrm>
          </p:grpSpPr>
          <p:cxnSp>
            <p:nvCxnSpPr>
              <p:cNvPr id="118" name="Straight Connector 117"/>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2560342" y="2240293"/>
                <a:ext cx="365760" cy="454722"/>
                <a:chOff x="2560342" y="2240293"/>
                <a:chExt cx="365760" cy="454722"/>
              </a:xfrm>
            </p:grpSpPr>
            <p:sp>
              <p:nvSpPr>
                <p:cNvPr id="121" name="Trapezoid 120"/>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22" name="Oval 121"/>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23" name="Oval 122"/>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24" name="Rectangle 123"/>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109" name="Group 108"/>
            <p:cNvGrpSpPr/>
            <p:nvPr/>
          </p:nvGrpSpPr>
          <p:grpSpPr>
            <a:xfrm>
              <a:off x="1554637" y="4029036"/>
              <a:ext cx="548640" cy="205740"/>
              <a:chOff x="914435" y="2057413"/>
              <a:chExt cx="548640" cy="205740"/>
            </a:xfrm>
          </p:grpSpPr>
          <p:cxnSp>
            <p:nvCxnSpPr>
              <p:cNvPr id="112" name="Straight Connector 111"/>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6" name="Oval 115"/>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117" name="Straight Connector 116"/>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110" name="Straight Connector 109"/>
            <p:cNvCxnSpPr/>
            <p:nvPr/>
          </p:nvCxnSpPr>
          <p:spPr>
            <a:xfrm flipV="1">
              <a:off x="1737521" y="4772208"/>
              <a:ext cx="0" cy="1445765"/>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p:nvGrpSpPr>
        <p:grpSpPr>
          <a:xfrm>
            <a:off x="3124217" y="1066824"/>
            <a:ext cx="266697" cy="1752582"/>
            <a:chOff x="1463204" y="2743289"/>
            <a:chExt cx="640073" cy="4206196"/>
          </a:xfrm>
        </p:grpSpPr>
        <p:cxnSp>
          <p:nvCxnSpPr>
            <p:cNvPr id="126" name="Straight Connector 125"/>
            <p:cNvCxnSpPr/>
            <p:nvPr/>
          </p:nvCxnSpPr>
          <p:spPr>
            <a:xfrm flipV="1">
              <a:off x="1828960" y="2743289"/>
              <a:ext cx="0" cy="126289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28" name="Group 127"/>
            <p:cNvGrpSpPr/>
            <p:nvPr/>
          </p:nvGrpSpPr>
          <p:grpSpPr>
            <a:xfrm>
              <a:off x="1463204" y="4308957"/>
              <a:ext cx="548634" cy="731512"/>
              <a:chOff x="2468903" y="2057415"/>
              <a:chExt cx="548634" cy="731512"/>
            </a:xfrm>
          </p:grpSpPr>
          <p:cxnSp>
            <p:nvCxnSpPr>
              <p:cNvPr id="138" name="Straight Connector 137"/>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2560342" y="2240293"/>
                <a:ext cx="365760" cy="454722"/>
                <a:chOff x="2560342" y="2240293"/>
                <a:chExt cx="365760" cy="454722"/>
              </a:xfrm>
            </p:grpSpPr>
            <p:sp>
              <p:nvSpPr>
                <p:cNvPr id="141" name="Trapezoid 140"/>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42" name="Oval 141"/>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43" name="Oval 142"/>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44" name="Rectangle 143"/>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129" name="Group 128"/>
            <p:cNvGrpSpPr/>
            <p:nvPr/>
          </p:nvGrpSpPr>
          <p:grpSpPr>
            <a:xfrm>
              <a:off x="1554637" y="4029036"/>
              <a:ext cx="548640" cy="205740"/>
              <a:chOff x="914435" y="2057413"/>
              <a:chExt cx="548640" cy="205740"/>
            </a:xfrm>
          </p:grpSpPr>
          <p:cxnSp>
            <p:nvCxnSpPr>
              <p:cNvPr id="132" name="Straight Connector 131"/>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6" name="Oval 135"/>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137" name="Straight Connector 136"/>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130" name="Straight Connector 129"/>
            <p:cNvCxnSpPr/>
            <p:nvPr/>
          </p:nvCxnSpPr>
          <p:spPr>
            <a:xfrm flipV="1">
              <a:off x="1737521" y="4772208"/>
              <a:ext cx="0" cy="2177277"/>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45" name="Group 144"/>
          <p:cNvGrpSpPr/>
          <p:nvPr/>
        </p:nvGrpSpPr>
        <p:grpSpPr>
          <a:xfrm>
            <a:off x="3733810" y="1371623"/>
            <a:ext cx="266697" cy="1866880"/>
            <a:chOff x="1463204" y="3474803"/>
            <a:chExt cx="640073" cy="4480511"/>
          </a:xfrm>
        </p:grpSpPr>
        <p:cxnSp>
          <p:nvCxnSpPr>
            <p:cNvPr id="146" name="Straight Connector 145"/>
            <p:cNvCxnSpPr/>
            <p:nvPr/>
          </p:nvCxnSpPr>
          <p:spPr>
            <a:xfrm flipV="1">
              <a:off x="1828960" y="3474803"/>
              <a:ext cx="0" cy="531377"/>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48" name="Group 147"/>
            <p:cNvGrpSpPr/>
            <p:nvPr/>
          </p:nvGrpSpPr>
          <p:grpSpPr>
            <a:xfrm>
              <a:off x="1463204" y="4308957"/>
              <a:ext cx="548634" cy="731512"/>
              <a:chOff x="2468903" y="2057415"/>
              <a:chExt cx="548634" cy="731512"/>
            </a:xfrm>
          </p:grpSpPr>
          <p:cxnSp>
            <p:nvCxnSpPr>
              <p:cNvPr id="158" name="Straight Connector 157"/>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0" name="Group 159"/>
              <p:cNvGrpSpPr/>
              <p:nvPr/>
            </p:nvGrpSpPr>
            <p:grpSpPr>
              <a:xfrm>
                <a:off x="2560342" y="2240293"/>
                <a:ext cx="365760" cy="454722"/>
                <a:chOff x="2560342" y="2240293"/>
                <a:chExt cx="365760" cy="454722"/>
              </a:xfrm>
            </p:grpSpPr>
            <p:sp>
              <p:nvSpPr>
                <p:cNvPr id="161" name="Trapezoid 160"/>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62" name="Oval 161"/>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63" name="Oval 162"/>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64" name="Rectangle 163"/>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149" name="Group 148"/>
            <p:cNvGrpSpPr/>
            <p:nvPr/>
          </p:nvGrpSpPr>
          <p:grpSpPr>
            <a:xfrm>
              <a:off x="1554637" y="4029036"/>
              <a:ext cx="548640" cy="205740"/>
              <a:chOff x="914435" y="2057413"/>
              <a:chExt cx="548640" cy="205740"/>
            </a:xfrm>
          </p:grpSpPr>
          <p:cxnSp>
            <p:nvCxnSpPr>
              <p:cNvPr id="152" name="Straight Connector 151"/>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56" name="Oval 155"/>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157" name="Straight Connector 156"/>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150" name="Straight Connector 149"/>
            <p:cNvCxnSpPr/>
            <p:nvPr/>
          </p:nvCxnSpPr>
          <p:spPr>
            <a:xfrm flipV="1">
              <a:off x="1737521" y="4772211"/>
              <a:ext cx="0" cy="318310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175" name="Straight Connector 174"/>
          <p:cNvCxnSpPr/>
          <p:nvPr/>
        </p:nvCxnSpPr>
        <p:spPr>
          <a:xfrm flipV="1">
            <a:off x="5333992" y="1371624"/>
            <a:ext cx="0" cy="232407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1256" name="Rectangle 1255"/>
          <p:cNvSpPr/>
          <p:nvPr/>
        </p:nvSpPr>
        <p:spPr>
          <a:xfrm>
            <a:off x="5143494" y="1524020"/>
            <a:ext cx="381000" cy="7620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Physical Sciences Building Loads</a:t>
            </a:r>
          </a:p>
        </p:txBody>
      </p:sp>
      <p:cxnSp>
        <p:nvCxnSpPr>
          <p:cNvPr id="177" name="Straight Connector 176"/>
          <p:cNvCxnSpPr/>
          <p:nvPr/>
        </p:nvCxnSpPr>
        <p:spPr>
          <a:xfrm flipV="1">
            <a:off x="5943581" y="1066825"/>
            <a:ext cx="0" cy="234314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178" name="Rectangle 177"/>
          <p:cNvSpPr/>
          <p:nvPr/>
        </p:nvSpPr>
        <p:spPr>
          <a:xfrm>
            <a:off x="5753083" y="1524020"/>
            <a:ext cx="381000" cy="7620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Science Library Building Loads</a:t>
            </a:r>
          </a:p>
        </p:txBody>
      </p:sp>
      <p:cxnSp>
        <p:nvCxnSpPr>
          <p:cNvPr id="181" name="Straight Connector 180"/>
          <p:cNvCxnSpPr/>
          <p:nvPr/>
        </p:nvCxnSpPr>
        <p:spPr>
          <a:xfrm flipV="1">
            <a:off x="6553174" y="762028"/>
            <a:ext cx="0" cy="2343114"/>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182" name="Rectangle 181"/>
          <p:cNvSpPr/>
          <p:nvPr/>
        </p:nvSpPr>
        <p:spPr>
          <a:xfrm>
            <a:off x="6362676" y="1524020"/>
            <a:ext cx="381000" cy="7620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Natural Science Building Loads</a:t>
            </a:r>
          </a:p>
        </p:txBody>
      </p:sp>
      <p:cxnSp>
        <p:nvCxnSpPr>
          <p:cNvPr id="185" name="Straight Connector 184"/>
          <p:cNvCxnSpPr/>
          <p:nvPr/>
        </p:nvCxnSpPr>
        <p:spPr>
          <a:xfrm flipV="1">
            <a:off x="7162768" y="457232"/>
            <a:ext cx="0" cy="2362168"/>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186" name="Rectangle 185"/>
          <p:cNvSpPr/>
          <p:nvPr/>
        </p:nvSpPr>
        <p:spPr>
          <a:xfrm>
            <a:off x="6972270" y="1524020"/>
            <a:ext cx="381000" cy="7620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err="1"/>
              <a:t>Thimann</a:t>
            </a:r>
            <a:r>
              <a:rPr lang="en-US" sz="833" dirty="0"/>
              <a:t> Building Loads</a:t>
            </a:r>
          </a:p>
        </p:txBody>
      </p:sp>
      <p:cxnSp>
        <p:nvCxnSpPr>
          <p:cNvPr id="187" name="Straight Connector 186"/>
          <p:cNvCxnSpPr/>
          <p:nvPr/>
        </p:nvCxnSpPr>
        <p:spPr>
          <a:xfrm flipV="1">
            <a:off x="7772361" y="457232"/>
            <a:ext cx="0" cy="5143444"/>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188" name="Rectangle 187"/>
          <p:cNvSpPr/>
          <p:nvPr/>
        </p:nvSpPr>
        <p:spPr>
          <a:xfrm>
            <a:off x="7581863" y="1524020"/>
            <a:ext cx="381000" cy="7620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err="1"/>
              <a:t>Sinsheimer</a:t>
            </a:r>
            <a:r>
              <a:rPr lang="en-US" sz="833" dirty="0"/>
              <a:t> Labs Building Loads</a:t>
            </a:r>
          </a:p>
        </p:txBody>
      </p:sp>
      <p:cxnSp>
        <p:nvCxnSpPr>
          <p:cNvPr id="193" name="Straight Connector 192"/>
          <p:cNvCxnSpPr/>
          <p:nvPr/>
        </p:nvCxnSpPr>
        <p:spPr>
          <a:xfrm flipH="1">
            <a:off x="7162772" y="2819400"/>
            <a:ext cx="609589"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a:off x="6553174" y="3105169"/>
            <a:ext cx="1219187"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H="1">
            <a:off x="5943581" y="3409966"/>
            <a:ext cx="1828784"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H="1">
            <a:off x="5333992" y="3695697"/>
            <a:ext cx="2438376"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71" name="Group 170"/>
          <p:cNvGrpSpPr/>
          <p:nvPr/>
        </p:nvGrpSpPr>
        <p:grpSpPr>
          <a:xfrm>
            <a:off x="2324118" y="3733797"/>
            <a:ext cx="381000" cy="1714481"/>
            <a:chOff x="4937870" y="8961142"/>
            <a:chExt cx="914400" cy="4114755"/>
          </a:xfrm>
        </p:grpSpPr>
        <p:grpSp>
          <p:nvGrpSpPr>
            <p:cNvPr id="214" name="Group 213"/>
            <p:cNvGrpSpPr/>
            <p:nvPr/>
          </p:nvGrpSpPr>
          <p:grpSpPr>
            <a:xfrm>
              <a:off x="5029325" y="8961142"/>
              <a:ext cx="640073" cy="4114755"/>
              <a:chOff x="1463204" y="1188828"/>
              <a:chExt cx="640073" cy="4114755"/>
            </a:xfrm>
          </p:grpSpPr>
          <p:cxnSp>
            <p:nvCxnSpPr>
              <p:cNvPr id="215" name="Straight Connector 214"/>
              <p:cNvCxnSpPr/>
              <p:nvPr/>
            </p:nvCxnSpPr>
            <p:spPr>
              <a:xfrm flipV="1">
                <a:off x="1828960" y="1188828"/>
                <a:ext cx="0" cy="281735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17" name="Group 216"/>
              <p:cNvGrpSpPr/>
              <p:nvPr/>
            </p:nvGrpSpPr>
            <p:grpSpPr>
              <a:xfrm>
                <a:off x="1463204" y="4308957"/>
                <a:ext cx="548634" cy="731512"/>
                <a:chOff x="2468903" y="2057415"/>
                <a:chExt cx="548634" cy="731512"/>
              </a:xfrm>
            </p:grpSpPr>
            <p:cxnSp>
              <p:nvCxnSpPr>
                <p:cNvPr id="226" name="Straight Connector 225"/>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8" name="Group 227"/>
                <p:cNvGrpSpPr/>
                <p:nvPr/>
              </p:nvGrpSpPr>
              <p:grpSpPr>
                <a:xfrm>
                  <a:off x="2560342" y="2240293"/>
                  <a:ext cx="365760" cy="454722"/>
                  <a:chOff x="2560342" y="2240293"/>
                  <a:chExt cx="365760" cy="454722"/>
                </a:xfrm>
              </p:grpSpPr>
              <p:sp>
                <p:nvSpPr>
                  <p:cNvPr id="229" name="Trapezoid 228"/>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30" name="Oval 229"/>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31" name="Oval 230"/>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32" name="Rectangle 231"/>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grpSp>
          <p:grpSp>
            <p:nvGrpSpPr>
              <p:cNvPr id="218" name="Group 217"/>
              <p:cNvGrpSpPr/>
              <p:nvPr/>
            </p:nvGrpSpPr>
            <p:grpSpPr>
              <a:xfrm>
                <a:off x="1554637" y="4029036"/>
                <a:ext cx="548640" cy="205740"/>
                <a:chOff x="914435" y="2057413"/>
                <a:chExt cx="548640" cy="205740"/>
              </a:xfrm>
            </p:grpSpPr>
            <p:cxnSp>
              <p:nvCxnSpPr>
                <p:cNvPr id="220" name="Straight Connector 219"/>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24" name="Oval 223"/>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solidFill>
                      <a:schemeClr val="tx1"/>
                    </a:solidFill>
                  </a:endParaRPr>
                </a:p>
              </p:txBody>
            </p:sp>
            <p:cxnSp>
              <p:nvCxnSpPr>
                <p:cNvPr id="225" name="Straight Connector 224"/>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219" name="Straight Connector 218"/>
              <p:cNvCxnSpPr/>
              <p:nvPr/>
            </p:nvCxnSpPr>
            <p:spPr>
              <a:xfrm flipV="1">
                <a:off x="1737521" y="4772208"/>
                <a:ext cx="0" cy="531375"/>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33" name="Rectangle 232"/>
            <p:cNvSpPr/>
            <p:nvPr/>
          </p:nvSpPr>
          <p:spPr>
            <a:xfrm>
              <a:off x="4937870" y="9668206"/>
              <a:ext cx="914400" cy="18288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Chiller 4</a:t>
              </a:r>
            </a:p>
          </p:txBody>
        </p:sp>
        <p:grpSp>
          <p:nvGrpSpPr>
            <p:cNvPr id="234" name="Group 233"/>
            <p:cNvGrpSpPr/>
            <p:nvPr/>
          </p:nvGrpSpPr>
          <p:grpSpPr>
            <a:xfrm>
              <a:off x="5303649" y="9235456"/>
              <a:ext cx="365749" cy="274320"/>
              <a:chOff x="3657610" y="5029200"/>
              <a:chExt cx="365749" cy="274320"/>
            </a:xfrm>
          </p:grpSpPr>
          <p:grpSp>
            <p:nvGrpSpPr>
              <p:cNvPr id="235" name="Group 234"/>
              <p:cNvGrpSpPr/>
              <p:nvPr/>
            </p:nvGrpSpPr>
            <p:grpSpPr>
              <a:xfrm>
                <a:off x="3657610" y="5074901"/>
                <a:ext cx="182883" cy="182879"/>
                <a:chOff x="914435" y="4160512"/>
                <a:chExt cx="182883" cy="182879"/>
              </a:xfrm>
            </p:grpSpPr>
            <p:sp>
              <p:nvSpPr>
                <p:cNvPr id="240" name="Isosceles Triangle 239"/>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41" name="Isosceles Triangle 240"/>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cxnSp>
            <p:nvCxnSpPr>
              <p:cNvPr id="236" name="Straight Connector 235"/>
              <p:cNvCxnSpPr>
                <a:stCxn id="241" idx="0"/>
              </p:cNvCxnSpPr>
              <p:nvPr/>
            </p:nvCxnSpPr>
            <p:spPr>
              <a:xfrm>
                <a:off x="3749050" y="516634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7" name="Group 236"/>
              <p:cNvGrpSpPr>
                <a:grpSpLocks noChangeAspect="1"/>
              </p:cNvGrpSpPr>
              <p:nvPr/>
            </p:nvGrpSpPr>
            <p:grpSpPr>
              <a:xfrm>
                <a:off x="3749040" y="5029200"/>
                <a:ext cx="274319" cy="274320"/>
                <a:chOff x="3794760" y="5074900"/>
                <a:chExt cx="182880" cy="182881"/>
              </a:xfrm>
            </p:grpSpPr>
            <p:sp>
              <p:nvSpPr>
                <p:cNvPr id="238" name="Arc 237"/>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cxnSp>
              <p:nvCxnSpPr>
                <p:cNvPr id="239" name="Straight Connector 238"/>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245" name="Group 244"/>
          <p:cNvGrpSpPr/>
          <p:nvPr/>
        </p:nvGrpSpPr>
        <p:grpSpPr>
          <a:xfrm>
            <a:off x="2933714" y="3733796"/>
            <a:ext cx="381000" cy="1866880"/>
            <a:chOff x="4937870" y="8961142"/>
            <a:chExt cx="914400" cy="4480512"/>
          </a:xfrm>
        </p:grpSpPr>
        <p:grpSp>
          <p:nvGrpSpPr>
            <p:cNvPr id="246" name="Group 245"/>
            <p:cNvGrpSpPr/>
            <p:nvPr/>
          </p:nvGrpSpPr>
          <p:grpSpPr>
            <a:xfrm>
              <a:off x="5029325" y="8961142"/>
              <a:ext cx="640073" cy="4480512"/>
              <a:chOff x="1463204" y="1188828"/>
              <a:chExt cx="640073" cy="4480512"/>
            </a:xfrm>
          </p:grpSpPr>
          <p:cxnSp>
            <p:nvCxnSpPr>
              <p:cNvPr id="256" name="Straight Connector 255"/>
              <p:cNvCxnSpPr/>
              <p:nvPr/>
            </p:nvCxnSpPr>
            <p:spPr>
              <a:xfrm flipV="1">
                <a:off x="1828960" y="1188828"/>
                <a:ext cx="0" cy="281735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58" name="Group 257"/>
              <p:cNvGrpSpPr/>
              <p:nvPr/>
            </p:nvGrpSpPr>
            <p:grpSpPr>
              <a:xfrm>
                <a:off x="1463204" y="4308957"/>
                <a:ext cx="548634" cy="731512"/>
                <a:chOff x="2468903" y="2057415"/>
                <a:chExt cx="548634" cy="731512"/>
              </a:xfrm>
            </p:grpSpPr>
            <p:cxnSp>
              <p:nvCxnSpPr>
                <p:cNvPr id="267" name="Straight Connector 266"/>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9" name="Group 268"/>
                <p:cNvGrpSpPr/>
                <p:nvPr/>
              </p:nvGrpSpPr>
              <p:grpSpPr>
                <a:xfrm>
                  <a:off x="2560342" y="2240293"/>
                  <a:ext cx="365760" cy="454722"/>
                  <a:chOff x="2560342" y="2240293"/>
                  <a:chExt cx="365760" cy="454722"/>
                </a:xfrm>
              </p:grpSpPr>
              <p:sp>
                <p:nvSpPr>
                  <p:cNvPr id="270" name="Trapezoid 269"/>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71" name="Oval 270"/>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72" name="Oval 271"/>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73" name="Rectangle 272"/>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grpSp>
          <p:grpSp>
            <p:nvGrpSpPr>
              <p:cNvPr id="259" name="Group 258"/>
              <p:cNvGrpSpPr/>
              <p:nvPr/>
            </p:nvGrpSpPr>
            <p:grpSpPr>
              <a:xfrm>
                <a:off x="1554637" y="4029036"/>
                <a:ext cx="548640" cy="205740"/>
                <a:chOff x="914435" y="2057413"/>
                <a:chExt cx="548640" cy="205740"/>
              </a:xfrm>
            </p:grpSpPr>
            <p:cxnSp>
              <p:nvCxnSpPr>
                <p:cNvPr id="261" name="Straight Connector 260"/>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65" name="Oval 264"/>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solidFill>
                      <a:schemeClr val="tx1"/>
                    </a:solidFill>
                  </a:endParaRPr>
                </a:p>
              </p:txBody>
            </p:sp>
            <p:cxnSp>
              <p:nvCxnSpPr>
                <p:cNvPr id="266" name="Straight Connector 265"/>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260" name="Straight Connector 259"/>
              <p:cNvCxnSpPr/>
              <p:nvPr/>
            </p:nvCxnSpPr>
            <p:spPr>
              <a:xfrm flipV="1">
                <a:off x="1737521" y="4772209"/>
                <a:ext cx="0" cy="89713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47" name="Rectangle 246"/>
            <p:cNvSpPr/>
            <p:nvPr/>
          </p:nvSpPr>
          <p:spPr>
            <a:xfrm>
              <a:off x="4937870" y="9668206"/>
              <a:ext cx="914400" cy="18288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Chiller 6</a:t>
              </a:r>
            </a:p>
          </p:txBody>
        </p:sp>
        <p:grpSp>
          <p:nvGrpSpPr>
            <p:cNvPr id="248" name="Group 247"/>
            <p:cNvGrpSpPr/>
            <p:nvPr/>
          </p:nvGrpSpPr>
          <p:grpSpPr>
            <a:xfrm>
              <a:off x="5303649" y="9235456"/>
              <a:ext cx="365749" cy="274320"/>
              <a:chOff x="3657610" y="5029200"/>
              <a:chExt cx="365749" cy="274320"/>
            </a:xfrm>
          </p:grpSpPr>
          <p:grpSp>
            <p:nvGrpSpPr>
              <p:cNvPr id="249" name="Group 248"/>
              <p:cNvGrpSpPr/>
              <p:nvPr/>
            </p:nvGrpSpPr>
            <p:grpSpPr>
              <a:xfrm>
                <a:off x="3657610" y="5074901"/>
                <a:ext cx="182883" cy="182879"/>
                <a:chOff x="914435" y="4160512"/>
                <a:chExt cx="182883" cy="182879"/>
              </a:xfrm>
            </p:grpSpPr>
            <p:sp>
              <p:nvSpPr>
                <p:cNvPr id="254" name="Isosceles Triangle 253"/>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55" name="Isosceles Triangle 254"/>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cxnSp>
            <p:nvCxnSpPr>
              <p:cNvPr id="250" name="Straight Connector 249"/>
              <p:cNvCxnSpPr>
                <a:stCxn id="255" idx="0"/>
              </p:cNvCxnSpPr>
              <p:nvPr/>
            </p:nvCxnSpPr>
            <p:spPr>
              <a:xfrm>
                <a:off x="3749050" y="516634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1" name="Group 250"/>
              <p:cNvGrpSpPr>
                <a:grpSpLocks noChangeAspect="1"/>
              </p:cNvGrpSpPr>
              <p:nvPr/>
            </p:nvGrpSpPr>
            <p:grpSpPr>
              <a:xfrm>
                <a:off x="3749040" y="5029200"/>
                <a:ext cx="274319" cy="274320"/>
                <a:chOff x="3794760" y="5074900"/>
                <a:chExt cx="182880" cy="182881"/>
              </a:xfrm>
            </p:grpSpPr>
            <p:sp>
              <p:nvSpPr>
                <p:cNvPr id="252" name="Arc 251"/>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cxnSp>
              <p:nvCxnSpPr>
                <p:cNvPr id="253" name="Straight Connector 252"/>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274" name="Group 273"/>
          <p:cNvGrpSpPr/>
          <p:nvPr/>
        </p:nvGrpSpPr>
        <p:grpSpPr>
          <a:xfrm>
            <a:off x="1714531" y="3733797"/>
            <a:ext cx="381000" cy="1714481"/>
            <a:chOff x="4937870" y="8961142"/>
            <a:chExt cx="914400" cy="4114754"/>
          </a:xfrm>
        </p:grpSpPr>
        <p:grpSp>
          <p:nvGrpSpPr>
            <p:cNvPr id="275" name="Group 274"/>
            <p:cNvGrpSpPr/>
            <p:nvPr/>
          </p:nvGrpSpPr>
          <p:grpSpPr>
            <a:xfrm>
              <a:off x="5029325" y="8961142"/>
              <a:ext cx="640073" cy="4114754"/>
              <a:chOff x="1463204" y="1188828"/>
              <a:chExt cx="640073" cy="4114754"/>
            </a:xfrm>
          </p:grpSpPr>
          <p:cxnSp>
            <p:nvCxnSpPr>
              <p:cNvPr id="285" name="Straight Connector 284"/>
              <p:cNvCxnSpPr/>
              <p:nvPr/>
            </p:nvCxnSpPr>
            <p:spPr>
              <a:xfrm flipV="1">
                <a:off x="1828960" y="1188828"/>
                <a:ext cx="0" cy="281735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87" name="Group 286"/>
              <p:cNvGrpSpPr/>
              <p:nvPr/>
            </p:nvGrpSpPr>
            <p:grpSpPr>
              <a:xfrm>
                <a:off x="1463204" y="4308957"/>
                <a:ext cx="548634" cy="731512"/>
                <a:chOff x="2468903" y="2057415"/>
                <a:chExt cx="548634" cy="731512"/>
              </a:xfrm>
            </p:grpSpPr>
            <p:cxnSp>
              <p:nvCxnSpPr>
                <p:cNvPr id="296" name="Straight Connector 295"/>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8" name="Group 297"/>
                <p:cNvGrpSpPr/>
                <p:nvPr/>
              </p:nvGrpSpPr>
              <p:grpSpPr>
                <a:xfrm>
                  <a:off x="2560342" y="2240293"/>
                  <a:ext cx="365760" cy="454722"/>
                  <a:chOff x="2560342" y="2240293"/>
                  <a:chExt cx="365760" cy="454722"/>
                </a:xfrm>
              </p:grpSpPr>
              <p:sp>
                <p:nvSpPr>
                  <p:cNvPr id="299" name="Trapezoid 298"/>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300" name="Oval 299"/>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301" name="Oval 300"/>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302" name="Rectangle 301"/>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grpSp>
          <p:grpSp>
            <p:nvGrpSpPr>
              <p:cNvPr id="288" name="Group 287"/>
              <p:cNvGrpSpPr/>
              <p:nvPr/>
            </p:nvGrpSpPr>
            <p:grpSpPr>
              <a:xfrm>
                <a:off x="1554637" y="4029036"/>
                <a:ext cx="548640" cy="205740"/>
                <a:chOff x="914435" y="2057413"/>
                <a:chExt cx="548640" cy="205740"/>
              </a:xfrm>
            </p:grpSpPr>
            <p:cxnSp>
              <p:nvCxnSpPr>
                <p:cNvPr id="290" name="Straight Connector 289"/>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94" name="Oval 293"/>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solidFill>
                      <a:schemeClr val="tx1"/>
                    </a:solidFill>
                  </a:endParaRPr>
                </a:p>
              </p:txBody>
            </p:sp>
            <p:cxnSp>
              <p:nvCxnSpPr>
                <p:cNvPr id="295" name="Straight Connector 294"/>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289" name="Straight Connector 288"/>
              <p:cNvCxnSpPr/>
              <p:nvPr/>
            </p:nvCxnSpPr>
            <p:spPr>
              <a:xfrm flipV="1">
                <a:off x="1737521" y="4772208"/>
                <a:ext cx="0" cy="531374"/>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76" name="Rectangle 275"/>
            <p:cNvSpPr/>
            <p:nvPr/>
          </p:nvSpPr>
          <p:spPr>
            <a:xfrm>
              <a:off x="4937870" y="9668206"/>
              <a:ext cx="914400" cy="18288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Chiller 3</a:t>
              </a:r>
            </a:p>
          </p:txBody>
        </p:sp>
        <p:grpSp>
          <p:nvGrpSpPr>
            <p:cNvPr id="277" name="Group 276"/>
            <p:cNvGrpSpPr/>
            <p:nvPr/>
          </p:nvGrpSpPr>
          <p:grpSpPr>
            <a:xfrm>
              <a:off x="5303649" y="9235456"/>
              <a:ext cx="365749" cy="274320"/>
              <a:chOff x="3657610" y="5029200"/>
              <a:chExt cx="365749" cy="274320"/>
            </a:xfrm>
          </p:grpSpPr>
          <p:grpSp>
            <p:nvGrpSpPr>
              <p:cNvPr id="278" name="Group 277"/>
              <p:cNvGrpSpPr/>
              <p:nvPr/>
            </p:nvGrpSpPr>
            <p:grpSpPr>
              <a:xfrm>
                <a:off x="3657610" y="5074901"/>
                <a:ext cx="182883" cy="182879"/>
                <a:chOff x="914435" y="4160512"/>
                <a:chExt cx="182883" cy="182879"/>
              </a:xfrm>
            </p:grpSpPr>
            <p:sp>
              <p:nvSpPr>
                <p:cNvPr id="283" name="Isosceles Triangle 282"/>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84" name="Isosceles Triangle 283"/>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cxnSp>
            <p:nvCxnSpPr>
              <p:cNvPr id="279" name="Straight Connector 278"/>
              <p:cNvCxnSpPr>
                <a:stCxn id="284" idx="0"/>
              </p:cNvCxnSpPr>
              <p:nvPr/>
            </p:nvCxnSpPr>
            <p:spPr>
              <a:xfrm>
                <a:off x="3749050" y="516634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0" name="Group 279"/>
              <p:cNvGrpSpPr>
                <a:grpSpLocks noChangeAspect="1"/>
              </p:cNvGrpSpPr>
              <p:nvPr/>
            </p:nvGrpSpPr>
            <p:grpSpPr>
              <a:xfrm>
                <a:off x="3749040" y="5029200"/>
                <a:ext cx="274319" cy="274320"/>
                <a:chOff x="3794760" y="5074900"/>
                <a:chExt cx="182880" cy="182881"/>
              </a:xfrm>
            </p:grpSpPr>
            <p:sp>
              <p:nvSpPr>
                <p:cNvPr id="281" name="Arc 280"/>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cxnSp>
              <p:nvCxnSpPr>
                <p:cNvPr id="282" name="Straight Connector 281"/>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cxnSp>
        <p:nvCxnSpPr>
          <p:cNvPr id="303" name="Straight Connector 302"/>
          <p:cNvCxnSpPr/>
          <p:nvPr/>
        </p:nvCxnSpPr>
        <p:spPr>
          <a:xfrm flipH="1">
            <a:off x="1866927" y="5448278"/>
            <a:ext cx="1219189"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H="1">
            <a:off x="1409735" y="5600676"/>
            <a:ext cx="6362634"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flipH="1">
            <a:off x="1407653" y="2209813"/>
            <a:ext cx="611675"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flipH="1">
            <a:off x="1419257" y="2514610"/>
            <a:ext cx="1219187"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flipH="1">
            <a:off x="1409735" y="2819399"/>
            <a:ext cx="1828777" cy="7"/>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H="1">
            <a:off x="1714529" y="3238502"/>
            <a:ext cx="2131498"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flipH="1">
            <a:off x="1409735" y="3733796"/>
            <a:ext cx="1712402"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938365" y="5905472"/>
            <a:ext cx="5267270" cy="477054"/>
          </a:xfrm>
          <a:prstGeom prst="rect">
            <a:avLst/>
          </a:prstGeom>
          <a:noFill/>
        </p:spPr>
        <p:txBody>
          <a:bodyPr wrap="square" rtlCol="0">
            <a:sp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2500" dirty="0">
                <a:solidFill>
                  <a:schemeClr val="bg1"/>
                </a:solidFill>
              </a:rPr>
              <a:t>The Original Plant Configuration</a:t>
            </a:r>
          </a:p>
        </p:txBody>
      </p:sp>
      <p:sp>
        <p:nvSpPr>
          <p:cNvPr id="242" name="TextBox 241"/>
          <p:cNvSpPr txBox="1"/>
          <p:nvPr/>
        </p:nvSpPr>
        <p:spPr>
          <a:xfrm>
            <a:off x="3657609" y="4076693"/>
            <a:ext cx="3886158" cy="1477328"/>
          </a:xfrm>
          <a:prstGeom prst="rect">
            <a:avLst/>
          </a:prstGeom>
          <a:noFill/>
        </p:spPr>
        <p:txBody>
          <a:bodyPr wrap="square" rtlCol="0">
            <a:sp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marL="238144" indent="-238144">
              <a:buFont typeface="Arial" panose="020B0604020202020204" pitchFamily="34" charset="0"/>
              <a:buChar char="•"/>
            </a:pPr>
            <a:r>
              <a:rPr lang="en-US" sz="1500" dirty="0">
                <a:solidFill>
                  <a:schemeClr val="accent2"/>
                </a:solidFill>
              </a:rPr>
              <a:t>These loads are 100% outdoor air loads trying to deliver air in the low to mid 50’s°F</a:t>
            </a:r>
            <a:endParaRPr lang="en-US" sz="1500" dirty="0"/>
          </a:p>
          <a:p>
            <a:pPr marL="238144" indent="-238144">
              <a:buFont typeface="Arial" panose="020B0604020202020204" pitchFamily="34" charset="0"/>
              <a:buChar char="•"/>
            </a:pPr>
            <a:r>
              <a:rPr lang="en-US" sz="1500" dirty="0"/>
              <a:t>These loads are economizer equipped loads trying to deliver air in the upper 50’s to low 60’s°F</a:t>
            </a:r>
          </a:p>
        </p:txBody>
      </p:sp>
      <p:sp>
        <p:nvSpPr>
          <p:cNvPr id="3" name="Rectangle 2"/>
          <p:cNvSpPr/>
          <p:nvPr/>
        </p:nvSpPr>
        <p:spPr>
          <a:xfrm>
            <a:off x="6296004" y="1371622"/>
            <a:ext cx="1743058" cy="1066789"/>
          </a:xfrm>
          <a:prstGeom prst="rect">
            <a:avLst/>
          </a:prstGeom>
          <a:noFill/>
          <a:ln w="381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243" name="Straight Connector 242"/>
          <p:cNvCxnSpPr/>
          <p:nvPr/>
        </p:nvCxnSpPr>
        <p:spPr>
          <a:xfrm>
            <a:off x="1714529" y="2819400"/>
            <a:ext cx="0" cy="41910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5376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 name="TextBox 1270"/>
          <p:cNvSpPr txBox="1"/>
          <p:nvPr/>
        </p:nvSpPr>
        <p:spPr>
          <a:xfrm>
            <a:off x="114349" y="6095921"/>
            <a:ext cx="3218568" cy="762042"/>
          </a:xfrm>
          <a:prstGeom prst="rect">
            <a:avLst/>
          </a:prstGeom>
          <a:solidFill>
            <a:schemeClr val="tx1">
              <a:alpha val="50000"/>
            </a:schemeClr>
          </a:solidFill>
        </p:spPr>
        <p:txBody>
          <a:bodyPr wrap="square" lIns="0" tIns="0" rIns="0" bIns="0" rtlCol="0" anchor="ctr" anchorCtr="0">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r>
              <a:rPr lang="en-US" sz="1333" dirty="0">
                <a:solidFill>
                  <a:schemeClr val="accent4"/>
                </a:solidFill>
              </a:rPr>
              <a:t>UC Santa Cruz</a:t>
            </a:r>
          </a:p>
          <a:p>
            <a:r>
              <a:rPr lang="en-US" sz="1000" dirty="0">
                <a:solidFill>
                  <a:schemeClr val="bg1"/>
                </a:solidFill>
                <a:latin typeface="Comic Sans MS" panose="030F0702030302020204" pitchFamily="66" charset="0"/>
              </a:rPr>
              <a:t>Pre-Wet Economizer System</a:t>
            </a:r>
          </a:p>
          <a:p>
            <a:r>
              <a:rPr lang="en-US" sz="1000" dirty="0">
                <a:solidFill>
                  <a:schemeClr val="bg1"/>
                </a:solidFill>
                <a:latin typeface="Comic Sans MS" panose="030F0702030302020204" pitchFamily="66" charset="0"/>
              </a:rPr>
              <a:t>2016-01-29</a:t>
            </a:r>
          </a:p>
          <a:p>
            <a:r>
              <a:rPr lang="en-US" sz="1000" dirty="0">
                <a:solidFill>
                  <a:schemeClr val="bg1"/>
                </a:solidFill>
                <a:latin typeface="Comic Sans MS" panose="030F0702030302020204" pitchFamily="66" charset="0"/>
              </a:rPr>
              <a:t>Drawn By : DS</a:t>
            </a:r>
          </a:p>
        </p:txBody>
      </p:sp>
      <p:grpSp>
        <p:nvGrpSpPr>
          <p:cNvPr id="35" name="Group 34"/>
          <p:cNvGrpSpPr/>
          <p:nvPr/>
        </p:nvGrpSpPr>
        <p:grpSpPr>
          <a:xfrm>
            <a:off x="1295436" y="457232"/>
            <a:ext cx="266697" cy="5143444"/>
            <a:chOff x="1463204" y="1280266"/>
            <a:chExt cx="640073" cy="12344265"/>
          </a:xfrm>
        </p:grpSpPr>
        <p:cxnSp>
          <p:nvCxnSpPr>
            <p:cNvPr id="33" name="Straight Connector 32"/>
            <p:cNvCxnSpPr/>
            <p:nvPr/>
          </p:nvCxnSpPr>
          <p:spPr>
            <a:xfrm flipV="1">
              <a:off x="1828960" y="1280266"/>
              <a:ext cx="0" cy="272591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1463204" y="4308957"/>
              <a:ext cx="548634" cy="731512"/>
              <a:chOff x="2468903" y="2057415"/>
              <a:chExt cx="548634" cy="731512"/>
            </a:xfrm>
          </p:grpSpPr>
          <p:cxnSp>
            <p:nvCxnSpPr>
              <p:cNvPr id="6" name="Straight Connector 5"/>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560342" y="2240293"/>
                <a:ext cx="365760" cy="454722"/>
                <a:chOff x="2560342" y="2240293"/>
                <a:chExt cx="365760" cy="454722"/>
              </a:xfrm>
            </p:grpSpPr>
            <p:sp>
              <p:nvSpPr>
                <p:cNvPr id="9" name="Trapezoid 8"/>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0" name="Oval 9"/>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1" name="Oval 10"/>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2" name="Rectangle 11"/>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13" name="Group 12"/>
            <p:cNvGrpSpPr/>
            <p:nvPr/>
          </p:nvGrpSpPr>
          <p:grpSpPr>
            <a:xfrm>
              <a:off x="1554637" y="4029036"/>
              <a:ext cx="548640" cy="205740"/>
              <a:chOff x="914435" y="2057413"/>
              <a:chExt cx="548640" cy="205740"/>
            </a:xfrm>
          </p:grpSpPr>
          <p:cxnSp>
            <p:nvCxnSpPr>
              <p:cNvPr id="15" name="Straight Connector 14"/>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20" name="Straight Connector 19"/>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flipV="1">
              <a:off x="1737521" y="4772208"/>
              <a:ext cx="0" cy="885232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1600233" y="457232"/>
            <a:ext cx="266697" cy="1752581"/>
            <a:chOff x="1463204" y="1280266"/>
            <a:chExt cx="640073" cy="4206194"/>
          </a:xfrm>
        </p:grpSpPr>
        <p:cxnSp>
          <p:nvCxnSpPr>
            <p:cNvPr id="38" name="Straight Connector 37"/>
            <p:cNvCxnSpPr/>
            <p:nvPr/>
          </p:nvCxnSpPr>
          <p:spPr>
            <a:xfrm flipV="1">
              <a:off x="1828960" y="1280266"/>
              <a:ext cx="0" cy="2725914"/>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1463204" y="4308957"/>
              <a:ext cx="548634" cy="731512"/>
              <a:chOff x="2468903" y="2057415"/>
              <a:chExt cx="548634" cy="731512"/>
            </a:xfrm>
          </p:grpSpPr>
          <p:cxnSp>
            <p:nvCxnSpPr>
              <p:cNvPr id="50" name="Straight Connector 49"/>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2560342" y="2240293"/>
                <a:ext cx="365760" cy="454722"/>
                <a:chOff x="2560342" y="2240293"/>
                <a:chExt cx="365760" cy="454722"/>
              </a:xfrm>
            </p:grpSpPr>
            <p:sp>
              <p:nvSpPr>
                <p:cNvPr id="53" name="Trapezoid 52"/>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54" name="Oval 53"/>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55" name="Oval 54"/>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56" name="Rectangle 55"/>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41" name="Group 40"/>
            <p:cNvGrpSpPr/>
            <p:nvPr/>
          </p:nvGrpSpPr>
          <p:grpSpPr>
            <a:xfrm>
              <a:off x="1554637" y="4029036"/>
              <a:ext cx="548640" cy="205740"/>
              <a:chOff x="914435" y="2057413"/>
              <a:chExt cx="548640" cy="205740"/>
            </a:xfrm>
          </p:grpSpPr>
          <p:cxnSp>
            <p:nvCxnSpPr>
              <p:cNvPr id="44" name="Straight Connector 43"/>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Oval 47"/>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49" name="Straight Connector 48"/>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p:nvCxnSpPr>
          <p:spPr>
            <a:xfrm flipV="1">
              <a:off x="1737521" y="4772207"/>
              <a:ext cx="0" cy="71425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1905029" y="457232"/>
            <a:ext cx="266697" cy="1752581"/>
            <a:chOff x="1463204" y="1280266"/>
            <a:chExt cx="640073" cy="4206194"/>
          </a:xfrm>
        </p:grpSpPr>
        <p:cxnSp>
          <p:nvCxnSpPr>
            <p:cNvPr id="58" name="Straight Connector 57"/>
            <p:cNvCxnSpPr/>
            <p:nvPr/>
          </p:nvCxnSpPr>
          <p:spPr>
            <a:xfrm flipV="1">
              <a:off x="1828960" y="1280266"/>
              <a:ext cx="0" cy="272591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1463204" y="4308957"/>
              <a:ext cx="548634" cy="731512"/>
              <a:chOff x="2468903" y="2057415"/>
              <a:chExt cx="548634" cy="731512"/>
            </a:xfrm>
          </p:grpSpPr>
          <p:cxnSp>
            <p:nvCxnSpPr>
              <p:cNvPr id="70" name="Straight Connector 69"/>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2560342" y="2240293"/>
                <a:ext cx="365760" cy="454722"/>
                <a:chOff x="2560342" y="2240293"/>
                <a:chExt cx="365760" cy="454722"/>
              </a:xfrm>
            </p:grpSpPr>
            <p:sp>
              <p:nvSpPr>
                <p:cNvPr id="73" name="Trapezoid 72"/>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74" name="Oval 73"/>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75" name="Oval 74"/>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76" name="Rectangle 75"/>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61" name="Group 60"/>
            <p:cNvGrpSpPr/>
            <p:nvPr/>
          </p:nvGrpSpPr>
          <p:grpSpPr>
            <a:xfrm>
              <a:off x="1554637" y="4029036"/>
              <a:ext cx="548640" cy="205740"/>
              <a:chOff x="914435" y="2057413"/>
              <a:chExt cx="548640" cy="205740"/>
            </a:xfrm>
          </p:grpSpPr>
          <p:cxnSp>
            <p:nvCxnSpPr>
              <p:cNvPr id="64" name="Straight Connector 63"/>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69" name="Straight Connector 68"/>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flipV="1">
              <a:off x="1737521" y="4772207"/>
              <a:ext cx="0" cy="71425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97" name="Straight Connector 96"/>
          <p:cNvCxnSpPr/>
          <p:nvPr/>
        </p:nvCxnSpPr>
        <p:spPr>
          <a:xfrm flipH="1">
            <a:off x="1447835" y="457232"/>
            <a:ext cx="6324526"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2667022" y="762028"/>
            <a:ext cx="3886152"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3276614" y="1066825"/>
            <a:ext cx="2666967"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3886209" y="1371622"/>
            <a:ext cx="1447783"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2514623" y="762028"/>
            <a:ext cx="266697" cy="1752582"/>
            <a:chOff x="1463204" y="2011777"/>
            <a:chExt cx="640073" cy="4206196"/>
          </a:xfrm>
        </p:grpSpPr>
        <p:cxnSp>
          <p:nvCxnSpPr>
            <p:cNvPr id="106" name="Straight Connector 105"/>
            <p:cNvCxnSpPr/>
            <p:nvPr/>
          </p:nvCxnSpPr>
          <p:spPr>
            <a:xfrm flipV="1">
              <a:off x="1828960" y="2011777"/>
              <a:ext cx="0" cy="199440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08" name="Group 107"/>
            <p:cNvGrpSpPr/>
            <p:nvPr/>
          </p:nvGrpSpPr>
          <p:grpSpPr>
            <a:xfrm>
              <a:off x="1463204" y="4308957"/>
              <a:ext cx="548634" cy="731512"/>
              <a:chOff x="2468903" y="2057415"/>
              <a:chExt cx="548634" cy="731512"/>
            </a:xfrm>
          </p:grpSpPr>
          <p:cxnSp>
            <p:nvCxnSpPr>
              <p:cNvPr id="118" name="Straight Connector 117"/>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2560342" y="2240293"/>
                <a:ext cx="365760" cy="454722"/>
                <a:chOff x="2560342" y="2240293"/>
                <a:chExt cx="365760" cy="454722"/>
              </a:xfrm>
            </p:grpSpPr>
            <p:sp>
              <p:nvSpPr>
                <p:cNvPr id="121" name="Trapezoid 120"/>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22" name="Oval 121"/>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23" name="Oval 122"/>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24" name="Rectangle 123"/>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109" name="Group 108"/>
            <p:cNvGrpSpPr/>
            <p:nvPr/>
          </p:nvGrpSpPr>
          <p:grpSpPr>
            <a:xfrm>
              <a:off x="1554637" y="4029036"/>
              <a:ext cx="548640" cy="205740"/>
              <a:chOff x="914435" y="2057413"/>
              <a:chExt cx="548640" cy="205740"/>
            </a:xfrm>
          </p:grpSpPr>
          <p:cxnSp>
            <p:nvCxnSpPr>
              <p:cNvPr id="112" name="Straight Connector 111"/>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6" name="Oval 115"/>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117" name="Straight Connector 116"/>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110" name="Straight Connector 109"/>
            <p:cNvCxnSpPr/>
            <p:nvPr/>
          </p:nvCxnSpPr>
          <p:spPr>
            <a:xfrm flipV="1">
              <a:off x="1737521" y="4772208"/>
              <a:ext cx="0" cy="1445765"/>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p:nvGrpSpPr>
        <p:grpSpPr>
          <a:xfrm>
            <a:off x="3124217" y="1066824"/>
            <a:ext cx="266697" cy="1752582"/>
            <a:chOff x="1463204" y="2743289"/>
            <a:chExt cx="640073" cy="4206196"/>
          </a:xfrm>
        </p:grpSpPr>
        <p:cxnSp>
          <p:nvCxnSpPr>
            <p:cNvPr id="126" name="Straight Connector 125"/>
            <p:cNvCxnSpPr/>
            <p:nvPr/>
          </p:nvCxnSpPr>
          <p:spPr>
            <a:xfrm flipV="1">
              <a:off x="1828960" y="2743289"/>
              <a:ext cx="0" cy="126289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28" name="Group 127"/>
            <p:cNvGrpSpPr/>
            <p:nvPr/>
          </p:nvGrpSpPr>
          <p:grpSpPr>
            <a:xfrm>
              <a:off x="1463204" y="4308957"/>
              <a:ext cx="548634" cy="731512"/>
              <a:chOff x="2468903" y="2057415"/>
              <a:chExt cx="548634" cy="731512"/>
            </a:xfrm>
          </p:grpSpPr>
          <p:cxnSp>
            <p:nvCxnSpPr>
              <p:cNvPr id="138" name="Straight Connector 137"/>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2560342" y="2240293"/>
                <a:ext cx="365760" cy="454722"/>
                <a:chOff x="2560342" y="2240293"/>
                <a:chExt cx="365760" cy="454722"/>
              </a:xfrm>
            </p:grpSpPr>
            <p:sp>
              <p:nvSpPr>
                <p:cNvPr id="141" name="Trapezoid 140"/>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42" name="Oval 141"/>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43" name="Oval 142"/>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44" name="Rectangle 143"/>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129" name="Group 128"/>
            <p:cNvGrpSpPr/>
            <p:nvPr/>
          </p:nvGrpSpPr>
          <p:grpSpPr>
            <a:xfrm>
              <a:off x="1554637" y="4029036"/>
              <a:ext cx="548640" cy="205740"/>
              <a:chOff x="914435" y="2057413"/>
              <a:chExt cx="548640" cy="205740"/>
            </a:xfrm>
          </p:grpSpPr>
          <p:cxnSp>
            <p:nvCxnSpPr>
              <p:cNvPr id="132" name="Straight Connector 131"/>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6" name="Oval 135"/>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137" name="Straight Connector 136"/>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130" name="Straight Connector 129"/>
            <p:cNvCxnSpPr/>
            <p:nvPr/>
          </p:nvCxnSpPr>
          <p:spPr>
            <a:xfrm flipV="1">
              <a:off x="1737521" y="4772208"/>
              <a:ext cx="0" cy="2177277"/>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45" name="Group 144"/>
          <p:cNvGrpSpPr/>
          <p:nvPr/>
        </p:nvGrpSpPr>
        <p:grpSpPr>
          <a:xfrm>
            <a:off x="3733810" y="1371623"/>
            <a:ext cx="266697" cy="1866880"/>
            <a:chOff x="1463204" y="3474803"/>
            <a:chExt cx="640073" cy="4480511"/>
          </a:xfrm>
        </p:grpSpPr>
        <p:cxnSp>
          <p:nvCxnSpPr>
            <p:cNvPr id="146" name="Straight Connector 145"/>
            <p:cNvCxnSpPr/>
            <p:nvPr/>
          </p:nvCxnSpPr>
          <p:spPr>
            <a:xfrm flipV="1">
              <a:off x="1828960" y="3474803"/>
              <a:ext cx="0" cy="531377"/>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48" name="Group 147"/>
            <p:cNvGrpSpPr/>
            <p:nvPr/>
          </p:nvGrpSpPr>
          <p:grpSpPr>
            <a:xfrm>
              <a:off x="1463204" y="4308957"/>
              <a:ext cx="548634" cy="731512"/>
              <a:chOff x="2468903" y="2057415"/>
              <a:chExt cx="548634" cy="731512"/>
            </a:xfrm>
          </p:grpSpPr>
          <p:cxnSp>
            <p:nvCxnSpPr>
              <p:cNvPr id="158" name="Straight Connector 157"/>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0" name="Group 159"/>
              <p:cNvGrpSpPr/>
              <p:nvPr/>
            </p:nvGrpSpPr>
            <p:grpSpPr>
              <a:xfrm>
                <a:off x="2560342" y="2240293"/>
                <a:ext cx="365760" cy="454722"/>
                <a:chOff x="2560342" y="2240293"/>
                <a:chExt cx="365760" cy="454722"/>
              </a:xfrm>
            </p:grpSpPr>
            <p:sp>
              <p:nvSpPr>
                <p:cNvPr id="161" name="Trapezoid 160"/>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62" name="Oval 161"/>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63" name="Oval 162"/>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64" name="Rectangle 163"/>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149" name="Group 148"/>
            <p:cNvGrpSpPr/>
            <p:nvPr/>
          </p:nvGrpSpPr>
          <p:grpSpPr>
            <a:xfrm>
              <a:off x="1554637" y="4029036"/>
              <a:ext cx="548640" cy="205740"/>
              <a:chOff x="914435" y="2057413"/>
              <a:chExt cx="548640" cy="205740"/>
            </a:xfrm>
          </p:grpSpPr>
          <p:cxnSp>
            <p:nvCxnSpPr>
              <p:cNvPr id="152" name="Straight Connector 151"/>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56" name="Oval 155"/>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157" name="Straight Connector 156"/>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150" name="Straight Connector 149"/>
            <p:cNvCxnSpPr/>
            <p:nvPr/>
          </p:nvCxnSpPr>
          <p:spPr>
            <a:xfrm flipV="1">
              <a:off x="1737521" y="4772211"/>
              <a:ext cx="0" cy="318310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175" name="Straight Connector 174"/>
          <p:cNvCxnSpPr/>
          <p:nvPr/>
        </p:nvCxnSpPr>
        <p:spPr>
          <a:xfrm flipV="1">
            <a:off x="5333992" y="1371624"/>
            <a:ext cx="0" cy="232407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1256" name="Rectangle 1255"/>
          <p:cNvSpPr/>
          <p:nvPr/>
        </p:nvSpPr>
        <p:spPr>
          <a:xfrm>
            <a:off x="5143494" y="1524020"/>
            <a:ext cx="381000" cy="7620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Physical Sciences Building Loads</a:t>
            </a:r>
          </a:p>
        </p:txBody>
      </p:sp>
      <p:cxnSp>
        <p:nvCxnSpPr>
          <p:cNvPr id="177" name="Straight Connector 176"/>
          <p:cNvCxnSpPr/>
          <p:nvPr/>
        </p:nvCxnSpPr>
        <p:spPr>
          <a:xfrm flipV="1">
            <a:off x="5943581" y="1066825"/>
            <a:ext cx="0" cy="234314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178" name="Rectangle 177"/>
          <p:cNvSpPr/>
          <p:nvPr/>
        </p:nvSpPr>
        <p:spPr>
          <a:xfrm>
            <a:off x="5753083" y="1524020"/>
            <a:ext cx="381000" cy="7620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Science Library Building Loads</a:t>
            </a:r>
          </a:p>
        </p:txBody>
      </p:sp>
      <p:cxnSp>
        <p:nvCxnSpPr>
          <p:cNvPr id="181" name="Straight Connector 180"/>
          <p:cNvCxnSpPr/>
          <p:nvPr/>
        </p:nvCxnSpPr>
        <p:spPr>
          <a:xfrm flipV="1">
            <a:off x="6553174" y="762028"/>
            <a:ext cx="0" cy="2343114"/>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182" name="Rectangle 181"/>
          <p:cNvSpPr/>
          <p:nvPr/>
        </p:nvSpPr>
        <p:spPr>
          <a:xfrm>
            <a:off x="6362676" y="1524020"/>
            <a:ext cx="381000" cy="7620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Natural Science Building Loads</a:t>
            </a:r>
          </a:p>
        </p:txBody>
      </p:sp>
      <p:cxnSp>
        <p:nvCxnSpPr>
          <p:cNvPr id="185" name="Straight Connector 184"/>
          <p:cNvCxnSpPr/>
          <p:nvPr/>
        </p:nvCxnSpPr>
        <p:spPr>
          <a:xfrm flipV="1">
            <a:off x="7162768" y="457232"/>
            <a:ext cx="0" cy="2362168"/>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186" name="Rectangle 185"/>
          <p:cNvSpPr/>
          <p:nvPr/>
        </p:nvSpPr>
        <p:spPr>
          <a:xfrm>
            <a:off x="6972270" y="1524020"/>
            <a:ext cx="381000" cy="7620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err="1"/>
              <a:t>Thimann</a:t>
            </a:r>
            <a:r>
              <a:rPr lang="en-US" sz="833" dirty="0"/>
              <a:t> Building Loads</a:t>
            </a:r>
          </a:p>
        </p:txBody>
      </p:sp>
      <p:cxnSp>
        <p:nvCxnSpPr>
          <p:cNvPr id="187" name="Straight Connector 186"/>
          <p:cNvCxnSpPr/>
          <p:nvPr/>
        </p:nvCxnSpPr>
        <p:spPr>
          <a:xfrm flipV="1">
            <a:off x="7772361" y="457232"/>
            <a:ext cx="0" cy="5143444"/>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188" name="Rectangle 187"/>
          <p:cNvSpPr/>
          <p:nvPr/>
        </p:nvSpPr>
        <p:spPr>
          <a:xfrm>
            <a:off x="7581863" y="1524020"/>
            <a:ext cx="381000" cy="7620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err="1"/>
              <a:t>Sinsheimer</a:t>
            </a:r>
            <a:r>
              <a:rPr lang="en-US" sz="833" dirty="0"/>
              <a:t> Labs Building Loads</a:t>
            </a:r>
          </a:p>
        </p:txBody>
      </p:sp>
      <p:cxnSp>
        <p:nvCxnSpPr>
          <p:cNvPr id="193" name="Straight Connector 192"/>
          <p:cNvCxnSpPr/>
          <p:nvPr/>
        </p:nvCxnSpPr>
        <p:spPr>
          <a:xfrm flipH="1">
            <a:off x="7162772" y="2819400"/>
            <a:ext cx="609589"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a:off x="6553174" y="3105169"/>
            <a:ext cx="1219187"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H="1">
            <a:off x="5943581" y="3409966"/>
            <a:ext cx="1828784"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H="1">
            <a:off x="5333992" y="3695697"/>
            <a:ext cx="2438376"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71" name="Group 170"/>
          <p:cNvGrpSpPr/>
          <p:nvPr/>
        </p:nvGrpSpPr>
        <p:grpSpPr>
          <a:xfrm>
            <a:off x="2324118" y="3733797"/>
            <a:ext cx="381000" cy="1714481"/>
            <a:chOff x="4937870" y="8961142"/>
            <a:chExt cx="914400" cy="4114755"/>
          </a:xfrm>
        </p:grpSpPr>
        <p:grpSp>
          <p:nvGrpSpPr>
            <p:cNvPr id="214" name="Group 213"/>
            <p:cNvGrpSpPr/>
            <p:nvPr/>
          </p:nvGrpSpPr>
          <p:grpSpPr>
            <a:xfrm>
              <a:off x="5029325" y="8961142"/>
              <a:ext cx="640073" cy="4114755"/>
              <a:chOff x="1463204" y="1188828"/>
              <a:chExt cx="640073" cy="4114755"/>
            </a:xfrm>
          </p:grpSpPr>
          <p:cxnSp>
            <p:nvCxnSpPr>
              <p:cNvPr id="215" name="Straight Connector 214"/>
              <p:cNvCxnSpPr/>
              <p:nvPr/>
            </p:nvCxnSpPr>
            <p:spPr>
              <a:xfrm flipV="1">
                <a:off x="1828960" y="1188828"/>
                <a:ext cx="0" cy="281735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17" name="Group 216"/>
              <p:cNvGrpSpPr/>
              <p:nvPr/>
            </p:nvGrpSpPr>
            <p:grpSpPr>
              <a:xfrm>
                <a:off x="1463204" y="4308957"/>
                <a:ext cx="548634" cy="731512"/>
                <a:chOff x="2468903" y="2057415"/>
                <a:chExt cx="548634" cy="731512"/>
              </a:xfrm>
            </p:grpSpPr>
            <p:cxnSp>
              <p:nvCxnSpPr>
                <p:cNvPr id="226" name="Straight Connector 225"/>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8" name="Group 227"/>
                <p:cNvGrpSpPr/>
                <p:nvPr/>
              </p:nvGrpSpPr>
              <p:grpSpPr>
                <a:xfrm>
                  <a:off x="2560342" y="2240293"/>
                  <a:ext cx="365760" cy="454722"/>
                  <a:chOff x="2560342" y="2240293"/>
                  <a:chExt cx="365760" cy="454722"/>
                </a:xfrm>
              </p:grpSpPr>
              <p:sp>
                <p:nvSpPr>
                  <p:cNvPr id="229" name="Trapezoid 228"/>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30" name="Oval 229"/>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31" name="Oval 230"/>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32" name="Rectangle 231"/>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grpSp>
          <p:grpSp>
            <p:nvGrpSpPr>
              <p:cNvPr id="218" name="Group 217"/>
              <p:cNvGrpSpPr/>
              <p:nvPr/>
            </p:nvGrpSpPr>
            <p:grpSpPr>
              <a:xfrm>
                <a:off x="1554637" y="4029036"/>
                <a:ext cx="548640" cy="205740"/>
                <a:chOff x="914435" y="2057413"/>
                <a:chExt cx="548640" cy="205740"/>
              </a:xfrm>
            </p:grpSpPr>
            <p:cxnSp>
              <p:nvCxnSpPr>
                <p:cNvPr id="220" name="Straight Connector 219"/>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24" name="Oval 223"/>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solidFill>
                      <a:schemeClr val="tx1"/>
                    </a:solidFill>
                  </a:endParaRPr>
                </a:p>
              </p:txBody>
            </p:sp>
            <p:cxnSp>
              <p:nvCxnSpPr>
                <p:cNvPr id="225" name="Straight Connector 224"/>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219" name="Straight Connector 218"/>
              <p:cNvCxnSpPr/>
              <p:nvPr/>
            </p:nvCxnSpPr>
            <p:spPr>
              <a:xfrm flipV="1">
                <a:off x="1737521" y="4772208"/>
                <a:ext cx="0" cy="531375"/>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33" name="Rectangle 232"/>
            <p:cNvSpPr/>
            <p:nvPr/>
          </p:nvSpPr>
          <p:spPr>
            <a:xfrm>
              <a:off x="4937870" y="9668206"/>
              <a:ext cx="914400" cy="18288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Chiller 4</a:t>
              </a:r>
            </a:p>
          </p:txBody>
        </p:sp>
        <p:grpSp>
          <p:nvGrpSpPr>
            <p:cNvPr id="234" name="Group 233"/>
            <p:cNvGrpSpPr/>
            <p:nvPr/>
          </p:nvGrpSpPr>
          <p:grpSpPr>
            <a:xfrm>
              <a:off x="5303649" y="9235456"/>
              <a:ext cx="365749" cy="274320"/>
              <a:chOff x="3657610" y="5029200"/>
              <a:chExt cx="365749" cy="274320"/>
            </a:xfrm>
          </p:grpSpPr>
          <p:grpSp>
            <p:nvGrpSpPr>
              <p:cNvPr id="235" name="Group 234"/>
              <p:cNvGrpSpPr/>
              <p:nvPr/>
            </p:nvGrpSpPr>
            <p:grpSpPr>
              <a:xfrm>
                <a:off x="3657610" y="5074901"/>
                <a:ext cx="182883" cy="182879"/>
                <a:chOff x="914435" y="4160512"/>
                <a:chExt cx="182883" cy="182879"/>
              </a:xfrm>
            </p:grpSpPr>
            <p:sp>
              <p:nvSpPr>
                <p:cNvPr id="240" name="Isosceles Triangle 239"/>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41" name="Isosceles Triangle 240"/>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cxnSp>
            <p:nvCxnSpPr>
              <p:cNvPr id="236" name="Straight Connector 235"/>
              <p:cNvCxnSpPr>
                <a:stCxn id="241" idx="0"/>
              </p:cNvCxnSpPr>
              <p:nvPr/>
            </p:nvCxnSpPr>
            <p:spPr>
              <a:xfrm>
                <a:off x="3749050" y="516634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7" name="Group 236"/>
              <p:cNvGrpSpPr>
                <a:grpSpLocks noChangeAspect="1"/>
              </p:cNvGrpSpPr>
              <p:nvPr/>
            </p:nvGrpSpPr>
            <p:grpSpPr>
              <a:xfrm>
                <a:off x="3749040" y="5029200"/>
                <a:ext cx="274319" cy="274320"/>
                <a:chOff x="3794760" y="5074900"/>
                <a:chExt cx="182880" cy="182881"/>
              </a:xfrm>
            </p:grpSpPr>
            <p:sp>
              <p:nvSpPr>
                <p:cNvPr id="238" name="Arc 237"/>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cxnSp>
              <p:nvCxnSpPr>
                <p:cNvPr id="239" name="Straight Connector 238"/>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245" name="Group 244"/>
          <p:cNvGrpSpPr/>
          <p:nvPr/>
        </p:nvGrpSpPr>
        <p:grpSpPr>
          <a:xfrm>
            <a:off x="2933714" y="3733796"/>
            <a:ext cx="381000" cy="1866880"/>
            <a:chOff x="4937870" y="8961142"/>
            <a:chExt cx="914400" cy="4480512"/>
          </a:xfrm>
        </p:grpSpPr>
        <p:grpSp>
          <p:nvGrpSpPr>
            <p:cNvPr id="246" name="Group 245"/>
            <p:cNvGrpSpPr/>
            <p:nvPr/>
          </p:nvGrpSpPr>
          <p:grpSpPr>
            <a:xfrm>
              <a:off x="5029325" y="8961142"/>
              <a:ext cx="640073" cy="4480512"/>
              <a:chOff x="1463204" y="1188828"/>
              <a:chExt cx="640073" cy="4480512"/>
            </a:xfrm>
          </p:grpSpPr>
          <p:cxnSp>
            <p:nvCxnSpPr>
              <p:cNvPr id="256" name="Straight Connector 255"/>
              <p:cNvCxnSpPr/>
              <p:nvPr/>
            </p:nvCxnSpPr>
            <p:spPr>
              <a:xfrm flipV="1">
                <a:off x="1828960" y="1188828"/>
                <a:ext cx="0" cy="281735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58" name="Group 257"/>
              <p:cNvGrpSpPr/>
              <p:nvPr/>
            </p:nvGrpSpPr>
            <p:grpSpPr>
              <a:xfrm>
                <a:off x="1463204" y="4308957"/>
                <a:ext cx="548634" cy="731512"/>
                <a:chOff x="2468903" y="2057415"/>
                <a:chExt cx="548634" cy="731512"/>
              </a:xfrm>
            </p:grpSpPr>
            <p:cxnSp>
              <p:nvCxnSpPr>
                <p:cNvPr id="267" name="Straight Connector 266"/>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9" name="Group 268"/>
                <p:cNvGrpSpPr/>
                <p:nvPr/>
              </p:nvGrpSpPr>
              <p:grpSpPr>
                <a:xfrm>
                  <a:off x="2560342" y="2240293"/>
                  <a:ext cx="365760" cy="454722"/>
                  <a:chOff x="2560342" y="2240293"/>
                  <a:chExt cx="365760" cy="454722"/>
                </a:xfrm>
              </p:grpSpPr>
              <p:sp>
                <p:nvSpPr>
                  <p:cNvPr id="270" name="Trapezoid 269"/>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71" name="Oval 270"/>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72" name="Oval 271"/>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73" name="Rectangle 272"/>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grpSp>
          <p:grpSp>
            <p:nvGrpSpPr>
              <p:cNvPr id="259" name="Group 258"/>
              <p:cNvGrpSpPr/>
              <p:nvPr/>
            </p:nvGrpSpPr>
            <p:grpSpPr>
              <a:xfrm>
                <a:off x="1554637" y="4029036"/>
                <a:ext cx="548640" cy="205740"/>
                <a:chOff x="914435" y="2057413"/>
                <a:chExt cx="548640" cy="205740"/>
              </a:xfrm>
            </p:grpSpPr>
            <p:cxnSp>
              <p:nvCxnSpPr>
                <p:cNvPr id="261" name="Straight Connector 260"/>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65" name="Oval 264"/>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solidFill>
                      <a:schemeClr val="tx1"/>
                    </a:solidFill>
                  </a:endParaRPr>
                </a:p>
              </p:txBody>
            </p:sp>
            <p:cxnSp>
              <p:nvCxnSpPr>
                <p:cNvPr id="266" name="Straight Connector 265"/>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260" name="Straight Connector 259"/>
              <p:cNvCxnSpPr/>
              <p:nvPr/>
            </p:nvCxnSpPr>
            <p:spPr>
              <a:xfrm flipV="1">
                <a:off x="1737521" y="4772209"/>
                <a:ext cx="0" cy="89713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47" name="Rectangle 246"/>
            <p:cNvSpPr/>
            <p:nvPr/>
          </p:nvSpPr>
          <p:spPr>
            <a:xfrm>
              <a:off x="4937870" y="9668206"/>
              <a:ext cx="914400" cy="18288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Chiller 6</a:t>
              </a:r>
            </a:p>
          </p:txBody>
        </p:sp>
        <p:grpSp>
          <p:nvGrpSpPr>
            <p:cNvPr id="248" name="Group 247"/>
            <p:cNvGrpSpPr/>
            <p:nvPr/>
          </p:nvGrpSpPr>
          <p:grpSpPr>
            <a:xfrm>
              <a:off x="5303649" y="9235456"/>
              <a:ext cx="365749" cy="274320"/>
              <a:chOff x="3657610" y="5029200"/>
              <a:chExt cx="365749" cy="274320"/>
            </a:xfrm>
          </p:grpSpPr>
          <p:grpSp>
            <p:nvGrpSpPr>
              <p:cNvPr id="249" name="Group 248"/>
              <p:cNvGrpSpPr/>
              <p:nvPr/>
            </p:nvGrpSpPr>
            <p:grpSpPr>
              <a:xfrm>
                <a:off x="3657610" y="5074901"/>
                <a:ext cx="182883" cy="182879"/>
                <a:chOff x="914435" y="4160512"/>
                <a:chExt cx="182883" cy="182879"/>
              </a:xfrm>
            </p:grpSpPr>
            <p:sp>
              <p:nvSpPr>
                <p:cNvPr id="254" name="Isosceles Triangle 253"/>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55" name="Isosceles Triangle 254"/>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cxnSp>
            <p:nvCxnSpPr>
              <p:cNvPr id="250" name="Straight Connector 249"/>
              <p:cNvCxnSpPr>
                <a:stCxn id="255" idx="0"/>
              </p:cNvCxnSpPr>
              <p:nvPr/>
            </p:nvCxnSpPr>
            <p:spPr>
              <a:xfrm>
                <a:off x="3749050" y="516634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1" name="Group 250"/>
              <p:cNvGrpSpPr>
                <a:grpSpLocks noChangeAspect="1"/>
              </p:cNvGrpSpPr>
              <p:nvPr/>
            </p:nvGrpSpPr>
            <p:grpSpPr>
              <a:xfrm>
                <a:off x="3749040" y="5029200"/>
                <a:ext cx="274319" cy="274320"/>
                <a:chOff x="3794760" y="5074900"/>
                <a:chExt cx="182880" cy="182881"/>
              </a:xfrm>
            </p:grpSpPr>
            <p:sp>
              <p:nvSpPr>
                <p:cNvPr id="252" name="Arc 251"/>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cxnSp>
              <p:nvCxnSpPr>
                <p:cNvPr id="253" name="Straight Connector 252"/>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274" name="Group 273"/>
          <p:cNvGrpSpPr/>
          <p:nvPr/>
        </p:nvGrpSpPr>
        <p:grpSpPr>
          <a:xfrm>
            <a:off x="1714531" y="3733797"/>
            <a:ext cx="381000" cy="1714481"/>
            <a:chOff x="4937870" y="8961142"/>
            <a:chExt cx="914400" cy="4114754"/>
          </a:xfrm>
        </p:grpSpPr>
        <p:grpSp>
          <p:nvGrpSpPr>
            <p:cNvPr id="275" name="Group 274"/>
            <p:cNvGrpSpPr/>
            <p:nvPr/>
          </p:nvGrpSpPr>
          <p:grpSpPr>
            <a:xfrm>
              <a:off x="5029325" y="8961142"/>
              <a:ext cx="640073" cy="4114754"/>
              <a:chOff x="1463204" y="1188828"/>
              <a:chExt cx="640073" cy="4114754"/>
            </a:xfrm>
          </p:grpSpPr>
          <p:cxnSp>
            <p:nvCxnSpPr>
              <p:cNvPr id="285" name="Straight Connector 284"/>
              <p:cNvCxnSpPr/>
              <p:nvPr/>
            </p:nvCxnSpPr>
            <p:spPr>
              <a:xfrm flipV="1">
                <a:off x="1828960" y="1188828"/>
                <a:ext cx="0" cy="281735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87" name="Group 286"/>
              <p:cNvGrpSpPr/>
              <p:nvPr/>
            </p:nvGrpSpPr>
            <p:grpSpPr>
              <a:xfrm>
                <a:off x="1463204" y="4308957"/>
                <a:ext cx="548634" cy="731512"/>
                <a:chOff x="2468903" y="2057415"/>
                <a:chExt cx="548634" cy="731512"/>
              </a:xfrm>
            </p:grpSpPr>
            <p:cxnSp>
              <p:nvCxnSpPr>
                <p:cNvPr id="296" name="Straight Connector 295"/>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8" name="Group 297"/>
                <p:cNvGrpSpPr/>
                <p:nvPr/>
              </p:nvGrpSpPr>
              <p:grpSpPr>
                <a:xfrm>
                  <a:off x="2560342" y="2240293"/>
                  <a:ext cx="365760" cy="454722"/>
                  <a:chOff x="2560342" y="2240293"/>
                  <a:chExt cx="365760" cy="454722"/>
                </a:xfrm>
              </p:grpSpPr>
              <p:sp>
                <p:nvSpPr>
                  <p:cNvPr id="299" name="Trapezoid 298"/>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300" name="Oval 299"/>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301" name="Oval 300"/>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302" name="Rectangle 301"/>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grpSp>
          <p:grpSp>
            <p:nvGrpSpPr>
              <p:cNvPr id="288" name="Group 287"/>
              <p:cNvGrpSpPr/>
              <p:nvPr/>
            </p:nvGrpSpPr>
            <p:grpSpPr>
              <a:xfrm>
                <a:off x="1554637" y="4029036"/>
                <a:ext cx="548640" cy="205740"/>
                <a:chOff x="914435" y="2057413"/>
                <a:chExt cx="548640" cy="205740"/>
              </a:xfrm>
            </p:grpSpPr>
            <p:cxnSp>
              <p:nvCxnSpPr>
                <p:cNvPr id="290" name="Straight Connector 289"/>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94" name="Oval 293"/>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solidFill>
                      <a:schemeClr val="tx1"/>
                    </a:solidFill>
                  </a:endParaRPr>
                </a:p>
              </p:txBody>
            </p:sp>
            <p:cxnSp>
              <p:nvCxnSpPr>
                <p:cNvPr id="295" name="Straight Connector 294"/>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289" name="Straight Connector 288"/>
              <p:cNvCxnSpPr/>
              <p:nvPr/>
            </p:nvCxnSpPr>
            <p:spPr>
              <a:xfrm flipV="1">
                <a:off x="1737521" y="4772208"/>
                <a:ext cx="0" cy="531374"/>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76" name="Rectangle 275"/>
            <p:cNvSpPr/>
            <p:nvPr/>
          </p:nvSpPr>
          <p:spPr>
            <a:xfrm>
              <a:off x="4937870" y="9668206"/>
              <a:ext cx="914400" cy="18288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Chiller 3</a:t>
              </a:r>
            </a:p>
          </p:txBody>
        </p:sp>
        <p:grpSp>
          <p:nvGrpSpPr>
            <p:cNvPr id="277" name="Group 276"/>
            <p:cNvGrpSpPr/>
            <p:nvPr/>
          </p:nvGrpSpPr>
          <p:grpSpPr>
            <a:xfrm>
              <a:off x="5303649" y="9235456"/>
              <a:ext cx="365749" cy="274320"/>
              <a:chOff x="3657610" y="5029200"/>
              <a:chExt cx="365749" cy="274320"/>
            </a:xfrm>
          </p:grpSpPr>
          <p:grpSp>
            <p:nvGrpSpPr>
              <p:cNvPr id="278" name="Group 277"/>
              <p:cNvGrpSpPr/>
              <p:nvPr/>
            </p:nvGrpSpPr>
            <p:grpSpPr>
              <a:xfrm>
                <a:off x="3657610" y="5074901"/>
                <a:ext cx="182883" cy="182879"/>
                <a:chOff x="914435" y="4160512"/>
                <a:chExt cx="182883" cy="182879"/>
              </a:xfrm>
            </p:grpSpPr>
            <p:sp>
              <p:nvSpPr>
                <p:cNvPr id="283" name="Isosceles Triangle 282"/>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84" name="Isosceles Triangle 283"/>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cxnSp>
            <p:nvCxnSpPr>
              <p:cNvPr id="279" name="Straight Connector 278"/>
              <p:cNvCxnSpPr>
                <a:stCxn id="284" idx="0"/>
              </p:cNvCxnSpPr>
              <p:nvPr/>
            </p:nvCxnSpPr>
            <p:spPr>
              <a:xfrm>
                <a:off x="3749050" y="516634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0" name="Group 279"/>
              <p:cNvGrpSpPr>
                <a:grpSpLocks noChangeAspect="1"/>
              </p:cNvGrpSpPr>
              <p:nvPr/>
            </p:nvGrpSpPr>
            <p:grpSpPr>
              <a:xfrm>
                <a:off x="3749040" y="5029200"/>
                <a:ext cx="274319" cy="274320"/>
                <a:chOff x="3794760" y="5074900"/>
                <a:chExt cx="182880" cy="182881"/>
              </a:xfrm>
            </p:grpSpPr>
            <p:sp>
              <p:nvSpPr>
                <p:cNvPr id="281" name="Arc 280"/>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cxnSp>
              <p:nvCxnSpPr>
                <p:cNvPr id="282" name="Straight Connector 281"/>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cxnSp>
        <p:nvCxnSpPr>
          <p:cNvPr id="303" name="Straight Connector 302"/>
          <p:cNvCxnSpPr/>
          <p:nvPr/>
        </p:nvCxnSpPr>
        <p:spPr>
          <a:xfrm flipH="1">
            <a:off x="1866927" y="5448278"/>
            <a:ext cx="1219189"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H="1">
            <a:off x="1409735" y="5600676"/>
            <a:ext cx="6362634"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flipH="1">
            <a:off x="1407653" y="2209813"/>
            <a:ext cx="611675"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flipH="1">
            <a:off x="1419257" y="2514610"/>
            <a:ext cx="1219187"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flipH="1">
            <a:off x="1409735" y="2819399"/>
            <a:ext cx="1828777" cy="7"/>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H="1">
            <a:off x="1714529" y="3238502"/>
            <a:ext cx="2133580"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flipH="1">
            <a:off x="1409735" y="3733796"/>
            <a:ext cx="1712402"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938365" y="5905472"/>
            <a:ext cx="5267270" cy="477054"/>
          </a:xfrm>
          <a:prstGeom prst="rect">
            <a:avLst/>
          </a:prstGeom>
          <a:noFill/>
        </p:spPr>
        <p:txBody>
          <a:bodyPr wrap="square" rtlCol="0">
            <a:sp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2500" dirty="0">
                <a:solidFill>
                  <a:schemeClr val="bg1"/>
                </a:solidFill>
              </a:rPr>
              <a:t>The Original Plant Configuration</a:t>
            </a:r>
          </a:p>
        </p:txBody>
      </p:sp>
      <p:sp>
        <p:nvSpPr>
          <p:cNvPr id="242" name="TextBox 241"/>
          <p:cNvSpPr txBox="1"/>
          <p:nvPr/>
        </p:nvSpPr>
        <p:spPr>
          <a:xfrm>
            <a:off x="3657609" y="4076693"/>
            <a:ext cx="3886158" cy="1246495"/>
          </a:xfrm>
          <a:prstGeom prst="rect">
            <a:avLst/>
          </a:prstGeom>
          <a:noFill/>
        </p:spPr>
        <p:txBody>
          <a:bodyPr wrap="square" rtlCol="0">
            <a:sp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marL="238144" indent="-238144">
              <a:buFont typeface="Arial" panose="020B0604020202020204" pitchFamily="34" charset="0"/>
              <a:buChar char="•"/>
            </a:pPr>
            <a:r>
              <a:rPr lang="en-US" sz="1500" dirty="0">
                <a:solidFill>
                  <a:schemeClr val="accent2"/>
                </a:solidFill>
              </a:rPr>
              <a:t>These loads are 100% outdoor air loads trying to deliver air in the 50-60°F range</a:t>
            </a:r>
          </a:p>
          <a:p>
            <a:pPr marL="238144" indent="-238144">
              <a:buFont typeface="Arial" panose="020B0604020202020204" pitchFamily="34" charset="0"/>
              <a:buChar char="•"/>
            </a:pPr>
            <a:r>
              <a:rPr lang="en-US" sz="1500" dirty="0">
                <a:solidFill>
                  <a:schemeClr val="accent3"/>
                </a:solidFill>
              </a:rPr>
              <a:t>These loads are economizer equipped loads trying to deliver air in the upper 50’s to low 60’s°F</a:t>
            </a:r>
          </a:p>
        </p:txBody>
      </p:sp>
      <p:sp>
        <p:nvSpPr>
          <p:cNvPr id="3" name="Rectangle 2"/>
          <p:cNvSpPr/>
          <p:nvPr/>
        </p:nvSpPr>
        <p:spPr>
          <a:xfrm>
            <a:off x="6296004" y="1371622"/>
            <a:ext cx="1743058" cy="1066789"/>
          </a:xfrm>
          <a:prstGeom prst="rect">
            <a:avLst/>
          </a:prstGeom>
          <a:noFill/>
          <a:ln w="381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sp>
        <p:nvSpPr>
          <p:cNvPr id="243" name="Rectangle 242"/>
          <p:cNvSpPr/>
          <p:nvPr/>
        </p:nvSpPr>
        <p:spPr>
          <a:xfrm>
            <a:off x="5676888" y="1367984"/>
            <a:ext cx="533387" cy="1066789"/>
          </a:xfrm>
          <a:prstGeom prst="rect">
            <a:avLst/>
          </a:prstGeom>
          <a:no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244" name="Straight Connector 243"/>
          <p:cNvCxnSpPr/>
          <p:nvPr/>
        </p:nvCxnSpPr>
        <p:spPr>
          <a:xfrm>
            <a:off x="1714529" y="2819400"/>
            <a:ext cx="0" cy="41910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52181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19133"/>
            <a:ext cx="9144000" cy="5237898"/>
          </a:xfrm>
          <a:prstGeom prst="rect">
            <a:avLst/>
          </a:prstGeom>
        </p:spPr>
      </p:pic>
      <p:sp>
        <p:nvSpPr>
          <p:cNvPr id="5" name="TextBox 4"/>
          <p:cNvSpPr txBox="1"/>
          <p:nvPr/>
        </p:nvSpPr>
        <p:spPr>
          <a:xfrm>
            <a:off x="95299" y="5905472"/>
            <a:ext cx="8953402" cy="861774"/>
          </a:xfrm>
          <a:prstGeom prst="rect">
            <a:avLst/>
          </a:prstGeom>
          <a:noFill/>
        </p:spPr>
        <p:txBody>
          <a:bodyPr wrap="square" rtlCol="0">
            <a:sp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2500" dirty="0">
                <a:solidFill>
                  <a:schemeClr val="bg1"/>
                </a:solidFill>
              </a:rPr>
              <a:t>There Are A Lot of Hours When 100% Outdoor Air Systems Delivering 50-60°F Air will Need Preheat</a:t>
            </a:r>
          </a:p>
        </p:txBody>
      </p:sp>
      <p:sp>
        <p:nvSpPr>
          <p:cNvPr id="6" name="Rectangle 5"/>
          <p:cNvSpPr/>
          <p:nvPr/>
        </p:nvSpPr>
        <p:spPr>
          <a:xfrm>
            <a:off x="304847" y="2504687"/>
            <a:ext cx="8534307" cy="1572006"/>
          </a:xfrm>
          <a:prstGeom prst="rect">
            <a:avLst/>
          </a:prstGeom>
          <a:noFill/>
          <a:ln w="381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spTree>
    <p:extLst>
      <p:ext uri="{BB962C8B-B14F-4D97-AF65-F5344CB8AC3E}">
        <p14:creationId xmlns:p14="http://schemas.microsoft.com/office/powerpoint/2010/main" val="954368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 name="TextBox 1270"/>
          <p:cNvSpPr txBox="1"/>
          <p:nvPr/>
        </p:nvSpPr>
        <p:spPr>
          <a:xfrm>
            <a:off x="114349" y="6095921"/>
            <a:ext cx="3218568" cy="762042"/>
          </a:xfrm>
          <a:prstGeom prst="rect">
            <a:avLst/>
          </a:prstGeom>
          <a:solidFill>
            <a:schemeClr val="tx1">
              <a:alpha val="50000"/>
            </a:schemeClr>
          </a:solidFill>
        </p:spPr>
        <p:txBody>
          <a:bodyPr wrap="square" lIns="0" tIns="0" rIns="0" bIns="0" rtlCol="0" anchor="ctr" anchorCtr="0">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r>
              <a:rPr lang="en-US" sz="1333" dirty="0">
                <a:solidFill>
                  <a:schemeClr val="accent4"/>
                </a:solidFill>
              </a:rPr>
              <a:t>UC Santa Cruz</a:t>
            </a:r>
          </a:p>
          <a:p>
            <a:r>
              <a:rPr lang="en-US" sz="1000" dirty="0">
                <a:solidFill>
                  <a:schemeClr val="bg1"/>
                </a:solidFill>
                <a:latin typeface="Comic Sans MS" panose="030F0702030302020204" pitchFamily="66" charset="0"/>
              </a:rPr>
              <a:t>Pre-Wet Economizer System</a:t>
            </a:r>
          </a:p>
          <a:p>
            <a:r>
              <a:rPr lang="en-US" sz="1000" dirty="0">
                <a:solidFill>
                  <a:schemeClr val="bg1"/>
                </a:solidFill>
                <a:latin typeface="Comic Sans MS" panose="030F0702030302020204" pitchFamily="66" charset="0"/>
              </a:rPr>
              <a:t>2016-01-29</a:t>
            </a:r>
          </a:p>
          <a:p>
            <a:r>
              <a:rPr lang="en-US" sz="1000" dirty="0">
                <a:solidFill>
                  <a:schemeClr val="bg1"/>
                </a:solidFill>
                <a:latin typeface="Comic Sans MS" panose="030F0702030302020204" pitchFamily="66" charset="0"/>
              </a:rPr>
              <a:t>Drawn By : DS</a:t>
            </a:r>
          </a:p>
        </p:txBody>
      </p:sp>
      <p:grpSp>
        <p:nvGrpSpPr>
          <p:cNvPr id="35" name="Group 34"/>
          <p:cNvGrpSpPr/>
          <p:nvPr/>
        </p:nvGrpSpPr>
        <p:grpSpPr>
          <a:xfrm>
            <a:off x="1295436" y="457232"/>
            <a:ext cx="266697" cy="5143444"/>
            <a:chOff x="1463204" y="1280266"/>
            <a:chExt cx="640073" cy="12344265"/>
          </a:xfrm>
        </p:grpSpPr>
        <p:cxnSp>
          <p:nvCxnSpPr>
            <p:cNvPr id="33" name="Straight Connector 32"/>
            <p:cNvCxnSpPr/>
            <p:nvPr/>
          </p:nvCxnSpPr>
          <p:spPr>
            <a:xfrm flipV="1">
              <a:off x="1828960" y="1280266"/>
              <a:ext cx="0" cy="272591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1463204" y="4308957"/>
              <a:ext cx="548634" cy="731512"/>
              <a:chOff x="2468903" y="2057415"/>
              <a:chExt cx="548634" cy="731512"/>
            </a:xfrm>
          </p:grpSpPr>
          <p:cxnSp>
            <p:nvCxnSpPr>
              <p:cNvPr id="6" name="Straight Connector 5"/>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560342" y="2240293"/>
                <a:ext cx="365760" cy="454722"/>
                <a:chOff x="2560342" y="2240293"/>
                <a:chExt cx="365760" cy="454722"/>
              </a:xfrm>
            </p:grpSpPr>
            <p:sp>
              <p:nvSpPr>
                <p:cNvPr id="9" name="Trapezoid 8"/>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0" name="Oval 9"/>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1" name="Oval 10"/>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2" name="Rectangle 11"/>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13" name="Group 12"/>
            <p:cNvGrpSpPr/>
            <p:nvPr/>
          </p:nvGrpSpPr>
          <p:grpSpPr>
            <a:xfrm>
              <a:off x="1554637" y="4029036"/>
              <a:ext cx="548640" cy="205740"/>
              <a:chOff x="914435" y="2057413"/>
              <a:chExt cx="548640" cy="205740"/>
            </a:xfrm>
          </p:grpSpPr>
          <p:cxnSp>
            <p:nvCxnSpPr>
              <p:cNvPr id="15" name="Straight Connector 14"/>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20" name="Straight Connector 19"/>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flipV="1">
              <a:off x="1737521" y="4772208"/>
              <a:ext cx="0" cy="885232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1600233" y="457232"/>
            <a:ext cx="266697" cy="1752581"/>
            <a:chOff x="1463204" y="1280266"/>
            <a:chExt cx="640073" cy="4206194"/>
          </a:xfrm>
        </p:grpSpPr>
        <p:cxnSp>
          <p:nvCxnSpPr>
            <p:cNvPr id="38" name="Straight Connector 37"/>
            <p:cNvCxnSpPr/>
            <p:nvPr/>
          </p:nvCxnSpPr>
          <p:spPr>
            <a:xfrm flipV="1">
              <a:off x="1828960" y="1280266"/>
              <a:ext cx="0" cy="2725914"/>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1463204" y="4308957"/>
              <a:ext cx="548634" cy="731512"/>
              <a:chOff x="2468903" y="2057415"/>
              <a:chExt cx="548634" cy="731512"/>
            </a:xfrm>
          </p:grpSpPr>
          <p:cxnSp>
            <p:nvCxnSpPr>
              <p:cNvPr id="50" name="Straight Connector 49"/>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2560342" y="2240293"/>
                <a:ext cx="365760" cy="454722"/>
                <a:chOff x="2560342" y="2240293"/>
                <a:chExt cx="365760" cy="454722"/>
              </a:xfrm>
            </p:grpSpPr>
            <p:sp>
              <p:nvSpPr>
                <p:cNvPr id="53" name="Trapezoid 52"/>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54" name="Oval 53"/>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55" name="Oval 54"/>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56" name="Rectangle 55"/>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41" name="Group 40"/>
            <p:cNvGrpSpPr/>
            <p:nvPr/>
          </p:nvGrpSpPr>
          <p:grpSpPr>
            <a:xfrm>
              <a:off x="1554637" y="4029036"/>
              <a:ext cx="548640" cy="205740"/>
              <a:chOff x="914435" y="2057413"/>
              <a:chExt cx="548640" cy="205740"/>
            </a:xfrm>
          </p:grpSpPr>
          <p:cxnSp>
            <p:nvCxnSpPr>
              <p:cNvPr id="44" name="Straight Connector 43"/>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Oval 47"/>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49" name="Straight Connector 48"/>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p:nvCxnSpPr>
          <p:spPr>
            <a:xfrm flipV="1">
              <a:off x="1737521" y="4772207"/>
              <a:ext cx="0" cy="71425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1905029" y="457232"/>
            <a:ext cx="266697" cy="1752581"/>
            <a:chOff x="1463204" y="1280266"/>
            <a:chExt cx="640073" cy="4206194"/>
          </a:xfrm>
        </p:grpSpPr>
        <p:cxnSp>
          <p:nvCxnSpPr>
            <p:cNvPr id="58" name="Straight Connector 57"/>
            <p:cNvCxnSpPr/>
            <p:nvPr/>
          </p:nvCxnSpPr>
          <p:spPr>
            <a:xfrm flipV="1">
              <a:off x="1828960" y="1280266"/>
              <a:ext cx="0" cy="272591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1463204" y="4308957"/>
              <a:ext cx="548634" cy="731512"/>
              <a:chOff x="2468903" y="2057415"/>
              <a:chExt cx="548634" cy="731512"/>
            </a:xfrm>
          </p:grpSpPr>
          <p:cxnSp>
            <p:nvCxnSpPr>
              <p:cNvPr id="70" name="Straight Connector 69"/>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2560342" y="2240293"/>
                <a:ext cx="365760" cy="454722"/>
                <a:chOff x="2560342" y="2240293"/>
                <a:chExt cx="365760" cy="454722"/>
              </a:xfrm>
            </p:grpSpPr>
            <p:sp>
              <p:nvSpPr>
                <p:cNvPr id="73" name="Trapezoid 72"/>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74" name="Oval 73"/>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75" name="Oval 74"/>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76" name="Rectangle 75"/>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61" name="Group 60"/>
            <p:cNvGrpSpPr/>
            <p:nvPr/>
          </p:nvGrpSpPr>
          <p:grpSpPr>
            <a:xfrm>
              <a:off x="1554637" y="4029036"/>
              <a:ext cx="548640" cy="205740"/>
              <a:chOff x="914435" y="2057413"/>
              <a:chExt cx="548640" cy="205740"/>
            </a:xfrm>
          </p:grpSpPr>
          <p:cxnSp>
            <p:nvCxnSpPr>
              <p:cNvPr id="64" name="Straight Connector 63"/>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69" name="Straight Connector 68"/>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flipV="1">
              <a:off x="1737521" y="4772207"/>
              <a:ext cx="0" cy="71425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97" name="Straight Connector 96"/>
          <p:cNvCxnSpPr/>
          <p:nvPr/>
        </p:nvCxnSpPr>
        <p:spPr>
          <a:xfrm flipH="1">
            <a:off x="1447835" y="457232"/>
            <a:ext cx="6324526"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2667022" y="762028"/>
            <a:ext cx="3886152"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3276614" y="1066825"/>
            <a:ext cx="2666967"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3886209" y="1371622"/>
            <a:ext cx="1447783"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2514623" y="762028"/>
            <a:ext cx="266697" cy="1752582"/>
            <a:chOff x="1463204" y="2011777"/>
            <a:chExt cx="640073" cy="4206196"/>
          </a:xfrm>
        </p:grpSpPr>
        <p:cxnSp>
          <p:nvCxnSpPr>
            <p:cNvPr id="106" name="Straight Connector 105"/>
            <p:cNvCxnSpPr/>
            <p:nvPr/>
          </p:nvCxnSpPr>
          <p:spPr>
            <a:xfrm flipV="1">
              <a:off x="1828960" y="2011777"/>
              <a:ext cx="0" cy="199440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08" name="Group 107"/>
            <p:cNvGrpSpPr/>
            <p:nvPr/>
          </p:nvGrpSpPr>
          <p:grpSpPr>
            <a:xfrm>
              <a:off x="1463204" y="4308957"/>
              <a:ext cx="548634" cy="731512"/>
              <a:chOff x="2468903" y="2057415"/>
              <a:chExt cx="548634" cy="731512"/>
            </a:xfrm>
          </p:grpSpPr>
          <p:cxnSp>
            <p:nvCxnSpPr>
              <p:cNvPr id="118" name="Straight Connector 117"/>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2560342" y="2240293"/>
                <a:ext cx="365760" cy="454722"/>
                <a:chOff x="2560342" y="2240293"/>
                <a:chExt cx="365760" cy="454722"/>
              </a:xfrm>
            </p:grpSpPr>
            <p:sp>
              <p:nvSpPr>
                <p:cNvPr id="121" name="Trapezoid 120"/>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22" name="Oval 121"/>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23" name="Oval 122"/>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24" name="Rectangle 123"/>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109" name="Group 108"/>
            <p:cNvGrpSpPr/>
            <p:nvPr/>
          </p:nvGrpSpPr>
          <p:grpSpPr>
            <a:xfrm>
              <a:off x="1554637" y="4029036"/>
              <a:ext cx="548640" cy="205740"/>
              <a:chOff x="914435" y="2057413"/>
              <a:chExt cx="548640" cy="205740"/>
            </a:xfrm>
          </p:grpSpPr>
          <p:cxnSp>
            <p:nvCxnSpPr>
              <p:cNvPr id="112" name="Straight Connector 111"/>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6" name="Oval 115"/>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117" name="Straight Connector 116"/>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110" name="Straight Connector 109"/>
            <p:cNvCxnSpPr/>
            <p:nvPr/>
          </p:nvCxnSpPr>
          <p:spPr>
            <a:xfrm flipV="1">
              <a:off x="1737521" y="4772208"/>
              <a:ext cx="0" cy="1445765"/>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p:nvGrpSpPr>
        <p:grpSpPr>
          <a:xfrm>
            <a:off x="3124217" y="1066824"/>
            <a:ext cx="266697" cy="1752582"/>
            <a:chOff x="1463204" y="2743289"/>
            <a:chExt cx="640073" cy="4206196"/>
          </a:xfrm>
        </p:grpSpPr>
        <p:cxnSp>
          <p:nvCxnSpPr>
            <p:cNvPr id="126" name="Straight Connector 125"/>
            <p:cNvCxnSpPr/>
            <p:nvPr/>
          </p:nvCxnSpPr>
          <p:spPr>
            <a:xfrm flipV="1">
              <a:off x="1828960" y="2743289"/>
              <a:ext cx="0" cy="126289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28" name="Group 127"/>
            <p:cNvGrpSpPr/>
            <p:nvPr/>
          </p:nvGrpSpPr>
          <p:grpSpPr>
            <a:xfrm>
              <a:off x="1463204" y="4308957"/>
              <a:ext cx="548634" cy="731512"/>
              <a:chOff x="2468903" y="2057415"/>
              <a:chExt cx="548634" cy="731512"/>
            </a:xfrm>
          </p:grpSpPr>
          <p:cxnSp>
            <p:nvCxnSpPr>
              <p:cNvPr id="138" name="Straight Connector 137"/>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2560342" y="2240293"/>
                <a:ext cx="365760" cy="454722"/>
                <a:chOff x="2560342" y="2240293"/>
                <a:chExt cx="365760" cy="454722"/>
              </a:xfrm>
            </p:grpSpPr>
            <p:sp>
              <p:nvSpPr>
                <p:cNvPr id="141" name="Trapezoid 140"/>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42" name="Oval 141"/>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43" name="Oval 142"/>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44" name="Rectangle 143"/>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129" name="Group 128"/>
            <p:cNvGrpSpPr/>
            <p:nvPr/>
          </p:nvGrpSpPr>
          <p:grpSpPr>
            <a:xfrm>
              <a:off x="1554637" y="4029036"/>
              <a:ext cx="548640" cy="205740"/>
              <a:chOff x="914435" y="2057413"/>
              <a:chExt cx="548640" cy="205740"/>
            </a:xfrm>
          </p:grpSpPr>
          <p:cxnSp>
            <p:nvCxnSpPr>
              <p:cNvPr id="132" name="Straight Connector 131"/>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6" name="Oval 135"/>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137" name="Straight Connector 136"/>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130" name="Straight Connector 129"/>
            <p:cNvCxnSpPr/>
            <p:nvPr/>
          </p:nvCxnSpPr>
          <p:spPr>
            <a:xfrm flipV="1">
              <a:off x="1737521" y="4772208"/>
              <a:ext cx="0" cy="2177277"/>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45" name="Group 144"/>
          <p:cNvGrpSpPr/>
          <p:nvPr/>
        </p:nvGrpSpPr>
        <p:grpSpPr>
          <a:xfrm>
            <a:off x="3733810" y="1371623"/>
            <a:ext cx="266697" cy="1866880"/>
            <a:chOff x="1463204" y="3474803"/>
            <a:chExt cx="640073" cy="4480511"/>
          </a:xfrm>
        </p:grpSpPr>
        <p:cxnSp>
          <p:nvCxnSpPr>
            <p:cNvPr id="146" name="Straight Connector 145"/>
            <p:cNvCxnSpPr/>
            <p:nvPr/>
          </p:nvCxnSpPr>
          <p:spPr>
            <a:xfrm flipV="1">
              <a:off x="1828960" y="3474803"/>
              <a:ext cx="0" cy="531377"/>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48" name="Group 147"/>
            <p:cNvGrpSpPr/>
            <p:nvPr/>
          </p:nvGrpSpPr>
          <p:grpSpPr>
            <a:xfrm>
              <a:off x="1463204" y="4308957"/>
              <a:ext cx="548634" cy="731512"/>
              <a:chOff x="2468903" y="2057415"/>
              <a:chExt cx="548634" cy="731512"/>
            </a:xfrm>
          </p:grpSpPr>
          <p:cxnSp>
            <p:nvCxnSpPr>
              <p:cNvPr id="158" name="Straight Connector 157"/>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0" name="Group 159"/>
              <p:cNvGrpSpPr/>
              <p:nvPr/>
            </p:nvGrpSpPr>
            <p:grpSpPr>
              <a:xfrm>
                <a:off x="2560342" y="2240293"/>
                <a:ext cx="365760" cy="454722"/>
                <a:chOff x="2560342" y="2240293"/>
                <a:chExt cx="365760" cy="454722"/>
              </a:xfrm>
            </p:grpSpPr>
            <p:sp>
              <p:nvSpPr>
                <p:cNvPr id="161" name="Trapezoid 160"/>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62" name="Oval 161"/>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63" name="Oval 162"/>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64" name="Rectangle 163"/>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149" name="Group 148"/>
            <p:cNvGrpSpPr/>
            <p:nvPr/>
          </p:nvGrpSpPr>
          <p:grpSpPr>
            <a:xfrm>
              <a:off x="1554637" y="4029036"/>
              <a:ext cx="548640" cy="205740"/>
              <a:chOff x="914435" y="2057413"/>
              <a:chExt cx="548640" cy="205740"/>
            </a:xfrm>
          </p:grpSpPr>
          <p:cxnSp>
            <p:nvCxnSpPr>
              <p:cNvPr id="152" name="Straight Connector 151"/>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56" name="Oval 155"/>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157" name="Straight Connector 156"/>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150" name="Straight Connector 149"/>
            <p:cNvCxnSpPr/>
            <p:nvPr/>
          </p:nvCxnSpPr>
          <p:spPr>
            <a:xfrm flipV="1">
              <a:off x="1737521" y="4772211"/>
              <a:ext cx="0" cy="318310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175" name="Straight Connector 174"/>
          <p:cNvCxnSpPr/>
          <p:nvPr/>
        </p:nvCxnSpPr>
        <p:spPr>
          <a:xfrm flipV="1">
            <a:off x="5333992" y="1371624"/>
            <a:ext cx="0" cy="232407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1256" name="Rectangle 1255"/>
          <p:cNvSpPr/>
          <p:nvPr/>
        </p:nvSpPr>
        <p:spPr>
          <a:xfrm>
            <a:off x="5143494" y="1524020"/>
            <a:ext cx="381000" cy="7620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Physical Sciences Building Loads</a:t>
            </a:r>
          </a:p>
        </p:txBody>
      </p:sp>
      <p:cxnSp>
        <p:nvCxnSpPr>
          <p:cNvPr id="177" name="Straight Connector 176"/>
          <p:cNvCxnSpPr/>
          <p:nvPr/>
        </p:nvCxnSpPr>
        <p:spPr>
          <a:xfrm flipV="1">
            <a:off x="5943581" y="1066825"/>
            <a:ext cx="0" cy="234314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178" name="Rectangle 177"/>
          <p:cNvSpPr/>
          <p:nvPr/>
        </p:nvSpPr>
        <p:spPr>
          <a:xfrm>
            <a:off x="5753083" y="1524020"/>
            <a:ext cx="381000" cy="7620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Science Library Building Loads</a:t>
            </a:r>
          </a:p>
        </p:txBody>
      </p:sp>
      <p:cxnSp>
        <p:nvCxnSpPr>
          <p:cNvPr id="181" name="Straight Connector 180"/>
          <p:cNvCxnSpPr/>
          <p:nvPr/>
        </p:nvCxnSpPr>
        <p:spPr>
          <a:xfrm flipV="1">
            <a:off x="6553174" y="762028"/>
            <a:ext cx="0" cy="2343114"/>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7162768" y="457232"/>
            <a:ext cx="0" cy="2362168"/>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7772361" y="457232"/>
            <a:ext cx="0" cy="5143444"/>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H="1">
            <a:off x="7162772" y="2819400"/>
            <a:ext cx="609589"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a:off x="6553174" y="3105169"/>
            <a:ext cx="1219187"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H="1">
            <a:off x="5943581" y="3409966"/>
            <a:ext cx="1828784"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H="1">
            <a:off x="5333992" y="3695697"/>
            <a:ext cx="2438376"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71" name="Group 170"/>
          <p:cNvGrpSpPr/>
          <p:nvPr/>
        </p:nvGrpSpPr>
        <p:grpSpPr>
          <a:xfrm>
            <a:off x="2324118" y="3733797"/>
            <a:ext cx="381000" cy="1714481"/>
            <a:chOff x="4937870" y="8961142"/>
            <a:chExt cx="914400" cy="4114755"/>
          </a:xfrm>
        </p:grpSpPr>
        <p:grpSp>
          <p:nvGrpSpPr>
            <p:cNvPr id="214" name="Group 213"/>
            <p:cNvGrpSpPr/>
            <p:nvPr/>
          </p:nvGrpSpPr>
          <p:grpSpPr>
            <a:xfrm>
              <a:off x="5029325" y="8961142"/>
              <a:ext cx="640073" cy="4114755"/>
              <a:chOff x="1463204" y="1188828"/>
              <a:chExt cx="640073" cy="4114755"/>
            </a:xfrm>
          </p:grpSpPr>
          <p:cxnSp>
            <p:nvCxnSpPr>
              <p:cNvPr id="215" name="Straight Connector 214"/>
              <p:cNvCxnSpPr/>
              <p:nvPr/>
            </p:nvCxnSpPr>
            <p:spPr>
              <a:xfrm flipV="1">
                <a:off x="1828960" y="1188828"/>
                <a:ext cx="0" cy="281735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17" name="Group 216"/>
              <p:cNvGrpSpPr/>
              <p:nvPr/>
            </p:nvGrpSpPr>
            <p:grpSpPr>
              <a:xfrm>
                <a:off x="1463204" y="4308957"/>
                <a:ext cx="548634" cy="731512"/>
                <a:chOff x="2468903" y="2057415"/>
                <a:chExt cx="548634" cy="731512"/>
              </a:xfrm>
            </p:grpSpPr>
            <p:cxnSp>
              <p:nvCxnSpPr>
                <p:cNvPr id="226" name="Straight Connector 225"/>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8" name="Group 227"/>
                <p:cNvGrpSpPr/>
                <p:nvPr/>
              </p:nvGrpSpPr>
              <p:grpSpPr>
                <a:xfrm>
                  <a:off x="2560342" y="2240293"/>
                  <a:ext cx="365760" cy="454722"/>
                  <a:chOff x="2560342" y="2240293"/>
                  <a:chExt cx="365760" cy="454722"/>
                </a:xfrm>
              </p:grpSpPr>
              <p:sp>
                <p:nvSpPr>
                  <p:cNvPr id="229" name="Trapezoid 228"/>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30" name="Oval 229"/>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31" name="Oval 230"/>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32" name="Rectangle 231"/>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grpSp>
          <p:grpSp>
            <p:nvGrpSpPr>
              <p:cNvPr id="218" name="Group 217"/>
              <p:cNvGrpSpPr/>
              <p:nvPr/>
            </p:nvGrpSpPr>
            <p:grpSpPr>
              <a:xfrm>
                <a:off x="1554637" y="4029036"/>
                <a:ext cx="548640" cy="205740"/>
                <a:chOff x="914435" y="2057413"/>
                <a:chExt cx="548640" cy="205740"/>
              </a:xfrm>
            </p:grpSpPr>
            <p:cxnSp>
              <p:nvCxnSpPr>
                <p:cNvPr id="220" name="Straight Connector 219"/>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24" name="Oval 223"/>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solidFill>
                      <a:schemeClr val="tx1"/>
                    </a:solidFill>
                  </a:endParaRPr>
                </a:p>
              </p:txBody>
            </p:sp>
            <p:cxnSp>
              <p:nvCxnSpPr>
                <p:cNvPr id="225" name="Straight Connector 224"/>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219" name="Straight Connector 218"/>
              <p:cNvCxnSpPr/>
              <p:nvPr/>
            </p:nvCxnSpPr>
            <p:spPr>
              <a:xfrm flipV="1">
                <a:off x="1737521" y="4772208"/>
                <a:ext cx="0" cy="531375"/>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33" name="Rectangle 232"/>
            <p:cNvSpPr/>
            <p:nvPr/>
          </p:nvSpPr>
          <p:spPr>
            <a:xfrm>
              <a:off x="4937870" y="9668206"/>
              <a:ext cx="914400" cy="18288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Chiller 4</a:t>
              </a:r>
            </a:p>
          </p:txBody>
        </p:sp>
        <p:grpSp>
          <p:nvGrpSpPr>
            <p:cNvPr id="234" name="Group 233"/>
            <p:cNvGrpSpPr/>
            <p:nvPr/>
          </p:nvGrpSpPr>
          <p:grpSpPr>
            <a:xfrm>
              <a:off x="5303649" y="9235456"/>
              <a:ext cx="365749" cy="274320"/>
              <a:chOff x="3657610" y="5029200"/>
              <a:chExt cx="365749" cy="274320"/>
            </a:xfrm>
          </p:grpSpPr>
          <p:grpSp>
            <p:nvGrpSpPr>
              <p:cNvPr id="235" name="Group 234"/>
              <p:cNvGrpSpPr/>
              <p:nvPr/>
            </p:nvGrpSpPr>
            <p:grpSpPr>
              <a:xfrm>
                <a:off x="3657610" y="5074901"/>
                <a:ext cx="182883" cy="182879"/>
                <a:chOff x="914435" y="4160512"/>
                <a:chExt cx="182883" cy="182879"/>
              </a:xfrm>
            </p:grpSpPr>
            <p:sp>
              <p:nvSpPr>
                <p:cNvPr id="240" name="Isosceles Triangle 239"/>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41" name="Isosceles Triangle 240"/>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cxnSp>
            <p:nvCxnSpPr>
              <p:cNvPr id="236" name="Straight Connector 235"/>
              <p:cNvCxnSpPr>
                <a:stCxn id="241" idx="0"/>
              </p:cNvCxnSpPr>
              <p:nvPr/>
            </p:nvCxnSpPr>
            <p:spPr>
              <a:xfrm>
                <a:off x="3749050" y="516634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7" name="Group 236"/>
              <p:cNvGrpSpPr>
                <a:grpSpLocks noChangeAspect="1"/>
              </p:cNvGrpSpPr>
              <p:nvPr/>
            </p:nvGrpSpPr>
            <p:grpSpPr>
              <a:xfrm>
                <a:off x="3749040" y="5029200"/>
                <a:ext cx="274319" cy="274320"/>
                <a:chOff x="3794760" y="5074900"/>
                <a:chExt cx="182880" cy="182881"/>
              </a:xfrm>
            </p:grpSpPr>
            <p:sp>
              <p:nvSpPr>
                <p:cNvPr id="238" name="Arc 237"/>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cxnSp>
              <p:nvCxnSpPr>
                <p:cNvPr id="239" name="Straight Connector 238"/>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245" name="Group 244"/>
          <p:cNvGrpSpPr/>
          <p:nvPr/>
        </p:nvGrpSpPr>
        <p:grpSpPr>
          <a:xfrm>
            <a:off x="2933714" y="3733796"/>
            <a:ext cx="381000" cy="1866880"/>
            <a:chOff x="4937870" y="8961142"/>
            <a:chExt cx="914400" cy="4480512"/>
          </a:xfrm>
        </p:grpSpPr>
        <p:grpSp>
          <p:nvGrpSpPr>
            <p:cNvPr id="246" name="Group 245"/>
            <p:cNvGrpSpPr/>
            <p:nvPr/>
          </p:nvGrpSpPr>
          <p:grpSpPr>
            <a:xfrm>
              <a:off x="5029325" y="8961142"/>
              <a:ext cx="640073" cy="4480512"/>
              <a:chOff x="1463204" y="1188828"/>
              <a:chExt cx="640073" cy="4480512"/>
            </a:xfrm>
          </p:grpSpPr>
          <p:cxnSp>
            <p:nvCxnSpPr>
              <p:cNvPr id="256" name="Straight Connector 255"/>
              <p:cNvCxnSpPr/>
              <p:nvPr/>
            </p:nvCxnSpPr>
            <p:spPr>
              <a:xfrm flipV="1">
                <a:off x="1828960" y="1188828"/>
                <a:ext cx="0" cy="281735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58" name="Group 257"/>
              <p:cNvGrpSpPr/>
              <p:nvPr/>
            </p:nvGrpSpPr>
            <p:grpSpPr>
              <a:xfrm>
                <a:off x="1463204" y="4308957"/>
                <a:ext cx="548634" cy="731512"/>
                <a:chOff x="2468903" y="2057415"/>
                <a:chExt cx="548634" cy="731512"/>
              </a:xfrm>
            </p:grpSpPr>
            <p:cxnSp>
              <p:nvCxnSpPr>
                <p:cNvPr id="267" name="Straight Connector 266"/>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9" name="Group 268"/>
                <p:cNvGrpSpPr/>
                <p:nvPr/>
              </p:nvGrpSpPr>
              <p:grpSpPr>
                <a:xfrm>
                  <a:off x="2560342" y="2240293"/>
                  <a:ext cx="365760" cy="454722"/>
                  <a:chOff x="2560342" y="2240293"/>
                  <a:chExt cx="365760" cy="454722"/>
                </a:xfrm>
              </p:grpSpPr>
              <p:sp>
                <p:nvSpPr>
                  <p:cNvPr id="270" name="Trapezoid 269"/>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71" name="Oval 270"/>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72" name="Oval 271"/>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73" name="Rectangle 272"/>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grpSp>
          <p:grpSp>
            <p:nvGrpSpPr>
              <p:cNvPr id="259" name="Group 258"/>
              <p:cNvGrpSpPr/>
              <p:nvPr/>
            </p:nvGrpSpPr>
            <p:grpSpPr>
              <a:xfrm>
                <a:off x="1554637" y="4029036"/>
                <a:ext cx="548640" cy="205740"/>
                <a:chOff x="914435" y="2057413"/>
                <a:chExt cx="548640" cy="205740"/>
              </a:xfrm>
            </p:grpSpPr>
            <p:cxnSp>
              <p:nvCxnSpPr>
                <p:cNvPr id="261" name="Straight Connector 260"/>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65" name="Oval 264"/>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solidFill>
                      <a:schemeClr val="tx1"/>
                    </a:solidFill>
                  </a:endParaRPr>
                </a:p>
              </p:txBody>
            </p:sp>
            <p:cxnSp>
              <p:nvCxnSpPr>
                <p:cNvPr id="266" name="Straight Connector 265"/>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260" name="Straight Connector 259"/>
              <p:cNvCxnSpPr/>
              <p:nvPr/>
            </p:nvCxnSpPr>
            <p:spPr>
              <a:xfrm flipV="1">
                <a:off x="1737521" y="4772209"/>
                <a:ext cx="0" cy="89713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47" name="Rectangle 246"/>
            <p:cNvSpPr/>
            <p:nvPr/>
          </p:nvSpPr>
          <p:spPr>
            <a:xfrm>
              <a:off x="4937870" y="9668206"/>
              <a:ext cx="914400" cy="18288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Chiller 6</a:t>
              </a:r>
            </a:p>
          </p:txBody>
        </p:sp>
        <p:grpSp>
          <p:nvGrpSpPr>
            <p:cNvPr id="248" name="Group 247"/>
            <p:cNvGrpSpPr/>
            <p:nvPr/>
          </p:nvGrpSpPr>
          <p:grpSpPr>
            <a:xfrm>
              <a:off x="5303649" y="9235456"/>
              <a:ext cx="365749" cy="274320"/>
              <a:chOff x="3657610" y="5029200"/>
              <a:chExt cx="365749" cy="274320"/>
            </a:xfrm>
          </p:grpSpPr>
          <p:grpSp>
            <p:nvGrpSpPr>
              <p:cNvPr id="249" name="Group 248"/>
              <p:cNvGrpSpPr/>
              <p:nvPr/>
            </p:nvGrpSpPr>
            <p:grpSpPr>
              <a:xfrm>
                <a:off x="3657610" y="5074901"/>
                <a:ext cx="182883" cy="182879"/>
                <a:chOff x="914435" y="4160512"/>
                <a:chExt cx="182883" cy="182879"/>
              </a:xfrm>
            </p:grpSpPr>
            <p:sp>
              <p:nvSpPr>
                <p:cNvPr id="254" name="Isosceles Triangle 253"/>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55" name="Isosceles Triangle 254"/>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cxnSp>
            <p:nvCxnSpPr>
              <p:cNvPr id="250" name="Straight Connector 249"/>
              <p:cNvCxnSpPr>
                <a:stCxn id="255" idx="0"/>
              </p:cNvCxnSpPr>
              <p:nvPr/>
            </p:nvCxnSpPr>
            <p:spPr>
              <a:xfrm>
                <a:off x="3749050" y="516634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1" name="Group 250"/>
              <p:cNvGrpSpPr>
                <a:grpSpLocks noChangeAspect="1"/>
              </p:cNvGrpSpPr>
              <p:nvPr/>
            </p:nvGrpSpPr>
            <p:grpSpPr>
              <a:xfrm>
                <a:off x="3749040" y="5029200"/>
                <a:ext cx="274319" cy="274320"/>
                <a:chOff x="3794760" y="5074900"/>
                <a:chExt cx="182880" cy="182881"/>
              </a:xfrm>
            </p:grpSpPr>
            <p:sp>
              <p:nvSpPr>
                <p:cNvPr id="252" name="Arc 251"/>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cxnSp>
              <p:nvCxnSpPr>
                <p:cNvPr id="253" name="Straight Connector 252"/>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274" name="Group 273"/>
          <p:cNvGrpSpPr/>
          <p:nvPr/>
        </p:nvGrpSpPr>
        <p:grpSpPr>
          <a:xfrm>
            <a:off x="1714531" y="3733797"/>
            <a:ext cx="381000" cy="1714481"/>
            <a:chOff x="4937870" y="8961142"/>
            <a:chExt cx="914400" cy="4114754"/>
          </a:xfrm>
        </p:grpSpPr>
        <p:grpSp>
          <p:nvGrpSpPr>
            <p:cNvPr id="275" name="Group 274"/>
            <p:cNvGrpSpPr/>
            <p:nvPr/>
          </p:nvGrpSpPr>
          <p:grpSpPr>
            <a:xfrm>
              <a:off x="5029325" y="8961142"/>
              <a:ext cx="640073" cy="4114754"/>
              <a:chOff x="1463204" y="1188828"/>
              <a:chExt cx="640073" cy="4114754"/>
            </a:xfrm>
          </p:grpSpPr>
          <p:cxnSp>
            <p:nvCxnSpPr>
              <p:cNvPr id="285" name="Straight Connector 284"/>
              <p:cNvCxnSpPr/>
              <p:nvPr/>
            </p:nvCxnSpPr>
            <p:spPr>
              <a:xfrm flipV="1">
                <a:off x="1828960" y="1188828"/>
                <a:ext cx="0" cy="281735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87" name="Group 286"/>
              <p:cNvGrpSpPr/>
              <p:nvPr/>
            </p:nvGrpSpPr>
            <p:grpSpPr>
              <a:xfrm>
                <a:off x="1463204" y="4308957"/>
                <a:ext cx="548634" cy="731512"/>
                <a:chOff x="2468903" y="2057415"/>
                <a:chExt cx="548634" cy="731512"/>
              </a:xfrm>
            </p:grpSpPr>
            <p:cxnSp>
              <p:nvCxnSpPr>
                <p:cNvPr id="296" name="Straight Connector 295"/>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8" name="Group 297"/>
                <p:cNvGrpSpPr/>
                <p:nvPr/>
              </p:nvGrpSpPr>
              <p:grpSpPr>
                <a:xfrm>
                  <a:off x="2560342" y="2240293"/>
                  <a:ext cx="365760" cy="454722"/>
                  <a:chOff x="2560342" y="2240293"/>
                  <a:chExt cx="365760" cy="454722"/>
                </a:xfrm>
              </p:grpSpPr>
              <p:sp>
                <p:nvSpPr>
                  <p:cNvPr id="299" name="Trapezoid 298"/>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300" name="Oval 299"/>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301" name="Oval 300"/>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302" name="Rectangle 301"/>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grpSp>
          <p:grpSp>
            <p:nvGrpSpPr>
              <p:cNvPr id="288" name="Group 287"/>
              <p:cNvGrpSpPr/>
              <p:nvPr/>
            </p:nvGrpSpPr>
            <p:grpSpPr>
              <a:xfrm>
                <a:off x="1554637" y="4029036"/>
                <a:ext cx="548640" cy="205740"/>
                <a:chOff x="914435" y="2057413"/>
                <a:chExt cx="548640" cy="205740"/>
              </a:xfrm>
            </p:grpSpPr>
            <p:cxnSp>
              <p:nvCxnSpPr>
                <p:cNvPr id="290" name="Straight Connector 289"/>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94" name="Oval 293"/>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solidFill>
                      <a:schemeClr val="tx1"/>
                    </a:solidFill>
                  </a:endParaRPr>
                </a:p>
              </p:txBody>
            </p:sp>
            <p:cxnSp>
              <p:nvCxnSpPr>
                <p:cNvPr id="295" name="Straight Connector 294"/>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289" name="Straight Connector 288"/>
              <p:cNvCxnSpPr/>
              <p:nvPr/>
            </p:nvCxnSpPr>
            <p:spPr>
              <a:xfrm flipV="1">
                <a:off x="1737521" y="4772208"/>
                <a:ext cx="0" cy="531374"/>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76" name="Rectangle 275"/>
            <p:cNvSpPr/>
            <p:nvPr/>
          </p:nvSpPr>
          <p:spPr>
            <a:xfrm>
              <a:off x="4937870" y="9668206"/>
              <a:ext cx="914400" cy="18288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Chiller 3</a:t>
              </a:r>
            </a:p>
          </p:txBody>
        </p:sp>
        <p:grpSp>
          <p:nvGrpSpPr>
            <p:cNvPr id="277" name="Group 276"/>
            <p:cNvGrpSpPr/>
            <p:nvPr/>
          </p:nvGrpSpPr>
          <p:grpSpPr>
            <a:xfrm>
              <a:off x="5303649" y="9235456"/>
              <a:ext cx="365749" cy="274320"/>
              <a:chOff x="3657610" y="5029200"/>
              <a:chExt cx="365749" cy="274320"/>
            </a:xfrm>
          </p:grpSpPr>
          <p:grpSp>
            <p:nvGrpSpPr>
              <p:cNvPr id="278" name="Group 277"/>
              <p:cNvGrpSpPr/>
              <p:nvPr/>
            </p:nvGrpSpPr>
            <p:grpSpPr>
              <a:xfrm>
                <a:off x="3657610" y="5074901"/>
                <a:ext cx="182883" cy="182879"/>
                <a:chOff x="914435" y="4160512"/>
                <a:chExt cx="182883" cy="182879"/>
              </a:xfrm>
            </p:grpSpPr>
            <p:sp>
              <p:nvSpPr>
                <p:cNvPr id="283" name="Isosceles Triangle 282"/>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84" name="Isosceles Triangle 283"/>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cxnSp>
            <p:nvCxnSpPr>
              <p:cNvPr id="279" name="Straight Connector 278"/>
              <p:cNvCxnSpPr>
                <a:stCxn id="284" idx="0"/>
              </p:cNvCxnSpPr>
              <p:nvPr/>
            </p:nvCxnSpPr>
            <p:spPr>
              <a:xfrm>
                <a:off x="3749050" y="516634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0" name="Group 279"/>
              <p:cNvGrpSpPr>
                <a:grpSpLocks noChangeAspect="1"/>
              </p:cNvGrpSpPr>
              <p:nvPr/>
            </p:nvGrpSpPr>
            <p:grpSpPr>
              <a:xfrm>
                <a:off x="3749040" y="5029200"/>
                <a:ext cx="274319" cy="274320"/>
                <a:chOff x="3794760" y="5074900"/>
                <a:chExt cx="182880" cy="182881"/>
              </a:xfrm>
            </p:grpSpPr>
            <p:sp>
              <p:nvSpPr>
                <p:cNvPr id="281" name="Arc 280"/>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cxnSp>
              <p:nvCxnSpPr>
                <p:cNvPr id="282" name="Straight Connector 281"/>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cxnSp>
        <p:nvCxnSpPr>
          <p:cNvPr id="303" name="Straight Connector 302"/>
          <p:cNvCxnSpPr/>
          <p:nvPr/>
        </p:nvCxnSpPr>
        <p:spPr>
          <a:xfrm flipH="1">
            <a:off x="1866927" y="5448278"/>
            <a:ext cx="1219189"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H="1">
            <a:off x="1409735" y="5600676"/>
            <a:ext cx="6362634"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flipH="1">
            <a:off x="1407653" y="2209813"/>
            <a:ext cx="611675"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flipH="1">
            <a:off x="1419257" y="2514610"/>
            <a:ext cx="1219187"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flipH="1">
            <a:off x="1409735" y="2819399"/>
            <a:ext cx="1828777" cy="7"/>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H="1">
            <a:off x="1714531" y="3238502"/>
            <a:ext cx="2133578"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flipH="1">
            <a:off x="1409735" y="3733796"/>
            <a:ext cx="1712402"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938365" y="5905472"/>
            <a:ext cx="5267270" cy="477054"/>
          </a:xfrm>
          <a:prstGeom prst="rect">
            <a:avLst/>
          </a:prstGeom>
          <a:noFill/>
        </p:spPr>
        <p:txBody>
          <a:bodyPr wrap="square" rtlCol="0">
            <a:sp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2500" dirty="0">
                <a:solidFill>
                  <a:schemeClr val="bg1"/>
                </a:solidFill>
              </a:rPr>
              <a:t>The Original Plant Configuration</a:t>
            </a:r>
          </a:p>
        </p:txBody>
      </p:sp>
      <p:sp>
        <p:nvSpPr>
          <p:cNvPr id="242" name="TextBox 241"/>
          <p:cNvSpPr txBox="1"/>
          <p:nvPr/>
        </p:nvSpPr>
        <p:spPr>
          <a:xfrm>
            <a:off x="3657609" y="4076693"/>
            <a:ext cx="3886158" cy="1015663"/>
          </a:xfrm>
          <a:prstGeom prst="rect">
            <a:avLst/>
          </a:prstGeom>
          <a:noFill/>
        </p:spPr>
        <p:txBody>
          <a:bodyPr wrap="square" rtlCol="0">
            <a:sp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marL="238144" indent="-238144">
              <a:buFont typeface="Arial" panose="020B0604020202020204" pitchFamily="34" charset="0"/>
              <a:buChar char="•"/>
            </a:pPr>
            <a:r>
              <a:rPr lang="en-US" sz="1500" dirty="0">
                <a:solidFill>
                  <a:schemeClr val="accent2"/>
                </a:solidFill>
              </a:rPr>
              <a:t>If you pumped water that was warmer than the outdoor air through the chilled water coils in these units, you would cool the water and warm the air</a:t>
            </a:r>
            <a:endParaRPr lang="en-US" sz="1500" dirty="0"/>
          </a:p>
        </p:txBody>
      </p:sp>
      <p:sp>
        <p:nvSpPr>
          <p:cNvPr id="3" name="Rectangle 2"/>
          <p:cNvSpPr/>
          <p:nvPr/>
        </p:nvSpPr>
        <p:spPr>
          <a:xfrm>
            <a:off x="6296004" y="1371622"/>
            <a:ext cx="1743058" cy="1066789"/>
          </a:xfrm>
          <a:prstGeom prst="rect">
            <a:avLst/>
          </a:prstGeom>
          <a:noFill/>
          <a:ln w="381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sp>
        <p:nvSpPr>
          <p:cNvPr id="243" name="Rectangle 242"/>
          <p:cNvSpPr/>
          <p:nvPr/>
        </p:nvSpPr>
        <p:spPr>
          <a:xfrm>
            <a:off x="6972270" y="1524020"/>
            <a:ext cx="381000" cy="762000"/>
          </a:xfrm>
          <a:prstGeom prst="rect">
            <a:avLst/>
          </a:prstGeom>
          <a:gradFill flip="none" rotWithShape="1">
            <a:gsLst>
              <a:gs pos="0">
                <a:schemeClr val="accent1"/>
              </a:gs>
              <a:gs pos="100000">
                <a:srgbClr val="00B0F0"/>
              </a:gs>
            </a:gsLst>
            <a:lin ang="5400000" scaled="1"/>
            <a:tileRect/>
          </a:gra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err="1"/>
              <a:t>Thimann</a:t>
            </a:r>
            <a:r>
              <a:rPr lang="en-US" sz="833" dirty="0"/>
              <a:t> Building Loads</a:t>
            </a:r>
          </a:p>
        </p:txBody>
      </p:sp>
      <p:sp>
        <p:nvSpPr>
          <p:cNvPr id="244" name="Rectangle 243"/>
          <p:cNvSpPr/>
          <p:nvPr/>
        </p:nvSpPr>
        <p:spPr>
          <a:xfrm>
            <a:off x="7581863" y="1524020"/>
            <a:ext cx="381000" cy="762000"/>
          </a:xfrm>
          <a:prstGeom prst="rect">
            <a:avLst/>
          </a:prstGeom>
          <a:gradFill flip="none" rotWithShape="1">
            <a:gsLst>
              <a:gs pos="0">
                <a:schemeClr val="accent1"/>
              </a:gs>
              <a:gs pos="100000">
                <a:srgbClr val="00B0F0"/>
              </a:gs>
            </a:gsLst>
            <a:lin ang="5400000" scaled="1"/>
            <a:tileRect/>
          </a:gra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err="1"/>
              <a:t>Sinsheimer</a:t>
            </a:r>
            <a:r>
              <a:rPr lang="en-US" sz="833" dirty="0"/>
              <a:t> Labs Building Loads</a:t>
            </a:r>
          </a:p>
        </p:txBody>
      </p:sp>
      <p:sp>
        <p:nvSpPr>
          <p:cNvPr id="304" name="Rectangle 303"/>
          <p:cNvSpPr/>
          <p:nvPr/>
        </p:nvSpPr>
        <p:spPr>
          <a:xfrm>
            <a:off x="6362676" y="1524020"/>
            <a:ext cx="381000" cy="762000"/>
          </a:xfrm>
          <a:prstGeom prst="rect">
            <a:avLst/>
          </a:prstGeom>
          <a:gradFill flip="none" rotWithShape="1">
            <a:gsLst>
              <a:gs pos="0">
                <a:schemeClr val="accent1"/>
              </a:gs>
              <a:gs pos="100000">
                <a:srgbClr val="00B0F0"/>
              </a:gs>
            </a:gsLst>
            <a:lin ang="5400000" scaled="1"/>
            <a:tileRect/>
          </a:gra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Natural Science Building Loads</a:t>
            </a:r>
          </a:p>
        </p:txBody>
      </p:sp>
      <p:cxnSp>
        <p:nvCxnSpPr>
          <p:cNvPr id="306" name="Straight Connector 305"/>
          <p:cNvCxnSpPr/>
          <p:nvPr/>
        </p:nvCxnSpPr>
        <p:spPr>
          <a:xfrm>
            <a:off x="1714529" y="2819400"/>
            <a:ext cx="0" cy="41910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09053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 name="TextBox 1270"/>
          <p:cNvSpPr txBox="1"/>
          <p:nvPr/>
        </p:nvSpPr>
        <p:spPr>
          <a:xfrm>
            <a:off x="114349" y="6095921"/>
            <a:ext cx="3218568" cy="762042"/>
          </a:xfrm>
          <a:prstGeom prst="rect">
            <a:avLst/>
          </a:prstGeom>
          <a:solidFill>
            <a:schemeClr val="tx1">
              <a:alpha val="50000"/>
            </a:schemeClr>
          </a:solidFill>
        </p:spPr>
        <p:txBody>
          <a:bodyPr wrap="square" lIns="0" tIns="0" rIns="0" bIns="0" rtlCol="0" anchor="ctr" anchorCtr="0">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r>
              <a:rPr lang="en-US" sz="1333" dirty="0">
                <a:solidFill>
                  <a:schemeClr val="accent4"/>
                </a:solidFill>
              </a:rPr>
              <a:t>UC Santa Cruz</a:t>
            </a:r>
          </a:p>
          <a:p>
            <a:r>
              <a:rPr lang="en-US" sz="1000" dirty="0">
                <a:solidFill>
                  <a:schemeClr val="bg1"/>
                </a:solidFill>
                <a:latin typeface="Comic Sans MS" panose="030F0702030302020204" pitchFamily="66" charset="0"/>
              </a:rPr>
              <a:t>Pre-Wet Economizer System</a:t>
            </a:r>
          </a:p>
          <a:p>
            <a:r>
              <a:rPr lang="en-US" sz="1000" dirty="0">
                <a:solidFill>
                  <a:schemeClr val="bg1"/>
                </a:solidFill>
                <a:latin typeface="Comic Sans MS" panose="030F0702030302020204" pitchFamily="66" charset="0"/>
              </a:rPr>
              <a:t>2016-01-29</a:t>
            </a:r>
          </a:p>
          <a:p>
            <a:r>
              <a:rPr lang="en-US" sz="1000" dirty="0">
                <a:solidFill>
                  <a:schemeClr val="bg1"/>
                </a:solidFill>
                <a:latin typeface="Comic Sans MS" panose="030F0702030302020204" pitchFamily="66" charset="0"/>
              </a:rPr>
              <a:t>Drawn By : DS</a:t>
            </a:r>
          </a:p>
        </p:txBody>
      </p:sp>
      <p:grpSp>
        <p:nvGrpSpPr>
          <p:cNvPr id="35" name="Group 34"/>
          <p:cNvGrpSpPr/>
          <p:nvPr/>
        </p:nvGrpSpPr>
        <p:grpSpPr>
          <a:xfrm>
            <a:off x="1295436" y="457232"/>
            <a:ext cx="266697" cy="5143444"/>
            <a:chOff x="1463204" y="1280266"/>
            <a:chExt cx="640073" cy="12344265"/>
          </a:xfrm>
        </p:grpSpPr>
        <p:cxnSp>
          <p:nvCxnSpPr>
            <p:cNvPr id="33" name="Straight Connector 32"/>
            <p:cNvCxnSpPr/>
            <p:nvPr/>
          </p:nvCxnSpPr>
          <p:spPr>
            <a:xfrm flipV="1">
              <a:off x="1828960" y="1280266"/>
              <a:ext cx="0" cy="272591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1463204" y="4308957"/>
              <a:ext cx="548634" cy="731512"/>
              <a:chOff x="2468903" y="2057415"/>
              <a:chExt cx="548634" cy="731512"/>
            </a:xfrm>
          </p:grpSpPr>
          <p:cxnSp>
            <p:nvCxnSpPr>
              <p:cNvPr id="6" name="Straight Connector 5"/>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560342" y="2240293"/>
                <a:ext cx="365760" cy="454722"/>
                <a:chOff x="2560342" y="2240293"/>
                <a:chExt cx="365760" cy="454722"/>
              </a:xfrm>
            </p:grpSpPr>
            <p:sp>
              <p:nvSpPr>
                <p:cNvPr id="9" name="Trapezoid 8"/>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0" name="Oval 9"/>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1" name="Oval 10"/>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2" name="Rectangle 11"/>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13" name="Group 12"/>
            <p:cNvGrpSpPr/>
            <p:nvPr/>
          </p:nvGrpSpPr>
          <p:grpSpPr>
            <a:xfrm>
              <a:off x="1554637" y="4029036"/>
              <a:ext cx="548640" cy="205740"/>
              <a:chOff x="914435" y="2057413"/>
              <a:chExt cx="548640" cy="205740"/>
            </a:xfrm>
          </p:grpSpPr>
          <p:cxnSp>
            <p:nvCxnSpPr>
              <p:cNvPr id="15" name="Straight Connector 14"/>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20" name="Straight Connector 19"/>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flipV="1">
              <a:off x="1737521" y="4772208"/>
              <a:ext cx="0" cy="885232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1600233" y="457232"/>
            <a:ext cx="266697" cy="1752581"/>
            <a:chOff x="1463204" y="1280266"/>
            <a:chExt cx="640073" cy="4206194"/>
          </a:xfrm>
        </p:grpSpPr>
        <p:cxnSp>
          <p:nvCxnSpPr>
            <p:cNvPr id="38" name="Straight Connector 37"/>
            <p:cNvCxnSpPr/>
            <p:nvPr/>
          </p:nvCxnSpPr>
          <p:spPr>
            <a:xfrm flipV="1">
              <a:off x="1828960" y="1280266"/>
              <a:ext cx="0" cy="2725914"/>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1463204" y="4308957"/>
              <a:ext cx="548634" cy="731512"/>
              <a:chOff x="2468903" y="2057415"/>
              <a:chExt cx="548634" cy="731512"/>
            </a:xfrm>
          </p:grpSpPr>
          <p:cxnSp>
            <p:nvCxnSpPr>
              <p:cNvPr id="50" name="Straight Connector 49"/>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2560342" y="2240293"/>
                <a:ext cx="365760" cy="454722"/>
                <a:chOff x="2560342" y="2240293"/>
                <a:chExt cx="365760" cy="454722"/>
              </a:xfrm>
            </p:grpSpPr>
            <p:sp>
              <p:nvSpPr>
                <p:cNvPr id="53" name="Trapezoid 52"/>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54" name="Oval 53"/>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55" name="Oval 54"/>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56" name="Rectangle 55"/>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41" name="Group 40"/>
            <p:cNvGrpSpPr/>
            <p:nvPr/>
          </p:nvGrpSpPr>
          <p:grpSpPr>
            <a:xfrm>
              <a:off x="1554637" y="4029036"/>
              <a:ext cx="548640" cy="205740"/>
              <a:chOff x="914435" y="2057413"/>
              <a:chExt cx="548640" cy="205740"/>
            </a:xfrm>
          </p:grpSpPr>
          <p:cxnSp>
            <p:nvCxnSpPr>
              <p:cNvPr id="44" name="Straight Connector 43"/>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Oval 47"/>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49" name="Straight Connector 48"/>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p:nvCxnSpPr>
          <p:spPr>
            <a:xfrm flipV="1">
              <a:off x="1737521" y="4772207"/>
              <a:ext cx="0" cy="71425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1905029" y="457232"/>
            <a:ext cx="266697" cy="1752581"/>
            <a:chOff x="1463204" y="1280266"/>
            <a:chExt cx="640073" cy="4206194"/>
          </a:xfrm>
        </p:grpSpPr>
        <p:cxnSp>
          <p:nvCxnSpPr>
            <p:cNvPr id="58" name="Straight Connector 57"/>
            <p:cNvCxnSpPr/>
            <p:nvPr/>
          </p:nvCxnSpPr>
          <p:spPr>
            <a:xfrm flipV="1">
              <a:off x="1828960" y="1280266"/>
              <a:ext cx="0" cy="272591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1463204" y="4308957"/>
              <a:ext cx="548634" cy="731512"/>
              <a:chOff x="2468903" y="2057415"/>
              <a:chExt cx="548634" cy="731512"/>
            </a:xfrm>
          </p:grpSpPr>
          <p:cxnSp>
            <p:nvCxnSpPr>
              <p:cNvPr id="70" name="Straight Connector 69"/>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2560342" y="2240293"/>
                <a:ext cx="365760" cy="454722"/>
                <a:chOff x="2560342" y="2240293"/>
                <a:chExt cx="365760" cy="454722"/>
              </a:xfrm>
            </p:grpSpPr>
            <p:sp>
              <p:nvSpPr>
                <p:cNvPr id="73" name="Trapezoid 72"/>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74" name="Oval 73"/>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75" name="Oval 74"/>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76" name="Rectangle 75"/>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61" name="Group 60"/>
            <p:cNvGrpSpPr/>
            <p:nvPr/>
          </p:nvGrpSpPr>
          <p:grpSpPr>
            <a:xfrm>
              <a:off x="1554637" y="4029036"/>
              <a:ext cx="548640" cy="205740"/>
              <a:chOff x="914435" y="2057413"/>
              <a:chExt cx="548640" cy="205740"/>
            </a:xfrm>
          </p:grpSpPr>
          <p:cxnSp>
            <p:nvCxnSpPr>
              <p:cNvPr id="64" name="Straight Connector 63"/>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69" name="Straight Connector 68"/>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flipV="1">
              <a:off x="1737521" y="4772207"/>
              <a:ext cx="0" cy="71425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97" name="Straight Connector 96"/>
          <p:cNvCxnSpPr/>
          <p:nvPr/>
        </p:nvCxnSpPr>
        <p:spPr>
          <a:xfrm flipH="1">
            <a:off x="1447835" y="457232"/>
            <a:ext cx="6324526"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2667022" y="762028"/>
            <a:ext cx="3886152"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3276614" y="1066825"/>
            <a:ext cx="2666967"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3886209" y="1371622"/>
            <a:ext cx="1447783"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2514623" y="762028"/>
            <a:ext cx="266697" cy="1752582"/>
            <a:chOff x="1463204" y="2011777"/>
            <a:chExt cx="640073" cy="4206196"/>
          </a:xfrm>
        </p:grpSpPr>
        <p:cxnSp>
          <p:nvCxnSpPr>
            <p:cNvPr id="106" name="Straight Connector 105"/>
            <p:cNvCxnSpPr/>
            <p:nvPr/>
          </p:nvCxnSpPr>
          <p:spPr>
            <a:xfrm flipV="1">
              <a:off x="1828960" y="2011777"/>
              <a:ext cx="0" cy="199440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08" name="Group 107"/>
            <p:cNvGrpSpPr/>
            <p:nvPr/>
          </p:nvGrpSpPr>
          <p:grpSpPr>
            <a:xfrm>
              <a:off x="1463204" y="4308957"/>
              <a:ext cx="548634" cy="731512"/>
              <a:chOff x="2468903" y="2057415"/>
              <a:chExt cx="548634" cy="731512"/>
            </a:xfrm>
          </p:grpSpPr>
          <p:cxnSp>
            <p:nvCxnSpPr>
              <p:cNvPr id="118" name="Straight Connector 117"/>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2560342" y="2240293"/>
                <a:ext cx="365760" cy="454722"/>
                <a:chOff x="2560342" y="2240293"/>
                <a:chExt cx="365760" cy="454722"/>
              </a:xfrm>
            </p:grpSpPr>
            <p:sp>
              <p:nvSpPr>
                <p:cNvPr id="121" name="Trapezoid 120"/>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22" name="Oval 121"/>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23" name="Oval 122"/>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24" name="Rectangle 123"/>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109" name="Group 108"/>
            <p:cNvGrpSpPr/>
            <p:nvPr/>
          </p:nvGrpSpPr>
          <p:grpSpPr>
            <a:xfrm>
              <a:off x="1554637" y="4029036"/>
              <a:ext cx="548640" cy="205740"/>
              <a:chOff x="914435" y="2057413"/>
              <a:chExt cx="548640" cy="205740"/>
            </a:xfrm>
          </p:grpSpPr>
          <p:cxnSp>
            <p:nvCxnSpPr>
              <p:cNvPr id="112" name="Straight Connector 111"/>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6" name="Oval 115"/>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117" name="Straight Connector 116"/>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110" name="Straight Connector 109"/>
            <p:cNvCxnSpPr/>
            <p:nvPr/>
          </p:nvCxnSpPr>
          <p:spPr>
            <a:xfrm flipV="1">
              <a:off x="1737521" y="4772208"/>
              <a:ext cx="0" cy="1445765"/>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p:nvGrpSpPr>
        <p:grpSpPr>
          <a:xfrm>
            <a:off x="3124217" y="1066824"/>
            <a:ext cx="266697" cy="1752582"/>
            <a:chOff x="1463204" y="2743289"/>
            <a:chExt cx="640073" cy="4206196"/>
          </a:xfrm>
        </p:grpSpPr>
        <p:cxnSp>
          <p:nvCxnSpPr>
            <p:cNvPr id="126" name="Straight Connector 125"/>
            <p:cNvCxnSpPr/>
            <p:nvPr/>
          </p:nvCxnSpPr>
          <p:spPr>
            <a:xfrm flipV="1">
              <a:off x="1828960" y="2743289"/>
              <a:ext cx="0" cy="126289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28" name="Group 127"/>
            <p:cNvGrpSpPr/>
            <p:nvPr/>
          </p:nvGrpSpPr>
          <p:grpSpPr>
            <a:xfrm>
              <a:off x="1463204" y="4308957"/>
              <a:ext cx="548634" cy="731512"/>
              <a:chOff x="2468903" y="2057415"/>
              <a:chExt cx="548634" cy="731512"/>
            </a:xfrm>
          </p:grpSpPr>
          <p:cxnSp>
            <p:nvCxnSpPr>
              <p:cNvPr id="138" name="Straight Connector 137"/>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2560342" y="2240293"/>
                <a:ext cx="365760" cy="454722"/>
                <a:chOff x="2560342" y="2240293"/>
                <a:chExt cx="365760" cy="454722"/>
              </a:xfrm>
            </p:grpSpPr>
            <p:sp>
              <p:nvSpPr>
                <p:cNvPr id="141" name="Trapezoid 140"/>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42" name="Oval 141"/>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43" name="Oval 142"/>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44" name="Rectangle 143"/>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129" name="Group 128"/>
            <p:cNvGrpSpPr/>
            <p:nvPr/>
          </p:nvGrpSpPr>
          <p:grpSpPr>
            <a:xfrm>
              <a:off x="1554637" y="4029036"/>
              <a:ext cx="548640" cy="205740"/>
              <a:chOff x="914435" y="2057413"/>
              <a:chExt cx="548640" cy="205740"/>
            </a:xfrm>
          </p:grpSpPr>
          <p:cxnSp>
            <p:nvCxnSpPr>
              <p:cNvPr id="132" name="Straight Connector 131"/>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6" name="Oval 135"/>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137" name="Straight Connector 136"/>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130" name="Straight Connector 129"/>
            <p:cNvCxnSpPr/>
            <p:nvPr/>
          </p:nvCxnSpPr>
          <p:spPr>
            <a:xfrm flipV="1">
              <a:off x="1737521" y="4772208"/>
              <a:ext cx="0" cy="2177277"/>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45" name="Group 144"/>
          <p:cNvGrpSpPr/>
          <p:nvPr/>
        </p:nvGrpSpPr>
        <p:grpSpPr>
          <a:xfrm>
            <a:off x="3733810" y="1371623"/>
            <a:ext cx="266697" cy="1866880"/>
            <a:chOff x="1463204" y="3474803"/>
            <a:chExt cx="640073" cy="4480511"/>
          </a:xfrm>
        </p:grpSpPr>
        <p:cxnSp>
          <p:nvCxnSpPr>
            <p:cNvPr id="146" name="Straight Connector 145"/>
            <p:cNvCxnSpPr/>
            <p:nvPr/>
          </p:nvCxnSpPr>
          <p:spPr>
            <a:xfrm flipV="1">
              <a:off x="1828960" y="3474803"/>
              <a:ext cx="0" cy="531377"/>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48" name="Group 147"/>
            <p:cNvGrpSpPr/>
            <p:nvPr/>
          </p:nvGrpSpPr>
          <p:grpSpPr>
            <a:xfrm>
              <a:off x="1463204" y="4308957"/>
              <a:ext cx="548634" cy="731512"/>
              <a:chOff x="2468903" y="2057415"/>
              <a:chExt cx="548634" cy="731512"/>
            </a:xfrm>
          </p:grpSpPr>
          <p:cxnSp>
            <p:nvCxnSpPr>
              <p:cNvPr id="158" name="Straight Connector 157"/>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0" name="Group 159"/>
              <p:cNvGrpSpPr/>
              <p:nvPr/>
            </p:nvGrpSpPr>
            <p:grpSpPr>
              <a:xfrm>
                <a:off x="2560342" y="2240293"/>
                <a:ext cx="365760" cy="454722"/>
                <a:chOff x="2560342" y="2240293"/>
                <a:chExt cx="365760" cy="454722"/>
              </a:xfrm>
            </p:grpSpPr>
            <p:sp>
              <p:nvSpPr>
                <p:cNvPr id="161" name="Trapezoid 160"/>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62" name="Oval 161"/>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63" name="Oval 162"/>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64" name="Rectangle 163"/>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149" name="Group 148"/>
            <p:cNvGrpSpPr/>
            <p:nvPr/>
          </p:nvGrpSpPr>
          <p:grpSpPr>
            <a:xfrm>
              <a:off x="1554637" y="4029036"/>
              <a:ext cx="548640" cy="205740"/>
              <a:chOff x="914435" y="2057413"/>
              <a:chExt cx="548640" cy="205740"/>
            </a:xfrm>
          </p:grpSpPr>
          <p:cxnSp>
            <p:nvCxnSpPr>
              <p:cNvPr id="152" name="Straight Connector 151"/>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56" name="Oval 155"/>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157" name="Straight Connector 156"/>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150" name="Straight Connector 149"/>
            <p:cNvCxnSpPr/>
            <p:nvPr/>
          </p:nvCxnSpPr>
          <p:spPr>
            <a:xfrm flipV="1">
              <a:off x="1737521" y="4772211"/>
              <a:ext cx="0" cy="318310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175" name="Straight Connector 174"/>
          <p:cNvCxnSpPr/>
          <p:nvPr/>
        </p:nvCxnSpPr>
        <p:spPr>
          <a:xfrm flipV="1">
            <a:off x="5333992" y="1371624"/>
            <a:ext cx="0" cy="232407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1256" name="Rectangle 1255"/>
          <p:cNvSpPr/>
          <p:nvPr/>
        </p:nvSpPr>
        <p:spPr>
          <a:xfrm>
            <a:off x="5143494" y="1524020"/>
            <a:ext cx="381000" cy="7620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Physical Sciences Building Loads</a:t>
            </a:r>
          </a:p>
        </p:txBody>
      </p:sp>
      <p:cxnSp>
        <p:nvCxnSpPr>
          <p:cNvPr id="177" name="Straight Connector 176"/>
          <p:cNvCxnSpPr/>
          <p:nvPr/>
        </p:nvCxnSpPr>
        <p:spPr>
          <a:xfrm flipV="1">
            <a:off x="5943581" y="1066825"/>
            <a:ext cx="0" cy="234314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6553174" y="762028"/>
            <a:ext cx="0" cy="2343114"/>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7162768" y="457232"/>
            <a:ext cx="0" cy="2362168"/>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7772361" y="457232"/>
            <a:ext cx="0" cy="5143444"/>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H="1">
            <a:off x="7162772" y="2819400"/>
            <a:ext cx="609589"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a:off x="6553174" y="3105169"/>
            <a:ext cx="1219187"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H="1">
            <a:off x="5943581" y="3409966"/>
            <a:ext cx="1828784"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H="1">
            <a:off x="5333992" y="3695697"/>
            <a:ext cx="2438376"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71" name="Group 170"/>
          <p:cNvGrpSpPr/>
          <p:nvPr/>
        </p:nvGrpSpPr>
        <p:grpSpPr>
          <a:xfrm>
            <a:off x="2324118" y="3733797"/>
            <a:ext cx="381000" cy="1714481"/>
            <a:chOff x="4937870" y="8961142"/>
            <a:chExt cx="914400" cy="4114755"/>
          </a:xfrm>
        </p:grpSpPr>
        <p:grpSp>
          <p:nvGrpSpPr>
            <p:cNvPr id="214" name="Group 213"/>
            <p:cNvGrpSpPr/>
            <p:nvPr/>
          </p:nvGrpSpPr>
          <p:grpSpPr>
            <a:xfrm>
              <a:off x="5029325" y="8961142"/>
              <a:ext cx="640073" cy="4114755"/>
              <a:chOff x="1463204" y="1188828"/>
              <a:chExt cx="640073" cy="4114755"/>
            </a:xfrm>
          </p:grpSpPr>
          <p:cxnSp>
            <p:nvCxnSpPr>
              <p:cNvPr id="215" name="Straight Connector 214"/>
              <p:cNvCxnSpPr/>
              <p:nvPr/>
            </p:nvCxnSpPr>
            <p:spPr>
              <a:xfrm flipV="1">
                <a:off x="1828960" y="1188828"/>
                <a:ext cx="0" cy="281735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17" name="Group 216"/>
              <p:cNvGrpSpPr/>
              <p:nvPr/>
            </p:nvGrpSpPr>
            <p:grpSpPr>
              <a:xfrm>
                <a:off x="1463204" y="4308957"/>
                <a:ext cx="548634" cy="731512"/>
                <a:chOff x="2468903" y="2057415"/>
                <a:chExt cx="548634" cy="731512"/>
              </a:xfrm>
            </p:grpSpPr>
            <p:cxnSp>
              <p:nvCxnSpPr>
                <p:cNvPr id="226" name="Straight Connector 225"/>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8" name="Group 227"/>
                <p:cNvGrpSpPr/>
                <p:nvPr/>
              </p:nvGrpSpPr>
              <p:grpSpPr>
                <a:xfrm>
                  <a:off x="2560342" y="2240293"/>
                  <a:ext cx="365760" cy="454722"/>
                  <a:chOff x="2560342" y="2240293"/>
                  <a:chExt cx="365760" cy="454722"/>
                </a:xfrm>
              </p:grpSpPr>
              <p:sp>
                <p:nvSpPr>
                  <p:cNvPr id="229" name="Trapezoid 228"/>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30" name="Oval 229"/>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31" name="Oval 230"/>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32" name="Rectangle 231"/>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grpSp>
          <p:grpSp>
            <p:nvGrpSpPr>
              <p:cNvPr id="218" name="Group 217"/>
              <p:cNvGrpSpPr/>
              <p:nvPr/>
            </p:nvGrpSpPr>
            <p:grpSpPr>
              <a:xfrm>
                <a:off x="1554637" y="4029036"/>
                <a:ext cx="548640" cy="205740"/>
                <a:chOff x="914435" y="2057413"/>
                <a:chExt cx="548640" cy="205740"/>
              </a:xfrm>
            </p:grpSpPr>
            <p:cxnSp>
              <p:nvCxnSpPr>
                <p:cNvPr id="220" name="Straight Connector 219"/>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24" name="Oval 223"/>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solidFill>
                      <a:schemeClr val="tx1"/>
                    </a:solidFill>
                  </a:endParaRPr>
                </a:p>
              </p:txBody>
            </p:sp>
            <p:cxnSp>
              <p:nvCxnSpPr>
                <p:cNvPr id="225" name="Straight Connector 224"/>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219" name="Straight Connector 218"/>
              <p:cNvCxnSpPr/>
              <p:nvPr/>
            </p:nvCxnSpPr>
            <p:spPr>
              <a:xfrm flipV="1">
                <a:off x="1737521" y="4772208"/>
                <a:ext cx="0" cy="531375"/>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33" name="Rectangle 232"/>
            <p:cNvSpPr/>
            <p:nvPr/>
          </p:nvSpPr>
          <p:spPr>
            <a:xfrm>
              <a:off x="4937870" y="9668206"/>
              <a:ext cx="914400" cy="18288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Chiller 4</a:t>
              </a:r>
            </a:p>
          </p:txBody>
        </p:sp>
        <p:grpSp>
          <p:nvGrpSpPr>
            <p:cNvPr id="234" name="Group 233"/>
            <p:cNvGrpSpPr/>
            <p:nvPr/>
          </p:nvGrpSpPr>
          <p:grpSpPr>
            <a:xfrm>
              <a:off x="5303649" y="9235456"/>
              <a:ext cx="365749" cy="274320"/>
              <a:chOff x="3657610" y="5029200"/>
              <a:chExt cx="365749" cy="274320"/>
            </a:xfrm>
          </p:grpSpPr>
          <p:grpSp>
            <p:nvGrpSpPr>
              <p:cNvPr id="235" name="Group 234"/>
              <p:cNvGrpSpPr/>
              <p:nvPr/>
            </p:nvGrpSpPr>
            <p:grpSpPr>
              <a:xfrm>
                <a:off x="3657610" y="5074901"/>
                <a:ext cx="182883" cy="182879"/>
                <a:chOff x="914435" y="4160512"/>
                <a:chExt cx="182883" cy="182879"/>
              </a:xfrm>
            </p:grpSpPr>
            <p:sp>
              <p:nvSpPr>
                <p:cNvPr id="240" name="Isosceles Triangle 239"/>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41" name="Isosceles Triangle 240"/>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cxnSp>
            <p:nvCxnSpPr>
              <p:cNvPr id="236" name="Straight Connector 235"/>
              <p:cNvCxnSpPr>
                <a:stCxn id="241" idx="0"/>
              </p:cNvCxnSpPr>
              <p:nvPr/>
            </p:nvCxnSpPr>
            <p:spPr>
              <a:xfrm>
                <a:off x="3749050" y="516634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7" name="Group 236"/>
              <p:cNvGrpSpPr>
                <a:grpSpLocks noChangeAspect="1"/>
              </p:cNvGrpSpPr>
              <p:nvPr/>
            </p:nvGrpSpPr>
            <p:grpSpPr>
              <a:xfrm>
                <a:off x="3749040" y="5029200"/>
                <a:ext cx="274319" cy="274320"/>
                <a:chOff x="3794760" y="5074900"/>
                <a:chExt cx="182880" cy="182881"/>
              </a:xfrm>
            </p:grpSpPr>
            <p:sp>
              <p:nvSpPr>
                <p:cNvPr id="238" name="Arc 237"/>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cxnSp>
              <p:nvCxnSpPr>
                <p:cNvPr id="239" name="Straight Connector 238"/>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245" name="Group 244"/>
          <p:cNvGrpSpPr/>
          <p:nvPr/>
        </p:nvGrpSpPr>
        <p:grpSpPr>
          <a:xfrm>
            <a:off x="2933714" y="3733796"/>
            <a:ext cx="381000" cy="1866880"/>
            <a:chOff x="4937870" y="8961142"/>
            <a:chExt cx="914400" cy="4480512"/>
          </a:xfrm>
        </p:grpSpPr>
        <p:grpSp>
          <p:nvGrpSpPr>
            <p:cNvPr id="246" name="Group 245"/>
            <p:cNvGrpSpPr/>
            <p:nvPr/>
          </p:nvGrpSpPr>
          <p:grpSpPr>
            <a:xfrm>
              <a:off x="5029325" y="8961142"/>
              <a:ext cx="640073" cy="4480512"/>
              <a:chOff x="1463204" y="1188828"/>
              <a:chExt cx="640073" cy="4480512"/>
            </a:xfrm>
          </p:grpSpPr>
          <p:cxnSp>
            <p:nvCxnSpPr>
              <p:cNvPr id="256" name="Straight Connector 255"/>
              <p:cNvCxnSpPr/>
              <p:nvPr/>
            </p:nvCxnSpPr>
            <p:spPr>
              <a:xfrm flipV="1">
                <a:off x="1828960" y="1188828"/>
                <a:ext cx="0" cy="281735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58" name="Group 257"/>
              <p:cNvGrpSpPr/>
              <p:nvPr/>
            </p:nvGrpSpPr>
            <p:grpSpPr>
              <a:xfrm>
                <a:off x="1463204" y="4308957"/>
                <a:ext cx="548634" cy="731512"/>
                <a:chOff x="2468903" y="2057415"/>
                <a:chExt cx="548634" cy="731512"/>
              </a:xfrm>
            </p:grpSpPr>
            <p:cxnSp>
              <p:nvCxnSpPr>
                <p:cNvPr id="267" name="Straight Connector 266"/>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9" name="Group 268"/>
                <p:cNvGrpSpPr/>
                <p:nvPr/>
              </p:nvGrpSpPr>
              <p:grpSpPr>
                <a:xfrm>
                  <a:off x="2560342" y="2240293"/>
                  <a:ext cx="365760" cy="454722"/>
                  <a:chOff x="2560342" y="2240293"/>
                  <a:chExt cx="365760" cy="454722"/>
                </a:xfrm>
              </p:grpSpPr>
              <p:sp>
                <p:nvSpPr>
                  <p:cNvPr id="270" name="Trapezoid 269"/>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71" name="Oval 270"/>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72" name="Oval 271"/>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73" name="Rectangle 272"/>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grpSp>
          <p:grpSp>
            <p:nvGrpSpPr>
              <p:cNvPr id="259" name="Group 258"/>
              <p:cNvGrpSpPr/>
              <p:nvPr/>
            </p:nvGrpSpPr>
            <p:grpSpPr>
              <a:xfrm>
                <a:off x="1554637" y="4029036"/>
                <a:ext cx="548640" cy="205740"/>
                <a:chOff x="914435" y="2057413"/>
                <a:chExt cx="548640" cy="205740"/>
              </a:xfrm>
            </p:grpSpPr>
            <p:cxnSp>
              <p:nvCxnSpPr>
                <p:cNvPr id="261" name="Straight Connector 260"/>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65" name="Oval 264"/>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solidFill>
                      <a:schemeClr val="tx1"/>
                    </a:solidFill>
                  </a:endParaRPr>
                </a:p>
              </p:txBody>
            </p:sp>
            <p:cxnSp>
              <p:nvCxnSpPr>
                <p:cNvPr id="266" name="Straight Connector 265"/>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260" name="Straight Connector 259"/>
              <p:cNvCxnSpPr/>
              <p:nvPr/>
            </p:nvCxnSpPr>
            <p:spPr>
              <a:xfrm flipV="1">
                <a:off x="1737521" y="4772209"/>
                <a:ext cx="0" cy="89713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47" name="Rectangle 246"/>
            <p:cNvSpPr/>
            <p:nvPr/>
          </p:nvSpPr>
          <p:spPr>
            <a:xfrm>
              <a:off x="4937870" y="9668206"/>
              <a:ext cx="914400" cy="18288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Chiller 6</a:t>
              </a:r>
            </a:p>
          </p:txBody>
        </p:sp>
        <p:grpSp>
          <p:nvGrpSpPr>
            <p:cNvPr id="248" name="Group 247"/>
            <p:cNvGrpSpPr/>
            <p:nvPr/>
          </p:nvGrpSpPr>
          <p:grpSpPr>
            <a:xfrm>
              <a:off x="5303649" y="9235456"/>
              <a:ext cx="365749" cy="274320"/>
              <a:chOff x="3657610" y="5029200"/>
              <a:chExt cx="365749" cy="274320"/>
            </a:xfrm>
          </p:grpSpPr>
          <p:grpSp>
            <p:nvGrpSpPr>
              <p:cNvPr id="249" name="Group 248"/>
              <p:cNvGrpSpPr/>
              <p:nvPr/>
            </p:nvGrpSpPr>
            <p:grpSpPr>
              <a:xfrm>
                <a:off x="3657610" y="5074901"/>
                <a:ext cx="182883" cy="182879"/>
                <a:chOff x="914435" y="4160512"/>
                <a:chExt cx="182883" cy="182879"/>
              </a:xfrm>
            </p:grpSpPr>
            <p:sp>
              <p:nvSpPr>
                <p:cNvPr id="254" name="Isosceles Triangle 253"/>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55" name="Isosceles Triangle 254"/>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cxnSp>
            <p:nvCxnSpPr>
              <p:cNvPr id="250" name="Straight Connector 249"/>
              <p:cNvCxnSpPr>
                <a:stCxn id="255" idx="0"/>
              </p:cNvCxnSpPr>
              <p:nvPr/>
            </p:nvCxnSpPr>
            <p:spPr>
              <a:xfrm>
                <a:off x="3749050" y="516634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1" name="Group 250"/>
              <p:cNvGrpSpPr>
                <a:grpSpLocks noChangeAspect="1"/>
              </p:cNvGrpSpPr>
              <p:nvPr/>
            </p:nvGrpSpPr>
            <p:grpSpPr>
              <a:xfrm>
                <a:off x="3749040" y="5029200"/>
                <a:ext cx="274319" cy="274320"/>
                <a:chOff x="3794760" y="5074900"/>
                <a:chExt cx="182880" cy="182881"/>
              </a:xfrm>
            </p:grpSpPr>
            <p:sp>
              <p:nvSpPr>
                <p:cNvPr id="252" name="Arc 251"/>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cxnSp>
              <p:nvCxnSpPr>
                <p:cNvPr id="253" name="Straight Connector 252"/>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274" name="Group 273"/>
          <p:cNvGrpSpPr/>
          <p:nvPr/>
        </p:nvGrpSpPr>
        <p:grpSpPr>
          <a:xfrm>
            <a:off x="1714531" y="3733797"/>
            <a:ext cx="381000" cy="1714481"/>
            <a:chOff x="4937870" y="8961142"/>
            <a:chExt cx="914400" cy="4114754"/>
          </a:xfrm>
        </p:grpSpPr>
        <p:grpSp>
          <p:nvGrpSpPr>
            <p:cNvPr id="275" name="Group 274"/>
            <p:cNvGrpSpPr/>
            <p:nvPr/>
          </p:nvGrpSpPr>
          <p:grpSpPr>
            <a:xfrm>
              <a:off x="5029325" y="8961142"/>
              <a:ext cx="640073" cy="4114754"/>
              <a:chOff x="1463204" y="1188828"/>
              <a:chExt cx="640073" cy="4114754"/>
            </a:xfrm>
          </p:grpSpPr>
          <p:cxnSp>
            <p:nvCxnSpPr>
              <p:cNvPr id="285" name="Straight Connector 284"/>
              <p:cNvCxnSpPr/>
              <p:nvPr/>
            </p:nvCxnSpPr>
            <p:spPr>
              <a:xfrm flipV="1">
                <a:off x="1828960" y="1188828"/>
                <a:ext cx="0" cy="281735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87" name="Group 286"/>
              <p:cNvGrpSpPr/>
              <p:nvPr/>
            </p:nvGrpSpPr>
            <p:grpSpPr>
              <a:xfrm>
                <a:off x="1463204" y="4308957"/>
                <a:ext cx="548634" cy="731512"/>
                <a:chOff x="2468903" y="2057415"/>
                <a:chExt cx="548634" cy="731512"/>
              </a:xfrm>
            </p:grpSpPr>
            <p:cxnSp>
              <p:nvCxnSpPr>
                <p:cNvPr id="296" name="Straight Connector 295"/>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8" name="Group 297"/>
                <p:cNvGrpSpPr/>
                <p:nvPr/>
              </p:nvGrpSpPr>
              <p:grpSpPr>
                <a:xfrm>
                  <a:off x="2560342" y="2240293"/>
                  <a:ext cx="365760" cy="454722"/>
                  <a:chOff x="2560342" y="2240293"/>
                  <a:chExt cx="365760" cy="454722"/>
                </a:xfrm>
              </p:grpSpPr>
              <p:sp>
                <p:nvSpPr>
                  <p:cNvPr id="299" name="Trapezoid 298"/>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300" name="Oval 299"/>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301" name="Oval 300"/>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302" name="Rectangle 301"/>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grpSp>
          <p:grpSp>
            <p:nvGrpSpPr>
              <p:cNvPr id="288" name="Group 287"/>
              <p:cNvGrpSpPr/>
              <p:nvPr/>
            </p:nvGrpSpPr>
            <p:grpSpPr>
              <a:xfrm>
                <a:off x="1554637" y="4029036"/>
                <a:ext cx="548640" cy="205740"/>
                <a:chOff x="914435" y="2057413"/>
                <a:chExt cx="548640" cy="205740"/>
              </a:xfrm>
            </p:grpSpPr>
            <p:cxnSp>
              <p:nvCxnSpPr>
                <p:cNvPr id="290" name="Straight Connector 289"/>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94" name="Oval 293"/>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solidFill>
                      <a:schemeClr val="tx1"/>
                    </a:solidFill>
                  </a:endParaRPr>
                </a:p>
              </p:txBody>
            </p:sp>
            <p:cxnSp>
              <p:nvCxnSpPr>
                <p:cNvPr id="295" name="Straight Connector 294"/>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289" name="Straight Connector 288"/>
              <p:cNvCxnSpPr/>
              <p:nvPr/>
            </p:nvCxnSpPr>
            <p:spPr>
              <a:xfrm flipV="1">
                <a:off x="1737521" y="4772208"/>
                <a:ext cx="0" cy="531374"/>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76" name="Rectangle 275"/>
            <p:cNvSpPr/>
            <p:nvPr/>
          </p:nvSpPr>
          <p:spPr>
            <a:xfrm>
              <a:off x="4937870" y="9668206"/>
              <a:ext cx="914400" cy="18288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Chiller 3</a:t>
              </a:r>
            </a:p>
          </p:txBody>
        </p:sp>
        <p:grpSp>
          <p:nvGrpSpPr>
            <p:cNvPr id="277" name="Group 276"/>
            <p:cNvGrpSpPr/>
            <p:nvPr/>
          </p:nvGrpSpPr>
          <p:grpSpPr>
            <a:xfrm>
              <a:off x="5303649" y="9235456"/>
              <a:ext cx="365749" cy="274320"/>
              <a:chOff x="3657610" y="5029200"/>
              <a:chExt cx="365749" cy="274320"/>
            </a:xfrm>
          </p:grpSpPr>
          <p:grpSp>
            <p:nvGrpSpPr>
              <p:cNvPr id="278" name="Group 277"/>
              <p:cNvGrpSpPr/>
              <p:nvPr/>
            </p:nvGrpSpPr>
            <p:grpSpPr>
              <a:xfrm>
                <a:off x="3657610" y="5074901"/>
                <a:ext cx="182883" cy="182879"/>
                <a:chOff x="914435" y="4160512"/>
                <a:chExt cx="182883" cy="182879"/>
              </a:xfrm>
            </p:grpSpPr>
            <p:sp>
              <p:nvSpPr>
                <p:cNvPr id="283" name="Isosceles Triangle 282"/>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84" name="Isosceles Triangle 283"/>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cxnSp>
            <p:nvCxnSpPr>
              <p:cNvPr id="279" name="Straight Connector 278"/>
              <p:cNvCxnSpPr>
                <a:stCxn id="284" idx="0"/>
              </p:cNvCxnSpPr>
              <p:nvPr/>
            </p:nvCxnSpPr>
            <p:spPr>
              <a:xfrm>
                <a:off x="3749050" y="516634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0" name="Group 279"/>
              <p:cNvGrpSpPr>
                <a:grpSpLocks noChangeAspect="1"/>
              </p:cNvGrpSpPr>
              <p:nvPr/>
            </p:nvGrpSpPr>
            <p:grpSpPr>
              <a:xfrm>
                <a:off x="3749040" y="5029200"/>
                <a:ext cx="274319" cy="274320"/>
                <a:chOff x="3794760" y="5074900"/>
                <a:chExt cx="182880" cy="182881"/>
              </a:xfrm>
            </p:grpSpPr>
            <p:sp>
              <p:nvSpPr>
                <p:cNvPr id="281" name="Arc 280"/>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cxnSp>
              <p:nvCxnSpPr>
                <p:cNvPr id="282" name="Straight Connector 281"/>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cxnSp>
        <p:nvCxnSpPr>
          <p:cNvPr id="303" name="Straight Connector 302"/>
          <p:cNvCxnSpPr/>
          <p:nvPr/>
        </p:nvCxnSpPr>
        <p:spPr>
          <a:xfrm flipH="1">
            <a:off x="1866927" y="5448278"/>
            <a:ext cx="1219189"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H="1">
            <a:off x="1409735" y="5600676"/>
            <a:ext cx="6362634"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flipH="1">
            <a:off x="1407653" y="2209813"/>
            <a:ext cx="611675"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flipH="1">
            <a:off x="1419257" y="2514610"/>
            <a:ext cx="1219187"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flipH="1">
            <a:off x="1409735" y="2819399"/>
            <a:ext cx="1828777" cy="7"/>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H="1">
            <a:off x="1714529" y="3238502"/>
            <a:ext cx="2133580"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flipH="1">
            <a:off x="1409735" y="3733796"/>
            <a:ext cx="1712402"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938365" y="5905472"/>
            <a:ext cx="5267270" cy="477054"/>
          </a:xfrm>
          <a:prstGeom prst="rect">
            <a:avLst/>
          </a:prstGeom>
          <a:noFill/>
        </p:spPr>
        <p:txBody>
          <a:bodyPr wrap="square" rtlCol="0">
            <a:sp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2500" dirty="0">
                <a:solidFill>
                  <a:schemeClr val="bg1"/>
                </a:solidFill>
              </a:rPr>
              <a:t>The Original Plant Configuration</a:t>
            </a:r>
          </a:p>
        </p:txBody>
      </p:sp>
      <p:sp>
        <p:nvSpPr>
          <p:cNvPr id="242" name="TextBox 241"/>
          <p:cNvSpPr txBox="1"/>
          <p:nvPr/>
        </p:nvSpPr>
        <p:spPr>
          <a:xfrm>
            <a:off x="3657608" y="3886195"/>
            <a:ext cx="3986500" cy="1708160"/>
          </a:xfrm>
          <a:prstGeom prst="rect">
            <a:avLst/>
          </a:prstGeom>
          <a:noFill/>
        </p:spPr>
        <p:txBody>
          <a:bodyPr wrap="square" rtlCol="0">
            <a:sp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marL="238144" indent="-238144">
              <a:buFont typeface="Arial" panose="020B0604020202020204" pitchFamily="34" charset="0"/>
              <a:buChar char="•"/>
            </a:pPr>
            <a:r>
              <a:rPr lang="en-US" sz="1500" dirty="0">
                <a:solidFill>
                  <a:schemeClr val="accent3"/>
                </a:solidFill>
              </a:rPr>
              <a:t>If you shut down the economizers, these loads would require cooling</a:t>
            </a:r>
          </a:p>
          <a:p>
            <a:pPr marL="238144" indent="-238144">
              <a:buFont typeface="Arial" panose="020B0604020202020204" pitchFamily="34" charset="0"/>
              <a:buChar char="•"/>
            </a:pPr>
            <a:r>
              <a:rPr lang="en-US" sz="1500" dirty="0">
                <a:solidFill>
                  <a:schemeClr val="accent3"/>
                </a:solidFill>
              </a:rPr>
              <a:t>If you pumped water that was colder than the mix of return air and minimum outdoor air through the chilled water coils in these units, you would provide the cooling and warm the water</a:t>
            </a:r>
          </a:p>
        </p:txBody>
      </p:sp>
      <p:sp>
        <p:nvSpPr>
          <p:cNvPr id="243" name="Rectangle 242"/>
          <p:cNvSpPr/>
          <p:nvPr/>
        </p:nvSpPr>
        <p:spPr>
          <a:xfrm>
            <a:off x="5676888" y="1367984"/>
            <a:ext cx="533387" cy="1066789"/>
          </a:xfrm>
          <a:prstGeom prst="rect">
            <a:avLst/>
          </a:prstGeom>
          <a:no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sp>
        <p:nvSpPr>
          <p:cNvPr id="244" name="Rectangle 243"/>
          <p:cNvSpPr/>
          <p:nvPr/>
        </p:nvSpPr>
        <p:spPr>
          <a:xfrm>
            <a:off x="6972270" y="1524020"/>
            <a:ext cx="381000" cy="762000"/>
          </a:xfrm>
          <a:prstGeom prst="rect">
            <a:avLst/>
          </a:prstGeom>
          <a:gradFill flip="none" rotWithShape="1">
            <a:gsLst>
              <a:gs pos="0">
                <a:schemeClr val="accent1"/>
              </a:gs>
              <a:gs pos="100000">
                <a:srgbClr val="00B0F0"/>
              </a:gs>
            </a:gsLst>
            <a:lin ang="5400000" scaled="1"/>
            <a:tileRect/>
          </a:gra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err="1"/>
              <a:t>Thimann</a:t>
            </a:r>
            <a:r>
              <a:rPr lang="en-US" sz="833" dirty="0"/>
              <a:t> Building Loads</a:t>
            </a:r>
          </a:p>
        </p:txBody>
      </p:sp>
      <p:sp>
        <p:nvSpPr>
          <p:cNvPr id="304" name="Rectangle 303"/>
          <p:cNvSpPr/>
          <p:nvPr/>
        </p:nvSpPr>
        <p:spPr>
          <a:xfrm>
            <a:off x="7581863" y="1524020"/>
            <a:ext cx="381000" cy="762000"/>
          </a:xfrm>
          <a:prstGeom prst="rect">
            <a:avLst/>
          </a:prstGeom>
          <a:gradFill flip="none" rotWithShape="1">
            <a:gsLst>
              <a:gs pos="0">
                <a:schemeClr val="accent1"/>
              </a:gs>
              <a:gs pos="100000">
                <a:srgbClr val="00B0F0"/>
              </a:gs>
            </a:gsLst>
            <a:lin ang="5400000" scaled="1"/>
            <a:tileRect/>
          </a:gra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err="1"/>
              <a:t>Sinsheimer</a:t>
            </a:r>
            <a:r>
              <a:rPr lang="en-US" sz="833" dirty="0"/>
              <a:t> Labs Building Loads</a:t>
            </a:r>
          </a:p>
        </p:txBody>
      </p:sp>
      <p:sp>
        <p:nvSpPr>
          <p:cNvPr id="306" name="Rectangle 305"/>
          <p:cNvSpPr/>
          <p:nvPr/>
        </p:nvSpPr>
        <p:spPr>
          <a:xfrm>
            <a:off x="6362676" y="1524020"/>
            <a:ext cx="381000" cy="762000"/>
          </a:xfrm>
          <a:prstGeom prst="rect">
            <a:avLst/>
          </a:prstGeom>
          <a:gradFill flip="none" rotWithShape="1">
            <a:gsLst>
              <a:gs pos="0">
                <a:schemeClr val="accent1"/>
              </a:gs>
              <a:gs pos="100000">
                <a:srgbClr val="00B0F0"/>
              </a:gs>
            </a:gsLst>
            <a:lin ang="5400000" scaled="1"/>
            <a:tileRect/>
          </a:gra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Natural Science Building Loads</a:t>
            </a:r>
          </a:p>
        </p:txBody>
      </p:sp>
      <p:sp>
        <p:nvSpPr>
          <p:cNvPr id="307" name="Rectangle 306"/>
          <p:cNvSpPr/>
          <p:nvPr/>
        </p:nvSpPr>
        <p:spPr>
          <a:xfrm>
            <a:off x="5753083" y="1524020"/>
            <a:ext cx="381000" cy="762000"/>
          </a:xfrm>
          <a:prstGeom prst="rect">
            <a:avLst/>
          </a:prstGeom>
          <a:gradFill flip="none" rotWithShape="1">
            <a:gsLst>
              <a:gs pos="0">
                <a:schemeClr val="accent1"/>
              </a:gs>
              <a:gs pos="100000">
                <a:srgbClr val="00B0F0"/>
              </a:gs>
            </a:gsLst>
            <a:lin ang="16200000" scaled="1"/>
            <a:tileRect/>
          </a:gra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750" dirty="0"/>
              <a:t>Science Library Building Loads</a:t>
            </a:r>
          </a:p>
        </p:txBody>
      </p:sp>
      <p:cxnSp>
        <p:nvCxnSpPr>
          <p:cNvPr id="308" name="Straight Connector 307"/>
          <p:cNvCxnSpPr/>
          <p:nvPr/>
        </p:nvCxnSpPr>
        <p:spPr>
          <a:xfrm>
            <a:off x="1714529" y="2819400"/>
            <a:ext cx="0" cy="41910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16840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1295436" y="457232"/>
            <a:ext cx="266697" cy="5143444"/>
            <a:chOff x="1463204" y="1280266"/>
            <a:chExt cx="640073" cy="12344265"/>
          </a:xfrm>
        </p:grpSpPr>
        <p:cxnSp>
          <p:nvCxnSpPr>
            <p:cNvPr id="33" name="Straight Connector 32"/>
            <p:cNvCxnSpPr/>
            <p:nvPr/>
          </p:nvCxnSpPr>
          <p:spPr>
            <a:xfrm flipV="1">
              <a:off x="1828960" y="1280266"/>
              <a:ext cx="0" cy="272591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1463204" y="4308957"/>
              <a:ext cx="548634" cy="731512"/>
              <a:chOff x="2468903" y="2057415"/>
              <a:chExt cx="548634" cy="731512"/>
            </a:xfrm>
          </p:grpSpPr>
          <p:cxnSp>
            <p:nvCxnSpPr>
              <p:cNvPr id="6" name="Straight Connector 5"/>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560342" y="2240293"/>
                <a:ext cx="365760" cy="454722"/>
                <a:chOff x="2560342" y="2240293"/>
                <a:chExt cx="365760" cy="454722"/>
              </a:xfrm>
            </p:grpSpPr>
            <p:sp>
              <p:nvSpPr>
                <p:cNvPr id="9" name="Trapezoid 8"/>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0" name="Oval 9"/>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1" name="Oval 10"/>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2" name="Rectangle 11"/>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13" name="Group 12"/>
            <p:cNvGrpSpPr/>
            <p:nvPr/>
          </p:nvGrpSpPr>
          <p:grpSpPr>
            <a:xfrm>
              <a:off x="1554637" y="4029036"/>
              <a:ext cx="548640" cy="205740"/>
              <a:chOff x="914435" y="2057413"/>
              <a:chExt cx="548640" cy="205740"/>
            </a:xfrm>
          </p:grpSpPr>
          <p:cxnSp>
            <p:nvCxnSpPr>
              <p:cNvPr id="15" name="Straight Connector 14"/>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20" name="Straight Connector 19"/>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flipV="1">
              <a:off x="1737521" y="4772208"/>
              <a:ext cx="0" cy="885232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1600233" y="457232"/>
            <a:ext cx="266697" cy="1752581"/>
            <a:chOff x="1463204" y="1280266"/>
            <a:chExt cx="640073" cy="4206194"/>
          </a:xfrm>
        </p:grpSpPr>
        <p:cxnSp>
          <p:nvCxnSpPr>
            <p:cNvPr id="38" name="Straight Connector 37"/>
            <p:cNvCxnSpPr/>
            <p:nvPr/>
          </p:nvCxnSpPr>
          <p:spPr>
            <a:xfrm flipV="1">
              <a:off x="1828960" y="1280266"/>
              <a:ext cx="0" cy="2725914"/>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1463204" y="4308957"/>
              <a:ext cx="548634" cy="731512"/>
              <a:chOff x="2468903" y="2057415"/>
              <a:chExt cx="548634" cy="731512"/>
            </a:xfrm>
          </p:grpSpPr>
          <p:cxnSp>
            <p:nvCxnSpPr>
              <p:cNvPr id="50" name="Straight Connector 49"/>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2560342" y="2240293"/>
                <a:ext cx="365760" cy="454722"/>
                <a:chOff x="2560342" y="2240293"/>
                <a:chExt cx="365760" cy="454722"/>
              </a:xfrm>
            </p:grpSpPr>
            <p:sp>
              <p:nvSpPr>
                <p:cNvPr id="53" name="Trapezoid 52"/>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54" name="Oval 53"/>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55" name="Oval 54"/>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56" name="Rectangle 55"/>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41" name="Group 40"/>
            <p:cNvGrpSpPr/>
            <p:nvPr/>
          </p:nvGrpSpPr>
          <p:grpSpPr>
            <a:xfrm>
              <a:off x="1554637" y="4029036"/>
              <a:ext cx="548640" cy="205740"/>
              <a:chOff x="914435" y="2057413"/>
              <a:chExt cx="548640" cy="205740"/>
            </a:xfrm>
          </p:grpSpPr>
          <p:cxnSp>
            <p:nvCxnSpPr>
              <p:cNvPr id="44" name="Straight Connector 43"/>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Oval 47"/>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49" name="Straight Connector 48"/>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p:nvCxnSpPr>
          <p:spPr>
            <a:xfrm flipV="1">
              <a:off x="1737521" y="4772207"/>
              <a:ext cx="0" cy="71425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1905029" y="457232"/>
            <a:ext cx="266697" cy="1752581"/>
            <a:chOff x="1463204" y="1280266"/>
            <a:chExt cx="640073" cy="4206194"/>
          </a:xfrm>
        </p:grpSpPr>
        <p:cxnSp>
          <p:nvCxnSpPr>
            <p:cNvPr id="58" name="Straight Connector 57"/>
            <p:cNvCxnSpPr/>
            <p:nvPr/>
          </p:nvCxnSpPr>
          <p:spPr>
            <a:xfrm flipV="1">
              <a:off x="1828960" y="1280266"/>
              <a:ext cx="0" cy="272591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1463204" y="4308957"/>
              <a:ext cx="548634" cy="731512"/>
              <a:chOff x="2468903" y="2057415"/>
              <a:chExt cx="548634" cy="731512"/>
            </a:xfrm>
          </p:grpSpPr>
          <p:cxnSp>
            <p:nvCxnSpPr>
              <p:cNvPr id="70" name="Straight Connector 69"/>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2560342" y="2240293"/>
                <a:ext cx="365760" cy="454722"/>
                <a:chOff x="2560342" y="2240293"/>
                <a:chExt cx="365760" cy="454722"/>
              </a:xfrm>
            </p:grpSpPr>
            <p:sp>
              <p:nvSpPr>
                <p:cNvPr id="73" name="Trapezoid 72"/>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74" name="Oval 73"/>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75" name="Oval 74"/>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76" name="Rectangle 75"/>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61" name="Group 60"/>
            <p:cNvGrpSpPr/>
            <p:nvPr/>
          </p:nvGrpSpPr>
          <p:grpSpPr>
            <a:xfrm>
              <a:off x="1554637" y="4029036"/>
              <a:ext cx="548640" cy="205740"/>
              <a:chOff x="914435" y="2057413"/>
              <a:chExt cx="548640" cy="205740"/>
            </a:xfrm>
          </p:grpSpPr>
          <p:cxnSp>
            <p:nvCxnSpPr>
              <p:cNvPr id="64" name="Straight Connector 63"/>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69" name="Straight Connector 68"/>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flipV="1">
              <a:off x="1737521" y="4772207"/>
              <a:ext cx="0" cy="71425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97" name="Straight Connector 96"/>
          <p:cNvCxnSpPr/>
          <p:nvPr/>
        </p:nvCxnSpPr>
        <p:spPr>
          <a:xfrm flipH="1">
            <a:off x="1447835" y="457232"/>
            <a:ext cx="6324526"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2667022" y="762028"/>
            <a:ext cx="3886152"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3276614" y="1066825"/>
            <a:ext cx="2666967"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3886209" y="1371622"/>
            <a:ext cx="1447783"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2514623" y="762028"/>
            <a:ext cx="266697" cy="1752582"/>
            <a:chOff x="1463204" y="2011777"/>
            <a:chExt cx="640073" cy="4206196"/>
          </a:xfrm>
        </p:grpSpPr>
        <p:cxnSp>
          <p:nvCxnSpPr>
            <p:cNvPr id="106" name="Straight Connector 105"/>
            <p:cNvCxnSpPr/>
            <p:nvPr/>
          </p:nvCxnSpPr>
          <p:spPr>
            <a:xfrm flipV="1">
              <a:off x="1828960" y="2011777"/>
              <a:ext cx="0" cy="199440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08" name="Group 107"/>
            <p:cNvGrpSpPr/>
            <p:nvPr/>
          </p:nvGrpSpPr>
          <p:grpSpPr>
            <a:xfrm>
              <a:off x="1463204" y="4308957"/>
              <a:ext cx="548634" cy="731512"/>
              <a:chOff x="2468903" y="2057415"/>
              <a:chExt cx="548634" cy="731512"/>
            </a:xfrm>
          </p:grpSpPr>
          <p:cxnSp>
            <p:nvCxnSpPr>
              <p:cNvPr id="118" name="Straight Connector 117"/>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2560342" y="2240293"/>
                <a:ext cx="365760" cy="454722"/>
                <a:chOff x="2560342" y="2240293"/>
                <a:chExt cx="365760" cy="454722"/>
              </a:xfrm>
            </p:grpSpPr>
            <p:sp>
              <p:nvSpPr>
                <p:cNvPr id="121" name="Trapezoid 120"/>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22" name="Oval 121"/>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23" name="Oval 122"/>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24" name="Rectangle 123"/>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109" name="Group 108"/>
            <p:cNvGrpSpPr/>
            <p:nvPr/>
          </p:nvGrpSpPr>
          <p:grpSpPr>
            <a:xfrm>
              <a:off x="1554637" y="4029036"/>
              <a:ext cx="548640" cy="205740"/>
              <a:chOff x="914435" y="2057413"/>
              <a:chExt cx="548640" cy="205740"/>
            </a:xfrm>
          </p:grpSpPr>
          <p:cxnSp>
            <p:nvCxnSpPr>
              <p:cNvPr id="112" name="Straight Connector 111"/>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6" name="Oval 115"/>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117" name="Straight Connector 116"/>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110" name="Straight Connector 109"/>
            <p:cNvCxnSpPr/>
            <p:nvPr/>
          </p:nvCxnSpPr>
          <p:spPr>
            <a:xfrm flipV="1">
              <a:off x="1737521" y="4772208"/>
              <a:ext cx="0" cy="1445765"/>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p:nvGrpSpPr>
        <p:grpSpPr>
          <a:xfrm>
            <a:off x="3124217" y="1066824"/>
            <a:ext cx="266697" cy="1752582"/>
            <a:chOff x="1463204" y="2743289"/>
            <a:chExt cx="640073" cy="4206196"/>
          </a:xfrm>
        </p:grpSpPr>
        <p:cxnSp>
          <p:nvCxnSpPr>
            <p:cNvPr id="126" name="Straight Connector 125"/>
            <p:cNvCxnSpPr/>
            <p:nvPr/>
          </p:nvCxnSpPr>
          <p:spPr>
            <a:xfrm flipV="1">
              <a:off x="1828960" y="2743289"/>
              <a:ext cx="0" cy="126289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28" name="Group 127"/>
            <p:cNvGrpSpPr/>
            <p:nvPr/>
          </p:nvGrpSpPr>
          <p:grpSpPr>
            <a:xfrm>
              <a:off x="1463204" y="4308957"/>
              <a:ext cx="548634" cy="731512"/>
              <a:chOff x="2468903" y="2057415"/>
              <a:chExt cx="548634" cy="731512"/>
            </a:xfrm>
          </p:grpSpPr>
          <p:cxnSp>
            <p:nvCxnSpPr>
              <p:cNvPr id="138" name="Straight Connector 137"/>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2560342" y="2240293"/>
                <a:ext cx="365760" cy="454722"/>
                <a:chOff x="2560342" y="2240293"/>
                <a:chExt cx="365760" cy="454722"/>
              </a:xfrm>
            </p:grpSpPr>
            <p:sp>
              <p:nvSpPr>
                <p:cNvPr id="141" name="Trapezoid 140"/>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42" name="Oval 141"/>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43" name="Oval 142"/>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44" name="Rectangle 143"/>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129" name="Group 128"/>
            <p:cNvGrpSpPr/>
            <p:nvPr/>
          </p:nvGrpSpPr>
          <p:grpSpPr>
            <a:xfrm>
              <a:off x="1554637" y="4029036"/>
              <a:ext cx="548640" cy="205740"/>
              <a:chOff x="914435" y="2057413"/>
              <a:chExt cx="548640" cy="205740"/>
            </a:xfrm>
          </p:grpSpPr>
          <p:cxnSp>
            <p:nvCxnSpPr>
              <p:cNvPr id="132" name="Straight Connector 131"/>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6" name="Oval 135"/>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137" name="Straight Connector 136"/>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130" name="Straight Connector 129"/>
            <p:cNvCxnSpPr/>
            <p:nvPr/>
          </p:nvCxnSpPr>
          <p:spPr>
            <a:xfrm flipV="1">
              <a:off x="1737521" y="4772208"/>
              <a:ext cx="0" cy="2177277"/>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45" name="Group 144"/>
          <p:cNvGrpSpPr/>
          <p:nvPr/>
        </p:nvGrpSpPr>
        <p:grpSpPr>
          <a:xfrm>
            <a:off x="3733810" y="1371623"/>
            <a:ext cx="266697" cy="1866880"/>
            <a:chOff x="1463204" y="3474803"/>
            <a:chExt cx="640073" cy="4480511"/>
          </a:xfrm>
        </p:grpSpPr>
        <p:cxnSp>
          <p:nvCxnSpPr>
            <p:cNvPr id="146" name="Straight Connector 145"/>
            <p:cNvCxnSpPr/>
            <p:nvPr/>
          </p:nvCxnSpPr>
          <p:spPr>
            <a:xfrm flipV="1">
              <a:off x="1828960" y="3474803"/>
              <a:ext cx="0" cy="531377"/>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48" name="Group 147"/>
            <p:cNvGrpSpPr/>
            <p:nvPr/>
          </p:nvGrpSpPr>
          <p:grpSpPr>
            <a:xfrm>
              <a:off x="1463204" y="4308957"/>
              <a:ext cx="548634" cy="731512"/>
              <a:chOff x="2468903" y="2057415"/>
              <a:chExt cx="548634" cy="731512"/>
            </a:xfrm>
          </p:grpSpPr>
          <p:cxnSp>
            <p:nvCxnSpPr>
              <p:cNvPr id="158" name="Straight Connector 157"/>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0" name="Group 159"/>
              <p:cNvGrpSpPr/>
              <p:nvPr/>
            </p:nvGrpSpPr>
            <p:grpSpPr>
              <a:xfrm>
                <a:off x="2560342" y="2240293"/>
                <a:ext cx="365760" cy="454722"/>
                <a:chOff x="2560342" y="2240293"/>
                <a:chExt cx="365760" cy="454722"/>
              </a:xfrm>
            </p:grpSpPr>
            <p:sp>
              <p:nvSpPr>
                <p:cNvPr id="161" name="Trapezoid 160"/>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62" name="Oval 161"/>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63" name="Oval 162"/>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64" name="Rectangle 163"/>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149" name="Group 148"/>
            <p:cNvGrpSpPr/>
            <p:nvPr/>
          </p:nvGrpSpPr>
          <p:grpSpPr>
            <a:xfrm>
              <a:off x="1554637" y="4029036"/>
              <a:ext cx="548640" cy="205740"/>
              <a:chOff x="914435" y="2057413"/>
              <a:chExt cx="548640" cy="205740"/>
            </a:xfrm>
          </p:grpSpPr>
          <p:cxnSp>
            <p:nvCxnSpPr>
              <p:cNvPr id="152" name="Straight Connector 151"/>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56" name="Oval 155"/>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157" name="Straight Connector 156"/>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150" name="Straight Connector 149"/>
            <p:cNvCxnSpPr/>
            <p:nvPr/>
          </p:nvCxnSpPr>
          <p:spPr>
            <a:xfrm flipV="1">
              <a:off x="1737515" y="4772210"/>
              <a:ext cx="6" cy="3183104"/>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175" name="Straight Connector 174"/>
          <p:cNvCxnSpPr/>
          <p:nvPr/>
        </p:nvCxnSpPr>
        <p:spPr>
          <a:xfrm flipV="1">
            <a:off x="5333992" y="1371624"/>
            <a:ext cx="0" cy="2324073"/>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1256" name="Rectangle 1255"/>
          <p:cNvSpPr/>
          <p:nvPr/>
        </p:nvSpPr>
        <p:spPr>
          <a:xfrm>
            <a:off x="5143494" y="1524020"/>
            <a:ext cx="381000" cy="7620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Physical Sciences Building Loads</a:t>
            </a:r>
          </a:p>
        </p:txBody>
      </p:sp>
      <p:cxnSp>
        <p:nvCxnSpPr>
          <p:cNvPr id="177" name="Straight Connector 176"/>
          <p:cNvCxnSpPr/>
          <p:nvPr/>
        </p:nvCxnSpPr>
        <p:spPr>
          <a:xfrm flipV="1">
            <a:off x="5943581" y="1066825"/>
            <a:ext cx="0" cy="234314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6553174" y="762028"/>
            <a:ext cx="0" cy="2343114"/>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V="1">
            <a:off x="7162768" y="457232"/>
            <a:ext cx="0" cy="2362168"/>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V="1">
            <a:off x="7772361" y="457232"/>
            <a:ext cx="0" cy="5143444"/>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H="1">
            <a:off x="7162772" y="2819400"/>
            <a:ext cx="609589"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a:off x="6553174" y="3105169"/>
            <a:ext cx="1219187"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H="1">
            <a:off x="5943581" y="3409966"/>
            <a:ext cx="1828784"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H="1">
            <a:off x="5333992" y="3695697"/>
            <a:ext cx="2438376"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71" name="Group 170"/>
          <p:cNvGrpSpPr/>
          <p:nvPr/>
        </p:nvGrpSpPr>
        <p:grpSpPr>
          <a:xfrm>
            <a:off x="2324118" y="3733797"/>
            <a:ext cx="381000" cy="1714481"/>
            <a:chOff x="4937870" y="8961142"/>
            <a:chExt cx="914400" cy="4114755"/>
          </a:xfrm>
        </p:grpSpPr>
        <p:grpSp>
          <p:nvGrpSpPr>
            <p:cNvPr id="214" name="Group 213"/>
            <p:cNvGrpSpPr/>
            <p:nvPr/>
          </p:nvGrpSpPr>
          <p:grpSpPr>
            <a:xfrm>
              <a:off x="5029325" y="8961142"/>
              <a:ext cx="640073" cy="4114755"/>
              <a:chOff x="1463204" y="1188828"/>
              <a:chExt cx="640073" cy="4114755"/>
            </a:xfrm>
          </p:grpSpPr>
          <p:cxnSp>
            <p:nvCxnSpPr>
              <p:cNvPr id="215" name="Straight Connector 214"/>
              <p:cNvCxnSpPr/>
              <p:nvPr/>
            </p:nvCxnSpPr>
            <p:spPr>
              <a:xfrm flipV="1">
                <a:off x="1828960" y="1188828"/>
                <a:ext cx="0" cy="281735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17" name="Group 216"/>
              <p:cNvGrpSpPr/>
              <p:nvPr/>
            </p:nvGrpSpPr>
            <p:grpSpPr>
              <a:xfrm>
                <a:off x="1463204" y="4308957"/>
                <a:ext cx="548634" cy="731512"/>
                <a:chOff x="2468903" y="2057415"/>
                <a:chExt cx="548634" cy="731512"/>
              </a:xfrm>
            </p:grpSpPr>
            <p:cxnSp>
              <p:nvCxnSpPr>
                <p:cNvPr id="226" name="Straight Connector 225"/>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8" name="Group 227"/>
                <p:cNvGrpSpPr/>
                <p:nvPr/>
              </p:nvGrpSpPr>
              <p:grpSpPr>
                <a:xfrm>
                  <a:off x="2560342" y="2240293"/>
                  <a:ext cx="365760" cy="454722"/>
                  <a:chOff x="2560342" y="2240293"/>
                  <a:chExt cx="365760" cy="454722"/>
                </a:xfrm>
              </p:grpSpPr>
              <p:sp>
                <p:nvSpPr>
                  <p:cNvPr id="229" name="Trapezoid 228"/>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30" name="Oval 229"/>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31" name="Oval 230"/>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32" name="Rectangle 231"/>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grpSp>
          <p:grpSp>
            <p:nvGrpSpPr>
              <p:cNvPr id="218" name="Group 217"/>
              <p:cNvGrpSpPr/>
              <p:nvPr/>
            </p:nvGrpSpPr>
            <p:grpSpPr>
              <a:xfrm>
                <a:off x="1554637" y="4029036"/>
                <a:ext cx="548640" cy="205740"/>
                <a:chOff x="914435" y="2057413"/>
                <a:chExt cx="548640" cy="205740"/>
              </a:xfrm>
            </p:grpSpPr>
            <p:cxnSp>
              <p:nvCxnSpPr>
                <p:cNvPr id="220" name="Straight Connector 219"/>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24" name="Oval 223"/>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solidFill>
                      <a:schemeClr val="tx1"/>
                    </a:solidFill>
                  </a:endParaRPr>
                </a:p>
              </p:txBody>
            </p:sp>
            <p:cxnSp>
              <p:nvCxnSpPr>
                <p:cNvPr id="225" name="Straight Connector 224"/>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219" name="Straight Connector 218"/>
              <p:cNvCxnSpPr/>
              <p:nvPr/>
            </p:nvCxnSpPr>
            <p:spPr>
              <a:xfrm flipV="1">
                <a:off x="1737521" y="4772208"/>
                <a:ext cx="0" cy="531375"/>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33" name="Rectangle 232"/>
            <p:cNvSpPr/>
            <p:nvPr/>
          </p:nvSpPr>
          <p:spPr>
            <a:xfrm>
              <a:off x="4937870" y="9668206"/>
              <a:ext cx="914400" cy="18288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Chiller 4</a:t>
              </a:r>
            </a:p>
          </p:txBody>
        </p:sp>
        <p:grpSp>
          <p:nvGrpSpPr>
            <p:cNvPr id="234" name="Group 233"/>
            <p:cNvGrpSpPr/>
            <p:nvPr/>
          </p:nvGrpSpPr>
          <p:grpSpPr>
            <a:xfrm>
              <a:off x="5303649" y="9235456"/>
              <a:ext cx="365749" cy="274320"/>
              <a:chOff x="3657610" y="5029200"/>
              <a:chExt cx="365749" cy="274320"/>
            </a:xfrm>
          </p:grpSpPr>
          <p:grpSp>
            <p:nvGrpSpPr>
              <p:cNvPr id="235" name="Group 234"/>
              <p:cNvGrpSpPr/>
              <p:nvPr/>
            </p:nvGrpSpPr>
            <p:grpSpPr>
              <a:xfrm>
                <a:off x="3657610" y="5074901"/>
                <a:ext cx="182883" cy="182879"/>
                <a:chOff x="914435" y="4160512"/>
                <a:chExt cx="182883" cy="182879"/>
              </a:xfrm>
            </p:grpSpPr>
            <p:sp>
              <p:nvSpPr>
                <p:cNvPr id="240" name="Isosceles Triangle 239"/>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41" name="Isosceles Triangle 240"/>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cxnSp>
            <p:nvCxnSpPr>
              <p:cNvPr id="236" name="Straight Connector 235"/>
              <p:cNvCxnSpPr>
                <a:stCxn id="241" idx="0"/>
              </p:cNvCxnSpPr>
              <p:nvPr/>
            </p:nvCxnSpPr>
            <p:spPr>
              <a:xfrm>
                <a:off x="3749050" y="516634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7" name="Group 236"/>
              <p:cNvGrpSpPr>
                <a:grpSpLocks noChangeAspect="1"/>
              </p:cNvGrpSpPr>
              <p:nvPr/>
            </p:nvGrpSpPr>
            <p:grpSpPr>
              <a:xfrm>
                <a:off x="3749040" y="5029200"/>
                <a:ext cx="274319" cy="274320"/>
                <a:chOff x="3794760" y="5074900"/>
                <a:chExt cx="182880" cy="182881"/>
              </a:xfrm>
            </p:grpSpPr>
            <p:sp>
              <p:nvSpPr>
                <p:cNvPr id="238" name="Arc 237"/>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cxnSp>
              <p:nvCxnSpPr>
                <p:cNvPr id="239" name="Straight Connector 238"/>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245" name="Group 244"/>
          <p:cNvGrpSpPr/>
          <p:nvPr/>
        </p:nvGrpSpPr>
        <p:grpSpPr>
          <a:xfrm>
            <a:off x="2933714" y="3733796"/>
            <a:ext cx="381000" cy="1866880"/>
            <a:chOff x="4937870" y="8961142"/>
            <a:chExt cx="914400" cy="4480512"/>
          </a:xfrm>
        </p:grpSpPr>
        <p:grpSp>
          <p:nvGrpSpPr>
            <p:cNvPr id="246" name="Group 245"/>
            <p:cNvGrpSpPr/>
            <p:nvPr/>
          </p:nvGrpSpPr>
          <p:grpSpPr>
            <a:xfrm>
              <a:off x="5029325" y="8961142"/>
              <a:ext cx="640073" cy="4480512"/>
              <a:chOff x="1463204" y="1188828"/>
              <a:chExt cx="640073" cy="4480512"/>
            </a:xfrm>
          </p:grpSpPr>
          <p:cxnSp>
            <p:nvCxnSpPr>
              <p:cNvPr id="256" name="Straight Connector 255"/>
              <p:cNvCxnSpPr/>
              <p:nvPr/>
            </p:nvCxnSpPr>
            <p:spPr>
              <a:xfrm flipV="1">
                <a:off x="1828960" y="1188828"/>
                <a:ext cx="0" cy="281735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58" name="Group 257"/>
              <p:cNvGrpSpPr/>
              <p:nvPr/>
            </p:nvGrpSpPr>
            <p:grpSpPr>
              <a:xfrm>
                <a:off x="1463204" y="4308957"/>
                <a:ext cx="548634" cy="731512"/>
                <a:chOff x="2468903" y="2057415"/>
                <a:chExt cx="548634" cy="731512"/>
              </a:xfrm>
            </p:grpSpPr>
            <p:cxnSp>
              <p:nvCxnSpPr>
                <p:cNvPr id="267" name="Straight Connector 266"/>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9" name="Group 268"/>
                <p:cNvGrpSpPr/>
                <p:nvPr/>
              </p:nvGrpSpPr>
              <p:grpSpPr>
                <a:xfrm>
                  <a:off x="2560342" y="2240293"/>
                  <a:ext cx="365760" cy="454722"/>
                  <a:chOff x="2560342" y="2240293"/>
                  <a:chExt cx="365760" cy="454722"/>
                </a:xfrm>
              </p:grpSpPr>
              <p:sp>
                <p:nvSpPr>
                  <p:cNvPr id="270" name="Trapezoid 269"/>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71" name="Oval 270"/>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72" name="Oval 271"/>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73" name="Rectangle 272"/>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grpSp>
          <p:grpSp>
            <p:nvGrpSpPr>
              <p:cNvPr id="259" name="Group 258"/>
              <p:cNvGrpSpPr/>
              <p:nvPr/>
            </p:nvGrpSpPr>
            <p:grpSpPr>
              <a:xfrm>
                <a:off x="1554637" y="4029036"/>
                <a:ext cx="548640" cy="205740"/>
                <a:chOff x="914435" y="2057413"/>
                <a:chExt cx="548640" cy="205740"/>
              </a:xfrm>
            </p:grpSpPr>
            <p:cxnSp>
              <p:nvCxnSpPr>
                <p:cNvPr id="261" name="Straight Connector 260"/>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65" name="Oval 264"/>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solidFill>
                      <a:schemeClr val="tx1"/>
                    </a:solidFill>
                  </a:endParaRPr>
                </a:p>
              </p:txBody>
            </p:sp>
            <p:cxnSp>
              <p:nvCxnSpPr>
                <p:cNvPr id="266" name="Straight Connector 265"/>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260" name="Straight Connector 259"/>
              <p:cNvCxnSpPr/>
              <p:nvPr/>
            </p:nvCxnSpPr>
            <p:spPr>
              <a:xfrm flipV="1">
                <a:off x="1737521" y="4772209"/>
                <a:ext cx="0" cy="89713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47" name="Rectangle 246"/>
            <p:cNvSpPr/>
            <p:nvPr/>
          </p:nvSpPr>
          <p:spPr>
            <a:xfrm>
              <a:off x="4937870" y="9668206"/>
              <a:ext cx="914400" cy="18288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Chiller 6</a:t>
              </a:r>
            </a:p>
          </p:txBody>
        </p:sp>
        <p:grpSp>
          <p:nvGrpSpPr>
            <p:cNvPr id="248" name="Group 247"/>
            <p:cNvGrpSpPr/>
            <p:nvPr/>
          </p:nvGrpSpPr>
          <p:grpSpPr>
            <a:xfrm>
              <a:off x="5303649" y="9235456"/>
              <a:ext cx="365749" cy="274320"/>
              <a:chOff x="3657610" y="5029200"/>
              <a:chExt cx="365749" cy="274320"/>
            </a:xfrm>
          </p:grpSpPr>
          <p:grpSp>
            <p:nvGrpSpPr>
              <p:cNvPr id="249" name="Group 248"/>
              <p:cNvGrpSpPr/>
              <p:nvPr/>
            </p:nvGrpSpPr>
            <p:grpSpPr>
              <a:xfrm>
                <a:off x="3657610" y="5074901"/>
                <a:ext cx="182883" cy="182879"/>
                <a:chOff x="914435" y="4160512"/>
                <a:chExt cx="182883" cy="182879"/>
              </a:xfrm>
            </p:grpSpPr>
            <p:sp>
              <p:nvSpPr>
                <p:cNvPr id="254" name="Isosceles Triangle 253"/>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55" name="Isosceles Triangle 254"/>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cxnSp>
            <p:nvCxnSpPr>
              <p:cNvPr id="250" name="Straight Connector 249"/>
              <p:cNvCxnSpPr>
                <a:stCxn id="255" idx="0"/>
              </p:cNvCxnSpPr>
              <p:nvPr/>
            </p:nvCxnSpPr>
            <p:spPr>
              <a:xfrm>
                <a:off x="3749050" y="516634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1" name="Group 250"/>
              <p:cNvGrpSpPr>
                <a:grpSpLocks noChangeAspect="1"/>
              </p:cNvGrpSpPr>
              <p:nvPr/>
            </p:nvGrpSpPr>
            <p:grpSpPr>
              <a:xfrm>
                <a:off x="3749040" y="5029200"/>
                <a:ext cx="274319" cy="274320"/>
                <a:chOff x="3794760" y="5074900"/>
                <a:chExt cx="182880" cy="182881"/>
              </a:xfrm>
            </p:grpSpPr>
            <p:sp>
              <p:nvSpPr>
                <p:cNvPr id="252" name="Arc 251"/>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cxnSp>
              <p:nvCxnSpPr>
                <p:cNvPr id="253" name="Straight Connector 252"/>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274" name="Group 273"/>
          <p:cNvGrpSpPr/>
          <p:nvPr/>
        </p:nvGrpSpPr>
        <p:grpSpPr>
          <a:xfrm>
            <a:off x="1714531" y="3733797"/>
            <a:ext cx="381000" cy="1714481"/>
            <a:chOff x="4937870" y="8961142"/>
            <a:chExt cx="914400" cy="4114754"/>
          </a:xfrm>
        </p:grpSpPr>
        <p:grpSp>
          <p:nvGrpSpPr>
            <p:cNvPr id="275" name="Group 274"/>
            <p:cNvGrpSpPr/>
            <p:nvPr/>
          </p:nvGrpSpPr>
          <p:grpSpPr>
            <a:xfrm>
              <a:off x="5029325" y="8961142"/>
              <a:ext cx="640073" cy="4114754"/>
              <a:chOff x="1463204" y="1188828"/>
              <a:chExt cx="640073" cy="4114754"/>
            </a:xfrm>
          </p:grpSpPr>
          <p:cxnSp>
            <p:nvCxnSpPr>
              <p:cNvPr id="285" name="Straight Connector 284"/>
              <p:cNvCxnSpPr/>
              <p:nvPr/>
            </p:nvCxnSpPr>
            <p:spPr>
              <a:xfrm flipV="1">
                <a:off x="1828960" y="1188828"/>
                <a:ext cx="0" cy="281735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87" name="Group 286"/>
              <p:cNvGrpSpPr/>
              <p:nvPr/>
            </p:nvGrpSpPr>
            <p:grpSpPr>
              <a:xfrm>
                <a:off x="1463204" y="4308957"/>
                <a:ext cx="548634" cy="731512"/>
                <a:chOff x="2468903" y="2057415"/>
                <a:chExt cx="548634" cy="731512"/>
              </a:xfrm>
            </p:grpSpPr>
            <p:cxnSp>
              <p:nvCxnSpPr>
                <p:cNvPr id="296" name="Straight Connector 295"/>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8" name="Group 297"/>
                <p:cNvGrpSpPr/>
                <p:nvPr/>
              </p:nvGrpSpPr>
              <p:grpSpPr>
                <a:xfrm>
                  <a:off x="2560342" y="2240293"/>
                  <a:ext cx="365760" cy="454722"/>
                  <a:chOff x="2560342" y="2240293"/>
                  <a:chExt cx="365760" cy="454722"/>
                </a:xfrm>
              </p:grpSpPr>
              <p:sp>
                <p:nvSpPr>
                  <p:cNvPr id="299" name="Trapezoid 298"/>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300" name="Oval 299"/>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301" name="Oval 300"/>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302" name="Rectangle 301"/>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grpSp>
          <p:grpSp>
            <p:nvGrpSpPr>
              <p:cNvPr id="288" name="Group 287"/>
              <p:cNvGrpSpPr/>
              <p:nvPr/>
            </p:nvGrpSpPr>
            <p:grpSpPr>
              <a:xfrm>
                <a:off x="1554637" y="4029036"/>
                <a:ext cx="548640" cy="205740"/>
                <a:chOff x="914435" y="2057413"/>
                <a:chExt cx="548640" cy="205740"/>
              </a:xfrm>
            </p:grpSpPr>
            <p:cxnSp>
              <p:nvCxnSpPr>
                <p:cNvPr id="290" name="Straight Connector 289"/>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94" name="Oval 293"/>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solidFill>
                      <a:schemeClr val="tx1"/>
                    </a:solidFill>
                  </a:endParaRPr>
                </a:p>
              </p:txBody>
            </p:sp>
            <p:cxnSp>
              <p:nvCxnSpPr>
                <p:cNvPr id="295" name="Straight Connector 294"/>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289" name="Straight Connector 288"/>
              <p:cNvCxnSpPr/>
              <p:nvPr/>
            </p:nvCxnSpPr>
            <p:spPr>
              <a:xfrm flipV="1">
                <a:off x="1737521" y="4772208"/>
                <a:ext cx="0" cy="531374"/>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76" name="Rectangle 275"/>
            <p:cNvSpPr/>
            <p:nvPr/>
          </p:nvSpPr>
          <p:spPr>
            <a:xfrm>
              <a:off x="4937870" y="9668206"/>
              <a:ext cx="914400" cy="18288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Chiller 3</a:t>
              </a:r>
            </a:p>
          </p:txBody>
        </p:sp>
        <p:grpSp>
          <p:nvGrpSpPr>
            <p:cNvPr id="277" name="Group 276"/>
            <p:cNvGrpSpPr/>
            <p:nvPr/>
          </p:nvGrpSpPr>
          <p:grpSpPr>
            <a:xfrm>
              <a:off x="5303649" y="9235456"/>
              <a:ext cx="365749" cy="274320"/>
              <a:chOff x="3657610" y="5029200"/>
              <a:chExt cx="365749" cy="274320"/>
            </a:xfrm>
          </p:grpSpPr>
          <p:grpSp>
            <p:nvGrpSpPr>
              <p:cNvPr id="278" name="Group 277"/>
              <p:cNvGrpSpPr/>
              <p:nvPr/>
            </p:nvGrpSpPr>
            <p:grpSpPr>
              <a:xfrm>
                <a:off x="3657610" y="5074901"/>
                <a:ext cx="182883" cy="182879"/>
                <a:chOff x="914435" y="4160512"/>
                <a:chExt cx="182883" cy="182879"/>
              </a:xfrm>
            </p:grpSpPr>
            <p:sp>
              <p:nvSpPr>
                <p:cNvPr id="283" name="Isosceles Triangle 282"/>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84" name="Isosceles Triangle 283"/>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cxnSp>
            <p:nvCxnSpPr>
              <p:cNvPr id="279" name="Straight Connector 278"/>
              <p:cNvCxnSpPr>
                <a:stCxn id="284" idx="0"/>
              </p:cNvCxnSpPr>
              <p:nvPr/>
            </p:nvCxnSpPr>
            <p:spPr>
              <a:xfrm>
                <a:off x="3749050" y="516634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0" name="Group 279"/>
              <p:cNvGrpSpPr>
                <a:grpSpLocks noChangeAspect="1"/>
              </p:cNvGrpSpPr>
              <p:nvPr/>
            </p:nvGrpSpPr>
            <p:grpSpPr>
              <a:xfrm>
                <a:off x="3749040" y="5029200"/>
                <a:ext cx="274319" cy="274320"/>
                <a:chOff x="3794760" y="5074900"/>
                <a:chExt cx="182880" cy="182881"/>
              </a:xfrm>
            </p:grpSpPr>
            <p:sp>
              <p:nvSpPr>
                <p:cNvPr id="281" name="Arc 280"/>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cxnSp>
              <p:nvCxnSpPr>
                <p:cNvPr id="282" name="Straight Connector 281"/>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cxnSp>
        <p:nvCxnSpPr>
          <p:cNvPr id="303" name="Straight Connector 302"/>
          <p:cNvCxnSpPr/>
          <p:nvPr/>
        </p:nvCxnSpPr>
        <p:spPr>
          <a:xfrm flipH="1">
            <a:off x="1866927" y="5448278"/>
            <a:ext cx="1219189"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H="1">
            <a:off x="1409735" y="5600676"/>
            <a:ext cx="6362634"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flipH="1">
            <a:off x="1407653" y="2209813"/>
            <a:ext cx="611675"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flipH="1">
            <a:off x="1419257" y="2514610"/>
            <a:ext cx="1219187"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flipH="1">
            <a:off x="1409735" y="2819399"/>
            <a:ext cx="1828777" cy="7"/>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H="1">
            <a:off x="1714531" y="3238502"/>
            <a:ext cx="2124049"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flipH="1">
            <a:off x="1409735" y="3733796"/>
            <a:ext cx="1712402"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H="1">
            <a:off x="5981685" y="3238502"/>
            <a:ext cx="1790685" cy="0"/>
          </a:xfrm>
          <a:prstGeom prst="line">
            <a:avLst/>
          </a:prstGeom>
          <a:ln w="38100" cap="rnd">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7734268" y="3181350"/>
            <a:ext cx="152396" cy="114300"/>
            <a:chOff x="3657609" y="5669280"/>
            <a:chExt cx="365750" cy="274320"/>
          </a:xfrm>
          <a:solidFill>
            <a:schemeClr val="accent4"/>
          </a:solidFill>
        </p:grpSpPr>
        <p:sp>
          <p:nvSpPr>
            <p:cNvPr id="22" name="Isosceles Triangle 21"/>
            <p:cNvSpPr/>
            <p:nvPr/>
          </p:nvSpPr>
          <p:spPr>
            <a:xfrm flipV="1">
              <a:off x="3657613" y="5714981"/>
              <a:ext cx="182880" cy="91440"/>
            </a:xfrm>
            <a:prstGeom prst="triangle">
              <a:avLst/>
            </a:prstGeom>
            <a:grp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sp>
          <p:nvSpPr>
            <p:cNvPr id="23" name="Isosceles Triangle 22"/>
            <p:cNvSpPr/>
            <p:nvPr/>
          </p:nvSpPr>
          <p:spPr>
            <a:xfrm>
              <a:off x="3657610" y="5806420"/>
              <a:ext cx="182880" cy="91440"/>
            </a:xfrm>
            <a:prstGeom prst="triangle">
              <a:avLst/>
            </a:prstGeom>
            <a:grp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24" name="Straight Connector 23"/>
            <p:cNvCxnSpPr>
              <a:stCxn id="23" idx="0"/>
            </p:cNvCxnSpPr>
            <p:nvPr/>
          </p:nvCxnSpPr>
          <p:spPr>
            <a:xfrm>
              <a:off x="3749050" y="5806420"/>
              <a:ext cx="137150" cy="1"/>
            </a:xfrm>
            <a:prstGeom prst="line">
              <a:avLst/>
            </a:prstGeom>
            <a:grp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Group 24"/>
            <p:cNvGrpSpPr>
              <a:grpSpLocks noChangeAspect="1"/>
            </p:cNvGrpSpPr>
            <p:nvPr/>
          </p:nvGrpSpPr>
          <p:grpSpPr>
            <a:xfrm>
              <a:off x="3749040" y="5669280"/>
              <a:ext cx="274319" cy="274320"/>
              <a:chOff x="3794760" y="5074900"/>
              <a:chExt cx="182880" cy="182881"/>
            </a:xfrm>
            <a:grpFill/>
          </p:grpSpPr>
          <p:sp>
            <p:nvSpPr>
              <p:cNvPr id="27" name="Arc 26"/>
              <p:cNvSpPr>
                <a:spLocks noChangeAspect="1"/>
              </p:cNvSpPr>
              <p:nvPr/>
            </p:nvSpPr>
            <p:spPr>
              <a:xfrm>
                <a:off x="3794760" y="5074900"/>
                <a:ext cx="182880" cy="182880"/>
              </a:xfrm>
              <a:prstGeom prst="arc">
                <a:avLst>
                  <a:gd name="adj1" fmla="val 16200000"/>
                  <a:gd name="adj2" fmla="val 4961308"/>
                </a:avLst>
              </a:prstGeom>
              <a:grp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28" name="Straight Connector 27"/>
              <p:cNvCxnSpPr/>
              <p:nvPr/>
            </p:nvCxnSpPr>
            <p:spPr>
              <a:xfrm>
                <a:off x="3886200" y="5074901"/>
                <a:ext cx="0" cy="182880"/>
              </a:xfrm>
              <a:prstGeom prst="line">
                <a:avLst/>
              </a:prstGeom>
              <a:grp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Isosceles Triangle 25"/>
            <p:cNvSpPr/>
            <p:nvPr/>
          </p:nvSpPr>
          <p:spPr>
            <a:xfrm rot="5400000">
              <a:off x="3611889" y="5760693"/>
              <a:ext cx="182880" cy="91440"/>
            </a:xfrm>
            <a:prstGeom prst="triangle">
              <a:avLst/>
            </a:prstGeom>
            <a:grp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grpSp>
      <p:cxnSp>
        <p:nvCxnSpPr>
          <p:cNvPr id="355" name="Straight Connector 354"/>
          <p:cNvCxnSpPr/>
          <p:nvPr/>
        </p:nvCxnSpPr>
        <p:spPr>
          <a:xfrm flipH="1">
            <a:off x="3848109" y="3238502"/>
            <a:ext cx="1447784" cy="0"/>
          </a:xfrm>
          <a:prstGeom prst="line">
            <a:avLst/>
          </a:prstGeom>
          <a:ln w="381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114349" y="6095921"/>
            <a:ext cx="3218568" cy="762042"/>
          </a:xfrm>
          <a:prstGeom prst="rect">
            <a:avLst/>
          </a:prstGeom>
          <a:solidFill>
            <a:schemeClr val="tx1">
              <a:alpha val="50000"/>
            </a:schemeClr>
          </a:solidFill>
        </p:spPr>
        <p:txBody>
          <a:bodyPr wrap="square" lIns="0" tIns="0" rIns="0" bIns="0" rtlCol="0" anchor="ctr" anchorCtr="0">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r>
              <a:rPr lang="en-US" sz="1333" dirty="0">
                <a:solidFill>
                  <a:schemeClr val="accent4"/>
                </a:solidFill>
              </a:rPr>
              <a:t>UC Santa Cruz</a:t>
            </a:r>
          </a:p>
          <a:p>
            <a:r>
              <a:rPr lang="en-US" sz="1000" dirty="0">
                <a:solidFill>
                  <a:schemeClr val="bg1"/>
                </a:solidFill>
                <a:latin typeface="Comic Sans MS" panose="030F0702030302020204" pitchFamily="66" charset="0"/>
              </a:rPr>
              <a:t>Wet Economizer System</a:t>
            </a:r>
          </a:p>
          <a:p>
            <a:r>
              <a:rPr lang="en-US" sz="1000" dirty="0">
                <a:solidFill>
                  <a:schemeClr val="bg1"/>
                </a:solidFill>
                <a:latin typeface="Comic Sans MS" panose="030F0702030302020204" pitchFamily="66" charset="0"/>
              </a:rPr>
              <a:t>2016-01-29</a:t>
            </a:r>
          </a:p>
          <a:p>
            <a:r>
              <a:rPr lang="en-US" sz="1000" dirty="0">
                <a:solidFill>
                  <a:schemeClr val="bg1"/>
                </a:solidFill>
                <a:latin typeface="Comic Sans MS" panose="030F0702030302020204" pitchFamily="66" charset="0"/>
              </a:rPr>
              <a:t>Drawn By : DS</a:t>
            </a:r>
          </a:p>
        </p:txBody>
      </p:sp>
      <p:sp>
        <p:nvSpPr>
          <p:cNvPr id="243" name="TextBox 242"/>
          <p:cNvSpPr txBox="1"/>
          <p:nvPr/>
        </p:nvSpPr>
        <p:spPr>
          <a:xfrm>
            <a:off x="1938365" y="5905472"/>
            <a:ext cx="5267270" cy="861774"/>
          </a:xfrm>
          <a:prstGeom prst="rect">
            <a:avLst/>
          </a:prstGeom>
          <a:noFill/>
        </p:spPr>
        <p:txBody>
          <a:bodyPr wrap="square" rtlCol="0">
            <a:sp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2500" dirty="0">
                <a:solidFill>
                  <a:schemeClr val="bg1"/>
                </a:solidFill>
              </a:rPr>
              <a:t>The Modification to Make the Wet Economizer</a:t>
            </a:r>
          </a:p>
        </p:txBody>
      </p:sp>
      <p:cxnSp>
        <p:nvCxnSpPr>
          <p:cNvPr id="244" name="Straight Connector 243"/>
          <p:cNvCxnSpPr/>
          <p:nvPr/>
        </p:nvCxnSpPr>
        <p:spPr>
          <a:xfrm flipH="1">
            <a:off x="5372083" y="3238502"/>
            <a:ext cx="533403" cy="0"/>
          </a:xfrm>
          <a:prstGeom prst="line">
            <a:avLst/>
          </a:prstGeom>
          <a:ln w="38100" cap="rnd">
            <a:solidFill>
              <a:schemeClr val="accent4"/>
            </a:solidFill>
          </a:ln>
        </p:spPr>
        <p:style>
          <a:lnRef idx="1">
            <a:schemeClr val="accent1"/>
          </a:lnRef>
          <a:fillRef idx="0">
            <a:schemeClr val="accent1"/>
          </a:fillRef>
          <a:effectRef idx="0">
            <a:schemeClr val="accent1"/>
          </a:effectRef>
          <a:fontRef idx="minor">
            <a:schemeClr val="tx1"/>
          </a:fontRef>
        </p:style>
      </p:cxnSp>
      <p:sp>
        <p:nvSpPr>
          <p:cNvPr id="304" name="TextBox 303"/>
          <p:cNvSpPr txBox="1"/>
          <p:nvPr/>
        </p:nvSpPr>
        <p:spPr>
          <a:xfrm>
            <a:off x="3657609" y="4076693"/>
            <a:ext cx="3886158" cy="1708160"/>
          </a:xfrm>
          <a:prstGeom prst="rect">
            <a:avLst/>
          </a:prstGeom>
          <a:noFill/>
        </p:spPr>
        <p:txBody>
          <a:bodyPr wrap="square" rtlCol="0">
            <a:sp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r>
              <a:rPr lang="en-US" sz="1500" dirty="0">
                <a:solidFill>
                  <a:schemeClr val="accent4"/>
                </a:solidFill>
              </a:rPr>
              <a:t>A strategically located valve and piping connection will allow water returning from the loads requiring preheat (a source of </a:t>
            </a:r>
            <a:r>
              <a:rPr lang="en-US" sz="1500" dirty="0">
                <a:solidFill>
                  <a:srgbClr val="00B0F0"/>
                </a:solidFill>
              </a:rPr>
              <a:t>cool water</a:t>
            </a:r>
            <a:r>
              <a:rPr lang="en-US" sz="1500" dirty="0">
                <a:solidFill>
                  <a:schemeClr val="accent4"/>
                </a:solidFill>
              </a:rPr>
              <a:t>) to be circulated to the loads requiring cooling (a source of </a:t>
            </a:r>
            <a:r>
              <a:rPr lang="en-US" sz="1500" dirty="0">
                <a:solidFill>
                  <a:schemeClr val="accent1"/>
                </a:solidFill>
              </a:rPr>
              <a:t>warm water</a:t>
            </a:r>
            <a:r>
              <a:rPr lang="en-US" sz="1500" dirty="0">
                <a:solidFill>
                  <a:schemeClr val="accent4"/>
                </a:solidFill>
              </a:rPr>
              <a:t>) and then back to the loads requiring preheat</a:t>
            </a:r>
          </a:p>
        </p:txBody>
      </p:sp>
      <p:sp>
        <p:nvSpPr>
          <p:cNvPr id="306" name="Rectangle 305"/>
          <p:cNvSpPr/>
          <p:nvPr/>
        </p:nvSpPr>
        <p:spPr>
          <a:xfrm>
            <a:off x="6296004" y="1371622"/>
            <a:ext cx="1743058" cy="1066789"/>
          </a:xfrm>
          <a:prstGeom prst="rect">
            <a:avLst/>
          </a:prstGeom>
          <a:noFill/>
          <a:ln w="381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sp>
        <p:nvSpPr>
          <p:cNvPr id="307" name="Rectangle 306"/>
          <p:cNvSpPr/>
          <p:nvPr/>
        </p:nvSpPr>
        <p:spPr>
          <a:xfrm>
            <a:off x="5676888" y="1367984"/>
            <a:ext cx="533387" cy="1066789"/>
          </a:xfrm>
          <a:prstGeom prst="rect">
            <a:avLst/>
          </a:prstGeom>
          <a:no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sp>
        <p:nvSpPr>
          <p:cNvPr id="308" name="Rectangle 307"/>
          <p:cNvSpPr/>
          <p:nvPr/>
        </p:nvSpPr>
        <p:spPr>
          <a:xfrm>
            <a:off x="5753083" y="1524020"/>
            <a:ext cx="381000" cy="762000"/>
          </a:xfrm>
          <a:prstGeom prst="rect">
            <a:avLst/>
          </a:prstGeom>
          <a:gradFill flip="none" rotWithShape="1">
            <a:gsLst>
              <a:gs pos="0">
                <a:schemeClr val="accent1"/>
              </a:gs>
              <a:gs pos="100000">
                <a:srgbClr val="00B0F0"/>
              </a:gs>
            </a:gsLst>
            <a:lin ang="16200000" scaled="1"/>
            <a:tileRect/>
          </a:gra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750" dirty="0"/>
              <a:t>Science Library Building Loads</a:t>
            </a:r>
          </a:p>
        </p:txBody>
      </p:sp>
      <p:sp>
        <p:nvSpPr>
          <p:cNvPr id="309" name="Rectangle 308"/>
          <p:cNvSpPr/>
          <p:nvPr/>
        </p:nvSpPr>
        <p:spPr>
          <a:xfrm>
            <a:off x="6972270" y="1524020"/>
            <a:ext cx="381000" cy="762000"/>
          </a:xfrm>
          <a:prstGeom prst="rect">
            <a:avLst/>
          </a:prstGeom>
          <a:gradFill flip="none" rotWithShape="1">
            <a:gsLst>
              <a:gs pos="0">
                <a:schemeClr val="accent1"/>
              </a:gs>
              <a:gs pos="100000">
                <a:srgbClr val="00B0F0"/>
              </a:gs>
            </a:gsLst>
            <a:lin ang="5400000" scaled="1"/>
            <a:tileRect/>
          </a:gra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err="1"/>
              <a:t>Thimann</a:t>
            </a:r>
            <a:r>
              <a:rPr lang="en-US" sz="833" dirty="0"/>
              <a:t> Building Loads</a:t>
            </a:r>
          </a:p>
        </p:txBody>
      </p:sp>
      <p:sp>
        <p:nvSpPr>
          <p:cNvPr id="310" name="Rectangle 309"/>
          <p:cNvSpPr/>
          <p:nvPr/>
        </p:nvSpPr>
        <p:spPr>
          <a:xfrm>
            <a:off x="7581863" y="1524020"/>
            <a:ext cx="381000" cy="762000"/>
          </a:xfrm>
          <a:prstGeom prst="rect">
            <a:avLst/>
          </a:prstGeom>
          <a:gradFill flip="none" rotWithShape="1">
            <a:gsLst>
              <a:gs pos="0">
                <a:schemeClr val="accent1"/>
              </a:gs>
              <a:gs pos="100000">
                <a:srgbClr val="00B0F0"/>
              </a:gs>
            </a:gsLst>
            <a:lin ang="5400000" scaled="1"/>
            <a:tileRect/>
          </a:gra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err="1"/>
              <a:t>Sinsheimer</a:t>
            </a:r>
            <a:r>
              <a:rPr lang="en-US" sz="833" dirty="0"/>
              <a:t> Labs Building Loads</a:t>
            </a:r>
          </a:p>
        </p:txBody>
      </p:sp>
      <p:sp>
        <p:nvSpPr>
          <p:cNvPr id="311" name="Rectangle 310"/>
          <p:cNvSpPr/>
          <p:nvPr/>
        </p:nvSpPr>
        <p:spPr>
          <a:xfrm>
            <a:off x="6362676" y="1524020"/>
            <a:ext cx="381000" cy="762000"/>
          </a:xfrm>
          <a:prstGeom prst="rect">
            <a:avLst/>
          </a:prstGeom>
          <a:gradFill flip="none" rotWithShape="1">
            <a:gsLst>
              <a:gs pos="0">
                <a:schemeClr val="accent1"/>
              </a:gs>
              <a:gs pos="100000">
                <a:srgbClr val="00B0F0"/>
              </a:gs>
            </a:gsLst>
            <a:lin ang="5400000" scaled="1"/>
            <a:tileRect/>
          </a:gra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Natural Science Building Loads</a:t>
            </a:r>
          </a:p>
        </p:txBody>
      </p:sp>
      <p:cxnSp>
        <p:nvCxnSpPr>
          <p:cNvPr id="43" name="Straight Connector 42"/>
          <p:cNvCxnSpPr/>
          <p:nvPr/>
        </p:nvCxnSpPr>
        <p:spPr>
          <a:xfrm>
            <a:off x="1714529" y="2819400"/>
            <a:ext cx="0" cy="41910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49242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9" name="Straight Connector 88"/>
          <p:cNvCxnSpPr>
            <a:stCxn id="26" idx="0"/>
          </p:cNvCxnSpPr>
          <p:nvPr/>
        </p:nvCxnSpPr>
        <p:spPr>
          <a:xfrm flipH="1">
            <a:off x="7772361" y="3238489"/>
            <a:ext cx="7" cy="171477"/>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1409732" y="2819400"/>
            <a:ext cx="304797" cy="0"/>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1295436" y="457232"/>
            <a:ext cx="266697" cy="5143444"/>
            <a:chOff x="1463204" y="1280266"/>
            <a:chExt cx="640073" cy="12344265"/>
          </a:xfrm>
        </p:grpSpPr>
        <p:cxnSp>
          <p:nvCxnSpPr>
            <p:cNvPr id="33" name="Straight Connector 32"/>
            <p:cNvCxnSpPr/>
            <p:nvPr/>
          </p:nvCxnSpPr>
          <p:spPr>
            <a:xfrm flipV="1">
              <a:off x="1828960" y="1280266"/>
              <a:ext cx="0" cy="2725913"/>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1828960" y="4234776"/>
              <a:ext cx="0" cy="257059"/>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1463204" y="4308957"/>
              <a:ext cx="548634" cy="731512"/>
              <a:chOff x="2468903" y="2057415"/>
              <a:chExt cx="548634" cy="731512"/>
            </a:xfrm>
          </p:grpSpPr>
          <p:cxnSp>
            <p:nvCxnSpPr>
              <p:cNvPr id="6" name="Straight Connector 5"/>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560342" y="2240293"/>
                <a:ext cx="365760" cy="454722"/>
                <a:chOff x="2560342" y="2240293"/>
                <a:chExt cx="365760" cy="454722"/>
              </a:xfrm>
            </p:grpSpPr>
            <p:sp>
              <p:nvSpPr>
                <p:cNvPr id="9" name="Trapezoid 8"/>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0" name="Oval 9"/>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1" name="Oval 10"/>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2" name="Rectangle 11"/>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13" name="Group 12"/>
            <p:cNvGrpSpPr/>
            <p:nvPr/>
          </p:nvGrpSpPr>
          <p:grpSpPr>
            <a:xfrm>
              <a:off x="1554637" y="4029036"/>
              <a:ext cx="548640" cy="205740"/>
              <a:chOff x="914435" y="2057413"/>
              <a:chExt cx="548640" cy="205740"/>
            </a:xfrm>
          </p:grpSpPr>
          <p:cxnSp>
            <p:nvCxnSpPr>
              <p:cNvPr id="15" name="Straight Connector 14"/>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Oval 18"/>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20" name="Straight Connector 19"/>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flipV="1">
              <a:off x="1737521" y="4772208"/>
              <a:ext cx="0" cy="8852323"/>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1600233" y="457232"/>
            <a:ext cx="266697" cy="1752581"/>
            <a:chOff x="1463204" y="1280266"/>
            <a:chExt cx="640073" cy="4206194"/>
          </a:xfrm>
        </p:grpSpPr>
        <p:cxnSp>
          <p:nvCxnSpPr>
            <p:cNvPr id="38" name="Straight Connector 37"/>
            <p:cNvCxnSpPr/>
            <p:nvPr/>
          </p:nvCxnSpPr>
          <p:spPr>
            <a:xfrm flipV="1">
              <a:off x="1828960" y="1280266"/>
              <a:ext cx="0" cy="2725914"/>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828960" y="4234776"/>
              <a:ext cx="0" cy="257059"/>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1463204" y="4308957"/>
              <a:ext cx="548634" cy="731512"/>
              <a:chOff x="2468903" y="2057415"/>
              <a:chExt cx="548634" cy="731512"/>
            </a:xfrm>
          </p:grpSpPr>
          <p:cxnSp>
            <p:nvCxnSpPr>
              <p:cNvPr id="50" name="Straight Connector 49"/>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2560342" y="2240293"/>
                <a:ext cx="365760" cy="454722"/>
                <a:chOff x="2560342" y="2240293"/>
                <a:chExt cx="365760" cy="454722"/>
              </a:xfrm>
            </p:grpSpPr>
            <p:sp>
              <p:nvSpPr>
                <p:cNvPr id="53" name="Trapezoid 52"/>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54" name="Oval 53"/>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55" name="Oval 54"/>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56" name="Rectangle 55"/>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41" name="Group 40"/>
            <p:cNvGrpSpPr/>
            <p:nvPr/>
          </p:nvGrpSpPr>
          <p:grpSpPr>
            <a:xfrm>
              <a:off x="1554637" y="4029036"/>
              <a:ext cx="548640" cy="205740"/>
              <a:chOff x="914435" y="2057413"/>
              <a:chExt cx="548640" cy="205740"/>
            </a:xfrm>
          </p:grpSpPr>
          <p:cxnSp>
            <p:nvCxnSpPr>
              <p:cNvPr id="44" name="Straight Connector 43"/>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Oval 47"/>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49" name="Straight Connector 48"/>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p:nvCxnSpPr>
          <p:spPr>
            <a:xfrm flipV="1">
              <a:off x="1737521" y="4772207"/>
              <a:ext cx="0" cy="714253"/>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1905029" y="457232"/>
            <a:ext cx="266697" cy="1752581"/>
            <a:chOff x="1463204" y="1280266"/>
            <a:chExt cx="640073" cy="4206194"/>
          </a:xfrm>
        </p:grpSpPr>
        <p:cxnSp>
          <p:nvCxnSpPr>
            <p:cNvPr id="58" name="Straight Connector 57"/>
            <p:cNvCxnSpPr/>
            <p:nvPr/>
          </p:nvCxnSpPr>
          <p:spPr>
            <a:xfrm flipV="1">
              <a:off x="1828960" y="1280266"/>
              <a:ext cx="0" cy="2725913"/>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1828960" y="4234776"/>
              <a:ext cx="0" cy="257059"/>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1463204" y="4308957"/>
              <a:ext cx="548634" cy="731512"/>
              <a:chOff x="2468903" y="2057415"/>
              <a:chExt cx="548634" cy="731512"/>
            </a:xfrm>
          </p:grpSpPr>
          <p:cxnSp>
            <p:nvCxnSpPr>
              <p:cNvPr id="70" name="Straight Connector 69"/>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2560342" y="2240293"/>
                <a:ext cx="365760" cy="454722"/>
                <a:chOff x="2560342" y="2240293"/>
                <a:chExt cx="365760" cy="454722"/>
              </a:xfrm>
            </p:grpSpPr>
            <p:sp>
              <p:nvSpPr>
                <p:cNvPr id="73" name="Trapezoid 72"/>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74" name="Oval 73"/>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75" name="Oval 74"/>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76" name="Rectangle 75"/>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61" name="Group 60"/>
            <p:cNvGrpSpPr/>
            <p:nvPr/>
          </p:nvGrpSpPr>
          <p:grpSpPr>
            <a:xfrm>
              <a:off x="1554637" y="4029036"/>
              <a:ext cx="548640" cy="205740"/>
              <a:chOff x="914435" y="2057413"/>
              <a:chExt cx="548640" cy="205740"/>
            </a:xfrm>
          </p:grpSpPr>
          <p:cxnSp>
            <p:nvCxnSpPr>
              <p:cNvPr id="64" name="Straight Connector 63"/>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69" name="Straight Connector 68"/>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62" name="Straight Connector 61"/>
            <p:cNvCxnSpPr/>
            <p:nvPr/>
          </p:nvCxnSpPr>
          <p:spPr>
            <a:xfrm flipV="1">
              <a:off x="1737521" y="4772207"/>
              <a:ext cx="0" cy="714253"/>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97" name="Straight Connector 96"/>
          <p:cNvCxnSpPr/>
          <p:nvPr/>
        </p:nvCxnSpPr>
        <p:spPr>
          <a:xfrm flipH="1">
            <a:off x="1447835" y="457232"/>
            <a:ext cx="6324526"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a:off x="2667022" y="762028"/>
            <a:ext cx="3886152"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3276614" y="1066825"/>
            <a:ext cx="2666967"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H="1">
            <a:off x="3886209" y="1371622"/>
            <a:ext cx="1447783" cy="0"/>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2514623" y="762028"/>
            <a:ext cx="266697" cy="1752582"/>
            <a:chOff x="1463204" y="2011777"/>
            <a:chExt cx="640073" cy="4206196"/>
          </a:xfrm>
        </p:grpSpPr>
        <p:cxnSp>
          <p:nvCxnSpPr>
            <p:cNvPr id="106" name="Straight Connector 105"/>
            <p:cNvCxnSpPr/>
            <p:nvPr/>
          </p:nvCxnSpPr>
          <p:spPr>
            <a:xfrm flipV="1">
              <a:off x="1828960" y="2011777"/>
              <a:ext cx="0" cy="1994402"/>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V="1">
              <a:off x="1828960" y="4234776"/>
              <a:ext cx="0" cy="257059"/>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8" name="Group 107"/>
            <p:cNvGrpSpPr/>
            <p:nvPr/>
          </p:nvGrpSpPr>
          <p:grpSpPr>
            <a:xfrm>
              <a:off x="1463204" y="4308957"/>
              <a:ext cx="548634" cy="731512"/>
              <a:chOff x="2468903" y="2057415"/>
              <a:chExt cx="548634" cy="731512"/>
            </a:xfrm>
          </p:grpSpPr>
          <p:cxnSp>
            <p:nvCxnSpPr>
              <p:cNvPr id="118" name="Straight Connector 117"/>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2560342" y="2240293"/>
                <a:ext cx="365760" cy="454722"/>
                <a:chOff x="2560342" y="2240293"/>
                <a:chExt cx="365760" cy="454722"/>
              </a:xfrm>
            </p:grpSpPr>
            <p:sp>
              <p:nvSpPr>
                <p:cNvPr id="121" name="Trapezoid 120"/>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22" name="Oval 121"/>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23" name="Oval 122"/>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24" name="Rectangle 123"/>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109" name="Group 108"/>
            <p:cNvGrpSpPr/>
            <p:nvPr/>
          </p:nvGrpSpPr>
          <p:grpSpPr>
            <a:xfrm>
              <a:off x="1554637" y="4029036"/>
              <a:ext cx="548640" cy="205740"/>
              <a:chOff x="914435" y="2057413"/>
              <a:chExt cx="548640" cy="205740"/>
            </a:xfrm>
          </p:grpSpPr>
          <p:cxnSp>
            <p:nvCxnSpPr>
              <p:cNvPr id="112" name="Straight Connector 111"/>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16" name="Oval 115"/>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117" name="Straight Connector 116"/>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110" name="Straight Connector 109"/>
            <p:cNvCxnSpPr/>
            <p:nvPr/>
          </p:nvCxnSpPr>
          <p:spPr>
            <a:xfrm flipV="1">
              <a:off x="1737521" y="4772208"/>
              <a:ext cx="0" cy="1445765"/>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p:nvGrpSpPr>
        <p:grpSpPr>
          <a:xfrm>
            <a:off x="3124217" y="1066824"/>
            <a:ext cx="266697" cy="1752582"/>
            <a:chOff x="1463204" y="2743289"/>
            <a:chExt cx="640073" cy="4206196"/>
          </a:xfrm>
        </p:grpSpPr>
        <p:cxnSp>
          <p:nvCxnSpPr>
            <p:cNvPr id="126" name="Straight Connector 125"/>
            <p:cNvCxnSpPr/>
            <p:nvPr/>
          </p:nvCxnSpPr>
          <p:spPr>
            <a:xfrm flipV="1">
              <a:off x="1828960" y="2743289"/>
              <a:ext cx="0" cy="126289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28" name="Group 127"/>
            <p:cNvGrpSpPr/>
            <p:nvPr/>
          </p:nvGrpSpPr>
          <p:grpSpPr>
            <a:xfrm>
              <a:off x="1463204" y="4308957"/>
              <a:ext cx="548634" cy="731512"/>
              <a:chOff x="2468903" y="2057415"/>
              <a:chExt cx="548634" cy="731512"/>
            </a:xfrm>
          </p:grpSpPr>
          <p:cxnSp>
            <p:nvCxnSpPr>
              <p:cNvPr id="138" name="Straight Connector 137"/>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0" name="Group 139"/>
              <p:cNvGrpSpPr/>
              <p:nvPr/>
            </p:nvGrpSpPr>
            <p:grpSpPr>
              <a:xfrm>
                <a:off x="2560342" y="2240293"/>
                <a:ext cx="365760" cy="454722"/>
                <a:chOff x="2560342" y="2240293"/>
                <a:chExt cx="365760" cy="454722"/>
              </a:xfrm>
            </p:grpSpPr>
            <p:sp>
              <p:nvSpPr>
                <p:cNvPr id="141" name="Trapezoid 140"/>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42" name="Oval 141"/>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43" name="Oval 142"/>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44" name="Rectangle 143"/>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129" name="Group 128"/>
            <p:cNvGrpSpPr/>
            <p:nvPr/>
          </p:nvGrpSpPr>
          <p:grpSpPr>
            <a:xfrm>
              <a:off x="1554637" y="4029036"/>
              <a:ext cx="548640" cy="205740"/>
              <a:chOff x="914435" y="2057413"/>
              <a:chExt cx="548640" cy="205740"/>
            </a:xfrm>
          </p:grpSpPr>
          <p:cxnSp>
            <p:nvCxnSpPr>
              <p:cNvPr id="132" name="Straight Connector 131"/>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6" name="Oval 135"/>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137" name="Straight Connector 136"/>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130" name="Straight Connector 129"/>
            <p:cNvCxnSpPr/>
            <p:nvPr/>
          </p:nvCxnSpPr>
          <p:spPr>
            <a:xfrm flipV="1">
              <a:off x="1737521" y="4772208"/>
              <a:ext cx="0" cy="2177277"/>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45" name="Group 144"/>
          <p:cNvGrpSpPr/>
          <p:nvPr/>
        </p:nvGrpSpPr>
        <p:grpSpPr>
          <a:xfrm>
            <a:off x="3733810" y="1371623"/>
            <a:ext cx="266697" cy="1866869"/>
            <a:chOff x="1463204" y="3474803"/>
            <a:chExt cx="640073" cy="4480486"/>
          </a:xfrm>
        </p:grpSpPr>
        <p:cxnSp>
          <p:nvCxnSpPr>
            <p:cNvPr id="146" name="Straight Connector 145"/>
            <p:cNvCxnSpPr/>
            <p:nvPr/>
          </p:nvCxnSpPr>
          <p:spPr>
            <a:xfrm flipV="1">
              <a:off x="1828960" y="3474803"/>
              <a:ext cx="0" cy="531377"/>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flipV="1">
              <a:off x="1828960" y="4234776"/>
              <a:ext cx="0" cy="257059"/>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48" name="Group 147"/>
            <p:cNvGrpSpPr/>
            <p:nvPr/>
          </p:nvGrpSpPr>
          <p:grpSpPr>
            <a:xfrm>
              <a:off x="1463204" y="4308957"/>
              <a:ext cx="548634" cy="731512"/>
              <a:chOff x="2468903" y="2057415"/>
              <a:chExt cx="548634" cy="731512"/>
            </a:xfrm>
          </p:grpSpPr>
          <p:cxnSp>
            <p:nvCxnSpPr>
              <p:cNvPr id="158" name="Straight Connector 157"/>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0" name="Group 159"/>
              <p:cNvGrpSpPr/>
              <p:nvPr/>
            </p:nvGrpSpPr>
            <p:grpSpPr>
              <a:xfrm>
                <a:off x="2560342" y="2240293"/>
                <a:ext cx="365760" cy="454722"/>
                <a:chOff x="2560342" y="2240293"/>
                <a:chExt cx="365760" cy="454722"/>
              </a:xfrm>
            </p:grpSpPr>
            <p:sp>
              <p:nvSpPr>
                <p:cNvPr id="161" name="Trapezoid 160"/>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62" name="Oval 161"/>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63" name="Oval 162"/>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sp>
              <p:nvSpPr>
                <p:cNvPr id="164" name="Rectangle 163"/>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625">
                    <a:solidFill>
                      <a:schemeClr val="bg1"/>
                    </a:solidFill>
                  </a:endParaRPr>
                </a:p>
              </p:txBody>
            </p:sp>
          </p:grpSp>
        </p:grpSp>
        <p:grpSp>
          <p:nvGrpSpPr>
            <p:cNvPr id="149" name="Group 148"/>
            <p:cNvGrpSpPr/>
            <p:nvPr/>
          </p:nvGrpSpPr>
          <p:grpSpPr>
            <a:xfrm>
              <a:off x="1554637" y="4029036"/>
              <a:ext cx="548640" cy="205740"/>
              <a:chOff x="914435" y="2057413"/>
              <a:chExt cx="548640" cy="205740"/>
            </a:xfrm>
          </p:grpSpPr>
          <p:cxnSp>
            <p:nvCxnSpPr>
              <p:cNvPr id="152" name="Straight Connector 151"/>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56" name="Oval 155"/>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157" name="Straight Connector 156"/>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150" name="Straight Connector 149"/>
            <p:cNvCxnSpPr/>
            <p:nvPr/>
          </p:nvCxnSpPr>
          <p:spPr>
            <a:xfrm flipV="1">
              <a:off x="1737515" y="4772210"/>
              <a:ext cx="6" cy="3183079"/>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75" name="Straight Connector 174"/>
          <p:cNvCxnSpPr/>
          <p:nvPr/>
        </p:nvCxnSpPr>
        <p:spPr>
          <a:xfrm flipV="1">
            <a:off x="5333992" y="1371624"/>
            <a:ext cx="0" cy="2324073"/>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56" name="Rectangle 1255"/>
          <p:cNvSpPr/>
          <p:nvPr/>
        </p:nvSpPr>
        <p:spPr>
          <a:xfrm>
            <a:off x="5143494" y="1524020"/>
            <a:ext cx="381000" cy="7620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Physical Sciences Building Loads</a:t>
            </a:r>
          </a:p>
        </p:txBody>
      </p:sp>
      <p:cxnSp>
        <p:nvCxnSpPr>
          <p:cNvPr id="177" name="Straight Connector 176"/>
          <p:cNvCxnSpPr>
            <a:endCxn id="308" idx="2"/>
          </p:cNvCxnSpPr>
          <p:nvPr/>
        </p:nvCxnSpPr>
        <p:spPr>
          <a:xfrm flipV="1">
            <a:off x="5943581" y="2286020"/>
            <a:ext cx="2" cy="1123947"/>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a:endCxn id="311" idx="2"/>
          </p:cNvCxnSpPr>
          <p:nvPr/>
        </p:nvCxnSpPr>
        <p:spPr>
          <a:xfrm flipV="1">
            <a:off x="6553174" y="2286020"/>
            <a:ext cx="2" cy="81912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a:endCxn id="309" idx="2"/>
          </p:cNvCxnSpPr>
          <p:nvPr/>
        </p:nvCxnSpPr>
        <p:spPr>
          <a:xfrm flipV="1">
            <a:off x="7162768" y="2286020"/>
            <a:ext cx="2" cy="53338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H="1">
            <a:off x="7162772" y="2819400"/>
            <a:ext cx="609589"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a:off x="6553174" y="3105169"/>
            <a:ext cx="1219187"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H="1">
            <a:off x="5943581" y="3409966"/>
            <a:ext cx="1828784"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H="1">
            <a:off x="5333992" y="3695697"/>
            <a:ext cx="2438376" cy="0"/>
          </a:xfrm>
          <a:prstGeom prst="line">
            <a:avLst/>
          </a:prstGeom>
          <a:ln w="381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71" name="Group 170"/>
          <p:cNvGrpSpPr/>
          <p:nvPr/>
        </p:nvGrpSpPr>
        <p:grpSpPr>
          <a:xfrm>
            <a:off x="2324118" y="3733797"/>
            <a:ext cx="381000" cy="1714481"/>
            <a:chOff x="4937870" y="8961142"/>
            <a:chExt cx="914400" cy="4114755"/>
          </a:xfrm>
        </p:grpSpPr>
        <p:grpSp>
          <p:nvGrpSpPr>
            <p:cNvPr id="214" name="Group 213"/>
            <p:cNvGrpSpPr/>
            <p:nvPr/>
          </p:nvGrpSpPr>
          <p:grpSpPr>
            <a:xfrm>
              <a:off x="5029325" y="8961142"/>
              <a:ext cx="640073" cy="4114755"/>
              <a:chOff x="1463204" y="1188828"/>
              <a:chExt cx="640073" cy="4114755"/>
            </a:xfrm>
          </p:grpSpPr>
          <p:cxnSp>
            <p:nvCxnSpPr>
              <p:cNvPr id="215" name="Straight Connector 214"/>
              <p:cNvCxnSpPr/>
              <p:nvPr/>
            </p:nvCxnSpPr>
            <p:spPr>
              <a:xfrm flipV="1">
                <a:off x="1828960" y="1188828"/>
                <a:ext cx="0" cy="281735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17" name="Group 216"/>
              <p:cNvGrpSpPr/>
              <p:nvPr/>
            </p:nvGrpSpPr>
            <p:grpSpPr>
              <a:xfrm>
                <a:off x="1463204" y="4308957"/>
                <a:ext cx="548634" cy="731512"/>
                <a:chOff x="2468903" y="2057415"/>
                <a:chExt cx="548634" cy="731512"/>
              </a:xfrm>
            </p:grpSpPr>
            <p:cxnSp>
              <p:nvCxnSpPr>
                <p:cNvPr id="226" name="Straight Connector 225"/>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8" name="Group 227"/>
                <p:cNvGrpSpPr/>
                <p:nvPr/>
              </p:nvGrpSpPr>
              <p:grpSpPr>
                <a:xfrm>
                  <a:off x="2560342" y="2240293"/>
                  <a:ext cx="365760" cy="454722"/>
                  <a:chOff x="2560342" y="2240293"/>
                  <a:chExt cx="365760" cy="454722"/>
                </a:xfrm>
              </p:grpSpPr>
              <p:sp>
                <p:nvSpPr>
                  <p:cNvPr id="229" name="Trapezoid 228"/>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30" name="Oval 229"/>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31" name="Oval 230"/>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32" name="Rectangle 231"/>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grpSp>
          <p:grpSp>
            <p:nvGrpSpPr>
              <p:cNvPr id="218" name="Group 217"/>
              <p:cNvGrpSpPr/>
              <p:nvPr/>
            </p:nvGrpSpPr>
            <p:grpSpPr>
              <a:xfrm>
                <a:off x="1554637" y="4029036"/>
                <a:ext cx="548640" cy="205740"/>
                <a:chOff x="914435" y="2057413"/>
                <a:chExt cx="548640" cy="205740"/>
              </a:xfrm>
            </p:grpSpPr>
            <p:cxnSp>
              <p:nvCxnSpPr>
                <p:cNvPr id="220" name="Straight Connector 219"/>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24" name="Oval 223"/>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solidFill>
                      <a:schemeClr val="tx1"/>
                    </a:solidFill>
                  </a:endParaRPr>
                </a:p>
              </p:txBody>
            </p:sp>
            <p:cxnSp>
              <p:nvCxnSpPr>
                <p:cNvPr id="225" name="Straight Connector 224"/>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219" name="Straight Connector 218"/>
              <p:cNvCxnSpPr/>
              <p:nvPr/>
            </p:nvCxnSpPr>
            <p:spPr>
              <a:xfrm flipV="1">
                <a:off x="1737521" y="4772208"/>
                <a:ext cx="0" cy="531375"/>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33" name="Rectangle 232"/>
            <p:cNvSpPr/>
            <p:nvPr/>
          </p:nvSpPr>
          <p:spPr>
            <a:xfrm>
              <a:off x="4937870" y="9668206"/>
              <a:ext cx="914400" cy="18288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Chiller 4</a:t>
              </a:r>
            </a:p>
          </p:txBody>
        </p:sp>
        <p:grpSp>
          <p:nvGrpSpPr>
            <p:cNvPr id="234" name="Group 233"/>
            <p:cNvGrpSpPr/>
            <p:nvPr/>
          </p:nvGrpSpPr>
          <p:grpSpPr>
            <a:xfrm>
              <a:off x="5303649" y="9235456"/>
              <a:ext cx="365749" cy="274320"/>
              <a:chOff x="3657610" y="5029200"/>
              <a:chExt cx="365749" cy="274320"/>
            </a:xfrm>
          </p:grpSpPr>
          <p:grpSp>
            <p:nvGrpSpPr>
              <p:cNvPr id="235" name="Group 234"/>
              <p:cNvGrpSpPr/>
              <p:nvPr/>
            </p:nvGrpSpPr>
            <p:grpSpPr>
              <a:xfrm>
                <a:off x="3657610" y="5074901"/>
                <a:ext cx="182883" cy="182879"/>
                <a:chOff x="914435" y="4160512"/>
                <a:chExt cx="182883" cy="182879"/>
              </a:xfrm>
            </p:grpSpPr>
            <p:sp>
              <p:nvSpPr>
                <p:cNvPr id="240" name="Isosceles Triangle 239"/>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41" name="Isosceles Triangle 240"/>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cxnSp>
            <p:nvCxnSpPr>
              <p:cNvPr id="236" name="Straight Connector 235"/>
              <p:cNvCxnSpPr>
                <a:stCxn id="241" idx="0"/>
              </p:cNvCxnSpPr>
              <p:nvPr/>
            </p:nvCxnSpPr>
            <p:spPr>
              <a:xfrm>
                <a:off x="3749050" y="516634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7" name="Group 236"/>
              <p:cNvGrpSpPr>
                <a:grpSpLocks noChangeAspect="1"/>
              </p:cNvGrpSpPr>
              <p:nvPr/>
            </p:nvGrpSpPr>
            <p:grpSpPr>
              <a:xfrm>
                <a:off x="3749040" y="5029200"/>
                <a:ext cx="274319" cy="274320"/>
                <a:chOff x="3794760" y="5074900"/>
                <a:chExt cx="182880" cy="182881"/>
              </a:xfrm>
            </p:grpSpPr>
            <p:sp>
              <p:nvSpPr>
                <p:cNvPr id="238" name="Arc 237"/>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cxnSp>
              <p:nvCxnSpPr>
                <p:cNvPr id="239" name="Straight Connector 238"/>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245" name="Group 244"/>
          <p:cNvGrpSpPr/>
          <p:nvPr/>
        </p:nvGrpSpPr>
        <p:grpSpPr>
          <a:xfrm>
            <a:off x="2933714" y="3733796"/>
            <a:ext cx="381000" cy="1866880"/>
            <a:chOff x="4937870" y="8961142"/>
            <a:chExt cx="914400" cy="4480512"/>
          </a:xfrm>
        </p:grpSpPr>
        <p:grpSp>
          <p:nvGrpSpPr>
            <p:cNvPr id="246" name="Group 245"/>
            <p:cNvGrpSpPr/>
            <p:nvPr/>
          </p:nvGrpSpPr>
          <p:grpSpPr>
            <a:xfrm>
              <a:off x="5029325" y="8961142"/>
              <a:ext cx="640073" cy="4480512"/>
              <a:chOff x="1463204" y="1188828"/>
              <a:chExt cx="640073" cy="4480512"/>
            </a:xfrm>
          </p:grpSpPr>
          <p:cxnSp>
            <p:nvCxnSpPr>
              <p:cNvPr id="256" name="Straight Connector 255"/>
              <p:cNvCxnSpPr/>
              <p:nvPr/>
            </p:nvCxnSpPr>
            <p:spPr>
              <a:xfrm flipV="1">
                <a:off x="1828960" y="1188828"/>
                <a:ext cx="0" cy="281735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58" name="Group 257"/>
              <p:cNvGrpSpPr/>
              <p:nvPr/>
            </p:nvGrpSpPr>
            <p:grpSpPr>
              <a:xfrm>
                <a:off x="1463204" y="4308957"/>
                <a:ext cx="548634" cy="731512"/>
                <a:chOff x="2468903" y="2057415"/>
                <a:chExt cx="548634" cy="731512"/>
              </a:xfrm>
            </p:grpSpPr>
            <p:cxnSp>
              <p:nvCxnSpPr>
                <p:cNvPr id="267" name="Straight Connector 266"/>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69" name="Group 268"/>
                <p:cNvGrpSpPr/>
                <p:nvPr/>
              </p:nvGrpSpPr>
              <p:grpSpPr>
                <a:xfrm>
                  <a:off x="2560342" y="2240293"/>
                  <a:ext cx="365760" cy="454722"/>
                  <a:chOff x="2560342" y="2240293"/>
                  <a:chExt cx="365760" cy="454722"/>
                </a:xfrm>
              </p:grpSpPr>
              <p:sp>
                <p:nvSpPr>
                  <p:cNvPr id="270" name="Trapezoid 269"/>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71" name="Oval 270"/>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72" name="Oval 271"/>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73" name="Rectangle 272"/>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grpSp>
          <p:grpSp>
            <p:nvGrpSpPr>
              <p:cNvPr id="259" name="Group 258"/>
              <p:cNvGrpSpPr/>
              <p:nvPr/>
            </p:nvGrpSpPr>
            <p:grpSpPr>
              <a:xfrm>
                <a:off x="1554637" y="4029036"/>
                <a:ext cx="548640" cy="205740"/>
                <a:chOff x="914435" y="2057413"/>
                <a:chExt cx="548640" cy="205740"/>
              </a:xfrm>
            </p:grpSpPr>
            <p:cxnSp>
              <p:nvCxnSpPr>
                <p:cNvPr id="261" name="Straight Connector 260"/>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65" name="Oval 264"/>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solidFill>
                      <a:schemeClr val="tx1"/>
                    </a:solidFill>
                  </a:endParaRPr>
                </a:p>
              </p:txBody>
            </p:sp>
            <p:cxnSp>
              <p:nvCxnSpPr>
                <p:cNvPr id="266" name="Straight Connector 265"/>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260" name="Straight Connector 259"/>
              <p:cNvCxnSpPr/>
              <p:nvPr/>
            </p:nvCxnSpPr>
            <p:spPr>
              <a:xfrm flipV="1">
                <a:off x="1737521" y="4772209"/>
                <a:ext cx="0" cy="89713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47" name="Rectangle 246"/>
            <p:cNvSpPr/>
            <p:nvPr/>
          </p:nvSpPr>
          <p:spPr>
            <a:xfrm>
              <a:off x="4937870" y="9668206"/>
              <a:ext cx="914400" cy="18288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Chiller 6</a:t>
              </a:r>
            </a:p>
          </p:txBody>
        </p:sp>
        <p:grpSp>
          <p:nvGrpSpPr>
            <p:cNvPr id="248" name="Group 247"/>
            <p:cNvGrpSpPr/>
            <p:nvPr/>
          </p:nvGrpSpPr>
          <p:grpSpPr>
            <a:xfrm>
              <a:off x="5303649" y="9235456"/>
              <a:ext cx="365749" cy="274320"/>
              <a:chOff x="3657610" y="5029200"/>
              <a:chExt cx="365749" cy="274320"/>
            </a:xfrm>
          </p:grpSpPr>
          <p:grpSp>
            <p:nvGrpSpPr>
              <p:cNvPr id="249" name="Group 248"/>
              <p:cNvGrpSpPr/>
              <p:nvPr/>
            </p:nvGrpSpPr>
            <p:grpSpPr>
              <a:xfrm>
                <a:off x="3657610" y="5074901"/>
                <a:ext cx="182883" cy="182879"/>
                <a:chOff x="914435" y="4160512"/>
                <a:chExt cx="182883" cy="182879"/>
              </a:xfrm>
            </p:grpSpPr>
            <p:sp>
              <p:nvSpPr>
                <p:cNvPr id="254" name="Isosceles Triangle 253"/>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55" name="Isosceles Triangle 254"/>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cxnSp>
            <p:nvCxnSpPr>
              <p:cNvPr id="250" name="Straight Connector 249"/>
              <p:cNvCxnSpPr>
                <a:stCxn id="255" idx="0"/>
              </p:cNvCxnSpPr>
              <p:nvPr/>
            </p:nvCxnSpPr>
            <p:spPr>
              <a:xfrm>
                <a:off x="3749050" y="516634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1" name="Group 250"/>
              <p:cNvGrpSpPr>
                <a:grpSpLocks noChangeAspect="1"/>
              </p:cNvGrpSpPr>
              <p:nvPr/>
            </p:nvGrpSpPr>
            <p:grpSpPr>
              <a:xfrm>
                <a:off x="3749040" y="5029200"/>
                <a:ext cx="274319" cy="274320"/>
                <a:chOff x="3794760" y="5074900"/>
                <a:chExt cx="182880" cy="182881"/>
              </a:xfrm>
            </p:grpSpPr>
            <p:sp>
              <p:nvSpPr>
                <p:cNvPr id="252" name="Arc 251"/>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cxnSp>
              <p:nvCxnSpPr>
                <p:cNvPr id="253" name="Straight Connector 252"/>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274" name="Group 273"/>
          <p:cNvGrpSpPr/>
          <p:nvPr/>
        </p:nvGrpSpPr>
        <p:grpSpPr>
          <a:xfrm>
            <a:off x="1714531" y="3733797"/>
            <a:ext cx="381000" cy="1714481"/>
            <a:chOff x="4937870" y="8961142"/>
            <a:chExt cx="914400" cy="4114754"/>
          </a:xfrm>
        </p:grpSpPr>
        <p:grpSp>
          <p:nvGrpSpPr>
            <p:cNvPr id="275" name="Group 274"/>
            <p:cNvGrpSpPr/>
            <p:nvPr/>
          </p:nvGrpSpPr>
          <p:grpSpPr>
            <a:xfrm>
              <a:off x="5029325" y="8961142"/>
              <a:ext cx="640073" cy="4114754"/>
              <a:chOff x="1463204" y="1188828"/>
              <a:chExt cx="640073" cy="4114754"/>
            </a:xfrm>
          </p:grpSpPr>
          <p:cxnSp>
            <p:nvCxnSpPr>
              <p:cNvPr id="285" name="Straight Connector 284"/>
              <p:cNvCxnSpPr/>
              <p:nvPr/>
            </p:nvCxnSpPr>
            <p:spPr>
              <a:xfrm flipV="1">
                <a:off x="1828960" y="1188828"/>
                <a:ext cx="0" cy="2817351"/>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flipV="1">
                <a:off x="1828960" y="4234776"/>
                <a:ext cx="0" cy="257059"/>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87" name="Group 286"/>
              <p:cNvGrpSpPr/>
              <p:nvPr/>
            </p:nvGrpSpPr>
            <p:grpSpPr>
              <a:xfrm>
                <a:off x="1463204" y="4308957"/>
                <a:ext cx="548634" cy="731512"/>
                <a:chOff x="2468903" y="2057415"/>
                <a:chExt cx="548634" cy="731512"/>
              </a:xfrm>
            </p:grpSpPr>
            <p:cxnSp>
              <p:nvCxnSpPr>
                <p:cNvPr id="296" name="Straight Connector 295"/>
                <p:cNvCxnSpPr/>
                <p:nvPr/>
              </p:nvCxnSpPr>
              <p:spPr>
                <a:xfrm flipV="1">
                  <a:off x="2743220" y="2057415"/>
                  <a:ext cx="0" cy="7315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a:off x="2468903" y="2423171"/>
                  <a:ext cx="54863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8" name="Group 297"/>
                <p:cNvGrpSpPr/>
                <p:nvPr/>
              </p:nvGrpSpPr>
              <p:grpSpPr>
                <a:xfrm>
                  <a:off x="2560342" y="2240293"/>
                  <a:ext cx="365760" cy="454722"/>
                  <a:chOff x="2560342" y="2240293"/>
                  <a:chExt cx="365760" cy="454722"/>
                </a:xfrm>
              </p:grpSpPr>
              <p:sp>
                <p:nvSpPr>
                  <p:cNvPr id="299" name="Trapezoid 298"/>
                  <p:cNvSpPr/>
                  <p:nvPr/>
                </p:nvSpPr>
                <p:spPr>
                  <a:xfrm>
                    <a:off x="2738224" y="2286000"/>
                    <a:ext cx="182878" cy="185692"/>
                  </a:xfrm>
                  <a:prstGeom prst="trapezoid">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300" name="Oval 299"/>
                  <p:cNvSpPr>
                    <a:spLocks noChangeAspect="1"/>
                  </p:cNvSpPr>
                  <p:nvPr/>
                </p:nvSpPr>
                <p:spPr>
                  <a:xfrm>
                    <a:off x="2560342" y="2329255"/>
                    <a:ext cx="365760" cy="36576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301" name="Oval 300"/>
                  <p:cNvSpPr>
                    <a:spLocks noChangeAspect="1"/>
                  </p:cNvSpPr>
                  <p:nvPr/>
                </p:nvSpPr>
                <p:spPr>
                  <a:xfrm>
                    <a:off x="2651781" y="2411967"/>
                    <a:ext cx="182880" cy="182880"/>
                  </a:xfrm>
                  <a:prstGeom prst="ellipse">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302" name="Rectangle 301"/>
                  <p:cNvSpPr/>
                  <p:nvPr/>
                </p:nvSpPr>
                <p:spPr>
                  <a:xfrm>
                    <a:off x="2743220" y="2240293"/>
                    <a:ext cx="182882" cy="45719"/>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grpSp>
          <p:grpSp>
            <p:nvGrpSpPr>
              <p:cNvPr id="288" name="Group 287"/>
              <p:cNvGrpSpPr/>
              <p:nvPr/>
            </p:nvGrpSpPr>
            <p:grpSpPr>
              <a:xfrm>
                <a:off x="1554637" y="4029036"/>
                <a:ext cx="548640" cy="205740"/>
                <a:chOff x="914435" y="2057413"/>
                <a:chExt cx="548640" cy="205740"/>
              </a:xfrm>
            </p:grpSpPr>
            <p:cxnSp>
              <p:nvCxnSpPr>
                <p:cNvPr id="290" name="Straight Connector 289"/>
                <p:cNvCxnSpPr/>
                <p:nvPr/>
              </p:nvCxnSpPr>
              <p:spPr>
                <a:xfrm>
                  <a:off x="914435" y="2148854"/>
                  <a:ext cx="5486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a:off x="1097313" y="2240293"/>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a:off x="1097313" y="2057414"/>
                  <a:ext cx="182878" cy="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1097313" y="2057415"/>
                  <a:ext cx="182878" cy="182878"/>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94" name="Oval 293"/>
                <p:cNvSpPr>
                  <a:spLocks noChangeAspect="1"/>
                </p:cNvSpPr>
                <p:nvPr/>
              </p:nvSpPr>
              <p:spPr>
                <a:xfrm>
                  <a:off x="1074453" y="2217433"/>
                  <a:ext cx="45720" cy="4572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solidFill>
                      <a:schemeClr val="tx1"/>
                    </a:solidFill>
                  </a:endParaRPr>
                </a:p>
              </p:txBody>
            </p:sp>
            <p:cxnSp>
              <p:nvCxnSpPr>
                <p:cNvPr id="295" name="Straight Connector 294"/>
                <p:cNvCxnSpPr/>
                <p:nvPr/>
              </p:nvCxnSpPr>
              <p:spPr>
                <a:xfrm flipV="1">
                  <a:off x="1405118" y="2057413"/>
                  <a:ext cx="0" cy="182880"/>
                </a:xfrm>
                <a:prstGeom prst="line">
                  <a:avLst/>
                </a:prstGeom>
                <a:ln cap="rnd">
                  <a:solidFill>
                    <a:schemeClr val="bg1"/>
                  </a:solidFill>
                  <a:tailEnd type="arrow" w="lg" len="med"/>
                </a:ln>
              </p:spPr>
              <p:style>
                <a:lnRef idx="1">
                  <a:schemeClr val="accent1"/>
                </a:lnRef>
                <a:fillRef idx="0">
                  <a:schemeClr val="accent1"/>
                </a:fillRef>
                <a:effectRef idx="0">
                  <a:schemeClr val="accent1"/>
                </a:effectRef>
                <a:fontRef idx="minor">
                  <a:schemeClr val="tx1"/>
                </a:fontRef>
              </p:style>
            </p:cxnSp>
          </p:grpSp>
          <p:cxnSp>
            <p:nvCxnSpPr>
              <p:cNvPr id="289" name="Straight Connector 288"/>
              <p:cNvCxnSpPr/>
              <p:nvPr/>
            </p:nvCxnSpPr>
            <p:spPr>
              <a:xfrm flipV="1">
                <a:off x="1737521" y="4772208"/>
                <a:ext cx="0" cy="531374"/>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76" name="Rectangle 275"/>
            <p:cNvSpPr/>
            <p:nvPr/>
          </p:nvSpPr>
          <p:spPr>
            <a:xfrm>
              <a:off x="4937870" y="9668206"/>
              <a:ext cx="914400" cy="1828800"/>
            </a:xfrm>
            <a:prstGeom prst="rect">
              <a:avLst/>
            </a:prstGeom>
            <a:solidFill>
              <a:schemeClr val="bg1">
                <a:lumMod val="65000"/>
              </a:schemeClr>
            </a:soli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Chiller 3</a:t>
              </a:r>
            </a:p>
          </p:txBody>
        </p:sp>
        <p:grpSp>
          <p:nvGrpSpPr>
            <p:cNvPr id="277" name="Group 276"/>
            <p:cNvGrpSpPr/>
            <p:nvPr/>
          </p:nvGrpSpPr>
          <p:grpSpPr>
            <a:xfrm>
              <a:off x="5303649" y="9235456"/>
              <a:ext cx="365749" cy="274320"/>
              <a:chOff x="3657610" y="5029200"/>
              <a:chExt cx="365749" cy="274320"/>
            </a:xfrm>
          </p:grpSpPr>
          <p:grpSp>
            <p:nvGrpSpPr>
              <p:cNvPr id="278" name="Group 277"/>
              <p:cNvGrpSpPr/>
              <p:nvPr/>
            </p:nvGrpSpPr>
            <p:grpSpPr>
              <a:xfrm>
                <a:off x="3657610" y="5074901"/>
                <a:ext cx="182883" cy="182879"/>
                <a:chOff x="914435" y="4160512"/>
                <a:chExt cx="182883" cy="182879"/>
              </a:xfrm>
            </p:grpSpPr>
            <p:sp>
              <p:nvSpPr>
                <p:cNvPr id="283" name="Isosceles Triangle 282"/>
                <p:cNvSpPr/>
                <p:nvPr/>
              </p:nvSpPr>
              <p:spPr>
                <a:xfrm flipV="1">
                  <a:off x="914438" y="4160512"/>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sp>
              <p:nvSpPr>
                <p:cNvPr id="284" name="Isosceles Triangle 283"/>
                <p:cNvSpPr/>
                <p:nvPr/>
              </p:nvSpPr>
              <p:spPr>
                <a:xfrm>
                  <a:off x="914435" y="4251951"/>
                  <a:ext cx="182880" cy="91440"/>
                </a:xfrm>
                <a:prstGeom prst="triangl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grpSp>
          <p:cxnSp>
            <p:nvCxnSpPr>
              <p:cNvPr id="279" name="Straight Connector 278"/>
              <p:cNvCxnSpPr>
                <a:stCxn id="284" idx="0"/>
              </p:cNvCxnSpPr>
              <p:nvPr/>
            </p:nvCxnSpPr>
            <p:spPr>
              <a:xfrm>
                <a:off x="3749050" y="5166340"/>
                <a:ext cx="137150" cy="1"/>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0" name="Group 279"/>
              <p:cNvGrpSpPr>
                <a:grpSpLocks noChangeAspect="1"/>
              </p:cNvGrpSpPr>
              <p:nvPr/>
            </p:nvGrpSpPr>
            <p:grpSpPr>
              <a:xfrm>
                <a:off x="3749040" y="5029200"/>
                <a:ext cx="274319" cy="274320"/>
                <a:chOff x="3794760" y="5074900"/>
                <a:chExt cx="182880" cy="182881"/>
              </a:xfrm>
            </p:grpSpPr>
            <p:sp>
              <p:nvSpPr>
                <p:cNvPr id="281" name="Arc 280"/>
                <p:cNvSpPr>
                  <a:spLocks noChangeAspect="1"/>
                </p:cNvSpPr>
                <p:nvPr/>
              </p:nvSpPr>
              <p:spPr>
                <a:xfrm>
                  <a:off x="3794760" y="5074900"/>
                  <a:ext cx="182880" cy="182880"/>
                </a:xfrm>
                <a:prstGeom prst="arc">
                  <a:avLst>
                    <a:gd name="adj1" fmla="val 16200000"/>
                    <a:gd name="adj2" fmla="val 4961308"/>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833"/>
                </a:p>
              </p:txBody>
            </p:sp>
            <p:cxnSp>
              <p:nvCxnSpPr>
                <p:cNvPr id="282" name="Straight Connector 281"/>
                <p:cNvCxnSpPr/>
                <p:nvPr/>
              </p:nvCxnSpPr>
              <p:spPr>
                <a:xfrm>
                  <a:off x="3886200" y="5074901"/>
                  <a:ext cx="0" cy="182880"/>
                </a:xfrm>
                <a:prstGeom prst="line">
                  <a:avLst/>
                </a:prstGeom>
                <a:solidFill>
                  <a:schemeClr val="bg1">
                    <a:lumMod val="75000"/>
                  </a:schemeClr>
                </a:solid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cxnSp>
        <p:nvCxnSpPr>
          <p:cNvPr id="303" name="Straight Connector 302"/>
          <p:cNvCxnSpPr/>
          <p:nvPr/>
        </p:nvCxnSpPr>
        <p:spPr>
          <a:xfrm flipH="1">
            <a:off x="1866927" y="5448278"/>
            <a:ext cx="1219189"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H="1">
            <a:off x="1409735" y="5600676"/>
            <a:ext cx="6362634"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flipH="1">
            <a:off x="1407653" y="2209813"/>
            <a:ext cx="611675"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flipH="1">
            <a:off x="1419257" y="2514610"/>
            <a:ext cx="1219187" cy="0"/>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flipH="1">
            <a:off x="1714531" y="2819400"/>
            <a:ext cx="1523981"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H="1">
            <a:off x="1714531" y="3238502"/>
            <a:ext cx="2124049"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flipH="1">
            <a:off x="1409735" y="3733796"/>
            <a:ext cx="1712402"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H="1">
            <a:off x="5981685" y="3238502"/>
            <a:ext cx="1790685"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flipH="1">
            <a:off x="3848109" y="3238502"/>
            <a:ext cx="1447784"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114349" y="6095921"/>
            <a:ext cx="3218568" cy="762042"/>
          </a:xfrm>
          <a:prstGeom prst="rect">
            <a:avLst/>
          </a:prstGeom>
          <a:solidFill>
            <a:schemeClr val="tx1">
              <a:alpha val="50000"/>
            </a:schemeClr>
          </a:solidFill>
        </p:spPr>
        <p:txBody>
          <a:bodyPr wrap="square" lIns="0" tIns="0" rIns="0" bIns="0" rtlCol="0" anchor="ctr" anchorCtr="0">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r>
              <a:rPr lang="en-US" sz="1333" dirty="0">
                <a:solidFill>
                  <a:schemeClr val="accent4"/>
                </a:solidFill>
              </a:rPr>
              <a:t>UC Santa Cruz</a:t>
            </a:r>
          </a:p>
          <a:p>
            <a:r>
              <a:rPr lang="en-US" sz="1000" dirty="0">
                <a:solidFill>
                  <a:schemeClr val="bg1"/>
                </a:solidFill>
                <a:latin typeface="Comic Sans MS" panose="030F0702030302020204" pitchFamily="66" charset="0"/>
              </a:rPr>
              <a:t>Wet Economizer System</a:t>
            </a:r>
          </a:p>
          <a:p>
            <a:r>
              <a:rPr lang="en-US" sz="1000" dirty="0">
                <a:solidFill>
                  <a:schemeClr val="bg1"/>
                </a:solidFill>
                <a:latin typeface="Comic Sans MS" panose="030F0702030302020204" pitchFamily="66" charset="0"/>
              </a:rPr>
              <a:t>2016-01-29</a:t>
            </a:r>
          </a:p>
          <a:p>
            <a:r>
              <a:rPr lang="en-US" sz="1000" dirty="0">
                <a:solidFill>
                  <a:schemeClr val="bg1"/>
                </a:solidFill>
                <a:latin typeface="Comic Sans MS" panose="030F0702030302020204" pitchFamily="66" charset="0"/>
              </a:rPr>
              <a:t>Drawn By : DS</a:t>
            </a:r>
          </a:p>
        </p:txBody>
      </p:sp>
      <p:sp>
        <p:nvSpPr>
          <p:cNvPr id="243" name="TextBox 242"/>
          <p:cNvSpPr txBox="1"/>
          <p:nvPr/>
        </p:nvSpPr>
        <p:spPr>
          <a:xfrm>
            <a:off x="1938365" y="5905472"/>
            <a:ext cx="5267270" cy="477054"/>
          </a:xfrm>
          <a:prstGeom prst="rect">
            <a:avLst/>
          </a:prstGeom>
          <a:noFill/>
        </p:spPr>
        <p:txBody>
          <a:bodyPr wrap="square" rtlCol="0">
            <a:sp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2500" dirty="0">
                <a:solidFill>
                  <a:schemeClr val="bg1"/>
                </a:solidFill>
              </a:rPr>
              <a:t>The Wet Economizer in Operation</a:t>
            </a:r>
          </a:p>
        </p:txBody>
      </p:sp>
      <p:cxnSp>
        <p:nvCxnSpPr>
          <p:cNvPr id="244" name="Straight Connector 243"/>
          <p:cNvCxnSpPr/>
          <p:nvPr/>
        </p:nvCxnSpPr>
        <p:spPr>
          <a:xfrm flipH="1">
            <a:off x="5372083" y="3238502"/>
            <a:ext cx="533403" cy="0"/>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sp>
        <p:nvSpPr>
          <p:cNvPr id="304" name="TextBox 303"/>
          <p:cNvSpPr txBox="1"/>
          <p:nvPr/>
        </p:nvSpPr>
        <p:spPr>
          <a:xfrm>
            <a:off x="3657609" y="4076693"/>
            <a:ext cx="3886158" cy="1708160"/>
          </a:xfrm>
          <a:prstGeom prst="rect">
            <a:avLst/>
          </a:prstGeom>
          <a:noFill/>
        </p:spPr>
        <p:txBody>
          <a:bodyPr wrap="square" rtlCol="0">
            <a:sp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r>
              <a:rPr lang="en-US" sz="1500" dirty="0">
                <a:solidFill>
                  <a:schemeClr val="accent4"/>
                </a:solidFill>
              </a:rPr>
              <a:t>A strategically located valve and piping connection will allow water returning from the loads requiring preheat (a source of </a:t>
            </a:r>
            <a:r>
              <a:rPr lang="en-US" sz="1500" dirty="0">
                <a:solidFill>
                  <a:srgbClr val="00B0F0"/>
                </a:solidFill>
              </a:rPr>
              <a:t>cool water</a:t>
            </a:r>
            <a:r>
              <a:rPr lang="en-US" sz="1500" dirty="0">
                <a:solidFill>
                  <a:schemeClr val="accent4"/>
                </a:solidFill>
              </a:rPr>
              <a:t>) to be circulated to the loads requiring cooling (a source of </a:t>
            </a:r>
            <a:r>
              <a:rPr lang="en-US" sz="1500" dirty="0">
                <a:solidFill>
                  <a:schemeClr val="accent1"/>
                </a:solidFill>
              </a:rPr>
              <a:t>warm water</a:t>
            </a:r>
            <a:r>
              <a:rPr lang="en-US" sz="1500" dirty="0">
                <a:solidFill>
                  <a:schemeClr val="accent4"/>
                </a:solidFill>
              </a:rPr>
              <a:t>) and then back to the loads requiring preheat</a:t>
            </a:r>
          </a:p>
        </p:txBody>
      </p:sp>
      <p:sp>
        <p:nvSpPr>
          <p:cNvPr id="306" name="Rectangle 305"/>
          <p:cNvSpPr/>
          <p:nvPr/>
        </p:nvSpPr>
        <p:spPr>
          <a:xfrm>
            <a:off x="6296004" y="1371622"/>
            <a:ext cx="1743058" cy="1066789"/>
          </a:xfrm>
          <a:prstGeom prst="rect">
            <a:avLst/>
          </a:prstGeom>
          <a:noFill/>
          <a:ln w="3810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sp>
        <p:nvSpPr>
          <p:cNvPr id="307" name="Rectangle 306"/>
          <p:cNvSpPr/>
          <p:nvPr/>
        </p:nvSpPr>
        <p:spPr>
          <a:xfrm>
            <a:off x="5676888" y="1367984"/>
            <a:ext cx="533387" cy="1066789"/>
          </a:xfrm>
          <a:prstGeom prst="rect">
            <a:avLst/>
          </a:prstGeom>
          <a:no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312" name="Straight Connector 311"/>
          <p:cNvCxnSpPr/>
          <p:nvPr/>
        </p:nvCxnSpPr>
        <p:spPr>
          <a:xfrm>
            <a:off x="1714529" y="2819400"/>
            <a:ext cx="0" cy="419102"/>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43581" y="1066825"/>
            <a:ext cx="0" cy="457196"/>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endCxn id="311" idx="0"/>
          </p:cNvCxnSpPr>
          <p:nvPr/>
        </p:nvCxnSpPr>
        <p:spPr>
          <a:xfrm>
            <a:off x="6553174" y="762028"/>
            <a:ext cx="2" cy="761993"/>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309" idx="0"/>
          </p:cNvCxnSpPr>
          <p:nvPr/>
        </p:nvCxnSpPr>
        <p:spPr>
          <a:xfrm flipV="1">
            <a:off x="7162770" y="457232"/>
            <a:ext cx="2" cy="1066788"/>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a:stCxn id="26" idx="0"/>
          </p:cNvCxnSpPr>
          <p:nvPr/>
        </p:nvCxnSpPr>
        <p:spPr>
          <a:xfrm flipH="1" flipV="1">
            <a:off x="7772363" y="2286021"/>
            <a:ext cx="5" cy="952468"/>
          </a:xfrm>
          <a:prstGeom prst="line">
            <a:avLst/>
          </a:prstGeom>
          <a:ln w="38100" cap="rnd">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flipV="1">
            <a:off x="7772363" y="457233"/>
            <a:ext cx="2" cy="1066788"/>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308" name="Rectangle 307"/>
          <p:cNvSpPr/>
          <p:nvPr/>
        </p:nvSpPr>
        <p:spPr>
          <a:xfrm>
            <a:off x="5753083" y="1524020"/>
            <a:ext cx="381000" cy="762000"/>
          </a:xfrm>
          <a:prstGeom prst="rect">
            <a:avLst/>
          </a:prstGeom>
          <a:gradFill flip="none" rotWithShape="1">
            <a:gsLst>
              <a:gs pos="0">
                <a:schemeClr val="accent1"/>
              </a:gs>
              <a:gs pos="100000">
                <a:srgbClr val="00B0F0"/>
              </a:gs>
            </a:gsLst>
            <a:lin ang="16200000" scaled="1"/>
            <a:tileRect/>
          </a:gra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750" dirty="0"/>
              <a:t>Science Library Building Loads</a:t>
            </a:r>
          </a:p>
        </p:txBody>
      </p:sp>
      <p:sp>
        <p:nvSpPr>
          <p:cNvPr id="309" name="Rectangle 308"/>
          <p:cNvSpPr/>
          <p:nvPr/>
        </p:nvSpPr>
        <p:spPr>
          <a:xfrm>
            <a:off x="6972270" y="1524020"/>
            <a:ext cx="381000" cy="762000"/>
          </a:xfrm>
          <a:prstGeom prst="rect">
            <a:avLst/>
          </a:prstGeom>
          <a:gradFill flip="none" rotWithShape="1">
            <a:gsLst>
              <a:gs pos="0">
                <a:schemeClr val="accent1"/>
              </a:gs>
              <a:gs pos="100000">
                <a:srgbClr val="00B0F0"/>
              </a:gs>
            </a:gsLst>
            <a:lin ang="5400000" scaled="1"/>
            <a:tileRect/>
          </a:gra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err="1"/>
              <a:t>Thimann</a:t>
            </a:r>
            <a:r>
              <a:rPr lang="en-US" sz="833" dirty="0"/>
              <a:t> Building Loads</a:t>
            </a:r>
          </a:p>
        </p:txBody>
      </p:sp>
      <p:sp>
        <p:nvSpPr>
          <p:cNvPr id="310" name="Rectangle 309"/>
          <p:cNvSpPr/>
          <p:nvPr/>
        </p:nvSpPr>
        <p:spPr>
          <a:xfrm>
            <a:off x="7581863" y="1524020"/>
            <a:ext cx="381000" cy="762000"/>
          </a:xfrm>
          <a:prstGeom prst="rect">
            <a:avLst/>
          </a:prstGeom>
          <a:gradFill flip="none" rotWithShape="1">
            <a:gsLst>
              <a:gs pos="0">
                <a:schemeClr val="accent1"/>
              </a:gs>
              <a:gs pos="100000">
                <a:srgbClr val="00B0F0"/>
              </a:gs>
            </a:gsLst>
            <a:lin ang="5400000" scaled="1"/>
            <a:tileRect/>
          </a:gra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err="1"/>
              <a:t>Sinsheimer</a:t>
            </a:r>
            <a:r>
              <a:rPr lang="en-US" sz="833" dirty="0"/>
              <a:t> Labs Building Loads</a:t>
            </a:r>
          </a:p>
        </p:txBody>
      </p:sp>
      <p:sp>
        <p:nvSpPr>
          <p:cNvPr id="311" name="Rectangle 310"/>
          <p:cNvSpPr/>
          <p:nvPr/>
        </p:nvSpPr>
        <p:spPr>
          <a:xfrm>
            <a:off x="6362676" y="1524020"/>
            <a:ext cx="381000" cy="762000"/>
          </a:xfrm>
          <a:prstGeom prst="rect">
            <a:avLst/>
          </a:prstGeom>
          <a:gradFill flip="none" rotWithShape="1">
            <a:gsLst>
              <a:gs pos="0">
                <a:schemeClr val="accent1"/>
              </a:gs>
              <a:gs pos="100000">
                <a:srgbClr val="00B0F0"/>
              </a:gs>
            </a:gsLst>
            <a:lin ang="5400000" scaled="1"/>
            <a:tileRect/>
          </a:gradFill>
          <a:ln w="19050">
            <a:solidFill>
              <a:schemeClr val="bg1"/>
            </a:solidFill>
          </a:ln>
        </p:spPr>
        <p:txBody>
          <a:bodyPr vert="vert270" wrap="square" lIns="0" tIns="0" rIns="0" bIns="0" rtlCol="0" anchor="ctr" anchorCtr="1">
            <a:no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833" dirty="0"/>
              <a:t>Natural Science Building Loads</a:t>
            </a:r>
          </a:p>
        </p:txBody>
      </p:sp>
      <p:cxnSp>
        <p:nvCxnSpPr>
          <p:cNvPr id="316" name="Straight Connector 315"/>
          <p:cNvCxnSpPr/>
          <p:nvPr/>
        </p:nvCxnSpPr>
        <p:spPr>
          <a:xfrm flipV="1">
            <a:off x="7772365" y="3409967"/>
            <a:ext cx="0" cy="2190709"/>
          </a:xfrm>
          <a:prstGeom prst="line">
            <a:avLst/>
          </a:prstGeom>
          <a:ln w="38100" cap="rnd">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7734268" y="3181350"/>
            <a:ext cx="152396" cy="114300"/>
            <a:chOff x="3657609" y="5669280"/>
            <a:chExt cx="365750" cy="274320"/>
          </a:xfrm>
          <a:solidFill>
            <a:schemeClr val="accent4"/>
          </a:solidFill>
        </p:grpSpPr>
        <p:sp>
          <p:nvSpPr>
            <p:cNvPr id="22" name="Isosceles Triangle 21"/>
            <p:cNvSpPr/>
            <p:nvPr/>
          </p:nvSpPr>
          <p:spPr>
            <a:xfrm flipV="1">
              <a:off x="3657613" y="5714981"/>
              <a:ext cx="182880" cy="91440"/>
            </a:xfrm>
            <a:prstGeom prst="triangle">
              <a:avLst/>
            </a:prstGeom>
            <a:grp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sp>
          <p:nvSpPr>
            <p:cNvPr id="23" name="Isosceles Triangle 22"/>
            <p:cNvSpPr/>
            <p:nvPr/>
          </p:nvSpPr>
          <p:spPr>
            <a:xfrm>
              <a:off x="3657610" y="5806420"/>
              <a:ext cx="182880" cy="91440"/>
            </a:xfrm>
            <a:prstGeom prst="triangle">
              <a:avLst/>
            </a:prstGeom>
            <a:grp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24" name="Straight Connector 23"/>
            <p:cNvCxnSpPr>
              <a:stCxn id="23" idx="0"/>
            </p:cNvCxnSpPr>
            <p:nvPr/>
          </p:nvCxnSpPr>
          <p:spPr>
            <a:xfrm>
              <a:off x="3749050" y="5806420"/>
              <a:ext cx="137150" cy="1"/>
            </a:xfrm>
            <a:prstGeom prst="line">
              <a:avLst/>
            </a:prstGeom>
            <a:grp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Group 24"/>
            <p:cNvGrpSpPr>
              <a:grpSpLocks noChangeAspect="1"/>
            </p:cNvGrpSpPr>
            <p:nvPr/>
          </p:nvGrpSpPr>
          <p:grpSpPr>
            <a:xfrm>
              <a:off x="3749040" y="5669280"/>
              <a:ext cx="274319" cy="274320"/>
              <a:chOff x="3794760" y="5074900"/>
              <a:chExt cx="182880" cy="182881"/>
            </a:xfrm>
            <a:grpFill/>
          </p:grpSpPr>
          <p:sp>
            <p:nvSpPr>
              <p:cNvPr id="27" name="Arc 26"/>
              <p:cNvSpPr>
                <a:spLocks noChangeAspect="1"/>
              </p:cNvSpPr>
              <p:nvPr/>
            </p:nvSpPr>
            <p:spPr>
              <a:xfrm>
                <a:off x="3794760" y="5074900"/>
                <a:ext cx="182880" cy="182880"/>
              </a:xfrm>
              <a:prstGeom prst="arc">
                <a:avLst>
                  <a:gd name="adj1" fmla="val 16200000"/>
                  <a:gd name="adj2" fmla="val 4961308"/>
                </a:avLst>
              </a:prstGeom>
              <a:grp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cxnSp>
            <p:nvCxnSpPr>
              <p:cNvPr id="28" name="Straight Connector 27"/>
              <p:cNvCxnSpPr/>
              <p:nvPr/>
            </p:nvCxnSpPr>
            <p:spPr>
              <a:xfrm>
                <a:off x="3886200" y="5074901"/>
                <a:ext cx="0" cy="182880"/>
              </a:xfrm>
              <a:prstGeom prst="line">
                <a:avLst/>
              </a:prstGeom>
              <a:grpFill/>
              <a:ln w="381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6" name="Isosceles Triangle 25"/>
            <p:cNvSpPr/>
            <p:nvPr/>
          </p:nvSpPr>
          <p:spPr>
            <a:xfrm rot="5400000">
              <a:off x="3611889" y="5760693"/>
              <a:ext cx="182880" cy="91440"/>
            </a:xfrm>
            <a:prstGeom prst="triangle">
              <a:avLst/>
            </a:prstGeom>
            <a:grpFill/>
            <a:ln w="381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endParaRPr lang="en-US" sz="703"/>
            </a:p>
          </p:txBody>
        </p:sp>
      </p:grpSp>
      <p:sp>
        <p:nvSpPr>
          <p:cNvPr id="91" name="TextBox 90"/>
          <p:cNvSpPr txBox="1"/>
          <p:nvPr/>
        </p:nvSpPr>
        <p:spPr>
          <a:xfrm>
            <a:off x="6134083" y="353522"/>
            <a:ext cx="519106" cy="451534"/>
          </a:xfrm>
          <a:prstGeom prst="rect">
            <a:avLst/>
          </a:prstGeom>
          <a:solidFill>
            <a:schemeClr val="tx1">
              <a:alpha val="50000"/>
            </a:schemeClr>
          </a:solidFill>
          <a:effectLst>
            <a:softEdge rad="63500"/>
          </a:effectLst>
        </p:spPr>
        <p:txBody>
          <a:bodyPr wrap="square" rtlCol="0">
            <a:sp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r>
              <a:rPr lang="en-US" sz="1167" dirty="0">
                <a:solidFill>
                  <a:schemeClr val="bg1"/>
                </a:solidFill>
              </a:rPr>
              <a:t>≈ 62°F</a:t>
            </a:r>
          </a:p>
        </p:txBody>
      </p:sp>
      <p:sp>
        <p:nvSpPr>
          <p:cNvPr id="317" name="TextBox 316"/>
          <p:cNvSpPr txBox="1"/>
          <p:nvPr/>
        </p:nvSpPr>
        <p:spPr>
          <a:xfrm>
            <a:off x="7527075" y="2864958"/>
            <a:ext cx="519106" cy="451534"/>
          </a:xfrm>
          <a:prstGeom prst="rect">
            <a:avLst/>
          </a:prstGeom>
          <a:solidFill>
            <a:schemeClr val="tx1">
              <a:alpha val="50000"/>
            </a:schemeClr>
          </a:solidFill>
          <a:effectLst>
            <a:softEdge rad="63500"/>
          </a:effectLst>
        </p:spPr>
        <p:txBody>
          <a:bodyPr wrap="square" rtlCol="0">
            <a:sp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r>
              <a:rPr lang="en-US" sz="1167" dirty="0">
                <a:solidFill>
                  <a:schemeClr val="bg1"/>
                </a:solidFill>
              </a:rPr>
              <a:t>≈ 55°F</a:t>
            </a:r>
          </a:p>
        </p:txBody>
      </p:sp>
      <p:sp>
        <p:nvSpPr>
          <p:cNvPr id="318" name="TextBox 317"/>
          <p:cNvSpPr txBox="1"/>
          <p:nvPr/>
        </p:nvSpPr>
        <p:spPr>
          <a:xfrm>
            <a:off x="6310297" y="2864958"/>
            <a:ext cx="519106" cy="451534"/>
          </a:xfrm>
          <a:prstGeom prst="rect">
            <a:avLst/>
          </a:prstGeom>
          <a:solidFill>
            <a:schemeClr val="tx1">
              <a:alpha val="50000"/>
            </a:schemeClr>
          </a:solidFill>
          <a:effectLst>
            <a:softEdge rad="63500"/>
          </a:effectLst>
        </p:spPr>
        <p:txBody>
          <a:bodyPr wrap="square" rtlCol="0">
            <a:sp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r>
              <a:rPr lang="en-US" sz="1167" dirty="0">
                <a:solidFill>
                  <a:schemeClr val="bg1"/>
                </a:solidFill>
              </a:rPr>
              <a:t>≈ 61°F</a:t>
            </a:r>
          </a:p>
        </p:txBody>
      </p:sp>
      <p:sp>
        <p:nvSpPr>
          <p:cNvPr id="319" name="TextBox 318"/>
          <p:cNvSpPr txBox="1"/>
          <p:nvPr/>
        </p:nvSpPr>
        <p:spPr>
          <a:xfrm>
            <a:off x="4257674" y="3145955"/>
            <a:ext cx="519106" cy="451534"/>
          </a:xfrm>
          <a:prstGeom prst="rect">
            <a:avLst/>
          </a:prstGeom>
          <a:solidFill>
            <a:schemeClr val="tx1">
              <a:alpha val="50000"/>
            </a:schemeClr>
          </a:solidFill>
          <a:effectLst>
            <a:softEdge rad="63500"/>
          </a:effectLst>
        </p:spPr>
        <p:txBody>
          <a:bodyPr wrap="square" rtlCol="0">
            <a:sp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r>
              <a:rPr lang="en-US" sz="1167" dirty="0">
                <a:solidFill>
                  <a:schemeClr val="bg1"/>
                </a:solidFill>
              </a:rPr>
              <a:t>≈ 58°F</a:t>
            </a:r>
          </a:p>
        </p:txBody>
      </p:sp>
      <p:sp>
        <p:nvSpPr>
          <p:cNvPr id="320" name="TextBox 319"/>
          <p:cNvSpPr txBox="1"/>
          <p:nvPr/>
        </p:nvSpPr>
        <p:spPr>
          <a:xfrm>
            <a:off x="5712581" y="2525199"/>
            <a:ext cx="519106" cy="451534"/>
          </a:xfrm>
          <a:prstGeom prst="rect">
            <a:avLst/>
          </a:prstGeom>
          <a:solidFill>
            <a:schemeClr val="tx1">
              <a:alpha val="50000"/>
            </a:schemeClr>
          </a:solidFill>
          <a:effectLst>
            <a:softEdge rad="63500"/>
          </a:effectLst>
        </p:spPr>
        <p:txBody>
          <a:bodyPr wrap="square" rtlCol="0">
            <a:sp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r>
              <a:rPr lang="en-US" sz="1167" dirty="0">
                <a:solidFill>
                  <a:schemeClr val="bg1"/>
                </a:solidFill>
              </a:rPr>
              <a:t>≈ 62°F</a:t>
            </a:r>
          </a:p>
        </p:txBody>
      </p:sp>
      <p:sp>
        <p:nvSpPr>
          <p:cNvPr id="321" name="TextBox 320"/>
          <p:cNvSpPr txBox="1"/>
          <p:nvPr/>
        </p:nvSpPr>
        <p:spPr>
          <a:xfrm>
            <a:off x="8105734" y="1706244"/>
            <a:ext cx="799502" cy="631135"/>
          </a:xfrm>
          <a:prstGeom prst="rect">
            <a:avLst/>
          </a:prstGeom>
          <a:solidFill>
            <a:schemeClr val="tx1">
              <a:alpha val="50000"/>
            </a:schemeClr>
          </a:solidFill>
          <a:effectLst>
            <a:softEdge rad="63500"/>
          </a:effectLst>
        </p:spPr>
        <p:txBody>
          <a:bodyPr wrap="square" rtlCol="0">
            <a:spAutoFit/>
          </a:bodyPr>
          <a:lstStyle>
            <a:defPPr>
              <a:defRPr lang="en-US"/>
            </a:defPPr>
            <a:lvl1pPr marL="0" algn="l" defTabSz="848832" rtl="0" eaLnBrk="1" latinLnBrk="0" hangingPunct="1">
              <a:defRPr sz="1687" kern="1200">
                <a:solidFill>
                  <a:schemeClr val="tx1"/>
                </a:solidFill>
                <a:latin typeface="+mn-lt"/>
                <a:ea typeface="+mn-ea"/>
                <a:cs typeface="+mn-cs"/>
              </a:defRPr>
            </a:lvl1pPr>
            <a:lvl2pPr marL="424417" algn="l" defTabSz="848832" rtl="0" eaLnBrk="1" latinLnBrk="0" hangingPunct="1">
              <a:defRPr sz="1687" kern="1200">
                <a:solidFill>
                  <a:schemeClr val="tx1"/>
                </a:solidFill>
                <a:latin typeface="+mn-lt"/>
                <a:ea typeface="+mn-ea"/>
                <a:cs typeface="+mn-cs"/>
              </a:defRPr>
            </a:lvl2pPr>
            <a:lvl3pPr marL="848832" algn="l" defTabSz="848832" rtl="0" eaLnBrk="1" latinLnBrk="0" hangingPunct="1">
              <a:defRPr sz="1687" kern="1200">
                <a:solidFill>
                  <a:schemeClr val="tx1"/>
                </a:solidFill>
                <a:latin typeface="+mn-lt"/>
                <a:ea typeface="+mn-ea"/>
                <a:cs typeface="+mn-cs"/>
              </a:defRPr>
            </a:lvl3pPr>
            <a:lvl4pPr marL="1273248" algn="l" defTabSz="848832" rtl="0" eaLnBrk="1" latinLnBrk="0" hangingPunct="1">
              <a:defRPr sz="1687" kern="1200">
                <a:solidFill>
                  <a:schemeClr val="tx1"/>
                </a:solidFill>
                <a:latin typeface="+mn-lt"/>
                <a:ea typeface="+mn-ea"/>
                <a:cs typeface="+mn-cs"/>
              </a:defRPr>
            </a:lvl4pPr>
            <a:lvl5pPr marL="1697665" algn="l" defTabSz="848832" rtl="0" eaLnBrk="1" latinLnBrk="0" hangingPunct="1">
              <a:defRPr sz="1687" kern="1200">
                <a:solidFill>
                  <a:schemeClr val="tx1"/>
                </a:solidFill>
                <a:latin typeface="+mn-lt"/>
                <a:ea typeface="+mn-ea"/>
                <a:cs typeface="+mn-cs"/>
              </a:defRPr>
            </a:lvl5pPr>
            <a:lvl6pPr marL="2122080" algn="l" defTabSz="848832" rtl="0" eaLnBrk="1" latinLnBrk="0" hangingPunct="1">
              <a:defRPr sz="1687" kern="1200">
                <a:solidFill>
                  <a:schemeClr val="tx1"/>
                </a:solidFill>
                <a:latin typeface="+mn-lt"/>
                <a:ea typeface="+mn-ea"/>
                <a:cs typeface="+mn-cs"/>
              </a:defRPr>
            </a:lvl6pPr>
            <a:lvl7pPr marL="2546496" algn="l" defTabSz="848832" rtl="0" eaLnBrk="1" latinLnBrk="0" hangingPunct="1">
              <a:defRPr sz="1687" kern="1200">
                <a:solidFill>
                  <a:schemeClr val="tx1"/>
                </a:solidFill>
                <a:latin typeface="+mn-lt"/>
                <a:ea typeface="+mn-ea"/>
                <a:cs typeface="+mn-cs"/>
              </a:defRPr>
            </a:lvl7pPr>
            <a:lvl8pPr marL="2970913" algn="l" defTabSz="848832" rtl="0" eaLnBrk="1" latinLnBrk="0" hangingPunct="1">
              <a:defRPr sz="1687" kern="1200">
                <a:solidFill>
                  <a:schemeClr val="tx1"/>
                </a:solidFill>
                <a:latin typeface="+mn-lt"/>
                <a:ea typeface="+mn-ea"/>
                <a:cs typeface="+mn-cs"/>
              </a:defRPr>
            </a:lvl8pPr>
            <a:lvl9pPr marL="3395328" algn="l" defTabSz="848832" rtl="0" eaLnBrk="1" latinLnBrk="0" hangingPunct="1">
              <a:defRPr sz="1687" kern="1200">
                <a:solidFill>
                  <a:schemeClr val="tx1"/>
                </a:solidFill>
                <a:latin typeface="+mn-lt"/>
                <a:ea typeface="+mn-ea"/>
                <a:cs typeface="+mn-cs"/>
              </a:defRPr>
            </a:lvl9pPr>
          </a:lstStyle>
          <a:p>
            <a:pPr algn="ctr"/>
            <a:r>
              <a:rPr lang="en-US" sz="1167" dirty="0">
                <a:solidFill>
                  <a:schemeClr val="bg1"/>
                </a:solidFill>
              </a:rPr>
              <a:t>Outdoor Air ≈ 53°F</a:t>
            </a:r>
          </a:p>
        </p:txBody>
      </p:sp>
    </p:spTree>
    <p:extLst>
      <p:ext uri="{BB962C8B-B14F-4D97-AF65-F5344CB8AC3E}">
        <p14:creationId xmlns:p14="http://schemas.microsoft.com/office/powerpoint/2010/main" val="7814409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0A020-2B97-4419-A8DD-A04917DF1BC7}"/>
              </a:ext>
            </a:extLst>
          </p:cNvPr>
          <p:cNvSpPr>
            <a:spLocks noGrp="1"/>
          </p:cNvSpPr>
          <p:nvPr>
            <p:ph type="title"/>
          </p:nvPr>
        </p:nvSpPr>
        <p:spPr/>
        <p:txBody>
          <a:bodyPr>
            <a:normAutofit/>
          </a:bodyPr>
          <a:lstStyle/>
          <a:p>
            <a:r>
              <a:rPr lang="en-US" dirty="0">
                <a:solidFill>
                  <a:schemeClr val="bg1"/>
                </a:solidFill>
              </a:rPr>
              <a:t>Chiller Based Free Cooling Cycle</a:t>
            </a:r>
          </a:p>
        </p:txBody>
      </p:sp>
    </p:spTree>
    <p:extLst>
      <p:ext uri="{BB962C8B-B14F-4D97-AF65-F5344CB8AC3E}">
        <p14:creationId xmlns:p14="http://schemas.microsoft.com/office/powerpoint/2010/main" val="13287366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5B1B9A-863A-4B38-98C1-2BE1FD54FF7A}"/>
              </a:ext>
            </a:extLst>
          </p:cNvPr>
          <p:cNvSpPr>
            <a:spLocks noGrp="1"/>
          </p:cNvSpPr>
          <p:nvPr>
            <p:ph type="title"/>
          </p:nvPr>
        </p:nvSpPr>
        <p:spPr>
          <a:xfrm>
            <a:off x="457200" y="274638"/>
            <a:ext cx="5029200" cy="1143000"/>
          </a:xfrm>
        </p:spPr>
        <p:txBody>
          <a:bodyPr>
            <a:normAutofit/>
          </a:bodyPr>
          <a:lstStyle/>
          <a:p>
            <a:r>
              <a:rPr lang="en-US" dirty="0"/>
              <a:t>Refrigerant Environmental Properties</a:t>
            </a:r>
          </a:p>
        </p:txBody>
      </p:sp>
      <p:pic>
        <p:nvPicPr>
          <p:cNvPr id="8" name="Picture 7">
            <a:extLst>
              <a:ext uri="{FF2B5EF4-FFF2-40B4-BE49-F238E27FC236}">
                <a16:creationId xmlns:a16="http://schemas.microsoft.com/office/drawing/2014/main" id="{C37AEE24-67EE-48A1-8A8D-8D3632E3E353}"/>
              </a:ext>
            </a:extLst>
          </p:cNvPr>
          <p:cNvPicPr>
            <a:picLocks noChangeAspect="1"/>
          </p:cNvPicPr>
          <p:nvPr/>
        </p:nvPicPr>
        <p:blipFill>
          <a:blip r:embed="rId3"/>
          <a:stretch>
            <a:fillRect/>
          </a:stretch>
        </p:blipFill>
        <p:spPr>
          <a:xfrm>
            <a:off x="-9525000" y="6096000"/>
            <a:ext cx="9144000" cy="5247028"/>
          </a:xfrm>
          <a:prstGeom prst="rect">
            <a:avLst/>
          </a:prstGeom>
        </p:spPr>
      </p:pic>
      <p:pic>
        <p:nvPicPr>
          <p:cNvPr id="9" name="Picture 8">
            <a:extLst>
              <a:ext uri="{FF2B5EF4-FFF2-40B4-BE49-F238E27FC236}">
                <a16:creationId xmlns:a16="http://schemas.microsoft.com/office/drawing/2014/main" id="{B11BA07D-F6EB-46D5-855F-61642FF65EED}"/>
              </a:ext>
            </a:extLst>
          </p:cNvPr>
          <p:cNvPicPr>
            <a:picLocks noChangeAspect="1"/>
          </p:cNvPicPr>
          <p:nvPr/>
        </p:nvPicPr>
        <p:blipFill>
          <a:blip r:embed="rId4"/>
          <a:stretch>
            <a:fillRect/>
          </a:stretch>
        </p:blipFill>
        <p:spPr>
          <a:xfrm>
            <a:off x="10058400" y="1715098"/>
            <a:ext cx="9144000" cy="3427803"/>
          </a:xfrm>
          <a:prstGeom prst="rect">
            <a:avLst/>
          </a:prstGeom>
        </p:spPr>
      </p:pic>
      <p:pic>
        <p:nvPicPr>
          <p:cNvPr id="10" name="Picture 9">
            <a:extLst>
              <a:ext uri="{FF2B5EF4-FFF2-40B4-BE49-F238E27FC236}">
                <a16:creationId xmlns:a16="http://schemas.microsoft.com/office/drawing/2014/main" id="{1D10A964-6539-4AFF-9C48-8BD5CDDB0179}"/>
              </a:ext>
            </a:extLst>
          </p:cNvPr>
          <p:cNvPicPr>
            <a:picLocks noChangeAspect="1"/>
          </p:cNvPicPr>
          <p:nvPr/>
        </p:nvPicPr>
        <p:blipFill>
          <a:blip r:embed="rId5"/>
          <a:stretch>
            <a:fillRect/>
          </a:stretch>
        </p:blipFill>
        <p:spPr>
          <a:xfrm>
            <a:off x="-9303936" y="112809"/>
            <a:ext cx="9144000" cy="4882896"/>
          </a:xfrm>
          <a:prstGeom prst="rect">
            <a:avLst/>
          </a:prstGeom>
        </p:spPr>
      </p:pic>
      <p:pic>
        <p:nvPicPr>
          <p:cNvPr id="2" name="Picture 1">
            <a:extLst>
              <a:ext uri="{FF2B5EF4-FFF2-40B4-BE49-F238E27FC236}">
                <a16:creationId xmlns:a16="http://schemas.microsoft.com/office/drawing/2014/main" id="{1B36B5E7-BCA1-48AB-8F4F-4BB5BBAF42EB}"/>
              </a:ext>
            </a:extLst>
          </p:cNvPr>
          <p:cNvPicPr>
            <a:picLocks noChangeAspect="1"/>
          </p:cNvPicPr>
          <p:nvPr/>
        </p:nvPicPr>
        <p:blipFill>
          <a:blip r:embed="rId6"/>
          <a:stretch>
            <a:fillRect/>
          </a:stretch>
        </p:blipFill>
        <p:spPr>
          <a:xfrm>
            <a:off x="533400" y="1562671"/>
            <a:ext cx="3124391" cy="5295329"/>
          </a:xfrm>
          <a:prstGeom prst="rect">
            <a:avLst/>
          </a:prstGeom>
        </p:spPr>
      </p:pic>
      <p:pic>
        <p:nvPicPr>
          <p:cNvPr id="3" name="Picture 2">
            <a:extLst>
              <a:ext uri="{FF2B5EF4-FFF2-40B4-BE49-F238E27FC236}">
                <a16:creationId xmlns:a16="http://schemas.microsoft.com/office/drawing/2014/main" id="{A0EFA29C-3DDB-4167-A3F4-8F96DA4358D9}"/>
              </a:ext>
            </a:extLst>
          </p:cNvPr>
          <p:cNvPicPr>
            <a:picLocks noChangeAspect="1"/>
          </p:cNvPicPr>
          <p:nvPr/>
        </p:nvPicPr>
        <p:blipFill>
          <a:blip r:embed="rId7"/>
          <a:stretch>
            <a:fillRect/>
          </a:stretch>
        </p:blipFill>
        <p:spPr>
          <a:xfrm>
            <a:off x="5562600" y="0"/>
            <a:ext cx="3297995" cy="6858000"/>
          </a:xfrm>
          <a:prstGeom prst="rect">
            <a:avLst/>
          </a:prstGeom>
        </p:spPr>
      </p:pic>
    </p:spTree>
    <p:extLst>
      <p:ext uri="{BB962C8B-B14F-4D97-AF65-F5344CB8AC3E}">
        <p14:creationId xmlns:p14="http://schemas.microsoft.com/office/powerpoint/2010/main" val="2052568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1" name="Straight Connector 680"/>
          <p:cNvCxnSpPr/>
          <p:nvPr/>
        </p:nvCxnSpPr>
        <p:spPr>
          <a:xfrm flipH="1">
            <a:off x="2920385" y="372887"/>
            <a:ext cx="233302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57" name="Group 656"/>
          <p:cNvGrpSpPr>
            <a:grpSpLocks noChangeAspect="1"/>
          </p:cNvGrpSpPr>
          <p:nvPr/>
        </p:nvGrpSpPr>
        <p:grpSpPr>
          <a:xfrm>
            <a:off x="7654126" y="1236154"/>
            <a:ext cx="834962" cy="914400"/>
            <a:chOff x="2759405" y="2981392"/>
            <a:chExt cx="1857991" cy="2034760"/>
          </a:xfrm>
        </p:grpSpPr>
        <p:sp>
          <p:nvSpPr>
            <p:cNvPr id="658" name="Freeform 65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000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659" name="Oval 658"/>
            <p:cNvSpPr>
              <a:spLocks noChangeAspect="1"/>
            </p:cNvSpPr>
            <p:nvPr/>
          </p:nvSpPr>
          <p:spPr bwMode="auto">
            <a:xfrm rot="5400000" flipH="1">
              <a:off x="2759424" y="3268187"/>
              <a:ext cx="1747946" cy="1747983"/>
            </a:xfrm>
            <a:prstGeom prst="ellipse">
              <a:avLst/>
            </a:prstGeom>
            <a:solidFill>
              <a:srgbClr val="FF0000"/>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60" name="Rectangle 659"/>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661" name="Group 660"/>
            <p:cNvGrpSpPr/>
            <p:nvPr/>
          </p:nvGrpSpPr>
          <p:grpSpPr>
            <a:xfrm>
              <a:off x="2873429" y="3327560"/>
              <a:ext cx="1430100" cy="1430100"/>
              <a:chOff x="2857281" y="3476040"/>
              <a:chExt cx="1430100" cy="1430100"/>
            </a:xfrm>
          </p:grpSpPr>
          <p:sp>
            <p:nvSpPr>
              <p:cNvPr id="665" name="Oval 664"/>
              <p:cNvSpPr>
                <a:spLocks noChangeAspect="1"/>
              </p:cNvSpPr>
              <p:nvPr/>
            </p:nvSpPr>
            <p:spPr bwMode="auto">
              <a:xfrm rot="5400000" flipH="1">
                <a:off x="2857281" y="3476040"/>
                <a:ext cx="1430100" cy="1430100"/>
              </a:xfrm>
              <a:prstGeom prst="ellipse">
                <a:avLst/>
              </a:prstGeom>
              <a:gradFill flip="none" rotWithShape="1">
                <a:gsLst>
                  <a:gs pos="40000">
                    <a:srgbClr val="FFA100"/>
                  </a:gs>
                  <a:gs pos="60000">
                    <a:srgbClr val="FF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666" name="Oval 665"/>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667" name="Group 47"/>
              <p:cNvGrpSpPr/>
              <p:nvPr/>
            </p:nvGrpSpPr>
            <p:grpSpPr>
              <a:xfrm rot="5400000" flipH="1">
                <a:off x="3451291" y="4019158"/>
                <a:ext cx="870227" cy="630634"/>
                <a:chOff x="6588124" y="776289"/>
                <a:chExt cx="1112837" cy="806448"/>
              </a:xfrm>
              <a:noFill/>
            </p:grpSpPr>
            <p:sp>
              <p:nvSpPr>
                <p:cNvPr id="676" name="Freeform 675"/>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7" name="Freeform 676"/>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8" name="Freeform 677"/>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668" name="Group 48"/>
              <p:cNvGrpSpPr/>
              <p:nvPr/>
            </p:nvGrpSpPr>
            <p:grpSpPr>
              <a:xfrm rot="16200000" flipH="1">
                <a:off x="2825621" y="3728668"/>
                <a:ext cx="870227" cy="630634"/>
                <a:chOff x="6588124" y="776289"/>
                <a:chExt cx="1112837" cy="806448"/>
              </a:xfrm>
              <a:noFill/>
            </p:grpSpPr>
            <p:sp>
              <p:nvSpPr>
                <p:cNvPr id="673" name="Freeform 672"/>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4" name="Freeform 673"/>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5" name="Freeform 674"/>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669" name="Freeform 668"/>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0" name="Freeform 669"/>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1" name="Freeform 670"/>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2" name="Freeform 671"/>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662" name="Freeform 661"/>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0000"/>
            </a:solidFill>
            <a:ln w="60325"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3" name="Straight Connector 662"/>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664" name="Straight Connector 663"/>
            <p:cNvCxnSpPr>
              <a:stCxn id="65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sp>
        <p:nvSpPr>
          <p:cNvPr id="546" name="Rectangle 545"/>
          <p:cNvSpPr/>
          <p:nvPr/>
        </p:nvSpPr>
        <p:spPr>
          <a:xfrm>
            <a:off x="5765760" y="76200"/>
            <a:ext cx="3225841" cy="4226719"/>
          </a:xfrm>
          <a:prstGeom prst="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9" name="Straight Connector 538"/>
          <p:cNvCxnSpPr/>
          <p:nvPr/>
        </p:nvCxnSpPr>
        <p:spPr>
          <a:xfrm>
            <a:off x="1450863" y="5588998"/>
            <a:ext cx="0" cy="65940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flipV="1">
            <a:off x="6300588" y="455896"/>
            <a:ext cx="0" cy="87412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V="1">
            <a:off x="2971398" y="2876718"/>
            <a:ext cx="0" cy="426865"/>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5" name="Rectangle 404"/>
          <p:cNvSpPr/>
          <p:nvPr/>
        </p:nvSpPr>
        <p:spPr>
          <a:xfrm>
            <a:off x="2590800" y="3284068"/>
            <a:ext cx="754855" cy="392605"/>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2" name="Straight Connector 391"/>
          <p:cNvCxnSpPr/>
          <p:nvPr/>
        </p:nvCxnSpPr>
        <p:spPr>
          <a:xfrm flipV="1">
            <a:off x="2207822" y="2674808"/>
            <a:ext cx="0" cy="598143"/>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1830796" y="3284072"/>
            <a:ext cx="754855" cy="258952"/>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161"/>
          <p:cNvGrpSpPr/>
          <p:nvPr/>
        </p:nvGrpSpPr>
        <p:grpSpPr>
          <a:xfrm>
            <a:off x="7345816" y="1684742"/>
            <a:ext cx="834962" cy="1439992"/>
            <a:chOff x="5257800" y="2674808"/>
            <a:chExt cx="834962" cy="1439992"/>
          </a:xfrm>
        </p:grpSpPr>
        <p:grpSp>
          <p:nvGrpSpPr>
            <p:cNvPr id="163" name="Group 162"/>
            <p:cNvGrpSpPr>
              <a:grpSpLocks noChangeAspect="1"/>
            </p:cNvGrpSpPr>
            <p:nvPr/>
          </p:nvGrpSpPr>
          <p:grpSpPr>
            <a:xfrm>
              <a:off x="5257800" y="3200400"/>
              <a:ext cx="834962" cy="914400"/>
              <a:chOff x="2759405" y="2981392"/>
              <a:chExt cx="1857991" cy="2034760"/>
            </a:xfrm>
          </p:grpSpPr>
          <p:sp>
            <p:nvSpPr>
              <p:cNvPr id="167" name="Freeform 166"/>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9933"/>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168" name="Oval 167"/>
              <p:cNvSpPr>
                <a:spLocks noChangeAspect="1"/>
              </p:cNvSpPr>
              <p:nvPr/>
            </p:nvSpPr>
            <p:spPr bwMode="auto">
              <a:xfrm rot="5400000" flipH="1">
                <a:off x="2759424" y="3268187"/>
                <a:ext cx="1747946" cy="1747983"/>
              </a:xfrm>
              <a:prstGeom prst="ellipse">
                <a:avLst/>
              </a:prstGeom>
              <a:solidFill>
                <a:srgbClr val="FF9933"/>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69" name="Rectangle 168"/>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170" name="Group 169"/>
              <p:cNvGrpSpPr/>
              <p:nvPr/>
            </p:nvGrpSpPr>
            <p:grpSpPr>
              <a:xfrm>
                <a:off x="2873429" y="3327560"/>
                <a:ext cx="1430100" cy="1430100"/>
                <a:chOff x="2857281" y="3476040"/>
                <a:chExt cx="1430100" cy="1430100"/>
              </a:xfrm>
            </p:grpSpPr>
            <p:sp>
              <p:nvSpPr>
                <p:cNvPr id="174" name="Oval 173"/>
                <p:cNvSpPr>
                  <a:spLocks noChangeAspect="1"/>
                </p:cNvSpPr>
                <p:nvPr/>
              </p:nvSpPr>
              <p:spPr bwMode="auto">
                <a:xfrm rot="5400000" flipH="1">
                  <a:off x="2857281" y="3476040"/>
                  <a:ext cx="1430100" cy="1430100"/>
                </a:xfrm>
                <a:prstGeom prst="ellipse">
                  <a:avLst/>
                </a:prstGeom>
                <a:gradFill flip="none" rotWithShape="1">
                  <a:gsLst>
                    <a:gs pos="40000">
                      <a:srgbClr val="FFCC00"/>
                    </a:gs>
                    <a:gs pos="60000">
                      <a:srgbClr val="FFA1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75" name="Oval 174"/>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76" name="Group 47"/>
                <p:cNvGrpSpPr/>
                <p:nvPr/>
              </p:nvGrpSpPr>
              <p:grpSpPr>
                <a:xfrm rot="5400000" flipH="1">
                  <a:off x="3451291" y="4019158"/>
                  <a:ext cx="870227" cy="630634"/>
                  <a:chOff x="6588124" y="776289"/>
                  <a:chExt cx="1112837" cy="806448"/>
                </a:xfrm>
                <a:noFill/>
              </p:grpSpPr>
              <p:sp>
                <p:nvSpPr>
                  <p:cNvPr id="185" name="Freeform 18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6" name="Freeform 18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7" name="Freeform 18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7" name="Group 48"/>
                <p:cNvGrpSpPr/>
                <p:nvPr/>
              </p:nvGrpSpPr>
              <p:grpSpPr>
                <a:xfrm rot="16200000" flipH="1">
                  <a:off x="2825621" y="3728668"/>
                  <a:ext cx="870227" cy="630634"/>
                  <a:chOff x="6588124" y="776289"/>
                  <a:chExt cx="1112837" cy="806448"/>
                </a:xfrm>
                <a:noFill/>
              </p:grpSpPr>
              <p:sp>
                <p:nvSpPr>
                  <p:cNvPr id="182" name="Freeform 18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3" name="Freeform 18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4" name="Freeform 18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178" name="Freeform 177"/>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79" name="Freeform 178"/>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0" name="Freeform 179"/>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1" name="Freeform 180"/>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171" name="Freeform 170"/>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9933"/>
              </a:solidFill>
              <a:ln w="60325" cap="rnd">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73" name="Straight Connector 172"/>
              <p:cNvCxnSpPr>
                <a:stCxn id="168"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164" name="Group 163"/>
            <p:cNvGrpSpPr/>
            <p:nvPr/>
          </p:nvGrpSpPr>
          <p:grpSpPr>
            <a:xfrm>
              <a:off x="5944453" y="2674808"/>
              <a:ext cx="0" cy="571846"/>
              <a:chOff x="5944453" y="2674808"/>
              <a:chExt cx="0" cy="571846"/>
            </a:xfrm>
          </p:grpSpPr>
          <p:cxnSp>
            <p:nvCxnSpPr>
              <p:cNvPr id="165" name="Straight Connector 164"/>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5944453" y="2698014"/>
                <a:ext cx="0" cy="548640"/>
              </a:xfrm>
              <a:prstGeom prst="line">
                <a:avLst/>
              </a:prstGeom>
              <a:ln w="171450" cap="rnd">
                <a:solidFill>
                  <a:srgbClr val="FF9933"/>
                </a:solidFill>
              </a:ln>
            </p:spPr>
            <p:style>
              <a:lnRef idx="1">
                <a:schemeClr val="accent1"/>
              </a:lnRef>
              <a:fillRef idx="0">
                <a:schemeClr val="accent1"/>
              </a:fillRef>
              <a:effectRef idx="0">
                <a:schemeClr val="accent1"/>
              </a:effectRef>
              <a:fontRef idx="minor">
                <a:schemeClr val="tx1"/>
              </a:fontRef>
            </p:style>
          </p:cxnSp>
        </p:grpSp>
      </p:grpSp>
      <p:grpSp>
        <p:nvGrpSpPr>
          <p:cNvPr id="161" name="Group 160"/>
          <p:cNvGrpSpPr/>
          <p:nvPr/>
        </p:nvGrpSpPr>
        <p:grpSpPr>
          <a:xfrm>
            <a:off x="7035186" y="2674808"/>
            <a:ext cx="834962" cy="1439992"/>
            <a:chOff x="5257800" y="2674808"/>
            <a:chExt cx="834962" cy="1439992"/>
          </a:xfrm>
        </p:grpSpPr>
        <p:grpSp>
          <p:nvGrpSpPr>
            <p:cNvPr id="39" name="Group 38"/>
            <p:cNvGrpSpPr>
              <a:grpSpLocks noChangeAspect="1"/>
            </p:cNvGrpSpPr>
            <p:nvPr/>
          </p:nvGrpSpPr>
          <p:grpSpPr>
            <a:xfrm>
              <a:off x="5257800" y="3200400"/>
              <a:ext cx="834962" cy="914400"/>
              <a:chOff x="2759405" y="2981392"/>
              <a:chExt cx="1857991" cy="2034760"/>
            </a:xfrm>
          </p:grpSpPr>
          <p:sp>
            <p:nvSpPr>
              <p:cNvPr id="8" name="Freeform 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FFCC00"/>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9" name="Oval 8"/>
              <p:cNvSpPr>
                <a:spLocks noChangeAspect="1"/>
              </p:cNvSpPr>
              <p:nvPr/>
            </p:nvSpPr>
            <p:spPr bwMode="auto">
              <a:xfrm rot="5400000" flipH="1">
                <a:off x="2759424" y="3268187"/>
                <a:ext cx="1747946" cy="1747983"/>
              </a:xfrm>
              <a:prstGeom prst="ellipse">
                <a:avLst/>
              </a:prstGeom>
              <a:solidFill>
                <a:srgbClr val="FFCC00"/>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2" name="Rectangle 11"/>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38" name="Group 37"/>
              <p:cNvGrpSpPr/>
              <p:nvPr/>
            </p:nvGrpSpPr>
            <p:grpSpPr>
              <a:xfrm>
                <a:off x="2873429" y="3327560"/>
                <a:ext cx="1430100" cy="1430100"/>
                <a:chOff x="2857281" y="3476040"/>
                <a:chExt cx="1430100" cy="1430100"/>
              </a:xfrm>
            </p:grpSpPr>
            <p:sp>
              <p:nvSpPr>
                <p:cNvPr id="13" name="Oval 12"/>
                <p:cNvSpPr>
                  <a:spLocks noChangeAspect="1"/>
                </p:cNvSpPr>
                <p:nvPr/>
              </p:nvSpPr>
              <p:spPr bwMode="auto">
                <a:xfrm rot="5400000" flipH="1">
                  <a:off x="2857281" y="3476040"/>
                  <a:ext cx="1430100" cy="1430100"/>
                </a:xfrm>
                <a:prstGeom prst="ellipse">
                  <a:avLst/>
                </a:prstGeom>
                <a:gradFill flip="none" rotWithShape="1">
                  <a:gsLst>
                    <a:gs pos="20000">
                      <a:srgbClr val="3333FF"/>
                    </a:gs>
                    <a:gs pos="79000">
                      <a:srgbClr val="FFCC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4" name="Oval 13"/>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6" name="Group 47"/>
                <p:cNvGrpSpPr/>
                <p:nvPr/>
              </p:nvGrpSpPr>
              <p:grpSpPr>
                <a:xfrm rot="5400000" flipH="1">
                  <a:off x="3451291" y="4019158"/>
                  <a:ext cx="870227" cy="630634"/>
                  <a:chOff x="6588124" y="776289"/>
                  <a:chExt cx="1112837" cy="806448"/>
                </a:xfrm>
                <a:noFill/>
              </p:grpSpPr>
              <p:sp>
                <p:nvSpPr>
                  <p:cNvPr id="21" name="Freeform 2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2" name="Freeform 2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3" name="Freeform 22"/>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 name="Group 48"/>
                <p:cNvGrpSpPr/>
                <p:nvPr/>
              </p:nvGrpSpPr>
              <p:grpSpPr>
                <a:xfrm rot="16200000" flipH="1">
                  <a:off x="2825621" y="3728668"/>
                  <a:ext cx="870227" cy="630634"/>
                  <a:chOff x="6588124" y="776289"/>
                  <a:chExt cx="1112837" cy="806448"/>
                </a:xfrm>
                <a:noFill/>
              </p:grpSpPr>
              <p:sp>
                <p:nvSpPr>
                  <p:cNvPr id="18" name="Freeform 1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9" name="Freeform 1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 name="Freeform 1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25" name="Freeform 24"/>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6" name="Freeform 25"/>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8" name="Freeform 27"/>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9" name="Freeform 28"/>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35" name="Freeform 34"/>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FFCC00"/>
              </a:solidFill>
              <a:ln w="60325" cap="rnd">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0" name="Straight Connector 9"/>
              <p:cNvCxnSpPr>
                <a:stCxn id="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24" name="Group 23"/>
            <p:cNvGrpSpPr/>
            <p:nvPr/>
          </p:nvGrpSpPr>
          <p:grpSpPr>
            <a:xfrm>
              <a:off x="5944453" y="2674808"/>
              <a:ext cx="0" cy="571846"/>
              <a:chOff x="5944453" y="2674808"/>
              <a:chExt cx="0" cy="571846"/>
            </a:xfrm>
          </p:grpSpPr>
          <p:cxnSp>
            <p:nvCxnSpPr>
              <p:cNvPr id="160" name="Straight Connector 159"/>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944453" y="2698014"/>
                <a:ext cx="0" cy="548640"/>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grpSp>
      </p:grpSp>
      <p:cxnSp>
        <p:nvCxnSpPr>
          <p:cNvPr id="362" name="Straight Connector 361"/>
          <p:cNvCxnSpPr/>
          <p:nvPr/>
        </p:nvCxnSpPr>
        <p:spPr>
          <a:xfrm flipH="1">
            <a:off x="6303986" y="3677300"/>
            <a:ext cx="1105448"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V="1">
            <a:off x="6303987" y="1851861"/>
            <a:ext cx="0" cy="2693906"/>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1450863" y="6249823"/>
            <a:ext cx="2983861"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3164663" y="4513537"/>
            <a:ext cx="0" cy="1734863"/>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rot="5400000" flipH="1">
            <a:off x="2898209" y="4302919"/>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rot="5400000" flipH="1">
            <a:off x="2517209" y="4280615"/>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33" name="Rectangle 332"/>
          <p:cNvSpPr/>
          <p:nvPr/>
        </p:nvSpPr>
        <p:spPr>
          <a:xfrm>
            <a:off x="2597945" y="3284069"/>
            <a:ext cx="754855" cy="471075"/>
          </a:xfrm>
          <a:prstGeom prst="rect">
            <a:avLst/>
          </a:prstGeom>
          <a:gradFill>
            <a:gsLst>
              <a:gs pos="13000">
                <a:srgbClr val="66FFFF"/>
              </a:gs>
              <a:gs pos="100000">
                <a:srgbClr val="66FFFF">
                  <a:alpha val="25000"/>
                </a:srgb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3" name="Straight Connector 322"/>
          <p:cNvCxnSpPr/>
          <p:nvPr/>
        </p:nvCxnSpPr>
        <p:spPr>
          <a:xfrm flipH="1">
            <a:off x="2364197" y="4547606"/>
            <a:ext cx="4137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rot="5400000" flipH="1">
            <a:off x="2097496"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7" name="Rectangle 316"/>
          <p:cNvSpPr/>
          <p:nvPr/>
        </p:nvSpPr>
        <p:spPr>
          <a:xfrm>
            <a:off x="1830796" y="3284072"/>
            <a:ext cx="754855" cy="258952"/>
          </a:xfrm>
          <a:prstGeom prst="rect">
            <a:avLst/>
          </a:prstGeom>
          <a:gradFill>
            <a:gsLst>
              <a:gs pos="13000">
                <a:srgbClr val="99FFCC"/>
              </a:gs>
              <a:gs pos="100000">
                <a:srgbClr val="99FFCC">
                  <a:alpha val="25000"/>
                </a:srgbClr>
              </a:gs>
            </a:gsLst>
            <a:lin ang="16200000" scaled="0"/>
          </a:gradFill>
          <a:ln w="63500">
            <a:solidFill>
              <a:srgbClr val="99FFC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 name="Straight Connector 306"/>
          <p:cNvCxnSpPr/>
          <p:nvPr/>
        </p:nvCxnSpPr>
        <p:spPr>
          <a:xfrm rot="5400000" flipH="1">
            <a:off x="1719284"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895600" y="381000"/>
            <a:ext cx="0" cy="73740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557" name="Title 556"/>
          <p:cNvSpPr>
            <a:spLocks noGrp="1"/>
          </p:cNvSpPr>
          <p:nvPr>
            <p:ph type="title"/>
          </p:nvPr>
        </p:nvSpPr>
        <p:spPr>
          <a:xfrm>
            <a:off x="4572000" y="5833872"/>
            <a:ext cx="4416552" cy="941832"/>
          </a:xfrm>
        </p:spPr>
        <p:txBody>
          <a:bodyPr>
            <a:normAutofit/>
          </a:bodyPr>
          <a:lstStyle/>
          <a:p>
            <a:pPr algn="r"/>
            <a:r>
              <a:rPr lang="en-US" sz="2400" dirty="0"/>
              <a:t>Adding “Free Cooling”</a:t>
            </a:r>
          </a:p>
        </p:txBody>
      </p:sp>
      <p:cxnSp>
        <p:nvCxnSpPr>
          <p:cNvPr id="69" name="Straight Connector 68"/>
          <p:cNvCxnSpPr/>
          <p:nvPr/>
        </p:nvCxnSpPr>
        <p:spPr>
          <a:xfrm>
            <a:off x="1449796" y="2436154"/>
            <a:ext cx="0" cy="2626384"/>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434724" y="5791836"/>
            <a:ext cx="0" cy="46048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7" name="Group 286"/>
          <p:cNvGrpSpPr/>
          <p:nvPr/>
        </p:nvGrpSpPr>
        <p:grpSpPr>
          <a:xfrm>
            <a:off x="1830796" y="3284071"/>
            <a:ext cx="760004" cy="715735"/>
            <a:chOff x="1479697" y="3284070"/>
            <a:chExt cx="581644" cy="715735"/>
          </a:xfrm>
        </p:grpSpPr>
        <p:sp>
          <p:nvSpPr>
            <p:cNvPr id="286" name="Rectangle 285"/>
            <p:cNvSpPr/>
            <p:nvPr/>
          </p:nvSpPr>
          <p:spPr>
            <a:xfrm>
              <a:off x="1483638" y="3593354"/>
              <a:ext cx="577703" cy="406451"/>
            </a:xfrm>
            <a:prstGeom prst="rect">
              <a:avLst/>
            </a:prstGeom>
            <a:solidFill>
              <a:srgbClr val="99FFCC"/>
            </a:solidFill>
            <a:ln w="63500">
              <a:solidFill>
                <a:srgbClr val="99FFCC"/>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a:xfrm>
              <a:off x="1479697" y="3284070"/>
              <a:ext cx="577703"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00" name="Straight Connector 299"/>
          <p:cNvCxnSpPr/>
          <p:nvPr/>
        </p:nvCxnSpPr>
        <p:spPr>
          <a:xfrm flipH="1">
            <a:off x="1449796" y="45476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1985984" y="4038600"/>
            <a:ext cx="0" cy="509006"/>
          </a:xfrm>
          <a:prstGeom prst="line">
            <a:avLst/>
          </a:prstGeom>
          <a:ln w="171450" cap="flat">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H="1">
            <a:off x="1449796" y="4547606"/>
            <a:ext cx="533400" cy="0"/>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937949" y="4002187"/>
            <a:ext cx="91440" cy="0"/>
          </a:xfrm>
          <a:prstGeom prst="line">
            <a:avLst/>
          </a:prstGeom>
          <a:ln w="73025">
            <a:gradFill>
              <a:gsLst>
                <a:gs pos="0">
                  <a:srgbClr val="99FFCC"/>
                </a:gs>
                <a:gs pos="100000">
                  <a:srgbClr val="FFCC00"/>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2364196" y="3914775"/>
            <a:ext cx="0" cy="632831"/>
          </a:xfrm>
          <a:prstGeom prst="line">
            <a:avLst/>
          </a:prstGeom>
          <a:ln w="171450" cap="rnd">
            <a:solidFill>
              <a:srgbClr val="99FFCC"/>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2364197" y="4547606"/>
            <a:ext cx="413794" cy="0"/>
          </a:xfrm>
          <a:prstGeom prst="line">
            <a:avLst/>
          </a:prstGeom>
          <a:ln w="171450" cap="rnd">
            <a:solidFill>
              <a:srgbClr val="99FFCC"/>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2777991" y="4040690"/>
            <a:ext cx="0" cy="509006"/>
          </a:xfrm>
          <a:prstGeom prst="line">
            <a:avLst/>
          </a:prstGeom>
          <a:ln w="171450" cap="flat">
            <a:solidFill>
              <a:srgbClr val="99FFCC"/>
            </a:solidFill>
          </a:ln>
        </p:spPr>
        <p:style>
          <a:lnRef idx="1">
            <a:schemeClr val="accent1"/>
          </a:lnRef>
          <a:fillRef idx="0">
            <a:schemeClr val="accent1"/>
          </a:fillRef>
          <a:effectRef idx="0">
            <a:schemeClr val="accent1"/>
          </a:effectRef>
          <a:fontRef idx="minor">
            <a:schemeClr val="tx1"/>
          </a:fontRef>
        </p:style>
      </p:cxnSp>
      <p:grpSp>
        <p:nvGrpSpPr>
          <p:cNvPr id="291" name="Group 290"/>
          <p:cNvGrpSpPr/>
          <p:nvPr/>
        </p:nvGrpSpPr>
        <p:grpSpPr>
          <a:xfrm>
            <a:off x="2592796" y="3284070"/>
            <a:ext cx="760004" cy="715735"/>
            <a:chOff x="1479697" y="3284070"/>
            <a:chExt cx="581644" cy="715735"/>
          </a:xfrm>
        </p:grpSpPr>
        <p:sp>
          <p:nvSpPr>
            <p:cNvPr id="292" name="Rectangle 291"/>
            <p:cNvSpPr/>
            <p:nvPr/>
          </p:nvSpPr>
          <p:spPr>
            <a:xfrm>
              <a:off x="1483638" y="3755144"/>
              <a:ext cx="577703" cy="244661"/>
            </a:xfrm>
            <a:prstGeom prst="rect">
              <a:avLst/>
            </a:prstGeom>
            <a:solidFill>
              <a:srgbClr val="66FFFF"/>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Rectangle 292"/>
            <p:cNvSpPr/>
            <p:nvPr/>
          </p:nvSpPr>
          <p:spPr>
            <a:xfrm>
              <a:off x="1479697" y="3284070"/>
              <a:ext cx="577703"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0" name="Straight Connector 329"/>
          <p:cNvCxnSpPr/>
          <p:nvPr/>
        </p:nvCxnSpPr>
        <p:spPr>
          <a:xfrm flipH="1">
            <a:off x="2729956" y="4004277"/>
            <a:ext cx="91440" cy="0"/>
          </a:xfrm>
          <a:prstGeom prst="line">
            <a:avLst/>
          </a:prstGeom>
          <a:ln w="73025">
            <a:gradFill>
              <a:gsLst>
                <a:gs pos="0">
                  <a:srgbClr val="66FFFF"/>
                </a:gs>
                <a:gs pos="100000">
                  <a:srgbClr val="99FFCC"/>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V="1">
            <a:off x="3158991" y="4040690"/>
            <a:ext cx="0" cy="509006"/>
          </a:xfrm>
          <a:prstGeom prst="line">
            <a:avLst/>
          </a:prstGeom>
          <a:ln w="171450" cap="flat">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3110956" y="4004277"/>
            <a:ext cx="91440" cy="0"/>
          </a:xfrm>
          <a:prstGeom prst="line">
            <a:avLst/>
          </a:prstGeom>
          <a:ln w="73025">
            <a:gradFill>
              <a:gsLst>
                <a:gs pos="0">
                  <a:srgbClr val="66FFFF"/>
                </a:gs>
                <a:gs pos="100000">
                  <a:schemeClr val="tx2">
                    <a:lumMod val="40000"/>
                    <a:lumOff val="6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3158745" y="4525325"/>
            <a:ext cx="0" cy="1723075"/>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1449711" y="6255717"/>
            <a:ext cx="2985015"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434724" y="5705051"/>
            <a:ext cx="0" cy="550666"/>
          </a:xfrm>
          <a:prstGeom prst="line">
            <a:avLst/>
          </a:prstGeom>
          <a:ln w="1714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6303988" y="3676673"/>
            <a:ext cx="110607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6483367" y="2099303"/>
            <a:ext cx="145890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6483367" y="2099303"/>
            <a:ext cx="1416997" cy="0"/>
          </a:xfrm>
          <a:prstGeom prst="line">
            <a:avLst/>
          </a:prstGeom>
          <a:ln w="38100">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V="1">
            <a:off x="2208224" y="2674808"/>
            <a:ext cx="0" cy="647361"/>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flipV="1">
            <a:off x="5181600" y="2096987"/>
            <a:ext cx="0" cy="551017"/>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H="1">
            <a:off x="2972608" y="2876718"/>
            <a:ext cx="2233652"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flipH="1">
            <a:off x="2974184" y="2876718"/>
            <a:ext cx="2232073" cy="0"/>
          </a:xfrm>
          <a:prstGeom prst="line">
            <a:avLst/>
          </a:prstGeom>
          <a:ln w="38100" cap="rnd">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V="1">
            <a:off x="2971800" y="2876718"/>
            <a:ext cx="0" cy="445130"/>
          </a:xfrm>
          <a:prstGeom prst="line">
            <a:avLst/>
          </a:prstGeom>
          <a:ln w="38100" cap="flat">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H="1">
            <a:off x="2208226" y="2667000"/>
            <a:ext cx="2973776"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H="1">
            <a:off x="2209802" y="2667000"/>
            <a:ext cx="2971798" cy="0"/>
          </a:xfrm>
          <a:prstGeom prst="line">
            <a:avLst/>
          </a:prstGeom>
          <a:ln w="38100" cap="rnd">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flipV="1">
            <a:off x="5182002" y="2096987"/>
            <a:ext cx="0" cy="570013"/>
          </a:xfrm>
          <a:prstGeom prst="line">
            <a:avLst/>
          </a:prstGeom>
          <a:ln w="38100" cap="rnd">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6483367" y="2876718"/>
            <a:ext cx="114912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a:stCxn id="613" idx="0"/>
          </p:cNvCxnSpPr>
          <p:nvPr/>
        </p:nvCxnSpPr>
        <p:spPr>
          <a:xfrm flipH="1">
            <a:off x="6483367" y="2876458"/>
            <a:ext cx="1090164" cy="260"/>
          </a:xfrm>
          <a:prstGeom prst="line">
            <a:avLst/>
          </a:prstGeom>
          <a:ln w="38100">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a:cxnSpLocks/>
          </p:cNvCxnSpPr>
          <p:nvPr/>
        </p:nvCxnSpPr>
        <p:spPr>
          <a:xfrm flipH="1">
            <a:off x="5388769" y="2876743"/>
            <a:ext cx="717842"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a:cxnSpLocks/>
          </p:cNvCxnSpPr>
          <p:nvPr/>
        </p:nvCxnSpPr>
        <p:spPr>
          <a:xfrm>
            <a:off x="5388769" y="2876743"/>
            <a:ext cx="717838" cy="0"/>
          </a:xfrm>
          <a:prstGeom prst="line">
            <a:avLst/>
          </a:prstGeom>
          <a:ln w="38100" cap="flat">
            <a:solidFill>
              <a:srgbClr val="66FFFF">
                <a:alpha val="35000"/>
              </a:srgbClr>
            </a:solidFill>
          </a:ln>
        </p:spPr>
        <p:style>
          <a:lnRef idx="1">
            <a:schemeClr val="accent1"/>
          </a:lnRef>
          <a:fillRef idx="0">
            <a:schemeClr val="accent1"/>
          </a:fillRef>
          <a:effectRef idx="0">
            <a:schemeClr val="accent1"/>
          </a:effectRef>
          <a:fontRef idx="minor">
            <a:schemeClr val="tx1"/>
          </a:fontRef>
        </p:style>
      </p:cxnSp>
      <p:grpSp>
        <p:nvGrpSpPr>
          <p:cNvPr id="459" name="Group 458"/>
          <p:cNvGrpSpPr/>
          <p:nvPr/>
        </p:nvGrpSpPr>
        <p:grpSpPr>
          <a:xfrm>
            <a:off x="3582444" y="4542565"/>
            <a:ext cx="3808956" cy="1280160"/>
            <a:chOff x="3582444" y="4542565"/>
            <a:chExt cx="3808956" cy="1280160"/>
          </a:xfrm>
        </p:grpSpPr>
        <p:grpSp>
          <p:nvGrpSpPr>
            <p:cNvPr id="460" name="Group 459"/>
            <p:cNvGrpSpPr/>
            <p:nvPr/>
          </p:nvGrpSpPr>
          <p:grpSpPr>
            <a:xfrm>
              <a:off x="3686743" y="4542565"/>
              <a:ext cx="2918509" cy="1280160"/>
              <a:chOff x="4307423" y="1202014"/>
              <a:chExt cx="2918509" cy="1280160"/>
            </a:xfrm>
          </p:grpSpPr>
          <p:sp>
            <p:nvSpPr>
              <p:cNvPr id="492" name="Oval 491"/>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3" name="Rectangle 492"/>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Arc 493"/>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61" name="Arc 460"/>
            <p:cNvSpPr>
              <a:spLocks noChangeAspect="1"/>
            </p:cNvSpPr>
            <p:nvPr/>
          </p:nvSpPr>
          <p:spPr>
            <a:xfrm rot="10800000">
              <a:off x="4165285" y="5034862"/>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2" name="Arc 461"/>
            <p:cNvSpPr>
              <a:spLocks noChangeAspect="1"/>
            </p:cNvSpPr>
            <p:nvPr/>
          </p:nvSpPr>
          <p:spPr>
            <a:xfrm rot="10800000">
              <a:off x="4165285" y="5034862"/>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3" name="Arc 462"/>
            <p:cNvSpPr>
              <a:spLocks noChangeAspect="1"/>
            </p:cNvSpPr>
            <p:nvPr/>
          </p:nvSpPr>
          <p:spPr>
            <a:xfrm rot="16200000">
              <a:off x="3913596" y="4742973"/>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4" name="Rectangle 463"/>
            <p:cNvSpPr/>
            <p:nvPr/>
          </p:nvSpPr>
          <p:spPr>
            <a:xfrm>
              <a:off x="6612236" y="4542565"/>
              <a:ext cx="444928" cy="637051"/>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Rectangle 464"/>
            <p:cNvSpPr/>
            <p:nvPr/>
          </p:nvSpPr>
          <p:spPr>
            <a:xfrm>
              <a:off x="6612236" y="5183688"/>
              <a:ext cx="444928" cy="63705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6" name="Straight Connector 465"/>
            <p:cNvCxnSpPr/>
            <p:nvPr/>
          </p:nvCxnSpPr>
          <p:spPr>
            <a:xfrm>
              <a:off x="4297911" y="4542565"/>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67" name="Straight Connector 466"/>
            <p:cNvCxnSpPr/>
            <p:nvPr/>
          </p:nvCxnSpPr>
          <p:spPr>
            <a:xfrm flipV="1">
              <a:off x="4288508" y="58227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68" name="Straight Connector 467"/>
            <p:cNvCxnSpPr/>
            <p:nvPr/>
          </p:nvCxnSpPr>
          <p:spPr>
            <a:xfrm flipH="1" flipV="1">
              <a:off x="6628723" y="5663776"/>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69" name="Straight Connector 468"/>
            <p:cNvCxnSpPr/>
            <p:nvPr/>
          </p:nvCxnSpPr>
          <p:spPr>
            <a:xfrm flipV="1">
              <a:off x="6628723" y="5417052"/>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70" name="Straight Connector 469"/>
            <p:cNvCxnSpPr/>
            <p:nvPr/>
          </p:nvCxnSpPr>
          <p:spPr>
            <a:xfrm flipV="1">
              <a:off x="6621639" y="4545175"/>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flipV="1">
              <a:off x="6628723" y="5083690"/>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flipV="1">
              <a:off x="6628723" y="4848129"/>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a:off x="6629901" y="5180658"/>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74" name="Arc 473"/>
            <p:cNvSpPr>
              <a:spLocks noChangeAspect="1"/>
            </p:cNvSpPr>
            <p:nvPr/>
          </p:nvSpPr>
          <p:spPr>
            <a:xfrm rot="16200000">
              <a:off x="3648428" y="4476581"/>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75" name="Straight Connector 474"/>
            <p:cNvCxnSpPr/>
            <p:nvPr/>
          </p:nvCxnSpPr>
          <p:spPr>
            <a:xfrm>
              <a:off x="7058270" y="4542769"/>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76" name="Straight Connector 475"/>
            <p:cNvCxnSpPr/>
            <p:nvPr/>
          </p:nvCxnSpPr>
          <p:spPr>
            <a:xfrm flipH="1">
              <a:off x="4397014" y="5586718"/>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p:cNvCxnSpPr>
              <a:endCxn id="480" idx="0"/>
            </p:cNvCxnSpPr>
            <p:nvPr/>
          </p:nvCxnSpPr>
          <p:spPr>
            <a:xfrm flipH="1">
              <a:off x="4320699" y="5586718"/>
              <a:ext cx="236316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478" name="Straight Connector 477"/>
            <p:cNvCxnSpPr/>
            <p:nvPr/>
          </p:nvCxnSpPr>
          <p:spPr>
            <a:xfrm flipH="1">
              <a:off x="4397014" y="4772513"/>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p:cNvCxnSpPr/>
            <p:nvPr/>
          </p:nvCxnSpPr>
          <p:spPr>
            <a:xfrm flipH="1">
              <a:off x="4350141" y="4772513"/>
              <a:ext cx="2350113"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80" name="Arc 479"/>
            <p:cNvSpPr>
              <a:spLocks noChangeAspect="1"/>
            </p:cNvSpPr>
            <p:nvPr/>
          </p:nvSpPr>
          <p:spPr>
            <a:xfrm rot="16200000">
              <a:off x="3913596" y="4742973"/>
              <a:ext cx="814204" cy="873285"/>
            </a:xfrm>
            <a:prstGeom prst="arc">
              <a:avLst>
                <a:gd name="adj1" fmla="val 10800000"/>
                <a:gd name="adj2" fmla="val 0"/>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81" name="Straight Connector 480"/>
            <p:cNvCxnSpPr/>
            <p:nvPr/>
          </p:nvCxnSpPr>
          <p:spPr>
            <a:xfrm flipH="1">
              <a:off x="4405096" y="503476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p:cNvCxnSpPr/>
            <p:nvPr/>
          </p:nvCxnSpPr>
          <p:spPr>
            <a:xfrm flipH="1">
              <a:off x="4310995" y="5034766"/>
              <a:ext cx="2331720"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483" name="Straight Connector 482"/>
            <p:cNvCxnSpPr/>
            <p:nvPr/>
          </p:nvCxnSpPr>
          <p:spPr>
            <a:xfrm flipH="1">
              <a:off x="4405096" y="533690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p:cNvCxnSpPr/>
            <p:nvPr/>
          </p:nvCxnSpPr>
          <p:spPr>
            <a:xfrm flipH="1">
              <a:off x="4310995" y="5336908"/>
              <a:ext cx="233172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485" name="Arc 484"/>
            <p:cNvSpPr>
              <a:spLocks noChangeAspect="1"/>
            </p:cNvSpPr>
            <p:nvPr/>
          </p:nvSpPr>
          <p:spPr>
            <a:xfrm rot="10800000">
              <a:off x="4169901" y="5034862"/>
              <a:ext cx="282188" cy="302143"/>
            </a:xfrm>
            <a:prstGeom prst="arc">
              <a:avLst>
                <a:gd name="adj1" fmla="val 16200000"/>
                <a:gd name="adj2" fmla="val 5442982"/>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86" name="Group 485"/>
            <p:cNvGrpSpPr/>
            <p:nvPr/>
          </p:nvGrpSpPr>
          <p:grpSpPr>
            <a:xfrm rot="5400000">
              <a:off x="7162799" y="5356028"/>
              <a:ext cx="2" cy="457200"/>
              <a:chOff x="1031439" y="3825049"/>
              <a:chExt cx="2" cy="457200"/>
            </a:xfrm>
          </p:grpSpPr>
          <p:cxnSp>
            <p:nvCxnSpPr>
              <p:cNvPr id="490" name="Straight Connector 489"/>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p:cNvCxnSpPr/>
              <p:nvPr/>
            </p:nvCxnSpPr>
            <p:spPr>
              <a:xfrm>
                <a:off x="1031441" y="3825049"/>
                <a:ext cx="0" cy="45720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87" name="Group 486"/>
            <p:cNvGrpSpPr/>
            <p:nvPr/>
          </p:nvGrpSpPr>
          <p:grpSpPr>
            <a:xfrm rot="5400000">
              <a:off x="7162608" y="4543912"/>
              <a:ext cx="2" cy="457200"/>
              <a:chOff x="1031439" y="3825049"/>
              <a:chExt cx="2" cy="457200"/>
            </a:xfrm>
          </p:grpSpPr>
          <p:cxnSp>
            <p:nvCxnSpPr>
              <p:cNvPr id="488" name="Straight Connector 487"/>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p:cNvCxnSpPr/>
              <p:nvPr/>
            </p:nvCxnSpPr>
            <p:spPr>
              <a:xfrm>
                <a:off x="1031441" y="3825049"/>
                <a:ext cx="0" cy="457200"/>
              </a:xfrm>
              <a:prstGeom prst="line">
                <a:avLst/>
              </a:prstGeom>
              <a:ln w="2540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grpSp>
        <p:nvGrpSpPr>
          <p:cNvPr id="495" name="Group 494"/>
          <p:cNvGrpSpPr/>
          <p:nvPr/>
        </p:nvGrpSpPr>
        <p:grpSpPr>
          <a:xfrm>
            <a:off x="152400" y="1115203"/>
            <a:ext cx="3808956" cy="1280160"/>
            <a:chOff x="762000" y="1115203"/>
            <a:chExt cx="3808956" cy="1280160"/>
          </a:xfrm>
        </p:grpSpPr>
        <p:grpSp>
          <p:nvGrpSpPr>
            <p:cNvPr id="496" name="Group 495"/>
            <p:cNvGrpSpPr/>
            <p:nvPr/>
          </p:nvGrpSpPr>
          <p:grpSpPr>
            <a:xfrm>
              <a:off x="866299" y="1115203"/>
              <a:ext cx="2918509" cy="1280160"/>
              <a:chOff x="4307423" y="1202014"/>
              <a:chExt cx="2918509" cy="1280160"/>
            </a:xfrm>
          </p:grpSpPr>
          <p:sp>
            <p:nvSpPr>
              <p:cNvPr id="528" name="Oval 527"/>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Rectangle 528"/>
              <p:cNvSpPr/>
              <p:nvPr/>
            </p:nvSpPr>
            <p:spPr>
              <a:xfrm>
                <a:off x="4916785" y="1202014"/>
                <a:ext cx="2309147" cy="1280160"/>
              </a:xfrm>
              <a:prstGeom prst="rect">
                <a:avLst/>
              </a:prstGeom>
              <a:gradFill flip="none" rotWithShape="1">
                <a:gsLst>
                  <a:gs pos="0">
                    <a:srgbClr val="FF0000"/>
                  </a:gs>
                  <a:gs pos="75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Arc 529"/>
              <p:cNvSpPr>
                <a:spLocks noChangeAspect="1"/>
              </p:cNvSpPr>
              <p:nvPr/>
            </p:nvSpPr>
            <p:spPr>
              <a:xfrm rot="16200000">
                <a:off x="4403032" y="1203046"/>
                <a:ext cx="1035785" cy="1227003"/>
              </a:xfrm>
              <a:prstGeom prst="arc">
                <a:avLst>
                  <a:gd name="adj1" fmla="val 10800000"/>
                  <a:gd name="adj2" fmla="val 0"/>
                </a:avLst>
              </a:prstGeom>
              <a:gradFill flip="none" rotWithShape="1">
                <a:gsLst>
                  <a:gs pos="0">
                    <a:srgbClr val="FF0000"/>
                  </a:gs>
                  <a:gs pos="75000">
                    <a:srgbClr val="FFCC00"/>
                  </a:gs>
                </a:gsLst>
                <a:lin ang="10800000" scaled="1"/>
                <a:tileRect/>
              </a:gradFill>
              <a:ln w="254000" cap="rnd">
                <a:gradFill flip="none" rotWithShape="1">
                  <a:gsLst>
                    <a:gs pos="0">
                      <a:srgbClr val="FF0000"/>
                    </a:gs>
                    <a:gs pos="75000">
                      <a:srgbClr val="FFCC00"/>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97" name="Arc 496"/>
            <p:cNvSpPr>
              <a:spLocks noChangeAspect="1"/>
            </p:cNvSpPr>
            <p:nvPr/>
          </p:nvSpPr>
          <p:spPr>
            <a:xfrm rot="10800000">
              <a:off x="1344841" y="1607500"/>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8" name="Arc 497"/>
            <p:cNvSpPr>
              <a:spLocks noChangeAspect="1"/>
            </p:cNvSpPr>
            <p:nvPr/>
          </p:nvSpPr>
          <p:spPr>
            <a:xfrm rot="10800000">
              <a:off x="1344841" y="1607500"/>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9" name="Arc 498"/>
            <p:cNvSpPr>
              <a:spLocks noChangeAspect="1"/>
            </p:cNvSpPr>
            <p:nvPr/>
          </p:nvSpPr>
          <p:spPr>
            <a:xfrm rot="16200000">
              <a:off x="1093152" y="131561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0" name="Rectangle 499"/>
            <p:cNvSpPr/>
            <p:nvPr/>
          </p:nvSpPr>
          <p:spPr>
            <a:xfrm>
              <a:off x="3791792" y="1115203"/>
              <a:ext cx="444928" cy="637051"/>
            </a:xfrm>
            <a:prstGeom prst="rect">
              <a:avLst/>
            </a:prstGeom>
            <a:solidFill>
              <a:srgbClr val="00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Rectangle 500"/>
            <p:cNvSpPr/>
            <p:nvPr/>
          </p:nvSpPr>
          <p:spPr>
            <a:xfrm>
              <a:off x="3791792" y="1756326"/>
              <a:ext cx="444928" cy="637051"/>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2" name="Straight Connector 501"/>
            <p:cNvCxnSpPr/>
            <p:nvPr/>
          </p:nvCxnSpPr>
          <p:spPr>
            <a:xfrm>
              <a:off x="1477467" y="111520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03" name="Straight Connector 502"/>
            <p:cNvCxnSpPr/>
            <p:nvPr/>
          </p:nvCxnSpPr>
          <p:spPr>
            <a:xfrm flipV="1">
              <a:off x="1468064" y="239536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04" name="Straight Connector 503"/>
            <p:cNvCxnSpPr/>
            <p:nvPr/>
          </p:nvCxnSpPr>
          <p:spPr>
            <a:xfrm flipH="1" flipV="1">
              <a:off x="3808279" y="223641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05" name="Straight Connector 504"/>
            <p:cNvCxnSpPr/>
            <p:nvPr/>
          </p:nvCxnSpPr>
          <p:spPr>
            <a:xfrm flipV="1">
              <a:off x="3808279" y="198969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06" name="Straight Connector 505"/>
            <p:cNvCxnSpPr/>
            <p:nvPr/>
          </p:nvCxnSpPr>
          <p:spPr>
            <a:xfrm flipV="1">
              <a:off x="3801195" y="111781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07" name="Straight Connector 506"/>
            <p:cNvCxnSpPr/>
            <p:nvPr/>
          </p:nvCxnSpPr>
          <p:spPr>
            <a:xfrm flipV="1">
              <a:off x="3808279" y="165632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p:nvPr/>
          </p:nvCxnSpPr>
          <p:spPr>
            <a:xfrm flipV="1">
              <a:off x="3808279" y="1420767"/>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09" name="Straight Connector 508"/>
            <p:cNvCxnSpPr/>
            <p:nvPr/>
          </p:nvCxnSpPr>
          <p:spPr>
            <a:xfrm>
              <a:off x="3809457" y="175329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510" name="Arc 509"/>
            <p:cNvSpPr>
              <a:spLocks noChangeAspect="1"/>
            </p:cNvSpPr>
            <p:nvPr/>
          </p:nvSpPr>
          <p:spPr>
            <a:xfrm rot="16200000">
              <a:off x="827984" y="104921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11" name="Straight Connector 510"/>
            <p:cNvCxnSpPr/>
            <p:nvPr/>
          </p:nvCxnSpPr>
          <p:spPr>
            <a:xfrm>
              <a:off x="4237826" y="111540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flipH="1">
              <a:off x="1576570" y="215935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p:cNvCxnSpPr>
              <a:endCxn id="516" idx="0"/>
            </p:cNvCxnSpPr>
            <p:nvPr/>
          </p:nvCxnSpPr>
          <p:spPr>
            <a:xfrm flipH="1">
              <a:off x="1500255" y="2159356"/>
              <a:ext cx="236316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514" name="Straight Connector 513"/>
            <p:cNvCxnSpPr/>
            <p:nvPr/>
          </p:nvCxnSpPr>
          <p:spPr>
            <a:xfrm flipH="1">
              <a:off x="1576570" y="134515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p:cNvCxnSpPr/>
            <p:nvPr/>
          </p:nvCxnSpPr>
          <p:spPr>
            <a:xfrm flipH="1">
              <a:off x="1529697" y="1345151"/>
              <a:ext cx="2350113"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16" name="Arc 515"/>
            <p:cNvSpPr>
              <a:spLocks noChangeAspect="1"/>
            </p:cNvSpPr>
            <p:nvPr/>
          </p:nvSpPr>
          <p:spPr>
            <a:xfrm rot="16200000">
              <a:off x="1093152" y="1315611"/>
              <a:ext cx="814204" cy="873285"/>
            </a:xfrm>
            <a:prstGeom prst="arc">
              <a:avLst>
                <a:gd name="adj1" fmla="val 10800000"/>
                <a:gd name="adj2" fmla="val 0"/>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17" name="Straight Connector 516"/>
            <p:cNvCxnSpPr/>
            <p:nvPr/>
          </p:nvCxnSpPr>
          <p:spPr>
            <a:xfrm flipH="1">
              <a:off x="1584652" y="1607404"/>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p:cNvCxnSpPr/>
            <p:nvPr/>
          </p:nvCxnSpPr>
          <p:spPr>
            <a:xfrm flipH="1">
              <a:off x="1490551" y="1607404"/>
              <a:ext cx="2331720"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519" name="Straight Connector 518"/>
            <p:cNvCxnSpPr/>
            <p:nvPr/>
          </p:nvCxnSpPr>
          <p:spPr>
            <a:xfrm flipH="1">
              <a:off x="1584652" y="190954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p:cNvCxnSpPr/>
            <p:nvPr/>
          </p:nvCxnSpPr>
          <p:spPr>
            <a:xfrm flipH="1">
              <a:off x="1490551" y="1909546"/>
              <a:ext cx="233172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21" name="Arc 520"/>
            <p:cNvSpPr>
              <a:spLocks noChangeAspect="1"/>
            </p:cNvSpPr>
            <p:nvPr/>
          </p:nvSpPr>
          <p:spPr>
            <a:xfrm rot="10800000">
              <a:off x="1349457" y="1607500"/>
              <a:ext cx="282188" cy="302143"/>
            </a:xfrm>
            <a:prstGeom prst="arc">
              <a:avLst>
                <a:gd name="adj1" fmla="val 16200000"/>
                <a:gd name="adj2" fmla="val 5442982"/>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22" name="Group 521"/>
            <p:cNvGrpSpPr/>
            <p:nvPr/>
          </p:nvGrpSpPr>
          <p:grpSpPr>
            <a:xfrm rot="5400000">
              <a:off x="4342355" y="1928666"/>
              <a:ext cx="2" cy="457200"/>
              <a:chOff x="1031439" y="3825049"/>
              <a:chExt cx="2" cy="457200"/>
            </a:xfrm>
          </p:grpSpPr>
          <p:cxnSp>
            <p:nvCxnSpPr>
              <p:cNvPr id="526" name="Straight Connector 525"/>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a:off x="1031441" y="3825049"/>
                <a:ext cx="0" cy="457200"/>
              </a:xfrm>
              <a:prstGeom prst="line">
                <a:avLst/>
              </a:prstGeom>
              <a:ln w="254000">
                <a:solidFill>
                  <a:srgbClr val="33CCCC"/>
                </a:solidFill>
              </a:ln>
            </p:spPr>
            <p:style>
              <a:lnRef idx="1">
                <a:schemeClr val="accent1"/>
              </a:lnRef>
              <a:fillRef idx="0">
                <a:schemeClr val="accent1"/>
              </a:fillRef>
              <a:effectRef idx="0">
                <a:schemeClr val="accent1"/>
              </a:effectRef>
              <a:fontRef idx="minor">
                <a:schemeClr val="tx1"/>
              </a:fontRef>
            </p:style>
          </p:cxnSp>
        </p:grpSp>
        <p:grpSp>
          <p:nvGrpSpPr>
            <p:cNvPr id="523" name="Group 522"/>
            <p:cNvGrpSpPr/>
            <p:nvPr/>
          </p:nvGrpSpPr>
          <p:grpSpPr>
            <a:xfrm rot="5400000">
              <a:off x="4342164" y="1116550"/>
              <a:ext cx="2" cy="457200"/>
              <a:chOff x="1031439" y="3825049"/>
              <a:chExt cx="2" cy="457200"/>
            </a:xfrm>
          </p:grpSpPr>
          <p:cxnSp>
            <p:nvCxnSpPr>
              <p:cNvPr id="524" name="Straight Connector 523"/>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a:off x="1031441" y="3825049"/>
                <a:ext cx="0" cy="457200"/>
              </a:xfrm>
              <a:prstGeom prst="line">
                <a:avLst/>
              </a:prstGeom>
              <a:ln w="254000">
                <a:solidFill>
                  <a:srgbClr val="009999"/>
                </a:solidFill>
              </a:ln>
            </p:spPr>
            <p:style>
              <a:lnRef idx="1">
                <a:schemeClr val="accent1"/>
              </a:lnRef>
              <a:fillRef idx="0">
                <a:schemeClr val="accent1"/>
              </a:fillRef>
              <a:effectRef idx="0">
                <a:schemeClr val="accent1"/>
              </a:effectRef>
              <a:fontRef idx="minor">
                <a:schemeClr val="tx1"/>
              </a:fontRef>
            </p:style>
          </p:cxnSp>
        </p:grpSp>
      </p:grpSp>
      <p:cxnSp>
        <p:nvCxnSpPr>
          <p:cNvPr id="106" name="Straight Connector 105"/>
          <p:cNvCxnSpPr/>
          <p:nvPr/>
        </p:nvCxnSpPr>
        <p:spPr>
          <a:xfrm flipV="1">
            <a:off x="6303987" y="1848353"/>
            <a:ext cx="0" cy="2723647"/>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449796" y="2339225"/>
            <a:ext cx="0" cy="2723313"/>
          </a:xfrm>
          <a:prstGeom prst="line">
            <a:avLst/>
          </a:prstGeom>
          <a:ln w="17145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2895600" y="381000"/>
            <a:ext cx="0" cy="737405"/>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a:off x="1450863" y="5502213"/>
            <a:ext cx="0" cy="746187"/>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79" name="Group 278"/>
          <p:cNvGrpSpPr/>
          <p:nvPr/>
        </p:nvGrpSpPr>
        <p:grpSpPr>
          <a:xfrm rot="16200000">
            <a:off x="925050" y="5021826"/>
            <a:ext cx="714378" cy="577152"/>
            <a:chOff x="4579144" y="3441034"/>
            <a:chExt cx="714378" cy="577152"/>
          </a:xfrm>
        </p:grpSpPr>
        <p:cxnSp>
          <p:nvCxnSpPr>
            <p:cNvPr id="280" name="Straight Connector 279"/>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2" name="Group 281"/>
            <p:cNvGrpSpPr/>
            <p:nvPr/>
          </p:nvGrpSpPr>
          <p:grpSpPr>
            <a:xfrm>
              <a:off x="4579144" y="3541702"/>
              <a:ext cx="714378" cy="100670"/>
              <a:chOff x="4267200" y="4343399"/>
              <a:chExt cx="457200" cy="64428"/>
            </a:xfrm>
          </p:grpSpPr>
          <p:sp>
            <p:nvSpPr>
              <p:cNvPr id="309" name="Rectangle 308"/>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 name="Group 309"/>
              <p:cNvGrpSpPr/>
              <p:nvPr/>
            </p:nvGrpSpPr>
            <p:grpSpPr>
              <a:xfrm>
                <a:off x="4267200" y="4343399"/>
                <a:ext cx="457200" cy="64428"/>
                <a:chOff x="4267200" y="4343399"/>
                <a:chExt cx="457200" cy="64428"/>
              </a:xfrm>
            </p:grpSpPr>
            <p:cxnSp>
              <p:nvCxnSpPr>
                <p:cNvPr id="311" name="Straight Connector 310"/>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83" name="Group 282"/>
            <p:cNvGrpSpPr/>
            <p:nvPr/>
          </p:nvGrpSpPr>
          <p:grpSpPr>
            <a:xfrm flipV="1">
              <a:off x="4579144" y="3441034"/>
              <a:ext cx="714378" cy="100670"/>
              <a:chOff x="4267200" y="4343399"/>
              <a:chExt cx="457200" cy="64428"/>
            </a:xfrm>
          </p:grpSpPr>
          <p:sp>
            <p:nvSpPr>
              <p:cNvPr id="298" name="Rectangle 297"/>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9" name="Group 298"/>
              <p:cNvGrpSpPr/>
              <p:nvPr/>
            </p:nvGrpSpPr>
            <p:grpSpPr>
              <a:xfrm>
                <a:off x="4267200" y="4343399"/>
                <a:ext cx="457200" cy="64428"/>
                <a:chOff x="4267200" y="4343399"/>
                <a:chExt cx="457200" cy="64428"/>
              </a:xfrm>
            </p:grpSpPr>
            <p:cxnSp>
              <p:nvCxnSpPr>
                <p:cNvPr id="302" name="Straight Connector 301"/>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5" name="Straight Connector 284"/>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8" name="Group 287"/>
            <p:cNvGrpSpPr/>
            <p:nvPr/>
          </p:nvGrpSpPr>
          <p:grpSpPr>
            <a:xfrm>
              <a:off x="4701990" y="3777130"/>
              <a:ext cx="468686" cy="241056"/>
              <a:chOff x="4009046" y="4527096"/>
              <a:chExt cx="468686" cy="241056"/>
            </a:xfrm>
          </p:grpSpPr>
          <p:grpSp>
            <p:nvGrpSpPr>
              <p:cNvPr id="294" name="Group 293"/>
              <p:cNvGrpSpPr/>
              <p:nvPr/>
            </p:nvGrpSpPr>
            <p:grpSpPr>
              <a:xfrm>
                <a:off x="4009046" y="4527096"/>
                <a:ext cx="468686" cy="241056"/>
                <a:chOff x="4267200" y="4527096"/>
                <a:chExt cx="468686" cy="241056"/>
              </a:xfrm>
            </p:grpSpPr>
            <p:sp>
              <p:nvSpPr>
                <p:cNvPr id="296" name="Isosceles Triangle 295"/>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Isosceles Triangle 296"/>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5" name="Oval 2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9" name="Straight Connector 288"/>
            <p:cNvCxnSpPr>
              <a:stCxn id="295" idx="1"/>
              <a:endCxn id="295"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a:stCxn id="295" idx="7"/>
              <a:endCxn id="295"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48" name="Right Arrow 547"/>
          <p:cNvSpPr>
            <a:spLocks noChangeAspect="1"/>
          </p:cNvSpPr>
          <p:nvPr/>
        </p:nvSpPr>
        <p:spPr>
          <a:xfrm>
            <a:off x="4041907" y="1209095"/>
            <a:ext cx="242316" cy="242316"/>
          </a:xfrm>
          <a:prstGeom prst="rightArrow">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Right Arrow 548"/>
          <p:cNvSpPr>
            <a:spLocks noChangeAspect="1"/>
          </p:cNvSpPr>
          <p:nvPr/>
        </p:nvSpPr>
        <p:spPr>
          <a:xfrm flipH="1">
            <a:off x="4041907" y="2029397"/>
            <a:ext cx="242316" cy="242316"/>
          </a:xfrm>
          <a:prstGeom prst="rightArrow">
            <a:avLst/>
          </a:prstGeom>
          <a:solidFill>
            <a:srgbClr val="33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TextBox 549"/>
          <p:cNvSpPr txBox="1"/>
          <p:nvPr/>
        </p:nvSpPr>
        <p:spPr>
          <a:xfrm>
            <a:off x="807518" y="618979"/>
            <a:ext cx="1556679" cy="369332"/>
          </a:xfrm>
          <a:prstGeom prst="rect">
            <a:avLst/>
          </a:prstGeom>
          <a:noFill/>
        </p:spPr>
        <p:txBody>
          <a:bodyPr wrap="square" rtlCol="0">
            <a:spAutoFit/>
          </a:bodyPr>
          <a:lstStyle/>
          <a:p>
            <a:pPr algn="ctr"/>
            <a:r>
              <a:rPr lang="en-US" dirty="0">
                <a:solidFill>
                  <a:schemeClr val="bg1"/>
                </a:solidFill>
              </a:rPr>
              <a:t>Condenser</a:t>
            </a:r>
          </a:p>
        </p:txBody>
      </p:sp>
      <p:sp>
        <p:nvSpPr>
          <p:cNvPr id="551" name="TextBox 550"/>
          <p:cNvSpPr txBox="1"/>
          <p:nvPr/>
        </p:nvSpPr>
        <p:spPr>
          <a:xfrm>
            <a:off x="3929721" y="1415901"/>
            <a:ext cx="1556679" cy="646331"/>
          </a:xfrm>
          <a:prstGeom prst="rect">
            <a:avLst/>
          </a:prstGeom>
          <a:noFill/>
        </p:spPr>
        <p:txBody>
          <a:bodyPr wrap="square" rtlCol="0">
            <a:spAutoFit/>
          </a:bodyPr>
          <a:lstStyle/>
          <a:p>
            <a:pPr algn="ctr"/>
            <a:r>
              <a:rPr lang="en-US" dirty="0">
                <a:solidFill>
                  <a:schemeClr val="bg1"/>
                </a:solidFill>
              </a:rPr>
              <a:t>CW Supply and Return</a:t>
            </a:r>
          </a:p>
        </p:txBody>
      </p:sp>
      <p:sp>
        <p:nvSpPr>
          <p:cNvPr id="552" name="Right Arrow 551"/>
          <p:cNvSpPr>
            <a:spLocks noChangeAspect="1"/>
          </p:cNvSpPr>
          <p:nvPr/>
        </p:nvSpPr>
        <p:spPr>
          <a:xfrm>
            <a:off x="7465315" y="4660337"/>
            <a:ext cx="242316" cy="242316"/>
          </a:xfrm>
          <a:prstGeom prst="rightArrow">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Right Arrow 552"/>
          <p:cNvSpPr>
            <a:spLocks noChangeAspect="1"/>
          </p:cNvSpPr>
          <p:nvPr/>
        </p:nvSpPr>
        <p:spPr>
          <a:xfrm flipH="1">
            <a:off x="7465315" y="5480639"/>
            <a:ext cx="242316" cy="242316"/>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TextBox 553"/>
          <p:cNvSpPr txBox="1"/>
          <p:nvPr/>
        </p:nvSpPr>
        <p:spPr>
          <a:xfrm>
            <a:off x="7408805" y="4862768"/>
            <a:ext cx="1556679" cy="646331"/>
          </a:xfrm>
          <a:prstGeom prst="rect">
            <a:avLst/>
          </a:prstGeom>
          <a:noFill/>
        </p:spPr>
        <p:txBody>
          <a:bodyPr wrap="square" rtlCol="0">
            <a:spAutoFit/>
          </a:bodyPr>
          <a:lstStyle/>
          <a:p>
            <a:pPr algn="ctr"/>
            <a:r>
              <a:rPr lang="en-US" dirty="0">
                <a:solidFill>
                  <a:schemeClr val="bg1"/>
                </a:solidFill>
              </a:rPr>
              <a:t>CHW Supply and Return</a:t>
            </a:r>
          </a:p>
        </p:txBody>
      </p:sp>
      <p:sp>
        <p:nvSpPr>
          <p:cNvPr id="555" name="TextBox 554"/>
          <p:cNvSpPr txBox="1"/>
          <p:nvPr/>
        </p:nvSpPr>
        <p:spPr>
          <a:xfrm>
            <a:off x="4216231" y="4046524"/>
            <a:ext cx="1556679" cy="369332"/>
          </a:xfrm>
          <a:prstGeom prst="rect">
            <a:avLst/>
          </a:prstGeom>
          <a:noFill/>
        </p:spPr>
        <p:txBody>
          <a:bodyPr wrap="square" rtlCol="0">
            <a:spAutoFit/>
          </a:bodyPr>
          <a:lstStyle/>
          <a:p>
            <a:pPr algn="ctr"/>
            <a:r>
              <a:rPr lang="en-US" dirty="0">
                <a:solidFill>
                  <a:schemeClr val="bg1"/>
                </a:solidFill>
              </a:rPr>
              <a:t>Evaporator</a:t>
            </a:r>
          </a:p>
        </p:txBody>
      </p:sp>
      <p:sp>
        <p:nvSpPr>
          <p:cNvPr id="556" name="TextBox 555"/>
          <p:cNvSpPr txBox="1"/>
          <p:nvPr/>
        </p:nvSpPr>
        <p:spPr>
          <a:xfrm>
            <a:off x="1597657" y="4754903"/>
            <a:ext cx="1396377" cy="369332"/>
          </a:xfrm>
          <a:prstGeom prst="rect">
            <a:avLst/>
          </a:prstGeom>
          <a:noFill/>
        </p:spPr>
        <p:txBody>
          <a:bodyPr wrap="square" rtlCol="0">
            <a:spAutoFit/>
          </a:bodyPr>
          <a:lstStyle/>
          <a:p>
            <a:pPr algn="ctr"/>
            <a:r>
              <a:rPr lang="en-US" dirty="0">
                <a:solidFill>
                  <a:schemeClr val="bg1"/>
                </a:solidFill>
              </a:rPr>
              <a:t>Economizer</a:t>
            </a:r>
          </a:p>
        </p:txBody>
      </p:sp>
      <p:sp>
        <p:nvSpPr>
          <p:cNvPr id="559" name="TextBox 558"/>
          <p:cNvSpPr txBox="1"/>
          <p:nvPr/>
        </p:nvSpPr>
        <p:spPr>
          <a:xfrm>
            <a:off x="24996" y="2862620"/>
            <a:ext cx="1318015" cy="1754326"/>
          </a:xfrm>
          <a:prstGeom prst="rect">
            <a:avLst/>
          </a:prstGeom>
          <a:noFill/>
        </p:spPr>
        <p:txBody>
          <a:bodyPr wrap="square" rtlCol="0">
            <a:spAutoFit/>
          </a:bodyPr>
          <a:lstStyle/>
          <a:p>
            <a:r>
              <a:rPr lang="en-US" dirty="0">
                <a:solidFill>
                  <a:schemeClr val="bg1"/>
                </a:solidFill>
              </a:rPr>
              <a:t>2 Position Valve (Typical of 2;  Open for Free Cooling)</a:t>
            </a:r>
          </a:p>
        </p:txBody>
      </p:sp>
      <p:sp>
        <p:nvSpPr>
          <p:cNvPr id="613" name="Freeform 612"/>
          <p:cNvSpPr/>
          <p:nvPr/>
        </p:nvSpPr>
        <p:spPr>
          <a:xfrm>
            <a:off x="7573531" y="2660861"/>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rgbClr val="66FFFF">
                    <a:alpha val="35000"/>
                  </a:srgbClr>
                </a:gs>
                <a:gs pos="100000">
                  <a:srgbClr val="FFCC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Freeform 614"/>
          <p:cNvSpPr/>
          <p:nvPr/>
        </p:nvSpPr>
        <p:spPr>
          <a:xfrm>
            <a:off x="7902490" y="1883706"/>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rgbClr val="99FFCC">
                    <a:alpha val="35000"/>
                  </a:srgbClr>
                </a:gs>
                <a:gs pos="100000">
                  <a:srgbClr val="FFA100"/>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4" name="Straight Connector 633"/>
          <p:cNvCxnSpPr/>
          <p:nvPr/>
        </p:nvCxnSpPr>
        <p:spPr>
          <a:xfrm flipH="1">
            <a:off x="5181600" y="2876743"/>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p:cNvCxnSpPr/>
          <p:nvPr/>
        </p:nvCxnSpPr>
        <p:spPr>
          <a:xfrm>
            <a:off x="5181600" y="2876743"/>
            <a:ext cx="207169" cy="0"/>
          </a:xfrm>
          <a:prstGeom prst="line">
            <a:avLst/>
          </a:prstGeom>
          <a:ln w="38100" cap="flat">
            <a:solidFill>
              <a:srgbClr val="66FFFF">
                <a:alpha val="35000"/>
              </a:srgbClr>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p:cNvCxnSpPr>
            <a:cxnSpLocks/>
          </p:cNvCxnSpPr>
          <p:nvPr/>
        </p:nvCxnSpPr>
        <p:spPr>
          <a:xfrm flipH="1">
            <a:off x="5393394" y="2097745"/>
            <a:ext cx="717843"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p:cNvCxnSpPr>
            <a:cxnSpLocks/>
          </p:cNvCxnSpPr>
          <p:nvPr/>
        </p:nvCxnSpPr>
        <p:spPr>
          <a:xfrm>
            <a:off x="5393394" y="2097745"/>
            <a:ext cx="717838" cy="0"/>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p:cNvCxnSpPr/>
          <p:nvPr/>
        </p:nvCxnSpPr>
        <p:spPr>
          <a:xfrm flipH="1">
            <a:off x="5186225" y="2097745"/>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p:cNvCxnSpPr>
            <a:cxnSpLocks/>
          </p:cNvCxnSpPr>
          <p:nvPr/>
        </p:nvCxnSpPr>
        <p:spPr>
          <a:xfrm>
            <a:off x="5186225" y="2097745"/>
            <a:ext cx="207169" cy="0"/>
          </a:xfrm>
          <a:prstGeom prst="line">
            <a:avLst/>
          </a:prstGeom>
          <a:ln w="38100" cap="flat">
            <a:solidFill>
              <a:srgbClr val="99FFCC">
                <a:alpha val="35000"/>
              </a:srgbClr>
            </a:solidFill>
          </a:ln>
        </p:spPr>
        <p:style>
          <a:lnRef idx="1">
            <a:schemeClr val="accent1"/>
          </a:lnRef>
          <a:fillRef idx="0">
            <a:schemeClr val="accent1"/>
          </a:fillRef>
          <a:effectRef idx="0">
            <a:schemeClr val="accent1"/>
          </a:effectRef>
          <a:fontRef idx="minor">
            <a:schemeClr val="tx1"/>
          </a:fontRef>
        </p:style>
      </p:cxnSp>
      <p:sp>
        <p:nvSpPr>
          <p:cNvPr id="653" name="TextBox 652"/>
          <p:cNvSpPr txBox="1"/>
          <p:nvPr/>
        </p:nvSpPr>
        <p:spPr>
          <a:xfrm>
            <a:off x="3521904" y="3199811"/>
            <a:ext cx="1556679" cy="646331"/>
          </a:xfrm>
          <a:prstGeom prst="rect">
            <a:avLst/>
          </a:prstGeom>
          <a:noFill/>
        </p:spPr>
        <p:txBody>
          <a:bodyPr wrap="square" rtlCol="0">
            <a:spAutoFit/>
          </a:bodyPr>
          <a:lstStyle/>
          <a:p>
            <a:pPr algn="ctr"/>
            <a:r>
              <a:rPr lang="en-US" dirty="0">
                <a:solidFill>
                  <a:schemeClr val="bg1"/>
                </a:solidFill>
              </a:rPr>
              <a:t>Hot Gas Bypass Valve</a:t>
            </a:r>
          </a:p>
        </p:txBody>
      </p:sp>
      <p:cxnSp>
        <p:nvCxnSpPr>
          <p:cNvPr id="655" name="Straight Connector 654"/>
          <p:cNvCxnSpPr/>
          <p:nvPr/>
        </p:nvCxnSpPr>
        <p:spPr>
          <a:xfrm flipH="1">
            <a:off x="5248485" y="372887"/>
            <a:ext cx="30922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p:cNvCxnSpPr/>
          <p:nvPr/>
        </p:nvCxnSpPr>
        <p:spPr>
          <a:xfrm flipV="1">
            <a:off x="8340779" y="372887"/>
            <a:ext cx="0" cy="84059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p:cNvCxnSpPr/>
          <p:nvPr/>
        </p:nvCxnSpPr>
        <p:spPr>
          <a:xfrm flipV="1">
            <a:off x="8340779" y="381000"/>
            <a:ext cx="0" cy="901408"/>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p:cNvCxnSpPr/>
          <p:nvPr/>
        </p:nvCxnSpPr>
        <p:spPr>
          <a:xfrm flipH="1">
            <a:off x="5248485" y="372887"/>
            <a:ext cx="3092294" cy="0"/>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p:cNvCxnSpPr/>
          <p:nvPr/>
        </p:nvCxnSpPr>
        <p:spPr>
          <a:xfrm flipH="1">
            <a:off x="2920385" y="372887"/>
            <a:ext cx="2485360" cy="0"/>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683" name="TextBox 682"/>
          <p:cNvSpPr txBox="1"/>
          <p:nvPr/>
        </p:nvSpPr>
        <p:spPr>
          <a:xfrm>
            <a:off x="6470024" y="490437"/>
            <a:ext cx="1556679" cy="923330"/>
          </a:xfrm>
          <a:prstGeom prst="rect">
            <a:avLst/>
          </a:prstGeom>
          <a:noFill/>
        </p:spPr>
        <p:txBody>
          <a:bodyPr wrap="square" rtlCol="0">
            <a:spAutoFit/>
          </a:bodyPr>
          <a:lstStyle/>
          <a:p>
            <a:r>
              <a:rPr lang="en-US" dirty="0">
                <a:solidFill>
                  <a:schemeClr val="bg1"/>
                </a:solidFill>
              </a:rPr>
              <a:t>3 Stage Centrifugal Compressor</a:t>
            </a:r>
          </a:p>
        </p:txBody>
      </p:sp>
      <p:cxnSp>
        <p:nvCxnSpPr>
          <p:cNvPr id="444" name="Straight Connector 443"/>
          <p:cNvCxnSpPr/>
          <p:nvPr/>
        </p:nvCxnSpPr>
        <p:spPr>
          <a:xfrm flipV="1">
            <a:off x="6300588" y="452390"/>
            <a:ext cx="0" cy="877631"/>
          </a:xfrm>
          <a:prstGeom prst="line">
            <a:avLst/>
          </a:prstGeom>
          <a:ln w="17145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rot="16200000">
            <a:off x="5779396" y="1306821"/>
            <a:ext cx="714378" cy="577152"/>
            <a:chOff x="4579144" y="3441034"/>
            <a:chExt cx="714378" cy="577152"/>
          </a:xfrm>
        </p:grpSpPr>
        <p:cxnSp>
          <p:nvCxnSpPr>
            <p:cNvPr id="251" name="Straight Connector 250"/>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2" name="Group 251"/>
            <p:cNvGrpSpPr/>
            <p:nvPr/>
          </p:nvGrpSpPr>
          <p:grpSpPr>
            <a:xfrm>
              <a:off x="4579144" y="3541702"/>
              <a:ext cx="714378" cy="100670"/>
              <a:chOff x="4267200" y="4343399"/>
              <a:chExt cx="457200" cy="64428"/>
            </a:xfrm>
          </p:grpSpPr>
          <p:sp>
            <p:nvSpPr>
              <p:cNvPr id="266" name="Rectangle 265"/>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7" name="Group 266"/>
              <p:cNvGrpSpPr/>
              <p:nvPr/>
            </p:nvGrpSpPr>
            <p:grpSpPr>
              <a:xfrm>
                <a:off x="4267200" y="4343399"/>
                <a:ext cx="457200" cy="64428"/>
                <a:chOff x="4267200" y="4343399"/>
                <a:chExt cx="457200" cy="64428"/>
              </a:xfrm>
            </p:grpSpPr>
            <p:cxnSp>
              <p:nvCxnSpPr>
                <p:cNvPr id="269" name="Straight Connector 268"/>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53" name="Group 252"/>
            <p:cNvGrpSpPr/>
            <p:nvPr/>
          </p:nvGrpSpPr>
          <p:grpSpPr>
            <a:xfrm flipV="1">
              <a:off x="4579144" y="3441034"/>
              <a:ext cx="714378" cy="100670"/>
              <a:chOff x="4267200" y="4343399"/>
              <a:chExt cx="457200" cy="64428"/>
            </a:xfrm>
          </p:grpSpPr>
          <p:sp>
            <p:nvSpPr>
              <p:cNvPr id="255" name="Rectangle 254"/>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 name="Group 255"/>
              <p:cNvGrpSpPr/>
              <p:nvPr/>
            </p:nvGrpSpPr>
            <p:grpSpPr>
              <a:xfrm>
                <a:off x="4267200" y="4343399"/>
                <a:ext cx="457200" cy="64428"/>
                <a:chOff x="4267200" y="4343399"/>
                <a:chExt cx="457200" cy="64428"/>
              </a:xfrm>
            </p:grpSpPr>
            <p:cxnSp>
              <p:nvCxnSpPr>
                <p:cNvPr id="257" name="Straight Connector 256"/>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54" name="Straight Connector 253"/>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5" name="Group 244"/>
            <p:cNvGrpSpPr/>
            <p:nvPr/>
          </p:nvGrpSpPr>
          <p:grpSpPr>
            <a:xfrm>
              <a:off x="4701990" y="3777130"/>
              <a:ext cx="468686" cy="241056"/>
              <a:chOff x="4009046" y="4527096"/>
              <a:chExt cx="468686" cy="241056"/>
            </a:xfrm>
          </p:grpSpPr>
          <p:grpSp>
            <p:nvGrpSpPr>
              <p:cNvPr id="246" name="Group 245"/>
              <p:cNvGrpSpPr/>
              <p:nvPr/>
            </p:nvGrpSpPr>
            <p:grpSpPr>
              <a:xfrm>
                <a:off x="4009046" y="4527096"/>
                <a:ext cx="468686" cy="241056"/>
                <a:chOff x="4267200" y="4527096"/>
                <a:chExt cx="468686" cy="241056"/>
              </a:xfrm>
            </p:grpSpPr>
            <p:sp>
              <p:nvSpPr>
                <p:cNvPr id="248" name="Isosceles Triangle 247"/>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Isosceles Triangle 248"/>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Oval 246"/>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4" name="Straight Connector 273"/>
            <p:cNvCxnSpPr>
              <a:stCxn id="247" idx="1"/>
              <a:endCxn id="247"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a:stCxn id="247" idx="7"/>
              <a:endCxn id="247"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185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FCCEF94D-3E15-4B81-98E6-B3F4229E897C}"/>
              </a:ext>
            </a:extLst>
          </p:cNvPr>
          <p:cNvPicPr>
            <a:picLocks noChangeAspect="1"/>
          </p:cNvPicPr>
          <p:nvPr/>
        </p:nvPicPr>
        <p:blipFill>
          <a:blip r:embed="rId2"/>
          <a:stretch>
            <a:fillRect/>
          </a:stretch>
        </p:blipFill>
        <p:spPr>
          <a:xfrm>
            <a:off x="-3580437" y="152401"/>
            <a:ext cx="2449719" cy="1837289"/>
          </a:xfrm>
          <a:prstGeom prst="rect">
            <a:avLst/>
          </a:prstGeom>
        </p:spPr>
      </p:pic>
      <p:sp>
        <p:nvSpPr>
          <p:cNvPr id="557" name="Title 556"/>
          <p:cNvSpPr>
            <a:spLocks noGrp="1"/>
          </p:cNvSpPr>
          <p:nvPr>
            <p:ph type="title"/>
          </p:nvPr>
        </p:nvSpPr>
        <p:spPr>
          <a:xfrm>
            <a:off x="4572000" y="5833872"/>
            <a:ext cx="4416552" cy="941832"/>
          </a:xfrm>
        </p:spPr>
        <p:txBody>
          <a:bodyPr>
            <a:normAutofit/>
          </a:bodyPr>
          <a:lstStyle/>
          <a:p>
            <a:pPr algn="r"/>
            <a:r>
              <a:rPr lang="en-US" sz="2400" dirty="0"/>
              <a:t>“Free Cooling” Operation</a:t>
            </a:r>
          </a:p>
        </p:txBody>
      </p:sp>
      <p:grpSp>
        <p:nvGrpSpPr>
          <p:cNvPr id="15" name="Group 14">
            <a:extLst>
              <a:ext uri="{FF2B5EF4-FFF2-40B4-BE49-F238E27FC236}">
                <a16:creationId xmlns:a16="http://schemas.microsoft.com/office/drawing/2014/main" id="{B4CFE15E-C3E9-4374-9802-C2C50664EE32}"/>
              </a:ext>
            </a:extLst>
          </p:cNvPr>
          <p:cNvGrpSpPr/>
          <p:nvPr/>
        </p:nvGrpSpPr>
        <p:grpSpPr>
          <a:xfrm>
            <a:off x="24996" y="76200"/>
            <a:ext cx="8966605" cy="6179517"/>
            <a:chOff x="24996" y="76200"/>
            <a:chExt cx="8966605" cy="6179517"/>
          </a:xfrm>
        </p:grpSpPr>
        <p:cxnSp>
          <p:nvCxnSpPr>
            <p:cNvPr id="105" name="Straight Connector 104"/>
            <p:cNvCxnSpPr/>
            <p:nvPr/>
          </p:nvCxnSpPr>
          <p:spPr>
            <a:xfrm flipV="1">
              <a:off x="6303987" y="1851861"/>
              <a:ext cx="0" cy="2693906"/>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434724" y="5791836"/>
              <a:ext cx="0" cy="46048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21" name="Group 320"/>
            <p:cNvGrpSpPr/>
            <p:nvPr/>
          </p:nvGrpSpPr>
          <p:grpSpPr>
            <a:xfrm>
              <a:off x="3582444" y="4542565"/>
              <a:ext cx="4131823" cy="1280160"/>
              <a:chOff x="152400" y="1115203"/>
              <a:chExt cx="4131823" cy="1280160"/>
            </a:xfrm>
          </p:grpSpPr>
          <p:grpSp>
            <p:nvGrpSpPr>
              <p:cNvPr id="322" name="Group 321"/>
              <p:cNvGrpSpPr/>
              <p:nvPr/>
            </p:nvGrpSpPr>
            <p:grpSpPr>
              <a:xfrm>
                <a:off x="152400" y="1115203"/>
                <a:ext cx="3808956" cy="1280160"/>
                <a:chOff x="762000" y="1115203"/>
                <a:chExt cx="3808956" cy="1280160"/>
              </a:xfrm>
            </p:grpSpPr>
            <p:grpSp>
              <p:nvGrpSpPr>
                <p:cNvPr id="327" name="Group 326"/>
                <p:cNvGrpSpPr/>
                <p:nvPr/>
              </p:nvGrpSpPr>
              <p:grpSpPr>
                <a:xfrm>
                  <a:off x="866299" y="1115203"/>
                  <a:ext cx="2918509" cy="1280160"/>
                  <a:chOff x="4307423" y="1202014"/>
                  <a:chExt cx="2918509" cy="1280160"/>
                </a:xfrm>
              </p:grpSpPr>
              <p:sp>
                <p:nvSpPr>
                  <p:cNvPr id="378" name="Oval 377"/>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Arc 379"/>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1" name="Arc 330"/>
                <p:cNvSpPr>
                  <a:spLocks noChangeAspect="1"/>
                </p:cNvSpPr>
                <p:nvPr/>
              </p:nvSpPr>
              <p:spPr>
                <a:xfrm rot="10800000">
                  <a:off x="1344841" y="1607500"/>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2" name="Arc 331"/>
                <p:cNvSpPr>
                  <a:spLocks noChangeAspect="1"/>
                </p:cNvSpPr>
                <p:nvPr/>
              </p:nvSpPr>
              <p:spPr>
                <a:xfrm rot="10800000">
                  <a:off x="1344841" y="1607500"/>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9" name="Arc 338"/>
                <p:cNvSpPr>
                  <a:spLocks noChangeAspect="1"/>
                </p:cNvSpPr>
                <p:nvPr/>
              </p:nvSpPr>
              <p:spPr>
                <a:xfrm rot="16200000">
                  <a:off x="1093152" y="131561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0" name="Rectangle 339"/>
                <p:cNvSpPr/>
                <p:nvPr/>
              </p:nvSpPr>
              <p:spPr>
                <a:xfrm>
                  <a:off x="3791792" y="1115203"/>
                  <a:ext cx="444928" cy="637051"/>
                </a:xfrm>
                <a:prstGeom prst="rect">
                  <a:avLst/>
                </a:prstGeom>
                <a:solidFill>
                  <a:srgbClr val="00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p:cNvSpPr/>
                <p:nvPr/>
              </p:nvSpPr>
              <p:spPr>
                <a:xfrm>
                  <a:off x="3791792" y="1756326"/>
                  <a:ext cx="444928" cy="637051"/>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2" name="Straight Connector 341"/>
                <p:cNvCxnSpPr/>
                <p:nvPr/>
              </p:nvCxnSpPr>
              <p:spPr>
                <a:xfrm>
                  <a:off x="1477467" y="111520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V="1">
                  <a:off x="1468064" y="239536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H="1" flipV="1">
                  <a:off x="3808279" y="223641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3808279" y="198969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3801195" y="111781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flipV="1">
                  <a:off x="3808279" y="165632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3808279" y="1420767"/>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3809457" y="175329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54" name="Arc 353"/>
                <p:cNvSpPr>
                  <a:spLocks noChangeAspect="1"/>
                </p:cNvSpPr>
                <p:nvPr/>
              </p:nvSpPr>
              <p:spPr>
                <a:xfrm rot="16200000">
                  <a:off x="827984" y="104921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5" name="Straight Connector 354"/>
                <p:cNvCxnSpPr/>
                <p:nvPr/>
              </p:nvCxnSpPr>
              <p:spPr>
                <a:xfrm>
                  <a:off x="4237826" y="111540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1576570" y="215935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a:cxnSpLocks/>
                  <a:endCxn id="360" idx="0"/>
                </p:cNvCxnSpPr>
                <p:nvPr/>
              </p:nvCxnSpPr>
              <p:spPr>
                <a:xfrm flipH="1">
                  <a:off x="1500255" y="2159356"/>
                  <a:ext cx="236316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H="1">
                  <a:off x="1576570" y="134515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H="1">
                  <a:off x="1529697" y="1345151"/>
                  <a:ext cx="2350113"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0" name="Arc 359"/>
                <p:cNvSpPr>
                  <a:spLocks noChangeAspect="1"/>
                </p:cNvSpPr>
                <p:nvPr/>
              </p:nvSpPr>
              <p:spPr>
                <a:xfrm rot="16200000">
                  <a:off x="1093152" y="1315611"/>
                  <a:ext cx="814204" cy="873285"/>
                </a:xfrm>
                <a:prstGeom prst="arc">
                  <a:avLst>
                    <a:gd name="adj1" fmla="val 10800000"/>
                    <a:gd name="adj2" fmla="val 0"/>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61" name="Straight Connector 360"/>
                <p:cNvCxnSpPr/>
                <p:nvPr/>
              </p:nvCxnSpPr>
              <p:spPr>
                <a:xfrm flipH="1">
                  <a:off x="1584652" y="1607404"/>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H="1">
                  <a:off x="1490551" y="1607404"/>
                  <a:ext cx="2331720"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H="1">
                  <a:off x="1584652" y="190954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H="1">
                  <a:off x="1490551" y="1909546"/>
                  <a:ext cx="233172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7" name="Arc 366"/>
                <p:cNvSpPr>
                  <a:spLocks noChangeAspect="1"/>
                </p:cNvSpPr>
                <p:nvPr/>
              </p:nvSpPr>
              <p:spPr>
                <a:xfrm rot="10800000">
                  <a:off x="1349457" y="1607500"/>
                  <a:ext cx="282188" cy="302143"/>
                </a:xfrm>
                <a:prstGeom prst="arc">
                  <a:avLst>
                    <a:gd name="adj1" fmla="val 16200000"/>
                    <a:gd name="adj2" fmla="val 5442982"/>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68" name="Group 367"/>
                <p:cNvGrpSpPr/>
                <p:nvPr/>
              </p:nvGrpSpPr>
              <p:grpSpPr>
                <a:xfrm rot="5400000">
                  <a:off x="4342355" y="1928666"/>
                  <a:ext cx="2" cy="457200"/>
                  <a:chOff x="1031439" y="3825049"/>
                  <a:chExt cx="2" cy="457200"/>
                </a:xfrm>
              </p:grpSpPr>
              <p:cxnSp>
                <p:nvCxnSpPr>
                  <p:cNvPr id="376" name="Straight Connector 375"/>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a:off x="1031441" y="3825049"/>
                    <a:ext cx="0" cy="457200"/>
                  </a:xfrm>
                  <a:prstGeom prst="line">
                    <a:avLst/>
                  </a:prstGeom>
                  <a:ln w="254000">
                    <a:solidFill>
                      <a:srgbClr val="33CCCC"/>
                    </a:solidFill>
                  </a:ln>
                </p:spPr>
                <p:style>
                  <a:lnRef idx="1">
                    <a:schemeClr val="accent1"/>
                  </a:lnRef>
                  <a:fillRef idx="0">
                    <a:schemeClr val="accent1"/>
                  </a:fillRef>
                  <a:effectRef idx="0">
                    <a:schemeClr val="accent1"/>
                  </a:effectRef>
                  <a:fontRef idx="minor">
                    <a:schemeClr val="tx1"/>
                  </a:fontRef>
                </p:style>
              </p:cxnSp>
            </p:grpSp>
            <p:grpSp>
              <p:nvGrpSpPr>
                <p:cNvPr id="370" name="Group 369"/>
                <p:cNvGrpSpPr/>
                <p:nvPr/>
              </p:nvGrpSpPr>
              <p:grpSpPr>
                <a:xfrm rot="5400000">
                  <a:off x="4342164" y="1116550"/>
                  <a:ext cx="2" cy="457200"/>
                  <a:chOff x="1031439" y="3825049"/>
                  <a:chExt cx="2" cy="457200"/>
                </a:xfrm>
              </p:grpSpPr>
              <p:cxnSp>
                <p:nvCxnSpPr>
                  <p:cNvPr id="371" name="Straight Connector 370"/>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1031441" y="3825049"/>
                    <a:ext cx="0" cy="457200"/>
                  </a:xfrm>
                  <a:prstGeom prst="line">
                    <a:avLst/>
                  </a:prstGeom>
                  <a:ln w="254000">
                    <a:solidFill>
                      <a:srgbClr val="009999"/>
                    </a:solidFill>
                  </a:ln>
                </p:spPr>
                <p:style>
                  <a:lnRef idx="1">
                    <a:schemeClr val="accent1"/>
                  </a:lnRef>
                  <a:fillRef idx="0">
                    <a:schemeClr val="accent1"/>
                  </a:fillRef>
                  <a:effectRef idx="0">
                    <a:schemeClr val="accent1"/>
                  </a:effectRef>
                  <a:fontRef idx="minor">
                    <a:schemeClr val="tx1"/>
                  </a:fontRef>
                </p:style>
              </p:cxnSp>
            </p:grpSp>
          </p:grpSp>
          <p:sp>
            <p:nvSpPr>
              <p:cNvPr id="325" name="Right Arrow 324"/>
              <p:cNvSpPr>
                <a:spLocks noChangeAspect="1"/>
              </p:cNvSpPr>
              <p:nvPr/>
            </p:nvSpPr>
            <p:spPr>
              <a:xfrm>
                <a:off x="4041907" y="1209095"/>
                <a:ext cx="242316" cy="242316"/>
              </a:xfrm>
              <a:prstGeom prst="rightArrow">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ight Arrow 325"/>
              <p:cNvSpPr>
                <a:spLocks noChangeAspect="1"/>
              </p:cNvSpPr>
              <p:nvPr/>
            </p:nvSpPr>
            <p:spPr>
              <a:xfrm flipH="1">
                <a:off x="4041907" y="2029397"/>
                <a:ext cx="242316" cy="242316"/>
              </a:xfrm>
              <a:prstGeom prst="rightArrow">
                <a:avLst/>
              </a:prstGeom>
              <a:solidFill>
                <a:srgbClr val="33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81" name="Straight Connector 680"/>
            <p:cNvCxnSpPr/>
            <p:nvPr/>
          </p:nvCxnSpPr>
          <p:spPr>
            <a:xfrm flipH="1">
              <a:off x="2920385" y="372887"/>
              <a:ext cx="233302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57" name="Group 656"/>
            <p:cNvGrpSpPr>
              <a:grpSpLocks noChangeAspect="1"/>
            </p:cNvGrpSpPr>
            <p:nvPr/>
          </p:nvGrpSpPr>
          <p:grpSpPr>
            <a:xfrm>
              <a:off x="7654126" y="1236154"/>
              <a:ext cx="834962" cy="914400"/>
              <a:chOff x="2759405" y="2981392"/>
              <a:chExt cx="1857991" cy="2034760"/>
            </a:xfrm>
          </p:grpSpPr>
          <p:sp>
            <p:nvSpPr>
              <p:cNvPr id="658" name="Freeform 65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659" name="Oval 658"/>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60" name="Rectangle 659"/>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661" name="Group 660"/>
              <p:cNvGrpSpPr/>
              <p:nvPr/>
            </p:nvGrpSpPr>
            <p:grpSpPr>
              <a:xfrm>
                <a:off x="2873429" y="3327560"/>
                <a:ext cx="1430100" cy="1430100"/>
                <a:chOff x="2857281" y="3476040"/>
                <a:chExt cx="1430100" cy="1430100"/>
              </a:xfrm>
            </p:grpSpPr>
            <p:sp>
              <p:nvSpPr>
                <p:cNvPr id="665" name="Oval 664"/>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666" name="Oval 665"/>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667" name="Group 47"/>
                <p:cNvGrpSpPr/>
                <p:nvPr/>
              </p:nvGrpSpPr>
              <p:grpSpPr>
                <a:xfrm rot="5400000" flipH="1">
                  <a:off x="3451291" y="4019158"/>
                  <a:ext cx="870227" cy="630634"/>
                  <a:chOff x="6588124" y="776289"/>
                  <a:chExt cx="1112837" cy="806448"/>
                </a:xfrm>
                <a:noFill/>
              </p:grpSpPr>
              <p:sp>
                <p:nvSpPr>
                  <p:cNvPr id="676" name="Freeform 675"/>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7" name="Freeform 676"/>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8" name="Freeform 677"/>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668" name="Group 48"/>
                <p:cNvGrpSpPr/>
                <p:nvPr/>
              </p:nvGrpSpPr>
              <p:grpSpPr>
                <a:xfrm rot="16200000" flipH="1">
                  <a:off x="2825621" y="3728668"/>
                  <a:ext cx="870227" cy="630634"/>
                  <a:chOff x="6588124" y="776289"/>
                  <a:chExt cx="1112837" cy="806448"/>
                </a:xfrm>
                <a:noFill/>
              </p:grpSpPr>
              <p:sp>
                <p:nvSpPr>
                  <p:cNvPr id="673" name="Freeform 672"/>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4" name="Freeform 673"/>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5" name="Freeform 674"/>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669" name="Freeform 668"/>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0" name="Freeform 669"/>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1" name="Freeform 670"/>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2" name="Freeform 671"/>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662" name="Freeform 661"/>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3" name="Straight Connector 662"/>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664" name="Straight Connector 663"/>
              <p:cNvCxnSpPr>
                <a:cxnSpLocks/>
                <a:stCxn id="65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sp>
          <p:nvSpPr>
            <p:cNvPr id="546" name="Rectangle 545"/>
            <p:cNvSpPr/>
            <p:nvPr/>
          </p:nvSpPr>
          <p:spPr>
            <a:xfrm>
              <a:off x="5765760" y="76200"/>
              <a:ext cx="3225841" cy="4226719"/>
            </a:xfrm>
            <a:prstGeom prst="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9" name="Straight Connector 538"/>
            <p:cNvCxnSpPr/>
            <p:nvPr/>
          </p:nvCxnSpPr>
          <p:spPr>
            <a:xfrm>
              <a:off x="1450863" y="5588998"/>
              <a:ext cx="0" cy="65940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flipV="1">
              <a:off x="6300588" y="455896"/>
              <a:ext cx="0" cy="87412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V="1">
              <a:off x="2971398" y="2876718"/>
              <a:ext cx="0" cy="426865"/>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5" name="Rectangle 404"/>
            <p:cNvSpPr/>
            <p:nvPr/>
          </p:nvSpPr>
          <p:spPr>
            <a:xfrm>
              <a:off x="2590800" y="3284068"/>
              <a:ext cx="754855" cy="392605"/>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2" name="Straight Connector 391"/>
            <p:cNvCxnSpPr/>
            <p:nvPr/>
          </p:nvCxnSpPr>
          <p:spPr>
            <a:xfrm flipV="1">
              <a:off x="2207822" y="2674808"/>
              <a:ext cx="0" cy="598143"/>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1830796" y="3284072"/>
              <a:ext cx="754855" cy="258952"/>
            </a:xfrm>
            <a:prstGeom prst="rect">
              <a:avLst/>
            </a:prstGeom>
            <a:solidFill>
              <a:schemeClr val="bg1"/>
            </a:solidFill>
            <a:ln w="63500">
              <a:solidFill>
                <a:schemeClr val="tx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161"/>
            <p:cNvGrpSpPr/>
            <p:nvPr/>
          </p:nvGrpSpPr>
          <p:grpSpPr>
            <a:xfrm>
              <a:off x="7345816" y="1684742"/>
              <a:ext cx="834962" cy="1439992"/>
              <a:chOff x="5257800" y="2674808"/>
              <a:chExt cx="834962" cy="1439992"/>
            </a:xfrm>
          </p:grpSpPr>
          <p:grpSp>
            <p:nvGrpSpPr>
              <p:cNvPr id="163" name="Group 162"/>
              <p:cNvGrpSpPr>
                <a:grpSpLocks noChangeAspect="1"/>
              </p:cNvGrpSpPr>
              <p:nvPr/>
            </p:nvGrpSpPr>
            <p:grpSpPr>
              <a:xfrm>
                <a:off x="5257800" y="3200400"/>
                <a:ext cx="834962" cy="914400"/>
                <a:chOff x="2759405" y="2981392"/>
                <a:chExt cx="1857991" cy="2034760"/>
              </a:xfrm>
            </p:grpSpPr>
            <p:sp>
              <p:nvSpPr>
                <p:cNvPr id="167" name="Freeform 166"/>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168" name="Oval 167"/>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69" name="Rectangle 168"/>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170" name="Group 169"/>
                <p:cNvGrpSpPr/>
                <p:nvPr/>
              </p:nvGrpSpPr>
              <p:grpSpPr>
                <a:xfrm>
                  <a:off x="2873429" y="3327560"/>
                  <a:ext cx="1430100" cy="1430100"/>
                  <a:chOff x="2857281" y="3476040"/>
                  <a:chExt cx="1430100" cy="1430100"/>
                </a:xfrm>
              </p:grpSpPr>
              <p:sp>
                <p:nvSpPr>
                  <p:cNvPr id="174" name="Oval 173"/>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75" name="Oval 174"/>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76" name="Group 47"/>
                  <p:cNvGrpSpPr/>
                  <p:nvPr/>
                </p:nvGrpSpPr>
                <p:grpSpPr>
                  <a:xfrm rot="5400000" flipH="1">
                    <a:off x="3451291" y="4019158"/>
                    <a:ext cx="870227" cy="630634"/>
                    <a:chOff x="6588124" y="776289"/>
                    <a:chExt cx="1112837" cy="806448"/>
                  </a:xfrm>
                  <a:noFill/>
                </p:grpSpPr>
                <p:sp>
                  <p:nvSpPr>
                    <p:cNvPr id="185" name="Freeform 18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6" name="Freeform 18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7" name="Freeform 18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7" name="Group 48"/>
                  <p:cNvGrpSpPr/>
                  <p:nvPr/>
                </p:nvGrpSpPr>
                <p:grpSpPr>
                  <a:xfrm rot="16200000" flipH="1">
                    <a:off x="2825621" y="3728668"/>
                    <a:ext cx="870227" cy="630634"/>
                    <a:chOff x="6588124" y="776289"/>
                    <a:chExt cx="1112837" cy="806448"/>
                  </a:xfrm>
                  <a:noFill/>
                </p:grpSpPr>
                <p:sp>
                  <p:nvSpPr>
                    <p:cNvPr id="182" name="Freeform 18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3" name="Freeform 18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4" name="Freeform 18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178" name="Freeform 177"/>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79" name="Freeform 178"/>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0" name="Freeform 179"/>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1" name="Freeform 180"/>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171" name="Freeform 170"/>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73" name="Straight Connector 172"/>
                <p:cNvCxnSpPr>
                  <a:cxnSpLocks/>
                  <a:stCxn id="168"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164" name="Group 163"/>
              <p:cNvGrpSpPr/>
              <p:nvPr/>
            </p:nvGrpSpPr>
            <p:grpSpPr>
              <a:xfrm>
                <a:off x="5944453" y="2674808"/>
                <a:ext cx="0" cy="571846"/>
                <a:chOff x="5944453" y="2674808"/>
                <a:chExt cx="0" cy="571846"/>
              </a:xfrm>
            </p:grpSpPr>
            <p:cxnSp>
              <p:nvCxnSpPr>
                <p:cNvPr id="165" name="Straight Connector 164"/>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5944453" y="2698014"/>
                  <a:ext cx="0" cy="54864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grpSp>
        <p:grpSp>
          <p:nvGrpSpPr>
            <p:cNvPr id="161" name="Group 160"/>
            <p:cNvGrpSpPr/>
            <p:nvPr/>
          </p:nvGrpSpPr>
          <p:grpSpPr>
            <a:xfrm>
              <a:off x="7035186" y="2674808"/>
              <a:ext cx="834962" cy="1439992"/>
              <a:chOff x="5257800" y="2674808"/>
              <a:chExt cx="834962" cy="1439992"/>
            </a:xfrm>
          </p:grpSpPr>
          <p:grpSp>
            <p:nvGrpSpPr>
              <p:cNvPr id="39" name="Group 38"/>
              <p:cNvGrpSpPr>
                <a:grpSpLocks noChangeAspect="1"/>
              </p:cNvGrpSpPr>
              <p:nvPr/>
            </p:nvGrpSpPr>
            <p:grpSpPr>
              <a:xfrm>
                <a:off x="5257800" y="3200400"/>
                <a:ext cx="834962" cy="914400"/>
                <a:chOff x="2759405" y="2981392"/>
                <a:chExt cx="1857991" cy="2034760"/>
              </a:xfrm>
            </p:grpSpPr>
            <p:sp>
              <p:nvSpPr>
                <p:cNvPr id="8" name="Freeform 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rgbClr val="3333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9" name="Oval 8"/>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2" name="Rectangle 11"/>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38" name="Group 37"/>
                <p:cNvGrpSpPr/>
                <p:nvPr/>
              </p:nvGrpSpPr>
              <p:grpSpPr>
                <a:xfrm>
                  <a:off x="2873429" y="3327560"/>
                  <a:ext cx="1430100" cy="1430100"/>
                  <a:chOff x="2857281" y="3476040"/>
                  <a:chExt cx="1430100" cy="1430100"/>
                </a:xfrm>
              </p:grpSpPr>
              <p:sp>
                <p:nvSpPr>
                  <p:cNvPr id="13" name="Oval 12"/>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4" name="Oval 13"/>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6" name="Group 47"/>
                  <p:cNvGrpSpPr/>
                  <p:nvPr/>
                </p:nvGrpSpPr>
                <p:grpSpPr>
                  <a:xfrm rot="5400000" flipH="1">
                    <a:off x="3451291" y="4019158"/>
                    <a:ext cx="870227" cy="630634"/>
                    <a:chOff x="6588124" y="776289"/>
                    <a:chExt cx="1112837" cy="806448"/>
                  </a:xfrm>
                  <a:noFill/>
                </p:grpSpPr>
                <p:sp>
                  <p:nvSpPr>
                    <p:cNvPr id="21" name="Freeform 2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2" name="Freeform 2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3" name="Freeform 22"/>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 name="Group 48"/>
                  <p:cNvGrpSpPr/>
                  <p:nvPr/>
                </p:nvGrpSpPr>
                <p:grpSpPr>
                  <a:xfrm rot="16200000" flipH="1">
                    <a:off x="2825621" y="3728668"/>
                    <a:ext cx="870227" cy="630634"/>
                    <a:chOff x="6588124" y="776289"/>
                    <a:chExt cx="1112837" cy="806448"/>
                  </a:xfrm>
                  <a:noFill/>
                </p:grpSpPr>
                <p:sp>
                  <p:nvSpPr>
                    <p:cNvPr id="18" name="Freeform 1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9" name="Freeform 1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 name="Freeform 1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25" name="Freeform 24"/>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6" name="Freeform 25"/>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8" name="Freeform 27"/>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9" name="Freeform 28"/>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35" name="Freeform 34"/>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0" name="Straight Connector 9"/>
                <p:cNvCxnSpPr>
                  <a:cxnSpLocks/>
                  <a:stCxn id="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24" name="Group 23"/>
              <p:cNvGrpSpPr/>
              <p:nvPr/>
            </p:nvGrpSpPr>
            <p:grpSpPr>
              <a:xfrm>
                <a:off x="5944453" y="2674808"/>
                <a:ext cx="0" cy="571846"/>
                <a:chOff x="5944453" y="2674808"/>
                <a:chExt cx="0" cy="571846"/>
              </a:xfrm>
            </p:grpSpPr>
            <p:cxnSp>
              <p:nvCxnSpPr>
                <p:cNvPr id="160" name="Straight Connector 159"/>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944453" y="2698014"/>
                  <a:ext cx="0" cy="54864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grpSp>
        <p:cxnSp>
          <p:nvCxnSpPr>
            <p:cNvPr id="362" name="Straight Connector 361"/>
            <p:cNvCxnSpPr/>
            <p:nvPr/>
          </p:nvCxnSpPr>
          <p:spPr>
            <a:xfrm flipH="1">
              <a:off x="6303986" y="3677300"/>
              <a:ext cx="1105448"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1450863" y="6249823"/>
              <a:ext cx="2983861"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3164663" y="4513537"/>
              <a:ext cx="0" cy="1734863"/>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rot="5400000" flipH="1">
              <a:off x="2898209" y="4302919"/>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rot="5400000" flipH="1">
              <a:off x="2517209" y="4280615"/>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33" name="Rectangle 332"/>
            <p:cNvSpPr/>
            <p:nvPr/>
          </p:nvSpPr>
          <p:spPr>
            <a:xfrm>
              <a:off x="2597945" y="3284069"/>
              <a:ext cx="754855" cy="471075"/>
            </a:xfrm>
            <a:prstGeom prst="rect">
              <a:avLst/>
            </a:prstGeom>
            <a:gradFill>
              <a:gsLst>
                <a:gs pos="13000">
                  <a:schemeClr val="tx2">
                    <a:lumMod val="40000"/>
                    <a:lumOff val="60000"/>
                  </a:schemeClr>
                </a:gs>
                <a:gs pos="100000">
                  <a:schemeClr val="tx2">
                    <a:lumMod val="40000"/>
                    <a:lumOff val="60000"/>
                    <a:alpha val="25000"/>
                  </a:scheme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3" name="Straight Connector 322"/>
            <p:cNvCxnSpPr/>
            <p:nvPr/>
          </p:nvCxnSpPr>
          <p:spPr>
            <a:xfrm flipH="1">
              <a:off x="2364197" y="4547606"/>
              <a:ext cx="4137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rot="5400000" flipH="1">
              <a:off x="2097496"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7" name="Rectangle 316"/>
            <p:cNvSpPr/>
            <p:nvPr/>
          </p:nvSpPr>
          <p:spPr>
            <a:xfrm>
              <a:off x="1830796" y="3284072"/>
              <a:ext cx="754855" cy="258952"/>
            </a:xfrm>
            <a:prstGeom prst="rect">
              <a:avLst/>
            </a:prstGeom>
            <a:gradFill>
              <a:gsLst>
                <a:gs pos="13000">
                  <a:schemeClr val="tx2">
                    <a:lumMod val="40000"/>
                    <a:lumOff val="60000"/>
                  </a:schemeClr>
                </a:gs>
                <a:gs pos="100000">
                  <a:schemeClr val="tx2">
                    <a:lumMod val="40000"/>
                    <a:lumOff val="60000"/>
                    <a:alpha val="25000"/>
                  </a:scheme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 name="Straight Connector 306"/>
            <p:cNvCxnSpPr/>
            <p:nvPr/>
          </p:nvCxnSpPr>
          <p:spPr>
            <a:xfrm rot="5400000" flipH="1">
              <a:off x="1719284"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895600" y="381000"/>
              <a:ext cx="0" cy="73740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449796" y="2436154"/>
              <a:ext cx="0" cy="2626384"/>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86" name="Rectangle 285"/>
            <p:cNvSpPr/>
            <p:nvPr/>
          </p:nvSpPr>
          <p:spPr>
            <a:xfrm>
              <a:off x="1835945" y="3593355"/>
              <a:ext cx="754855" cy="406451"/>
            </a:xfrm>
            <a:prstGeom prst="rect">
              <a:avLst/>
            </a:prstGeom>
            <a:solidFill>
              <a:schemeClr val="tx2">
                <a:lumMod val="40000"/>
                <a:lumOff val="60000"/>
              </a:schemeClr>
            </a:solidFill>
            <a:ln w="63500">
              <a:solidFill>
                <a:schemeClr val="tx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0" name="Straight Connector 299"/>
            <p:cNvCxnSpPr/>
            <p:nvPr/>
          </p:nvCxnSpPr>
          <p:spPr>
            <a:xfrm flipH="1">
              <a:off x="1449796" y="45476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1985984" y="403860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H="1">
              <a:off x="1449796" y="4547606"/>
              <a:ext cx="533400"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2364197" y="4547606"/>
              <a:ext cx="413794"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2777991" y="404069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2" name="Rectangle 291"/>
            <p:cNvSpPr/>
            <p:nvPr/>
          </p:nvSpPr>
          <p:spPr>
            <a:xfrm>
              <a:off x="2597945" y="3755144"/>
              <a:ext cx="754855" cy="244661"/>
            </a:xfrm>
            <a:prstGeom prst="rect">
              <a:avLst/>
            </a:prstGeom>
            <a:solidFill>
              <a:schemeClr val="tx2">
                <a:lumMod val="40000"/>
                <a:lumOff val="60000"/>
              </a:schemeClr>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5" name="Straight Connector 334"/>
            <p:cNvCxnSpPr/>
            <p:nvPr/>
          </p:nvCxnSpPr>
          <p:spPr>
            <a:xfrm flipV="1">
              <a:off x="3158991" y="404069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3158745" y="4525325"/>
              <a:ext cx="0" cy="1723075"/>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1449711" y="6255717"/>
              <a:ext cx="2985015" cy="0"/>
            </a:xfrm>
            <a:prstGeom prst="line">
              <a:avLst/>
            </a:prstGeom>
            <a:ln w="171450"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434724" y="5705051"/>
              <a:ext cx="0" cy="550666"/>
            </a:xfrm>
            <a:prstGeom prst="line">
              <a:avLst/>
            </a:prstGeom>
            <a:ln w="1714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6303988" y="3676673"/>
              <a:ext cx="110607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6483367" y="2099303"/>
              <a:ext cx="145890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6483367" y="2099303"/>
              <a:ext cx="1416997" cy="0"/>
            </a:xfrm>
            <a:prstGeom prst="line">
              <a:avLst/>
            </a:prstGeom>
            <a:ln w="38100">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flipV="1">
              <a:off x="5181600" y="2096987"/>
              <a:ext cx="0" cy="551017"/>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H="1">
              <a:off x="2972608" y="2876718"/>
              <a:ext cx="2233652"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flipH="1">
              <a:off x="2974184" y="2876718"/>
              <a:ext cx="2232073" cy="0"/>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H="1">
              <a:off x="2208226" y="2667000"/>
              <a:ext cx="2973776"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H="1">
              <a:off x="2209802" y="2667000"/>
              <a:ext cx="2971798" cy="0"/>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flipV="1">
              <a:off x="5182002" y="2096987"/>
              <a:ext cx="0" cy="570013"/>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6483367" y="2876718"/>
              <a:ext cx="114912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a:cxnSpLocks/>
              <a:stCxn id="613" idx="0"/>
            </p:cNvCxnSpPr>
            <p:nvPr/>
          </p:nvCxnSpPr>
          <p:spPr>
            <a:xfrm flipH="1">
              <a:off x="6483367" y="2876458"/>
              <a:ext cx="1090164" cy="260"/>
            </a:xfrm>
            <a:prstGeom prst="line">
              <a:avLst/>
            </a:prstGeom>
            <a:ln w="38100">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a:cxnSpLocks/>
            </p:cNvCxnSpPr>
            <p:nvPr/>
          </p:nvCxnSpPr>
          <p:spPr>
            <a:xfrm flipH="1">
              <a:off x="5388769" y="2876743"/>
              <a:ext cx="717843"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a:cxnSpLocks/>
            </p:cNvCxnSpPr>
            <p:nvPr/>
          </p:nvCxnSpPr>
          <p:spPr>
            <a:xfrm>
              <a:off x="5388769" y="2876743"/>
              <a:ext cx="717838"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6303987" y="1848353"/>
              <a:ext cx="0" cy="2723647"/>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a:off x="1450863" y="5502213"/>
              <a:ext cx="0" cy="746187"/>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50" name="TextBox 549"/>
            <p:cNvSpPr txBox="1"/>
            <p:nvPr/>
          </p:nvSpPr>
          <p:spPr>
            <a:xfrm>
              <a:off x="807518" y="618979"/>
              <a:ext cx="1556679" cy="369332"/>
            </a:xfrm>
            <a:prstGeom prst="rect">
              <a:avLst/>
            </a:prstGeom>
            <a:noFill/>
          </p:spPr>
          <p:txBody>
            <a:bodyPr wrap="square" rtlCol="0">
              <a:spAutoFit/>
            </a:bodyPr>
            <a:lstStyle/>
            <a:p>
              <a:pPr algn="ctr"/>
              <a:r>
                <a:rPr lang="en-US" dirty="0">
                  <a:solidFill>
                    <a:schemeClr val="bg1"/>
                  </a:solidFill>
                </a:rPr>
                <a:t>Condenser</a:t>
              </a:r>
            </a:p>
          </p:txBody>
        </p:sp>
        <p:sp>
          <p:nvSpPr>
            <p:cNvPr id="551" name="TextBox 550"/>
            <p:cNvSpPr txBox="1"/>
            <p:nvPr/>
          </p:nvSpPr>
          <p:spPr>
            <a:xfrm>
              <a:off x="3929721" y="1415901"/>
              <a:ext cx="1556679" cy="646331"/>
            </a:xfrm>
            <a:prstGeom prst="rect">
              <a:avLst/>
            </a:prstGeom>
            <a:noFill/>
          </p:spPr>
          <p:txBody>
            <a:bodyPr wrap="square" rtlCol="0">
              <a:spAutoFit/>
            </a:bodyPr>
            <a:lstStyle/>
            <a:p>
              <a:pPr algn="ctr"/>
              <a:r>
                <a:rPr lang="en-US" dirty="0">
                  <a:solidFill>
                    <a:schemeClr val="bg1"/>
                  </a:solidFill>
                </a:rPr>
                <a:t>CW Supply and Return</a:t>
              </a:r>
            </a:p>
          </p:txBody>
        </p:sp>
        <p:sp>
          <p:nvSpPr>
            <p:cNvPr id="554" name="TextBox 553"/>
            <p:cNvSpPr txBox="1"/>
            <p:nvPr/>
          </p:nvSpPr>
          <p:spPr>
            <a:xfrm>
              <a:off x="7408805" y="4862768"/>
              <a:ext cx="1556679" cy="646331"/>
            </a:xfrm>
            <a:prstGeom prst="rect">
              <a:avLst/>
            </a:prstGeom>
            <a:noFill/>
          </p:spPr>
          <p:txBody>
            <a:bodyPr wrap="square" rtlCol="0">
              <a:spAutoFit/>
            </a:bodyPr>
            <a:lstStyle/>
            <a:p>
              <a:pPr algn="ctr"/>
              <a:r>
                <a:rPr lang="en-US" dirty="0">
                  <a:solidFill>
                    <a:schemeClr val="bg1"/>
                  </a:solidFill>
                </a:rPr>
                <a:t>CHW Supply and Return</a:t>
              </a:r>
            </a:p>
          </p:txBody>
        </p:sp>
        <p:sp>
          <p:nvSpPr>
            <p:cNvPr id="555" name="TextBox 554"/>
            <p:cNvSpPr txBox="1"/>
            <p:nvPr/>
          </p:nvSpPr>
          <p:spPr>
            <a:xfrm>
              <a:off x="4216231" y="4046524"/>
              <a:ext cx="1556679" cy="369332"/>
            </a:xfrm>
            <a:prstGeom prst="rect">
              <a:avLst/>
            </a:prstGeom>
            <a:noFill/>
          </p:spPr>
          <p:txBody>
            <a:bodyPr wrap="square" rtlCol="0">
              <a:spAutoFit/>
            </a:bodyPr>
            <a:lstStyle/>
            <a:p>
              <a:pPr algn="ctr"/>
              <a:r>
                <a:rPr lang="en-US" dirty="0">
                  <a:solidFill>
                    <a:schemeClr val="bg1"/>
                  </a:solidFill>
                </a:rPr>
                <a:t>Evaporator</a:t>
              </a:r>
            </a:p>
          </p:txBody>
        </p:sp>
        <p:sp>
          <p:nvSpPr>
            <p:cNvPr id="556" name="TextBox 555"/>
            <p:cNvSpPr txBox="1"/>
            <p:nvPr/>
          </p:nvSpPr>
          <p:spPr>
            <a:xfrm>
              <a:off x="1597657" y="4754903"/>
              <a:ext cx="1396377" cy="369332"/>
            </a:xfrm>
            <a:prstGeom prst="rect">
              <a:avLst/>
            </a:prstGeom>
            <a:noFill/>
          </p:spPr>
          <p:txBody>
            <a:bodyPr wrap="square" rtlCol="0">
              <a:spAutoFit/>
            </a:bodyPr>
            <a:lstStyle/>
            <a:p>
              <a:pPr algn="ctr"/>
              <a:r>
                <a:rPr lang="en-US" dirty="0">
                  <a:solidFill>
                    <a:schemeClr val="bg1"/>
                  </a:solidFill>
                </a:rPr>
                <a:t>Economizer</a:t>
              </a:r>
            </a:p>
          </p:txBody>
        </p:sp>
        <p:sp>
          <p:nvSpPr>
            <p:cNvPr id="559" name="TextBox 558"/>
            <p:cNvSpPr txBox="1"/>
            <p:nvPr/>
          </p:nvSpPr>
          <p:spPr>
            <a:xfrm>
              <a:off x="24996" y="3998636"/>
              <a:ext cx="1318015" cy="923330"/>
            </a:xfrm>
            <a:prstGeom prst="rect">
              <a:avLst/>
            </a:prstGeom>
            <a:noFill/>
          </p:spPr>
          <p:txBody>
            <a:bodyPr wrap="square" rtlCol="0">
              <a:spAutoFit/>
            </a:bodyPr>
            <a:lstStyle/>
            <a:p>
              <a:r>
                <a:rPr lang="en-US" dirty="0">
                  <a:solidFill>
                    <a:schemeClr val="bg1"/>
                  </a:solidFill>
                </a:rPr>
                <a:t>2 Position Valve  Opens</a:t>
              </a:r>
            </a:p>
          </p:txBody>
        </p:sp>
        <p:sp>
          <p:nvSpPr>
            <p:cNvPr id="613" name="Freeform 612"/>
            <p:cNvSpPr/>
            <p:nvPr/>
          </p:nvSpPr>
          <p:spPr>
            <a:xfrm>
              <a:off x="7573531" y="2660861"/>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chemeClr val="tx2">
                      <a:lumMod val="40000"/>
                      <a:lumOff val="60000"/>
                      <a:alpha val="35000"/>
                    </a:schemeClr>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Freeform 614"/>
            <p:cNvSpPr/>
            <p:nvPr/>
          </p:nvSpPr>
          <p:spPr>
            <a:xfrm>
              <a:off x="7902490" y="1883706"/>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chemeClr val="tx2">
                      <a:lumMod val="40000"/>
                      <a:lumOff val="60000"/>
                      <a:alpha val="35000"/>
                    </a:schemeClr>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4" name="Straight Connector 633"/>
            <p:cNvCxnSpPr/>
            <p:nvPr/>
          </p:nvCxnSpPr>
          <p:spPr>
            <a:xfrm flipH="1">
              <a:off x="5181600" y="2876743"/>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p:cNvCxnSpPr/>
            <p:nvPr/>
          </p:nvCxnSpPr>
          <p:spPr>
            <a:xfrm>
              <a:off x="5181600" y="2876743"/>
              <a:ext cx="207169"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p:cNvCxnSpPr>
              <a:cxnSpLocks/>
            </p:cNvCxnSpPr>
            <p:nvPr/>
          </p:nvCxnSpPr>
          <p:spPr>
            <a:xfrm flipH="1">
              <a:off x="5388769" y="2097745"/>
              <a:ext cx="722468"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p:cNvCxnSpPr>
              <a:cxnSpLocks/>
            </p:cNvCxnSpPr>
            <p:nvPr/>
          </p:nvCxnSpPr>
          <p:spPr>
            <a:xfrm>
              <a:off x="5393394" y="2097745"/>
              <a:ext cx="717838"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p:cNvCxnSpPr/>
            <p:nvPr/>
          </p:nvCxnSpPr>
          <p:spPr>
            <a:xfrm flipH="1">
              <a:off x="5186225" y="2097745"/>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p:cNvCxnSpPr/>
            <p:nvPr/>
          </p:nvCxnSpPr>
          <p:spPr>
            <a:xfrm>
              <a:off x="5186225" y="2097745"/>
              <a:ext cx="207169"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p:cNvCxnSpPr/>
            <p:nvPr/>
          </p:nvCxnSpPr>
          <p:spPr>
            <a:xfrm flipH="1">
              <a:off x="5248485" y="372887"/>
              <a:ext cx="30922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p:cNvCxnSpPr/>
            <p:nvPr/>
          </p:nvCxnSpPr>
          <p:spPr>
            <a:xfrm flipV="1">
              <a:off x="8340779" y="372887"/>
              <a:ext cx="0" cy="84059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p:cNvCxnSpPr/>
            <p:nvPr/>
          </p:nvCxnSpPr>
          <p:spPr>
            <a:xfrm flipV="1">
              <a:off x="8340779" y="381000"/>
              <a:ext cx="0" cy="901408"/>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p:cNvCxnSpPr/>
            <p:nvPr/>
          </p:nvCxnSpPr>
          <p:spPr>
            <a:xfrm flipH="1">
              <a:off x="5248485" y="372887"/>
              <a:ext cx="309229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p:cNvCxnSpPr/>
            <p:nvPr/>
          </p:nvCxnSpPr>
          <p:spPr>
            <a:xfrm flipH="1">
              <a:off x="2920385" y="372887"/>
              <a:ext cx="2485360"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sp>
          <p:nvSpPr>
            <p:cNvPr id="683" name="TextBox 682"/>
            <p:cNvSpPr txBox="1"/>
            <p:nvPr/>
          </p:nvSpPr>
          <p:spPr>
            <a:xfrm>
              <a:off x="6470024" y="490437"/>
              <a:ext cx="1556679" cy="646331"/>
            </a:xfrm>
            <a:prstGeom prst="rect">
              <a:avLst/>
            </a:prstGeom>
            <a:noFill/>
          </p:spPr>
          <p:txBody>
            <a:bodyPr wrap="square" rtlCol="0">
              <a:spAutoFit/>
            </a:bodyPr>
            <a:lstStyle/>
            <a:p>
              <a:r>
                <a:rPr lang="en-US" dirty="0">
                  <a:solidFill>
                    <a:schemeClr val="bg1"/>
                  </a:solidFill>
                </a:rPr>
                <a:t>Compressor locked out</a:t>
              </a:r>
            </a:p>
          </p:txBody>
        </p:sp>
        <p:cxnSp>
          <p:nvCxnSpPr>
            <p:cNvPr id="444" name="Straight Connector 443"/>
            <p:cNvCxnSpPr/>
            <p:nvPr/>
          </p:nvCxnSpPr>
          <p:spPr>
            <a:xfrm flipV="1">
              <a:off x="6300588" y="452390"/>
              <a:ext cx="0" cy="877631"/>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rot="16200000">
              <a:off x="5779396" y="1306821"/>
              <a:ext cx="714378" cy="577152"/>
              <a:chOff x="4579144" y="3441034"/>
              <a:chExt cx="714378" cy="577152"/>
            </a:xfrm>
          </p:grpSpPr>
          <p:cxnSp>
            <p:nvCxnSpPr>
              <p:cNvPr id="251" name="Straight Connector 250"/>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2" name="Group 251"/>
              <p:cNvGrpSpPr/>
              <p:nvPr/>
            </p:nvGrpSpPr>
            <p:grpSpPr>
              <a:xfrm>
                <a:off x="4579144" y="3541702"/>
                <a:ext cx="714378" cy="100670"/>
                <a:chOff x="4267200" y="4343399"/>
                <a:chExt cx="457200" cy="64428"/>
              </a:xfrm>
            </p:grpSpPr>
            <p:sp>
              <p:nvSpPr>
                <p:cNvPr id="266" name="Rectangle 265"/>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7" name="Group 266"/>
                <p:cNvGrpSpPr/>
                <p:nvPr/>
              </p:nvGrpSpPr>
              <p:grpSpPr>
                <a:xfrm>
                  <a:off x="4267200" y="4343399"/>
                  <a:ext cx="457200" cy="64428"/>
                  <a:chOff x="4267200" y="4343399"/>
                  <a:chExt cx="457200" cy="64428"/>
                </a:xfrm>
              </p:grpSpPr>
              <p:cxnSp>
                <p:nvCxnSpPr>
                  <p:cNvPr id="269" name="Straight Connector 268"/>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53" name="Group 252"/>
              <p:cNvGrpSpPr/>
              <p:nvPr/>
            </p:nvGrpSpPr>
            <p:grpSpPr>
              <a:xfrm flipV="1">
                <a:off x="4579144" y="3441034"/>
                <a:ext cx="714378" cy="100670"/>
                <a:chOff x="4267200" y="4343399"/>
                <a:chExt cx="457200" cy="64428"/>
              </a:xfrm>
            </p:grpSpPr>
            <p:sp>
              <p:nvSpPr>
                <p:cNvPr id="255" name="Rectangle 254"/>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 name="Group 255"/>
                <p:cNvGrpSpPr/>
                <p:nvPr/>
              </p:nvGrpSpPr>
              <p:grpSpPr>
                <a:xfrm>
                  <a:off x="4267200" y="4343399"/>
                  <a:ext cx="457200" cy="64428"/>
                  <a:chOff x="4267200" y="4343399"/>
                  <a:chExt cx="457200" cy="64428"/>
                </a:xfrm>
              </p:grpSpPr>
              <p:cxnSp>
                <p:nvCxnSpPr>
                  <p:cNvPr id="257" name="Straight Connector 256"/>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54" name="Straight Connector 253"/>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5" name="Group 244"/>
              <p:cNvGrpSpPr/>
              <p:nvPr/>
            </p:nvGrpSpPr>
            <p:grpSpPr>
              <a:xfrm>
                <a:off x="4701990" y="3777130"/>
                <a:ext cx="468686" cy="241056"/>
                <a:chOff x="4009046" y="4527096"/>
                <a:chExt cx="468686" cy="241056"/>
              </a:xfrm>
            </p:grpSpPr>
            <p:grpSp>
              <p:nvGrpSpPr>
                <p:cNvPr id="246" name="Group 245"/>
                <p:cNvGrpSpPr/>
                <p:nvPr/>
              </p:nvGrpSpPr>
              <p:grpSpPr>
                <a:xfrm>
                  <a:off x="4009046" y="4527096"/>
                  <a:ext cx="468686" cy="241056"/>
                  <a:chOff x="4267200" y="4527096"/>
                  <a:chExt cx="468686" cy="241056"/>
                </a:xfrm>
              </p:grpSpPr>
              <p:sp>
                <p:nvSpPr>
                  <p:cNvPr id="248" name="Isosceles Triangle 247"/>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Isosceles Triangle 248"/>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Oval 246"/>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4" name="Straight Connector 273"/>
              <p:cNvCxnSpPr>
                <a:cxnSpLocks/>
                <a:stCxn id="247" idx="1"/>
                <a:endCxn id="247"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a:cxnSpLocks/>
                <a:stCxn id="247" idx="7"/>
                <a:endCxn id="247"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1" name="Group 380"/>
            <p:cNvGrpSpPr/>
            <p:nvPr/>
          </p:nvGrpSpPr>
          <p:grpSpPr>
            <a:xfrm>
              <a:off x="159036" y="1115203"/>
              <a:ext cx="4125187" cy="1280160"/>
              <a:chOff x="3582444" y="4542565"/>
              <a:chExt cx="4125187" cy="1280160"/>
            </a:xfrm>
          </p:grpSpPr>
          <p:grpSp>
            <p:nvGrpSpPr>
              <p:cNvPr id="382" name="Group 381"/>
              <p:cNvGrpSpPr/>
              <p:nvPr/>
            </p:nvGrpSpPr>
            <p:grpSpPr>
              <a:xfrm>
                <a:off x="3582444" y="4542565"/>
                <a:ext cx="3808956" cy="1280160"/>
                <a:chOff x="3582444" y="4542565"/>
                <a:chExt cx="3808956" cy="1280160"/>
              </a:xfrm>
            </p:grpSpPr>
            <p:grpSp>
              <p:nvGrpSpPr>
                <p:cNvPr id="386" name="Group 385"/>
                <p:cNvGrpSpPr/>
                <p:nvPr/>
              </p:nvGrpSpPr>
              <p:grpSpPr>
                <a:xfrm>
                  <a:off x="3686743" y="4542565"/>
                  <a:ext cx="2918509" cy="1280160"/>
                  <a:chOff x="4307423" y="1202014"/>
                  <a:chExt cx="2918509" cy="1280160"/>
                </a:xfrm>
              </p:grpSpPr>
              <p:sp>
                <p:nvSpPr>
                  <p:cNvPr id="427" name="Oval 426"/>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Rectangle 427"/>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Arc 428"/>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87" name="Arc 386"/>
                <p:cNvSpPr>
                  <a:spLocks noChangeAspect="1"/>
                </p:cNvSpPr>
                <p:nvPr/>
              </p:nvSpPr>
              <p:spPr>
                <a:xfrm rot="10800000">
                  <a:off x="4165285" y="5034862"/>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8" name="Arc 387"/>
                <p:cNvSpPr>
                  <a:spLocks noChangeAspect="1"/>
                </p:cNvSpPr>
                <p:nvPr/>
              </p:nvSpPr>
              <p:spPr>
                <a:xfrm rot="10800000">
                  <a:off x="4165285" y="5034862"/>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9" name="Arc 388"/>
                <p:cNvSpPr>
                  <a:spLocks noChangeAspect="1"/>
                </p:cNvSpPr>
                <p:nvPr/>
              </p:nvSpPr>
              <p:spPr>
                <a:xfrm rot="16200000">
                  <a:off x="3913596" y="4742973"/>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0" name="Rectangle 389"/>
                <p:cNvSpPr/>
                <p:nvPr/>
              </p:nvSpPr>
              <p:spPr>
                <a:xfrm>
                  <a:off x="6612236" y="4542565"/>
                  <a:ext cx="444928" cy="637051"/>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p:cNvSpPr/>
                <p:nvPr/>
              </p:nvSpPr>
              <p:spPr>
                <a:xfrm>
                  <a:off x="6612236" y="5183688"/>
                  <a:ext cx="444928" cy="63705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4" name="Straight Connector 393"/>
                <p:cNvCxnSpPr/>
                <p:nvPr/>
              </p:nvCxnSpPr>
              <p:spPr>
                <a:xfrm>
                  <a:off x="4297911" y="4542565"/>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flipV="1">
                  <a:off x="4288508" y="58227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H="1" flipV="1">
                  <a:off x="6628723" y="5663776"/>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flipV="1">
                  <a:off x="6628723" y="5417052"/>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flipV="1">
                  <a:off x="6621639" y="4545175"/>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flipV="1">
                  <a:off x="6628723" y="5083690"/>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flipV="1">
                  <a:off x="6628723" y="4848129"/>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a:off x="6629901" y="5180658"/>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02" name="Arc 401"/>
                <p:cNvSpPr>
                  <a:spLocks noChangeAspect="1"/>
                </p:cNvSpPr>
                <p:nvPr/>
              </p:nvSpPr>
              <p:spPr>
                <a:xfrm rot="16200000">
                  <a:off x="3648428" y="4476581"/>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3" name="Straight Connector 402"/>
                <p:cNvCxnSpPr/>
                <p:nvPr/>
              </p:nvCxnSpPr>
              <p:spPr>
                <a:xfrm>
                  <a:off x="7058270" y="4542769"/>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flipH="1">
                  <a:off x="4397014" y="5586718"/>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a:cxnSpLocks/>
                  <a:endCxn id="413" idx="0"/>
                </p:cNvCxnSpPr>
                <p:nvPr/>
              </p:nvCxnSpPr>
              <p:spPr>
                <a:xfrm flipH="1">
                  <a:off x="4320699" y="5586718"/>
                  <a:ext cx="236316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a:xfrm flipH="1">
                  <a:off x="4397014" y="4772513"/>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p:nvCxnSpPr>
              <p:spPr>
                <a:xfrm flipH="1">
                  <a:off x="4350141" y="4772513"/>
                  <a:ext cx="2350113"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13" name="Arc 412"/>
                <p:cNvSpPr>
                  <a:spLocks noChangeAspect="1"/>
                </p:cNvSpPr>
                <p:nvPr/>
              </p:nvSpPr>
              <p:spPr>
                <a:xfrm rot="16200000">
                  <a:off x="3913596" y="4742973"/>
                  <a:ext cx="814204" cy="873285"/>
                </a:xfrm>
                <a:prstGeom prst="arc">
                  <a:avLst>
                    <a:gd name="adj1" fmla="val 10800000"/>
                    <a:gd name="adj2" fmla="val 0"/>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4" name="Straight Connector 413"/>
                <p:cNvCxnSpPr/>
                <p:nvPr/>
              </p:nvCxnSpPr>
              <p:spPr>
                <a:xfrm flipH="1">
                  <a:off x="4405096" y="503476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flipH="1">
                  <a:off x="4310995" y="5034766"/>
                  <a:ext cx="2331720"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a:xfrm flipH="1">
                  <a:off x="4405096" y="533690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flipH="1">
                  <a:off x="4310995" y="5336908"/>
                  <a:ext cx="233172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420" name="Arc 419"/>
                <p:cNvSpPr>
                  <a:spLocks noChangeAspect="1"/>
                </p:cNvSpPr>
                <p:nvPr/>
              </p:nvSpPr>
              <p:spPr>
                <a:xfrm rot="10800000">
                  <a:off x="4169901" y="5034862"/>
                  <a:ext cx="282188" cy="302143"/>
                </a:xfrm>
                <a:prstGeom prst="arc">
                  <a:avLst>
                    <a:gd name="adj1" fmla="val 16200000"/>
                    <a:gd name="adj2" fmla="val 5442982"/>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1" name="Group 420"/>
                <p:cNvGrpSpPr/>
                <p:nvPr/>
              </p:nvGrpSpPr>
              <p:grpSpPr>
                <a:xfrm rot="5400000">
                  <a:off x="7162799" y="5356028"/>
                  <a:ext cx="2" cy="457200"/>
                  <a:chOff x="1031439" y="3825049"/>
                  <a:chExt cx="2" cy="457200"/>
                </a:xfrm>
              </p:grpSpPr>
              <p:cxnSp>
                <p:nvCxnSpPr>
                  <p:cNvPr id="425" name="Straight Connector 424"/>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a:off x="1031441" y="3825049"/>
                    <a:ext cx="0" cy="45720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22" name="Group 421"/>
                <p:cNvGrpSpPr/>
                <p:nvPr/>
              </p:nvGrpSpPr>
              <p:grpSpPr>
                <a:xfrm rot="5400000">
                  <a:off x="7162608" y="4543912"/>
                  <a:ext cx="2" cy="457200"/>
                  <a:chOff x="1031439" y="3825049"/>
                  <a:chExt cx="2" cy="457200"/>
                </a:xfrm>
              </p:grpSpPr>
              <p:cxnSp>
                <p:nvCxnSpPr>
                  <p:cNvPr id="423" name="Straight Connector 422"/>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a:off x="1031441" y="3825049"/>
                    <a:ext cx="0" cy="457200"/>
                  </a:xfrm>
                  <a:prstGeom prst="line">
                    <a:avLst/>
                  </a:prstGeom>
                  <a:ln w="2540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sp>
            <p:nvSpPr>
              <p:cNvPr id="383" name="Right Arrow 382"/>
              <p:cNvSpPr>
                <a:spLocks noChangeAspect="1"/>
              </p:cNvSpPr>
              <p:nvPr/>
            </p:nvSpPr>
            <p:spPr>
              <a:xfrm>
                <a:off x="7465315" y="4660337"/>
                <a:ext cx="242316" cy="242316"/>
              </a:xfrm>
              <a:prstGeom prst="rightArrow">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ight Arrow 384"/>
              <p:cNvSpPr>
                <a:spLocks noChangeAspect="1"/>
              </p:cNvSpPr>
              <p:nvPr/>
            </p:nvSpPr>
            <p:spPr>
              <a:xfrm flipH="1">
                <a:off x="7465315" y="5480639"/>
                <a:ext cx="242316" cy="242316"/>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0" name="Straight Connector 69"/>
            <p:cNvCxnSpPr/>
            <p:nvPr/>
          </p:nvCxnSpPr>
          <p:spPr>
            <a:xfrm>
              <a:off x="1449796" y="2339225"/>
              <a:ext cx="0" cy="2723313"/>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79" name="Group 278"/>
            <p:cNvGrpSpPr/>
            <p:nvPr/>
          </p:nvGrpSpPr>
          <p:grpSpPr>
            <a:xfrm rot="16200000">
              <a:off x="925050" y="5021826"/>
              <a:ext cx="714378" cy="577152"/>
              <a:chOff x="4579144" y="3441034"/>
              <a:chExt cx="714378" cy="577152"/>
            </a:xfrm>
          </p:grpSpPr>
          <p:cxnSp>
            <p:nvCxnSpPr>
              <p:cNvPr id="280" name="Straight Connector 279"/>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2" name="Group 281"/>
              <p:cNvGrpSpPr/>
              <p:nvPr/>
            </p:nvGrpSpPr>
            <p:grpSpPr>
              <a:xfrm>
                <a:off x="4579144" y="3541702"/>
                <a:ext cx="714378" cy="100670"/>
                <a:chOff x="4267200" y="4343399"/>
                <a:chExt cx="457200" cy="64428"/>
              </a:xfrm>
            </p:grpSpPr>
            <p:sp>
              <p:nvSpPr>
                <p:cNvPr id="309" name="Rectangle 308"/>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 name="Group 309"/>
                <p:cNvGrpSpPr/>
                <p:nvPr/>
              </p:nvGrpSpPr>
              <p:grpSpPr>
                <a:xfrm>
                  <a:off x="4267200" y="4343399"/>
                  <a:ext cx="457200" cy="64428"/>
                  <a:chOff x="4267200" y="4343399"/>
                  <a:chExt cx="457200" cy="64428"/>
                </a:xfrm>
              </p:grpSpPr>
              <p:cxnSp>
                <p:nvCxnSpPr>
                  <p:cNvPr id="311" name="Straight Connector 310"/>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83" name="Group 282"/>
              <p:cNvGrpSpPr/>
              <p:nvPr/>
            </p:nvGrpSpPr>
            <p:grpSpPr>
              <a:xfrm flipV="1">
                <a:off x="4579144" y="3441034"/>
                <a:ext cx="714378" cy="100670"/>
                <a:chOff x="4267200" y="4343399"/>
                <a:chExt cx="457200" cy="64428"/>
              </a:xfrm>
            </p:grpSpPr>
            <p:sp>
              <p:nvSpPr>
                <p:cNvPr id="298" name="Rectangle 297"/>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9" name="Group 298"/>
                <p:cNvGrpSpPr/>
                <p:nvPr/>
              </p:nvGrpSpPr>
              <p:grpSpPr>
                <a:xfrm>
                  <a:off x="4267200" y="4343399"/>
                  <a:ext cx="457200" cy="64428"/>
                  <a:chOff x="4267200" y="4343399"/>
                  <a:chExt cx="457200" cy="64428"/>
                </a:xfrm>
              </p:grpSpPr>
              <p:cxnSp>
                <p:nvCxnSpPr>
                  <p:cNvPr id="302" name="Straight Connector 301"/>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5" name="Straight Connector 284"/>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8" name="Group 287"/>
              <p:cNvGrpSpPr/>
              <p:nvPr/>
            </p:nvGrpSpPr>
            <p:grpSpPr>
              <a:xfrm>
                <a:off x="4701990" y="3777130"/>
                <a:ext cx="468686" cy="241056"/>
                <a:chOff x="4009046" y="4527096"/>
                <a:chExt cx="468686" cy="241056"/>
              </a:xfrm>
            </p:grpSpPr>
            <p:grpSp>
              <p:nvGrpSpPr>
                <p:cNvPr id="294" name="Group 293"/>
                <p:cNvGrpSpPr/>
                <p:nvPr/>
              </p:nvGrpSpPr>
              <p:grpSpPr>
                <a:xfrm>
                  <a:off x="4009046" y="4527096"/>
                  <a:ext cx="468686" cy="241056"/>
                  <a:chOff x="4267200" y="4527096"/>
                  <a:chExt cx="468686" cy="241056"/>
                </a:xfrm>
              </p:grpSpPr>
              <p:sp>
                <p:nvSpPr>
                  <p:cNvPr id="296" name="Isosceles Triangle 295"/>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Isosceles Triangle 296"/>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5" name="Oval 2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9" name="Straight Connector 288"/>
              <p:cNvCxnSpPr>
                <a:cxnSpLocks/>
                <a:stCxn id="295" idx="1"/>
                <a:endCxn id="295"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a:cxnSpLocks/>
                <a:stCxn id="295" idx="7"/>
                <a:endCxn id="295"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4" name="Rectangle 283"/>
            <p:cNvSpPr/>
            <p:nvPr/>
          </p:nvSpPr>
          <p:spPr>
            <a:xfrm>
              <a:off x="1830796" y="3284071"/>
              <a:ext cx="754855"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2" name="Straight Connector 311"/>
            <p:cNvCxnSpPr/>
            <p:nvPr/>
          </p:nvCxnSpPr>
          <p:spPr>
            <a:xfrm flipH="1">
              <a:off x="1937949" y="400218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2364196" y="3914775"/>
              <a:ext cx="0" cy="632831"/>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2592796" y="3284070"/>
              <a:ext cx="754855"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0" name="Straight Connector 329"/>
            <p:cNvCxnSpPr/>
            <p:nvPr/>
          </p:nvCxnSpPr>
          <p:spPr>
            <a:xfrm flipH="1">
              <a:off x="2729956" y="400427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3110956" y="400427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2895600" y="381000"/>
              <a:ext cx="0" cy="737405"/>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V="1">
              <a:off x="2208224" y="2674808"/>
              <a:ext cx="0" cy="647361"/>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V="1">
              <a:off x="2971800" y="2876718"/>
              <a:ext cx="0" cy="44513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sp>
          <p:nvSpPr>
            <p:cNvPr id="430" name="TextBox 429"/>
            <p:cNvSpPr txBox="1"/>
            <p:nvPr/>
          </p:nvSpPr>
          <p:spPr>
            <a:xfrm>
              <a:off x="6471709" y="1118611"/>
              <a:ext cx="1318015" cy="923330"/>
            </a:xfrm>
            <a:prstGeom prst="rect">
              <a:avLst/>
            </a:prstGeom>
            <a:noFill/>
          </p:spPr>
          <p:txBody>
            <a:bodyPr wrap="square" rtlCol="0">
              <a:spAutoFit/>
            </a:bodyPr>
            <a:lstStyle/>
            <a:p>
              <a:r>
                <a:rPr lang="en-US" dirty="0">
                  <a:solidFill>
                    <a:schemeClr val="bg1"/>
                  </a:solidFill>
                </a:rPr>
                <a:t>2 Position Valve  Opens</a:t>
              </a:r>
            </a:p>
          </p:txBody>
        </p:sp>
      </p:grpSp>
      <p:pic>
        <p:nvPicPr>
          <p:cNvPr id="433" name="Picture 432">
            <a:extLst>
              <a:ext uri="{FF2B5EF4-FFF2-40B4-BE49-F238E27FC236}">
                <a16:creationId xmlns:a16="http://schemas.microsoft.com/office/drawing/2014/main" id="{E73890DE-1C5E-4579-8931-4B20B810D9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5475" y="0"/>
            <a:ext cx="9144000" cy="6858000"/>
          </a:xfrm>
          <a:prstGeom prst="rect">
            <a:avLst/>
          </a:prstGeom>
        </p:spPr>
      </p:pic>
    </p:spTree>
    <p:extLst>
      <p:ext uri="{BB962C8B-B14F-4D97-AF65-F5344CB8AC3E}">
        <p14:creationId xmlns:p14="http://schemas.microsoft.com/office/powerpoint/2010/main" val="31215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Title 556"/>
          <p:cNvSpPr>
            <a:spLocks noGrp="1"/>
          </p:cNvSpPr>
          <p:nvPr>
            <p:ph type="title"/>
          </p:nvPr>
        </p:nvSpPr>
        <p:spPr>
          <a:xfrm>
            <a:off x="-5883475" y="5833872"/>
            <a:ext cx="4416552" cy="941832"/>
          </a:xfrm>
        </p:spPr>
        <p:txBody>
          <a:bodyPr>
            <a:normAutofit/>
          </a:bodyPr>
          <a:lstStyle/>
          <a:p>
            <a:pPr algn="r"/>
            <a:r>
              <a:rPr lang="en-US" sz="2400" dirty="0"/>
              <a:t>“Free Cooling” Operation</a:t>
            </a:r>
          </a:p>
        </p:txBody>
      </p:sp>
      <p:grpSp>
        <p:nvGrpSpPr>
          <p:cNvPr id="15" name="Group 14">
            <a:extLst>
              <a:ext uri="{FF2B5EF4-FFF2-40B4-BE49-F238E27FC236}">
                <a16:creationId xmlns:a16="http://schemas.microsoft.com/office/drawing/2014/main" id="{B4CFE15E-C3E9-4374-9802-C2C50664EE32}"/>
              </a:ext>
            </a:extLst>
          </p:cNvPr>
          <p:cNvGrpSpPr/>
          <p:nvPr/>
        </p:nvGrpSpPr>
        <p:grpSpPr>
          <a:xfrm>
            <a:off x="-10430479" y="76200"/>
            <a:ext cx="8966605" cy="6179517"/>
            <a:chOff x="24996" y="76200"/>
            <a:chExt cx="8966605" cy="6179517"/>
          </a:xfrm>
        </p:grpSpPr>
        <p:cxnSp>
          <p:nvCxnSpPr>
            <p:cNvPr id="105" name="Straight Connector 104"/>
            <p:cNvCxnSpPr/>
            <p:nvPr/>
          </p:nvCxnSpPr>
          <p:spPr>
            <a:xfrm flipV="1">
              <a:off x="6303987" y="1851861"/>
              <a:ext cx="0" cy="2693906"/>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434724" y="5791836"/>
              <a:ext cx="0" cy="46048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21" name="Group 320"/>
            <p:cNvGrpSpPr/>
            <p:nvPr/>
          </p:nvGrpSpPr>
          <p:grpSpPr>
            <a:xfrm>
              <a:off x="3582444" y="4542565"/>
              <a:ext cx="4131823" cy="1280160"/>
              <a:chOff x="152400" y="1115203"/>
              <a:chExt cx="4131823" cy="1280160"/>
            </a:xfrm>
          </p:grpSpPr>
          <p:grpSp>
            <p:nvGrpSpPr>
              <p:cNvPr id="322" name="Group 321"/>
              <p:cNvGrpSpPr/>
              <p:nvPr/>
            </p:nvGrpSpPr>
            <p:grpSpPr>
              <a:xfrm>
                <a:off x="152400" y="1115203"/>
                <a:ext cx="3808956" cy="1280160"/>
                <a:chOff x="762000" y="1115203"/>
                <a:chExt cx="3808956" cy="1280160"/>
              </a:xfrm>
            </p:grpSpPr>
            <p:grpSp>
              <p:nvGrpSpPr>
                <p:cNvPr id="327" name="Group 326"/>
                <p:cNvGrpSpPr/>
                <p:nvPr/>
              </p:nvGrpSpPr>
              <p:grpSpPr>
                <a:xfrm>
                  <a:off x="866299" y="1115203"/>
                  <a:ext cx="2918509" cy="1280160"/>
                  <a:chOff x="4307423" y="1202014"/>
                  <a:chExt cx="2918509" cy="1280160"/>
                </a:xfrm>
              </p:grpSpPr>
              <p:sp>
                <p:nvSpPr>
                  <p:cNvPr id="378" name="Oval 377"/>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Arc 379"/>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1" name="Arc 330"/>
                <p:cNvSpPr>
                  <a:spLocks noChangeAspect="1"/>
                </p:cNvSpPr>
                <p:nvPr/>
              </p:nvSpPr>
              <p:spPr>
                <a:xfrm rot="10800000">
                  <a:off x="1344841" y="1607500"/>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2" name="Arc 331"/>
                <p:cNvSpPr>
                  <a:spLocks noChangeAspect="1"/>
                </p:cNvSpPr>
                <p:nvPr/>
              </p:nvSpPr>
              <p:spPr>
                <a:xfrm rot="10800000">
                  <a:off x="1344841" y="1607500"/>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9" name="Arc 338"/>
                <p:cNvSpPr>
                  <a:spLocks noChangeAspect="1"/>
                </p:cNvSpPr>
                <p:nvPr/>
              </p:nvSpPr>
              <p:spPr>
                <a:xfrm rot="16200000">
                  <a:off x="1093152" y="131561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0" name="Rectangle 339"/>
                <p:cNvSpPr/>
                <p:nvPr/>
              </p:nvSpPr>
              <p:spPr>
                <a:xfrm>
                  <a:off x="3791792" y="1115203"/>
                  <a:ext cx="444928" cy="637051"/>
                </a:xfrm>
                <a:prstGeom prst="rect">
                  <a:avLst/>
                </a:prstGeom>
                <a:solidFill>
                  <a:srgbClr val="00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p:cNvSpPr/>
                <p:nvPr/>
              </p:nvSpPr>
              <p:spPr>
                <a:xfrm>
                  <a:off x="3791792" y="1756326"/>
                  <a:ext cx="444928" cy="637051"/>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2" name="Straight Connector 341"/>
                <p:cNvCxnSpPr/>
                <p:nvPr/>
              </p:nvCxnSpPr>
              <p:spPr>
                <a:xfrm>
                  <a:off x="1477467" y="111520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V="1">
                  <a:off x="1468064" y="239536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H="1" flipV="1">
                  <a:off x="3808279" y="223641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3808279" y="198969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3801195" y="111781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flipV="1">
                  <a:off x="3808279" y="165632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3808279" y="1420767"/>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3809457" y="175329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54" name="Arc 353"/>
                <p:cNvSpPr>
                  <a:spLocks noChangeAspect="1"/>
                </p:cNvSpPr>
                <p:nvPr/>
              </p:nvSpPr>
              <p:spPr>
                <a:xfrm rot="16200000">
                  <a:off x="827984" y="104921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5" name="Straight Connector 354"/>
                <p:cNvCxnSpPr/>
                <p:nvPr/>
              </p:nvCxnSpPr>
              <p:spPr>
                <a:xfrm>
                  <a:off x="4237826" y="111540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1576570" y="215935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a:cxnSpLocks/>
                  <a:endCxn id="360" idx="0"/>
                </p:cNvCxnSpPr>
                <p:nvPr/>
              </p:nvCxnSpPr>
              <p:spPr>
                <a:xfrm flipH="1">
                  <a:off x="1500255" y="2159356"/>
                  <a:ext cx="236316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H="1">
                  <a:off x="1576570" y="134515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H="1">
                  <a:off x="1529697" y="1345151"/>
                  <a:ext cx="2350113"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0" name="Arc 359"/>
                <p:cNvSpPr>
                  <a:spLocks noChangeAspect="1"/>
                </p:cNvSpPr>
                <p:nvPr/>
              </p:nvSpPr>
              <p:spPr>
                <a:xfrm rot="16200000">
                  <a:off x="1093152" y="1315611"/>
                  <a:ext cx="814204" cy="873285"/>
                </a:xfrm>
                <a:prstGeom prst="arc">
                  <a:avLst>
                    <a:gd name="adj1" fmla="val 10800000"/>
                    <a:gd name="adj2" fmla="val 0"/>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61" name="Straight Connector 360"/>
                <p:cNvCxnSpPr/>
                <p:nvPr/>
              </p:nvCxnSpPr>
              <p:spPr>
                <a:xfrm flipH="1">
                  <a:off x="1584652" y="1607404"/>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H="1">
                  <a:off x="1490551" y="1607404"/>
                  <a:ext cx="2331720"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H="1">
                  <a:off x="1584652" y="190954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H="1">
                  <a:off x="1490551" y="1909546"/>
                  <a:ext cx="233172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7" name="Arc 366"/>
                <p:cNvSpPr>
                  <a:spLocks noChangeAspect="1"/>
                </p:cNvSpPr>
                <p:nvPr/>
              </p:nvSpPr>
              <p:spPr>
                <a:xfrm rot="10800000">
                  <a:off x="1349457" y="1607500"/>
                  <a:ext cx="282188" cy="302143"/>
                </a:xfrm>
                <a:prstGeom prst="arc">
                  <a:avLst>
                    <a:gd name="adj1" fmla="val 16200000"/>
                    <a:gd name="adj2" fmla="val 5442982"/>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68" name="Group 367"/>
                <p:cNvGrpSpPr/>
                <p:nvPr/>
              </p:nvGrpSpPr>
              <p:grpSpPr>
                <a:xfrm rot="5400000">
                  <a:off x="4342355" y="1928666"/>
                  <a:ext cx="2" cy="457200"/>
                  <a:chOff x="1031439" y="3825049"/>
                  <a:chExt cx="2" cy="457200"/>
                </a:xfrm>
              </p:grpSpPr>
              <p:cxnSp>
                <p:nvCxnSpPr>
                  <p:cNvPr id="376" name="Straight Connector 375"/>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a:off x="1031441" y="3825049"/>
                    <a:ext cx="0" cy="457200"/>
                  </a:xfrm>
                  <a:prstGeom prst="line">
                    <a:avLst/>
                  </a:prstGeom>
                  <a:ln w="254000">
                    <a:solidFill>
                      <a:srgbClr val="33CCCC"/>
                    </a:solidFill>
                  </a:ln>
                </p:spPr>
                <p:style>
                  <a:lnRef idx="1">
                    <a:schemeClr val="accent1"/>
                  </a:lnRef>
                  <a:fillRef idx="0">
                    <a:schemeClr val="accent1"/>
                  </a:fillRef>
                  <a:effectRef idx="0">
                    <a:schemeClr val="accent1"/>
                  </a:effectRef>
                  <a:fontRef idx="minor">
                    <a:schemeClr val="tx1"/>
                  </a:fontRef>
                </p:style>
              </p:cxnSp>
            </p:grpSp>
            <p:grpSp>
              <p:nvGrpSpPr>
                <p:cNvPr id="370" name="Group 369"/>
                <p:cNvGrpSpPr/>
                <p:nvPr/>
              </p:nvGrpSpPr>
              <p:grpSpPr>
                <a:xfrm rot="5400000">
                  <a:off x="4342164" y="1116550"/>
                  <a:ext cx="2" cy="457200"/>
                  <a:chOff x="1031439" y="3825049"/>
                  <a:chExt cx="2" cy="457200"/>
                </a:xfrm>
              </p:grpSpPr>
              <p:cxnSp>
                <p:nvCxnSpPr>
                  <p:cNvPr id="371" name="Straight Connector 370"/>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1031441" y="3825049"/>
                    <a:ext cx="0" cy="457200"/>
                  </a:xfrm>
                  <a:prstGeom prst="line">
                    <a:avLst/>
                  </a:prstGeom>
                  <a:ln w="254000">
                    <a:solidFill>
                      <a:srgbClr val="009999"/>
                    </a:solidFill>
                  </a:ln>
                </p:spPr>
                <p:style>
                  <a:lnRef idx="1">
                    <a:schemeClr val="accent1"/>
                  </a:lnRef>
                  <a:fillRef idx="0">
                    <a:schemeClr val="accent1"/>
                  </a:fillRef>
                  <a:effectRef idx="0">
                    <a:schemeClr val="accent1"/>
                  </a:effectRef>
                  <a:fontRef idx="minor">
                    <a:schemeClr val="tx1"/>
                  </a:fontRef>
                </p:style>
              </p:cxnSp>
            </p:grpSp>
          </p:grpSp>
          <p:sp>
            <p:nvSpPr>
              <p:cNvPr id="325" name="Right Arrow 324"/>
              <p:cNvSpPr>
                <a:spLocks noChangeAspect="1"/>
              </p:cNvSpPr>
              <p:nvPr/>
            </p:nvSpPr>
            <p:spPr>
              <a:xfrm>
                <a:off x="4041907" y="1209095"/>
                <a:ext cx="242316" cy="242316"/>
              </a:xfrm>
              <a:prstGeom prst="rightArrow">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ight Arrow 325"/>
              <p:cNvSpPr>
                <a:spLocks noChangeAspect="1"/>
              </p:cNvSpPr>
              <p:nvPr/>
            </p:nvSpPr>
            <p:spPr>
              <a:xfrm flipH="1">
                <a:off x="4041907" y="2029397"/>
                <a:ext cx="242316" cy="242316"/>
              </a:xfrm>
              <a:prstGeom prst="rightArrow">
                <a:avLst/>
              </a:prstGeom>
              <a:solidFill>
                <a:srgbClr val="33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81" name="Straight Connector 680"/>
            <p:cNvCxnSpPr/>
            <p:nvPr/>
          </p:nvCxnSpPr>
          <p:spPr>
            <a:xfrm flipH="1">
              <a:off x="2920385" y="372887"/>
              <a:ext cx="233302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57" name="Group 656"/>
            <p:cNvGrpSpPr>
              <a:grpSpLocks noChangeAspect="1"/>
            </p:cNvGrpSpPr>
            <p:nvPr/>
          </p:nvGrpSpPr>
          <p:grpSpPr>
            <a:xfrm>
              <a:off x="7654126" y="1236154"/>
              <a:ext cx="834962" cy="914400"/>
              <a:chOff x="2759405" y="2981392"/>
              <a:chExt cx="1857991" cy="2034760"/>
            </a:xfrm>
          </p:grpSpPr>
          <p:sp>
            <p:nvSpPr>
              <p:cNvPr id="658" name="Freeform 65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659" name="Oval 658"/>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60" name="Rectangle 659"/>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661" name="Group 660"/>
              <p:cNvGrpSpPr/>
              <p:nvPr/>
            </p:nvGrpSpPr>
            <p:grpSpPr>
              <a:xfrm>
                <a:off x="2873429" y="3327560"/>
                <a:ext cx="1430100" cy="1430100"/>
                <a:chOff x="2857281" y="3476040"/>
                <a:chExt cx="1430100" cy="1430100"/>
              </a:xfrm>
            </p:grpSpPr>
            <p:sp>
              <p:nvSpPr>
                <p:cNvPr id="665" name="Oval 664"/>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666" name="Oval 665"/>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667" name="Group 47"/>
                <p:cNvGrpSpPr/>
                <p:nvPr/>
              </p:nvGrpSpPr>
              <p:grpSpPr>
                <a:xfrm rot="5400000" flipH="1">
                  <a:off x="3451291" y="4019158"/>
                  <a:ext cx="870227" cy="630634"/>
                  <a:chOff x="6588124" y="776289"/>
                  <a:chExt cx="1112837" cy="806448"/>
                </a:xfrm>
                <a:noFill/>
              </p:grpSpPr>
              <p:sp>
                <p:nvSpPr>
                  <p:cNvPr id="676" name="Freeform 675"/>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7" name="Freeform 676"/>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8" name="Freeform 677"/>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668" name="Group 48"/>
                <p:cNvGrpSpPr/>
                <p:nvPr/>
              </p:nvGrpSpPr>
              <p:grpSpPr>
                <a:xfrm rot="16200000" flipH="1">
                  <a:off x="2825621" y="3728668"/>
                  <a:ext cx="870227" cy="630634"/>
                  <a:chOff x="6588124" y="776289"/>
                  <a:chExt cx="1112837" cy="806448"/>
                </a:xfrm>
                <a:noFill/>
              </p:grpSpPr>
              <p:sp>
                <p:nvSpPr>
                  <p:cNvPr id="673" name="Freeform 672"/>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4" name="Freeform 673"/>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5" name="Freeform 674"/>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669" name="Freeform 668"/>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0" name="Freeform 669"/>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1" name="Freeform 670"/>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2" name="Freeform 671"/>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662" name="Freeform 661"/>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3" name="Straight Connector 662"/>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664" name="Straight Connector 663"/>
              <p:cNvCxnSpPr>
                <a:cxnSpLocks/>
                <a:stCxn id="65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sp>
          <p:nvSpPr>
            <p:cNvPr id="546" name="Rectangle 545"/>
            <p:cNvSpPr/>
            <p:nvPr/>
          </p:nvSpPr>
          <p:spPr>
            <a:xfrm>
              <a:off x="5765760" y="76200"/>
              <a:ext cx="3225841" cy="4226719"/>
            </a:xfrm>
            <a:prstGeom prst="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9" name="Straight Connector 538"/>
            <p:cNvCxnSpPr/>
            <p:nvPr/>
          </p:nvCxnSpPr>
          <p:spPr>
            <a:xfrm>
              <a:off x="1450863" y="5588998"/>
              <a:ext cx="0" cy="65940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flipV="1">
              <a:off x="6300588" y="455896"/>
              <a:ext cx="0" cy="87412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V="1">
              <a:off x="2971398" y="2876718"/>
              <a:ext cx="0" cy="426865"/>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5" name="Rectangle 404"/>
            <p:cNvSpPr/>
            <p:nvPr/>
          </p:nvSpPr>
          <p:spPr>
            <a:xfrm>
              <a:off x="2590800" y="3284068"/>
              <a:ext cx="754855" cy="392605"/>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2" name="Straight Connector 391"/>
            <p:cNvCxnSpPr/>
            <p:nvPr/>
          </p:nvCxnSpPr>
          <p:spPr>
            <a:xfrm flipV="1">
              <a:off x="2207822" y="2674808"/>
              <a:ext cx="0" cy="598143"/>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1830796" y="3284072"/>
              <a:ext cx="754855" cy="258952"/>
            </a:xfrm>
            <a:prstGeom prst="rect">
              <a:avLst/>
            </a:prstGeom>
            <a:solidFill>
              <a:schemeClr val="bg1"/>
            </a:solidFill>
            <a:ln w="63500">
              <a:solidFill>
                <a:schemeClr val="tx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161"/>
            <p:cNvGrpSpPr/>
            <p:nvPr/>
          </p:nvGrpSpPr>
          <p:grpSpPr>
            <a:xfrm>
              <a:off x="7345816" y="1684742"/>
              <a:ext cx="834962" cy="1439992"/>
              <a:chOff x="5257800" y="2674808"/>
              <a:chExt cx="834962" cy="1439992"/>
            </a:xfrm>
          </p:grpSpPr>
          <p:grpSp>
            <p:nvGrpSpPr>
              <p:cNvPr id="163" name="Group 162"/>
              <p:cNvGrpSpPr>
                <a:grpSpLocks noChangeAspect="1"/>
              </p:cNvGrpSpPr>
              <p:nvPr/>
            </p:nvGrpSpPr>
            <p:grpSpPr>
              <a:xfrm>
                <a:off x="5257800" y="3200400"/>
                <a:ext cx="834962" cy="914400"/>
                <a:chOff x="2759405" y="2981392"/>
                <a:chExt cx="1857991" cy="2034760"/>
              </a:xfrm>
            </p:grpSpPr>
            <p:sp>
              <p:nvSpPr>
                <p:cNvPr id="167" name="Freeform 166"/>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168" name="Oval 167"/>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69" name="Rectangle 168"/>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170" name="Group 169"/>
                <p:cNvGrpSpPr/>
                <p:nvPr/>
              </p:nvGrpSpPr>
              <p:grpSpPr>
                <a:xfrm>
                  <a:off x="2873429" y="3327560"/>
                  <a:ext cx="1430100" cy="1430100"/>
                  <a:chOff x="2857281" y="3476040"/>
                  <a:chExt cx="1430100" cy="1430100"/>
                </a:xfrm>
              </p:grpSpPr>
              <p:sp>
                <p:nvSpPr>
                  <p:cNvPr id="174" name="Oval 173"/>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75" name="Oval 174"/>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76" name="Group 47"/>
                  <p:cNvGrpSpPr/>
                  <p:nvPr/>
                </p:nvGrpSpPr>
                <p:grpSpPr>
                  <a:xfrm rot="5400000" flipH="1">
                    <a:off x="3451291" y="4019158"/>
                    <a:ext cx="870227" cy="630634"/>
                    <a:chOff x="6588124" y="776289"/>
                    <a:chExt cx="1112837" cy="806448"/>
                  </a:xfrm>
                  <a:noFill/>
                </p:grpSpPr>
                <p:sp>
                  <p:nvSpPr>
                    <p:cNvPr id="185" name="Freeform 18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6" name="Freeform 18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7" name="Freeform 18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7" name="Group 48"/>
                  <p:cNvGrpSpPr/>
                  <p:nvPr/>
                </p:nvGrpSpPr>
                <p:grpSpPr>
                  <a:xfrm rot="16200000" flipH="1">
                    <a:off x="2825621" y="3728668"/>
                    <a:ext cx="870227" cy="630634"/>
                    <a:chOff x="6588124" y="776289"/>
                    <a:chExt cx="1112837" cy="806448"/>
                  </a:xfrm>
                  <a:noFill/>
                </p:grpSpPr>
                <p:sp>
                  <p:nvSpPr>
                    <p:cNvPr id="182" name="Freeform 18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3" name="Freeform 18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4" name="Freeform 18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178" name="Freeform 177"/>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79" name="Freeform 178"/>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0" name="Freeform 179"/>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1" name="Freeform 180"/>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171" name="Freeform 170"/>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73" name="Straight Connector 172"/>
                <p:cNvCxnSpPr>
                  <a:cxnSpLocks/>
                  <a:stCxn id="168"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164" name="Group 163"/>
              <p:cNvGrpSpPr/>
              <p:nvPr/>
            </p:nvGrpSpPr>
            <p:grpSpPr>
              <a:xfrm>
                <a:off x="5944453" y="2674808"/>
                <a:ext cx="0" cy="571846"/>
                <a:chOff x="5944453" y="2674808"/>
                <a:chExt cx="0" cy="571846"/>
              </a:xfrm>
            </p:grpSpPr>
            <p:cxnSp>
              <p:nvCxnSpPr>
                <p:cNvPr id="165" name="Straight Connector 164"/>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5944453" y="2698014"/>
                  <a:ext cx="0" cy="54864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grpSp>
        <p:grpSp>
          <p:nvGrpSpPr>
            <p:cNvPr id="161" name="Group 160"/>
            <p:cNvGrpSpPr/>
            <p:nvPr/>
          </p:nvGrpSpPr>
          <p:grpSpPr>
            <a:xfrm>
              <a:off x="7035186" y="2674808"/>
              <a:ext cx="834962" cy="1439992"/>
              <a:chOff x="5257800" y="2674808"/>
              <a:chExt cx="834962" cy="1439992"/>
            </a:xfrm>
          </p:grpSpPr>
          <p:grpSp>
            <p:nvGrpSpPr>
              <p:cNvPr id="39" name="Group 38"/>
              <p:cNvGrpSpPr>
                <a:grpSpLocks noChangeAspect="1"/>
              </p:cNvGrpSpPr>
              <p:nvPr/>
            </p:nvGrpSpPr>
            <p:grpSpPr>
              <a:xfrm>
                <a:off x="5257800" y="3200400"/>
                <a:ext cx="834962" cy="914400"/>
                <a:chOff x="2759405" y="2981392"/>
                <a:chExt cx="1857991" cy="2034760"/>
              </a:xfrm>
            </p:grpSpPr>
            <p:sp>
              <p:nvSpPr>
                <p:cNvPr id="8" name="Freeform 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rgbClr val="3333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9" name="Oval 8"/>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2" name="Rectangle 11"/>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38" name="Group 37"/>
                <p:cNvGrpSpPr/>
                <p:nvPr/>
              </p:nvGrpSpPr>
              <p:grpSpPr>
                <a:xfrm>
                  <a:off x="2873429" y="3327560"/>
                  <a:ext cx="1430100" cy="1430100"/>
                  <a:chOff x="2857281" y="3476040"/>
                  <a:chExt cx="1430100" cy="1430100"/>
                </a:xfrm>
              </p:grpSpPr>
              <p:sp>
                <p:nvSpPr>
                  <p:cNvPr id="13" name="Oval 12"/>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4" name="Oval 13"/>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6" name="Group 47"/>
                  <p:cNvGrpSpPr/>
                  <p:nvPr/>
                </p:nvGrpSpPr>
                <p:grpSpPr>
                  <a:xfrm rot="5400000" flipH="1">
                    <a:off x="3451291" y="4019158"/>
                    <a:ext cx="870227" cy="630634"/>
                    <a:chOff x="6588124" y="776289"/>
                    <a:chExt cx="1112837" cy="806448"/>
                  </a:xfrm>
                  <a:noFill/>
                </p:grpSpPr>
                <p:sp>
                  <p:nvSpPr>
                    <p:cNvPr id="21" name="Freeform 2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2" name="Freeform 2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3" name="Freeform 22"/>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 name="Group 48"/>
                  <p:cNvGrpSpPr/>
                  <p:nvPr/>
                </p:nvGrpSpPr>
                <p:grpSpPr>
                  <a:xfrm rot="16200000" flipH="1">
                    <a:off x="2825621" y="3728668"/>
                    <a:ext cx="870227" cy="630634"/>
                    <a:chOff x="6588124" y="776289"/>
                    <a:chExt cx="1112837" cy="806448"/>
                  </a:xfrm>
                  <a:noFill/>
                </p:grpSpPr>
                <p:sp>
                  <p:nvSpPr>
                    <p:cNvPr id="18" name="Freeform 1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9" name="Freeform 1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 name="Freeform 1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25" name="Freeform 24"/>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6" name="Freeform 25"/>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8" name="Freeform 27"/>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9" name="Freeform 28"/>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35" name="Freeform 34"/>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0" name="Straight Connector 9"/>
                <p:cNvCxnSpPr>
                  <a:cxnSpLocks/>
                  <a:stCxn id="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24" name="Group 23"/>
              <p:cNvGrpSpPr/>
              <p:nvPr/>
            </p:nvGrpSpPr>
            <p:grpSpPr>
              <a:xfrm>
                <a:off x="5944453" y="2674808"/>
                <a:ext cx="0" cy="571846"/>
                <a:chOff x="5944453" y="2674808"/>
                <a:chExt cx="0" cy="571846"/>
              </a:xfrm>
            </p:grpSpPr>
            <p:cxnSp>
              <p:nvCxnSpPr>
                <p:cNvPr id="160" name="Straight Connector 159"/>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944453" y="2698014"/>
                  <a:ext cx="0" cy="54864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grpSp>
        <p:cxnSp>
          <p:nvCxnSpPr>
            <p:cNvPr id="362" name="Straight Connector 361"/>
            <p:cNvCxnSpPr/>
            <p:nvPr/>
          </p:nvCxnSpPr>
          <p:spPr>
            <a:xfrm flipH="1">
              <a:off x="6303986" y="3677300"/>
              <a:ext cx="1105448"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1450863" y="6249823"/>
              <a:ext cx="2983861"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3164663" y="4513537"/>
              <a:ext cx="0" cy="1734863"/>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rot="5400000" flipH="1">
              <a:off x="2898209" y="4302919"/>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rot="5400000" flipH="1">
              <a:off x="2517209" y="4280615"/>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33" name="Rectangle 332"/>
            <p:cNvSpPr/>
            <p:nvPr/>
          </p:nvSpPr>
          <p:spPr>
            <a:xfrm>
              <a:off x="2597945" y="3284069"/>
              <a:ext cx="754855" cy="471075"/>
            </a:xfrm>
            <a:prstGeom prst="rect">
              <a:avLst/>
            </a:prstGeom>
            <a:gradFill>
              <a:gsLst>
                <a:gs pos="13000">
                  <a:schemeClr val="tx2">
                    <a:lumMod val="40000"/>
                    <a:lumOff val="60000"/>
                  </a:schemeClr>
                </a:gs>
                <a:gs pos="100000">
                  <a:schemeClr val="tx2">
                    <a:lumMod val="40000"/>
                    <a:lumOff val="60000"/>
                    <a:alpha val="25000"/>
                  </a:scheme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3" name="Straight Connector 322"/>
            <p:cNvCxnSpPr/>
            <p:nvPr/>
          </p:nvCxnSpPr>
          <p:spPr>
            <a:xfrm flipH="1">
              <a:off x="2364197" y="4547606"/>
              <a:ext cx="4137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rot="5400000" flipH="1">
              <a:off x="2097496"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7" name="Rectangle 316"/>
            <p:cNvSpPr/>
            <p:nvPr/>
          </p:nvSpPr>
          <p:spPr>
            <a:xfrm>
              <a:off x="1830796" y="3284072"/>
              <a:ext cx="754855" cy="258952"/>
            </a:xfrm>
            <a:prstGeom prst="rect">
              <a:avLst/>
            </a:prstGeom>
            <a:gradFill>
              <a:gsLst>
                <a:gs pos="13000">
                  <a:schemeClr val="tx2">
                    <a:lumMod val="40000"/>
                    <a:lumOff val="60000"/>
                  </a:schemeClr>
                </a:gs>
                <a:gs pos="100000">
                  <a:schemeClr val="tx2">
                    <a:lumMod val="40000"/>
                    <a:lumOff val="60000"/>
                    <a:alpha val="25000"/>
                  </a:scheme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 name="Straight Connector 306"/>
            <p:cNvCxnSpPr/>
            <p:nvPr/>
          </p:nvCxnSpPr>
          <p:spPr>
            <a:xfrm rot="5400000" flipH="1">
              <a:off x="1719284"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895600" y="381000"/>
              <a:ext cx="0" cy="73740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449796" y="2436154"/>
              <a:ext cx="0" cy="2626384"/>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86" name="Rectangle 285"/>
            <p:cNvSpPr/>
            <p:nvPr/>
          </p:nvSpPr>
          <p:spPr>
            <a:xfrm>
              <a:off x="1835945" y="3593355"/>
              <a:ext cx="754855" cy="406451"/>
            </a:xfrm>
            <a:prstGeom prst="rect">
              <a:avLst/>
            </a:prstGeom>
            <a:solidFill>
              <a:schemeClr val="tx2">
                <a:lumMod val="40000"/>
                <a:lumOff val="60000"/>
              </a:schemeClr>
            </a:solidFill>
            <a:ln w="63500">
              <a:solidFill>
                <a:schemeClr val="tx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0" name="Straight Connector 299"/>
            <p:cNvCxnSpPr/>
            <p:nvPr/>
          </p:nvCxnSpPr>
          <p:spPr>
            <a:xfrm flipH="1">
              <a:off x="1449796" y="45476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1985984" y="403860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H="1">
              <a:off x="1449796" y="4547606"/>
              <a:ext cx="533400"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2364197" y="4547606"/>
              <a:ext cx="413794"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2777991" y="404069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2" name="Rectangle 291"/>
            <p:cNvSpPr/>
            <p:nvPr/>
          </p:nvSpPr>
          <p:spPr>
            <a:xfrm>
              <a:off x="2597945" y="3755144"/>
              <a:ext cx="754855" cy="244661"/>
            </a:xfrm>
            <a:prstGeom prst="rect">
              <a:avLst/>
            </a:prstGeom>
            <a:solidFill>
              <a:schemeClr val="tx2">
                <a:lumMod val="40000"/>
                <a:lumOff val="60000"/>
              </a:schemeClr>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5" name="Straight Connector 334"/>
            <p:cNvCxnSpPr/>
            <p:nvPr/>
          </p:nvCxnSpPr>
          <p:spPr>
            <a:xfrm flipV="1">
              <a:off x="3158991" y="404069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3158745" y="4525325"/>
              <a:ext cx="0" cy="1723075"/>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1449711" y="6255717"/>
              <a:ext cx="2985015" cy="0"/>
            </a:xfrm>
            <a:prstGeom prst="line">
              <a:avLst/>
            </a:prstGeom>
            <a:ln w="171450"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434724" y="5705051"/>
              <a:ext cx="0" cy="550666"/>
            </a:xfrm>
            <a:prstGeom prst="line">
              <a:avLst/>
            </a:prstGeom>
            <a:ln w="1714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6303988" y="3676673"/>
              <a:ext cx="110607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6483367" y="2099303"/>
              <a:ext cx="145890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6483367" y="2099303"/>
              <a:ext cx="1416997" cy="0"/>
            </a:xfrm>
            <a:prstGeom prst="line">
              <a:avLst/>
            </a:prstGeom>
            <a:ln w="38100">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flipV="1">
              <a:off x="5181600" y="2096987"/>
              <a:ext cx="0" cy="551017"/>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H="1">
              <a:off x="2972608" y="2876718"/>
              <a:ext cx="2233652"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flipH="1">
              <a:off x="2974184" y="2876718"/>
              <a:ext cx="2232073" cy="0"/>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H="1">
              <a:off x="2208226" y="2667000"/>
              <a:ext cx="2973776"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H="1">
              <a:off x="2209802" y="2667000"/>
              <a:ext cx="2971798" cy="0"/>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flipV="1">
              <a:off x="5182002" y="2096987"/>
              <a:ext cx="0" cy="570013"/>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6483367" y="2876718"/>
              <a:ext cx="114912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a:cxnSpLocks/>
              <a:stCxn id="613" idx="0"/>
            </p:cNvCxnSpPr>
            <p:nvPr/>
          </p:nvCxnSpPr>
          <p:spPr>
            <a:xfrm flipH="1">
              <a:off x="6483367" y="2876458"/>
              <a:ext cx="1090164" cy="260"/>
            </a:xfrm>
            <a:prstGeom prst="line">
              <a:avLst/>
            </a:prstGeom>
            <a:ln w="38100">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a:cxnSpLocks/>
            </p:cNvCxnSpPr>
            <p:nvPr/>
          </p:nvCxnSpPr>
          <p:spPr>
            <a:xfrm flipH="1">
              <a:off x="5388769" y="2876743"/>
              <a:ext cx="717843"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a:cxnSpLocks/>
            </p:cNvCxnSpPr>
            <p:nvPr/>
          </p:nvCxnSpPr>
          <p:spPr>
            <a:xfrm>
              <a:off x="5388769" y="2876743"/>
              <a:ext cx="717838"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6303987" y="1848353"/>
              <a:ext cx="0" cy="2723647"/>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a:off x="1450863" y="5502213"/>
              <a:ext cx="0" cy="746187"/>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50" name="TextBox 549"/>
            <p:cNvSpPr txBox="1"/>
            <p:nvPr/>
          </p:nvSpPr>
          <p:spPr>
            <a:xfrm>
              <a:off x="807518" y="618979"/>
              <a:ext cx="1556679" cy="369332"/>
            </a:xfrm>
            <a:prstGeom prst="rect">
              <a:avLst/>
            </a:prstGeom>
            <a:noFill/>
          </p:spPr>
          <p:txBody>
            <a:bodyPr wrap="square" rtlCol="0">
              <a:spAutoFit/>
            </a:bodyPr>
            <a:lstStyle/>
            <a:p>
              <a:pPr algn="ctr"/>
              <a:r>
                <a:rPr lang="en-US" dirty="0">
                  <a:solidFill>
                    <a:schemeClr val="bg1"/>
                  </a:solidFill>
                </a:rPr>
                <a:t>Condenser</a:t>
              </a:r>
            </a:p>
          </p:txBody>
        </p:sp>
        <p:sp>
          <p:nvSpPr>
            <p:cNvPr id="551" name="TextBox 550"/>
            <p:cNvSpPr txBox="1"/>
            <p:nvPr/>
          </p:nvSpPr>
          <p:spPr>
            <a:xfrm>
              <a:off x="3929721" y="1415901"/>
              <a:ext cx="1556679" cy="646331"/>
            </a:xfrm>
            <a:prstGeom prst="rect">
              <a:avLst/>
            </a:prstGeom>
            <a:noFill/>
          </p:spPr>
          <p:txBody>
            <a:bodyPr wrap="square" rtlCol="0">
              <a:spAutoFit/>
            </a:bodyPr>
            <a:lstStyle/>
            <a:p>
              <a:pPr algn="ctr"/>
              <a:r>
                <a:rPr lang="en-US" dirty="0">
                  <a:solidFill>
                    <a:schemeClr val="bg1"/>
                  </a:solidFill>
                </a:rPr>
                <a:t>CW Supply and Return</a:t>
              </a:r>
            </a:p>
          </p:txBody>
        </p:sp>
        <p:sp>
          <p:nvSpPr>
            <p:cNvPr id="554" name="TextBox 553"/>
            <p:cNvSpPr txBox="1"/>
            <p:nvPr/>
          </p:nvSpPr>
          <p:spPr>
            <a:xfrm>
              <a:off x="7408805" y="4862768"/>
              <a:ext cx="1556679" cy="646331"/>
            </a:xfrm>
            <a:prstGeom prst="rect">
              <a:avLst/>
            </a:prstGeom>
            <a:noFill/>
          </p:spPr>
          <p:txBody>
            <a:bodyPr wrap="square" rtlCol="0">
              <a:spAutoFit/>
            </a:bodyPr>
            <a:lstStyle/>
            <a:p>
              <a:pPr algn="ctr"/>
              <a:r>
                <a:rPr lang="en-US" dirty="0">
                  <a:solidFill>
                    <a:schemeClr val="bg1"/>
                  </a:solidFill>
                </a:rPr>
                <a:t>CHW Supply and Return</a:t>
              </a:r>
            </a:p>
          </p:txBody>
        </p:sp>
        <p:sp>
          <p:nvSpPr>
            <p:cNvPr id="555" name="TextBox 554"/>
            <p:cNvSpPr txBox="1"/>
            <p:nvPr/>
          </p:nvSpPr>
          <p:spPr>
            <a:xfrm>
              <a:off x="4216231" y="4046524"/>
              <a:ext cx="1556679" cy="369332"/>
            </a:xfrm>
            <a:prstGeom prst="rect">
              <a:avLst/>
            </a:prstGeom>
            <a:noFill/>
          </p:spPr>
          <p:txBody>
            <a:bodyPr wrap="square" rtlCol="0">
              <a:spAutoFit/>
            </a:bodyPr>
            <a:lstStyle/>
            <a:p>
              <a:pPr algn="ctr"/>
              <a:r>
                <a:rPr lang="en-US" dirty="0">
                  <a:solidFill>
                    <a:schemeClr val="bg1"/>
                  </a:solidFill>
                </a:rPr>
                <a:t>Evaporator</a:t>
              </a:r>
            </a:p>
          </p:txBody>
        </p:sp>
        <p:sp>
          <p:nvSpPr>
            <p:cNvPr id="556" name="TextBox 555"/>
            <p:cNvSpPr txBox="1"/>
            <p:nvPr/>
          </p:nvSpPr>
          <p:spPr>
            <a:xfrm>
              <a:off x="1597657" y="4754903"/>
              <a:ext cx="1396377" cy="369332"/>
            </a:xfrm>
            <a:prstGeom prst="rect">
              <a:avLst/>
            </a:prstGeom>
            <a:noFill/>
          </p:spPr>
          <p:txBody>
            <a:bodyPr wrap="square" rtlCol="0">
              <a:spAutoFit/>
            </a:bodyPr>
            <a:lstStyle/>
            <a:p>
              <a:pPr algn="ctr"/>
              <a:r>
                <a:rPr lang="en-US" dirty="0">
                  <a:solidFill>
                    <a:schemeClr val="bg1"/>
                  </a:solidFill>
                </a:rPr>
                <a:t>Economizer</a:t>
              </a:r>
            </a:p>
          </p:txBody>
        </p:sp>
        <p:sp>
          <p:nvSpPr>
            <p:cNvPr id="559" name="TextBox 558"/>
            <p:cNvSpPr txBox="1"/>
            <p:nvPr/>
          </p:nvSpPr>
          <p:spPr>
            <a:xfrm>
              <a:off x="24996" y="3998636"/>
              <a:ext cx="1318015" cy="923330"/>
            </a:xfrm>
            <a:prstGeom prst="rect">
              <a:avLst/>
            </a:prstGeom>
            <a:noFill/>
          </p:spPr>
          <p:txBody>
            <a:bodyPr wrap="square" rtlCol="0">
              <a:spAutoFit/>
            </a:bodyPr>
            <a:lstStyle/>
            <a:p>
              <a:r>
                <a:rPr lang="en-US" dirty="0">
                  <a:solidFill>
                    <a:schemeClr val="bg1"/>
                  </a:solidFill>
                </a:rPr>
                <a:t>2 Position Valve  Opens</a:t>
              </a:r>
            </a:p>
          </p:txBody>
        </p:sp>
        <p:sp>
          <p:nvSpPr>
            <p:cNvPr id="613" name="Freeform 612"/>
            <p:cNvSpPr/>
            <p:nvPr/>
          </p:nvSpPr>
          <p:spPr>
            <a:xfrm>
              <a:off x="7573531" y="2660861"/>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chemeClr val="tx2">
                      <a:lumMod val="40000"/>
                      <a:lumOff val="60000"/>
                      <a:alpha val="35000"/>
                    </a:schemeClr>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Freeform 614"/>
            <p:cNvSpPr/>
            <p:nvPr/>
          </p:nvSpPr>
          <p:spPr>
            <a:xfrm>
              <a:off x="7902490" y="1883706"/>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chemeClr val="tx2">
                      <a:lumMod val="40000"/>
                      <a:lumOff val="60000"/>
                      <a:alpha val="35000"/>
                    </a:schemeClr>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4" name="Straight Connector 633"/>
            <p:cNvCxnSpPr/>
            <p:nvPr/>
          </p:nvCxnSpPr>
          <p:spPr>
            <a:xfrm flipH="1">
              <a:off x="5181600" y="2876743"/>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p:cNvCxnSpPr/>
            <p:nvPr/>
          </p:nvCxnSpPr>
          <p:spPr>
            <a:xfrm>
              <a:off x="5181600" y="2876743"/>
              <a:ext cx="207169"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p:cNvCxnSpPr>
              <a:cxnSpLocks/>
            </p:cNvCxnSpPr>
            <p:nvPr/>
          </p:nvCxnSpPr>
          <p:spPr>
            <a:xfrm flipH="1">
              <a:off x="5388769" y="2097745"/>
              <a:ext cx="722468"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p:cNvCxnSpPr>
              <a:cxnSpLocks/>
            </p:cNvCxnSpPr>
            <p:nvPr/>
          </p:nvCxnSpPr>
          <p:spPr>
            <a:xfrm>
              <a:off x="5393394" y="2097745"/>
              <a:ext cx="717838"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p:cNvCxnSpPr/>
            <p:nvPr/>
          </p:nvCxnSpPr>
          <p:spPr>
            <a:xfrm flipH="1">
              <a:off x="5186225" y="2097745"/>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p:cNvCxnSpPr/>
            <p:nvPr/>
          </p:nvCxnSpPr>
          <p:spPr>
            <a:xfrm>
              <a:off x="5186225" y="2097745"/>
              <a:ext cx="207169"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p:cNvCxnSpPr/>
            <p:nvPr/>
          </p:nvCxnSpPr>
          <p:spPr>
            <a:xfrm flipH="1">
              <a:off x="5248485" y="372887"/>
              <a:ext cx="30922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p:cNvCxnSpPr/>
            <p:nvPr/>
          </p:nvCxnSpPr>
          <p:spPr>
            <a:xfrm flipV="1">
              <a:off x="8340779" y="372887"/>
              <a:ext cx="0" cy="84059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p:cNvCxnSpPr/>
            <p:nvPr/>
          </p:nvCxnSpPr>
          <p:spPr>
            <a:xfrm flipV="1">
              <a:off x="8340779" y="381000"/>
              <a:ext cx="0" cy="901408"/>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p:cNvCxnSpPr/>
            <p:nvPr/>
          </p:nvCxnSpPr>
          <p:spPr>
            <a:xfrm flipH="1">
              <a:off x="5248485" y="372887"/>
              <a:ext cx="309229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p:cNvCxnSpPr/>
            <p:nvPr/>
          </p:nvCxnSpPr>
          <p:spPr>
            <a:xfrm flipH="1">
              <a:off x="2920385" y="372887"/>
              <a:ext cx="2485360"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sp>
          <p:nvSpPr>
            <p:cNvPr id="683" name="TextBox 682"/>
            <p:cNvSpPr txBox="1"/>
            <p:nvPr/>
          </p:nvSpPr>
          <p:spPr>
            <a:xfrm>
              <a:off x="6470024" y="490437"/>
              <a:ext cx="1556679" cy="646331"/>
            </a:xfrm>
            <a:prstGeom prst="rect">
              <a:avLst/>
            </a:prstGeom>
            <a:noFill/>
          </p:spPr>
          <p:txBody>
            <a:bodyPr wrap="square" rtlCol="0">
              <a:spAutoFit/>
            </a:bodyPr>
            <a:lstStyle/>
            <a:p>
              <a:r>
                <a:rPr lang="en-US" dirty="0">
                  <a:solidFill>
                    <a:schemeClr val="bg1"/>
                  </a:solidFill>
                </a:rPr>
                <a:t>Compressor locked out</a:t>
              </a:r>
            </a:p>
          </p:txBody>
        </p:sp>
        <p:cxnSp>
          <p:nvCxnSpPr>
            <p:cNvPr id="444" name="Straight Connector 443"/>
            <p:cNvCxnSpPr/>
            <p:nvPr/>
          </p:nvCxnSpPr>
          <p:spPr>
            <a:xfrm flipV="1">
              <a:off x="6300588" y="452390"/>
              <a:ext cx="0" cy="877631"/>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rot="16200000">
              <a:off x="5779396" y="1306821"/>
              <a:ext cx="714378" cy="577152"/>
              <a:chOff x="4579144" y="3441034"/>
              <a:chExt cx="714378" cy="577152"/>
            </a:xfrm>
          </p:grpSpPr>
          <p:cxnSp>
            <p:nvCxnSpPr>
              <p:cNvPr id="251" name="Straight Connector 250"/>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2" name="Group 251"/>
              <p:cNvGrpSpPr/>
              <p:nvPr/>
            </p:nvGrpSpPr>
            <p:grpSpPr>
              <a:xfrm>
                <a:off x="4579144" y="3541702"/>
                <a:ext cx="714378" cy="100670"/>
                <a:chOff x="4267200" y="4343399"/>
                <a:chExt cx="457200" cy="64428"/>
              </a:xfrm>
            </p:grpSpPr>
            <p:sp>
              <p:nvSpPr>
                <p:cNvPr id="266" name="Rectangle 265"/>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7" name="Group 266"/>
                <p:cNvGrpSpPr/>
                <p:nvPr/>
              </p:nvGrpSpPr>
              <p:grpSpPr>
                <a:xfrm>
                  <a:off x="4267200" y="4343399"/>
                  <a:ext cx="457200" cy="64428"/>
                  <a:chOff x="4267200" y="4343399"/>
                  <a:chExt cx="457200" cy="64428"/>
                </a:xfrm>
              </p:grpSpPr>
              <p:cxnSp>
                <p:nvCxnSpPr>
                  <p:cNvPr id="269" name="Straight Connector 268"/>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53" name="Group 252"/>
              <p:cNvGrpSpPr/>
              <p:nvPr/>
            </p:nvGrpSpPr>
            <p:grpSpPr>
              <a:xfrm flipV="1">
                <a:off x="4579144" y="3441034"/>
                <a:ext cx="714378" cy="100670"/>
                <a:chOff x="4267200" y="4343399"/>
                <a:chExt cx="457200" cy="64428"/>
              </a:xfrm>
            </p:grpSpPr>
            <p:sp>
              <p:nvSpPr>
                <p:cNvPr id="255" name="Rectangle 254"/>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 name="Group 255"/>
                <p:cNvGrpSpPr/>
                <p:nvPr/>
              </p:nvGrpSpPr>
              <p:grpSpPr>
                <a:xfrm>
                  <a:off x="4267200" y="4343399"/>
                  <a:ext cx="457200" cy="64428"/>
                  <a:chOff x="4267200" y="4343399"/>
                  <a:chExt cx="457200" cy="64428"/>
                </a:xfrm>
              </p:grpSpPr>
              <p:cxnSp>
                <p:nvCxnSpPr>
                  <p:cNvPr id="257" name="Straight Connector 256"/>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54" name="Straight Connector 253"/>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5" name="Group 244"/>
              <p:cNvGrpSpPr/>
              <p:nvPr/>
            </p:nvGrpSpPr>
            <p:grpSpPr>
              <a:xfrm>
                <a:off x="4701990" y="3777130"/>
                <a:ext cx="468686" cy="241056"/>
                <a:chOff x="4009046" y="4527096"/>
                <a:chExt cx="468686" cy="241056"/>
              </a:xfrm>
            </p:grpSpPr>
            <p:grpSp>
              <p:nvGrpSpPr>
                <p:cNvPr id="246" name="Group 245"/>
                <p:cNvGrpSpPr/>
                <p:nvPr/>
              </p:nvGrpSpPr>
              <p:grpSpPr>
                <a:xfrm>
                  <a:off x="4009046" y="4527096"/>
                  <a:ext cx="468686" cy="241056"/>
                  <a:chOff x="4267200" y="4527096"/>
                  <a:chExt cx="468686" cy="241056"/>
                </a:xfrm>
              </p:grpSpPr>
              <p:sp>
                <p:nvSpPr>
                  <p:cNvPr id="248" name="Isosceles Triangle 247"/>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Isosceles Triangle 248"/>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Oval 246"/>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4" name="Straight Connector 273"/>
              <p:cNvCxnSpPr>
                <a:cxnSpLocks/>
                <a:stCxn id="247" idx="1"/>
                <a:endCxn id="247"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a:cxnSpLocks/>
                <a:stCxn id="247" idx="7"/>
                <a:endCxn id="247"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1" name="Group 380"/>
            <p:cNvGrpSpPr/>
            <p:nvPr/>
          </p:nvGrpSpPr>
          <p:grpSpPr>
            <a:xfrm>
              <a:off x="159036" y="1115203"/>
              <a:ext cx="4125187" cy="1280160"/>
              <a:chOff x="3582444" y="4542565"/>
              <a:chExt cx="4125187" cy="1280160"/>
            </a:xfrm>
          </p:grpSpPr>
          <p:grpSp>
            <p:nvGrpSpPr>
              <p:cNvPr id="382" name="Group 381"/>
              <p:cNvGrpSpPr/>
              <p:nvPr/>
            </p:nvGrpSpPr>
            <p:grpSpPr>
              <a:xfrm>
                <a:off x="3582444" y="4542565"/>
                <a:ext cx="3808956" cy="1280160"/>
                <a:chOff x="3582444" y="4542565"/>
                <a:chExt cx="3808956" cy="1280160"/>
              </a:xfrm>
            </p:grpSpPr>
            <p:grpSp>
              <p:nvGrpSpPr>
                <p:cNvPr id="386" name="Group 385"/>
                <p:cNvGrpSpPr/>
                <p:nvPr/>
              </p:nvGrpSpPr>
              <p:grpSpPr>
                <a:xfrm>
                  <a:off x="3686743" y="4542565"/>
                  <a:ext cx="2918509" cy="1280160"/>
                  <a:chOff x="4307423" y="1202014"/>
                  <a:chExt cx="2918509" cy="1280160"/>
                </a:xfrm>
              </p:grpSpPr>
              <p:sp>
                <p:nvSpPr>
                  <p:cNvPr id="427" name="Oval 426"/>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Rectangle 427"/>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Arc 428"/>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87" name="Arc 386"/>
                <p:cNvSpPr>
                  <a:spLocks noChangeAspect="1"/>
                </p:cNvSpPr>
                <p:nvPr/>
              </p:nvSpPr>
              <p:spPr>
                <a:xfrm rot="10800000">
                  <a:off x="4165285" y="5034862"/>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8" name="Arc 387"/>
                <p:cNvSpPr>
                  <a:spLocks noChangeAspect="1"/>
                </p:cNvSpPr>
                <p:nvPr/>
              </p:nvSpPr>
              <p:spPr>
                <a:xfrm rot="10800000">
                  <a:off x="4165285" y="5034862"/>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9" name="Arc 388"/>
                <p:cNvSpPr>
                  <a:spLocks noChangeAspect="1"/>
                </p:cNvSpPr>
                <p:nvPr/>
              </p:nvSpPr>
              <p:spPr>
                <a:xfrm rot="16200000">
                  <a:off x="3913596" y="4742973"/>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0" name="Rectangle 389"/>
                <p:cNvSpPr/>
                <p:nvPr/>
              </p:nvSpPr>
              <p:spPr>
                <a:xfrm>
                  <a:off x="6612236" y="4542565"/>
                  <a:ext cx="444928" cy="637051"/>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p:cNvSpPr/>
                <p:nvPr/>
              </p:nvSpPr>
              <p:spPr>
                <a:xfrm>
                  <a:off x="6612236" y="5183688"/>
                  <a:ext cx="444928" cy="63705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4" name="Straight Connector 393"/>
                <p:cNvCxnSpPr/>
                <p:nvPr/>
              </p:nvCxnSpPr>
              <p:spPr>
                <a:xfrm>
                  <a:off x="4297911" y="4542565"/>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flipV="1">
                  <a:off x="4288508" y="58227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H="1" flipV="1">
                  <a:off x="6628723" y="5663776"/>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flipV="1">
                  <a:off x="6628723" y="5417052"/>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flipV="1">
                  <a:off x="6621639" y="4545175"/>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flipV="1">
                  <a:off x="6628723" y="5083690"/>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flipV="1">
                  <a:off x="6628723" y="4848129"/>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a:off x="6629901" y="5180658"/>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02" name="Arc 401"/>
                <p:cNvSpPr>
                  <a:spLocks noChangeAspect="1"/>
                </p:cNvSpPr>
                <p:nvPr/>
              </p:nvSpPr>
              <p:spPr>
                <a:xfrm rot="16200000">
                  <a:off x="3648428" y="4476581"/>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3" name="Straight Connector 402"/>
                <p:cNvCxnSpPr/>
                <p:nvPr/>
              </p:nvCxnSpPr>
              <p:spPr>
                <a:xfrm>
                  <a:off x="7058270" y="4542769"/>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flipH="1">
                  <a:off x="4397014" y="5586718"/>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a:cxnSpLocks/>
                  <a:endCxn id="413" idx="0"/>
                </p:cNvCxnSpPr>
                <p:nvPr/>
              </p:nvCxnSpPr>
              <p:spPr>
                <a:xfrm flipH="1">
                  <a:off x="4320699" y="5586718"/>
                  <a:ext cx="236316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a:xfrm flipH="1">
                  <a:off x="4397014" y="4772513"/>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p:nvCxnSpPr>
              <p:spPr>
                <a:xfrm flipH="1">
                  <a:off x="4350141" y="4772513"/>
                  <a:ext cx="2350113"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13" name="Arc 412"/>
                <p:cNvSpPr>
                  <a:spLocks noChangeAspect="1"/>
                </p:cNvSpPr>
                <p:nvPr/>
              </p:nvSpPr>
              <p:spPr>
                <a:xfrm rot="16200000">
                  <a:off x="3913596" y="4742973"/>
                  <a:ext cx="814204" cy="873285"/>
                </a:xfrm>
                <a:prstGeom prst="arc">
                  <a:avLst>
                    <a:gd name="adj1" fmla="val 10800000"/>
                    <a:gd name="adj2" fmla="val 0"/>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4" name="Straight Connector 413"/>
                <p:cNvCxnSpPr/>
                <p:nvPr/>
              </p:nvCxnSpPr>
              <p:spPr>
                <a:xfrm flipH="1">
                  <a:off x="4405096" y="503476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flipH="1">
                  <a:off x="4310995" y="5034766"/>
                  <a:ext cx="2331720"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a:xfrm flipH="1">
                  <a:off x="4405096" y="533690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flipH="1">
                  <a:off x="4310995" y="5336908"/>
                  <a:ext cx="233172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420" name="Arc 419"/>
                <p:cNvSpPr>
                  <a:spLocks noChangeAspect="1"/>
                </p:cNvSpPr>
                <p:nvPr/>
              </p:nvSpPr>
              <p:spPr>
                <a:xfrm rot="10800000">
                  <a:off x="4169901" y="5034862"/>
                  <a:ext cx="282188" cy="302143"/>
                </a:xfrm>
                <a:prstGeom prst="arc">
                  <a:avLst>
                    <a:gd name="adj1" fmla="val 16200000"/>
                    <a:gd name="adj2" fmla="val 5442982"/>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1" name="Group 420"/>
                <p:cNvGrpSpPr/>
                <p:nvPr/>
              </p:nvGrpSpPr>
              <p:grpSpPr>
                <a:xfrm rot="5400000">
                  <a:off x="7162799" y="5356028"/>
                  <a:ext cx="2" cy="457200"/>
                  <a:chOff x="1031439" y="3825049"/>
                  <a:chExt cx="2" cy="457200"/>
                </a:xfrm>
              </p:grpSpPr>
              <p:cxnSp>
                <p:nvCxnSpPr>
                  <p:cNvPr id="425" name="Straight Connector 424"/>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a:off x="1031441" y="3825049"/>
                    <a:ext cx="0" cy="45720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22" name="Group 421"/>
                <p:cNvGrpSpPr/>
                <p:nvPr/>
              </p:nvGrpSpPr>
              <p:grpSpPr>
                <a:xfrm rot="5400000">
                  <a:off x="7162608" y="4543912"/>
                  <a:ext cx="2" cy="457200"/>
                  <a:chOff x="1031439" y="3825049"/>
                  <a:chExt cx="2" cy="457200"/>
                </a:xfrm>
              </p:grpSpPr>
              <p:cxnSp>
                <p:nvCxnSpPr>
                  <p:cNvPr id="423" name="Straight Connector 422"/>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a:off x="1031441" y="3825049"/>
                    <a:ext cx="0" cy="457200"/>
                  </a:xfrm>
                  <a:prstGeom prst="line">
                    <a:avLst/>
                  </a:prstGeom>
                  <a:ln w="2540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sp>
            <p:nvSpPr>
              <p:cNvPr id="383" name="Right Arrow 382"/>
              <p:cNvSpPr>
                <a:spLocks noChangeAspect="1"/>
              </p:cNvSpPr>
              <p:nvPr/>
            </p:nvSpPr>
            <p:spPr>
              <a:xfrm>
                <a:off x="7465315" y="4660337"/>
                <a:ext cx="242316" cy="242316"/>
              </a:xfrm>
              <a:prstGeom prst="rightArrow">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ight Arrow 384"/>
              <p:cNvSpPr>
                <a:spLocks noChangeAspect="1"/>
              </p:cNvSpPr>
              <p:nvPr/>
            </p:nvSpPr>
            <p:spPr>
              <a:xfrm flipH="1">
                <a:off x="7465315" y="5480639"/>
                <a:ext cx="242316" cy="242316"/>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0" name="Straight Connector 69"/>
            <p:cNvCxnSpPr/>
            <p:nvPr/>
          </p:nvCxnSpPr>
          <p:spPr>
            <a:xfrm>
              <a:off x="1449796" y="2339225"/>
              <a:ext cx="0" cy="2723313"/>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79" name="Group 278"/>
            <p:cNvGrpSpPr/>
            <p:nvPr/>
          </p:nvGrpSpPr>
          <p:grpSpPr>
            <a:xfrm rot="16200000">
              <a:off x="925050" y="5021826"/>
              <a:ext cx="714378" cy="577152"/>
              <a:chOff x="4579144" y="3441034"/>
              <a:chExt cx="714378" cy="577152"/>
            </a:xfrm>
          </p:grpSpPr>
          <p:cxnSp>
            <p:nvCxnSpPr>
              <p:cNvPr id="280" name="Straight Connector 279"/>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2" name="Group 281"/>
              <p:cNvGrpSpPr/>
              <p:nvPr/>
            </p:nvGrpSpPr>
            <p:grpSpPr>
              <a:xfrm>
                <a:off x="4579144" y="3541702"/>
                <a:ext cx="714378" cy="100670"/>
                <a:chOff x="4267200" y="4343399"/>
                <a:chExt cx="457200" cy="64428"/>
              </a:xfrm>
            </p:grpSpPr>
            <p:sp>
              <p:nvSpPr>
                <p:cNvPr id="309" name="Rectangle 308"/>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 name="Group 309"/>
                <p:cNvGrpSpPr/>
                <p:nvPr/>
              </p:nvGrpSpPr>
              <p:grpSpPr>
                <a:xfrm>
                  <a:off x="4267200" y="4343399"/>
                  <a:ext cx="457200" cy="64428"/>
                  <a:chOff x="4267200" y="4343399"/>
                  <a:chExt cx="457200" cy="64428"/>
                </a:xfrm>
              </p:grpSpPr>
              <p:cxnSp>
                <p:nvCxnSpPr>
                  <p:cNvPr id="311" name="Straight Connector 310"/>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83" name="Group 282"/>
              <p:cNvGrpSpPr/>
              <p:nvPr/>
            </p:nvGrpSpPr>
            <p:grpSpPr>
              <a:xfrm flipV="1">
                <a:off x="4579144" y="3441034"/>
                <a:ext cx="714378" cy="100670"/>
                <a:chOff x="4267200" y="4343399"/>
                <a:chExt cx="457200" cy="64428"/>
              </a:xfrm>
            </p:grpSpPr>
            <p:sp>
              <p:nvSpPr>
                <p:cNvPr id="298" name="Rectangle 297"/>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9" name="Group 298"/>
                <p:cNvGrpSpPr/>
                <p:nvPr/>
              </p:nvGrpSpPr>
              <p:grpSpPr>
                <a:xfrm>
                  <a:off x="4267200" y="4343399"/>
                  <a:ext cx="457200" cy="64428"/>
                  <a:chOff x="4267200" y="4343399"/>
                  <a:chExt cx="457200" cy="64428"/>
                </a:xfrm>
              </p:grpSpPr>
              <p:cxnSp>
                <p:nvCxnSpPr>
                  <p:cNvPr id="302" name="Straight Connector 301"/>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5" name="Straight Connector 284"/>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8" name="Group 287"/>
              <p:cNvGrpSpPr/>
              <p:nvPr/>
            </p:nvGrpSpPr>
            <p:grpSpPr>
              <a:xfrm>
                <a:off x="4701990" y="3777130"/>
                <a:ext cx="468686" cy="241056"/>
                <a:chOff x="4009046" y="4527096"/>
                <a:chExt cx="468686" cy="241056"/>
              </a:xfrm>
            </p:grpSpPr>
            <p:grpSp>
              <p:nvGrpSpPr>
                <p:cNvPr id="294" name="Group 293"/>
                <p:cNvGrpSpPr/>
                <p:nvPr/>
              </p:nvGrpSpPr>
              <p:grpSpPr>
                <a:xfrm>
                  <a:off x="4009046" y="4527096"/>
                  <a:ext cx="468686" cy="241056"/>
                  <a:chOff x="4267200" y="4527096"/>
                  <a:chExt cx="468686" cy="241056"/>
                </a:xfrm>
              </p:grpSpPr>
              <p:sp>
                <p:nvSpPr>
                  <p:cNvPr id="296" name="Isosceles Triangle 295"/>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Isosceles Triangle 296"/>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5" name="Oval 2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9" name="Straight Connector 288"/>
              <p:cNvCxnSpPr>
                <a:cxnSpLocks/>
                <a:stCxn id="295" idx="1"/>
                <a:endCxn id="295"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a:cxnSpLocks/>
                <a:stCxn id="295" idx="7"/>
                <a:endCxn id="295"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4" name="Rectangle 283"/>
            <p:cNvSpPr/>
            <p:nvPr/>
          </p:nvSpPr>
          <p:spPr>
            <a:xfrm>
              <a:off x="1830796" y="3284071"/>
              <a:ext cx="754855"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2" name="Straight Connector 311"/>
            <p:cNvCxnSpPr/>
            <p:nvPr/>
          </p:nvCxnSpPr>
          <p:spPr>
            <a:xfrm flipH="1">
              <a:off x="1937949" y="400218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2364196" y="3914775"/>
              <a:ext cx="0" cy="632831"/>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2592796" y="3284070"/>
              <a:ext cx="754855"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0" name="Straight Connector 329"/>
            <p:cNvCxnSpPr/>
            <p:nvPr/>
          </p:nvCxnSpPr>
          <p:spPr>
            <a:xfrm flipH="1">
              <a:off x="2729956" y="400427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3110956" y="400427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2895600" y="381000"/>
              <a:ext cx="0" cy="737405"/>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V="1">
              <a:off x="2208224" y="2674808"/>
              <a:ext cx="0" cy="647361"/>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V="1">
              <a:off x="2971800" y="2876718"/>
              <a:ext cx="0" cy="44513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sp>
          <p:nvSpPr>
            <p:cNvPr id="430" name="TextBox 429"/>
            <p:cNvSpPr txBox="1"/>
            <p:nvPr/>
          </p:nvSpPr>
          <p:spPr>
            <a:xfrm>
              <a:off x="6471709" y="1118611"/>
              <a:ext cx="1318015" cy="923330"/>
            </a:xfrm>
            <a:prstGeom prst="rect">
              <a:avLst/>
            </a:prstGeom>
            <a:noFill/>
          </p:spPr>
          <p:txBody>
            <a:bodyPr wrap="square" rtlCol="0">
              <a:spAutoFit/>
            </a:bodyPr>
            <a:lstStyle/>
            <a:p>
              <a:r>
                <a:rPr lang="en-US" dirty="0">
                  <a:solidFill>
                    <a:schemeClr val="bg1"/>
                  </a:solidFill>
                </a:rPr>
                <a:t>2 Position Valve  Opens</a:t>
              </a:r>
            </a:p>
          </p:txBody>
        </p:sp>
      </p:grpSp>
      <p:pic>
        <p:nvPicPr>
          <p:cNvPr id="433" name="Picture 432">
            <a:extLst>
              <a:ext uri="{FF2B5EF4-FFF2-40B4-BE49-F238E27FC236}">
                <a16:creationId xmlns:a16="http://schemas.microsoft.com/office/drawing/2014/main" id="{E73890DE-1C5E-4579-8931-4B20B810D9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2" name="Picture 31">
            <a:extLst>
              <a:ext uri="{FF2B5EF4-FFF2-40B4-BE49-F238E27FC236}">
                <a16:creationId xmlns:a16="http://schemas.microsoft.com/office/drawing/2014/main" id="{FCCEF94D-3E15-4B81-98E6-B3F4229E897C}"/>
              </a:ext>
            </a:extLst>
          </p:cNvPr>
          <p:cNvPicPr>
            <a:picLocks noChangeAspect="1"/>
          </p:cNvPicPr>
          <p:nvPr/>
        </p:nvPicPr>
        <p:blipFill>
          <a:blip r:embed="rId3"/>
          <a:stretch>
            <a:fillRect/>
          </a:stretch>
        </p:blipFill>
        <p:spPr>
          <a:xfrm>
            <a:off x="92085" y="152401"/>
            <a:ext cx="2449719" cy="1837289"/>
          </a:xfrm>
          <a:prstGeom prst="rect">
            <a:avLst/>
          </a:prstGeom>
        </p:spPr>
      </p:pic>
    </p:spTree>
    <p:extLst>
      <p:ext uri="{BB962C8B-B14F-4D97-AF65-F5344CB8AC3E}">
        <p14:creationId xmlns:p14="http://schemas.microsoft.com/office/powerpoint/2010/main" val="1156737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Title 556"/>
          <p:cNvSpPr>
            <a:spLocks noGrp="1"/>
          </p:cNvSpPr>
          <p:nvPr>
            <p:ph type="title"/>
          </p:nvPr>
        </p:nvSpPr>
        <p:spPr>
          <a:xfrm>
            <a:off x="-5883475" y="5833872"/>
            <a:ext cx="4416552" cy="941832"/>
          </a:xfrm>
        </p:spPr>
        <p:txBody>
          <a:bodyPr>
            <a:normAutofit/>
          </a:bodyPr>
          <a:lstStyle/>
          <a:p>
            <a:pPr algn="r"/>
            <a:r>
              <a:rPr lang="en-US" sz="2400" dirty="0"/>
              <a:t>“Free Cooling” Operation</a:t>
            </a:r>
          </a:p>
        </p:txBody>
      </p:sp>
      <p:grpSp>
        <p:nvGrpSpPr>
          <p:cNvPr id="15" name="Group 14">
            <a:extLst>
              <a:ext uri="{FF2B5EF4-FFF2-40B4-BE49-F238E27FC236}">
                <a16:creationId xmlns:a16="http://schemas.microsoft.com/office/drawing/2014/main" id="{B4CFE15E-C3E9-4374-9802-C2C50664EE32}"/>
              </a:ext>
            </a:extLst>
          </p:cNvPr>
          <p:cNvGrpSpPr/>
          <p:nvPr/>
        </p:nvGrpSpPr>
        <p:grpSpPr>
          <a:xfrm>
            <a:off x="-10430479" y="76200"/>
            <a:ext cx="8966605" cy="6179517"/>
            <a:chOff x="24996" y="76200"/>
            <a:chExt cx="8966605" cy="6179517"/>
          </a:xfrm>
        </p:grpSpPr>
        <p:cxnSp>
          <p:nvCxnSpPr>
            <p:cNvPr id="105" name="Straight Connector 104"/>
            <p:cNvCxnSpPr/>
            <p:nvPr/>
          </p:nvCxnSpPr>
          <p:spPr>
            <a:xfrm flipV="1">
              <a:off x="6303987" y="1851861"/>
              <a:ext cx="0" cy="2693906"/>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434724" y="5791836"/>
              <a:ext cx="0" cy="46048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21" name="Group 320"/>
            <p:cNvGrpSpPr/>
            <p:nvPr/>
          </p:nvGrpSpPr>
          <p:grpSpPr>
            <a:xfrm>
              <a:off x="3582444" y="4542565"/>
              <a:ext cx="4131823" cy="1280160"/>
              <a:chOff x="152400" y="1115203"/>
              <a:chExt cx="4131823" cy="1280160"/>
            </a:xfrm>
          </p:grpSpPr>
          <p:grpSp>
            <p:nvGrpSpPr>
              <p:cNvPr id="322" name="Group 321"/>
              <p:cNvGrpSpPr/>
              <p:nvPr/>
            </p:nvGrpSpPr>
            <p:grpSpPr>
              <a:xfrm>
                <a:off x="152400" y="1115203"/>
                <a:ext cx="3808956" cy="1280160"/>
                <a:chOff x="762000" y="1115203"/>
                <a:chExt cx="3808956" cy="1280160"/>
              </a:xfrm>
            </p:grpSpPr>
            <p:grpSp>
              <p:nvGrpSpPr>
                <p:cNvPr id="327" name="Group 326"/>
                <p:cNvGrpSpPr/>
                <p:nvPr/>
              </p:nvGrpSpPr>
              <p:grpSpPr>
                <a:xfrm>
                  <a:off x="866299" y="1115203"/>
                  <a:ext cx="2918509" cy="1280160"/>
                  <a:chOff x="4307423" y="1202014"/>
                  <a:chExt cx="2918509" cy="1280160"/>
                </a:xfrm>
              </p:grpSpPr>
              <p:sp>
                <p:nvSpPr>
                  <p:cNvPr id="378" name="Oval 377"/>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Arc 379"/>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1" name="Arc 330"/>
                <p:cNvSpPr>
                  <a:spLocks noChangeAspect="1"/>
                </p:cNvSpPr>
                <p:nvPr/>
              </p:nvSpPr>
              <p:spPr>
                <a:xfrm rot="10800000">
                  <a:off x="1344841" y="1607500"/>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2" name="Arc 331"/>
                <p:cNvSpPr>
                  <a:spLocks noChangeAspect="1"/>
                </p:cNvSpPr>
                <p:nvPr/>
              </p:nvSpPr>
              <p:spPr>
                <a:xfrm rot="10800000">
                  <a:off x="1344841" y="1607500"/>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9" name="Arc 338"/>
                <p:cNvSpPr>
                  <a:spLocks noChangeAspect="1"/>
                </p:cNvSpPr>
                <p:nvPr/>
              </p:nvSpPr>
              <p:spPr>
                <a:xfrm rot="16200000">
                  <a:off x="1093152" y="131561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0" name="Rectangle 339"/>
                <p:cNvSpPr/>
                <p:nvPr/>
              </p:nvSpPr>
              <p:spPr>
                <a:xfrm>
                  <a:off x="3791792" y="1115203"/>
                  <a:ext cx="444928" cy="637051"/>
                </a:xfrm>
                <a:prstGeom prst="rect">
                  <a:avLst/>
                </a:prstGeom>
                <a:solidFill>
                  <a:srgbClr val="00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p:cNvSpPr/>
                <p:nvPr/>
              </p:nvSpPr>
              <p:spPr>
                <a:xfrm>
                  <a:off x="3791792" y="1756326"/>
                  <a:ext cx="444928" cy="637051"/>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2" name="Straight Connector 341"/>
                <p:cNvCxnSpPr/>
                <p:nvPr/>
              </p:nvCxnSpPr>
              <p:spPr>
                <a:xfrm>
                  <a:off x="1477467" y="111520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V="1">
                  <a:off x="1468064" y="239536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H="1" flipV="1">
                  <a:off x="3808279" y="223641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3808279" y="198969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3801195" y="111781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flipV="1">
                  <a:off x="3808279" y="165632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3808279" y="1420767"/>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3809457" y="175329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54" name="Arc 353"/>
                <p:cNvSpPr>
                  <a:spLocks noChangeAspect="1"/>
                </p:cNvSpPr>
                <p:nvPr/>
              </p:nvSpPr>
              <p:spPr>
                <a:xfrm rot="16200000">
                  <a:off x="827984" y="104921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5" name="Straight Connector 354"/>
                <p:cNvCxnSpPr/>
                <p:nvPr/>
              </p:nvCxnSpPr>
              <p:spPr>
                <a:xfrm>
                  <a:off x="4237826" y="111540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1576570" y="215935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a:cxnSpLocks/>
                  <a:endCxn id="360" idx="0"/>
                </p:cNvCxnSpPr>
                <p:nvPr/>
              </p:nvCxnSpPr>
              <p:spPr>
                <a:xfrm flipH="1">
                  <a:off x="1500255" y="2159356"/>
                  <a:ext cx="236316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H="1">
                  <a:off x="1576570" y="134515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H="1">
                  <a:off x="1529697" y="1345151"/>
                  <a:ext cx="2350113"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0" name="Arc 359"/>
                <p:cNvSpPr>
                  <a:spLocks noChangeAspect="1"/>
                </p:cNvSpPr>
                <p:nvPr/>
              </p:nvSpPr>
              <p:spPr>
                <a:xfrm rot="16200000">
                  <a:off x="1093152" y="1315611"/>
                  <a:ext cx="814204" cy="873285"/>
                </a:xfrm>
                <a:prstGeom prst="arc">
                  <a:avLst>
                    <a:gd name="adj1" fmla="val 10800000"/>
                    <a:gd name="adj2" fmla="val 0"/>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61" name="Straight Connector 360"/>
                <p:cNvCxnSpPr/>
                <p:nvPr/>
              </p:nvCxnSpPr>
              <p:spPr>
                <a:xfrm flipH="1">
                  <a:off x="1584652" y="1607404"/>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H="1">
                  <a:off x="1490551" y="1607404"/>
                  <a:ext cx="2331720"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H="1">
                  <a:off x="1584652" y="190954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H="1">
                  <a:off x="1490551" y="1909546"/>
                  <a:ext cx="233172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7" name="Arc 366"/>
                <p:cNvSpPr>
                  <a:spLocks noChangeAspect="1"/>
                </p:cNvSpPr>
                <p:nvPr/>
              </p:nvSpPr>
              <p:spPr>
                <a:xfrm rot="10800000">
                  <a:off x="1349457" y="1607500"/>
                  <a:ext cx="282188" cy="302143"/>
                </a:xfrm>
                <a:prstGeom prst="arc">
                  <a:avLst>
                    <a:gd name="adj1" fmla="val 16200000"/>
                    <a:gd name="adj2" fmla="val 5442982"/>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68" name="Group 367"/>
                <p:cNvGrpSpPr/>
                <p:nvPr/>
              </p:nvGrpSpPr>
              <p:grpSpPr>
                <a:xfrm rot="5400000">
                  <a:off x="4342355" y="1928666"/>
                  <a:ext cx="2" cy="457200"/>
                  <a:chOff x="1031439" y="3825049"/>
                  <a:chExt cx="2" cy="457200"/>
                </a:xfrm>
              </p:grpSpPr>
              <p:cxnSp>
                <p:nvCxnSpPr>
                  <p:cNvPr id="376" name="Straight Connector 375"/>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a:off x="1031441" y="3825049"/>
                    <a:ext cx="0" cy="457200"/>
                  </a:xfrm>
                  <a:prstGeom prst="line">
                    <a:avLst/>
                  </a:prstGeom>
                  <a:ln w="254000">
                    <a:solidFill>
                      <a:srgbClr val="33CCCC"/>
                    </a:solidFill>
                  </a:ln>
                </p:spPr>
                <p:style>
                  <a:lnRef idx="1">
                    <a:schemeClr val="accent1"/>
                  </a:lnRef>
                  <a:fillRef idx="0">
                    <a:schemeClr val="accent1"/>
                  </a:fillRef>
                  <a:effectRef idx="0">
                    <a:schemeClr val="accent1"/>
                  </a:effectRef>
                  <a:fontRef idx="minor">
                    <a:schemeClr val="tx1"/>
                  </a:fontRef>
                </p:style>
              </p:cxnSp>
            </p:grpSp>
            <p:grpSp>
              <p:nvGrpSpPr>
                <p:cNvPr id="370" name="Group 369"/>
                <p:cNvGrpSpPr/>
                <p:nvPr/>
              </p:nvGrpSpPr>
              <p:grpSpPr>
                <a:xfrm rot="5400000">
                  <a:off x="4342164" y="1116550"/>
                  <a:ext cx="2" cy="457200"/>
                  <a:chOff x="1031439" y="3825049"/>
                  <a:chExt cx="2" cy="457200"/>
                </a:xfrm>
              </p:grpSpPr>
              <p:cxnSp>
                <p:nvCxnSpPr>
                  <p:cNvPr id="371" name="Straight Connector 370"/>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1031441" y="3825049"/>
                    <a:ext cx="0" cy="457200"/>
                  </a:xfrm>
                  <a:prstGeom prst="line">
                    <a:avLst/>
                  </a:prstGeom>
                  <a:ln w="254000">
                    <a:solidFill>
                      <a:srgbClr val="009999"/>
                    </a:solidFill>
                  </a:ln>
                </p:spPr>
                <p:style>
                  <a:lnRef idx="1">
                    <a:schemeClr val="accent1"/>
                  </a:lnRef>
                  <a:fillRef idx="0">
                    <a:schemeClr val="accent1"/>
                  </a:fillRef>
                  <a:effectRef idx="0">
                    <a:schemeClr val="accent1"/>
                  </a:effectRef>
                  <a:fontRef idx="minor">
                    <a:schemeClr val="tx1"/>
                  </a:fontRef>
                </p:style>
              </p:cxnSp>
            </p:grpSp>
          </p:grpSp>
          <p:sp>
            <p:nvSpPr>
              <p:cNvPr id="325" name="Right Arrow 324"/>
              <p:cNvSpPr>
                <a:spLocks noChangeAspect="1"/>
              </p:cNvSpPr>
              <p:nvPr/>
            </p:nvSpPr>
            <p:spPr>
              <a:xfrm>
                <a:off x="4041907" y="1209095"/>
                <a:ext cx="242316" cy="242316"/>
              </a:xfrm>
              <a:prstGeom prst="rightArrow">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ight Arrow 325"/>
              <p:cNvSpPr>
                <a:spLocks noChangeAspect="1"/>
              </p:cNvSpPr>
              <p:nvPr/>
            </p:nvSpPr>
            <p:spPr>
              <a:xfrm flipH="1">
                <a:off x="4041907" y="2029397"/>
                <a:ext cx="242316" cy="242316"/>
              </a:xfrm>
              <a:prstGeom prst="rightArrow">
                <a:avLst/>
              </a:prstGeom>
              <a:solidFill>
                <a:srgbClr val="33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81" name="Straight Connector 680"/>
            <p:cNvCxnSpPr/>
            <p:nvPr/>
          </p:nvCxnSpPr>
          <p:spPr>
            <a:xfrm flipH="1">
              <a:off x="2920385" y="372887"/>
              <a:ext cx="233302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57" name="Group 656"/>
            <p:cNvGrpSpPr>
              <a:grpSpLocks noChangeAspect="1"/>
            </p:cNvGrpSpPr>
            <p:nvPr/>
          </p:nvGrpSpPr>
          <p:grpSpPr>
            <a:xfrm>
              <a:off x="7654126" y="1236154"/>
              <a:ext cx="834962" cy="914400"/>
              <a:chOff x="2759405" y="2981392"/>
              <a:chExt cx="1857991" cy="2034760"/>
            </a:xfrm>
          </p:grpSpPr>
          <p:sp>
            <p:nvSpPr>
              <p:cNvPr id="658" name="Freeform 65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659" name="Oval 658"/>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60" name="Rectangle 659"/>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661" name="Group 660"/>
              <p:cNvGrpSpPr/>
              <p:nvPr/>
            </p:nvGrpSpPr>
            <p:grpSpPr>
              <a:xfrm>
                <a:off x="2873429" y="3327560"/>
                <a:ext cx="1430100" cy="1430100"/>
                <a:chOff x="2857281" y="3476040"/>
                <a:chExt cx="1430100" cy="1430100"/>
              </a:xfrm>
            </p:grpSpPr>
            <p:sp>
              <p:nvSpPr>
                <p:cNvPr id="665" name="Oval 664"/>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666" name="Oval 665"/>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667" name="Group 47"/>
                <p:cNvGrpSpPr/>
                <p:nvPr/>
              </p:nvGrpSpPr>
              <p:grpSpPr>
                <a:xfrm rot="5400000" flipH="1">
                  <a:off x="3451291" y="4019158"/>
                  <a:ext cx="870227" cy="630634"/>
                  <a:chOff x="6588124" y="776289"/>
                  <a:chExt cx="1112837" cy="806448"/>
                </a:xfrm>
                <a:noFill/>
              </p:grpSpPr>
              <p:sp>
                <p:nvSpPr>
                  <p:cNvPr id="676" name="Freeform 675"/>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7" name="Freeform 676"/>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8" name="Freeform 677"/>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668" name="Group 48"/>
                <p:cNvGrpSpPr/>
                <p:nvPr/>
              </p:nvGrpSpPr>
              <p:grpSpPr>
                <a:xfrm rot="16200000" flipH="1">
                  <a:off x="2825621" y="3728668"/>
                  <a:ext cx="870227" cy="630634"/>
                  <a:chOff x="6588124" y="776289"/>
                  <a:chExt cx="1112837" cy="806448"/>
                </a:xfrm>
                <a:noFill/>
              </p:grpSpPr>
              <p:sp>
                <p:nvSpPr>
                  <p:cNvPr id="673" name="Freeform 672"/>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4" name="Freeform 673"/>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5" name="Freeform 674"/>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669" name="Freeform 668"/>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0" name="Freeform 669"/>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1" name="Freeform 670"/>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2" name="Freeform 671"/>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662" name="Freeform 661"/>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3" name="Straight Connector 662"/>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664" name="Straight Connector 663"/>
              <p:cNvCxnSpPr>
                <a:cxnSpLocks/>
                <a:stCxn id="65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sp>
          <p:nvSpPr>
            <p:cNvPr id="546" name="Rectangle 545"/>
            <p:cNvSpPr/>
            <p:nvPr/>
          </p:nvSpPr>
          <p:spPr>
            <a:xfrm>
              <a:off x="5765760" y="76200"/>
              <a:ext cx="3225841" cy="4226719"/>
            </a:xfrm>
            <a:prstGeom prst="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9" name="Straight Connector 538"/>
            <p:cNvCxnSpPr/>
            <p:nvPr/>
          </p:nvCxnSpPr>
          <p:spPr>
            <a:xfrm>
              <a:off x="1450863" y="5588998"/>
              <a:ext cx="0" cy="65940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flipV="1">
              <a:off x="6300588" y="455896"/>
              <a:ext cx="0" cy="87412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V="1">
              <a:off x="2971398" y="2876718"/>
              <a:ext cx="0" cy="426865"/>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5" name="Rectangle 404"/>
            <p:cNvSpPr/>
            <p:nvPr/>
          </p:nvSpPr>
          <p:spPr>
            <a:xfrm>
              <a:off x="2590800" y="3284068"/>
              <a:ext cx="754855" cy="392605"/>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2" name="Straight Connector 391"/>
            <p:cNvCxnSpPr/>
            <p:nvPr/>
          </p:nvCxnSpPr>
          <p:spPr>
            <a:xfrm flipV="1">
              <a:off x="2207822" y="2674808"/>
              <a:ext cx="0" cy="598143"/>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1830796" y="3284072"/>
              <a:ext cx="754855" cy="258952"/>
            </a:xfrm>
            <a:prstGeom prst="rect">
              <a:avLst/>
            </a:prstGeom>
            <a:solidFill>
              <a:schemeClr val="bg1"/>
            </a:solidFill>
            <a:ln w="63500">
              <a:solidFill>
                <a:schemeClr val="tx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161"/>
            <p:cNvGrpSpPr/>
            <p:nvPr/>
          </p:nvGrpSpPr>
          <p:grpSpPr>
            <a:xfrm>
              <a:off x="7345816" y="1684742"/>
              <a:ext cx="834962" cy="1439992"/>
              <a:chOff x="5257800" y="2674808"/>
              <a:chExt cx="834962" cy="1439992"/>
            </a:xfrm>
          </p:grpSpPr>
          <p:grpSp>
            <p:nvGrpSpPr>
              <p:cNvPr id="163" name="Group 162"/>
              <p:cNvGrpSpPr>
                <a:grpSpLocks noChangeAspect="1"/>
              </p:cNvGrpSpPr>
              <p:nvPr/>
            </p:nvGrpSpPr>
            <p:grpSpPr>
              <a:xfrm>
                <a:off x="5257800" y="3200400"/>
                <a:ext cx="834962" cy="914400"/>
                <a:chOff x="2759405" y="2981392"/>
                <a:chExt cx="1857991" cy="2034760"/>
              </a:xfrm>
            </p:grpSpPr>
            <p:sp>
              <p:nvSpPr>
                <p:cNvPr id="167" name="Freeform 166"/>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168" name="Oval 167"/>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69" name="Rectangle 168"/>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170" name="Group 169"/>
                <p:cNvGrpSpPr/>
                <p:nvPr/>
              </p:nvGrpSpPr>
              <p:grpSpPr>
                <a:xfrm>
                  <a:off x="2873429" y="3327560"/>
                  <a:ext cx="1430100" cy="1430100"/>
                  <a:chOff x="2857281" y="3476040"/>
                  <a:chExt cx="1430100" cy="1430100"/>
                </a:xfrm>
              </p:grpSpPr>
              <p:sp>
                <p:nvSpPr>
                  <p:cNvPr id="174" name="Oval 173"/>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75" name="Oval 174"/>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76" name="Group 47"/>
                  <p:cNvGrpSpPr/>
                  <p:nvPr/>
                </p:nvGrpSpPr>
                <p:grpSpPr>
                  <a:xfrm rot="5400000" flipH="1">
                    <a:off x="3451291" y="4019158"/>
                    <a:ext cx="870227" cy="630634"/>
                    <a:chOff x="6588124" y="776289"/>
                    <a:chExt cx="1112837" cy="806448"/>
                  </a:xfrm>
                  <a:noFill/>
                </p:grpSpPr>
                <p:sp>
                  <p:nvSpPr>
                    <p:cNvPr id="185" name="Freeform 18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6" name="Freeform 18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7" name="Freeform 18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7" name="Group 48"/>
                  <p:cNvGrpSpPr/>
                  <p:nvPr/>
                </p:nvGrpSpPr>
                <p:grpSpPr>
                  <a:xfrm rot="16200000" flipH="1">
                    <a:off x="2825621" y="3728668"/>
                    <a:ext cx="870227" cy="630634"/>
                    <a:chOff x="6588124" y="776289"/>
                    <a:chExt cx="1112837" cy="806448"/>
                  </a:xfrm>
                  <a:noFill/>
                </p:grpSpPr>
                <p:sp>
                  <p:nvSpPr>
                    <p:cNvPr id="182" name="Freeform 18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3" name="Freeform 18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4" name="Freeform 18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178" name="Freeform 177"/>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79" name="Freeform 178"/>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0" name="Freeform 179"/>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1" name="Freeform 180"/>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171" name="Freeform 170"/>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73" name="Straight Connector 172"/>
                <p:cNvCxnSpPr>
                  <a:cxnSpLocks/>
                  <a:stCxn id="168"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164" name="Group 163"/>
              <p:cNvGrpSpPr/>
              <p:nvPr/>
            </p:nvGrpSpPr>
            <p:grpSpPr>
              <a:xfrm>
                <a:off x="5944453" y="2674808"/>
                <a:ext cx="0" cy="571846"/>
                <a:chOff x="5944453" y="2674808"/>
                <a:chExt cx="0" cy="571846"/>
              </a:xfrm>
            </p:grpSpPr>
            <p:cxnSp>
              <p:nvCxnSpPr>
                <p:cNvPr id="165" name="Straight Connector 164"/>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5944453" y="2698014"/>
                  <a:ext cx="0" cy="54864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grpSp>
        <p:grpSp>
          <p:nvGrpSpPr>
            <p:cNvPr id="161" name="Group 160"/>
            <p:cNvGrpSpPr/>
            <p:nvPr/>
          </p:nvGrpSpPr>
          <p:grpSpPr>
            <a:xfrm>
              <a:off x="7035186" y="2674808"/>
              <a:ext cx="834962" cy="1439992"/>
              <a:chOff x="5257800" y="2674808"/>
              <a:chExt cx="834962" cy="1439992"/>
            </a:xfrm>
          </p:grpSpPr>
          <p:grpSp>
            <p:nvGrpSpPr>
              <p:cNvPr id="39" name="Group 38"/>
              <p:cNvGrpSpPr>
                <a:grpSpLocks noChangeAspect="1"/>
              </p:cNvGrpSpPr>
              <p:nvPr/>
            </p:nvGrpSpPr>
            <p:grpSpPr>
              <a:xfrm>
                <a:off x="5257800" y="3200400"/>
                <a:ext cx="834962" cy="914400"/>
                <a:chOff x="2759405" y="2981392"/>
                <a:chExt cx="1857991" cy="2034760"/>
              </a:xfrm>
            </p:grpSpPr>
            <p:sp>
              <p:nvSpPr>
                <p:cNvPr id="8" name="Freeform 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rgbClr val="3333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9" name="Oval 8"/>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2" name="Rectangle 11"/>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38" name="Group 37"/>
                <p:cNvGrpSpPr/>
                <p:nvPr/>
              </p:nvGrpSpPr>
              <p:grpSpPr>
                <a:xfrm>
                  <a:off x="2873429" y="3327560"/>
                  <a:ext cx="1430100" cy="1430100"/>
                  <a:chOff x="2857281" y="3476040"/>
                  <a:chExt cx="1430100" cy="1430100"/>
                </a:xfrm>
              </p:grpSpPr>
              <p:sp>
                <p:nvSpPr>
                  <p:cNvPr id="13" name="Oval 12"/>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4" name="Oval 13"/>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6" name="Group 47"/>
                  <p:cNvGrpSpPr/>
                  <p:nvPr/>
                </p:nvGrpSpPr>
                <p:grpSpPr>
                  <a:xfrm rot="5400000" flipH="1">
                    <a:off x="3451291" y="4019158"/>
                    <a:ext cx="870227" cy="630634"/>
                    <a:chOff x="6588124" y="776289"/>
                    <a:chExt cx="1112837" cy="806448"/>
                  </a:xfrm>
                  <a:noFill/>
                </p:grpSpPr>
                <p:sp>
                  <p:nvSpPr>
                    <p:cNvPr id="21" name="Freeform 2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2" name="Freeform 2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3" name="Freeform 22"/>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 name="Group 48"/>
                  <p:cNvGrpSpPr/>
                  <p:nvPr/>
                </p:nvGrpSpPr>
                <p:grpSpPr>
                  <a:xfrm rot="16200000" flipH="1">
                    <a:off x="2825621" y="3728668"/>
                    <a:ext cx="870227" cy="630634"/>
                    <a:chOff x="6588124" y="776289"/>
                    <a:chExt cx="1112837" cy="806448"/>
                  </a:xfrm>
                  <a:noFill/>
                </p:grpSpPr>
                <p:sp>
                  <p:nvSpPr>
                    <p:cNvPr id="18" name="Freeform 1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9" name="Freeform 1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 name="Freeform 1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25" name="Freeform 24"/>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6" name="Freeform 25"/>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8" name="Freeform 27"/>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9" name="Freeform 28"/>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35" name="Freeform 34"/>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0" name="Straight Connector 9"/>
                <p:cNvCxnSpPr>
                  <a:cxnSpLocks/>
                  <a:stCxn id="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24" name="Group 23"/>
              <p:cNvGrpSpPr/>
              <p:nvPr/>
            </p:nvGrpSpPr>
            <p:grpSpPr>
              <a:xfrm>
                <a:off x="5944453" y="2674808"/>
                <a:ext cx="0" cy="571846"/>
                <a:chOff x="5944453" y="2674808"/>
                <a:chExt cx="0" cy="571846"/>
              </a:xfrm>
            </p:grpSpPr>
            <p:cxnSp>
              <p:nvCxnSpPr>
                <p:cNvPr id="160" name="Straight Connector 159"/>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944453" y="2698014"/>
                  <a:ext cx="0" cy="54864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grpSp>
        <p:cxnSp>
          <p:nvCxnSpPr>
            <p:cNvPr id="362" name="Straight Connector 361"/>
            <p:cNvCxnSpPr/>
            <p:nvPr/>
          </p:nvCxnSpPr>
          <p:spPr>
            <a:xfrm flipH="1">
              <a:off x="6303986" y="3677300"/>
              <a:ext cx="1105448"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1450863" y="6249823"/>
              <a:ext cx="2983861"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3164663" y="4513537"/>
              <a:ext cx="0" cy="1734863"/>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rot="5400000" flipH="1">
              <a:off x="2898209" y="4302919"/>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rot="5400000" flipH="1">
              <a:off x="2517209" y="4280615"/>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33" name="Rectangle 332"/>
            <p:cNvSpPr/>
            <p:nvPr/>
          </p:nvSpPr>
          <p:spPr>
            <a:xfrm>
              <a:off x="2597945" y="3284069"/>
              <a:ext cx="754855" cy="471075"/>
            </a:xfrm>
            <a:prstGeom prst="rect">
              <a:avLst/>
            </a:prstGeom>
            <a:gradFill>
              <a:gsLst>
                <a:gs pos="13000">
                  <a:schemeClr val="tx2">
                    <a:lumMod val="40000"/>
                    <a:lumOff val="60000"/>
                  </a:schemeClr>
                </a:gs>
                <a:gs pos="100000">
                  <a:schemeClr val="tx2">
                    <a:lumMod val="40000"/>
                    <a:lumOff val="60000"/>
                    <a:alpha val="25000"/>
                  </a:scheme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3" name="Straight Connector 322"/>
            <p:cNvCxnSpPr/>
            <p:nvPr/>
          </p:nvCxnSpPr>
          <p:spPr>
            <a:xfrm flipH="1">
              <a:off x="2364197" y="4547606"/>
              <a:ext cx="4137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rot="5400000" flipH="1">
              <a:off x="2097496"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7" name="Rectangle 316"/>
            <p:cNvSpPr/>
            <p:nvPr/>
          </p:nvSpPr>
          <p:spPr>
            <a:xfrm>
              <a:off x="1830796" y="3284072"/>
              <a:ext cx="754855" cy="258952"/>
            </a:xfrm>
            <a:prstGeom prst="rect">
              <a:avLst/>
            </a:prstGeom>
            <a:gradFill>
              <a:gsLst>
                <a:gs pos="13000">
                  <a:schemeClr val="tx2">
                    <a:lumMod val="40000"/>
                    <a:lumOff val="60000"/>
                  </a:schemeClr>
                </a:gs>
                <a:gs pos="100000">
                  <a:schemeClr val="tx2">
                    <a:lumMod val="40000"/>
                    <a:lumOff val="60000"/>
                    <a:alpha val="25000"/>
                  </a:scheme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 name="Straight Connector 306"/>
            <p:cNvCxnSpPr/>
            <p:nvPr/>
          </p:nvCxnSpPr>
          <p:spPr>
            <a:xfrm rot="5400000" flipH="1">
              <a:off x="1719284"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895600" y="381000"/>
              <a:ext cx="0" cy="73740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449796" y="2436154"/>
              <a:ext cx="0" cy="2626384"/>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86" name="Rectangle 285"/>
            <p:cNvSpPr/>
            <p:nvPr/>
          </p:nvSpPr>
          <p:spPr>
            <a:xfrm>
              <a:off x="1835945" y="3593355"/>
              <a:ext cx="754855" cy="406451"/>
            </a:xfrm>
            <a:prstGeom prst="rect">
              <a:avLst/>
            </a:prstGeom>
            <a:solidFill>
              <a:schemeClr val="tx2">
                <a:lumMod val="40000"/>
                <a:lumOff val="60000"/>
              </a:schemeClr>
            </a:solidFill>
            <a:ln w="63500">
              <a:solidFill>
                <a:schemeClr val="tx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0" name="Straight Connector 299"/>
            <p:cNvCxnSpPr/>
            <p:nvPr/>
          </p:nvCxnSpPr>
          <p:spPr>
            <a:xfrm flipH="1">
              <a:off x="1449796" y="45476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1985984" y="403860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H="1">
              <a:off x="1449796" y="4547606"/>
              <a:ext cx="533400"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2364197" y="4547606"/>
              <a:ext cx="413794"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2777991" y="404069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2" name="Rectangle 291"/>
            <p:cNvSpPr/>
            <p:nvPr/>
          </p:nvSpPr>
          <p:spPr>
            <a:xfrm>
              <a:off x="2597945" y="3755144"/>
              <a:ext cx="754855" cy="244661"/>
            </a:xfrm>
            <a:prstGeom prst="rect">
              <a:avLst/>
            </a:prstGeom>
            <a:solidFill>
              <a:schemeClr val="tx2">
                <a:lumMod val="40000"/>
                <a:lumOff val="60000"/>
              </a:schemeClr>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5" name="Straight Connector 334"/>
            <p:cNvCxnSpPr/>
            <p:nvPr/>
          </p:nvCxnSpPr>
          <p:spPr>
            <a:xfrm flipV="1">
              <a:off x="3158991" y="404069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3158745" y="4525325"/>
              <a:ext cx="0" cy="1723075"/>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1449711" y="6255717"/>
              <a:ext cx="2985015" cy="0"/>
            </a:xfrm>
            <a:prstGeom prst="line">
              <a:avLst/>
            </a:prstGeom>
            <a:ln w="171450"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434724" y="5705051"/>
              <a:ext cx="0" cy="550666"/>
            </a:xfrm>
            <a:prstGeom prst="line">
              <a:avLst/>
            </a:prstGeom>
            <a:ln w="1714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6303988" y="3676673"/>
              <a:ext cx="110607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6483367" y="2099303"/>
              <a:ext cx="145890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6483367" y="2099303"/>
              <a:ext cx="1416997" cy="0"/>
            </a:xfrm>
            <a:prstGeom prst="line">
              <a:avLst/>
            </a:prstGeom>
            <a:ln w="38100">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flipV="1">
              <a:off x="5181600" y="2096987"/>
              <a:ext cx="0" cy="551017"/>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H="1">
              <a:off x="2972608" y="2876718"/>
              <a:ext cx="2233652"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flipH="1">
              <a:off x="2974184" y="2876718"/>
              <a:ext cx="2232073" cy="0"/>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H="1">
              <a:off x="2208226" y="2667000"/>
              <a:ext cx="2973776"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H="1">
              <a:off x="2209802" y="2667000"/>
              <a:ext cx="2971798" cy="0"/>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flipV="1">
              <a:off x="5182002" y="2096987"/>
              <a:ext cx="0" cy="570013"/>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6483367" y="2876718"/>
              <a:ext cx="114912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a:cxnSpLocks/>
              <a:stCxn id="613" idx="0"/>
            </p:cNvCxnSpPr>
            <p:nvPr/>
          </p:nvCxnSpPr>
          <p:spPr>
            <a:xfrm flipH="1">
              <a:off x="6483367" y="2876458"/>
              <a:ext cx="1090164" cy="260"/>
            </a:xfrm>
            <a:prstGeom prst="line">
              <a:avLst/>
            </a:prstGeom>
            <a:ln w="38100">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a:cxnSpLocks/>
            </p:cNvCxnSpPr>
            <p:nvPr/>
          </p:nvCxnSpPr>
          <p:spPr>
            <a:xfrm flipH="1">
              <a:off x="5388769" y="2876743"/>
              <a:ext cx="717843"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a:cxnSpLocks/>
            </p:cNvCxnSpPr>
            <p:nvPr/>
          </p:nvCxnSpPr>
          <p:spPr>
            <a:xfrm>
              <a:off x="5388769" y="2876743"/>
              <a:ext cx="717838"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6303987" y="1848353"/>
              <a:ext cx="0" cy="2723647"/>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a:off x="1450863" y="5502213"/>
              <a:ext cx="0" cy="746187"/>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50" name="TextBox 549"/>
            <p:cNvSpPr txBox="1"/>
            <p:nvPr/>
          </p:nvSpPr>
          <p:spPr>
            <a:xfrm>
              <a:off x="807518" y="618979"/>
              <a:ext cx="1556679" cy="369332"/>
            </a:xfrm>
            <a:prstGeom prst="rect">
              <a:avLst/>
            </a:prstGeom>
            <a:noFill/>
          </p:spPr>
          <p:txBody>
            <a:bodyPr wrap="square" rtlCol="0">
              <a:spAutoFit/>
            </a:bodyPr>
            <a:lstStyle/>
            <a:p>
              <a:pPr algn="ctr"/>
              <a:r>
                <a:rPr lang="en-US" dirty="0">
                  <a:solidFill>
                    <a:schemeClr val="bg1"/>
                  </a:solidFill>
                </a:rPr>
                <a:t>Condenser</a:t>
              </a:r>
            </a:p>
          </p:txBody>
        </p:sp>
        <p:sp>
          <p:nvSpPr>
            <p:cNvPr id="551" name="TextBox 550"/>
            <p:cNvSpPr txBox="1"/>
            <p:nvPr/>
          </p:nvSpPr>
          <p:spPr>
            <a:xfrm>
              <a:off x="3929721" y="1415901"/>
              <a:ext cx="1556679" cy="646331"/>
            </a:xfrm>
            <a:prstGeom prst="rect">
              <a:avLst/>
            </a:prstGeom>
            <a:noFill/>
          </p:spPr>
          <p:txBody>
            <a:bodyPr wrap="square" rtlCol="0">
              <a:spAutoFit/>
            </a:bodyPr>
            <a:lstStyle/>
            <a:p>
              <a:pPr algn="ctr"/>
              <a:r>
                <a:rPr lang="en-US" dirty="0">
                  <a:solidFill>
                    <a:schemeClr val="bg1"/>
                  </a:solidFill>
                </a:rPr>
                <a:t>CW Supply and Return</a:t>
              </a:r>
            </a:p>
          </p:txBody>
        </p:sp>
        <p:sp>
          <p:nvSpPr>
            <p:cNvPr id="554" name="TextBox 553"/>
            <p:cNvSpPr txBox="1"/>
            <p:nvPr/>
          </p:nvSpPr>
          <p:spPr>
            <a:xfrm>
              <a:off x="7408805" y="4862768"/>
              <a:ext cx="1556679" cy="646331"/>
            </a:xfrm>
            <a:prstGeom prst="rect">
              <a:avLst/>
            </a:prstGeom>
            <a:noFill/>
          </p:spPr>
          <p:txBody>
            <a:bodyPr wrap="square" rtlCol="0">
              <a:spAutoFit/>
            </a:bodyPr>
            <a:lstStyle/>
            <a:p>
              <a:pPr algn="ctr"/>
              <a:r>
                <a:rPr lang="en-US" dirty="0">
                  <a:solidFill>
                    <a:schemeClr val="bg1"/>
                  </a:solidFill>
                </a:rPr>
                <a:t>CHW Supply and Return</a:t>
              </a:r>
            </a:p>
          </p:txBody>
        </p:sp>
        <p:sp>
          <p:nvSpPr>
            <p:cNvPr id="555" name="TextBox 554"/>
            <p:cNvSpPr txBox="1"/>
            <p:nvPr/>
          </p:nvSpPr>
          <p:spPr>
            <a:xfrm>
              <a:off x="4216231" y="4046524"/>
              <a:ext cx="1556679" cy="369332"/>
            </a:xfrm>
            <a:prstGeom prst="rect">
              <a:avLst/>
            </a:prstGeom>
            <a:noFill/>
          </p:spPr>
          <p:txBody>
            <a:bodyPr wrap="square" rtlCol="0">
              <a:spAutoFit/>
            </a:bodyPr>
            <a:lstStyle/>
            <a:p>
              <a:pPr algn="ctr"/>
              <a:r>
                <a:rPr lang="en-US" dirty="0">
                  <a:solidFill>
                    <a:schemeClr val="bg1"/>
                  </a:solidFill>
                </a:rPr>
                <a:t>Evaporator</a:t>
              </a:r>
            </a:p>
          </p:txBody>
        </p:sp>
        <p:sp>
          <p:nvSpPr>
            <p:cNvPr id="556" name="TextBox 555"/>
            <p:cNvSpPr txBox="1"/>
            <p:nvPr/>
          </p:nvSpPr>
          <p:spPr>
            <a:xfrm>
              <a:off x="1597657" y="4754903"/>
              <a:ext cx="1396377" cy="369332"/>
            </a:xfrm>
            <a:prstGeom prst="rect">
              <a:avLst/>
            </a:prstGeom>
            <a:noFill/>
          </p:spPr>
          <p:txBody>
            <a:bodyPr wrap="square" rtlCol="0">
              <a:spAutoFit/>
            </a:bodyPr>
            <a:lstStyle/>
            <a:p>
              <a:pPr algn="ctr"/>
              <a:r>
                <a:rPr lang="en-US" dirty="0">
                  <a:solidFill>
                    <a:schemeClr val="bg1"/>
                  </a:solidFill>
                </a:rPr>
                <a:t>Economizer</a:t>
              </a:r>
            </a:p>
          </p:txBody>
        </p:sp>
        <p:sp>
          <p:nvSpPr>
            <p:cNvPr id="559" name="TextBox 558"/>
            <p:cNvSpPr txBox="1"/>
            <p:nvPr/>
          </p:nvSpPr>
          <p:spPr>
            <a:xfrm>
              <a:off x="24996" y="3998636"/>
              <a:ext cx="1318015" cy="923330"/>
            </a:xfrm>
            <a:prstGeom prst="rect">
              <a:avLst/>
            </a:prstGeom>
            <a:noFill/>
          </p:spPr>
          <p:txBody>
            <a:bodyPr wrap="square" rtlCol="0">
              <a:spAutoFit/>
            </a:bodyPr>
            <a:lstStyle/>
            <a:p>
              <a:r>
                <a:rPr lang="en-US" dirty="0">
                  <a:solidFill>
                    <a:schemeClr val="bg1"/>
                  </a:solidFill>
                </a:rPr>
                <a:t>2 Position Valve  Opens</a:t>
              </a:r>
            </a:p>
          </p:txBody>
        </p:sp>
        <p:sp>
          <p:nvSpPr>
            <p:cNvPr id="613" name="Freeform 612"/>
            <p:cNvSpPr/>
            <p:nvPr/>
          </p:nvSpPr>
          <p:spPr>
            <a:xfrm>
              <a:off x="7573531" y="2660861"/>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chemeClr val="tx2">
                      <a:lumMod val="40000"/>
                      <a:lumOff val="60000"/>
                      <a:alpha val="35000"/>
                    </a:schemeClr>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Freeform 614"/>
            <p:cNvSpPr/>
            <p:nvPr/>
          </p:nvSpPr>
          <p:spPr>
            <a:xfrm>
              <a:off x="7902490" y="1883706"/>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chemeClr val="tx2">
                      <a:lumMod val="40000"/>
                      <a:lumOff val="60000"/>
                      <a:alpha val="35000"/>
                    </a:schemeClr>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4" name="Straight Connector 633"/>
            <p:cNvCxnSpPr/>
            <p:nvPr/>
          </p:nvCxnSpPr>
          <p:spPr>
            <a:xfrm flipH="1">
              <a:off x="5181600" y="2876743"/>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p:cNvCxnSpPr/>
            <p:nvPr/>
          </p:nvCxnSpPr>
          <p:spPr>
            <a:xfrm>
              <a:off x="5181600" y="2876743"/>
              <a:ext cx="207169"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p:cNvCxnSpPr>
              <a:cxnSpLocks/>
            </p:cNvCxnSpPr>
            <p:nvPr/>
          </p:nvCxnSpPr>
          <p:spPr>
            <a:xfrm flipH="1">
              <a:off x="5388769" y="2097745"/>
              <a:ext cx="722468"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p:cNvCxnSpPr>
              <a:cxnSpLocks/>
            </p:cNvCxnSpPr>
            <p:nvPr/>
          </p:nvCxnSpPr>
          <p:spPr>
            <a:xfrm>
              <a:off x="5393394" y="2097745"/>
              <a:ext cx="717838"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p:cNvCxnSpPr/>
            <p:nvPr/>
          </p:nvCxnSpPr>
          <p:spPr>
            <a:xfrm flipH="1">
              <a:off x="5186225" y="2097745"/>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p:cNvCxnSpPr/>
            <p:nvPr/>
          </p:nvCxnSpPr>
          <p:spPr>
            <a:xfrm>
              <a:off x="5186225" y="2097745"/>
              <a:ext cx="207169"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p:cNvCxnSpPr/>
            <p:nvPr/>
          </p:nvCxnSpPr>
          <p:spPr>
            <a:xfrm flipH="1">
              <a:off x="5248485" y="372887"/>
              <a:ext cx="30922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p:cNvCxnSpPr/>
            <p:nvPr/>
          </p:nvCxnSpPr>
          <p:spPr>
            <a:xfrm flipV="1">
              <a:off x="8340779" y="372887"/>
              <a:ext cx="0" cy="84059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p:cNvCxnSpPr/>
            <p:nvPr/>
          </p:nvCxnSpPr>
          <p:spPr>
            <a:xfrm flipV="1">
              <a:off x="8340779" y="381000"/>
              <a:ext cx="0" cy="901408"/>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p:cNvCxnSpPr/>
            <p:nvPr/>
          </p:nvCxnSpPr>
          <p:spPr>
            <a:xfrm flipH="1">
              <a:off x="5248485" y="372887"/>
              <a:ext cx="309229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p:cNvCxnSpPr/>
            <p:nvPr/>
          </p:nvCxnSpPr>
          <p:spPr>
            <a:xfrm flipH="1">
              <a:off x="2920385" y="372887"/>
              <a:ext cx="2485360"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sp>
          <p:nvSpPr>
            <p:cNvPr id="683" name="TextBox 682"/>
            <p:cNvSpPr txBox="1"/>
            <p:nvPr/>
          </p:nvSpPr>
          <p:spPr>
            <a:xfrm>
              <a:off x="6470024" y="490437"/>
              <a:ext cx="1556679" cy="646331"/>
            </a:xfrm>
            <a:prstGeom prst="rect">
              <a:avLst/>
            </a:prstGeom>
            <a:noFill/>
          </p:spPr>
          <p:txBody>
            <a:bodyPr wrap="square" rtlCol="0">
              <a:spAutoFit/>
            </a:bodyPr>
            <a:lstStyle/>
            <a:p>
              <a:r>
                <a:rPr lang="en-US" dirty="0">
                  <a:solidFill>
                    <a:schemeClr val="bg1"/>
                  </a:solidFill>
                </a:rPr>
                <a:t>Compressor locked out</a:t>
              </a:r>
            </a:p>
          </p:txBody>
        </p:sp>
        <p:cxnSp>
          <p:nvCxnSpPr>
            <p:cNvPr id="444" name="Straight Connector 443"/>
            <p:cNvCxnSpPr/>
            <p:nvPr/>
          </p:nvCxnSpPr>
          <p:spPr>
            <a:xfrm flipV="1">
              <a:off x="6300588" y="452390"/>
              <a:ext cx="0" cy="877631"/>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rot="16200000">
              <a:off x="5779396" y="1306821"/>
              <a:ext cx="714378" cy="577152"/>
              <a:chOff x="4579144" y="3441034"/>
              <a:chExt cx="714378" cy="577152"/>
            </a:xfrm>
          </p:grpSpPr>
          <p:cxnSp>
            <p:nvCxnSpPr>
              <p:cNvPr id="251" name="Straight Connector 250"/>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2" name="Group 251"/>
              <p:cNvGrpSpPr/>
              <p:nvPr/>
            </p:nvGrpSpPr>
            <p:grpSpPr>
              <a:xfrm>
                <a:off x="4579144" y="3541702"/>
                <a:ext cx="714378" cy="100670"/>
                <a:chOff x="4267200" y="4343399"/>
                <a:chExt cx="457200" cy="64428"/>
              </a:xfrm>
            </p:grpSpPr>
            <p:sp>
              <p:nvSpPr>
                <p:cNvPr id="266" name="Rectangle 265"/>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7" name="Group 266"/>
                <p:cNvGrpSpPr/>
                <p:nvPr/>
              </p:nvGrpSpPr>
              <p:grpSpPr>
                <a:xfrm>
                  <a:off x="4267200" y="4343399"/>
                  <a:ext cx="457200" cy="64428"/>
                  <a:chOff x="4267200" y="4343399"/>
                  <a:chExt cx="457200" cy="64428"/>
                </a:xfrm>
              </p:grpSpPr>
              <p:cxnSp>
                <p:nvCxnSpPr>
                  <p:cNvPr id="269" name="Straight Connector 268"/>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53" name="Group 252"/>
              <p:cNvGrpSpPr/>
              <p:nvPr/>
            </p:nvGrpSpPr>
            <p:grpSpPr>
              <a:xfrm flipV="1">
                <a:off x="4579144" y="3441034"/>
                <a:ext cx="714378" cy="100670"/>
                <a:chOff x="4267200" y="4343399"/>
                <a:chExt cx="457200" cy="64428"/>
              </a:xfrm>
            </p:grpSpPr>
            <p:sp>
              <p:nvSpPr>
                <p:cNvPr id="255" name="Rectangle 254"/>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 name="Group 255"/>
                <p:cNvGrpSpPr/>
                <p:nvPr/>
              </p:nvGrpSpPr>
              <p:grpSpPr>
                <a:xfrm>
                  <a:off x="4267200" y="4343399"/>
                  <a:ext cx="457200" cy="64428"/>
                  <a:chOff x="4267200" y="4343399"/>
                  <a:chExt cx="457200" cy="64428"/>
                </a:xfrm>
              </p:grpSpPr>
              <p:cxnSp>
                <p:nvCxnSpPr>
                  <p:cNvPr id="257" name="Straight Connector 256"/>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54" name="Straight Connector 253"/>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5" name="Group 244"/>
              <p:cNvGrpSpPr/>
              <p:nvPr/>
            </p:nvGrpSpPr>
            <p:grpSpPr>
              <a:xfrm>
                <a:off x="4701990" y="3777130"/>
                <a:ext cx="468686" cy="241056"/>
                <a:chOff x="4009046" y="4527096"/>
                <a:chExt cx="468686" cy="241056"/>
              </a:xfrm>
            </p:grpSpPr>
            <p:grpSp>
              <p:nvGrpSpPr>
                <p:cNvPr id="246" name="Group 245"/>
                <p:cNvGrpSpPr/>
                <p:nvPr/>
              </p:nvGrpSpPr>
              <p:grpSpPr>
                <a:xfrm>
                  <a:off x="4009046" y="4527096"/>
                  <a:ext cx="468686" cy="241056"/>
                  <a:chOff x="4267200" y="4527096"/>
                  <a:chExt cx="468686" cy="241056"/>
                </a:xfrm>
              </p:grpSpPr>
              <p:sp>
                <p:nvSpPr>
                  <p:cNvPr id="248" name="Isosceles Triangle 247"/>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Isosceles Triangle 248"/>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Oval 246"/>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4" name="Straight Connector 273"/>
              <p:cNvCxnSpPr>
                <a:cxnSpLocks/>
                <a:stCxn id="247" idx="1"/>
                <a:endCxn id="247"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a:cxnSpLocks/>
                <a:stCxn id="247" idx="7"/>
                <a:endCxn id="247"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1" name="Group 380"/>
            <p:cNvGrpSpPr/>
            <p:nvPr/>
          </p:nvGrpSpPr>
          <p:grpSpPr>
            <a:xfrm>
              <a:off x="159036" y="1115203"/>
              <a:ext cx="4125187" cy="1280160"/>
              <a:chOff x="3582444" y="4542565"/>
              <a:chExt cx="4125187" cy="1280160"/>
            </a:xfrm>
          </p:grpSpPr>
          <p:grpSp>
            <p:nvGrpSpPr>
              <p:cNvPr id="382" name="Group 381"/>
              <p:cNvGrpSpPr/>
              <p:nvPr/>
            </p:nvGrpSpPr>
            <p:grpSpPr>
              <a:xfrm>
                <a:off x="3582444" y="4542565"/>
                <a:ext cx="3808956" cy="1280160"/>
                <a:chOff x="3582444" y="4542565"/>
                <a:chExt cx="3808956" cy="1280160"/>
              </a:xfrm>
            </p:grpSpPr>
            <p:grpSp>
              <p:nvGrpSpPr>
                <p:cNvPr id="386" name="Group 385"/>
                <p:cNvGrpSpPr/>
                <p:nvPr/>
              </p:nvGrpSpPr>
              <p:grpSpPr>
                <a:xfrm>
                  <a:off x="3686743" y="4542565"/>
                  <a:ext cx="2918509" cy="1280160"/>
                  <a:chOff x="4307423" y="1202014"/>
                  <a:chExt cx="2918509" cy="1280160"/>
                </a:xfrm>
              </p:grpSpPr>
              <p:sp>
                <p:nvSpPr>
                  <p:cNvPr id="427" name="Oval 426"/>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Rectangle 427"/>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Arc 428"/>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87" name="Arc 386"/>
                <p:cNvSpPr>
                  <a:spLocks noChangeAspect="1"/>
                </p:cNvSpPr>
                <p:nvPr/>
              </p:nvSpPr>
              <p:spPr>
                <a:xfrm rot="10800000">
                  <a:off x="4165285" y="5034862"/>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8" name="Arc 387"/>
                <p:cNvSpPr>
                  <a:spLocks noChangeAspect="1"/>
                </p:cNvSpPr>
                <p:nvPr/>
              </p:nvSpPr>
              <p:spPr>
                <a:xfrm rot="10800000">
                  <a:off x="4165285" y="5034862"/>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9" name="Arc 388"/>
                <p:cNvSpPr>
                  <a:spLocks noChangeAspect="1"/>
                </p:cNvSpPr>
                <p:nvPr/>
              </p:nvSpPr>
              <p:spPr>
                <a:xfrm rot="16200000">
                  <a:off x="3913596" y="4742973"/>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0" name="Rectangle 389"/>
                <p:cNvSpPr/>
                <p:nvPr/>
              </p:nvSpPr>
              <p:spPr>
                <a:xfrm>
                  <a:off x="6612236" y="4542565"/>
                  <a:ext cx="444928" cy="637051"/>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p:cNvSpPr/>
                <p:nvPr/>
              </p:nvSpPr>
              <p:spPr>
                <a:xfrm>
                  <a:off x="6612236" y="5183688"/>
                  <a:ext cx="444928" cy="63705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4" name="Straight Connector 393"/>
                <p:cNvCxnSpPr/>
                <p:nvPr/>
              </p:nvCxnSpPr>
              <p:spPr>
                <a:xfrm>
                  <a:off x="4297911" y="4542565"/>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flipV="1">
                  <a:off x="4288508" y="58227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H="1" flipV="1">
                  <a:off x="6628723" y="5663776"/>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flipV="1">
                  <a:off x="6628723" y="5417052"/>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flipV="1">
                  <a:off x="6621639" y="4545175"/>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flipV="1">
                  <a:off x="6628723" y="5083690"/>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flipV="1">
                  <a:off x="6628723" y="4848129"/>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a:off x="6629901" y="5180658"/>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02" name="Arc 401"/>
                <p:cNvSpPr>
                  <a:spLocks noChangeAspect="1"/>
                </p:cNvSpPr>
                <p:nvPr/>
              </p:nvSpPr>
              <p:spPr>
                <a:xfrm rot="16200000">
                  <a:off x="3648428" y="4476581"/>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3" name="Straight Connector 402"/>
                <p:cNvCxnSpPr/>
                <p:nvPr/>
              </p:nvCxnSpPr>
              <p:spPr>
                <a:xfrm>
                  <a:off x="7058270" y="4542769"/>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flipH="1">
                  <a:off x="4397014" y="5586718"/>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a:cxnSpLocks/>
                  <a:endCxn id="413" idx="0"/>
                </p:cNvCxnSpPr>
                <p:nvPr/>
              </p:nvCxnSpPr>
              <p:spPr>
                <a:xfrm flipH="1">
                  <a:off x="4320699" y="5586718"/>
                  <a:ext cx="236316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a:xfrm flipH="1">
                  <a:off x="4397014" y="4772513"/>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p:nvCxnSpPr>
              <p:spPr>
                <a:xfrm flipH="1">
                  <a:off x="4350141" y="4772513"/>
                  <a:ext cx="2350113"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13" name="Arc 412"/>
                <p:cNvSpPr>
                  <a:spLocks noChangeAspect="1"/>
                </p:cNvSpPr>
                <p:nvPr/>
              </p:nvSpPr>
              <p:spPr>
                <a:xfrm rot="16200000">
                  <a:off x="3913596" y="4742973"/>
                  <a:ext cx="814204" cy="873285"/>
                </a:xfrm>
                <a:prstGeom prst="arc">
                  <a:avLst>
                    <a:gd name="adj1" fmla="val 10800000"/>
                    <a:gd name="adj2" fmla="val 0"/>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4" name="Straight Connector 413"/>
                <p:cNvCxnSpPr/>
                <p:nvPr/>
              </p:nvCxnSpPr>
              <p:spPr>
                <a:xfrm flipH="1">
                  <a:off x="4405096" y="503476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flipH="1">
                  <a:off x="4310995" y="5034766"/>
                  <a:ext cx="2331720"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a:xfrm flipH="1">
                  <a:off x="4405096" y="533690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flipH="1">
                  <a:off x="4310995" y="5336908"/>
                  <a:ext cx="233172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420" name="Arc 419"/>
                <p:cNvSpPr>
                  <a:spLocks noChangeAspect="1"/>
                </p:cNvSpPr>
                <p:nvPr/>
              </p:nvSpPr>
              <p:spPr>
                <a:xfrm rot="10800000">
                  <a:off x="4169901" y="5034862"/>
                  <a:ext cx="282188" cy="302143"/>
                </a:xfrm>
                <a:prstGeom prst="arc">
                  <a:avLst>
                    <a:gd name="adj1" fmla="val 16200000"/>
                    <a:gd name="adj2" fmla="val 5442982"/>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1" name="Group 420"/>
                <p:cNvGrpSpPr/>
                <p:nvPr/>
              </p:nvGrpSpPr>
              <p:grpSpPr>
                <a:xfrm rot="5400000">
                  <a:off x="7162799" y="5356028"/>
                  <a:ext cx="2" cy="457200"/>
                  <a:chOff x="1031439" y="3825049"/>
                  <a:chExt cx="2" cy="457200"/>
                </a:xfrm>
              </p:grpSpPr>
              <p:cxnSp>
                <p:nvCxnSpPr>
                  <p:cNvPr id="425" name="Straight Connector 424"/>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a:off x="1031441" y="3825049"/>
                    <a:ext cx="0" cy="45720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22" name="Group 421"/>
                <p:cNvGrpSpPr/>
                <p:nvPr/>
              </p:nvGrpSpPr>
              <p:grpSpPr>
                <a:xfrm rot="5400000">
                  <a:off x="7162608" y="4543912"/>
                  <a:ext cx="2" cy="457200"/>
                  <a:chOff x="1031439" y="3825049"/>
                  <a:chExt cx="2" cy="457200"/>
                </a:xfrm>
              </p:grpSpPr>
              <p:cxnSp>
                <p:nvCxnSpPr>
                  <p:cNvPr id="423" name="Straight Connector 422"/>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a:off x="1031441" y="3825049"/>
                    <a:ext cx="0" cy="457200"/>
                  </a:xfrm>
                  <a:prstGeom prst="line">
                    <a:avLst/>
                  </a:prstGeom>
                  <a:ln w="2540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sp>
            <p:nvSpPr>
              <p:cNvPr id="383" name="Right Arrow 382"/>
              <p:cNvSpPr>
                <a:spLocks noChangeAspect="1"/>
              </p:cNvSpPr>
              <p:nvPr/>
            </p:nvSpPr>
            <p:spPr>
              <a:xfrm>
                <a:off x="7465315" y="4660337"/>
                <a:ext cx="242316" cy="242316"/>
              </a:xfrm>
              <a:prstGeom prst="rightArrow">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ight Arrow 384"/>
              <p:cNvSpPr>
                <a:spLocks noChangeAspect="1"/>
              </p:cNvSpPr>
              <p:nvPr/>
            </p:nvSpPr>
            <p:spPr>
              <a:xfrm flipH="1">
                <a:off x="7465315" y="5480639"/>
                <a:ext cx="242316" cy="242316"/>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0" name="Straight Connector 69"/>
            <p:cNvCxnSpPr/>
            <p:nvPr/>
          </p:nvCxnSpPr>
          <p:spPr>
            <a:xfrm>
              <a:off x="1449796" y="2339225"/>
              <a:ext cx="0" cy="2723313"/>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79" name="Group 278"/>
            <p:cNvGrpSpPr/>
            <p:nvPr/>
          </p:nvGrpSpPr>
          <p:grpSpPr>
            <a:xfrm rot="16200000">
              <a:off x="925050" y="5021826"/>
              <a:ext cx="714378" cy="577152"/>
              <a:chOff x="4579144" y="3441034"/>
              <a:chExt cx="714378" cy="577152"/>
            </a:xfrm>
          </p:grpSpPr>
          <p:cxnSp>
            <p:nvCxnSpPr>
              <p:cNvPr id="280" name="Straight Connector 279"/>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2" name="Group 281"/>
              <p:cNvGrpSpPr/>
              <p:nvPr/>
            </p:nvGrpSpPr>
            <p:grpSpPr>
              <a:xfrm>
                <a:off x="4579144" y="3541702"/>
                <a:ext cx="714378" cy="100670"/>
                <a:chOff x="4267200" y="4343399"/>
                <a:chExt cx="457200" cy="64428"/>
              </a:xfrm>
            </p:grpSpPr>
            <p:sp>
              <p:nvSpPr>
                <p:cNvPr id="309" name="Rectangle 308"/>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 name="Group 309"/>
                <p:cNvGrpSpPr/>
                <p:nvPr/>
              </p:nvGrpSpPr>
              <p:grpSpPr>
                <a:xfrm>
                  <a:off x="4267200" y="4343399"/>
                  <a:ext cx="457200" cy="64428"/>
                  <a:chOff x="4267200" y="4343399"/>
                  <a:chExt cx="457200" cy="64428"/>
                </a:xfrm>
              </p:grpSpPr>
              <p:cxnSp>
                <p:nvCxnSpPr>
                  <p:cNvPr id="311" name="Straight Connector 310"/>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83" name="Group 282"/>
              <p:cNvGrpSpPr/>
              <p:nvPr/>
            </p:nvGrpSpPr>
            <p:grpSpPr>
              <a:xfrm flipV="1">
                <a:off x="4579144" y="3441034"/>
                <a:ext cx="714378" cy="100670"/>
                <a:chOff x="4267200" y="4343399"/>
                <a:chExt cx="457200" cy="64428"/>
              </a:xfrm>
            </p:grpSpPr>
            <p:sp>
              <p:nvSpPr>
                <p:cNvPr id="298" name="Rectangle 297"/>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9" name="Group 298"/>
                <p:cNvGrpSpPr/>
                <p:nvPr/>
              </p:nvGrpSpPr>
              <p:grpSpPr>
                <a:xfrm>
                  <a:off x="4267200" y="4343399"/>
                  <a:ext cx="457200" cy="64428"/>
                  <a:chOff x="4267200" y="4343399"/>
                  <a:chExt cx="457200" cy="64428"/>
                </a:xfrm>
              </p:grpSpPr>
              <p:cxnSp>
                <p:nvCxnSpPr>
                  <p:cNvPr id="302" name="Straight Connector 301"/>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5" name="Straight Connector 284"/>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8" name="Group 287"/>
              <p:cNvGrpSpPr/>
              <p:nvPr/>
            </p:nvGrpSpPr>
            <p:grpSpPr>
              <a:xfrm>
                <a:off x="4701990" y="3777130"/>
                <a:ext cx="468686" cy="241056"/>
                <a:chOff x="4009046" y="4527096"/>
                <a:chExt cx="468686" cy="241056"/>
              </a:xfrm>
            </p:grpSpPr>
            <p:grpSp>
              <p:nvGrpSpPr>
                <p:cNvPr id="294" name="Group 293"/>
                <p:cNvGrpSpPr/>
                <p:nvPr/>
              </p:nvGrpSpPr>
              <p:grpSpPr>
                <a:xfrm>
                  <a:off x="4009046" y="4527096"/>
                  <a:ext cx="468686" cy="241056"/>
                  <a:chOff x="4267200" y="4527096"/>
                  <a:chExt cx="468686" cy="241056"/>
                </a:xfrm>
              </p:grpSpPr>
              <p:sp>
                <p:nvSpPr>
                  <p:cNvPr id="296" name="Isosceles Triangle 295"/>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Isosceles Triangle 296"/>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5" name="Oval 2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9" name="Straight Connector 288"/>
              <p:cNvCxnSpPr>
                <a:cxnSpLocks/>
                <a:stCxn id="295" idx="1"/>
                <a:endCxn id="295"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a:cxnSpLocks/>
                <a:stCxn id="295" idx="7"/>
                <a:endCxn id="295"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4" name="Rectangle 283"/>
            <p:cNvSpPr/>
            <p:nvPr/>
          </p:nvSpPr>
          <p:spPr>
            <a:xfrm>
              <a:off x="1830796" y="3284071"/>
              <a:ext cx="754855"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2" name="Straight Connector 311"/>
            <p:cNvCxnSpPr/>
            <p:nvPr/>
          </p:nvCxnSpPr>
          <p:spPr>
            <a:xfrm flipH="1">
              <a:off x="1937949" y="400218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2364196" y="3914775"/>
              <a:ext cx="0" cy="632831"/>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2592796" y="3284070"/>
              <a:ext cx="754855"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0" name="Straight Connector 329"/>
            <p:cNvCxnSpPr/>
            <p:nvPr/>
          </p:nvCxnSpPr>
          <p:spPr>
            <a:xfrm flipH="1">
              <a:off x="2729956" y="400427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3110956" y="400427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2895600" y="381000"/>
              <a:ext cx="0" cy="737405"/>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V="1">
              <a:off x="2208224" y="2674808"/>
              <a:ext cx="0" cy="647361"/>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V="1">
              <a:off x="2971800" y="2876718"/>
              <a:ext cx="0" cy="44513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sp>
          <p:nvSpPr>
            <p:cNvPr id="430" name="TextBox 429"/>
            <p:cNvSpPr txBox="1"/>
            <p:nvPr/>
          </p:nvSpPr>
          <p:spPr>
            <a:xfrm>
              <a:off x="6471709" y="1118611"/>
              <a:ext cx="1318015" cy="923330"/>
            </a:xfrm>
            <a:prstGeom prst="rect">
              <a:avLst/>
            </a:prstGeom>
            <a:noFill/>
          </p:spPr>
          <p:txBody>
            <a:bodyPr wrap="square" rtlCol="0">
              <a:spAutoFit/>
            </a:bodyPr>
            <a:lstStyle/>
            <a:p>
              <a:r>
                <a:rPr lang="en-US" dirty="0">
                  <a:solidFill>
                    <a:schemeClr val="bg1"/>
                  </a:solidFill>
                </a:rPr>
                <a:t>2 Position Valve  Opens</a:t>
              </a:r>
            </a:p>
          </p:txBody>
        </p:sp>
      </p:grpSp>
      <p:pic>
        <p:nvPicPr>
          <p:cNvPr id="433" name="Picture 432">
            <a:extLst>
              <a:ext uri="{FF2B5EF4-FFF2-40B4-BE49-F238E27FC236}">
                <a16:creationId xmlns:a16="http://schemas.microsoft.com/office/drawing/2014/main" id="{E73890DE-1C5E-4579-8931-4B20B810D9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2" name="Picture 31">
            <a:extLst>
              <a:ext uri="{FF2B5EF4-FFF2-40B4-BE49-F238E27FC236}">
                <a16:creationId xmlns:a16="http://schemas.microsoft.com/office/drawing/2014/main" id="{FCCEF94D-3E15-4B81-98E6-B3F4229E897C}"/>
              </a:ext>
            </a:extLst>
          </p:cNvPr>
          <p:cNvPicPr>
            <a:picLocks noChangeAspect="1"/>
          </p:cNvPicPr>
          <p:nvPr/>
        </p:nvPicPr>
        <p:blipFill>
          <a:blip r:embed="rId3"/>
          <a:stretch>
            <a:fillRect/>
          </a:stretch>
        </p:blipFill>
        <p:spPr>
          <a:xfrm>
            <a:off x="92085" y="152401"/>
            <a:ext cx="2449719" cy="1837289"/>
          </a:xfrm>
          <a:prstGeom prst="rect">
            <a:avLst/>
          </a:prstGeom>
        </p:spPr>
      </p:pic>
      <p:pic>
        <p:nvPicPr>
          <p:cNvPr id="318" name="Picture 317">
            <a:extLst>
              <a:ext uri="{FF2B5EF4-FFF2-40B4-BE49-F238E27FC236}">
                <a16:creationId xmlns:a16="http://schemas.microsoft.com/office/drawing/2014/main" id="{2578E3BB-427C-4125-ADD7-F1E5B77BDD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2362200"/>
            <a:ext cx="3657600" cy="2743200"/>
          </a:xfrm>
          <a:prstGeom prst="rect">
            <a:avLst/>
          </a:prstGeom>
          <a:ln w="50800">
            <a:solidFill>
              <a:schemeClr val="accent4"/>
            </a:solidFill>
          </a:ln>
          <a:effectLst>
            <a:outerShdw blurRad="50800" dist="38100" dir="2700000" algn="tl" rotWithShape="0">
              <a:prstClr val="black">
                <a:alpha val="40000"/>
              </a:prstClr>
            </a:outerShdw>
          </a:effectLst>
        </p:spPr>
      </p:pic>
      <p:cxnSp>
        <p:nvCxnSpPr>
          <p:cNvPr id="434" name="Straight Connector 433">
            <a:extLst>
              <a:ext uri="{FF2B5EF4-FFF2-40B4-BE49-F238E27FC236}">
                <a16:creationId xmlns:a16="http://schemas.microsoft.com/office/drawing/2014/main" id="{A0C6A4B3-9711-4392-B300-BB0955E260A0}"/>
              </a:ext>
            </a:extLst>
          </p:cNvPr>
          <p:cNvCxnSpPr>
            <a:cxnSpLocks/>
          </p:cNvCxnSpPr>
          <p:nvPr/>
        </p:nvCxnSpPr>
        <p:spPr>
          <a:xfrm flipV="1">
            <a:off x="3810000" y="1295400"/>
            <a:ext cx="1371600" cy="1066800"/>
          </a:xfrm>
          <a:prstGeom prst="line">
            <a:avLst/>
          </a:prstGeom>
          <a:ln w="50800" cap="rnd">
            <a:solidFill>
              <a:schemeClr val="accent4"/>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35" name="Straight Connector 434">
            <a:extLst>
              <a:ext uri="{FF2B5EF4-FFF2-40B4-BE49-F238E27FC236}">
                <a16:creationId xmlns:a16="http://schemas.microsoft.com/office/drawing/2014/main" id="{26BBD4A8-272B-41EB-8AC4-A904B3F76398}"/>
              </a:ext>
            </a:extLst>
          </p:cNvPr>
          <p:cNvCxnSpPr>
            <a:cxnSpLocks/>
          </p:cNvCxnSpPr>
          <p:nvPr/>
        </p:nvCxnSpPr>
        <p:spPr>
          <a:xfrm flipH="1" flipV="1">
            <a:off x="1981200" y="762000"/>
            <a:ext cx="1828800" cy="1600200"/>
          </a:xfrm>
          <a:prstGeom prst="line">
            <a:avLst/>
          </a:prstGeom>
          <a:ln w="50800" cap="rnd">
            <a:solidFill>
              <a:schemeClr val="accent4"/>
            </a:solidFill>
            <a:tailEnd type="arrow"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260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8"/>
                                        </p:tgtEl>
                                        <p:attrNameLst>
                                          <p:attrName>style.visibility</p:attrName>
                                        </p:attrNameLst>
                                      </p:cBhvr>
                                      <p:to>
                                        <p:strVal val="visible"/>
                                      </p:to>
                                    </p:set>
                                    <p:animEffect transition="in" filter="fade">
                                      <p:cBhvr>
                                        <p:cTn id="7" dur="500"/>
                                        <p:tgtEl>
                                          <p:spTgt spid="31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34"/>
                                        </p:tgtEl>
                                        <p:attrNameLst>
                                          <p:attrName>style.visibility</p:attrName>
                                        </p:attrNameLst>
                                      </p:cBhvr>
                                      <p:to>
                                        <p:strVal val="visible"/>
                                      </p:to>
                                    </p:set>
                                    <p:animEffect transition="in" filter="wipe(down)">
                                      <p:cBhvr>
                                        <p:cTn id="11" dur="500"/>
                                        <p:tgtEl>
                                          <p:spTgt spid="434"/>
                                        </p:tgtEl>
                                      </p:cBhvr>
                                    </p:animEffect>
                                  </p:childTnLst>
                                </p:cTn>
                              </p:par>
                              <p:par>
                                <p:cTn id="12" presetID="22" presetClass="entr" presetSubtype="4" fill="hold" nodeType="withEffect">
                                  <p:stCondLst>
                                    <p:cond delay="0"/>
                                  </p:stCondLst>
                                  <p:childTnLst>
                                    <p:set>
                                      <p:cBhvr>
                                        <p:cTn id="13" dur="1" fill="hold">
                                          <p:stCondLst>
                                            <p:cond delay="0"/>
                                          </p:stCondLst>
                                        </p:cTn>
                                        <p:tgtEl>
                                          <p:spTgt spid="435"/>
                                        </p:tgtEl>
                                        <p:attrNameLst>
                                          <p:attrName>style.visibility</p:attrName>
                                        </p:attrNameLst>
                                      </p:cBhvr>
                                      <p:to>
                                        <p:strVal val="visible"/>
                                      </p:to>
                                    </p:set>
                                    <p:animEffect transition="in" filter="wipe(down)">
                                      <p:cBhvr>
                                        <p:cTn id="14" dur="500"/>
                                        <p:tgtEl>
                                          <p:spTgt spid="4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xit" presetSubtype="1" fill="hold" nodeType="clickEffect">
                                  <p:stCondLst>
                                    <p:cond delay="0"/>
                                  </p:stCondLst>
                                  <p:childTnLst>
                                    <p:animEffect transition="out" filter="wipe(up)">
                                      <p:cBhvr>
                                        <p:cTn id="18" dur="500"/>
                                        <p:tgtEl>
                                          <p:spTgt spid="434"/>
                                        </p:tgtEl>
                                      </p:cBhvr>
                                    </p:animEffect>
                                    <p:set>
                                      <p:cBhvr>
                                        <p:cTn id="19" dur="1" fill="hold">
                                          <p:stCondLst>
                                            <p:cond delay="499"/>
                                          </p:stCondLst>
                                        </p:cTn>
                                        <p:tgtEl>
                                          <p:spTgt spid="434"/>
                                        </p:tgtEl>
                                        <p:attrNameLst>
                                          <p:attrName>style.visibility</p:attrName>
                                        </p:attrNameLst>
                                      </p:cBhvr>
                                      <p:to>
                                        <p:strVal val="hidden"/>
                                      </p:to>
                                    </p:set>
                                  </p:childTnLst>
                                </p:cTn>
                              </p:par>
                              <p:par>
                                <p:cTn id="20" presetID="22" presetClass="exit" presetSubtype="1" fill="hold" nodeType="withEffect">
                                  <p:stCondLst>
                                    <p:cond delay="0"/>
                                  </p:stCondLst>
                                  <p:childTnLst>
                                    <p:animEffect transition="out" filter="wipe(up)">
                                      <p:cBhvr>
                                        <p:cTn id="21" dur="500"/>
                                        <p:tgtEl>
                                          <p:spTgt spid="435"/>
                                        </p:tgtEl>
                                      </p:cBhvr>
                                    </p:animEffect>
                                    <p:set>
                                      <p:cBhvr>
                                        <p:cTn id="22" dur="1" fill="hold">
                                          <p:stCondLst>
                                            <p:cond delay="499"/>
                                          </p:stCondLst>
                                        </p:cTn>
                                        <p:tgtEl>
                                          <p:spTgt spid="435"/>
                                        </p:tgtEl>
                                        <p:attrNameLst>
                                          <p:attrName>style.visibility</p:attrName>
                                        </p:attrNameLst>
                                      </p:cBhvr>
                                      <p:to>
                                        <p:strVal val="hidden"/>
                                      </p:to>
                                    </p:set>
                                  </p:childTnLst>
                                </p:cTn>
                              </p:par>
                            </p:childTnLst>
                          </p:cTn>
                        </p:par>
                        <p:par>
                          <p:cTn id="23" fill="hold">
                            <p:stCondLst>
                              <p:cond delay="500"/>
                            </p:stCondLst>
                            <p:childTnLst>
                              <p:par>
                                <p:cTn id="24" presetID="10" presetClass="exit" presetSubtype="0" fill="hold" nodeType="afterEffect">
                                  <p:stCondLst>
                                    <p:cond delay="0"/>
                                  </p:stCondLst>
                                  <p:childTnLst>
                                    <p:animEffect transition="out" filter="fade">
                                      <p:cBhvr>
                                        <p:cTn id="25" dur="500"/>
                                        <p:tgtEl>
                                          <p:spTgt spid="318"/>
                                        </p:tgtEl>
                                      </p:cBhvr>
                                    </p:animEffect>
                                    <p:set>
                                      <p:cBhvr>
                                        <p:cTn id="26" dur="1" fill="hold">
                                          <p:stCondLst>
                                            <p:cond delay="499"/>
                                          </p:stCondLst>
                                        </p:cTn>
                                        <p:tgtEl>
                                          <p:spTgt spid="3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Title 556"/>
          <p:cNvSpPr>
            <a:spLocks noGrp="1"/>
          </p:cNvSpPr>
          <p:nvPr>
            <p:ph type="title"/>
          </p:nvPr>
        </p:nvSpPr>
        <p:spPr>
          <a:xfrm>
            <a:off x="-5883475" y="5833872"/>
            <a:ext cx="4416552" cy="941832"/>
          </a:xfrm>
        </p:spPr>
        <p:txBody>
          <a:bodyPr>
            <a:normAutofit/>
          </a:bodyPr>
          <a:lstStyle/>
          <a:p>
            <a:pPr algn="r"/>
            <a:r>
              <a:rPr lang="en-US" sz="2400" dirty="0"/>
              <a:t>“Free Cooling” Operation</a:t>
            </a:r>
          </a:p>
        </p:txBody>
      </p:sp>
      <p:grpSp>
        <p:nvGrpSpPr>
          <p:cNvPr id="15" name="Group 14">
            <a:extLst>
              <a:ext uri="{FF2B5EF4-FFF2-40B4-BE49-F238E27FC236}">
                <a16:creationId xmlns:a16="http://schemas.microsoft.com/office/drawing/2014/main" id="{B4CFE15E-C3E9-4374-9802-C2C50664EE32}"/>
              </a:ext>
            </a:extLst>
          </p:cNvPr>
          <p:cNvGrpSpPr/>
          <p:nvPr/>
        </p:nvGrpSpPr>
        <p:grpSpPr>
          <a:xfrm>
            <a:off x="-10430479" y="76200"/>
            <a:ext cx="8966605" cy="6179517"/>
            <a:chOff x="24996" y="76200"/>
            <a:chExt cx="8966605" cy="6179517"/>
          </a:xfrm>
        </p:grpSpPr>
        <p:cxnSp>
          <p:nvCxnSpPr>
            <p:cNvPr id="105" name="Straight Connector 104"/>
            <p:cNvCxnSpPr/>
            <p:nvPr/>
          </p:nvCxnSpPr>
          <p:spPr>
            <a:xfrm flipV="1">
              <a:off x="6303987" y="1851861"/>
              <a:ext cx="0" cy="2693906"/>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434724" y="5791836"/>
              <a:ext cx="0" cy="46048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21" name="Group 320"/>
            <p:cNvGrpSpPr/>
            <p:nvPr/>
          </p:nvGrpSpPr>
          <p:grpSpPr>
            <a:xfrm>
              <a:off x="3582444" y="4542565"/>
              <a:ext cx="4131823" cy="1280160"/>
              <a:chOff x="152400" y="1115203"/>
              <a:chExt cx="4131823" cy="1280160"/>
            </a:xfrm>
          </p:grpSpPr>
          <p:grpSp>
            <p:nvGrpSpPr>
              <p:cNvPr id="322" name="Group 321"/>
              <p:cNvGrpSpPr/>
              <p:nvPr/>
            </p:nvGrpSpPr>
            <p:grpSpPr>
              <a:xfrm>
                <a:off x="152400" y="1115203"/>
                <a:ext cx="3808956" cy="1280160"/>
                <a:chOff x="762000" y="1115203"/>
                <a:chExt cx="3808956" cy="1280160"/>
              </a:xfrm>
            </p:grpSpPr>
            <p:grpSp>
              <p:nvGrpSpPr>
                <p:cNvPr id="327" name="Group 326"/>
                <p:cNvGrpSpPr/>
                <p:nvPr/>
              </p:nvGrpSpPr>
              <p:grpSpPr>
                <a:xfrm>
                  <a:off x="866299" y="1115203"/>
                  <a:ext cx="2918509" cy="1280160"/>
                  <a:chOff x="4307423" y="1202014"/>
                  <a:chExt cx="2918509" cy="1280160"/>
                </a:xfrm>
              </p:grpSpPr>
              <p:sp>
                <p:nvSpPr>
                  <p:cNvPr id="378" name="Oval 377"/>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Rectangle 378"/>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Arc 379"/>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31" name="Arc 330"/>
                <p:cNvSpPr>
                  <a:spLocks noChangeAspect="1"/>
                </p:cNvSpPr>
                <p:nvPr/>
              </p:nvSpPr>
              <p:spPr>
                <a:xfrm rot="10800000">
                  <a:off x="1344841" y="1607500"/>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2" name="Arc 331"/>
                <p:cNvSpPr>
                  <a:spLocks noChangeAspect="1"/>
                </p:cNvSpPr>
                <p:nvPr/>
              </p:nvSpPr>
              <p:spPr>
                <a:xfrm rot="10800000">
                  <a:off x="1344841" y="1607500"/>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9" name="Arc 338"/>
                <p:cNvSpPr>
                  <a:spLocks noChangeAspect="1"/>
                </p:cNvSpPr>
                <p:nvPr/>
              </p:nvSpPr>
              <p:spPr>
                <a:xfrm rot="16200000">
                  <a:off x="1093152" y="131561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0" name="Rectangle 339"/>
                <p:cNvSpPr/>
                <p:nvPr/>
              </p:nvSpPr>
              <p:spPr>
                <a:xfrm>
                  <a:off x="3791792" y="1115203"/>
                  <a:ext cx="444928" cy="637051"/>
                </a:xfrm>
                <a:prstGeom prst="rect">
                  <a:avLst/>
                </a:prstGeom>
                <a:solidFill>
                  <a:srgbClr val="0099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ectangle 340"/>
                <p:cNvSpPr/>
                <p:nvPr/>
              </p:nvSpPr>
              <p:spPr>
                <a:xfrm>
                  <a:off x="3791792" y="1756326"/>
                  <a:ext cx="444928" cy="637051"/>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2" name="Straight Connector 341"/>
                <p:cNvCxnSpPr/>
                <p:nvPr/>
              </p:nvCxnSpPr>
              <p:spPr>
                <a:xfrm>
                  <a:off x="1477467" y="111520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V="1">
                  <a:off x="1468064" y="2395363"/>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flipH="1" flipV="1">
                  <a:off x="3808279" y="223641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flipV="1">
                  <a:off x="3808279" y="198969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3801195" y="111781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flipV="1">
                  <a:off x="3808279" y="165632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3808279" y="1420767"/>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3809457" y="175329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354" name="Arc 353"/>
                <p:cNvSpPr>
                  <a:spLocks noChangeAspect="1"/>
                </p:cNvSpPr>
                <p:nvPr/>
              </p:nvSpPr>
              <p:spPr>
                <a:xfrm rot="16200000">
                  <a:off x="827984" y="104921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55" name="Straight Connector 354"/>
                <p:cNvCxnSpPr/>
                <p:nvPr/>
              </p:nvCxnSpPr>
              <p:spPr>
                <a:xfrm>
                  <a:off x="4237826" y="111540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H="1">
                  <a:off x="1576570" y="215935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a:cxnSpLocks/>
                  <a:endCxn id="360" idx="0"/>
                </p:cNvCxnSpPr>
                <p:nvPr/>
              </p:nvCxnSpPr>
              <p:spPr>
                <a:xfrm flipH="1">
                  <a:off x="1500255" y="2159356"/>
                  <a:ext cx="236316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flipH="1">
                  <a:off x="1576570" y="134515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H="1">
                  <a:off x="1529697" y="1345151"/>
                  <a:ext cx="2350113"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0" name="Arc 359"/>
                <p:cNvSpPr>
                  <a:spLocks noChangeAspect="1"/>
                </p:cNvSpPr>
                <p:nvPr/>
              </p:nvSpPr>
              <p:spPr>
                <a:xfrm rot="16200000">
                  <a:off x="1093152" y="1315611"/>
                  <a:ext cx="814204" cy="873285"/>
                </a:xfrm>
                <a:prstGeom prst="arc">
                  <a:avLst>
                    <a:gd name="adj1" fmla="val 10800000"/>
                    <a:gd name="adj2" fmla="val 0"/>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61" name="Straight Connector 360"/>
                <p:cNvCxnSpPr/>
                <p:nvPr/>
              </p:nvCxnSpPr>
              <p:spPr>
                <a:xfrm flipH="1">
                  <a:off x="1584652" y="1607404"/>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flipH="1">
                  <a:off x="1490551" y="1607404"/>
                  <a:ext cx="2331720" cy="0"/>
                </a:xfrm>
                <a:prstGeom prst="line">
                  <a:avLst/>
                </a:prstGeom>
                <a:ln w="127000" cap="rnd">
                  <a:gradFill flip="none" rotWithShape="1">
                    <a:gsLst>
                      <a:gs pos="0">
                        <a:srgbClr val="00CC99"/>
                      </a:gs>
                      <a:gs pos="100000">
                        <a:srgbClr val="009999"/>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flipH="1">
                  <a:off x="1584652" y="190954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flipH="1">
                  <a:off x="1490551" y="1909546"/>
                  <a:ext cx="2331720" cy="0"/>
                </a:xfrm>
                <a:prstGeom prst="line">
                  <a:avLst/>
                </a:prstGeom>
                <a:ln w="127000" cap="rnd">
                  <a:gradFill flip="none" rotWithShape="1">
                    <a:gsLst>
                      <a:gs pos="0">
                        <a:srgbClr val="00CC99"/>
                      </a:gs>
                      <a:gs pos="100000">
                        <a:srgbClr val="33CCCC"/>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367" name="Arc 366"/>
                <p:cNvSpPr>
                  <a:spLocks noChangeAspect="1"/>
                </p:cNvSpPr>
                <p:nvPr/>
              </p:nvSpPr>
              <p:spPr>
                <a:xfrm rot="10800000">
                  <a:off x="1349457" y="1607500"/>
                  <a:ext cx="282188" cy="302143"/>
                </a:xfrm>
                <a:prstGeom prst="arc">
                  <a:avLst>
                    <a:gd name="adj1" fmla="val 16200000"/>
                    <a:gd name="adj2" fmla="val 5442982"/>
                  </a:avLst>
                </a:prstGeom>
                <a:ln w="127000" cap="rnd">
                  <a:solidFill>
                    <a:srgbClr val="00CC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68" name="Group 367"/>
                <p:cNvGrpSpPr/>
                <p:nvPr/>
              </p:nvGrpSpPr>
              <p:grpSpPr>
                <a:xfrm rot="5400000">
                  <a:off x="4342355" y="1928666"/>
                  <a:ext cx="2" cy="457200"/>
                  <a:chOff x="1031439" y="3825049"/>
                  <a:chExt cx="2" cy="457200"/>
                </a:xfrm>
              </p:grpSpPr>
              <p:cxnSp>
                <p:nvCxnSpPr>
                  <p:cNvPr id="376" name="Straight Connector 375"/>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a:off x="1031441" y="3825049"/>
                    <a:ext cx="0" cy="457200"/>
                  </a:xfrm>
                  <a:prstGeom prst="line">
                    <a:avLst/>
                  </a:prstGeom>
                  <a:ln w="254000">
                    <a:solidFill>
                      <a:srgbClr val="33CCCC"/>
                    </a:solidFill>
                  </a:ln>
                </p:spPr>
                <p:style>
                  <a:lnRef idx="1">
                    <a:schemeClr val="accent1"/>
                  </a:lnRef>
                  <a:fillRef idx="0">
                    <a:schemeClr val="accent1"/>
                  </a:fillRef>
                  <a:effectRef idx="0">
                    <a:schemeClr val="accent1"/>
                  </a:effectRef>
                  <a:fontRef idx="minor">
                    <a:schemeClr val="tx1"/>
                  </a:fontRef>
                </p:style>
              </p:cxnSp>
            </p:grpSp>
            <p:grpSp>
              <p:nvGrpSpPr>
                <p:cNvPr id="370" name="Group 369"/>
                <p:cNvGrpSpPr/>
                <p:nvPr/>
              </p:nvGrpSpPr>
              <p:grpSpPr>
                <a:xfrm rot="5400000">
                  <a:off x="4342164" y="1116550"/>
                  <a:ext cx="2" cy="457200"/>
                  <a:chOff x="1031439" y="3825049"/>
                  <a:chExt cx="2" cy="457200"/>
                </a:xfrm>
              </p:grpSpPr>
              <p:cxnSp>
                <p:nvCxnSpPr>
                  <p:cNvPr id="371" name="Straight Connector 370"/>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1031441" y="3825049"/>
                    <a:ext cx="0" cy="457200"/>
                  </a:xfrm>
                  <a:prstGeom prst="line">
                    <a:avLst/>
                  </a:prstGeom>
                  <a:ln w="254000">
                    <a:solidFill>
                      <a:srgbClr val="009999"/>
                    </a:solidFill>
                  </a:ln>
                </p:spPr>
                <p:style>
                  <a:lnRef idx="1">
                    <a:schemeClr val="accent1"/>
                  </a:lnRef>
                  <a:fillRef idx="0">
                    <a:schemeClr val="accent1"/>
                  </a:fillRef>
                  <a:effectRef idx="0">
                    <a:schemeClr val="accent1"/>
                  </a:effectRef>
                  <a:fontRef idx="minor">
                    <a:schemeClr val="tx1"/>
                  </a:fontRef>
                </p:style>
              </p:cxnSp>
            </p:grpSp>
          </p:grpSp>
          <p:sp>
            <p:nvSpPr>
              <p:cNvPr id="325" name="Right Arrow 324"/>
              <p:cNvSpPr>
                <a:spLocks noChangeAspect="1"/>
              </p:cNvSpPr>
              <p:nvPr/>
            </p:nvSpPr>
            <p:spPr>
              <a:xfrm>
                <a:off x="4041907" y="1209095"/>
                <a:ext cx="242316" cy="242316"/>
              </a:xfrm>
              <a:prstGeom prst="rightArrow">
                <a:avLst/>
              </a:prstGeom>
              <a:solidFill>
                <a:srgbClr val="00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ight Arrow 325"/>
              <p:cNvSpPr>
                <a:spLocks noChangeAspect="1"/>
              </p:cNvSpPr>
              <p:nvPr/>
            </p:nvSpPr>
            <p:spPr>
              <a:xfrm flipH="1">
                <a:off x="4041907" y="2029397"/>
                <a:ext cx="242316" cy="242316"/>
              </a:xfrm>
              <a:prstGeom prst="rightArrow">
                <a:avLst/>
              </a:prstGeom>
              <a:solidFill>
                <a:srgbClr val="33CCC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81" name="Straight Connector 680"/>
            <p:cNvCxnSpPr/>
            <p:nvPr/>
          </p:nvCxnSpPr>
          <p:spPr>
            <a:xfrm flipH="1">
              <a:off x="2920385" y="372887"/>
              <a:ext cx="233302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57" name="Group 656"/>
            <p:cNvGrpSpPr>
              <a:grpSpLocks noChangeAspect="1"/>
            </p:cNvGrpSpPr>
            <p:nvPr/>
          </p:nvGrpSpPr>
          <p:grpSpPr>
            <a:xfrm>
              <a:off x="7654126" y="1236154"/>
              <a:ext cx="834962" cy="914400"/>
              <a:chOff x="2759405" y="2981392"/>
              <a:chExt cx="1857991" cy="2034760"/>
            </a:xfrm>
          </p:grpSpPr>
          <p:sp>
            <p:nvSpPr>
              <p:cNvPr id="658" name="Freeform 65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659" name="Oval 658"/>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60" name="Rectangle 659"/>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661" name="Group 660"/>
              <p:cNvGrpSpPr/>
              <p:nvPr/>
            </p:nvGrpSpPr>
            <p:grpSpPr>
              <a:xfrm>
                <a:off x="2873429" y="3327560"/>
                <a:ext cx="1430100" cy="1430100"/>
                <a:chOff x="2857281" y="3476040"/>
                <a:chExt cx="1430100" cy="1430100"/>
              </a:xfrm>
            </p:grpSpPr>
            <p:sp>
              <p:nvSpPr>
                <p:cNvPr id="665" name="Oval 664"/>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666" name="Oval 665"/>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667" name="Group 47"/>
                <p:cNvGrpSpPr/>
                <p:nvPr/>
              </p:nvGrpSpPr>
              <p:grpSpPr>
                <a:xfrm rot="5400000" flipH="1">
                  <a:off x="3451291" y="4019158"/>
                  <a:ext cx="870227" cy="630634"/>
                  <a:chOff x="6588124" y="776289"/>
                  <a:chExt cx="1112837" cy="806448"/>
                </a:xfrm>
                <a:noFill/>
              </p:grpSpPr>
              <p:sp>
                <p:nvSpPr>
                  <p:cNvPr id="676" name="Freeform 675"/>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7" name="Freeform 676"/>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8" name="Freeform 677"/>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668" name="Group 48"/>
                <p:cNvGrpSpPr/>
                <p:nvPr/>
              </p:nvGrpSpPr>
              <p:grpSpPr>
                <a:xfrm rot="16200000" flipH="1">
                  <a:off x="2825621" y="3728668"/>
                  <a:ext cx="870227" cy="630634"/>
                  <a:chOff x="6588124" y="776289"/>
                  <a:chExt cx="1112837" cy="806448"/>
                </a:xfrm>
                <a:noFill/>
              </p:grpSpPr>
              <p:sp>
                <p:nvSpPr>
                  <p:cNvPr id="673" name="Freeform 672"/>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4" name="Freeform 673"/>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5" name="Freeform 674"/>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669" name="Freeform 668"/>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0" name="Freeform 669"/>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1" name="Freeform 670"/>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672" name="Freeform 671"/>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662" name="Freeform 661"/>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3" name="Straight Connector 662"/>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664" name="Straight Connector 663"/>
              <p:cNvCxnSpPr>
                <a:cxnSpLocks/>
                <a:stCxn id="65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sp>
          <p:nvSpPr>
            <p:cNvPr id="546" name="Rectangle 545"/>
            <p:cNvSpPr/>
            <p:nvPr/>
          </p:nvSpPr>
          <p:spPr>
            <a:xfrm>
              <a:off x="5765760" y="76200"/>
              <a:ext cx="3225841" cy="4226719"/>
            </a:xfrm>
            <a:prstGeom prst="rect">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9" name="Straight Connector 538"/>
            <p:cNvCxnSpPr/>
            <p:nvPr/>
          </p:nvCxnSpPr>
          <p:spPr>
            <a:xfrm>
              <a:off x="1450863" y="5588998"/>
              <a:ext cx="0" cy="659402"/>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flipV="1">
              <a:off x="6300588" y="455896"/>
              <a:ext cx="0" cy="87412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flipV="1">
              <a:off x="2971398" y="2876718"/>
              <a:ext cx="0" cy="426865"/>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405" name="Rectangle 404"/>
            <p:cNvSpPr/>
            <p:nvPr/>
          </p:nvSpPr>
          <p:spPr>
            <a:xfrm>
              <a:off x="2590800" y="3284068"/>
              <a:ext cx="754855" cy="392605"/>
            </a:xfrm>
            <a:prstGeom prst="rect">
              <a:avLst/>
            </a:prstGeom>
            <a:solidFill>
              <a:schemeClr val="bg1"/>
            </a:solid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2" name="Straight Connector 391"/>
            <p:cNvCxnSpPr/>
            <p:nvPr/>
          </p:nvCxnSpPr>
          <p:spPr>
            <a:xfrm flipV="1">
              <a:off x="2207822" y="2674808"/>
              <a:ext cx="0" cy="598143"/>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1830796" y="3284072"/>
              <a:ext cx="754855" cy="258952"/>
            </a:xfrm>
            <a:prstGeom prst="rect">
              <a:avLst/>
            </a:prstGeom>
            <a:solidFill>
              <a:schemeClr val="bg1"/>
            </a:solidFill>
            <a:ln w="63500">
              <a:solidFill>
                <a:schemeClr val="tx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2" name="Group 161"/>
            <p:cNvGrpSpPr/>
            <p:nvPr/>
          </p:nvGrpSpPr>
          <p:grpSpPr>
            <a:xfrm>
              <a:off x="7345816" y="1684742"/>
              <a:ext cx="834962" cy="1439992"/>
              <a:chOff x="5257800" y="2674808"/>
              <a:chExt cx="834962" cy="1439992"/>
            </a:xfrm>
          </p:grpSpPr>
          <p:grpSp>
            <p:nvGrpSpPr>
              <p:cNvPr id="163" name="Group 162"/>
              <p:cNvGrpSpPr>
                <a:grpSpLocks noChangeAspect="1"/>
              </p:cNvGrpSpPr>
              <p:nvPr/>
            </p:nvGrpSpPr>
            <p:grpSpPr>
              <a:xfrm>
                <a:off x="5257800" y="3200400"/>
                <a:ext cx="834962" cy="914400"/>
                <a:chOff x="2759405" y="2981392"/>
                <a:chExt cx="1857991" cy="2034760"/>
              </a:xfrm>
            </p:grpSpPr>
            <p:sp>
              <p:nvSpPr>
                <p:cNvPr id="167" name="Freeform 166"/>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168" name="Oval 167"/>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69" name="Rectangle 168"/>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170" name="Group 169"/>
                <p:cNvGrpSpPr/>
                <p:nvPr/>
              </p:nvGrpSpPr>
              <p:grpSpPr>
                <a:xfrm>
                  <a:off x="2873429" y="3327560"/>
                  <a:ext cx="1430100" cy="1430100"/>
                  <a:chOff x="2857281" y="3476040"/>
                  <a:chExt cx="1430100" cy="1430100"/>
                </a:xfrm>
              </p:grpSpPr>
              <p:sp>
                <p:nvSpPr>
                  <p:cNvPr id="174" name="Oval 173"/>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75" name="Oval 174"/>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76" name="Group 47"/>
                  <p:cNvGrpSpPr/>
                  <p:nvPr/>
                </p:nvGrpSpPr>
                <p:grpSpPr>
                  <a:xfrm rot="5400000" flipH="1">
                    <a:off x="3451291" y="4019158"/>
                    <a:ext cx="870227" cy="630634"/>
                    <a:chOff x="6588124" y="776289"/>
                    <a:chExt cx="1112837" cy="806448"/>
                  </a:xfrm>
                  <a:noFill/>
                </p:grpSpPr>
                <p:sp>
                  <p:nvSpPr>
                    <p:cNvPr id="185" name="Freeform 184"/>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6" name="Freeform 185"/>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7" name="Freeform 186"/>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7" name="Group 48"/>
                  <p:cNvGrpSpPr/>
                  <p:nvPr/>
                </p:nvGrpSpPr>
                <p:grpSpPr>
                  <a:xfrm rot="16200000" flipH="1">
                    <a:off x="2825621" y="3728668"/>
                    <a:ext cx="870227" cy="630634"/>
                    <a:chOff x="6588124" y="776289"/>
                    <a:chExt cx="1112837" cy="806448"/>
                  </a:xfrm>
                  <a:noFill/>
                </p:grpSpPr>
                <p:sp>
                  <p:nvSpPr>
                    <p:cNvPr id="182" name="Freeform 181"/>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3" name="Freeform 182"/>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4" name="Freeform 183"/>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178" name="Freeform 177"/>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79" name="Freeform 178"/>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0" name="Freeform 179"/>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81" name="Freeform 180"/>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171" name="Freeform 170"/>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2" name="Straight Connector 171"/>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73" name="Straight Connector 172"/>
                <p:cNvCxnSpPr>
                  <a:cxnSpLocks/>
                  <a:stCxn id="168"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164" name="Group 163"/>
              <p:cNvGrpSpPr/>
              <p:nvPr/>
            </p:nvGrpSpPr>
            <p:grpSpPr>
              <a:xfrm>
                <a:off x="5944453" y="2674808"/>
                <a:ext cx="0" cy="571846"/>
                <a:chOff x="5944453" y="2674808"/>
                <a:chExt cx="0" cy="571846"/>
              </a:xfrm>
            </p:grpSpPr>
            <p:cxnSp>
              <p:nvCxnSpPr>
                <p:cNvPr id="165" name="Straight Connector 164"/>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5944453" y="2698014"/>
                  <a:ext cx="0" cy="54864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grpSp>
        <p:grpSp>
          <p:nvGrpSpPr>
            <p:cNvPr id="161" name="Group 160"/>
            <p:cNvGrpSpPr/>
            <p:nvPr/>
          </p:nvGrpSpPr>
          <p:grpSpPr>
            <a:xfrm>
              <a:off x="7035186" y="2674808"/>
              <a:ext cx="834962" cy="1439992"/>
              <a:chOff x="5257800" y="2674808"/>
              <a:chExt cx="834962" cy="1439992"/>
            </a:xfrm>
          </p:grpSpPr>
          <p:grpSp>
            <p:nvGrpSpPr>
              <p:cNvPr id="39" name="Group 38"/>
              <p:cNvGrpSpPr>
                <a:grpSpLocks noChangeAspect="1"/>
              </p:cNvGrpSpPr>
              <p:nvPr/>
            </p:nvGrpSpPr>
            <p:grpSpPr>
              <a:xfrm>
                <a:off x="5257800" y="3200400"/>
                <a:ext cx="834962" cy="914400"/>
                <a:chOff x="2759405" y="2981392"/>
                <a:chExt cx="1857991" cy="2034760"/>
              </a:xfrm>
            </p:grpSpPr>
            <p:sp>
              <p:nvSpPr>
                <p:cNvPr id="8" name="Freeform 7"/>
                <p:cNvSpPr/>
                <p:nvPr/>
              </p:nvSpPr>
              <p:spPr bwMode="auto">
                <a:xfrm rot="5400000" flipH="1">
                  <a:off x="3747063" y="3298974"/>
                  <a:ext cx="1028457" cy="497882"/>
                </a:xfrm>
                <a:custGeom>
                  <a:avLst/>
                  <a:gdLst>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99269"/>
                    <a:gd name="connsiteX1" fmla="*/ 679450 w 1124346"/>
                    <a:gd name="connsiteY1" fmla="*/ 408384 h 499269"/>
                    <a:gd name="connsiteX2" fmla="*/ 627062 w 1124346"/>
                    <a:gd name="connsiteY2" fmla="*/ 329803 h 499269"/>
                    <a:gd name="connsiteX3" fmla="*/ 565150 w 1124346"/>
                    <a:gd name="connsiteY3" fmla="*/ 260747 h 499269"/>
                    <a:gd name="connsiteX4" fmla="*/ 484187 w 1124346"/>
                    <a:gd name="connsiteY4" fmla="*/ 203597 h 499269"/>
                    <a:gd name="connsiteX5" fmla="*/ 412750 w 1124346"/>
                    <a:gd name="connsiteY5" fmla="*/ 148828 h 499269"/>
                    <a:gd name="connsiteX6" fmla="*/ 310356 w 1124346"/>
                    <a:gd name="connsiteY6" fmla="*/ 108347 h 499269"/>
                    <a:gd name="connsiteX7" fmla="*/ 219868 w 1124346"/>
                    <a:gd name="connsiteY7" fmla="*/ 79772 h 499269"/>
                    <a:gd name="connsiteX8" fmla="*/ 127000 w 1124346"/>
                    <a:gd name="connsiteY8" fmla="*/ 65484 h 499269"/>
                    <a:gd name="connsiteX9" fmla="*/ 981868 w 1124346"/>
                    <a:gd name="connsiteY9" fmla="*/ 60722 h 499269"/>
                    <a:gd name="connsiteX10" fmla="*/ 981868 w 1124346"/>
                    <a:gd name="connsiteY10" fmla="*/ 429816 h 499269"/>
                    <a:gd name="connsiteX11" fmla="*/ 719931 w 1124346"/>
                    <a:gd name="connsiteY11" fmla="*/ 477441 h 499269"/>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1124346"/>
                    <a:gd name="connsiteY0" fmla="*/ 477441 h 477441"/>
                    <a:gd name="connsiteX1" fmla="*/ 679450 w 1124346"/>
                    <a:gd name="connsiteY1" fmla="*/ 408384 h 477441"/>
                    <a:gd name="connsiteX2" fmla="*/ 627062 w 1124346"/>
                    <a:gd name="connsiteY2" fmla="*/ 329803 h 477441"/>
                    <a:gd name="connsiteX3" fmla="*/ 565150 w 1124346"/>
                    <a:gd name="connsiteY3" fmla="*/ 260747 h 477441"/>
                    <a:gd name="connsiteX4" fmla="*/ 484187 w 1124346"/>
                    <a:gd name="connsiteY4" fmla="*/ 203597 h 477441"/>
                    <a:gd name="connsiteX5" fmla="*/ 412750 w 1124346"/>
                    <a:gd name="connsiteY5" fmla="*/ 148828 h 477441"/>
                    <a:gd name="connsiteX6" fmla="*/ 310356 w 1124346"/>
                    <a:gd name="connsiteY6" fmla="*/ 108347 h 477441"/>
                    <a:gd name="connsiteX7" fmla="*/ 219868 w 1124346"/>
                    <a:gd name="connsiteY7" fmla="*/ 79772 h 477441"/>
                    <a:gd name="connsiteX8" fmla="*/ 127000 w 1124346"/>
                    <a:gd name="connsiteY8" fmla="*/ 65484 h 477441"/>
                    <a:gd name="connsiteX9" fmla="*/ 981868 w 1124346"/>
                    <a:gd name="connsiteY9" fmla="*/ 60722 h 477441"/>
                    <a:gd name="connsiteX10" fmla="*/ 981868 w 1124346"/>
                    <a:gd name="connsiteY10" fmla="*/ 429816 h 477441"/>
                    <a:gd name="connsiteX11" fmla="*/ 719931 w 1124346"/>
                    <a:gd name="connsiteY11" fmla="*/ 477441 h 477441"/>
                    <a:gd name="connsiteX0" fmla="*/ 719931 w 987821"/>
                    <a:gd name="connsiteY0" fmla="*/ 477441 h 477441"/>
                    <a:gd name="connsiteX1" fmla="*/ 679450 w 987821"/>
                    <a:gd name="connsiteY1" fmla="*/ 408384 h 477441"/>
                    <a:gd name="connsiteX2" fmla="*/ 627062 w 987821"/>
                    <a:gd name="connsiteY2" fmla="*/ 329803 h 477441"/>
                    <a:gd name="connsiteX3" fmla="*/ 565150 w 987821"/>
                    <a:gd name="connsiteY3" fmla="*/ 260747 h 477441"/>
                    <a:gd name="connsiteX4" fmla="*/ 484187 w 987821"/>
                    <a:gd name="connsiteY4" fmla="*/ 203597 h 477441"/>
                    <a:gd name="connsiteX5" fmla="*/ 412750 w 987821"/>
                    <a:gd name="connsiteY5" fmla="*/ 148828 h 477441"/>
                    <a:gd name="connsiteX6" fmla="*/ 310356 w 987821"/>
                    <a:gd name="connsiteY6" fmla="*/ 108347 h 477441"/>
                    <a:gd name="connsiteX7" fmla="*/ 219868 w 987821"/>
                    <a:gd name="connsiteY7" fmla="*/ 79772 h 477441"/>
                    <a:gd name="connsiteX8" fmla="*/ 127000 w 987821"/>
                    <a:gd name="connsiteY8" fmla="*/ 65484 h 477441"/>
                    <a:gd name="connsiteX9" fmla="*/ 981868 w 987821"/>
                    <a:gd name="connsiteY9" fmla="*/ 60722 h 477441"/>
                    <a:gd name="connsiteX10" fmla="*/ 981868 w 987821"/>
                    <a:gd name="connsiteY10" fmla="*/ 429816 h 477441"/>
                    <a:gd name="connsiteX11" fmla="*/ 719931 w 987821"/>
                    <a:gd name="connsiteY11" fmla="*/ 477441 h 477441"/>
                    <a:gd name="connsiteX0" fmla="*/ 719931 w 987821"/>
                    <a:gd name="connsiteY0" fmla="*/ 416719 h 416719"/>
                    <a:gd name="connsiteX1" fmla="*/ 679450 w 987821"/>
                    <a:gd name="connsiteY1" fmla="*/ 347662 h 416719"/>
                    <a:gd name="connsiteX2" fmla="*/ 627062 w 987821"/>
                    <a:gd name="connsiteY2" fmla="*/ 269081 h 416719"/>
                    <a:gd name="connsiteX3" fmla="*/ 565150 w 987821"/>
                    <a:gd name="connsiteY3" fmla="*/ 200025 h 416719"/>
                    <a:gd name="connsiteX4" fmla="*/ 484187 w 987821"/>
                    <a:gd name="connsiteY4" fmla="*/ 142875 h 416719"/>
                    <a:gd name="connsiteX5" fmla="*/ 412750 w 987821"/>
                    <a:gd name="connsiteY5" fmla="*/ 88106 h 416719"/>
                    <a:gd name="connsiteX6" fmla="*/ 310356 w 987821"/>
                    <a:gd name="connsiteY6" fmla="*/ 47625 h 416719"/>
                    <a:gd name="connsiteX7" fmla="*/ 219868 w 987821"/>
                    <a:gd name="connsiteY7" fmla="*/ 19050 h 416719"/>
                    <a:gd name="connsiteX8" fmla="*/ 127000 w 987821"/>
                    <a:gd name="connsiteY8" fmla="*/ 4762 h 416719"/>
                    <a:gd name="connsiteX9" fmla="*/ 981868 w 987821"/>
                    <a:gd name="connsiteY9" fmla="*/ 0 h 416719"/>
                    <a:gd name="connsiteX10" fmla="*/ 981868 w 987821"/>
                    <a:gd name="connsiteY10" fmla="*/ 369094 h 416719"/>
                    <a:gd name="connsiteX11" fmla="*/ 719931 w 987821"/>
                    <a:gd name="connsiteY11" fmla="*/ 416719 h 416719"/>
                    <a:gd name="connsiteX0" fmla="*/ 592931 w 860821"/>
                    <a:gd name="connsiteY0" fmla="*/ 416719 h 416719"/>
                    <a:gd name="connsiteX1" fmla="*/ 552450 w 860821"/>
                    <a:gd name="connsiteY1" fmla="*/ 347662 h 416719"/>
                    <a:gd name="connsiteX2" fmla="*/ 500062 w 860821"/>
                    <a:gd name="connsiteY2" fmla="*/ 269081 h 416719"/>
                    <a:gd name="connsiteX3" fmla="*/ 438150 w 860821"/>
                    <a:gd name="connsiteY3" fmla="*/ 200025 h 416719"/>
                    <a:gd name="connsiteX4" fmla="*/ 357187 w 860821"/>
                    <a:gd name="connsiteY4" fmla="*/ 142875 h 416719"/>
                    <a:gd name="connsiteX5" fmla="*/ 285750 w 860821"/>
                    <a:gd name="connsiteY5" fmla="*/ 88106 h 416719"/>
                    <a:gd name="connsiteX6" fmla="*/ 183356 w 860821"/>
                    <a:gd name="connsiteY6" fmla="*/ 47625 h 416719"/>
                    <a:gd name="connsiteX7" fmla="*/ 92868 w 860821"/>
                    <a:gd name="connsiteY7" fmla="*/ 19050 h 416719"/>
                    <a:gd name="connsiteX8" fmla="*/ 0 w 860821"/>
                    <a:gd name="connsiteY8" fmla="*/ 4762 h 416719"/>
                    <a:gd name="connsiteX9" fmla="*/ 854868 w 860821"/>
                    <a:gd name="connsiteY9" fmla="*/ 0 h 416719"/>
                    <a:gd name="connsiteX10" fmla="*/ 854868 w 860821"/>
                    <a:gd name="connsiteY10" fmla="*/ 369094 h 416719"/>
                    <a:gd name="connsiteX11" fmla="*/ 592931 w 860821"/>
                    <a:gd name="connsiteY11"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0821" h="416719">
                      <a:moveTo>
                        <a:pt x="592931" y="416719"/>
                      </a:moveTo>
                      <a:cubicBezTo>
                        <a:pt x="569516" y="375841"/>
                        <a:pt x="567928" y="372268"/>
                        <a:pt x="552450" y="347662"/>
                      </a:cubicBezTo>
                      <a:cubicBezTo>
                        <a:pt x="536972" y="323056"/>
                        <a:pt x="519112" y="293687"/>
                        <a:pt x="500062" y="269081"/>
                      </a:cubicBezTo>
                      <a:cubicBezTo>
                        <a:pt x="481012" y="244475"/>
                        <a:pt x="461962" y="221059"/>
                        <a:pt x="438150" y="200025"/>
                      </a:cubicBezTo>
                      <a:cubicBezTo>
                        <a:pt x="414338" y="178991"/>
                        <a:pt x="382587" y="161528"/>
                        <a:pt x="357187" y="142875"/>
                      </a:cubicBezTo>
                      <a:cubicBezTo>
                        <a:pt x="331787" y="124222"/>
                        <a:pt x="314722" y="103981"/>
                        <a:pt x="285750" y="88106"/>
                      </a:cubicBezTo>
                      <a:cubicBezTo>
                        <a:pt x="256778" y="72231"/>
                        <a:pt x="215503" y="59134"/>
                        <a:pt x="183356" y="47625"/>
                      </a:cubicBezTo>
                      <a:cubicBezTo>
                        <a:pt x="151209" y="36116"/>
                        <a:pt x="123427" y="26194"/>
                        <a:pt x="92868" y="19050"/>
                      </a:cubicBezTo>
                      <a:cubicBezTo>
                        <a:pt x="62309" y="11906"/>
                        <a:pt x="96044" y="22225"/>
                        <a:pt x="0" y="4762"/>
                      </a:cubicBezTo>
                      <a:cubicBezTo>
                        <a:pt x="127000" y="1587"/>
                        <a:pt x="590153" y="2778"/>
                        <a:pt x="854868" y="0"/>
                      </a:cubicBezTo>
                      <a:cubicBezTo>
                        <a:pt x="860821" y="154385"/>
                        <a:pt x="858837" y="235347"/>
                        <a:pt x="854868" y="369094"/>
                      </a:cubicBezTo>
                      <a:cubicBezTo>
                        <a:pt x="761206" y="385366"/>
                        <a:pt x="747315" y="390922"/>
                        <a:pt x="592931" y="416719"/>
                      </a:cubicBezTo>
                      <a:close/>
                    </a:path>
                  </a:pathLst>
                </a:custGeom>
                <a:solidFill>
                  <a:srgbClr val="3333FF"/>
                </a:solidFill>
                <a:ln w="15875" cap="flat" cmpd="sng" algn="ctr">
                  <a:solidFill>
                    <a:srgbClr val="3333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endParaRPr lang="en-US" sz="1000" b="1" dirty="0"/>
                </a:p>
              </p:txBody>
            </p:sp>
            <p:sp>
              <p:nvSpPr>
                <p:cNvPr id="9" name="Oval 8"/>
                <p:cNvSpPr>
                  <a:spLocks noChangeAspect="1"/>
                </p:cNvSpPr>
                <p:nvPr/>
              </p:nvSpPr>
              <p:spPr bwMode="auto">
                <a:xfrm rot="5400000" flipH="1">
                  <a:off x="2759424" y="3268187"/>
                  <a:ext cx="1747946" cy="1747983"/>
                </a:xfrm>
                <a:prstGeom prst="ellipse">
                  <a:avLst/>
                </a:prstGeom>
                <a:solidFill>
                  <a:srgbClr val="3333FF"/>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2" name="Rectangle 11"/>
                <p:cNvSpPr/>
                <p:nvPr/>
              </p:nvSpPr>
              <p:spPr bwMode="auto">
                <a:xfrm rot="5400000" flipH="1">
                  <a:off x="4260063" y="2678682"/>
                  <a:ext cx="54624" cy="660043"/>
                </a:xfrm>
                <a:prstGeom prst="rect">
                  <a:avLst/>
                </a:prstGeom>
                <a:solidFill>
                  <a:schemeClr val="bg1">
                    <a:lumMod val="75000"/>
                  </a:schemeClr>
                </a:solidFill>
                <a:ln w="47625" cap="flat" cmpd="sng" algn="ctr">
                  <a:solidFill>
                    <a:schemeClr val="bg1">
                      <a:lumMod val="75000"/>
                    </a:schemeClr>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endParaRPr lang="en-US" sz="1000" b="1" dirty="0">
                    <a:latin typeface="Arial Narrow" pitchFamily="34" charset="0"/>
                  </a:endParaRPr>
                </a:p>
              </p:txBody>
            </p:sp>
            <p:grpSp>
              <p:nvGrpSpPr>
                <p:cNvPr id="38" name="Group 37"/>
                <p:cNvGrpSpPr/>
                <p:nvPr/>
              </p:nvGrpSpPr>
              <p:grpSpPr>
                <a:xfrm>
                  <a:off x="2873429" y="3327560"/>
                  <a:ext cx="1430100" cy="1430100"/>
                  <a:chOff x="2857281" y="3476040"/>
                  <a:chExt cx="1430100" cy="1430100"/>
                </a:xfrm>
              </p:grpSpPr>
              <p:sp>
                <p:nvSpPr>
                  <p:cNvPr id="13" name="Oval 12"/>
                  <p:cNvSpPr>
                    <a:spLocks noChangeAspect="1"/>
                  </p:cNvSpPr>
                  <p:nvPr/>
                </p:nvSpPr>
                <p:spPr bwMode="auto">
                  <a:xfrm rot="5400000" flipH="1">
                    <a:off x="2857281" y="3476040"/>
                    <a:ext cx="1430100" cy="1430100"/>
                  </a:xfrm>
                  <a:prstGeom prst="ellipse">
                    <a:avLst/>
                  </a:prstGeom>
                  <a:solidFill>
                    <a:srgbClr val="3333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sp>
                <p:nvSpPr>
                  <p:cNvPr id="14" name="Oval 13"/>
                  <p:cNvSpPr>
                    <a:spLocks noChangeAspect="1"/>
                  </p:cNvSpPr>
                  <p:nvPr/>
                </p:nvSpPr>
                <p:spPr bwMode="auto">
                  <a:xfrm rot="5400000" flipH="1">
                    <a:off x="3429321" y="4048080"/>
                    <a:ext cx="286020" cy="286020"/>
                  </a:xfrm>
                  <a:prstGeom prst="ellipse">
                    <a:avLst/>
                  </a:prstGeom>
                  <a:solidFill>
                    <a:schemeClr val="tx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nvGrpSpPr>
                  <p:cNvPr id="16" name="Group 47"/>
                  <p:cNvGrpSpPr/>
                  <p:nvPr/>
                </p:nvGrpSpPr>
                <p:grpSpPr>
                  <a:xfrm rot="5400000" flipH="1">
                    <a:off x="3451291" y="4019158"/>
                    <a:ext cx="870227" cy="630634"/>
                    <a:chOff x="6588124" y="776289"/>
                    <a:chExt cx="1112837" cy="806448"/>
                  </a:xfrm>
                  <a:noFill/>
                </p:grpSpPr>
                <p:sp>
                  <p:nvSpPr>
                    <p:cNvPr id="21" name="Freeform 20"/>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2" name="Freeform 21"/>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3" name="Freeform 22"/>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grpSp>
                <p:nvGrpSpPr>
                  <p:cNvPr id="17" name="Group 48"/>
                  <p:cNvGrpSpPr/>
                  <p:nvPr/>
                </p:nvGrpSpPr>
                <p:grpSpPr>
                  <a:xfrm rot="16200000" flipH="1">
                    <a:off x="2825621" y="3728668"/>
                    <a:ext cx="870227" cy="630634"/>
                    <a:chOff x="6588124" y="776289"/>
                    <a:chExt cx="1112837" cy="806448"/>
                  </a:xfrm>
                  <a:noFill/>
                </p:grpSpPr>
                <p:sp>
                  <p:nvSpPr>
                    <p:cNvPr id="18" name="Freeform 17"/>
                    <p:cNvSpPr/>
                    <p:nvPr/>
                  </p:nvSpPr>
                  <p:spPr bwMode="auto">
                    <a:xfrm rot="20520000">
                      <a:off x="7167561" y="77628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19" name="Freeform 18"/>
                    <p:cNvSpPr/>
                    <p:nvPr/>
                  </p:nvSpPr>
                  <p:spPr bwMode="auto">
                    <a:xfrm rot="18335010">
                      <a:off x="6839689" y="822014"/>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0" name="Freeform 19"/>
                    <p:cNvSpPr/>
                    <p:nvPr/>
                  </p:nvSpPr>
                  <p:spPr bwMode="auto">
                    <a:xfrm rot="16200000">
                      <a:off x="6602412" y="1035049"/>
                      <a:ext cx="533400" cy="561975"/>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000" b="1" dirty="0"/>
                    </a:p>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a:ln>
                          <a:noFill/>
                        </a:ln>
                        <a:solidFill>
                          <a:schemeClr val="tx1"/>
                        </a:solidFill>
                        <a:effectLst/>
                        <a:latin typeface="Arial Narrow" pitchFamily="34" charset="0"/>
                      </a:endParaRPr>
                    </a:p>
                  </p:txBody>
                </p:sp>
              </p:grpSp>
              <p:sp>
                <p:nvSpPr>
                  <p:cNvPr id="25" name="Freeform 24"/>
                  <p:cNvSpPr/>
                  <p:nvPr/>
                </p:nvSpPr>
                <p:spPr bwMode="auto">
                  <a:xfrm rot="2280000" flipH="1">
                    <a:off x="3419907" y="3551275"/>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6" name="Freeform 25"/>
                  <p:cNvSpPr/>
                  <p:nvPr/>
                </p:nvSpPr>
                <p:spPr bwMode="auto">
                  <a:xfrm rot="4464990" flipH="1">
                    <a:off x="3648607" y="3672566"/>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8" name="Freeform 27"/>
                  <p:cNvSpPr/>
                  <p:nvPr/>
                </p:nvSpPr>
                <p:spPr bwMode="auto">
                  <a:xfrm rot="12900000" flipH="1">
                    <a:off x="3323132" y="4389399"/>
                    <a:ext cx="417112" cy="439456"/>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sp>
                <p:nvSpPr>
                  <p:cNvPr id="29" name="Freeform 28"/>
                  <p:cNvSpPr/>
                  <p:nvPr/>
                </p:nvSpPr>
                <p:spPr bwMode="auto">
                  <a:xfrm rot="15084990" flipH="1">
                    <a:off x="3088398" y="4280243"/>
                    <a:ext cx="417111" cy="439457"/>
                  </a:xfrm>
                  <a:custGeom>
                    <a:avLst/>
                    <a:gdLst>
                      <a:gd name="connsiteX0" fmla="*/ 0 w 533400"/>
                      <a:gd name="connsiteY0" fmla="*/ 561975 h 561975"/>
                      <a:gd name="connsiteX1" fmla="*/ 42863 w 533400"/>
                      <a:gd name="connsiteY1" fmla="*/ 376238 h 561975"/>
                      <a:gd name="connsiteX2" fmla="*/ 166688 w 533400"/>
                      <a:gd name="connsiteY2" fmla="*/ 204788 h 561975"/>
                      <a:gd name="connsiteX3" fmla="*/ 347663 w 533400"/>
                      <a:gd name="connsiteY3" fmla="*/ 71438 h 561975"/>
                      <a:gd name="connsiteX4" fmla="*/ 533400 w 533400"/>
                      <a:gd name="connsiteY4" fmla="*/ 0 h 56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561975">
                        <a:moveTo>
                          <a:pt x="0" y="561975"/>
                        </a:moveTo>
                        <a:cubicBezTo>
                          <a:pt x="7541" y="498872"/>
                          <a:pt x="15082" y="435769"/>
                          <a:pt x="42863" y="376238"/>
                        </a:cubicBezTo>
                        <a:cubicBezTo>
                          <a:pt x="70644" y="316707"/>
                          <a:pt x="115888" y="255588"/>
                          <a:pt x="166688" y="204788"/>
                        </a:cubicBezTo>
                        <a:cubicBezTo>
                          <a:pt x="217488" y="153988"/>
                          <a:pt x="286544" y="105569"/>
                          <a:pt x="347663" y="71438"/>
                        </a:cubicBezTo>
                        <a:cubicBezTo>
                          <a:pt x="408782" y="37307"/>
                          <a:pt x="508000" y="12700"/>
                          <a:pt x="533400" y="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a:ln>
                        <a:noFill/>
                      </a:ln>
                      <a:solidFill>
                        <a:schemeClr val="tx1"/>
                      </a:solidFill>
                      <a:effectLst/>
                      <a:latin typeface="Arial Narrow" pitchFamily="34" charset="0"/>
                    </a:endParaRPr>
                  </a:p>
                </p:txBody>
              </p:sp>
            </p:grpSp>
            <p:sp>
              <p:nvSpPr>
                <p:cNvPr id="35" name="Freeform 34"/>
                <p:cNvSpPr/>
                <p:nvPr/>
              </p:nvSpPr>
              <p:spPr>
                <a:xfrm>
                  <a:off x="4030935" y="3354605"/>
                  <a:ext cx="451789" cy="693726"/>
                </a:xfrm>
                <a:custGeom>
                  <a:avLst/>
                  <a:gdLst>
                    <a:gd name="connsiteX0" fmla="*/ 0 w 446379"/>
                    <a:gd name="connsiteY0" fmla="*/ 0 h 516717"/>
                    <a:gd name="connsiteX1" fmla="*/ 124445 w 446379"/>
                    <a:gd name="connsiteY1" fmla="*/ 73044 h 516717"/>
                    <a:gd name="connsiteX2" fmla="*/ 227247 w 446379"/>
                    <a:gd name="connsiteY2" fmla="*/ 173141 h 516717"/>
                    <a:gd name="connsiteX3" fmla="*/ 319228 w 446379"/>
                    <a:gd name="connsiteY3" fmla="*/ 273238 h 516717"/>
                    <a:gd name="connsiteX4" fmla="*/ 408504 w 446379"/>
                    <a:gd name="connsiteY4" fmla="*/ 432852 h 516717"/>
                    <a:gd name="connsiteX5" fmla="*/ 446379 w 446379"/>
                    <a:gd name="connsiteY5" fmla="*/ 516717 h 516717"/>
                    <a:gd name="connsiteX0" fmla="*/ 0 w 446379"/>
                    <a:gd name="connsiteY0" fmla="*/ 0 h 516717"/>
                    <a:gd name="connsiteX1" fmla="*/ 124445 w 446379"/>
                    <a:gd name="connsiteY1" fmla="*/ 73044 h 516717"/>
                    <a:gd name="connsiteX2" fmla="*/ 235363 w 446379"/>
                    <a:gd name="connsiteY2" fmla="*/ 162320 h 516717"/>
                    <a:gd name="connsiteX3" fmla="*/ 319228 w 446379"/>
                    <a:gd name="connsiteY3" fmla="*/ 273238 h 516717"/>
                    <a:gd name="connsiteX4" fmla="*/ 408504 w 446379"/>
                    <a:gd name="connsiteY4" fmla="*/ 432852 h 516717"/>
                    <a:gd name="connsiteX5" fmla="*/ 446379 w 446379"/>
                    <a:gd name="connsiteY5" fmla="*/ 516717 h 516717"/>
                    <a:gd name="connsiteX0" fmla="*/ 0 w 465316"/>
                    <a:gd name="connsiteY0" fmla="*/ 0 h 530244"/>
                    <a:gd name="connsiteX1" fmla="*/ 124445 w 465316"/>
                    <a:gd name="connsiteY1" fmla="*/ 73044 h 530244"/>
                    <a:gd name="connsiteX2" fmla="*/ 235363 w 465316"/>
                    <a:gd name="connsiteY2" fmla="*/ 162320 h 530244"/>
                    <a:gd name="connsiteX3" fmla="*/ 319228 w 465316"/>
                    <a:gd name="connsiteY3" fmla="*/ 273238 h 530244"/>
                    <a:gd name="connsiteX4" fmla="*/ 408504 w 465316"/>
                    <a:gd name="connsiteY4" fmla="*/ 432852 h 530244"/>
                    <a:gd name="connsiteX5" fmla="*/ 465316 w 465316"/>
                    <a:gd name="connsiteY5" fmla="*/ 530244 h 530244"/>
                    <a:gd name="connsiteX0" fmla="*/ 0 w 465316"/>
                    <a:gd name="connsiteY0" fmla="*/ 0 h 589761"/>
                    <a:gd name="connsiteX1" fmla="*/ 124445 w 465316"/>
                    <a:gd name="connsiteY1" fmla="*/ 73044 h 589761"/>
                    <a:gd name="connsiteX2" fmla="*/ 235363 w 465316"/>
                    <a:gd name="connsiteY2" fmla="*/ 162320 h 589761"/>
                    <a:gd name="connsiteX3" fmla="*/ 319228 w 465316"/>
                    <a:gd name="connsiteY3" fmla="*/ 273238 h 589761"/>
                    <a:gd name="connsiteX4" fmla="*/ 408504 w 465316"/>
                    <a:gd name="connsiteY4" fmla="*/ 432852 h 589761"/>
                    <a:gd name="connsiteX5" fmla="*/ 465316 w 465316"/>
                    <a:gd name="connsiteY5" fmla="*/ 589761 h 589761"/>
                    <a:gd name="connsiteX0" fmla="*/ 0 w 451789"/>
                    <a:gd name="connsiteY0" fmla="*/ 0 h 595172"/>
                    <a:gd name="connsiteX1" fmla="*/ 124445 w 451789"/>
                    <a:gd name="connsiteY1" fmla="*/ 73044 h 595172"/>
                    <a:gd name="connsiteX2" fmla="*/ 235363 w 451789"/>
                    <a:gd name="connsiteY2" fmla="*/ 162320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24445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235363 w 451789"/>
                    <a:gd name="connsiteY3" fmla="*/ 162320 h 595172"/>
                    <a:gd name="connsiteX4" fmla="*/ 319228 w 451789"/>
                    <a:gd name="connsiteY4" fmla="*/ 273238 h 595172"/>
                    <a:gd name="connsiteX5" fmla="*/ 408504 w 451789"/>
                    <a:gd name="connsiteY5" fmla="*/ 432852 h 595172"/>
                    <a:gd name="connsiteX6" fmla="*/ 451789 w 451789"/>
                    <a:gd name="connsiteY6" fmla="*/ 595172 h 595172"/>
                    <a:gd name="connsiteX0" fmla="*/ 0 w 451789"/>
                    <a:gd name="connsiteY0" fmla="*/ 0 h 595172"/>
                    <a:gd name="connsiteX1" fmla="*/ 119682 w 451789"/>
                    <a:gd name="connsiteY1" fmla="*/ 73044 h 595172"/>
                    <a:gd name="connsiteX2" fmla="*/ 219596 w 451789"/>
                    <a:gd name="connsiteY2" fmla="*/ 167263 h 595172"/>
                    <a:gd name="connsiteX3" fmla="*/ 319228 w 451789"/>
                    <a:gd name="connsiteY3" fmla="*/ 273238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08504 w 451789"/>
                    <a:gd name="connsiteY4" fmla="*/ 432852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16847 w 451789"/>
                    <a:gd name="connsiteY3" fmla="*/ 282763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47804 w 451789"/>
                    <a:gd name="connsiteY3" fmla="*/ 258247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19596 w 451789"/>
                    <a:gd name="connsiteY2" fmla="*/ 167263 h 595172"/>
                    <a:gd name="connsiteX3" fmla="*/ 333516 w 451789"/>
                    <a:gd name="connsiteY3" fmla="*/ 270505 h 595172"/>
                    <a:gd name="connsiteX4" fmla="*/ 418029 w 451789"/>
                    <a:gd name="connsiteY4" fmla="*/ 412423 h 595172"/>
                    <a:gd name="connsiteX5" fmla="*/ 451789 w 451789"/>
                    <a:gd name="connsiteY5" fmla="*/ 595172 h 595172"/>
                    <a:gd name="connsiteX0" fmla="*/ 0 w 451789"/>
                    <a:gd name="connsiteY0" fmla="*/ 0 h 595172"/>
                    <a:gd name="connsiteX1" fmla="*/ 119682 w 451789"/>
                    <a:gd name="connsiteY1" fmla="*/ 73044 h 595172"/>
                    <a:gd name="connsiteX2" fmla="*/ 238646 w 451789"/>
                    <a:gd name="connsiteY2" fmla="*/ 152962 h 595172"/>
                    <a:gd name="connsiteX3" fmla="*/ 333516 w 451789"/>
                    <a:gd name="connsiteY3" fmla="*/ 270505 h 595172"/>
                    <a:gd name="connsiteX4" fmla="*/ 418029 w 451789"/>
                    <a:gd name="connsiteY4" fmla="*/ 412423 h 595172"/>
                    <a:gd name="connsiteX5" fmla="*/ 451789 w 451789"/>
                    <a:gd name="connsiteY5" fmla="*/ 595172 h 59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789" h="595172">
                      <a:moveTo>
                        <a:pt x="0" y="0"/>
                      </a:moveTo>
                      <a:cubicBezTo>
                        <a:pt x="43285" y="22093"/>
                        <a:pt x="79908" y="47550"/>
                        <a:pt x="119682" y="73044"/>
                      </a:cubicBezTo>
                      <a:cubicBezTo>
                        <a:pt x="159456" y="98538"/>
                        <a:pt x="205388" y="119596"/>
                        <a:pt x="238646" y="152962"/>
                      </a:cubicBezTo>
                      <a:cubicBezTo>
                        <a:pt x="271904" y="186328"/>
                        <a:pt x="303619" y="227262"/>
                        <a:pt x="333516" y="270505"/>
                      </a:cubicBezTo>
                      <a:cubicBezTo>
                        <a:pt x="363413" y="313748"/>
                        <a:pt x="398317" y="358312"/>
                        <a:pt x="418029" y="412423"/>
                      </a:cubicBezTo>
                      <a:cubicBezTo>
                        <a:pt x="437741" y="466534"/>
                        <a:pt x="451789" y="595172"/>
                        <a:pt x="451789" y="595172"/>
                      </a:cubicBezTo>
                    </a:path>
                  </a:pathLst>
                </a:custGeom>
                <a:solidFill>
                  <a:srgbClr val="3333FF"/>
                </a:solidFill>
                <a:ln w="60325" cap="rnd">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bwMode="auto">
                <a:xfrm flipH="1">
                  <a:off x="4012350" y="2981413"/>
                  <a:ext cx="55007" cy="372333"/>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cxnSp>
              <p:nvCxnSpPr>
                <p:cNvPr id="10" name="Straight Connector 9"/>
                <p:cNvCxnSpPr>
                  <a:cxnSpLocks/>
                  <a:stCxn id="9" idx="0"/>
                </p:cNvCxnSpPr>
                <p:nvPr/>
              </p:nvCxnSpPr>
              <p:spPr bwMode="auto">
                <a:xfrm flipV="1">
                  <a:off x="4507389" y="3036041"/>
                  <a:ext cx="7319" cy="1106138"/>
                </a:xfrm>
                <a:prstGeom prst="line">
                  <a:avLst/>
                </a:prstGeom>
                <a:solidFill>
                  <a:schemeClr val="accent1"/>
                </a:solidFill>
                <a:ln w="47625" cap="rnd" cmpd="sng" algn="ctr">
                  <a:solidFill>
                    <a:schemeClr val="bg1">
                      <a:lumMod val="75000"/>
                    </a:schemeClr>
                  </a:solidFill>
                  <a:prstDash val="solid"/>
                  <a:round/>
                  <a:headEnd type="none" w="med" len="med"/>
                  <a:tailEnd type="none" w="med" len="med"/>
                </a:ln>
                <a:effectLst/>
              </p:spPr>
            </p:cxnSp>
          </p:grpSp>
          <p:grpSp>
            <p:nvGrpSpPr>
              <p:cNvPr id="24" name="Group 23"/>
              <p:cNvGrpSpPr/>
              <p:nvPr/>
            </p:nvGrpSpPr>
            <p:grpSpPr>
              <a:xfrm>
                <a:off x="5944453" y="2674808"/>
                <a:ext cx="0" cy="571846"/>
                <a:chOff x="5944453" y="2674808"/>
                <a:chExt cx="0" cy="571846"/>
              </a:xfrm>
            </p:grpSpPr>
            <p:cxnSp>
              <p:nvCxnSpPr>
                <p:cNvPr id="160" name="Straight Connector 159"/>
                <p:cNvCxnSpPr/>
                <p:nvPr/>
              </p:nvCxnSpPr>
              <p:spPr>
                <a:xfrm flipV="1">
                  <a:off x="5944453" y="2674808"/>
                  <a:ext cx="0" cy="502920"/>
                </a:xfrm>
                <a:prstGeom prst="line">
                  <a:avLst/>
                </a:prstGeom>
                <a:ln w="2540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5944453" y="2698014"/>
                  <a:ext cx="0" cy="54864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grpSp>
        <p:cxnSp>
          <p:nvCxnSpPr>
            <p:cNvPr id="362" name="Straight Connector 361"/>
            <p:cNvCxnSpPr/>
            <p:nvPr/>
          </p:nvCxnSpPr>
          <p:spPr>
            <a:xfrm flipH="1">
              <a:off x="6303986" y="3677300"/>
              <a:ext cx="1105448"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1450863" y="6249823"/>
              <a:ext cx="2983861"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V="1">
              <a:off x="3164663" y="4513537"/>
              <a:ext cx="0" cy="1734863"/>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rot="5400000" flipH="1">
              <a:off x="2898209" y="4302919"/>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rot="5400000" flipH="1">
              <a:off x="2517209" y="4280615"/>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33" name="Rectangle 332"/>
            <p:cNvSpPr/>
            <p:nvPr/>
          </p:nvSpPr>
          <p:spPr>
            <a:xfrm>
              <a:off x="2597945" y="3284069"/>
              <a:ext cx="754855" cy="471075"/>
            </a:xfrm>
            <a:prstGeom prst="rect">
              <a:avLst/>
            </a:prstGeom>
            <a:gradFill>
              <a:gsLst>
                <a:gs pos="13000">
                  <a:schemeClr val="tx2">
                    <a:lumMod val="40000"/>
                    <a:lumOff val="60000"/>
                  </a:schemeClr>
                </a:gs>
                <a:gs pos="100000">
                  <a:schemeClr val="tx2">
                    <a:lumMod val="40000"/>
                    <a:lumOff val="60000"/>
                    <a:alpha val="25000"/>
                  </a:scheme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3" name="Straight Connector 322"/>
            <p:cNvCxnSpPr/>
            <p:nvPr/>
          </p:nvCxnSpPr>
          <p:spPr>
            <a:xfrm flipH="1">
              <a:off x="2364197" y="4547606"/>
              <a:ext cx="4137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rot="5400000" flipH="1">
              <a:off x="2097496"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317" name="Rectangle 316"/>
            <p:cNvSpPr/>
            <p:nvPr/>
          </p:nvSpPr>
          <p:spPr>
            <a:xfrm>
              <a:off x="1830796" y="3284072"/>
              <a:ext cx="754855" cy="258952"/>
            </a:xfrm>
            <a:prstGeom prst="rect">
              <a:avLst/>
            </a:prstGeom>
            <a:gradFill>
              <a:gsLst>
                <a:gs pos="13000">
                  <a:schemeClr val="tx2">
                    <a:lumMod val="40000"/>
                    <a:lumOff val="60000"/>
                  </a:schemeClr>
                </a:gs>
                <a:gs pos="100000">
                  <a:schemeClr val="tx2">
                    <a:lumMod val="40000"/>
                    <a:lumOff val="60000"/>
                    <a:alpha val="25000"/>
                  </a:schemeClr>
                </a:gs>
              </a:gsLst>
              <a:lin ang="16200000" scaled="0"/>
            </a:gra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7" name="Straight Connector 306"/>
            <p:cNvCxnSpPr/>
            <p:nvPr/>
          </p:nvCxnSpPr>
          <p:spPr>
            <a:xfrm rot="5400000" flipH="1">
              <a:off x="1719284" y="42809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895600" y="381000"/>
              <a:ext cx="0" cy="73740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449796" y="2436154"/>
              <a:ext cx="0" cy="2626384"/>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286" name="Rectangle 285"/>
            <p:cNvSpPr/>
            <p:nvPr/>
          </p:nvSpPr>
          <p:spPr>
            <a:xfrm>
              <a:off x="1835945" y="3593355"/>
              <a:ext cx="754855" cy="406451"/>
            </a:xfrm>
            <a:prstGeom prst="rect">
              <a:avLst/>
            </a:prstGeom>
            <a:solidFill>
              <a:schemeClr val="tx2">
                <a:lumMod val="40000"/>
                <a:lumOff val="60000"/>
              </a:schemeClr>
            </a:solidFill>
            <a:ln w="63500">
              <a:solidFill>
                <a:schemeClr val="tx2">
                  <a:lumMod val="40000"/>
                  <a:lumOff val="6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0" name="Straight Connector 299"/>
            <p:cNvCxnSpPr/>
            <p:nvPr/>
          </p:nvCxnSpPr>
          <p:spPr>
            <a:xfrm flipH="1">
              <a:off x="1449796" y="4547606"/>
              <a:ext cx="533400"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V="1">
              <a:off x="1985984" y="403860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H="1">
              <a:off x="1449796" y="4547606"/>
              <a:ext cx="533400"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H="1">
              <a:off x="2364197" y="4547606"/>
              <a:ext cx="413794" cy="0"/>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V="1">
              <a:off x="2777991" y="404069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2" name="Rectangle 291"/>
            <p:cNvSpPr/>
            <p:nvPr/>
          </p:nvSpPr>
          <p:spPr>
            <a:xfrm>
              <a:off x="2597945" y="3755144"/>
              <a:ext cx="754855" cy="244661"/>
            </a:xfrm>
            <a:prstGeom prst="rect">
              <a:avLst/>
            </a:prstGeom>
            <a:solidFill>
              <a:schemeClr val="tx2">
                <a:lumMod val="40000"/>
                <a:lumOff val="60000"/>
              </a:schemeClr>
            </a:solidFill>
            <a:ln w="6350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5" name="Straight Connector 334"/>
            <p:cNvCxnSpPr/>
            <p:nvPr/>
          </p:nvCxnSpPr>
          <p:spPr>
            <a:xfrm flipV="1">
              <a:off x="3158991" y="4040690"/>
              <a:ext cx="0" cy="509006"/>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V="1">
              <a:off x="3158745" y="4525325"/>
              <a:ext cx="0" cy="1723075"/>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1449711" y="6255717"/>
              <a:ext cx="2985015" cy="0"/>
            </a:xfrm>
            <a:prstGeom prst="line">
              <a:avLst/>
            </a:prstGeom>
            <a:ln w="171450"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434724" y="5705051"/>
              <a:ext cx="0" cy="550666"/>
            </a:xfrm>
            <a:prstGeom prst="line">
              <a:avLst/>
            </a:prstGeom>
            <a:ln w="1714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6303988" y="3676673"/>
              <a:ext cx="110607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flipH="1">
              <a:off x="6483367" y="2099303"/>
              <a:ext cx="1458903"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6483367" y="2099303"/>
              <a:ext cx="1416997" cy="0"/>
            </a:xfrm>
            <a:prstGeom prst="line">
              <a:avLst/>
            </a:prstGeom>
            <a:ln w="38100">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flipV="1">
              <a:off x="5181600" y="2096987"/>
              <a:ext cx="0" cy="551017"/>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p:cNvCxnSpPr/>
            <p:nvPr/>
          </p:nvCxnSpPr>
          <p:spPr>
            <a:xfrm flipH="1">
              <a:off x="2972608" y="2876718"/>
              <a:ext cx="2233652"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p:cNvCxnSpPr/>
            <p:nvPr/>
          </p:nvCxnSpPr>
          <p:spPr>
            <a:xfrm flipH="1">
              <a:off x="2974184" y="2876718"/>
              <a:ext cx="2232073" cy="0"/>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flipH="1">
              <a:off x="2208226" y="2667000"/>
              <a:ext cx="2973776" cy="0"/>
            </a:xfrm>
            <a:prstGeom prst="line">
              <a:avLst/>
            </a:prstGeom>
            <a:ln w="635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H="1">
              <a:off x="2209802" y="2667000"/>
              <a:ext cx="2971798" cy="0"/>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flipV="1">
              <a:off x="5182002" y="2096987"/>
              <a:ext cx="0" cy="570013"/>
            </a:xfrm>
            <a:prstGeom prst="line">
              <a:avLst/>
            </a:prstGeom>
            <a:ln w="38100" cap="rnd">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flipH="1">
              <a:off x="6483367" y="2876718"/>
              <a:ext cx="1149122"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a:cxnSpLocks/>
              <a:stCxn id="613" idx="0"/>
            </p:cNvCxnSpPr>
            <p:nvPr/>
          </p:nvCxnSpPr>
          <p:spPr>
            <a:xfrm flipH="1">
              <a:off x="6483367" y="2876458"/>
              <a:ext cx="1090164" cy="260"/>
            </a:xfrm>
            <a:prstGeom prst="line">
              <a:avLst/>
            </a:prstGeom>
            <a:ln w="38100">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a:cxnSpLocks/>
            </p:cNvCxnSpPr>
            <p:nvPr/>
          </p:nvCxnSpPr>
          <p:spPr>
            <a:xfrm flipH="1">
              <a:off x="5388769" y="2876743"/>
              <a:ext cx="717843"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a:cxnSpLocks/>
            </p:cNvCxnSpPr>
            <p:nvPr/>
          </p:nvCxnSpPr>
          <p:spPr>
            <a:xfrm>
              <a:off x="5388769" y="2876743"/>
              <a:ext cx="717838"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6303987" y="1848353"/>
              <a:ext cx="0" cy="2723647"/>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a:off x="1450863" y="5502213"/>
              <a:ext cx="0" cy="746187"/>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50" name="TextBox 549"/>
            <p:cNvSpPr txBox="1"/>
            <p:nvPr/>
          </p:nvSpPr>
          <p:spPr>
            <a:xfrm>
              <a:off x="807518" y="618979"/>
              <a:ext cx="1556679" cy="369332"/>
            </a:xfrm>
            <a:prstGeom prst="rect">
              <a:avLst/>
            </a:prstGeom>
            <a:noFill/>
          </p:spPr>
          <p:txBody>
            <a:bodyPr wrap="square" rtlCol="0">
              <a:spAutoFit/>
            </a:bodyPr>
            <a:lstStyle/>
            <a:p>
              <a:pPr algn="ctr"/>
              <a:r>
                <a:rPr lang="en-US" dirty="0">
                  <a:solidFill>
                    <a:schemeClr val="bg1"/>
                  </a:solidFill>
                </a:rPr>
                <a:t>Condenser</a:t>
              </a:r>
            </a:p>
          </p:txBody>
        </p:sp>
        <p:sp>
          <p:nvSpPr>
            <p:cNvPr id="551" name="TextBox 550"/>
            <p:cNvSpPr txBox="1"/>
            <p:nvPr/>
          </p:nvSpPr>
          <p:spPr>
            <a:xfrm>
              <a:off x="3929721" y="1415901"/>
              <a:ext cx="1556679" cy="646331"/>
            </a:xfrm>
            <a:prstGeom prst="rect">
              <a:avLst/>
            </a:prstGeom>
            <a:noFill/>
          </p:spPr>
          <p:txBody>
            <a:bodyPr wrap="square" rtlCol="0">
              <a:spAutoFit/>
            </a:bodyPr>
            <a:lstStyle/>
            <a:p>
              <a:pPr algn="ctr"/>
              <a:r>
                <a:rPr lang="en-US" dirty="0">
                  <a:solidFill>
                    <a:schemeClr val="bg1"/>
                  </a:solidFill>
                </a:rPr>
                <a:t>CW Supply and Return</a:t>
              </a:r>
            </a:p>
          </p:txBody>
        </p:sp>
        <p:sp>
          <p:nvSpPr>
            <p:cNvPr id="554" name="TextBox 553"/>
            <p:cNvSpPr txBox="1"/>
            <p:nvPr/>
          </p:nvSpPr>
          <p:spPr>
            <a:xfrm>
              <a:off x="7408805" y="4862768"/>
              <a:ext cx="1556679" cy="646331"/>
            </a:xfrm>
            <a:prstGeom prst="rect">
              <a:avLst/>
            </a:prstGeom>
            <a:noFill/>
          </p:spPr>
          <p:txBody>
            <a:bodyPr wrap="square" rtlCol="0">
              <a:spAutoFit/>
            </a:bodyPr>
            <a:lstStyle/>
            <a:p>
              <a:pPr algn="ctr"/>
              <a:r>
                <a:rPr lang="en-US" dirty="0">
                  <a:solidFill>
                    <a:schemeClr val="bg1"/>
                  </a:solidFill>
                </a:rPr>
                <a:t>CHW Supply and Return</a:t>
              </a:r>
            </a:p>
          </p:txBody>
        </p:sp>
        <p:sp>
          <p:nvSpPr>
            <p:cNvPr id="555" name="TextBox 554"/>
            <p:cNvSpPr txBox="1"/>
            <p:nvPr/>
          </p:nvSpPr>
          <p:spPr>
            <a:xfrm>
              <a:off x="4216231" y="4046524"/>
              <a:ext cx="1556679" cy="369332"/>
            </a:xfrm>
            <a:prstGeom prst="rect">
              <a:avLst/>
            </a:prstGeom>
            <a:noFill/>
          </p:spPr>
          <p:txBody>
            <a:bodyPr wrap="square" rtlCol="0">
              <a:spAutoFit/>
            </a:bodyPr>
            <a:lstStyle/>
            <a:p>
              <a:pPr algn="ctr"/>
              <a:r>
                <a:rPr lang="en-US" dirty="0">
                  <a:solidFill>
                    <a:schemeClr val="bg1"/>
                  </a:solidFill>
                </a:rPr>
                <a:t>Evaporator</a:t>
              </a:r>
            </a:p>
          </p:txBody>
        </p:sp>
        <p:sp>
          <p:nvSpPr>
            <p:cNvPr id="556" name="TextBox 555"/>
            <p:cNvSpPr txBox="1"/>
            <p:nvPr/>
          </p:nvSpPr>
          <p:spPr>
            <a:xfrm>
              <a:off x="1597657" y="4754903"/>
              <a:ext cx="1396377" cy="369332"/>
            </a:xfrm>
            <a:prstGeom prst="rect">
              <a:avLst/>
            </a:prstGeom>
            <a:noFill/>
          </p:spPr>
          <p:txBody>
            <a:bodyPr wrap="square" rtlCol="0">
              <a:spAutoFit/>
            </a:bodyPr>
            <a:lstStyle/>
            <a:p>
              <a:pPr algn="ctr"/>
              <a:r>
                <a:rPr lang="en-US" dirty="0">
                  <a:solidFill>
                    <a:schemeClr val="bg1"/>
                  </a:solidFill>
                </a:rPr>
                <a:t>Economizer</a:t>
              </a:r>
            </a:p>
          </p:txBody>
        </p:sp>
        <p:sp>
          <p:nvSpPr>
            <p:cNvPr id="559" name="TextBox 558"/>
            <p:cNvSpPr txBox="1"/>
            <p:nvPr/>
          </p:nvSpPr>
          <p:spPr>
            <a:xfrm>
              <a:off x="24996" y="3998636"/>
              <a:ext cx="1318015" cy="923330"/>
            </a:xfrm>
            <a:prstGeom prst="rect">
              <a:avLst/>
            </a:prstGeom>
            <a:noFill/>
          </p:spPr>
          <p:txBody>
            <a:bodyPr wrap="square" rtlCol="0">
              <a:spAutoFit/>
            </a:bodyPr>
            <a:lstStyle/>
            <a:p>
              <a:r>
                <a:rPr lang="en-US" dirty="0">
                  <a:solidFill>
                    <a:schemeClr val="bg1"/>
                  </a:solidFill>
                </a:rPr>
                <a:t>2 Position Valve  Opens</a:t>
              </a:r>
            </a:p>
          </p:txBody>
        </p:sp>
        <p:sp>
          <p:nvSpPr>
            <p:cNvPr id="613" name="Freeform 612"/>
            <p:cNvSpPr/>
            <p:nvPr/>
          </p:nvSpPr>
          <p:spPr>
            <a:xfrm>
              <a:off x="7573531" y="2660861"/>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chemeClr val="tx2">
                      <a:lumMod val="40000"/>
                      <a:lumOff val="60000"/>
                      <a:alpha val="35000"/>
                    </a:schemeClr>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Freeform 614"/>
            <p:cNvSpPr/>
            <p:nvPr/>
          </p:nvSpPr>
          <p:spPr>
            <a:xfrm>
              <a:off x="7902490" y="1883706"/>
              <a:ext cx="170287" cy="215597"/>
            </a:xfrm>
            <a:custGeom>
              <a:avLst/>
              <a:gdLst>
                <a:gd name="connsiteX0" fmla="*/ 0 w 158985"/>
                <a:gd name="connsiteY0" fmla="*/ 153217 h 156454"/>
                <a:gd name="connsiteX1" fmla="*/ 85520 w 158985"/>
                <a:gd name="connsiteY1" fmla="*/ 146639 h 156454"/>
                <a:gd name="connsiteX2" fmla="*/ 157882 w 158985"/>
                <a:gd name="connsiteY2" fmla="*/ 70987 h 156454"/>
                <a:gd name="connsiteX3" fmla="*/ 148015 w 158985"/>
                <a:gd name="connsiteY3" fmla="*/ 1914 h 156454"/>
                <a:gd name="connsiteX0" fmla="*/ 0 w 148015"/>
                <a:gd name="connsiteY0" fmla="*/ 153038 h 155885"/>
                <a:gd name="connsiteX1" fmla="*/ 85520 w 148015"/>
                <a:gd name="connsiteY1" fmla="*/ 146460 h 155885"/>
                <a:gd name="connsiteX2" fmla="*/ 126926 w 148015"/>
                <a:gd name="connsiteY2" fmla="*/ 77952 h 155885"/>
                <a:gd name="connsiteX3" fmla="*/ 148015 w 148015"/>
                <a:gd name="connsiteY3" fmla="*/ 1735 h 155885"/>
                <a:gd name="connsiteX0" fmla="*/ 0 w 143252"/>
                <a:gd name="connsiteY0" fmla="*/ 230810 h 233657"/>
                <a:gd name="connsiteX1" fmla="*/ 85520 w 143252"/>
                <a:gd name="connsiteY1" fmla="*/ 224232 h 233657"/>
                <a:gd name="connsiteX2" fmla="*/ 126926 w 143252"/>
                <a:gd name="connsiteY2" fmla="*/ 155724 h 233657"/>
                <a:gd name="connsiteX3" fmla="*/ 143252 w 143252"/>
                <a:gd name="connsiteY3" fmla="*/ 926 h 233657"/>
                <a:gd name="connsiteX0" fmla="*/ 0 w 143252"/>
                <a:gd name="connsiteY0" fmla="*/ 229884 h 232731"/>
                <a:gd name="connsiteX1" fmla="*/ 85520 w 143252"/>
                <a:gd name="connsiteY1" fmla="*/ 223306 h 232731"/>
                <a:gd name="connsiteX2" fmla="*/ 126926 w 143252"/>
                <a:gd name="connsiteY2" fmla="*/ 154798 h 232731"/>
                <a:gd name="connsiteX3" fmla="*/ 143252 w 143252"/>
                <a:gd name="connsiteY3" fmla="*/ 0 h 232731"/>
                <a:gd name="connsiteX0" fmla="*/ 0 w 143252"/>
                <a:gd name="connsiteY0" fmla="*/ 229884 h 231754"/>
                <a:gd name="connsiteX1" fmla="*/ 85520 w 143252"/>
                <a:gd name="connsiteY1" fmla="*/ 223306 h 231754"/>
                <a:gd name="connsiteX2" fmla="*/ 126926 w 143252"/>
                <a:gd name="connsiteY2" fmla="*/ 154798 h 231754"/>
                <a:gd name="connsiteX3" fmla="*/ 143252 w 143252"/>
                <a:gd name="connsiteY3" fmla="*/ 0 h 231754"/>
                <a:gd name="connsiteX0" fmla="*/ 0 w 143252"/>
                <a:gd name="connsiteY0" fmla="*/ 229884 h 232035"/>
                <a:gd name="connsiteX1" fmla="*/ 85520 w 143252"/>
                <a:gd name="connsiteY1" fmla="*/ 223306 h 232035"/>
                <a:gd name="connsiteX2" fmla="*/ 134070 w 143252"/>
                <a:gd name="connsiteY2" fmla="*/ 150035 h 232035"/>
                <a:gd name="connsiteX3" fmla="*/ 143252 w 143252"/>
                <a:gd name="connsiteY3" fmla="*/ 0 h 232035"/>
                <a:gd name="connsiteX0" fmla="*/ 0 w 171827"/>
                <a:gd name="connsiteY0" fmla="*/ 229884 h 232035"/>
                <a:gd name="connsiteX1" fmla="*/ 114095 w 171827"/>
                <a:gd name="connsiteY1" fmla="*/ 223306 h 232035"/>
                <a:gd name="connsiteX2" fmla="*/ 162645 w 171827"/>
                <a:gd name="connsiteY2" fmla="*/ 150035 h 232035"/>
                <a:gd name="connsiteX3" fmla="*/ 171827 w 171827"/>
                <a:gd name="connsiteY3" fmla="*/ 0 h 232035"/>
                <a:gd name="connsiteX0" fmla="*/ 0 w 171827"/>
                <a:gd name="connsiteY0" fmla="*/ 229884 h 231149"/>
                <a:gd name="connsiteX1" fmla="*/ 114095 w 171827"/>
                <a:gd name="connsiteY1" fmla="*/ 223306 h 231149"/>
                <a:gd name="connsiteX2" fmla="*/ 162645 w 171827"/>
                <a:gd name="connsiteY2" fmla="*/ 150035 h 231149"/>
                <a:gd name="connsiteX3" fmla="*/ 171827 w 171827"/>
                <a:gd name="connsiteY3" fmla="*/ 0 h 231149"/>
                <a:gd name="connsiteX0" fmla="*/ 0 w 167064"/>
                <a:gd name="connsiteY0" fmla="*/ 237028 h 237028"/>
                <a:gd name="connsiteX1" fmla="*/ 109332 w 167064"/>
                <a:gd name="connsiteY1" fmla="*/ 223306 h 237028"/>
                <a:gd name="connsiteX2" fmla="*/ 157882 w 167064"/>
                <a:gd name="connsiteY2" fmla="*/ 150035 h 237028"/>
                <a:gd name="connsiteX3" fmla="*/ 167064 w 167064"/>
                <a:gd name="connsiteY3" fmla="*/ 0 h 237028"/>
                <a:gd name="connsiteX0" fmla="*/ 0 w 167064"/>
                <a:gd name="connsiteY0" fmla="*/ 227503 h 230016"/>
                <a:gd name="connsiteX1" fmla="*/ 109332 w 167064"/>
                <a:gd name="connsiteY1" fmla="*/ 223306 h 230016"/>
                <a:gd name="connsiteX2" fmla="*/ 157882 w 167064"/>
                <a:gd name="connsiteY2" fmla="*/ 150035 h 230016"/>
                <a:gd name="connsiteX3" fmla="*/ 167064 w 167064"/>
                <a:gd name="connsiteY3" fmla="*/ 0 h 230016"/>
                <a:gd name="connsiteX0" fmla="*/ 0 w 143251"/>
                <a:gd name="connsiteY0" fmla="*/ 232266 h 232551"/>
                <a:gd name="connsiteX1" fmla="*/ 85519 w 143251"/>
                <a:gd name="connsiteY1" fmla="*/ 223306 h 232551"/>
                <a:gd name="connsiteX2" fmla="*/ 134069 w 143251"/>
                <a:gd name="connsiteY2" fmla="*/ 150035 h 232551"/>
                <a:gd name="connsiteX3" fmla="*/ 143251 w 143251"/>
                <a:gd name="connsiteY3" fmla="*/ 0 h 232551"/>
                <a:gd name="connsiteX0" fmla="*/ 0 w 188495"/>
                <a:gd name="connsiteY0" fmla="*/ 232266 h 232551"/>
                <a:gd name="connsiteX1" fmla="*/ 130763 w 188495"/>
                <a:gd name="connsiteY1" fmla="*/ 223306 h 232551"/>
                <a:gd name="connsiteX2" fmla="*/ 179313 w 188495"/>
                <a:gd name="connsiteY2" fmla="*/ 150035 h 232551"/>
                <a:gd name="connsiteX3" fmla="*/ 188495 w 188495"/>
                <a:gd name="connsiteY3" fmla="*/ 0 h 232551"/>
                <a:gd name="connsiteX0" fmla="*/ 0 w 179902"/>
                <a:gd name="connsiteY0" fmla="*/ 215597 h 215882"/>
                <a:gd name="connsiteX1" fmla="*/ 130763 w 179902"/>
                <a:gd name="connsiteY1" fmla="*/ 206637 h 215882"/>
                <a:gd name="connsiteX2" fmla="*/ 179313 w 179902"/>
                <a:gd name="connsiteY2" fmla="*/ 133366 h 215882"/>
                <a:gd name="connsiteX3" fmla="*/ 162301 w 179902"/>
                <a:gd name="connsiteY3" fmla="*/ 0 h 215882"/>
                <a:gd name="connsiteX0" fmla="*/ 0 w 187935"/>
                <a:gd name="connsiteY0" fmla="*/ 215597 h 215882"/>
                <a:gd name="connsiteX1" fmla="*/ 130763 w 187935"/>
                <a:gd name="connsiteY1" fmla="*/ 206637 h 215882"/>
                <a:gd name="connsiteX2" fmla="*/ 179313 w 187935"/>
                <a:gd name="connsiteY2" fmla="*/ 133366 h 215882"/>
                <a:gd name="connsiteX3" fmla="*/ 162301 w 187935"/>
                <a:gd name="connsiteY3" fmla="*/ 0 h 215882"/>
                <a:gd name="connsiteX0" fmla="*/ 0 w 187935"/>
                <a:gd name="connsiteY0" fmla="*/ 215597 h 215597"/>
                <a:gd name="connsiteX1" fmla="*/ 130763 w 187935"/>
                <a:gd name="connsiteY1" fmla="*/ 206637 h 215597"/>
                <a:gd name="connsiteX2" fmla="*/ 179313 w 187935"/>
                <a:gd name="connsiteY2" fmla="*/ 154797 h 215597"/>
                <a:gd name="connsiteX3" fmla="*/ 162301 w 187935"/>
                <a:gd name="connsiteY3" fmla="*/ 0 h 215597"/>
                <a:gd name="connsiteX0" fmla="*/ 0 w 162301"/>
                <a:gd name="connsiteY0" fmla="*/ 215597 h 224973"/>
                <a:gd name="connsiteX1" fmla="*/ 130763 w 162301"/>
                <a:gd name="connsiteY1" fmla="*/ 206637 h 224973"/>
                <a:gd name="connsiteX2" fmla="*/ 162301 w 162301"/>
                <a:gd name="connsiteY2" fmla="*/ 0 h 224973"/>
                <a:gd name="connsiteX0" fmla="*/ 0 w 165555"/>
                <a:gd name="connsiteY0" fmla="*/ 215597 h 215597"/>
                <a:gd name="connsiteX1" fmla="*/ 152194 w 165555"/>
                <a:gd name="connsiteY1" fmla="*/ 182824 h 215597"/>
                <a:gd name="connsiteX2" fmla="*/ 162301 w 165555"/>
                <a:gd name="connsiteY2" fmla="*/ 0 h 215597"/>
                <a:gd name="connsiteX0" fmla="*/ 0 w 170287"/>
                <a:gd name="connsiteY0" fmla="*/ 215597 h 215597"/>
                <a:gd name="connsiteX1" fmla="*/ 152194 w 170287"/>
                <a:gd name="connsiteY1" fmla="*/ 182824 h 215597"/>
                <a:gd name="connsiteX2" fmla="*/ 162301 w 170287"/>
                <a:gd name="connsiteY2" fmla="*/ 0 h 215597"/>
              </a:gdLst>
              <a:ahLst/>
              <a:cxnLst>
                <a:cxn ang="0">
                  <a:pos x="connsiteX0" y="connsiteY0"/>
                </a:cxn>
                <a:cxn ang="0">
                  <a:pos x="connsiteX1" y="connsiteY1"/>
                </a:cxn>
                <a:cxn ang="0">
                  <a:pos x="connsiteX2" y="connsiteY2"/>
                </a:cxn>
              </a:cxnLst>
              <a:rect l="l" t="t" r="r" b="b"/>
              <a:pathLst>
                <a:path w="170287" h="215597">
                  <a:moveTo>
                    <a:pt x="0" y="215597"/>
                  </a:moveTo>
                  <a:cubicBezTo>
                    <a:pt x="65321" y="214398"/>
                    <a:pt x="125144" y="218757"/>
                    <a:pt x="152194" y="182824"/>
                  </a:cubicBezTo>
                  <a:cubicBezTo>
                    <a:pt x="179244" y="146891"/>
                    <a:pt x="170018" y="74006"/>
                    <a:pt x="162301" y="0"/>
                  </a:cubicBezTo>
                </a:path>
              </a:pathLst>
            </a:custGeom>
            <a:noFill/>
            <a:ln w="44450" cap="rnd">
              <a:gradFill flip="none" rotWithShape="1">
                <a:gsLst>
                  <a:gs pos="71000">
                    <a:schemeClr val="tx2">
                      <a:lumMod val="40000"/>
                      <a:lumOff val="60000"/>
                      <a:alpha val="35000"/>
                    </a:schemeClr>
                  </a:gs>
                  <a:gs pos="100000">
                    <a:srgbClr val="3333FF"/>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4" name="Straight Connector 633"/>
            <p:cNvCxnSpPr/>
            <p:nvPr/>
          </p:nvCxnSpPr>
          <p:spPr>
            <a:xfrm flipH="1">
              <a:off x="5181600" y="2876743"/>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p:cNvCxnSpPr/>
            <p:nvPr/>
          </p:nvCxnSpPr>
          <p:spPr>
            <a:xfrm>
              <a:off x="5181600" y="2876743"/>
              <a:ext cx="207169"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p:cNvCxnSpPr>
              <a:cxnSpLocks/>
            </p:cNvCxnSpPr>
            <p:nvPr/>
          </p:nvCxnSpPr>
          <p:spPr>
            <a:xfrm flipH="1">
              <a:off x="5388769" y="2097745"/>
              <a:ext cx="722468"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p:cNvCxnSpPr>
              <a:cxnSpLocks/>
            </p:cNvCxnSpPr>
            <p:nvPr/>
          </p:nvCxnSpPr>
          <p:spPr>
            <a:xfrm>
              <a:off x="5393394" y="2097745"/>
              <a:ext cx="717838"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p:cNvCxnSpPr/>
            <p:nvPr/>
          </p:nvCxnSpPr>
          <p:spPr>
            <a:xfrm flipH="1">
              <a:off x="5186225" y="2097745"/>
              <a:ext cx="207169" cy="0"/>
            </a:xfrm>
            <a:prstGeom prst="line">
              <a:avLst/>
            </a:prstGeom>
            <a:ln w="635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p:cNvCxnSpPr/>
            <p:nvPr/>
          </p:nvCxnSpPr>
          <p:spPr>
            <a:xfrm>
              <a:off x="5186225" y="2097745"/>
              <a:ext cx="207169" cy="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p:cNvCxnSpPr/>
            <p:nvPr/>
          </p:nvCxnSpPr>
          <p:spPr>
            <a:xfrm flipH="1">
              <a:off x="5248485" y="372887"/>
              <a:ext cx="3092294"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p:cNvCxnSpPr/>
            <p:nvPr/>
          </p:nvCxnSpPr>
          <p:spPr>
            <a:xfrm flipV="1">
              <a:off x="8340779" y="372887"/>
              <a:ext cx="0" cy="840595"/>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p:cNvCxnSpPr/>
            <p:nvPr/>
          </p:nvCxnSpPr>
          <p:spPr>
            <a:xfrm flipV="1">
              <a:off x="8340779" y="381000"/>
              <a:ext cx="0" cy="901408"/>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p:cNvCxnSpPr/>
            <p:nvPr/>
          </p:nvCxnSpPr>
          <p:spPr>
            <a:xfrm flipH="1">
              <a:off x="5248485" y="372887"/>
              <a:ext cx="3092294"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p:cNvCxnSpPr/>
            <p:nvPr/>
          </p:nvCxnSpPr>
          <p:spPr>
            <a:xfrm flipH="1">
              <a:off x="2920385" y="372887"/>
              <a:ext cx="2485360" cy="0"/>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sp>
          <p:nvSpPr>
            <p:cNvPr id="683" name="TextBox 682"/>
            <p:cNvSpPr txBox="1"/>
            <p:nvPr/>
          </p:nvSpPr>
          <p:spPr>
            <a:xfrm>
              <a:off x="6470024" y="490437"/>
              <a:ext cx="1556679" cy="646331"/>
            </a:xfrm>
            <a:prstGeom prst="rect">
              <a:avLst/>
            </a:prstGeom>
            <a:noFill/>
          </p:spPr>
          <p:txBody>
            <a:bodyPr wrap="square" rtlCol="0">
              <a:spAutoFit/>
            </a:bodyPr>
            <a:lstStyle/>
            <a:p>
              <a:r>
                <a:rPr lang="en-US" dirty="0">
                  <a:solidFill>
                    <a:schemeClr val="bg1"/>
                  </a:solidFill>
                </a:rPr>
                <a:t>Compressor locked out</a:t>
              </a:r>
            </a:p>
          </p:txBody>
        </p:sp>
        <p:cxnSp>
          <p:nvCxnSpPr>
            <p:cNvPr id="444" name="Straight Connector 443"/>
            <p:cNvCxnSpPr/>
            <p:nvPr/>
          </p:nvCxnSpPr>
          <p:spPr>
            <a:xfrm flipV="1">
              <a:off x="6300588" y="452390"/>
              <a:ext cx="0" cy="877631"/>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rot="16200000">
              <a:off x="5779396" y="1306821"/>
              <a:ext cx="714378" cy="577152"/>
              <a:chOff x="4579144" y="3441034"/>
              <a:chExt cx="714378" cy="577152"/>
            </a:xfrm>
          </p:grpSpPr>
          <p:cxnSp>
            <p:nvCxnSpPr>
              <p:cNvPr id="251" name="Straight Connector 250"/>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2" name="Group 251"/>
              <p:cNvGrpSpPr/>
              <p:nvPr/>
            </p:nvGrpSpPr>
            <p:grpSpPr>
              <a:xfrm>
                <a:off x="4579144" y="3541702"/>
                <a:ext cx="714378" cy="100670"/>
                <a:chOff x="4267200" y="4343399"/>
                <a:chExt cx="457200" cy="64428"/>
              </a:xfrm>
            </p:grpSpPr>
            <p:sp>
              <p:nvSpPr>
                <p:cNvPr id="266" name="Rectangle 265"/>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7" name="Group 266"/>
                <p:cNvGrpSpPr/>
                <p:nvPr/>
              </p:nvGrpSpPr>
              <p:grpSpPr>
                <a:xfrm>
                  <a:off x="4267200" y="4343399"/>
                  <a:ext cx="457200" cy="64428"/>
                  <a:chOff x="4267200" y="4343399"/>
                  <a:chExt cx="457200" cy="64428"/>
                </a:xfrm>
              </p:grpSpPr>
              <p:cxnSp>
                <p:nvCxnSpPr>
                  <p:cNvPr id="269" name="Straight Connector 268"/>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53" name="Group 252"/>
              <p:cNvGrpSpPr/>
              <p:nvPr/>
            </p:nvGrpSpPr>
            <p:grpSpPr>
              <a:xfrm flipV="1">
                <a:off x="4579144" y="3441034"/>
                <a:ext cx="714378" cy="100670"/>
                <a:chOff x="4267200" y="4343399"/>
                <a:chExt cx="457200" cy="64428"/>
              </a:xfrm>
            </p:grpSpPr>
            <p:sp>
              <p:nvSpPr>
                <p:cNvPr id="255" name="Rectangle 254"/>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6" name="Group 255"/>
                <p:cNvGrpSpPr/>
                <p:nvPr/>
              </p:nvGrpSpPr>
              <p:grpSpPr>
                <a:xfrm>
                  <a:off x="4267200" y="4343399"/>
                  <a:ext cx="457200" cy="64428"/>
                  <a:chOff x="4267200" y="4343399"/>
                  <a:chExt cx="457200" cy="64428"/>
                </a:xfrm>
              </p:grpSpPr>
              <p:cxnSp>
                <p:nvCxnSpPr>
                  <p:cNvPr id="257" name="Straight Connector 256"/>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54" name="Straight Connector 253"/>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5" name="Group 244"/>
              <p:cNvGrpSpPr/>
              <p:nvPr/>
            </p:nvGrpSpPr>
            <p:grpSpPr>
              <a:xfrm>
                <a:off x="4701990" y="3777130"/>
                <a:ext cx="468686" cy="241056"/>
                <a:chOff x="4009046" y="4527096"/>
                <a:chExt cx="468686" cy="241056"/>
              </a:xfrm>
            </p:grpSpPr>
            <p:grpSp>
              <p:nvGrpSpPr>
                <p:cNvPr id="246" name="Group 245"/>
                <p:cNvGrpSpPr/>
                <p:nvPr/>
              </p:nvGrpSpPr>
              <p:grpSpPr>
                <a:xfrm>
                  <a:off x="4009046" y="4527096"/>
                  <a:ext cx="468686" cy="241056"/>
                  <a:chOff x="4267200" y="4527096"/>
                  <a:chExt cx="468686" cy="241056"/>
                </a:xfrm>
              </p:grpSpPr>
              <p:sp>
                <p:nvSpPr>
                  <p:cNvPr id="248" name="Isosceles Triangle 247"/>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Isosceles Triangle 248"/>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7" name="Oval 246"/>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74" name="Straight Connector 273"/>
              <p:cNvCxnSpPr>
                <a:cxnSpLocks/>
                <a:stCxn id="247" idx="1"/>
                <a:endCxn id="247"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a:cxnSpLocks/>
                <a:stCxn id="247" idx="7"/>
                <a:endCxn id="247"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81" name="Group 380"/>
            <p:cNvGrpSpPr/>
            <p:nvPr/>
          </p:nvGrpSpPr>
          <p:grpSpPr>
            <a:xfrm>
              <a:off x="159036" y="1115203"/>
              <a:ext cx="4125187" cy="1280160"/>
              <a:chOff x="3582444" y="4542565"/>
              <a:chExt cx="4125187" cy="1280160"/>
            </a:xfrm>
          </p:grpSpPr>
          <p:grpSp>
            <p:nvGrpSpPr>
              <p:cNvPr id="382" name="Group 381"/>
              <p:cNvGrpSpPr/>
              <p:nvPr/>
            </p:nvGrpSpPr>
            <p:grpSpPr>
              <a:xfrm>
                <a:off x="3582444" y="4542565"/>
                <a:ext cx="3808956" cy="1280160"/>
                <a:chOff x="3582444" y="4542565"/>
                <a:chExt cx="3808956" cy="1280160"/>
              </a:xfrm>
            </p:grpSpPr>
            <p:grpSp>
              <p:nvGrpSpPr>
                <p:cNvPr id="386" name="Group 385"/>
                <p:cNvGrpSpPr/>
                <p:nvPr/>
              </p:nvGrpSpPr>
              <p:grpSpPr>
                <a:xfrm>
                  <a:off x="3686743" y="4542565"/>
                  <a:ext cx="2918509" cy="1280160"/>
                  <a:chOff x="4307423" y="1202014"/>
                  <a:chExt cx="2918509" cy="1280160"/>
                </a:xfrm>
              </p:grpSpPr>
              <p:sp>
                <p:nvSpPr>
                  <p:cNvPr id="427" name="Oval 426"/>
                  <p:cNvSpPr/>
                  <p:nvPr/>
                </p:nvSpPr>
                <p:spPr>
                  <a:xfrm>
                    <a:off x="4536395" y="1492056"/>
                    <a:ext cx="760780" cy="699451"/>
                  </a:xfrm>
                  <a:prstGeom prst="ellipse">
                    <a:avLst/>
                  </a:prstGeom>
                  <a:solidFill>
                    <a:schemeClr val="bg2">
                      <a:lumMod val="60000"/>
                      <a:lumOff val="40000"/>
                    </a:schemeClr>
                  </a:solidFill>
                  <a:ln>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Rectangle 427"/>
                  <p:cNvSpPr/>
                  <p:nvPr/>
                </p:nvSpPr>
                <p:spPr>
                  <a:xfrm>
                    <a:off x="4916785" y="1202014"/>
                    <a:ext cx="2309147" cy="1280160"/>
                  </a:xfrm>
                  <a:prstGeom prst="rect">
                    <a:avLst/>
                  </a:prstGeom>
                  <a:gradFill flip="none" rotWithShape="1">
                    <a:gsLst>
                      <a:gs pos="15000">
                        <a:srgbClr val="3333FF"/>
                      </a:gs>
                      <a:gs pos="75000">
                        <a:schemeClr val="tx2">
                          <a:lumMod val="40000"/>
                          <a:lumOff val="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Arc 428"/>
                  <p:cNvSpPr>
                    <a:spLocks noChangeAspect="1"/>
                  </p:cNvSpPr>
                  <p:nvPr/>
                </p:nvSpPr>
                <p:spPr>
                  <a:xfrm rot="16200000">
                    <a:off x="4403032" y="1203046"/>
                    <a:ext cx="1035785" cy="1227003"/>
                  </a:xfrm>
                  <a:prstGeom prst="arc">
                    <a:avLst>
                      <a:gd name="adj1" fmla="val 10800000"/>
                      <a:gd name="adj2" fmla="val 0"/>
                    </a:avLst>
                  </a:prstGeom>
                  <a:gradFill flip="none" rotWithShape="1">
                    <a:gsLst>
                      <a:gs pos="15000">
                        <a:srgbClr val="3333FF"/>
                      </a:gs>
                      <a:gs pos="75000">
                        <a:schemeClr val="tx2">
                          <a:lumMod val="40000"/>
                          <a:lumOff val="60000"/>
                        </a:schemeClr>
                      </a:gs>
                    </a:gsLst>
                    <a:lin ang="10800000" scaled="1"/>
                    <a:tileRect/>
                  </a:gradFill>
                  <a:ln w="254000" cap="rnd">
                    <a:gradFill flip="none" rotWithShape="1">
                      <a:gsLst>
                        <a:gs pos="15000">
                          <a:srgbClr val="3333FF"/>
                        </a:gs>
                        <a:gs pos="75000">
                          <a:schemeClr val="tx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87" name="Arc 386"/>
                <p:cNvSpPr>
                  <a:spLocks noChangeAspect="1"/>
                </p:cNvSpPr>
                <p:nvPr/>
              </p:nvSpPr>
              <p:spPr>
                <a:xfrm rot="10800000">
                  <a:off x="4165285" y="5034862"/>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8" name="Arc 387"/>
                <p:cNvSpPr>
                  <a:spLocks noChangeAspect="1"/>
                </p:cNvSpPr>
                <p:nvPr/>
              </p:nvSpPr>
              <p:spPr>
                <a:xfrm rot="10800000">
                  <a:off x="4165285" y="5034862"/>
                  <a:ext cx="282188" cy="302143"/>
                </a:xfrm>
                <a:prstGeom prst="arc">
                  <a:avLst>
                    <a:gd name="adj1" fmla="val 16200000"/>
                    <a:gd name="adj2" fmla="val 5442982"/>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9" name="Arc 388"/>
                <p:cNvSpPr>
                  <a:spLocks noChangeAspect="1"/>
                </p:cNvSpPr>
                <p:nvPr/>
              </p:nvSpPr>
              <p:spPr>
                <a:xfrm rot="16200000">
                  <a:off x="3913596" y="4742973"/>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0" name="Rectangle 389"/>
                <p:cNvSpPr/>
                <p:nvPr/>
              </p:nvSpPr>
              <p:spPr>
                <a:xfrm>
                  <a:off x="6612236" y="4542565"/>
                  <a:ext cx="444928" cy="637051"/>
                </a:xfrm>
                <a:prstGeom prst="rect">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p:cNvSpPr/>
                <p:nvPr/>
              </p:nvSpPr>
              <p:spPr>
                <a:xfrm>
                  <a:off x="6612236" y="5183688"/>
                  <a:ext cx="444928" cy="63705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4" name="Straight Connector 393"/>
                <p:cNvCxnSpPr/>
                <p:nvPr/>
              </p:nvCxnSpPr>
              <p:spPr>
                <a:xfrm>
                  <a:off x="4297911" y="4542565"/>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flipV="1">
                  <a:off x="4288508" y="58227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H="1" flipV="1">
                  <a:off x="6628723" y="5663776"/>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flipV="1">
                  <a:off x="6628723" y="5417052"/>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flipV="1">
                  <a:off x="6621639" y="4545175"/>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flipV="1">
                  <a:off x="6628723" y="5083690"/>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flipV="1">
                  <a:off x="6628723" y="4848129"/>
                  <a:ext cx="0" cy="18288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a:off x="6629901" y="5180658"/>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02" name="Arc 401"/>
                <p:cNvSpPr>
                  <a:spLocks noChangeAspect="1"/>
                </p:cNvSpPr>
                <p:nvPr/>
              </p:nvSpPr>
              <p:spPr>
                <a:xfrm rot="16200000">
                  <a:off x="3648428" y="4476581"/>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3" name="Straight Connector 402"/>
                <p:cNvCxnSpPr/>
                <p:nvPr/>
              </p:nvCxnSpPr>
              <p:spPr>
                <a:xfrm>
                  <a:off x="7058270" y="4542769"/>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flipH="1">
                  <a:off x="4397014" y="5586718"/>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a:cxnSpLocks/>
                  <a:endCxn id="413" idx="0"/>
                </p:cNvCxnSpPr>
                <p:nvPr/>
              </p:nvCxnSpPr>
              <p:spPr>
                <a:xfrm flipH="1">
                  <a:off x="4320699" y="5586718"/>
                  <a:ext cx="236316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a:xfrm flipH="1">
                  <a:off x="4397014" y="4772513"/>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p:nvCxnSpPr>
              <p:spPr>
                <a:xfrm flipH="1">
                  <a:off x="4350141" y="4772513"/>
                  <a:ext cx="2350113"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13" name="Arc 412"/>
                <p:cNvSpPr>
                  <a:spLocks noChangeAspect="1"/>
                </p:cNvSpPr>
                <p:nvPr/>
              </p:nvSpPr>
              <p:spPr>
                <a:xfrm rot="16200000">
                  <a:off x="3913596" y="4742973"/>
                  <a:ext cx="814204" cy="873285"/>
                </a:xfrm>
                <a:prstGeom prst="arc">
                  <a:avLst>
                    <a:gd name="adj1" fmla="val 10800000"/>
                    <a:gd name="adj2" fmla="val 0"/>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14" name="Straight Connector 413"/>
                <p:cNvCxnSpPr/>
                <p:nvPr/>
              </p:nvCxnSpPr>
              <p:spPr>
                <a:xfrm flipH="1">
                  <a:off x="4405096" y="5034766"/>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flipH="1">
                  <a:off x="4310995" y="5034766"/>
                  <a:ext cx="2331720" cy="0"/>
                </a:xfrm>
                <a:prstGeom prst="line">
                  <a:avLst/>
                </a:prstGeom>
                <a:ln w="127000" cap="rnd">
                  <a:gradFill flip="none" rotWithShape="1">
                    <a:gsLst>
                      <a:gs pos="0">
                        <a:schemeClr val="bg2">
                          <a:lumMod val="60000"/>
                          <a:lumOff val="40000"/>
                        </a:schemeClr>
                      </a:gs>
                      <a:gs pos="100000">
                        <a:schemeClr val="bg2">
                          <a:lumMod val="40000"/>
                          <a:lumOff val="6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a:xfrm flipH="1">
                  <a:off x="4405096" y="533690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flipH="1">
                  <a:off x="4310995" y="5336908"/>
                  <a:ext cx="2331720" cy="0"/>
                </a:xfrm>
                <a:prstGeom prst="line">
                  <a:avLst/>
                </a:prstGeom>
                <a:ln w="127000" cap="rnd">
                  <a:gradFill flip="none" rotWithShape="1">
                    <a:gsLst>
                      <a:gs pos="0">
                        <a:schemeClr val="accent1"/>
                      </a:gs>
                      <a:gs pos="100000">
                        <a:schemeClr val="bg2">
                          <a:lumMod val="60000"/>
                          <a:lumOff val="40000"/>
                        </a:scheme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420" name="Arc 419"/>
                <p:cNvSpPr>
                  <a:spLocks noChangeAspect="1"/>
                </p:cNvSpPr>
                <p:nvPr/>
              </p:nvSpPr>
              <p:spPr>
                <a:xfrm rot="10800000">
                  <a:off x="4169901" y="5034862"/>
                  <a:ext cx="282188" cy="302143"/>
                </a:xfrm>
                <a:prstGeom prst="arc">
                  <a:avLst>
                    <a:gd name="adj1" fmla="val 16200000"/>
                    <a:gd name="adj2" fmla="val 5442982"/>
                  </a:avLst>
                </a:prstGeom>
                <a:ln w="127000" cap="rnd">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21" name="Group 420"/>
                <p:cNvGrpSpPr/>
                <p:nvPr/>
              </p:nvGrpSpPr>
              <p:grpSpPr>
                <a:xfrm rot="5400000">
                  <a:off x="7162799" y="5356028"/>
                  <a:ext cx="2" cy="457200"/>
                  <a:chOff x="1031439" y="3825049"/>
                  <a:chExt cx="2" cy="457200"/>
                </a:xfrm>
              </p:grpSpPr>
              <p:cxnSp>
                <p:nvCxnSpPr>
                  <p:cNvPr id="425" name="Straight Connector 424"/>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a:off x="1031441" y="3825049"/>
                    <a:ext cx="0" cy="457200"/>
                  </a:xfrm>
                  <a:prstGeom prst="line">
                    <a:avLst/>
                  </a:prstGeom>
                  <a:ln w="2540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422" name="Group 421"/>
                <p:cNvGrpSpPr/>
                <p:nvPr/>
              </p:nvGrpSpPr>
              <p:grpSpPr>
                <a:xfrm rot="5400000">
                  <a:off x="7162608" y="4543912"/>
                  <a:ext cx="2" cy="457200"/>
                  <a:chOff x="1031439" y="3825049"/>
                  <a:chExt cx="2" cy="457200"/>
                </a:xfrm>
              </p:grpSpPr>
              <p:cxnSp>
                <p:nvCxnSpPr>
                  <p:cNvPr id="423" name="Straight Connector 422"/>
                  <p:cNvCxnSpPr/>
                  <p:nvPr/>
                </p:nvCxnSpPr>
                <p:spPr>
                  <a:xfrm>
                    <a:off x="1031439" y="3825240"/>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a:off x="1031441" y="3825049"/>
                    <a:ext cx="0" cy="457200"/>
                  </a:xfrm>
                  <a:prstGeom prst="line">
                    <a:avLst/>
                  </a:prstGeom>
                  <a:ln w="2540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sp>
            <p:nvSpPr>
              <p:cNvPr id="383" name="Right Arrow 382"/>
              <p:cNvSpPr>
                <a:spLocks noChangeAspect="1"/>
              </p:cNvSpPr>
              <p:nvPr/>
            </p:nvSpPr>
            <p:spPr>
              <a:xfrm>
                <a:off x="7465315" y="4660337"/>
                <a:ext cx="242316" cy="242316"/>
              </a:xfrm>
              <a:prstGeom prst="rightArrow">
                <a:avLst/>
              </a:prstGeom>
              <a:solidFill>
                <a:schemeClr val="bg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ight Arrow 384"/>
              <p:cNvSpPr>
                <a:spLocks noChangeAspect="1"/>
              </p:cNvSpPr>
              <p:nvPr/>
            </p:nvSpPr>
            <p:spPr>
              <a:xfrm flipH="1">
                <a:off x="7465315" y="5480639"/>
                <a:ext cx="242316" cy="242316"/>
              </a:xfrm>
              <a:prstGeom prst="rightArrow">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0" name="Straight Connector 69"/>
            <p:cNvCxnSpPr/>
            <p:nvPr/>
          </p:nvCxnSpPr>
          <p:spPr>
            <a:xfrm>
              <a:off x="1449796" y="2339225"/>
              <a:ext cx="0" cy="2723313"/>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79" name="Group 278"/>
            <p:cNvGrpSpPr/>
            <p:nvPr/>
          </p:nvGrpSpPr>
          <p:grpSpPr>
            <a:xfrm rot="16200000">
              <a:off x="925050" y="5021826"/>
              <a:ext cx="714378" cy="577152"/>
              <a:chOff x="4579144" y="3441034"/>
              <a:chExt cx="714378" cy="577152"/>
            </a:xfrm>
          </p:grpSpPr>
          <p:cxnSp>
            <p:nvCxnSpPr>
              <p:cNvPr id="280" name="Straight Connector 279"/>
              <p:cNvCxnSpPr/>
              <p:nvPr/>
            </p:nvCxnSpPr>
            <p:spPr>
              <a:xfrm flipV="1">
                <a:off x="4933462" y="3523500"/>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2" name="Group 281"/>
              <p:cNvGrpSpPr/>
              <p:nvPr/>
            </p:nvGrpSpPr>
            <p:grpSpPr>
              <a:xfrm>
                <a:off x="4579144" y="3541702"/>
                <a:ext cx="714378" cy="100670"/>
                <a:chOff x="4267200" y="4343399"/>
                <a:chExt cx="457200" cy="64428"/>
              </a:xfrm>
            </p:grpSpPr>
            <p:sp>
              <p:nvSpPr>
                <p:cNvPr id="309" name="Rectangle 308"/>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0" name="Group 309"/>
                <p:cNvGrpSpPr/>
                <p:nvPr/>
              </p:nvGrpSpPr>
              <p:grpSpPr>
                <a:xfrm>
                  <a:off x="4267200" y="4343399"/>
                  <a:ext cx="457200" cy="64428"/>
                  <a:chOff x="4267200" y="4343399"/>
                  <a:chExt cx="457200" cy="64428"/>
                </a:xfrm>
              </p:grpSpPr>
              <p:cxnSp>
                <p:nvCxnSpPr>
                  <p:cNvPr id="311" name="Straight Connector 310"/>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83" name="Group 282"/>
              <p:cNvGrpSpPr/>
              <p:nvPr/>
            </p:nvGrpSpPr>
            <p:grpSpPr>
              <a:xfrm flipV="1">
                <a:off x="4579144" y="3441034"/>
                <a:ext cx="714378" cy="100670"/>
                <a:chOff x="4267200" y="4343399"/>
                <a:chExt cx="457200" cy="64428"/>
              </a:xfrm>
            </p:grpSpPr>
            <p:sp>
              <p:nvSpPr>
                <p:cNvPr id="298" name="Rectangle 297"/>
                <p:cNvSpPr/>
                <p:nvPr/>
              </p:nvSpPr>
              <p:spPr>
                <a:xfrm>
                  <a:off x="4343400" y="4343400"/>
                  <a:ext cx="304800" cy="644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9" name="Group 298"/>
                <p:cNvGrpSpPr/>
                <p:nvPr/>
              </p:nvGrpSpPr>
              <p:grpSpPr>
                <a:xfrm>
                  <a:off x="4267200" y="4343399"/>
                  <a:ext cx="457200" cy="64428"/>
                  <a:chOff x="4267200" y="4343399"/>
                  <a:chExt cx="457200" cy="64428"/>
                </a:xfrm>
              </p:grpSpPr>
              <p:cxnSp>
                <p:nvCxnSpPr>
                  <p:cNvPr id="302" name="Straight Connector 301"/>
                  <p:cNvCxnSpPr/>
                  <p:nvPr/>
                </p:nvCxnSpPr>
                <p:spPr>
                  <a:xfrm>
                    <a:off x="4267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4648200" y="4343400"/>
                    <a:ext cx="76200" cy="0"/>
                  </a:xfrm>
                  <a:prstGeom prst="line">
                    <a:avLst/>
                  </a:prstGeom>
                  <a:ln w="28575" cap="rnd">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4343400" y="4343400"/>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4648200" y="4343399"/>
                    <a:ext cx="0" cy="64427"/>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flipH="1">
                    <a:off x="4343400" y="4407826"/>
                    <a:ext cx="304800" cy="1"/>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5" name="Straight Connector 284"/>
              <p:cNvCxnSpPr/>
              <p:nvPr/>
            </p:nvCxnSpPr>
            <p:spPr>
              <a:xfrm>
                <a:off x="4579144" y="3541704"/>
                <a:ext cx="71437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8" name="Group 287"/>
              <p:cNvGrpSpPr/>
              <p:nvPr/>
            </p:nvGrpSpPr>
            <p:grpSpPr>
              <a:xfrm>
                <a:off x="4701990" y="3777130"/>
                <a:ext cx="468686" cy="241056"/>
                <a:chOff x="4009046" y="4527096"/>
                <a:chExt cx="468686" cy="241056"/>
              </a:xfrm>
            </p:grpSpPr>
            <p:grpSp>
              <p:nvGrpSpPr>
                <p:cNvPr id="294" name="Group 293"/>
                <p:cNvGrpSpPr/>
                <p:nvPr/>
              </p:nvGrpSpPr>
              <p:grpSpPr>
                <a:xfrm>
                  <a:off x="4009046" y="4527096"/>
                  <a:ext cx="468686" cy="241056"/>
                  <a:chOff x="4267200" y="4527096"/>
                  <a:chExt cx="468686" cy="241056"/>
                </a:xfrm>
              </p:grpSpPr>
              <p:sp>
                <p:nvSpPr>
                  <p:cNvPr id="296" name="Isosceles Triangle 295"/>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Isosceles Triangle 296"/>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5" name="Oval 2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9" name="Straight Connector 288"/>
              <p:cNvCxnSpPr>
                <a:cxnSpLocks/>
                <a:stCxn id="295" idx="1"/>
                <a:endCxn id="295" idx="5"/>
              </p:cNvCxnSpPr>
              <p:nvPr/>
            </p:nvCxnSpPr>
            <p:spPr>
              <a:xfrm>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a:cxnSpLocks/>
                <a:stCxn id="295" idx="7"/>
                <a:endCxn id="295" idx="3"/>
              </p:cNvCxnSpPr>
              <p:nvPr/>
            </p:nvCxnSpPr>
            <p:spPr>
              <a:xfrm flipH="1">
                <a:off x="4871675" y="3833000"/>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84" name="Rectangle 283"/>
            <p:cNvSpPr/>
            <p:nvPr/>
          </p:nvSpPr>
          <p:spPr>
            <a:xfrm>
              <a:off x="1830796" y="3284071"/>
              <a:ext cx="754855"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2" name="Straight Connector 311"/>
            <p:cNvCxnSpPr/>
            <p:nvPr/>
          </p:nvCxnSpPr>
          <p:spPr>
            <a:xfrm flipH="1">
              <a:off x="1937949" y="400218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flipV="1">
              <a:off x="2364196" y="3914775"/>
              <a:ext cx="0" cy="632831"/>
            </a:xfrm>
            <a:prstGeom prst="line">
              <a:avLst/>
            </a:prstGeom>
            <a:ln w="17145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2592796" y="3284070"/>
              <a:ext cx="754855" cy="715735"/>
            </a:xfrm>
            <a:prstGeom prst="rect">
              <a:avLst/>
            </a:prstGeom>
            <a:noFill/>
            <a:ln w="635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0" name="Straight Connector 329"/>
            <p:cNvCxnSpPr/>
            <p:nvPr/>
          </p:nvCxnSpPr>
          <p:spPr>
            <a:xfrm flipH="1">
              <a:off x="2729956" y="400427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3110956" y="4004277"/>
              <a:ext cx="91440" cy="0"/>
            </a:xfrm>
            <a:prstGeom prst="line">
              <a:avLst/>
            </a:prstGeom>
            <a:ln w="730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2895600" y="381000"/>
              <a:ext cx="0" cy="737405"/>
            </a:xfrm>
            <a:prstGeom prst="line">
              <a:avLst/>
            </a:prstGeom>
            <a:ln w="17145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flipV="1">
              <a:off x="2208224" y="2674808"/>
              <a:ext cx="0" cy="647361"/>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flipV="1">
              <a:off x="2971800" y="2876718"/>
              <a:ext cx="0" cy="445130"/>
            </a:xfrm>
            <a:prstGeom prst="line">
              <a:avLst/>
            </a:prstGeom>
            <a:ln w="38100" cap="flat">
              <a:solidFill>
                <a:schemeClr val="tx2">
                  <a:lumMod val="40000"/>
                  <a:lumOff val="60000"/>
                  <a:alpha val="35000"/>
                </a:schemeClr>
              </a:solidFill>
            </a:ln>
          </p:spPr>
          <p:style>
            <a:lnRef idx="1">
              <a:schemeClr val="accent1"/>
            </a:lnRef>
            <a:fillRef idx="0">
              <a:schemeClr val="accent1"/>
            </a:fillRef>
            <a:effectRef idx="0">
              <a:schemeClr val="accent1"/>
            </a:effectRef>
            <a:fontRef idx="minor">
              <a:schemeClr val="tx1"/>
            </a:fontRef>
          </p:style>
        </p:cxnSp>
        <p:sp>
          <p:nvSpPr>
            <p:cNvPr id="430" name="TextBox 429"/>
            <p:cNvSpPr txBox="1"/>
            <p:nvPr/>
          </p:nvSpPr>
          <p:spPr>
            <a:xfrm>
              <a:off x="6471709" y="1118611"/>
              <a:ext cx="1318015" cy="923330"/>
            </a:xfrm>
            <a:prstGeom prst="rect">
              <a:avLst/>
            </a:prstGeom>
            <a:noFill/>
          </p:spPr>
          <p:txBody>
            <a:bodyPr wrap="square" rtlCol="0">
              <a:spAutoFit/>
            </a:bodyPr>
            <a:lstStyle/>
            <a:p>
              <a:r>
                <a:rPr lang="en-US" dirty="0">
                  <a:solidFill>
                    <a:schemeClr val="bg1"/>
                  </a:solidFill>
                </a:rPr>
                <a:t>2 Position Valve  Opens</a:t>
              </a:r>
            </a:p>
          </p:txBody>
        </p:sp>
      </p:grpSp>
      <p:pic>
        <p:nvPicPr>
          <p:cNvPr id="433" name="Picture 432">
            <a:extLst>
              <a:ext uri="{FF2B5EF4-FFF2-40B4-BE49-F238E27FC236}">
                <a16:creationId xmlns:a16="http://schemas.microsoft.com/office/drawing/2014/main" id="{E73890DE-1C5E-4579-8931-4B20B810D945}"/>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62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2" name="Picture 31">
            <a:extLst>
              <a:ext uri="{FF2B5EF4-FFF2-40B4-BE49-F238E27FC236}">
                <a16:creationId xmlns:a16="http://schemas.microsoft.com/office/drawing/2014/main" id="{FCCEF94D-3E15-4B81-98E6-B3F4229E897C}"/>
              </a:ext>
            </a:extLst>
          </p:cNvPr>
          <p:cNvPicPr>
            <a:picLocks noChangeAspect="1"/>
          </p:cNvPicPr>
          <p:nvPr/>
        </p:nvPicPr>
        <p:blipFill>
          <a:blip r:embed="rId4"/>
          <a:stretch>
            <a:fillRect/>
          </a:stretch>
        </p:blipFill>
        <p:spPr>
          <a:xfrm>
            <a:off x="92085" y="152401"/>
            <a:ext cx="2449719" cy="1837289"/>
          </a:xfrm>
          <a:prstGeom prst="rect">
            <a:avLst/>
          </a:prstGeom>
        </p:spPr>
      </p:pic>
      <p:cxnSp>
        <p:nvCxnSpPr>
          <p:cNvPr id="436" name="Straight Connector 435">
            <a:extLst>
              <a:ext uri="{FF2B5EF4-FFF2-40B4-BE49-F238E27FC236}">
                <a16:creationId xmlns:a16="http://schemas.microsoft.com/office/drawing/2014/main" id="{02A23CFF-E2DE-46EF-9CE0-867C2FD619CB}"/>
              </a:ext>
            </a:extLst>
          </p:cNvPr>
          <p:cNvCxnSpPr>
            <a:cxnSpLocks/>
            <a:stCxn id="438" idx="1"/>
          </p:cNvCxnSpPr>
          <p:nvPr/>
        </p:nvCxnSpPr>
        <p:spPr>
          <a:xfrm flipH="1">
            <a:off x="4191000" y="3397135"/>
            <a:ext cx="1015538" cy="1632065"/>
          </a:xfrm>
          <a:prstGeom prst="line">
            <a:avLst/>
          </a:prstGeom>
          <a:ln w="50800" cap="rnd">
            <a:solidFill>
              <a:schemeClr val="accent4"/>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437" name="Straight Connector 436">
            <a:extLst>
              <a:ext uri="{FF2B5EF4-FFF2-40B4-BE49-F238E27FC236}">
                <a16:creationId xmlns:a16="http://schemas.microsoft.com/office/drawing/2014/main" id="{27C3CAB5-C17B-4F63-AA4B-A306A5C82E65}"/>
              </a:ext>
            </a:extLst>
          </p:cNvPr>
          <p:cNvCxnSpPr>
            <a:cxnSpLocks/>
            <a:stCxn id="438" idx="1"/>
          </p:cNvCxnSpPr>
          <p:nvPr/>
        </p:nvCxnSpPr>
        <p:spPr>
          <a:xfrm flipH="1" flipV="1">
            <a:off x="685800" y="1600201"/>
            <a:ext cx="4520738" cy="1796934"/>
          </a:xfrm>
          <a:prstGeom prst="line">
            <a:avLst/>
          </a:prstGeom>
          <a:ln w="50800" cap="rnd">
            <a:solidFill>
              <a:schemeClr val="accent4"/>
            </a:solidFill>
            <a:tailEnd type="arrow" w="lg" len="med"/>
          </a:ln>
        </p:spPr>
        <p:style>
          <a:lnRef idx="1">
            <a:schemeClr val="accent1"/>
          </a:lnRef>
          <a:fillRef idx="0">
            <a:schemeClr val="accent1"/>
          </a:fillRef>
          <a:effectRef idx="0">
            <a:schemeClr val="accent1"/>
          </a:effectRef>
          <a:fontRef idx="minor">
            <a:schemeClr val="tx1"/>
          </a:fontRef>
        </p:style>
      </p:cxnSp>
      <p:pic>
        <p:nvPicPr>
          <p:cNvPr id="438" name="Picture 437">
            <a:extLst>
              <a:ext uri="{FF2B5EF4-FFF2-40B4-BE49-F238E27FC236}">
                <a16:creationId xmlns:a16="http://schemas.microsoft.com/office/drawing/2014/main" id="{037CF715-4DEE-4003-869A-E6986D0ACF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6538" y="2025535"/>
            <a:ext cx="3657600" cy="2743200"/>
          </a:xfrm>
          <a:prstGeom prst="rect">
            <a:avLst/>
          </a:prstGeom>
          <a:ln w="50800">
            <a:solidFill>
              <a:schemeClr val="accent4"/>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8135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38"/>
                                        </p:tgtEl>
                                        <p:attrNameLst>
                                          <p:attrName>style.visibility</p:attrName>
                                        </p:attrNameLst>
                                      </p:cBhvr>
                                      <p:to>
                                        <p:strVal val="visible"/>
                                      </p:to>
                                    </p:set>
                                    <p:animEffect transition="in" filter="fade">
                                      <p:cBhvr>
                                        <p:cTn id="7" dur="500"/>
                                        <p:tgtEl>
                                          <p:spTgt spid="43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436"/>
                                        </p:tgtEl>
                                        <p:attrNameLst>
                                          <p:attrName>style.visibility</p:attrName>
                                        </p:attrNameLst>
                                      </p:cBhvr>
                                      <p:to>
                                        <p:strVal val="visible"/>
                                      </p:to>
                                    </p:set>
                                    <p:animEffect transition="in" filter="wipe(right)">
                                      <p:cBhvr>
                                        <p:cTn id="11" dur="500"/>
                                        <p:tgtEl>
                                          <p:spTgt spid="436"/>
                                        </p:tgtEl>
                                      </p:cBhvr>
                                    </p:animEffect>
                                  </p:childTnLst>
                                </p:cTn>
                              </p:par>
                              <p:par>
                                <p:cTn id="12" presetID="22" presetClass="entr" presetSubtype="4" fill="hold" nodeType="withEffect">
                                  <p:stCondLst>
                                    <p:cond delay="0"/>
                                  </p:stCondLst>
                                  <p:childTnLst>
                                    <p:set>
                                      <p:cBhvr>
                                        <p:cTn id="13" dur="1" fill="hold">
                                          <p:stCondLst>
                                            <p:cond delay="0"/>
                                          </p:stCondLst>
                                        </p:cTn>
                                        <p:tgtEl>
                                          <p:spTgt spid="437"/>
                                        </p:tgtEl>
                                        <p:attrNameLst>
                                          <p:attrName>style.visibility</p:attrName>
                                        </p:attrNameLst>
                                      </p:cBhvr>
                                      <p:to>
                                        <p:strVal val="visible"/>
                                      </p:to>
                                    </p:set>
                                    <p:animEffect transition="in" filter="wipe(down)">
                                      <p:cBhvr>
                                        <p:cTn id="14" dur="5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65128-5FCF-447E-9AA9-B9FB6E1D1E16}"/>
              </a:ext>
            </a:extLst>
          </p:cNvPr>
          <p:cNvSpPr>
            <a:spLocks noGrp="1"/>
          </p:cNvSpPr>
          <p:nvPr>
            <p:ph type="title"/>
          </p:nvPr>
        </p:nvSpPr>
        <p:spPr/>
        <p:txBody>
          <a:bodyPr/>
          <a:lstStyle/>
          <a:p>
            <a:r>
              <a:rPr lang="en-US" dirty="0"/>
              <a:t>A Heat Recovery Centrifugal Chiller</a:t>
            </a:r>
          </a:p>
        </p:txBody>
      </p:sp>
      <p:sp>
        <p:nvSpPr>
          <p:cNvPr id="5" name="Content Placeholder 4">
            <a:extLst>
              <a:ext uri="{FF2B5EF4-FFF2-40B4-BE49-F238E27FC236}">
                <a16:creationId xmlns:a16="http://schemas.microsoft.com/office/drawing/2014/main" id="{E29EE7B5-5B85-4611-9DF6-4443035B3CF7}"/>
              </a:ext>
            </a:extLst>
          </p:cNvPr>
          <p:cNvSpPr>
            <a:spLocks noGrp="1"/>
          </p:cNvSpPr>
          <p:nvPr>
            <p:ph idx="1"/>
          </p:nvPr>
        </p:nvSpPr>
        <p:spPr/>
        <p:txBody>
          <a:bodyPr/>
          <a:lstStyle/>
          <a:p>
            <a:r>
              <a:rPr lang="en-US" dirty="0"/>
              <a:t>The chiller in the following slide has a second condenser tube bundle that is piped to the heating hot water system.   This allows the hot gas off of the compressor to be used to generate hot water for reheat loads prior to having its heat rejected to the cooling tower via the traditional condenser.</a:t>
            </a:r>
          </a:p>
        </p:txBody>
      </p:sp>
    </p:spTree>
    <p:extLst>
      <p:ext uri="{BB962C8B-B14F-4D97-AF65-F5344CB8AC3E}">
        <p14:creationId xmlns:p14="http://schemas.microsoft.com/office/powerpoint/2010/main" val="290253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3D765D-4CC2-43B7-B5F1-B56818CE54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a:extLst>
              <a:ext uri="{FF2B5EF4-FFF2-40B4-BE49-F238E27FC236}">
                <a16:creationId xmlns:a16="http://schemas.microsoft.com/office/drawing/2014/main" id="{603FF39D-5782-409A-B540-57310C49D9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857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D7797A-30C1-4D84-B913-4CB7D863B9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a:extLst>
              <a:ext uri="{FF2B5EF4-FFF2-40B4-BE49-F238E27FC236}">
                <a16:creationId xmlns:a16="http://schemas.microsoft.com/office/drawing/2014/main" id="{66990EE7-D6B5-4D1B-8074-FEC514A988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6144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cid:image035.jpg@01CF69D3.E73FAE80"/>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2398" y="-4134"/>
            <a:ext cx="9144000" cy="6862134"/>
          </a:xfrm>
          <a:prstGeom prst="rect">
            <a:avLst/>
          </a:prstGeom>
          <a:noFill/>
          <a:extLst>
            <a:ext uri="{909E8E84-426E-40DD-AFC4-6F175D3DCCD1}">
              <a14:hiddenFill xmlns:a14="http://schemas.microsoft.com/office/drawing/2010/main">
                <a:solidFill>
                  <a:srgbClr val="FFFFFF"/>
                </a:solidFill>
              </a14:hiddenFill>
            </a:ext>
          </a:extLst>
        </p:spPr>
      </p:pic>
      <p:pic>
        <p:nvPicPr>
          <p:cNvPr id="3083" name="Down Arrow 1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450" y="8572500"/>
            <a:ext cx="533400" cy="5524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6" name="Rectangle 1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TextBox 6"/>
          <p:cNvSpPr txBox="1"/>
          <p:nvPr/>
        </p:nvSpPr>
        <p:spPr>
          <a:xfrm>
            <a:off x="3330973" y="1189014"/>
            <a:ext cx="1938131" cy="654050"/>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r>
              <a:rPr lang="en-US" dirty="0"/>
              <a:t>Hot gas valve and piping</a:t>
            </a:r>
          </a:p>
        </p:txBody>
      </p:sp>
      <p:sp>
        <p:nvSpPr>
          <p:cNvPr id="8" name="Right Arrow 7"/>
          <p:cNvSpPr/>
          <p:nvPr/>
        </p:nvSpPr>
        <p:spPr>
          <a:xfrm rot="2732814">
            <a:off x="5497982" y="1291001"/>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5019073">
            <a:off x="4572879" y="2228592"/>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3507815" y="130175"/>
            <a:ext cx="1938131" cy="458404"/>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r>
              <a:rPr lang="en-US" dirty="0"/>
              <a:t>Compressor</a:t>
            </a:r>
          </a:p>
        </p:txBody>
      </p:sp>
      <p:sp>
        <p:nvSpPr>
          <p:cNvPr id="24" name="Right Arrow 23"/>
          <p:cNvSpPr/>
          <p:nvPr/>
        </p:nvSpPr>
        <p:spPr>
          <a:xfrm rot="925713">
            <a:off x="5542002" y="415717"/>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181460" y="5411624"/>
            <a:ext cx="1938131" cy="458404"/>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r>
              <a:rPr lang="en-US" dirty="0"/>
              <a:t>Evaporator</a:t>
            </a:r>
          </a:p>
        </p:txBody>
      </p:sp>
      <p:sp>
        <p:nvSpPr>
          <p:cNvPr id="26" name="Right Arrow 25"/>
          <p:cNvSpPr/>
          <p:nvPr/>
        </p:nvSpPr>
        <p:spPr>
          <a:xfrm rot="1799898">
            <a:off x="6222430" y="5795932"/>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429246" y="3953581"/>
            <a:ext cx="1938131" cy="626624"/>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r>
              <a:rPr lang="en-US" dirty="0"/>
              <a:t>Traditional condenser</a:t>
            </a:r>
          </a:p>
        </p:txBody>
      </p:sp>
      <p:sp>
        <p:nvSpPr>
          <p:cNvPr id="28" name="Right Arrow 27"/>
          <p:cNvSpPr/>
          <p:nvPr/>
        </p:nvSpPr>
        <p:spPr>
          <a:xfrm rot="9331662">
            <a:off x="3732428" y="4100304"/>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61287" y="3326957"/>
            <a:ext cx="1938131" cy="626624"/>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pPr algn="ctr"/>
            <a:r>
              <a:rPr lang="en-US" dirty="0"/>
              <a:t>Heat recovery condenser</a:t>
            </a:r>
          </a:p>
        </p:txBody>
      </p:sp>
      <p:sp>
        <p:nvSpPr>
          <p:cNvPr id="30" name="Right Arrow 29"/>
          <p:cNvSpPr/>
          <p:nvPr/>
        </p:nvSpPr>
        <p:spPr>
          <a:xfrm rot="17066539">
            <a:off x="1552905" y="2643363"/>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7735614" y="1613862"/>
            <a:ext cx="1408386" cy="666883"/>
          </a:xfrm>
          <a:prstGeom prst="rect">
            <a:avLst/>
          </a:prstGeom>
          <a:solidFill>
            <a:schemeClr val="bg1">
              <a:alpha val="75000"/>
            </a:schemeClr>
          </a:solidFill>
          <a:ln w="38100">
            <a:solidFill>
              <a:srgbClr val="FF0000"/>
            </a:solidFill>
          </a:ln>
          <a:effectLst>
            <a:outerShdw blurRad="50800" dist="38100" dir="2700000" algn="tl" rotWithShape="0">
              <a:prstClr val="black">
                <a:alpha val="40000"/>
              </a:prstClr>
            </a:outerShdw>
          </a:effectLst>
        </p:spPr>
        <p:txBody>
          <a:bodyPr wrap="square" rtlCol="0" anchor="ctr" anchorCtr="1">
            <a:noAutofit/>
          </a:bodyPr>
          <a:lstStyle/>
          <a:p>
            <a:pPr algn="ctr"/>
            <a:r>
              <a:rPr lang="en-US" dirty="0"/>
              <a:t>Suction elbow</a:t>
            </a:r>
          </a:p>
        </p:txBody>
      </p:sp>
      <p:sp>
        <p:nvSpPr>
          <p:cNvPr id="32" name="Right Arrow 31"/>
          <p:cNvSpPr/>
          <p:nvPr/>
        </p:nvSpPr>
        <p:spPr>
          <a:xfrm rot="7876498">
            <a:off x="8052713" y="2407824"/>
            <a:ext cx="489204" cy="484632"/>
          </a:xfrm>
          <a:prstGeom prst="rightArrow">
            <a:avLst/>
          </a:prstGeom>
          <a:solidFill>
            <a:srgbClr val="FF0000"/>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429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5B1B9A-863A-4B38-98C1-2BE1FD54FF7A}"/>
              </a:ext>
            </a:extLst>
          </p:cNvPr>
          <p:cNvSpPr>
            <a:spLocks noGrp="1"/>
          </p:cNvSpPr>
          <p:nvPr>
            <p:ph type="title"/>
          </p:nvPr>
        </p:nvSpPr>
        <p:spPr>
          <a:xfrm>
            <a:off x="457200" y="-1371600"/>
            <a:ext cx="5029200" cy="1143000"/>
          </a:xfrm>
        </p:spPr>
        <p:txBody>
          <a:bodyPr>
            <a:normAutofit/>
          </a:bodyPr>
          <a:lstStyle/>
          <a:p>
            <a:r>
              <a:rPr lang="en-US" dirty="0"/>
              <a:t>Refrigerant Environmental Properties</a:t>
            </a:r>
          </a:p>
        </p:txBody>
      </p:sp>
      <p:pic>
        <p:nvPicPr>
          <p:cNvPr id="8" name="Picture 7">
            <a:extLst>
              <a:ext uri="{FF2B5EF4-FFF2-40B4-BE49-F238E27FC236}">
                <a16:creationId xmlns:a16="http://schemas.microsoft.com/office/drawing/2014/main" id="{C37AEE24-67EE-48A1-8A8D-8D3632E3E353}"/>
              </a:ext>
            </a:extLst>
          </p:cNvPr>
          <p:cNvPicPr>
            <a:picLocks noChangeAspect="1"/>
          </p:cNvPicPr>
          <p:nvPr/>
        </p:nvPicPr>
        <p:blipFill>
          <a:blip r:embed="rId3"/>
          <a:stretch>
            <a:fillRect/>
          </a:stretch>
        </p:blipFill>
        <p:spPr>
          <a:xfrm>
            <a:off x="-9525000" y="6096000"/>
            <a:ext cx="9144000" cy="5247028"/>
          </a:xfrm>
          <a:prstGeom prst="rect">
            <a:avLst/>
          </a:prstGeom>
        </p:spPr>
      </p:pic>
      <p:pic>
        <p:nvPicPr>
          <p:cNvPr id="9" name="Picture 8">
            <a:extLst>
              <a:ext uri="{FF2B5EF4-FFF2-40B4-BE49-F238E27FC236}">
                <a16:creationId xmlns:a16="http://schemas.microsoft.com/office/drawing/2014/main" id="{B11BA07D-F6EB-46D5-855F-61642FF65EED}"/>
              </a:ext>
            </a:extLst>
          </p:cNvPr>
          <p:cNvPicPr>
            <a:picLocks noChangeAspect="1"/>
          </p:cNvPicPr>
          <p:nvPr/>
        </p:nvPicPr>
        <p:blipFill>
          <a:blip r:embed="rId4"/>
          <a:stretch>
            <a:fillRect/>
          </a:stretch>
        </p:blipFill>
        <p:spPr>
          <a:xfrm>
            <a:off x="10058400" y="1715098"/>
            <a:ext cx="9144000" cy="3427803"/>
          </a:xfrm>
          <a:prstGeom prst="rect">
            <a:avLst/>
          </a:prstGeom>
        </p:spPr>
      </p:pic>
      <p:pic>
        <p:nvPicPr>
          <p:cNvPr id="10" name="Picture 9">
            <a:extLst>
              <a:ext uri="{FF2B5EF4-FFF2-40B4-BE49-F238E27FC236}">
                <a16:creationId xmlns:a16="http://schemas.microsoft.com/office/drawing/2014/main" id="{1D10A964-6539-4AFF-9C48-8BD5CDDB0179}"/>
              </a:ext>
            </a:extLst>
          </p:cNvPr>
          <p:cNvPicPr>
            <a:picLocks noChangeAspect="1"/>
          </p:cNvPicPr>
          <p:nvPr/>
        </p:nvPicPr>
        <p:blipFill>
          <a:blip r:embed="rId5"/>
          <a:stretch>
            <a:fillRect/>
          </a:stretch>
        </p:blipFill>
        <p:spPr>
          <a:xfrm>
            <a:off x="-9303936" y="112809"/>
            <a:ext cx="9144000" cy="4882896"/>
          </a:xfrm>
          <a:prstGeom prst="rect">
            <a:avLst/>
          </a:prstGeom>
        </p:spPr>
      </p:pic>
      <p:pic>
        <p:nvPicPr>
          <p:cNvPr id="2" name="Picture 1">
            <a:extLst>
              <a:ext uri="{FF2B5EF4-FFF2-40B4-BE49-F238E27FC236}">
                <a16:creationId xmlns:a16="http://schemas.microsoft.com/office/drawing/2014/main" id="{1B36B5E7-BCA1-48AB-8F4F-4BB5BBAF42EB}"/>
              </a:ext>
            </a:extLst>
          </p:cNvPr>
          <p:cNvPicPr>
            <a:picLocks noChangeAspect="1"/>
          </p:cNvPicPr>
          <p:nvPr/>
        </p:nvPicPr>
        <p:blipFill>
          <a:blip r:embed="rId6"/>
          <a:stretch>
            <a:fillRect/>
          </a:stretch>
        </p:blipFill>
        <p:spPr>
          <a:xfrm>
            <a:off x="0" y="0"/>
            <a:ext cx="9144000" cy="15497576"/>
          </a:xfrm>
          <a:prstGeom prst="rect">
            <a:avLst/>
          </a:prstGeom>
        </p:spPr>
      </p:pic>
      <p:pic>
        <p:nvPicPr>
          <p:cNvPr id="3" name="Picture 2">
            <a:extLst>
              <a:ext uri="{FF2B5EF4-FFF2-40B4-BE49-F238E27FC236}">
                <a16:creationId xmlns:a16="http://schemas.microsoft.com/office/drawing/2014/main" id="{A0EFA29C-3DDB-4167-A3F4-8F96DA4358D9}"/>
              </a:ext>
            </a:extLst>
          </p:cNvPr>
          <p:cNvPicPr>
            <a:picLocks noChangeAspect="1"/>
          </p:cNvPicPr>
          <p:nvPr/>
        </p:nvPicPr>
        <p:blipFill>
          <a:blip r:embed="rId7"/>
          <a:stretch>
            <a:fillRect/>
          </a:stretch>
        </p:blipFill>
        <p:spPr>
          <a:xfrm>
            <a:off x="9448800" y="0"/>
            <a:ext cx="3297995" cy="6858000"/>
          </a:xfrm>
          <a:prstGeom prst="rect">
            <a:avLst/>
          </a:prstGeom>
        </p:spPr>
      </p:pic>
      <p:pic>
        <p:nvPicPr>
          <p:cNvPr id="4" name="Picture 3">
            <a:extLst>
              <a:ext uri="{FF2B5EF4-FFF2-40B4-BE49-F238E27FC236}">
                <a16:creationId xmlns:a16="http://schemas.microsoft.com/office/drawing/2014/main" id="{34422FFB-6150-4E56-A926-815F0ED28E02}"/>
              </a:ext>
            </a:extLst>
          </p:cNvPr>
          <p:cNvPicPr>
            <a:picLocks noChangeAspect="1"/>
          </p:cNvPicPr>
          <p:nvPr/>
        </p:nvPicPr>
        <p:blipFill>
          <a:blip r:embed="rId8"/>
          <a:stretch>
            <a:fillRect/>
          </a:stretch>
        </p:blipFill>
        <p:spPr>
          <a:xfrm>
            <a:off x="0" y="-10886"/>
            <a:ext cx="9144000" cy="1698785"/>
          </a:xfrm>
          <a:prstGeom prst="rect">
            <a:avLst/>
          </a:prstGeom>
        </p:spPr>
      </p:pic>
    </p:spTree>
    <p:extLst>
      <p:ext uri="{BB962C8B-B14F-4D97-AF65-F5344CB8AC3E}">
        <p14:creationId xmlns:p14="http://schemas.microsoft.com/office/powerpoint/2010/main" val="544660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5B1B9A-863A-4B38-98C1-2BE1FD54FF7A}"/>
              </a:ext>
            </a:extLst>
          </p:cNvPr>
          <p:cNvSpPr>
            <a:spLocks noGrp="1"/>
          </p:cNvSpPr>
          <p:nvPr>
            <p:ph type="title"/>
          </p:nvPr>
        </p:nvSpPr>
        <p:spPr>
          <a:xfrm>
            <a:off x="457200" y="-1371600"/>
            <a:ext cx="5029200" cy="1143000"/>
          </a:xfrm>
        </p:spPr>
        <p:txBody>
          <a:bodyPr>
            <a:normAutofit/>
          </a:bodyPr>
          <a:lstStyle/>
          <a:p>
            <a:r>
              <a:rPr lang="en-US" dirty="0"/>
              <a:t>Refrigerant Environmental Properties</a:t>
            </a:r>
          </a:p>
        </p:txBody>
      </p:sp>
      <p:pic>
        <p:nvPicPr>
          <p:cNvPr id="8" name="Picture 7">
            <a:extLst>
              <a:ext uri="{FF2B5EF4-FFF2-40B4-BE49-F238E27FC236}">
                <a16:creationId xmlns:a16="http://schemas.microsoft.com/office/drawing/2014/main" id="{C37AEE24-67EE-48A1-8A8D-8D3632E3E353}"/>
              </a:ext>
            </a:extLst>
          </p:cNvPr>
          <p:cNvPicPr>
            <a:picLocks noChangeAspect="1"/>
          </p:cNvPicPr>
          <p:nvPr/>
        </p:nvPicPr>
        <p:blipFill>
          <a:blip r:embed="rId3"/>
          <a:stretch>
            <a:fillRect/>
          </a:stretch>
        </p:blipFill>
        <p:spPr>
          <a:xfrm>
            <a:off x="-9525000" y="6096000"/>
            <a:ext cx="9144000" cy="5247028"/>
          </a:xfrm>
          <a:prstGeom prst="rect">
            <a:avLst/>
          </a:prstGeom>
        </p:spPr>
      </p:pic>
      <p:pic>
        <p:nvPicPr>
          <p:cNvPr id="9" name="Picture 8">
            <a:extLst>
              <a:ext uri="{FF2B5EF4-FFF2-40B4-BE49-F238E27FC236}">
                <a16:creationId xmlns:a16="http://schemas.microsoft.com/office/drawing/2014/main" id="{B11BA07D-F6EB-46D5-855F-61642FF65EED}"/>
              </a:ext>
            </a:extLst>
          </p:cNvPr>
          <p:cNvPicPr>
            <a:picLocks noChangeAspect="1"/>
          </p:cNvPicPr>
          <p:nvPr/>
        </p:nvPicPr>
        <p:blipFill>
          <a:blip r:embed="rId4"/>
          <a:stretch>
            <a:fillRect/>
          </a:stretch>
        </p:blipFill>
        <p:spPr>
          <a:xfrm>
            <a:off x="10058400" y="1715098"/>
            <a:ext cx="9144000" cy="3427803"/>
          </a:xfrm>
          <a:prstGeom prst="rect">
            <a:avLst/>
          </a:prstGeom>
        </p:spPr>
      </p:pic>
      <p:pic>
        <p:nvPicPr>
          <p:cNvPr id="10" name="Picture 9">
            <a:extLst>
              <a:ext uri="{FF2B5EF4-FFF2-40B4-BE49-F238E27FC236}">
                <a16:creationId xmlns:a16="http://schemas.microsoft.com/office/drawing/2014/main" id="{1D10A964-6539-4AFF-9C48-8BD5CDDB0179}"/>
              </a:ext>
            </a:extLst>
          </p:cNvPr>
          <p:cNvPicPr>
            <a:picLocks noChangeAspect="1"/>
          </p:cNvPicPr>
          <p:nvPr/>
        </p:nvPicPr>
        <p:blipFill>
          <a:blip r:embed="rId5"/>
          <a:stretch>
            <a:fillRect/>
          </a:stretch>
        </p:blipFill>
        <p:spPr>
          <a:xfrm>
            <a:off x="-9303936" y="112809"/>
            <a:ext cx="9144000" cy="4882896"/>
          </a:xfrm>
          <a:prstGeom prst="rect">
            <a:avLst/>
          </a:prstGeom>
        </p:spPr>
      </p:pic>
      <p:pic>
        <p:nvPicPr>
          <p:cNvPr id="2" name="Picture 1">
            <a:extLst>
              <a:ext uri="{FF2B5EF4-FFF2-40B4-BE49-F238E27FC236}">
                <a16:creationId xmlns:a16="http://schemas.microsoft.com/office/drawing/2014/main" id="{1B36B5E7-BCA1-48AB-8F4F-4BB5BBAF42EB}"/>
              </a:ext>
            </a:extLst>
          </p:cNvPr>
          <p:cNvPicPr>
            <a:picLocks noChangeAspect="1"/>
          </p:cNvPicPr>
          <p:nvPr/>
        </p:nvPicPr>
        <p:blipFill>
          <a:blip r:embed="rId6"/>
          <a:stretch>
            <a:fillRect/>
          </a:stretch>
        </p:blipFill>
        <p:spPr>
          <a:xfrm>
            <a:off x="0" y="-4201886"/>
            <a:ext cx="9144000" cy="15497576"/>
          </a:xfrm>
          <a:prstGeom prst="rect">
            <a:avLst/>
          </a:prstGeom>
        </p:spPr>
      </p:pic>
      <p:pic>
        <p:nvPicPr>
          <p:cNvPr id="3" name="Picture 2">
            <a:extLst>
              <a:ext uri="{FF2B5EF4-FFF2-40B4-BE49-F238E27FC236}">
                <a16:creationId xmlns:a16="http://schemas.microsoft.com/office/drawing/2014/main" id="{A0EFA29C-3DDB-4167-A3F4-8F96DA4358D9}"/>
              </a:ext>
            </a:extLst>
          </p:cNvPr>
          <p:cNvPicPr>
            <a:picLocks noChangeAspect="1"/>
          </p:cNvPicPr>
          <p:nvPr/>
        </p:nvPicPr>
        <p:blipFill>
          <a:blip r:embed="rId7"/>
          <a:stretch>
            <a:fillRect/>
          </a:stretch>
        </p:blipFill>
        <p:spPr>
          <a:xfrm>
            <a:off x="9448800" y="0"/>
            <a:ext cx="3297995" cy="6858000"/>
          </a:xfrm>
          <a:prstGeom prst="rect">
            <a:avLst/>
          </a:prstGeom>
        </p:spPr>
      </p:pic>
      <p:pic>
        <p:nvPicPr>
          <p:cNvPr id="4" name="Picture 3">
            <a:extLst>
              <a:ext uri="{FF2B5EF4-FFF2-40B4-BE49-F238E27FC236}">
                <a16:creationId xmlns:a16="http://schemas.microsoft.com/office/drawing/2014/main" id="{34422FFB-6150-4E56-A926-815F0ED28E02}"/>
              </a:ext>
            </a:extLst>
          </p:cNvPr>
          <p:cNvPicPr>
            <a:picLocks noChangeAspect="1"/>
          </p:cNvPicPr>
          <p:nvPr/>
        </p:nvPicPr>
        <p:blipFill>
          <a:blip r:embed="rId8"/>
          <a:stretch>
            <a:fillRect/>
          </a:stretch>
        </p:blipFill>
        <p:spPr>
          <a:xfrm>
            <a:off x="0" y="-10886"/>
            <a:ext cx="9144000" cy="1698785"/>
          </a:xfrm>
          <a:prstGeom prst="rect">
            <a:avLst/>
          </a:prstGeom>
        </p:spPr>
      </p:pic>
    </p:spTree>
    <p:extLst>
      <p:ext uri="{BB962C8B-B14F-4D97-AF65-F5344CB8AC3E}">
        <p14:creationId xmlns:p14="http://schemas.microsoft.com/office/powerpoint/2010/main" val="964753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5B1B9A-863A-4B38-98C1-2BE1FD54FF7A}"/>
              </a:ext>
            </a:extLst>
          </p:cNvPr>
          <p:cNvSpPr>
            <a:spLocks noGrp="1"/>
          </p:cNvSpPr>
          <p:nvPr>
            <p:ph type="title"/>
          </p:nvPr>
        </p:nvSpPr>
        <p:spPr>
          <a:xfrm>
            <a:off x="457200" y="-1371600"/>
            <a:ext cx="5029200" cy="1143000"/>
          </a:xfrm>
        </p:spPr>
        <p:txBody>
          <a:bodyPr>
            <a:normAutofit/>
          </a:bodyPr>
          <a:lstStyle/>
          <a:p>
            <a:r>
              <a:rPr lang="en-US" dirty="0"/>
              <a:t>Refrigerant Environmental Properties</a:t>
            </a:r>
          </a:p>
        </p:txBody>
      </p:sp>
      <p:pic>
        <p:nvPicPr>
          <p:cNvPr id="8" name="Picture 7">
            <a:extLst>
              <a:ext uri="{FF2B5EF4-FFF2-40B4-BE49-F238E27FC236}">
                <a16:creationId xmlns:a16="http://schemas.microsoft.com/office/drawing/2014/main" id="{C37AEE24-67EE-48A1-8A8D-8D3632E3E353}"/>
              </a:ext>
            </a:extLst>
          </p:cNvPr>
          <p:cNvPicPr>
            <a:picLocks noChangeAspect="1"/>
          </p:cNvPicPr>
          <p:nvPr/>
        </p:nvPicPr>
        <p:blipFill>
          <a:blip r:embed="rId3"/>
          <a:stretch>
            <a:fillRect/>
          </a:stretch>
        </p:blipFill>
        <p:spPr>
          <a:xfrm>
            <a:off x="-9525000" y="6096000"/>
            <a:ext cx="9144000" cy="5247028"/>
          </a:xfrm>
          <a:prstGeom prst="rect">
            <a:avLst/>
          </a:prstGeom>
        </p:spPr>
      </p:pic>
      <p:pic>
        <p:nvPicPr>
          <p:cNvPr id="9" name="Picture 8">
            <a:extLst>
              <a:ext uri="{FF2B5EF4-FFF2-40B4-BE49-F238E27FC236}">
                <a16:creationId xmlns:a16="http://schemas.microsoft.com/office/drawing/2014/main" id="{B11BA07D-F6EB-46D5-855F-61642FF65EED}"/>
              </a:ext>
            </a:extLst>
          </p:cNvPr>
          <p:cNvPicPr>
            <a:picLocks noChangeAspect="1"/>
          </p:cNvPicPr>
          <p:nvPr/>
        </p:nvPicPr>
        <p:blipFill>
          <a:blip r:embed="rId4"/>
          <a:stretch>
            <a:fillRect/>
          </a:stretch>
        </p:blipFill>
        <p:spPr>
          <a:xfrm>
            <a:off x="10058400" y="1715098"/>
            <a:ext cx="9144000" cy="3427803"/>
          </a:xfrm>
          <a:prstGeom prst="rect">
            <a:avLst/>
          </a:prstGeom>
        </p:spPr>
      </p:pic>
      <p:pic>
        <p:nvPicPr>
          <p:cNvPr id="10" name="Picture 9">
            <a:extLst>
              <a:ext uri="{FF2B5EF4-FFF2-40B4-BE49-F238E27FC236}">
                <a16:creationId xmlns:a16="http://schemas.microsoft.com/office/drawing/2014/main" id="{1D10A964-6539-4AFF-9C48-8BD5CDDB0179}"/>
              </a:ext>
            </a:extLst>
          </p:cNvPr>
          <p:cNvPicPr>
            <a:picLocks noChangeAspect="1"/>
          </p:cNvPicPr>
          <p:nvPr/>
        </p:nvPicPr>
        <p:blipFill>
          <a:blip r:embed="rId5"/>
          <a:stretch>
            <a:fillRect/>
          </a:stretch>
        </p:blipFill>
        <p:spPr>
          <a:xfrm>
            <a:off x="-9303936" y="112809"/>
            <a:ext cx="9144000" cy="4882896"/>
          </a:xfrm>
          <a:prstGeom prst="rect">
            <a:avLst/>
          </a:prstGeom>
        </p:spPr>
      </p:pic>
      <p:pic>
        <p:nvPicPr>
          <p:cNvPr id="2" name="Picture 1">
            <a:extLst>
              <a:ext uri="{FF2B5EF4-FFF2-40B4-BE49-F238E27FC236}">
                <a16:creationId xmlns:a16="http://schemas.microsoft.com/office/drawing/2014/main" id="{1B36B5E7-BCA1-48AB-8F4F-4BB5BBAF42EB}"/>
              </a:ext>
            </a:extLst>
          </p:cNvPr>
          <p:cNvPicPr>
            <a:picLocks noChangeAspect="1"/>
          </p:cNvPicPr>
          <p:nvPr/>
        </p:nvPicPr>
        <p:blipFill>
          <a:blip r:embed="rId6"/>
          <a:stretch>
            <a:fillRect/>
          </a:stretch>
        </p:blipFill>
        <p:spPr>
          <a:xfrm>
            <a:off x="0" y="-8639576"/>
            <a:ext cx="9144000" cy="15497576"/>
          </a:xfrm>
          <a:prstGeom prst="rect">
            <a:avLst/>
          </a:prstGeom>
        </p:spPr>
      </p:pic>
      <p:pic>
        <p:nvPicPr>
          <p:cNvPr id="3" name="Picture 2">
            <a:extLst>
              <a:ext uri="{FF2B5EF4-FFF2-40B4-BE49-F238E27FC236}">
                <a16:creationId xmlns:a16="http://schemas.microsoft.com/office/drawing/2014/main" id="{A0EFA29C-3DDB-4167-A3F4-8F96DA4358D9}"/>
              </a:ext>
            </a:extLst>
          </p:cNvPr>
          <p:cNvPicPr>
            <a:picLocks noChangeAspect="1"/>
          </p:cNvPicPr>
          <p:nvPr/>
        </p:nvPicPr>
        <p:blipFill>
          <a:blip r:embed="rId7"/>
          <a:stretch>
            <a:fillRect/>
          </a:stretch>
        </p:blipFill>
        <p:spPr>
          <a:xfrm>
            <a:off x="9448800" y="0"/>
            <a:ext cx="3297995" cy="6858000"/>
          </a:xfrm>
          <a:prstGeom prst="rect">
            <a:avLst/>
          </a:prstGeom>
        </p:spPr>
      </p:pic>
      <p:pic>
        <p:nvPicPr>
          <p:cNvPr id="4" name="Picture 3">
            <a:extLst>
              <a:ext uri="{FF2B5EF4-FFF2-40B4-BE49-F238E27FC236}">
                <a16:creationId xmlns:a16="http://schemas.microsoft.com/office/drawing/2014/main" id="{34422FFB-6150-4E56-A926-815F0ED28E02}"/>
              </a:ext>
            </a:extLst>
          </p:cNvPr>
          <p:cNvPicPr>
            <a:picLocks noChangeAspect="1"/>
          </p:cNvPicPr>
          <p:nvPr/>
        </p:nvPicPr>
        <p:blipFill>
          <a:blip r:embed="rId8"/>
          <a:stretch>
            <a:fillRect/>
          </a:stretch>
        </p:blipFill>
        <p:spPr>
          <a:xfrm>
            <a:off x="0" y="-10886"/>
            <a:ext cx="9144000" cy="1698785"/>
          </a:xfrm>
          <a:prstGeom prst="rect">
            <a:avLst/>
          </a:prstGeom>
        </p:spPr>
      </p:pic>
    </p:spTree>
    <p:extLst>
      <p:ext uri="{BB962C8B-B14F-4D97-AF65-F5344CB8AC3E}">
        <p14:creationId xmlns:p14="http://schemas.microsoft.com/office/powerpoint/2010/main" val="2022349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5B1B9A-863A-4B38-98C1-2BE1FD54FF7A}"/>
              </a:ext>
            </a:extLst>
          </p:cNvPr>
          <p:cNvSpPr>
            <a:spLocks noGrp="1"/>
          </p:cNvSpPr>
          <p:nvPr>
            <p:ph type="title"/>
          </p:nvPr>
        </p:nvSpPr>
        <p:spPr>
          <a:xfrm>
            <a:off x="457200" y="-1371600"/>
            <a:ext cx="5029200" cy="1143000"/>
          </a:xfrm>
        </p:spPr>
        <p:txBody>
          <a:bodyPr>
            <a:normAutofit/>
          </a:bodyPr>
          <a:lstStyle/>
          <a:p>
            <a:r>
              <a:rPr lang="en-US" dirty="0"/>
              <a:t>Refrigerant Environmental Properties</a:t>
            </a:r>
          </a:p>
        </p:txBody>
      </p:sp>
      <p:pic>
        <p:nvPicPr>
          <p:cNvPr id="8" name="Picture 7">
            <a:extLst>
              <a:ext uri="{FF2B5EF4-FFF2-40B4-BE49-F238E27FC236}">
                <a16:creationId xmlns:a16="http://schemas.microsoft.com/office/drawing/2014/main" id="{C37AEE24-67EE-48A1-8A8D-8D3632E3E353}"/>
              </a:ext>
            </a:extLst>
          </p:cNvPr>
          <p:cNvPicPr>
            <a:picLocks noChangeAspect="1"/>
          </p:cNvPicPr>
          <p:nvPr/>
        </p:nvPicPr>
        <p:blipFill>
          <a:blip r:embed="rId3"/>
          <a:stretch>
            <a:fillRect/>
          </a:stretch>
        </p:blipFill>
        <p:spPr>
          <a:xfrm>
            <a:off x="-9525000" y="6096000"/>
            <a:ext cx="9144000" cy="5247028"/>
          </a:xfrm>
          <a:prstGeom prst="rect">
            <a:avLst/>
          </a:prstGeom>
        </p:spPr>
      </p:pic>
      <p:pic>
        <p:nvPicPr>
          <p:cNvPr id="9" name="Picture 8">
            <a:extLst>
              <a:ext uri="{FF2B5EF4-FFF2-40B4-BE49-F238E27FC236}">
                <a16:creationId xmlns:a16="http://schemas.microsoft.com/office/drawing/2014/main" id="{B11BA07D-F6EB-46D5-855F-61642FF65EED}"/>
              </a:ext>
            </a:extLst>
          </p:cNvPr>
          <p:cNvPicPr>
            <a:picLocks noChangeAspect="1"/>
          </p:cNvPicPr>
          <p:nvPr/>
        </p:nvPicPr>
        <p:blipFill>
          <a:blip r:embed="rId4"/>
          <a:stretch>
            <a:fillRect/>
          </a:stretch>
        </p:blipFill>
        <p:spPr>
          <a:xfrm>
            <a:off x="10058400" y="1715098"/>
            <a:ext cx="9144000" cy="3427803"/>
          </a:xfrm>
          <a:prstGeom prst="rect">
            <a:avLst/>
          </a:prstGeom>
        </p:spPr>
      </p:pic>
      <p:pic>
        <p:nvPicPr>
          <p:cNvPr id="10" name="Picture 9">
            <a:extLst>
              <a:ext uri="{FF2B5EF4-FFF2-40B4-BE49-F238E27FC236}">
                <a16:creationId xmlns:a16="http://schemas.microsoft.com/office/drawing/2014/main" id="{1D10A964-6539-4AFF-9C48-8BD5CDDB0179}"/>
              </a:ext>
            </a:extLst>
          </p:cNvPr>
          <p:cNvPicPr>
            <a:picLocks noChangeAspect="1"/>
          </p:cNvPicPr>
          <p:nvPr/>
        </p:nvPicPr>
        <p:blipFill>
          <a:blip r:embed="rId5"/>
          <a:stretch>
            <a:fillRect/>
          </a:stretch>
        </p:blipFill>
        <p:spPr>
          <a:xfrm>
            <a:off x="-9303936" y="112809"/>
            <a:ext cx="9144000" cy="4882896"/>
          </a:xfrm>
          <a:prstGeom prst="rect">
            <a:avLst/>
          </a:prstGeom>
        </p:spPr>
      </p:pic>
      <p:pic>
        <p:nvPicPr>
          <p:cNvPr id="2" name="Picture 1">
            <a:extLst>
              <a:ext uri="{FF2B5EF4-FFF2-40B4-BE49-F238E27FC236}">
                <a16:creationId xmlns:a16="http://schemas.microsoft.com/office/drawing/2014/main" id="{1B36B5E7-BCA1-48AB-8F4F-4BB5BBAF42EB}"/>
              </a:ext>
            </a:extLst>
          </p:cNvPr>
          <p:cNvPicPr>
            <a:picLocks noChangeAspect="1"/>
          </p:cNvPicPr>
          <p:nvPr/>
        </p:nvPicPr>
        <p:blipFill>
          <a:blip r:embed="rId6"/>
          <a:stretch>
            <a:fillRect/>
          </a:stretch>
        </p:blipFill>
        <p:spPr>
          <a:xfrm>
            <a:off x="-9693728" y="-8639576"/>
            <a:ext cx="9144000" cy="15497576"/>
          </a:xfrm>
          <a:prstGeom prst="rect">
            <a:avLst/>
          </a:prstGeom>
        </p:spPr>
      </p:pic>
      <p:pic>
        <p:nvPicPr>
          <p:cNvPr id="3" name="Picture 2">
            <a:extLst>
              <a:ext uri="{FF2B5EF4-FFF2-40B4-BE49-F238E27FC236}">
                <a16:creationId xmlns:a16="http://schemas.microsoft.com/office/drawing/2014/main" id="{A0EFA29C-3DDB-4167-A3F4-8F96DA4358D9}"/>
              </a:ext>
            </a:extLst>
          </p:cNvPr>
          <p:cNvPicPr>
            <a:picLocks noChangeAspect="1"/>
          </p:cNvPicPr>
          <p:nvPr/>
        </p:nvPicPr>
        <p:blipFill>
          <a:blip r:embed="rId7"/>
          <a:stretch>
            <a:fillRect/>
          </a:stretch>
        </p:blipFill>
        <p:spPr>
          <a:xfrm>
            <a:off x="0" y="0"/>
            <a:ext cx="9144000" cy="19014446"/>
          </a:xfrm>
          <a:prstGeom prst="rect">
            <a:avLst/>
          </a:prstGeom>
        </p:spPr>
      </p:pic>
      <p:pic>
        <p:nvPicPr>
          <p:cNvPr id="4" name="Picture 3">
            <a:extLst>
              <a:ext uri="{FF2B5EF4-FFF2-40B4-BE49-F238E27FC236}">
                <a16:creationId xmlns:a16="http://schemas.microsoft.com/office/drawing/2014/main" id="{34422FFB-6150-4E56-A926-815F0ED28E02}"/>
              </a:ext>
            </a:extLst>
          </p:cNvPr>
          <p:cNvPicPr>
            <a:picLocks noChangeAspect="1"/>
          </p:cNvPicPr>
          <p:nvPr/>
        </p:nvPicPr>
        <p:blipFill>
          <a:blip r:embed="rId8"/>
          <a:stretch>
            <a:fillRect/>
          </a:stretch>
        </p:blipFill>
        <p:spPr>
          <a:xfrm>
            <a:off x="-9693728" y="-10886"/>
            <a:ext cx="9144000" cy="1698785"/>
          </a:xfrm>
          <a:prstGeom prst="rect">
            <a:avLst/>
          </a:prstGeom>
        </p:spPr>
      </p:pic>
      <p:pic>
        <p:nvPicPr>
          <p:cNvPr id="5" name="Picture 4">
            <a:extLst>
              <a:ext uri="{FF2B5EF4-FFF2-40B4-BE49-F238E27FC236}">
                <a16:creationId xmlns:a16="http://schemas.microsoft.com/office/drawing/2014/main" id="{2B33B9C7-CAE5-457B-AD39-576A7BBD7A1E}"/>
              </a:ext>
            </a:extLst>
          </p:cNvPr>
          <p:cNvPicPr>
            <a:picLocks noChangeAspect="1"/>
          </p:cNvPicPr>
          <p:nvPr/>
        </p:nvPicPr>
        <p:blipFill>
          <a:blip r:embed="rId9"/>
          <a:stretch>
            <a:fillRect/>
          </a:stretch>
        </p:blipFill>
        <p:spPr>
          <a:xfrm>
            <a:off x="0" y="-10886"/>
            <a:ext cx="9144000" cy="1925660"/>
          </a:xfrm>
          <a:prstGeom prst="rect">
            <a:avLst/>
          </a:prstGeom>
        </p:spPr>
      </p:pic>
    </p:spTree>
    <p:extLst>
      <p:ext uri="{BB962C8B-B14F-4D97-AF65-F5344CB8AC3E}">
        <p14:creationId xmlns:p14="http://schemas.microsoft.com/office/powerpoint/2010/main" val="3093795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avid\Documents\Technical Pictures\Clouds Sunrise Sunset Rainbows\2012-09-26\Cumulo Nimbus over the midwest 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vert="horz" lIns="91440" tIns="45720" rIns="91440" bIns="45720" rtlCol="0" anchor="ctr">
            <a:normAutofit/>
          </a:bodyPr>
          <a:lstStyle/>
          <a:p>
            <a:pPr algn="ctr"/>
            <a:r>
              <a:rPr lang="en-US" dirty="0">
                <a:noFill/>
              </a:rPr>
              <a:t>Phase Changes and </a:t>
            </a:r>
            <a:r>
              <a:rPr lang="en-US" dirty="0"/>
              <a:t>Saturated Systems</a:t>
            </a:r>
          </a:p>
        </p:txBody>
      </p:sp>
    </p:spTree>
    <p:extLst>
      <p:ext uri="{BB962C8B-B14F-4D97-AF65-F5344CB8AC3E}">
        <p14:creationId xmlns:p14="http://schemas.microsoft.com/office/powerpoint/2010/main" val="360545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5B1B9A-863A-4B38-98C1-2BE1FD54FF7A}"/>
              </a:ext>
            </a:extLst>
          </p:cNvPr>
          <p:cNvSpPr>
            <a:spLocks noGrp="1"/>
          </p:cNvSpPr>
          <p:nvPr>
            <p:ph type="title"/>
          </p:nvPr>
        </p:nvSpPr>
        <p:spPr>
          <a:xfrm>
            <a:off x="457200" y="-1371600"/>
            <a:ext cx="5029200" cy="1143000"/>
          </a:xfrm>
        </p:spPr>
        <p:txBody>
          <a:bodyPr>
            <a:normAutofit/>
          </a:bodyPr>
          <a:lstStyle/>
          <a:p>
            <a:r>
              <a:rPr lang="en-US" dirty="0"/>
              <a:t>Refrigerant Environmental Properties</a:t>
            </a:r>
          </a:p>
        </p:txBody>
      </p:sp>
      <p:pic>
        <p:nvPicPr>
          <p:cNvPr id="8" name="Picture 7">
            <a:extLst>
              <a:ext uri="{FF2B5EF4-FFF2-40B4-BE49-F238E27FC236}">
                <a16:creationId xmlns:a16="http://schemas.microsoft.com/office/drawing/2014/main" id="{C37AEE24-67EE-48A1-8A8D-8D3632E3E353}"/>
              </a:ext>
            </a:extLst>
          </p:cNvPr>
          <p:cNvPicPr>
            <a:picLocks noChangeAspect="1"/>
          </p:cNvPicPr>
          <p:nvPr/>
        </p:nvPicPr>
        <p:blipFill>
          <a:blip r:embed="rId3"/>
          <a:stretch>
            <a:fillRect/>
          </a:stretch>
        </p:blipFill>
        <p:spPr>
          <a:xfrm>
            <a:off x="-9525000" y="6096000"/>
            <a:ext cx="9144000" cy="5247028"/>
          </a:xfrm>
          <a:prstGeom prst="rect">
            <a:avLst/>
          </a:prstGeom>
        </p:spPr>
      </p:pic>
      <p:pic>
        <p:nvPicPr>
          <p:cNvPr id="9" name="Picture 8">
            <a:extLst>
              <a:ext uri="{FF2B5EF4-FFF2-40B4-BE49-F238E27FC236}">
                <a16:creationId xmlns:a16="http://schemas.microsoft.com/office/drawing/2014/main" id="{B11BA07D-F6EB-46D5-855F-61642FF65EED}"/>
              </a:ext>
            </a:extLst>
          </p:cNvPr>
          <p:cNvPicPr>
            <a:picLocks noChangeAspect="1"/>
          </p:cNvPicPr>
          <p:nvPr/>
        </p:nvPicPr>
        <p:blipFill>
          <a:blip r:embed="rId4"/>
          <a:stretch>
            <a:fillRect/>
          </a:stretch>
        </p:blipFill>
        <p:spPr>
          <a:xfrm>
            <a:off x="10058400" y="1715098"/>
            <a:ext cx="9144000" cy="3427803"/>
          </a:xfrm>
          <a:prstGeom prst="rect">
            <a:avLst/>
          </a:prstGeom>
        </p:spPr>
      </p:pic>
      <p:pic>
        <p:nvPicPr>
          <p:cNvPr id="10" name="Picture 9">
            <a:extLst>
              <a:ext uri="{FF2B5EF4-FFF2-40B4-BE49-F238E27FC236}">
                <a16:creationId xmlns:a16="http://schemas.microsoft.com/office/drawing/2014/main" id="{1D10A964-6539-4AFF-9C48-8BD5CDDB0179}"/>
              </a:ext>
            </a:extLst>
          </p:cNvPr>
          <p:cNvPicPr>
            <a:picLocks noChangeAspect="1"/>
          </p:cNvPicPr>
          <p:nvPr/>
        </p:nvPicPr>
        <p:blipFill>
          <a:blip r:embed="rId5"/>
          <a:stretch>
            <a:fillRect/>
          </a:stretch>
        </p:blipFill>
        <p:spPr>
          <a:xfrm>
            <a:off x="-9303936" y="112809"/>
            <a:ext cx="9144000" cy="4882896"/>
          </a:xfrm>
          <a:prstGeom prst="rect">
            <a:avLst/>
          </a:prstGeom>
        </p:spPr>
      </p:pic>
      <p:pic>
        <p:nvPicPr>
          <p:cNvPr id="2" name="Picture 1">
            <a:extLst>
              <a:ext uri="{FF2B5EF4-FFF2-40B4-BE49-F238E27FC236}">
                <a16:creationId xmlns:a16="http://schemas.microsoft.com/office/drawing/2014/main" id="{1B36B5E7-BCA1-48AB-8F4F-4BB5BBAF42EB}"/>
              </a:ext>
            </a:extLst>
          </p:cNvPr>
          <p:cNvPicPr>
            <a:picLocks noChangeAspect="1"/>
          </p:cNvPicPr>
          <p:nvPr/>
        </p:nvPicPr>
        <p:blipFill>
          <a:blip r:embed="rId6"/>
          <a:stretch>
            <a:fillRect/>
          </a:stretch>
        </p:blipFill>
        <p:spPr>
          <a:xfrm>
            <a:off x="-9693728" y="-8639576"/>
            <a:ext cx="9144000" cy="15497576"/>
          </a:xfrm>
          <a:prstGeom prst="rect">
            <a:avLst/>
          </a:prstGeom>
        </p:spPr>
      </p:pic>
      <p:pic>
        <p:nvPicPr>
          <p:cNvPr id="3" name="Picture 2">
            <a:extLst>
              <a:ext uri="{FF2B5EF4-FFF2-40B4-BE49-F238E27FC236}">
                <a16:creationId xmlns:a16="http://schemas.microsoft.com/office/drawing/2014/main" id="{A0EFA29C-3DDB-4167-A3F4-8F96DA4358D9}"/>
              </a:ext>
            </a:extLst>
          </p:cNvPr>
          <p:cNvPicPr>
            <a:picLocks noChangeAspect="1"/>
          </p:cNvPicPr>
          <p:nvPr/>
        </p:nvPicPr>
        <p:blipFill>
          <a:blip r:embed="rId7"/>
          <a:stretch>
            <a:fillRect/>
          </a:stretch>
        </p:blipFill>
        <p:spPr>
          <a:xfrm>
            <a:off x="0" y="-4604657"/>
            <a:ext cx="9144000" cy="19014446"/>
          </a:xfrm>
          <a:prstGeom prst="rect">
            <a:avLst/>
          </a:prstGeom>
        </p:spPr>
      </p:pic>
      <p:pic>
        <p:nvPicPr>
          <p:cNvPr id="4" name="Picture 3">
            <a:extLst>
              <a:ext uri="{FF2B5EF4-FFF2-40B4-BE49-F238E27FC236}">
                <a16:creationId xmlns:a16="http://schemas.microsoft.com/office/drawing/2014/main" id="{34422FFB-6150-4E56-A926-815F0ED28E02}"/>
              </a:ext>
            </a:extLst>
          </p:cNvPr>
          <p:cNvPicPr>
            <a:picLocks noChangeAspect="1"/>
          </p:cNvPicPr>
          <p:nvPr/>
        </p:nvPicPr>
        <p:blipFill>
          <a:blip r:embed="rId8"/>
          <a:stretch>
            <a:fillRect/>
          </a:stretch>
        </p:blipFill>
        <p:spPr>
          <a:xfrm>
            <a:off x="-9693728" y="-10886"/>
            <a:ext cx="9144000" cy="1698785"/>
          </a:xfrm>
          <a:prstGeom prst="rect">
            <a:avLst/>
          </a:prstGeom>
        </p:spPr>
      </p:pic>
      <p:pic>
        <p:nvPicPr>
          <p:cNvPr id="5" name="Picture 4">
            <a:extLst>
              <a:ext uri="{FF2B5EF4-FFF2-40B4-BE49-F238E27FC236}">
                <a16:creationId xmlns:a16="http://schemas.microsoft.com/office/drawing/2014/main" id="{2B33B9C7-CAE5-457B-AD39-576A7BBD7A1E}"/>
              </a:ext>
            </a:extLst>
          </p:cNvPr>
          <p:cNvPicPr>
            <a:picLocks noChangeAspect="1"/>
          </p:cNvPicPr>
          <p:nvPr/>
        </p:nvPicPr>
        <p:blipFill>
          <a:blip r:embed="rId9"/>
          <a:stretch>
            <a:fillRect/>
          </a:stretch>
        </p:blipFill>
        <p:spPr>
          <a:xfrm>
            <a:off x="0" y="-10886"/>
            <a:ext cx="9144000" cy="1925660"/>
          </a:xfrm>
          <a:prstGeom prst="rect">
            <a:avLst/>
          </a:prstGeom>
        </p:spPr>
      </p:pic>
    </p:spTree>
    <p:extLst>
      <p:ext uri="{BB962C8B-B14F-4D97-AF65-F5344CB8AC3E}">
        <p14:creationId xmlns:p14="http://schemas.microsoft.com/office/powerpoint/2010/main" val="1455156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5B1B9A-863A-4B38-98C1-2BE1FD54FF7A}"/>
              </a:ext>
            </a:extLst>
          </p:cNvPr>
          <p:cNvSpPr>
            <a:spLocks noGrp="1"/>
          </p:cNvSpPr>
          <p:nvPr>
            <p:ph type="title"/>
          </p:nvPr>
        </p:nvSpPr>
        <p:spPr>
          <a:xfrm>
            <a:off x="457200" y="-1371600"/>
            <a:ext cx="5029200" cy="1143000"/>
          </a:xfrm>
        </p:spPr>
        <p:txBody>
          <a:bodyPr>
            <a:normAutofit/>
          </a:bodyPr>
          <a:lstStyle/>
          <a:p>
            <a:r>
              <a:rPr lang="en-US" dirty="0"/>
              <a:t>Refrigerant Environmental Properties</a:t>
            </a:r>
          </a:p>
        </p:txBody>
      </p:sp>
      <p:pic>
        <p:nvPicPr>
          <p:cNvPr id="8" name="Picture 7">
            <a:extLst>
              <a:ext uri="{FF2B5EF4-FFF2-40B4-BE49-F238E27FC236}">
                <a16:creationId xmlns:a16="http://schemas.microsoft.com/office/drawing/2014/main" id="{C37AEE24-67EE-48A1-8A8D-8D3632E3E353}"/>
              </a:ext>
            </a:extLst>
          </p:cNvPr>
          <p:cNvPicPr>
            <a:picLocks noChangeAspect="1"/>
          </p:cNvPicPr>
          <p:nvPr/>
        </p:nvPicPr>
        <p:blipFill>
          <a:blip r:embed="rId3"/>
          <a:stretch>
            <a:fillRect/>
          </a:stretch>
        </p:blipFill>
        <p:spPr>
          <a:xfrm>
            <a:off x="-9525000" y="6096000"/>
            <a:ext cx="9144000" cy="5247028"/>
          </a:xfrm>
          <a:prstGeom prst="rect">
            <a:avLst/>
          </a:prstGeom>
        </p:spPr>
      </p:pic>
      <p:pic>
        <p:nvPicPr>
          <p:cNvPr id="9" name="Picture 8">
            <a:extLst>
              <a:ext uri="{FF2B5EF4-FFF2-40B4-BE49-F238E27FC236}">
                <a16:creationId xmlns:a16="http://schemas.microsoft.com/office/drawing/2014/main" id="{B11BA07D-F6EB-46D5-855F-61642FF65EED}"/>
              </a:ext>
            </a:extLst>
          </p:cNvPr>
          <p:cNvPicPr>
            <a:picLocks noChangeAspect="1"/>
          </p:cNvPicPr>
          <p:nvPr/>
        </p:nvPicPr>
        <p:blipFill>
          <a:blip r:embed="rId4"/>
          <a:stretch>
            <a:fillRect/>
          </a:stretch>
        </p:blipFill>
        <p:spPr>
          <a:xfrm>
            <a:off x="10058400" y="1715098"/>
            <a:ext cx="9144000" cy="3427803"/>
          </a:xfrm>
          <a:prstGeom prst="rect">
            <a:avLst/>
          </a:prstGeom>
        </p:spPr>
      </p:pic>
      <p:pic>
        <p:nvPicPr>
          <p:cNvPr id="10" name="Picture 9">
            <a:extLst>
              <a:ext uri="{FF2B5EF4-FFF2-40B4-BE49-F238E27FC236}">
                <a16:creationId xmlns:a16="http://schemas.microsoft.com/office/drawing/2014/main" id="{1D10A964-6539-4AFF-9C48-8BD5CDDB0179}"/>
              </a:ext>
            </a:extLst>
          </p:cNvPr>
          <p:cNvPicPr>
            <a:picLocks noChangeAspect="1"/>
          </p:cNvPicPr>
          <p:nvPr/>
        </p:nvPicPr>
        <p:blipFill>
          <a:blip r:embed="rId5"/>
          <a:stretch>
            <a:fillRect/>
          </a:stretch>
        </p:blipFill>
        <p:spPr>
          <a:xfrm>
            <a:off x="-9303936" y="112809"/>
            <a:ext cx="9144000" cy="4882896"/>
          </a:xfrm>
          <a:prstGeom prst="rect">
            <a:avLst/>
          </a:prstGeom>
        </p:spPr>
      </p:pic>
      <p:pic>
        <p:nvPicPr>
          <p:cNvPr id="2" name="Picture 1">
            <a:extLst>
              <a:ext uri="{FF2B5EF4-FFF2-40B4-BE49-F238E27FC236}">
                <a16:creationId xmlns:a16="http://schemas.microsoft.com/office/drawing/2014/main" id="{1B36B5E7-BCA1-48AB-8F4F-4BB5BBAF42EB}"/>
              </a:ext>
            </a:extLst>
          </p:cNvPr>
          <p:cNvPicPr>
            <a:picLocks noChangeAspect="1"/>
          </p:cNvPicPr>
          <p:nvPr/>
        </p:nvPicPr>
        <p:blipFill>
          <a:blip r:embed="rId6"/>
          <a:stretch>
            <a:fillRect/>
          </a:stretch>
        </p:blipFill>
        <p:spPr>
          <a:xfrm>
            <a:off x="-9693728" y="-8639576"/>
            <a:ext cx="9144000" cy="15497576"/>
          </a:xfrm>
          <a:prstGeom prst="rect">
            <a:avLst/>
          </a:prstGeom>
        </p:spPr>
      </p:pic>
      <p:pic>
        <p:nvPicPr>
          <p:cNvPr id="3" name="Picture 2">
            <a:extLst>
              <a:ext uri="{FF2B5EF4-FFF2-40B4-BE49-F238E27FC236}">
                <a16:creationId xmlns:a16="http://schemas.microsoft.com/office/drawing/2014/main" id="{A0EFA29C-3DDB-4167-A3F4-8F96DA4358D9}"/>
              </a:ext>
            </a:extLst>
          </p:cNvPr>
          <p:cNvPicPr>
            <a:picLocks noChangeAspect="1"/>
          </p:cNvPicPr>
          <p:nvPr/>
        </p:nvPicPr>
        <p:blipFill>
          <a:blip r:embed="rId7"/>
          <a:stretch>
            <a:fillRect/>
          </a:stretch>
        </p:blipFill>
        <p:spPr>
          <a:xfrm>
            <a:off x="0" y="-9203872"/>
            <a:ext cx="9144000" cy="19014446"/>
          </a:xfrm>
          <a:prstGeom prst="rect">
            <a:avLst/>
          </a:prstGeom>
        </p:spPr>
      </p:pic>
      <p:pic>
        <p:nvPicPr>
          <p:cNvPr id="4" name="Picture 3">
            <a:extLst>
              <a:ext uri="{FF2B5EF4-FFF2-40B4-BE49-F238E27FC236}">
                <a16:creationId xmlns:a16="http://schemas.microsoft.com/office/drawing/2014/main" id="{34422FFB-6150-4E56-A926-815F0ED28E02}"/>
              </a:ext>
            </a:extLst>
          </p:cNvPr>
          <p:cNvPicPr>
            <a:picLocks noChangeAspect="1"/>
          </p:cNvPicPr>
          <p:nvPr/>
        </p:nvPicPr>
        <p:blipFill>
          <a:blip r:embed="rId8"/>
          <a:stretch>
            <a:fillRect/>
          </a:stretch>
        </p:blipFill>
        <p:spPr>
          <a:xfrm>
            <a:off x="-9693728" y="-10886"/>
            <a:ext cx="9144000" cy="1698785"/>
          </a:xfrm>
          <a:prstGeom prst="rect">
            <a:avLst/>
          </a:prstGeom>
        </p:spPr>
      </p:pic>
      <p:pic>
        <p:nvPicPr>
          <p:cNvPr id="5" name="Picture 4">
            <a:extLst>
              <a:ext uri="{FF2B5EF4-FFF2-40B4-BE49-F238E27FC236}">
                <a16:creationId xmlns:a16="http://schemas.microsoft.com/office/drawing/2014/main" id="{2B33B9C7-CAE5-457B-AD39-576A7BBD7A1E}"/>
              </a:ext>
            </a:extLst>
          </p:cNvPr>
          <p:cNvPicPr>
            <a:picLocks noChangeAspect="1"/>
          </p:cNvPicPr>
          <p:nvPr/>
        </p:nvPicPr>
        <p:blipFill>
          <a:blip r:embed="rId9"/>
          <a:stretch>
            <a:fillRect/>
          </a:stretch>
        </p:blipFill>
        <p:spPr>
          <a:xfrm>
            <a:off x="0" y="-10886"/>
            <a:ext cx="9144000" cy="1925660"/>
          </a:xfrm>
          <a:prstGeom prst="rect">
            <a:avLst/>
          </a:prstGeom>
        </p:spPr>
      </p:pic>
    </p:spTree>
    <p:extLst>
      <p:ext uri="{BB962C8B-B14F-4D97-AF65-F5344CB8AC3E}">
        <p14:creationId xmlns:p14="http://schemas.microsoft.com/office/powerpoint/2010/main" val="3163744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5B1B9A-863A-4B38-98C1-2BE1FD54FF7A}"/>
              </a:ext>
            </a:extLst>
          </p:cNvPr>
          <p:cNvSpPr>
            <a:spLocks noGrp="1"/>
          </p:cNvSpPr>
          <p:nvPr>
            <p:ph type="title"/>
          </p:nvPr>
        </p:nvSpPr>
        <p:spPr>
          <a:xfrm>
            <a:off x="457200" y="-1371600"/>
            <a:ext cx="5029200" cy="1143000"/>
          </a:xfrm>
        </p:spPr>
        <p:txBody>
          <a:bodyPr>
            <a:normAutofit/>
          </a:bodyPr>
          <a:lstStyle/>
          <a:p>
            <a:r>
              <a:rPr lang="en-US" dirty="0"/>
              <a:t>Refrigerant Environmental Properties</a:t>
            </a:r>
          </a:p>
        </p:txBody>
      </p:sp>
      <p:pic>
        <p:nvPicPr>
          <p:cNvPr id="8" name="Picture 7">
            <a:extLst>
              <a:ext uri="{FF2B5EF4-FFF2-40B4-BE49-F238E27FC236}">
                <a16:creationId xmlns:a16="http://schemas.microsoft.com/office/drawing/2014/main" id="{C37AEE24-67EE-48A1-8A8D-8D3632E3E353}"/>
              </a:ext>
            </a:extLst>
          </p:cNvPr>
          <p:cNvPicPr>
            <a:picLocks noChangeAspect="1"/>
          </p:cNvPicPr>
          <p:nvPr/>
        </p:nvPicPr>
        <p:blipFill>
          <a:blip r:embed="rId3"/>
          <a:stretch>
            <a:fillRect/>
          </a:stretch>
        </p:blipFill>
        <p:spPr>
          <a:xfrm>
            <a:off x="-9525000" y="6096000"/>
            <a:ext cx="9144000" cy="5247028"/>
          </a:xfrm>
          <a:prstGeom prst="rect">
            <a:avLst/>
          </a:prstGeom>
        </p:spPr>
      </p:pic>
      <p:pic>
        <p:nvPicPr>
          <p:cNvPr id="9" name="Picture 8">
            <a:extLst>
              <a:ext uri="{FF2B5EF4-FFF2-40B4-BE49-F238E27FC236}">
                <a16:creationId xmlns:a16="http://schemas.microsoft.com/office/drawing/2014/main" id="{B11BA07D-F6EB-46D5-855F-61642FF65EED}"/>
              </a:ext>
            </a:extLst>
          </p:cNvPr>
          <p:cNvPicPr>
            <a:picLocks noChangeAspect="1"/>
          </p:cNvPicPr>
          <p:nvPr/>
        </p:nvPicPr>
        <p:blipFill>
          <a:blip r:embed="rId4"/>
          <a:stretch>
            <a:fillRect/>
          </a:stretch>
        </p:blipFill>
        <p:spPr>
          <a:xfrm>
            <a:off x="10058400" y="1715098"/>
            <a:ext cx="9144000" cy="3427803"/>
          </a:xfrm>
          <a:prstGeom prst="rect">
            <a:avLst/>
          </a:prstGeom>
        </p:spPr>
      </p:pic>
      <p:pic>
        <p:nvPicPr>
          <p:cNvPr id="10" name="Picture 9">
            <a:extLst>
              <a:ext uri="{FF2B5EF4-FFF2-40B4-BE49-F238E27FC236}">
                <a16:creationId xmlns:a16="http://schemas.microsoft.com/office/drawing/2014/main" id="{1D10A964-6539-4AFF-9C48-8BD5CDDB0179}"/>
              </a:ext>
            </a:extLst>
          </p:cNvPr>
          <p:cNvPicPr>
            <a:picLocks noChangeAspect="1"/>
          </p:cNvPicPr>
          <p:nvPr/>
        </p:nvPicPr>
        <p:blipFill>
          <a:blip r:embed="rId5"/>
          <a:stretch>
            <a:fillRect/>
          </a:stretch>
        </p:blipFill>
        <p:spPr>
          <a:xfrm>
            <a:off x="-9303936" y="112809"/>
            <a:ext cx="9144000" cy="4882896"/>
          </a:xfrm>
          <a:prstGeom prst="rect">
            <a:avLst/>
          </a:prstGeom>
        </p:spPr>
      </p:pic>
      <p:pic>
        <p:nvPicPr>
          <p:cNvPr id="2" name="Picture 1">
            <a:extLst>
              <a:ext uri="{FF2B5EF4-FFF2-40B4-BE49-F238E27FC236}">
                <a16:creationId xmlns:a16="http://schemas.microsoft.com/office/drawing/2014/main" id="{1B36B5E7-BCA1-48AB-8F4F-4BB5BBAF42EB}"/>
              </a:ext>
            </a:extLst>
          </p:cNvPr>
          <p:cNvPicPr>
            <a:picLocks noChangeAspect="1"/>
          </p:cNvPicPr>
          <p:nvPr/>
        </p:nvPicPr>
        <p:blipFill>
          <a:blip r:embed="rId6"/>
          <a:stretch>
            <a:fillRect/>
          </a:stretch>
        </p:blipFill>
        <p:spPr>
          <a:xfrm>
            <a:off x="-9693728" y="-8639576"/>
            <a:ext cx="9144000" cy="15497576"/>
          </a:xfrm>
          <a:prstGeom prst="rect">
            <a:avLst/>
          </a:prstGeom>
        </p:spPr>
      </p:pic>
      <p:pic>
        <p:nvPicPr>
          <p:cNvPr id="3" name="Picture 2">
            <a:extLst>
              <a:ext uri="{FF2B5EF4-FFF2-40B4-BE49-F238E27FC236}">
                <a16:creationId xmlns:a16="http://schemas.microsoft.com/office/drawing/2014/main" id="{A0EFA29C-3DDB-4167-A3F4-8F96DA4358D9}"/>
              </a:ext>
            </a:extLst>
          </p:cNvPr>
          <p:cNvPicPr>
            <a:picLocks noChangeAspect="1"/>
          </p:cNvPicPr>
          <p:nvPr/>
        </p:nvPicPr>
        <p:blipFill>
          <a:blip r:embed="rId7"/>
          <a:stretch>
            <a:fillRect/>
          </a:stretch>
        </p:blipFill>
        <p:spPr>
          <a:xfrm>
            <a:off x="0" y="-12156446"/>
            <a:ext cx="9144000" cy="19014446"/>
          </a:xfrm>
          <a:prstGeom prst="rect">
            <a:avLst/>
          </a:prstGeom>
        </p:spPr>
      </p:pic>
      <p:pic>
        <p:nvPicPr>
          <p:cNvPr id="4" name="Picture 3">
            <a:extLst>
              <a:ext uri="{FF2B5EF4-FFF2-40B4-BE49-F238E27FC236}">
                <a16:creationId xmlns:a16="http://schemas.microsoft.com/office/drawing/2014/main" id="{34422FFB-6150-4E56-A926-815F0ED28E02}"/>
              </a:ext>
            </a:extLst>
          </p:cNvPr>
          <p:cNvPicPr>
            <a:picLocks noChangeAspect="1"/>
          </p:cNvPicPr>
          <p:nvPr/>
        </p:nvPicPr>
        <p:blipFill>
          <a:blip r:embed="rId8"/>
          <a:stretch>
            <a:fillRect/>
          </a:stretch>
        </p:blipFill>
        <p:spPr>
          <a:xfrm>
            <a:off x="-9693728" y="-10886"/>
            <a:ext cx="9144000" cy="1698785"/>
          </a:xfrm>
          <a:prstGeom prst="rect">
            <a:avLst/>
          </a:prstGeom>
        </p:spPr>
      </p:pic>
      <p:pic>
        <p:nvPicPr>
          <p:cNvPr id="5" name="Picture 4">
            <a:extLst>
              <a:ext uri="{FF2B5EF4-FFF2-40B4-BE49-F238E27FC236}">
                <a16:creationId xmlns:a16="http://schemas.microsoft.com/office/drawing/2014/main" id="{2B33B9C7-CAE5-457B-AD39-576A7BBD7A1E}"/>
              </a:ext>
            </a:extLst>
          </p:cNvPr>
          <p:cNvPicPr>
            <a:picLocks noChangeAspect="1"/>
          </p:cNvPicPr>
          <p:nvPr/>
        </p:nvPicPr>
        <p:blipFill>
          <a:blip r:embed="rId9"/>
          <a:stretch>
            <a:fillRect/>
          </a:stretch>
        </p:blipFill>
        <p:spPr>
          <a:xfrm>
            <a:off x="0" y="-10886"/>
            <a:ext cx="9144000" cy="1925660"/>
          </a:xfrm>
          <a:prstGeom prst="rect">
            <a:avLst/>
          </a:prstGeom>
        </p:spPr>
      </p:pic>
    </p:spTree>
    <p:extLst>
      <p:ext uri="{BB962C8B-B14F-4D97-AF65-F5344CB8AC3E}">
        <p14:creationId xmlns:p14="http://schemas.microsoft.com/office/powerpoint/2010/main" val="1377177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5B1B9A-863A-4B38-98C1-2BE1FD54FF7A}"/>
              </a:ext>
            </a:extLst>
          </p:cNvPr>
          <p:cNvSpPr>
            <a:spLocks noGrp="1"/>
          </p:cNvSpPr>
          <p:nvPr>
            <p:ph type="title"/>
          </p:nvPr>
        </p:nvSpPr>
        <p:spPr>
          <a:xfrm>
            <a:off x="457200" y="274638"/>
            <a:ext cx="5029200" cy="1143000"/>
          </a:xfrm>
        </p:spPr>
        <p:txBody>
          <a:bodyPr>
            <a:normAutofit/>
          </a:bodyPr>
          <a:lstStyle/>
          <a:p>
            <a:r>
              <a:rPr lang="en-US" dirty="0"/>
              <a:t>Refrigerant Environmental Properties</a:t>
            </a:r>
          </a:p>
        </p:txBody>
      </p:sp>
      <p:pic>
        <p:nvPicPr>
          <p:cNvPr id="8" name="Picture 7">
            <a:extLst>
              <a:ext uri="{FF2B5EF4-FFF2-40B4-BE49-F238E27FC236}">
                <a16:creationId xmlns:a16="http://schemas.microsoft.com/office/drawing/2014/main" id="{C37AEE24-67EE-48A1-8A8D-8D3632E3E353}"/>
              </a:ext>
            </a:extLst>
          </p:cNvPr>
          <p:cNvPicPr>
            <a:picLocks noChangeAspect="1"/>
          </p:cNvPicPr>
          <p:nvPr/>
        </p:nvPicPr>
        <p:blipFill>
          <a:blip r:embed="rId3"/>
          <a:stretch>
            <a:fillRect/>
          </a:stretch>
        </p:blipFill>
        <p:spPr>
          <a:xfrm>
            <a:off x="-9525000" y="6096000"/>
            <a:ext cx="9144000" cy="5247028"/>
          </a:xfrm>
          <a:prstGeom prst="rect">
            <a:avLst/>
          </a:prstGeom>
        </p:spPr>
      </p:pic>
      <p:pic>
        <p:nvPicPr>
          <p:cNvPr id="9" name="Picture 8">
            <a:extLst>
              <a:ext uri="{FF2B5EF4-FFF2-40B4-BE49-F238E27FC236}">
                <a16:creationId xmlns:a16="http://schemas.microsoft.com/office/drawing/2014/main" id="{B11BA07D-F6EB-46D5-855F-61642FF65EED}"/>
              </a:ext>
            </a:extLst>
          </p:cNvPr>
          <p:cNvPicPr>
            <a:picLocks noChangeAspect="1"/>
          </p:cNvPicPr>
          <p:nvPr/>
        </p:nvPicPr>
        <p:blipFill>
          <a:blip r:embed="rId4"/>
          <a:stretch>
            <a:fillRect/>
          </a:stretch>
        </p:blipFill>
        <p:spPr>
          <a:xfrm>
            <a:off x="10058400" y="1715098"/>
            <a:ext cx="9144000" cy="3427803"/>
          </a:xfrm>
          <a:prstGeom prst="rect">
            <a:avLst/>
          </a:prstGeom>
        </p:spPr>
      </p:pic>
      <p:pic>
        <p:nvPicPr>
          <p:cNvPr id="10" name="Picture 9">
            <a:extLst>
              <a:ext uri="{FF2B5EF4-FFF2-40B4-BE49-F238E27FC236}">
                <a16:creationId xmlns:a16="http://schemas.microsoft.com/office/drawing/2014/main" id="{1D10A964-6539-4AFF-9C48-8BD5CDDB0179}"/>
              </a:ext>
            </a:extLst>
          </p:cNvPr>
          <p:cNvPicPr>
            <a:picLocks noChangeAspect="1"/>
          </p:cNvPicPr>
          <p:nvPr/>
        </p:nvPicPr>
        <p:blipFill>
          <a:blip r:embed="rId5"/>
          <a:stretch>
            <a:fillRect/>
          </a:stretch>
        </p:blipFill>
        <p:spPr>
          <a:xfrm>
            <a:off x="-9303936" y="112809"/>
            <a:ext cx="9144000" cy="4882896"/>
          </a:xfrm>
          <a:prstGeom prst="rect">
            <a:avLst/>
          </a:prstGeom>
        </p:spPr>
      </p:pic>
      <p:pic>
        <p:nvPicPr>
          <p:cNvPr id="2" name="Picture 1">
            <a:extLst>
              <a:ext uri="{FF2B5EF4-FFF2-40B4-BE49-F238E27FC236}">
                <a16:creationId xmlns:a16="http://schemas.microsoft.com/office/drawing/2014/main" id="{1B36B5E7-BCA1-48AB-8F4F-4BB5BBAF42EB}"/>
              </a:ext>
            </a:extLst>
          </p:cNvPr>
          <p:cNvPicPr>
            <a:picLocks noChangeAspect="1"/>
          </p:cNvPicPr>
          <p:nvPr/>
        </p:nvPicPr>
        <p:blipFill>
          <a:blip r:embed="rId6"/>
          <a:stretch>
            <a:fillRect/>
          </a:stretch>
        </p:blipFill>
        <p:spPr>
          <a:xfrm>
            <a:off x="533400" y="1562671"/>
            <a:ext cx="3124391" cy="5295329"/>
          </a:xfrm>
          <a:prstGeom prst="rect">
            <a:avLst/>
          </a:prstGeom>
        </p:spPr>
      </p:pic>
      <p:pic>
        <p:nvPicPr>
          <p:cNvPr id="3" name="Picture 2">
            <a:extLst>
              <a:ext uri="{FF2B5EF4-FFF2-40B4-BE49-F238E27FC236}">
                <a16:creationId xmlns:a16="http://schemas.microsoft.com/office/drawing/2014/main" id="{A0EFA29C-3DDB-4167-A3F4-8F96DA4358D9}"/>
              </a:ext>
            </a:extLst>
          </p:cNvPr>
          <p:cNvPicPr>
            <a:picLocks noChangeAspect="1"/>
          </p:cNvPicPr>
          <p:nvPr/>
        </p:nvPicPr>
        <p:blipFill>
          <a:blip r:embed="rId7"/>
          <a:stretch>
            <a:fillRect/>
          </a:stretch>
        </p:blipFill>
        <p:spPr>
          <a:xfrm>
            <a:off x="5562600" y="0"/>
            <a:ext cx="3297995" cy="6858000"/>
          </a:xfrm>
          <a:prstGeom prst="rect">
            <a:avLst/>
          </a:prstGeom>
        </p:spPr>
      </p:pic>
    </p:spTree>
    <p:extLst>
      <p:ext uri="{BB962C8B-B14F-4D97-AF65-F5344CB8AC3E}">
        <p14:creationId xmlns:p14="http://schemas.microsoft.com/office/powerpoint/2010/main" val="873939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947FB-8240-4DEF-921B-54EFF12915ED}"/>
              </a:ext>
            </a:extLst>
          </p:cNvPr>
          <p:cNvSpPr>
            <a:spLocks noGrp="1"/>
          </p:cNvSpPr>
          <p:nvPr>
            <p:ph type="title"/>
          </p:nvPr>
        </p:nvSpPr>
        <p:spPr/>
        <p:txBody>
          <a:bodyPr/>
          <a:lstStyle/>
          <a:p>
            <a:r>
              <a:rPr lang="en-US" dirty="0"/>
              <a:t>A Few Words about Refrigerant Blends</a:t>
            </a:r>
          </a:p>
        </p:txBody>
      </p:sp>
    </p:spTree>
    <p:extLst>
      <p:ext uri="{BB962C8B-B14F-4D97-AF65-F5344CB8AC3E}">
        <p14:creationId xmlns:p14="http://schemas.microsoft.com/office/powerpoint/2010/main" val="3105305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Azeotrope</a:t>
            </a:r>
            <a:endParaRPr lang="en-US" dirty="0"/>
          </a:p>
        </p:txBody>
      </p:sp>
      <p:sp>
        <p:nvSpPr>
          <p:cNvPr id="3" name="Content Placeholder 2"/>
          <p:cNvSpPr>
            <a:spLocks noGrp="1"/>
          </p:cNvSpPr>
          <p:nvPr>
            <p:ph idx="1"/>
          </p:nvPr>
        </p:nvSpPr>
        <p:spPr/>
        <p:txBody>
          <a:bodyPr>
            <a:normAutofit/>
          </a:bodyPr>
          <a:lstStyle/>
          <a:p>
            <a:r>
              <a:rPr lang="en-US" dirty="0"/>
              <a:t>A mixture made up of two or more refrigerants with similar boiling points that act as a single fluid. The components of </a:t>
            </a:r>
            <a:r>
              <a:rPr lang="en-US" dirty="0" err="1"/>
              <a:t>azeotropic</a:t>
            </a:r>
            <a:r>
              <a:rPr lang="en-US" dirty="0"/>
              <a:t> mixtures will not separate under normal operating conditions and can be charged as a vapor or liquid</a:t>
            </a:r>
          </a:p>
          <a:p>
            <a:pPr>
              <a:buNone/>
            </a:pPr>
            <a:endParaRPr lang="en-US" dirty="0"/>
          </a:p>
          <a:p>
            <a:endParaRPr lang="en-US" dirty="0"/>
          </a:p>
          <a:p>
            <a:endParaRPr lang="en-US" dirty="0"/>
          </a:p>
        </p:txBody>
      </p:sp>
      <p:sp>
        <p:nvSpPr>
          <p:cNvPr id="6" name="TextBox 5"/>
          <p:cNvSpPr txBox="1"/>
          <p:nvPr/>
        </p:nvSpPr>
        <p:spPr>
          <a:xfrm>
            <a:off x="3187083" y="6234411"/>
            <a:ext cx="5819313" cy="261610"/>
          </a:xfrm>
          <a:prstGeom prst="rect">
            <a:avLst/>
          </a:prstGeom>
          <a:noFill/>
        </p:spPr>
        <p:txBody>
          <a:bodyPr wrap="square" rtlCol="0">
            <a:spAutoFit/>
          </a:bodyPr>
          <a:lstStyle/>
          <a:p>
            <a:r>
              <a:rPr lang="en-US" sz="1100" i="1" dirty="0">
                <a:latin typeface="Times New Roman" pitchFamily="18" charset="0"/>
                <a:cs typeface="Times New Roman" pitchFamily="18" charset="0"/>
              </a:rPr>
              <a:t>Definitions from the National Refrigerants web site; http://www.refrigerants.com/frame.htm</a:t>
            </a:r>
          </a:p>
        </p:txBody>
      </p:sp>
    </p:spTree>
    <p:extLst>
      <p:ext uri="{BB962C8B-B14F-4D97-AF65-F5344CB8AC3E}">
        <p14:creationId xmlns:p14="http://schemas.microsoft.com/office/powerpoint/2010/main" val="4041512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Near </a:t>
            </a:r>
            <a:r>
              <a:rPr lang="en-US" dirty="0" err="1"/>
              <a:t>Azeotrope</a:t>
            </a:r>
            <a:endParaRPr lang="en-US" dirty="0"/>
          </a:p>
        </p:txBody>
      </p:sp>
      <p:sp>
        <p:nvSpPr>
          <p:cNvPr id="3" name="Content Placeholder 2"/>
          <p:cNvSpPr>
            <a:spLocks noGrp="1"/>
          </p:cNvSpPr>
          <p:nvPr>
            <p:ph idx="1"/>
          </p:nvPr>
        </p:nvSpPr>
        <p:spPr/>
        <p:txBody>
          <a:bodyPr>
            <a:normAutofit/>
          </a:bodyPr>
          <a:lstStyle/>
          <a:p>
            <a:r>
              <a:rPr lang="en-US" dirty="0"/>
              <a:t>A mixture made up of two or more refrigerants with different boiling points that, when in a totally liquid or vapor state, act as one component. However, when changing from vapor to liquid or liquid to vapor, the individual refrigerants evaporate or condense at different temperatures. Near-</a:t>
            </a:r>
            <a:r>
              <a:rPr lang="en-US" dirty="0" err="1"/>
              <a:t>azeotropic</a:t>
            </a:r>
            <a:r>
              <a:rPr lang="en-US" dirty="0"/>
              <a:t> mixtures have a temperature glide of less than 10° F and should be charged in the liquid state to assure proper mixture (non-</a:t>
            </a:r>
            <a:r>
              <a:rPr lang="en-US" dirty="0" err="1"/>
              <a:t>azeotropic</a:t>
            </a:r>
            <a:r>
              <a:rPr lang="en-US" dirty="0"/>
              <a:t>) composition</a:t>
            </a:r>
          </a:p>
          <a:p>
            <a:endParaRPr lang="en-US" dirty="0"/>
          </a:p>
          <a:p>
            <a:endParaRPr lang="en-US" dirty="0"/>
          </a:p>
          <a:p>
            <a:endParaRPr lang="en-US" dirty="0"/>
          </a:p>
        </p:txBody>
      </p:sp>
      <p:sp>
        <p:nvSpPr>
          <p:cNvPr id="6" name="TextBox 5"/>
          <p:cNvSpPr txBox="1"/>
          <p:nvPr/>
        </p:nvSpPr>
        <p:spPr>
          <a:xfrm>
            <a:off x="3187083" y="6234411"/>
            <a:ext cx="5819313" cy="261610"/>
          </a:xfrm>
          <a:prstGeom prst="rect">
            <a:avLst/>
          </a:prstGeom>
          <a:noFill/>
        </p:spPr>
        <p:txBody>
          <a:bodyPr wrap="square" rtlCol="0">
            <a:spAutoFit/>
          </a:bodyPr>
          <a:lstStyle/>
          <a:p>
            <a:r>
              <a:rPr lang="en-US" sz="1100" i="1" dirty="0">
                <a:latin typeface="Times New Roman" pitchFamily="18" charset="0"/>
                <a:cs typeface="Times New Roman" pitchFamily="18" charset="0"/>
              </a:rPr>
              <a:t>Definitions from the National Refrigerants web site; http://www.refrigerants.com/frame.htm</a:t>
            </a:r>
          </a:p>
        </p:txBody>
      </p:sp>
    </p:spTree>
    <p:extLst>
      <p:ext uri="{BB962C8B-B14F-4D97-AF65-F5344CB8AC3E}">
        <p14:creationId xmlns:p14="http://schemas.microsoft.com/office/powerpoint/2010/main" val="4207727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Zeotrope</a:t>
            </a:r>
            <a:endParaRPr lang="en-US" dirty="0"/>
          </a:p>
        </p:txBody>
      </p:sp>
      <p:sp>
        <p:nvSpPr>
          <p:cNvPr id="3" name="Content Placeholder 2"/>
          <p:cNvSpPr>
            <a:spLocks noGrp="1"/>
          </p:cNvSpPr>
          <p:nvPr>
            <p:ph idx="1"/>
          </p:nvPr>
        </p:nvSpPr>
        <p:spPr/>
        <p:txBody>
          <a:bodyPr>
            <a:normAutofit/>
          </a:bodyPr>
          <a:lstStyle/>
          <a:p>
            <a:r>
              <a:rPr lang="en-US" dirty="0"/>
              <a:t>A mixture made up of two or more refrigerants with different boiling points. </a:t>
            </a:r>
            <a:r>
              <a:rPr lang="en-US" dirty="0" err="1"/>
              <a:t>Zeotropic</a:t>
            </a:r>
            <a:r>
              <a:rPr lang="en-US" dirty="0"/>
              <a:t> mixtures are similar to near-</a:t>
            </a:r>
            <a:r>
              <a:rPr lang="en-US" dirty="0" err="1"/>
              <a:t>azeotropic</a:t>
            </a:r>
            <a:r>
              <a:rPr lang="en-US" dirty="0"/>
              <a:t> mixtures with the exception of having a temperature glide greater than 10° F. </a:t>
            </a:r>
            <a:r>
              <a:rPr lang="en-US" dirty="0" err="1"/>
              <a:t>Zeotropic</a:t>
            </a:r>
            <a:r>
              <a:rPr lang="en-US" dirty="0"/>
              <a:t> mixtures should be charged in the liquid state</a:t>
            </a:r>
          </a:p>
          <a:p>
            <a:endParaRPr lang="en-US" dirty="0"/>
          </a:p>
          <a:p>
            <a:endParaRPr lang="en-US" dirty="0"/>
          </a:p>
        </p:txBody>
      </p:sp>
      <p:sp>
        <p:nvSpPr>
          <p:cNvPr id="6" name="TextBox 5"/>
          <p:cNvSpPr txBox="1"/>
          <p:nvPr/>
        </p:nvSpPr>
        <p:spPr>
          <a:xfrm>
            <a:off x="3187083" y="6234411"/>
            <a:ext cx="5819313" cy="261610"/>
          </a:xfrm>
          <a:prstGeom prst="rect">
            <a:avLst/>
          </a:prstGeom>
          <a:noFill/>
        </p:spPr>
        <p:txBody>
          <a:bodyPr wrap="square" rtlCol="0">
            <a:spAutoFit/>
          </a:bodyPr>
          <a:lstStyle/>
          <a:p>
            <a:r>
              <a:rPr lang="en-US" sz="1100" i="1" dirty="0">
                <a:latin typeface="Times New Roman" pitchFamily="18" charset="0"/>
                <a:cs typeface="Times New Roman" pitchFamily="18" charset="0"/>
              </a:rPr>
              <a:t>Definitions from the National Refrigerants web site; http://www.refrigerants.com/frame.htm</a:t>
            </a:r>
          </a:p>
        </p:txBody>
      </p:sp>
    </p:spTree>
    <p:extLst>
      <p:ext uri="{BB962C8B-B14F-4D97-AF65-F5344CB8AC3E}">
        <p14:creationId xmlns:p14="http://schemas.microsoft.com/office/powerpoint/2010/main" val="2855608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tx1">
              <a:alpha val="25000"/>
            </a:schemeClr>
          </a:solidFill>
          <a:effectLst>
            <a:softEdge rad="317500"/>
          </a:effectLst>
        </p:spPr>
        <p:txBody>
          <a:bodyPr/>
          <a:lstStyle/>
          <a:p>
            <a:r>
              <a:rPr lang="en-US" dirty="0"/>
              <a:t>Phase Changes and Saturated Systems</a:t>
            </a:r>
            <a:br>
              <a:rPr lang="en-US" sz="2400" dirty="0"/>
            </a:br>
            <a:r>
              <a:rPr lang="en-US" sz="2400" dirty="0"/>
              <a:t>An Experiment</a:t>
            </a:r>
          </a:p>
        </p:txBody>
      </p:sp>
      <p:sp>
        <p:nvSpPr>
          <p:cNvPr id="2" name="Content Placeholder 1"/>
          <p:cNvSpPr>
            <a:spLocks noGrp="1"/>
          </p:cNvSpPr>
          <p:nvPr>
            <p:ph sz="half" idx="1"/>
          </p:nvPr>
        </p:nvSpPr>
        <p:spPr/>
        <p:txBody>
          <a:bodyPr/>
          <a:lstStyle/>
          <a:p>
            <a:pPr marL="342900" indent="-342900">
              <a:buFont typeface="Arial" pitchFamily="34" charset="0"/>
              <a:buChar char="•"/>
            </a:pPr>
            <a:r>
              <a:rPr lang="en-US" dirty="0"/>
              <a:t>Heat water in a low pressure boiler</a:t>
            </a:r>
          </a:p>
          <a:p>
            <a:pPr marL="342900" indent="-342900">
              <a:buFont typeface="Arial" pitchFamily="34" charset="0"/>
              <a:buChar char="•"/>
            </a:pPr>
            <a:r>
              <a:rPr lang="en-US" dirty="0"/>
              <a:t>Monitor:</a:t>
            </a:r>
          </a:p>
          <a:p>
            <a:pPr marL="693738" lvl="1"/>
            <a:r>
              <a:rPr lang="en-US" dirty="0"/>
              <a:t>Water temperature</a:t>
            </a:r>
          </a:p>
          <a:p>
            <a:pPr marL="693738" lvl="1"/>
            <a:r>
              <a:rPr lang="en-US" dirty="0"/>
              <a:t>Vapor temperature over the water surface</a:t>
            </a:r>
          </a:p>
          <a:p>
            <a:pPr marL="693738" lvl="1"/>
            <a:r>
              <a:rPr lang="en-US" dirty="0"/>
              <a:t>Power</a:t>
            </a:r>
          </a:p>
          <a:p>
            <a:pPr marL="342900" indent="-342900">
              <a:buFont typeface="Arial" pitchFamily="34" charset="0"/>
              <a:buChar char="•"/>
            </a:pPr>
            <a:r>
              <a:rPr lang="en-US" dirty="0"/>
              <a:t>Plot the results</a:t>
            </a:r>
          </a:p>
        </p:txBody>
      </p:sp>
      <p:pic>
        <p:nvPicPr>
          <p:cNvPr id="2050" name="Picture 2" descr="C:\Users\David\Documents\FDE Tools\Tea Kettle Experiment\Tea Kettle Pictures\DSCN49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8680" y="1600200"/>
            <a:ext cx="4389120" cy="3291840"/>
          </a:xfrm>
          <a:prstGeom prst="rect">
            <a:avLst/>
          </a:prstGeom>
          <a:ln>
            <a:noFill/>
          </a:ln>
          <a:effectLst>
            <a:outerShdw blurRad="292100" dist="139700" dir="2700000" algn="tl" rotWithShape="0">
              <a:srgbClr val="333333">
                <a:alpha val="65000"/>
              </a:srgbClr>
            </a:outerShdw>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2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tx1">
              <a:alpha val="25000"/>
            </a:schemeClr>
          </a:solidFill>
          <a:effectLst>
            <a:softEdge rad="317500"/>
          </a:effectLst>
        </p:spPr>
        <p:txBody>
          <a:bodyPr/>
          <a:lstStyle/>
          <a:p>
            <a:r>
              <a:rPr lang="en-US" dirty="0"/>
              <a:t>Phase Changes and Saturated Systems</a:t>
            </a:r>
            <a:br>
              <a:rPr lang="en-US" sz="2400" dirty="0"/>
            </a:br>
            <a:r>
              <a:rPr lang="en-US" sz="2400" dirty="0"/>
              <a:t>An Experiment</a:t>
            </a:r>
          </a:p>
        </p:txBody>
      </p:sp>
      <p:sp>
        <p:nvSpPr>
          <p:cNvPr id="2" name="Content Placeholder 1"/>
          <p:cNvSpPr>
            <a:spLocks noGrp="1"/>
          </p:cNvSpPr>
          <p:nvPr>
            <p:ph sz="half" idx="1"/>
          </p:nvPr>
        </p:nvSpPr>
        <p:spPr/>
        <p:txBody>
          <a:bodyPr/>
          <a:lstStyle/>
          <a:p>
            <a:pPr marL="342900" indent="-342900">
              <a:buFont typeface="Arial" pitchFamily="34" charset="0"/>
              <a:buChar char="•"/>
            </a:pPr>
            <a:r>
              <a:rPr lang="en-US" dirty="0"/>
              <a:t>Monitoring temperature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1728" y="1600200"/>
            <a:ext cx="4389120" cy="2984276"/>
          </a:xfrm>
          <a:prstGeom prst="rect">
            <a:avLst/>
          </a:prstGeom>
          <a:ln>
            <a:noFill/>
          </a:ln>
          <a:effectLst>
            <a:outerShdw blurRad="292100" dist="139700" dir="2700000" algn="tl" rotWithShape="0">
              <a:srgbClr val="333333">
                <a:alpha val="65000"/>
              </a:srgbClr>
            </a:outerShdw>
            <a:softEdge rad="63500"/>
          </a:effectLst>
        </p:spPr>
      </p:pic>
      <p:sp>
        <p:nvSpPr>
          <p:cNvPr id="7" name="TextBox 2"/>
          <p:cNvSpPr txBox="1"/>
          <p:nvPr/>
        </p:nvSpPr>
        <p:spPr>
          <a:xfrm>
            <a:off x="5252096" y="3739598"/>
            <a:ext cx="1828800" cy="365760"/>
          </a:xfrm>
          <a:prstGeom prst="rect">
            <a:avLst/>
          </a:prstGeom>
          <a:solidFill>
            <a:srgbClr val="FFFFFF">
              <a:alpha val="75000"/>
            </a:srgbClr>
          </a:solidFill>
          <a:effectLst>
            <a:outerShdw blurRad="50800" dist="38100" dir="2700000" algn="tl" rotWithShape="0">
              <a:prstClr val="black">
                <a:alpha val="40000"/>
              </a:prstClr>
            </a:outerShdw>
            <a:softEdge rad="63500"/>
          </a:effectLst>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dirty="0">
                <a:solidFill>
                  <a:srgbClr val="FF0000"/>
                </a:solidFill>
                <a:latin typeface="Comic Sans MS" pitchFamily="66" charset="0"/>
              </a:rPr>
              <a:t>Liquid</a:t>
            </a:r>
            <a:r>
              <a:rPr lang="en-US" sz="1600" baseline="0" dirty="0">
                <a:solidFill>
                  <a:srgbClr val="FF0000"/>
                </a:solidFill>
                <a:latin typeface="Comic Sans MS" pitchFamily="66" charset="0"/>
              </a:rPr>
              <a:t> sensor</a:t>
            </a:r>
            <a:endParaRPr lang="en-US" sz="1600" dirty="0">
              <a:solidFill>
                <a:srgbClr val="FF0000"/>
              </a:solidFill>
              <a:latin typeface="Comic Sans MS" pitchFamily="66" charset="0"/>
            </a:endParaRPr>
          </a:p>
        </p:txBody>
      </p:sp>
      <p:sp>
        <p:nvSpPr>
          <p:cNvPr id="8" name="TextBox 1"/>
          <p:cNvSpPr txBox="1"/>
          <p:nvPr/>
        </p:nvSpPr>
        <p:spPr>
          <a:xfrm>
            <a:off x="5715000" y="2209800"/>
            <a:ext cx="1828800" cy="365760"/>
          </a:xfrm>
          <a:prstGeom prst="rect">
            <a:avLst/>
          </a:prstGeom>
          <a:solidFill>
            <a:srgbClr val="FFFFFF">
              <a:alpha val="75000"/>
            </a:srgbClr>
          </a:solidFill>
          <a:effectLst>
            <a:outerShdw blurRad="50800" dist="38100" dir="2700000" algn="tl" rotWithShape="0">
              <a:prstClr val="black">
                <a:alpha val="40000"/>
              </a:prstClr>
            </a:outerShdw>
            <a:softEdge rad="63500"/>
          </a:effectLst>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a:solidFill>
                  <a:srgbClr val="009900"/>
                </a:solidFill>
                <a:latin typeface="Comic Sans MS" pitchFamily="66" charset="0"/>
              </a:rPr>
              <a:t>Vapor</a:t>
            </a:r>
            <a:r>
              <a:rPr lang="en-US" sz="1600" baseline="0">
                <a:solidFill>
                  <a:srgbClr val="009900"/>
                </a:solidFill>
                <a:latin typeface="Comic Sans MS" pitchFamily="66" charset="0"/>
              </a:rPr>
              <a:t> sensor</a:t>
            </a:r>
            <a:endParaRPr lang="en-US" sz="1600">
              <a:solidFill>
                <a:srgbClr val="009900"/>
              </a:solidFill>
              <a:latin typeface="Comic Sans MS" pitchFamily="66" charset="0"/>
            </a:endParaRPr>
          </a:p>
        </p:txBody>
      </p:sp>
      <p:sp>
        <p:nvSpPr>
          <p:cNvPr id="9" name="TextBox 1"/>
          <p:cNvSpPr txBox="1"/>
          <p:nvPr/>
        </p:nvSpPr>
        <p:spPr>
          <a:xfrm>
            <a:off x="5065417" y="2754126"/>
            <a:ext cx="1828800" cy="365760"/>
          </a:xfrm>
          <a:prstGeom prst="rect">
            <a:avLst/>
          </a:prstGeom>
          <a:solidFill>
            <a:srgbClr val="FFFFFF">
              <a:alpha val="75000"/>
            </a:srgbClr>
          </a:solidFill>
          <a:effectLst>
            <a:outerShdw blurRad="50800" dist="38100" dir="2700000" algn="tl" rotWithShape="0">
              <a:prstClr val="black">
                <a:alpha val="40000"/>
              </a:prstClr>
            </a:outerShdw>
            <a:softEdge rad="63500"/>
          </a:effectLst>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a:solidFill>
                  <a:srgbClr val="0000FF"/>
                </a:solidFill>
                <a:latin typeface="Comic Sans MS" pitchFamily="66" charset="0"/>
              </a:rPr>
              <a:t>Thermocouple</a:t>
            </a:r>
          </a:p>
        </p:txBody>
      </p:sp>
      <p:sp>
        <p:nvSpPr>
          <p:cNvPr id="10" name="Freeform 9"/>
          <p:cNvSpPr/>
          <p:nvPr/>
        </p:nvSpPr>
        <p:spPr>
          <a:xfrm>
            <a:off x="7605062" y="2413299"/>
            <a:ext cx="502385" cy="487202"/>
          </a:xfrm>
          <a:custGeom>
            <a:avLst/>
            <a:gdLst>
              <a:gd name="connsiteX0" fmla="*/ 508000 w 508000"/>
              <a:gd name="connsiteY0" fmla="*/ 535634 h 535634"/>
              <a:gd name="connsiteX1" fmla="*/ 444500 w 508000"/>
              <a:gd name="connsiteY1" fmla="*/ 170509 h 535634"/>
              <a:gd name="connsiteX2" fmla="*/ 166688 w 508000"/>
              <a:gd name="connsiteY2" fmla="*/ 11759 h 535634"/>
              <a:gd name="connsiteX3" fmla="*/ 0 w 508000"/>
              <a:gd name="connsiteY3" fmla="*/ 11759 h 535634"/>
              <a:gd name="connsiteX0" fmla="*/ 508000 w 508000"/>
              <a:gd name="connsiteY0" fmla="*/ 525966 h 525966"/>
              <a:gd name="connsiteX1" fmla="*/ 444500 w 508000"/>
              <a:gd name="connsiteY1" fmla="*/ 160841 h 525966"/>
              <a:gd name="connsiteX2" fmla="*/ 222250 w 508000"/>
              <a:gd name="connsiteY2" fmla="*/ 17966 h 525966"/>
              <a:gd name="connsiteX3" fmla="*/ 0 w 508000"/>
              <a:gd name="connsiteY3" fmla="*/ 2091 h 525966"/>
            </a:gdLst>
            <a:ahLst/>
            <a:cxnLst>
              <a:cxn ang="0">
                <a:pos x="connsiteX0" y="connsiteY0"/>
              </a:cxn>
              <a:cxn ang="0">
                <a:pos x="connsiteX1" y="connsiteY1"/>
              </a:cxn>
              <a:cxn ang="0">
                <a:pos x="connsiteX2" y="connsiteY2"/>
              </a:cxn>
              <a:cxn ang="0">
                <a:pos x="connsiteX3" y="connsiteY3"/>
              </a:cxn>
            </a:cxnLst>
            <a:rect l="l" t="t" r="r" b="b"/>
            <a:pathLst>
              <a:path w="508000" h="525966">
                <a:moveTo>
                  <a:pt x="508000" y="525966"/>
                </a:moveTo>
                <a:cubicBezTo>
                  <a:pt x="504692" y="387059"/>
                  <a:pt x="492125" y="245508"/>
                  <a:pt x="444500" y="160841"/>
                </a:cubicBezTo>
                <a:cubicBezTo>
                  <a:pt x="396875" y="76174"/>
                  <a:pt x="296333" y="44424"/>
                  <a:pt x="222250" y="17966"/>
                </a:cubicBezTo>
                <a:cubicBezTo>
                  <a:pt x="148167" y="-8492"/>
                  <a:pt x="0" y="2091"/>
                  <a:pt x="0" y="2091"/>
                </a:cubicBezTo>
              </a:path>
            </a:pathLst>
          </a:custGeom>
          <a:noFill/>
          <a:ln>
            <a:solidFill>
              <a:srgbClr val="0099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1" name="Freeform 10"/>
          <p:cNvSpPr/>
          <p:nvPr/>
        </p:nvSpPr>
        <p:spPr>
          <a:xfrm>
            <a:off x="6876288" y="2937006"/>
            <a:ext cx="737917" cy="273968"/>
          </a:xfrm>
          <a:custGeom>
            <a:avLst/>
            <a:gdLst>
              <a:gd name="connsiteX0" fmla="*/ 508000 w 508000"/>
              <a:gd name="connsiteY0" fmla="*/ 535634 h 535634"/>
              <a:gd name="connsiteX1" fmla="*/ 444500 w 508000"/>
              <a:gd name="connsiteY1" fmla="*/ 170509 h 535634"/>
              <a:gd name="connsiteX2" fmla="*/ 166688 w 508000"/>
              <a:gd name="connsiteY2" fmla="*/ 11759 h 535634"/>
              <a:gd name="connsiteX3" fmla="*/ 0 w 508000"/>
              <a:gd name="connsiteY3" fmla="*/ 11759 h 535634"/>
              <a:gd name="connsiteX0" fmla="*/ 508000 w 508000"/>
              <a:gd name="connsiteY0" fmla="*/ 525966 h 525966"/>
              <a:gd name="connsiteX1" fmla="*/ 444500 w 508000"/>
              <a:gd name="connsiteY1" fmla="*/ 160841 h 525966"/>
              <a:gd name="connsiteX2" fmla="*/ 222250 w 508000"/>
              <a:gd name="connsiteY2" fmla="*/ 17966 h 525966"/>
              <a:gd name="connsiteX3" fmla="*/ 0 w 508000"/>
              <a:gd name="connsiteY3" fmla="*/ 2091 h 525966"/>
              <a:gd name="connsiteX0" fmla="*/ 746125 w 746125"/>
              <a:gd name="connsiteY0" fmla="*/ 295779 h 295779"/>
              <a:gd name="connsiteX1" fmla="*/ 444500 w 746125"/>
              <a:gd name="connsiteY1" fmla="*/ 160841 h 295779"/>
              <a:gd name="connsiteX2" fmla="*/ 222250 w 746125"/>
              <a:gd name="connsiteY2" fmla="*/ 17966 h 295779"/>
              <a:gd name="connsiteX3" fmla="*/ 0 w 746125"/>
              <a:gd name="connsiteY3" fmla="*/ 2091 h 295779"/>
              <a:gd name="connsiteX0" fmla="*/ 746125 w 746125"/>
              <a:gd name="connsiteY0" fmla="*/ 295779 h 295779"/>
              <a:gd name="connsiteX1" fmla="*/ 444500 w 746125"/>
              <a:gd name="connsiteY1" fmla="*/ 160841 h 295779"/>
              <a:gd name="connsiteX2" fmla="*/ 222250 w 746125"/>
              <a:gd name="connsiteY2" fmla="*/ 17966 h 295779"/>
              <a:gd name="connsiteX3" fmla="*/ 0 w 746125"/>
              <a:gd name="connsiteY3" fmla="*/ 2091 h 295779"/>
              <a:gd name="connsiteX0" fmla="*/ 746125 w 746125"/>
              <a:gd name="connsiteY0" fmla="*/ 295779 h 295779"/>
              <a:gd name="connsiteX1" fmla="*/ 444500 w 746125"/>
              <a:gd name="connsiteY1" fmla="*/ 160841 h 295779"/>
              <a:gd name="connsiteX2" fmla="*/ 222250 w 746125"/>
              <a:gd name="connsiteY2" fmla="*/ 17966 h 295779"/>
              <a:gd name="connsiteX3" fmla="*/ 0 w 746125"/>
              <a:gd name="connsiteY3" fmla="*/ 2091 h 295779"/>
            </a:gdLst>
            <a:ahLst/>
            <a:cxnLst>
              <a:cxn ang="0">
                <a:pos x="connsiteX0" y="connsiteY0"/>
              </a:cxn>
              <a:cxn ang="0">
                <a:pos x="connsiteX1" y="connsiteY1"/>
              </a:cxn>
              <a:cxn ang="0">
                <a:pos x="connsiteX2" y="connsiteY2"/>
              </a:cxn>
              <a:cxn ang="0">
                <a:pos x="connsiteX3" y="connsiteY3"/>
              </a:cxn>
            </a:cxnLst>
            <a:rect l="l" t="t" r="r" b="b"/>
            <a:pathLst>
              <a:path w="746125" h="295779">
                <a:moveTo>
                  <a:pt x="746125" y="295779"/>
                </a:moveTo>
                <a:cubicBezTo>
                  <a:pt x="523492" y="279068"/>
                  <a:pt x="513013" y="222809"/>
                  <a:pt x="444500" y="160841"/>
                </a:cubicBezTo>
                <a:cubicBezTo>
                  <a:pt x="375987" y="98873"/>
                  <a:pt x="296333" y="44424"/>
                  <a:pt x="222250" y="17966"/>
                </a:cubicBezTo>
                <a:cubicBezTo>
                  <a:pt x="148167" y="-8492"/>
                  <a:pt x="0" y="2091"/>
                  <a:pt x="0" y="2091"/>
                </a:cubicBezTo>
              </a:path>
            </a:pathLst>
          </a:custGeom>
          <a:noFill/>
          <a:ln>
            <a:solidFill>
              <a:srgbClr val="0000FF"/>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2" name="Freeform 11"/>
          <p:cNvSpPr/>
          <p:nvPr/>
        </p:nvSpPr>
        <p:spPr>
          <a:xfrm>
            <a:off x="7142676" y="3571285"/>
            <a:ext cx="474155" cy="336626"/>
          </a:xfrm>
          <a:custGeom>
            <a:avLst/>
            <a:gdLst>
              <a:gd name="connsiteX0" fmla="*/ 479383 w 479383"/>
              <a:gd name="connsiteY0" fmla="*/ 0 h 363454"/>
              <a:gd name="connsiteX1" fmla="*/ 394786 w 479383"/>
              <a:gd name="connsiteY1" fmla="*/ 231858 h 363454"/>
              <a:gd name="connsiteX2" fmla="*/ 175460 w 479383"/>
              <a:gd name="connsiteY2" fmla="*/ 338388 h 363454"/>
              <a:gd name="connsiteX3" fmla="*/ 0 w 479383"/>
              <a:gd name="connsiteY3" fmla="*/ 363454 h 363454"/>
            </a:gdLst>
            <a:ahLst/>
            <a:cxnLst>
              <a:cxn ang="0">
                <a:pos x="connsiteX0" y="connsiteY0"/>
              </a:cxn>
              <a:cxn ang="0">
                <a:pos x="connsiteX1" y="connsiteY1"/>
              </a:cxn>
              <a:cxn ang="0">
                <a:pos x="connsiteX2" y="connsiteY2"/>
              </a:cxn>
              <a:cxn ang="0">
                <a:pos x="connsiteX3" y="connsiteY3"/>
              </a:cxn>
            </a:cxnLst>
            <a:rect l="l" t="t" r="r" b="b"/>
            <a:pathLst>
              <a:path w="479383" h="363454">
                <a:moveTo>
                  <a:pt x="479383" y="0"/>
                </a:moveTo>
                <a:cubicBezTo>
                  <a:pt x="462411" y="87730"/>
                  <a:pt x="445440" y="175460"/>
                  <a:pt x="394786" y="231858"/>
                </a:cubicBezTo>
                <a:cubicBezTo>
                  <a:pt x="344132" y="288256"/>
                  <a:pt x="241257" y="316455"/>
                  <a:pt x="175460" y="338388"/>
                </a:cubicBezTo>
                <a:cubicBezTo>
                  <a:pt x="109663" y="360321"/>
                  <a:pt x="0" y="363454"/>
                  <a:pt x="0" y="363454"/>
                </a:cubicBezTo>
              </a:path>
            </a:pathLst>
          </a:custGeom>
          <a:noFill/>
          <a:ln>
            <a:solidFill>
              <a:srgbClr val="FF0000"/>
            </a:solidFill>
            <a:headEnd type="arrow" w="lg" len="sm"/>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31644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avid\Documents\Technical Pictures\Clouds Sunrise Sunset Rainbows\2013-03-20 Rainbow out of PDX and into Midway\DSCN47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vert="horz" lIns="91440" tIns="45720" rIns="91440" bIns="45720" rtlCol="0" anchor="ctr">
            <a:normAutofit/>
          </a:bodyPr>
          <a:lstStyle/>
          <a:p>
            <a:pPr algn="ctr"/>
            <a:r>
              <a:rPr lang="en-US" dirty="0">
                <a:noFill/>
              </a:rPr>
              <a:t>Phase Changes and </a:t>
            </a:r>
            <a:r>
              <a:rPr lang="en-US" dirty="0"/>
              <a:t>Saturated Systems</a:t>
            </a:r>
          </a:p>
        </p:txBody>
      </p:sp>
    </p:spTree>
    <p:extLst>
      <p:ext uri="{BB962C8B-B14F-4D97-AF65-F5344CB8AC3E}">
        <p14:creationId xmlns:p14="http://schemas.microsoft.com/office/powerpoint/2010/main" val="118365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tx1">
              <a:alpha val="25000"/>
            </a:schemeClr>
          </a:solidFill>
          <a:effectLst>
            <a:softEdge rad="317500"/>
          </a:effectLst>
        </p:spPr>
        <p:txBody>
          <a:bodyPr/>
          <a:lstStyle/>
          <a:p>
            <a:r>
              <a:rPr lang="en-US" dirty="0"/>
              <a:t>Phase Changes and Saturated Systems</a:t>
            </a:r>
            <a:br>
              <a:rPr lang="en-US" sz="2400" dirty="0"/>
            </a:br>
            <a:r>
              <a:rPr lang="en-US" sz="2400" dirty="0"/>
              <a:t>An Experiment</a:t>
            </a:r>
          </a:p>
        </p:txBody>
      </p:sp>
      <p:sp>
        <p:nvSpPr>
          <p:cNvPr id="2" name="Content Placeholder 1"/>
          <p:cNvSpPr>
            <a:spLocks noGrp="1"/>
          </p:cNvSpPr>
          <p:nvPr>
            <p:ph sz="half" idx="1"/>
          </p:nvPr>
        </p:nvSpPr>
        <p:spPr/>
        <p:txBody>
          <a:bodyPr/>
          <a:lstStyle/>
          <a:p>
            <a:pPr marL="342900" indent="-342900">
              <a:buFont typeface="Arial" pitchFamily="34" charset="0"/>
              <a:buChar char="•"/>
            </a:pPr>
            <a:r>
              <a:rPr lang="en-US" dirty="0"/>
              <a:t>Monitoring power</a:t>
            </a:r>
          </a:p>
        </p:txBody>
      </p:sp>
      <p:pic>
        <p:nvPicPr>
          <p:cNvPr id="1026" name="Picture 2" descr="C:\Users\David\Documents\Dream House\Brultech\Electrical Panel\DSCN48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1728" y="1292636"/>
            <a:ext cx="4389120" cy="3291840"/>
          </a:xfrm>
          <a:prstGeom prst="rect">
            <a:avLst/>
          </a:prstGeom>
          <a:ln>
            <a:noFill/>
          </a:ln>
          <a:effectLst>
            <a:outerShdw blurRad="292100" dist="139700" dir="2700000" algn="tl" rotWithShape="0">
              <a:srgbClr val="333333">
                <a:alpha val="65000"/>
              </a:srgbClr>
            </a:outerShdw>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41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solidFill>
            <a:schemeClr val="tx1">
              <a:alpha val="25000"/>
            </a:schemeClr>
          </a:solidFill>
          <a:effectLst>
            <a:softEdge rad="317500"/>
          </a:effectLst>
        </p:spPr>
        <p:txBody>
          <a:bodyPr/>
          <a:lstStyle/>
          <a:p>
            <a:r>
              <a:rPr lang="en-US" dirty="0"/>
              <a:t>Phase Changes and Saturated Systems</a:t>
            </a:r>
            <a:br>
              <a:rPr lang="en-US" sz="2400" dirty="0"/>
            </a:br>
            <a:r>
              <a:rPr lang="en-US" sz="2400" dirty="0"/>
              <a:t>An Experiment</a:t>
            </a:r>
          </a:p>
        </p:txBody>
      </p:sp>
      <p:sp>
        <p:nvSpPr>
          <p:cNvPr id="2" name="Content Placeholder 1"/>
          <p:cNvSpPr>
            <a:spLocks noGrp="1"/>
          </p:cNvSpPr>
          <p:nvPr>
            <p:ph sz="half" idx="1"/>
          </p:nvPr>
        </p:nvSpPr>
        <p:spPr/>
        <p:txBody>
          <a:bodyPr/>
          <a:lstStyle/>
          <a:p>
            <a:pPr marL="342900" indent="-342900">
              <a:buFont typeface="Arial" pitchFamily="34" charset="0"/>
              <a:buChar char="•"/>
            </a:pPr>
            <a:r>
              <a:rPr lang="en-US" dirty="0"/>
              <a:t>Monitoring power</a:t>
            </a:r>
          </a:p>
        </p:txBody>
      </p:sp>
      <p:pic>
        <p:nvPicPr>
          <p:cNvPr id="2050" name="Picture 2" descr="C:\Users\David\Documents\Dream House\Brultech\Electrical Panel\DSCN48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1728" y="1292636"/>
            <a:ext cx="4389120" cy="3291840"/>
          </a:xfrm>
          <a:prstGeom prst="rect">
            <a:avLst/>
          </a:prstGeom>
          <a:ln>
            <a:noFill/>
          </a:ln>
          <a:effectLst>
            <a:outerShdw blurRad="292100" dist="139700" dir="2700000" algn="tl" rotWithShape="0">
              <a:srgbClr val="333333">
                <a:alpha val="65000"/>
              </a:srgbClr>
            </a:outerShdw>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11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3826"/>
            <a:ext cx="9144000" cy="6210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285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70" y="0"/>
            <a:ext cx="889226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873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4548" y="0"/>
            <a:ext cx="441490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510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3497" y="0"/>
            <a:ext cx="433700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1794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0" y="0"/>
            <a:ext cx="912738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801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D7B0E-5396-4449-B199-34FA20684E3D}"/>
              </a:ext>
            </a:extLst>
          </p:cNvPr>
          <p:cNvSpPr>
            <a:spLocks noGrp="1"/>
          </p:cNvSpPr>
          <p:nvPr>
            <p:ph type="title"/>
          </p:nvPr>
        </p:nvSpPr>
        <p:spPr/>
        <p:txBody>
          <a:bodyPr/>
          <a:lstStyle/>
          <a:p>
            <a:r>
              <a:rPr lang="en-US" dirty="0"/>
              <a:t>For More Information</a:t>
            </a:r>
          </a:p>
        </p:txBody>
      </p:sp>
      <p:sp>
        <p:nvSpPr>
          <p:cNvPr id="3" name="Content Placeholder 2">
            <a:extLst>
              <a:ext uri="{FF2B5EF4-FFF2-40B4-BE49-F238E27FC236}">
                <a16:creationId xmlns:a16="http://schemas.microsoft.com/office/drawing/2014/main" id="{A63B395C-2FEB-4883-9B07-C14B0D6334EB}"/>
              </a:ext>
            </a:extLst>
          </p:cNvPr>
          <p:cNvSpPr>
            <a:spLocks noGrp="1"/>
          </p:cNvSpPr>
          <p:nvPr>
            <p:ph idx="1"/>
          </p:nvPr>
        </p:nvSpPr>
        <p:spPr/>
        <p:txBody>
          <a:bodyPr/>
          <a:lstStyle/>
          <a:p>
            <a:r>
              <a:rPr lang="en-US" dirty="0">
                <a:hlinkClick r:id="rId2"/>
              </a:rPr>
              <a:t>https://av8rdas.wordpress.com/2013/07/15/saturated-multi-phase-systems-and-proof-that-a-watched-pot-does-actually-boil/</a:t>
            </a:r>
            <a:r>
              <a:rPr lang="en-US" dirty="0"/>
              <a:t> </a:t>
            </a:r>
          </a:p>
        </p:txBody>
      </p:sp>
      <p:pic>
        <p:nvPicPr>
          <p:cNvPr id="5" name="Picture 4" descr="Graphical user interface, website&#10;&#10;Description automatically generated">
            <a:extLst>
              <a:ext uri="{FF2B5EF4-FFF2-40B4-BE49-F238E27FC236}">
                <a16:creationId xmlns:a16="http://schemas.microsoft.com/office/drawing/2014/main" id="{551FFC4B-8FDC-4437-9377-8189182CBE86}"/>
              </a:ext>
            </a:extLst>
          </p:cNvPr>
          <p:cNvPicPr>
            <a:picLocks noChangeAspect="1"/>
          </p:cNvPicPr>
          <p:nvPr/>
        </p:nvPicPr>
        <p:blipFill>
          <a:blip r:embed="rId3"/>
          <a:stretch>
            <a:fillRect/>
          </a:stretch>
        </p:blipFill>
        <p:spPr>
          <a:xfrm>
            <a:off x="2471057" y="3077028"/>
            <a:ext cx="6621897" cy="3552372"/>
          </a:xfrm>
          <a:prstGeom prst="rect">
            <a:avLst/>
          </a:prstGeom>
        </p:spPr>
      </p:pic>
    </p:spTree>
    <p:extLst>
      <p:ext uri="{BB962C8B-B14F-4D97-AF65-F5344CB8AC3E}">
        <p14:creationId xmlns:p14="http://schemas.microsoft.com/office/powerpoint/2010/main" val="88396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Vapor Compression Refrigeration Machines</a:t>
            </a:r>
          </a:p>
        </p:txBody>
      </p:sp>
      <p:sp>
        <p:nvSpPr>
          <p:cNvPr id="3" name="Content Placeholder 2"/>
          <p:cNvSpPr>
            <a:spLocks noGrp="1"/>
          </p:cNvSpPr>
          <p:nvPr>
            <p:ph idx="1"/>
          </p:nvPr>
        </p:nvSpPr>
        <p:spPr/>
        <p:txBody>
          <a:bodyPr/>
          <a:lstStyle/>
          <a:p>
            <a:pPr marL="0" indent="0">
              <a:buNone/>
            </a:pPr>
            <a:r>
              <a:rPr lang="en-US" i="1" dirty="0"/>
              <a:t>An application of saturated system and phase change principles and concepts</a:t>
            </a:r>
          </a:p>
        </p:txBody>
      </p:sp>
    </p:spTree>
    <p:extLst>
      <p:ext uri="{BB962C8B-B14F-4D97-AF65-F5344CB8AC3E}">
        <p14:creationId xmlns:p14="http://schemas.microsoft.com/office/powerpoint/2010/main" val="3540516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 y="0"/>
            <a:ext cx="91257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a:xfrm>
            <a:off x="4010685" y="2563641"/>
            <a:ext cx="2417275" cy="533400"/>
          </a:xfrm>
          <a:prstGeom prst="rightArrow">
            <a:avLst/>
          </a:prstGeom>
          <a:gradFill flip="none" rotWithShape="1">
            <a:gsLst>
              <a:gs pos="0">
                <a:srgbClr val="0000FF">
                  <a:alpha val="75000"/>
                </a:srgbClr>
              </a:gs>
              <a:gs pos="100000">
                <a:srgbClr val="00B0F0">
                  <a:alpha val="75000"/>
                </a:srgb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200" i="1" dirty="0">
                <a:solidFill>
                  <a:schemeClr val="bg1"/>
                </a:solidFill>
                <a:effectLst>
                  <a:outerShdw blurRad="50800" dist="38100" dir="2700000" algn="tl" rotWithShape="0">
                    <a:prstClr val="black">
                      <a:alpha val="40000"/>
                    </a:prstClr>
                  </a:outerShdw>
                </a:effectLst>
                <a:latin typeface="+mj-lt"/>
              </a:rPr>
              <a:t>Evaporation</a:t>
            </a:r>
          </a:p>
        </p:txBody>
      </p:sp>
      <p:sp>
        <p:nvSpPr>
          <p:cNvPr id="7" name="Right Arrow 6"/>
          <p:cNvSpPr/>
          <p:nvPr/>
        </p:nvSpPr>
        <p:spPr>
          <a:xfrm rot="17681992">
            <a:off x="6132788" y="2019532"/>
            <a:ext cx="1216682" cy="533400"/>
          </a:xfrm>
          <a:prstGeom prst="rightArrow">
            <a:avLst/>
          </a:prstGeom>
          <a:gradFill flip="none" rotWithShape="1">
            <a:gsLst>
              <a:gs pos="0">
                <a:srgbClr val="00B0F0">
                  <a:alpha val="75000"/>
                </a:srgbClr>
              </a:gs>
              <a:gs pos="100000">
                <a:srgbClr val="FF0000">
                  <a:alpha val="75000"/>
                </a:srgb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200" i="1" dirty="0">
                <a:solidFill>
                  <a:schemeClr val="bg1"/>
                </a:solidFill>
                <a:effectLst>
                  <a:outerShdw blurRad="50800" dist="38100" dir="2700000" algn="tl" rotWithShape="0">
                    <a:prstClr val="black">
                      <a:alpha val="40000"/>
                    </a:prstClr>
                  </a:outerShdw>
                </a:effectLst>
                <a:latin typeface="+mj-lt"/>
              </a:rPr>
              <a:t>Compression</a:t>
            </a:r>
          </a:p>
        </p:txBody>
      </p:sp>
      <p:sp>
        <p:nvSpPr>
          <p:cNvPr id="8" name="Right Arrow 7"/>
          <p:cNvSpPr/>
          <p:nvPr/>
        </p:nvSpPr>
        <p:spPr>
          <a:xfrm flipH="1">
            <a:off x="4010685" y="1448555"/>
            <a:ext cx="2978590" cy="533400"/>
          </a:xfrm>
          <a:prstGeom prst="rightArrow">
            <a:avLst/>
          </a:prstGeom>
          <a:gradFill flip="none" rotWithShape="1">
            <a:gsLst>
              <a:gs pos="0">
                <a:srgbClr val="FF0000">
                  <a:alpha val="75000"/>
                </a:srgbClr>
              </a:gs>
              <a:gs pos="100000">
                <a:srgbClr val="FF9900">
                  <a:alpha val="74902"/>
                </a:srgb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200" i="1" dirty="0">
                <a:solidFill>
                  <a:schemeClr val="bg1"/>
                </a:solidFill>
                <a:effectLst>
                  <a:outerShdw blurRad="50800" dist="38100" dir="2700000" algn="tl" rotWithShape="0">
                    <a:prstClr val="black">
                      <a:alpha val="40000"/>
                    </a:prstClr>
                  </a:outerShdw>
                </a:effectLst>
                <a:latin typeface="+mj-lt"/>
              </a:rPr>
              <a:t>Condensation</a:t>
            </a:r>
          </a:p>
        </p:txBody>
      </p:sp>
      <p:sp>
        <p:nvSpPr>
          <p:cNvPr id="9" name="Right Arrow 8"/>
          <p:cNvSpPr/>
          <p:nvPr/>
        </p:nvSpPr>
        <p:spPr>
          <a:xfrm rot="5400000">
            <a:off x="3416930" y="1997045"/>
            <a:ext cx="1133192" cy="533400"/>
          </a:xfrm>
          <a:prstGeom prst="rightArrow">
            <a:avLst/>
          </a:prstGeom>
          <a:gradFill flip="none" rotWithShape="1">
            <a:gsLst>
              <a:gs pos="0">
                <a:srgbClr val="FF9900">
                  <a:alpha val="74902"/>
                </a:srgbClr>
              </a:gs>
              <a:gs pos="100000">
                <a:srgbClr val="0000FF">
                  <a:alpha val="74902"/>
                </a:srgb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200" i="1" dirty="0">
                <a:solidFill>
                  <a:schemeClr val="bg1"/>
                </a:solidFill>
                <a:effectLst>
                  <a:outerShdw blurRad="50800" dist="38100" dir="2700000" algn="tl" rotWithShape="0">
                    <a:prstClr val="black">
                      <a:alpha val="40000"/>
                    </a:prstClr>
                  </a:outerShdw>
                </a:effectLst>
                <a:latin typeface="+mj-lt"/>
              </a:rPr>
              <a:t>Expansion</a:t>
            </a:r>
          </a:p>
        </p:txBody>
      </p:sp>
    </p:spTree>
    <p:extLst>
      <p:ext uri="{BB962C8B-B14F-4D97-AF65-F5344CB8AC3E}">
        <p14:creationId xmlns:p14="http://schemas.microsoft.com/office/powerpoint/2010/main" val="4034959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David\Documents\Technical Pictures\Clouds Sunrise Sunset Rainbows\To Cloud Appreciation Society\Traveling to St. John\Clouds approaching Atlanta - Rainbow 0- Cropp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447"/>
            <a:ext cx="9144000" cy="65451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vert="horz" lIns="91440" tIns="45720" rIns="91440" bIns="45720" rtlCol="0" anchor="ctr">
            <a:normAutofit/>
          </a:bodyPr>
          <a:lstStyle/>
          <a:p>
            <a:pPr algn="ctr"/>
            <a:r>
              <a:rPr lang="en-US" dirty="0">
                <a:noFill/>
              </a:rPr>
              <a:t>Phase Changes and </a:t>
            </a:r>
            <a:r>
              <a:rPr lang="en-US" dirty="0"/>
              <a:t>Saturated Systems</a:t>
            </a:r>
          </a:p>
        </p:txBody>
      </p:sp>
    </p:spTree>
    <p:extLst>
      <p:ext uri="{BB962C8B-B14F-4D97-AF65-F5344CB8AC3E}">
        <p14:creationId xmlns:p14="http://schemas.microsoft.com/office/powerpoint/2010/main" val="129385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D2A6C-242F-4083-9663-C3B80DA32160}"/>
              </a:ext>
            </a:extLst>
          </p:cNvPr>
          <p:cNvSpPr>
            <a:spLocks noGrp="1"/>
          </p:cNvSpPr>
          <p:nvPr>
            <p:ph type="title"/>
          </p:nvPr>
        </p:nvSpPr>
        <p:spPr/>
        <p:txBody>
          <a:bodyPr/>
          <a:lstStyle/>
          <a:p>
            <a:r>
              <a:rPr lang="en-US" dirty="0"/>
              <a:t>Refrigeration Compressor Performance</a:t>
            </a:r>
          </a:p>
        </p:txBody>
      </p:sp>
      <p:sp>
        <p:nvSpPr>
          <p:cNvPr id="5" name="Content Placeholder 4">
            <a:extLst>
              <a:ext uri="{FF2B5EF4-FFF2-40B4-BE49-F238E27FC236}">
                <a16:creationId xmlns:a16="http://schemas.microsoft.com/office/drawing/2014/main" id="{2FCF88EB-719F-48EC-8691-C09710333701}"/>
              </a:ext>
            </a:extLst>
          </p:cNvPr>
          <p:cNvSpPr>
            <a:spLocks noGrp="1"/>
          </p:cNvSpPr>
          <p:nvPr>
            <p:ph sz="half" idx="1"/>
          </p:nvPr>
        </p:nvSpPr>
        <p:spPr>
          <a:xfrm>
            <a:off x="457200" y="1600200"/>
            <a:ext cx="4038600" cy="4525963"/>
          </a:xfrm>
        </p:spPr>
        <p:txBody>
          <a:bodyPr/>
          <a:lstStyle/>
          <a:p>
            <a:r>
              <a:rPr lang="en-US" dirty="0"/>
              <a:t>Basis for Example</a:t>
            </a:r>
          </a:p>
          <a:p>
            <a:pPr marL="342900" indent="-342900">
              <a:buFont typeface="Arial" panose="020B0604020202020204" pitchFamily="34" charset="0"/>
              <a:buChar char="•"/>
            </a:pPr>
            <a:r>
              <a:rPr lang="en-US" dirty="0"/>
              <a:t>Trane RAU air cooled condensing unit</a:t>
            </a:r>
          </a:p>
          <a:p>
            <a:pPr marL="693738" lvl="1"/>
            <a:r>
              <a:rPr lang="en-US" dirty="0"/>
              <a:t>Contains compressors, and condenser coil</a:t>
            </a:r>
          </a:p>
          <a:p>
            <a:pPr marL="693738" lvl="1"/>
            <a:r>
              <a:rPr lang="en-US" dirty="0"/>
              <a:t>Connects to a remote coil or evaporator</a:t>
            </a:r>
          </a:p>
          <a:p>
            <a:pPr marL="685800" indent="-342900">
              <a:buFont typeface="Arial" panose="020B0604020202020204" pitchFamily="34" charset="0"/>
              <a:buChar char="•"/>
            </a:pPr>
            <a:r>
              <a:rPr lang="en-US" dirty="0"/>
              <a:t>40 tons, 2 circuits,</a:t>
            </a:r>
          </a:p>
          <a:p>
            <a:pPr marL="685800" indent="-342900">
              <a:buFont typeface="Arial" panose="020B0604020202020204" pitchFamily="34" charset="0"/>
              <a:buChar char="•"/>
            </a:pPr>
            <a:r>
              <a:rPr lang="en-US" dirty="0"/>
              <a:t>Four 10 ton compressors</a:t>
            </a:r>
          </a:p>
          <a:p>
            <a:pPr marL="685800" indent="-342900">
              <a:buFont typeface="Arial" panose="020B0604020202020204" pitchFamily="34" charset="0"/>
              <a:buChar char="•"/>
            </a:pPr>
            <a:r>
              <a:rPr lang="en-US" dirty="0"/>
              <a:t>R410a</a:t>
            </a:r>
          </a:p>
        </p:txBody>
      </p:sp>
      <p:pic>
        <p:nvPicPr>
          <p:cNvPr id="1026" name="Picture 2" descr="See the source image">
            <a:extLst>
              <a:ext uri="{FF2B5EF4-FFF2-40B4-BE49-F238E27FC236}">
                <a16:creationId xmlns:a16="http://schemas.microsoft.com/office/drawing/2014/main" id="{806837DA-2B60-43DC-8E96-CBBC9EEE8A3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1600200"/>
            <a:ext cx="4038600" cy="315865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FFAECA95-2274-4DA0-84E1-750F00B175FA}"/>
              </a:ext>
            </a:extLst>
          </p:cNvPr>
          <p:cNvSpPr txBox="1"/>
          <p:nvPr/>
        </p:nvSpPr>
        <p:spPr>
          <a:xfrm>
            <a:off x="4572000" y="4843117"/>
            <a:ext cx="3773790" cy="253916"/>
          </a:xfrm>
          <a:prstGeom prst="rect">
            <a:avLst/>
          </a:prstGeom>
          <a:noFill/>
        </p:spPr>
        <p:txBody>
          <a:bodyPr wrap="none" rtlCol="0">
            <a:spAutoFit/>
          </a:bodyPr>
          <a:lstStyle/>
          <a:p>
            <a:r>
              <a:rPr lang="en-US" sz="1050" i="1" dirty="0">
                <a:solidFill>
                  <a:schemeClr val="bg1"/>
                </a:solidFill>
              </a:rPr>
              <a:t>https://www.trane.com/commercial/north-america/us/en.html</a:t>
            </a:r>
          </a:p>
        </p:txBody>
      </p:sp>
    </p:spTree>
    <p:extLst>
      <p:ext uri="{BB962C8B-B14F-4D97-AF65-F5344CB8AC3E}">
        <p14:creationId xmlns:p14="http://schemas.microsoft.com/office/powerpoint/2010/main" val="1809882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AF7D33-D68A-4BA6-A25D-9C760DD44440}"/>
              </a:ext>
            </a:extLst>
          </p:cNvPr>
          <p:cNvPicPr>
            <a:picLocks noChangeAspect="1"/>
          </p:cNvPicPr>
          <p:nvPr/>
        </p:nvPicPr>
        <p:blipFill>
          <a:blip r:embed="rId2"/>
          <a:stretch>
            <a:fillRect/>
          </a:stretch>
        </p:blipFill>
        <p:spPr>
          <a:xfrm>
            <a:off x="0" y="111807"/>
            <a:ext cx="9144000" cy="6634387"/>
          </a:xfrm>
          <a:prstGeom prst="rect">
            <a:avLst/>
          </a:prstGeom>
        </p:spPr>
      </p:pic>
    </p:spTree>
    <p:extLst>
      <p:ext uri="{BB962C8B-B14F-4D97-AF65-F5344CB8AC3E}">
        <p14:creationId xmlns:p14="http://schemas.microsoft.com/office/powerpoint/2010/main" val="391295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437A55-2190-4810-B7E0-5575E3E74E41}"/>
              </a:ext>
            </a:extLst>
          </p:cNvPr>
          <p:cNvPicPr>
            <a:picLocks noChangeAspect="1"/>
          </p:cNvPicPr>
          <p:nvPr/>
        </p:nvPicPr>
        <p:blipFill>
          <a:blip r:embed="rId3"/>
          <a:stretch>
            <a:fillRect/>
          </a:stretch>
        </p:blipFill>
        <p:spPr>
          <a:xfrm>
            <a:off x="0" y="111807"/>
            <a:ext cx="9144000" cy="6634387"/>
          </a:xfrm>
          <a:prstGeom prst="rect">
            <a:avLst/>
          </a:prstGeom>
        </p:spPr>
      </p:pic>
      <p:pic>
        <p:nvPicPr>
          <p:cNvPr id="2" name="Picture 1">
            <a:extLst>
              <a:ext uri="{FF2B5EF4-FFF2-40B4-BE49-F238E27FC236}">
                <a16:creationId xmlns:a16="http://schemas.microsoft.com/office/drawing/2014/main" id="{EDAF7D33-D68A-4BA6-A25D-9C760DD44440}"/>
              </a:ext>
            </a:extLst>
          </p:cNvPr>
          <p:cNvPicPr>
            <a:picLocks noChangeAspect="1"/>
          </p:cNvPicPr>
          <p:nvPr/>
        </p:nvPicPr>
        <p:blipFill>
          <a:blip r:embed="rId4"/>
          <a:stretch>
            <a:fillRect/>
          </a:stretch>
        </p:blipFill>
        <p:spPr>
          <a:xfrm>
            <a:off x="0" y="111806"/>
            <a:ext cx="9144000" cy="6634387"/>
          </a:xfrm>
          <a:prstGeom prst="rect">
            <a:avLst/>
          </a:prstGeom>
        </p:spPr>
      </p:pic>
    </p:spTree>
    <p:extLst>
      <p:ext uri="{BB962C8B-B14F-4D97-AF65-F5344CB8AC3E}">
        <p14:creationId xmlns:p14="http://schemas.microsoft.com/office/powerpoint/2010/main" val="81275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nodeType="afterEffect">
                                  <p:stCondLst>
                                    <p:cond delay="0"/>
                                  </p:stCondLst>
                                  <p:childTnLst>
                                    <p:animEffect transition="out" filter="wipe(left)">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D2A6C-242F-4083-9663-C3B80DA32160}"/>
              </a:ext>
            </a:extLst>
          </p:cNvPr>
          <p:cNvSpPr>
            <a:spLocks noGrp="1"/>
          </p:cNvSpPr>
          <p:nvPr>
            <p:ph type="title"/>
          </p:nvPr>
        </p:nvSpPr>
        <p:spPr/>
        <p:txBody>
          <a:bodyPr/>
          <a:lstStyle/>
          <a:p>
            <a:r>
              <a:rPr lang="en-US" dirty="0"/>
              <a:t>Evaporator Performance</a:t>
            </a:r>
          </a:p>
        </p:txBody>
      </p:sp>
      <p:sp>
        <p:nvSpPr>
          <p:cNvPr id="5" name="Content Placeholder 4">
            <a:extLst>
              <a:ext uri="{FF2B5EF4-FFF2-40B4-BE49-F238E27FC236}">
                <a16:creationId xmlns:a16="http://schemas.microsoft.com/office/drawing/2014/main" id="{BD98531E-39E9-4537-836B-394F369BDD4F}"/>
              </a:ext>
            </a:extLst>
          </p:cNvPr>
          <p:cNvSpPr>
            <a:spLocks noGrp="1"/>
          </p:cNvSpPr>
          <p:nvPr>
            <p:ph sz="half" idx="1"/>
          </p:nvPr>
        </p:nvSpPr>
        <p:spPr/>
        <p:txBody>
          <a:bodyPr/>
          <a:lstStyle/>
          <a:p>
            <a:r>
              <a:rPr lang="en-US" dirty="0"/>
              <a:t>Basis for Example</a:t>
            </a:r>
          </a:p>
          <a:p>
            <a:pPr marL="342900" indent="-342900">
              <a:buFont typeface="Arial" panose="020B0604020202020204" pitchFamily="34" charset="0"/>
              <a:buChar char="•"/>
            </a:pPr>
            <a:r>
              <a:rPr lang="en-US" dirty="0"/>
              <a:t>Greenheck Direct Expansion (Dx) Coil</a:t>
            </a:r>
          </a:p>
          <a:p>
            <a:pPr marL="693738" lvl="1"/>
            <a:r>
              <a:rPr lang="en-US" dirty="0"/>
              <a:t>8,750 cfm</a:t>
            </a:r>
          </a:p>
          <a:p>
            <a:pPr marL="693738" lvl="1"/>
            <a:r>
              <a:rPr lang="en-US" dirty="0"/>
              <a:t>500 fpm face velocity</a:t>
            </a:r>
          </a:p>
          <a:p>
            <a:pPr marL="693738" lvl="1"/>
            <a:r>
              <a:rPr lang="en-US" dirty="0"/>
              <a:t>4 row</a:t>
            </a:r>
          </a:p>
          <a:p>
            <a:pPr marL="693738" lvl="1"/>
            <a:r>
              <a:rPr lang="en-US" dirty="0"/>
              <a:t>10 fins per Inch</a:t>
            </a:r>
          </a:p>
          <a:p>
            <a:pPr marL="693738" lvl="1"/>
            <a:r>
              <a:rPr lang="en-US" dirty="0"/>
              <a:t>Intertwined</a:t>
            </a:r>
          </a:p>
          <a:p>
            <a:endParaRPr lang="en-US" dirty="0"/>
          </a:p>
        </p:txBody>
      </p:sp>
      <p:pic>
        <p:nvPicPr>
          <p:cNvPr id="2052" name="Picture 4" descr="See the source image">
            <a:extLst>
              <a:ext uri="{FF2B5EF4-FFF2-40B4-BE49-F238E27FC236}">
                <a16:creationId xmlns:a16="http://schemas.microsoft.com/office/drawing/2014/main" id="{A98B9982-8283-4E34-BA4B-06B9E6A49C0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70264" y="1600200"/>
            <a:ext cx="3394472" cy="45259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88C3F27-F056-49B0-B967-1DF9C8723600}"/>
              </a:ext>
            </a:extLst>
          </p:cNvPr>
          <p:cNvSpPr txBox="1"/>
          <p:nvPr/>
        </p:nvSpPr>
        <p:spPr>
          <a:xfrm>
            <a:off x="4899620" y="6181767"/>
            <a:ext cx="2417650" cy="253916"/>
          </a:xfrm>
          <a:prstGeom prst="rect">
            <a:avLst/>
          </a:prstGeom>
          <a:noFill/>
        </p:spPr>
        <p:txBody>
          <a:bodyPr wrap="none" rtlCol="0">
            <a:spAutoFit/>
          </a:bodyPr>
          <a:lstStyle/>
          <a:p>
            <a:r>
              <a:rPr lang="en-US" sz="1050" i="1" dirty="0">
                <a:solidFill>
                  <a:schemeClr val="bg1"/>
                </a:solidFill>
              </a:rPr>
              <a:t>Courtesy https://www.capitalcoil.com/</a:t>
            </a:r>
          </a:p>
        </p:txBody>
      </p:sp>
    </p:spTree>
    <p:extLst>
      <p:ext uri="{BB962C8B-B14F-4D97-AF65-F5344CB8AC3E}">
        <p14:creationId xmlns:p14="http://schemas.microsoft.com/office/powerpoint/2010/main" val="372604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3D1A8D-2026-4F2A-863A-900732D16DA5}"/>
              </a:ext>
            </a:extLst>
          </p:cNvPr>
          <p:cNvPicPr>
            <a:picLocks noChangeAspect="1"/>
          </p:cNvPicPr>
          <p:nvPr/>
        </p:nvPicPr>
        <p:blipFill>
          <a:blip r:embed="rId2"/>
          <a:stretch>
            <a:fillRect/>
          </a:stretch>
        </p:blipFill>
        <p:spPr>
          <a:xfrm>
            <a:off x="0" y="111807"/>
            <a:ext cx="9144000" cy="6634387"/>
          </a:xfrm>
          <a:prstGeom prst="rect">
            <a:avLst/>
          </a:prstGeom>
        </p:spPr>
      </p:pic>
    </p:spTree>
    <p:extLst>
      <p:ext uri="{BB962C8B-B14F-4D97-AF65-F5344CB8AC3E}">
        <p14:creationId xmlns:p14="http://schemas.microsoft.com/office/powerpoint/2010/main" val="1065948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482B6C-2520-4BEB-9C8E-19D1F40C6D03}"/>
              </a:ext>
            </a:extLst>
          </p:cNvPr>
          <p:cNvPicPr>
            <a:picLocks noChangeAspect="1"/>
          </p:cNvPicPr>
          <p:nvPr/>
        </p:nvPicPr>
        <p:blipFill>
          <a:blip r:embed="rId2"/>
          <a:stretch>
            <a:fillRect/>
          </a:stretch>
        </p:blipFill>
        <p:spPr>
          <a:xfrm>
            <a:off x="0" y="111807"/>
            <a:ext cx="9144000" cy="6634387"/>
          </a:xfrm>
          <a:prstGeom prst="rect">
            <a:avLst/>
          </a:prstGeom>
        </p:spPr>
      </p:pic>
      <p:pic>
        <p:nvPicPr>
          <p:cNvPr id="3" name="Picture 2">
            <a:extLst>
              <a:ext uri="{FF2B5EF4-FFF2-40B4-BE49-F238E27FC236}">
                <a16:creationId xmlns:a16="http://schemas.microsoft.com/office/drawing/2014/main" id="{023D1A8D-2026-4F2A-863A-900732D16DA5}"/>
              </a:ext>
            </a:extLst>
          </p:cNvPr>
          <p:cNvPicPr>
            <a:picLocks noChangeAspect="1"/>
          </p:cNvPicPr>
          <p:nvPr/>
        </p:nvPicPr>
        <p:blipFill>
          <a:blip r:embed="rId3"/>
          <a:stretch>
            <a:fillRect/>
          </a:stretch>
        </p:blipFill>
        <p:spPr>
          <a:xfrm>
            <a:off x="0" y="111807"/>
            <a:ext cx="9144000" cy="6634387"/>
          </a:xfrm>
          <a:prstGeom prst="rect">
            <a:avLst/>
          </a:prstGeom>
        </p:spPr>
      </p:pic>
      <p:pic>
        <p:nvPicPr>
          <p:cNvPr id="4" name="Picture 4" descr="See the source image">
            <a:extLst>
              <a:ext uri="{FF2B5EF4-FFF2-40B4-BE49-F238E27FC236}">
                <a16:creationId xmlns:a16="http://schemas.microsoft.com/office/drawing/2014/main" id="{6BBCB7D9-E5CB-470E-B86F-FCD5468E2F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441" y="1600200"/>
            <a:ext cx="3394472" cy="4525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ee the source image">
            <a:extLst>
              <a:ext uri="{FF2B5EF4-FFF2-40B4-BE49-F238E27FC236}">
                <a16:creationId xmlns:a16="http://schemas.microsoft.com/office/drawing/2014/main" id="{51C44528-8C06-4BB1-971E-457469BDC6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4769" y="1539909"/>
            <a:ext cx="4038600" cy="315865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0165056B-5D9C-44DA-BB9F-1A53F36E0071}"/>
              </a:ext>
            </a:extLst>
          </p:cNvPr>
          <p:cNvSpPr txBox="1">
            <a:spLocks/>
          </p:cNvSpPr>
          <p:nvPr/>
        </p:nvSpPr>
        <p:spPr>
          <a:xfrm>
            <a:off x="457200" y="-1512598"/>
            <a:ext cx="8229600" cy="1143000"/>
          </a:xfrm>
          <a:prstGeom prst="rect">
            <a:avLst/>
          </a:prstGeom>
        </p:spPr>
        <p:txBody>
          <a:bodyPr/>
          <a:lstStyle>
            <a:lvl1pPr algn="l" defTabSz="9144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US"/>
              <a:t>Compressor and Evaporator Interactions</a:t>
            </a:r>
            <a:endParaRPr lang="en-US" dirty="0"/>
          </a:p>
        </p:txBody>
      </p:sp>
    </p:spTree>
    <p:extLst>
      <p:ext uri="{BB962C8B-B14F-4D97-AF65-F5344CB8AC3E}">
        <p14:creationId xmlns:p14="http://schemas.microsoft.com/office/powerpoint/2010/main" val="104315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nodeType="withEffect">
                                  <p:stCondLst>
                                    <p:cond delay="0"/>
                                  </p:stCondLst>
                                  <p:childTnLst>
                                    <p:animEffect transition="out" filter="wipe(right)">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482B6C-2520-4BEB-9C8E-19D1F40C6D03}"/>
              </a:ext>
            </a:extLst>
          </p:cNvPr>
          <p:cNvPicPr>
            <a:picLocks noChangeAspect="1"/>
          </p:cNvPicPr>
          <p:nvPr/>
        </p:nvPicPr>
        <p:blipFill>
          <a:blip r:embed="rId2"/>
          <a:stretch>
            <a:fillRect/>
          </a:stretch>
        </p:blipFill>
        <p:spPr>
          <a:xfrm>
            <a:off x="0" y="7593261"/>
            <a:ext cx="9144000" cy="6634387"/>
          </a:xfrm>
          <a:prstGeom prst="rect">
            <a:avLst/>
          </a:prstGeom>
        </p:spPr>
      </p:pic>
      <p:pic>
        <p:nvPicPr>
          <p:cNvPr id="3" name="Picture 2">
            <a:extLst>
              <a:ext uri="{FF2B5EF4-FFF2-40B4-BE49-F238E27FC236}">
                <a16:creationId xmlns:a16="http://schemas.microsoft.com/office/drawing/2014/main" id="{023D1A8D-2026-4F2A-863A-900732D16DA5}"/>
              </a:ext>
            </a:extLst>
          </p:cNvPr>
          <p:cNvPicPr>
            <a:picLocks noChangeAspect="1"/>
          </p:cNvPicPr>
          <p:nvPr/>
        </p:nvPicPr>
        <p:blipFill>
          <a:blip r:embed="rId3"/>
          <a:stretch>
            <a:fillRect/>
          </a:stretch>
        </p:blipFill>
        <p:spPr>
          <a:xfrm>
            <a:off x="0" y="7593261"/>
            <a:ext cx="9144000" cy="6634387"/>
          </a:xfrm>
          <a:prstGeom prst="rect">
            <a:avLst/>
          </a:prstGeom>
        </p:spPr>
      </p:pic>
      <p:pic>
        <p:nvPicPr>
          <p:cNvPr id="4" name="Picture 4" descr="See the source image">
            <a:extLst>
              <a:ext uri="{FF2B5EF4-FFF2-40B4-BE49-F238E27FC236}">
                <a16:creationId xmlns:a16="http://schemas.microsoft.com/office/drawing/2014/main" id="{6BBCB7D9-E5CB-470E-B86F-FCD5468E2F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39909"/>
            <a:ext cx="3394472" cy="4525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ee the source image">
            <a:extLst>
              <a:ext uri="{FF2B5EF4-FFF2-40B4-BE49-F238E27FC236}">
                <a16:creationId xmlns:a16="http://schemas.microsoft.com/office/drawing/2014/main" id="{51C44528-8C06-4BB1-971E-457469BDC6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1539909"/>
            <a:ext cx="4038600" cy="315865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0165056B-5D9C-44DA-BB9F-1A53F36E0071}"/>
              </a:ext>
            </a:extLst>
          </p:cNvPr>
          <p:cNvSpPr txBox="1">
            <a:spLocks/>
          </p:cNvSpPr>
          <p:nvPr/>
        </p:nvSpPr>
        <p:spPr>
          <a:xfrm>
            <a:off x="457200" y="274638"/>
            <a:ext cx="8229600" cy="1143000"/>
          </a:xfrm>
          <a:prstGeom prst="rect">
            <a:avLst/>
          </a:prstGeom>
        </p:spPr>
        <p:txBody>
          <a:bodyPr/>
          <a:lstStyle>
            <a:lvl1pPr algn="l" defTabSz="9144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US" dirty="0"/>
              <a:t>Compressor and Evaporator Interactions</a:t>
            </a:r>
          </a:p>
        </p:txBody>
      </p:sp>
    </p:spTree>
    <p:extLst>
      <p:ext uri="{BB962C8B-B14F-4D97-AF65-F5344CB8AC3E}">
        <p14:creationId xmlns:p14="http://schemas.microsoft.com/office/powerpoint/2010/main" val="2724045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nodeType="withEffect">
                                  <p:stCondLst>
                                    <p:cond delay="0"/>
                                  </p:stCondLst>
                                  <p:childTnLst>
                                    <p:animEffect transition="out" filter="wipe(right)">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88A372-4DEC-40E2-8C22-26445A5430C3}"/>
              </a:ext>
            </a:extLst>
          </p:cNvPr>
          <p:cNvPicPr>
            <a:picLocks noChangeAspect="1"/>
          </p:cNvPicPr>
          <p:nvPr/>
        </p:nvPicPr>
        <p:blipFill>
          <a:blip r:embed="rId3"/>
          <a:stretch>
            <a:fillRect/>
          </a:stretch>
        </p:blipFill>
        <p:spPr>
          <a:xfrm>
            <a:off x="0" y="111807"/>
            <a:ext cx="9144000" cy="6634387"/>
          </a:xfrm>
          <a:prstGeom prst="rect">
            <a:avLst/>
          </a:prstGeom>
        </p:spPr>
      </p:pic>
      <p:pic>
        <p:nvPicPr>
          <p:cNvPr id="3" name="Picture 2">
            <a:extLst>
              <a:ext uri="{FF2B5EF4-FFF2-40B4-BE49-F238E27FC236}">
                <a16:creationId xmlns:a16="http://schemas.microsoft.com/office/drawing/2014/main" id="{023D1A8D-2026-4F2A-863A-900732D16DA5}"/>
              </a:ext>
            </a:extLst>
          </p:cNvPr>
          <p:cNvPicPr>
            <a:picLocks noChangeAspect="1"/>
          </p:cNvPicPr>
          <p:nvPr/>
        </p:nvPicPr>
        <p:blipFill>
          <a:blip r:embed="rId4"/>
          <a:stretch>
            <a:fillRect/>
          </a:stretch>
        </p:blipFill>
        <p:spPr>
          <a:xfrm>
            <a:off x="0" y="111807"/>
            <a:ext cx="9144000" cy="6634387"/>
          </a:xfrm>
          <a:prstGeom prst="rect">
            <a:avLst/>
          </a:prstGeom>
        </p:spPr>
      </p:pic>
      <p:pic>
        <p:nvPicPr>
          <p:cNvPr id="4" name="Picture 4" descr="See the source image">
            <a:extLst>
              <a:ext uri="{FF2B5EF4-FFF2-40B4-BE49-F238E27FC236}">
                <a16:creationId xmlns:a16="http://schemas.microsoft.com/office/drawing/2014/main" id="{6BBCB7D9-E5CB-470E-B86F-FCD5468E2F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7136" y="1539909"/>
            <a:ext cx="3394472" cy="4525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ee the source image">
            <a:extLst>
              <a:ext uri="{FF2B5EF4-FFF2-40B4-BE49-F238E27FC236}">
                <a16:creationId xmlns:a16="http://schemas.microsoft.com/office/drawing/2014/main" id="{51C44528-8C06-4BB1-971E-457469BDC6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7752" y="1539909"/>
            <a:ext cx="4038600" cy="315865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0165056B-5D9C-44DA-BB9F-1A53F36E0071}"/>
              </a:ext>
            </a:extLst>
          </p:cNvPr>
          <p:cNvSpPr txBox="1">
            <a:spLocks/>
          </p:cNvSpPr>
          <p:nvPr/>
        </p:nvSpPr>
        <p:spPr>
          <a:xfrm>
            <a:off x="457200" y="-3593274"/>
            <a:ext cx="8229600" cy="1143000"/>
          </a:xfrm>
          <a:prstGeom prst="rect">
            <a:avLst/>
          </a:prstGeom>
        </p:spPr>
        <p:txBody>
          <a:bodyPr/>
          <a:lstStyle>
            <a:lvl1pPr algn="l" defTabSz="9144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US" dirty="0"/>
              <a:t>Compressor and Evaporator Interactions</a:t>
            </a:r>
          </a:p>
        </p:txBody>
      </p:sp>
    </p:spTree>
    <p:extLst>
      <p:ext uri="{BB962C8B-B14F-4D97-AF65-F5344CB8AC3E}">
        <p14:creationId xmlns:p14="http://schemas.microsoft.com/office/powerpoint/2010/main" val="117931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nodeType="clickEffect">
                                  <p:stCondLst>
                                    <p:cond delay="0"/>
                                  </p:stCondLst>
                                  <p:childTnLst>
                                    <p:animEffect transition="out" filter="wipe(left)">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20EF69-C751-48AA-8F45-C274252D937D}"/>
              </a:ext>
            </a:extLst>
          </p:cNvPr>
          <p:cNvPicPr>
            <a:picLocks noChangeAspect="1"/>
          </p:cNvPicPr>
          <p:nvPr/>
        </p:nvPicPr>
        <p:blipFill>
          <a:blip r:embed="rId3"/>
          <a:stretch>
            <a:fillRect/>
          </a:stretch>
        </p:blipFill>
        <p:spPr>
          <a:xfrm>
            <a:off x="0" y="111807"/>
            <a:ext cx="9144000" cy="6634387"/>
          </a:xfrm>
          <a:prstGeom prst="rect">
            <a:avLst/>
          </a:prstGeom>
        </p:spPr>
      </p:pic>
      <p:pic>
        <p:nvPicPr>
          <p:cNvPr id="7" name="Picture 6">
            <a:extLst>
              <a:ext uri="{FF2B5EF4-FFF2-40B4-BE49-F238E27FC236}">
                <a16:creationId xmlns:a16="http://schemas.microsoft.com/office/drawing/2014/main" id="{9788A372-4DEC-40E2-8C22-26445A5430C3}"/>
              </a:ext>
            </a:extLst>
          </p:cNvPr>
          <p:cNvPicPr>
            <a:picLocks noChangeAspect="1"/>
          </p:cNvPicPr>
          <p:nvPr/>
        </p:nvPicPr>
        <p:blipFill>
          <a:blip r:embed="rId4"/>
          <a:stretch>
            <a:fillRect/>
          </a:stretch>
        </p:blipFill>
        <p:spPr>
          <a:xfrm>
            <a:off x="0" y="111807"/>
            <a:ext cx="9144000" cy="6634387"/>
          </a:xfrm>
          <a:prstGeom prst="rect">
            <a:avLst/>
          </a:prstGeom>
        </p:spPr>
      </p:pic>
      <p:pic>
        <p:nvPicPr>
          <p:cNvPr id="4" name="Picture 4" descr="See the source image">
            <a:extLst>
              <a:ext uri="{FF2B5EF4-FFF2-40B4-BE49-F238E27FC236}">
                <a16:creationId xmlns:a16="http://schemas.microsoft.com/office/drawing/2014/main" id="{6BBCB7D9-E5CB-470E-B86F-FCD5468E2F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7136" y="1539909"/>
            <a:ext cx="3394472" cy="4525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ee the source image">
            <a:extLst>
              <a:ext uri="{FF2B5EF4-FFF2-40B4-BE49-F238E27FC236}">
                <a16:creationId xmlns:a16="http://schemas.microsoft.com/office/drawing/2014/main" id="{51C44528-8C06-4BB1-971E-457469BDC6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7752" y="1539909"/>
            <a:ext cx="4038600" cy="315865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0165056B-5D9C-44DA-BB9F-1A53F36E0071}"/>
              </a:ext>
            </a:extLst>
          </p:cNvPr>
          <p:cNvSpPr txBox="1">
            <a:spLocks/>
          </p:cNvSpPr>
          <p:nvPr/>
        </p:nvSpPr>
        <p:spPr>
          <a:xfrm>
            <a:off x="457200" y="-3593274"/>
            <a:ext cx="8229600" cy="1143000"/>
          </a:xfrm>
          <a:prstGeom prst="rect">
            <a:avLst/>
          </a:prstGeom>
        </p:spPr>
        <p:txBody>
          <a:bodyPr/>
          <a:lstStyle>
            <a:lvl1pPr algn="l" defTabSz="9144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US" dirty="0"/>
              <a:t>Compressor and Evaporator Interactions</a:t>
            </a:r>
          </a:p>
        </p:txBody>
      </p:sp>
    </p:spTree>
    <p:extLst>
      <p:ext uri="{BB962C8B-B14F-4D97-AF65-F5344CB8AC3E}">
        <p14:creationId xmlns:p14="http://schemas.microsoft.com/office/powerpoint/2010/main" val="80816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nodeType="withEffect">
                                  <p:stCondLst>
                                    <p:cond delay="0"/>
                                  </p:stCondLst>
                                  <p:childTnLst>
                                    <p:animEffect transition="out" filter="wipe(left)">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555322-A556-48E9-8F73-29DBB5F3B076}"/>
              </a:ext>
            </a:extLst>
          </p:cNvPr>
          <p:cNvPicPr>
            <a:picLocks noChangeAspect="1"/>
          </p:cNvPicPr>
          <p:nvPr/>
        </p:nvPicPr>
        <p:blipFill>
          <a:blip r:embed="rId3"/>
          <a:stretch>
            <a:fillRect/>
          </a:stretch>
        </p:blipFill>
        <p:spPr>
          <a:xfrm>
            <a:off x="0" y="111807"/>
            <a:ext cx="9144000" cy="6634387"/>
          </a:xfrm>
          <a:prstGeom prst="rect">
            <a:avLst/>
          </a:prstGeom>
        </p:spPr>
      </p:pic>
      <p:pic>
        <p:nvPicPr>
          <p:cNvPr id="2" name="Picture 1">
            <a:extLst>
              <a:ext uri="{FF2B5EF4-FFF2-40B4-BE49-F238E27FC236}">
                <a16:creationId xmlns:a16="http://schemas.microsoft.com/office/drawing/2014/main" id="{DE20EF69-C751-48AA-8F45-C274252D937D}"/>
              </a:ext>
            </a:extLst>
          </p:cNvPr>
          <p:cNvPicPr>
            <a:picLocks noChangeAspect="1"/>
          </p:cNvPicPr>
          <p:nvPr/>
        </p:nvPicPr>
        <p:blipFill>
          <a:blip r:embed="rId4"/>
          <a:stretch>
            <a:fillRect/>
          </a:stretch>
        </p:blipFill>
        <p:spPr>
          <a:xfrm>
            <a:off x="0" y="111807"/>
            <a:ext cx="9144000" cy="6634387"/>
          </a:xfrm>
          <a:prstGeom prst="rect">
            <a:avLst/>
          </a:prstGeom>
        </p:spPr>
      </p:pic>
      <p:sp>
        <p:nvSpPr>
          <p:cNvPr id="6" name="Title 1">
            <a:extLst>
              <a:ext uri="{FF2B5EF4-FFF2-40B4-BE49-F238E27FC236}">
                <a16:creationId xmlns:a16="http://schemas.microsoft.com/office/drawing/2014/main" id="{0165056B-5D9C-44DA-BB9F-1A53F36E0071}"/>
              </a:ext>
            </a:extLst>
          </p:cNvPr>
          <p:cNvSpPr txBox="1">
            <a:spLocks/>
          </p:cNvSpPr>
          <p:nvPr/>
        </p:nvSpPr>
        <p:spPr>
          <a:xfrm>
            <a:off x="457200" y="-3593274"/>
            <a:ext cx="8229600" cy="1143000"/>
          </a:xfrm>
          <a:prstGeom prst="rect">
            <a:avLst/>
          </a:prstGeom>
        </p:spPr>
        <p:txBody>
          <a:bodyPr/>
          <a:lstStyle>
            <a:lvl1pPr algn="l" defTabSz="914400" rtl="0" eaLnBrk="1" latinLnBrk="0" hangingPunct="1">
              <a:spcBef>
                <a:spcPct val="0"/>
              </a:spcBef>
              <a:buNone/>
              <a:defRPr sz="3200" kern="1200">
                <a:solidFill>
                  <a:schemeClr val="bg1"/>
                </a:solidFill>
                <a:latin typeface="Arial" pitchFamily="34" charset="0"/>
                <a:ea typeface="+mj-ea"/>
                <a:cs typeface="Arial" pitchFamily="34" charset="0"/>
              </a:defRPr>
            </a:lvl1pPr>
          </a:lstStyle>
          <a:p>
            <a:r>
              <a:rPr lang="en-US" dirty="0"/>
              <a:t>Compressor and Evaporator Interactions</a:t>
            </a:r>
          </a:p>
        </p:txBody>
      </p:sp>
    </p:spTree>
    <p:extLst>
      <p:ext uri="{BB962C8B-B14F-4D97-AF65-F5344CB8AC3E}">
        <p14:creationId xmlns:p14="http://schemas.microsoft.com/office/powerpoint/2010/main" val="390403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8" fill="hold" nodeType="withEffect">
                                  <p:stCondLst>
                                    <p:cond delay="0"/>
                                  </p:stCondLst>
                                  <p:childTnLst>
                                    <p:animEffect transition="out" filter="wipe(left)">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avid\Documents\Technical Pictures\Clouds Sunrise Sunset Rainbows\2013-05-06\DSCN49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pPr algn="ctr"/>
            <a:r>
              <a:rPr lang="en-US" dirty="0">
                <a:noFill/>
              </a:rPr>
              <a:t>Phase Changes and </a:t>
            </a:r>
            <a:r>
              <a:rPr lang="en-US" dirty="0"/>
              <a:t>Saturated Systems</a:t>
            </a:r>
          </a:p>
        </p:txBody>
      </p:sp>
    </p:spTree>
    <p:extLst>
      <p:ext uri="{BB962C8B-B14F-4D97-AF65-F5344CB8AC3E}">
        <p14:creationId xmlns:p14="http://schemas.microsoft.com/office/powerpoint/2010/main" val="261437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ComIT\Project Data\UCB_LeConte\UCB Le  Conte Hall Pictures\From Julia\leconte roofto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74320" y="274637"/>
            <a:ext cx="2834640" cy="2331720"/>
          </a:xfrm>
          <a:solidFill>
            <a:schemeClr val="tx1">
              <a:alpha val="50000"/>
            </a:schemeClr>
          </a:solidFill>
          <a:effectLst>
            <a:softEdge rad="127000"/>
          </a:effectLst>
        </p:spPr>
        <p:txBody>
          <a:bodyPr>
            <a:normAutofit/>
          </a:bodyPr>
          <a:lstStyle/>
          <a:p>
            <a:r>
              <a:rPr lang="en-US" dirty="0"/>
              <a:t>An Air Cooled Vapor Compression Cycle Chiller</a:t>
            </a:r>
          </a:p>
        </p:txBody>
      </p:sp>
      <p:sp>
        <p:nvSpPr>
          <p:cNvPr id="7" name="Rectangle 6">
            <a:extLst>
              <a:ext uri="{FF2B5EF4-FFF2-40B4-BE49-F238E27FC236}">
                <a16:creationId xmlns:a16="http://schemas.microsoft.com/office/drawing/2014/main" id="{8DDECD07-AB8D-4936-BF74-41FF53E55A82}"/>
              </a:ext>
            </a:extLst>
          </p:cNvPr>
          <p:cNvSpPr/>
          <p:nvPr/>
        </p:nvSpPr>
        <p:spPr>
          <a:xfrm>
            <a:off x="6781800" y="1707777"/>
            <a:ext cx="914400" cy="1371600"/>
          </a:xfrm>
          <a:prstGeom prst="rect">
            <a:avLst/>
          </a:prstGeom>
          <a:solidFill>
            <a:srgbClr val="FFFF00">
              <a:alpha val="50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754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ComIT\Project Data\UCB_LeConte\UCB Le  Conte Hall Pictures\05-22-09\LeConte Logger deployment 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92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7" name="Straight Connector 386"/>
          <p:cNvCxnSpPr/>
          <p:nvPr/>
        </p:nvCxnSpPr>
        <p:spPr>
          <a:xfrm flipV="1">
            <a:off x="7490851" y="5061672"/>
            <a:ext cx="738749" cy="157"/>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8229600" y="1474087"/>
            <a:ext cx="0" cy="352044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6011338" y="1473044"/>
            <a:ext cx="2218262" cy="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8229600" y="1473044"/>
            <a:ext cx="0" cy="358495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033236" y="76200"/>
            <a:ext cx="3291364" cy="3367174"/>
            <a:chOff x="3033236" y="76200"/>
            <a:chExt cx="3291364" cy="3367174"/>
          </a:xfrm>
        </p:grpSpPr>
        <p:cxnSp>
          <p:nvCxnSpPr>
            <p:cNvPr id="324" name="Straight Connector 323"/>
            <p:cNvCxnSpPr/>
            <p:nvPr/>
          </p:nvCxnSpPr>
          <p:spPr>
            <a:xfrm>
              <a:off x="6011337" y="2396127"/>
              <a:ext cx="0" cy="769123"/>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3505200" y="361737"/>
              <a:ext cx="2243351" cy="601046"/>
              <a:chOff x="1066800" y="450514"/>
              <a:chExt cx="2243351" cy="601046"/>
            </a:xfrm>
          </p:grpSpPr>
          <p:cxnSp>
            <p:nvCxnSpPr>
              <p:cNvPr id="141" name="Straight Connector 140"/>
              <p:cNvCxnSpPr>
                <a:stCxn id="129" idx="0"/>
              </p:cNvCxnSpPr>
              <p:nvPr/>
            </p:nvCxnSpPr>
            <p:spPr>
              <a:xfrm flipV="1">
                <a:off x="2188475" y="533400"/>
                <a:ext cx="1" cy="15240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1066800" y="450514"/>
                <a:ext cx="2243351" cy="309258"/>
                <a:chOff x="1088124" y="450514"/>
                <a:chExt cx="2243351" cy="309258"/>
              </a:xfrm>
              <a:solidFill>
                <a:schemeClr val="bg1">
                  <a:lumMod val="75000"/>
                </a:schemeClr>
              </a:solidFill>
            </p:grpSpPr>
            <p:sp>
              <p:nvSpPr>
                <p:cNvPr id="118" name="Isosceles Triangle 117"/>
                <p:cNvSpPr/>
                <p:nvPr/>
              </p:nvSpPr>
              <p:spPr>
                <a:xfrm rot="5400000">
                  <a:off x="1494333"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flipH="1">
                  <a:off x="2616009"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2051315" y="685800"/>
                <a:ext cx="274320" cy="3657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Down Arrow 143"/>
            <p:cNvSpPr/>
            <p:nvPr/>
          </p:nvSpPr>
          <p:spPr>
            <a:xfrm flipV="1">
              <a:off x="4770700"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wn Arrow 142"/>
            <p:cNvSpPr/>
            <p:nvPr/>
          </p:nvSpPr>
          <p:spPr>
            <a:xfrm flipV="1">
              <a:off x="3118933"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38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86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34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81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29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724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419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7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114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62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073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549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505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4221496" y="2892045"/>
              <a:ext cx="2103104" cy="551329"/>
              <a:chOff x="1480348" y="2886635"/>
              <a:chExt cx="2103104" cy="551329"/>
            </a:xfrm>
          </p:grpSpPr>
          <p:grpSp>
            <p:nvGrpSpPr>
              <p:cNvPr id="201" name="Group 200"/>
              <p:cNvGrpSpPr/>
              <p:nvPr/>
            </p:nvGrpSpPr>
            <p:grpSpPr>
              <a:xfrm>
                <a:off x="1480348" y="2886635"/>
                <a:ext cx="2103104" cy="551329"/>
                <a:chOff x="2637647" y="2886635"/>
                <a:chExt cx="2133584" cy="551329"/>
              </a:xfrm>
              <a:solidFill>
                <a:schemeClr val="bg1"/>
              </a:solidFill>
            </p:grpSpPr>
            <p:sp>
              <p:nvSpPr>
                <p:cNvPr id="193" name="Rectangle 192"/>
                <p:cNvSpPr/>
                <p:nvPr/>
              </p:nvSpPr>
              <p:spPr>
                <a:xfrm>
                  <a:off x="2860157" y="2886635"/>
                  <a:ext cx="1682486" cy="5486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314033" y="2886635"/>
                  <a:ext cx="457198"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637647" y="2886635"/>
                  <a:ext cx="457203"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22" y="2932355"/>
                <a:ext cx="2011688" cy="457200"/>
                <a:chOff x="2627105" y="2886635"/>
                <a:chExt cx="2133608" cy="551329"/>
              </a:xfrm>
              <a:solidFill>
                <a:srgbClr val="FFCC00"/>
              </a:solidFill>
            </p:grpSpPr>
            <p:sp>
              <p:nvSpPr>
                <p:cNvPr id="203" name="Rectangle 202"/>
                <p:cNvSpPr/>
                <p:nvPr/>
              </p:nvSpPr>
              <p:spPr>
                <a:xfrm>
                  <a:off x="2849619" y="2886635"/>
                  <a:ext cx="1682484" cy="548640"/>
                </a:xfrm>
                <a:prstGeom prst="rect">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303513"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627105"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a:off x="3033236" y="1143000"/>
              <a:ext cx="3174215" cy="1280160"/>
              <a:chOff x="594836" y="4328523"/>
              <a:chExt cx="3174215" cy="1280160"/>
            </a:xfrm>
          </p:grpSpPr>
          <p:sp>
            <p:nvSpPr>
              <p:cNvPr id="291" name="Arc 290"/>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2" name="Straight Connector 29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95" name="Arc 294"/>
              <p:cNvSpPr>
                <a:spLocks noChangeAspect="1"/>
              </p:cNvSpPr>
              <p:nvPr/>
            </p:nvSpPr>
            <p:spPr>
              <a:xfrm rot="16200000">
                <a:off x="624377" y="4528931"/>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a:spLocks noChangeAspect="1"/>
              </p:cNvSpPr>
              <p:nvPr/>
            </p:nvSpPr>
            <p:spPr>
              <a:xfrm rot="10800000">
                <a:off x="917154" y="4803354"/>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8" name="Straight Connector 297"/>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3323017" y="4328523"/>
                <a:ext cx="444928" cy="6370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3323017" y="4969646"/>
                <a:ext cx="444928" cy="637051"/>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1062864" y="4803258"/>
                <a:ext cx="2331720"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29143" y="4558471"/>
                <a:ext cx="2350113"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62864" y="5105400"/>
                <a:ext cx="233172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95" idx="0"/>
              </p:cNvCxnSpPr>
              <p:nvPr/>
            </p:nvCxnSpPr>
            <p:spPr>
              <a:xfrm flipH="1">
                <a:off x="1031480" y="5372676"/>
                <a:ext cx="236316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3339504" y="4328523"/>
                <a:ext cx="428441"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339504" y="5608683"/>
                <a:ext cx="422258"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323" name="Straight Connector 322"/>
            <p:cNvCxnSpPr/>
            <p:nvPr/>
          </p:nvCxnSpPr>
          <p:spPr>
            <a:xfrm>
              <a:off x="6011337" y="2396127"/>
              <a:ext cx="0" cy="548640"/>
            </a:xfrm>
            <a:prstGeom prst="line">
              <a:avLst/>
            </a:prstGeom>
            <a:ln w="76200" cap="rnd">
              <a:solidFill>
                <a:srgbClr val="FF9933"/>
              </a:solidFill>
            </a:ln>
          </p:spPr>
          <p:style>
            <a:lnRef idx="1">
              <a:schemeClr val="accent1"/>
            </a:lnRef>
            <a:fillRef idx="0">
              <a:schemeClr val="accent1"/>
            </a:fillRef>
            <a:effectRef idx="0">
              <a:schemeClr val="accent1"/>
            </a:effectRef>
            <a:fontRef idx="minor">
              <a:schemeClr val="tx1"/>
            </a:fontRef>
          </p:style>
        </p:cxnSp>
      </p:grpSp>
      <p:cxnSp>
        <p:nvCxnSpPr>
          <p:cNvPr id="326" name="Straight Connector 325"/>
          <p:cNvCxnSpPr>
            <a:endCxn id="190" idx="3"/>
          </p:cNvCxnSpPr>
          <p:nvPr/>
        </p:nvCxnSpPr>
        <p:spPr>
          <a:xfrm flipH="1" flipV="1">
            <a:off x="4477732" y="4647048"/>
            <a:ext cx="1560134" cy="1152"/>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6061312" y="1473044"/>
            <a:ext cx="2168288" cy="1043"/>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623" y="3431476"/>
            <a:ext cx="0" cy="1280160"/>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623" y="3392735"/>
            <a:ext cx="0" cy="12413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a:endCxn id="190" idx="3"/>
          </p:cNvCxnSpPr>
          <p:nvPr/>
        </p:nvCxnSpPr>
        <p:spPr>
          <a:xfrm flipH="1" flipV="1">
            <a:off x="4477732" y="4647048"/>
            <a:ext cx="1549300" cy="11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flipV="1">
            <a:off x="7490851" y="5061672"/>
            <a:ext cx="738749" cy="157"/>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401" name="Title 400"/>
          <p:cNvSpPr>
            <a:spLocks noGrp="1"/>
          </p:cNvSpPr>
          <p:nvPr>
            <p:ph type="title"/>
          </p:nvPr>
        </p:nvSpPr>
        <p:spPr>
          <a:xfrm>
            <a:off x="274320" y="274638"/>
            <a:ext cx="2834640" cy="2331720"/>
          </a:xfrm>
        </p:spPr>
        <p:txBody>
          <a:bodyPr>
            <a:noAutofit/>
          </a:bodyPr>
          <a:lstStyle/>
          <a:p>
            <a:r>
              <a:rPr lang="en-US" dirty="0"/>
              <a:t>An Air Cooled Vapor Compression Cycle Chiller</a:t>
            </a:r>
          </a:p>
        </p:txBody>
      </p:sp>
      <p:grpSp>
        <p:nvGrpSpPr>
          <p:cNvPr id="191" name="Group 190"/>
          <p:cNvGrpSpPr/>
          <p:nvPr/>
        </p:nvGrpSpPr>
        <p:grpSpPr>
          <a:xfrm>
            <a:off x="5037514" y="3774513"/>
            <a:ext cx="733306" cy="993639"/>
            <a:chOff x="5037514" y="3774513"/>
            <a:chExt cx="733306" cy="993639"/>
          </a:xfrm>
        </p:grpSpPr>
        <p:grpSp>
          <p:nvGrpSpPr>
            <p:cNvPr id="192" name="Group 191"/>
            <p:cNvGrpSpPr/>
            <p:nvPr/>
          </p:nvGrpSpPr>
          <p:grpSpPr>
            <a:xfrm rot="10800000">
              <a:off x="5381592" y="3774513"/>
              <a:ext cx="325967" cy="422751"/>
              <a:chOff x="5323291" y="3760940"/>
              <a:chExt cx="325967" cy="422751"/>
            </a:xfrm>
          </p:grpSpPr>
          <p:sp>
            <p:nvSpPr>
              <p:cNvPr id="242" name="Freeform 241"/>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Freeform 242"/>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6" name="Group 195"/>
            <p:cNvGrpSpPr/>
            <p:nvPr/>
          </p:nvGrpSpPr>
          <p:grpSpPr>
            <a:xfrm rot="20165792" flipV="1">
              <a:off x="5037514" y="3844842"/>
              <a:ext cx="325967" cy="422751"/>
              <a:chOff x="5323291" y="3760940"/>
              <a:chExt cx="325967" cy="422751"/>
            </a:xfrm>
          </p:grpSpPr>
          <p:sp>
            <p:nvSpPr>
              <p:cNvPr id="240" name="Freeform 239"/>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Freeform 240"/>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7" name="Straight Connector 196"/>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98" name="Group 197"/>
            <p:cNvGrpSpPr/>
            <p:nvPr/>
          </p:nvGrpSpPr>
          <p:grpSpPr>
            <a:xfrm>
              <a:off x="5056442" y="4291668"/>
              <a:ext cx="714378" cy="100670"/>
              <a:chOff x="4267200" y="4343399"/>
              <a:chExt cx="457200" cy="64428"/>
            </a:xfrm>
            <a:solidFill>
              <a:schemeClr val="bg1">
                <a:lumMod val="75000"/>
              </a:schemeClr>
            </a:solidFill>
          </p:grpSpPr>
          <p:sp>
            <p:nvSpPr>
              <p:cNvPr id="233" name="Rectangle 232"/>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4" name="Group 233"/>
              <p:cNvGrpSpPr/>
              <p:nvPr/>
            </p:nvGrpSpPr>
            <p:grpSpPr>
              <a:xfrm>
                <a:off x="4267200" y="4343399"/>
                <a:ext cx="457200" cy="64428"/>
                <a:chOff x="4267200" y="4343399"/>
                <a:chExt cx="457200" cy="64428"/>
              </a:xfrm>
              <a:grpFill/>
            </p:grpSpPr>
            <p:cxnSp>
              <p:nvCxnSpPr>
                <p:cNvPr id="235" name="Straight Connector 234"/>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07" name="Group 206"/>
            <p:cNvGrpSpPr/>
            <p:nvPr/>
          </p:nvGrpSpPr>
          <p:grpSpPr>
            <a:xfrm flipV="1">
              <a:off x="5056442" y="4191000"/>
              <a:ext cx="714378" cy="100670"/>
              <a:chOff x="4267200" y="4343399"/>
              <a:chExt cx="457200" cy="64428"/>
            </a:xfrm>
            <a:solidFill>
              <a:schemeClr val="bg1">
                <a:lumMod val="75000"/>
              </a:schemeClr>
            </a:solidFill>
          </p:grpSpPr>
          <p:sp>
            <p:nvSpPr>
              <p:cNvPr id="221" name="Rectangle 220"/>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7" name="Group 226"/>
              <p:cNvGrpSpPr/>
              <p:nvPr/>
            </p:nvGrpSpPr>
            <p:grpSpPr>
              <a:xfrm>
                <a:off x="4267200" y="4343399"/>
                <a:ext cx="457200" cy="64428"/>
                <a:chOff x="4267200" y="4343399"/>
                <a:chExt cx="457200" cy="64428"/>
              </a:xfrm>
              <a:grpFill/>
            </p:grpSpPr>
            <p:cxnSp>
              <p:nvCxnSpPr>
                <p:cNvPr id="228" name="Straight Connector 227"/>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08" name="Straight Connector 207"/>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9" name="Group 208"/>
            <p:cNvGrpSpPr/>
            <p:nvPr/>
          </p:nvGrpSpPr>
          <p:grpSpPr>
            <a:xfrm>
              <a:off x="5179288" y="4527096"/>
              <a:ext cx="468686" cy="241056"/>
              <a:chOff x="4267200" y="4527096"/>
              <a:chExt cx="468686" cy="241056"/>
            </a:xfrm>
          </p:grpSpPr>
          <p:sp>
            <p:nvSpPr>
              <p:cNvPr id="219" name="Isosceles Triangle 218"/>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Isosceles Triangle 219"/>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8" name="Oval 217"/>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293225" y="4191000"/>
            <a:ext cx="8622175" cy="2438400"/>
            <a:chOff x="293225" y="4191000"/>
            <a:chExt cx="8622175" cy="2438400"/>
          </a:xfrm>
        </p:grpSpPr>
        <p:cxnSp>
          <p:nvCxnSpPr>
            <p:cNvPr id="317" name="Straight Connector 316"/>
            <p:cNvCxnSpPr/>
            <p:nvPr/>
          </p:nvCxnSpPr>
          <p:spPr>
            <a:xfrm>
              <a:off x="3609235" y="5309023"/>
              <a:ext cx="202956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93225" y="4191000"/>
              <a:ext cx="8622175" cy="2438400"/>
              <a:chOff x="293225" y="4191000"/>
              <a:chExt cx="8622175" cy="2438400"/>
            </a:xfrm>
          </p:grpSpPr>
          <p:cxnSp>
            <p:nvCxnSpPr>
              <p:cNvPr id="32" name="Straight Connector 31"/>
              <p:cNvCxnSpPr/>
              <p:nvPr/>
            </p:nvCxnSpPr>
            <p:spPr>
              <a:xfrm flipV="1">
                <a:off x="999289" y="56288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57" name="Group 56"/>
              <p:cNvGrpSpPr/>
              <p:nvPr/>
            </p:nvGrpSpPr>
            <p:grpSpPr>
              <a:xfrm>
                <a:off x="1145505" y="5575196"/>
                <a:ext cx="0" cy="371757"/>
                <a:chOff x="1145505" y="5575196"/>
                <a:chExt cx="0" cy="371757"/>
              </a:xfrm>
            </p:grpSpPr>
            <p:cxnSp>
              <p:nvCxnSpPr>
                <p:cNvPr id="259" name="Straight Connector 258"/>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1145505" y="5575196"/>
                  <a:ext cx="0" cy="365760"/>
                </a:xfrm>
                <a:prstGeom prst="line">
                  <a:avLst/>
                </a:prstGeom>
                <a:ln w="254000">
                  <a:solidFill>
                    <a:srgbClr val="99D2FF"/>
                  </a:solidFill>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p:nvGrpSpPr>
            <p:grpSpPr>
              <a:xfrm>
                <a:off x="3089127" y="5578214"/>
                <a:ext cx="0" cy="368739"/>
                <a:chOff x="1145505" y="5578214"/>
                <a:chExt cx="0" cy="368739"/>
              </a:xfrm>
            </p:grpSpPr>
            <p:cxnSp>
              <p:nvCxnSpPr>
                <p:cNvPr id="261" name="Straight Connector 260"/>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1145505" y="5578214"/>
                  <a:ext cx="0" cy="365760"/>
                </a:xfrm>
                <a:prstGeom prst="line">
                  <a:avLst/>
                </a:prstGeom>
                <a:ln w="254000">
                  <a:solidFill>
                    <a:srgbClr val="008FFF"/>
                  </a:solidFill>
                </a:ln>
              </p:spPr>
              <p:style>
                <a:lnRef idx="1">
                  <a:schemeClr val="accent1"/>
                </a:lnRef>
                <a:fillRef idx="0">
                  <a:schemeClr val="accent1"/>
                </a:fillRef>
                <a:effectRef idx="0">
                  <a:schemeClr val="accent1"/>
                </a:effectRef>
                <a:fontRef idx="minor">
                  <a:schemeClr val="tx1"/>
                </a:fontRef>
              </p:style>
            </p:cxnSp>
          </p:grpSp>
          <p:cxnSp>
            <p:nvCxnSpPr>
              <p:cNvPr id="384" name="Straight Connector 383"/>
              <p:cNvCxnSpPr/>
              <p:nvPr/>
            </p:nvCxnSpPr>
            <p:spPr>
              <a:xfrm>
                <a:off x="3657600" y="4648200"/>
                <a:ext cx="381000"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0" name="Group 379"/>
              <p:cNvGrpSpPr/>
              <p:nvPr/>
            </p:nvGrpSpPr>
            <p:grpSpPr>
              <a:xfrm>
                <a:off x="4358640" y="4226732"/>
                <a:ext cx="640080" cy="988350"/>
                <a:chOff x="4358640" y="4226732"/>
                <a:chExt cx="640080" cy="988350"/>
              </a:xfrm>
            </p:grpSpPr>
            <p:cxnSp>
              <p:nvCxnSpPr>
                <p:cNvPr id="381" name="Straight Connector 380"/>
                <p:cNvCxnSpPr/>
                <p:nvPr/>
              </p:nvCxnSpPr>
              <p:spPr>
                <a:xfrm flipV="1">
                  <a:off x="4358640" y="4226732"/>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4998720" y="4226733"/>
                  <a:ext cx="0" cy="33173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flipV="1">
                  <a:off x="4998720" y="4736534"/>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55" name="Straight Connector 354"/>
              <p:cNvCxnSpPr/>
              <p:nvPr/>
            </p:nvCxnSpPr>
            <p:spPr>
              <a:xfrm>
                <a:off x="4357689" y="4342004"/>
                <a:ext cx="442911"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flipV="1">
                <a:off x="4800600" y="4342004"/>
                <a:ext cx="0" cy="216467"/>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flipV="1">
                <a:off x="4798423" y="4736534"/>
                <a:ext cx="0" cy="519696"/>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9" name="Group 78"/>
              <p:cNvGrpSpPr/>
              <p:nvPr/>
            </p:nvGrpSpPr>
            <p:grpSpPr>
              <a:xfrm>
                <a:off x="397524" y="4328523"/>
                <a:ext cx="2918509" cy="1280160"/>
                <a:chOff x="938771" y="1066800"/>
                <a:chExt cx="3574382" cy="1681619"/>
              </a:xfrm>
            </p:grpSpPr>
            <p:sp>
              <p:nvSpPr>
                <p:cNvPr id="78" name="Oval 77"/>
                <p:cNvSpPr/>
                <p:nvPr/>
              </p:nvSpPr>
              <p:spPr>
                <a:xfrm>
                  <a:off x="1219200" y="1447800"/>
                  <a:ext cx="931749" cy="918799"/>
                </a:xfrm>
                <a:prstGeom prst="ellipse">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1714499" y="1066800"/>
                  <a:ext cx="2798654" cy="1681619"/>
                </a:xfrm>
                <a:prstGeom prst="rect">
                  <a:avLst/>
                </a:prstGeom>
                <a:gradFill flip="none" rotWithShape="1">
                  <a:gsLst>
                    <a:gs pos="0">
                      <a:srgbClr val="99D2FF"/>
                    </a:gs>
                    <a:gs pos="75000">
                      <a:srgbClr val="008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Arc 75"/>
                <p:cNvSpPr>
                  <a:spLocks noChangeAspect="1"/>
                </p:cNvSpPr>
                <p:nvPr/>
              </p:nvSpPr>
              <p:spPr>
                <a:xfrm rot="16200000">
                  <a:off x="1009840" y="1122679"/>
                  <a:ext cx="1360608" cy="1502746"/>
                </a:xfrm>
                <a:prstGeom prst="arc">
                  <a:avLst>
                    <a:gd name="adj1" fmla="val 10800000"/>
                    <a:gd name="adj2" fmla="val 0"/>
                  </a:avLst>
                </a:prstGeom>
                <a:solidFill>
                  <a:srgbClr val="99D2FF"/>
                </a:solidFill>
                <a:ln w="254000" cap="rnd">
                  <a:solidFill>
                    <a:srgbClr val="99D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3" name="Arc 222"/>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 name="Rectangle 79"/>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3323017" y="4969646"/>
                <a:ext cx="444928" cy="637051"/>
              </a:xfrm>
              <a:prstGeom prst="rect">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49" name="Arc 48"/>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Connector 3"/>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42" idx="0"/>
              </p:cNvCxnSpPr>
              <p:nvPr/>
            </p:nvCxnSpPr>
            <p:spPr>
              <a:xfrm flipH="1">
                <a:off x="1031480" y="5372676"/>
                <a:ext cx="2363160"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60922" y="4558471"/>
                <a:ext cx="2350113"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42" name="Arc 41"/>
              <p:cNvSpPr>
                <a:spLocks noChangeAspect="1"/>
              </p:cNvSpPr>
              <p:nvPr/>
            </p:nvSpPr>
            <p:spPr>
              <a:xfrm rot="16200000">
                <a:off x="624377" y="4528931"/>
                <a:ext cx="814204" cy="873285"/>
              </a:xfrm>
              <a:prstGeom prst="arc">
                <a:avLst>
                  <a:gd name="adj1" fmla="val 10800000"/>
                  <a:gd name="adj2" fmla="val 0"/>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3" name="Group 32"/>
              <p:cNvGrpSpPr/>
              <p:nvPr/>
            </p:nvGrpSpPr>
            <p:grpSpPr>
              <a:xfrm>
                <a:off x="917154" y="4803354"/>
                <a:ext cx="282188" cy="302143"/>
                <a:chOff x="917154" y="4803354"/>
                <a:chExt cx="282188" cy="302143"/>
              </a:xfrm>
            </p:grpSpPr>
            <p:sp>
              <p:nvSpPr>
                <p:cNvPr id="258" name="Arc 257"/>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3" name="Arc 252"/>
                <p:cNvSpPr>
                  <a:spLocks noChangeAspect="1"/>
                </p:cNvSpPr>
                <p:nvPr/>
              </p:nvSpPr>
              <p:spPr>
                <a:xfrm rot="10800000">
                  <a:off x="917154" y="4803354"/>
                  <a:ext cx="282188" cy="302143"/>
                </a:xfrm>
                <a:prstGeom prst="arc">
                  <a:avLst>
                    <a:gd name="adj1" fmla="val 16200000"/>
                    <a:gd name="adj2" fmla="val 5442982"/>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2" name="Group 251"/>
              <p:cNvGrpSpPr/>
              <p:nvPr/>
            </p:nvGrpSpPr>
            <p:grpSpPr>
              <a:xfrm>
                <a:off x="1062864" y="5105400"/>
                <a:ext cx="2331720" cy="0"/>
                <a:chOff x="1125625" y="5105400"/>
                <a:chExt cx="2259488" cy="0"/>
              </a:xfrm>
            </p:grpSpPr>
            <p:cxnSp>
              <p:nvCxnSpPr>
                <p:cNvPr id="225" name="Straight Connector 224"/>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a:off x="1125625" y="5105400"/>
                  <a:ext cx="2259488"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p:nvGrpSpPr>
            <p:grpSpPr>
              <a:xfrm>
                <a:off x="1062864" y="4803258"/>
                <a:ext cx="2331720" cy="0"/>
                <a:chOff x="1125625" y="5105400"/>
                <a:chExt cx="2259488" cy="0"/>
              </a:xfrm>
            </p:grpSpPr>
            <p:cxnSp>
              <p:nvCxnSpPr>
                <p:cNvPr id="256" name="Straight Connector 255"/>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H="1">
                  <a:off x="1125625" y="5105400"/>
                  <a:ext cx="2259488"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a:xfrm>
                <a:off x="3657600" y="4648200"/>
                <a:ext cx="381000" cy="0"/>
              </a:xfrm>
              <a:prstGeom prst="line">
                <a:avLst/>
              </a:prstGeom>
              <a:ln w="12700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537153" y="5309023"/>
                <a:ext cx="2029565" cy="0"/>
              </a:xfrm>
              <a:prstGeom prst="line">
                <a:avLst/>
              </a:prstGeom>
              <a:ln w="152400" cap="rnd">
                <a:solidFill>
                  <a:srgbClr val="99D2FF"/>
                </a:solidFill>
              </a:ln>
            </p:spPr>
            <p:style>
              <a:lnRef idx="1">
                <a:schemeClr val="accent1"/>
              </a:lnRef>
              <a:fillRef idx="0">
                <a:schemeClr val="accent1"/>
              </a:fillRef>
              <a:effectRef idx="0">
                <a:schemeClr val="accent1"/>
              </a:effectRef>
              <a:fontRef idx="minor">
                <a:schemeClr val="tx1"/>
              </a:fontRef>
            </p:style>
          </p:cxnSp>
          <p:grpSp>
            <p:nvGrpSpPr>
              <p:cNvPr id="350" name="Group 349"/>
              <p:cNvGrpSpPr/>
              <p:nvPr/>
            </p:nvGrpSpPr>
            <p:grpSpPr>
              <a:xfrm>
                <a:off x="3886200" y="4191000"/>
                <a:ext cx="714378" cy="429938"/>
                <a:chOff x="4046218" y="4218262"/>
                <a:chExt cx="714378" cy="429938"/>
              </a:xfrm>
            </p:grpSpPr>
            <p:grpSp>
              <p:nvGrpSpPr>
                <p:cNvPr id="111" name="Group 110"/>
                <p:cNvGrpSpPr>
                  <a:grpSpLocks noChangeAspect="1"/>
                </p:cNvGrpSpPr>
                <p:nvPr/>
              </p:nvGrpSpPr>
              <p:grpSpPr>
                <a:xfrm>
                  <a:off x="4046218" y="4218262"/>
                  <a:ext cx="714378" cy="201338"/>
                  <a:chOff x="4267200" y="4278972"/>
                  <a:chExt cx="457200" cy="128855"/>
                </a:xfrm>
              </p:grpSpPr>
              <p:grpSp>
                <p:nvGrpSpPr>
                  <p:cNvPr id="110" name="Group 109"/>
                  <p:cNvGrpSpPr/>
                  <p:nvPr/>
                </p:nvGrpSpPr>
                <p:grpSpPr>
                  <a:xfrm>
                    <a:off x="4267200" y="4343399"/>
                    <a:ext cx="457200" cy="64428"/>
                    <a:chOff x="4267200" y="4343399"/>
                    <a:chExt cx="457200" cy="64428"/>
                  </a:xfrm>
                </p:grpSpPr>
                <p:sp>
                  <p:nvSpPr>
                    <p:cNvPr id="109" name="Rectangle 108"/>
                    <p:cNvSpPr/>
                    <p:nvPr/>
                  </p:nvSpPr>
                  <p:spPr>
                    <a:xfrm>
                      <a:off x="4343400" y="4343400"/>
                      <a:ext cx="304800" cy="64426"/>
                    </a:xfrm>
                    <a:prstGeom prst="rect">
                      <a:avLst/>
                    </a:prstGeom>
                    <a:solidFill>
                      <a:srgbClr val="99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8" name="Group 107"/>
                    <p:cNvGrpSpPr/>
                    <p:nvPr/>
                  </p:nvGrpSpPr>
                  <p:grpSpPr>
                    <a:xfrm>
                      <a:off x="4267200" y="4343399"/>
                      <a:ext cx="457200" cy="64428"/>
                      <a:chOff x="4267200" y="4343399"/>
                      <a:chExt cx="457200" cy="64428"/>
                    </a:xfrm>
                  </p:grpSpPr>
                  <p:cxnSp>
                    <p:nvCxnSpPr>
                      <p:cNvPr id="53" name="Straight Connector 52"/>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10" name="Group 209"/>
                  <p:cNvGrpSpPr/>
                  <p:nvPr/>
                </p:nvGrpSpPr>
                <p:grpSpPr>
                  <a:xfrm flipV="1">
                    <a:off x="4267200" y="4278972"/>
                    <a:ext cx="457200" cy="64428"/>
                    <a:chOff x="4267200" y="4343399"/>
                    <a:chExt cx="457200" cy="64428"/>
                  </a:xfrm>
                </p:grpSpPr>
                <p:sp>
                  <p:nvSpPr>
                    <p:cNvPr id="211" name="Rectangle 210"/>
                    <p:cNvSpPr/>
                    <p:nvPr/>
                  </p:nvSpPr>
                  <p:spPr>
                    <a:xfrm>
                      <a:off x="4343400" y="4343400"/>
                      <a:ext cx="304800" cy="644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2" name="Group 211"/>
                    <p:cNvGrpSpPr/>
                    <p:nvPr/>
                  </p:nvGrpSpPr>
                  <p:grpSpPr>
                    <a:xfrm>
                      <a:off x="4267200" y="4343399"/>
                      <a:ext cx="457200" cy="64428"/>
                      <a:chOff x="4267200" y="4343399"/>
                      <a:chExt cx="457200" cy="64428"/>
                    </a:xfrm>
                  </p:grpSpPr>
                  <p:cxnSp>
                    <p:nvCxnSpPr>
                      <p:cNvPr id="213" name="Straight Connector 212"/>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28" name="Straight Connector 27"/>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14" name="Straight Connector 113"/>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p:cNvCxnSpPr/>
              <p:nvPr/>
            </p:nvCxnSpPr>
            <p:spPr>
              <a:xfrm>
                <a:off x="4357689" y="4342004"/>
                <a:ext cx="442911" cy="0"/>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flipV="1">
                <a:off x="4800600" y="4342004"/>
                <a:ext cx="0" cy="216467"/>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4798423" y="4736534"/>
                <a:ext cx="0" cy="519696"/>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4953000" y="5181600"/>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a:off x="4998720" y="5206616"/>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p:cNvCxnSpPr/>
              <p:nvPr/>
            </p:nvCxnSpPr>
            <p:spPr>
              <a:xfrm>
                <a:off x="4998720" y="5208985"/>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V="1">
                <a:off x="4358640" y="4226732"/>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V="1">
                <a:off x="4998720" y="4226733"/>
                <a:ext cx="0" cy="33173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998720" y="4736534"/>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392" name="Group 391"/>
              <p:cNvGrpSpPr/>
              <p:nvPr/>
            </p:nvGrpSpPr>
            <p:grpSpPr>
              <a:xfrm>
                <a:off x="5486400" y="4941877"/>
                <a:ext cx="3429000" cy="1687523"/>
                <a:chOff x="5486400" y="4941877"/>
                <a:chExt cx="3429000" cy="1687523"/>
              </a:xfrm>
            </p:grpSpPr>
            <p:cxnSp>
              <p:nvCxnSpPr>
                <p:cNvPr id="167" name="Straight Connector 166"/>
                <p:cNvCxnSpPr/>
                <p:nvPr/>
              </p:nvCxnSpPr>
              <p:spPr>
                <a:xfrm flipV="1">
                  <a:off x="5827490" y="5565751"/>
                  <a:ext cx="0" cy="169244"/>
                </a:xfrm>
                <a:prstGeom prst="line">
                  <a:avLst/>
                </a:prstGeom>
                <a:ln w="76200"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5851187" y="5544203"/>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1" name="Group 180"/>
                <p:cNvGrpSpPr/>
                <p:nvPr/>
              </p:nvGrpSpPr>
              <p:grpSpPr>
                <a:xfrm>
                  <a:off x="7129340" y="5065144"/>
                  <a:ext cx="239904" cy="426174"/>
                  <a:chOff x="5475096" y="5077070"/>
                  <a:chExt cx="239904" cy="426174"/>
                </a:xfrm>
              </p:grpSpPr>
              <p:cxnSp>
                <p:nvCxnSpPr>
                  <p:cNvPr id="177" name="Straight Connector 176"/>
                  <p:cNvCxnSpPr/>
                  <p:nvPr/>
                </p:nvCxnSpPr>
                <p:spPr>
                  <a:xfrm flipV="1">
                    <a:off x="5598890" y="5334000"/>
                    <a:ext cx="0" cy="169244"/>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5562600" y="5317156"/>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5638800" y="5312452"/>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8" name="Isosceles Triangle 177"/>
                  <p:cNvSpPr/>
                  <p:nvPr/>
                </p:nvSpPr>
                <p:spPr>
                  <a:xfrm>
                    <a:off x="5475096" y="507707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8" name="Oval 157"/>
                <p:cNvSpPr/>
                <p:nvPr/>
              </p:nvSpPr>
              <p:spPr>
                <a:xfrm>
                  <a:off x="8610600" y="5486400"/>
                  <a:ext cx="304800" cy="106679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5486400" y="5695131"/>
                  <a:ext cx="304800" cy="82296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5570890" y="5656871"/>
                  <a:ext cx="67910"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5638800" y="5656871"/>
                  <a:ext cx="64896"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5703696" y="5718151"/>
                  <a:ext cx="239904"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5943600" y="5718151"/>
                  <a:ext cx="64896"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6008963" y="5773998"/>
                  <a:ext cx="64896" cy="650306"/>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6073859" y="5801608"/>
                  <a:ext cx="479341" cy="602343"/>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p:cNvSpPr/>
                <p:nvPr/>
              </p:nvSpPr>
              <p:spPr>
                <a:xfrm rot="16200000">
                  <a:off x="6362700" y="5832451"/>
                  <a:ext cx="914400" cy="533400"/>
                </a:xfrm>
                <a:prstGeom prst="trapezoid">
                  <a:avLst>
                    <a:gd name="adj" fmla="val 286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7086600" y="5486400"/>
                  <a:ext cx="316104" cy="1066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7408505" y="5403066"/>
                  <a:ext cx="67910"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7476415" y="5403066"/>
                  <a:ext cx="64896"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7543800" y="5486400"/>
                  <a:ext cx="1219200" cy="106679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Isosceles Triangle 158"/>
                <p:cNvSpPr/>
                <p:nvPr/>
              </p:nvSpPr>
              <p:spPr>
                <a:xfrm>
                  <a:off x="5703696" y="5308821"/>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6" name="Straight Connector 165"/>
                <p:cNvCxnSpPr/>
                <p:nvPr/>
              </p:nvCxnSpPr>
              <p:spPr>
                <a:xfrm flipV="1">
                  <a:off x="5791200" y="5548907"/>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0" name="Isosceles Triangle 169"/>
                <p:cNvSpPr/>
                <p:nvPr/>
              </p:nvSpPr>
              <p:spPr>
                <a:xfrm rot="5400000">
                  <a:off x="5583654" y="518151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Isosceles Triangle 187"/>
                <p:cNvSpPr/>
                <p:nvPr/>
              </p:nvSpPr>
              <p:spPr>
                <a:xfrm rot="5400000" flipV="1">
                  <a:off x="7250856" y="4941786"/>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0" name="Group 399"/>
              <p:cNvGrpSpPr/>
              <p:nvPr/>
            </p:nvGrpSpPr>
            <p:grpSpPr>
              <a:xfrm>
                <a:off x="4009046" y="4527096"/>
                <a:ext cx="468686" cy="241056"/>
                <a:chOff x="4009046" y="4527096"/>
                <a:chExt cx="468686" cy="241056"/>
              </a:xfrm>
            </p:grpSpPr>
            <p:grpSp>
              <p:nvGrpSpPr>
                <p:cNvPr id="112" name="Group 111"/>
                <p:cNvGrpSpPr/>
                <p:nvPr/>
              </p:nvGrpSpPr>
              <p:grpSpPr>
                <a:xfrm>
                  <a:off x="4009046" y="4527096"/>
                  <a:ext cx="468686" cy="241056"/>
                  <a:chOff x="4267200" y="4527096"/>
                  <a:chExt cx="468686" cy="241056"/>
                </a:xfrm>
              </p:grpSpPr>
              <p:sp>
                <p:nvSpPr>
                  <p:cNvPr id="189" name="Isosceles Triangle 188"/>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Isosceles Triangle 189"/>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5" name="Oval 39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97" name="Straight Connector 396"/>
              <p:cNvCxnSpPr>
                <a:stCxn id="395" idx="1"/>
                <a:endCxn id="395" idx="5"/>
              </p:cNvCxnSpPr>
              <p:nvPr/>
            </p:nvCxnSpPr>
            <p:spPr>
              <a:xfrm>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a:stCxn id="395" idx="7"/>
                <a:endCxn id="395" idx="3"/>
              </p:cNvCxnSpPr>
              <p:nvPr/>
            </p:nvCxnSpPr>
            <p:spPr>
              <a:xfrm flipH="1">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67419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7" name="Straight Connector 386"/>
          <p:cNvCxnSpPr/>
          <p:nvPr/>
        </p:nvCxnSpPr>
        <p:spPr>
          <a:xfrm flipV="1">
            <a:off x="7490851" y="5061672"/>
            <a:ext cx="738749" cy="157"/>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8229600" y="1474087"/>
            <a:ext cx="0" cy="352044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6011338" y="1473044"/>
            <a:ext cx="2218262" cy="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8229600" y="1473044"/>
            <a:ext cx="0" cy="358495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033236" y="76200"/>
            <a:ext cx="3291364" cy="3367174"/>
            <a:chOff x="3033236" y="76200"/>
            <a:chExt cx="3291364" cy="3367174"/>
          </a:xfrm>
        </p:grpSpPr>
        <p:cxnSp>
          <p:nvCxnSpPr>
            <p:cNvPr id="324" name="Straight Connector 323"/>
            <p:cNvCxnSpPr/>
            <p:nvPr/>
          </p:nvCxnSpPr>
          <p:spPr>
            <a:xfrm>
              <a:off x="6011337" y="2396127"/>
              <a:ext cx="0" cy="769123"/>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3505200" y="361737"/>
              <a:ext cx="2243351" cy="601046"/>
              <a:chOff x="1066800" y="450514"/>
              <a:chExt cx="2243351" cy="601046"/>
            </a:xfrm>
          </p:grpSpPr>
          <p:cxnSp>
            <p:nvCxnSpPr>
              <p:cNvPr id="141" name="Straight Connector 140"/>
              <p:cNvCxnSpPr>
                <a:stCxn id="129" idx="0"/>
              </p:cNvCxnSpPr>
              <p:nvPr/>
            </p:nvCxnSpPr>
            <p:spPr>
              <a:xfrm flipV="1">
                <a:off x="2188475" y="533400"/>
                <a:ext cx="1" cy="15240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1066800" y="450514"/>
                <a:ext cx="2243351" cy="309258"/>
                <a:chOff x="1088124" y="450514"/>
                <a:chExt cx="2243351" cy="309258"/>
              </a:xfrm>
              <a:solidFill>
                <a:schemeClr val="bg1">
                  <a:lumMod val="75000"/>
                </a:schemeClr>
              </a:solidFill>
            </p:grpSpPr>
            <p:sp>
              <p:nvSpPr>
                <p:cNvPr id="118" name="Isosceles Triangle 117"/>
                <p:cNvSpPr/>
                <p:nvPr/>
              </p:nvSpPr>
              <p:spPr>
                <a:xfrm rot="5400000">
                  <a:off x="1494333"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flipH="1">
                  <a:off x="2616009"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2051315" y="685800"/>
                <a:ext cx="274320" cy="3657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Down Arrow 143"/>
            <p:cNvSpPr/>
            <p:nvPr/>
          </p:nvSpPr>
          <p:spPr>
            <a:xfrm flipV="1">
              <a:off x="4770700"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wn Arrow 142"/>
            <p:cNvSpPr/>
            <p:nvPr/>
          </p:nvSpPr>
          <p:spPr>
            <a:xfrm flipV="1">
              <a:off x="3118933"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38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86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34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81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29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724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419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7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114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62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073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549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505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4221496" y="2892045"/>
              <a:ext cx="2103104" cy="551329"/>
              <a:chOff x="1480348" y="2886635"/>
              <a:chExt cx="2103104" cy="551329"/>
            </a:xfrm>
          </p:grpSpPr>
          <p:grpSp>
            <p:nvGrpSpPr>
              <p:cNvPr id="201" name="Group 200"/>
              <p:cNvGrpSpPr/>
              <p:nvPr/>
            </p:nvGrpSpPr>
            <p:grpSpPr>
              <a:xfrm>
                <a:off x="1480348" y="2886635"/>
                <a:ext cx="2103104" cy="551329"/>
                <a:chOff x="2637647" y="2886635"/>
                <a:chExt cx="2133584" cy="551329"/>
              </a:xfrm>
              <a:solidFill>
                <a:schemeClr val="bg1"/>
              </a:solidFill>
            </p:grpSpPr>
            <p:sp>
              <p:nvSpPr>
                <p:cNvPr id="193" name="Rectangle 192"/>
                <p:cNvSpPr/>
                <p:nvPr/>
              </p:nvSpPr>
              <p:spPr>
                <a:xfrm>
                  <a:off x="2860157" y="2886635"/>
                  <a:ext cx="1682486" cy="5486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314033" y="2886635"/>
                  <a:ext cx="457198"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637647" y="2886635"/>
                  <a:ext cx="457203"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22" y="2932355"/>
                <a:ext cx="2011688" cy="457200"/>
                <a:chOff x="2627105" y="2886635"/>
                <a:chExt cx="2133608" cy="551329"/>
              </a:xfrm>
              <a:solidFill>
                <a:srgbClr val="FFCC00"/>
              </a:solidFill>
            </p:grpSpPr>
            <p:sp>
              <p:nvSpPr>
                <p:cNvPr id="203" name="Rectangle 202"/>
                <p:cNvSpPr/>
                <p:nvPr/>
              </p:nvSpPr>
              <p:spPr>
                <a:xfrm>
                  <a:off x="2849619" y="2886635"/>
                  <a:ext cx="1682484" cy="548640"/>
                </a:xfrm>
                <a:prstGeom prst="rect">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303513"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627105"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a:off x="3033236" y="1143000"/>
              <a:ext cx="3174215" cy="1280160"/>
              <a:chOff x="594836" y="4328523"/>
              <a:chExt cx="3174215" cy="1280160"/>
            </a:xfrm>
          </p:grpSpPr>
          <p:sp>
            <p:nvSpPr>
              <p:cNvPr id="291" name="Arc 290"/>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2" name="Straight Connector 29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95" name="Arc 294"/>
              <p:cNvSpPr>
                <a:spLocks noChangeAspect="1"/>
              </p:cNvSpPr>
              <p:nvPr/>
            </p:nvSpPr>
            <p:spPr>
              <a:xfrm rot="16200000">
                <a:off x="624377" y="4528931"/>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a:spLocks noChangeAspect="1"/>
              </p:cNvSpPr>
              <p:nvPr/>
            </p:nvSpPr>
            <p:spPr>
              <a:xfrm rot="10800000">
                <a:off x="917154" y="4803354"/>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8" name="Straight Connector 297"/>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3323017" y="4328523"/>
                <a:ext cx="444928" cy="6370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3323017" y="4969646"/>
                <a:ext cx="444928" cy="637051"/>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1062864" y="4803258"/>
                <a:ext cx="2331720"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29143" y="4558471"/>
                <a:ext cx="2350113"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62864" y="5105400"/>
                <a:ext cx="233172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95" idx="0"/>
              </p:cNvCxnSpPr>
              <p:nvPr/>
            </p:nvCxnSpPr>
            <p:spPr>
              <a:xfrm flipH="1">
                <a:off x="1031480" y="5372676"/>
                <a:ext cx="236316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3339504" y="4328523"/>
                <a:ext cx="428441"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339504" y="5608683"/>
                <a:ext cx="422258"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323" name="Straight Connector 322"/>
            <p:cNvCxnSpPr/>
            <p:nvPr/>
          </p:nvCxnSpPr>
          <p:spPr>
            <a:xfrm>
              <a:off x="6011337" y="2396127"/>
              <a:ext cx="0" cy="548640"/>
            </a:xfrm>
            <a:prstGeom prst="line">
              <a:avLst/>
            </a:prstGeom>
            <a:ln w="76200" cap="rnd">
              <a:solidFill>
                <a:srgbClr val="FF9933"/>
              </a:solidFill>
            </a:ln>
          </p:spPr>
          <p:style>
            <a:lnRef idx="1">
              <a:schemeClr val="accent1"/>
            </a:lnRef>
            <a:fillRef idx="0">
              <a:schemeClr val="accent1"/>
            </a:fillRef>
            <a:effectRef idx="0">
              <a:schemeClr val="accent1"/>
            </a:effectRef>
            <a:fontRef idx="minor">
              <a:schemeClr val="tx1"/>
            </a:fontRef>
          </p:style>
        </p:cxnSp>
      </p:grpSp>
      <p:cxnSp>
        <p:nvCxnSpPr>
          <p:cNvPr id="326" name="Straight Connector 325"/>
          <p:cNvCxnSpPr>
            <a:endCxn id="190" idx="3"/>
          </p:cNvCxnSpPr>
          <p:nvPr/>
        </p:nvCxnSpPr>
        <p:spPr>
          <a:xfrm flipH="1" flipV="1">
            <a:off x="4477732" y="4647048"/>
            <a:ext cx="1560134" cy="1152"/>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6061312" y="1473044"/>
            <a:ext cx="2168288" cy="1043"/>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623" y="3431476"/>
            <a:ext cx="0" cy="1280160"/>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623" y="3392735"/>
            <a:ext cx="0" cy="12413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a:endCxn id="190" idx="3"/>
          </p:cNvCxnSpPr>
          <p:nvPr/>
        </p:nvCxnSpPr>
        <p:spPr>
          <a:xfrm flipH="1" flipV="1">
            <a:off x="4477732" y="4647048"/>
            <a:ext cx="1549300" cy="11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flipV="1">
            <a:off x="7490851" y="5061672"/>
            <a:ext cx="738749" cy="157"/>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7" name="Group 246"/>
          <p:cNvGrpSpPr/>
          <p:nvPr/>
        </p:nvGrpSpPr>
        <p:grpSpPr>
          <a:xfrm>
            <a:off x="5037514" y="3774513"/>
            <a:ext cx="733306" cy="993639"/>
            <a:chOff x="5037514" y="3774513"/>
            <a:chExt cx="733306" cy="993639"/>
          </a:xfrm>
        </p:grpSpPr>
        <p:grpSp>
          <p:nvGrpSpPr>
            <p:cNvPr id="250" name="Group 249"/>
            <p:cNvGrpSpPr/>
            <p:nvPr/>
          </p:nvGrpSpPr>
          <p:grpSpPr>
            <a:xfrm rot="10800000">
              <a:off x="5381592" y="3774513"/>
              <a:ext cx="325967" cy="422751"/>
              <a:chOff x="5323291" y="3760940"/>
              <a:chExt cx="325967" cy="422751"/>
            </a:xfrm>
          </p:grpSpPr>
          <p:sp>
            <p:nvSpPr>
              <p:cNvPr id="335" name="Freeform 33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reeform 335"/>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250"/>
            <p:cNvGrpSpPr/>
            <p:nvPr/>
          </p:nvGrpSpPr>
          <p:grpSpPr>
            <a:xfrm rot="20165792" flipV="1">
              <a:off x="5037514" y="3844842"/>
              <a:ext cx="325967" cy="422751"/>
              <a:chOff x="5323291" y="3760940"/>
              <a:chExt cx="325967" cy="422751"/>
            </a:xfrm>
          </p:grpSpPr>
          <p:sp>
            <p:nvSpPr>
              <p:cNvPr id="333" name="Freeform 332"/>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reeform 333"/>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4" name="Straight Connector 253"/>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8" name="Group 267"/>
            <p:cNvGrpSpPr/>
            <p:nvPr/>
          </p:nvGrpSpPr>
          <p:grpSpPr>
            <a:xfrm>
              <a:off x="5056442" y="4291668"/>
              <a:ext cx="714378" cy="100670"/>
              <a:chOff x="4267200" y="4343399"/>
              <a:chExt cx="457200" cy="64428"/>
            </a:xfrm>
            <a:solidFill>
              <a:schemeClr val="bg1">
                <a:lumMod val="75000"/>
              </a:schemeClr>
            </a:solidFill>
          </p:grpSpPr>
          <p:sp>
            <p:nvSpPr>
              <p:cNvPr id="320" name="Rectangle 319"/>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oup 324"/>
              <p:cNvGrpSpPr/>
              <p:nvPr/>
            </p:nvGrpSpPr>
            <p:grpSpPr>
              <a:xfrm>
                <a:off x="4267200" y="4343399"/>
                <a:ext cx="457200" cy="64428"/>
                <a:chOff x="4267200" y="4343399"/>
                <a:chExt cx="457200" cy="64428"/>
              </a:xfrm>
              <a:grpFill/>
            </p:grpSpPr>
            <p:cxnSp>
              <p:nvCxnSpPr>
                <p:cNvPr id="328" name="Straight Connector 327"/>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71" name="Group 270"/>
            <p:cNvGrpSpPr/>
            <p:nvPr/>
          </p:nvGrpSpPr>
          <p:grpSpPr>
            <a:xfrm flipV="1">
              <a:off x="5056442" y="4191000"/>
              <a:ext cx="714378" cy="100670"/>
              <a:chOff x="4267200" y="4343399"/>
              <a:chExt cx="457200" cy="64428"/>
            </a:xfrm>
            <a:solidFill>
              <a:schemeClr val="bg1">
                <a:lumMod val="75000"/>
              </a:schemeClr>
            </a:solidFill>
          </p:grpSpPr>
          <p:sp>
            <p:nvSpPr>
              <p:cNvPr id="285" name="Rectangle 284"/>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Group 285"/>
              <p:cNvGrpSpPr/>
              <p:nvPr/>
            </p:nvGrpSpPr>
            <p:grpSpPr>
              <a:xfrm>
                <a:off x="4267200" y="4343399"/>
                <a:ext cx="457200" cy="64428"/>
                <a:chOff x="4267200" y="4343399"/>
                <a:chExt cx="457200" cy="64428"/>
              </a:xfrm>
              <a:grpFill/>
            </p:grpSpPr>
            <p:cxnSp>
              <p:nvCxnSpPr>
                <p:cNvPr id="287" name="Straight Connector 286"/>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0" name="Straight Connector 279"/>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5179288" y="4527096"/>
              <a:ext cx="468686" cy="241056"/>
              <a:chOff x="4267200" y="4527096"/>
              <a:chExt cx="468686" cy="241056"/>
            </a:xfrm>
          </p:grpSpPr>
          <p:sp>
            <p:nvSpPr>
              <p:cNvPr id="283" name="Isosceles Triangle 282"/>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Isosceles Triangle 283"/>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Oval 281"/>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1" name="TextBox 350"/>
          <p:cNvSpPr txBox="1"/>
          <p:nvPr/>
        </p:nvSpPr>
        <p:spPr>
          <a:xfrm>
            <a:off x="126749" y="6183867"/>
            <a:ext cx="1468621" cy="369332"/>
          </a:xfrm>
          <a:prstGeom prst="rect">
            <a:avLst/>
          </a:prstGeom>
          <a:noFill/>
          <a:ln w="38100">
            <a:solidFill>
              <a:schemeClr val="bg2"/>
            </a:solidFill>
          </a:ln>
        </p:spPr>
        <p:txBody>
          <a:bodyPr wrap="square" rtlCol="0">
            <a:spAutoFit/>
          </a:bodyPr>
          <a:lstStyle/>
          <a:p>
            <a:pPr algn="ctr"/>
            <a:r>
              <a:rPr lang="en-US" dirty="0">
                <a:solidFill>
                  <a:schemeClr val="bg2"/>
                </a:solidFill>
              </a:rPr>
              <a:t>Evaporator</a:t>
            </a:r>
          </a:p>
        </p:txBody>
      </p:sp>
      <p:grpSp>
        <p:nvGrpSpPr>
          <p:cNvPr id="704" name="Group 703"/>
          <p:cNvGrpSpPr/>
          <p:nvPr/>
        </p:nvGrpSpPr>
        <p:grpSpPr>
          <a:xfrm>
            <a:off x="293225" y="4191000"/>
            <a:ext cx="8622175" cy="2438400"/>
            <a:chOff x="293225" y="4191000"/>
            <a:chExt cx="8622175" cy="2438400"/>
          </a:xfrm>
        </p:grpSpPr>
        <p:cxnSp>
          <p:nvCxnSpPr>
            <p:cNvPr id="705" name="Straight Connector 704"/>
            <p:cNvCxnSpPr/>
            <p:nvPr/>
          </p:nvCxnSpPr>
          <p:spPr>
            <a:xfrm>
              <a:off x="3609235" y="5309023"/>
              <a:ext cx="202956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06" name="Group 705"/>
            <p:cNvGrpSpPr/>
            <p:nvPr/>
          </p:nvGrpSpPr>
          <p:grpSpPr>
            <a:xfrm>
              <a:off x="293225" y="4191000"/>
              <a:ext cx="8622175" cy="2438400"/>
              <a:chOff x="293225" y="4191000"/>
              <a:chExt cx="8622175" cy="2438400"/>
            </a:xfrm>
          </p:grpSpPr>
          <p:cxnSp>
            <p:nvCxnSpPr>
              <p:cNvPr id="707" name="Straight Connector 706"/>
              <p:cNvCxnSpPr/>
              <p:nvPr/>
            </p:nvCxnSpPr>
            <p:spPr>
              <a:xfrm flipV="1">
                <a:off x="999289" y="56288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708" name="Group 707"/>
              <p:cNvGrpSpPr/>
              <p:nvPr/>
            </p:nvGrpSpPr>
            <p:grpSpPr>
              <a:xfrm>
                <a:off x="1145505" y="5575196"/>
                <a:ext cx="0" cy="371757"/>
                <a:chOff x="1145505" y="5575196"/>
                <a:chExt cx="0" cy="371757"/>
              </a:xfrm>
            </p:grpSpPr>
            <p:cxnSp>
              <p:nvCxnSpPr>
                <p:cNvPr id="813" name="Straight Connector 812"/>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4" name="Straight Connector 813"/>
                <p:cNvCxnSpPr/>
                <p:nvPr/>
              </p:nvCxnSpPr>
              <p:spPr>
                <a:xfrm>
                  <a:off x="1145505" y="5575196"/>
                  <a:ext cx="0" cy="365760"/>
                </a:xfrm>
                <a:prstGeom prst="line">
                  <a:avLst/>
                </a:prstGeom>
                <a:ln w="254000">
                  <a:solidFill>
                    <a:srgbClr val="99D2FF"/>
                  </a:solidFill>
                </a:ln>
              </p:spPr>
              <p:style>
                <a:lnRef idx="1">
                  <a:schemeClr val="accent1"/>
                </a:lnRef>
                <a:fillRef idx="0">
                  <a:schemeClr val="accent1"/>
                </a:fillRef>
                <a:effectRef idx="0">
                  <a:schemeClr val="accent1"/>
                </a:effectRef>
                <a:fontRef idx="minor">
                  <a:schemeClr val="tx1"/>
                </a:fontRef>
              </p:style>
            </p:cxnSp>
          </p:grpSp>
          <p:grpSp>
            <p:nvGrpSpPr>
              <p:cNvPr id="709" name="Group 708"/>
              <p:cNvGrpSpPr/>
              <p:nvPr/>
            </p:nvGrpSpPr>
            <p:grpSpPr>
              <a:xfrm>
                <a:off x="3089127" y="5578214"/>
                <a:ext cx="0" cy="368739"/>
                <a:chOff x="1145505" y="5578214"/>
                <a:chExt cx="0" cy="368739"/>
              </a:xfrm>
            </p:grpSpPr>
            <p:cxnSp>
              <p:nvCxnSpPr>
                <p:cNvPr id="811" name="Straight Connector 810"/>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2" name="Straight Connector 811"/>
                <p:cNvCxnSpPr/>
                <p:nvPr/>
              </p:nvCxnSpPr>
              <p:spPr>
                <a:xfrm>
                  <a:off x="1145505" y="5578214"/>
                  <a:ext cx="0" cy="365760"/>
                </a:xfrm>
                <a:prstGeom prst="line">
                  <a:avLst/>
                </a:prstGeom>
                <a:ln w="254000">
                  <a:solidFill>
                    <a:srgbClr val="008FFF"/>
                  </a:solidFill>
                </a:ln>
              </p:spPr>
              <p:style>
                <a:lnRef idx="1">
                  <a:schemeClr val="accent1"/>
                </a:lnRef>
                <a:fillRef idx="0">
                  <a:schemeClr val="accent1"/>
                </a:fillRef>
                <a:effectRef idx="0">
                  <a:schemeClr val="accent1"/>
                </a:effectRef>
                <a:fontRef idx="minor">
                  <a:schemeClr val="tx1"/>
                </a:fontRef>
              </p:style>
            </p:cxnSp>
          </p:grpSp>
          <p:cxnSp>
            <p:nvCxnSpPr>
              <p:cNvPr id="710" name="Straight Connector 709"/>
              <p:cNvCxnSpPr/>
              <p:nvPr/>
            </p:nvCxnSpPr>
            <p:spPr>
              <a:xfrm>
                <a:off x="3657600" y="4648200"/>
                <a:ext cx="381000"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11" name="Group 710"/>
              <p:cNvGrpSpPr/>
              <p:nvPr/>
            </p:nvGrpSpPr>
            <p:grpSpPr>
              <a:xfrm>
                <a:off x="4358640" y="4226732"/>
                <a:ext cx="640080" cy="988350"/>
                <a:chOff x="4358640" y="4226732"/>
                <a:chExt cx="640080" cy="988350"/>
              </a:xfrm>
            </p:grpSpPr>
            <p:cxnSp>
              <p:nvCxnSpPr>
                <p:cNvPr id="808" name="Straight Connector 807"/>
                <p:cNvCxnSpPr/>
                <p:nvPr/>
              </p:nvCxnSpPr>
              <p:spPr>
                <a:xfrm flipV="1">
                  <a:off x="4358640" y="4226732"/>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9" name="Straight Connector 808"/>
                <p:cNvCxnSpPr/>
                <p:nvPr/>
              </p:nvCxnSpPr>
              <p:spPr>
                <a:xfrm flipV="1">
                  <a:off x="4998720" y="4226733"/>
                  <a:ext cx="0" cy="33173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0" name="Straight Connector 809"/>
                <p:cNvCxnSpPr/>
                <p:nvPr/>
              </p:nvCxnSpPr>
              <p:spPr>
                <a:xfrm flipV="1">
                  <a:off x="4998720" y="4736534"/>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712" name="Straight Connector 711"/>
              <p:cNvCxnSpPr/>
              <p:nvPr/>
            </p:nvCxnSpPr>
            <p:spPr>
              <a:xfrm>
                <a:off x="4357689" y="4342004"/>
                <a:ext cx="442911"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3" name="Straight Connector 712"/>
              <p:cNvCxnSpPr/>
              <p:nvPr/>
            </p:nvCxnSpPr>
            <p:spPr>
              <a:xfrm flipV="1">
                <a:off x="4800600" y="4342004"/>
                <a:ext cx="0" cy="216467"/>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4" name="Straight Connector 713"/>
              <p:cNvCxnSpPr/>
              <p:nvPr/>
            </p:nvCxnSpPr>
            <p:spPr>
              <a:xfrm flipV="1">
                <a:off x="4798423" y="4736534"/>
                <a:ext cx="0" cy="519696"/>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15" name="Group 714"/>
              <p:cNvGrpSpPr/>
              <p:nvPr/>
            </p:nvGrpSpPr>
            <p:grpSpPr>
              <a:xfrm>
                <a:off x="397524" y="4328523"/>
                <a:ext cx="2918509" cy="1280160"/>
                <a:chOff x="938771" y="1066800"/>
                <a:chExt cx="3574382" cy="1681619"/>
              </a:xfrm>
            </p:grpSpPr>
            <p:sp>
              <p:nvSpPr>
                <p:cNvPr id="805" name="Oval 804"/>
                <p:cNvSpPr/>
                <p:nvPr/>
              </p:nvSpPr>
              <p:spPr>
                <a:xfrm>
                  <a:off x="1219200" y="1447800"/>
                  <a:ext cx="931749" cy="918799"/>
                </a:xfrm>
                <a:prstGeom prst="ellipse">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6" name="Rectangle 805"/>
                <p:cNvSpPr/>
                <p:nvPr/>
              </p:nvSpPr>
              <p:spPr>
                <a:xfrm>
                  <a:off x="1714499" y="1066800"/>
                  <a:ext cx="2798654" cy="1681619"/>
                </a:xfrm>
                <a:prstGeom prst="rect">
                  <a:avLst/>
                </a:prstGeom>
                <a:gradFill flip="none" rotWithShape="1">
                  <a:gsLst>
                    <a:gs pos="0">
                      <a:srgbClr val="99D2FF"/>
                    </a:gs>
                    <a:gs pos="75000">
                      <a:srgbClr val="008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7" name="Arc 806"/>
                <p:cNvSpPr>
                  <a:spLocks noChangeAspect="1"/>
                </p:cNvSpPr>
                <p:nvPr/>
              </p:nvSpPr>
              <p:spPr>
                <a:xfrm rot="16200000">
                  <a:off x="1009840" y="1122679"/>
                  <a:ext cx="1360608" cy="1502746"/>
                </a:xfrm>
                <a:prstGeom prst="arc">
                  <a:avLst>
                    <a:gd name="adj1" fmla="val 10800000"/>
                    <a:gd name="adj2" fmla="val 0"/>
                  </a:avLst>
                </a:prstGeom>
                <a:solidFill>
                  <a:srgbClr val="99D2FF"/>
                </a:solidFill>
                <a:ln w="254000" cap="rnd">
                  <a:solidFill>
                    <a:srgbClr val="99D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6" name="Arc 715"/>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7" name="Rectangle 716"/>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 name="Rectangle 717"/>
              <p:cNvSpPr/>
              <p:nvPr/>
            </p:nvSpPr>
            <p:spPr>
              <a:xfrm>
                <a:off x="3323017" y="4969646"/>
                <a:ext cx="444928" cy="637051"/>
              </a:xfrm>
              <a:prstGeom prst="rect">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9" name="Straight Connector 718"/>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0" name="Straight Connector 719"/>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1" name="Straight Connector 720"/>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2" name="Straight Connector 721"/>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3" name="Straight Connector 72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4" name="Straight Connector 72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5" name="Straight Connector 724"/>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726" name="Arc 725"/>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27" name="Straight Connector 72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8" name="Straight Connector 727"/>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9" name="Straight Connector 728"/>
              <p:cNvCxnSpPr>
                <a:endCxn id="732" idx="0"/>
              </p:cNvCxnSpPr>
              <p:nvPr/>
            </p:nvCxnSpPr>
            <p:spPr>
              <a:xfrm flipH="1">
                <a:off x="1031480" y="5372676"/>
                <a:ext cx="2363160"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730" name="Straight Connector 729"/>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p:cNvCxnSpPr/>
              <p:nvPr/>
            </p:nvCxnSpPr>
            <p:spPr>
              <a:xfrm flipH="1">
                <a:off x="1060922" y="4558471"/>
                <a:ext cx="2350113"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732" name="Arc 731"/>
              <p:cNvSpPr>
                <a:spLocks noChangeAspect="1"/>
              </p:cNvSpPr>
              <p:nvPr/>
            </p:nvSpPr>
            <p:spPr>
              <a:xfrm rot="16200000">
                <a:off x="624377" y="4528931"/>
                <a:ext cx="814204" cy="873285"/>
              </a:xfrm>
              <a:prstGeom prst="arc">
                <a:avLst>
                  <a:gd name="adj1" fmla="val 10800000"/>
                  <a:gd name="adj2" fmla="val 0"/>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33" name="Group 732"/>
              <p:cNvGrpSpPr/>
              <p:nvPr/>
            </p:nvGrpSpPr>
            <p:grpSpPr>
              <a:xfrm>
                <a:off x="917154" y="4803354"/>
                <a:ext cx="282188" cy="302143"/>
                <a:chOff x="917154" y="4803354"/>
                <a:chExt cx="282188" cy="302143"/>
              </a:xfrm>
            </p:grpSpPr>
            <p:sp>
              <p:nvSpPr>
                <p:cNvPr id="803" name="Arc 802"/>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4" name="Arc 803"/>
                <p:cNvSpPr>
                  <a:spLocks noChangeAspect="1"/>
                </p:cNvSpPr>
                <p:nvPr/>
              </p:nvSpPr>
              <p:spPr>
                <a:xfrm rot="10800000">
                  <a:off x="917154" y="4803354"/>
                  <a:ext cx="282188" cy="302143"/>
                </a:xfrm>
                <a:prstGeom prst="arc">
                  <a:avLst>
                    <a:gd name="adj1" fmla="val 16200000"/>
                    <a:gd name="adj2" fmla="val 5442982"/>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34" name="Group 733"/>
              <p:cNvGrpSpPr/>
              <p:nvPr/>
            </p:nvGrpSpPr>
            <p:grpSpPr>
              <a:xfrm>
                <a:off x="1062864" y="5105400"/>
                <a:ext cx="2331720" cy="0"/>
                <a:chOff x="1125625" y="5105400"/>
                <a:chExt cx="2259488" cy="0"/>
              </a:xfrm>
            </p:grpSpPr>
            <p:cxnSp>
              <p:nvCxnSpPr>
                <p:cNvPr id="801" name="Straight Connector 800"/>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2" name="Straight Connector 801"/>
                <p:cNvCxnSpPr/>
                <p:nvPr/>
              </p:nvCxnSpPr>
              <p:spPr>
                <a:xfrm flipH="1">
                  <a:off x="1125625" y="5105400"/>
                  <a:ext cx="2259488"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735" name="Group 734"/>
              <p:cNvGrpSpPr/>
              <p:nvPr/>
            </p:nvGrpSpPr>
            <p:grpSpPr>
              <a:xfrm>
                <a:off x="1062864" y="4803258"/>
                <a:ext cx="2331720" cy="0"/>
                <a:chOff x="1125625" y="5105400"/>
                <a:chExt cx="2259488" cy="0"/>
              </a:xfrm>
            </p:grpSpPr>
            <p:cxnSp>
              <p:nvCxnSpPr>
                <p:cNvPr id="799" name="Straight Connector 798"/>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0" name="Straight Connector 799"/>
                <p:cNvCxnSpPr/>
                <p:nvPr/>
              </p:nvCxnSpPr>
              <p:spPr>
                <a:xfrm flipH="1">
                  <a:off x="1125625" y="5105400"/>
                  <a:ext cx="2259488"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grpSp>
          <p:cxnSp>
            <p:nvCxnSpPr>
              <p:cNvPr id="736" name="Straight Connector 735"/>
              <p:cNvCxnSpPr/>
              <p:nvPr/>
            </p:nvCxnSpPr>
            <p:spPr>
              <a:xfrm>
                <a:off x="3657600" y="4648200"/>
                <a:ext cx="381000" cy="0"/>
              </a:xfrm>
              <a:prstGeom prst="line">
                <a:avLst/>
              </a:prstGeom>
              <a:ln w="12700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737" name="Straight Connector 736"/>
              <p:cNvCxnSpPr/>
              <p:nvPr/>
            </p:nvCxnSpPr>
            <p:spPr>
              <a:xfrm>
                <a:off x="3537153" y="5309023"/>
                <a:ext cx="2029565" cy="0"/>
              </a:xfrm>
              <a:prstGeom prst="line">
                <a:avLst/>
              </a:prstGeom>
              <a:ln w="152400" cap="rnd">
                <a:solidFill>
                  <a:srgbClr val="99D2FF"/>
                </a:solidFill>
              </a:ln>
            </p:spPr>
            <p:style>
              <a:lnRef idx="1">
                <a:schemeClr val="accent1"/>
              </a:lnRef>
              <a:fillRef idx="0">
                <a:schemeClr val="accent1"/>
              </a:fillRef>
              <a:effectRef idx="0">
                <a:schemeClr val="accent1"/>
              </a:effectRef>
              <a:fontRef idx="minor">
                <a:schemeClr val="tx1"/>
              </a:fontRef>
            </p:style>
          </p:cxnSp>
          <p:grpSp>
            <p:nvGrpSpPr>
              <p:cNvPr id="738" name="Group 737"/>
              <p:cNvGrpSpPr/>
              <p:nvPr/>
            </p:nvGrpSpPr>
            <p:grpSpPr>
              <a:xfrm>
                <a:off x="3886200" y="4191000"/>
                <a:ext cx="714378" cy="429938"/>
                <a:chOff x="4046218" y="4218262"/>
                <a:chExt cx="714378" cy="429938"/>
              </a:xfrm>
            </p:grpSpPr>
            <p:grpSp>
              <p:nvGrpSpPr>
                <p:cNvPr id="780" name="Group 779"/>
                <p:cNvGrpSpPr>
                  <a:grpSpLocks noChangeAspect="1"/>
                </p:cNvGrpSpPr>
                <p:nvPr/>
              </p:nvGrpSpPr>
              <p:grpSpPr>
                <a:xfrm>
                  <a:off x="4046218" y="4218262"/>
                  <a:ext cx="714378" cy="201338"/>
                  <a:chOff x="4267200" y="4278972"/>
                  <a:chExt cx="457200" cy="128855"/>
                </a:xfrm>
              </p:grpSpPr>
              <p:grpSp>
                <p:nvGrpSpPr>
                  <p:cNvPr id="782" name="Group 781"/>
                  <p:cNvGrpSpPr/>
                  <p:nvPr/>
                </p:nvGrpSpPr>
                <p:grpSpPr>
                  <a:xfrm>
                    <a:off x="4267200" y="4343399"/>
                    <a:ext cx="457200" cy="64428"/>
                    <a:chOff x="4267200" y="4343399"/>
                    <a:chExt cx="457200" cy="64428"/>
                  </a:xfrm>
                </p:grpSpPr>
                <p:sp>
                  <p:nvSpPr>
                    <p:cNvPr id="792" name="Rectangle 791"/>
                    <p:cNvSpPr/>
                    <p:nvPr/>
                  </p:nvSpPr>
                  <p:spPr>
                    <a:xfrm>
                      <a:off x="4343400" y="4343400"/>
                      <a:ext cx="304800" cy="64426"/>
                    </a:xfrm>
                    <a:prstGeom prst="rect">
                      <a:avLst/>
                    </a:prstGeom>
                    <a:solidFill>
                      <a:srgbClr val="99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3" name="Group 792"/>
                    <p:cNvGrpSpPr/>
                    <p:nvPr/>
                  </p:nvGrpSpPr>
                  <p:grpSpPr>
                    <a:xfrm>
                      <a:off x="4267200" y="4343399"/>
                      <a:ext cx="457200" cy="64428"/>
                      <a:chOff x="4267200" y="4343399"/>
                      <a:chExt cx="457200" cy="64428"/>
                    </a:xfrm>
                  </p:grpSpPr>
                  <p:cxnSp>
                    <p:nvCxnSpPr>
                      <p:cNvPr id="794" name="Straight Connector 793"/>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5" name="Straight Connector 794"/>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6" name="Straight Connector 795"/>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7" name="Straight Connector 796"/>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8" name="Straight Connector 797"/>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783" name="Group 782"/>
                  <p:cNvGrpSpPr/>
                  <p:nvPr/>
                </p:nvGrpSpPr>
                <p:grpSpPr>
                  <a:xfrm flipV="1">
                    <a:off x="4267200" y="4278972"/>
                    <a:ext cx="457200" cy="64428"/>
                    <a:chOff x="4267200" y="4343399"/>
                    <a:chExt cx="457200" cy="64428"/>
                  </a:xfrm>
                </p:grpSpPr>
                <p:sp>
                  <p:nvSpPr>
                    <p:cNvPr id="785" name="Rectangle 784"/>
                    <p:cNvSpPr/>
                    <p:nvPr/>
                  </p:nvSpPr>
                  <p:spPr>
                    <a:xfrm>
                      <a:off x="4343400" y="4343400"/>
                      <a:ext cx="304800" cy="644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6" name="Group 785"/>
                    <p:cNvGrpSpPr/>
                    <p:nvPr/>
                  </p:nvGrpSpPr>
                  <p:grpSpPr>
                    <a:xfrm>
                      <a:off x="4267200" y="4343399"/>
                      <a:ext cx="457200" cy="64428"/>
                      <a:chOff x="4267200" y="4343399"/>
                      <a:chExt cx="457200" cy="64428"/>
                    </a:xfrm>
                  </p:grpSpPr>
                  <p:cxnSp>
                    <p:nvCxnSpPr>
                      <p:cNvPr id="787" name="Straight Connector 786"/>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8" name="Straight Connector 787"/>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9" name="Straight Connector 788"/>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0" name="Straight Connector 789"/>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1" name="Straight Connector 790"/>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784" name="Straight Connector 783"/>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81" name="Straight Connector 780"/>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39" name="Straight Connector 738"/>
              <p:cNvCxnSpPr/>
              <p:nvPr/>
            </p:nvCxnSpPr>
            <p:spPr>
              <a:xfrm>
                <a:off x="4357689" y="4342004"/>
                <a:ext cx="442911" cy="0"/>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40" name="Straight Connector 739"/>
              <p:cNvCxnSpPr/>
              <p:nvPr/>
            </p:nvCxnSpPr>
            <p:spPr>
              <a:xfrm flipV="1">
                <a:off x="4800600" y="4342004"/>
                <a:ext cx="0" cy="216467"/>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41" name="Straight Connector 740"/>
              <p:cNvCxnSpPr/>
              <p:nvPr/>
            </p:nvCxnSpPr>
            <p:spPr>
              <a:xfrm flipV="1">
                <a:off x="4798423" y="4736534"/>
                <a:ext cx="0" cy="519696"/>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42" name="Straight Connector 741"/>
              <p:cNvCxnSpPr/>
              <p:nvPr/>
            </p:nvCxnSpPr>
            <p:spPr>
              <a:xfrm flipH="1">
                <a:off x="4953000" y="5181600"/>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3" name="Straight Connector 742"/>
              <p:cNvCxnSpPr/>
              <p:nvPr/>
            </p:nvCxnSpPr>
            <p:spPr>
              <a:xfrm>
                <a:off x="4998720" y="5206616"/>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4" name="Straight Connector 743"/>
              <p:cNvCxnSpPr/>
              <p:nvPr/>
            </p:nvCxnSpPr>
            <p:spPr>
              <a:xfrm>
                <a:off x="4998720" y="5208985"/>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45" name="Straight Connector 744"/>
              <p:cNvCxnSpPr/>
              <p:nvPr/>
            </p:nvCxnSpPr>
            <p:spPr>
              <a:xfrm flipV="1">
                <a:off x="4358640" y="4226732"/>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46" name="Straight Connector 745"/>
              <p:cNvCxnSpPr/>
              <p:nvPr/>
            </p:nvCxnSpPr>
            <p:spPr>
              <a:xfrm flipV="1">
                <a:off x="4998720" y="4226733"/>
                <a:ext cx="0" cy="33173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47" name="Straight Connector 746"/>
              <p:cNvCxnSpPr/>
              <p:nvPr/>
            </p:nvCxnSpPr>
            <p:spPr>
              <a:xfrm flipV="1">
                <a:off x="4998720" y="4736534"/>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748" name="Group 747"/>
              <p:cNvGrpSpPr/>
              <p:nvPr/>
            </p:nvGrpSpPr>
            <p:grpSpPr>
              <a:xfrm>
                <a:off x="5486400" y="4941877"/>
                <a:ext cx="3429000" cy="1687523"/>
                <a:chOff x="5486400" y="4941877"/>
                <a:chExt cx="3429000" cy="1687523"/>
              </a:xfrm>
            </p:grpSpPr>
            <p:cxnSp>
              <p:nvCxnSpPr>
                <p:cNvPr id="756" name="Straight Connector 755"/>
                <p:cNvCxnSpPr/>
                <p:nvPr/>
              </p:nvCxnSpPr>
              <p:spPr>
                <a:xfrm flipV="1">
                  <a:off x="5827490" y="5565751"/>
                  <a:ext cx="0" cy="169244"/>
                </a:xfrm>
                <a:prstGeom prst="line">
                  <a:avLst/>
                </a:prstGeom>
                <a:ln w="76200"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57" name="Straight Connector 756"/>
                <p:cNvCxnSpPr/>
                <p:nvPr/>
              </p:nvCxnSpPr>
              <p:spPr>
                <a:xfrm flipV="1">
                  <a:off x="5851187" y="5544203"/>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58" name="Group 757"/>
                <p:cNvGrpSpPr/>
                <p:nvPr/>
              </p:nvGrpSpPr>
              <p:grpSpPr>
                <a:xfrm>
                  <a:off x="7129340" y="5065144"/>
                  <a:ext cx="239904" cy="426174"/>
                  <a:chOff x="5475096" y="5077070"/>
                  <a:chExt cx="239904" cy="426174"/>
                </a:xfrm>
              </p:grpSpPr>
              <p:cxnSp>
                <p:nvCxnSpPr>
                  <p:cNvPr id="776" name="Straight Connector 775"/>
                  <p:cNvCxnSpPr/>
                  <p:nvPr/>
                </p:nvCxnSpPr>
                <p:spPr>
                  <a:xfrm flipV="1">
                    <a:off x="5598890" y="5334000"/>
                    <a:ext cx="0" cy="169244"/>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77" name="Straight Connector 776"/>
                  <p:cNvCxnSpPr/>
                  <p:nvPr/>
                </p:nvCxnSpPr>
                <p:spPr>
                  <a:xfrm flipV="1">
                    <a:off x="5562600" y="5317156"/>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8" name="Straight Connector 777"/>
                  <p:cNvCxnSpPr/>
                  <p:nvPr/>
                </p:nvCxnSpPr>
                <p:spPr>
                  <a:xfrm flipV="1">
                    <a:off x="5638800" y="5312452"/>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779" name="Isosceles Triangle 778"/>
                  <p:cNvSpPr/>
                  <p:nvPr/>
                </p:nvSpPr>
                <p:spPr>
                  <a:xfrm>
                    <a:off x="5475096" y="507707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9" name="Oval 758"/>
                <p:cNvSpPr/>
                <p:nvPr/>
              </p:nvSpPr>
              <p:spPr>
                <a:xfrm>
                  <a:off x="8610600" y="5486400"/>
                  <a:ext cx="304800" cy="106679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0" name="Oval 759"/>
                <p:cNvSpPr/>
                <p:nvPr/>
              </p:nvSpPr>
              <p:spPr>
                <a:xfrm>
                  <a:off x="5486400" y="5695131"/>
                  <a:ext cx="304800" cy="82296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1" name="Rectangle 760"/>
                <p:cNvSpPr/>
                <p:nvPr/>
              </p:nvSpPr>
              <p:spPr>
                <a:xfrm>
                  <a:off x="5570890" y="5656871"/>
                  <a:ext cx="67910"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2" name="Rectangle 761"/>
                <p:cNvSpPr/>
                <p:nvPr/>
              </p:nvSpPr>
              <p:spPr>
                <a:xfrm>
                  <a:off x="5638800" y="5656871"/>
                  <a:ext cx="64896"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3" name="Rectangle 762"/>
                <p:cNvSpPr/>
                <p:nvPr/>
              </p:nvSpPr>
              <p:spPr>
                <a:xfrm>
                  <a:off x="5703696" y="5718151"/>
                  <a:ext cx="239904"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Rectangle 763"/>
                <p:cNvSpPr/>
                <p:nvPr/>
              </p:nvSpPr>
              <p:spPr>
                <a:xfrm>
                  <a:off x="5943600" y="5718151"/>
                  <a:ext cx="64896"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Rectangle 764"/>
                <p:cNvSpPr/>
                <p:nvPr/>
              </p:nvSpPr>
              <p:spPr>
                <a:xfrm>
                  <a:off x="6008963" y="5773998"/>
                  <a:ext cx="64896" cy="650306"/>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Rectangle 765"/>
                <p:cNvSpPr/>
                <p:nvPr/>
              </p:nvSpPr>
              <p:spPr>
                <a:xfrm>
                  <a:off x="6073859" y="5801608"/>
                  <a:ext cx="479341" cy="602343"/>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Trapezoid 766"/>
                <p:cNvSpPr/>
                <p:nvPr/>
              </p:nvSpPr>
              <p:spPr>
                <a:xfrm rot="16200000">
                  <a:off x="6362700" y="5832451"/>
                  <a:ext cx="914400" cy="533400"/>
                </a:xfrm>
                <a:prstGeom prst="trapezoid">
                  <a:avLst>
                    <a:gd name="adj" fmla="val 286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Rectangle 767"/>
                <p:cNvSpPr/>
                <p:nvPr/>
              </p:nvSpPr>
              <p:spPr>
                <a:xfrm>
                  <a:off x="7086600" y="5486400"/>
                  <a:ext cx="316104" cy="1066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Rectangle 768"/>
                <p:cNvSpPr/>
                <p:nvPr/>
              </p:nvSpPr>
              <p:spPr>
                <a:xfrm>
                  <a:off x="7408505" y="5403066"/>
                  <a:ext cx="67910"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Rectangle 769"/>
                <p:cNvSpPr/>
                <p:nvPr/>
              </p:nvSpPr>
              <p:spPr>
                <a:xfrm>
                  <a:off x="7476415" y="5403066"/>
                  <a:ext cx="64896"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Rectangle 770"/>
                <p:cNvSpPr/>
                <p:nvPr/>
              </p:nvSpPr>
              <p:spPr>
                <a:xfrm>
                  <a:off x="7543800" y="5486400"/>
                  <a:ext cx="1219200" cy="106679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Isosceles Triangle 771"/>
                <p:cNvSpPr/>
                <p:nvPr/>
              </p:nvSpPr>
              <p:spPr>
                <a:xfrm>
                  <a:off x="5703696" y="5308821"/>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3" name="Straight Connector 772"/>
                <p:cNvCxnSpPr/>
                <p:nvPr/>
              </p:nvCxnSpPr>
              <p:spPr>
                <a:xfrm flipV="1">
                  <a:off x="5791200" y="5548907"/>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774" name="Isosceles Triangle 773"/>
                <p:cNvSpPr/>
                <p:nvPr/>
              </p:nvSpPr>
              <p:spPr>
                <a:xfrm rot="5400000">
                  <a:off x="5583654" y="518151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Isosceles Triangle 774"/>
                <p:cNvSpPr/>
                <p:nvPr/>
              </p:nvSpPr>
              <p:spPr>
                <a:xfrm rot="5400000" flipV="1">
                  <a:off x="7250856" y="4941786"/>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9" name="Group 748"/>
              <p:cNvGrpSpPr/>
              <p:nvPr/>
            </p:nvGrpSpPr>
            <p:grpSpPr>
              <a:xfrm>
                <a:off x="4009046" y="4527096"/>
                <a:ext cx="468686" cy="241056"/>
                <a:chOff x="4009046" y="4527096"/>
                <a:chExt cx="468686" cy="241056"/>
              </a:xfrm>
            </p:grpSpPr>
            <p:grpSp>
              <p:nvGrpSpPr>
                <p:cNvPr id="752" name="Group 751"/>
                <p:cNvGrpSpPr/>
                <p:nvPr/>
              </p:nvGrpSpPr>
              <p:grpSpPr>
                <a:xfrm>
                  <a:off x="4009046" y="4527096"/>
                  <a:ext cx="468686" cy="241056"/>
                  <a:chOff x="4267200" y="4527096"/>
                  <a:chExt cx="468686" cy="241056"/>
                </a:xfrm>
              </p:grpSpPr>
              <p:sp>
                <p:nvSpPr>
                  <p:cNvPr id="754" name="Isosceles Triangle 753"/>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5" name="Isosceles Triangle 754"/>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3" name="Oval 752"/>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50" name="Straight Connector 749"/>
              <p:cNvCxnSpPr>
                <a:stCxn id="753" idx="1"/>
                <a:endCxn id="753" idx="5"/>
              </p:cNvCxnSpPr>
              <p:nvPr/>
            </p:nvCxnSpPr>
            <p:spPr>
              <a:xfrm>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1" name="Straight Connector 750"/>
              <p:cNvCxnSpPr>
                <a:stCxn id="753" idx="7"/>
                <a:endCxn id="753" idx="3"/>
              </p:cNvCxnSpPr>
              <p:nvPr/>
            </p:nvCxnSpPr>
            <p:spPr>
              <a:xfrm flipH="1">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17" name="Freeform 14">
            <a:extLst>
              <a:ext uri="{FF2B5EF4-FFF2-40B4-BE49-F238E27FC236}">
                <a16:creationId xmlns:a16="http://schemas.microsoft.com/office/drawing/2014/main" id="{6900BF6D-87E4-4823-BD9E-B3EBE0F435C7}"/>
              </a:ext>
            </a:extLst>
          </p:cNvPr>
          <p:cNvSpPr/>
          <p:nvPr/>
        </p:nvSpPr>
        <p:spPr>
          <a:xfrm>
            <a:off x="1586204" y="5738327"/>
            <a:ext cx="759017" cy="655498"/>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Lst>
            <a:ahLst/>
            <a:cxnLst>
              <a:cxn ang="0">
                <a:pos x="connsiteX0" y="connsiteY0"/>
              </a:cxn>
              <a:cxn ang="0">
                <a:pos x="connsiteX1" y="connsiteY1"/>
              </a:cxn>
              <a:cxn ang="0">
                <a:pos x="connsiteX2" y="connsiteY2"/>
              </a:cxn>
              <a:cxn ang="0">
                <a:pos x="connsiteX3" y="connsiteY3"/>
              </a:cxn>
            </a:cxnLst>
            <a:rect l="l" t="t" r="r" b="b"/>
            <a:pathLst>
              <a:path w="759017" h="655498">
                <a:moveTo>
                  <a:pt x="0" y="643812"/>
                </a:moveTo>
                <a:cubicBezTo>
                  <a:pt x="113522" y="657030"/>
                  <a:pt x="227045" y="670249"/>
                  <a:pt x="345233" y="615820"/>
                </a:cubicBezTo>
                <a:cubicBezTo>
                  <a:pt x="463421" y="561391"/>
                  <a:pt x="642258" y="419877"/>
                  <a:pt x="709127" y="317240"/>
                </a:cubicBezTo>
                <a:cubicBezTo>
                  <a:pt x="775996" y="214603"/>
                  <a:pt x="761222" y="107301"/>
                  <a:pt x="746449" y="0"/>
                </a:cubicBezTo>
              </a:path>
            </a:pathLst>
          </a:custGeom>
          <a:noFill/>
          <a:ln w="38100">
            <a:solidFill>
              <a:schemeClr val="bg2"/>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extBox 217">
            <a:extLst>
              <a:ext uri="{FF2B5EF4-FFF2-40B4-BE49-F238E27FC236}">
                <a16:creationId xmlns:a16="http://schemas.microsoft.com/office/drawing/2014/main" id="{BD3DBD70-8666-47DB-A9D3-0504EA96BC71}"/>
              </a:ext>
            </a:extLst>
          </p:cNvPr>
          <p:cNvSpPr txBox="1"/>
          <p:nvPr/>
        </p:nvSpPr>
        <p:spPr>
          <a:xfrm>
            <a:off x="3612703" y="5763394"/>
            <a:ext cx="1468621" cy="369332"/>
          </a:xfrm>
          <a:prstGeom prst="rect">
            <a:avLst/>
          </a:prstGeom>
          <a:noFill/>
          <a:ln w="38100">
            <a:solidFill>
              <a:schemeClr val="bg2">
                <a:lumMod val="60000"/>
                <a:lumOff val="40000"/>
              </a:schemeClr>
            </a:solidFill>
          </a:ln>
        </p:spPr>
        <p:txBody>
          <a:bodyPr wrap="square" rtlCol="0">
            <a:spAutoFit/>
          </a:bodyPr>
          <a:lstStyle/>
          <a:p>
            <a:pPr algn="ctr"/>
            <a:r>
              <a:rPr lang="en-US" dirty="0">
                <a:solidFill>
                  <a:schemeClr val="bg2">
                    <a:lumMod val="60000"/>
                    <a:lumOff val="40000"/>
                  </a:schemeClr>
                </a:solidFill>
              </a:rPr>
              <a:t>Suction Line</a:t>
            </a:r>
          </a:p>
        </p:txBody>
      </p:sp>
      <p:sp>
        <p:nvSpPr>
          <p:cNvPr id="220" name="TextBox 219">
            <a:extLst>
              <a:ext uri="{FF2B5EF4-FFF2-40B4-BE49-F238E27FC236}">
                <a16:creationId xmlns:a16="http://schemas.microsoft.com/office/drawing/2014/main" id="{148AB126-7881-4E8F-861A-6D620B3627C9}"/>
              </a:ext>
            </a:extLst>
          </p:cNvPr>
          <p:cNvSpPr txBox="1"/>
          <p:nvPr/>
        </p:nvSpPr>
        <p:spPr>
          <a:xfrm>
            <a:off x="6533454" y="3419275"/>
            <a:ext cx="1487024" cy="369332"/>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Liquid Line</a:t>
            </a:r>
          </a:p>
        </p:txBody>
      </p:sp>
      <p:sp>
        <p:nvSpPr>
          <p:cNvPr id="221" name="TextBox 220">
            <a:extLst>
              <a:ext uri="{FF2B5EF4-FFF2-40B4-BE49-F238E27FC236}">
                <a16:creationId xmlns:a16="http://schemas.microsoft.com/office/drawing/2014/main" id="{CA25FA49-C072-47AC-B838-8ACD60B377B0}"/>
              </a:ext>
            </a:extLst>
          </p:cNvPr>
          <p:cNvSpPr txBox="1"/>
          <p:nvPr/>
        </p:nvSpPr>
        <p:spPr>
          <a:xfrm>
            <a:off x="1826407" y="2953574"/>
            <a:ext cx="1794206" cy="646331"/>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Liquid Line Solenoid Valve</a:t>
            </a:r>
          </a:p>
        </p:txBody>
      </p:sp>
      <p:sp>
        <p:nvSpPr>
          <p:cNvPr id="2" name="Freeform: Shape 1">
            <a:extLst>
              <a:ext uri="{FF2B5EF4-FFF2-40B4-BE49-F238E27FC236}">
                <a16:creationId xmlns:a16="http://schemas.microsoft.com/office/drawing/2014/main" id="{CC7ED3F2-8FCC-4711-9CF8-F5A2F633FF1A}"/>
              </a:ext>
            </a:extLst>
          </p:cNvPr>
          <p:cNvSpPr/>
          <p:nvPr/>
        </p:nvSpPr>
        <p:spPr>
          <a:xfrm>
            <a:off x="3619099" y="3248526"/>
            <a:ext cx="1275347" cy="693019"/>
          </a:xfrm>
          <a:custGeom>
            <a:avLst/>
            <a:gdLst>
              <a:gd name="connsiteX0" fmla="*/ 1275347 w 1275347"/>
              <a:gd name="connsiteY0" fmla="*/ 693019 h 693019"/>
              <a:gd name="connsiteX1" fmla="*/ 563078 w 1275347"/>
              <a:gd name="connsiteY1" fmla="*/ 514952 h 693019"/>
              <a:gd name="connsiteX2" fmla="*/ 356135 w 1275347"/>
              <a:gd name="connsiteY2" fmla="*/ 86628 h 693019"/>
              <a:gd name="connsiteX3" fmla="*/ 0 w 1275347"/>
              <a:gd name="connsiteY3" fmla="*/ 0 h 693019"/>
            </a:gdLst>
            <a:ahLst/>
            <a:cxnLst>
              <a:cxn ang="0">
                <a:pos x="connsiteX0" y="connsiteY0"/>
              </a:cxn>
              <a:cxn ang="0">
                <a:pos x="connsiteX1" y="connsiteY1"/>
              </a:cxn>
              <a:cxn ang="0">
                <a:pos x="connsiteX2" y="connsiteY2"/>
              </a:cxn>
              <a:cxn ang="0">
                <a:pos x="connsiteX3" y="connsiteY3"/>
              </a:cxn>
            </a:cxnLst>
            <a:rect l="l" t="t" r="r" b="b"/>
            <a:pathLst>
              <a:path w="1275347" h="693019">
                <a:moveTo>
                  <a:pt x="1275347" y="693019"/>
                </a:moveTo>
                <a:cubicBezTo>
                  <a:pt x="995813" y="654518"/>
                  <a:pt x="716280" y="616017"/>
                  <a:pt x="563078" y="514952"/>
                </a:cubicBezTo>
                <a:cubicBezTo>
                  <a:pt x="409876" y="413887"/>
                  <a:pt x="449981" y="172453"/>
                  <a:pt x="356135" y="86628"/>
                </a:cubicBezTo>
                <a:cubicBezTo>
                  <a:pt x="262289" y="803"/>
                  <a:pt x="0" y="0"/>
                  <a:pt x="0" y="0"/>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Freeform: Shape 2">
            <a:extLst>
              <a:ext uri="{FF2B5EF4-FFF2-40B4-BE49-F238E27FC236}">
                <a16:creationId xmlns:a16="http://schemas.microsoft.com/office/drawing/2014/main" id="{98B650CE-8D2B-4FC5-AF78-E1C36E2FE334}"/>
              </a:ext>
            </a:extLst>
          </p:cNvPr>
          <p:cNvSpPr/>
          <p:nvPr/>
        </p:nvSpPr>
        <p:spPr>
          <a:xfrm>
            <a:off x="6136105" y="3782728"/>
            <a:ext cx="1147606" cy="717533"/>
          </a:xfrm>
          <a:custGeom>
            <a:avLst/>
            <a:gdLst>
              <a:gd name="connsiteX0" fmla="*/ 0 w 1147606"/>
              <a:gd name="connsiteY0" fmla="*/ 693019 h 717533"/>
              <a:gd name="connsiteX1" fmla="*/ 745958 w 1147606"/>
              <a:gd name="connsiteY1" fmla="*/ 668956 h 717533"/>
              <a:gd name="connsiteX2" fmla="*/ 1087655 w 1147606"/>
              <a:gd name="connsiteY2" fmla="*/ 255070 h 717533"/>
              <a:gd name="connsiteX3" fmla="*/ 1145407 w 1147606"/>
              <a:gd name="connsiteY3" fmla="*/ 0 h 717533"/>
            </a:gdLst>
            <a:ahLst/>
            <a:cxnLst>
              <a:cxn ang="0">
                <a:pos x="connsiteX0" y="connsiteY0"/>
              </a:cxn>
              <a:cxn ang="0">
                <a:pos x="connsiteX1" y="connsiteY1"/>
              </a:cxn>
              <a:cxn ang="0">
                <a:pos x="connsiteX2" y="connsiteY2"/>
              </a:cxn>
              <a:cxn ang="0">
                <a:pos x="connsiteX3" y="connsiteY3"/>
              </a:cxn>
            </a:cxnLst>
            <a:rect l="l" t="t" r="r" b="b"/>
            <a:pathLst>
              <a:path w="1147606" h="717533">
                <a:moveTo>
                  <a:pt x="0" y="693019"/>
                </a:moveTo>
                <a:cubicBezTo>
                  <a:pt x="282341" y="717483"/>
                  <a:pt x="564682" y="741947"/>
                  <a:pt x="745958" y="668956"/>
                </a:cubicBezTo>
                <a:cubicBezTo>
                  <a:pt x="927234" y="595965"/>
                  <a:pt x="1021080" y="366563"/>
                  <a:pt x="1087655" y="255070"/>
                </a:cubicBezTo>
                <a:cubicBezTo>
                  <a:pt x="1154230" y="143577"/>
                  <a:pt x="1149818" y="71788"/>
                  <a:pt x="1145407" y="0"/>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4" name="TextBox 223">
            <a:extLst>
              <a:ext uri="{FF2B5EF4-FFF2-40B4-BE49-F238E27FC236}">
                <a16:creationId xmlns:a16="http://schemas.microsoft.com/office/drawing/2014/main" id="{2BFC3B45-1900-4D3D-B7F3-168BED07145C}"/>
              </a:ext>
            </a:extLst>
          </p:cNvPr>
          <p:cNvSpPr txBox="1"/>
          <p:nvPr/>
        </p:nvSpPr>
        <p:spPr>
          <a:xfrm>
            <a:off x="6526778" y="1740245"/>
            <a:ext cx="1487024" cy="646331"/>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Line</a:t>
            </a:r>
          </a:p>
        </p:txBody>
      </p:sp>
      <p:sp>
        <p:nvSpPr>
          <p:cNvPr id="4" name="Freeform: Shape 3">
            <a:extLst>
              <a:ext uri="{FF2B5EF4-FFF2-40B4-BE49-F238E27FC236}">
                <a16:creationId xmlns:a16="http://schemas.microsoft.com/office/drawing/2014/main" id="{4C900E45-C3A7-4C0B-84F3-7F22EA7C2257}"/>
              </a:ext>
            </a:extLst>
          </p:cNvPr>
          <p:cNvSpPr/>
          <p:nvPr/>
        </p:nvSpPr>
        <p:spPr>
          <a:xfrm>
            <a:off x="7292551" y="2398649"/>
            <a:ext cx="770021" cy="625642"/>
          </a:xfrm>
          <a:custGeom>
            <a:avLst/>
            <a:gdLst>
              <a:gd name="connsiteX0" fmla="*/ 770021 w 770021"/>
              <a:gd name="connsiteY0" fmla="*/ 625642 h 625642"/>
              <a:gd name="connsiteX1" fmla="*/ 197318 w 770021"/>
              <a:gd name="connsiteY1" fmla="*/ 476450 h 625642"/>
              <a:gd name="connsiteX2" fmla="*/ 0 w 770021"/>
              <a:gd name="connsiteY2" fmla="*/ 0 h 625642"/>
            </a:gdLst>
            <a:ahLst/>
            <a:cxnLst>
              <a:cxn ang="0">
                <a:pos x="connsiteX0" y="connsiteY0"/>
              </a:cxn>
              <a:cxn ang="0">
                <a:pos x="connsiteX1" y="connsiteY1"/>
              </a:cxn>
              <a:cxn ang="0">
                <a:pos x="connsiteX2" y="connsiteY2"/>
              </a:cxn>
            </a:cxnLst>
            <a:rect l="l" t="t" r="r" b="b"/>
            <a:pathLst>
              <a:path w="770021" h="625642">
                <a:moveTo>
                  <a:pt x="770021" y="625642"/>
                </a:moveTo>
                <a:cubicBezTo>
                  <a:pt x="547838" y="603183"/>
                  <a:pt x="325655" y="580724"/>
                  <a:pt x="197318" y="476450"/>
                </a:cubicBezTo>
                <a:cubicBezTo>
                  <a:pt x="68981" y="372176"/>
                  <a:pt x="34490" y="186088"/>
                  <a:pt x="0" y="0"/>
                </a:cubicBezTo>
              </a:path>
            </a:pathLst>
          </a:custGeom>
          <a:noFill/>
          <a:ln w="38100">
            <a:solidFill>
              <a:schemeClr val="accent4"/>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 name="Freeform: Shape 6">
            <a:extLst>
              <a:ext uri="{FF2B5EF4-FFF2-40B4-BE49-F238E27FC236}">
                <a16:creationId xmlns:a16="http://schemas.microsoft.com/office/drawing/2014/main" id="{F09037F2-0DDB-46BE-A22B-171B8C7E0767}"/>
              </a:ext>
            </a:extLst>
          </p:cNvPr>
          <p:cNvSpPr/>
          <p:nvPr/>
        </p:nvSpPr>
        <p:spPr>
          <a:xfrm>
            <a:off x="5082363" y="5459819"/>
            <a:ext cx="313069" cy="499934"/>
          </a:xfrm>
          <a:custGeom>
            <a:avLst/>
            <a:gdLst>
              <a:gd name="connsiteX0" fmla="*/ 265814 w 313069"/>
              <a:gd name="connsiteY0" fmla="*/ 0 h 499934"/>
              <a:gd name="connsiteX1" fmla="*/ 292395 w 313069"/>
              <a:gd name="connsiteY1" fmla="*/ 377455 h 499934"/>
              <a:gd name="connsiteX2" fmla="*/ 0 w 313069"/>
              <a:gd name="connsiteY2" fmla="*/ 499730 h 499934"/>
            </a:gdLst>
            <a:ahLst/>
            <a:cxnLst>
              <a:cxn ang="0">
                <a:pos x="connsiteX0" y="connsiteY0"/>
              </a:cxn>
              <a:cxn ang="0">
                <a:pos x="connsiteX1" y="connsiteY1"/>
              </a:cxn>
              <a:cxn ang="0">
                <a:pos x="connsiteX2" y="connsiteY2"/>
              </a:cxn>
            </a:cxnLst>
            <a:rect l="l" t="t" r="r" b="b"/>
            <a:pathLst>
              <a:path w="313069" h="499934">
                <a:moveTo>
                  <a:pt x="265814" y="0"/>
                </a:moveTo>
                <a:cubicBezTo>
                  <a:pt x="301255" y="147083"/>
                  <a:pt x="336697" y="294167"/>
                  <a:pt x="292395" y="377455"/>
                </a:cubicBezTo>
                <a:cubicBezTo>
                  <a:pt x="248093" y="460743"/>
                  <a:pt x="51391" y="503274"/>
                  <a:pt x="0" y="499730"/>
                </a:cubicBezTo>
              </a:path>
            </a:pathLst>
          </a:custGeom>
          <a:noFill/>
          <a:ln w="38100">
            <a:solidFill>
              <a:schemeClr val="bg2">
                <a:lumMod val="60000"/>
                <a:lumOff val="40000"/>
              </a:schemeClr>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131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136A24-6535-428E-9DF5-CF6C8715F510}"/>
              </a:ext>
            </a:extLst>
          </p:cNvPr>
          <p:cNvSpPr>
            <a:spLocks noGrp="1"/>
          </p:cNvSpPr>
          <p:nvPr>
            <p:ph type="title"/>
          </p:nvPr>
        </p:nvSpPr>
        <p:spPr/>
        <p:txBody>
          <a:bodyPr/>
          <a:lstStyle/>
          <a:p>
            <a:r>
              <a:rPr lang="en-US" dirty="0"/>
              <a:t>Which Pipe is Which</a:t>
            </a:r>
          </a:p>
        </p:txBody>
      </p:sp>
      <p:sp>
        <p:nvSpPr>
          <p:cNvPr id="6" name="Content Placeholder 5">
            <a:extLst>
              <a:ext uri="{FF2B5EF4-FFF2-40B4-BE49-F238E27FC236}">
                <a16:creationId xmlns:a16="http://schemas.microsoft.com/office/drawing/2014/main" id="{6C1AC093-43C7-4F7E-87E2-761360B23405}"/>
              </a:ext>
            </a:extLst>
          </p:cNvPr>
          <p:cNvSpPr>
            <a:spLocks noGrp="1"/>
          </p:cNvSpPr>
          <p:nvPr>
            <p:ph sz="half" idx="1"/>
          </p:nvPr>
        </p:nvSpPr>
        <p:spPr>
          <a:xfrm>
            <a:off x="457200" y="1600200"/>
            <a:ext cx="4038600" cy="4525963"/>
          </a:xfrm>
        </p:spPr>
        <p:txBody>
          <a:bodyPr>
            <a:normAutofit/>
          </a:bodyPr>
          <a:lstStyle/>
          <a:p>
            <a:pPr marL="457200" indent="-457200">
              <a:buFont typeface="Arial" panose="020B0604020202020204" pitchFamily="34" charset="0"/>
              <a:buChar char="•"/>
            </a:pPr>
            <a:r>
              <a:rPr lang="en-US" sz="2400" dirty="0">
                <a:solidFill>
                  <a:schemeClr val="bg2">
                    <a:lumMod val="60000"/>
                    <a:lumOff val="40000"/>
                  </a:schemeClr>
                </a:solidFill>
              </a:rPr>
              <a:t>Suction Line			</a:t>
            </a:r>
          </a:p>
          <a:p>
            <a:pPr marL="457200" indent="-457200">
              <a:buFont typeface="Arial" panose="020B0604020202020204" pitchFamily="34" charset="0"/>
              <a:buChar char="•"/>
            </a:pPr>
            <a:r>
              <a:rPr lang="en-US" sz="2400" dirty="0">
                <a:solidFill>
                  <a:srgbClr val="FFCC00"/>
                </a:solidFill>
              </a:rPr>
              <a:t>Liquid Line			</a:t>
            </a:r>
          </a:p>
          <a:p>
            <a:pPr marL="457200" indent="-457200">
              <a:buFont typeface="Arial" panose="020B0604020202020204" pitchFamily="34" charset="0"/>
              <a:buChar char="•"/>
            </a:pPr>
            <a:r>
              <a:rPr lang="en-US" sz="2400" dirty="0">
                <a:solidFill>
                  <a:schemeClr val="accent4"/>
                </a:solidFill>
              </a:rPr>
              <a:t>Hot gas line</a:t>
            </a:r>
          </a:p>
        </p:txBody>
      </p:sp>
      <p:sp>
        <p:nvSpPr>
          <p:cNvPr id="7" name="Content Placeholder 6">
            <a:extLst>
              <a:ext uri="{FF2B5EF4-FFF2-40B4-BE49-F238E27FC236}">
                <a16:creationId xmlns:a16="http://schemas.microsoft.com/office/drawing/2014/main" id="{8F3BBF3B-10D6-44D9-81E2-7F088C703115}"/>
              </a:ext>
            </a:extLst>
          </p:cNvPr>
          <p:cNvSpPr>
            <a:spLocks noGrp="1"/>
          </p:cNvSpPr>
          <p:nvPr>
            <p:ph sz="half" idx="2"/>
          </p:nvPr>
        </p:nvSpPr>
        <p:spPr>
          <a:xfrm>
            <a:off x="4648200" y="1600200"/>
            <a:ext cx="4038600" cy="4525963"/>
          </a:xfrm>
        </p:spPr>
        <p:txBody>
          <a:bodyPr>
            <a:normAutofit/>
          </a:bodyPr>
          <a:lstStyle/>
          <a:p>
            <a:pPr marL="342900" indent="-342900">
              <a:buFont typeface="Arial" panose="020B0604020202020204" pitchFamily="34" charset="0"/>
              <a:buChar char="•"/>
            </a:pPr>
            <a:r>
              <a:rPr lang="en-US" sz="2400" dirty="0">
                <a:solidFill>
                  <a:schemeClr val="bg2">
                    <a:lumMod val="60000"/>
                    <a:lumOff val="40000"/>
                  </a:schemeClr>
                </a:solidFill>
              </a:rPr>
              <a:t>Largest, coldest and insulated</a:t>
            </a:r>
          </a:p>
          <a:p>
            <a:pPr marL="342900" indent="-342900">
              <a:buFont typeface="Arial" panose="020B0604020202020204" pitchFamily="34" charset="0"/>
              <a:buChar char="•"/>
            </a:pPr>
            <a:r>
              <a:rPr lang="en-US" sz="2400" dirty="0">
                <a:solidFill>
                  <a:srgbClr val="FFCC00"/>
                </a:solidFill>
              </a:rPr>
              <a:t>Smallest, warm, usually not insulated</a:t>
            </a:r>
          </a:p>
          <a:p>
            <a:pPr marL="342900" indent="-342900">
              <a:buFont typeface="Arial" panose="020B0604020202020204" pitchFamily="34" charset="0"/>
              <a:buChar char="•"/>
            </a:pPr>
            <a:r>
              <a:rPr lang="en-US" sz="2400" dirty="0">
                <a:solidFill>
                  <a:schemeClr val="accent4"/>
                </a:solidFill>
              </a:rPr>
              <a:t>Size between suction and liquid line size, hot, typically not insulated</a:t>
            </a:r>
          </a:p>
        </p:txBody>
      </p:sp>
    </p:spTree>
    <p:extLst>
      <p:ext uri="{BB962C8B-B14F-4D97-AF65-F5344CB8AC3E}">
        <p14:creationId xmlns:p14="http://schemas.microsoft.com/office/powerpoint/2010/main" val="246645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5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500"/>
                                        <p:tgtEl>
                                          <p:spTgt spid="6">
                                            <p:txEl>
                                              <p:pRg st="2" end="2"/>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fade">
                                      <p:cBhvr>
                                        <p:cTn id="2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3B1A56-5669-4E19-8193-B3167662CC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372"/>
            <a:ext cx="9144000" cy="6858000"/>
          </a:xfrm>
          <a:prstGeom prst="rect">
            <a:avLst/>
          </a:prstGeom>
        </p:spPr>
      </p:pic>
      <p:sp>
        <p:nvSpPr>
          <p:cNvPr id="6" name="TextBox 5">
            <a:extLst>
              <a:ext uri="{FF2B5EF4-FFF2-40B4-BE49-F238E27FC236}">
                <a16:creationId xmlns:a16="http://schemas.microsoft.com/office/drawing/2014/main" id="{2DDC64A8-7DFE-4241-80E1-1C9EFC6154A2}"/>
              </a:ext>
            </a:extLst>
          </p:cNvPr>
          <p:cNvSpPr txBox="1"/>
          <p:nvPr/>
        </p:nvSpPr>
        <p:spPr>
          <a:xfrm>
            <a:off x="789689" y="3338002"/>
            <a:ext cx="1468621" cy="369332"/>
          </a:xfrm>
          <a:prstGeom prst="rect">
            <a:avLst/>
          </a:prstGeom>
          <a:solidFill>
            <a:schemeClr val="bg1">
              <a:alpha val="75000"/>
            </a:schemeClr>
          </a:solidFill>
          <a:ln w="38100">
            <a:solidFill>
              <a:schemeClr val="bg2"/>
            </a:solidFill>
          </a:ln>
        </p:spPr>
        <p:txBody>
          <a:bodyPr wrap="square" rtlCol="0">
            <a:spAutoFit/>
          </a:bodyPr>
          <a:lstStyle/>
          <a:p>
            <a:pPr algn="ctr"/>
            <a:r>
              <a:rPr lang="en-US" dirty="0">
                <a:solidFill>
                  <a:schemeClr val="bg2"/>
                </a:solidFill>
              </a:rPr>
              <a:t>Evaporator</a:t>
            </a:r>
          </a:p>
        </p:txBody>
      </p:sp>
      <p:sp>
        <p:nvSpPr>
          <p:cNvPr id="7" name="Freeform 14">
            <a:extLst>
              <a:ext uri="{FF2B5EF4-FFF2-40B4-BE49-F238E27FC236}">
                <a16:creationId xmlns:a16="http://schemas.microsoft.com/office/drawing/2014/main" id="{1A2ACC44-6657-4463-A56A-C1275B9B8A00}"/>
              </a:ext>
            </a:extLst>
          </p:cNvPr>
          <p:cNvSpPr/>
          <p:nvPr/>
        </p:nvSpPr>
        <p:spPr>
          <a:xfrm>
            <a:off x="2249144" y="2892462"/>
            <a:ext cx="759017" cy="655498"/>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Lst>
            <a:ahLst/>
            <a:cxnLst>
              <a:cxn ang="0">
                <a:pos x="connsiteX0" y="connsiteY0"/>
              </a:cxn>
              <a:cxn ang="0">
                <a:pos x="connsiteX1" y="connsiteY1"/>
              </a:cxn>
              <a:cxn ang="0">
                <a:pos x="connsiteX2" y="connsiteY2"/>
              </a:cxn>
              <a:cxn ang="0">
                <a:pos x="connsiteX3" y="connsiteY3"/>
              </a:cxn>
            </a:cxnLst>
            <a:rect l="l" t="t" r="r" b="b"/>
            <a:pathLst>
              <a:path w="759017" h="655498">
                <a:moveTo>
                  <a:pt x="0" y="643812"/>
                </a:moveTo>
                <a:cubicBezTo>
                  <a:pt x="113522" y="657030"/>
                  <a:pt x="227045" y="670249"/>
                  <a:pt x="345233" y="615820"/>
                </a:cubicBezTo>
                <a:cubicBezTo>
                  <a:pt x="463421" y="561391"/>
                  <a:pt x="642258" y="419877"/>
                  <a:pt x="709127" y="317240"/>
                </a:cubicBezTo>
                <a:cubicBezTo>
                  <a:pt x="775996" y="214603"/>
                  <a:pt x="761222" y="107301"/>
                  <a:pt x="746449" y="0"/>
                </a:cubicBezTo>
              </a:path>
            </a:pathLst>
          </a:custGeom>
          <a:noFill/>
          <a:ln w="38100">
            <a:solidFill>
              <a:schemeClr val="bg2"/>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25B7D74-DC07-4C05-8FA2-98EA1E858DA2}"/>
              </a:ext>
            </a:extLst>
          </p:cNvPr>
          <p:cNvSpPr txBox="1"/>
          <p:nvPr/>
        </p:nvSpPr>
        <p:spPr>
          <a:xfrm>
            <a:off x="3401343" y="5001568"/>
            <a:ext cx="1468621" cy="923330"/>
          </a:xfrm>
          <a:prstGeom prst="rect">
            <a:avLst/>
          </a:prstGeom>
          <a:solidFill>
            <a:schemeClr val="bg1">
              <a:alpha val="75000"/>
            </a:schemeClr>
          </a:solidFill>
          <a:ln w="38100">
            <a:solidFill>
              <a:srgbClr val="FFA100"/>
            </a:solidFill>
          </a:ln>
        </p:spPr>
        <p:txBody>
          <a:bodyPr wrap="square" rtlCol="0">
            <a:spAutoFit/>
          </a:bodyPr>
          <a:lstStyle/>
          <a:p>
            <a:pPr algn="ctr"/>
            <a:r>
              <a:rPr lang="en-US" dirty="0"/>
              <a:t>Filter Dryer (Not shown on diagram)</a:t>
            </a:r>
          </a:p>
        </p:txBody>
      </p:sp>
      <p:sp>
        <p:nvSpPr>
          <p:cNvPr id="9" name="Freeform 14">
            <a:extLst>
              <a:ext uri="{FF2B5EF4-FFF2-40B4-BE49-F238E27FC236}">
                <a16:creationId xmlns:a16="http://schemas.microsoft.com/office/drawing/2014/main" id="{AA1A61D6-108B-447C-95EE-9CE951DF3846}"/>
              </a:ext>
            </a:extLst>
          </p:cNvPr>
          <p:cNvSpPr/>
          <p:nvPr/>
        </p:nvSpPr>
        <p:spPr>
          <a:xfrm>
            <a:off x="4869965" y="4438919"/>
            <a:ext cx="982268" cy="1069385"/>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 name="connsiteX0" fmla="*/ 0 w 982974"/>
              <a:gd name="connsiteY0" fmla="*/ 1057699 h 1069385"/>
              <a:gd name="connsiteX1" fmla="*/ 345233 w 982974"/>
              <a:gd name="connsiteY1" fmla="*/ 1029707 h 1069385"/>
              <a:gd name="connsiteX2" fmla="*/ 709127 w 982974"/>
              <a:gd name="connsiteY2" fmla="*/ 731127 h 1069385"/>
              <a:gd name="connsiteX3" fmla="*/ 982268 w 982974"/>
              <a:gd name="connsiteY3" fmla="*/ 0 h 1069385"/>
              <a:gd name="connsiteX0" fmla="*/ 0 w 982268"/>
              <a:gd name="connsiteY0" fmla="*/ 1057699 h 1069385"/>
              <a:gd name="connsiteX1" fmla="*/ 345233 w 982268"/>
              <a:gd name="connsiteY1" fmla="*/ 1029707 h 1069385"/>
              <a:gd name="connsiteX2" fmla="*/ 709127 w 982268"/>
              <a:gd name="connsiteY2" fmla="*/ 731127 h 1069385"/>
              <a:gd name="connsiteX3" fmla="*/ 982268 w 982268"/>
              <a:gd name="connsiteY3" fmla="*/ 0 h 1069385"/>
            </a:gdLst>
            <a:ahLst/>
            <a:cxnLst>
              <a:cxn ang="0">
                <a:pos x="connsiteX0" y="connsiteY0"/>
              </a:cxn>
              <a:cxn ang="0">
                <a:pos x="connsiteX1" y="connsiteY1"/>
              </a:cxn>
              <a:cxn ang="0">
                <a:pos x="connsiteX2" y="connsiteY2"/>
              </a:cxn>
              <a:cxn ang="0">
                <a:pos x="connsiteX3" y="connsiteY3"/>
              </a:cxn>
            </a:cxnLst>
            <a:rect l="l" t="t" r="r" b="b"/>
            <a:pathLst>
              <a:path w="982268" h="1069385">
                <a:moveTo>
                  <a:pt x="0" y="1057699"/>
                </a:moveTo>
                <a:cubicBezTo>
                  <a:pt x="113522" y="1070917"/>
                  <a:pt x="227045" y="1084136"/>
                  <a:pt x="345233" y="1029707"/>
                </a:cubicBezTo>
                <a:cubicBezTo>
                  <a:pt x="463421" y="975278"/>
                  <a:pt x="642258" y="833764"/>
                  <a:pt x="709127" y="731127"/>
                </a:cubicBezTo>
                <a:cubicBezTo>
                  <a:pt x="775996" y="628490"/>
                  <a:pt x="944102" y="453810"/>
                  <a:pt x="982268" y="0"/>
                </a:cubicBezTo>
              </a:path>
            </a:pathLst>
          </a:custGeom>
          <a:noFill/>
          <a:ln w="38100">
            <a:solidFill>
              <a:srgbClr val="FFA1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TextBox 9">
            <a:extLst>
              <a:ext uri="{FF2B5EF4-FFF2-40B4-BE49-F238E27FC236}">
                <a16:creationId xmlns:a16="http://schemas.microsoft.com/office/drawing/2014/main" id="{CAFD528E-43C1-4746-87D6-806868BAFE40}"/>
              </a:ext>
            </a:extLst>
          </p:cNvPr>
          <p:cNvSpPr txBox="1"/>
          <p:nvPr/>
        </p:nvSpPr>
        <p:spPr>
          <a:xfrm>
            <a:off x="91899" y="5185138"/>
            <a:ext cx="2224501" cy="646331"/>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Service Valves (Not shown on diagram</a:t>
            </a:r>
          </a:p>
        </p:txBody>
      </p:sp>
      <p:sp>
        <p:nvSpPr>
          <p:cNvPr id="11" name="Freeform 14">
            <a:extLst>
              <a:ext uri="{FF2B5EF4-FFF2-40B4-BE49-F238E27FC236}">
                <a16:creationId xmlns:a16="http://schemas.microsoft.com/office/drawing/2014/main" id="{A27022A0-6365-44F9-A4AC-A0DF16844CAF}"/>
              </a:ext>
            </a:extLst>
          </p:cNvPr>
          <p:cNvSpPr/>
          <p:nvPr/>
        </p:nvSpPr>
        <p:spPr>
          <a:xfrm>
            <a:off x="2316399" y="4693433"/>
            <a:ext cx="717573" cy="812255"/>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 name="connsiteX0" fmla="*/ 0 w 730141"/>
              <a:gd name="connsiteY0" fmla="*/ 812255 h 813208"/>
              <a:gd name="connsiteX1" fmla="*/ 316357 w 730141"/>
              <a:gd name="connsiteY1" fmla="*/ 615820 h 813208"/>
              <a:gd name="connsiteX2" fmla="*/ 680251 w 730141"/>
              <a:gd name="connsiteY2" fmla="*/ 317240 h 813208"/>
              <a:gd name="connsiteX3" fmla="*/ 717573 w 730141"/>
              <a:gd name="connsiteY3" fmla="*/ 0 h 813208"/>
              <a:gd name="connsiteX0" fmla="*/ 0 w 730141"/>
              <a:gd name="connsiteY0" fmla="*/ 812255 h 818345"/>
              <a:gd name="connsiteX1" fmla="*/ 508863 w 730141"/>
              <a:gd name="connsiteY1" fmla="*/ 740949 h 818345"/>
              <a:gd name="connsiteX2" fmla="*/ 680251 w 730141"/>
              <a:gd name="connsiteY2" fmla="*/ 317240 h 818345"/>
              <a:gd name="connsiteX3" fmla="*/ 717573 w 730141"/>
              <a:gd name="connsiteY3" fmla="*/ 0 h 818345"/>
              <a:gd name="connsiteX0" fmla="*/ 0 w 717573"/>
              <a:gd name="connsiteY0" fmla="*/ 812255 h 832598"/>
              <a:gd name="connsiteX1" fmla="*/ 508863 w 717573"/>
              <a:gd name="connsiteY1" fmla="*/ 740949 h 832598"/>
              <a:gd name="connsiteX2" fmla="*/ 717573 w 717573"/>
              <a:gd name="connsiteY2" fmla="*/ 0 h 832598"/>
              <a:gd name="connsiteX0" fmla="*/ 0 w 717573"/>
              <a:gd name="connsiteY0" fmla="*/ 812255 h 813352"/>
              <a:gd name="connsiteX1" fmla="*/ 619554 w 717573"/>
              <a:gd name="connsiteY1" fmla="*/ 582132 h 813352"/>
              <a:gd name="connsiteX2" fmla="*/ 717573 w 717573"/>
              <a:gd name="connsiteY2" fmla="*/ 0 h 813352"/>
              <a:gd name="connsiteX0" fmla="*/ 0 w 717573"/>
              <a:gd name="connsiteY0" fmla="*/ 812255 h 822193"/>
              <a:gd name="connsiteX1" fmla="*/ 619554 w 717573"/>
              <a:gd name="connsiteY1" fmla="*/ 582132 h 822193"/>
              <a:gd name="connsiteX2" fmla="*/ 717573 w 717573"/>
              <a:gd name="connsiteY2" fmla="*/ 0 h 822193"/>
              <a:gd name="connsiteX0" fmla="*/ 0 w 717573"/>
              <a:gd name="connsiteY0" fmla="*/ 812255 h 813814"/>
              <a:gd name="connsiteX1" fmla="*/ 619554 w 717573"/>
              <a:gd name="connsiteY1" fmla="*/ 582132 h 813814"/>
              <a:gd name="connsiteX2" fmla="*/ 717573 w 717573"/>
              <a:gd name="connsiteY2" fmla="*/ 0 h 813814"/>
              <a:gd name="connsiteX0" fmla="*/ 0 w 717573"/>
              <a:gd name="connsiteY0" fmla="*/ 812255 h 812255"/>
              <a:gd name="connsiteX1" fmla="*/ 638804 w 717573"/>
              <a:gd name="connsiteY1" fmla="*/ 534006 h 812255"/>
              <a:gd name="connsiteX2" fmla="*/ 717573 w 717573"/>
              <a:gd name="connsiteY2" fmla="*/ 0 h 812255"/>
              <a:gd name="connsiteX0" fmla="*/ 0 w 729000"/>
              <a:gd name="connsiteY0" fmla="*/ 812255 h 812255"/>
              <a:gd name="connsiteX1" fmla="*/ 638804 w 729000"/>
              <a:gd name="connsiteY1" fmla="*/ 534006 h 812255"/>
              <a:gd name="connsiteX2" fmla="*/ 717573 w 729000"/>
              <a:gd name="connsiteY2" fmla="*/ 0 h 812255"/>
              <a:gd name="connsiteX0" fmla="*/ 0 w 746604"/>
              <a:gd name="connsiteY0" fmla="*/ 812255 h 820962"/>
              <a:gd name="connsiteX1" fmla="*/ 682118 w 746604"/>
              <a:gd name="connsiteY1" fmla="*/ 611008 h 820962"/>
              <a:gd name="connsiteX2" fmla="*/ 717573 w 746604"/>
              <a:gd name="connsiteY2" fmla="*/ 0 h 820962"/>
              <a:gd name="connsiteX0" fmla="*/ 0 w 770546"/>
              <a:gd name="connsiteY0" fmla="*/ 812255 h 812255"/>
              <a:gd name="connsiteX1" fmla="*/ 682118 w 770546"/>
              <a:gd name="connsiteY1" fmla="*/ 611008 h 812255"/>
              <a:gd name="connsiteX2" fmla="*/ 717573 w 770546"/>
              <a:gd name="connsiteY2" fmla="*/ 0 h 812255"/>
              <a:gd name="connsiteX0" fmla="*/ 0 w 744319"/>
              <a:gd name="connsiteY0" fmla="*/ 812255 h 812255"/>
              <a:gd name="connsiteX1" fmla="*/ 633992 w 744319"/>
              <a:gd name="connsiteY1" fmla="*/ 615820 h 812255"/>
              <a:gd name="connsiteX2" fmla="*/ 717573 w 744319"/>
              <a:gd name="connsiteY2" fmla="*/ 0 h 812255"/>
              <a:gd name="connsiteX0" fmla="*/ 0 w 728040"/>
              <a:gd name="connsiteY0" fmla="*/ 812255 h 812255"/>
              <a:gd name="connsiteX1" fmla="*/ 633992 w 728040"/>
              <a:gd name="connsiteY1" fmla="*/ 615820 h 812255"/>
              <a:gd name="connsiteX2" fmla="*/ 717573 w 728040"/>
              <a:gd name="connsiteY2" fmla="*/ 0 h 812255"/>
              <a:gd name="connsiteX0" fmla="*/ 0 w 717573"/>
              <a:gd name="connsiteY0" fmla="*/ 812255 h 812255"/>
              <a:gd name="connsiteX1" fmla="*/ 633992 w 717573"/>
              <a:gd name="connsiteY1" fmla="*/ 615820 h 812255"/>
              <a:gd name="connsiteX2" fmla="*/ 717573 w 717573"/>
              <a:gd name="connsiteY2" fmla="*/ 0 h 812255"/>
            </a:gdLst>
            <a:ahLst/>
            <a:cxnLst>
              <a:cxn ang="0">
                <a:pos x="connsiteX0" y="connsiteY0"/>
              </a:cxn>
              <a:cxn ang="0">
                <a:pos x="connsiteX1" y="connsiteY1"/>
              </a:cxn>
              <a:cxn ang="0">
                <a:pos x="connsiteX2" y="connsiteY2"/>
              </a:cxn>
            </a:cxnLst>
            <a:rect l="l" t="t" r="r" b="b"/>
            <a:pathLst>
              <a:path w="717573" h="812255">
                <a:moveTo>
                  <a:pt x="0" y="812255"/>
                </a:moveTo>
                <a:cubicBezTo>
                  <a:pt x="392654" y="806223"/>
                  <a:pt x="557711" y="727133"/>
                  <a:pt x="633992" y="615820"/>
                </a:cubicBezTo>
                <a:cubicBezTo>
                  <a:pt x="710273" y="504507"/>
                  <a:pt x="693343" y="308368"/>
                  <a:pt x="717573" y="0"/>
                </a:cubicBezTo>
              </a:path>
            </a:pathLst>
          </a:custGeom>
          <a:noFill/>
          <a:ln w="38100">
            <a:solidFill>
              <a:srgbClr val="FFA1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4">
            <a:extLst>
              <a:ext uri="{FF2B5EF4-FFF2-40B4-BE49-F238E27FC236}">
                <a16:creationId xmlns:a16="http://schemas.microsoft.com/office/drawing/2014/main" id="{36653A25-CD57-4BF4-9A98-510EDAAC3015}"/>
              </a:ext>
            </a:extLst>
          </p:cNvPr>
          <p:cNvSpPr/>
          <p:nvPr/>
        </p:nvSpPr>
        <p:spPr>
          <a:xfrm>
            <a:off x="4877988" y="3826642"/>
            <a:ext cx="756074" cy="1679109"/>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 name="connsiteX0" fmla="*/ 0 w 982974"/>
              <a:gd name="connsiteY0" fmla="*/ 1057699 h 1069385"/>
              <a:gd name="connsiteX1" fmla="*/ 345233 w 982974"/>
              <a:gd name="connsiteY1" fmla="*/ 1029707 h 1069385"/>
              <a:gd name="connsiteX2" fmla="*/ 709127 w 982974"/>
              <a:gd name="connsiteY2" fmla="*/ 731127 h 1069385"/>
              <a:gd name="connsiteX3" fmla="*/ 982268 w 982974"/>
              <a:gd name="connsiteY3" fmla="*/ 0 h 1069385"/>
              <a:gd name="connsiteX0" fmla="*/ 0 w 756780"/>
              <a:gd name="connsiteY0" fmla="*/ 1678528 h 1678783"/>
              <a:gd name="connsiteX1" fmla="*/ 119039 w 756780"/>
              <a:gd name="connsiteY1" fmla="*/ 1029707 h 1678783"/>
              <a:gd name="connsiteX2" fmla="*/ 482933 w 756780"/>
              <a:gd name="connsiteY2" fmla="*/ 731127 h 1678783"/>
              <a:gd name="connsiteX3" fmla="*/ 756074 w 756780"/>
              <a:gd name="connsiteY3" fmla="*/ 0 h 1678783"/>
              <a:gd name="connsiteX0" fmla="*/ 0 w 756780"/>
              <a:gd name="connsiteY0" fmla="*/ 1678528 h 1678860"/>
              <a:gd name="connsiteX1" fmla="*/ 479986 w 756780"/>
              <a:gd name="connsiteY1" fmla="*/ 1150023 h 1678860"/>
              <a:gd name="connsiteX2" fmla="*/ 482933 w 756780"/>
              <a:gd name="connsiteY2" fmla="*/ 731127 h 1678860"/>
              <a:gd name="connsiteX3" fmla="*/ 756074 w 756780"/>
              <a:gd name="connsiteY3" fmla="*/ 0 h 1678860"/>
              <a:gd name="connsiteX0" fmla="*/ 0 w 793571"/>
              <a:gd name="connsiteY0" fmla="*/ 1678528 h 1678862"/>
              <a:gd name="connsiteX1" fmla="*/ 479986 w 793571"/>
              <a:gd name="connsiteY1" fmla="*/ 1150023 h 1678862"/>
              <a:gd name="connsiteX2" fmla="*/ 762066 w 793571"/>
              <a:gd name="connsiteY2" fmla="*/ 716689 h 1678862"/>
              <a:gd name="connsiteX3" fmla="*/ 756074 w 793571"/>
              <a:gd name="connsiteY3" fmla="*/ 0 h 1678862"/>
              <a:gd name="connsiteX0" fmla="*/ 0 w 793571"/>
              <a:gd name="connsiteY0" fmla="*/ 1678528 h 1678862"/>
              <a:gd name="connsiteX1" fmla="*/ 479986 w 793571"/>
              <a:gd name="connsiteY1" fmla="*/ 1150023 h 1678862"/>
              <a:gd name="connsiteX2" fmla="*/ 762066 w 793571"/>
              <a:gd name="connsiteY2" fmla="*/ 716689 h 1678862"/>
              <a:gd name="connsiteX3" fmla="*/ 756074 w 793571"/>
              <a:gd name="connsiteY3" fmla="*/ 0 h 1678862"/>
              <a:gd name="connsiteX0" fmla="*/ 0 w 842732"/>
              <a:gd name="connsiteY0" fmla="*/ 1678528 h 1678862"/>
              <a:gd name="connsiteX1" fmla="*/ 479986 w 842732"/>
              <a:gd name="connsiteY1" fmla="*/ 1150023 h 1678862"/>
              <a:gd name="connsiteX2" fmla="*/ 762066 w 842732"/>
              <a:gd name="connsiteY2" fmla="*/ 716689 h 1678862"/>
              <a:gd name="connsiteX3" fmla="*/ 756074 w 842732"/>
              <a:gd name="connsiteY3" fmla="*/ 0 h 1678862"/>
              <a:gd name="connsiteX0" fmla="*/ 0 w 756074"/>
              <a:gd name="connsiteY0" fmla="*/ 1678528 h 1679007"/>
              <a:gd name="connsiteX1" fmla="*/ 479986 w 756074"/>
              <a:gd name="connsiteY1" fmla="*/ 1150023 h 1679007"/>
              <a:gd name="connsiteX2" fmla="*/ 756074 w 756074"/>
              <a:gd name="connsiteY2" fmla="*/ 0 h 1679007"/>
              <a:gd name="connsiteX0" fmla="*/ 0 w 756074"/>
              <a:gd name="connsiteY0" fmla="*/ 1678528 h 1679109"/>
              <a:gd name="connsiteX1" fmla="*/ 576239 w 756074"/>
              <a:gd name="connsiteY1" fmla="*/ 1198149 h 1679109"/>
              <a:gd name="connsiteX2" fmla="*/ 756074 w 756074"/>
              <a:gd name="connsiteY2" fmla="*/ 0 h 1679109"/>
            </a:gdLst>
            <a:ahLst/>
            <a:cxnLst>
              <a:cxn ang="0">
                <a:pos x="connsiteX0" y="connsiteY0"/>
              </a:cxn>
              <a:cxn ang="0">
                <a:pos x="connsiteX1" y="connsiteY1"/>
              </a:cxn>
              <a:cxn ang="0">
                <a:pos x="connsiteX2" y="connsiteY2"/>
              </a:cxn>
            </a:cxnLst>
            <a:rect l="l" t="t" r="r" b="b"/>
            <a:pathLst>
              <a:path w="756074" h="1679109">
                <a:moveTo>
                  <a:pt x="0" y="1678528"/>
                </a:moveTo>
                <a:cubicBezTo>
                  <a:pt x="113522" y="1691746"/>
                  <a:pt x="450227" y="1477904"/>
                  <a:pt x="576239" y="1198149"/>
                </a:cubicBezTo>
                <a:cubicBezTo>
                  <a:pt x="702251" y="918394"/>
                  <a:pt x="698556" y="239588"/>
                  <a:pt x="756074" y="0"/>
                </a:cubicBezTo>
              </a:path>
            </a:pathLst>
          </a:custGeom>
          <a:noFill/>
          <a:ln w="38100">
            <a:solidFill>
              <a:srgbClr val="FFA1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eeform 14">
            <a:extLst>
              <a:ext uri="{FF2B5EF4-FFF2-40B4-BE49-F238E27FC236}">
                <a16:creationId xmlns:a16="http://schemas.microsoft.com/office/drawing/2014/main" id="{26F9BC02-21A0-4FAA-8E1B-930E9216B327}"/>
              </a:ext>
            </a:extLst>
          </p:cNvPr>
          <p:cNvSpPr/>
          <p:nvPr/>
        </p:nvSpPr>
        <p:spPr>
          <a:xfrm>
            <a:off x="2314555" y="4099137"/>
            <a:ext cx="571363" cy="1399396"/>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 name="connsiteX0" fmla="*/ 0 w 730141"/>
              <a:gd name="connsiteY0" fmla="*/ 812255 h 813208"/>
              <a:gd name="connsiteX1" fmla="*/ 316357 w 730141"/>
              <a:gd name="connsiteY1" fmla="*/ 615820 h 813208"/>
              <a:gd name="connsiteX2" fmla="*/ 680251 w 730141"/>
              <a:gd name="connsiteY2" fmla="*/ 317240 h 813208"/>
              <a:gd name="connsiteX3" fmla="*/ 717573 w 730141"/>
              <a:gd name="connsiteY3" fmla="*/ 0 h 813208"/>
              <a:gd name="connsiteX0" fmla="*/ 0 w 730141"/>
              <a:gd name="connsiteY0" fmla="*/ 812255 h 818345"/>
              <a:gd name="connsiteX1" fmla="*/ 508863 w 730141"/>
              <a:gd name="connsiteY1" fmla="*/ 740949 h 818345"/>
              <a:gd name="connsiteX2" fmla="*/ 680251 w 730141"/>
              <a:gd name="connsiteY2" fmla="*/ 317240 h 818345"/>
              <a:gd name="connsiteX3" fmla="*/ 717573 w 730141"/>
              <a:gd name="connsiteY3" fmla="*/ 0 h 818345"/>
              <a:gd name="connsiteX0" fmla="*/ 0 w 717573"/>
              <a:gd name="connsiteY0" fmla="*/ 812255 h 832598"/>
              <a:gd name="connsiteX1" fmla="*/ 508863 w 717573"/>
              <a:gd name="connsiteY1" fmla="*/ 740949 h 832598"/>
              <a:gd name="connsiteX2" fmla="*/ 717573 w 717573"/>
              <a:gd name="connsiteY2" fmla="*/ 0 h 832598"/>
              <a:gd name="connsiteX0" fmla="*/ 0 w 717573"/>
              <a:gd name="connsiteY0" fmla="*/ 812255 h 813352"/>
              <a:gd name="connsiteX1" fmla="*/ 619554 w 717573"/>
              <a:gd name="connsiteY1" fmla="*/ 582132 h 813352"/>
              <a:gd name="connsiteX2" fmla="*/ 717573 w 717573"/>
              <a:gd name="connsiteY2" fmla="*/ 0 h 813352"/>
              <a:gd name="connsiteX0" fmla="*/ 0 w 717573"/>
              <a:gd name="connsiteY0" fmla="*/ 812255 h 822193"/>
              <a:gd name="connsiteX1" fmla="*/ 619554 w 717573"/>
              <a:gd name="connsiteY1" fmla="*/ 582132 h 822193"/>
              <a:gd name="connsiteX2" fmla="*/ 717573 w 717573"/>
              <a:gd name="connsiteY2" fmla="*/ 0 h 822193"/>
              <a:gd name="connsiteX0" fmla="*/ 0 w 717573"/>
              <a:gd name="connsiteY0" fmla="*/ 812255 h 813814"/>
              <a:gd name="connsiteX1" fmla="*/ 619554 w 717573"/>
              <a:gd name="connsiteY1" fmla="*/ 582132 h 813814"/>
              <a:gd name="connsiteX2" fmla="*/ 717573 w 717573"/>
              <a:gd name="connsiteY2" fmla="*/ 0 h 813814"/>
              <a:gd name="connsiteX0" fmla="*/ 0 w 717573"/>
              <a:gd name="connsiteY0" fmla="*/ 812255 h 812255"/>
              <a:gd name="connsiteX1" fmla="*/ 638804 w 717573"/>
              <a:gd name="connsiteY1" fmla="*/ 534006 h 812255"/>
              <a:gd name="connsiteX2" fmla="*/ 717573 w 717573"/>
              <a:gd name="connsiteY2" fmla="*/ 0 h 812255"/>
              <a:gd name="connsiteX0" fmla="*/ 0 w 573194"/>
              <a:gd name="connsiteY0" fmla="*/ 1437897 h 1437897"/>
              <a:gd name="connsiteX1" fmla="*/ 494425 w 573194"/>
              <a:gd name="connsiteY1" fmla="*/ 534006 h 1437897"/>
              <a:gd name="connsiteX2" fmla="*/ 573194 w 573194"/>
              <a:gd name="connsiteY2" fmla="*/ 0 h 1437897"/>
              <a:gd name="connsiteX0" fmla="*/ 0 w 573194"/>
              <a:gd name="connsiteY0" fmla="*/ 1437897 h 1437897"/>
              <a:gd name="connsiteX1" fmla="*/ 465550 w 573194"/>
              <a:gd name="connsiteY1" fmla="*/ 899766 h 1437897"/>
              <a:gd name="connsiteX2" fmla="*/ 573194 w 573194"/>
              <a:gd name="connsiteY2" fmla="*/ 0 h 1437897"/>
              <a:gd name="connsiteX0" fmla="*/ 0 w 529881"/>
              <a:gd name="connsiteY0" fmla="*/ 1452335 h 1452335"/>
              <a:gd name="connsiteX1" fmla="*/ 422237 w 529881"/>
              <a:gd name="connsiteY1" fmla="*/ 899766 h 1452335"/>
              <a:gd name="connsiteX2" fmla="*/ 529881 w 529881"/>
              <a:gd name="connsiteY2" fmla="*/ 0 h 1452335"/>
              <a:gd name="connsiteX0" fmla="*/ 0 w 551764"/>
              <a:gd name="connsiteY0" fmla="*/ 1452335 h 1452335"/>
              <a:gd name="connsiteX1" fmla="*/ 518489 w 551764"/>
              <a:gd name="connsiteY1" fmla="*/ 678385 h 1452335"/>
              <a:gd name="connsiteX2" fmla="*/ 529881 w 551764"/>
              <a:gd name="connsiteY2" fmla="*/ 0 h 1452335"/>
              <a:gd name="connsiteX0" fmla="*/ 0 w 535168"/>
              <a:gd name="connsiteY0" fmla="*/ 1452335 h 1452335"/>
              <a:gd name="connsiteX1" fmla="*/ 518489 w 535168"/>
              <a:gd name="connsiteY1" fmla="*/ 678385 h 1452335"/>
              <a:gd name="connsiteX2" fmla="*/ 529881 w 535168"/>
              <a:gd name="connsiteY2" fmla="*/ 0 h 1452335"/>
              <a:gd name="connsiteX0" fmla="*/ 0 w 559306"/>
              <a:gd name="connsiteY0" fmla="*/ 1452335 h 1452335"/>
              <a:gd name="connsiteX1" fmla="*/ 518489 w 559306"/>
              <a:gd name="connsiteY1" fmla="*/ 678385 h 1452335"/>
              <a:gd name="connsiteX2" fmla="*/ 529881 w 559306"/>
              <a:gd name="connsiteY2" fmla="*/ 0 h 1452335"/>
              <a:gd name="connsiteX0" fmla="*/ 0 w 594380"/>
              <a:gd name="connsiteY0" fmla="*/ 1466773 h 1466773"/>
              <a:gd name="connsiteX1" fmla="*/ 537740 w 594380"/>
              <a:gd name="connsiteY1" fmla="*/ 678385 h 1466773"/>
              <a:gd name="connsiteX2" fmla="*/ 549132 w 594380"/>
              <a:gd name="connsiteY2" fmla="*/ 0 h 1466773"/>
              <a:gd name="connsiteX0" fmla="*/ 0 w 630358"/>
              <a:gd name="connsiteY0" fmla="*/ 1404209 h 1404209"/>
              <a:gd name="connsiteX1" fmla="*/ 571428 w 630358"/>
              <a:gd name="connsiteY1" fmla="*/ 678385 h 1404209"/>
              <a:gd name="connsiteX2" fmla="*/ 582820 w 630358"/>
              <a:gd name="connsiteY2" fmla="*/ 0 h 1404209"/>
              <a:gd name="connsiteX0" fmla="*/ 0 w 589241"/>
              <a:gd name="connsiteY0" fmla="*/ 1399396 h 1399396"/>
              <a:gd name="connsiteX1" fmla="*/ 532927 w 589241"/>
              <a:gd name="connsiteY1" fmla="*/ 678385 h 1399396"/>
              <a:gd name="connsiteX2" fmla="*/ 544319 w 589241"/>
              <a:gd name="connsiteY2" fmla="*/ 0 h 1399396"/>
              <a:gd name="connsiteX0" fmla="*/ 0 w 571363"/>
              <a:gd name="connsiteY0" fmla="*/ 1399396 h 1399396"/>
              <a:gd name="connsiteX1" fmla="*/ 532927 w 571363"/>
              <a:gd name="connsiteY1" fmla="*/ 678385 h 1399396"/>
              <a:gd name="connsiteX2" fmla="*/ 544319 w 571363"/>
              <a:gd name="connsiteY2" fmla="*/ 0 h 1399396"/>
            </a:gdLst>
            <a:ahLst/>
            <a:cxnLst>
              <a:cxn ang="0">
                <a:pos x="connsiteX0" y="connsiteY0"/>
              </a:cxn>
              <a:cxn ang="0">
                <a:pos x="connsiteX1" y="connsiteY1"/>
              </a:cxn>
              <a:cxn ang="0">
                <a:pos x="connsiteX2" y="connsiteY2"/>
              </a:cxn>
            </a:cxnLst>
            <a:rect l="l" t="t" r="r" b="b"/>
            <a:pathLst>
              <a:path w="571363" h="1399396">
                <a:moveTo>
                  <a:pt x="0" y="1399396"/>
                </a:moveTo>
                <a:cubicBezTo>
                  <a:pt x="392654" y="1393364"/>
                  <a:pt x="490333" y="921243"/>
                  <a:pt x="532927" y="678385"/>
                </a:cubicBezTo>
                <a:cubicBezTo>
                  <a:pt x="575521" y="435527"/>
                  <a:pt x="587465" y="342056"/>
                  <a:pt x="544319" y="0"/>
                </a:cubicBezTo>
              </a:path>
            </a:pathLst>
          </a:custGeom>
          <a:noFill/>
          <a:ln w="38100">
            <a:solidFill>
              <a:srgbClr val="FFA1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E9426DFE-F470-4A48-9BC9-8BE1D2FD73B0}"/>
              </a:ext>
            </a:extLst>
          </p:cNvPr>
          <p:cNvSpPr txBox="1"/>
          <p:nvPr/>
        </p:nvSpPr>
        <p:spPr>
          <a:xfrm>
            <a:off x="4519062" y="196876"/>
            <a:ext cx="3224384" cy="923330"/>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Service Bypass to Allow Filter Dryer to be Serviced (Not shown on diagram</a:t>
            </a:r>
          </a:p>
        </p:txBody>
      </p:sp>
      <p:sp>
        <p:nvSpPr>
          <p:cNvPr id="16" name="Freeform: Shape 15">
            <a:extLst>
              <a:ext uri="{FF2B5EF4-FFF2-40B4-BE49-F238E27FC236}">
                <a16:creationId xmlns:a16="http://schemas.microsoft.com/office/drawing/2014/main" id="{EAE2DC36-A295-4669-B285-E907B45DACD2}"/>
              </a:ext>
            </a:extLst>
          </p:cNvPr>
          <p:cNvSpPr/>
          <p:nvPr/>
        </p:nvSpPr>
        <p:spPr>
          <a:xfrm>
            <a:off x="4494998" y="1116531"/>
            <a:ext cx="1232034" cy="924025"/>
          </a:xfrm>
          <a:custGeom>
            <a:avLst/>
            <a:gdLst>
              <a:gd name="connsiteX0" fmla="*/ 0 w 1232034"/>
              <a:gd name="connsiteY0" fmla="*/ 924025 h 924025"/>
              <a:gd name="connsiteX1" fmla="*/ 943276 w 1232034"/>
              <a:gd name="connsiteY1" fmla="*/ 510138 h 924025"/>
              <a:gd name="connsiteX2" fmla="*/ 1232034 w 1232034"/>
              <a:gd name="connsiteY2" fmla="*/ 0 h 924025"/>
            </a:gdLst>
            <a:ahLst/>
            <a:cxnLst>
              <a:cxn ang="0">
                <a:pos x="connsiteX0" y="connsiteY0"/>
              </a:cxn>
              <a:cxn ang="0">
                <a:pos x="connsiteX1" y="connsiteY1"/>
              </a:cxn>
              <a:cxn ang="0">
                <a:pos x="connsiteX2" y="connsiteY2"/>
              </a:cxn>
            </a:cxnLst>
            <a:rect l="l" t="t" r="r" b="b"/>
            <a:pathLst>
              <a:path w="1232034" h="924025">
                <a:moveTo>
                  <a:pt x="0" y="924025"/>
                </a:moveTo>
                <a:cubicBezTo>
                  <a:pt x="368968" y="794083"/>
                  <a:pt x="737937" y="664142"/>
                  <a:pt x="943276" y="510138"/>
                </a:cubicBezTo>
                <a:cubicBezTo>
                  <a:pt x="1148615" y="356134"/>
                  <a:pt x="1190324" y="178067"/>
                  <a:pt x="1232034" y="0"/>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9307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3B1A56-5669-4E19-8193-B3167662CC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72"/>
            <a:ext cx="9144000" cy="6858000"/>
          </a:xfrm>
          <a:prstGeom prst="rect">
            <a:avLst/>
          </a:prstGeom>
        </p:spPr>
      </p:pic>
      <p:sp>
        <p:nvSpPr>
          <p:cNvPr id="6" name="TextBox 5">
            <a:extLst>
              <a:ext uri="{FF2B5EF4-FFF2-40B4-BE49-F238E27FC236}">
                <a16:creationId xmlns:a16="http://schemas.microsoft.com/office/drawing/2014/main" id="{2DDC64A8-7DFE-4241-80E1-1C9EFC6154A2}"/>
              </a:ext>
            </a:extLst>
          </p:cNvPr>
          <p:cNvSpPr txBox="1"/>
          <p:nvPr/>
        </p:nvSpPr>
        <p:spPr>
          <a:xfrm>
            <a:off x="7647689" y="1655546"/>
            <a:ext cx="1468621" cy="646331"/>
          </a:xfrm>
          <a:prstGeom prst="rect">
            <a:avLst/>
          </a:prstGeom>
          <a:solidFill>
            <a:schemeClr val="bg1">
              <a:alpha val="75000"/>
            </a:schemeClr>
          </a:solidFill>
          <a:ln w="38100">
            <a:solidFill>
              <a:schemeClr val="bg2"/>
            </a:solidFill>
          </a:ln>
        </p:spPr>
        <p:txBody>
          <a:bodyPr wrap="square" rtlCol="0">
            <a:spAutoFit/>
          </a:bodyPr>
          <a:lstStyle/>
          <a:p>
            <a:pPr algn="ctr"/>
            <a:r>
              <a:rPr lang="en-US" dirty="0">
                <a:solidFill>
                  <a:schemeClr val="bg2"/>
                </a:solidFill>
              </a:rPr>
              <a:t>Chilled Water Pipes</a:t>
            </a:r>
          </a:p>
        </p:txBody>
      </p:sp>
      <p:sp>
        <p:nvSpPr>
          <p:cNvPr id="10" name="TextBox 9">
            <a:extLst>
              <a:ext uri="{FF2B5EF4-FFF2-40B4-BE49-F238E27FC236}">
                <a16:creationId xmlns:a16="http://schemas.microsoft.com/office/drawing/2014/main" id="{CAFD528E-43C1-4746-87D6-806868BAFE40}"/>
              </a:ext>
            </a:extLst>
          </p:cNvPr>
          <p:cNvSpPr txBox="1"/>
          <p:nvPr/>
        </p:nvSpPr>
        <p:spPr>
          <a:xfrm>
            <a:off x="905234" y="4521952"/>
            <a:ext cx="2224501" cy="646331"/>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Liquid Line Solenoid Valve</a:t>
            </a:r>
          </a:p>
        </p:txBody>
      </p:sp>
      <p:sp>
        <p:nvSpPr>
          <p:cNvPr id="15" name="Freeform: Shape 14">
            <a:extLst>
              <a:ext uri="{FF2B5EF4-FFF2-40B4-BE49-F238E27FC236}">
                <a16:creationId xmlns:a16="http://schemas.microsoft.com/office/drawing/2014/main" id="{DA912B3E-FBA2-4015-B68C-F6A3BE5E8EAE}"/>
              </a:ext>
            </a:extLst>
          </p:cNvPr>
          <p:cNvSpPr/>
          <p:nvPr/>
        </p:nvSpPr>
        <p:spPr>
          <a:xfrm>
            <a:off x="6487427" y="1411505"/>
            <a:ext cx="1159845" cy="583291"/>
          </a:xfrm>
          <a:custGeom>
            <a:avLst/>
            <a:gdLst>
              <a:gd name="connsiteX0" fmla="*/ 1159845 w 1159845"/>
              <a:gd name="connsiteY0" fmla="*/ 577516 h 599038"/>
              <a:gd name="connsiteX1" fmla="*/ 563078 w 1159845"/>
              <a:gd name="connsiteY1" fmla="*/ 529390 h 599038"/>
              <a:gd name="connsiteX2" fmla="*/ 0 w 1159845"/>
              <a:gd name="connsiteY2" fmla="*/ 0 h 599038"/>
              <a:gd name="connsiteX0" fmla="*/ 1159845 w 1159845"/>
              <a:gd name="connsiteY0" fmla="*/ 577516 h 583291"/>
              <a:gd name="connsiteX1" fmla="*/ 423512 w 1159845"/>
              <a:gd name="connsiteY1" fmla="*/ 452388 h 583291"/>
              <a:gd name="connsiteX2" fmla="*/ 0 w 1159845"/>
              <a:gd name="connsiteY2" fmla="*/ 0 h 583291"/>
              <a:gd name="connsiteX0" fmla="*/ 1159845 w 1159845"/>
              <a:gd name="connsiteY0" fmla="*/ 577516 h 583291"/>
              <a:gd name="connsiteX1" fmla="*/ 423512 w 1159845"/>
              <a:gd name="connsiteY1" fmla="*/ 452388 h 583291"/>
              <a:gd name="connsiteX2" fmla="*/ 0 w 1159845"/>
              <a:gd name="connsiteY2" fmla="*/ 0 h 583291"/>
            </a:gdLst>
            <a:ahLst/>
            <a:cxnLst>
              <a:cxn ang="0">
                <a:pos x="connsiteX0" y="connsiteY0"/>
              </a:cxn>
              <a:cxn ang="0">
                <a:pos x="connsiteX1" y="connsiteY1"/>
              </a:cxn>
              <a:cxn ang="0">
                <a:pos x="connsiteX2" y="connsiteY2"/>
              </a:cxn>
            </a:cxnLst>
            <a:rect l="l" t="t" r="r" b="b"/>
            <a:pathLst>
              <a:path w="1159845" h="583291">
                <a:moveTo>
                  <a:pt x="1159845" y="577516"/>
                </a:moveTo>
                <a:cubicBezTo>
                  <a:pt x="958115" y="601579"/>
                  <a:pt x="616820" y="548641"/>
                  <a:pt x="423512" y="452388"/>
                </a:cubicBezTo>
                <a:cubicBezTo>
                  <a:pt x="230204" y="356135"/>
                  <a:pt x="162828" y="279132"/>
                  <a:pt x="0" y="0"/>
                </a:cubicBezTo>
              </a:path>
            </a:pathLst>
          </a:custGeom>
          <a:noFill/>
          <a:ln w="38100">
            <a:solidFill>
              <a:schemeClr val="bg2"/>
            </a:solidFill>
            <a:headEnd type="none" w="lg" len="med"/>
            <a:tail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Freeform: Shape 16">
            <a:extLst>
              <a:ext uri="{FF2B5EF4-FFF2-40B4-BE49-F238E27FC236}">
                <a16:creationId xmlns:a16="http://schemas.microsoft.com/office/drawing/2014/main" id="{0BEC6D23-B0C1-4057-8E3A-04836CC00AED}"/>
              </a:ext>
            </a:extLst>
          </p:cNvPr>
          <p:cNvSpPr/>
          <p:nvPr/>
        </p:nvSpPr>
        <p:spPr>
          <a:xfrm>
            <a:off x="6756935" y="1974087"/>
            <a:ext cx="885524" cy="552545"/>
          </a:xfrm>
          <a:custGeom>
            <a:avLst/>
            <a:gdLst>
              <a:gd name="connsiteX0" fmla="*/ 885524 w 885524"/>
              <a:gd name="connsiteY0" fmla="*/ 3905 h 552545"/>
              <a:gd name="connsiteX1" fmla="*/ 288758 w 885524"/>
              <a:gd name="connsiteY1" fmla="*/ 80907 h 552545"/>
              <a:gd name="connsiteX2" fmla="*/ 0 w 885524"/>
              <a:gd name="connsiteY2" fmla="*/ 552545 h 552545"/>
            </a:gdLst>
            <a:ahLst/>
            <a:cxnLst>
              <a:cxn ang="0">
                <a:pos x="connsiteX0" y="connsiteY0"/>
              </a:cxn>
              <a:cxn ang="0">
                <a:pos x="connsiteX1" y="connsiteY1"/>
              </a:cxn>
              <a:cxn ang="0">
                <a:pos x="connsiteX2" y="connsiteY2"/>
              </a:cxn>
            </a:cxnLst>
            <a:rect l="l" t="t" r="r" b="b"/>
            <a:pathLst>
              <a:path w="885524" h="552545">
                <a:moveTo>
                  <a:pt x="885524" y="3905"/>
                </a:moveTo>
                <a:cubicBezTo>
                  <a:pt x="660934" y="-3314"/>
                  <a:pt x="436345" y="-10533"/>
                  <a:pt x="288758" y="80907"/>
                </a:cubicBezTo>
                <a:cubicBezTo>
                  <a:pt x="141171" y="172347"/>
                  <a:pt x="48126" y="465918"/>
                  <a:pt x="0" y="552545"/>
                </a:cubicBezTo>
              </a:path>
            </a:pathLst>
          </a:custGeom>
          <a:noFill/>
          <a:ln w="38100">
            <a:solidFill>
              <a:schemeClr val="bg2"/>
            </a:solidFill>
            <a:headEnd type="none" w="lg" len="med"/>
            <a:tail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4" name="Freeform: Shape 3">
            <a:extLst>
              <a:ext uri="{FF2B5EF4-FFF2-40B4-BE49-F238E27FC236}">
                <a16:creationId xmlns:a16="http://schemas.microsoft.com/office/drawing/2014/main" id="{A849813F-697A-4856-A987-6875241DFF02}"/>
              </a:ext>
            </a:extLst>
          </p:cNvPr>
          <p:cNvSpPr/>
          <p:nvPr/>
        </p:nvSpPr>
        <p:spPr>
          <a:xfrm>
            <a:off x="1183907" y="3627164"/>
            <a:ext cx="818148" cy="872648"/>
          </a:xfrm>
          <a:custGeom>
            <a:avLst/>
            <a:gdLst>
              <a:gd name="connsiteX0" fmla="*/ 2450 w 820598"/>
              <a:gd name="connsiteY0" fmla="*/ 26395 h 878231"/>
              <a:gd name="connsiteX1" fmla="*/ 103516 w 820598"/>
              <a:gd name="connsiteY1" fmla="*/ 16769 h 878231"/>
              <a:gd name="connsiteX2" fmla="*/ 676219 w 820598"/>
              <a:gd name="connsiteY2" fmla="*/ 84146 h 878231"/>
              <a:gd name="connsiteX3" fmla="*/ 820598 w 820598"/>
              <a:gd name="connsiteY3" fmla="*/ 878231 h 878231"/>
              <a:gd name="connsiteX0" fmla="*/ 2450 w 820598"/>
              <a:gd name="connsiteY0" fmla="*/ 26395 h 878231"/>
              <a:gd name="connsiteX1" fmla="*/ 103516 w 820598"/>
              <a:gd name="connsiteY1" fmla="*/ 16769 h 878231"/>
              <a:gd name="connsiteX2" fmla="*/ 676219 w 820598"/>
              <a:gd name="connsiteY2" fmla="*/ 84146 h 878231"/>
              <a:gd name="connsiteX3" fmla="*/ 820598 w 820598"/>
              <a:gd name="connsiteY3" fmla="*/ 878231 h 878231"/>
              <a:gd name="connsiteX0" fmla="*/ 0 w 818148"/>
              <a:gd name="connsiteY0" fmla="*/ 20812 h 872648"/>
              <a:gd name="connsiteX1" fmla="*/ 673769 w 818148"/>
              <a:gd name="connsiteY1" fmla="*/ 78563 h 872648"/>
              <a:gd name="connsiteX2" fmla="*/ 818148 w 818148"/>
              <a:gd name="connsiteY2" fmla="*/ 872648 h 872648"/>
            </a:gdLst>
            <a:ahLst/>
            <a:cxnLst>
              <a:cxn ang="0">
                <a:pos x="connsiteX0" y="connsiteY0"/>
              </a:cxn>
              <a:cxn ang="0">
                <a:pos x="connsiteX1" y="connsiteY1"/>
              </a:cxn>
              <a:cxn ang="0">
                <a:pos x="connsiteX2" y="connsiteY2"/>
              </a:cxn>
            </a:cxnLst>
            <a:rect l="l" t="t" r="r" b="b"/>
            <a:pathLst>
              <a:path w="818148" h="872648">
                <a:moveTo>
                  <a:pt x="0" y="20812"/>
                </a:moveTo>
                <a:cubicBezTo>
                  <a:pt x="140369" y="32843"/>
                  <a:pt x="537411" y="-63410"/>
                  <a:pt x="673769" y="78563"/>
                </a:cubicBezTo>
                <a:cubicBezTo>
                  <a:pt x="793283" y="222140"/>
                  <a:pt x="805715" y="547394"/>
                  <a:pt x="818148" y="872648"/>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A503AFB6-35F7-459F-A061-787D74CB36CA}"/>
              </a:ext>
            </a:extLst>
          </p:cNvPr>
          <p:cNvSpPr txBox="1"/>
          <p:nvPr/>
        </p:nvSpPr>
        <p:spPr>
          <a:xfrm>
            <a:off x="3287027" y="496988"/>
            <a:ext cx="1487024" cy="369332"/>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Liquid Lines</a:t>
            </a:r>
          </a:p>
        </p:txBody>
      </p:sp>
      <p:sp>
        <p:nvSpPr>
          <p:cNvPr id="7" name="Freeform: Shape 6">
            <a:extLst>
              <a:ext uri="{FF2B5EF4-FFF2-40B4-BE49-F238E27FC236}">
                <a16:creationId xmlns:a16="http://schemas.microsoft.com/office/drawing/2014/main" id="{0FFCEC3B-B2AC-4569-B584-FE6568D450D8}"/>
              </a:ext>
            </a:extLst>
          </p:cNvPr>
          <p:cNvSpPr/>
          <p:nvPr/>
        </p:nvSpPr>
        <p:spPr>
          <a:xfrm>
            <a:off x="4769318" y="668241"/>
            <a:ext cx="1198345" cy="424226"/>
          </a:xfrm>
          <a:custGeom>
            <a:avLst/>
            <a:gdLst>
              <a:gd name="connsiteX0" fmla="*/ 1198345 w 1198345"/>
              <a:gd name="connsiteY0" fmla="*/ 424226 h 424226"/>
              <a:gd name="connsiteX1" fmla="*/ 572703 w 1198345"/>
              <a:gd name="connsiteY1" fmla="*/ 58466 h 424226"/>
              <a:gd name="connsiteX2" fmla="*/ 0 w 1198345"/>
              <a:gd name="connsiteY2" fmla="*/ 5527 h 424226"/>
            </a:gdLst>
            <a:ahLst/>
            <a:cxnLst>
              <a:cxn ang="0">
                <a:pos x="connsiteX0" y="connsiteY0"/>
              </a:cxn>
              <a:cxn ang="0">
                <a:pos x="connsiteX1" y="connsiteY1"/>
              </a:cxn>
              <a:cxn ang="0">
                <a:pos x="connsiteX2" y="connsiteY2"/>
              </a:cxn>
            </a:cxnLst>
            <a:rect l="l" t="t" r="r" b="b"/>
            <a:pathLst>
              <a:path w="1198345" h="424226">
                <a:moveTo>
                  <a:pt x="1198345" y="424226"/>
                </a:moveTo>
                <a:cubicBezTo>
                  <a:pt x="985386" y="276237"/>
                  <a:pt x="772427" y="128249"/>
                  <a:pt x="572703" y="58466"/>
                </a:cubicBezTo>
                <a:cubicBezTo>
                  <a:pt x="372979" y="-11317"/>
                  <a:pt x="186489" y="-2895"/>
                  <a:pt x="0" y="5527"/>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9" name="Freeform: Shape 18">
            <a:extLst>
              <a:ext uri="{FF2B5EF4-FFF2-40B4-BE49-F238E27FC236}">
                <a16:creationId xmlns:a16="http://schemas.microsoft.com/office/drawing/2014/main" id="{E65D6F35-D06E-49F8-BB23-42D9106FE054}"/>
              </a:ext>
            </a:extLst>
          </p:cNvPr>
          <p:cNvSpPr/>
          <p:nvPr/>
        </p:nvSpPr>
        <p:spPr>
          <a:xfrm>
            <a:off x="4774131" y="308008"/>
            <a:ext cx="1025090" cy="365760"/>
          </a:xfrm>
          <a:custGeom>
            <a:avLst/>
            <a:gdLst>
              <a:gd name="connsiteX0" fmla="*/ 1025090 w 1025090"/>
              <a:gd name="connsiteY0" fmla="*/ 0 h 365760"/>
              <a:gd name="connsiteX1" fmla="*/ 582328 w 1025090"/>
              <a:gd name="connsiteY1" fmla="*/ 259883 h 365760"/>
              <a:gd name="connsiteX2" fmla="*/ 0 w 1025090"/>
              <a:gd name="connsiteY2" fmla="*/ 365760 h 365760"/>
            </a:gdLst>
            <a:ahLst/>
            <a:cxnLst>
              <a:cxn ang="0">
                <a:pos x="connsiteX0" y="connsiteY0"/>
              </a:cxn>
              <a:cxn ang="0">
                <a:pos x="connsiteX1" y="connsiteY1"/>
              </a:cxn>
              <a:cxn ang="0">
                <a:pos x="connsiteX2" y="connsiteY2"/>
              </a:cxn>
            </a:cxnLst>
            <a:rect l="l" t="t" r="r" b="b"/>
            <a:pathLst>
              <a:path w="1025090" h="365760">
                <a:moveTo>
                  <a:pt x="1025090" y="0"/>
                </a:moveTo>
                <a:cubicBezTo>
                  <a:pt x="889133" y="99461"/>
                  <a:pt x="753176" y="198923"/>
                  <a:pt x="582328" y="259883"/>
                </a:cubicBezTo>
                <a:cubicBezTo>
                  <a:pt x="411480" y="320843"/>
                  <a:pt x="205740" y="343301"/>
                  <a:pt x="0" y="365760"/>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0" name="TextBox 19">
            <a:extLst>
              <a:ext uri="{FF2B5EF4-FFF2-40B4-BE49-F238E27FC236}">
                <a16:creationId xmlns:a16="http://schemas.microsoft.com/office/drawing/2014/main" id="{1BBE5FB6-1EE9-40EC-A37C-8C6D017082C5}"/>
              </a:ext>
            </a:extLst>
          </p:cNvPr>
          <p:cNvSpPr txBox="1"/>
          <p:nvPr/>
        </p:nvSpPr>
        <p:spPr>
          <a:xfrm>
            <a:off x="1841632" y="2561325"/>
            <a:ext cx="1753403" cy="369332"/>
          </a:xfrm>
          <a:prstGeom prst="rect">
            <a:avLst/>
          </a:prstGeom>
          <a:solidFill>
            <a:schemeClr val="bg1">
              <a:alpha val="75000"/>
            </a:schemeClr>
          </a:solidFill>
          <a:ln w="38100">
            <a:solidFill>
              <a:schemeClr val="bg2">
                <a:lumMod val="60000"/>
                <a:lumOff val="40000"/>
              </a:schemeClr>
            </a:solidFill>
          </a:ln>
        </p:spPr>
        <p:txBody>
          <a:bodyPr wrap="square" rtlCol="0">
            <a:spAutoFit/>
          </a:bodyPr>
          <a:lstStyle>
            <a:defPPr>
              <a:defRPr lang="en-US"/>
            </a:defPPr>
            <a:lvl1pPr algn="ctr"/>
          </a:lstStyle>
          <a:p>
            <a:r>
              <a:rPr lang="en-US" dirty="0"/>
              <a:t>Suction Line</a:t>
            </a:r>
          </a:p>
        </p:txBody>
      </p:sp>
      <p:sp>
        <p:nvSpPr>
          <p:cNvPr id="23" name="Freeform: Shape 22">
            <a:extLst>
              <a:ext uri="{FF2B5EF4-FFF2-40B4-BE49-F238E27FC236}">
                <a16:creationId xmlns:a16="http://schemas.microsoft.com/office/drawing/2014/main" id="{9938D484-C406-4AFA-A60C-616F595B64D4}"/>
              </a:ext>
            </a:extLst>
          </p:cNvPr>
          <p:cNvSpPr/>
          <p:nvPr/>
        </p:nvSpPr>
        <p:spPr>
          <a:xfrm>
            <a:off x="770021" y="2271562"/>
            <a:ext cx="1073217" cy="494964"/>
          </a:xfrm>
          <a:custGeom>
            <a:avLst/>
            <a:gdLst>
              <a:gd name="connsiteX0" fmla="*/ 0 w 1073217"/>
              <a:gd name="connsiteY0" fmla="*/ 0 h 494964"/>
              <a:gd name="connsiteX1" fmla="*/ 385011 w 1073217"/>
              <a:gd name="connsiteY1" fmla="*/ 437950 h 494964"/>
              <a:gd name="connsiteX2" fmla="*/ 1073217 w 1073217"/>
              <a:gd name="connsiteY2" fmla="*/ 476451 h 494964"/>
            </a:gdLst>
            <a:ahLst/>
            <a:cxnLst>
              <a:cxn ang="0">
                <a:pos x="connsiteX0" y="connsiteY0"/>
              </a:cxn>
              <a:cxn ang="0">
                <a:pos x="connsiteX1" y="connsiteY1"/>
              </a:cxn>
              <a:cxn ang="0">
                <a:pos x="connsiteX2" y="connsiteY2"/>
              </a:cxn>
            </a:cxnLst>
            <a:rect l="l" t="t" r="r" b="b"/>
            <a:pathLst>
              <a:path w="1073217" h="494964">
                <a:moveTo>
                  <a:pt x="0" y="0"/>
                </a:moveTo>
                <a:cubicBezTo>
                  <a:pt x="103071" y="179271"/>
                  <a:pt x="206142" y="358542"/>
                  <a:pt x="385011" y="437950"/>
                </a:cubicBezTo>
                <a:cubicBezTo>
                  <a:pt x="563881" y="517359"/>
                  <a:pt x="818549" y="496905"/>
                  <a:pt x="1073217" y="476451"/>
                </a:cubicBezTo>
              </a:path>
            </a:pathLst>
          </a:custGeom>
          <a:noFill/>
          <a:ln w="38100">
            <a:solidFill>
              <a:schemeClr val="bg2">
                <a:lumMod val="60000"/>
                <a:lumOff val="40000"/>
              </a:schemeClr>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p14="http://schemas.microsoft.com/office/powerpoint/2010/main" val="205533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7" name="Straight Connector 386"/>
          <p:cNvCxnSpPr/>
          <p:nvPr/>
        </p:nvCxnSpPr>
        <p:spPr>
          <a:xfrm flipV="1">
            <a:off x="7490851" y="5061672"/>
            <a:ext cx="738749" cy="157"/>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8229600" y="1474087"/>
            <a:ext cx="0" cy="352044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6011338" y="1473044"/>
            <a:ext cx="2218262" cy="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8229600" y="1473044"/>
            <a:ext cx="0" cy="358495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033236" y="76200"/>
            <a:ext cx="3291364" cy="3367174"/>
            <a:chOff x="3033236" y="76200"/>
            <a:chExt cx="3291364" cy="3367174"/>
          </a:xfrm>
        </p:grpSpPr>
        <p:cxnSp>
          <p:nvCxnSpPr>
            <p:cNvPr id="324" name="Straight Connector 323"/>
            <p:cNvCxnSpPr/>
            <p:nvPr/>
          </p:nvCxnSpPr>
          <p:spPr>
            <a:xfrm>
              <a:off x="6011337" y="2396127"/>
              <a:ext cx="0" cy="769123"/>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3505200" y="361737"/>
              <a:ext cx="2243351" cy="601046"/>
              <a:chOff x="1066800" y="450514"/>
              <a:chExt cx="2243351" cy="601046"/>
            </a:xfrm>
          </p:grpSpPr>
          <p:cxnSp>
            <p:nvCxnSpPr>
              <p:cNvPr id="141" name="Straight Connector 140"/>
              <p:cNvCxnSpPr>
                <a:stCxn id="129" idx="0"/>
              </p:cNvCxnSpPr>
              <p:nvPr/>
            </p:nvCxnSpPr>
            <p:spPr>
              <a:xfrm flipV="1">
                <a:off x="2188475" y="533400"/>
                <a:ext cx="1" cy="15240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1066800" y="450514"/>
                <a:ext cx="2243351" cy="309258"/>
                <a:chOff x="1088124" y="450514"/>
                <a:chExt cx="2243351" cy="309258"/>
              </a:xfrm>
              <a:solidFill>
                <a:schemeClr val="bg1">
                  <a:lumMod val="75000"/>
                </a:schemeClr>
              </a:solidFill>
            </p:grpSpPr>
            <p:sp>
              <p:nvSpPr>
                <p:cNvPr id="118" name="Isosceles Triangle 117"/>
                <p:cNvSpPr/>
                <p:nvPr/>
              </p:nvSpPr>
              <p:spPr>
                <a:xfrm rot="5400000">
                  <a:off x="1494333"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flipH="1">
                  <a:off x="2616009"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2051315" y="685800"/>
                <a:ext cx="274320" cy="3657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Down Arrow 143"/>
            <p:cNvSpPr/>
            <p:nvPr/>
          </p:nvSpPr>
          <p:spPr>
            <a:xfrm flipV="1">
              <a:off x="4770700"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wn Arrow 142"/>
            <p:cNvSpPr/>
            <p:nvPr/>
          </p:nvSpPr>
          <p:spPr>
            <a:xfrm flipV="1">
              <a:off x="3118933"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38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86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34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81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29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724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419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7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114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62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073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549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505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4221496" y="2892045"/>
              <a:ext cx="2103104" cy="551329"/>
              <a:chOff x="1480348" y="2886635"/>
              <a:chExt cx="2103104" cy="551329"/>
            </a:xfrm>
          </p:grpSpPr>
          <p:grpSp>
            <p:nvGrpSpPr>
              <p:cNvPr id="201" name="Group 200"/>
              <p:cNvGrpSpPr/>
              <p:nvPr/>
            </p:nvGrpSpPr>
            <p:grpSpPr>
              <a:xfrm>
                <a:off x="1480348" y="2886635"/>
                <a:ext cx="2103104" cy="551329"/>
                <a:chOff x="2637647" y="2886635"/>
                <a:chExt cx="2133584" cy="551329"/>
              </a:xfrm>
              <a:solidFill>
                <a:schemeClr val="bg1"/>
              </a:solidFill>
            </p:grpSpPr>
            <p:sp>
              <p:nvSpPr>
                <p:cNvPr id="193" name="Rectangle 192"/>
                <p:cNvSpPr/>
                <p:nvPr/>
              </p:nvSpPr>
              <p:spPr>
                <a:xfrm>
                  <a:off x="2860157" y="2886635"/>
                  <a:ext cx="1682486" cy="5486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314033" y="2886635"/>
                  <a:ext cx="457198"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637647" y="2886635"/>
                  <a:ext cx="457203"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22" y="2932355"/>
                <a:ext cx="2011688" cy="457200"/>
                <a:chOff x="2627105" y="2886635"/>
                <a:chExt cx="2133608" cy="551329"/>
              </a:xfrm>
              <a:solidFill>
                <a:srgbClr val="FFCC00"/>
              </a:solidFill>
            </p:grpSpPr>
            <p:sp>
              <p:nvSpPr>
                <p:cNvPr id="203" name="Rectangle 202"/>
                <p:cNvSpPr/>
                <p:nvPr/>
              </p:nvSpPr>
              <p:spPr>
                <a:xfrm>
                  <a:off x="2849619" y="2886635"/>
                  <a:ext cx="1682484" cy="548640"/>
                </a:xfrm>
                <a:prstGeom prst="rect">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303513"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627105"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a:off x="3033236" y="1143000"/>
              <a:ext cx="3174215" cy="1280160"/>
              <a:chOff x="594836" y="4328523"/>
              <a:chExt cx="3174215" cy="1280160"/>
            </a:xfrm>
          </p:grpSpPr>
          <p:sp>
            <p:nvSpPr>
              <p:cNvPr id="291" name="Arc 290"/>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2" name="Straight Connector 29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95" name="Arc 294"/>
              <p:cNvSpPr>
                <a:spLocks noChangeAspect="1"/>
              </p:cNvSpPr>
              <p:nvPr/>
            </p:nvSpPr>
            <p:spPr>
              <a:xfrm rot="16200000">
                <a:off x="624377" y="4528931"/>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a:spLocks noChangeAspect="1"/>
              </p:cNvSpPr>
              <p:nvPr/>
            </p:nvSpPr>
            <p:spPr>
              <a:xfrm rot="10800000">
                <a:off x="917154" y="4803354"/>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8" name="Straight Connector 297"/>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3323017" y="4328523"/>
                <a:ext cx="444928" cy="6370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3323017" y="4969646"/>
                <a:ext cx="444928" cy="637051"/>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1062864" y="4803258"/>
                <a:ext cx="2331720"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29143" y="4558471"/>
                <a:ext cx="2350113"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62864" y="5105400"/>
                <a:ext cx="233172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95" idx="0"/>
              </p:cNvCxnSpPr>
              <p:nvPr/>
            </p:nvCxnSpPr>
            <p:spPr>
              <a:xfrm flipH="1">
                <a:off x="1031480" y="5372676"/>
                <a:ext cx="236316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3339504" y="4328523"/>
                <a:ext cx="428441"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339504" y="5608683"/>
                <a:ext cx="422258"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323" name="Straight Connector 322"/>
            <p:cNvCxnSpPr/>
            <p:nvPr/>
          </p:nvCxnSpPr>
          <p:spPr>
            <a:xfrm>
              <a:off x="6011337" y="2396127"/>
              <a:ext cx="0" cy="548640"/>
            </a:xfrm>
            <a:prstGeom prst="line">
              <a:avLst/>
            </a:prstGeom>
            <a:ln w="76200" cap="rnd">
              <a:solidFill>
                <a:srgbClr val="FF9933"/>
              </a:solidFill>
            </a:ln>
          </p:spPr>
          <p:style>
            <a:lnRef idx="1">
              <a:schemeClr val="accent1"/>
            </a:lnRef>
            <a:fillRef idx="0">
              <a:schemeClr val="accent1"/>
            </a:fillRef>
            <a:effectRef idx="0">
              <a:schemeClr val="accent1"/>
            </a:effectRef>
            <a:fontRef idx="minor">
              <a:schemeClr val="tx1"/>
            </a:fontRef>
          </p:style>
        </p:cxnSp>
      </p:grpSp>
      <p:cxnSp>
        <p:nvCxnSpPr>
          <p:cNvPr id="326" name="Straight Connector 325"/>
          <p:cNvCxnSpPr/>
          <p:nvPr/>
        </p:nvCxnSpPr>
        <p:spPr>
          <a:xfrm flipH="1" flipV="1">
            <a:off x="4477732" y="4647048"/>
            <a:ext cx="1560134" cy="1152"/>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6061312" y="1473044"/>
            <a:ext cx="2168288" cy="1043"/>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623" y="3431476"/>
            <a:ext cx="0" cy="1280160"/>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623" y="3392735"/>
            <a:ext cx="0" cy="12413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flipH="1" flipV="1">
            <a:off x="4477732" y="4647048"/>
            <a:ext cx="1549300" cy="11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flipV="1">
            <a:off x="7490851" y="5061672"/>
            <a:ext cx="738749" cy="157"/>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7" name="Group 246"/>
          <p:cNvGrpSpPr/>
          <p:nvPr/>
        </p:nvGrpSpPr>
        <p:grpSpPr>
          <a:xfrm>
            <a:off x="5037514" y="3774513"/>
            <a:ext cx="733306" cy="993639"/>
            <a:chOff x="5037514" y="3774513"/>
            <a:chExt cx="733306" cy="993639"/>
          </a:xfrm>
        </p:grpSpPr>
        <p:grpSp>
          <p:nvGrpSpPr>
            <p:cNvPr id="250" name="Group 249"/>
            <p:cNvGrpSpPr/>
            <p:nvPr/>
          </p:nvGrpSpPr>
          <p:grpSpPr>
            <a:xfrm rot="10800000">
              <a:off x="5381592" y="3774513"/>
              <a:ext cx="325967" cy="422751"/>
              <a:chOff x="5323291" y="3760940"/>
              <a:chExt cx="325967" cy="422751"/>
            </a:xfrm>
          </p:grpSpPr>
          <p:sp>
            <p:nvSpPr>
              <p:cNvPr id="335" name="Freeform 33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reeform 335"/>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250"/>
            <p:cNvGrpSpPr/>
            <p:nvPr/>
          </p:nvGrpSpPr>
          <p:grpSpPr>
            <a:xfrm rot="20165792" flipV="1">
              <a:off x="5037514" y="3844842"/>
              <a:ext cx="325967" cy="422751"/>
              <a:chOff x="5323291" y="3760940"/>
              <a:chExt cx="325967" cy="422751"/>
            </a:xfrm>
          </p:grpSpPr>
          <p:sp>
            <p:nvSpPr>
              <p:cNvPr id="333" name="Freeform 332"/>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reeform 333"/>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4" name="Straight Connector 253"/>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8" name="Group 267"/>
            <p:cNvGrpSpPr/>
            <p:nvPr/>
          </p:nvGrpSpPr>
          <p:grpSpPr>
            <a:xfrm>
              <a:off x="5056442" y="4291668"/>
              <a:ext cx="714378" cy="100670"/>
              <a:chOff x="4267200" y="4343399"/>
              <a:chExt cx="457200" cy="64428"/>
            </a:xfrm>
            <a:solidFill>
              <a:schemeClr val="bg1">
                <a:lumMod val="75000"/>
              </a:schemeClr>
            </a:solidFill>
          </p:grpSpPr>
          <p:sp>
            <p:nvSpPr>
              <p:cNvPr id="320" name="Rectangle 319"/>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oup 324"/>
              <p:cNvGrpSpPr/>
              <p:nvPr/>
            </p:nvGrpSpPr>
            <p:grpSpPr>
              <a:xfrm>
                <a:off x="4267200" y="4343399"/>
                <a:ext cx="457200" cy="64428"/>
                <a:chOff x="4267200" y="4343399"/>
                <a:chExt cx="457200" cy="64428"/>
              </a:xfrm>
              <a:grpFill/>
            </p:grpSpPr>
            <p:cxnSp>
              <p:nvCxnSpPr>
                <p:cNvPr id="328" name="Straight Connector 327"/>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71" name="Group 270"/>
            <p:cNvGrpSpPr/>
            <p:nvPr/>
          </p:nvGrpSpPr>
          <p:grpSpPr>
            <a:xfrm flipV="1">
              <a:off x="5056442" y="4191000"/>
              <a:ext cx="714378" cy="100670"/>
              <a:chOff x="4267200" y="4343399"/>
              <a:chExt cx="457200" cy="64428"/>
            </a:xfrm>
            <a:solidFill>
              <a:schemeClr val="bg1">
                <a:lumMod val="75000"/>
              </a:schemeClr>
            </a:solidFill>
          </p:grpSpPr>
          <p:sp>
            <p:nvSpPr>
              <p:cNvPr id="285" name="Rectangle 284"/>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Group 285"/>
              <p:cNvGrpSpPr/>
              <p:nvPr/>
            </p:nvGrpSpPr>
            <p:grpSpPr>
              <a:xfrm>
                <a:off x="4267200" y="4343399"/>
                <a:ext cx="457200" cy="64428"/>
                <a:chOff x="4267200" y="4343399"/>
                <a:chExt cx="457200" cy="64428"/>
              </a:xfrm>
              <a:grpFill/>
            </p:grpSpPr>
            <p:cxnSp>
              <p:nvCxnSpPr>
                <p:cNvPr id="287" name="Straight Connector 286"/>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0" name="Straight Connector 279"/>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5179288" y="4527096"/>
              <a:ext cx="468686" cy="241056"/>
              <a:chOff x="4267200" y="4527096"/>
              <a:chExt cx="468686" cy="241056"/>
            </a:xfrm>
          </p:grpSpPr>
          <p:sp>
            <p:nvSpPr>
              <p:cNvPr id="283" name="Isosceles Triangle 282"/>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Isosceles Triangle 283"/>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Oval 281"/>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1" name="TextBox 350"/>
          <p:cNvSpPr txBox="1"/>
          <p:nvPr/>
        </p:nvSpPr>
        <p:spPr>
          <a:xfrm>
            <a:off x="126749" y="6183867"/>
            <a:ext cx="1468621" cy="369332"/>
          </a:xfrm>
          <a:prstGeom prst="rect">
            <a:avLst/>
          </a:prstGeom>
          <a:noFill/>
          <a:ln w="38100">
            <a:solidFill>
              <a:schemeClr val="bg2"/>
            </a:solidFill>
          </a:ln>
        </p:spPr>
        <p:txBody>
          <a:bodyPr wrap="square" rtlCol="0">
            <a:spAutoFit/>
          </a:bodyPr>
          <a:lstStyle/>
          <a:p>
            <a:pPr algn="ctr"/>
            <a:r>
              <a:rPr lang="en-US" dirty="0">
                <a:solidFill>
                  <a:schemeClr val="bg2"/>
                </a:solidFill>
              </a:rPr>
              <a:t>Evaporator</a:t>
            </a:r>
          </a:p>
        </p:txBody>
      </p:sp>
      <p:sp>
        <p:nvSpPr>
          <p:cNvPr id="15" name="Freeform 14"/>
          <p:cNvSpPr/>
          <p:nvPr/>
        </p:nvSpPr>
        <p:spPr>
          <a:xfrm>
            <a:off x="1586204" y="5738327"/>
            <a:ext cx="759017" cy="655498"/>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Lst>
            <a:ahLst/>
            <a:cxnLst>
              <a:cxn ang="0">
                <a:pos x="connsiteX0" y="connsiteY0"/>
              </a:cxn>
              <a:cxn ang="0">
                <a:pos x="connsiteX1" y="connsiteY1"/>
              </a:cxn>
              <a:cxn ang="0">
                <a:pos x="connsiteX2" y="connsiteY2"/>
              </a:cxn>
              <a:cxn ang="0">
                <a:pos x="connsiteX3" y="connsiteY3"/>
              </a:cxn>
            </a:cxnLst>
            <a:rect l="l" t="t" r="r" b="b"/>
            <a:pathLst>
              <a:path w="759017" h="655498">
                <a:moveTo>
                  <a:pt x="0" y="643812"/>
                </a:moveTo>
                <a:cubicBezTo>
                  <a:pt x="113522" y="657030"/>
                  <a:pt x="227045" y="670249"/>
                  <a:pt x="345233" y="615820"/>
                </a:cubicBezTo>
                <a:cubicBezTo>
                  <a:pt x="463421" y="561391"/>
                  <a:pt x="642258" y="419877"/>
                  <a:pt x="709127" y="317240"/>
                </a:cubicBezTo>
                <a:cubicBezTo>
                  <a:pt x="775996" y="214603"/>
                  <a:pt x="761222" y="107301"/>
                  <a:pt x="746449" y="0"/>
                </a:cubicBezTo>
              </a:path>
            </a:pathLst>
          </a:custGeom>
          <a:noFill/>
          <a:ln w="38100">
            <a:solidFill>
              <a:schemeClr val="bg2"/>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TextBox 392"/>
          <p:cNvSpPr txBox="1"/>
          <p:nvPr/>
        </p:nvSpPr>
        <p:spPr>
          <a:xfrm>
            <a:off x="2842789" y="6209159"/>
            <a:ext cx="1740834" cy="369332"/>
          </a:xfrm>
          <a:prstGeom prst="rect">
            <a:avLst/>
          </a:prstGeom>
          <a:noFill/>
          <a:ln w="38100">
            <a:solidFill>
              <a:schemeClr val="bg1"/>
            </a:solidFill>
          </a:ln>
        </p:spPr>
        <p:txBody>
          <a:bodyPr wrap="square" rtlCol="0">
            <a:spAutoFit/>
          </a:bodyPr>
          <a:lstStyle/>
          <a:p>
            <a:pPr algn="ctr"/>
            <a:r>
              <a:rPr lang="en-US" dirty="0">
                <a:solidFill>
                  <a:schemeClr val="bg1"/>
                </a:solidFill>
              </a:rPr>
              <a:t>Compressor</a:t>
            </a:r>
          </a:p>
        </p:txBody>
      </p:sp>
      <p:sp>
        <p:nvSpPr>
          <p:cNvPr id="16" name="Freeform 15"/>
          <p:cNvSpPr/>
          <p:nvPr/>
        </p:nvSpPr>
        <p:spPr>
          <a:xfrm flipV="1">
            <a:off x="4576748" y="6172683"/>
            <a:ext cx="839755" cy="232427"/>
          </a:xfrm>
          <a:custGeom>
            <a:avLst/>
            <a:gdLst>
              <a:gd name="connsiteX0" fmla="*/ 0 w 839755"/>
              <a:gd name="connsiteY0" fmla="*/ 27154 h 232427"/>
              <a:gd name="connsiteX1" fmla="*/ 391885 w 839755"/>
              <a:gd name="connsiteY1" fmla="*/ 17823 h 232427"/>
              <a:gd name="connsiteX2" fmla="*/ 839755 w 839755"/>
              <a:gd name="connsiteY2" fmla="*/ 232427 h 232427"/>
            </a:gdLst>
            <a:ahLst/>
            <a:cxnLst>
              <a:cxn ang="0">
                <a:pos x="connsiteX0" y="connsiteY0"/>
              </a:cxn>
              <a:cxn ang="0">
                <a:pos x="connsiteX1" y="connsiteY1"/>
              </a:cxn>
              <a:cxn ang="0">
                <a:pos x="connsiteX2" y="connsiteY2"/>
              </a:cxn>
            </a:cxnLst>
            <a:rect l="l" t="t" r="r" b="b"/>
            <a:pathLst>
              <a:path w="839755" h="232427">
                <a:moveTo>
                  <a:pt x="0" y="27154"/>
                </a:moveTo>
                <a:cubicBezTo>
                  <a:pt x="125963" y="5382"/>
                  <a:pt x="251926" y="-16389"/>
                  <a:pt x="391885" y="17823"/>
                </a:cubicBezTo>
                <a:cubicBezTo>
                  <a:pt x="531844" y="52035"/>
                  <a:pt x="685799" y="142231"/>
                  <a:pt x="839755" y="232427"/>
                </a:cubicBezTo>
              </a:path>
            </a:pathLst>
          </a:custGeom>
          <a:noFill/>
          <a:ln w="38100">
            <a:solidFill>
              <a:schemeClr val="bg1"/>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8" name="Group 707"/>
          <p:cNvGrpSpPr/>
          <p:nvPr/>
        </p:nvGrpSpPr>
        <p:grpSpPr>
          <a:xfrm>
            <a:off x="293225" y="4191000"/>
            <a:ext cx="8622175" cy="2438400"/>
            <a:chOff x="293225" y="4191000"/>
            <a:chExt cx="8622175" cy="2438400"/>
          </a:xfrm>
        </p:grpSpPr>
        <p:cxnSp>
          <p:nvCxnSpPr>
            <p:cNvPr id="709" name="Straight Connector 708"/>
            <p:cNvCxnSpPr/>
            <p:nvPr/>
          </p:nvCxnSpPr>
          <p:spPr>
            <a:xfrm>
              <a:off x="3609235" y="5309023"/>
              <a:ext cx="202956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10" name="Group 709"/>
            <p:cNvGrpSpPr/>
            <p:nvPr/>
          </p:nvGrpSpPr>
          <p:grpSpPr>
            <a:xfrm>
              <a:off x="293225" y="4191000"/>
              <a:ext cx="8622175" cy="2438400"/>
              <a:chOff x="293225" y="4191000"/>
              <a:chExt cx="8622175" cy="2438400"/>
            </a:xfrm>
          </p:grpSpPr>
          <p:cxnSp>
            <p:nvCxnSpPr>
              <p:cNvPr id="711" name="Straight Connector 710"/>
              <p:cNvCxnSpPr/>
              <p:nvPr/>
            </p:nvCxnSpPr>
            <p:spPr>
              <a:xfrm flipV="1">
                <a:off x="999289" y="56288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712" name="Group 711"/>
              <p:cNvGrpSpPr/>
              <p:nvPr/>
            </p:nvGrpSpPr>
            <p:grpSpPr>
              <a:xfrm>
                <a:off x="1145505" y="5575196"/>
                <a:ext cx="0" cy="371757"/>
                <a:chOff x="1145505" y="5575196"/>
                <a:chExt cx="0" cy="371757"/>
              </a:xfrm>
            </p:grpSpPr>
            <p:cxnSp>
              <p:nvCxnSpPr>
                <p:cNvPr id="817" name="Straight Connector 816"/>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8" name="Straight Connector 817"/>
                <p:cNvCxnSpPr/>
                <p:nvPr/>
              </p:nvCxnSpPr>
              <p:spPr>
                <a:xfrm>
                  <a:off x="1145505" y="5575196"/>
                  <a:ext cx="0" cy="365760"/>
                </a:xfrm>
                <a:prstGeom prst="line">
                  <a:avLst/>
                </a:prstGeom>
                <a:ln w="254000">
                  <a:solidFill>
                    <a:srgbClr val="99D2FF"/>
                  </a:solidFill>
                </a:ln>
              </p:spPr>
              <p:style>
                <a:lnRef idx="1">
                  <a:schemeClr val="accent1"/>
                </a:lnRef>
                <a:fillRef idx="0">
                  <a:schemeClr val="accent1"/>
                </a:fillRef>
                <a:effectRef idx="0">
                  <a:schemeClr val="accent1"/>
                </a:effectRef>
                <a:fontRef idx="minor">
                  <a:schemeClr val="tx1"/>
                </a:fontRef>
              </p:style>
            </p:cxnSp>
          </p:grpSp>
          <p:grpSp>
            <p:nvGrpSpPr>
              <p:cNvPr id="713" name="Group 712"/>
              <p:cNvGrpSpPr/>
              <p:nvPr/>
            </p:nvGrpSpPr>
            <p:grpSpPr>
              <a:xfrm>
                <a:off x="3089127" y="5578214"/>
                <a:ext cx="0" cy="368739"/>
                <a:chOff x="1145505" y="5578214"/>
                <a:chExt cx="0" cy="368739"/>
              </a:xfrm>
            </p:grpSpPr>
            <p:cxnSp>
              <p:nvCxnSpPr>
                <p:cNvPr id="815" name="Straight Connector 814"/>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6" name="Straight Connector 815"/>
                <p:cNvCxnSpPr/>
                <p:nvPr/>
              </p:nvCxnSpPr>
              <p:spPr>
                <a:xfrm>
                  <a:off x="1145505" y="5578214"/>
                  <a:ext cx="0" cy="365760"/>
                </a:xfrm>
                <a:prstGeom prst="line">
                  <a:avLst/>
                </a:prstGeom>
                <a:ln w="254000">
                  <a:solidFill>
                    <a:srgbClr val="008FFF"/>
                  </a:solidFill>
                </a:ln>
              </p:spPr>
              <p:style>
                <a:lnRef idx="1">
                  <a:schemeClr val="accent1"/>
                </a:lnRef>
                <a:fillRef idx="0">
                  <a:schemeClr val="accent1"/>
                </a:fillRef>
                <a:effectRef idx="0">
                  <a:schemeClr val="accent1"/>
                </a:effectRef>
                <a:fontRef idx="minor">
                  <a:schemeClr val="tx1"/>
                </a:fontRef>
              </p:style>
            </p:cxnSp>
          </p:grpSp>
          <p:cxnSp>
            <p:nvCxnSpPr>
              <p:cNvPr id="714" name="Straight Connector 713"/>
              <p:cNvCxnSpPr/>
              <p:nvPr/>
            </p:nvCxnSpPr>
            <p:spPr>
              <a:xfrm>
                <a:off x="3657600" y="4648200"/>
                <a:ext cx="381000"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15" name="Group 714"/>
              <p:cNvGrpSpPr/>
              <p:nvPr/>
            </p:nvGrpSpPr>
            <p:grpSpPr>
              <a:xfrm>
                <a:off x="4358640" y="4226732"/>
                <a:ext cx="640080" cy="988350"/>
                <a:chOff x="4358640" y="4226732"/>
                <a:chExt cx="640080" cy="988350"/>
              </a:xfrm>
            </p:grpSpPr>
            <p:cxnSp>
              <p:nvCxnSpPr>
                <p:cNvPr id="812" name="Straight Connector 811"/>
                <p:cNvCxnSpPr/>
                <p:nvPr/>
              </p:nvCxnSpPr>
              <p:spPr>
                <a:xfrm flipV="1">
                  <a:off x="4358640" y="4226732"/>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3" name="Straight Connector 812"/>
                <p:cNvCxnSpPr/>
                <p:nvPr/>
              </p:nvCxnSpPr>
              <p:spPr>
                <a:xfrm flipV="1">
                  <a:off x="4998720" y="4226733"/>
                  <a:ext cx="0" cy="33173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4" name="Straight Connector 813"/>
                <p:cNvCxnSpPr/>
                <p:nvPr/>
              </p:nvCxnSpPr>
              <p:spPr>
                <a:xfrm flipV="1">
                  <a:off x="4998720" y="4736534"/>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716" name="Straight Connector 715"/>
              <p:cNvCxnSpPr/>
              <p:nvPr/>
            </p:nvCxnSpPr>
            <p:spPr>
              <a:xfrm>
                <a:off x="4357689" y="4342004"/>
                <a:ext cx="442911"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7" name="Straight Connector 716"/>
              <p:cNvCxnSpPr/>
              <p:nvPr/>
            </p:nvCxnSpPr>
            <p:spPr>
              <a:xfrm flipV="1">
                <a:off x="4800600" y="4342004"/>
                <a:ext cx="0" cy="216467"/>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8" name="Straight Connector 717"/>
              <p:cNvCxnSpPr/>
              <p:nvPr/>
            </p:nvCxnSpPr>
            <p:spPr>
              <a:xfrm flipV="1">
                <a:off x="4798423" y="4736534"/>
                <a:ext cx="0" cy="519696"/>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19" name="Group 718"/>
              <p:cNvGrpSpPr/>
              <p:nvPr/>
            </p:nvGrpSpPr>
            <p:grpSpPr>
              <a:xfrm>
                <a:off x="397524" y="4328523"/>
                <a:ext cx="2918509" cy="1280160"/>
                <a:chOff x="938771" y="1066800"/>
                <a:chExt cx="3574382" cy="1681619"/>
              </a:xfrm>
            </p:grpSpPr>
            <p:sp>
              <p:nvSpPr>
                <p:cNvPr id="809" name="Oval 808"/>
                <p:cNvSpPr/>
                <p:nvPr/>
              </p:nvSpPr>
              <p:spPr>
                <a:xfrm>
                  <a:off x="1219200" y="1447800"/>
                  <a:ext cx="931749" cy="918799"/>
                </a:xfrm>
                <a:prstGeom prst="ellipse">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Rectangle 809"/>
                <p:cNvSpPr/>
                <p:nvPr/>
              </p:nvSpPr>
              <p:spPr>
                <a:xfrm>
                  <a:off x="1714499" y="1066800"/>
                  <a:ext cx="2798654" cy="1681619"/>
                </a:xfrm>
                <a:prstGeom prst="rect">
                  <a:avLst/>
                </a:prstGeom>
                <a:gradFill flip="none" rotWithShape="1">
                  <a:gsLst>
                    <a:gs pos="0">
                      <a:srgbClr val="99D2FF"/>
                    </a:gs>
                    <a:gs pos="75000">
                      <a:srgbClr val="008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1" name="Arc 810"/>
                <p:cNvSpPr>
                  <a:spLocks noChangeAspect="1"/>
                </p:cNvSpPr>
                <p:nvPr/>
              </p:nvSpPr>
              <p:spPr>
                <a:xfrm rot="16200000">
                  <a:off x="1009840" y="1122679"/>
                  <a:ext cx="1360608" cy="1502746"/>
                </a:xfrm>
                <a:prstGeom prst="arc">
                  <a:avLst>
                    <a:gd name="adj1" fmla="val 10800000"/>
                    <a:gd name="adj2" fmla="val 0"/>
                  </a:avLst>
                </a:prstGeom>
                <a:solidFill>
                  <a:srgbClr val="99D2FF"/>
                </a:solidFill>
                <a:ln w="254000" cap="rnd">
                  <a:solidFill>
                    <a:srgbClr val="99D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20" name="Arc 719"/>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1" name="Rectangle 720"/>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 name="Rectangle 721"/>
              <p:cNvSpPr/>
              <p:nvPr/>
            </p:nvSpPr>
            <p:spPr>
              <a:xfrm>
                <a:off x="3323017" y="4969646"/>
                <a:ext cx="444928" cy="637051"/>
              </a:xfrm>
              <a:prstGeom prst="rect">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3" name="Straight Connector 722"/>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4" name="Straight Connector 723"/>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5" name="Straight Connector 724"/>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6" name="Straight Connector 725"/>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7" name="Straight Connector 726"/>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8" name="Straight Connector 727"/>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29" name="Straight Connector 728"/>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730" name="Arc 729"/>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31" name="Straight Connector 730"/>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732" name="Straight Connector 731"/>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3" name="Straight Connector 732"/>
              <p:cNvCxnSpPr>
                <a:endCxn id="736" idx="0"/>
              </p:cNvCxnSpPr>
              <p:nvPr/>
            </p:nvCxnSpPr>
            <p:spPr>
              <a:xfrm flipH="1">
                <a:off x="1031480" y="5372676"/>
                <a:ext cx="2363160"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734" name="Straight Connector 733"/>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5" name="Straight Connector 734"/>
              <p:cNvCxnSpPr/>
              <p:nvPr/>
            </p:nvCxnSpPr>
            <p:spPr>
              <a:xfrm flipH="1">
                <a:off x="1060922" y="4558471"/>
                <a:ext cx="2350113"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736" name="Arc 735"/>
              <p:cNvSpPr>
                <a:spLocks noChangeAspect="1"/>
              </p:cNvSpPr>
              <p:nvPr/>
            </p:nvSpPr>
            <p:spPr>
              <a:xfrm rot="16200000">
                <a:off x="624377" y="4528931"/>
                <a:ext cx="814204" cy="873285"/>
              </a:xfrm>
              <a:prstGeom prst="arc">
                <a:avLst>
                  <a:gd name="adj1" fmla="val 10800000"/>
                  <a:gd name="adj2" fmla="val 0"/>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37" name="Group 736"/>
              <p:cNvGrpSpPr/>
              <p:nvPr/>
            </p:nvGrpSpPr>
            <p:grpSpPr>
              <a:xfrm>
                <a:off x="917154" y="4803354"/>
                <a:ext cx="282188" cy="302143"/>
                <a:chOff x="917154" y="4803354"/>
                <a:chExt cx="282188" cy="302143"/>
              </a:xfrm>
            </p:grpSpPr>
            <p:sp>
              <p:nvSpPr>
                <p:cNvPr id="807" name="Arc 806"/>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08" name="Arc 807"/>
                <p:cNvSpPr>
                  <a:spLocks noChangeAspect="1"/>
                </p:cNvSpPr>
                <p:nvPr/>
              </p:nvSpPr>
              <p:spPr>
                <a:xfrm rot="10800000">
                  <a:off x="917154" y="4803354"/>
                  <a:ext cx="282188" cy="302143"/>
                </a:xfrm>
                <a:prstGeom prst="arc">
                  <a:avLst>
                    <a:gd name="adj1" fmla="val 16200000"/>
                    <a:gd name="adj2" fmla="val 5442982"/>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38" name="Group 737"/>
              <p:cNvGrpSpPr/>
              <p:nvPr/>
            </p:nvGrpSpPr>
            <p:grpSpPr>
              <a:xfrm>
                <a:off x="1062864" y="5105400"/>
                <a:ext cx="2331720" cy="0"/>
                <a:chOff x="1125625" y="5105400"/>
                <a:chExt cx="2259488" cy="0"/>
              </a:xfrm>
            </p:grpSpPr>
            <p:cxnSp>
              <p:nvCxnSpPr>
                <p:cNvPr id="805" name="Straight Connector 804"/>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6" name="Straight Connector 805"/>
                <p:cNvCxnSpPr/>
                <p:nvPr/>
              </p:nvCxnSpPr>
              <p:spPr>
                <a:xfrm flipH="1">
                  <a:off x="1125625" y="5105400"/>
                  <a:ext cx="2259488"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739" name="Group 738"/>
              <p:cNvGrpSpPr/>
              <p:nvPr/>
            </p:nvGrpSpPr>
            <p:grpSpPr>
              <a:xfrm>
                <a:off x="1062864" y="4803258"/>
                <a:ext cx="2331720" cy="0"/>
                <a:chOff x="1125625" y="5105400"/>
                <a:chExt cx="2259488" cy="0"/>
              </a:xfrm>
            </p:grpSpPr>
            <p:cxnSp>
              <p:nvCxnSpPr>
                <p:cNvPr id="803" name="Straight Connector 802"/>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4" name="Straight Connector 803"/>
                <p:cNvCxnSpPr/>
                <p:nvPr/>
              </p:nvCxnSpPr>
              <p:spPr>
                <a:xfrm flipH="1">
                  <a:off x="1125625" y="5105400"/>
                  <a:ext cx="2259488"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grpSp>
          <p:cxnSp>
            <p:nvCxnSpPr>
              <p:cNvPr id="740" name="Straight Connector 739"/>
              <p:cNvCxnSpPr/>
              <p:nvPr/>
            </p:nvCxnSpPr>
            <p:spPr>
              <a:xfrm>
                <a:off x="3657600" y="4648200"/>
                <a:ext cx="381000" cy="0"/>
              </a:xfrm>
              <a:prstGeom prst="line">
                <a:avLst/>
              </a:prstGeom>
              <a:ln w="12700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741" name="Straight Connector 740"/>
              <p:cNvCxnSpPr/>
              <p:nvPr/>
            </p:nvCxnSpPr>
            <p:spPr>
              <a:xfrm>
                <a:off x="3537153" y="5309023"/>
                <a:ext cx="2029565" cy="0"/>
              </a:xfrm>
              <a:prstGeom prst="line">
                <a:avLst/>
              </a:prstGeom>
              <a:ln w="152400" cap="rnd">
                <a:solidFill>
                  <a:srgbClr val="99D2FF"/>
                </a:solidFill>
              </a:ln>
            </p:spPr>
            <p:style>
              <a:lnRef idx="1">
                <a:schemeClr val="accent1"/>
              </a:lnRef>
              <a:fillRef idx="0">
                <a:schemeClr val="accent1"/>
              </a:fillRef>
              <a:effectRef idx="0">
                <a:schemeClr val="accent1"/>
              </a:effectRef>
              <a:fontRef idx="minor">
                <a:schemeClr val="tx1"/>
              </a:fontRef>
            </p:style>
          </p:cxnSp>
          <p:grpSp>
            <p:nvGrpSpPr>
              <p:cNvPr id="742" name="Group 741"/>
              <p:cNvGrpSpPr/>
              <p:nvPr/>
            </p:nvGrpSpPr>
            <p:grpSpPr>
              <a:xfrm>
                <a:off x="3886200" y="4191000"/>
                <a:ext cx="714378" cy="429938"/>
                <a:chOff x="4046218" y="4218262"/>
                <a:chExt cx="714378" cy="429938"/>
              </a:xfrm>
            </p:grpSpPr>
            <p:grpSp>
              <p:nvGrpSpPr>
                <p:cNvPr id="784" name="Group 783"/>
                <p:cNvGrpSpPr>
                  <a:grpSpLocks noChangeAspect="1"/>
                </p:cNvGrpSpPr>
                <p:nvPr/>
              </p:nvGrpSpPr>
              <p:grpSpPr>
                <a:xfrm>
                  <a:off x="4046218" y="4218262"/>
                  <a:ext cx="714378" cy="201338"/>
                  <a:chOff x="4267200" y="4278972"/>
                  <a:chExt cx="457200" cy="128855"/>
                </a:xfrm>
              </p:grpSpPr>
              <p:grpSp>
                <p:nvGrpSpPr>
                  <p:cNvPr id="786" name="Group 785"/>
                  <p:cNvGrpSpPr/>
                  <p:nvPr/>
                </p:nvGrpSpPr>
                <p:grpSpPr>
                  <a:xfrm>
                    <a:off x="4267200" y="4343399"/>
                    <a:ext cx="457200" cy="64428"/>
                    <a:chOff x="4267200" y="4343399"/>
                    <a:chExt cx="457200" cy="64428"/>
                  </a:xfrm>
                </p:grpSpPr>
                <p:sp>
                  <p:nvSpPr>
                    <p:cNvPr id="796" name="Rectangle 795"/>
                    <p:cNvSpPr/>
                    <p:nvPr/>
                  </p:nvSpPr>
                  <p:spPr>
                    <a:xfrm>
                      <a:off x="4343400" y="4343400"/>
                      <a:ext cx="304800" cy="64426"/>
                    </a:xfrm>
                    <a:prstGeom prst="rect">
                      <a:avLst/>
                    </a:prstGeom>
                    <a:solidFill>
                      <a:srgbClr val="99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7" name="Group 796"/>
                    <p:cNvGrpSpPr/>
                    <p:nvPr/>
                  </p:nvGrpSpPr>
                  <p:grpSpPr>
                    <a:xfrm>
                      <a:off x="4267200" y="4343399"/>
                      <a:ext cx="457200" cy="64428"/>
                      <a:chOff x="4267200" y="4343399"/>
                      <a:chExt cx="457200" cy="64428"/>
                    </a:xfrm>
                  </p:grpSpPr>
                  <p:cxnSp>
                    <p:nvCxnSpPr>
                      <p:cNvPr id="798" name="Straight Connector 797"/>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9" name="Straight Connector 798"/>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0" name="Straight Connector 799"/>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1" name="Straight Connector 800"/>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2" name="Straight Connector 801"/>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787" name="Group 786"/>
                  <p:cNvGrpSpPr/>
                  <p:nvPr/>
                </p:nvGrpSpPr>
                <p:grpSpPr>
                  <a:xfrm flipV="1">
                    <a:off x="4267200" y="4278972"/>
                    <a:ext cx="457200" cy="64428"/>
                    <a:chOff x="4267200" y="4343399"/>
                    <a:chExt cx="457200" cy="64428"/>
                  </a:xfrm>
                </p:grpSpPr>
                <p:sp>
                  <p:nvSpPr>
                    <p:cNvPr id="789" name="Rectangle 788"/>
                    <p:cNvSpPr/>
                    <p:nvPr/>
                  </p:nvSpPr>
                  <p:spPr>
                    <a:xfrm>
                      <a:off x="4343400" y="4343400"/>
                      <a:ext cx="304800" cy="644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0" name="Group 789"/>
                    <p:cNvGrpSpPr/>
                    <p:nvPr/>
                  </p:nvGrpSpPr>
                  <p:grpSpPr>
                    <a:xfrm>
                      <a:off x="4267200" y="4343399"/>
                      <a:ext cx="457200" cy="64428"/>
                      <a:chOff x="4267200" y="4343399"/>
                      <a:chExt cx="457200" cy="64428"/>
                    </a:xfrm>
                  </p:grpSpPr>
                  <p:cxnSp>
                    <p:nvCxnSpPr>
                      <p:cNvPr id="791" name="Straight Connector 790"/>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2" name="Straight Connector 791"/>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3" name="Straight Connector 792"/>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4" name="Straight Connector 793"/>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5" name="Straight Connector 794"/>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788" name="Straight Connector 787"/>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85" name="Straight Connector 784"/>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43" name="Straight Connector 742"/>
              <p:cNvCxnSpPr/>
              <p:nvPr/>
            </p:nvCxnSpPr>
            <p:spPr>
              <a:xfrm>
                <a:off x="4357689" y="4342004"/>
                <a:ext cx="442911" cy="0"/>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44" name="Straight Connector 743"/>
              <p:cNvCxnSpPr/>
              <p:nvPr/>
            </p:nvCxnSpPr>
            <p:spPr>
              <a:xfrm flipV="1">
                <a:off x="4800600" y="4342004"/>
                <a:ext cx="0" cy="216467"/>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45" name="Straight Connector 744"/>
              <p:cNvCxnSpPr/>
              <p:nvPr/>
            </p:nvCxnSpPr>
            <p:spPr>
              <a:xfrm flipV="1">
                <a:off x="4798423" y="4736534"/>
                <a:ext cx="0" cy="519696"/>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46" name="Straight Connector 745"/>
              <p:cNvCxnSpPr/>
              <p:nvPr/>
            </p:nvCxnSpPr>
            <p:spPr>
              <a:xfrm flipH="1">
                <a:off x="4953000" y="5181600"/>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7" name="Straight Connector 746"/>
              <p:cNvCxnSpPr/>
              <p:nvPr/>
            </p:nvCxnSpPr>
            <p:spPr>
              <a:xfrm>
                <a:off x="4998720" y="5206616"/>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8" name="Straight Connector 747"/>
              <p:cNvCxnSpPr/>
              <p:nvPr/>
            </p:nvCxnSpPr>
            <p:spPr>
              <a:xfrm>
                <a:off x="4998720" y="5208985"/>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49" name="Straight Connector 748"/>
              <p:cNvCxnSpPr/>
              <p:nvPr/>
            </p:nvCxnSpPr>
            <p:spPr>
              <a:xfrm flipV="1">
                <a:off x="4358640" y="4226732"/>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50" name="Straight Connector 749"/>
              <p:cNvCxnSpPr/>
              <p:nvPr/>
            </p:nvCxnSpPr>
            <p:spPr>
              <a:xfrm flipV="1">
                <a:off x="4998720" y="4226733"/>
                <a:ext cx="0" cy="33173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51" name="Straight Connector 750"/>
              <p:cNvCxnSpPr/>
              <p:nvPr/>
            </p:nvCxnSpPr>
            <p:spPr>
              <a:xfrm flipV="1">
                <a:off x="4998720" y="4736534"/>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752" name="Group 751"/>
              <p:cNvGrpSpPr/>
              <p:nvPr/>
            </p:nvGrpSpPr>
            <p:grpSpPr>
              <a:xfrm>
                <a:off x="5486400" y="4941877"/>
                <a:ext cx="3429000" cy="1687523"/>
                <a:chOff x="5486400" y="4941877"/>
                <a:chExt cx="3429000" cy="1687523"/>
              </a:xfrm>
            </p:grpSpPr>
            <p:cxnSp>
              <p:nvCxnSpPr>
                <p:cNvPr id="760" name="Straight Connector 759"/>
                <p:cNvCxnSpPr/>
                <p:nvPr/>
              </p:nvCxnSpPr>
              <p:spPr>
                <a:xfrm flipV="1">
                  <a:off x="5827490" y="5565751"/>
                  <a:ext cx="0" cy="169244"/>
                </a:xfrm>
                <a:prstGeom prst="line">
                  <a:avLst/>
                </a:prstGeom>
                <a:ln w="76200"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761" name="Straight Connector 760"/>
                <p:cNvCxnSpPr/>
                <p:nvPr/>
              </p:nvCxnSpPr>
              <p:spPr>
                <a:xfrm flipV="1">
                  <a:off x="5851187" y="5544203"/>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62" name="Group 761"/>
                <p:cNvGrpSpPr/>
                <p:nvPr/>
              </p:nvGrpSpPr>
              <p:grpSpPr>
                <a:xfrm>
                  <a:off x="7129340" y="5065144"/>
                  <a:ext cx="239904" cy="426174"/>
                  <a:chOff x="5475096" y="5077070"/>
                  <a:chExt cx="239904" cy="426174"/>
                </a:xfrm>
              </p:grpSpPr>
              <p:cxnSp>
                <p:nvCxnSpPr>
                  <p:cNvPr id="780" name="Straight Connector 779"/>
                  <p:cNvCxnSpPr/>
                  <p:nvPr/>
                </p:nvCxnSpPr>
                <p:spPr>
                  <a:xfrm flipV="1">
                    <a:off x="5598890" y="5334000"/>
                    <a:ext cx="0" cy="169244"/>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1" name="Straight Connector 780"/>
                  <p:cNvCxnSpPr/>
                  <p:nvPr/>
                </p:nvCxnSpPr>
                <p:spPr>
                  <a:xfrm flipV="1">
                    <a:off x="5562600" y="5317156"/>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82" name="Straight Connector 781"/>
                  <p:cNvCxnSpPr/>
                  <p:nvPr/>
                </p:nvCxnSpPr>
                <p:spPr>
                  <a:xfrm flipV="1">
                    <a:off x="5638800" y="5312452"/>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783" name="Isosceles Triangle 782"/>
                  <p:cNvSpPr/>
                  <p:nvPr/>
                </p:nvSpPr>
                <p:spPr>
                  <a:xfrm>
                    <a:off x="5475096" y="507707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3" name="Oval 762"/>
                <p:cNvSpPr/>
                <p:nvPr/>
              </p:nvSpPr>
              <p:spPr>
                <a:xfrm>
                  <a:off x="8610600" y="5486400"/>
                  <a:ext cx="304800" cy="106679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4" name="Oval 763"/>
                <p:cNvSpPr/>
                <p:nvPr/>
              </p:nvSpPr>
              <p:spPr>
                <a:xfrm>
                  <a:off x="5486400" y="5695131"/>
                  <a:ext cx="304800" cy="82296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5" name="Rectangle 764"/>
                <p:cNvSpPr/>
                <p:nvPr/>
              </p:nvSpPr>
              <p:spPr>
                <a:xfrm>
                  <a:off x="5570890" y="5656871"/>
                  <a:ext cx="67910"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Rectangle 765"/>
                <p:cNvSpPr/>
                <p:nvPr/>
              </p:nvSpPr>
              <p:spPr>
                <a:xfrm>
                  <a:off x="5638800" y="5656871"/>
                  <a:ext cx="64896"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7" name="Rectangle 766"/>
                <p:cNvSpPr/>
                <p:nvPr/>
              </p:nvSpPr>
              <p:spPr>
                <a:xfrm>
                  <a:off x="5703696" y="5718151"/>
                  <a:ext cx="239904"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 name="Rectangle 767"/>
                <p:cNvSpPr/>
                <p:nvPr/>
              </p:nvSpPr>
              <p:spPr>
                <a:xfrm>
                  <a:off x="5943600" y="5718151"/>
                  <a:ext cx="64896"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9" name="Rectangle 768"/>
                <p:cNvSpPr/>
                <p:nvPr/>
              </p:nvSpPr>
              <p:spPr>
                <a:xfrm>
                  <a:off x="6008963" y="5773998"/>
                  <a:ext cx="64896" cy="650306"/>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0" name="Rectangle 769"/>
                <p:cNvSpPr/>
                <p:nvPr/>
              </p:nvSpPr>
              <p:spPr>
                <a:xfrm>
                  <a:off x="6073859" y="5801608"/>
                  <a:ext cx="479341" cy="602343"/>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1" name="Trapezoid 770"/>
                <p:cNvSpPr/>
                <p:nvPr/>
              </p:nvSpPr>
              <p:spPr>
                <a:xfrm rot="16200000">
                  <a:off x="6362700" y="5832451"/>
                  <a:ext cx="914400" cy="533400"/>
                </a:xfrm>
                <a:prstGeom prst="trapezoid">
                  <a:avLst>
                    <a:gd name="adj" fmla="val 286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Rectangle 771"/>
                <p:cNvSpPr/>
                <p:nvPr/>
              </p:nvSpPr>
              <p:spPr>
                <a:xfrm>
                  <a:off x="7086600" y="5486400"/>
                  <a:ext cx="316104" cy="1066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Rectangle 772"/>
                <p:cNvSpPr/>
                <p:nvPr/>
              </p:nvSpPr>
              <p:spPr>
                <a:xfrm>
                  <a:off x="7408505" y="5403066"/>
                  <a:ext cx="67910"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Rectangle 773"/>
                <p:cNvSpPr/>
                <p:nvPr/>
              </p:nvSpPr>
              <p:spPr>
                <a:xfrm>
                  <a:off x="7476415" y="5403066"/>
                  <a:ext cx="64896"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Rectangle 774"/>
                <p:cNvSpPr/>
                <p:nvPr/>
              </p:nvSpPr>
              <p:spPr>
                <a:xfrm>
                  <a:off x="7543800" y="5486400"/>
                  <a:ext cx="1219200" cy="106679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6" name="Isosceles Triangle 775"/>
                <p:cNvSpPr/>
                <p:nvPr/>
              </p:nvSpPr>
              <p:spPr>
                <a:xfrm>
                  <a:off x="5703696" y="5308821"/>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7" name="Straight Connector 776"/>
                <p:cNvCxnSpPr/>
                <p:nvPr/>
              </p:nvCxnSpPr>
              <p:spPr>
                <a:xfrm flipV="1">
                  <a:off x="5791200" y="5548907"/>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778" name="Isosceles Triangle 777"/>
                <p:cNvSpPr/>
                <p:nvPr/>
              </p:nvSpPr>
              <p:spPr>
                <a:xfrm rot="5400000">
                  <a:off x="5583654" y="518151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Isosceles Triangle 778"/>
                <p:cNvSpPr/>
                <p:nvPr/>
              </p:nvSpPr>
              <p:spPr>
                <a:xfrm rot="5400000" flipV="1">
                  <a:off x="7250856" y="4941786"/>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3" name="Group 752"/>
              <p:cNvGrpSpPr/>
              <p:nvPr/>
            </p:nvGrpSpPr>
            <p:grpSpPr>
              <a:xfrm>
                <a:off x="4009046" y="4527096"/>
                <a:ext cx="468686" cy="241056"/>
                <a:chOff x="4009046" y="4527096"/>
                <a:chExt cx="468686" cy="241056"/>
              </a:xfrm>
            </p:grpSpPr>
            <p:grpSp>
              <p:nvGrpSpPr>
                <p:cNvPr id="756" name="Group 755"/>
                <p:cNvGrpSpPr/>
                <p:nvPr/>
              </p:nvGrpSpPr>
              <p:grpSpPr>
                <a:xfrm>
                  <a:off x="4009046" y="4527096"/>
                  <a:ext cx="468686" cy="241056"/>
                  <a:chOff x="4267200" y="4527096"/>
                  <a:chExt cx="468686" cy="241056"/>
                </a:xfrm>
              </p:grpSpPr>
              <p:sp>
                <p:nvSpPr>
                  <p:cNvPr id="758" name="Isosceles Triangle 757"/>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Isosceles Triangle 758"/>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7" name="Oval 756"/>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54" name="Straight Connector 753"/>
              <p:cNvCxnSpPr>
                <a:stCxn id="757" idx="1"/>
                <a:endCxn id="757" idx="5"/>
              </p:cNvCxnSpPr>
              <p:nvPr/>
            </p:nvCxnSpPr>
            <p:spPr>
              <a:xfrm>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5" name="Straight Connector 754"/>
              <p:cNvCxnSpPr>
                <a:stCxn id="757" idx="7"/>
                <a:endCxn id="757" idx="3"/>
              </p:cNvCxnSpPr>
              <p:nvPr/>
            </p:nvCxnSpPr>
            <p:spPr>
              <a:xfrm flipH="1">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21" name="TextBox 220">
            <a:extLst>
              <a:ext uri="{FF2B5EF4-FFF2-40B4-BE49-F238E27FC236}">
                <a16:creationId xmlns:a16="http://schemas.microsoft.com/office/drawing/2014/main" id="{F2EF2591-56BE-4555-9872-F00CF2CE0BD5}"/>
              </a:ext>
            </a:extLst>
          </p:cNvPr>
          <p:cNvSpPr txBox="1"/>
          <p:nvPr/>
        </p:nvSpPr>
        <p:spPr>
          <a:xfrm>
            <a:off x="6533454" y="3419275"/>
            <a:ext cx="1487024" cy="369332"/>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Liquid Line</a:t>
            </a:r>
          </a:p>
        </p:txBody>
      </p:sp>
      <p:sp>
        <p:nvSpPr>
          <p:cNvPr id="224" name="Freeform: Shape 223">
            <a:extLst>
              <a:ext uri="{FF2B5EF4-FFF2-40B4-BE49-F238E27FC236}">
                <a16:creationId xmlns:a16="http://schemas.microsoft.com/office/drawing/2014/main" id="{8017E809-26E2-4689-9202-A84A2F4CB8F2}"/>
              </a:ext>
            </a:extLst>
          </p:cNvPr>
          <p:cNvSpPr/>
          <p:nvPr/>
        </p:nvSpPr>
        <p:spPr>
          <a:xfrm>
            <a:off x="6136105" y="3782728"/>
            <a:ext cx="1147606" cy="717533"/>
          </a:xfrm>
          <a:custGeom>
            <a:avLst/>
            <a:gdLst>
              <a:gd name="connsiteX0" fmla="*/ 0 w 1147606"/>
              <a:gd name="connsiteY0" fmla="*/ 693019 h 717533"/>
              <a:gd name="connsiteX1" fmla="*/ 745958 w 1147606"/>
              <a:gd name="connsiteY1" fmla="*/ 668956 h 717533"/>
              <a:gd name="connsiteX2" fmla="*/ 1087655 w 1147606"/>
              <a:gd name="connsiteY2" fmla="*/ 255070 h 717533"/>
              <a:gd name="connsiteX3" fmla="*/ 1145407 w 1147606"/>
              <a:gd name="connsiteY3" fmla="*/ 0 h 717533"/>
            </a:gdLst>
            <a:ahLst/>
            <a:cxnLst>
              <a:cxn ang="0">
                <a:pos x="connsiteX0" y="connsiteY0"/>
              </a:cxn>
              <a:cxn ang="0">
                <a:pos x="connsiteX1" y="connsiteY1"/>
              </a:cxn>
              <a:cxn ang="0">
                <a:pos x="connsiteX2" y="connsiteY2"/>
              </a:cxn>
              <a:cxn ang="0">
                <a:pos x="connsiteX3" y="connsiteY3"/>
              </a:cxn>
            </a:cxnLst>
            <a:rect l="l" t="t" r="r" b="b"/>
            <a:pathLst>
              <a:path w="1147606" h="717533">
                <a:moveTo>
                  <a:pt x="0" y="693019"/>
                </a:moveTo>
                <a:cubicBezTo>
                  <a:pt x="282341" y="717483"/>
                  <a:pt x="564682" y="741947"/>
                  <a:pt x="745958" y="668956"/>
                </a:cubicBezTo>
                <a:cubicBezTo>
                  <a:pt x="927234" y="595965"/>
                  <a:pt x="1021080" y="366563"/>
                  <a:pt x="1087655" y="255070"/>
                </a:cubicBezTo>
                <a:cubicBezTo>
                  <a:pt x="1154230" y="143577"/>
                  <a:pt x="1149818" y="71788"/>
                  <a:pt x="1145407" y="0"/>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5" name="TextBox 224">
            <a:extLst>
              <a:ext uri="{FF2B5EF4-FFF2-40B4-BE49-F238E27FC236}">
                <a16:creationId xmlns:a16="http://schemas.microsoft.com/office/drawing/2014/main" id="{A52122A9-FA55-4D3B-BD8B-3DD3641597E7}"/>
              </a:ext>
            </a:extLst>
          </p:cNvPr>
          <p:cNvSpPr txBox="1"/>
          <p:nvPr/>
        </p:nvSpPr>
        <p:spPr>
          <a:xfrm>
            <a:off x="6526778" y="1740245"/>
            <a:ext cx="1487024" cy="646331"/>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Line</a:t>
            </a:r>
          </a:p>
        </p:txBody>
      </p:sp>
      <p:sp>
        <p:nvSpPr>
          <p:cNvPr id="226" name="Freeform: Shape 225">
            <a:extLst>
              <a:ext uri="{FF2B5EF4-FFF2-40B4-BE49-F238E27FC236}">
                <a16:creationId xmlns:a16="http://schemas.microsoft.com/office/drawing/2014/main" id="{E30A55E5-8DC1-4B03-800C-D51B1A4DBD70}"/>
              </a:ext>
            </a:extLst>
          </p:cNvPr>
          <p:cNvSpPr/>
          <p:nvPr/>
        </p:nvSpPr>
        <p:spPr>
          <a:xfrm>
            <a:off x="7292551" y="2398649"/>
            <a:ext cx="770021" cy="625642"/>
          </a:xfrm>
          <a:custGeom>
            <a:avLst/>
            <a:gdLst>
              <a:gd name="connsiteX0" fmla="*/ 770021 w 770021"/>
              <a:gd name="connsiteY0" fmla="*/ 625642 h 625642"/>
              <a:gd name="connsiteX1" fmla="*/ 197318 w 770021"/>
              <a:gd name="connsiteY1" fmla="*/ 476450 h 625642"/>
              <a:gd name="connsiteX2" fmla="*/ 0 w 770021"/>
              <a:gd name="connsiteY2" fmla="*/ 0 h 625642"/>
            </a:gdLst>
            <a:ahLst/>
            <a:cxnLst>
              <a:cxn ang="0">
                <a:pos x="connsiteX0" y="connsiteY0"/>
              </a:cxn>
              <a:cxn ang="0">
                <a:pos x="connsiteX1" y="connsiteY1"/>
              </a:cxn>
              <a:cxn ang="0">
                <a:pos x="connsiteX2" y="connsiteY2"/>
              </a:cxn>
            </a:cxnLst>
            <a:rect l="l" t="t" r="r" b="b"/>
            <a:pathLst>
              <a:path w="770021" h="625642">
                <a:moveTo>
                  <a:pt x="770021" y="625642"/>
                </a:moveTo>
                <a:cubicBezTo>
                  <a:pt x="547838" y="603183"/>
                  <a:pt x="325655" y="580724"/>
                  <a:pt x="197318" y="476450"/>
                </a:cubicBezTo>
                <a:cubicBezTo>
                  <a:pt x="68981" y="372176"/>
                  <a:pt x="34490" y="186088"/>
                  <a:pt x="0" y="0"/>
                </a:cubicBezTo>
              </a:path>
            </a:pathLst>
          </a:custGeom>
          <a:noFill/>
          <a:ln w="38100">
            <a:solidFill>
              <a:schemeClr val="accent4"/>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27" name="TextBox 226">
            <a:extLst>
              <a:ext uri="{FF2B5EF4-FFF2-40B4-BE49-F238E27FC236}">
                <a16:creationId xmlns:a16="http://schemas.microsoft.com/office/drawing/2014/main" id="{E5CE05EA-0AB3-4926-A19A-76A6EA8459BB}"/>
              </a:ext>
            </a:extLst>
          </p:cNvPr>
          <p:cNvSpPr txBox="1"/>
          <p:nvPr/>
        </p:nvSpPr>
        <p:spPr>
          <a:xfrm>
            <a:off x="3612703" y="5763394"/>
            <a:ext cx="1468621" cy="369332"/>
          </a:xfrm>
          <a:prstGeom prst="rect">
            <a:avLst/>
          </a:prstGeom>
          <a:noFill/>
          <a:ln w="38100">
            <a:solidFill>
              <a:schemeClr val="bg2">
                <a:lumMod val="60000"/>
                <a:lumOff val="40000"/>
              </a:schemeClr>
            </a:solidFill>
          </a:ln>
        </p:spPr>
        <p:txBody>
          <a:bodyPr wrap="square" rtlCol="0">
            <a:spAutoFit/>
          </a:bodyPr>
          <a:lstStyle/>
          <a:p>
            <a:pPr algn="ctr"/>
            <a:r>
              <a:rPr lang="en-US" dirty="0">
                <a:solidFill>
                  <a:schemeClr val="bg2">
                    <a:lumMod val="60000"/>
                    <a:lumOff val="40000"/>
                  </a:schemeClr>
                </a:solidFill>
              </a:rPr>
              <a:t>Suction Line</a:t>
            </a:r>
          </a:p>
        </p:txBody>
      </p:sp>
      <p:sp>
        <p:nvSpPr>
          <p:cNvPr id="228" name="Freeform: Shape 227">
            <a:extLst>
              <a:ext uri="{FF2B5EF4-FFF2-40B4-BE49-F238E27FC236}">
                <a16:creationId xmlns:a16="http://schemas.microsoft.com/office/drawing/2014/main" id="{29E5058B-B004-456E-A797-ABD3B485DFAF}"/>
              </a:ext>
            </a:extLst>
          </p:cNvPr>
          <p:cNvSpPr/>
          <p:nvPr/>
        </p:nvSpPr>
        <p:spPr>
          <a:xfrm>
            <a:off x="5082363" y="5459819"/>
            <a:ext cx="313069" cy="499934"/>
          </a:xfrm>
          <a:custGeom>
            <a:avLst/>
            <a:gdLst>
              <a:gd name="connsiteX0" fmla="*/ 265814 w 313069"/>
              <a:gd name="connsiteY0" fmla="*/ 0 h 499934"/>
              <a:gd name="connsiteX1" fmla="*/ 292395 w 313069"/>
              <a:gd name="connsiteY1" fmla="*/ 377455 h 499934"/>
              <a:gd name="connsiteX2" fmla="*/ 0 w 313069"/>
              <a:gd name="connsiteY2" fmla="*/ 499730 h 499934"/>
            </a:gdLst>
            <a:ahLst/>
            <a:cxnLst>
              <a:cxn ang="0">
                <a:pos x="connsiteX0" y="connsiteY0"/>
              </a:cxn>
              <a:cxn ang="0">
                <a:pos x="connsiteX1" y="connsiteY1"/>
              </a:cxn>
              <a:cxn ang="0">
                <a:pos x="connsiteX2" y="connsiteY2"/>
              </a:cxn>
            </a:cxnLst>
            <a:rect l="l" t="t" r="r" b="b"/>
            <a:pathLst>
              <a:path w="313069" h="499934">
                <a:moveTo>
                  <a:pt x="265814" y="0"/>
                </a:moveTo>
                <a:cubicBezTo>
                  <a:pt x="301255" y="147083"/>
                  <a:pt x="336697" y="294167"/>
                  <a:pt x="292395" y="377455"/>
                </a:cubicBezTo>
                <a:cubicBezTo>
                  <a:pt x="248093" y="460743"/>
                  <a:pt x="51391" y="503274"/>
                  <a:pt x="0" y="499730"/>
                </a:cubicBezTo>
              </a:path>
            </a:pathLst>
          </a:custGeom>
          <a:noFill/>
          <a:ln w="38100">
            <a:solidFill>
              <a:schemeClr val="bg2">
                <a:lumMod val="60000"/>
                <a:lumOff val="40000"/>
              </a:schemeClr>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054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0F98A9-E5F4-4DB4-8311-79422811DD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Box 7">
            <a:extLst>
              <a:ext uri="{FF2B5EF4-FFF2-40B4-BE49-F238E27FC236}">
                <a16:creationId xmlns:a16="http://schemas.microsoft.com/office/drawing/2014/main" id="{041669D9-8519-4D6A-BBCC-5FE0EB9D3247}"/>
              </a:ext>
            </a:extLst>
          </p:cNvPr>
          <p:cNvSpPr txBox="1"/>
          <p:nvPr/>
        </p:nvSpPr>
        <p:spPr>
          <a:xfrm>
            <a:off x="7270802" y="2122395"/>
            <a:ext cx="1740834" cy="369332"/>
          </a:xfrm>
          <a:prstGeom prst="rect">
            <a:avLst/>
          </a:prstGeom>
          <a:solidFill>
            <a:schemeClr val="tx1">
              <a:alpha val="35000"/>
            </a:schemeClr>
          </a:solidFill>
          <a:ln w="38100">
            <a:solidFill>
              <a:schemeClr val="bg1"/>
            </a:solidFill>
          </a:ln>
        </p:spPr>
        <p:txBody>
          <a:bodyPr wrap="square" rtlCol="0">
            <a:spAutoFit/>
          </a:bodyPr>
          <a:lstStyle/>
          <a:p>
            <a:pPr algn="ctr"/>
            <a:r>
              <a:rPr lang="en-US" dirty="0">
                <a:solidFill>
                  <a:schemeClr val="bg1"/>
                </a:solidFill>
              </a:rPr>
              <a:t>Compressor</a:t>
            </a:r>
          </a:p>
        </p:txBody>
      </p:sp>
      <p:sp>
        <p:nvSpPr>
          <p:cNvPr id="10" name="Freeform: Shape 9">
            <a:extLst>
              <a:ext uri="{FF2B5EF4-FFF2-40B4-BE49-F238E27FC236}">
                <a16:creationId xmlns:a16="http://schemas.microsoft.com/office/drawing/2014/main" id="{196D063E-032C-489B-83B3-F5D102BD627E}"/>
              </a:ext>
            </a:extLst>
          </p:cNvPr>
          <p:cNvSpPr/>
          <p:nvPr/>
        </p:nvSpPr>
        <p:spPr>
          <a:xfrm>
            <a:off x="6427382" y="2283286"/>
            <a:ext cx="845288" cy="470546"/>
          </a:xfrm>
          <a:custGeom>
            <a:avLst/>
            <a:gdLst>
              <a:gd name="connsiteX0" fmla="*/ 13636 w 858924"/>
              <a:gd name="connsiteY0" fmla="*/ 470546 h 474064"/>
              <a:gd name="connsiteX1" fmla="*/ 24268 w 858924"/>
              <a:gd name="connsiteY1" fmla="*/ 412067 h 474064"/>
              <a:gd name="connsiteX2" fmla="*/ 236919 w 858924"/>
              <a:gd name="connsiteY2" fmla="*/ 45244 h 474064"/>
              <a:gd name="connsiteX3" fmla="*/ 858924 w 858924"/>
              <a:gd name="connsiteY3" fmla="*/ 18662 h 474064"/>
              <a:gd name="connsiteX0" fmla="*/ 13636 w 858924"/>
              <a:gd name="connsiteY0" fmla="*/ 470546 h 474064"/>
              <a:gd name="connsiteX1" fmla="*/ 24268 w 858924"/>
              <a:gd name="connsiteY1" fmla="*/ 412067 h 474064"/>
              <a:gd name="connsiteX2" fmla="*/ 236919 w 858924"/>
              <a:gd name="connsiteY2" fmla="*/ 45244 h 474064"/>
              <a:gd name="connsiteX3" fmla="*/ 858924 w 858924"/>
              <a:gd name="connsiteY3" fmla="*/ 18662 h 474064"/>
              <a:gd name="connsiteX0" fmla="*/ 0 w 845288"/>
              <a:gd name="connsiteY0" fmla="*/ 470546 h 470546"/>
              <a:gd name="connsiteX1" fmla="*/ 223283 w 845288"/>
              <a:gd name="connsiteY1" fmla="*/ 45244 h 470546"/>
              <a:gd name="connsiteX2" fmla="*/ 845288 w 845288"/>
              <a:gd name="connsiteY2" fmla="*/ 18662 h 470546"/>
            </a:gdLst>
            <a:ahLst/>
            <a:cxnLst>
              <a:cxn ang="0">
                <a:pos x="connsiteX0" y="connsiteY0"/>
              </a:cxn>
              <a:cxn ang="0">
                <a:pos x="connsiteX1" y="connsiteY1"/>
              </a:cxn>
              <a:cxn ang="0">
                <a:pos x="connsiteX2" y="connsiteY2"/>
              </a:cxn>
            </a:cxnLst>
            <a:rect l="l" t="t" r="r" b="b"/>
            <a:pathLst>
              <a:path w="845288" h="470546">
                <a:moveTo>
                  <a:pt x="0" y="470546"/>
                </a:moveTo>
                <a:cubicBezTo>
                  <a:pt x="46517" y="381942"/>
                  <a:pt x="82402" y="120558"/>
                  <a:pt x="223283" y="45244"/>
                </a:cubicBezTo>
                <a:cubicBezTo>
                  <a:pt x="362392" y="-20323"/>
                  <a:pt x="603840" y="-831"/>
                  <a:pt x="845288" y="18662"/>
                </a:cubicBezTo>
              </a:path>
            </a:pathLst>
          </a:custGeom>
          <a:noFill/>
          <a:ln w="38100">
            <a:solidFill>
              <a:schemeClr val="bg1"/>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7ACFAFD-03D2-4B09-B976-630BAA55E5E1}"/>
              </a:ext>
            </a:extLst>
          </p:cNvPr>
          <p:cNvSpPr txBox="1"/>
          <p:nvPr/>
        </p:nvSpPr>
        <p:spPr>
          <a:xfrm>
            <a:off x="3037272" y="4592692"/>
            <a:ext cx="1740834" cy="369332"/>
          </a:xfrm>
          <a:prstGeom prst="rect">
            <a:avLst/>
          </a:prstGeom>
          <a:solidFill>
            <a:schemeClr val="tx1">
              <a:alpha val="35000"/>
            </a:schemeClr>
          </a:solidFill>
          <a:ln w="38100">
            <a:solidFill>
              <a:schemeClr val="bg1"/>
            </a:solidFill>
          </a:ln>
        </p:spPr>
        <p:txBody>
          <a:bodyPr wrap="square" rtlCol="0">
            <a:spAutoFit/>
          </a:bodyPr>
          <a:lstStyle/>
          <a:p>
            <a:pPr algn="ctr"/>
            <a:r>
              <a:rPr lang="en-US" dirty="0">
                <a:solidFill>
                  <a:schemeClr val="bg1"/>
                </a:solidFill>
              </a:rPr>
              <a:t>Compressor</a:t>
            </a:r>
          </a:p>
        </p:txBody>
      </p:sp>
      <p:sp>
        <p:nvSpPr>
          <p:cNvPr id="12" name="Freeform: Shape 11">
            <a:extLst>
              <a:ext uri="{FF2B5EF4-FFF2-40B4-BE49-F238E27FC236}">
                <a16:creationId xmlns:a16="http://schemas.microsoft.com/office/drawing/2014/main" id="{945F466C-7BA7-42B2-A528-F642DA5F9C77}"/>
              </a:ext>
            </a:extLst>
          </p:cNvPr>
          <p:cNvSpPr/>
          <p:nvPr/>
        </p:nvSpPr>
        <p:spPr>
          <a:xfrm>
            <a:off x="2193852" y="4753583"/>
            <a:ext cx="845288" cy="470546"/>
          </a:xfrm>
          <a:custGeom>
            <a:avLst/>
            <a:gdLst>
              <a:gd name="connsiteX0" fmla="*/ 13636 w 858924"/>
              <a:gd name="connsiteY0" fmla="*/ 470546 h 474064"/>
              <a:gd name="connsiteX1" fmla="*/ 24268 w 858924"/>
              <a:gd name="connsiteY1" fmla="*/ 412067 h 474064"/>
              <a:gd name="connsiteX2" fmla="*/ 236919 w 858924"/>
              <a:gd name="connsiteY2" fmla="*/ 45244 h 474064"/>
              <a:gd name="connsiteX3" fmla="*/ 858924 w 858924"/>
              <a:gd name="connsiteY3" fmla="*/ 18662 h 474064"/>
              <a:gd name="connsiteX0" fmla="*/ 13636 w 858924"/>
              <a:gd name="connsiteY0" fmla="*/ 470546 h 474064"/>
              <a:gd name="connsiteX1" fmla="*/ 24268 w 858924"/>
              <a:gd name="connsiteY1" fmla="*/ 412067 h 474064"/>
              <a:gd name="connsiteX2" fmla="*/ 236919 w 858924"/>
              <a:gd name="connsiteY2" fmla="*/ 45244 h 474064"/>
              <a:gd name="connsiteX3" fmla="*/ 858924 w 858924"/>
              <a:gd name="connsiteY3" fmla="*/ 18662 h 474064"/>
              <a:gd name="connsiteX0" fmla="*/ 0 w 845288"/>
              <a:gd name="connsiteY0" fmla="*/ 470546 h 470546"/>
              <a:gd name="connsiteX1" fmla="*/ 223283 w 845288"/>
              <a:gd name="connsiteY1" fmla="*/ 45244 h 470546"/>
              <a:gd name="connsiteX2" fmla="*/ 845288 w 845288"/>
              <a:gd name="connsiteY2" fmla="*/ 18662 h 470546"/>
            </a:gdLst>
            <a:ahLst/>
            <a:cxnLst>
              <a:cxn ang="0">
                <a:pos x="connsiteX0" y="connsiteY0"/>
              </a:cxn>
              <a:cxn ang="0">
                <a:pos x="connsiteX1" y="connsiteY1"/>
              </a:cxn>
              <a:cxn ang="0">
                <a:pos x="connsiteX2" y="connsiteY2"/>
              </a:cxn>
            </a:cxnLst>
            <a:rect l="l" t="t" r="r" b="b"/>
            <a:pathLst>
              <a:path w="845288" h="470546">
                <a:moveTo>
                  <a:pt x="0" y="470546"/>
                </a:moveTo>
                <a:cubicBezTo>
                  <a:pt x="46517" y="381942"/>
                  <a:pt x="82402" y="120558"/>
                  <a:pt x="223283" y="45244"/>
                </a:cubicBezTo>
                <a:cubicBezTo>
                  <a:pt x="362392" y="-20323"/>
                  <a:pt x="603840" y="-831"/>
                  <a:pt x="845288" y="18662"/>
                </a:cubicBezTo>
              </a:path>
            </a:pathLst>
          </a:custGeom>
          <a:noFill/>
          <a:ln w="38100">
            <a:solidFill>
              <a:schemeClr val="bg1"/>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A8826D6-BEE0-42C6-B82C-BE6B206D25A3}"/>
              </a:ext>
            </a:extLst>
          </p:cNvPr>
          <p:cNvSpPr txBox="1"/>
          <p:nvPr/>
        </p:nvSpPr>
        <p:spPr>
          <a:xfrm>
            <a:off x="7199938" y="4667786"/>
            <a:ext cx="1753403" cy="369332"/>
          </a:xfrm>
          <a:prstGeom prst="rect">
            <a:avLst/>
          </a:prstGeom>
          <a:solidFill>
            <a:schemeClr val="bg1">
              <a:alpha val="75000"/>
            </a:schemeClr>
          </a:solidFill>
          <a:ln w="38100">
            <a:solidFill>
              <a:schemeClr val="bg2">
                <a:lumMod val="60000"/>
                <a:lumOff val="40000"/>
              </a:schemeClr>
            </a:solidFill>
          </a:ln>
        </p:spPr>
        <p:txBody>
          <a:bodyPr wrap="square" rtlCol="0">
            <a:spAutoFit/>
          </a:bodyPr>
          <a:lstStyle>
            <a:defPPr>
              <a:defRPr lang="en-US"/>
            </a:defPPr>
            <a:lvl1pPr algn="ctr"/>
          </a:lstStyle>
          <a:p>
            <a:r>
              <a:rPr lang="en-US" dirty="0"/>
              <a:t>Suction Line</a:t>
            </a:r>
          </a:p>
        </p:txBody>
      </p:sp>
      <p:sp>
        <p:nvSpPr>
          <p:cNvPr id="14" name="TextBox 13">
            <a:extLst>
              <a:ext uri="{FF2B5EF4-FFF2-40B4-BE49-F238E27FC236}">
                <a16:creationId xmlns:a16="http://schemas.microsoft.com/office/drawing/2014/main" id="{F6D3AD9B-FAC8-4E7E-8C40-3F634E8A20CB}"/>
              </a:ext>
            </a:extLst>
          </p:cNvPr>
          <p:cNvSpPr txBox="1"/>
          <p:nvPr/>
        </p:nvSpPr>
        <p:spPr>
          <a:xfrm>
            <a:off x="2702366" y="2146558"/>
            <a:ext cx="1753403" cy="369332"/>
          </a:xfrm>
          <a:prstGeom prst="rect">
            <a:avLst/>
          </a:prstGeom>
          <a:solidFill>
            <a:schemeClr val="bg1">
              <a:alpha val="75000"/>
            </a:schemeClr>
          </a:solidFill>
          <a:ln w="38100">
            <a:solidFill>
              <a:schemeClr val="accent4"/>
            </a:solidFill>
          </a:ln>
        </p:spPr>
        <p:txBody>
          <a:bodyPr wrap="square" rtlCol="0">
            <a:spAutoFit/>
          </a:bodyPr>
          <a:lstStyle>
            <a:defPPr>
              <a:defRPr lang="en-US"/>
            </a:defPPr>
            <a:lvl1pPr algn="ctr"/>
          </a:lstStyle>
          <a:p>
            <a:r>
              <a:rPr lang="en-US" dirty="0"/>
              <a:t>Hot Gas Lines</a:t>
            </a:r>
          </a:p>
        </p:txBody>
      </p:sp>
      <p:sp>
        <p:nvSpPr>
          <p:cNvPr id="16" name="Freeform: Shape 15">
            <a:extLst>
              <a:ext uri="{FF2B5EF4-FFF2-40B4-BE49-F238E27FC236}">
                <a16:creationId xmlns:a16="http://schemas.microsoft.com/office/drawing/2014/main" id="{2F5F8ED7-B7C8-4EF8-80EC-A8C93A23FA8D}"/>
              </a:ext>
            </a:extLst>
          </p:cNvPr>
          <p:cNvSpPr/>
          <p:nvPr/>
        </p:nvSpPr>
        <p:spPr>
          <a:xfrm>
            <a:off x="6448647" y="4268972"/>
            <a:ext cx="728330" cy="586214"/>
          </a:xfrm>
          <a:custGeom>
            <a:avLst/>
            <a:gdLst>
              <a:gd name="connsiteX0" fmla="*/ 0 w 728330"/>
              <a:gd name="connsiteY0" fmla="*/ 0 h 586214"/>
              <a:gd name="connsiteX1" fmla="*/ 207334 w 728330"/>
              <a:gd name="connsiteY1" fmla="*/ 510363 h 586214"/>
              <a:gd name="connsiteX2" fmla="*/ 728330 w 728330"/>
              <a:gd name="connsiteY2" fmla="*/ 574158 h 586214"/>
            </a:gdLst>
            <a:ahLst/>
            <a:cxnLst>
              <a:cxn ang="0">
                <a:pos x="connsiteX0" y="connsiteY0"/>
              </a:cxn>
              <a:cxn ang="0">
                <a:pos x="connsiteX1" y="connsiteY1"/>
              </a:cxn>
              <a:cxn ang="0">
                <a:pos x="connsiteX2" y="connsiteY2"/>
              </a:cxn>
            </a:cxnLst>
            <a:rect l="l" t="t" r="r" b="b"/>
            <a:pathLst>
              <a:path w="728330" h="586214">
                <a:moveTo>
                  <a:pt x="0" y="0"/>
                </a:moveTo>
                <a:cubicBezTo>
                  <a:pt x="42973" y="207335"/>
                  <a:pt x="85946" y="414670"/>
                  <a:pt x="207334" y="510363"/>
                </a:cubicBezTo>
                <a:cubicBezTo>
                  <a:pt x="328722" y="606056"/>
                  <a:pt x="528526" y="590107"/>
                  <a:pt x="728330" y="574158"/>
                </a:cubicBezTo>
              </a:path>
            </a:pathLst>
          </a:custGeom>
          <a:noFill/>
          <a:ln w="38100">
            <a:solidFill>
              <a:schemeClr val="bg2">
                <a:lumMod val="60000"/>
                <a:lumOff val="40000"/>
              </a:schemeClr>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6067580-F683-45BC-A9BC-AC35D45FF56D}"/>
              </a:ext>
            </a:extLst>
          </p:cNvPr>
          <p:cNvSpPr/>
          <p:nvPr/>
        </p:nvSpPr>
        <p:spPr>
          <a:xfrm>
            <a:off x="2955851" y="1265274"/>
            <a:ext cx="600740" cy="893135"/>
          </a:xfrm>
          <a:custGeom>
            <a:avLst/>
            <a:gdLst>
              <a:gd name="connsiteX0" fmla="*/ 0 w 600740"/>
              <a:gd name="connsiteY0" fmla="*/ 0 h 893135"/>
              <a:gd name="connsiteX1" fmla="*/ 505047 w 600740"/>
              <a:gd name="connsiteY1" fmla="*/ 265814 h 893135"/>
              <a:gd name="connsiteX2" fmla="*/ 600740 w 600740"/>
              <a:gd name="connsiteY2" fmla="*/ 893135 h 893135"/>
            </a:gdLst>
            <a:ahLst/>
            <a:cxnLst>
              <a:cxn ang="0">
                <a:pos x="connsiteX0" y="connsiteY0"/>
              </a:cxn>
              <a:cxn ang="0">
                <a:pos x="connsiteX1" y="connsiteY1"/>
              </a:cxn>
              <a:cxn ang="0">
                <a:pos x="connsiteX2" y="connsiteY2"/>
              </a:cxn>
            </a:cxnLst>
            <a:rect l="l" t="t" r="r" b="b"/>
            <a:pathLst>
              <a:path w="600740" h="893135">
                <a:moveTo>
                  <a:pt x="0" y="0"/>
                </a:moveTo>
                <a:cubicBezTo>
                  <a:pt x="202462" y="58479"/>
                  <a:pt x="404924" y="116958"/>
                  <a:pt x="505047" y="265814"/>
                </a:cubicBezTo>
                <a:cubicBezTo>
                  <a:pt x="605170" y="414670"/>
                  <a:pt x="568842" y="790354"/>
                  <a:pt x="600740" y="893135"/>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851AB2E2-824C-4448-AD75-D17866B6041F}"/>
              </a:ext>
            </a:extLst>
          </p:cNvPr>
          <p:cNvSpPr/>
          <p:nvPr/>
        </p:nvSpPr>
        <p:spPr>
          <a:xfrm>
            <a:off x="3556591" y="978195"/>
            <a:ext cx="324293" cy="1164265"/>
          </a:xfrm>
          <a:custGeom>
            <a:avLst/>
            <a:gdLst>
              <a:gd name="connsiteX0" fmla="*/ 324293 w 324293"/>
              <a:gd name="connsiteY0" fmla="*/ 0 h 1164265"/>
              <a:gd name="connsiteX1" fmla="*/ 74428 w 324293"/>
              <a:gd name="connsiteY1" fmla="*/ 366824 h 1164265"/>
              <a:gd name="connsiteX2" fmla="*/ 0 w 324293"/>
              <a:gd name="connsiteY2" fmla="*/ 1164265 h 1164265"/>
            </a:gdLst>
            <a:ahLst/>
            <a:cxnLst>
              <a:cxn ang="0">
                <a:pos x="connsiteX0" y="connsiteY0"/>
              </a:cxn>
              <a:cxn ang="0">
                <a:pos x="connsiteX1" y="connsiteY1"/>
              </a:cxn>
              <a:cxn ang="0">
                <a:pos x="connsiteX2" y="connsiteY2"/>
              </a:cxn>
            </a:cxnLst>
            <a:rect l="l" t="t" r="r" b="b"/>
            <a:pathLst>
              <a:path w="324293" h="1164265">
                <a:moveTo>
                  <a:pt x="324293" y="0"/>
                </a:moveTo>
                <a:cubicBezTo>
                  <a:pt x="226385" y="86390"/>
                  <a:pt x="128477" y="172780"/>
                  <a:pt x="74428" y="366824"/>
                </a:cubicBezTo>
                <a:cubicBezTo>
                  <a:pt x="20379" y="560868"/>
                  <a:pt x="0" y="1164265"/>
                  <a:pt x="0" y="1164265"/>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8345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ComIT\Project Data\UCB_LeConte\UCB Le  Conte Hall Pictures\02-12-12\System Dettails 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7247495-27C2-4AB4-BBED-1BC050C00798}"/>
              </a:ext>
            </a:extLst>
          </p:cNvPr>
          <p:cNvSpPr txBox="1"/>
          <p:nvPr/>
        </p:nvSpPr>
        <p:spPr>
          <a:xfrm>
            <a:off x="3405866" y="1064456"/>
            <a:ext cx="1740834" cy="369332"/>
          </a:xfrm>
          <a:prstGeom prst="rect">
            <a:avLst/>
          </a:prstGeom>
          <a:noFill/>
          <a:ln w="38100">
            <a:solidFill>
              <a:schemeClr val="bg1"/>
            </a:solidFill>
          </a:ln>
        </p:spPr>
        <p:txBody>
          <a:bodyPr wrap="square" rtlCol="0">
            <a:spAutoFit/>
          </a:bodyPr>
          <a:lstStyle/>
          <a:p>
            <a:pPr algn="ctr"/>
            <a:r>
              <a:rPr lang="en-US" dirty="0">
                <a:solidFill>
                  <a:schemeClr val="bg1"/>
                </a:solidFill>
              </a:rPr>
              <a:t>Compressor</a:t>
            </a:r>
          </a:p>
        </p:txBody>
      </p:sp>
      <p:sp>
        <p:nvSpPr>
          <p:cNvPr id="2" name="Freeform: Shape 1">
            <a:extLst>
              <a:ext uri="{FF2B5EF4-FFF2-40B4-BE49-F238E27FC236}">
                <a16:creationId xmlns:a16="http://schemas.microsoft.com/office/drawing/2014/main" id="{1AD2348D-9AE9-4515-9C1E-DE5E60AB6E08}"/>
              </a:ext>
            </a:extLst>
          </p:cNvPr>
          <p:cNvSpPr/>
          <p:nvPr/>
        </p:nvSpPr>
        <p:spPr>
          <a:xfrm>
            <a:off x="5149516" y="1251284"/>
            <a:ext cx="1730745" cy="1395663"/>
          </a:xfrm>
          <a:custGeom>
            <a:avLst/>
            <a:gdLst>
              <a:gd name="connsiteX0" fmla="*/ 1708484 w 1730745"/>
              <a:gd name="connsiteY0" fmla="*/ 1395663 h 1395663"/>
              <a:gd name="connsiteX1" fmla="*/ 1684421 w 1730745"/>
              <a:gd name="connsiteY1" fmla="*/ 606392 h 1395663"/>
              <a:gd name="connsiteX2" fmla="*/ 1294598 w 1730745"/>
              <a:gd name="connsiteY2" fmla="*/ 125129 h 1395663"/>
              <a:gd name="connsiteX3" fmla="*/ 0 w 1730745"/>
              <a:gd name="connsiteY3" fmla="*/ 0 h 1395663"/>
            </a:gdLst>
            <a:ahLst/>
            <a:cxnLst>
              <a:cxn ang="0">
                <a:pos x="connsiteX0" y="connsiteY0"/>
              </a:cxn>
              <a:cxn ang="0">
                <a:pos x="connsiteX1" y="connsiteY1"/>
              </a:cxn>
              <a:cxn ang="0">
                <a:pos x="connsiteX2" y="connsiteY2"/>
              </a:cxn>
              <a:cxn ang="0">
                <a:pos x="connsiteX3" y="connsiteY3"/>
              </a:cxn>
            </a:cxnLst>
            <a:rect l="l" t="t" r="r" b="b"/>
            <a:pathLst>
              <a:path w="1730745" h="1395663">
                <a:moveTo>
                  <a:pt x="1708484" y="1395663"/>
                </a:moveTo>
                <a:cubicBezTo>
                  <a:pt x="1730943" y="1106905"/>
                  <a:pt x="1753402" y="818148"/>
                  <a:pt x="1684421" y="606392"/>
                </a:cubicBezTo>
                <a:cubicBezTo>
                  <a:pt x="1615440" y="394636"/>
                  <a:pt x="1575335" y="226194"/>
                  <a:pt x="1294598" y="125129"/>
                </a:cubicBezTo>
                <a:cubicBezTo>
                  <a:pt x="1013861" y="24064"/>
                  <a:pt x="506930" y="12032"/>
                  <a:pt x="0" y="0"/>
                </a:cubicBezTo>
              </a:path>
            </a:pathLst>
          </a:custGeom>
          <a:noFill/>
          <a:ln w="38100">
            <a:solidFill>
              <a:schemeClr val="bg1"/>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7" name="TextBox 6">
            <a:extLst>
              <a:ext uri="{FF2B5EF4-FFF2-40B4-BE49-F238E27FC236}">
                <a16:creationId xmlns:a16="http://schemas.microsoft.com/office/drawing/2014/main" id="{C5A8F110-8796-4216-BC35-E6023BAEBA6D}"/>
              </a:ext>
            </a:extLst>
          </p:cNvPr>
          <p:cNvSpPr txBox="1"/>
          <p:nvPr/>
        </p:nvSpPr>
        <p:spPr>
          <a:xfrm>
            <a:off x="2303645" y="5290087"/>
            <a:ext cx="1753403" cy="369332"/>
          </a:xfrm>
          <a:prstGeom prst="rect">
            <a:avLst/>
          </a:prstGeom>
          <a:solidFill>
            <a:schemeClr val="bg1">
              <a:alpha val="75000"/>
            </a:schemeClr>
          </a:solidFill>
          <a:ln w="38100">
            <a:solidFill>
              <a:schemeClr val="bg2">
                <a:lumMod val="60000"/>
                <a:lumOff val="40000"/>
              </a:schemeClr>
            </a:solidFill>
          </a:ln>
        </p:spPr>
        <p:txBody>
          <a:bodyPr wrap="square" rtlCol="0">
            <a:spAutoFit/>
          </a:bodyPr>
          <a:lstStyle>
            <a:defPPr>
              <a:defRPr lang="en-US"/>
            </a:defPPr>
            <a:lvl1pPr algn="ctr"/>
          </a:lstStyle>
          <a:p>
            <a:r>
              <a:rPr lang="en-US" dirty="0"/>
              <a:t>Suction Line</a:t>
            </a:r>
          </a:p>
        </p:txBody>
      </p:sp>
      <p:sp>
        <p:nvSpPr>
          <p:cNvPr id="8" name="Freeform: Shape 7">
            <a:extLst>
              <a:ext uri="{FF2B5EF4-FFF2-40B4-BE49-F238E27FC236}">
                <a16:creationId xmlns:a16="http://schemas.microsoft.com/office/drawing/2014/main" id="{46BF822A-DC18-49BB-94DB-4F334BC318AE}"/>
              </a:ext>
            </a:extLst>
          </p:cNvPr>
          <p:cNvSpPr/>
          <p:nvPr/>
        </p:nvSpPr>
        <p:spPr>
          <a:xfrm>
            <a:off x="1232034" y="5000324"/>
            <a:ext cx="1073217" cy="494964"/>
          </a:xfrm>
          <a:custGeom>
            <a:avLst/>
            <a:gdLst>
              <a:gd name="connsiteX0" fmla="*/ 0 w 1073217"/>
              <a:gd name="connsiteY0" fmla="*/ 0 h 494964"/>
              <a:gd name="connsiteX1" fmla="*/ 385011 w 1073217"/>
              <a:gd name="connsiteY1" fmla="*/ 437950 h 494964"/>
              <a:gd name="connsiteX2" fmla="*/ 1073217 w 1073217"/>
              <a:gd name="connsiteY2" fmla="*/ 476451 h 494964"/>
            </a:gdLst>
            <a:ahLst/>
            <a:cxnLst>
              <a:cxn ang="0">
                <a:pos x="connsiteX0" y="connsiteY0"/>
              </a:cxn>
              <a:cxn ang="0">
                <a:pos x="connsiteX1" y="connsiteY1"/>
              </a:cxn>
              <a:cxn ang="0">
                <a:pos x="connsiteX2" y="connsiteY2"/>
              </a:cxn>
            </a:cxnLst>
            <a:rect l="l" t="t" r="r" b="b"/>
            <a:pathLst>
              <a:path w="1073217" h="494964">
                <a:moveTo>
                  <a:pt x="0" y="0"/>
                </a:moveTo>
                <a:cubicBezTo>
                  <a:pt x="103071" y="179271"/>
                  <a:pt x="206142" y="358542"/>
                  <a:pt x="385011" y="437950"/>
                </a:cubicBezTo>
                <a:cubicBezTo>
                  <a:pt x="563881" y="517359"/>
                  <a:pt x="818549" y="496905"/>
                  <a:pt x="1073217" y="476451"/>
                </a:cubicBezTo>
              </a:path>
            </a:pathLst>
          </a:custGeom>
          <a:noFill/>
          <a:ln w="38100">
            <a:solidFill>
              <a:schemeClr val="bg2">
                <a:lumMod val="60000"/>
                <a:lumOff val="40000"/>
              </a:schemeClr>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p14="http://schemas.microsoft.com/office/powerpoint/2010/main" val="289797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vid\Documents\Technical Pictures\Ice Spikes\2013-05-28\DSCN49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solidFill>
            <a:schemeClr val="tx1">
              <a:alpha val="50000"/>
            </a:schemeClr>
          </a:solidFill>
          <a:effectLst>
            <a:softEdge rad="317500"/>
          </a:effectLst>
        </p:spPr>
        <p:txBody>
          <a:bodyPr vert="horz" lIns="91440" tIns="45720" rIns="91440" bIns="45720" rtlCol="0" anchor="ctr">
            <a:normAutofit/>
          </a:bodyPr>
          <a:lstStyle/>
          <a:p>
            <a:pPr algn="ctr"/>
            <a:r>
              <a:rPr lang="en-US" dirty="0">
                <a:noFill/>
              </a:rPr>
              <a:t>Phase Changes and </a:t>
            </a:r>
            <a:r>
              <a:rPr lang="en-US" dirty="0"/>
              <a:t>Saturated Systems</a:t>
            </a:r>
          </a:p>
        </p:txBody>
      </p:sp>
    </p:spTree>
    <p:extLst>
      <p:ext uri="{BB962C8B-B14F-4D97-AF65-F5344CB8AC3E}">
        <p14:creationId xmlns:p14="http://schemas.microsoft.com/office/powerpoint/2010/main" val="19058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ComIT\Project Data\UCB_LeConte\UCB Le  Conte Hall Pictures\02-12-12\System Dettails 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9144000" cy="24384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2362200"/>
            <a:ext cx="3352800" cy="46482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352800" y="4572000"/>
            <a:ext cx="5791200" cy="24384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791200" y="2438400"/>
            <a:ext cx="3352800" cy="21336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E9F858D-CAB5-44CE-8E10-2906107AACCC}"/>
              </a:ext>
            </a:extLst>
          </p:cNvPr>
          <p:cNvSpPr txBox="1"/>
          <p:nvPr/>
        </p:nvSpPr>
        <p:spPr>
          <a:xfrm>
            <a:off x="874421" y="1949980"/>
            <a:ext cx="1740834" cy="369332"/>
          </a:xfrm>
          <a:prstGeom prst="rect">
            <a:avLst/>
          </a:prstGeom>
          <a:noFill/>
          <a:ln w="38100">
            <a:solidFill>
              <a:schemeClr val="bg1"/>
            </a:solidFill>
          </a:ln>
        </p:spPr>
        <p:txBody>
          <a:bodyPr wrap="square" rtlCol="0">
            <a:spAutoFit/>
          </a:bodyPr>
          <a:lstStyle/>
          <a:p>
            <a:pPr algn="ctr"/>
            <a:r>
              <a:rPr lang="en-US" dirty="0">
                <a:solidFill>
                  <a:schemeClr val="bg1"/>
                </a:solidFill>
              </a:rPr>
              <a:t>Unloaders</a:t>
            </a:r>
          </a:p>
        </p:txBody>
      </p:sp>
      <p:sp>
        <p:nvSpPr>
          <p:cNvPr id="14" name="Freeform: Shape 13">
            <a:extLst>
              <a:ext uri="{FF2B5EF4-FFF2-40B4-BE49-F238E27FC236}">
                <a16:creationId xmlns:a16="http://schemas.microsoft.com/office/drawing/2014/main" id="{6A4047D3-C52E-4EB6-87AE-CA31A97FA258}"/>
              </a:ext>
            </a:extLst>
          </p:cNvPr>
          <p:cNvSpPr/>
          <p:nvPr/>
        </p:nvSpPr>
        <p:spPr>
          <a:xfrm>
            <a:off x="2618071" y="2136808"/>
            <a:ext cx="1730745" cy="1395663"/>
          </a:xfrm>
          <a:custGeom>
            <a:avLst/>
            <a:gdLst>
              <a:gd name="connsiteX0" fmla="*/ 1708484 w 1730745"/>
              <a:gd name="connsiteY0" fmla="*/ 1395663 h 1395663"/>
              <a:gd name="connsiteX1" fmla="*/ 1684421 w 1730745"/>
              <a:gd name="connsiteY1" fmla="*/ 606392 h 1395663"/>
              <a:gd name="connsiteX2" fmla="*/ 1294598 w 1730745"/>
              <a:gd name="connsiteY2" fmla="*/ 125129 h 1395663"/>
              <a:gd name="connsiteX3" fmla="*/ 0 w 1730745"/>
              <a:gd name="connsiteY3" fmla="*/ 0 h 1395663"/>
            </a:gdLst>
            <a:ahLst/>
            <a:cxnLst>
              <a:cxn ang="0">
                <a:pos x="connsiteX0" y="connsiteY0"/>
              </a:cxn>
              <a:cxn ang="0">
                <a:pos x="connsiteX1" y="connsiteY1"/>
              </a:cxn>
              <a:cxn ang="0">
                <a:pos x="connsiteX2" y="connsiteY2"/>
              </a:cxn>
              <a:cxn ang="0">
                <a:pos x="connsiteX3" y="connsiteY3"/>
              </a:cxn>
            </a:cxnLst>
            <a:rect l="l" t="t" r="r" b="b"/>
            <a:pathLst>
              <a:path w="1730745" h="1395663">
                <a:moveTo>
                  <a:pt x="1708484" y="1395663"/>
                </a:moveTo>
                <a:cubicBezTo>
                  <a:pt x="1730943" y="1106905"/>
                  <a:pt x="1753402" y="818148"/>
                  <a:pt x="1684421" y="606392"/>
                </a:cubicBezTo>
                <a:cubicBezTo>
                  <a:pt x="1615440" y="394636"/>
                  <a:pt x="1575335" y="226194"/>
                  <a:pt x="1294598" y="125129"/>
                </a:cubicBezTo>
                <a:cubicBezTo>
                  <a:pt x="1013861" y="24064"/>
                  <a:pt x="506930" y="12032"/>
                  <a:pt x="0" y="0"/>
                </a:cubicBezTo>
              </a:path>
            </a:pathLst>
          </a:custGeom>
          <a:noFill/>
          <a:ln w="38100">
            <a:solidFill>
              <a:schemeClr val="bg1"/>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p14="http://schemas.microsoft.com/office/powerpoint/2010/main" val="1450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ComIT\Project Data\UCB_LeConte\UCB Le  Conte Hall Pictures\02-12-12\System Dettails 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1FDF06-AFFF-4A11-BF9A-7A8006319DB5}"/>
              </a:ext>
            </a:extLst>
          </p:cNvPr>
          <p:cNvSpPr txBox="1"/>
          <p:nvPr/>
        </p:nvSpPr>
        <p:spPr>
          <a:xfrm>
            <a:off x="258404" y="1555339"/>
            <a:ext cx="1740834" cy="646331"/>
          </a:xfrm>
          <a:prstGeom prst="rect">
            <a:avLst/>
          </a:prstGeom>
          <a:solidFill>
            <a:schemeClr val="bg1">
              <a:alpha val="75000"/>
            </a:schemeClr>
          </a:solidFill>
          <a:ln w="38100">
            <a:solidFill>
              <a:schemeClr val="tx1"/>
            </a:solidFill>
          </a:ln>
        </p:spPr>
        <p:txBody>
          <a:bodyPr wrap="square" rtlCol="0">
            <a:spAutoFit/>
          </a:bodyPr>
          <a:lstStyle/>
          <a:p>
            <a:pPr algn="ctr"/>
            <a:r>
              <a:rPr lang="en-US" dirty="0"/>
              <a:t>Crank Case Heater</a:t>
            </a:r>
          </a:p>
        </p:txBody>
      </p:sp>
      <p:sp>
        <p:nvSpPr>
          <p:cNvPr id="7" name="Freeform: Shape 6">
            <a:extLst>
              <a:ext uri="{FF2B5EF4-FFF2-40B4-BE49-F238E27FC236}">
                <a16:creationId xmlns:a16="http://schemas.microsoft.com/office/drawing/2014/main" id="{F8AC7045-965B-4379-B032-59552D6CC892}"/>
              </a:ext>
            </a:extLst>
          </p:cNvPr>
          <p:cNvSpPr/>
          <p:nvPr/>
        </p:nvSpPr>
        <p:spPr>
          <a:xfrm>
            <a:off x="2002054" y="1862488"/>
            <a:ext cx="1730745" cy="1395663"/>
          </a:xfrm>
          <a:custGeom>
            <a:avLst/>
            <a:gdLst>
              <a:gd name="connsiteX0" fmla="*/ 1708484 w 1730745"/>
              <a:gd name="connsiteY0" fmla="*/ 1395663 h 1395663"/>
              <a:gd name="connsiteX1" fmla="*/ 1684421 w 1730745"/>
              <a:gd name="connsiteY1" fmla="*/ 606392 h 1395663"/>
              <a:gd name="connsiteX2" fmla="*/ 1294598 w 1730745"/>
              <a:gd name="connsiteY2" fmla="*/ 125129 h 1395663"/>
              <a:gd name="connsiteX3" fmla="*/ 0 w 1730745"/>
              <a:gd name="connsiteY3" fmla="*/ 0 h 1395663"/>
            </a:gdLst>
            <a:ahLst/>
            <a:cxnLst>
              <a:cxn ang="0">
                <a:pos x="connsiteX0" y="connsiteY0"/>
              </a:cxn>
              <a:cxn ang="0">
                <a:pos x="connsiteX1" y="connsiteY1"/>
              </a:cxn>
              <a:cxn ang="0">
                <a:pos x="connsiteX2" y="connsiteY2"/>
              </a:cxn>
              <a:cxn ang="0">
                <a:pos x="connsiteX3" y="connsiteY3"/>
              </a:cxn>
            </a:cxnLst>
            <a:rect l="l" t="t" r="r" b="b"/>
            <a:pathLst>
              <a:path w="1730745" h="1395663">
                <a:moveTo>
                  <a:pt x="1708484" y="1395663"/>
                </a:moveTo>
                <a:cubicBezTo>
                  <a:pt x="1730943" y="1106905"/>
                  <a:pt x="1753402" y="818148"/>
                  <a:pt x="1684421" y="606392"/>
                </a:cubicBezTo>
                <a:cubicBezTo>
                  <a:pt x="1615440" y="394636"/>
                  <a:pt x="1575335" y="226194"/>
                  <a:pt x="1294598" y="125129"/>
                </a:cubicBezTo>
                <a:cubicBezTo>
                  <a:pt x="1013861" y="24064"/>
                  <a:pt x="506930" y="12032"/>
                  <a:pt x="0" y="0"/>
                </a:cubicBezTo>
              </a:path>
            </a:pathLst>
          </a:custGeom>
          <a:noFill/>
          <a:ln w="38100">
            <a:solidFill>
              <a:schemeClr val="tx1"/>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p14="http://schemas.microsoft.com/office/powerpoint/2010/main" val="170339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ComIT\Project Data\UCB_LeConte\UCB Le  Conte Hall Pictures\02-12-12\System Dettails 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882D55E-04F5-49CC-8B2B-3FA1A348C339}"/>
              </a:ext>
            </a:extLst>
          </p:cNvPr>
          <p:cNvSpPr txBox="1"/>
          <p:nvPr/>
        </p:nvSpPr>
        <p:spPr>
          <a:xfrm>
            <a:off x="3177041" y="3708432"/>
            <a:ext cx="1740834" cy="646331"/>
          </a:xfrm>
          <a:prstGeom prst="rect">
            <a:avLst/>
          </a:prstGeom>
          <a:solidFill>
            <a:schemeClr val="bg1">
              <a:alpha val="75000"/>
            </a:schemeClr>
          </a:solidFill>
          <a:ln w="38100">
            <a:solidFill>
              <a:schemeClr val="bg1"/>
            </a:solidFill>
          </a:ln>
        </p:spPr>
        <p:txBody>
          <a:bodyPr wrap="square" rtlCol="0">
            <a:spAutoFit/>
          </a:bodyPr>
          <a:lstStyle/>
          <a:p>
            <a:pPr algn="ctr"/>
            <a:r>
              <a:rPr lang="en-US" dirty="0"/>
              <a:t>Crank Case Heater</a:t>
            </a:r>
          </a:p>
        </p:txBody>
      </p:sp>
      <p:sp>
        <p:nvSpPr>
          <p:cNvPr id="2" name="Freeform: Shape 1">
            <a:extLst>
              <a:ext uri="{FF2B5EF4-FFF2-40B4-BE49-F238E27FC236}">
                <a16:creationId xmlns:a16="http://schemas.microsoft.com/office/drawing/2014/main" id="{ED9A68C8-0747-42E4-8EF9-E779BB3CBA5B}"/>
              </a:ext>
            </a:extLst>
          </p:cNvPr>
          <p:cNvSpPr/>
          <p:nvPr/>
        </p:nvSpPr>
        <p:spPr>
          <a:xfrm>
            <a:off x="2275367" y="3993313"/>
            <a:ext cx="887819" cy="509575"/>
          </a:xfrm>
          <a:custGeom>
            <a:avLst/>
            <a:gdLst>
              <a:gd name="connsiteX0" fmla="*/ 887819 w 887819"/>
              <a:gd name="connsiteY0" fmla="*/ 20478 h 509575"/>
              <a:gd name="connsiteX1" fmla="*/ 404038 w 887819"/>
              <a:gd name="connsiteY1" fmla="*/ 57692 h 509575"/>
              <a:gd name="connsiteX2" fmla="*/ 0 w 887819"/>
              <a:gd name="connsiteY2" fmla="*/ 509575 h 509575"/>
            </a:gdLst>
            <a:ahLst/>
            <a:cxnLst>
              <a:cxn ang="0">
                <a:pos x="connsiteX0" y="connsiteY0"/>
              </a:cxn>
              <a:cxn ang="0">
                <a:pos x="connsiteX1" y="connsiteY1"/>
              </a:cxn>
              <a:cxn ang="0">
                <a:pos x="connsiteX2" y="connsiteY2"/>
              </a:cxn>
            </a:cxnLst>
            <a:rect l="l" t="t" r="r" b="b"/>
            <a:pathLst>
              <a:path w="887819" h="509575">
                <a:moveTo>
                  <a:pt x="887819" y="20478"/>
                </a:moveTo>
                <a:cubicBezTo>
                  <a:pt x="719913" y="-1673"/>
                  <a:pt x="552008" y="-23824"/>
                  <a:pt x="404038" y="57692"/>
                </a:cubicBezTo>
                <a:cubicBezTo>
                  <a:pt x="256068" y="139208"/>
                  <a:pt x="128034" y="324391"/>
                  <a:pt x="0" y="509575"/>
                </a:cubicBezTo>
              </a:path>
            </a:pathLst>
          </a:custGeom>
          <a:noFill/>
          <a:ln w="38100">
            <a:solidFill>
              <a:schemeClr val="bg1"/>
            </a:solidFill>
            <a:headEnd type="none"/>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016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ComIT\Project Data\UCB_LeConte\UCB Le  Conte Hall Pictures\02-14-12\Compressor sight glas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6CF2CFE-FBCA-4888-B709-E15716242C31}"/>
              </a:ext>
            </a:extLst>
          </p:cNvPr>
          <p:cNvSpPr txBox="1"/>
          <p:nvPr/>
        </p:nvSpPr>
        <p:spPr>
          <a:xfrm>
            <a:off x="5973145" y="1454655"/>
            <a:ext cx="1740834" cy="369332"/>
          </a:xfrm>
          <a:prstGeom prst="rect">
            <a:avLst/>
          </a:prstGeom>
          <a:solidFill>
            <a:schemeClr val="bg1">
              <a:alpha val="75000"/>
            </a:schemeClr>
          </a:solidFill>
          <a:ln w="38100">
            <a:solidFill>
              <a:schemeClr val="accent4"/>
            </a:solidFill>
          </a:ln>
        </p:spPr>
        <p:txBody>
          <a:bodyPr wrap="square" rtlCol="0">
            <a:spAutoFit/>
          </a:bodyPr>
          <a:lstStyle/>
          <a:p>
            <a:pPr algn="ctr"/>
            <a:r>
              <a:rPr lang="en-US" dirty="0"/>
              <a:t>Oil Sight Glass</a:t>
            </a:r>
          </a:p>
        </p:txBody>
      </p:sp>
      <p:sp>
        <p:nvSpPr>
          <p:cNvPr id="2" name="Freeform: Shape 1">
            <a:extLst>
              <a:ext uri="{FF2B5EF4-FFF2-40B4-BE49-F238E27FC236}">
                <a16:creationId xmlns:a16="http://schemas.microsoft.com/office/drawing/2014/main" id="{B42F1585-A583-4FC3-8B9E-43AF36D76AA6}"/>
              </a:ext>
            </a:extLst>
          </p:cNvPr>
          <p:cNvSpPr/>
          <p:nvPr/>
        </p:nvSpPr>
        <p:spPr>
          <a:xfrm>
            <a:off x="5317958" y="1823987"/>
            <a:ext cx="1525604" cy="1020278"/>
          </a:xfrm>
          <a:custGeom>
            <a:avLst/>
            <a:gdLst>
              <a:gd name="connsiteX0" fmla="*/ 0 w 1525604"/>
              <a:gd name="connsiteY0" fmla="*/ 1020278 h 1020278"/>
              <a:gd name="connsiteX1" fmla="*/ 1025090 w 1525604"/>
              <a:gd name="connsiteY1" fmla="*/ 851836 h 1020278"/>
              <a:gd name="connsiteX2" fmla="*/ 1438977 w 1525604"/>
              <a:gd name="connsiteY2" fmla="*/ 385011 h 1020278"/>
              <a:gd name="connsiteX3" fmla="*/ 1525604 w 1525604"/>
              <a:gd name="connsiteY3" fmla="*/ 0 h 1020278"/>
            </a:gdLst>
            <a:ahLst/>
            <a:cxnLst>
              <a:cxn ang="0">
                <a:pos x="connsiteX0" y="connsiteY0"/>
              </a:cxn>
              <a:cxn ang="0">
                <a:pos x="connsiteX1" y="connsiteY1"/>
              </a:cxn>
              <a:cxn ang="0">
                <a:pos x="connsiteX2" y="connsiteY2"/>
              </a:cxn>
              <a:cxn ang="0">
                <a:pos x="connsiteX3" y="connsiteY3"/>
              </a:cxn>
            </a:cxnLst>
            <a:rect l="l" t="t" r="r" b="b"/>
            <a:pathLst>
              <a:path w="1525604" h="1020278">
                <a:moveTo>
                  <a:pt x="0" y="1020278"/>
                </a:moveTo>
                <a:cubicBezTo>
                  <a:pt x="392630" y="988996"/>
                  <a:pt x="785261" y="957714"/>
                  <a:pt x="1025090" y="851836"/>
                </a:cubicBezTo>
                <a:cubicBezTo>
                  <a:pt x="1264919" y="745958"/>
                  <a:pt x="1355558" y="526984"/>
                  <a:pt x="1438977" y="385011"/>
                </a:cubicBezTo>
                <a:cubicBezTo>
                  <a:pt x="1522396" y="243038"/>
                  <a:pt x="1519989" y="64169"/>
                  <a:pt x="1525604" y="0"/>
                </a:cubicBezTo>
              </a:path>
            </a:pathLst>
          </a:custGeom>
          <a:noFill/>
          <a:ln w="38100">
            <a:solidFill>
              <a:schemeClr val="accent4"/>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459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ComIT\Project Data\UCB_LeConte\UCB Le  Conte Hall Pictures\02-14-12\Refrigerant oil 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0250" y="0"/>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D7760CDB-2477-4063-8D4E-1EC8BC73C682}"/>
              </a:ext>
            </a:extLst>
          </p:cNvPr>
          <p:cNvSpPr>
            <a:spLocks noGrp="1"/>
          </p:cNvSpPr>
          <p:nvPr>
            <p:ph type="title"/>
          </p:nvPr>
        </p:nvSpPr>
        <p:spPr>
          <a:xfrm>
            <a:off x="457200" y="274638"/>
            <a:ext cx="3970421" cy="1143000"/>
          </a:xfrm>
        </p:spPr>
        <p:txBody>
          <a:bodyPr/>
          <a:lstStyle/>
          <a:p>
            <a:r>
              <a:rPr lang="en-US" dirty="0"/>
              <a:t>Hand Pump for Adding Oil</a:t>
            </a:r>
          </a:p>
        </p:txBody>
      </p:sp>
    </p:spTree>
    <p:extLst>
      <p:ext uri="{BB962C8B-B14F-4D97-AF65-F5344CB8AC3E}">
        <p14:creationId xmlns:p14="http://schemas.microsoft.com/office/powerpoint/2010/main" val="198568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Refrigerant Oil</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t>R22 systems use mineral oil as a lubricant</a:t>
            </a:r>
          </a:p>
          <a:p>
            <a:pPr marL="342900" indent="-342900">
              <a:buFont typeface="Arial" panose="020B0604020202020204" pitchFamily="34" charset="0"/>
              <a:buChar char="•"/>
            </a:pPr>
            <a:r>
              <a:rPr lang="en-US" dirty="0"/>
              <a:t>R410A systems use either ether oil or alkylbenzene</a:t>
            </a:r>
          </a:p>
          <a:p>
            <a:pPr lvl="2"/>
            <a:r>
              <a:rPr lang="en-US" dirty="0"/>
              <a:t>Using the wrong oil can cause sludge and other problems leading to failure</a:t>
            </a:r>
          </a:p>
          <a:p>
            <a:pPr lvl="2"/>
            <a:r>
              <a:rPr lang="en-US" dirty="0"/>
              <a:t>Tools use on R22 systems can be “contaminated” with mineral oil and should not be used on R410A systems</a:t>
            </a:r>
          </a:p>
          <a:p>
            <a:pPr lvl="2"/>
            <a:r>
              <a:rPr lang="en-US" dirty="0"/>
              <a:t>Contamination can lead to sludge and other problems</a:t>
            </a:r>
          </a:p>
          <a:p>
            <a:pPr lvl="2"/>
            <a:r>
              <a:rPr lang="en-US" dirty="0"/>
              <a:t>R410 oil is an order of magnitude more hygroscopic than R22 oil</a:t>
            </a:r>
          </a:p>
        </p:txBody>
      </p:sp>
    </p:spTree>
    <p:extLst>
      <p:ext uri="{BB962C8B-B14F-4D97-AF65-F5344CB8AC3E}">
        <p14:creationId xmlns:p14="http://schemas.microsoft.com/office/powerpoint/2010/main" val="261036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B1007-E52F-4F4A-935A-CA084EE7E4A2}"/>
              </a:ext>
            </a:extLst>
          </p:cNvPr>
          <p:cNvSpPr>
            <a:spLocks noGrp="1"/>
          </p:cNvSpPr>
          <p:nvPr>
            <p:ph type="title"/>
          </p:nvPr>
        </p:nvSpPr>
        <p:spPr>
          <a:xfrm>
            <a:off x="457201" y="274638"/>
            <a:ext cx="4114800" cy="1143000"/>
          </a:xfrm>
        </p:spPr>
        <p:txBody>
          <a:bodyPr/>
          <a:lstStyle/>
          <a:p>
            <a:r>
              <a:rPr lang="en-US" dirty="0"/>
              <a:t>Oil Management is Crucial</a:t>
            </a:r>
          </a:p>
        </p:txBody>
      </p:sp>
      <p:pic>
        <p:nvPicPr>
          <p:cNvPr id="22" name="Picture 21" descr="A picture containing indoor, blue&#10;&#10;Description automatically generated">
            <a:extLst>
              <a:ext uri="{FF2B5EF4-FFF2-40B4-BE49-F238E27FC236}">
                <a16:creationId xmlns:a16="http://schemas.microsoft.com/office/drawing/2014/main" id="{005AB539-E7D6-46BD-BC02-DC35F6F1F0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1221" y="-205373"/>
            <a:ext cx="9144000" cy="6858000"/>
          </a:xfrm>
          <a:prstGeom prst="rect">
            <a:avLst/>
          </a:prstGeom>
        </p:spPr>
      </p:pic>
      <p:pic>
        <p:nvPicPr>
          <p:cNvPr id="25" name="Content Placeholder 19" descr="A close-up of a machine&#10;&#10;Description automatically generated with medium confidence">
            <a:extLst>
              <a:ext uri="{FF2B5EF4-FFF2-40B4-BE49-F238E27FC236}">
                <a16:creationId xmlns:a16="http://schemas.microsoft.com/office/drawing/2014/main" id="{1D7DC14A-05CE-4704-8143-F1C65C1273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9098" y="205373"/>
            <a:ext cx="4038600" cy="3028950"/>
          </a:xfrm>
          <a:prstGeom prst="rect">
            <a:avLst/>
          </a:prstGeom>
        </p:spPr>
      </p:pic>
      <p:pic>
        <p:nvPicPr>
          <p:cNvPr id="32" name="Picture 31" descr="Graphical user interface&#10;&#10;Description automatically generated">
            <a:extLst>
              <a:ext uri="{FF2B5EF4-FFF2-40B4-BE49-F238E27FC236}">
                <a16:creationId xmlns:a16="http://schemas.microsoft.com/office/drawing/2014/main" id="{129CD2D1-C695-4141-B3A3-C2720FDE64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0800" y="6781800"/>
            <a:ext cx="9144000" cy="6858000"/>
          </a:xfrm>
          <a:prstGeom prst="rect">
            <a:avLst/>
          </a:prstGeom>
        </p:spPr>
      </p:pic>
      <p:pic>
        <p:nvPicPr>
          <p:cNvPr id="35" name="Content Placeholder 34" descr="A close-up of a machine&#10;&#10;Description automatically generated with low confidence">
            <a:extLst>
              <a:ext uri="{FF2B5EF4-FFF2-40B4-BE49-F238E27FC236}">
                <a16:creationId xmlns:a16="http://schemas.microsoft.com/office/drawing/2014/main" id="{244B87CC-7A15-4FBF-9A67-E1F6015AAD26}"/>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rot="5400000">
            <a:off x="3882567" y="1340530"/>
            <a:ext cx="5850980" cy="4389120"/>
          </a:xfrm>
          <a:prstGeom prst="rect">
            <a:avLst/>
          </a:prstGeom>
        </p:spPr>
      </p:pic>
      <p:sp>
        <p:nvSpPr>
          <p:cNvPr id="37" name="Content Placeholder 36">
            <a:extLst>
              <a:ext uri="{FF2B5EF4-FFF2-40B4-BE49-F238E27FC236}">
                <a16:creationId xmlns:a16="http://schemas.microsoft.com/office/drawing/2014/main" id="{1F1F6DDB-7077-48B6-8B91-1C5913D16DB5}"/>
              </a:ext>
            </a:extLst>
          </p:cNvPr>
          <p:cNvSpPr>
            <a:spLocks noGrp="1"/>
          </p:cNvSpPr>
          <p:nvPr>
            <p:ph sz="half" idx="1"/>
          </p:nvPr>
        </p:nvSpPr>
        <p:spPr/>
        <p:txBody>
          <a:bodyPr/>
          <a:lstStyle/>
          <a:p>
            <a:r>
              <a:rPr lang="en-US" dirty="0"/>
              <a:t>Oil </a:t>
            </a:r>
            <a:r>
              <a:rPr lang="en-US" dirty="0" err="1"/>
              <a:t>Seperators</a:t>
            </a:r>
            <a:endParaRPr lang="en-US" dirty="0"/>
          </a:p>
          <a:p>
            <a:pPr lvl="1"/>
            <a:r>
              <a:rPr lang="en-US" dirty="0"/>
              <a:t>Piped into the discharge line</a:t>
            </a:r>
          </a:p>
          <a:p>
            <a:pPr lvl="1"/>
            <a:r>
              <a:rPr lang="en-US" dirty="0"/>
              <a:t>Keep it from leaving the compressor</a:t>
            </a:r>
          </a:p>
        </p:txBody>
      </p:sp>
    </p:spTree>
    <p:extLst>
      <p:ext uri="{BB962C8B-B14F-4D97-AF65-F5344CB8AC3E}">
        <p14:creationId xmlns:p14="http://schemas.microsoft.com/office/powerpoint/2010/main" val="3761909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B1007-E52F-4F4A-935A-CA084EE7E4A2}"/>
              </a:ext>
            </a:extLst>
          </p:cNvPr>
          <p:cNvSpPr>
            <a:spLocks noGrp="1"/>
          </p:cNvSpPr>
          <p:nvPr>
            <p:ph type="title"/>
          </p:nvPr>
        </p:nvSpPr>
        <p:spPr>
          <a:xfrm>
            <a:off x="457201" y="-1676400"/>
            <a:ext cx="4114800" cy="1143000"/>
          </a:xfrm>
        </p:spPr>
        <p:txBody>
          <a:bodyPr/>
          <a:lstStyle/>
          <a:p>
            <a:r>
              <a:rPr lang="en-US" dirty="0"/>
              <a:t>Oil Management is Crucial</a:t>
            </a:r>
          </a:p>
        </p:txBody>
      </p:sp>
      <p:pic>
        <p:nvPicPr>
          <p:cNvPr id="22" name="Picture 21" descr="A picture containing indoor, blue&#10;&#10;Description automatically generated">
            <a:extLst>
              <a:ext uri="{FF2B5EF4-FFF2-40B4-BE49-F238E27FC236}">
                <a16:creationId xmlns:a16="http://schemas.microsoft.com/office/drawing/2014/main" id="{005AB539-E7D6-46BD-BC02-DC35F6F1F0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1221" y="-205373"/>
            <a:ext cx="9144000" cy="6858000"/>
          </a:xfrm>
          <a:prstGeom prst="rect">
            <a:avLst/>
          </a:prstGeom>
        </p:spPr>
      </p:pic>
      <p:pic>
        <p:nvPicPr>
          <p:cNvPr id="25" name="Content Placeholder 19" descr="A close-up of a machine&#10;&#10;Description automatically generated with medium confidence">
            <a:extLst>
              <a:ext uri="{FF2B5EF4-FFF2-40B4-BE49-F238E27FC236}">
                <a16:creationId xmlns:a16="http://schemas.microsoft.com/office/drawing/2014/main" id="{1D7DC14A-05CE-4704-8143-F1C65C1273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9098" y="205373"/>
            <a:ext cx="4038600" cy="3028950"/>
          </a:xfrm>
          <a:prstGeom prst="rect">
            <a:avLst/>
          </a:prstGeom>
        </p:spPr>
      </p:pic>
      <p:pic>
        <p:nvPicPr>
          <p:cNvPr id="32" name="Picture 31" descr="Graphical user interface&#10;&#10;Description automatically generated">
            <a:extLst>
              <a:ext uri="{FF2B5EF4-FFF2-40B4-BE49-F238E27FC236}">
                <a16:creationId xmlns:a16="http://schemas.microsoft.com/office/drawing/2014/main" id="{129CD2D1-C695-4141-B3A3-C2720FDE64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5" name="Content Placeholder 34" descr="A close-up of a machine&#10;&#10;Description automatically generated with low confidence">
            <a:extLst>
              <a:ext uri="{FF2B5EF4-FFF2-40B4-BE49-F238E27FC236}">
                <a16:creationId xmlns:a16="http://schemas.microsoft.com/office/drawing/2014/main" id="{244B87CC-7A15-4FBF-9A67-E1F6015AAD26}"/>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rot="5400000">
            <a:off x="3882567" y="-5593670"/>
            <a:ext cx="5850980" cy="4389120"/>
          </a:xfrm>
          <a:prstGeom prst="rect">
            <a:avLst/>
          </a:prstGeom>
        </p:spPr>
      </p:pic>
      <p:sp>
        <p:nvSpPr>
          <p:cNvPr id="37" name="Content Placeholder 36">
            <a:extLst>
              <a:ext uri="{FF2B5EF4-FFF2-40B4-BE49-F238E27FC236}">
                <a16:creationId xmlns:a16="http://schemas.microsoft.com/office/drawing/2014/main" id="{1F1F6DDB-7077-48B6-8B91-1C5913D16DB5}"/>
              </a:ext>
            </a:extLst>
          </p:cNvPr>
          <p:cNvSpPr>
            <a:spLocks noGrp="1"/>
          </p:cNvSpPr>
          <p:nvPr>
            <p:ph sz="half" idx="1"/>
          </p:nvPr>
        </p:nvSpPr>
        <p:spPr>
          <a:xfrm>
            <a:off x="457200" y="7086600"/>
            <a:ext cx="4038600" cy="4525963"/>
          </a:xfrm>
        </p:spPr>
        <p:txBody>
          <a:bodyPr/>
          <a:lstStyle/>
          <a:p>
            <a:r>
              <a:rPr lang="en-US" dirty="0"/>
              <a:t>Oil </a:t>
            </a:r>
            <a:r>
              <a:rPr lang="en-US" dirty="0" err="1"/>
              <a:t>Seperators</a:t>
            </a:r>
            <a:endParaRPr lang="en-US" dirty="0"/>
          </a:p>
          <a:p>
            <a:pPr lvl="1"/>
            <a:r>
              <a:rPr lang="en-US" dirty="0"/>
              <a:t>Piped into the discharge line</a:t>
            </a:r>
          </a:p>
          <a:p>
            <a:pPr lvl="1"/>
            <a:r>
              <a:rPr lang="en-US" dirty="0"/>
              <a:t>Keep it from leaving the compressor</a:t>
            </a:r>
          </a:p>
        </p:txBody>
      </p:sp>
    </p:spTree>
    <p:extLst>
      <p:ext uri="{BB962C8B-B14F-4D97-AF65-F5344CB8AC3E}">
        <p14:creationId xmlns:p14="http://schemas.microsoft.com/office/powerpoint/2010/main" val="1175721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B1007-E52F-4F4A-935A-CA084EE7E4A2}"/>
              </a:ext>
            </a:extLst>
          </p:cNvPr>
          <p:cNvSpPr>
            <a:spLocks noGrp="1"/>
          </p:cNvSpPr>
          <p:nvPr>
            <p:ph type="title"/>
          </p:nvPr>
        </p:nvSpPr>
        <p:spPr>
          <a:xfrm>
            <a:off x="457201" y="-2057400"/>
            <a:ext cx="4114800" cy="1143000"/>
          </a:xfrm>
        </p:spPr>
        <p:txBody>
          <a:bodyPr/>
          <a:lstStyle/>
          <a:p>
            <a:r>
              <a:rPr lang="en-US" dirty="0"/>
              <a:t>Oil Management is Crucial</a:t>
            </a:r>
          </a:p>
        </p:txBody>
      </p:sp>
      <p:pic>
        <p:nvPicPr>
          <p:cNvPr id="22" name="Picture 21" descr="A picture containing indoor, blue&#10;&#10;Description automatically generated">
            <a:extLst>
              <a:ext uri="{FF2B5EF4-FFF2-40B4-BE49-F238E27FC236}">
                <a16:creationId xmlns:a16="http://schemas.microsoft.com/office/drawing/2014/main" id="{005AB539-E7D6-46BD-BC02-DC35F6F1F0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1221" y="-205373"/>
            <a:ext cx="9144000" cy="6858000"/>
          </a:xfrm>
          <a:prstGeom prst="rect">
            <a:avLst/>
          </a:prstGeom>
        </p:spPr>
      </p:pic>
      <p:pic>
        <p:nvPicPr>
          <p:cNvPr id="25" name="Content Placeholder 19" descr="A close-up of a machine&#10;&#10;Description automatically generated with medium confidence">
            <a:extLst>
              <a:ext uri="{FF2B5EF4-FFF2-40B4-BE49-F238E27FC236}">
                <a16:creationId xmlns:a16="http://schemas.microsoft.com/office/drawing/2014/main" id="{1D7DC14A-05CE-4704-8143-F1C65C1273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2" name="Picture 31" descr="Graphical user interface&#10;&#10;Description automatically generated">
            <a:extLst>
              <a:ext uri="{FF2B5EF4-FFF2-40B4-BE49-F238E27FC236}">
                <a16:creationId xmlns:a16="http://schemas.microsoft.com/office/drawing/2014/main" id="{129CD2D1-C695-4141-B3A3-C2720FDE64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512" y="7391400"/>
            <a:ext cx="9144000" cy="6858000"/>
          </a:xfrm>
          <a:prstGeom prst="rect">
            <a:avLst/>
          </a:prstGeom>
        </p:spPr>
      </p:pic>
      <p:pic>
        <p:nvPicPr>
          <p:cNvPr id="35" name="Content Placeholder 34" descr="A close-up of a machine&#10;&#10;Description automatically generated with low confidence">
            <a:extLst>
              <a:ext uri="{FF2B5EF4-FFF2-40B4-BE49-F238E27FC236}">
                <a16:creationId xmlns:a16="http://schemas.microsoft.com/office/drawing/2014/main" id="{244B87CC-7A15-4FBF-9A67-E1F6015AAD26}"/>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rot="5400000">
            <a:off x="3882567" y="-5593670"/>
            <a:ext cx="5850980" cy="4389120"/>
          </a:xfrm>
          <a:prstGeom prst="rect">
            <a:avLst/>
          </a:prstGeom>
        </p:spPr>
      </p:pic>
      <p:sp>
        <p:nvSpPr>
          <p:cNvPr id="37" name="Content Placeholder 36">
            <a:extLst>
              <a:ext uri="{FF2B5EF4-FFF2-40B4-BE49-F238E27FC236}">
                <a16:creationId xmlns:a16="http://schemas.microsoft.com/office/drawing/2014/main" id="{1F1F6DDB-7077-48B6-8B91-1C5913D16DB5}"/>
              </a:ext>
            </a:extLst>
          </p:cNvPr>
          <p:cNvSpPr>
            <a:spLocks noGrp="1"/>
          </p:cNvSpPr>
          <p:nvPr>
            <p:ph sz="half" idx="1"/>
          </p:nvPr>
        </p:nvSpPr>
        <p:spPr>
          <a:xfrm>
            <a:off x="457200" y="7086600"/>
            <a:ext cx="4038600" cy="4525963"/>
          </a:xfrm>
        </p:spPr>
        <p:txBody>
          <a:bodyPr/>
          <a:lstStyle/>
          <a:p>
            <a:r>
              <a:rPr lang="en-US" dirty="0"/>
              <a:t>Oil </a:t>
            </a:r>
            <a:r>
              <a:rPr lang="en-US" dirty="0" err="1"/>
              <a:t>Seperators</a:t>
            </a:r>
            <a:endParaRPr lang="en-US" dirty="0"/>
          </a:p>
          <a:p>
            <a:pPr lvl="1"/>
            <a:r>
              <a:rPr lang="en-US" dirty="0"/>
              <a:t>Piped into the discharge line</a:t>
            </a:r>
          </a:p>
          <a:p>
            <a:pPr lvl="1"/>
            <a:r>
              <a:rPr lang="en-US" dirty="0"/>
              <a:t>Keep it from leaving the compressor</a:t>
            </a:r>
          </a:p>
        </p:txBody>
      </p:sp>
    </p:spTree>
    <p:extLst>
      <p:ext uri="{BB962C8B-B14F-4D97-AF65-F5344CB8AC3E}">
        <p14:creationId xmlns:p14="http://schemas.microsoft.com/office/powerpoint/2010/main" val="2028862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B1007-E52F-4F4A-935A-CA084EE7E4A2}"/>
              </a:ext>
            </a:extLst>
          </p:cNvPr>
          <p:cNvSpPr>
            <a:spLocks noGrp="1"/>
          </p:cNvSpPr>
          <p:nvPr>
            <p:ph type="title"/>
          </p:nvPr>
        </p:nvSpPr>
        <p:spPr>
          <a:xfrm>
            <a:off x="457201" y="-2057400"/>
            <a:ext cx="4114800" cy="1143000"/>
          </a:xfrm>
        </p:spPr>
        <p:txBody>
          <a:bodyPr/>
          <a:lstStyle/>
          <a:p>
            <a:r>
              <a:rPr lang="en-US" dirty="0"/>
              <a:t>Oil Management is Crucial</a:t>
            </a:r>
          </a:p>
        </p:txBody>
      </p:sp>
      <p:pic>
        <p:nvPicPr>
          <p:cNvPr id="22" name="Picture 21" descr="A picture containing indoor, blue&#10;&#10;Description automatically generated">
            <a:extLst>
              <a:ext uri="{FF2B5EF4-FFF2-40B4-BE49-F238E27FC236}">
                <a16:creationId xmlns:a16="http://schemas.microsoft.com/office/drawing/2014/main" id="{005AB539-E7D6-46BD-BC02-DC35F6F1F0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5" name="Content Placeholder 19" descr="A close-up of a machine&#10;&#10;Description automatically generated with medium confidence">
            <a:extLst>
              <a:ext uri="{FF2B5EF4-FFF2-40B4-BE49-F238E27FC236}">
                <a16:creationId xmlns:a16="http://schemas.microsoft.com/office/drawing/2014/main" id="{1D7DC14A-05CE-4704-8143-F1C65C1273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8323" y="0"/>
            <a:ext cx="9144000" cy="6858000"/>
          </a:xfrm>
          <a:prstGeom prst="rect">
            <a:avLst/>
          </a:prstGeom>
        </p:spPr>
      </p:pic>
      <p:pic>
        <p:nvPicPr>
          <p:cNvPr id="32" name="Picture 31" descr="Graphical user interface&#10;&#10;Description automatically generated">
            <a:extLst>
              <a:ext uri="{FF2B5EF4-FFF2-40B4-BE49-F238E27FC236}">
                <a16:creationId xmlns:a16="http://schemas.microsoft.com/office/drawing/2014/main" id="{129CD2D1-C695-4141-B3A3-C2720FDE64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3512" y="7391400"/>
            <a:ext cx="9144000" cy="6858000"/>
          </a:xfrm>
          <a:prstGeom prst="rect">
            <a:avLst/>
          </a:prstGeom>
        </p:spPr>
      </p:pic>
      <p:pic>
        <p:nvPicPr>
          <p:cNvPr id="35" name="Content Placeholder 34">
            <a:extLst>
              <a:ext uri="{FF2B5EF4-FFF2-40B4-BE49-F238E27FC236}">
                <a16:creationId xmlns:a16="http://schemas.microsoft.com/office/drawing/2014/main" id="{244B87CC-7A15-4FBF-9A67-E1F6015AAD26}"/>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rcRect/>
          <a:stretch/>
        </p:blipFill>
        <p:spPr>
          <a:xfrm>
            <a:off x="3882567" y="-4647319"/>
            <a:ext cx="5850980" cy="2496418"/>
          </a:xfrm>
          <a:prstGeom prst="rect">
            <a:avLst/>
          </a:prstGeom>
        </p:spPr>
      </p:pic>
      <p:sp>
        <p:nvSpPr>
          <p:cNvPr id="37" name="Content Placeholder 36">
            <a:extLst>
              <a:ext uri="{FF2B5EF4-FFF2-40B4-BE49-F238E27FC236}">
                <a16:creationId xmlns:a16="http://schemas.microsoft.com/office/drawing/2014/main" id="{1F1F6DDB-7077-48B6-8B91-1C5913D16DB5}"/>
              </a:ext>
            </a:extLst>
          </p:cNvPr>
          <p:cNvSpPr>
            <a:spLocks noGrp="1"/>
          </p:cNvSpPr>
          <p:nvPr>
            <p:ph sz="half" idx="1"/>
          </p:nvPr>
        </p:nvSpPr>
        <p:spPr>
          <a:xfrm>
            <a:off x="457200" y="7086600"/>
            <a:ext cx="4038600" cy="4525963"/>
          </a:xfrm>
        </p:spPr>
        <p:txBody>
          <a:bodyPr/>
          <a:lstStyle/>
          <a:p>
            <a:r>
              <a:rPr lang="en-US" dirty="0"/>
              <a:t>Oil </a:t>
            </a:r>
            <a:r>
              <a:rPr lang="en-US" dirty="0" err="1"/>
              <a:t>Seperators</a:t>
            </a:r>
            <a:endParaRPr lang="en-US" dirty="0"/>
          </a:p>
          <a:p>
            <a:pPr lvl="1"/>
            <a:r>
              <a:rPr lang="en-US" dirty="0"/>
              <a:t>Piped into the discharge line</a:t>
            </a:r>
          </a:p>
          <a:p>
            <a:pPr lvl="1"/>
            <a:r>
              <a:rPr lang="en-US" dirty="0"/>
              <a:t>Keep it from leaving the compressor</a:t>
            </a:r>
          </a:p>
        </p:txBody>
      </p:sp>
    </p:spTree>
    <p:extLst>
      <p:ext uri="{BB962C8B-B14F-4D97-AF65-F5344CB8AC3E}">
        <p14:creationId xmlns:p14="http://schemas.microsoft.com/office/powerpoint/2010/main" val="811586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vid\Documents\FDE Tools\Tea Kettle Experiment\Tea Kettle Pictures\DSCN49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solidFill>
            <a:schemeClr val="tx1">
              <a:alpha val="25000"/>
            </a:schemeClr>
          </a:solidFill>
          <a:effectLst>
            <a:softEdge rad="317500"/>
          </a:effectLst>
        </p:spPr>
        <p:txBody>
          <a:bodyPr/>
          <a:lstStyle/>
          <a:p>
            <a:pPr algn="ctr"/>
            <a:r>
              <a:rPr lang="en-US" dirty="0">
                <a:noFill/>
              </a:rPr>
              <a:t>Phase Changes and </a:t>
            </a:r>
            <a:r>
              <a:rPr lang="en-US" dirty="0"/>
              <a:t>Saturated Systems</a:t>
            </a:r>
          </a:p>
        </p:txBody>
      </p:sp>
    </p:spTree>
    <p:extLst>
      <p:ext uri="{BB962C8B-B14F-4D97-AF65-F5344CB8AC3E}">
        <p14:creationId xmlns:p14="http://schemas.microsoft.com/office/powerpoint/2010/main" val="122747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B1007-E52F-4F4A-935A-CA084EE7E4A2}"/>
              </a:ext>
            </a:extLst>
          </p:cNvPr>
          <p:cNvSpPr>
            <a:spLocks noGrp="1"/>
          </p:cNvSpPr>
          <p:nvPr>
            <p:ph type="title"/>
          </p:nvPr>
        </p:nvSpPr>
        <p:spPr>
          <a:xfrm>
            <a:off x="457200" y="274638"/>
            <a:ext cx="4111866" cy="1143000"/>
          </a:xfrm>
        </p:spPr>
        <p:txBody>
          <a:bodyPr/>
          <a:lstStyle/>
          <a:p>
            <a:r>
              <a:rPr lang="en-US" dirty="0"/>
              <a:t>Oil Management is Crucial</a:t>
            </a:r>
          </a:p>
        </p:txBody>
      </p:sp>
      <p:sp>
        <p:nvSpPr>
          <p:cNvPr id="37" name="Content Placeholder 36">
            <a:extLst>
              <a:ext uri="{FF2B5EF4-FFF2-40B4-BE49-F238E27FC236}">
                <a16:creationId xmlns:a16="http://schemas.microsoft.com/office/drawing/2014/main" id="{1F1F6DDB-7077-48B6-8B91-1C5913D16DB5}"/>
              </a:ext>
            </a:extLst>
          </p:cNvPr>
          <p:cNvSpPr>
            <a:spLocks noGrp="1"/>
          </p:cNvSpPr>
          <p:nvPr>
            <p:ph sz="half" idx="1"/>
          </p:nvPr>
        </p:nvSpPr>
        <p:spPr>
          <a:xfrm>
            <a:off x="457200" y="1600200"/>
            <a:ext cx="3657600" cy="4525963"/>
          </a:xfrm>
        </p:spPr>
        <p:txBody>
          <a:bodyPr/>
          <a:lstStyle/>
          <a:p>
            <a:r>
              <a:rPr lang="en-US" dirty="0"/>
              <a:t>Design the Piping to Bring it Back</a:t>
            </a:r>
          </a:p>
          <a:p>
            <a:pPr marL="342900" indent="-342900">
              <a:buFont typeface="Arial" panose="020B0604020202020204" pitchFamily="34" charset="0"/>
              <a:buChar char="•"/>
            </a:pPr>
            <a:r>
              <a:rPr lang="en-US" dirty="0"/>
              <a:t>Pitch towards the compressor</a:t>
            </a:r>
          </a:p>
          <a:p>
            <a:pPr marL="342900" indent="-342900">
              <a:buFont typeface="Arial" panose="020B0604020202020204" pitchFamily="34" charset="0"/>
              <a:buChar char="•"/>
            </a:pPr>
            <a:r>
              <a:rPr lang="en-US" dirty="0"/>
              <a:t>Maintain velocities that will carry the oil back</a:t>
            </a:r>
          </a:p>
          <a:p>
            <a:pPr marL="342900" indent="-342900">
              <a:buFont typeface="Arial" panose="020B0604020202020204" pitchFamily="34" charset="0"/>
              <a:buChar char="•"/>
            </a:pPr>
            <a:r>
              <a:rPr lang="en-US" dirty="0"/>
              <a:t>Use double suction risers to change elevation</a:t>
            </a:r>
          </a:p>
        </p:txBody>
      </p:sp>
      <p:pic>
        <p:nvPicPr>
          <p:cNvPr id="35" name="Content Placeholder 34">
            <a:extLst>
              <a:ext uri="{FF2B5EF4-FFF2-40B4-BE49-F238E27FC236}">
                <a16:creationId xmlns:a16="http://schemas.microsoft.com/office/drawing/2014/main" id="{244B87CC-7A15-4FBF-9A67-E1F6015AAD2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7736" r="28302"/>
          <a:stretch/>
        </p:blipFill>
        <p:spPr>
          <a:xfrm>
            <a:off x="4356168" y="556419"/>
            <a:ext cx="4712726" cy="5920581"/>
          </a:xfrm>
          <a:prstGeom prst="rect">
            <a:avLst/>
          </a:prstGeom>
        </p:spPr>
      </p:pic>
      <p:pic>
        <p:nvPicPr>
          <p:cNvPr id="22" name="Picture 21" descr="A picture containing indoor, blue&#10;&#10;Description automatically generated">
            <a:extLst>
              <a:ext uri="{FF2B5EF4-FFF2-40B4-BE49-F238E27FC236}">
                <a16:creationId xmlns:a16="http://schemas.microsoft.com/office/drawing/2014/main" id="{005AB539-E7D6-46BD-BC02-DC35F6F1F0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5600" y="0"/>
            <a:ext cx="9144000" cy="6858000"/>
          </a:xfrm>
          <a:prstGeom prst="rect">
            <a:avLst/>
          </a:prstGeom>
        </p:spPr>
      </p:pic>
      <p:pic>
        <p:nvPicPr>
          <p:cNvPr id="25" name="Content Placeholder 19" descr="A close-up of a machine&#10;&#10;Description automatically generated with medium confidence">
            <a:extLst>
              <a:ext uri="{FF2B5EF4-FFF2-40B4-BE49-F238E27FC236}">
                <a16:creationId xmlns:a16="http://schemas.microsoft.com/office/drawing/2014/main" id="{1D7DC14A-05CE-4704-8143-F1C65C1273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8323" y="0"/>
            <a:ext cx="9144000" cy="6858000"/>
          </a:xfrm>
          <a:prstGeom prst="rect">
            <a:avLst/>
          </a:prstGeom>
        </p:spPr>
      </p:pic>
      <p:pic>
        <p:nvPicPr>
          <p:cNvPr id="32" name="Picture 31" descr="Graphical user interface&#10;&#10;Description automatically generated">
            <a:extLst>
              <a:ext uri="{FF2B5EF4-FFF2-40B4-BE49-F238E27FC236}">
                <a16:creationId xmlns:a16="http://schemas.microsoft.com/office/drawing/2014/main" id="{129CD2D1-C695-4141-B3A3-C2720FDE64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3512" y="7391400"/>
            <a:ext cx="9144000" cy="6858000"/>
          </a:xfrm>
          <a:prstGeom prst="rect">
            <a:avLst/>
          </a:prstGeom>
        </p:spPr>
      </p:pic>
    </p:spTree>
    <p:extLst>
      <p:ext uri="{BB962C8B-B14F-4D97-AF65-F5344CB8AC3E}">
        <p14:creationId xmlns:p14="http://schemas.microsoft.com/office/powerpoint/2010/main" val="28464017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A1EBF4-80AF-473B-BF7B-77650CF8CF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5">
            <a:extLst>
              <a:ext uri="{FF2B5EF4-FFF2-40B4-BE49-F238E27FC236}">
                <a16:creationId xmlns:a16="http://schemas.microsoft.com/office/drawing/2014/main" id="{A76B8B15-284A-4E84-9CA9-CA59F83B7A18}"/>
              </a:ext>
            </a:extLst>
          </p:cNvPr>
          <p:cNvSpPr>
            <a:spLocks noGrp="1"/>
          </p:cNvSpPr>
          <p:nvPr>
            <p:ph type="title"/>
          </p:nvPr>
        </p:nvSpPr>
        <p:spPr>
          <a:xfrm>
            <a:off x="106325" y="460707"/>
            <a:ext cx="2525233" cy="2356920"/>
          </a:xfrm>
        </p:spPr>
        <p:txBody>
          <a:bodyPr>
            <a:normAutofit fontScale="90000"/>
          </a:bodyPr>
          <a:lstStyle/>
          <a:p>
            <a:r>
              <a:rPr lang="en-US" dirty="0"/>
              <a:t>Vacuum Pump Evacuating the System in Preparation for Charging</a:t>
            </a:r>
          </a:p>
        </p:txBody>
      </p:sp>
      <p:sp>
        <p:nvSpPr>
          <p:cNvPr id="7" name="TextBox 6">
            <a:extLst>
              <a:ext uri="{FF2B5EF4-FFF2-40B4-BE49-F238E27FC236}">
                <a16:creationId xmlns:a16="http://schemas.microsoft.com/office/drawing/2014/main" id="{6C5DCCE4-2172-4AB9-B488-C97F05584BE9}"/>
              </a:ext>
            </a:extLst>
          </p:cNvPr>
          <p:cNvSpPr txBox="1"/>
          <p:nvPr/>
        </p:nvSpPr>
        <p:spPr>
          <a:xfrm>
            <a:off x="2591933" y="4812447"/>
            <a:ext cx="1740834" cy="369332"/>
          </a:xfrm>
          <a:prstGeom prst="rect">
            <a:avLst/>
          </a:prstGeom>
          <a:solidFill>
            <a:schemeClr val="tx1">
              <a:alpha val="35000"/>
            </a:schemeClr>
          </a:solidFill>
          <a:ln w="38100">
            <a:solidFill>
              <a:schemeClr val="bg1"/>
            </a:solidFill>
          </a:ln>
        </p:spPr>
        <p:txBody>
          <a:bodyPr wrap="square" rtlCol="0">
            <a:spAutoFit/>
          </a:bodyPr>
          <a:lstStyle/>
          <a:p>
            <a:pPr algn="ctr"/>
            <a:r>
              <a:rPr lang="en-US" dirty="0">
                <a:solidFill>
                  <a:schemeClr val="bg1"/>
                </a:solidFill>
              </a:rPr>
              <a:t>Vacuum Pump</a:t>
            </a:r>
          </a:p>
        </p:txBody>
      </p:sp>
      <p:sp>
        <p:nvSpPr>
          <p:cNvPr id="8" name="Freeform: Shape 7">
            <a:extLst>
              <a:ext uri="{FF2B5EF4-FFF2-40B4-BE49-F238E27FC236}">
                <a16:creationId xmlns:a16="http://schemas.microsoft.com/office/drawing/2014/main" id="{B8691C28-7312-4844-BC0F-880C4234642B}"/>
              </a:ext>
            </a:extLst>
          </p:cNvPr>
          <p:cNvSpPr/>
          <p:nvPr/>
        </p:nvSpPr>
        <p:spPr>
          <a:xfrm>
            <a:off x="4332767" y="4997113"/>
            <a:ext cx="664535" cy="457389"/>
          </a:xfrm>
          <a:custGeom>
            <a:avLst/>
            <a:gdLst>
              <a:gd name="connsiteX0" fmla="*/ 664535 w 664535"/>
              <a:gd name="connsiteY0" fmla="*/ 457389 h 457389"/>
              <a:gd name="connsiteX1" fmla="*/ 324293 w 664535"/>
              <a:gd name="connsiteY1" fmla="*/ 74617 h 457389"/>
              <a:gd name="connsiteX2" fmla="*/ 0 w 664535"/>
              <a:gd name="connsiteY2" fmla="*/ 189 h 457389"/>
            </a:gdLst>
            <a:ahLst/>
            <a:cxnLst>
              <a:cxn ang="0">
                <a:pos x="connsiteX0" y="connsiteY0"/>
              </a:cxn>
              <a:cxn ang="0">
                <a:pos x="connsiteX1" y="connsiteY1"/>
              </a:cxn>
              <a:cxn ang="0">
                <a:pos x="connsiteX2" y="connsiteY2"/>
              </a:cxn>
            </a:cxnLst>
            <a:rect l="l" t="t" r="r" b="b"/>
            <a:pathLst>
              <a:path w="664535" h="457389">
                <a:moveTo>
                  <a:pt x="664535" y="457389"/>
                </a:moveTo>
                <a:cubicBezTo>
                  <a:pt x="549792" y="304103"/>
                  <a:pt x="435049" y="150817"/>
                  <a:pt x="324293" y="74617"/>
                </a:cubicBezTo>
                <a:cubicBezTo>
                  <a:pt x="213537" y="-1583"/>
                  <a:pt x="106768" y="-697"/>
                  <a:pt x="0" y="189"/>
                </a:cubicBezTo>
              </a:path>
            </a:pathLst>
          </a:custGeom>
          <a:noFill/>
          <a:ln w="38100">
            <a:solidFill>
              <a:schemeClr val="bg1"/>
            </a:solidFill>
            <a:head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788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ComIT\Project Data\UCB_LeConte\UCB Le  Conte Hall Pictures\02-12-12\Pulling vacuum 0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244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Installation Practices</a:t>
            </a:r>
          </a:p>
        </p:txBody>
      </p:sp>
      <p:sp>
        <p:nvSpPr>
          <p:cNvPr id="6" name="Content Placeholder 5"/>
          <p:cNvSpPr>
            <a:spLocks noGrp="1"/>
          </p:cNvSpPr>
          <p:nvPr>
            <p:ph idx="1"/>
          </p:nvPr>
        </p:nvSpPr>
        <p:spPr/>
        <p:txBody>
          <a:bodyPr/>
          <a:lstStyle/>
          <a:p>
            <a:r>
              <a:rPr lang="en-US" dirty="0"/>
              <a:t>Refrigerant piping installation practice critical to short and long term system integrity</a:t>
            </a:r>
          </a:p>
          <a:p>
            <a:pPr lvl="1"/>
            <a:r>
              <a:rPr lang="en-US" dirty="0"/>
              <a:t>General requirements no different from those employed with any built up refrigeration system</a:t>
            </a:r>
          </a:p>
          <a:p>
            <a:pPr lvl="1"/>
            <a:r>
              <a:rPr lang="en-US" dirty="0"/>
              <a:t>Details associated with R410 systems may vary from standard practice in the field at this point in time</a:t>
            </a:r>
          </a:p>
          <a:p>
            <a:pPr lvl="1"/>
            <a:endParaRPr lang="en-US" dirty="0"/>
          </a:p>
          <a:p>
            <a:pPr lvl="1"/>
            <a:endParaRPr lang="en-US" dirty="0"/>
          </a:p>
        </p:txBody>
      </p:sp>
    </p:spTree>
    <p:extLst>
      <p:ext uri="{BB962C8B-B14F-4D97-AF65-F5344CB8AC3E}">
        <p14:creationId xmlns:p14="http://schemas.microsoft.com/office/powerpoint/2010/main" val="408691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Installation Practices</a:t>
            </a:r>
          </a:p>
        </p:txBody>
      </p:sp>
      <p:sp>
        <p:nvSpPr>
          <p:cNvPr id="6" name="Content Placeholder 5"/>
          <p:cNvSpPr>
            <a:spLocks noGrp="1"/>
          </p:cNvSpPr>
          <p:nvPr>
            <p:ph idx="1"/>
          </p:nvPr>
        </p:nvSpPr>
        <p:spPr/>
        <p:txBody>
          <a:bodyPr/>
          <a:lstStyle/>
          <a:p>
            <a:r>
              <a:rPr lang="en-US" dirty="0"/>
              <a:t>Refrigerant piping installation practice critical to short and long term system integrity</a:t>
            </a:r>
          </a:p>
          <a:p>
            <a:pPr lvl="1"/>
            <a:r>
              <a:rPr lang="en-US" dirty="0"/>
              <a:t>General requirements no different from those employed with any built up refrigeration system</a:t>
            </a:r>
          </a:p>
          <a:p>
            <a:pPr lvl="1"/>
            <a:r>
              <a:rPr lang="en-US" dirty="0"/>
              <a:t>Details associated with R410 systems may vary from standard practice in the field at this point in time</a:t>
            </a:r>
          </a:p>
          <a:p>
            <a:pPr lvl="1"/>
            <a:endParaRPr lang="en-US" dirty="0"/>
          </a:p>
          <a:p>
            <a:pPr lvl="1"/>
            <a:endParaRPr lang="en-US" dirty="0"/>
          </a:p>
        </p:txBody>
      </p:sp>
    </p:spTree>
    <p:extLst>
      <p:ext uri="{BB962C8B-B14F-4D97-AF65-F5344CB8AC3E}">
        <p14:creationId xmlns:p14="http://schemas.microsoft.com/office/powerpoint/2010/main" val="2994639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ComIT\Project Data\UCBLawBldgPh3\Pictures\07-16-10\VRF piping 0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Title 4"/>
          <p:cNvSpPr>
            <a:spLocks noGrp="1"/>
          </p:cNvSpPr>
          <p:nvPr>
            <p:ph type="title"/>
          </p:nvPr>
        </p:nvSpPr>
        <p:spPr/>
        <p:txBody>
          <a:bodyPr/>
          <a:lstStyle/>
          <a:p>
            <a:pPr algn="r"/>
            <a:r>
              <a:rPr lang="en-US" dirty="0">
                <a:solidFill>
                  <a:schemeClr val="bg1"/>
                </a:solidFill>
              </a:rPr>
              <a:t>Cleanliness Is Essential</a:t>
            </a:r>
          </a:p>
        </p:txBody>
      </p:sp>
      <p:sp>
        <p:nvSpPr>
          <p:cNvPr id="16" name="Content Placeholder 15"/>
          <p:cNvSpPr>
            <a:spLocks noGrp="1"/>
          </p:cNvSpPr>
          <p:nvPr>
            <p:ph sz="half" idx="1"/>
          </p:nvPr>
        </p:nvSpPr>
        <p:spPr>
          <a:xfrm>
            <a:off x="4800600" y="4572000"/>
            <a:ext cx="4038600" cy="2209799"/>
          </a:xfrm>
          <a:effectLst>
            <a:outerShdw blurRad="50800" dist="38100" dir="2700000" algn="tl" rotWithShape="0">
              <a:prstClr val="black">
                <a:alpha val="40000"/>
              </a:prstClr>
            </a:outerShdw>
          </a:effectLst>
        </p:spPr>
        <p:txBody>
          <a:bodyPr>
            <a:normAutofit/>
          </a:bodyPr>
          <a:lstStyle/>
          <a:p>
            <a:pPr marL="342900" indent="-342900">
              <a:buClr>
                <a:schemeClr val="bg1"/>
              </a:buClr>
              <a:buFont typeface="Arial" panose="020B0604020202020204" pitchFamily="34" charset="0"/>
              <a:buChar char="•"/>
            </a:pPr>
            <a:r>
              <a:rPr lang="en-US" dirty="0">
                <a:solidFill>
                  <a:schemeClr val="bg1"/>
                </a:solidFill>
              </a:rPr>
              <a:t>Cleaned to an ASTM established limit for residue</a:t>
            </a:r>
          </a:p>
          <a:p>
            <a:pPr marL="342900" indent="-342900">
              <a:buClr>
                <a:schemeClr val="bg1"/>
              </a:buClr>
              <a:buFont typeface="Arial" panose="020B0604020202020204" pitchFamily="34" charset="0"/>
              <a:buChar char="•"/>
            </a:pPr>
            <a:r>
              <a:rPr lang="en-US" dirty="0">
                <a:solidFill>
                  <a:schemeClr val="bg1"/>
                </a:solidFill>
              </a:rPr>
              <a:t>Purged with dry nitrogen</a:t>
            </a:r>
          </a:p>
          <a:p>
            <a:pPr marL="342900" indent="-342900">
              <a:buClr>
                <a:schemeClr val="bg1"/>
              </a:buClr>
              <a:buFont typeface="Arial" panose="020B0604020202020204" pitchFamily="34" charset="0"/>
              <a:buChar char="•"/>
            </a:pPr>
            <a:r>
              <a:rPr lang="en-US" dirty="0">
                <a:solidFill>
                  <a:schemeClr val="bg1"/>
                </a:solidFill>
              </a:rPr>
              <a:t>Sealed with rubber plugs with positive nitrogen pressure inside the tuber</a:t>
            </a:r>
          </a:p>
        </p:txBody>
      </p:sp>
      <p:grpSp>
        <p:nvGrpSpPr>
          <p:cNvPr id="2" name="Group 13"/>
          <p:cNvGrpSpPr/>
          <p:nvPr/>
        </p:nvGrpSpPr>
        <p:grpSpPr>
          <a:xfrm>
            <a:off x="320040" y="822960"/>
            <a:ext cx="3520440" cy="1508760"/>
            <a:chOff x="320040" y="822960"/>
            <a:chExt cx="3520440" cy="1508760"/>
          </a:xfrm>
        </p:grpSpPr>
        <p:sp>
          <p:nvSpPr>
            <p:cNvPr id="8" name="TextBox 7"/>
            <p:cNvSpPr txBox="1"/>
            <p:nvPr/>
          </p:nvSpPr>
          <p:spPr>
            <a:xfrm>
              <a:off x="320040" y="822960"/>
              <a:ext cx="2331720" cy="400110"/>
            </a:xfrm>
            <a:prstGeom prst="rect">
              <a:avLst/>
            </a:prstGeom>
            <a:solidFill>
              <a:schemeClr val="bg1">
                <a:alpha val="80000"/>
              </a:schemeClr>
            </a:solidFill>
            <a:ln w="38100">
              <a:solidFill>
                <a:srgbClr val="FF0000"/>
              </a:solidFill>
            </a:ln>
          </p:spPr>
          <p:txBody>
            <a:bodyPr wrap="square" rtlCol="0">
              <a:spAutoFit/>
            </a:bodyPr>
            <a:lstStyle/>
            <a:p>
              <a:r>
                <a:rPr lang="en-US" sz="2000" dirty="0"/>
                <a:t>Cleaned and Capped</a:t>
              </a:r>
              <a:endParaRPr lang="en-US" dirty="0"/>
            </a:p>
          </p:txBody>
        </p:sp>
        <p:cxnSp>
          <p:nvCxnSpPr>
            <p:cNvPr id="10" name="Straight Connector 9"/>
            <p:cNvCxnSpPr>
              <a:stCxn id="8" idx="3"/>
            </p:cNvCxnSpPr>
            <p:nvPr/>
          </p:nvCxnSpPr>
          <p:spPr>
            <a:xfrm>
              <a:off x="2651760" y="1023015"/>
              <a:ext cx="1188720" cy="211425"/>
            </a:xfrm>
            <a:prstGeom prst="line">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3"/>
            </p:cNvCxnSpPr>
            <p:nvPr/>
          </p:nvCxnSpPr>
          <p:spPr>
            <a:xfrm>
              <a:off x="2651760" y="1023015"/>
              <a:ext cx="777240" cy="1308705"/>
            </a:xfrm>
            <a:prstGeom prst="line">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grpSp>
      <p:grpSp>
        <p:nvGrpSpPr>
          <p:cNvPr id="6" name="Group 15"/>
          <p:cNvGrpSpPr/>
          <p:nvPr/>
        </p:nvGrpSpPr>
        <p:grpSpPr>
          <a:xfrm>
            <a:off x="182880" y="1554480"/>
            <a:ext cx="4389120" cy="2228463"/>
            <a:chOff x="182880" y="-45720"/>
            <a:chExt cx="4389120" cy="2228463"/>
          </a:xfrm>
        </p:grpSpPr>
        <p:sp>
          <p:nvSpPr>
            <p:cNvPr id="17" name="TextBox 16"/>
            <p:cNvSpPr txBox="1"/>
            <p:nvPr/>
          </p:nvSpPr>
          <p:spPr>
            <a:xfrm>
              <a:off x="182880" y="1474857"/>
              <a:ext cx="2331720" cy="707886"/>
            </a:xfrm>
            <a:prstGeom prst="rect">
              <a:avLst/>
            </a:prstGeom>
            <a:solidFill>
              <a:schemeClr val="bg1">
                <a:alpha val="80000"/>
              </a:schemeClr>
            </a:solidFill>
            <a:ln w="38100">
              <a:solidFill>
                <a:srgbClr val="FF0000"/>
              </a:solidFill>
            </a:ln>
          </p:spPr>
          <p:txBody>
            <a:bodyPr wrap="square" rtlCol="0">
              <a:spAutoFit/>
            </a:bodyPr>
            <a:lstStyle/>
            <a:p>
              <a:r>
                <a:rPr lang="en-US" sz="2000" i="1" u="sng" dirty="0"/>
                <a:t>Used to be </a:t>
              </a:r>
              <a:r>
                <a:rPr lang="en-US" sz="2000" dirty="0"/>
                <a:t>Cleaned and Capped</a:t>
              </a:r>
              <a:endParaRPr lang="en-US" dirty="0"/>
            </a:p>
          </p:txBody>
        </p:sp>
        <p:cxnSp>
          <p:nvCxnSpPr>
            <p:cNvPr id="18" name="Straight Connector 17"/>
            <p:cNvCxnSpPr>
              <a:stCxn id="17" idx="3"/>
            </p:cNvCxnSpPr>
            <p:nvPr/>
          </p:nvCxnSpPr>
          <p:spPr>
            <a:xfrm flipV="1">
              <a:off x="2514600" y="731520"/>
              <a:ext cx="411480" cy="1097280"/>
            </a:xfrm>
            <a:prstGeom prst="line">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7" idx="3"/>
            </p:cNvCxnSpPr>
            <p:nvPr/>
          </p:nvCxnSpPr>
          <p:spPr>
            <a:xfrm flipV="1">
              <a:off x="2514600" y="-45720"/>
              <a:ext cx="2057400" cy="1874520"/>
            </a:xfrm>
            <a:prstGeom prst="line">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9872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fade">
                                      <p:cBhvr>
                                        <p:cTn id="15" dur="500"/>
                                        <p:tgtEl>
                                          <p:spTgt spid="16">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fade">
                                      <p:cBhvr>
                                        <p:cTn id="18" dur="500"/>
                                        <p:tgtEl>
                                          <p:spTgt spid="1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C:\ComIT\Project Data\UCBLawBldgPh3\Pictures\07-16-10\VRF piping 0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Title 4"/>
          <p:cNvSpPr>
            <a:spLocks noGrp="1"/>
          </p:cNvSpPr>
          <p:nvPr>
            <p:ph type="title"/>
          </p:nvPr>
        </p:nvSpPr>
        <p:spPr/>
        <p:txBody>
          <a:bodyPr/>
          <a:lstStyle/>
          <a:p>
            <a:pPr algn="r"/>
            <a:r>
              <a:rPr lang="en-US" dirty="0">
                <a:solidFill>
                  <a:schemeClr val="tx1"/>
                </a:solidFill>
              </a:rPr>
              <a:t>Cleanliness Is Essential</a:t>
            </a:r>
          </a:p>
        </p:txBody>
      </p:sp>
      <p:sp>
        <p:nvSpPr>
          <p:cNvPr id="29" name="Content Placeholder 28"/>
          <p:cNvSpPr>
            <a:spLocks noGrp="1"/>
          </p:cNvSpPr>
          <p:nvPr>
            <p:ph idx="1"/>
          </p:nvPr>
        </p:nvSpPr>
        <p:spPr>
          <a:xfrm>
            <a:off x="4953000" y="4309180"/>
            <a:ext cx="3733800" cy="2396420"/>
          </a:xfrm>
          <a:effectLst>
            <a:outerShdw blurRad="50800" dist="38100" dir="2700000" algn="tl" rotWithShape="0">
              <a:prstClr val="black">
                <a:alpha val="40000"/>
              </a:prstClr>
            </a:outerShdw>
          </a:effectLst>
        </p:spPr>
        <p:txBody>
          <a:bodyPr>
            <a:normAutofit/>
          </a:bodyPr>
          <a:lstStyle/>
          <a:p>
            <a:pPr marL="342900" lvl="1">
              <a:buClr>
                <a:schemeClr val="bg1"/>
              </a:buClr>
            </a:pPr>
            <a:r>
              <a:rPr lang="en-US" sz="2000" dirty="0">
                <a:solidFill>
                  <a:schemeClr val="bg1"/>
                </a:solidFill>
              </a:rPr>
              <a:t>Moisture and refrigerant don’t work well together</a:t>
            </a:r>
          </a:p>
          <a:p>
            <a:pPr marL="352425" lvl="1">
              <a:buClr>
                <a:schemeClr val="bg1"/>
              </a:buClr>
            </a:pPr>
            <a:r>
              <a:rPr lang="en-US" sz="2000" dirty="0">
                <a:solidFill>
                  <a:schemeClr val="bg1"/>
                </a:solidFill>
              </a:rPr>
              <a:t>Corrosion</a:t>
            </a:r>
          </a:p>
          <a:p>
            <a:pPr marL="352425" lvl="1">
              <a:buClr>
                <a:schemeClr val="bg1"/>
              </a:buClr>
            </a:pPr>
            <a:r>
              <a:rPr lang="en-US" sz="2000" dirty="0">
                <a:solidFill>
                  <a:schemeClr val="bg1"/>
                </a:solidFill>
              </a:rPr>
              <a:t>Ice</a:t>
            </a:r>
          </a:p>
          <a:p>
            <a:pPr marL="352425" lvl="1">
              <a:buClr>
                <a:schemeClr val="bg1"/>
              </a:buClr>
            </a:pPr>
            <a:r>
              <a:rPr lang="en-US" sz="2000" dirty="0">
                <a:solidFill>
                  <a:schemeClr val="bg1"/>
                </a:solidFill>
              </a:rPr>
              <a:t>Refrigerant oil problems</a:t>
            </a:r>
          </a:p>
          <a:p>
            <a:pPr marL="352425" lvl="1">
              <a:buClr>
                <a:schemeClr val="bg1"/>
              </a:buClr>
            </a:pPr>
            <a:r>
              <a:rPr lang="en-US" sz="2000" dirty="0">
                <a:solidFill>
                  <a:schemeClr val="bg1"/>
                </a:solidFill>
              </a:rPr>
              <a:t>Motor problems</a:t>
            </a:r>
          </a:p>
          <a:p>
            <a:pPr marL="342900" indent="-342900">
              <a:buFont typeface="Arial" panose="020B0604020202020204" pitchFamily="34" charset="0"/>
              <a:buChar char="•"/>
            </a:pPr>
            <a:endParaRPr lang="en-US" sz="2000" dirty="0">
              <a:solidFill>
                <a:schemeClr val="bg1"/>
              </a:solidFill>
            </a:endParaRPr>
          </a:p>
        </p:txBody>
      </p:sp>
      <p:grpSp>
        <p:nvGrpSpPr>
          <p:cNvPr id="14" name="Group 13"/>
          <p:cNvGrpSpPr/>
          <p:nvPr/>
        </p:nvGrpSpPr>
        <p:grpSpPr>
          <a:xfrm>
            <a:off x="1524000" y="2240280"/>
            <a:ext cx="3916680" cy="1508760"/>
            <a:chOff x="-76200" y="822960"/>
            <a:chExt cx="3916680" cy="1508760"/>
          </a:xfrm>
        </p:grpSpPr>
        <p:sp>
          <p:nvSpPr>
            <p:cNvPr id="8" name="TextBox 7"/>
            <p:cNvSpPr txBox="1"/>
            <p:nvPr/>
          </p:nvSpPr>
          <p:spPr>
            <a:xfrm>
              <a:off x="-76200" y="822960"/>
              <a:ext cx="2727960" cy="400110"/>
            </a:xfrm>
            <a:prstGeom prst="rect">
              <a:avLst/>
            </a:prstGeom>
            <a:solidFill>
              <a:schemeClr val="bg1">
                <a:alpha val="80000"/>
              </a:schemeClr>
            </a:solidFill>
            <a:ln w="38100">
              <a:solidFill>
                <a:srgbClr val="FF0000"/>
              </a:solidFill>
            </a:ln>
          </p:spPr>
          <p:txBody>
            <a:bodyPr wrap="square" rtlCol="0">
              <a:spAutoFit/>
            </a:bodyPr>
            <a:lstStyle/>
            <a:p>
              <a:r>
                <a:rPr lang="en-US" sz="2000" dirty="0"/>
                <a:t>Cleaned and Capped</a:t>
              </a:r>
              <a:endParaRPr lang="en-US" dirty="0"/>
            </a:p>
          </p:txBody>
        </p:sp>
        <p:cxnSp>
          <p:nvCxnSpPr>
            <p:cNvPr id="10" name="Straight Connector 9"/>
            <p:cNvCxnSpPr>
              <a:cxnSpLocks/>
              <a:stCxn id="8" idx="3"/>
            </p:cNvCxnSpPr>
            <p:nvPr/>
          </p:nvCxnSpPr>
          <p:spPr>
            <a:xfrm>
              <a:off x="2651760" y="1023015"/>
              <a:ext cx="1188720" cy="211425"/>
            </a:xfrm>
            <a:prstGeom prst="line">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a:stCxn id="8" idx="3"/>
            </p:cNvCxnSpPr>
            <p:nvPr/>
          </p:nvCxnSpPr>
          <p:spPr>
            <a:xfrm>
              <a:off x="2651760" y="1023015"/>
              <a:ext cx="777240" cy="1308705"/>
            </a:xfrm>
            <a:prstGeom prst="line">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flipH="1">
            <a:off x="5669280" y="2057403"/>
            <a:ext cx="3474720" cy="1371597"/>
            <a:chOff x="0" y="-502917"/>
            <a:chExt cx="3474720" cy="1371597"/>
          </a:xfrm>
        </p:grpSpPr>
        <p:sp>
          <p:nvSpPr>
            <p:cNvPr id="17" name="TextBox 16"/>
            <p:cNvSpPr txBox="1"/>
            <p:nvPr/>
          </p:nvSpPr>
          <p:spPr>
            <a:xfrm>
              <a:off x="0" y="160794"/>
              <a:ext cx="2468880" cy="707886"/>
            </a:xfrm>
            <a:prstGeom prst="rect">
              <a:avLst/>
            </a:prstGeom>
            <a:solidFill>
              <a:schemeClr val="bg1">
                <a:alpha val="80000"/>
              </a:schemeClr>
            </a:solidFill>
            <a:ln w="38100">
              <a:solidFill>
                <a:srgbClr val="FF0000"/>
              </a:solidFill>
            </a:ln>
          </p:spPr>
          <p:txBody>
            <a:bodyPr wrap="square" rtlCol="0">
              <a:spAutoFit/>
            </a:bodyPr>
            <a:lstStyle/>
            <a:p>
              <a:r>
                <a:rPr lang="en-US" sz="2000" i="1" u="sng" dirty="0"/>
                <a:t>Used to be </a:t>
              </a:r>
              <a:r>
                <a:rPr lang="en-US" sz="2000" dirty="0"/>
                <a:t>Cleaned and Capped</a:t>
              </a:r>
              <a:endParaRPr lang="en-US" dirty="0"/>
            </a:p>
          </p:txBody>
        </p:sp>
        <p:cxnSp>
          <p:nvCxnSpPr>
            <p:cNvPr id="18" name="Straight Connector 17"/>
            <p:cNvCxnSpPr>
              <a:cxnSpLocks/>
              <a:stCxn id="17" idx="3"/>
            </p:cNvCxnSpPr>
            <p:nvPr/>
          </p:nvCxnSpPr>
          <p:spPr>
            <a:xfrm flipV="1">
              <a:off x="2468880" y="-502917"/>
              <a:ext cx="960120" cy="1017654"/>
            </a:xfrm>
            <a:prstGeom prst="line">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a:stCxn id="17" idx="3"/>
            </p:cNvCxnSpPr>
            <p:nvPr/>
          </p:nvCxnSpPr>
          <p:spPr>
            <a:xfrm>
              <a:off x="2468880" y="514737"/>
              <a:ext cx="1005840" cy="125343"/>
            </a:xfrm>
            <a:prstGeom prst="line">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459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xEl>
                                              <p:pRg st="1" end="1"/>
                                            </p:txEl>
                                          </p:spTgt>
                                        </p:tgtEl>
                                        <p:attrNameLst>
                                          <p:attrName>style.visibility</p:attrName>
                                        </p:attrNameLst>
                                      </p:cBhvr>
                                      <p:to>
                                        <p:strVal val="visible"/>
                                      </p:to>
                                    </p:set>
                                    <p:animEffect transition="in" filter="fade">
                                      <p:cBhvr>
                                        <p:cTn id="10" dur="500"/>
                                        <p:tgtEl>
                                          <p:spTgt spid="2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xEl>
                                              <p:pRg st="2" end="2"/>
                                            </p:txEl>
                                          </p:spTgt>
                                        </p:tgtEl>
                                        <p:attrNameLst>
                                          <p:attrName>style.visibility</p:attrName>
                                        </p:attrNameLst>
                                      </p:cBhvr>
                                      <p:to>
                                        <p:strVal val="visible"/>
                                      </p:to>
                                    </p:set>
                                    <p:animEffect transition="in" filter="fade">
                                      <p:cBhvr>
                                        <p:cTn id="13" dur="500"/>
                                        <p:tgtEl>
                                          <p:spTgt spid="2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xEl>
                                              <p:pRg st="3" end="3"/>
                                            </p:txEl>
                                          </p:spTgt>
                                        </p:tgtEl>
                                        <p:attrNameLst>
                                          <p:attrName>style.visibility</p:attrName>
                                        </p:attrNameLst>
                                      </p:cBhvr>
                                      <p:to>
                                        <p:strVal val="visible"/>
                                      </p:to>
                                    </p:set>
                                    <p:animEffect transition="in" filter="fade">
                                      <p:cBhvr>
                                        <p:cTn id="16" dur="500"/>
                                        <p:tgtEl>
                                          <p:spTgt spid="29">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xEl>
                                              <p:pRg st="4" end="4"/>
                                            </p:txEl>
                                          </p:spTgt>
                                        </p:tgtEl>
                                        <p:attrNameLst>
                                          <p:attrName>style.visibility</p:attrName>
                                        </p:attrNameLst>
                                      </p:cBhvr>
                                      <p:to>
                                        <p:strVal val="visible"/>
                                      </p:to>
                                    </p:set>
                                    <p:animEffect transition="in" filter="fade">
                                      <p:cBhvr>
                                        <p:cTn id="19" dur="500"/>
                                        <p:tgtEl>
                                          <p:spTgt spid="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C:\ComIT\Project Data\UCBLawBldgPh3\Pictures\07-16-10\VRF piping 0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 name="Title 4"/>
          <p:cNvSpPr>
            <a:spLocks noGrp="1"/>
          </p:cNvSpPr>
          <p:nvPr>
            <p:ph type="title"/>
          </p:nvPr>
        </p:nvSpPr>
        <p:spPr/>
        <p:txBody>
          <a:bodyPr/>
          <a:lstStyle/>
          <a:p>
            <a:pPr algn="r"/>
            <a:r>
              <a:rPr lang="en-US" dirty="0">
                <a:solidFill>
                  <a:schemeClr val="tx1"/>
                </a:solidFill>
              </a:rPr>
              <a:t>Cleanliness Is Essential</a:t>
            </a:r>
          </a:p>
        </p:txBody>
      </p:sp>
      <p:sp>
        <p:nvSpPr>
          <p:cNvPr id="29" name="Content Placeholder 28"/>
          <p:cNvSpPr>
            <a:spLocks noGrp="1"/>
          </p:cNvSpPr>
          <p:nvPr>
            <p:ph idx="1"/>
          </p:nvPr>
        </p:nvSpPr>
        <p:spPr>
          <a:xfrm>
            <a:off x="3962400" y="4309180"/>
            <a:ext cx="4724400" cy="2396420"/>
          </a:xfrm>
          <a:effectLst>
            <a:outerShdw blurRad="50800" dist="38100" dir="2700000" algn="tl" rotWithShape="0">
              <a:prstClr val="black">
                <a:alpha val="40000"/>
              </a:prstClr>
            </a:outerShdw>
          </a:effectLst>
        </p:spPr>
        <p:txBody>
          <a:bodyPr>
            <a:normAutofit lnSpcReduction="10000"/>
          </a:bodyPr>
          <a:lstStyle/>
          <a:p>
            <a:pPr marL="342900" lvl="1">
              <a:buClr>
                <a:schemeClr val="bg1"/>
              </a:buClr>
            </a:pPr>
            <a:r>
              <a:rPr lang="en-US" sz="2000" dirty="0"/>
              <a:t>Dirt and precision machinery don’t work well together</a:t>
            </a:r>
          </a:p>
          <a:p>
            <a:pPr marL="342900" lvl="1">
              <a:buClr>
                <a:schemeClr val="bg1"/>
              </a:buClr>
            </a:pPr>
            <a:r>
              <a:rPr lang="en-US" sz="2000" dirty="0"/>
              <a:t>Moving parts in compressors</a:t>
            </a:r>
          </a:p>
          <a:p>
            <a:pPr marL="342900" lvl="1">
              <a:buClr>
                <a:schemeClr val="bg1"/>
              </a:buClr>
            </a:pPr>
            <a:r>
              <a:rPr lang="en-US" sz="2000" dirty="0"/>
              <a:t>Small orifices in metering and control valves and lubrication system</a:t>
            </a:r>
          </a:p>
          <a:p>
            <a:pPr marL="342900" lvl="1">
              <a:buClr>
                <a:schemeClr val="bg1"/>
              </a:buClr>
            </a:pPr>
            <a:r>
              <a:rPr lang="en-US" sz="2000" dirty="0"/>
              <a:t>Chemical reactions with oil and refrigerant</a:t>
            </a:r>
          </a:p>
        </p:txBody>
      </p:sp>
      <p:grpSp>
        <p:nvGrpSpPr>
          <p:cNvPr id="14" name="Group 13"/>
          <p:cNvGrpSpPr/>
          <p:nvPr/>
        </p:nvGrpSpPr>
        <p:grpSpPr>
          <a:xfrm>
            <a:off x="1524000" y="2240280"/>
            <a:ext cx="3916680" cy="1508760"/>
            <a:chOff x="-76200" y="822960"/>
            <a:chExt cx="3916680" cy="1508760"/>
          </a:xfrm>
        </p:grpSpPr>
        <p:sp>
          <p:nvSpPr>
            <p:cNvPr id="8" name="TextBox 7"/>
            <p:cNvSpPr txBox="1"/>
            <p:nvPr/>
          </p:nvSpPr>
          <p:spPr>
            <a:xfrm>
              <a:off x="-76200" y="822960"/>
              <a:ext cx="2727960" cy="400110"/>
            </a:xfrm>
            <a:prstGeom prst="rect">
              <a:avLst/>
            </a:prstGeom>
            <a:solidFill>
              <a:schemeClr val="bg1">
                <a:alpha val="80000"/>
              </a:schemeClr>
            </a:solidFill>
            <a:ln w="38100">
              <a:solidFill>
                <a:srgbClr val="FF0000"/>
              </a:solidFill>
            </a:ln>
          </p:spPr>
          <p:txBody>
            <a:bodyPr wrap="square" rtlCol="0">
              <a:spAutoFit/>
            </a:bodyPr>
            <a:lstStyle/>
            <a:p>
              <a:r>
                <a:rPr lang="en-US" sz="2000" dirty="0"/>
                <a:t>Cleaned and Capped</a:t>
              </a:r>
              <a:endParaRPr lang="en-US" dirty="0"/>
            </a:p>
          </p:txBody>
        </p:sp>
        <p:cxnSp>
          <p:nvCxnSpPr>
            <p:cNvPr id="10" name="Straight Connector 9"/>
            <p:cNvCxnSpPr>
              <a:cxnSpLocks/>
              <a:stCxn id="8" idx="3"/>
            </p:cNvCxnSpPr>
            <p:nvPr/>
          </p:nvCxnSpPr>
          <p:spPr>
            <a:xfrm>
              <a:off x="2651760" y="1023015"/>
              <a:ext cx="1188720" cy="211425"/>
            </a:xfrm>
            <a:prstGeom prst="line">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a:stCxn id="8" idx="3"/>
            </p:cNvCxnSpPr>
            <p:nvPr/>
          </p:nvCxnSpPr>
          <p:spPr>
            <a:xfrm>
              <a:off x="2651760" y="1023015"/>
              <a:ext cx="777240" cy="1308705"/>
            </a:xfrm>
            <a:prstGeom prst="line">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flipH="1">
            <a:off x="5669280" y="2057403"/>
            <a:ext cx="3474720" cy="1371597"/>
            <a:chOff x="0" y="-502917"/>
            <a:chExt cx="3474720" cy="1371597"/>
          </a:xfrm>
        </p:grpSpPr>
        <p:sp>
          <p:nvSpPr>
            <p:cNvPr id="17" name="TextBox 16"/>
            <p:cNvSpPr txBox="1"/>
            <p:nvPr/>
          </p:nvSpPr>
          <p:spPr>
            <a:xfrm>
              <a:off x="0" y="160794"/>
              <a:ext cx="2468880" cy="707886"/>
            </a:xfrm>
            <a:prstGeom prst="rect">
              <a:avLst/>
            </a:prstGeom>
            <a:solidFill>
              <a:schemeClr val="bg1">
                <a:alpha val="80000"/>
              </a:schemeClr>
            </a:solidFill>
            <a:ln w="38100">
              <a:solidFill>
                <a:srgbClr val="FF0000"/>
              </a:solidFill>
            </a:ln>
          </p:spPr>
          <p:txBody>
            <a:bodyPr wrap="square" rtlCol="0">
              <a:spAutoFit/>
            </a:bodyPr>
            <a:lstStyle/>
            <a:p>
              <a:r>
                <a:rPr lang="en-US" sz="2000" i="1" u="sng" dirty="0"/>
                <a:t>Used to be </a:t>
              </a:r>
              <a:r>
                <a:rPr lang="en-US" sz="2000" dirty="0"/>
                <a:t>Cleaned and Capped</a:t>
              </a:r>
              <a:endParaRPr lang="en-US" dirty="0"/>
            </a:p>
          </p:txBody>
        </p:sp>
        <p:cxnSp>
          <p:nvCxnSpPr>
            <p:cNvPr id="18" name="Straight Connector 17"/>
            <p:cNvCxnSpPr>
              <a:cxnSpLocks/>
              <a:stCxn id="17" idx="3"/>
            </p:cNvCxnSpPr>
            <p:nvPr/>
          </p:nvCxnSpPr>
          <p:spPr>
            <a:xfrm flipV="1">
              <a:off x="2468880" y="-502917"/>
              <a:ext cx="960120" cy="1017654"/>
            </a:xfrm>
            <a:prstGeom prst="line">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a:stCxn id="17" idx="3"/>
            </p:cNvCxnSpPr>
            <p:nvPr/>
          </p:nvCxnSpPr>
          <p:spPr>
            <a:xfrm>
              <a:off x="2468880" y="514737"/>
              <a:ext cx="1005840" cy="125343"/>
            </a:xfrm>
            <a:prstGeom prst="line">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9123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fade">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fade">
                                      <p:cBhvr>
                                        <p:cTn id="17" dur="5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xEl>
                                              <p:pRg st="3" end="3"/>
                                            </p:txEl>
                                          </p:spTgt>
                                        </p:tgtEl>
                                        <p:attrNameLst>
                                          <p:attrName>style.visibility</p:attrName>
                                        </p:attrNameLst>
                                      </p:cBhvr>
                                      <p:to>
                                        <p:strVal val="visible"/>
                                      </p:to>
                                    </p:set>
                                    <p:animEffect transition="in" filter="fade">
                                      <p:cBhvr>
                                        <p:cTn id="22"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BDE879-F9D5-403C-AF67-57C7728CADEB}"/>
              </a:ext>
            </a:extLst>
          </p:cNvPr>
          <p:cNvSpPr>
            <a:spLocks noGrp="1"/>
          </p:cNvSpPr>
          <p:nvPr>
            <p:ph type="title"/>
          </p:nvPr>
        </p:nvSpPr>
        <p:spPr>
          <a:xfrm>
            <a:off x="457200" y="274638"/>
            <a:ext cx="5029200" cy="1143000"/>
          </a:xfrm>
        </p:spPr>
        <p:txBody>
          <a:bodyPr/>
          <a:lstStyle/>
          <a:p>
            <a:r>
              <a:rPr lang="en-US" dirty="0"/>
              <a:t>Nitrogen Purge is Essential While Brazing</a:t>
            </a:r>
          </a:p>
        </p:txBody>
      </p:sp>
      <p:pic>
        <p:nvPicPr>
          <p:cNvPr id="9" name="Content Placeholder 8" descr="A picture containing text, indoor, light&#10;&#10;Description automatically generated">
            <a:extLst>
              <a:ext uri="{FF2B5EF4-FFF2-40B4-BE49-F238E27FC236}">
                <a16:creationId xmlns:a16="http://schemas.microsoft.com/office/drawing/2014/main" id="{3F917282-9265-4B07-8221-F534E90BAA6F}"/>
              </a:ext>
            </a:extLst>
          </p:cNvPr>
          <p:cNvPicPr>
            <a:picLocks noGrp="1" noChangeAspect="1"/>
          </p:cNvPicPr>
          <p:nvPr>
            <p:ph sz="half" idx="1"/>
          </p:nvPr>
        </p:nvPicPr>
        <p:blipFill>
          <a:blip r:embed="rId3"/>
          <a:stretch>
            <a:fillRect/>
          </a:stretch>
        </p:blipFill>
        <p:spPr>
          <a:xfrm>
            <a:off x="457200" y="2635742"/>
            <a:ext cx="4299659" cy="3855825"/>
          </a:xfrm>
        </p:spPr>
      </p:pic>
      <p:pic>
        <p:nvPicPr>
          <p:cNvPr id="10" name="Content Placeholder 9">
            <a:extLst>
              <a:ext uri="{FF2B5EF4-FFF2-40B4-BE49-F238E27FC236}">
                <a16:creationId xmlns:a16="http://schemas.microsoft.com/office/drawing/2014/main" id="{81334284-C332-4177-BE8F-05B79C00A10B}"/>
              </a:ext>
            </a:extLst>
          </p:cNvPr>
          <p:cNvPicPr>
            <a:picLocks noGrp="1" noChangeAspect="1"/>
          </p:cNvPicPr>
          <p:nvPr>
            <p:ph sz="half" idx="2"/>
          </p:nvPr>
        </p:nvPicPr>
        <p:blipFill>
          <a:blip r:embed="rId4"/>
          <a:stretch>
            <a:fillRect/>
          </a:stretch>
        </p:blipFill>
        <p:spPr>
          <a:xfrm>
            <a:off x="5334000" y="152400"/>
            <a:ext cx="3448506" cy="6339168"/>
          </a:xfrm>
          <a:prstGeom prst="rect">
            <a:avLst/>
          </a:prstGeom>
        </p:spPr>
      </p:pic>
      <p:sp>
        <p:nvSpPr>
          <p:cNvPr id="11" name="TextBox 10">
            <a:extLst>
              <a:ext uri="{FF2B5EF4-FFF2-40B4-BE49-F238E27FC236}">
                <a16:creationId xmlns:a16="http://schemas.microsoft.com/office/drawing/2014/main" id="{7DC6E1B7-D90C-4A77-8604-A69818A2A8A0}"/>
              </a:ext>
            </a:extLst>
          </p:cNvPr>
          <p:cNvSpPr txBox="1"/>
          <p:nvPr/>
        </p:nvSpPr>
        <p:spPr>
          <a:xfrm>
            <a:off x="5334000" y="6553200"/>
            <a:ext cx="2914580" cy="253916"/>
          </a:xfrm>
          <a:prstGeom prst="rect">
            <a:avLst/>
          </a:prstGeom>
          <a:noFill/>
        </p:spPr>
        <p:txBody>
          <a:bodyPr wrap="none" rtlCol="0">
            <a:spAutoFit/>
          </a:bodyPr>
          <a:lstStyle/>
          <a:p>
            <a:r>
              <a:rPr lang="en-US" sz="1050" i="1" dirty="0">
                <a:solidFill>
                  <a:schemeClr val="bg1"/>
                </a:solidFill>
              </a:rPr>
              <a:t>Courtesy http://www.hvactrainingsolutions.net</a:t>
            </a:r>
          </a:p>
        </p:txBody>
      </p:sp>
      <p:sp>
        <p:nvSpPr>
          <p:cNvPr id="12" name="TextBox 11">
            <a:extLst>
              <a:ext uri="{FF2B5EF4-FFF2-40B4-BE49-F238E27FC236}">
                <a16:creationId xmlns:a16="http://schemas.microsoft.com/office/drawing/2014/main" id="{A70FAAE0-C430-4493-BF11-DF1C26A19C01}"/>
              </a:ext>
            </a:extLst>
          </p:cNvPr>
          <p:cNvSpPr txBox="1"/>
          <p:nvPr/>
        </p:nvSpPr>
        <p:spPr>
          <a:xfrm>
            <a:off x="457200" y="6553200"/>
            <a:ext cx="1899879" cy="415498"/>
          </a:xfrm>
          <a:prstGeom prst="rect">
            <a:avLst/>
          </a:prstGeom>
          <a:noFill/>
        </p:spPr>
        <p:txBody>
          <a:bodyPr wrap="none" rtlCol="0">
            <a:spAutoFit/>
          </a:bodyPr>
          <a:lstStyle/>
          <a:p>
            <a:r>
              <a:rPr lang="en-US" sz="1050" i="1" dirty="0">
                <a:solidFill>
                  <a:schemeClr val="bg1"/>
                </a:solidFill>
              </a:rPr>
              <a:t>Courtesy http://www.reflok.pl</a:t>
            </a:r>
          </a:p>
          <a:p>
            <a:endParaRPr lang="en-US" sz="1050" i="1" dirty="0">
              <a:solidFill>
                <a:schemeClr val="bg1"/>
              </a:solidFill>
            </a:endParaRPr>
          </a:p>
        </p:txBody>
      </p:sp>
    </p:spTree>
    <p:extLst>
      <p:ext uri="{BB962C8B-B14F-4D97-AF65-F5344CB8AC3E}">
        <p14:creationId xmlns:p14="http://schemas.microsoft.com/office/powerpoint/2010/main" val="22440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289086" y="0"/>
            <a:ext cx="8565829" cy="6858000"/>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a:gradFill flip="none" rotWithShape="1">
            <a:gsLst>
              <a:gs pos="66000">
                <a:schemeClr val="bg1"/>
              </a:gs>
              <a:gs pos="92000">
                <a:schemeClr val="bg1">
                  <a:alpha val="50000"/>
                </a:schemeClr>
              </a:gs>
              <a:gs pos="100000">
                <a:schemeClr val="bg1">
                  <a:alpha val="0"/>
                </a:schemeClr>
              </a:gs>
            </a:gsLst>
            <a:path path="rect">
              <a:fillToRect l="50000" t="50000" r="50000" b="50000"/>
            </a:path>
            <a:tileRect/>
          </a:gradFill>
        </p:spPr>
        <p:txBody>
          <a:bodyPr vert="horz" lIns="91440" tIns="45720" rIns="91440" bIns="45720" rtlCol="0" anchor="ctr">
            <a:normAutofit/>
          </a:bodyPr>
          <a:lstStyle/>
          <a:p>
            <a:pPr algn="ctr"/>
            <a:r>
              <a:rPr lang="en-US" dirty="0">
                <a:solidFill>
                  <a:schemeClr val="tx1"/>
                </a:solidFill>
              </a:rPr>
              <a:t>Field Joints</a:t>
            </a:r>
          </a:p>
        </p:txBody>
      </p:sp>
      <p:sp>
        <p:nvSpPr>
          <p:cNvPr id="3" name="Content Placeholder 2"/>
          <p:cNvSpPr>
            <a:spLocks noGrp="1"/>
          </p:cNvSpPr>
          <p:nvPr>
            <p:ph idx="1"/>
          </p:nvPr>
        </p:nvSpPr>
        <p:spPr>
          <a:xfrm>
            <a:off x="457200" y="1600201"/>
            <a:ext cx="8229600" cy="381000"/>
          </a:xfrm>
          <a:gradFill flip="none" rotWithShape="1">
            <a:gsLst>
              <a:gs pos="66000">
                <a:schemeClr val="bg1"/>
              </a:gs>
              <a:gs pos="92000">
                <a:schemeClr val="bg1">
                  <a:alpha val="50000"/>
                </a:schemeClr>
              </a:gs>
              <a:gs pos="100000">
                <a:schemeClr val="bg1">
                  <a:alpha val="0"/>
                </a:schemeClr>
              </a:gs>
            </a:gsLst>
            <a:path path="rect">
              <a:fillToRect l="50000" t="50000" r="50000" b="50000"/>
            </a:path>
            <a:tileRect/>
          </a:gradFill>
        </p:spPr>
        <p:txBody>
          <a:bodyPr vert="horz" lIns="91440" tIns="45720" rIns="91440" bIns="45720" rtlCol="0" anchor="ctr">
            <a:normAutofit fontScale="92500" lnSpcReduction="20000"/>
          </a:bodyPr>
          <a:lstStyle/>
          <a:p>
            <a:pPr algn="ctr"/>
            <a:r>
              <a:rPr lang="en-US" dirty="0">
                <a:solidFill>
                  <a:schemeClr val="tx1"/>
                </a:solidFill>
              </a:rPr>
              <a:t>Field joints can be made using a frustum of right circular cone</a:t>
            </a:r>
          </a:p>
        </p:txBody>
      </p:sp>
      <p:sp>
        <p:nvSpPr>
          <p:cNvPr id="12" name="TextBox 11"/>
          <p:cNvSpPr txBox="1"/>
          <p:nvPr/>
        </p:nvSpPr>
        <p:spPr>
          <a:xfrm>
            <a:off x="7726680" y="5320010"/>
            <a:ext cx="960120" cy="1446550"/>
          </a:xfrm>
          <a:prstGeom prst="rect">
            <a:avLst/>
          </a:prstGeom>
          <a:noFill/>
        </p:spPr>
        <p:txBody>
          <a:bodyPr wrap="square" rtlCol="0">
            <a:spAutoFit/>
          </a:bodyPr>
          <a:lstStyle/>
          <a:p>
            <a:r>
              <a:rPr lang="en-US" sz="1100" i="1" dirty="0">
                <a:latin typeface="Times New Roman" pitchFamily="18" charset="0"/>
                <a:cs typeface="Times New Roman" pitchFamily="18" charset="0"/>
              </a:rPr>
              <a:t>Image courtesy Mitsubishi  PRUY Service Instruction;  Used with Permission</a:t>
            </a:r>
          </a:p>
        </p:txBody>
      </p:sp>
    </p:spTree>
    <p:extLst>
      <p:ext uri="{BB962C8B-B14F-4D97-AF65-F5344CB8AC3E}">
        <p14:creationId xmlns:p14="http://schemas.microsoft.com/office/powerpoint/2010/main" val="718477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Phase Changes and Saturated Systems</a:t>
            </a:r>
          </a:p>
        </p:txBody>
      </p:sp>
      <p:sp>
        <p:nvSpPr>
          <p:cNvPr id="2" name="Content Placeholder 1"/>
          <p:cNvSpPr>
            <a:spLocks noGrp="1"/>
          </p:cNvSpPr>
          <p:nvPr>
            <p:ph idx="1"/>
          </p:nvPr>
        </p:nvSpPr>
        <p:spPr>
          <a:xfrm>
            <a:off x="457200" y="1600200"/>
            <a:ext cx="8229600" cy="5105400"/>
          </a:xfrm>
        </p:spPr>
        <p:txBody>
          <a:bodyPr>
            <a:normAutofit/>
          </a:bodyPr>
          <a:lstStyle/>
          <a:p>
            <a:r>
              <a:rPr lang="en-US" dirty="0"/>
              <a:t>At saturation:</a:t>
            </a:r>
          </a:p>
          <a:p>
            <a:pPr lvl="1"/>
            <a:r>
              <a:rPr lang="en-US" dirty="0"/>
              <a:t>The substance exists in both a liquid and vapor state</a:t>
            </a:r>
          </a:p>
          <a:p>
            <a:pPr lvl="1"/>
            <a:r>
              <a:rPr lang="en-US" dirty="0"/>
              <a:t>At a constant pressure, the temperature of the substance will not change until:</a:t>
            </a:r>
          </a:p>
          <a:p>
            <a:pPr lvl="2"/>
            <a:r>
              <a:rPr lang="en-US" dirty="0"/>
              <a:t>It is fully converted to a liquid (removing energy), or </a:t>
            </a:r>
          </a:p>
          <a:p>
            <a:pPr lvl="2"/>
            <a:r>
              <a:rPr lang="en-US" dirty="0"/>
              <a:t>It is fully converted to a vapor (adding energy)</a:t>
            </a:r>
          </a:p>
        </p:txBody>
      </p:sp>
    </p:spTree>
    <p:extLst>
      <p:ext uri="{BB962C8B-B14F-4D97-AF65-F5344CB8AC3E}">
        <p14:creationId xmlns:p14="http://schemas.microsoft.com/office/powerpoint/2010/main" val="152971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289086" y="0"/>
            <a:ext cx="8565829" cy="6858000"/>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a:gradFill flip="none" rotWithShape="1">
            <a:gsLst>
              <a:gs pos="66000">
                <a:schemeClr val="bg1"/>
              </a:gs>
              <a:gs pos="92000">
                <a:schemeClr val="bg1">
                  <a:alpha val="50000"/>
                </a:schemeClr>
              </a:gs>
              <a:gs pos="100000">
                <a:schemeClr val="bg1">
                  <a:alpha val="0"/>
                </a:schemeClr>
              </a:gs>
            </a:gsLst>
            <a:path path="rect">
              <a:fillToRect l="50000" t="50000" r="50000" b="50000"/>
            </a:path>
            <a:tileRect/>
          </a:gradFill>
        </p:spPr>
        <p:txBody>
          <a:bodyPr vert="horz" lIns="91440" tIns="45720" rIns="91440" bIns="45720" rtlCol="0" anchor="ctr">
            <a:normAutofit/>
          </a:bodyPr>
          <a:lstStyle/>
          <a:p>
            <a:pPr algn="ctr"/>
            <a:r>
              <a:rPr lang="en-US" dirty="0">
                <a:solidFill>
                  <a:schemeClr val="tx1"/>
                </a:solidFill>
              </a:rPr>
              <a:t>Field Joints</a:t>
            </a:r>
          </a:p>
        </p:txBody>
      </p:sp>
      <p:sp>
        <p:nvSpPr>
          <p:cNvPr id="3" name="Content Placeholder 2"/>
          <p:cNvSpPr>
            <a:spLocks noGrp="1"/>
          </p:cNvSpPr>
          <p:nvPr>
            <p:ph idx="1"/>
          </p:nvPr>
        </p:nvSpPr>
        <p:spPr>
          <a:xfrm>
            <a:off x="457200" y="1600201"/>
            <a:ext cx="8229600" cy="381000"/>
          </a:xfrm>
          <a:gradFill flip="none" rotWithShape="1">
            <a:gsLst>
              <a:gs pos="66000">
                <a:schemeClr val="bg1"/>
              </a:gs>
              <a:gs pos="92000">
                <a:schemeClr val="bg1">
                  <a:alpha val="50000"/>
                </a:schemeClr>
              </a:gs>
              <a:gs pos="100000">
                <a:schemeClr val="bg1">
                  <a:alpha val="0"/>
                </a:schemeClr>
              </a:gs>
            </a:gsLst>
            <a:path path="rect">
              <a:fillToRect l="50000" t="50000" r="50000" b="50000"/>
            </a:path>
            <a:tileRect/>
          </a:gradFill>
        </p:spPr>
        <p:txBody>
          <a:bodyPr vert="horz" lIns="91440" tIns="45720" rIns="91440" bIns="45720" rtlCol="0" anchor="ctr">
            <a:normAutofit fontScale="92500" lnSpcReduction="20000"/>
          </a:bodyPr>
          <a:lstStyle/>
          <a:p>
            <a:pPr algn="ctr"/>
            <a:r>
              <a:rPr lang="en-US" dirty="0">
                <a:solidFill>
                  <a:schemeClr val="tx1"/>
                </a:solidFill>
              </a:rPr>
              <a:t>Field joints can be made using a 45°SAE Flare joint </a:t>
            </a:r>
          </a:p>
        </p:txBody>
      </p:sp>
      <p:sp>
        <p:nvSpPr>
          <p:cNvPr id="12" name="TextBox 11"/>
          <p:cNvSpPr txBox="1"/>
          <p:nvPr/>
        </p:nvSpPr>
        <p:spPr>
          <a:xfrm>
            <a:off x="7726680" y="5320010"/>
            <a:ext cx="960120" cy="1446550"/>
          </a:xfrm>
          <a:prstGeom prst="rect">
            <a:avLst/>
          </a:prstGeom>
          <a:noFill/>
        </p:spPr>
        <p:txBody>
          <a:bodyPr wrap="square" rtlCol="0">
            <a:spAutoFit/>
          </a:bodyPr>
          <a:lstStyle/>
          <a:p>
            <a:r>
              <a:rPr lang="en-US" sz="1100" i="1" dirty="0">
                <a:latin typeface="Times New Roman" pitchFamily="18" charset="0"/>
                <a:cs typeface="Times New Roman" pitchFamily="18" charset="0"/>
              </a:rPr>
              <a:t>Image courtesy Mitsubishi  PRUY Service Instruction;  Used with Permission</a:t>
            </a:r>
          </a:p>
        </p:txBody>
      </p:sp>
      <p:sp>
        <p:nvSpPr>
          <p:cNvPr id="6" name="Rectangle 5">
            <a:extLst>
              <a:ext uri="{FF2B5EF4-FFF2-40B4-BE49-F238E27FC236}">
                <a16:creationId xmlns:a16="http://schemas.microsoft.com/office/drawing/2014/main" id="{85CF3711-4153-4D8B-BC7E-A315259F7779}"/>
              </a:ext>
            </a:extLst>
          </p:cNvPr>
          <p:cNvSpPr/>
          <p:nvPr/>
        </p:nvSpPr>
        <p:spPr>
          <a:xfrm>
            <a:off x="-1752600" y="2240280"/>
            <a:ext cx="1508760" cy="1188720"/>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3AF40F2-00AB-4A33-9DAB-43A9AC5CF3FC}"/>
              </a:ext>
            </a:extLst>
          </p:cNvPr>
          <p:cNvSpPr/>
          <p:nvPr/>
        </p:nvSpPr>
        <p:spPr>
          <a:xfrm>
            <a:off x="9387841" y="2240280"/>
            <a:ext cx="1508760" cy="118872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90B4D34-29B7-4EB1-BF39-A6E2C27382B9}"/>
              </a:ext>
            </a:extLst>
          </p:cNvPr>
          <p:cNvSpPr txBox="1"/>
          <p:nvPr/>
        </p:nvSpPr>
        <p:spPr>
          <a:xfrm>
            <a:off x="3200400" y="7132638"/>
            <a:ext cx="5212080" cy="1323439"/>
          </a:xfrm>
          <a:prstGeom prst="rect">
            <a:avLst/>
          </a:prstGeom>
          <a:solidFill>
            <a:schemeClr val="bg1"/>
          </a:solidFill>
          <a:ln w="38100">
            <a:noFill/>
          </a:ln>
          <a:effectLst>
            <a:outerShdw blurRad="50800" dist="190500" dir="18900000" algn="bl" rotWithShape="0">
              <a:prstClr val="black">
                <a:alpha val="85000"/>
              </a:prstClr>
            </a:outerShdw>
          </a:effectLst>
        </p:spPr>
        <p:txBody>
          <a:bodyPr wrap="square" rtlCol="0">
            <a:spAutoFit/>
          </a:bodyPr>
          <a:lstStyle/>
          <a:p>
            <a:r>
              <a:rPr lang="en-US" sz="2000" dirty="0"/>
              <a:t>Operating Pressures</a:t>
            </a:r>
          </a:p>
          <a:p>
            <a:pPr>
              <a:tabLst>
                <a:tab pos="1606550" algn="l"/>
                <a:tab pos="3200400" algn="l"/>
              </a:tabLst>
            </a:pPr>
            <a:r>
              <a:rPr lang="en-US" sz="2000" dirty="0">
                <a:solidFill>
                  <a:schemeClr val="tx2"/>
                </a:solidFill>
              </a:rPr>
              <a:t>Refrigerant	Low Side	High Side</a:t>
            </a:r>
            <a:endParaRPr lang="en-US" sz="2000" dirty="0"/>
          </a:p>
          <a:p>
            <a:pPr>
              <a:tabLst>
                <a:tab pos="1606550" algn="l"/>
                <a:tab pos="3200400" algn="l"/>
              </a:tabLst>
            </a:pPr>
            <a:r>
              <a:rPr lang="en-US" sz="2000" dirty="0"/>
              <a:t>R22	55-70 psig	180 - 260 psig</a:t>
            </a:r>
          </a:p>
          <a:p>
            <a:pPr>
              <a:tabLst>
                <a:tab pos="1606550" algn="l"/>
                <a:tab pos="3200400" algn="l"/>
              </a:tabLst>
            </a:pPr>
            <a:r>
              <a:rPr lang="en-US" sz="2000" dirty="0"/>
              <a:t>R410	95 - 135 psig	305 - 410 psig</a:t>
            </a:r>
          </a:p>
        </p:txBody>
      </p:sp>
    </p:spTree>
    <p:extLst>
      <p:ext uri="{BB962C8B-B14F-4D97-AF65-F5344CB8AC3E}">
        <p14:creationId xmlns:p14="http://schemas.microsoft.com/office/powerpoint/2010/main" val="1210725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print"/>
          <a:srcRect/>
          <a:stretch>
            <a:fillRect/>
          </a:stretch>
        </p:blipFill>
        <p:spPr bwMode="auto">
          <a:xfrm>
            <a:off x="289086" y="0"/>
            <a:ext cx="8565829" cy="6858000"/>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a:gradFill flip="none" rotWithShape="1">
            <a:gsLst>
              <a:gs pos="66000">
                <a:schemeClr val="bg1"/>
              </a:gs>
              <a:gs pos="92000">
                <a:schemeClr val="bg1">
                  <a:alpha val="50000"/>
                </a:schemeClr>
              </a:gs>
              <a:gs pos="100000">
                <a:schemeClr val="bg1">
                  <a:alpha val="0"/>
                </a:schemeClr>
              </a:gs>
            </a:gsLst>
            <a:path path="rect">
              <a:fillToRect l="50000" t="50000" r="50000" b="50000"/>
            </a:path>
            <a:tileRect/>
          </a:gradFill>
        </p:spPr>
        <p:txBody>
          <a:bodyPr vert="horz" lIns="91440" tIns="45720" rIns="91440" bIns="45720" rtlCol="0" anchor="ctr">
            <a:normAutofit/>
          </a:bodyPr>
          <a:lstStyle/>
          <a:p>
            <a:pPr algn="ctr"/>
            <a:r>
              <a:rPr lang="en-US" dirty="0">
                <a:solidFill>
                  <a:schemeClr val="tx1"/>
                </a:solidFill>
              </a:rPr>
              <a:t>Field Joints</a:t>
            </a:r>
          </a:p>
        </p:txBody>
      </p:sp>
      <p:sp>
        <p:nvSpPr>
          <p:cNvPr id="3" name="Content Placeholder 2"/>
          <p:cNvSpPr>
            <a:spLocks noGrp="1"/>
          </p:cNvSpPr>
          <p:nvPr>
            <p:ph idx="1"/>
          </p:nvPr>
        </p:nvSpPr>
        <p:spPr>
          <a:xfrm>
            <a:off x="457200" y="1600201"/>
            <a:ext cx="8229600" cy="381000"/>
          </a:xfrm>
          <a:gradFill flip="none" rotWithShape="1">
            <a:gsLst>
              <a:gs pos="66000">
                <a:schemeClr val="bg1"/>
              </a:gs>
              <a:gs pos="92000">
                <a:schemeClr val="bg1">
                  <a:alpha val="50000"/>
                </a:schemeClr>
              </a:gs>
              <a:gs pos="100000">
                <a:schemeClr val="bg1">
                  <a:alpha val="0"/>
                </a:schemeClr>
              </a:gs>
            </a:gsLst>
            <a:path path="rect">
              <a:fillToRect l="50000" t="50000" r="50000" b="50000"/>
            </a:path>
            <a:tileRect/>
          </a:gradFill>
        </p:spPr>
        <p:txBody>
          <a:bodyPr vert="horz" lIns="91440" tIns="45720" rIns="91440" bIns="45720" rtlCol="0" anchor="ctr">
            <a:normAutofit fontScale="92500" lnSpcReduction="20000"/>
          </a:bodyPr>
          <a:lstStyle/>
          <a:p>
            <a:pPr algn="ctr"/>
            <a:r>
              <a:rPr lang="en-US" dirty="0">
                <a:solidFill>
                  <a:schemeClr val="tx1"/>
                </a:solidFill>
              </a:rPr>
              <a:t>Field joints are made using a 45°SAE Flare joint </a:t>
            </a:r>
          </a:p>
        </p:txBody>
      </p:sp>
      <p:sp>
        <p:nvSpPr>
          <p:cNvPr id="12" name="TextBox 11"/>
          <p:cNvSpPr txBox="1"/>
          <p:nvPr/>
        </p:nvSpPr>
        <p:spPr>
          <a:xfrm>
            <a:off x="7726680" y="5320010"/>
            <a:ext cx="960120" cy="1446550"/>
          </a:xfrm>
          <a:prstGeom prst="rect">
            <a:avLst/>
          </a:prstGeom>
          <a:noFill/>
        </p:spPr>
        <p:txBody>
          <a:bodyPr wrap="square" rtlCol="0">
            <a:spAutoFit/>
          </a:bodyPr>
          <a:lstStyle/>
          <a:p>
            <a:r>
              <a:rPr lang="en-US" sz="1100" i="1" dirty="0">
                <a:latin typeface="Times New Roman" pitchFamily="18" charset="0"/>
                <a:cs typeface="Times New Roman" pitchFamily="18" charset="0"/>
              </a:rPr>
              <a:t>Image courtesy Mitsubishi  PRUY Service Instruction;  Used with Permission</a:t>
            </a:r>
          </a:p>
        </p:txBody>
      </p:sp>
      <p:sp>
        <p:nvSpPr>
          <p:cNvPr id="6" name="Rectangle 5">
            <a:extLst>
              <a:ext uri="{FF2B5EF4-FFF2-40B4-BE49-F238E27FC236}">
                <a16:creationId xmlns:a16="http://schemas.microsoft.com/office/drawing/2014/main" id="{85CF3711-4153-4D8B-BC7E-A315259F7779}"/>
              </a:ext>
            </a:extLst>
          </p:cNvPr>
          <p:cNvSpPr/>
          <p:nvPr/>
        </p:nvSpPr>
        <p:spPr>
          <a:xfrm>
            <a:off x="2871645" y="2253226"/>
            <a:ext cx="1508760" cy="1119604"/>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3AF40F2-00AB-4A33-9DAB-43A9AC5CF3FC}"/>
              </a:ext>
            </a:extLst>
          </p:cNvPr>
          <p:cNvSpPr/>
          <p:nvPr/>
        </p:nvSpPr>
        <p:spPr>
          <a:xfrm>
            <a:off x="4380405" y="2253226"/>
            <a:ext cx="1458692" cy="1119604"/>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90B4D34-29B7-4EB1-BF39-A6E2C27382B9}"/>
              </a:ext>
            </a:extLst>
          </p:cNvPr>
          <p:cNvSpPr txBox="1"/>
          <p:nvPr/>
        </p:nvSpPr>
        <p:spPr>
          <a:xfrm>
            <a:off x="3474720" y="3905131"/>
            <a:ext cx="5212080" cy="1323439"/>
          </a:xfrm>
          <a:prstGeom prst="rect">
            <a:avLst/>
          </a:prstGeom>
          <a:solidFill>
            <a:schemeClr val="bg1"/>
          </a:solidFill>
          <a:ln w="38100">
            <a:noFill/>
          </a:ln>
          <a:effectLst>
            <a:outerShdw blurRad="50800" dist="190500" dir="18900000" algn="bl" rotWithShape="0">
              <a:prstClr val="black">
                <a:alpha val="85000"/>
              </a:prstClr>
            </a:outerShdw>
          </a:effectLst>
        </p:spPr>
        <p:txBody>
          <a:bodyPr wrap="square" rtlCol="0">
            <a:spAutoFit/>
          </a:bodyPr>
          <a:lstStyle/>
          <a:p>
            <a:r>
              <a:rPr lang="en-US" sz="2000" dirty="0"/>
              <a:t>Operating Pressures</a:t>
            </a:r>
          </a:p>
          <a:p>
            <a:pPr>
              <a:tabLst>
                <a:tab pos="1606550" algn="l"/>
                <a:tab pos="3200400" algn="l"/>
              </a:tabLst>
            </a:pPr>
            <a:r>
              <a:rPr lang="en-US" sz="2000" dirty="0">
                <a:solidFill>
                  <a:schemeClr val="tx2"/>
                </a:solidFill>
              </a:rPr>
              <a:t>Refrigerant	Low Side	High Side</a:t>
            </a:r>
            <a:endParaRPr lang="en-US" sz="2000" dirty="0"/>
          </a:p>
          <a:p>
            <a:pPr>
              <a:tabLst>
                <a:tab pos="1606550" algn="l"/>
                <a:tab pos="3200400" algn="l"/>
              </a:tabLst>
            </a:pPr>
            <a:r>
              <a:rPr lang="en-US" sz="2000" dirty="0"/>
              <a:t>R22	55-70 psig	180 - 260 psig</a:t>
            </a:r>
          </a:p>
          <a:p>
            <a:pPr>
              <a:tabLst>
                <a:tab pos="1606550" algn="l"/>
                <a:tab pos="3200400" algn="l"/>
              </a:tabLst>
            </a:pPr>
            <a:r>
              <a:rPr lang="en-US" sz="2000" dirty="0"/>
              <a:t>R410	95 - 135 psig	305 - 410 psig</a:t>
            </a:r>
          </a:p>
        </p:txBody>
      </p:sp>
    </p:spTree>
    <p:extLst>
      <p:ext uri="{BB962C8B-B14F-4D97-AF65-F5344CB8AC3E}">
        <p14:creationId xmlns:p14="http://schemas.microsoft.com/office/powerpoint/2010/main" val="1377398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a:stretch>
            <a:fillRect/>
          </a:stretch>
        </p:blipFill>
        <p:spPr bwMode="auto">
          <a:xfrm>
            <a:off x="0" y="1275441"/>
            <a:ext cx="9144000" cy="5582559"/>
          </a:xfrm>
          <a:prstGeom prst="rect">
            <a:avLst/>
          </a:prstGeom>
          <a:noFill/>
          <a:ln w="9525">
            <a:noFill/>
            <a:miter lim="800000"/>
            <a:headEnd/>
            <a:tailEnd/>
          </a:ln>
        </p:spPr>
      </p:pic>
      <p:sp>
        <p:nvSpPr>
          <p:cNvPr id="2" name="Title 1"/>
          <p:cNvSpPr>
            <a:spLocks noGrp="1"/>
          </p:cNvSpPr>
          <p:nvPr>
            <p:ph type="title"/>
          </p:nvPr>
        </p:nvSpPr>
        <p:spPr>
          <a:gradFill flip="none" rotWithShape="1">
            <a:gsLst>
              <a:gs pos="66000">
                <a:schemeClr val="bg1"/>
              </a:gs>
              <a:gs pos="92000">
                <a:schemeClr val="bg1">
                  <a:alpha val="50000"/>
                </a:schemeClr>
              </a:gs>
              <a:gs pos="100000">
                <a:schemeClr val="bg1">
                  <a:alpha val="0"/>
                </a:schemeClr>
              </a:gs>
            </a:gsLst>
            <a:path path="rect">
              <a:fillToRect l="50000" t="50000" r="50000" b="50000"/>
            </a:path>
            <a:tileRect/>
          </a:gradFill>
        </p:spPr>
        <p:txBody>
          <a:bodyPr vert="horz" lIns="91440" tIns="45720" rIns="91440" bIns="45720" rtlCol="0" anchor="ctr">
            <a:normAutofit/>
          </a:bodyPr>
          <a:lstStyle/>
          <a:p>
            <a:pPr algn="ctr"/>
            <a:r>
              <a:rPr lang="en-US" dirty="0">
                <a:solidFill>
                  <a:schemeClr val="tx1"/>
                </a:solidFill>
              </a:rPr>
              <a:t>Field Joints</a:t>
            </a:r>
          </a:p>
        </p:txBody>
      </p:sp>
      <p:sp>
        <p:nvSpPr>
          <p:cNvPr id="3" name="Content Placeholder 2">
            <a:extLst>
              <a:ext uri="{FF2B5EF4-FFF2-40B4-BE49-F238E27FC236}">
                <a16:creationId xmlns:a16="http://schemas.microsoft.com/office/drawing/2014/main" id="{22A363BE-5E8F-4A4D-9F54-2B11A866A48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8261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3" cstate="print"/>
          <a:srcRect/>
          <a:stretch>
            <a:fillRect/>
          </a:stretch>
        </p:blipFill>
        <p:spPr bwMode="auto">
          <a:xfrm>
            <a:off x="1249127" y="1005840"/>
            <a:ext cx="6645746" cy="5486400"/>
          </a:xfrm>
          <a:prstGeom prst="rect">
            <a:avLst/>
          </a:prstGeom>
          <a:noFill/>
          <a:ln w="9525">
            <a:noFill/>
            <a:miter lim="800000"/>
            <a:headEnd/>
            <a:tailEnd/>
          </a:ln>
        </p:spPr>
      </p:pic>
      <p:sp>
        <p:nvSpPr>
          <p:cNvPr id="2" name="Title 1"/>
          <p:cNvSpPr>
            <a:spLocks noGrp="1"/>
          </p:cNvSpPr>
          <p:nvPr>
            <p:ph type="title"/>
          </p:nvPr>
        </p:nvSpPr>
        <p:spPr>
          <a:gradFill flip="none" rotWithShape="1">
            <a:gsLst>
              <a:gs pos="66000">
                <a:schemeClr val="bg1"/>
              </a:gs>
              <a:gs pos="92000">
                <a:schemeClr val="bg1">
                  <a:alpha val="50000"/>
                </a:schemeClr>
              </a:gs>
              <a:gs pos="100000">
                <a:schemeClr val="bg1">
                  <a:alpha val="0"/>
                </a:schemeClr>
              </a:gs>
            </a:gsLst>
            <a:path path="rect">
              <a:fillToRect l="50000" t="50000" r="50000" b="50000"/>
            </a:path>
            <a:tileRect/>
          </a:gradFill>
        </p:spPr>
        <p:txBody>
          <a:bodyPr vert="horz" lIns="91440" tIns="45720" rIns="91440" bIns="45720" rtlCol="0" anchor="ctr">
            <a:normAutofit/>
          </a:bodyPr>
          <a:lstStyle/>
          <a:p>
            <a:pPr algn="ctr"/>
            <a:r>
              <a:rPr lang="en-US" dirty="0">
                <a:solidFill>
                  <a:schemeClr val="tx1"/>
                </a:solidFill>
              </a:rPr>
              <a:t>Field Joints</a:t>
            </a:r>
          </a:p>
        </p:txBody>
      </p:sp>
      <p:sp>
        <p:nvSpPr>
          <p:cNvPr id="10" name="Rectangle 9"/>
          <p:cNvSpPr/>
          <p:nvPr/>
        </p:nvSpPr>
        <p:spPr>
          <a:xfrm>
            <a:off x="4572000" y="2651760"/>
            <a:ext cx="502920" cy="18288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572000" y="4480560"/>
            <a:ext cx="502920" cy="18288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572000" y="6309360"/>
            <a:ext cx="502920" cy="18288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p:cNvSpPr/>
          <p:nvPr/>
        </p:nvSpPr>
        <p:spPr>
          <a:xfrm>
            <a:off x="1417320" y="1188720"/>
            <a:ext cx="3154680" cy="18288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417320" y="3017520"/>
            <a:ext cx="3154680" cy="18288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417320" y="4846320"/>
            <a:ext cx="3154680" cy="182880"/>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710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04" name="Picture 4" descr="Model 345">
            <a:hlinkClick r:id="rId3"/>
          </p:cNvPr>
          <p:cNvPicPr>
            <a:picLocks noChangeAspect="1" noChangeArrowheads="1"/>
          </p:cNvPicPr>
          <p:nvPr/>
        </p:nvPicPr>
        <p:blipFill>
          <a:blip r:embed="rId4" cstate="print"/>
          <a:srcRect/>
          <a:stretch>
            <a:fillRect/>
          </a:stretch>
        </p:blipFill>
        <p:spPr bwMode="auto">
          <a:xfrm>
            <a:off x="1280160" y="1280160"/>
            <a:ext cx="2381250" cy="2309813"/>
          </a:xfrm>
          <a:prstGeom prst="rect">
            <a:avLst/>
          </a:prstGeom>
          <a:noFill/>
        </p:spPr>
      </p:pic>
      <p:pic>
        <p:nvPicPr>
          <p:cNvPr id="153605" name="Picture 5"/>
          <p:cNvPicPr>
            <a:picLocks noChangeAspect="1" noChangeArrowheads="1"/>
          </p:cNvPicPr>
          <p:nvPr/>
        </p:nvPicPr>
        <p:blipFill>
          <a:blip r:embed="rId5" cstate="print"/>
          <a:srcRect/>
          <a:stretch>
            <a:fillRect/>
          </a:stretch>
        </p:blipFill>
        <p:spPr bwMode="auto">
          <a:xfrm>
            <a:off x="6708348" y="1280160"/>
            <a:ext cx="2435652" cy="2056070"/>
          </a:xfrm>
          <a:prstGeom prst="rect">
            <a:avLst/>
          </a:prstGeom>
          <a:noFill/>
          <a:ln w="9525">
            <a:noFill/>
            <a:miter lim="800000"/>
            <a:headEnd/>
            <a:tailEnd/>
          </a:ln>
        </p:spPr>
      </p:pic>
      <p:sp>
        <p:nvSpPr>
          <p:cNvPr id="6" name="Title 5"/>
          <p:cNvSpPr>
            <a:spLocks noGrp="1"/>
          </p:cNvSpPr>
          <p:nvPr>
            <p:ph type="title"/>
          </p:nvPr>
        </p:nvSpPr>
        <p:spPr/>
        <p:txBody>
          <a:bodyPr/>
          <a:lstStyle/>
          <a:p>
            <a:r>
              <a:rPr lang="en-US" dirty="0">
                <a:solidFill>
                  <a:schemeClr val="tx1"/>
                </a:solidFill>
              </a:rPr>
              <a:t>Flaring Tools;  They’re Not All Created Equal</a:t>
            </a:r>
          </a:p>
        </p:txBody>
      </p:sp>
      <p:sp>
        <p:nvSpPr>
          <p:cNvPr id="10" name="Content Placeholder 9"/>
          <p:cNvSpPr>
            <a:spLocks noGrp="1"/>
          </p:cNvSpPr>
          <p:nvPr>
            <p:ph sz="half" idx="1"/>
          </p:nvPr>
        </p:nvSpPr>
        <p:spPr>
          <a:xfrm>
            <a:off x="457200" y="3902092"/>
            <a:ext cx="4038600" cy="2224071"/>
          </a:xfrm>
        </p:spPr>
        <p:txBody>
          <a:bodyPr vert="horz" lIns="91440" tIns="45720" rIns="91440" bIns="45720" rtlCol="0">
            <a:normAutofit/>
          </a:bodyPr>
          <a:lstStyle/>
          <a:p>
            <a:r>
              <a:rPr lang="en-US" dirty="0">
                <a:solidFill>
                  <a:schemeClr val="tx1"/>
                </a:solidFill>
              </a:rPr>
              <a:t>Conventional flaring tools “press” the flare onto the end of the tube</a:t>
            </a:r>
          </a:p>
        </p:txBody>
      </p:sp>
      <p:sp>
        <p:nvSpPr>
          <p:cNvPr id="14" name="Content Placeholder 13"/>
          <p:cNvSpPr>
            <a:spLocks noGrp="1"/>
          </p:cNvSpPr>
          <p:nvPr>
            <p:ph sz="half" idx="2"/>
          </p:nvPr>
        </p:nvSpPr>
        <p:spPr>
          <a:xfrm>
            <a:off x="4648200" y="3902092"/>
            <a:ext cx="4038600" cy="2224071"/>
          </a:xfrm>
        </p:spPr>
        <p:txBody>
          <a:bodyPr/>
          <a:lstStyle/>
          <a:p>
            <a:r>
              <a:rPr lang="en-US" dirty="0">
                <a:solidFill>
                  <a:schemeClr val="tx1"/>
                </a:solidFill>
              </a:rPr>
              <a:t>Recommended flaring tool rolls the flare onto the end of the tube</a:t>
            </a:r>
          </a:p>
          <a:p>
            <a:endParaRPr lang="en-US" dirty="0">
              <a:solidFill>
                <a:schemeClr val="tx1"/>
              </a:solidFill>
            </a:endParaRPr>
          </a:p>
        </p:txBody>
      </p:sp>
      <p:pic>
        <p:nvPicPr>
          <p:cNvPr id="153602" name="Picture 2" descr="Model 458R">
            <a:hlinkClick r:id="rId6"/>
          </p:cNvPr>
          <p:cNvPicPr>
            <a:picLocks noChangeAspect="1" noChangeArrowheads="1"/>
          </p:cNvPicPr>
          <p:nvPr/>
        </p:nvPicPr>
        <p:blipFill>
          <a:blip r:embed="rId7" cstate="print"/>
          <a:srcRect/>
          <a:stretch>
            <a:fillRect/>
          </a:stretch>
        </p:blipFill>
        <p:spPr bwMode="auto">
          <a:xfrm>
            <a:off x="4663440" y="1234440"/>
            <a:ext cx="2381250" cy="2488406"/>
          </a:xfrm>
          <a:prstGeom prst="rect">
            <a:avLst/>
          </a:prstGeom>
          <a:noFill/>
        </p:spPr>
      </p:pic>
      <p:sp>
        <p:nvSpPr>
          <p:cNvPr id="8" name="TextBox 7"/>
          <p:cNvSpPr txBox="1"/>
          <p:nvPr/>
        </p:nvSpPr>
        <p:spPr>
          <a:xfrm>
            <a:off x="5504155" y="6234411"/>
            <a:ext cx="3502241" cy="261610"/>
          </a:xfrm>
          <a:prstGeom prst="rect">
            <a:avLst/>
          </a:prstGeom>
          <a:noFill/>
        </p:spPr>
        <p:txBody>
          <a:bodyPr wrap="square" rtlCol="0">
            <a:spAutoFit/>
          </a:bodyPr>
          <a:lstStyle/>
          <a:p>
            <a:r>
              <a:rPr lang="en-US" sz="1100" i="1" dirty="0">
                <a:latin typeface="Times New Roman" pitchFamily="18" charset="0"/>
                <a:cs typeface="Times New Roman" pitchFamily="18" charset="0"/>
              </a:rPr>
              <a:t>Images courtesy www.ridgid.com/;  Used with Permission</a:t>
            </a:r>
          </a:p>
        </p:txBody>
      </p:sp>
      <p:sp>
        <p:nvSpPr>
          <p:cNvPr id="15" name="TextBox 14"/>
          <p:cNvSpPr txBox="1"/>
          <p:nvPr/>
        </p:nvSpPr>
        <p:spPr>
          <a:xfrm>
            <a:off x="457200" y="4846320"/>
            <a:ext cx="8138160" cy="1371600"/>
          </a:xfrm>
          <a:prstGeom prst="rect">
            <a:avLst/>
          </a:prstGeom>
        </p:spPr>
        <p:txBody>
          <a:bodyPr vert="horz" lIns="91440" tIns="45720" rIns="91440" bIns="45720" rtlCol="0">
            <a:normAutofit/>
          </a:bodyPr>
          <a:lstStyle>
            <a:lvl1pPr indent="0">
              <a:spcBef>
                <a:spcPct val="20000"/>
              </a:spcBef>
              <a:buFont typeface="Arial" pitchFamily="34" charset="0"/>
              <a:buNone/>
              <a:defRPr sz="2000" b="0">
                <a:solidFill>
                  <a:schemeClr val="bg1"/>
                </a:solidFill>
                <a:latin typeface="Arial" pitchFamily="34" charset="0"/>
                <a:cs typeface="Arial" pitchFamily="34" charset="0"/>
              </a:defRPr>
            </a:lvl1pPr>
            <a:lvl2pPr marL="350838" indent="-342900">
              <a:spcBef>
                <a:spcPct val="20000"/>
              </a:spcBef>
              <a:buFont typeface="Arial" pitchFamily="34" charset="0"/>
              <a:buChar char="•"/>
              <a:defRPr sz="2000">
                <a:solidFill>
                  <a:schemeClr val="bg1"/>
                </a:solidFill>
                <a:latin typeface="Arial" pitchFamily="34" charset="0"/>
                <a:cs typeface="Arial" pitchFamily="34" charset="0"/>
              </a:defRPr>
            </a:lvl2pPr>
            <a:lvl3pPr marL="688975" indent="-342900">
              <a:spcBef>
                <a:spcPct val="20000"/>
              </a:spcBef>
              <a:buFont typeface="Calibri" pitchFamily="34" charset="0"/>
              <a:buChar char="‒"/>
              <a:defRPr sz="2000">
                <a:solidFill>
                  <a:schemeClr val="bg1"/>
                </a:solidFill>
                <a:latin typeface="Arial" pitchFamily="34" charset="0"/>
                <a:cs typeface="Arial" pitchFamily="34" charset="0"/>
              </a:defRPr>
            </a:lvl3pPr>
            <a:lvl4pPr marL="1033463" indent="-347663">
              <a:spcBef>
                <a:spcPct val="20000"/>
              </a:spcBef>
              <a:buFont typeface="Arial" pitchFamily="34" charset="0"/>
              <a:buChar char="•"/>
              <a:defRPr sz="2000">
                <a:solidFill>
                  <a:schemeClr val="bg1"/>
                </a:solidFill>
                <a:latin typeface="Arial" pitchFamily="34" charset="0"/>
                <a:cs typeface="Arial" pitchFamily="34" charset="0"/>
              </a:defRPr>
            </a:lvl4pPr>
            <a:lvl5pPr marL="1312863" indent="-287338">
              <a:spcBef>
                <a:spcPct val="20000"/>
              </a:spcBef>
              <a:buFont typeface="Calibri" pitchFamily="34" charset="0"/>
              <a:buChar char="‒"/>
              <a:defRPr sz="2000">
                <a:solidFill>
                  <a:schemeClr val="bg1"/>
                </a:solidFill>
                <a:latin typeface="Arial" pitchFamily="34" charset="0"/>
                <a:cs typeface="Arial" pitchFamily="34" charset="0"/>
              </a:defRPr>
            </a:lvl5pPr>
            <a:lvl6pPr marL="2514600" indent="-228600">
              <a:spcBef>
                <a:spcPct val="20000"/>
              </a:spcBef>
              <a:buFont typeface="Arial" pitchFamily="34" charset="0"/>
              <a:buChar char="•"/>
            </a:lvl6pPr>
            <a:lvl7pPr marL="2971800" indent="-228600">
              <a:spcBef>
                <a:spcPct val="20000"/>
              </a:spcBef>
              <a:buFont typeface="Arial" pitchFamily="34" charset="0"/>
              <a:buChar char="•"/>
            </a:lvl7pPr>
            <a:lvl8pPr marL="3429000" indent="-228600">
              <a:spcBef>
                <a:spcPct val="20000"/>
              </a:spcBef>
              <a:buFont typeface="Arial" pitchFamily="34" charset="0"/>
              <a:buChar char="•"/>
            </a:lvl8pPr>
            <a:lvl9pPr marL="3886200" indent="-228600">
              <a:spcBef>
                <a:spcPct val="20000"/>
              </a:spcBef>
              <a:buFont typeface="Arial" pitchFamily="34" charset="0"/>
              <a:buChar char="•"/>
            </a:lvl9pPr>
          </a:lstStyle>
          <a:p>
            <a:r>
              <a:rPr lang="en-US" dirty="0">
                <a:solidFill>
                  <a:schemeClr val="tx1"/>
                </a:solidFill>
              </a:rPr>
              <a:t>Either way:</a:t>
            </a:r>
          </a:p>
          <a:p>
            <a:pPr lvl="1"/>
            <a:r>
              <a:rPr lang="en-US" dirty="0">
                <a:solidFill>
                  <a:schemeClr val="tx1"/>
                </a:solidFill>
              </a:rPr>
              <a:t>Metal to metal sealing mechanism</a:t>
            </a:r>
          </a:p>
          <a:p>
            <a:pPr lvl="1"/>
            <a:r>
              <a:rPr lang="en-US" dirty="0">
                <a:solidFill>
                  <a:schemeClr val="tx1"/>
                </a:solidFill>
              </a:rPr>
              <a:t>Lubricate flare before tightening</a:t>
            </a:r>
          </a:p>
        </p:txBody>
      </p:sp>
    </p:spTree>
    <p:extLst>
      <p:ext uri="{BB962C8B-B14F-4D97-AF65-F5344CB8AC3E}">
        <p14:creationId xmlns:p14="http://schemas.microsoft.com/office/powerpoint/2010/main" val="182018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3604"/>
                                        </p:tgtEl>
                                        <p:attrNameLst>
                                          <p:attrName>style.visibility</p:attrName>
                                        </p:attrNameLst>
                                      </p:cBhvr>
                                      <p:to>
                                        <p:strVal val="visible"/>
                                      </p:to>
                                    </p:set>
                                    <p:animEffect transition="in" filter="fade">
                                      <p:cBhvr>
                                        <p:cTn id="10" dur="500"/>
                                        <p:tgtEl>
                                          <p:spTgt spid="15360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fade">
                                      <p:cBhvr>
                                        <p:cTn id="18" dur="500"/>
                                        <p:tgtEl>
                                          <p:spTgt spid="14">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53602"/>
                                        </p:tgtEl>
                                        <p:attrNameLst>
                                          <p:attrName>style.visibility</p:attrName>
                                        </p:attrNameLst>
                                      </p:cBhvr>
                                      <p:to>
                                        <p:strVal val="visible"/>
                                      </p:to>
                                    </p:set>
                                    <p:animEffect transition="in" filter="fade">
                                      <p:cBhvr>
                                        <p:cTn id="21" dur="500"/>
                                        <p:tgtEl>
                                          <p:spTgt spid="153602"/>
                                        </p:tgtEl>
                                      </p:cBhvr>
                                    </p:animEffect>
                                  </p:childTnLst>
                                </p:cTn>
                              </p:par>
                              <p:par>
                                <p:cTn id="22" presetID="10" presetClass="entr" presetSubtype="0" fill="hold" nodeType="withEffect">
                                  <p:stCondLst>
                                    <p:cond delay="0"/>
                                  </p:stCondLst>
                                  <p:childTnLst>
                                    <p:set>
                                      <p:cBhvr>
                                        <p:cTn id="23" dur="1" fill="hold">
                                          <p:stCondLst>
                                            <p:cond delay="0"/>
                                          </p:stCondLst>
                                        </p:cTn>
                                        <p:tgtEl>
                                          <p:spTgt spid="153605"/>
                                        </p:tgtEl>
                                        <p:attrNameLst>
                                          <p:attrName>style.visibility</p:attrName>
                                        </p:attrNameLst>
                                      </p:cBhvr>
                                      <p:to>
                                        <p:strVal val="visible"/>
                                      </p:to>
                                    </p:set>
                                    <p:animEffect transition="in" filter="fade">
                                      <p:cBhvr>
                                        <p:cTn id="24" dur="500"/>
                                        <p:tgtEl>
                                          <p:spTgt spid="15360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4" grpId="0" build="p"/>
      <p:bldP spid="8" grpId="0"/>
      <p:bldP spid="1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ComIT\Project Data\UCB_BirgeMBCx\Photos\05-18-11\DSCN2050.JPG"/>
          <p:cNvPicPr>
            <a:picLocks noChangeAspect="1" noChangeArrowheads="1"/>
          </p:cNvPicPr>
          <p:nvPr/>
        </p:nvPicPr>
        <p:blipFill>
          <a:blip r:embed="rId3" cstate="print"/>
          <a:srcRect/>
          <a:stretch>
            <a:fillRect/>
          </a:stretch>
        </p:blipFill>
        <p:spPr bwMode="auto">
          <a:xfrm>
            <a:off x="0" y="0"/>
            <a:ext cx="9144000" cy="6858001"/>
          </a:xfrm>
          <a:prstGeom prst="rect">
            <a:avLst/>
          </a:prstGeom>
          <a:noFill/>
        </p:spPr>
      </p:pic>
      <p:sp>
        <p:nvSpPr>
          <p:cNvPr id="2" name="Title 1"/>
          <p:cNvSpPr>
            <a:spLocks noGrp="1"/>
          </p:cNvSpPr>
          <p:nvPr>
            <p:ph type="title"/>
          </p:nvPr>
        </p:nvSpPr>
        <p:spPr>
          <a:xfrm>
            <a:off x="457200" y="274638"/>
            <a:ext cx="3122163" cy="1143000"/>
          </a:xfrm>
        </p:spPr>
        <p:txBody>
          <a:bodyPr/>
          <a:lstStyle/>
          <a:p>
            <a:r>
              <a:rPr lang="en-US" dirty="0">
                <a:solidFill>
                  <a:schemeClr val="bg1"/>
                </a:solidFill>
              </a:rPr>
              <a:t>Tightening the Connection</a:t>
            </a:r>
          </a:p>
        </p:txBody>
      </p:sp>
      <p:sp>
        <p:nvSpPr>
          <p:cNvPr id="6" name="Content Placeholder 5"/>
          <p:cNvSpPr>
            <a:spLocks noGrp="1"/>
          </p:cNvSpPr>
          <p:nvPr>
            <p:ph idx="1"/>
          </p:nvPr>
        </p:nvSpPr>
        <p:spPr>
          <a:xfrm>
            <a:off x="457200" y="4780624"/>
            <a:ext cx="8229600" cy="2077376"/>
          </a:xfrm>
          <a:gradFill flip="none" rotWithShape="1">
            <a:gsLst>
              <a:gs pos="66000">
                <a:schemeClr val="bg1"/>
              </a:gs>
              <a:gs pos="92000">
                <a:schemeClr val="bg1">
                  <a:alpha val="50000"/>
                </a:schemeClr>
              </a:gs>
              <a:gs pos="100000">
                <a:schemeClr val="bg1">
                  <a:alpha val="0"/>
                </a:schemeClr>
              </a:gs>
            </a:gsLst>
            <a:path path="rect">
              <a:fillToRect l="50000" t="50000" r="50000" b="50000"/>
            </a:path>
            <a:tileRect/>
          </a:gradFill>
        </p:spPr>
        <p:txBody>
          <a:bodyPr vert="horz" lIns="91440" tIns="45720" rIns="91440" bIns="45720" rtlCol="0" anchor="ctr">
            <a:normAutofit/>
          </a:bodyPr>
          <a:lstStyle/>
          <a:p>
            <a:pPr marL="1257300" indent="-342900">
              <a:spcBef>
                <a:spcPct val="0"/>
              </a:spcBef>
              <a:buFont typeface="Arial" panose="020B0604020202020204" pitchFamily="34" charset="0"/>
              <a:buChar char="•"/>
            </a:pPr>
            <a:r>
              <a:rPr lang="en-US" dirty="0">
                <a:solidFill>
                  <a:schemeClr val="tx1"/>
                </a:solidFill>
                <a:ea typeface="+mj-ea"/>
                <a:cs typeface="+mj-cs"/>
              </a:rPr>
              <a:t>Lubricate with a refrigerant compatible oil</a:t>
            </a:r>
          </a:p>
          <a:p>
            <a:pPr marL="1257300" indent="-342900">
              <a:spcBef>
                <a:spcPct val="0"/>
              </a:spcBef>
              <a:buFont typeface="Arial" panose="020B0604020202020204" pitchFamily="34" charset="0"/>
              <a:buChar char="•"/>
            </a:pPr>
            <a:r>
              <a:rPr lang="en-US" dirty="0">
                <a:solidFill>
                  <a:schemeClr val="tx1"/>
                </a:solidFill>
                <a:ea typeface="+mj-ea"/>
                <a:cs typeface="+mj-cs"/>
              </a:rPr>
              <a:t>Use two wrenches</a:t>
            </a:r>
          </a:p>
          <a:p>
            <a:pPr marL="1257300" indent="-342900">
              <a:spcBef>
                <a:spcPct val="0"/>
              </a:spcBef>
              <a:buFont typeface="Arial" panose="020B0604020202020204" pitchFamily="34" charset="0"/>
              <a:buChar char="•"/>
            </a:pPr>
            <a:r>
              <a:rPr lang="en-US" dirty="0">
                <a:solidFill>
                  <a:schemeClr val="tx1"/>
                </a:solidFill>
                <a:ea typeface="+mj-ea"/>
                <a:cs typeface="+mj-cs"/>
              </a:rPr>
              <a:t>Use specified torque values</a:t>
            </a:r>
          </a:p>
        </p:txBody>
      </p:sp>
    </p:spTree>
    <p:extLst>
      <p:ext uri="{BB962C8B-B14F-4D97-AF65-F5344CB8AC3E}">
        <p14:creationId xmlns:p14="http://schemas.microsoft.com/office/powerpoint/2010/main" val="13333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David Sellers\My Documents\Technical Pictures\Pacific Energy Center\Wrenches\Torque flare and crows foot 0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Autofit/>
          </a:bodyPr>
          <a:lstStyle/>
          <a:p>
            <a:r>
              <a:rPr lang="en-US" dirty="0">
                <a:solidFill>
                  <a:schemeClr val="bg1"/>
                </a:solidFill>
              </a:rPr>
              <a:t>Torque Wrenches, Flare Nut Wrench and Crow’s Foot</a:t>
            </a:r>
          </a:p>
        </p:txBody>
      </p:sp>
    </p:spTree>
    <p:extLst>
      <p:ext uri="{BB962C8B-B14F-4D97-AF65-F5344CB8AC3E}">
        <p14:creationId xmlns:p14="http://schemas.microsoft.com/office/powerpoint/2010/main" val="261030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ComIT\Project Data\UCB_BirgeMBCx\Photos\05-18-11\Branch Controller 01.JPG">
            <a:extLst>
              <a:ext uri="{FF2B5EF4-FFF2-40B4-BE49-F238E27FC236}">
                <a16:creationId xmlns:a16="http://schemas.microsoft.com/office/drawing/2014/main" id="{006C6422-3165-4889-BB6F-B21434A0FE59}"/>
              </a:ext>
            </a:extLst>
          </p:cNvPr>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274638"/>
            <a:ext cx="3122163" cy="1143000"/>
          </a:xfrm>
        </p:spPr>
        <p:txBody>
          <a:bodyPr/>
          <a:lstStyle/>
          <a:p>
            <a:r>
              <a:rPr lang="en-US" dirty="0">
                <a:solidFill>
                  <a:schemeClr val="bg1"/>
                </a:solidFill>
              </a:rPr>
              <a:t>Tightening the Connection</a:t>
            </a:r>
          </a:p>
        </p:txBody>
      </p:sp>
      <p:sp>
        <p:nvSpPr>
          <p:cNvPr id="6" name="Content Placeholder 5"/>
          <p:cNvSpPr>
            <a:spLocks noGrp="1"/>
          </p:cNvSpPr>
          <p:nvPr>
            <p:ph idx="1"/>
          </p:nvPr>
        </p:nvSpPr>
        <p:spPr>
          <a:xfrm>
            <a:off x="457200" y="4780624"/>
            <a:ext cx="8229600" cy="2077376"/>
          </a:xfrm>
          <a:gradFill flip="none" rotWithShape="1">
            <a:gsLst>
              <a:gs pos="66000">
                <a:schemeClr val="bg1"/>
              </a:gs>
              <a:gs pos="92000">
                <a:schemeClr val="bg1">
                  <a:alpha val="50000"/>
                </a:schemeClr>
              </a:gs>
              <a:gs pos="100000">
                <a:schemeClr val="bg1">
                  <a:alpha val="0"/>
                </a:schemeClr>
              </a:gs>
            </a:gsLst>
            <a:path path="rect">
              <a:fillToRect l="50000" t="50000" r="50000" b="50000"/>
            </a:path>
            <a:tileRect/>
          </a:gradFill>
        </p:spPr>
        <p:txBody>
          <a:bodyPr vert="horz" lIns="91440" tIns="45720" rIns="91440" bIns="45720" rtlCol="0" anchor="ctr">
            <a:normAutofit/>
          </a:bodyPr>
          <a:lstStyle/>
          <a:p>
            <a:pPr marL="1257300" indent="-342900">
              <a:spcBef>
                <a:spcPct val="0"/>
              </a:spcBef>
              <a:buFont typeface="Arial" panose="020B0604020202020204" pitchFamily="34" charset="0"/>
              <a:buChar char="•"/>
            </a:pPr>
            <a:r>
              <a:rPr lang="en-US" dirty="0">
                <a:solidFill>
                  <a:schemeClr val="tx1"/>
                </a:solidFill>
                <a:ea typeface="+mj-ea"/>
                <a:cs typeface="+mj-cs"/>
              </a:rPr>
              <a:t>Easier accomplished on the bench than in the air</a:t>
            </a:r>
          </a:p>
          <a:p>
            <a:pPr marL="1257300" indent="-342900">
              <a:spcBef>
                <a:spcPct val="0"/>
              </a:spcBef>
              <a:buFont typeface="Arial" panose="020B0604020202020204" pitchFamily="34" charset="0"/>
              <a:buChar char="•"/>
            </a:pPr>
            <a:r>
              <a:rPr lang="en-US" dirty="0">
                <a:solidFill>
                  <a:schemeClr val="tx1"/>
                </a:solidFill>
                <a:ea typeface="+mj-ea"/>
                <a:cs typeface="+mj-cs"/>
              </a:rPr>
              <a:t>Factory line sets minimize field flares</a:t>
            </a:r>
          </a:p>
        </p:txBody>
      </p:sp>
    </p:spTree>
    <p:extLst>
      <p:ext uri="{BB962C8B-B14F-4D97-AF65-F5344CB8AC3E}">
        <p14:creationId xmlns:p14="http://schemas.microsoft.com/office/powerpoint/2010/main" val="397413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ComIT\Project Data\UCBLawBldgPh3\Pictures\09-10-10\Janitor's Closet BC 0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274638"/>
            <a:ext cx="4183258" cy="1143000"/>
          </a:xfrm>
          <a:effectLst>
            <a:outerShdw blurRad="50800" dist="38100" dir="2700000" algn="tl" rotWithShape="0">
              <a:prstClr val="black">
                <a:alpha val="40000"/>
              </a:prstClr>
            </a:outerShdw>
          </a:effectLst>
        </p:spPr>
        <p:txBody>
          <a:bodyPr/>
          <a:lstStyle/>
          <a:p>
            <a:r>
              <a:rPr lang="en-US" dirty="0">
                <a:solidFill>
                  <a:schemeClr val="bg1"/>
                </a:solidFill>
              </a:rPr>
              <a:t>Vibration and Stress Relief</a:t>
            </a:r>
          </a:p>
        </p:txBody>
      </p:sp>
      <p:sp>
        <p:nvSpPr>
          <p:cNvPr id="10" name="Oval 9"/>
          <p:cNvSpPr/>
          <p:nvPr/>
        </p:nvSpPr>
        <p:spPr>
          <a:xfrm>
            <a:off x="2377440" y="2651760"/>
            <a:ext cx="914400" cy="914400"/>
          </a:xfrm>
          <a:prstGeom prst="ellipse">
            <a:avLst/>
          </a:prstGeom>
          <a:solidFill>
            <a:srgbClr val="FFFF00">
              <a:alpha val="2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600" b="1" dirty="0">
                <a:solidFill>
                  <a:schemeClr val="tx1"/>
                </a:solidFill>
              </a:rPr>
              <a:t>Flare</a:t>
            </a:r>
          </a:p>
        </p:txBody>
      </p:sp>
      <p:sp>
        <p:nvSpPr>
          <p:cNvPr id="12" name="Oval 11"/>
          <p:cNvSpPr/>
          <p:nvPr/>
        </p:nvSpPr>
        <p:spPr>
          <a:xfrm>
            <a:off x="2148840" y="3657600"/>
            <a:ext cx="914400" cy="914400"/>
          </a:xfrm>
          <a:prstGeom prst="ellipse">
            <a:avLst/>
          </a:prstGeom>
          <a:solidFill>
            <a:srgbClr val="FFFF00">
              <a:alpha val="2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sz="1600" b="1" dirty="0">
                <a:solidFill>
                  <a:schemeClr val="tx1"/>
                </a:solidFill>
              </a:rPr>
              <a:t>Flare</a:t>
            </a:r>
          </a:p>
        </p:txBody>
      </p:sp>
      <p:grpSp>
        <p:nvGrpSpPr>
          <p:cNvPr id="13" name="Group 12"/>
          <p:cNvGrpSpPr/>
          <p:nvPr/>
        </p:nvGrpSpPr>
        <p:grpSpPr>
          <a:xfrm flipH="1">
            <a:off x="2103120" y="1005840"/>
            <a:ext cx="4480560" cy="1463040"/>
            <a:chOff x="-822960" y="-137159"/>
            <a:chExt cx="4480560" cy="1463040"/>
          </a:xfrm>
        </p:grpSpPr>
        <p:sp>
          <p:nvSpPr>
            <p:cNvPr id="14" name="TextBox 13"/>
            <p:cNvSpPr txBox="1"/>
            <p:nvPr/>
          </p:nvSpPr>
          <p:spPr>
            <a:xfrm>
              <a:off x="-822960" y="160794"/>
              <a:ext cx="3291840" cy="707886"/>
            </a:xfrm>
            <a:prstGeom prst="rect">
              <a:avLst/>
            </a:prstGeom>
            <a:solidFill>
              <a:schemeClr val="bg1">
                <a:alpha val="80000"/>
              </a:schemeClr>
            </a:solidFill>
            <a:ln w="38100">
              <a:solidFill>
                <a:srgbClr val="FF0000"/>
              </a:solidFill>
            </a:ln>
          </p:spPr>
          <p:txBody>
            <a:bodyPr wrap="square" rtlCol="0">
              <a:spAutoFit/>
            </a:bodyPr>
            <a:lstStyle/>
            <a:p>
              <a:r>
                <a:rPr lang="en-US" sz="2000" dirty="0"/>
                <a:t>Branch controller support per vendor requirements</a:t>
              </a:r>
              <a:endParaRPr lang="en-US" dirty="0"/>
            </a:p>
          </p:txBody>
        </p:sp>
        <p:cxnSp>
          <p:nvCxnSpPr>
            <p:cNvPr id="15" name="Straight Connector 14"/>
            <p:cNvCxnSpPr>
              <a:stCxn id="14" idx="3"/>
            </p:cNvCxnSpPr>
            <p:nvPr/>
          </p:nvCxnSpPr>
          <p:spPr>
            <a:xfrm rot="10800000" flipH="1">
              <a:off x="2468880" y="-137159"/>
              <a:ext cx="731520" cy="651896"/>
            </a:xfrm>
            <a:prstGeom prst="line">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4" idx="3"/>
            </p:cNvCxnSpPr>
            <p:nvPr/>
          </p:nvCxnSpPr>
          <p:spPr>
            <a:xfrm rot="10800000" flipH="1" flipV="1">
              <a:off x="2468880" y="514737"/>
              <a:ext cx="1188720" cy="811144"/>
            </a:xfrm>
            <a:prstGeom prst="line">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2468880" y="4754880"/>
            <a:ext cx="4892040" cy="1645919"/>
            <a:chOff x="-1143000" y="-777239"/>
            <a:chExt cx="4892040" cy="1645919"/>
          </a:xfrm>
        </p:grpSpPr>
        <p:sp>
          <p:nvSpPr>
            <p:cNvPr id="22" name="TextBox 21"/>
            <p:cNvSpPr txBox="1"/>
            <p:nvPr/>
          </p:nvSpPr>
          <p:spPr>
            <a:xfrm>
              <a:off x="-1143000" y="160794"/>
              <a:ext cx="3611880" cy="707886"/>
            </a:xfrm>
            <a:prstGeom prst="rect">
              <a:avLst/>
            </a:prstGeom>
            <a:solidFill>
              <a:schemeClr val="bg1">
                <a:alpha val="80000"/>
              </a:schemeClr>
            </a:solidFill>
            <a:ln w="38100">
              <a:solidFill>
                <a:srgbClr val="FF0000"/>
              </a:solidFill>
            </a:ln>
          </p:spPr>
          <p:txBody>
            <a:bodyPr wrap="square" rtlCol="0">
              <a:spAutoFit/>
            </a:bodyPr>
            <a:lstStyle/>
            <a:p>
              <a:r>
                <a:rPr lang="en-US" sz="2000" dirty="0"/>
                <a:t>Rigid support nominally with-in 20” per </a:t>
              </a:r>
              <a:r>
                <a:rPr lang="en-US" sz="2000" dirty="0" err="1"/>
                <a:t>vendpr</a:t>
              </a:r>
              <a:r>
                <a:rPr lang="en-US" sz="2000" dirty="0"/>
                <a:t> requirements</a:t>
              </a:r>
              <a:endParaRPr lang="en-US" dirty="0"/>
            </a:p>
          </p:txBody>
        </p:sp>
        <p:cxnSp>
          <p:nvCxnSpPr>
            <p:cNvPr id="23" name="Straight Connector 22"/>
            <p:cNvCxnSpPr>
              <a:stCxn id="22" idx="3"/>
            </p:cNvCxnSpPr>
            <p:nvPr/>
          </p:nvCxnSpPr>
          <p:spPr>
            <a:xfrm flipV="1">
              <a:off x="2468880" y="-777239"/>
              <a:ext cx="1280160" cy="1291976"/>
            </a:xfrm>
            <a:prstGeom prst="line">
              <a:avLst/>
            </a:prstGeom>
            <a:ln w="38100">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617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ComIT\Project Data\UCBLawBldgPh3\Pictures\09-10-10\Janitor's Closet BC 0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274638"/>
            <a:ext cx="3938766" cy="1143000"/>
          </a:xfrm>
          <a:effectLst>
            <a:outerShdw blurRad="50800" dist="38100" dir="2700000" algn="tl" rotWithShape="0">
              <a:prstClr val="black">
                <a:alpha val="40000"/>
              </a:prstClr>
            </a:outerShdw>
          </a:effectLst>
        </p:spPr>
        <p:txBody>
          <a:bodyPr/>
          <a:lstStyle/>
          <a:p>
            <a:r>
              <a:rPr lang="en-US" dirty="0">
                <a:solidFill>
                  <a:schemeClr val="bg1"/>
                </a:solidFill>
              </a:rPr>
              <a:t>Vibration and Stress Relief</a:t>
            </a:r>
          </a:p>
        </p:txBody>
      </p:sp>
      <p:grpSp>
        <p:nvGrpSpPr>
          <p:cNvPr id="18" name="Group 17"/>
          <p:cNvGrpSpPr/>
          <p:nvPr/>
        </p:nvGrpSpPr>
        <p:grpSpPr>
          <a:xfrm>
            <a:off x="2103120" y="3246120"/>
            <a:ext cx="5367528" cy="707886"/>
            <a:chOff x="2103120" y="3246120"/>
            <a:chExt cx="5367528" cy="707886"/>
          </a:xfrm>
        </p:grpSpPr>
        <p:sp>
          <p:nvSpPr>
            <p:cNvPr id="29" name="Striped Right Arrow 28"/>
            <p:cNvSpPr/>
            <p:nvPr/>
          </p:nvSpPr>
          <p:spPr>
            <a:xfrm>
              <a:off x="6949440" y="3310128"/>
              <a:ext cx="521208" cy="484632"/>
            </a:xfrm>
            <a:prstGeom prst="stripedRightArrow">
              <a:avLst>
                <a:gd name="adj1" fmla="val 50000"/>
                <a:gd name="adj2" fmla="val 4769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triped Right Arrow 29"/>
            <p:cNvSpPr/>
            <p:nvPr/>
          </p:nvSpPr>
          <p:spPr>
            <a:xfrm flipH="1">
              <a:off x="2103120" y="3310128"/>
              <a:ext cx="521208" cy="484632"/>
            </a:xfrm>
            <a:prstGeom prst="stripedRightArrow">
              <a:avLst>
                <a:gd name="adj1" fmla="val 50000"/>
                <a:gd name="adj2" fmla="val 4769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971800" y="3246120"/>
              <a:ext cx="3611880" cy="707886"/>
            </a:xfrm>
            <a:prstGeom prst="rect">
              <a:avLst/>
            </a:prstGeom>
            <a:solidFill>
              <a:schemeClr val="bg1">
                <a:alpha val="80000"/>
              </a:schemeClr>
            </a:solidFill>
            <a:ln w="38100">
              <a:solidFill>
                <a:srgbClr val="FF0000"/>
              </a:solidFill>
            </a:ln>
          </p:spPr>
          <p:txBody>
            <a:bodyPr wrap="square" rtlCol="0">
              <a:spAutoFit/>
            </a:bodyPr>
            <a:lstStyle/>
            <a:p>
              <a:pPr algn="ctr"/>
              <a:r>
                <a:rPr lang="en-US" sz="2000" dirty="0"/>
                <a:t>Relative motion still possible with out sway bracing</a:t>
              </a:r>
              <a:endParaRPr lang="en-US" dirty="0"/>
            </a:p>
          </p:txBody>
        </p:sp>
      </p:grpSp>
    </p:spTree>
    <p:extLst>
      <p:ext uri="{BB962C8B-B14F-4D97-AF65-F5344CB8AC3E}">
        <p14:creationId xmlns:p14="http://schemas.microsoft.com/office/powerpoint/2010/main" val="373502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afterEffect">
                                  <p:stCondLst>
                                    <p:cond delay="0"/>
                                  </p:stCondLst>
                                  <p:childTnLst>
                                    <p:animClr clrSpc="rgb" dir="cw">
                                      <p:cBhvr override="childStyle">
                                        <p:cTn id="6" dur="100" fill="hold"/>
                                        <p:tgtEl>
                                          <p:spTgt spid="18"/>
                                        </p:tgtEl>
                                        <p:attrNameLst>
                                          <p:attrName>style.color</p:attrName>
                                        </p:attrNameLst>
                                      </p:cBhvr>
                                      <p:to>
                                        <a:schemeClr val="accent2"/>
                                      </p:to>
                                    </p:animClr>
                                    <p:animClr clrSpc="rgb" dir="cw">
                                      <p:cBhvr>
                                        <p:cTn id="7" dur="100" fill="hold"/>
                                        <p:tgtEl>
                                          <p:spTgt spid="18"/>
                                        </p:tgtEl>
                                        <p:attrNameLst>
                                          <p:attrName>fillcolor</p:attrName>
                                        </p:attrNameLst>
                                      </p:cBhvr>
                                      <p:to>
                                        <a:schemeClr val="accent2"/>
                                      </p:to>
                                    </p:animClr>
                                    <p:set>
                                      <p:cBhvr>
                                        <p:cTn id="8" dur="100" fill="hold"/>
                                        <p:tgtEl>
                                          <p:spTgt spid="18"/>
                                        </p:tgtEl>
                                        <p:attrNameLst>
                                          <p:attrName>fill.type</p:attrName>
                                        </p:attrNameLst>
                                      </p:cBhvr>
                                      <p:to>
                                        <p:strVal val="solid"/>
                                      </p:to>
                                    </p:set>
                                    <p:set>
                                      <p:cBhvr>
                                        <p:cTn id="9" dur="100" fill="hold"/>
                                        <p:tgtEl>
                                          <p:spTgt spid="18"/>
                                        </p:tgtEl>
                                        <p:attrNameLst>
                                          <p:attrName>fill.on</p:attrName>
                                        </p:attrNameLst>
                                      </p:cBhvr>
                                      <p:to>
                                        <p:strVal val="true"/>
                                      </p:to>
                                    </p:set>
                                    <p:animRot by="120000">
                                      <p:cBhvr>
                                        <p:cTn id="10" dur="100" fill="hold">
                                          <p:stCondLst>
                                            <p:cond delay="0"/>
                                          </p:stCondLst>
                                        </p:cTn>
                                        <p:tgtEl>
                                          <p:spTgt spid="18"/>
                                        </p:tgtEl>
                                        <p:attrNameLst>
                                          <p:attrName>r</p:attrName>
                                        </p:attrNameLst>
                                      </p:cBhvr>
                                    </p:animRot>
                                    <p:animRot by="-240000">
                                      <p:cBhvr>
                                        <p:cTn id="11" dur="200" fill="hold">
                                          <p:stCondLst>
                                            <p:cond delay="200"/>
                                          </p:stCondLst>
                                        </p:cTn>
                                        <p:tgtEl>
                                          <p:spTgt spid="18"/>
                                        </p:tgtEl>
                                        <p:attrNameLst>
                                          <p:attrName>r</p:attrName>
                                        </p:attrNameLst>
                                      </p:cBhvr>
                                    </p:animRot>
                                    <p:animRot by="240000">
                                      <p:cBhvr>
                                        <p:cTn id="12" dur="200" fill="hold">
                                          <p:stCondLst>
                                            <p:cond delay="400"/>
                                          </p:stCondLst>
                                        </p:cTn>
                                        <p:tgtEl>
                                          <p:spTgt spid="18"/>
                                        </p:tgtEl>
                                        <p:attrNameLst>
                                          <p:attrName>r</p:attrName>
                                        </p:attrNameLst>
                                      </p:cBhvr>
                                    </p:animRot>
                                    <p:animRot by="-240000">
                                      <p:cBhvr>
                                        <p:cTn id="13" dur="200" fill="hold">
                                          <p:stCondLst>
                                            <p:cond delay="600"/>
                                          </p:stCondLst>
                                        </p:cTn>
                                        <p:tgtEl>
                                          <p:spTgt spid="18"/>
                                        </p:tgtEl>
                                        <p:attrNameLst>
                                          <p:attrName>r</p:attrName>
                                        </p:attrNameLst>
                                      </p:cBhvr>
                                    </p:animRot>
                                    <p:animRot by="120000">
                                      <p:cBhvr>
                                        <p:cTn id="14"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Phase Changes and Saturated Systems</a:t>
            </a:r>
          </a:p>
        </p:txBody>
      </p:sp>
      <p:sp>
        <p:nvSpPr>
          <p:cNvPr id="2" name="Content Placeholder 1"/>
          <p:cNvSpPr>
            <a:spLocks noGrp="1"/>
          </p:cNvSpPr>
          <p:nvPr>
            <p:ph idx="1"/>
          </p:nvPr>
        </p:nvSpPr>
        <p:spPr>
          <a:xfrm>
            <a:off x="457200" y="1600200"/>
            <a:ext cx="8229600" cy="5105400"/>
          </a:xfrm>
        </p:spPr>
        <p:txBody>
          <a:bodyPr>
            <a:normAutofit/>
          </a:bodyPr>
          <a:lstStyle/>
          <a:p>
            <a:r>
              <a:rPr lang="en-US" dirty="0"/>
              <a:t>Phase changes absorb a lot of energy</a:t>
            </a:r>
          </a:p>
          <a:p>
            <a:pPr lvl="1"/>
            <a:r>
              <a:rPr lang="en-US" dirty="0"/>
              <a:t>Melting ice – 144 Btu/</a:t>
            </a:r>
            <a:r>
              <a:rPr lang="en-US" dirty="0" err="1"/>
              <a:t>lb</a:t>
            </a:r>
            <a:endParaRPr lang="en-US" dirty="0"/>
          </a:p>
          <a:p>
            <a:pPr lvl="1"/>
            <a:r>
              <a:rPr lang="en-US" dirty="0"/>
              <a:t>Heating water – 1Btu/</a:t>
            </a:r>
            <a:r>
              <a:rPr lang="en-US" dirty="0" err="1"/>
              <a:t>lb</a:t>
            </a:r>
            <a:r>
              <a:rPr lang="en-US" dirty="0"/>
              <a:t>-°F</a:t>
            </a:r>
          </a:p>
          <a:p>
            <a:pPr lvl="1"/>
            <a:r>
              <a:rPr lang="en-US" dirty="0"/>
              <a:t>Converting water to steam – 971 Btu/</a:t>
            </a:r>
            <a:r>
              <a:rPr lang="en-US" dirty="0" err="1"/>
              <a:t>lb</a:t>
            </a:r>
            <a:r>
              <a:rPr lang="en-US" dirty="0"/>
              <a:t> </a:t>
            </a:r>
          </a:p>
          <a:p>
            <a:pPr lvl="1"/>
            <a:r>
              <a:rPr lang="en-US" dirty="0"/>
              <a:t>Superheating steam – 0.5 Btu/</a:t>
            </a:r>
            <a:r>
              <a:rPr lang="en-US" dirty="0" err="1"/>
              <a:t>lb</a:t>
            </a:r>
            <a:endParaRPr lang="en-US" dirty="0"/>
          </a:p>
          <a:p>
            <a:pPr marL="0" indent="0" algn="r">
              <a:buNone/>
            </a:pPr>
            <a:r>
              <a:rPr lang="en-US" dirty="0"/>
              <a:t> </a:t>
            </a:r>
            <a:r>
              <a:rPr lang="en-US" sz="2000" i="1" dirty="0"/>
              <a:t>(all parameters are at atmospheric pressure)</a:t>
            </a:r>
          </a:p>
        </p:txBody>
      </p:sp>
    </p:spTree>
    <p:extLst>
      <p:ext uri="{BB962C8B-B14F-4D97-AF65-F5344CB8AC3E}">
        <p14:creationId xmlns:p14="http://schemas.microsoft.com/office/powerpoint/2010/main" val="770652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7" name="Straight Connector 386"/>
          <p:cNvCxnSpPr/>
          <p:nvPr/>
        </p:nvCxnSpPr>
        <p:spPr>
          <a:xfrm flipV="1">
            <a:off x="7490851" y="5061672"/>
            <a:ext cx="738749" cy="157"/>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8229600" y="1474087"/>
            <a:ext cx="0" cy="352044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6011338" y="1473044"/>
            <a:ext cx="2218262" cy="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8229600" y="1473044"/>
            <a:ext cx="0" cy="358495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033236" y="76200"/>
            <a:ext cx="3291364" cy="3367174"/>
            <a:chOff x="3033236" y="76200"/>
            <a:chExt cx="3291364" cy="3367174"/>
          </a:xfrm>
        </p:grpSpPr>
        <p:cxnSp>
          <p:nvCxnSpPr>
            <p:cNvPr id="324" name="Straight Connector 323"/>
            <p:cNvCxnSpPr/>
            <p:nvPr/>
          </p:nvCxnSpPr>
          <p:spPr>
            <a:xfrm>
              <a:off x="6011337" y="2396127"/>
              <a:ext cx="0" cy="769123"/>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3505200" y="361737"/>
              <a:ext cx="2243351" cy="601046"/>
              <a:chOff x="1066800" y="450514"/>
              <a:chExt cx="2243351" cy="601046"/>
            </a:xfrm>
          </p:grpSpPr>
          <p:cxnSp>
            <p:nvCxnSpPr>
              <p:cNvPr id="141" name="Straight Connector 140"/>
              <p:cNvCxnSpPr>
                <a:stCxn id="129" idx="0"/>
              </p:cNvCxnSpPr>
              <p:nvPr/>
            </p:nvCxnSpPr>
            <p:spPr>
              <a:xfrm flipV="1">
                <a:off x="2188475" y="533400"/>
                <a:ext cx="1" cy="15240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1066800" y="450514"/>
                <a:ext cx="2243351" cy="309258"/>
                <a:chOff x="1088124" y="450514"/>
                <a:chExt cx="2243351" cy="309258"/>
              </a:xfrm>
              <a:solidFill>
                <a:schemeClr val="bg1">
                  <a:lumMod val="75000"/>
                </a:schemeClr>
              </a:solidFill>
            </p:grpSpPr>
            <p:sp>
              <p:nvSpPr>
                <p:cNvPr id="118" name="Isosceles Triangle 117"/>
                <p:cNvSpPr/>
                <p:nvPr/>
              </p:nvSpPr>
              <p:spPr>
                <a:xfrm rot="5400000">
                  <a:off x="1494333"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flipH="1">
                  <a:off x="2616009"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2051315" y="685800"/>
                <a:ext cx="274320" cy="3657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Down Arrow 143"/>
            <p:cNvSpPr/>
            <p:nvPr/>
          </p:nvSpPr>
          <p:spPr>
            <a:xfrm flipV="1">
              <a:off x="4770700"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wn Arrow 142"/>
            <p:cNvSpPr/>
            <p:nvPr/>
          </p:nvSpPr>
          <p:spPr>
            <a:xfrm flipV="1">
              <a:off x="3118933"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38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86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34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81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29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724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419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7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114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62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073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549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505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4221496" y="2892045"/>
              <a:ext cx="2103104" cy="551329"/>
              <a:chOff x="1480348" y="2886635"/>
              <a:chExt cx="2103104" cy="551329"/>
            </a:xfrm>
          </p:grpSpPr>
          <p:grpSp>
            <p:nvGrpSpPr>
              <p:cNvPr id="201" name="Group 200"/>
              <p:cNvGrpSpPr/>
              <p:nvPr/>
            </p:nvGrpSpPr>
            <p:grpSpPr>
              <a:xfrm>
                <a:off x="1480348" y="2886635"/>
                <a:ext cx="2103104" cy="551329"/>
                <a:chOff x="2637647" y="2886635"/>
                <a:chExt cx="2133584" cy="551329"/>
              </a:xfrm>
              <a:solidFill>
                <a:schemeClr val="bg1"/>
              </a:solidFill>
            </p:grpSpPr>
            <p:sp>
              <p:nvSpPr>
                <p:cNvPr id="193" name="Rectangle 192"/>
                <p:cNvSpPr/>
                <p:nvPr/>
              </p:nvSpPr>
              <p:spPr>
                <a:xfrm>
                  <a:off x="2860157" y="2886635"/>
                  <a:ext cx="1682486" cy="5486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314033" y="2886635"/>
                  <a:ext cx="457198"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637647" y="2886635"/>
                  <a:ext cx="457203"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22" y="2932355"/>
                <a:ext cx="2011688" cy="457200"/>
                <a:chOff x="2627105" y="2886635"/>
                <a:chExt cx="2133608" cy="551329"/>
              </a:xfrm>
              <a:solidFill>
                <a:srgbClr val="FFCC00"/>
              </a:solidFill>
            </p:grpSpPr>
            <p:sp>
              <p:nvSpPr>
                <p:cNvPr id="203" name="Rectangle 202"/>
                <p:cNvSpPr/>
                <p:nvPr/>
              </p:nvSpPr>
              <p:spPr>
                <a:xfrm>
                  <a:off x="2849619" y="2886635"/>
                  <a:ext cx="1682484" cy="548640"/>
                </a:xfrm>
                <a:prstGeom prst="rect">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303513"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627105"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a:off x="3033236" y="1143000"/>
              <a:ext cx="3174215" cy="1280160"/>
              <a:chOff x="594836" y="4328523"/>
              <a:chExt cx="3174215" cy="1280160"/>
            </a:xfrm>
          </p:grpSpPr>
          <p:sp>
            <p:nvSpPr>
              <p:cNvPr id="291" name="Arc 290"/>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2" name="Straight Connector 29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95" name="Arc 294"/>
              <p:cNvSpPr>
                <a:spLocks noChangeAspect="1"/>
              </p:cNvSpPr>
              <p:nvPr/>
            </p:nvSpPr>
            <p:spPr>
              <a:xfrm rot="16200000">
                <a:off x="624377" y="4528931"/>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a:spLocks noChangeAspect="1"/>
              </p:cNvSpPr>
              <p:nvPr/>
            </p:nvSpPr>
            <p:spPr>
              <a:xfrm rot="10800000">
                <a:off x="917154" y="4803354"/>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8" name="Straight Connector 297"/>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3323017" y="4328523"/>
                <a:ext cx="444928" cy="6370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3323017" y="4969646"/>
                <a:ext cx="444928" cy="637051"/>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1062864" y="4803258"/>
                <a:ext cx="2331720"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29143" y="4558471"/>
                <a:ext cx="2350113"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62864" y="5105400"/>
                <a:ext cx="233172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95" idx="0"/>
              </p:cNvCxnSpPr>
              <p:nvPr/>
            </p:nvCxnSpPr>
            <p:spPr>
              <a:xfrm flipH="1">
                <a:off x="1031480" y="5372676"/>
                <a:ext cx="236316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3339504" y="4328523"/>
                <a:ext cx="428441"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339504" y="5608683"/>
                <a:ext cx="422258"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323" name="Straight Connector 322"/>
            <p:cNvCxnSpPr/>
            <p:nvPr/>
          </p:nvCxnSpPr>
          <p:spPr>
            <a:xfrm>
              <a:off x="6011337" y="2396127"/>
              <a:ext cx="0" cy="548640"/>
            </a:xfrm>
            <a:prstGeom prst="line">
              <a:avLst/>
            </a:prstGeom>
            <a:ln w="76200" cap="rnd">
              <a:solidFill>
                <a:srgbClr val="FF9933"/>
              </a:solidFill>
            </a:ln>
          </p:spPr>
          <p:style>
            <a:lnRef idx="1">
              <a:schemeClr val="accent1"/>
            </a:lnRef>
            <a:fillRef idx="0">
              <a:schemeClr val="accent1"/>
            </a:fillRef>
            <a:effectRef idx="0">
              <a:schemeClr val="accent1"/>
            </a:effectRef>
            <a:fontRef idx="minor">
              <a:schemeClr val="tx1"/>
            </a:fontRef>
          </p:style>
        </p:cxnSp>
      </p:grpSp>
      <p:cxnSp>
        <p:nvCxnSpPr>
          <p:cNvPr id="326" name="Straight Connector 325"/>
          <p:cNvCxnSpPr/>
          <p:nvPr/>
        </p:nvCxnSpPr>
        <p:spPr>
          <a:xfrm flipH="1" flipV="1">
            <a:off x="4477732" y="4647048"/>
            <a:ext cx="1560134" cy="1152"/>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6061312" y="1473044"/>
            <a:ext cx="2168288" cy="1043"/>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623" y="3431476"/>
            <a:ext cx="0" cy="1280160"/>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623" y="3392735"/>
            <a:ext cx="0" cy="12413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flipH="1" flipV="1">
            <a:off x="4477732" y="4647048"/>
            <a:ext cx="1549300" cy="11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flipV="1">
            <a:off x="7490851" y="5061672"/>
            <a:ext cx="738749" cy="157"/>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7" name="Group 246"/>
          <p:cNvGrpSpPr/>
          <p:nvPr/>
        </p:nvGrpSpPr>
        <p:grpSpPr>
          <a:xfrm>
            <a:off x="5037514" y="3774513"/>
            <a:ext cx="733306" cy="993639"/>
            <a:chOff x="5037514" y="3774513"/>
            <a:chExt cx="733306" cy="993639"/>
          </a:xfrm>
        </p:grpSpPr>
        <p:grpSp>
          <p:nvGrpSpPr>
            <p:cNvPr id="250" name="Group 249"/>
            <p:cNvGrpSpPr/>
            <p:nvPr/>
          </p:nvGrpSpPr>
          <p:grpSpPr>
            <a:xfrm rot="10800000">
              <a:off x="5381592" y="3774513"/>
              <a:ext cx="325967" cy="422751"/>
              <a:chOff x="5323291" y="3760940"/>
              <a:chExt cx="325967" cy="422751"/>
            </a:xfrm>
          </p:grpSpPr>
          <p:sp>
            <p:nvSpPr>
              <p:cNvPr id="335" name="Freeform 33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reeform 335"/>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250"/>
            <p:cNvGrpSpPr/>
            <p:nvPr/>
          </p:nvGrpSpPr>
          <p:grpSpPr>
            <a:xfrm rot="20165792" flipV="1">
              <a:off x="5037514" y="3844842"/>
              <a:ext cx="325967" cy="422751"/>
              <a:chOff x="5323291" y="3760940"/>
              <a:chExt cx="325967" cy="422751"/>
            </a:xfrm>
          </p:grpSpPr>
          <p:sp>
            <p:nvSpPr>
              <p:cNvPr id="333" name="Freeform 332"/>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reeform 333"/>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4" name="Straight Connector 253"/>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8" name="Group 267"/>
            <p:cNvGrpSpPr/>
            <p:nvPr/>
          </p:nvGrpSpPr>
          <p:grpSpPr>
            <a:xfrm>
              <a:off x="5056442" y="4291668"/>
              <a:ext cx="714378" cy="100670"/>
              <a:chOff x="4267200" y="4343399"/>
              <a:chExt cx="457200" cy="64428"/>
            </a:xfrm>
            <a:solidFill>
              <a:schemeClr val="bg1">
                <a:lumMod val="75000"/>
              </a:schemeClr>
            </a:solidFill>
          </p:grpSpPr>
          <p:sp>
            <p:nvSpPr>
              <p:cNvPr id="320" name="Rectangle 319"/>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oup 324"/>
              <p:cNvGrpSpPr/>
              <p:nvPr/>
            </p:nvGrpSpPr>
            <p:grpSpPr>
              <a:xfrm>
                <a:off x="4267200" y="4343399"/>
                <a:ext cx="457200" cy="64428"/>
                <a:chOff x="4267200" y="4343399"/>
                <a:chExt cx="457200" cy="64428"/>
              </a:xfrm>
              <a:grpFill/>
            </p:grpSpPr>
            <p:cxnSp>
              <p:nvCxnSpPr>
                <p:cNvPr id="328" name="Straight Connector 327"/>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71" name="Group 270"/>
            <p:cNvGrpSpPr/>
            <p:nvPr/>
          </p:nvGrpSpPr>
          <p:grpSpPr>
            <a:xfrm flipV="1">
              <a:off x="5056442" y="4191000"/>
              <a:ext cx="714378" cy="100670"/>
              <a:chOff x="4267200" y="4343399"/>
              <a:chExt cx="457200" cy="64428"/>
            </a:xfrm>
            <a:solidFill>
              <a:schemeClr val="bg1">
                <a:lumMod val="75000"/>
              </a:schemeClr>
            </a:solidFill>
          </p:grpSpPr>
          <p:sp>
            <p:nvSpPr>
              <p:cNvPr id="285" name="Rectangle 284"/>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Group 285"/>
              <p:cNvGrpSpPr/>
              <p:nvPr/>
            </p:nvGrpSpPr>
            <p:grpSpPr>
              <a:xfrm>
                <a:off x="4267200" y="4343399"/>
                <a:ext cx="457200" cy="64428"/>
                <a:chOff x="4267200" y="4343399"/>
                <a:chExt cx="457200" cy="64428"/>
              </a:xfrm>
              <a:grpFill/>
            </p:grpSpPr>
            <p:cxnSp>
              <p:nvCxnSpPr>
                <p:cNvPr id="287" name="Straight Connector 286"/>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0" name="Straight Connector 279"/>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5179288" y="4527096"/>
              <a:ext cx="468686" cy="241056"/>
              <a:chOff x="4267200" y="4527096"/>
              <a:chExt cx="468686" cy="241056"/>
            </a:xfrm>
          </p:grpSpPr>
          <p:sp>
            <p:nvSpPr>
              <p:cNvPr id="283" name="Isosceles Triangle 282"/>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Isosceles Triangle 283"/>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Oval 281"/>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7" name="TextBox 336"/>
          <p:cNvSpPr txBox="1"/>
          <p:nvPr/>
        </p:nvSpPr>
        <p:spPr>
          <a:xfrm>
            <a:off x="293225" y="866304"/>
            <a:ext cx="1951627" cy="369332"/>
          </a:xfrm>
          <a:prstGeom prst="rect">
            <a:avLst/>
          </a:prstGeom>
          <a:noFill/>
          <a:ln w="38100">
            <a:solidFill>
              <a:srgbClr val="FF0000"/>
            </a:solidFill>
          </a:ln>
        </p:spPr>
        <p:txBody>
          <a:bodyPr wrap="square" rtlCol="0">
            <a:spAutoFit/>
          </a:bodyPr>
          <a:lstStyle/>
          <a:p>
            <a:pPr algn="ctr"/>
            <a:r>
              <a:rPr lang="en-US" dirty="0">
                <a:solidFill>
                  <a:srgbClr val="FF0000"/>
                </a:solidFill>
              </a:rPr>
              <a:t>Condenser</a:t>
            </a:r>
          </a:p>
        </p:txBody>
      </p:sp>
      <p:sp>
        <p:nvSpPr>
          <p:cNvPr id="8" name="Freeform 7"/>
          <p:cNvSpPr/>
          <p:nvPr/>
        </p:nvSpPr>
        <p:spPr>
          <a:xfrm>
            <a:off x="2248678" y="1047529"/>
            <a:ext cx="755779" cy="184112"/>
          </a:xfrm>
          <a:custGeom>
            <a:avLst/>
            <a:gdLst>
              <a:gd name="connsiteX0" fmla="*/ 0 w 755779"/>
              <a:gd name="connsiteY0" fmla="*/ 16161 h 184112"/>
              <a:gd name="connsiteX1" fmla="*/ 326571 w 755779"/>
              <a:gd name="connsiteY1" fmla="*/ 16161 h 184112"/>
              <a:gd name="connsiteX2" fmla="*/ 755779 w 755779"/>
              <a:gd name="connsiteY2" fmla="*/ 184112 h 184112"/>
            </a:gdLst>
            <a:ahLst/>
            <a:cxnLst>
              <a:cxn ang="0">
                <a:pos x="connsiteX0" y="connsiteY0"/>
              </a:cxn>
              <a:cxn ang="0">
                <a:pos x="connsiteX1" y="connsiteY1"/>
              </a:cxn>
              <a:cxn ang="0">
                <a:pos x="connsiteX2" y="connsiteY2"/>
              </a:cxn>
            </a:cxnLst>
            <a:rect l="l" t="t" r="r" b="b"/>
            <a:pathLst>
              <a:path w="755779" h="184112">
                <a:moveTo>
                  <a:pt x="0" y="16161"/>
                </a:moveTo>
                <a:cubicBezTo>
                  <a:pt x="100304" y="2165"/>
                  <a:pt x="200608" y="-11831"/>
                  <a:pt x="326571" y="16161"/>
                </a:cubicBezTo>
                <a:cubicBezTo>
                  <a:pt x="452534" y="44153"/>
                  <a:pt x="604156" y="114132"/>
                  <a:pt x="755779" y="184112"/>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TextBox 392"/>
          <p:cNvSpPr txBox="1"/>
          <p:nvPr/>
        </p:nvSpPr>
        <p:spPr>
          <a:xfrm>
            <a:off x="2842789" y="6209159"/>
            <a:ext cx="1740834" cy="369332"/>
          </a:xfrm>
          <a:prstGeom prst="rect">
            <a:avLst/>
          </a:prstGeom>
          <a:noFill/>
          <a:ln w="38100">
            <a:solidFill>
              <a:schemeClr val="bg1"/>
            </a:solidFill>
          </a:ln>
        </p:spPr>
        <p:txBody>
          <a:bodyPr wrap="square" rtlCol="0">
            <a:spAutoFit/>
          </a:bodyPr>
          <a:lstStyle/>
          <a:p>
            <a:pPr algn="ctr"/>
            <a:r>
              <a:rPr lang="en-US" dirty="0">
                <a:solidFill>
                  <a:schemeClr val="bg1"/>
                </a:solidFill>
              </a:rPr>
              <a:t>Compressor</a:t>
            </a:r>
          </a:p>
        </p:txBody>
      </p:sp>
      <p:sp>
        <p:nvSpPr>
          <p:cNvPr id="16" name="Freeform 15"/>
          <p:cNvSpPr/>
          <p:nvPr/>
        </p:nvSpPr>
        <p:spPr>
          <a:xfrm flipV="1">
            <a:off x="4576748" y="6172683"/>
            <a:ext cx="839755" cy="232427"/>
          </a:xfrm>
          <a:custGeom>
            <a:avLst/>
            <a:gdLst>
              <a:gd name="connsiteX0" fmla="*/ 0 w 839755"/>
              <a:gd name="connsiteY0" fmla="*/ 27154 h 232427"/>
              <a:gd name="connsiteX1" fmla="*/ 391885 w 839755"/>
              <a:gd name="connsiteY1" fmla="*/ 17823 h 232427"/>
              <a:gd name="connsiteX2" fmla="*/ 839755 w 839755"/>
              <a:gd name="connsiteY2" fmla="*/ 232427 h 232427"/>
            </a:gdLst>
            <a:ahLst/>
            <a:cxnLst>
              <a:cxn ang="0">
                <a:pos x="connsiteX0" y="connsiteY0"/>
              </a:cxn>
              <a:cxn ang="0">
                <a:pos x="connsiteX1" y="connsiteY1"/>
              </a:cxn>
              <a:cxn ang="0">
                <a:pos x="connsiteX2" y="connsiteY2"/>
              </a:cxn>
            </a:cxnLst>
            <a:rect l="l" t="t" r="r" b="b"/>
            <a:pathLst>
              <a:path w="839755" h="232427">
                <a:moveTo>
                  <a:pt x="0" y="27154"/>
                </a:moveTo>
                <a:cubicBezTo>
                  <a:pt x="125963" y="5382"/>
                  <a:pt x="251926" y="-16389"/>
                  <a:pt x="391885" y="17823"/>
                </a:cubicBezTo>
                <a:cubicBezTo>
                  <a:pt x="531844" y="52035"/>
                  <a:pt x="685799" y="142231"/>
                  <a:pt x="839755" y="232427"/>
                </a:cubicBezTo>
              </a:path>
            </a:pathLst>
          </a:custGeom>
          <a:noFill/>
          <a:ln w="38100">
            <a:solidFill>
              <a:schemeClr val="bg1"/>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TextBox 228"/>
          <p:cNvSpPr txBox="1"/>
          <p:nvPr/>
        </p:nvSpPr>
        <p:spPr>
          <a:xfrm>
            <a:off x="6588447" y="2341935"/>
            <a:ext cx="1271778" cy="369332"/>
          </a:xfrm>
          <a:prstGeom prst="rect">
            <a:avLst/>
          </a:prstGeom>
          <a:noFill/>
          <a:ln w="38100">
            <a:solidFill>
              <a:srgbClr val="FF9900"/>
            </a:solidFill>
          </a:ln>
        </p:spPr>
        <p:txBody>
          <a:bodyPr wrap="square" rtlCol="0">
            <a:spAutoFit/>
          </a:bodyPr>
          <a:lstStyle/>
          <a:p>
            <a:pPr algn="ctr"/>
            <a:r>
              <a:rPr lang="en-US" dirty="0">
                <a:solidFill>
                  <a:srgbClr val="FF9900"/>
                </a:solidFill>
              </a:rPr>
              <a:t>Receiver</a:t>
            </a:r>
          </a:p>
        </p:txBody>
      </p:sp>
      <p:sp>
        <p:nvSpPr>
          <p:cNvPr id="230" name="Freeform 229"/>
          <p:cNvSpPr/>
          <p:nvPr/>
        </p:nvSpPr>
        <p:spPr>
          <a:xfrm>
            <a:off x="6438122" y="2715208"/>
            <a:ext cx="389465" cy="541176"/>
          </a:xfrm>
          <a:custGeom>
            <a:avLst/>
            <a:gdLst>
              <a:gd name="connsiteX0" fmla="*/ 363894 w 389465"/>
              <a:gd name="connsiteY0" fmla="*/ 0 h 541176"/>
              <a:gd name="connsiteX1" fmla="*/ 382556 w 389465"/>
              <a:gd name="connsiteY1" fmla="*/ 307910 h 541176"/>
              <a:gd name="connsiteX2" fmla="*/ 261258 w 389465"/>
              <a:gd name="connsiteY2" fmla="*/ 494523 h 541176"/>
              <a:gd name="connsiteX3" fmla="*/ 0 w 389465"/>
              <a:gd name="connsiteY3" fmla="*/ 541176 h 541176"/>
            </a:gdLst>
            <a:ahLst/>
            <a:cxnLst>
              <a:cxn ang="0">
                <a:pos x="connsiteX0" y="connsiteY0"/>
              </a:cxn>
              <a:cxn ang="0">
                <a:pos x="connsiteX1" y="connsiteY1"/>
              </a:cxn>
              <a:cxn ang="0">
                <a:pos x="connsiteX2" y="connsiteY2"/>
              </a:cxn>
              <a:cxn ang="0">
                <a:pos x="connsiteX3" y="connsiteY3"/>
              </a:cxn>
            </a:cxnLst>
            <a:rect l="l" t="t" r="r" b="b"/>
            <a:pathLst>
              <a:path w="389465" h="541176">
                <a:moveTo>
                  <a:pt x="363894" y="0"/>
                </a:moveTo>
                <a:cubicBezTo>
                  <a:pt x="381778" y="112745"/>
                  <a:pt x="399662" y="225490"/>
                  <a:pt x="382556" y="307910"/>
                </a:cubicBezTo>
                <a:cubicBezTo>
                  <a:pt x="365450" y="390331"/>
                  <a:pt x="325017" y="455645"/>
                  <a:pt x="261258" y="494523"/>
                </a:cubicBezTo>
                <a:cubicBezTo>
                  <a:pt x="197499" y="533401"/>
                  <a:pt x="98749" y="537288"/>
                  <a:pt x="0" y="541176"/>
                </a:cubicBezTo>
              </a:path>
            </a:pathLst>
          </a:custGeom>
          <a:noFill/>
          <a:ln w="38100">
            <a:solidFill>
              <a:srgbClr val="FF99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6" name="Group 635"/>
          <p:cNvGrpSpPr/>
          <p:nvPr/>
        </p:nvGrpSpPr>
        <p:grpSpPr>
          <a:xfrm>
            <a:off x="293225" y="4191000"/>
            <a:ext cx="8622175" cy="2438400"/>
            <a:chOff x="293225" y="4191000"/>
            <a:chExt cx="8622175" cy="2438400"/>
          </a:xfrm>
        </p:grpSpPr>
        <p:cxnSp>
          <p:nvCxnSpPr>
            <p:cNvPr id="637" name="Straight Connector 636"/>
            <p:cNvCxnSpPr/>
            <p:nvPr/>
          </p:nvCxnSpPr>
          <p:spPr>
            <a:xfrm>
              <a:off x="3609235" y="5309023"/>
              <a:ext cx="202956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38" name="Group 637"/>
            <p:cNvGrpSpPr/>
            <p:nvPr/>
          </p:nvGrpSpPr>
          <p:grpSpPr>
            <a:xfrm>
              <a:off x="293225" y="4191000"/>
              <a:ext cx="8622175" cy="2438400"/>
              <a:chOff x="293225" y="4191000"/>
              <a:chExt cx="8622175" cy="2438400"/>
            </a:xfrm>
          </p:grpSpPr>
          <p:cxnSp>
            <p:nvCxnSpPr>
              <p:cNvPr id="639" name="Straight Connector 638"/>
              <p:cNvCxnSpPr/>
              <p:nvPr/>
            </p:nvCxnSpPr>
            <p:spPr>
              <a:xfrm flipV="1">
                <a:off x="999289" y="56288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640" name="Group 639"/>
              <p:cNvGrpSpPr/>
              <p:nvPr/>
            </p:nvGrpSpPr>
            <p:grpSpPr>
              <a:xfrm>
                <a:off x="1145505" y="5575196"/>
                <a:ext cx="0" cy="371757"/>
                <a:chOff x="1145505" y="5575196"/>
                <a:chExt cx="0" cy="371757"/>
              </a:xfrm>
            </p:grpSpPr>
            <p:cxnSp>
              <p:nvCxnSpPr>
                <p:cNvPr id="745" name="Straight Connector 744"/>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6" name="Straight Connector 745"/>
                <p:cNvCxnSpPr/>
                <p:nvPr/>
              </p:nvCxnSpPr>
              <p:spPr>
                <a:xfrm>
                  <a:off x="1145505" y="5575196"/>
                  <a:ext cx="0" cy="365760"/>
                </a:xfrm>
                <a:prstGeom prst="line">
                  <a:avLst/>
                </a:prstGeom>
                <a:ln w="254000">
                  <a:solidFill>
                    <a:srgbClr val="99D2FF"/>
                  </a:solidFill>
                </a:ln>
              </p:spPr>
              <p:style>
                <a:lnRef idx="1">
                  <a:schemeClr val="accent1"/>
                </a:lnRef>
                <a:fillRef idx="0">
                  <a:schemeClr val="accent1"/>
                </a:fillRef>
                <a:effectRef idx="0">
                  <a:schemeClr val="accent1"/>
                </a:effectRef>
                <a:fontRef idx="minor">
                  <a:schemeClr val="tx1"/>
                </a:fontRef>
              </p:style>
            </p:cxnSp>
          </p:grpSp>
          <p:grpSp>
            <p:nvGrpSpPr>
              <p:cNvPr id="641" name="Group 640"/>
              <p:cNvGrpSpPr/>
              <p:nvPr/>
            </p:nvGrpSpPr>
            <p:grpSpPr>
              <a:xfrm>
                <a:off x="3089127" y="5578214"/>
                <a:ext cx="0" cy="368739"/>
                <a:chOff x="1145505" y="5578214"/>
                <a:chExt cx="0" cy="368739"/>
              </a:xfrm>
            </p:grpSpPr>
            <p:cxnSp>
              <p:nvCxnSpPr>
                <p:cNvPr id="743" name="Straight Connector 742"/>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4" name="Straight Connector 743"/>
                <p:cNvCxnSpPr/>
                <p:nvPr/>
              </p:nvCxnSpPr>
              <p:spPr>
                <a:xfrm>
                  <a:off x="1145505" y="5578214"/>
                  <a:ext cx="0" cy="365760"/>
                </a:xfrm>
                <a:prstGeom prst="line">
                  <a:avLst/>
                </a:prstGeom>
                <a:ln w="254000">
                  <a:solidFill>
                    <a:srgbClr val="008FFF"/>
                  </a:solidFill>
                </a:ln>
              </p:spPr>
              <p:style>
                <a:lnRef idx="1">
                  <a:schemeClr val="accent1"/>
                </a:lnRef>
                <a:fillRef idx="0">
                  <a:schemeClr val="accent1"/>
                </a:fillRef>
                <a:effectRef idx="0">
                  <a:schemeClr val="accent1"/>
                </a:effectRef>
                <a:fontRef idx="minor">
                  <a:schemeClr val="tx1"/>
                </a:fontRef>
              </p:style>
            </p:cxnSp>
          </p:grpSp>
          <p:cxnSp>
            <p:nvCxnSpPr>
              <p:cNvPr id="642" name="Straight Connector 641"/>
              <p:cNvCxnSpPr/>
              <p:nvPr/>
            </p:nvCxnSpPr>
            <p:spPr>
              <a:xfrm>
                <a:off x="3657600" y="4648200"/>
                <a:ext cx="381000"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43" name="Group 642"/>
              <p:cNvGrpSpPr/>
              <p:nvPr/>
            </p:nvGrpSpPr>
            <p:grpSpPr>
              <a:xfrm>
                <a:off x="4358640" y="4226732"/>
                <a:ext cx="640080" cy="988350"/>
                <a:chOff x="4358640" y="4226732"/>
                <a:chExt cx="640080" cy="988350"/>
              </a:xfrm>
            </p:grpSpPr>
            <p:cxnSp>
              <p:nvCxnSpPr>
                <p:cNvPr id="740" name="Straight Connector 739"/>
                <p:cNvCxnSpPr/>
                <p:nvPr/>
              </p:nvCxnSpPr>
              <p:spPr>
                <a:xfrm flipV="1">
                  <a:off x="4358640" y="4226732"/>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1" name="Straight Connector 740"/>
                <p:cNvCxnSpPr/>
                <p:nvPr/>
              </p:nvCxnSpPr>
              <p:spPr>
                <a:xfrm flipV="1">
                  <a:off x="4998720" y="4226733"/>
                  <a:ext cx="0" cy="33173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2" name="Straight Connector 741"/>
                <p:cNvCxnSpPr/>
                <p:nvPr/>
              </p:nvCxnSpPr>
              <p:spPr>
                <a:xfrm flipV="1">
                  <a:off x="4998720" y="4736534"/>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644" name="Straight Connector 643"/>
              <p:cNvCxnSpPr/>
              <p:nvPr/>
            </p:nvCxnSpPr>
            <p:spPr>
              <a:xfrm>
                <a:off x="4357689" y="4342004"/>
                <a:ext cx="442911"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5" name="Straight Connector 644"/>
              <p:cNvCxnSpPr/>
              <p:nvPr/>
            </p:nvCxnSpPr>
            <p:spPr>
              <a:xfrm flipV="1">
                <a:off x="4800600" y="4342004"/>
                <a:ext cx="0" cy="216467"/>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p:cNvCxnSpPr/>
              <p:nvPr/>
            </p:nvCxnSpPr>
            <p:spPr>
              <a:xfrm flipV="1">
                <a:off x="4798423" y="4736534"/>
                <a:ext cx="0" cy="519696"/>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47" name="Group 646"/>
              <p:cNvGrpSpPr/>
              <p:nvPr/>
            </p:nvGrpSpPr>
            <p:grpSpPr>
              <a:xfrm>
                <a:off x="397524" y="4328523"/>
                <a:ext cx="2918509" cy="1280160"/>
                <a:chOff x="938771" y="1066800"/>
                <a:chExt cx="3574382" cy="1681619"/>
              </a:xfrm>
            </p:grpSpPr>
            <p:sp>
              <p:nvSpPr>
                <p:cNvPr id="737" name="Oval 736"/>
                <p:cNvSpPr/>
                <p:nvPr/>
              </p:nvSpPr>
              <p:spPr>
                <a:xfrm>
                  <a:off x="1219200" y="1447800"/>
                  <a:ext cx="931749" cy="918799"/>
                </a:xfrm>
                <a:prstGeom prst="ellipse">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Rectangle 737"/>
                <p:cNvSpPr/>
                <p:nvPr/>
              </p:nvSpPr>
              <p:spPr>
                <a:xfrm>
                  <a:off x="1714499" y="1066800"/>
                  <a:ext cx="2798654" cy="1681619"/>
                </a:xfrm>
                <a:prstGeom prst="rect">
                  <a:avLst/>
                </a:prstGeom>
                <a:gradFill flip="none" rotWithShape="1">
                  <a:gsLst>
                    <a:gs pos="0">
                      <a:srgbClr val="99D2FF"/>
                    </a:gs>
                    <a:gs pos="75000">
                      <a:srgbClr val="008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Arc 738"/>
                <p:cNvSpPr>
                  <a:spLocks noChangeAspect="1"/>
                </p:cNvSpPr>
                <p:nvPr/>
              </p:nvSpPr>
              <p:spPr>
                <a:xfrm rot="16200000">
                  <a:off x="1009840" y="1122679"/>
                  <a:ext cx="1360608" cy="1502746"/>
                </a:xfrm>
                <a:prstGeom prst="arc">
                  <a:avLst>
                    <a:gd name="adj1" fmla="val 10800000"/>
                    <a:gd name="adj2" fmla="val 0"/>
                  </a:avLst>
                </a:prstGeom>
                <a:solidFill>
                  <a:srgbClr val="99D2FF"/>
                </a:solidFill>
                <a:ln w="254000" cap="rnd">
                  <a:solidFill>
                    <a:srgbClr val="99D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48" name="Arc 647"/>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9" name="Rectangle 648"/>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Rectangle 649"/>
              <p:cNvSpPr/>
              <p:nvPr/>
            </p:nvSpPr>
            <p:spPr>
              <a:xfrm>
                <a:off x="3323017" y="4969646"/>
                <a:ext cx="444928" cy="637051"/>
              </a:xfrm>
              <a:prstGeom prst="rect">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1" name="Straight Connector 650"/>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52" name="Straight Connector 651"/>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53" name="Straight Connector 652"/>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54" name="Straight Connector 653"/>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55" name="Straight Connector 654"/>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56" name="Straight Connector 655"/>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57" name="Straight Connector 656"/>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658" name="Arc 657"/>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59" name="Straight Connector 658"/>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660" name="Straight Connector 659"/>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p:cNvCxnSpPr>
                <a:endCxn id="664" idx="0"/>
              </p:cNvCxnSpPr>
              <p:nvPr/>
            </p:nvCxnSpPr>
            <p:spPr>
              <a:xfrm flipH="1">
                <a:off x="1031480" y="5372676"/>
                <a:ext cx="2363160"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662" name="Straight Connector 661"/>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p:cNvCxnSpPr/>
              <p:nvPr/>
            </p:nvCxnSpPr>
            <p:spPr>
              <a:xfrm flipH="1">
                <a:off x="1060922" y="4558471"/>
                <a:ext cx="2350113"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664" name="Arc 663"/>
              <p:cNvSpPr>
                <a:spLocks noChangeAspect="1"/>
              </p:cNvSpPr>
              <p:nvPr/>
            </p:nvSpPr>
            <p:spPr>
              <a:xfrm rot="16200000">
                <a:off x="624377" y="4528931"/>
                <a:ext cx="814204" cy="873285"/>
              </a:xfrm>
              <a:prstGeom prst="arc">
                <a:avLst>
                  <a:gd name="adj1" fmla="val 10800000"/>
                  <a:gd name="adj2" fmla="val 0"/>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65" name="Group 664"/>
              <p:cNvGrpSpPr/>
              <p:nvPr/>
            </p:nvGrpSpPr>
            <p:grpSpPr>
              <a:xfrm>
                <a:off x="917154" y="4803354"/>
                <a:ext cx="282188" cy="302143"/>
                <a:chOff x="917154" y="4803354"/>
                <a:chExt cx="282188" cy="302143"/>
              </a:xfrm>
            </p:grpSpPr>
            <p:sp>
              <p:nvSpPr>
                <p:cNvPr id="735" name="Arc 734"/>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6" name="Arc 735"/>
                <p:cNvSpPr>
                  <a:spLocks noChangeAspect="1"/>
                </p:cNvSpPr>
                <p:nvPr/>
              </p:nvSpPr>
              <p:spPr>
                <a:xfrm rot="10800000">
                  <a:off x="917154" y="4803354"/>
                  <a:ext cx="282188" cy="302143"/>
                </a:xfrm>
                <a:prstGeom prst="arc">
                  <a:avLst>
                    <a:gd name="adj1" fmla="val 16200000"/>
                    <a:gd name="adj2" fmla="val 5442982"/>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66" name="Group 665"/>
              <p:cNvGrpSpPr/>
              <p:nvPr/>
            </p:nvGrpSpPr>
            <p:grpSpPr>
              <a:xfrm>
                <a:off x="1062864" y="5105400"/>
                <a:ext cx="2331720" cy="0"/>
                <a:chOff x="1125625" y="5105400"/>
                <a:chExt cx="2259488" cy="0"/>
              </a:xfrm>
            </p:grpSpPr>
            <p:cxnSp>
              <p:nvCxnSpPr>
                <p:cNvPr id="733" name="Straight Connector 732"/>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4" name="Straight Connector 733"/>
                <p:cNvCxnSpPr/>
                <p:nvPr/>
              </p:nvCxnSpPr>
              <p:spPr>
                <a:xfrm flipH="1">
                  <a:off x="1125625" y="5105400"/>
                  <a:ext cx="2259488"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667" name="Group 666"/>
              <p:cNvGrpSpPr/>
              <p:nvPr/>
            </p:nvGrpSpPr>
            <p:grpSpPr>
              <a:xfrm>
                <a:off x="1062864" y="4803258"/>
                <a:ext cx="2331720" cy="0"/>
                <a:chOff x="1125625" y="5105400"/>
                <a:chExt cx="2259488" cy="0"/>
              </a:xfrm>
            </p:grpSpPr>
            <p:cxnSp>
              <p:nvCxnSpPr>
                <p:cNvPr id="731" name="Straight Connector 730"/>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32" name="Straight Connector 731"/>
                <p:cNvCxnSpPr/>
                <p:nvPr/>
              </p:nvCxnSpPr>
              <p:spPr>
                <a:xfrm flipH="1">
                  <a:off x="1125625" y="5105400"/>
                  <a:ext cx="2259488"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grpSp>
          <p:cxnSp>
            <p:nvCxnSpPr>
              <p:cNvPr id="668" name="Straight Connector 667"/>
              <p:cNvCxnSpPr/>
              <p:nvPr/>
            </p:nvCxnSpPr>
            <p:spPr>
              <a:xfrm>
                <a:off x="3657600" y="4648200"/>
                <a:ext cx="381000" cy="0"/>
              </a:xfrm>
              <a:prstGeom prst="line">
                <a:avLst/>
              </a:prstGeom>
              <a:ln w="12700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p:cNvCxnSpPr/>
              <p:nvPr/>
            </p:nvCxnSpPr>
            <p:spPr>
              <a:xfrm>
                <a:off x="3537153" y="5309023"/>
                <a:ext cx="2029565" cy="0"/>
              </a:xfrm>
              <a:prstGeom prst="line">
                <a:avLst/>
              </a:prstGeom>
              <a:ln w="152400" cap="rnd">
                <a:solidFill>
                  <a:srgbClr val="99D2FF"/>
                </a:solidFill>
              </a:ln>
            </p:spPr>
            <p:style>
              <a:lnRef idx="1">
                <a:schemeClr val="accent1"/>
              </a:lnRef>
              <a:fillRef idx="0">
                <a:schemeClr val="accent1"/>
              </a:fillRef>
              <a:effectRef idx="0">
                <a:schemeClr val="accent1"/>
              </a:effectRef>
              <a:fontRef idx="minor">
                <a:schemeClr val="tx1"/>
              </a:fontRef>
            </p:style>
          </p:cxnSp>
          <p:grpSp>
            <p:nvGrpSpPr>
              <p:cNvPr id="670" name="Group 669"/>
              <p:cNvGrpSpPr/>
              <p:nvPr/>
            </p:nvGrpSpPr>
            <p:grpSpPr>
              <a:xfrm>
                <a:off x="3886200" y="4191000"/>
                <a:ext cx="714378" cy="429938"/>
                <a:chOff x="4046218" y="4218262"/>
                <a:chExt cx="714378" cy="429938"/>
              </a:xfrm>
            </p:grpSpPr>
            <p:grpSp>
              <p:nvGrpSpPr>
                <p:cNvPr id="712" name="Group 711"/>
                <p:cNvGrpSpPr>
                  <a:grpSpLocks noChangeAspect="1"/>
                </p:cNvGrpSpPr>
                <p:nvPr/>
              </p:nvGrpSpPr>
              <p:grpSpPr>
                <a:xfrm>
                  <a:off x="4046218" y="4218262"/>
                  <a:ext cx="714378" cy="201338"/>
                  <a:chOff x="4267200" y="4278972"/>
                  <a:chExt cx="457200" cy="128855"/>
                </a:xfrm>
              </p:grpSpPr>
              <p:grpSp>
                <p:nvGrpSpPr>
                  <p:cNvPr id="714" name="Group 713"/>
                  <p:cNvGrpSpPr/>
                  <p:nvPr/>
                </p:nvGrpSpPr>
                <p:grpSpPr>
                  <a:xfrm>
                    <a:off x="4267200" y="4343399"/>
                    <a:ext cx="457200" cy="64428"/>
                    <a:chOff x="4267200" y="4343399"/>
                    <a:chExt cx="457200" cy="64428"/>
                  </a:xfrm>
                </p:grpSpPr>
                <p:sp>
                  <p:nvSpPr>
                    <p:cNvPr id="724" name="Rectangle 723"/>
                    <p:cNvSpPr/>
                    <p:nvPr/>
                  </p:nvSpPr>
                  <p:spPr>
                    <a:xfrm>
                      <a:off x="4343400" y="4343400"/>
                      <a:ext cx="304800" cy="64426"/>
                    </a:xfrm>
                    <a:prstGeom prst="rect">
                      <a:avLst/>
                    </a:prstGeom>
                    <a:solidFill>
                      <a:srgbClr val="99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25" name="Group 724"/>
                    <p:cNvGrpSpPr/>
                    <p:nvPr/>
                  </p:nvGrpSpPr>
                  <p:grpSpPr>
                    <a:xfrm>
                      <a:off x="4267200" y="4343399"/>
                      <a:ext cx="457200" cy="64428"/>
                      <a:chOff x="4267200" y="4343399"/>
                      <a:chExt cx="457200" cy="64428"/>
                    </a:xfrm>
                  </p:grpSpPr>
                  <p:cxnSp>
                    <p:nvCxnSpPr>
                      <p:cNvPr id="726" name="Straight Connector 725"/>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7" name="Straight Connector 726"/>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8" name="Straight Connector 727"/>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9" name="Straight Connector 728"/>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0" name="Straight Connector 729"/>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715" name="Group 714"/>
                  <p:cNvGrpSpPr/>
                  <p:nvPr/>
                </p:nvGrpSpPr>
                <p:grpSpPr>
                  <a:xfrm flipV="1">
                    <a:off x="4267200" y="4278972"/>
                    <a:ext cx="457200" cy="64428"/>
                    <a:chOff x="4267200" y="4343399"/>
                    <a:chExt cx="457200" cy="64428"/>
                  </a:xfrm>
                </p:grpSpPr>
                <p:sp>
                  <p:nvSpPr>
                    <p:cNvPr id="717" name="Rectangle 716"/>
                    <p:cNvSpPr/>
                    <p:nvPr/>
                  </p:nvSpPr>
                  <p:spPr>
                    <a:xfrm>
                      <a:off x="4343400" y="4343400"/>
                      <a:ext cx="304800" cy="644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8" name="Group 717"/>
                    <p:cNvGrpSpPr/>
                    <p:nvPr/>
                  </p:nvGrpSpPr>
                  <p:grpSpPr>
                    <a:xfrm>
                      <a:off x="4267200" y="4343399"/>
                      <a:ext cx="457200" cy="64428"/>
                      <a:chOff x="4267200" y="4343399"/>
                      <a:chExt cx="457200" cy="64428"/>
                    </a:xfrm>
                  </p:grpSpPr>
                  <p:cxnSp>
                    <p:nvCxnSpPr>
                      <p:cNvPr id="719" name="Straight Connector 718"/>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2" name="Straight Connector 721"/>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3" name="Straight Connector 722"/>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716" name="Straight Connector 715"/>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713" name="Straight Connector 712"/>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671" name="Straight Connector 670"/>
              <p:cNvCxnSpPr/>
              <p:nvPr/>
            </p:nvCxnSpPr>
            <p:spPr>
              <a:xfrm>
                <a:off x="4357689" y="4342004"/>
                <a:ext cx="442911" cy="0"/>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p:cNvCxnSpPr/>
              <p:nvPr/>
            </p:nvCxnSpPr>
            <p:spPr>
              <a:xfrm flipV="1">
                <a:off x="4800600" y="4342004"/>
                <a:ext cx="0" cy="216467"/>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p:cNvCxnSpPr/>
              <p:nvPr/>
            </p:nvCxnSpPr>
            <p:spPr>
              <a:xfrm flipV="1">
                <a:off x="4798423" y="4736534"/>
                <a:ext cx="0" cy="519696"/>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674" name="Straight Connector 673"/>
              <p:cNvCxnSpPr/>
              <p:nvPr/>
            </p:nvCxnSpPr>
            <p:spPr>
              <a:xfrm flipH="1">
                <a:off x="4953000" y="5181600"/>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5" name="Straight Connector 674"/>
              <p:cNvCxnSpPr/>
              <p:nvPr/>
            </p:nvCxnSpPr>
            <p:spPr>
              <a:xfrm>
                <a:off x="4998720" y="5206616"/>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76" name="Straight Connector 675"/>
              <p:cNvCxnSpPr/>
              <p:nvPr/>
            </p:nvCxnSpPr>
            <p:spPr>
              <a:xfrm>
                <a:off x="4998720" y="5208985"/>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p:cNvCxnSpPr/>
              <p:nvPr/>
            </p:nvCxnSpPr>
            <p:spPr>
              <a:xfrm flipV="1">
                <a:off x="4358640" y="4226732"/>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8" name="Straight Connector 677"/>
              <p:cNvCxnSpPr/>
              <p:nvPr/>
            </p:nvCxnSpPr>
            <p:spPr>
              <a:xfrm flipV="1">
                <a:off x="4998720" y="4226733"/>
                <a:ext cx="0" cy="33173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p:cNvCxnSpPr/>
              <p:nvPr/>
            </p:nvCxnSpPr>
            <p:spPr>
              <a:xfrm flipV="1">
                <a:off x="4998720" y="4736534"/>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680" name="Group 679"/>
              <p:cNvGrpSpPr/>
              <p:nvPr/>
            </p:nvGrpSpPr>
            <p:grpSpPr>
              <a:xfrm>
                <a:off x="5486400" y="4941877"/>
                <a:ext cx="3429000" cy="1687523"/>
                <a:chOff x="5486400" y="4941877"/>
                <a:chExt cx="3429000" cy="1687523"/>
              </a:xfrm>
            </p:grpSpPr>
            <p:cxnSp>
              <p:nvCxnSpPr>
                <p:cNvPr id="688" name="Straight Connector 687"/>
                <p:cNvCxnSpPr/>
                <p:nvPr/>
              </p:nvCxnSpPr>
              <p:spPr>
                <a:xfrm flipV="1">
                  <a:off x="5827490" y="5565751"/>
                  <a:ext cx="0" cy="169244"/>
                </a:xfrm>
                <a:prstGeom prst="line">
                  <a:avLst/>
                </a:prstGeom>
                <a:ln w="76200"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p:cNvCxnSpPr/>
                <p:nvPr/>
              </p:nvCxnSpPr>
              <p:spPr>
                <a:xfrm flipV="1">
                  <a:off x="5851187" y="5544203"/>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90" name="Group 689"/>
                <p:cNvGrpSpPr/>
                <p:nvPr/>
              </p:nvGrpSpPr>
              <p:grpSpPr>
                <a:xfrm>
                  <a:off x="7129340" y="5065144"/>
                  <a:ext cx="239904" cy="426174"/>
                  <a:chOff x="5475096" y="5077070"/>
                  <a:chExt cx="239904" cy="426174"/>
                </a:xfrm>
              </p:grpSpPr>
              <p:cxnSp>
                <p:nvCxnSpPr>
                  <p:cNvPr id="708" name="Straight Connector 707"/>
                  <p:cNvCxnSpPr/>
                  <p:nvPr/>
                </p:nvCxnSpPr>
                <p:spPr>
                  <a:xfrm flipV="1">
                    <a:off x="5598890" y="5334000"/>
                    <a:ext cx="0" cy="169244"/>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9" name="Straight Connector 708"/>
                  <p:cNvCxnSpPr/>
                  <p:nvPr/>
                </p:nvCxnSpPr>
                <p:spPr>
                  <a:xfrm flipV="1">
                    <a:off x="5562600" y="5317156"/>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0" name="Straight Connector 709"/>
                  <p:cNvCxnSpPr/>
                  <p:nvPr/>
                </p:nvCxnSpPr>
                <p:spPr>
                  <a:xfrm flipV="1">
                    <a:off x="5638800" y="5312452"/>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711" name="Isosceles Triangle 710"/>
                  <p:cNvSpPr/>
                  <p:nvPr/>
                </p:nvSpPr>
                <p:spPr>
                  <a:xfrm>
                    <a:off x="5475096" y="507707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1" name="Oval 690"/>
                <p:cNvSpPr/>
                <p:nvPr/>
              </p:nvSpPr>
              <p:spPr>
                <a:xfrm>
                  <a:off x="8610600" y="5486400"/>
                  <a:ext cx="304800" cy="106679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2" name="Oval 691"/>
                <p:cNvSpPr/>
                <p:nvPr/>
              </p:nvSpPr>
              <p:spPr>
                <a:xfrm>
                  <a:off x="5486400" y="5695131"/>
                  <a:ext cx="304800" cy="82296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Rectangle 692"/>
                <p:cNvSpPr/>
                <p:nvPr/>
              </p:nvSpPr>
              <p:spPr>
                <a:xfrm>
                  <a:off x="5570890" y="5656871"/>
                  <a:ext cx="67910"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Rectangle 693"/>
                <p:cNvSpPr/>
                <p:nvPr/>
              </p:nvSpPr>
              <p:spPr>
                <a:xfrm>
                  <a:off x="5638800" y="5656871"/>
                  <a:ext cx="64896"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5" name="Rectangle 694"/>
                <p:cNvSpPr/>
                <p:nvPr/>
              </p:nvSpPr>
              <p:spPr>
                <a:xfrm>
                  <a:off x="5703696" y="5718151"/>
                  <a:ext cx="239904"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Rectangle 695"/>
                <p:cNvSpPr/>
                <p:nvPr/>
              </p:nvSpPr>
              <p:spPr>
                <a:xfrm>
                  <a:off x="5943600" y="5718151"/>
                  <a:ext cx="64896"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7" name="Rectangle 696"/>
                <p:cNvSpPr/>
                <p:nvPr/>
              </p:nvSpPr>
              <p:spPr>
                <a:xfrm>
                  <a:off x="6008963" y="5773998"/>
                  <a:ext cx="64896" cy="650306"/>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8" name="Rectangle 697"/>
                <p:cNvSpPr/>
                <p:nvPr/>
              </p:nvSpPr>
              <p:spPr>
                <a:xfrm>
                  <a:off x="6073859" y="5801608"/>
                  <a:ext cx="479341" cy="602343"/>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9" name="Trapezoid 698"/>
                <p:cNvSpPr/>
                <p:nvPr/>
              </p:nvSpPr>
              <p:spPr>
                <a:xfrm rot="16200000">
                  <a:off x="6362700" y="5832451"/>
                  <a:ext cx="914400" cy="533400"/>
                </a:xfrm>
                <a:prstGeom prst="trapezoid">
                  <a:avLst>
                    <a:gd name="adj" fmla="val 286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0" name="Rectangle 699"/>
                <p:cNvSpPr/>
                <p:nvPr/>
              </p:nvSpPr>
              <p:spPr>
                <a:xfrm>
                  <a:off x="7086600" y="5486400"/>
                  <a:ext cx="316104" cy="1066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1" name="Rectangle 700"/>
                <p:cNvSpPr/>
                <p:nvPr/>
              </p:nvSpPr>
              <p:spPr>
                <a:xfrm>
                  <a:off x="7408505" y="5403066"/>
                  <a:ext cx="67910"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2" name="Rectangle 701"/>
                <p:cNvSpPr/>
                <p:nvPr/>
              </p:nvSpPr>
              <p:spPr>
                <a:xfrm>
                  <a:off x="7476415" y="5403066"/>
                  <a:ext cx="64896"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3" name="Rectangle 702"/>
                <p:cNvSpPr/>
                <p:nvPr/>
              </p:nvSpPr>
              <p:spPr>
                <a:xfrm>
                  <a:off x="7543800" y="5486400"/>
                  <a:ext cx="1219200" cy="106679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4" name="Isosceles Triangle 703"/>
                <p:cNvSpPr/>
                <p:nvPr/>
              </p:nvSpPr>
              <p:spPr>
                <a:xfrm>
                  <a:off x="5703696" y="5308821"/>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5" name="Straight Connector 704"/>
                <p:cNvCxnSpPr/>
                <p:nvPr/>
              </p:nvCxnSpPr>
              <p:spPr>
                <a:xfrm flipV="1">
                  <a:off x="5791200" y="5548907"/>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706" name="Isosceles Triangle 705"/>
                <p:cNvSpPr/>
                <p:nvPr/>
              </p:nvSpPr>
              <p:spPr>
                <a:xfrm rot="5400000">
                  <a:off x="5583654" y="518151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7" name="Isosceles Triangle 706"/>
                <p:cNvSpPr/>
                <p:nvPr/>
              </p:nvSpPr>
              <p:spPr>
                <a:xfrm rot="5400000" flipV="1">
                  <a:off x="7250856" y="4941786"/>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1" name="Group 680"/>
              <p:cNvGrpSpPr/>
              <p:nvPr/>
            </p:nvGrpSpPr>
            <p:grpSpPr>
              <a:xfrm>
                <a:off x="4009046" y="4527096"/>
                <a:ext cx="468686" cy="241056"/>
                <a:chOff x="4009046" y="4527096"/>
                <a:chExt cx="468686" cy="241056"/>
              </a:xfrm>
            </p:grpSpPr>
            <p:grpSp>
              <p:nvGrpSpPr>
                <p:cNvPr id="684" name="Group 683"/>
                <p:cNvGrpSpPr/>
                <p:nvPr/>
              </p:nvGrpSpPr>
              <p:grpSpPr>
                <a:xfrm>
                  <a:off x="4009046" y="4527096"/>
                  <a:ext cx="468686" cy="241056"/>
                  <a:chOff x="4267200" y="4527096"/>
                  <a:chExt cx="468686" cy="241056"/>
                </a:xfrm>
              </p:grpSpPr>
              <p:sp>
                <p:nvSpPr>
                  <p:cNvPr id="686" name="Isosceles Triangle 685"/>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Isosceles Triangle 686"/>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5" name="Oval 684"/>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82" name="Straight Connector 681"/>
              <p:cNvCxnSpPr>
                <a:stCxn id="685" idx="1"/>
                <a:endCxn id="685" idx="5"/>
              </p:cNvCxnSpPr>
              <p:nvPr/>
            </p:nvCxnSpPr>
            <p:spPr>
              <a:xfrm>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p:cNvCxnSpPr>
                <a:stCxn id="685" idx="7"/>
                <a:endCxn id="685" idx="3"/>
              </p:cNvCxnSpPr>
              <p:nvPr/>
            </p:nvCxnSpPr>
            <p:spPr>
              <a:xfrm flipH="1">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91359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ComIT\Project Data\UCB_LeConte\UCB Le  Conte Hall Pictures\05-22-09\LeConte Logger deployment 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B72AF0-B60D-4F7A-82A5-FC0FE56C3335}"/>
              </a:ext>
            </a:extLst>
          </p:cNvPr>
          <p:cNvSpPr txBox="1"/>
          <p:nvPr/>
        </p:nvSpPr>
        <p:spPr>
          <a:xfrm>
            <a:off x="394290" y="1742202"/>
            <a:ext cx="1951627" cy="369332"/>
          </a:xfrm>
          <a:prstGeom prst="rect">
            <a:avLst/>
          </a:prstGeom>
          <a:solidFill>
            <a:schemeClr val="bg1">
              <a:alpha val="75000"/>
            </a:schemeClr>
          </a:solidFill>
          <a:ln w="38100">
            <a:solidFill>
              <a:srgbClr val="FF0000"/>
            </a:solidFill>
          </a:ln>
        </p:spPr>
        <p:txBody>
          <a:bodyPr wrap="square" rtlCol="0">
            <a:spAutoFit/>
          </a:bodyPr>
          <a:lstStyle/>
          <a:p>
            <a:pPr algn="ctr"/>
            <a:r>
              <a:rPr lang="en-US" dirty="0">
                <a:solidFill>
                  <a:srgbClr val="FF0000"/>
                </a:solidFill>
              </a:rPr>
              <a:t>Condenser</a:t>
            </a:r>
          </a:p>
        </p:txBody>
      </p:sp>
      <p:sp>
        <p:nvSpPr>
          <p:cNvPr id="7" name="Freeform 7">
            <a:extLst>
              <a:ext uri="{FF2B5EF4-FFF2-40B4-BE49-F238E27FC236}">
                <a16:creationId xmlns:a16="http://schemas.microsoft.com/office/drawing/2014/main" id="{0B7A72FF-DA74-4DB3-80A4-2FFF4C15B751}"/>
              </a:ext>
            </a:extLst>
          </p:cNvPr>
          <p:cNvSpPr/>
          <p:nvPr/>
        </p:nvSpPr>
        <p:spPr>
          <a:xfrm>
            <a:off x="2349743" y="1923427"/>
            <a:ext cx="755779" cy="184112"/>
          </a:xfrm>
          <a:custGeom>
            <a:avLst/>
            <a:gdLst>
              <a:gd name="connsiteX0" fmla="*/ 0 w 755779"/>
              <a:gd name="connsiteY0" fmla="*/ 16161 h 184112"/>
              <a:gd name="connsiteX1" fmla="*/ 326571 w 755779"/>
              <a:gd name="connsiteY1" fmla="*/ 16161 h 184112"/>
              <a:gd name="connsiteX2" fmla="*/ 755779 w 755779"/>
              <a:gd name="connsiteY2" fmla="*/ 184112 h 184112"/>
            </a:gdLst>
            <a:ahLst/>
            <a:cxnLst>
              <a:cxn ang="0">
                <a:pos x="connsiteX0" y="connsiteY0"/>
              </a:cxn>
              <a:cxn ang="0">
                <a:pos x="connsiteX1" y="connsiteY1"/>
              </a:cxn>
              <a:cxn ang="0">
                <a:pos x="connsiteX2" y="connsiteY2"/>
              </a:cxn>
            </a:cxnLst>
            <a:rect l="l" t="t" r="r" b="b"/>
            <a:pathLst>
              <a:path w="755779" h="184112">
                <a:moveTo>
                  <a:pt x="0" y="16161"/>
                </a:moveTo>
                <a:cubicBezTo>
                  <a:pt x="100304" y="2165"/>
                  <a:pt x="200608" y="-11831"/>
                  <a:pt x="326571" y="16161"/>
                </a:cubicBezTo>
                <a:cubicBezTo>
                  <a:pt x="452534" y="44153"/>
                  <a:pt x="604156" y="114132"/>
                  <a:pt x="755779" y="184112"/>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474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ComIT\Project Data\UCB_LeConte\UCB Le  Conte Hall Pictures\02-12-12\Disintegrated condenser fan 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1E24006-F2C5-4852-AFFA-2D35121E80E9}"/>
              </a:ext>
            </a:extLst>
          </p:cNvPr>
          <p:cNvSpPr>
            <a:spLocks noGrp="1"/>
          </p:cNvSpPr>
          <p:nvPr>
            <p:ph type="title"/>
          </p:nvPr>
        </p:nvSpPr>
        <p:spPr/>
        <p:txBody>
          <a:bodyPr/>
          <a:lstStyle/>
          <a:p>
            <a:r>
              <a:rPr lang="en-US" dirty="0"/>
              <a:t>Failed Condenser Fan</a:t>
            </a:r>
          </a:p>
        </p:txBody>
      </p:sp>
    </p:spTree>
    <p:extLst>
      <p:ext uri="{BB962C8B-B14F-4D97-AF65-F5344CB8AC3E}">
        <p14:creationId xmlns:p14="http://schemas.microsoft.com/office/powerpoint/2010/main" val="182759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ComIT\Project Data\UCB_LeConte\UCB Le  Conte Hall Pictures\02-12-12\Disintegrated condenser fan 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91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ComIT\Project Data\UCB_LeConte\UCB Le  Conte Hall Pictures\02-12-12\Disintegrated condenser fan 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99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ComIT\Project Data\UCB_LeConte\UCB Le  Conte Hall Pictures\02-12-12\Disintegrated condenser fan 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93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7" name="Straight Connector 386"/>
          <p:cNvCxnSpPr/>
          <p:nvPr/>
        </p:nvCxnSpPr>
        <p:spPr>
          <a:xfrm flipV="1">
            <a:off x="7490851" y="5061672"/>
            <a:ext cx="738749" cy="157"/>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0" name="Group 379"/>
          <p:cNvGrpSpPr/>
          <p:nvPr/>
        </p:nvGrpSpPr>
        <p:grpSpPr>
          <a:xfrm>
            <a:off x="4358640" y="4226732"/>
            <a:ext cx="640080" cy="988350"/>
            <a:chOff x="4358640" y="4226732"/>
            <a:chExt cx="640080" cy="988350"/>
          </a:xfrm>
        </p:grpSpPr>
        <p:cxnSp>
          <p:nvCxnSpPr>
            <p:cNvPr id="381" name="Straight Connector 380"/>
            <p:cNvCxnSpPr/>
            <p:nvPr/>
          </p:nvCxnSpPr>
          <p:spPr>
            <a:xfrm flipV="1">
              <a:off x="4358640" y="4226732"/>
              <a:ext cx="640080" cy="0"/>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flipV="1">
              <a:off x="4998720" y="4226733"/>
              <a:ext cx="0" cy="33173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flipV="1">
              <a:off x="4998720" y="4736534"/>
              <a:ext cx="0" cy="478548"/>
            </a:xfrm>
            <a:prstGeom prst="line">
              <a:avLst/>
            </a:prstGeom>
            <a:ln w="3175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22" name="Straight Connector 321"/>
          <p:cNvCxnSpPr/>
          <p:nvPr/>
        </p:nvCxnSpPr>
        <p:spPr>
          <a:xfrm>
            <a:off x="8229600" y="1474087"/>
            <a:ext cx="0" cy="352044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flipH="1">
            <a:off x="6011338" y="1473044"/>
            <a:ext cx="2218262" cy="0"/>
          </a:xfrm>
          <a:prstGeom prst="line">
            <a:avLst/>
          </a:prstGeom>
          <a:ln w="1524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a:off x="3609235" y="5309023"/>
            <a:ext cx="2029565" cy="0"/>
          </a:xfrm>
          <a:prstGeom prst="line">
            <a:avLst/>
          </a:prstGeom>
          <a:ln w="2032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a:off x="8229600" y="1473044"/>
            <a:ext cx="0" cy="3584950"/>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3537153" y="5309023"/>
            <a:ext cx="2029565" cy="0"/>
          </a:xfrm>
          <a:prstGeom prst="line">
            <a:avLst/>
          </a:prstGeom>
          <a:ln w="1524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338" name="Group 337"/>
          <p:cNvGrpSpPr/>
          <p:nvPr/>
        </p:nvGrpSpPr>
        <p:grpSpPr>
          <a:xfrm>
            <a:off x="3033236" y="76200"/>
            <a:ext cx="3291364" cy="3367174"/>
            <a:chOff x="3033236" y="76200"/>
            <a:chExt cx="3291364" cy="3367174"/>
          </a:xfrm>
        </p:grpSpPr>
        <p:cxnSp>
          <p:nvCxnSpPr>
            <p:cNvPr id="324" name="Straight Connector 323"/>
            <p:cNvCxnSpPr/>
            <p:nvPr/>
          </p:nvCxnSpPr>
          <p:spPr>
            <a:xfrm>
              <a:off x="6011337" y="2396127"/>
              <a:ext cx="0" cy="769123"/>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42" name="Group 141"/>
            <p:cNvGrpSpPr/>
            <p:nvPr/>
          </p:nvGrpSpPr>
          <p:grpSpPr>
            <a:xfrm>
              <a:off x="3505200" y="361737"/>
              <a:ext cx="2243351" cy="601046"/>
              <a:chOff x="1066800" y="450514"/>
              <a:chExt cx="2243351" cy="601046"/>
            </a:xfrm>
          </p:grpSpPr>
          <p:cxnSp>
            <p:nvCxnSpPr>
              <p:cNvPr id="141" name="Straight Connector 140"/>
              <p:cNvCxnSpPr>
                <a:stCxn id="129" idx="0"/>
              </p:cNvCxnSpPr>
              <p:nvPr/>
            </p:nvCxnSpPr>
            <p:spPr>
              <a:xfrm flipV="1">
                <a:off x="2188475" y="533400"/>
                <a:ext cx="1" cy="15240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a:xfrm>
                <a:off x="1066800" y="450514"/>
                <a:ext cx="2243351" cy="309258"/>
                <a:chOff x="1088124" y="450514"/>
                <a:chExt cx="2243351" cy="309258"/>
              </a:xfrm>
              <a:solidFill>
                <a:schemeClr val="bg1">
                  <a:lumMod val="75000"/>
                </a:schemeClr>
              </a:solidFill>
            </p:grpSpPr>
            <p:sp>
              <p:nvSpPr>
                <p:cNvPr id="118" name="Isosceles Triangle 117"/>
                <p:cNvSpPr/>
                <p:nvPr/>
              </p:nvSpPr>
              <p:spPr>
                <a:xfrm rot="5400000">
                  <a:off x="1494333"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rot="16200000" flipH="1">
                  <a:off x="2616009" y="44305"/>
                  <a:ext cx="309258" cy="1121675"/>
                </a:xfrm>
                <a:prstGeom prst="triangl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p:cNvSpPr/>
              <p:nvPr/>
            </p:nvSpPr>
            <p:spPr>
              <a:xfrm>
                <a:off x="2051315" y="685800"/>
                <a:ext cx="274320" cy="36576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4" name="Down Arrow 143"/>
            <p:cNvSpPr/>
            <p:nvPr/>
          </p:nvSpPr>
          <p:spPr>
            <a:xfrm flipV="1">
              <a:off x="4770700"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own Arrow 142"/>
            <p:cNvSpPr/>
            <p:nvPr/>
          </p:nvSpPr>
          <p:spPr>
            <a:xfrm flipV="1">
              <a:off x="3118933" y="76200"/>
              <a:ext cx="1344162" cy="2590800"/>
            </a:xfrm>
            <a:prstGeom prst="downArrow">
              <a:avLst/>
            </a:prstGeom>
            <a:gradFill flip="none" rotWithShape="1">
              <a:gsLst>
                <a:gs pos="0">
                  <a:srgbClr val="FF0000">
                    <a:alpha val="50000"/>
                  </a:srgbClr>
                </a:gs>
                <a:gs pos="100000">
                  <a:srgbClr val="FFFF00">
                    <a:alpha val="50000"/>
                  </a:srgbClr>
                </a:gs>
              </a:gsLst>
              <a:lin ang="1620000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5638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486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5334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5181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029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876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724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5720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4196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267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1148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9624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073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3654985"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505200" y="1038983"/>
              <a:ext cx="0" cy="14478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6" name="Group 205"/>
            <p:cNvGrpSpPr/>
            <p:nvPr/>
          </p:nvGrpSpPr>
          <p:grpSpPr>
            <a:xfrm>
              <a:off x="4221496" y="2892045"/>
              <a:ext cx="2103104" cy="551329"/>
              <a:chOff x="1480348" y="2886635"/>
              <a:chExt cx="2103104" cy="551329"/>
            </a:xfrm>
          </p:grpSpPr>
          <p:grpSp>
            <p:nvGrpSpPr>
              <p:cNvPr id="201" name="Group 200"/>
              <p:cNvGrpSpPr/>
              <p:nvPr/>
            </p:nvGrpSpPr>
            <p:grpSpPr>
              <a:xfrm>
                <a:off x="1480348" y="2886635"/>
                <a:ext cx="2103104" cy="551329"/>
                <a:chOff x="2637647" y="2886635"/>
                <a:chExt cx="2133584" cy="551329"/>
              </a:xfrm>
              <a:solidFill>
                <a:schemeClr val="bg1"/>
              </a:solidFill>
            </p:grpSpPr>
            <p:sp>
              <p:nvSpPr>
                <p:cNvPr id="193" name="Rectangle 192"/>
                <p:cNvSpPr/>
                <p:nvPr/>
              </p:nvSpPr>
              <p:spPr>
                <a:xfrm>
                  <a:off x="2860157" y="2886635"/>
                  <a:ext cx="1682486" cy="548640"/>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314033" y="2886635"/>
                  <a:ext cx="457198"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2637647" y="2886635"/>
                  <a:ext cx="457203" cy="55132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22" y="2932355"/>
                <a:ext cx="2011688" cy="457200"/>
                <a:chOff x="2627105" y="2886635"/>
                <a:chExt cx="2133608" cy="551329"/>
              </a:xfrm>
              <a:solidFill>
                <a:srgbClr val="FFCC00"/>
              </a:solidFill>
            </p:grpSpPr>
            <p:sp>
              <p:nvSpPr>
                <p:cNvPr id="203" name="Rectangle 202"/>
                <p:cNvSpPr/>
                <p:nvPr/>
              </p:nvSpPr>
              <p:spPr>
                <a:xfrm>
                  <a:off x="2849619" y="2886635"/>
                  <a:ext cx="1682484" cy="548640"/>
                </a:xfrm>
                <a:prstGeom prst="rect">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4303513"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2627105" y="2886635"/>
                  <a:ext cx="457200" cy="551329"/>
                </a:xfrm>
                <a:prstGeom prst="ellipse">
                  <a:avLst/>
                </a:prstGeom>
                <a:gradFill flip="none" rotWithShape="1">
                  <a:gsLst>
                    <a:gs pos="0">
                      <a:srgbClr val="FFA100"/>
                    </a:gs>
                    <a:gs pos="100000">
                      <a:srgbClr val="FFCC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0" name="Group 289"/>
            <p:cNvGrpSpPr/>
            <p:nvPr/>
          </p:nvGrpSpPr>
          <p:grpSpPr>
            <a:xfrm>
              <a:off x="3033236" y="1143000"/>
              <a:ext cx="3174215" cy="1280160"/>
              <a:chOff x="594836" y="4328523"/>
              <a:chExt cx="3174215" cy="1280160"/>
            </a:xfrm>
          </p:grpSpPr>
          <p:sp>
            <p:nvSpPr>
              <p:cNvPr id="291" name="Arc 290"/>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2" name="Straight Connector 29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95" name="Arc 294"/>
              <p:cNvSpPr>
                <a:spLocks noChangeAspect="1"/>
              </p:cNvSpPr>
              <p:nvPr/>
            </p:nvSpPr>
            <p:spPr>
              <a:xfrm rot="16200000">
                <a:off x="624377" y="4528931"/>
                <a:ext cx="814204" cy="873285"/>
              </a:xfrm>
              <a:prstGeom prst="arc">
                <a:avLst>
                  <a:gd name="adj1" fmla="val 10800000"/>
                  <a:gd name="adj2" fmla="val 0"/>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6" name="Arc 295"/>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7" name="Arc 296"/>
              <p:cNvSpPr>
                <a:spLocks noChangeAspect="1"/>
              </p:cNvSpPr>
              <p:nvPr/>
            </p:nvSpPr>
            <p:spPr>
              <a:xfrm rot="10800000">
                <a:off x="917154" y="4803354"/>
                <a:ext cx="282188" cy="302143"/>
              </a:xfrm>
              <a:prstGeom prst="arc">
                <a:avLst>
                  <a:gd name="adj1" fmla="val 16200000"/>
                  <a:gd name="adj2" fmla="val 5442982"/>
                </a:avLst>
              </a:prstGeom>
              <a:ln w="127000" cap="rnd">
                <a:solidFill>
                  <a:srgbClr val="FF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8" name="Straight Connector 297"/>
              <p:cNvCxnSpPr/>
              <p:nvPr/>
            </p:nvCxnSpPr>
            <p:spPr>
              <a:xfrm flipH="1">
                <a:off x="1156965" y="4803258"/>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3323017" y="4328523"/>
                <a:ext cx="444928" cy="6370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p:cNvSpPr/>
              <p:nvPr/>
            </p:nvSpPr>
            <p:spPr>
              <a:xfrm>
                <a:off x="3323017" y="4969646"/>
                <a:ext cx="444928" cy="637051"/>
              </a:xfrm>
              <a:prstGeom prst="rect">
                <a:avLst/>
              </a:prstGeom>
              <a:solidFill>
                <a:srgbClr val="FF9933"/>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3339504" y="5215082"/>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a:off x="1062864" y="4803258"/>
                <a:ext cx="2331720"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a:off x="1029143" y="4558471"/>
                <a:ext cx="2350113" cy="0"/>
              </a:xfrm>
              <a:prstGeom prst="line">
                <a:avLst/>
              </a:prstGeom>
              <a:ln w="127000" cap="rnd">
                <a:gradFill flip="none" rotWithShape="1">
                  <a:gsLst>
                    <a:gs pos="0">
                      <a:srgbClr val="FF66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H="1">
                <a:off x="1156965" y="5105400"/>
                <a:ext cx="212481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a:off x="1062864" y="5105400"/>
                <a:ext cx="233172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endCxn id="295" idx="0"/>
              </p:cNvCxnSpPr>
              <p:nvPr/>
            </p:nvCxnSpPr>
            <p:spPr>
              <a:xfrm flipH="1">
                <a:off x="1031480" y="5372676"/>
                <a:ext cx="2363160" cy="0"/>
              </a:xfrm>
              <a:prstGeom prst="line">
                <a:avLst/>
              </a:prstGeom>
              <a:ln w="127000" cap="rnd">
                <a:gradFill flip="none" rotWithShape="1">
                  <a:gsLst>
                    <a:gs pos="0">
                      <a:srgbClr val="FF6600"/>
                    </a:gs>
                    <a:gs pos="100000">
                      <a:srgbClr val="FF9933"/>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3339504" y="4328523"/>
                <a:ext cx="428441"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a:off x="3339504" y="5608683"/>
                <a:ext cx="422258"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grpSp>
        <p:cxnSp>
          <p:nvCxnSpPr>
            <p:cNvPr id="323" name="Straight Connector 322"/>
            <p:cNvCxnSpPr/>
            <p:nvPr/>
          </p:nvCxnSpPr>
          <p:spPr>
            <a:xfrm>
              <a:off x="6011337" y="2396127"/>
              <a:ext cx="0" cy="548640"/>
            </a:xfrm>
            <a:prstGeom prst="line">
              <a:avLst/>
            </a:prstGeom>
            <a:ln w="76200" cap="rnd">
              <a:solidFill>
                <a:srgbClr val="FF9933"/>
              </a:solidFill>
            </a:ln>
          </p:spPr>
          <p:style>
            <a:lnRef idx="1">
              <a:schemeClr val="accent1"/>
            </a:lnRef>
            <a:fillRef idx="0">
              <a:schemeClr val="accent1"/>
            </a:fillRef>
            <a:effectRef idx="0">
              <a:schemeClr val="accent1"/>
            </a:effectRef>
            <a:fontRef idx="minor">
              <a:schemeClr val="tx1"/>
            </a:fontRef>
          </p:style>
        </p:cxnSp>
      </p:grpSp>
      <p:cxnSp>
        <p:nvCxnSpPr>
          <p:cNvPr id="326" name="Straight Connector 325"/>
          <p:cNvCxnSpPr>
            <a:endCxn id="190" idx="3"/>
          </p:cNvCxnSpPr>
          <p:nvPr/>
        </p:nvCxnSpPr>
        <p:spPr>
          <a:xfrm flipH="1" flipV="1">
            <a:off x="4477732" y="4647048"/>
            <a:ext cx="1560134" cy="1152"/>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flipV="1">
            <a:off x="6061312" y="1473044"/>
            <a:ext cx="2168288" cy="1043"/>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a:off x="6025623" y="3431476"/>
            <a:ext cx="0" cy="1280160"/>
          </a:xfrm>
          <a:prstGeom prst="line">
            <a:avLst/>
          </a:prstGeom>
          <a:ln w="127000" cap="flat">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6025623" y="3392735"/>
            <a:ext cx="0" cy="12413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a:endCxn id="190" idx="3"/>
          </p:cNvCxnSpPr>
          <p:nvPr/>
        </p:nvCxnSpPr>
        <p:spPr>
          <a:xfrm flipH="1" flipV="1">
            <a:off x="4477732" y="4647048"/>
            <a:ext cx="1549300" cy="1152"/>
          </a:xfrm>
          <a:prstGeom prst="line">
            <a:avLst/>
          </a:prstGeom>
          <a:ln w="76200" cap="rnd">
            <a:solidFill>
              <a:srgbClr val="FFCC00"/>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flipH="1">
            <a:off x="4953000" y="5181600"/>
            <a:ext cx="91440" cy="0"/>
          </a:xfrm>
          <a:prstGeom prst="line">
            <a:avLst/>
          </a:prstGeom>
          <a:ln w="158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a:off x="4998720" y="5206616"/>
            <a:ext cx="0" cy="123836"/>
          </a:xfrm>
          <a:prstGeom prst="line">
            <a:avLst/>
          </a:prstGeom>
          <a:ln w="63500" cap="sq">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86" name="Group 185"/>
          <p:cNvGrpSpPr/>
          <p:nvPr/>
        </p:nvGrpSpPr>
        <p:grpSpPr>
          <a:xfrm>
            <a:off x="4358640" y="4226732"/>
            <a:ext cx="640080" cy="1106089"/>
            <a:chOff x="4358640" y="4226732"/>
            <a:chExt cx="640080" cy="1106089"/>
          </a:xfrm>
        </p:grpSpPr>
        <p:cxnSp>
          <p:nvCxnSpPr>
            <p:cNvPr id="376" name="Straight Connector 375"/>
            <p:cNvCxnSpPr/>
            <p:nvPr/>
          </p:nvCxnSpPr>
          <p:spPr>
            <a:xfrm>
              <a:off x="4998720" y="5208985"/>
              <a:ext cx="0" cy="123836"/>
            </a:xfrm>
            <a:prstGeom prst="line">
              <a:avLst/>
            </a:prstGeom>
            <a:ln w="2857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flipV="1">
              <a:off x="4358640" y="4226732"/>
              <a:ext cx="640080" cy="0"/>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flipV="1">
              <a:off x="4998720" y="4226733"/>
              <a:ext cx="0" cy="33173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flipV="1">
              <a:off x="4998720" y="4736534"/>
              <a:ext cx="0" cy="478548"/>
            </a:xfrm>
            <a:prstGeom prst="line">
              <a:avLst/>
            </a:prstGeom>
            <a:ln w="9525" cap="rnd">
              <a:solidFill>
                <a:srgbClr val="00B050"/>
              </a:solidFill>
            </a:ln>
          </p:spPr>
          <p:style>
            <a:lnRef idx="1">
              <a:schemeClr val="accent1"/>
            </a:lnRef>
            <a:fillRef idx="0">
              <a:schemeClr val="accent1"/>
            </a:fillRef>
            <a:effectRef idx="0">
              <a:schemeClr val="accent1"/>
            </a:effectRef>
            <a:fontRef idx="minor">
              <a:schemeClr val="tx1"/>
            </a:fontRef>
          </p:style>
        </p:cxnSp>
      </p:grpSp>
      <p:cxnSp>
        <p:nvCxnSpPr>
          <p:cNvPr id="386" name="Straight Connector 385"/>
          <p:cNvCxnSpPr/>
          <p:nvPr/>
        </p:nvCxnSpPr>
        <p:spPr>
          <a:xfrm flipV="1">
            <a:off x="7490851" y="5061672"/>
            <a:ext cx="738749" cy="157"/>
          </a:xfrm>
          <a:prstGeom prst="line">
            <a:avLst/>
          </a:prstGeom>
          <a:ln w="101600" cap="rnd">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92" name="Group 391"/>
          <p:cNvGrpSpPr/>
          <p:nvPr/>
        </p:nvGrpSpPr>
        <p:grpSpPr>
          <a:xfrm>
            <a:off x="5486400" y="4941877"/>
            <a:ext cx="3429000" cy="1687523"/>
            <a:chOff x="5486400" y="4941877"/>
            <a:chExt cx="3429000" cy="1687523"/>
          </a:xfrm>
        </p:grpSpPr>
        <p:grpSp>
          <p:nvGrpSpPr>
            <p:cNvPr id="181" name="Group 180"/>
            <p:cNvGrpSpPr/>
            <p:nvPr/>
          </p:nvGrpSpPr>
          <p:grpSpPr>
            <a:xfrm>
              <a:off x="7129340" y="5065144"/>
              <a:ext cx="239904" cy="426174"/>
              <a:chOff x="5475096" y="5077070"/>
              <a:chExt cx="239904" cy="426174"/>
            </a:xfrm>
          </p:grpSpPr>
          <p:cxnSp>
            <p:nvCxnSpPr>
              <p:cNvPr id="177" name="Straight Connector 176"/>
              <p:cNvCxnSpPr/>
              <p:nvPr/>
            </p:nvCxnSpPr>
            <p:spPr>
              <a:xfrm flipV="1">
                <a:off x="5598890" y="5334000"/>
                <a:ext cx="0" cy="169244"/>
              </a:xfrm>
              <a:prstGeom prst="line">
                <a:avLst/>
              </a:prstGeom>
              <a:ln w="7620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178" name="Isosceles Triangle 177"/>
              <p:cNvSpPr/>
              <p:nvPr/>
            </p:nvSpPr>
            <p:spPr>
              <a:xfrm>
                <a:off x="5475096" y="507707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9" name="Straight Connector 178"/>
              <p:cNvCxnSpPr/>
              <p:nvPr/>
            </p:nvCxnSpPr>
            <p:spPr>
              <a:xfrm flipV="1">
                <a:off x="5562600" y="5317156"/>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flipV="1">
                <a:off x="5638800" y="5312452"/>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167" name="Straight Connector 166"/>
            <p:cNvCxnSpPr/>
            <p:nvPr/>
          </p:nvCxnSpPr>
          <p:spPr>
            <a:xfrm flipV="1">
              <a:off x="5827490" y="5565751"/>
              <a:ext cx="0" cy="169244"/>
            </a:xfrm>
            <a:prstGeom prst="line">
              <a:avLst/>
            </a:prstGeom>
            <a:ln w="76200" cap="rnd">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8610600" y="5486400"/>
              <a:ext cx="304800" cy="1066799"/>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a:off x="5486400" y="5695131"/>
              <a:ext cx="304800" cy="82296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5570890" y="5656871"/>
              <a:ext cx="67910"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p:cNvSpPr/>
            <p:nvPr/>
          </p:nvSpPr>
          <p:spPr>
            <a:xfrm>
              <a:off x="5638800" y="5656871"/>
              <a:ext cx="64896" cy="89948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p:cNvSpPr/>
            <p:nvPr/>
          </p:nvSpPr>
          <p:spPr>
            <a:xfrm>
              <a:off x="5703696" y="5718151"/>
              <a:ext cx="239904"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5943600" y="5718151"/>
              <a:ext cx="64896" cy="7620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6008963" y="5773998"/>
              <a:ext cx="64896" cy="650306"/>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6073859" y="5801608"/>
              <a:ext cx="479341" cy="602343"/>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rapezoid 152"/>
            <p:cNvSpPr/>
            <p:nvPr/>
          </p:nvSpPr>
          <p:spPr>
            <a:xfrm rot="16200000">
              <a:off x="6362700" y="5832451"/>
              <a:ext cx="914400" cy="533400"/>
            </a:xfrm>
            <a:prstGeom prst="trapezoid">
              <a:avLst>
                <a:gd name="adj" fmla="val 28632"/>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p:cNvSpPr/>
            <p:nvPr/>
          </p:nvSpPr>
          <p:spPr>
            <a:xfrm>
              <a:off x="7086600" y="5486400"/>
              <a:ext cx="316104" cy="1066800"/>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p:nvSpPr>
          <p:spPr>
            <a:xfrm>
              <a:off x="7408505" y="5403066"/>
              <a:ext cx="67910"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7476415" y="5403066"/>
              <a:ext cx="64896" cy="1226334"/>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p:cNvSpPr/>
            <p:nvPr/>
          </p:nvSpPr>
          <p:spPr>
            <a:xfrm>
              <a:off x="7543800" y="5486400"/>
              <a:ext cx="1219200" cy="1066799"/>
            </a:xfrm>
            <a:prstGeom prst="rect">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Isosceles Triangle 158"/>
            <p:cNvSpPr/>
            <p:nvPr/>
          </p:nvSpPr>
          <p:spPr>
            <a:xfrm>
              <a:off x="5703696" y="5308821"/>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6" name="Straight Connector 165"/>
            <p:cNvCxnSpPr/>
            <p:nvPr/>
          </p:nvCxnSpPr>
          <p:spPr>
            <a:xfrm flipV="1">
              <a:off x="5791200" y="5548907"/>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5867400" y="5544203"/>
              <a:ext cx="0" cy="169244"/>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70" name="Isosceles Triangle 169"/>
            <p:cNvSpPr/>
            <p:nvPr/>
          </p:nvSpPr>
          <p:spPr>
            <a:xfrm rot="5400000">
              <a:off x="5583654" y="5181510"/>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Isosceles Triangle 187"/>
            <p:cNvSpPr/>
            <p:nvPr/>
          </p:nvSpPr>
          <p:spPr>
            <a:xfrm rot="5400000" flipV="1">
              <a:off x="7250856" y="4941786"/>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7" name="Group 246"/>
          <p:cNvGrpSpPr/>
          <p:nvPr/>
        </p:nvGrpSpPr>
        <p:grpSpPr>
          <a:xfrm>
            <a:off x="5037514" y="3774513"/>
            <a:ext cx="733306" cy="993639"/>
            <a:chOff x="5037514" y="3774513"/>
            <a:chExt cx="733306" cy="993639"/>
          </a:xfrm>
        </p:grpSpPr>
        <p:grpSp>
          <p:nvGrpSpPr>
            <p:cNvPr id="250" name="Group 249"/>
            <p:cNvGrpSpPr/>
            <p:nvPr/>
          </p:nvGrpSpPr>
          <p:grpSpPr>
            <a:xfrm rot="10800000">
              <a:off x="5381592" y="3774513"/>
              <a:ext cx="325967" cy="422751"/>
              <a:chOff x="5323291" y="3760940"/>
              <a:chExt cx="325967" cy="422751"/>
            </a:xfrm>
          </p:grpSpPr>
          <p:sp>
            <p:nvSpPr>
              <p:cNvPr id="335" name="Freeform 334"/>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reeform 335"/>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1" name="Group 250"/>
            <p:cNvGrpSpPr/>
            <p:nvPr/>
          </p:nvGrpSpPr>
          <p:grpSpPr>
            <a:xfrm rot="20165792" flipV="1">
              <a:off x="5037514" y="3844842"/>
              <a:ext cx="325967" cy="422751"/>
              <a:chOff x="5323291" y="3760940"/>
              <a:chExt cx="325967" cy="422751"/>
            </a:xfrm>
          </p:grpSpPr>
          <p:sp>
            <p:nvSpPr>
              <p:cNvPr id="333" name="Freeform 332"/>
              <p:cNvSpPr/>
              <p:nvPr/>
            </p:nvSpPr>
            <p:spPr>
              <a:xfrm>
                <a:off x="5323291" y="3916218"/>
                <a:ext cx="223720" cy="267473"/>
              </a:xfrm>
              <a:custGeom>
                <a:avLst/>
                <a:gdLst>
                  <a:gd name="connsiteX0" fmla="*/ 43695 w 173215"/>
                  <a:gd name="connsiteY0" fmla="*/ 266662 h 266662"/>
                  <a:gd name="connsiteX1" fmla="*/ 128246 w 173215"/>
                  <a:gd name="connsiteY1" fmla="*/ 207164 h 266662"/>
                  <a:gd name="connsiteX2" fmla="*/ 172087 w 173215"/>
                  <a:gd name="connsiteY2" fmla="*/ 91298 h 266662"/>
                  <a:gd name="connsiteX3" fmla="*/ 84405 w 173215"/>
                  <a:gd name="connsiteY3" fmla="*/ 484 h 266662"/>
                  <a:gd name="connsiteX4" fmla="*/ 2986 w 173215"/>
                  <a:gd name="connsiteY4" fmla="*/ 59983 h 266662"/>
                  <a:gd name="connsiteX5" fmla="*/ 24906 w 173215"/>
                  <a:gd name="connsiteY5" fmla="*/ 160191 h 266662"/>
                  <a:gd name="connsiteX6" fmla="*/ 93799 w 173215"/>
                  <a:gd name="connsiteY6" fmla="*/ 188374 h 266662"/>
                  <a:gd name="connsiteX0" fmla="*/ 48891 w 178411"/>
                  <a:gd name="connsiteY0" fmla="*/ 274097 h 274097"/>
                  <a:gd name="connsiteX1" fmla="*/ 133442 w 178411"/>
                  <a:gd name="connsiteY1" fmla="*/ 214599 h 274097"/>
                  <a:gd name="connsiteX2" fmla="*/ 177283 w 178411"/>
                  <a:gd name="connsiteY2" fmla="*/ 98733 h 274097"/>
                  <a:gd name="connsiteX3" fmla="*/ 89601 w 178411"/>
                  <a:gd name="connsiteY3" fmla="*/ 7919 h 274097"/>
                  <a:gd name="connsiteX4" fmla="*/ 8182 w 178411"/>
                  <a:gd name="connsiteY4" fmla="*/ 67418 h 274097"/>
                  <a:gd name="connsiteX5" fmla="*/ 30102 w 178411"/>
                  <a:gd name="connsiteY5" fmla="*/ 167626 h 274097"/>
                  <a:gd name="connsiteX6" fmla="*/ 98995 w 178411"/>
                  <a:gd name="connsiteY6" fmla="*/ 195809 h 274097"/>
                  <a:gd name="connsiteX0" fmla="*/ 48891 w 178411"/>
                  <a:gd name="connsiteY0" fmla="*/ 275447 h 275447"/>
                  <a:gd name="connsiteX1" fmla="*/ 133442 w 178411"/>
                  <a:gd name="connsiteY1" fmla="*/ 215949 h 275447"/>
                  <a:gd name="connsiteX2" fmla="*/ 177283 w 178411"/>
                  <a:gd name="connsiteY2" fmla="*/ 100083 h 275447"/>
                  <a:gd name="connsiteX3" fmla="*/ 89601 w 178411"/>
                  <a:gd name="connsiteY3" fmla="*/ 9269 h 275447"/>
                  <a:gd name="connsiteX4" fmla="*/ 8182 w 178411"/>
                  <a:gd name="connsiteY4" fmla="*/ 68768 h 275447"/>
                  <a:gd name="connsiteX5" fmla="*/ 30102 w 178411"/>
                  <a:gd name="connsiteY5" fmla="*/ 168976 h 275447"/>
                  <a:gd name="connsiteX6" fmla="*/ 98995 w 178411"/>
                  <a:gd name="connsiteY6" fmla="*/ 197159 h 275447"/>
                  <a:gd name="connsiteX0" fmla="*/ 48891 w 182823"/>
                  <a:gd name="connsiteY0" fmla="*/ 210195 h 210195"/>
                  <a:gd name="connsiteX1" fmla="*/ 133442 w 182823"/>
                  <a:gd name="connsiteY1" fmla="*/ 150697 h 210195"/>
                  <a:gd name="connsiteX2" fmla="*/ 177283 w 182823"/>
                  <a:gd name="connsiteY2" fmla="*/ 34831 h 210195"/>
                  <a:gd name="connsiteX3" fmla="*/ 8182 w 182823"/>
                  <a:gd name="connsiteY3" fmla="*/ 3516 h 210195"/>
                  <a:gd name="connsiteX4" fmla="*/ 30102 w 182823"/>
                  <a:gd name="connsiteY4" fmla="*/ 103724 h 210195"/>
                  <a:gd name="connsiteX5" fmla="*/ 98995 w 182823"/>
                  <a:gd name="connsiteY5" fmla="*/ 131907 h 210195"/>
                  <a:gd name="connsiteX0" fmla="*/ 24902 w 156793"/>
                  <a:gd name="connsiteY0" fmla="*/ 267469 h 267469"/>
                  <a:gd name="connsiteX1" fmla="*/ 109453 w 156793"/>
                  <a:gd name="connsiteY1" fmla="*/ 207971 h 267469"/>
                  <a:gd name="connsiteX2" fmla="*/ 153294 w 156793"/>
                  <a:gd name="connsiteY2" fmla="*/ 92105 h 267469"/>
                  <a:gd name="connsiteX3" fmla="*/ 18639 w 156793"/>
                  <a:gd name="connsiteY3" fmla="*/ 1292 h 267469"/>
                  <a:gd name="connsiteX4" fmla="*/ 6113 w 156793"/>
                  <a:gd name="connsiteY4" fmla="*/ 160998 h 267469"/>
                  <a:gd name="connsiteX5" fmla="*/ 75006 w 156793"/>
                  <a:gd name="connsiteY5" fmla="*/ 189181 h 267469"/>
                  <a:gd name="connsiteX0" fmla="*/ 49690 w 181581"/>
                  <a:gd name="connsiteY0" fmla="*/ 301363 h 301363"/>
                  <a:gd name="connsiteX1" fmla="*/ 134241 w 181581"/>
                  <a:gd name="connsiteY1" fmla="*/ 241865 h 301363"/>
                  <a:gd name="connsiteX2" fmla="*/ 178082 w 181581"/>
                  <a:gd name="connsiteY2" fmla="*/ 125999 h 301363"/>
                  <a:gd name="connsiteX3" fmla="*/ 43427 w 181581"/>
                  <a:gd name="connsiteY3" fmla="*/ 35186 h 301363"/>
                  <a:gd name="connsiteX4" fmla="*/ 30901 w 181581"/>
                  <a:gd name="connsiteY4" fmla="*/ 194892 h 301363"/>
                  <a:gd name="connsiteX5" fmla="*/ 99794 w 181581"/>
                  <a:gd name="connsiteY5" fmla="*/ 223075 h 301363"/>
                  <a:gd name="connsiteX0" fmla="*/ 57894 w 189785"/>
                  <a:gd name="connsiteY0" fmla="*/ 289845 h 289845"/>
                  <a:gd name="connsiteX1" fmla="*/ 142445 w 189785"/>
                  <a:gd name="connsiteY1" fmla="*/ 230347 h 289845"/>
                  <a:gd name="connsiteX2" fmla="*/ 186286 w 189785"/>
                  <a:gd name="connsiteY2" fmla="*/ 114481 h 289845"/>
                  <a:gd name="connsiteX3" fmla="*/ 51631 w 189785"/>
                  <a:gd name="connsiteY3" fmla="*/ 23668 h 289845"/>
                  <a:gd name="connsiteX4" fmla="*/ 39105 w 189785"/>
                  <a:gd name="connsiteY4" fmla="*/ 183374 h 289845"/>
                  <a:gd name="connsiteX5" fmla="*/ 107998 w 189785"/>
                  <a:gd name="connsiteY5" fmla="*/ 211557 h 289845"/>
                  <a:gd name="connsiteX0" fmla="*/ 8173 w 140064"/>
                  <a:gd name="connsiteY0" fmla="*/ 268497 h 268497"/>
                  <a:gd name="connsiteX1" fmla="*/ 92724 w 140064"/>
                  <a:gd name="connsiteY1" fmla="*/ 208999 h 268497"/>
                  <a:gd name="connsiteX2" fmla="*/ 136565 w 140064"/>
                  <a:gd name="connsiteY2" fmla="*/ 93133 h 268497"/>
                  <a:gd name="connsiteX3" fmla="*/ 1910 w 140064"/>
                  <a:gd name="connsiteY3" fmla="*/ 2320 h 268497"/>
                  <a:gd name="connsiteX4" fmla="*/ 58277 w 140064"/>
                  <a:gd name="connsiteY4" fmla="*/ 190209 h 268497"/>
                  <a:gd name="connsiteX0" fmla="*/ 8173 w 137320"/>
                  <a:gd name="connsiteY0" fmla="*/ 271706 h 271706"/>
                  <a:gd name="connsiteX1" fmla="*/ 92724 w 137320"/>
                  <a:gd name="connsiteY1" fmla="*/ 212208 h 271706"/>
                  <a:gd name="connsiteX2" fmla="*/ 136565 w 137320"/>
                  <a:gd name="connsiteY2" fmla="*/ 96342 h 271706"/>
                  <a:gd name="connsiteX3" fmla="*/ 1910 w 137320"/>
                  <a:gd name="connsiteY3" fmla="*/ 5529 h 271706"/>
                  <a:gd name="connsiteX4" fmla="*/ 58277 w 137320"/>
                  <a:gd name="connsiteY4" fmla="*/ 193418 h 271706"/>
                  <a:gd name="connsiteX0" fmla="*/ 88544 w 225471"/>
                  <a:gd name="connsiteY0" fmla="*/ 209346 h 209346"/>
                  <a:gd name="connsiteX1" fmla="*/ 173095 w 225471"/>
                  <a:gd name="connsiteY1" fmla="*/ 149848 h 209346"/>
                  <a:gd name="connsiteX2" fmla="*/ 216936 w 225471"/>
                  <a:gd name="connsiteY2" fmla="*/ 33982 h 209346"/>
                  <a:gd name="connsiteX3" fmla="*/ 862 w 225471"/>
                  <a:gd name="connsiteY3" fmla="*/ 5799 h 209346"/>
                  <a:gd name="connsiteX4" fmla="*/ 138648 w 225471"/>
                  <a:gd name="connsiteY4" fmla="*/ 131058 h 209346"/>
                  <a:gd name="connsiteX0" fmla="*/ 112272 w 249199"/>
                  <a:gd name="connsiteY0" fmla="*/ 268707 h 268707"/>
                  <a:gd name="connsiteX1" fmla="*/ 196823 w 249199"/>
                  <a:gd name="connsiteY1" fmla="*/ 209209 h 268707"/>
                  <a:gd name="connsiteX2" fmla="*/ 240664 w 249199"/>
                  <a:gd name="connsiteY2" fmla="*/ 93343 h 268707"/>
                  <a:gd name="connsiteX3" fmla="*/ 24590 w 249199"/>
                  <a:gd name="connsiteY3" fmla="*/ 65160 h 268707"/>
                  <a:gd name="connsiteX4" fmla="*/ 162376 w 249199"/>
                  <a:gd name="connsiteY4" fmla="*/ 190419 h 268707"/>
                  <a:gd name="connsiteX0" fmla="*/ 125980 w 262907"/>
                  <a:gd name="connsiteY0" fmla="*/ 268707 h 268707"/>
                  <a:gd name="connsiteX1" fmla="*/ 210531 w 262907"/>
                  <a:gd name="connsiteY1" fmla="*/ 209209 h 268707"/>
                  <a:gd name="connsiteX2" fmla="*/ 254372 w 262907"/>
                  <a:gd name="connsiteY2" fmla="*/ 93343 h 268707"/>
                  <a:gd name="connsiteX3" fmla="*/ 38298 w 262907"/>
                  <a:gd name="connsiteY3" fmla="*/ 65160 h 268707"/>
                  <a:gd name="connsiteX4" fmla="*/ 176084 w 262907"/>
                  <a:gd name="connsiteY4" fmla="*/ 190419 h 268707"/>
                  <a:gd name="connsiteX0" fmla="*/ 125980 w 258228"/>
                  <a:gd name="connsiteY0" fmla="*/ 285560 h 285560"/>
                  <a:gd name="connsiteX1" fmla="*/ 210531 w 258228"/>
                  <a:gd name="connsiteY1" fmla="*/ 226062 h 285560"/>
                  <a:gd name="connsiteX2" fmla="*/ 254372 w 258228"/>
                  <a:gd name="connsiteY2" fmla="*/ 110196 h 285560"/>
                  <a:gd name="connsiteX3" fmla="*/ 38298 w 258228"/>
                  <a:gd name="connsiteY3" fmla="*/ 82013 h 285560"/>
                  <a:gd name="connsiteX4" fmla="*/ 176084 w 258228"/>
                  <a:gd name="connsiteY4" fmla="*/ 207272 h 285560"/>
                  <a:gd name="connsiteX0" fmla="*/ 125980 w 268898"/>
                  <a:gd name="connsiteY0" fmla="*/ 269035 h 269035"/>
                  <a:gd name="connsiteX1" fmla="*/ 235583 w 268898"/>
                  <a:gd name="connsiteY1" fmla="*/ 218931 h 269035"/>
                  <a:gd name="connsiteX2" fmla="*/ 254372 w 268898"/>
                  <a:gd name="connsiteY2" fmla="*/ 93671 h 269035"/>
                  <a:gd name="connsiteX3" fmla="*/ 38298 w 268898"/>
                  <a:gd name="connsiteY3" fmla="*/ 65488 h 269035"/>
                  <a:gd name="connsiteX4" fmla="*/ 176084 w 268898"/>
                  <a:gd name="connsiteY4" fmla="*/ 190747 h 269035"/>
                  <a:gd name="connsiteX0" fmla="*/ 125980 w 290205"/>
                  <a:gd name="connsiteY0" fmla="*/ 269035 h 279087"/>
                  <a:gd name="connsiteX1" fmla="*/ 235583 w 290205"/>
                  <a:gd name="connsiteY1" fmla="*/ 218931 h 279087"/>
                  <a:gd name="connsiteX2" fmla="*/ 254372 w 290205"/>
                  <a:gd name="connsiteY2" fmla="*/ 93671 h 279087"/>
                  <a:gd name="connsiteX3" fmla="*/ 38298 w 290205"/>
                  <a:gd name="connsiteY3" fmla="*/ 65488 h 279087"/>
                  <a:gd name="connsiteX4" fmla="*/ 176084 w 290205"/>
                  <a:gd name="connsiteY4" fmla="*/ 190747 h 279087"/>
                  <a:gd name="connsiteX0" fmla="*/ 89073 w 208074"/>
                  <a:gd name="connsiteY0" fmla="*/ 244455 h 244455"/>
                  <a:gd name="connsiteX1" fmla="*/ 198676 w 208074"/>
                  <a:gd name="connsiteY1" fmla="*/ 194351 h 244455"/>
                  <a:gd name="connsiteX2" fmla="*/ 179887 w 208074"/>
                  <a:gd name="connsiteY2" fmla="*/ 9593 h 244455"/>
                  <a:gd name="connsiteX3" fmla="*/ 1391 w 208074"/>
                  <a:gd name="connsiteY3" fmla="*/ 40908 h 244455"/>
                  <a:gd name="connsiteX4" fmla="*/ 139177 w 208074"/>
                  <a:gd name="connsiteY4" fmla="*/ 166167 h 244455"/>
                  <a:gd name="connsiteX0" fmla="*/ 89073 w 221708"/>
                  <a:gd name="connsiteY0" fmla="*/ 253993 h 253993"/>
                  <a:gd name="connsiteX1" fmla="*/ 198676 w 221708"/>
                  <a:gd name="connsiteY1" fmla="*/ 203889 h 253993"/>
                  <a:gd name="connsiteX2" fmla="*/ 179887 w 221708"/>
                  <a:gd name="connsiteY2" fmla="*/ 19131 h 253993"/>
                  <a:gd name="connsiteX3" fmla="*/ 1391 w 221708"/>
                  <a:gd name="connsiteY3" fmla="*/ 50446 h 253993"/>
                  <a:gd name="connsiteX4" fmla="*/ 139177 w 221708"/>
                  <a:gd name="connsiteY4" fmla="*/ 175705 h 253993"/>
                  <a:gd name="connsiteX0" fmla="*/ 91085 w 223720"/>
                  <a:gd name="connsiteY0" fmla="*/ 267473 h 267473"/>
                  <a:gd name="connsiteX1" fmla="*/ 200688 w 223720"/>
                  <a:gd name="connsiteY1" fmla="*/ 217369 h 267473"/>
                  <a:gd name="connsiteX2" fmla="*/ 181899 w 223720"/>
                  <a:gd name="connsiteY2" fmla="*/ 32611 h 267473"/>
                  <a:gd name="connsiteX3" fmla="*/ 3403 w 223720"/>
                  <a:gd name="connsiteY3" fmla="*/ 63926 h 267473"/>
                  <a:gd name="connsiteX4" fmla="*/ 141189 w 223720"/>
                  <a:gd name="connsiteY4" fmla="*/ 189185 h 26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720" h="267473">
                    <a:moveTo>
                      <a:pt x="91085" y="267473"/>
                    </a:moveTo>
                    <a:cubicBezTo>
                      <a:pt x="122661" y="252337"/>
                      <a:pt x="185552" y="256513"/>
                      <a:pt x="200688" y="217369"/>
                    </a:cubicBezTo>
                    <a:cubicBezTo>
                      <a:pt x="215824" y="178225"/>
                      <a:pt x="252358" y="80106"/>
                      <a:pt x="181899" y="32611"/>
                    </a:cubicBezTo>
                    <a:cubicBezTo>
                      <a:pt x="111440" y="-14884"/>
                      <a:pt x="16451" y="-15406"/>
                      <a:pt x="3403" y="63926"/>
                    </a:cubicBezTo>
                    <a:cubicBezTo>
                      <a:pt x="-9645" y="143258"/>
                      <a:pt x="10449" y="212672"/>
                      <a:pt x="141189" y="189185"/>
                    </a:cubicBezTo>
                  </a:path>
                </a:pathLst>
              </a:custGeom>
              <a:noFill/>
              <a:ln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reeform 333"/>
              <p:cNvSpPr/>
              <p:nvPr/>
            </p:nvSpPr>
            <p:spPr>
              <a:xfrm>
                <a:off x="5567711" y="3760940"/>
                <a:ext cx="81547" cy="319413"/>
              </a:xfrm>
              <a:custGeom>
                <a:avLst/>
                <a:gdLst>
                  <a:gd name="connsiteX0" fmla="*/ 6371 w 81547"/>
                  <a:gd name="connsiteY0" fmla="*/ 319413 h 319413"/>
                  <a:gd name="connsiteX1" fmla="*/ 81527 w 81547"/>
                  <a:gd name="connsiteY1" fmla="*/ 222337 h 319413"/>
                  <a:gd name="connsiteX2" fmla="*/ 108 w 81547"/>
                  <a:gd name="connsiteY2" fmla="*/ 75156 h 319413"/>
                  <a:gd name="connsiteX3" fmla="*/ 62738 w 81547"/>
                  <a:gd name="connsiteY3" fmla="*/ 0 h 319413"/>
                </a:gdLst>
                <a:ahLst/>
                <a:cxnLst>
                  <a:cxn ang="0">
                    <a:pos x="connsiteX0" y="connsiteY0"/>
                  </a:cxn>
                  <a:cxn ang="0">
                    <a:pos x="connsiteX1" y="connsiteY1"/>
                  </a:cxn>
                  <a:cxn ang="0">
                    <a:pos x="connsiteX2" y="connsiteY2"/>
                  </a:cxn>
                  <a:cxn ang="0">
                    <a:pos x="connsiteX3" y="connsiteY3"/>
                  </a:cxn>
                </a:cxnLst>
                <a:rect l="l" t="t" r="r" b="b"/>
                <a:pathLst>
                  <a:path w="81547" h="319413">
                    <a:moveTo>
                      <a:pt x="6371" y="319413"/>
                    </a:moveTo>
                    <a:cubicBezTo>
                      <a:pt x="44471" y="291229"/>
                      <a:pt x="82571" y="263046"/>
                      <a:pt x="81527" y="222337"/>
                    </a:cubicBezTo>
                    <a:cubicBezTo>
                      <a:pt x="80483" y="181628"/>
                      <a:pt x="3239" y="112212"/>
                      <a:pt x="108" y="75156"/>
                    </a:cubicBezTo>
                    <a:cubicBezTo>
                      <a:pt x="-3023" y="38100"/>
                      <a:pt x="62738" y="0"/>
                      <a:pt x="62738" y="0"/>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4" name="Straight Connector 253"/>
            <p:cNvCxnSpPr/>
            <p:nvPr/>
          </p:nvCxnSpPr>
          <p:spPr>
            <a:xfrm flipV="1">
              <a:off x="5410760" y="4273466"/>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68" name="Group 267"/>
            <p:cNvGrpSpPr/>
            <p:nvPr/>
          </p:nvGrpSpPr>
          <p:grpSpPr>
            <a:xfrm>
              <a:off x="5056442" y="4291668"/>
              <a:ext cx="714378" cy="100670"/>
              <a:chOff x="4267200" y="4343399"/>
              <a:chExt cx="457200" cy="64428"/>
            </a:xfrm>
            <a:solidFill>
              <a:schemeClr val="bg1">
                <a:lumMod val="75000"/>
              </a:schemeClr>
            </a:solidFill>
          </p:grpSpPr>
          <p:sp>
            <p:nvSpPr>
              <p:cNvPr id="320" name="Rectangle 319"/>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5" name="Group 324"/>
              <p:cNvGrpSpPr/>
              <p:nvPr/>
            </p:nvGrpSpPr>
            <p:grpSpPr>
              <a:xfrm>
                <a:off x="4267200" y="4343399"/>
                <a:ext cx="457200" cy="64428"/>
                <a:chOff x="4267200" y="4343399"/>
                <a:chExt cx="457200" cy="64428"/>
              </a:xfrm>
              <a:grpFill/>
            </p:grpSpPr>
            <p:cxnSp>
              <p:nvCxnSpPr>
                <p:cNvPr id="328" name="Straight Connector 327"/>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271" name="Group 270"/>
            <p:cNvGrpSpPr/>
            <p:nvPr/>
          </p:nvGrpSpPr>
          <p:grpSpPr>
            <a:xfrm flipV="1">
              <a:off x="5056442" y="4191000"/>
              <a:ext cx="714378" cy="100670"/>
              <a:chOff x="4267200" y="4343399"/>
              <a:chExt cx="457200" cy="64428"/>
            </a:xfrm>
            <a:solidFill>
              <a:schemeClr val="bg1">
                <a:lumMod val="75000"/>
              </a:schemeClr>
            </a:solidFill>
          </p:grpSpPr>
          <p:sp>
            <p:nvSpPr>
              <p:cNvPr id="285" name="Rectangle 284"/>
              <p:cNvSpPr/>
              <p:nvPr/>
            </p:nvSpPr>
            <p:spPr>
              <a:xfrm>
                <a:off x="4343400" y="4343400"/>
                <a:ext cx="304800" cy="64426"/>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Group 285"/>
              <p:cNvGrpSpPr/>
              <p:nvPr/>
            </p:nvGrpSpPr>
            <p:grpSpPr>
              <a:xfrm>
                <a:off x="4267200" y="4343399"/>
                <a:ext cx="457200" cy="64428"/>
                <a:chOff x="4267200" y="4343399"/>
                <a:chExt cx="457200" cy="64428"/>
              </a:xfrm>
              <a:grpFill/>
            </p:grpSpPr>
            <p:cxnSp>
              <p:nvCxnSpPr>
                <p:cNvPr id="287" name="Straight Connector 286"/>
                <p:cNvCxnSpPr/>
                <p:nvPr/>
              </p:nvCxnSpPr>
              <p:spPr>
                <a:xfrm>
                  <a:off x="4267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4648200" y="4343400"/>
                  <a:ext cx="76200" cy="0"/>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4343400" y="4343400"/>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4648200" y="4343399"/>
                  <a:ext cx="0" cy="64427"/>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a:off x="4343400" y="4407826"/>
                  <a:ext cx="304800" cy="1"/>
                </a:xfrm>
                <a:prstGeom prst="line">
                  <a:avLst/>
                </a:prstGeom>
                <a:grpFill/>
                <a:ln w="28575" cap="rnd">
                  <a:solidFill>
                    <a:schemeClr val="bg1"/>
                  </a:solidFill>
                </a:ln>
              </p:spPr>
              <p:style>
                <a:lnRef idx="1">
                  <a:schemeClr val="accent1"/>
                </a:lnRef>
                <a:fillRef idx="0">
                  <a:schemeClr val="accent1"/>
                </a:fillRef>
                <a:effectRef idx="0">
                  <a:schemeClr val="accent1"/>
                </a:effectRef>
                <a:fontRef idx="minor">
                  <a:schemeClr val="tx1"/>
                </a:fontRef>
              </p:style>
            </p:cxnSp>
          </p:grpSp>
        </p:grpSp>
        <p:cxnSp>
          <p:nvCxnSpPr>
            <p:cNvPr id="280" name="Straight Connector 279"/>
            <p:cNvCxnSpPr/>
            <p:nvPr/>
          </p:nvCxnSpPr>
          <p:spPr>
            <a:xfrm>
              <a:off x="5056442" y="4291670"/>
              <a:ext cx="71437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81" name="Group 280"/>
            <p:cNvGrpSpPr/>
            <p:nvPr/>
          </p:nvGrpSpPr>
          <p:grpSpPr>
            <a:xfrm>
              <a:off x="5179288" y="4527096"/>
              <a:ext cx="468686" cy="241056"/>
              <a:chOff x="4267200" y="4527096"/>
              <a:chExt cx="468686" cy="241056"/>
            </a:xfrm>
          </p:grpSpPr>
          <p:sp>
            <p:nvSpPr>
              <p:cNvPr id="283" name="Isosceles Triangle 282"/>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Isosceles Triangle 283"/>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2" name="Oval 281"/>
            <p:cNvSpPr>
              <a:spLocks noChangeAspect="1"/>
            </p:cNvSpPr>
            <p:nvPr/>
          </p:nvSpPr>
          <p:spPr>
            <a:xfrm>
              <a:off x="5322191"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7" name="TextBox 336"/>
          <p:cNvSpPr txBox="1"/>
          <p:nvPr/>
        </p:nvSpPr>
        <p:spPr>
          <a:xfrm>
            <a:off x="293225" y="866304"/>
            <a:ext cx="1951627" cy="369332"/>
          </a:xfrm>
          <a:prstGeom prst="rect">
            <a:avLst/>
          </a:prstGeom>
          <a:noFill/>
          <a:ln w="38100">
            <a:solidFill>
              <a:srgbClr val="FF0000"/>
            </a:solidFill>
          </a:ln>
        </p:spPr>
        <p:txBody>
          <a:bodyPr wrap="square" rtlCol="0">
            <a:spAutoFit/>
          </a:bodyPr>
          <a:lstStyle/>
          <a:p>
            <a:pPr algn="ctr"/>
            <a:r>
              <a:rPr lang="en-US" dirty="0">
                <a:solidFill>
                  <a:srgbClr val="FF0000"/>
                </a:solidFill>
              </a:rPr>
              <a:t>Condenser</a:t>
            </a:r>
          </a:p>
        </p:txBody>
      </p:sp>
      <p:sp>
        <p:nvSpPr>
          <p:cNvPr id="347" name="TextBox 346"/>
          <p:cNvSpPr txBox="1"/>
          <p:nvPr/>
        </p:nvSpPr>
        <p:spPr>
          <a:xfrm>
            <a:off x="6588447" y="2341935"/>
            <a:ext cx="1271778" cy="369332"/>
          </a:xfrm>
          <a:prstGeom prst="rect">
            <a:avLst/>
          </a:prstGeom>
          <a:noFill/>
          <a:ln w="38100">
            <a:solidFill>
              <a:srgbClr val="FF9900"/>
            </a:solidFill>
          </a:ln>
        </p:spPr>
        <p:txBody>
          <a:bodyPr wrap="square" rtlCol="0">
            <a:spAutoFit/>
          </a:bodyPr>
          <a:lstStyle/>
          <a:p>
            <a:pPr algn="ctr"/>
            <a:r>
              <a:rPr lang="en-US" dirty="0">
                <a:solidFill>
                  <a:srgbClr val="FF9900"/>
                </a:solidFill>
              </a:rPr>
              <a:t>Receiver</a:t>
            </a:r>
          </a:p>
        </p:txBody>
      </p:sp>
      <p:sp>
        <p:nvSpPr>
          <p:cNvPr id="348" name="TextBox 347"/>
          <p:cNvSpPr txBox="1"/>
          <p:nvPr/>
        </p:nvSpPr>
        <p:spPr>
          <a:xfrm>
            <a:off x="706170" y="3208069"/>
            <a:ext cx="3017889" cy="369332"/>
          </a:xfrm>
          <a:prstGeom prst="rect">
            <a:avLst/>
          </a:prstGeom>
          <a:noFill/>
          <a:ln w="38100">
            <a:solidFill>
              <a:schemeClr val="bg1"/>
            </a:solidFill>
          </a:ln>
        </p:spPr>
        <p:txBody>
          <a:bodyPr wrap="square" rtlCol="0">
            <a:spAutoFit/>
          </a:bodyPr>
          <a:lstStyle>
            <a:defPPr>
              <a:defRPr lang="en-US"/>
            </a:defPPr>
            <a:lvl1pPr algn="ctr">
              <a:defRPr>
                <a:solidFill>
                  <a:schemeClr val="bg1"/>
                </a:solidFill>
              </a:defRPr>
            </a:lvl1pPr>
          </a:lstStyle>
          <a:p>
            <a:r>
              <a:rPr lang="en-US" dirty="0"/>
              <a:t>Liquid Line Solenoid Valve</a:t>
            </a:r>
          </a:p>
        </p:txBody>
      </p:sp>
      <p:sp>
        <p:nvSpPr>
          <p:cNvPr id="349" name="TextBox 348"/>
          <p:cNvSpPr txBox="1"/>
          <p:nvPr/>
        </p:nvSpPr>
        <p:spPr>
          <a:xfrm>
            <a:off x="1269038" y="3726179"/>
            <a:ext cx="2050959" cy="369332"/>
          </a:xfrm>
          <a:prstGeom prst="rect">
            <a:avLst/>
          </a:prstGeom>
          <a:noFill/>
          <a:ln w="38100">
            <a:solidFill>
              <a:schemeClr val="accent3"/>
            </a:solidFill>
          </a:ln>
        </p:spPr>
        <p:txBody>
          <a:bodyPr wrap="square" rtlCol="0">
            <a:spAutoFit/>
          </a:bodyPr>
          <a:lstStyle/>
          <a:p>
            <a:pPr algn="ctr"/>
            <a:r>
              <a:rPr lang="en-US" dirty="0">
                <a:solidFill>
                  <a:schemeClr val="accent3"/>
                </a:solidFill>
              </a:rPr>
              <a:t>Expansion Valve</a:t>
            </a:r>
          </a:p>
        </p:txBody>
      </p:sp>
      <p:sp>
        <p:nvSpPr>
          <p:cNvPr id="8" name="Freeform 7"/>
          <p:cNvSpPr/>
          <p:nvPr/>
        </p:nvSpPr>
        <p:spPr>
          <a:xfrm>
            <a:off x="2248678" y="1047529"/>
            <a:ext cx="755779" cy="184112"/>
          </a:xfrm>
          <a:custGeom>
            <a:avLst/>
            <a:gdLst>
              <a:gd name="connsiteX0" fmla="*/ 0 w 755779"/>
              <a:gd name="connsiteY0" fmla="*/ 16161 h 184112"/>
              <a:gd name="connsiteX1" fmla="*/ 326571 w 755779"/>
              <a:gd name="connsiteY1" fmla="*/ 16161 h 184112"/>
              <a:gd name="connsiteX2" fmla="*/ 755779 w 755779"/>
              <a:gd name="connsiteY2" fmla="*/ 184112 h 184112"/>
            </a:gdLst>
            <a:ahLst/>
            <a:cxnLst>
              <a:cxn ang="0">
                <a:pos x="connsiteX0" y="connsiteY0"/>
              </a:cxn>
              <a:cxn ang="0">
                <a:pos x="connsiteX1" y="connsiteY1"/>
              </a:cxn>
              <a:cxn ang="0">
                <a:pos x="connsiteX2" y="connsiteY2"/>
              </a:cxn>
            </a:cxnLst>
            <a:rect l="l" t="t" r="r" b="b"/>
            <a:pathLst>
              <a:path w="755779" h="184112">
                <a:moveTo>
                  <a:pt x="0" y="16161"/>
                </a:moveTo>
                <a:cubicBezTo>
                  <a:pt x="100304" y="2165"/>
                  <a:pt x="200608" y="-11831"/>
                  <a:pt x="326571" y="16161"/>
                </a:cubicBezTo>
                <a:cubicBezTo>
                  <a:pt x="452534" y="44153"/>
                  <a:pt x="604156" y="114132"/>
                  <a:pt x="755779" y="184112"/>
                </a:cubicBezTo>
              </a:path>
            </a:pathLst>
          </a:custGeom>
          <a:noFill/>
          <a:ln w="38100">
            <a:solidFill>
              <a:srgbClr val="FF00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438122" y="2715208"/>
            <a:ext cx="389465" cy="541176"/>
          </a:xfrm>
          <a:custGeom>
            <a:avLst/>
            <a:gdLst>
              <a:gd name="connsiteX0" fmla="*/ 363894 w 389465"/>
              <a:gd name="connsiteY0" fmla="*/ 0 h 541176"/>
              <a:gd name="connsiteX1" fmla="*/ 382556 w 389465"/>
              <a:gd name="connsiteY1" fmla="*/ 307910 h 541176"/>
              <a:gd name="connsiteX2" fmla="*/ 261258 w 389465"/>
              <a:gd name="connsiteY2" fmla="*/ 494523 h 541176"/>
              <a:gd name="connsiteX3" fmla="*/ 0 w 389465"/>
              <a:gd name="connsiteY3" fmla="*/ 541176 h 541176"/>
            </a:gdLst>
            <a:ahLst/>
            <a:cxnLst>
              <a:cxn ang="0">
                <a:pos x="connsiteX0" y="connsiteY0"/>
              </a:cxn>
              <a:cxn ang="0">
                <a:pos x="connsiteX1" y="connsiteY1"/>
              </a:cxn>
              <a:cxn ang="0">
                <a:pos x="connsiteX2" y="connsiteY2"/>
              </a:cxn>
              <a:cxn ang="0">
                <a:pos x="connsiteX3" y="connsiteY3"/>
              </a:cxn>
            </a:cxnLst>
            <a:rect l="l" t="t" r="r" b="b"/>
            <a:pathLst>
              <a:path w="389465" h="541176">
                <a:moveTo>
                  <a:pt x="363894" y="0"/>
                </a:moveTo>
                <a:cubicBezTo>
                  <a:pt x="381778" y="112745"/>
                  <a:pt x="399662" y="225490"/>
                  <a:pt x="382556" y="307910"/>
                </a:cubicBezTo>
                <a:cubicBezTo>
                  <a:pt x="365450" y="390331"/>
                  <a:pt x="325017" y="455645"/>
                  <a:pt x="261258" y="494523"/>
                </a:cubicBezTo>
                <a:cubicBezTo>
                  <a:pt x="197499" y="533401"/>
                  <a:pt x="98749" y="537288"/>
                  <a:pt x="0" y="541176"/>
                </a:cubicBezTo>
              </a:path>
            </a:pathLst>
          </a:custGeom>
          <a:noFill/>
          <a:ln w="38100">
            <a:solidFill>
              <a:srgbClr val="FF990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3722914" y="3367066"/>
            <a:ext cx="1156996" cy="589114"/>
          </a:xfrm>
          <a:custGeom>
            <a:avLst/>
            <a:gdLst>
              <a:gd name="connsiteX0" fmla="*/ 0 w 1156996"/>
              <a:gd name="connsiteY0" fmla="*/ 38607 h 589114"/>
              <a:gd name="connsiteX1" fmla="*/ 326572 w 1156996"/>
              <a:gd name="connsiteY1" fmla="*/ 38607 h 589114"/>
              <a:gd name="connsiteX2" fmla="*/ 793102 w 1156996"/>
              <a:gd name="connsiteY2" fmla="*/ 439824 h 589114"/>
              <a:gd name="connsiteX3" fmla="*/ 1156996 w 1156996"/>
              <a:gd name="connsiteY3" fmla="*/ 589114 h 589114"/>
            </a:gdLst>
            <a:ahLst/>
            <a:cxnLst>
              <a:cxn ang="0">
                <a:pos x="connsiteX0" y="connsiteY0"/>
              </a:cxn>
              <a:cxn ang="0">
                <a:pos x="connsiteX1" y="connsiteY1"/>
              </a:cxn>
              <a:cxn ang="0">
                <a:pos x="connsiteX2" y="connsiteY2"/>
              </a:cxn>
              <a:cxn ang="0">
                <a:pos x="connsiteX3" y="connsiteY3"/>
              </a:cxn>
            </a:cxnLst>
            <a:rect l="l" t="t" r="r" b="b"/>
            <a:pathLst>
              <a:path w="1156996" h="589114">
                <a:moveTo>
                  <a:pt x="0" y="38607"/>
                </a:moveTo>
                <a:cubicBezTo>
                  <a:pt x="97194" y="5172"/>
                  <a:pt x="194388" y="-28263"/>
                  <a:pt x="326572" y="38607"/>
                </a:cubicBezTo>
                <a:cubicBezTo>
                  <a:pt x="458756" y="105477"/>
                  <a:pt x="654698" y="348073"/>
                  <a:pt x="793102" y="439824"/>
                </a:cubicBezTo>
                <a:cubicBezTo>
                  <a:pt x="931506" y="531575"/>
                  <a:pt x="1044251" y="560344"/>
                  <a:pt x="1156996" y="589114"/>
                </a:cubicBezTo>
              </a:path>
            </a:pathLst>
          </a:custGeom>
          <a:noFill/>
          <a:ln w="38100">
            <a:solidFill>
              <a:schemeClr val="bg1"/>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3312367" y="3881484"/>
            <a:ext cx="671804" cy="242647"/>
          </a:xfrm>
          <a:custGeom>
            <a:avLst/>
            <a:gdLst>
              <a:gd name="connsiteX0" fmla="*/ 0 w 671804"/>
              <a:gd name="connsiteY0" fmla="*/ 28043 h 242647"/>
              <a:gd name="connsiteX1" fmla="*/ 438539 w 671804"/>
              <a:gd name="connsiteY1" fmla="*/ 18712 h 242647"/>
              <a:gd name="connsiteX2" fmla="*/ 671804 w 671804"/>
              <a:gd name="connsiteY2" fmla="*/ 242647 h 242647"/>
            </a:gdLst>
            <a:ahLst/>
            <a:cxnLst>
              <a:cxn ang="0">
                <a:pos x="connsiteX0" y="connsiteY0"/>
              </a:cxn>
              <a:cxn ang="0">
                <a:pos x="connsiteX1" y="connsiteY1"/>
              </a:cxn>
              <a:cxn ang="0">
                <a:pos x="connsiteX2" y="connsiteY2"/>
              </a:cxn>
            </a:cxnLst>
            <a:rect l="l" t="t" r="r" b="b"/>
            <a:pathLst>
              <a:path w="671804" h="242647">
                <a:moveTo>
                  <a:pt x="0" y="28043"/>
                </a:moveTo>
                <a:cubicBezTo>
                  <a:pt x="163286" y="5494"/>
                  <a:pt x="326572" y="-17055"/>
                  <a:pt x="438539" y="18712"/>
                </a:cubicBezTo>
                <a:cubicBezTo>
                  <a:pt x="550506" y="54479"/>
                  <a:pt x="671804" y="242647"/>
                  <a:pt x="671804" y="242647"/>
                </a:cubicBezTo>
              </a:path>
            </a:pathLst>
          </a:custGeom>
          <a:noFill/>
          <a:ln w="38100">
            <a:solidFill>
              <a:schemeClr val="accent3"/>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TextBox 350"/>
          <p:cNvSpPr txBox="1"/>
          <p:nvPr/>
        </p:nvSpPr>
        <p:spPr>
          <a:xfrm>
            <a:off x="126749" y="6183867"/>
            <a:ext cx="1468621" cy="369332"/>
          </a:xfrm>
          <a:prstGeom prst="rect">
            <a:avLst/>
          </a:prstGeom>
          <a:noFill/>
          <a:ln w="38100">
            <a:solidFill>
              <a:schemeClr val="bg2"/>
            </a:solidFill>
          </a:ln>
        </p:spPr>
        <p:txBody>
          <a:bodyPr wrap="square" rtlCol="0">
            <a:spAutoFit/>
          </a:bodyPr>
          <a:lstStyle/>
          <a:p>
            <a:pPr algn="ctr"/>
            <a:r>
              <a:rPr lang="en-US" dirty="0">
                <a:solidFill>
                  <a:schemeClr val="bg2"/>
                </a:solidFill>
              </a:rPr>
              <a:t>Evaporator</a:t>
            </a:r>
          </a:p>
        </p:txBody>
      </p:sp>
      <p:sp>
        <p:nvSpPr>
          <p:cNvPr id="15" name="Freeform 14"/>
          <p:cNvSpPr/>
          <p:nvPr/>
        </p:nvSpPr>
        <p:spPr>
          <a:xfrm>
            <a:off x="1586204" y="5738327"/>
            <a:ext cx="759017" cy="655498"/>
          </a:xfrm>
          <a:custGeom>
            <a:avLst/>
            <a:gdLst>
              <a:gd name="connsiteX0" fmla="*/ 0 w 759017"/>
              <a:gd name="connsiteY0" fmla="*/ 643812 h 655498"/>
              <a:gd name="connsiteX1" fmla="*/ 345233 w 759017"/>
              <a:gd name="connsiteY1" fmla="*/ 615820 h 655498"/>
              <a:gd name="connsiteX2" fmla="*/ 709127 w 759017"/>
              <a:gd name="connsiteY2" fmla="*/ 317240 h 655498"/>
              <a:gd name="connsiteX3" fmla="*/ 746449 w 759017"/>
              <a:gd name="connsiteY3" fmla="*/ 0 h 655498"/>
            </a:gdLst>
            <a:ahLst/>
            <a:cxnLst>
              <a:cxn ang="0">
                <a:pos x="connsiteX0" y="connsiteY0"/>
              </a:cxn>
              <a:cxn ang="0">
                <a:pos x="connsiteX1" y="connsiteY1"/>
              </a:cxn>
              <a:cxn ang="0">
                <a:pos x="connsiteX2" y="connsiteY2"/>
              </a:cxn>
              <a:cxn ang="0">
                <a:pos x="connsiteX3" y="connsiteY3"/>
              </a:cxn>
            </a:cxnLst>
            <a:rect l="l" t="t" r="r" b="b"/>
            <a:pathLst>
              <a:path w="759017" h="655498">
                <a:moveTo>
                  <a:pt x="0" y="643812"/>
                </a:moveTo>
                <a:cubicBezTo>
                  <a:pt x="113522" y="657030"/>
                  <a:pt x="227045" y="670249"/>
                  <a:pt x="345233" y="615820"/>
                </a:cubicBezTo>
                <a:cubicBezTo>
                  <a:pt x="463421" y="561391"/>
                  <a:pt x="642258" y="419877"/>
                  <a:pt x="709127" y="317240"/>
                </a:cubicBezTo>
                <a:cubicBezTo>
                  <a:pt x="775996" y="214603"/>
                  <a:pt x="761222" y="107301"/>
                  <a:pt x="746449" y="0"/>
                </a:cubicBezTo>
              </a:path>
            </a:pathLst>
          </a:custGeom>
          <a:noFill/>
          <a:ln w="38100">
            <a:solidFill>
              <a:schemeClr val="bg2"/>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TextBox 392"/>
          <p:cNvSpPr txBox="1"/>
          <p:nvPr/>
        </p:nvSpPr>
        <p:spPr>
          <a:xfrm>
            <a:off x="2842789" y="6209159"/>
            <a:ext cx="1740834" cy="369332"/>
          </a:xfrm>
          <a:prstGeom prst="rect">
            <a:avLst/>
          </a:prstGeom>
          <a:noFill/>
          <a:ln w="38100">
            <a:solidFill>
              <a:schemeClr val="bg1"/>
            </a:solidFill>
          </a:ln>
        </p:spPr>
        <p:txBody>
          <a:bodyPr wrap="square" rtlCol="0">
            <a:spAutoFit/>
          </a:bodyPr>
          <a:lstStyle/>
          <a:p>
            <a:pPr algn="ctr"/>
            <a:r>
              <a:rPr lang="en-US" dirty="0">
                <a:solidFill>
                  <a:schemeClr val="bg1"/>
                </a:solidFill>
              </a:rPr>
              <a:t>Compressor</a:t>
            </a:r>
          </a:p>
        </p:txBody>
      </p:sp>
      <p:sp>
        <p:nvSpPr>
          <p:cNvPr id="16" name="Freeform 15"/>
          <p:cNvSpPr/>
          <p:nvPr/>
        </p:nvSpPr>
        <p:spPr>
          <a:xfrm flipV="1">
            <a:off x="4576748" y="6172683"/>
            <a:ext cx="839755" cy="232427"/>
          </a:xfrm>
          <a:custGeom>
            <a:avLst/>
            <a:gdLst>
              <a:gd name="connsiteX0" fmla="*/ 0 w 839755"/>
              <a:gd name="connsiteY0" fmla="*/ 27154 h 232427"/>
              <a:gd name="connsiteX1" fmla="*/ 391885 w 839755"/>
              <a:gd name="connsiteY1" fmla="*/ 17823 h 232427"/>
              <a:gd name="connsiteX2" fmla="*/ 839755 w 839755"/>
              <a:gd name="connsiteY2" fmla="*/ 232427 h 232427"/>
            </a:gdLst>
            <a:ahLst/>
            <a:cxnLst>
              <a:cxn ang="0">
                <a:pos x="connsiteX0" y="connsiteY0"/>
              </a:cxn>
              <a:cxn ang="0">
                <a:pos x="connsiteX1" y="connsiteY1"/>
              </a:cxn>
              <a:cxn ang="0">
                <a:pos x="connsiteX2" y="connsiteY2"/>
              </a:cxn>
            </a:cxnLst>
            <a:rect l="l" t="t" r="r" b="b"/>
            <a:pathLst>
              <a:path w="839755" h="232427">
                <a:moveTo>
                  <a:pt x="0" y="27154"/>
                </a:moveTo>
                <a:cubicBezTo>
                  <a:pt x="125963" y="5382"/>
                  <a:pt x="251926" y="-16389"/>
                  <a:pt x="391885" y="17823"/>
                </a:cubicBezTo>
                <a:cubicBezTo>
                  <a:pt x="531844" y="52035"/>
                  <a:pt x="685799" y="142231"/>
                  <a:pt x="839755" y="232427"/>
                </a:cubicBezTo>
              </a:path>
            </a:pathLst>
          </a:custGeom>
          <a:noFill/>
          <a:ln w="38100">
            <a:solidFill>
              <a:schemeClr val="bg1"/>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9" name="Straight Connector 228"/>
          <p:cNvCxnSpPr/>
          <p:nvPr/>
        </p:nvCxnSpPr>
        <p:spPr>
          <a:xfrm>
            <a:off x="3657600" y="4648200"/>
            <a:ext cx="381000" cy="0"/>
          </a:xfrm>
          <a:prstGeom prst="line">
            <a:avLst/>
          </a:prstGeom>
          <a:ln w="177800" cap="flat">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0" name="Group 229"/>
          <p:cNvGrpSpPr/>
          <p:nvPr/>
        </p:nvGrpSpPr>
        <p:grpSpPr>
          <a:xfrm>
            <a:off x="4357689" y="4342004"/>
            <a:ext cx="442911" cy="914226"/>
            <a:chOff x="4357689" y="4342004"/>
            <a:chExt cx="442911" cy="914226"/>
          </a:xfrm>
        </p:grpSpPr>
        <p:cxnSp>
          <p:nvCxnSpPr>
            <p:cNvPr id="231" name="Straight Connector 230"/>
            <p:cNvCxnSpPr/>
            <p:nvPr/>
          </p:nvCxnSpPr>
          <p:spPr>
            <a:xfrm>
              <a:off x="4357689" y="4342004"/>
              <a:ext cx="442911" cy="0"/>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flipV="1">
              <a:off x="4800600" y="4342004"/>
              <a:ext cx="0" cy="216467"/>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V="1">
              <a:off x="4798423" y="4736534"/>
              <a:ext cx="0" cy="519696"/>
            </a:xfrm>
            <a:prstGeom prst="line">
              <a:avLst/>
            </a:prstGeom>
            <a:ln w="31750" cap="rnd">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34" name="Group 233"/>
          <p:cNvGrpSpPr/>
          <p:nvPr/>
        </p:nvGrpSpPr>
        <p:grpSpPr>
          <a:xfrm>
            <a:off x="293225" y="4328523"/>
            <a:ext cx="3475826" cy="1618430"/>
            <a:chOff x="293225" y="4328523"/>
            <a:chExt cx="3475826" cy="1618430"/>
          </a:xfrm>
        </p:grpSpPr>
        <p:grpSp>
          <p:nvGrpSpPr>
            <p:cNvPr id="235" name="Group 234"/>
            <p:cNvGrpSpPr/>
            <p:nvPr/>
          </p:nvGrpSpPr>
          <p:grpSpPr>
            <a:xfrm>
              <a:off x="397524" y="4328523"/>
              <a:ext cx="2918509" cy="1280160"/>
              <a:chOff x="938771" y="1066800"/>
              <a:chExt cx="3574382" cy="1681619"/>
            </a:xfrm>
          </p:grpSpPr>
          <p:sp>
            <p:nvSpPr>
              <p:cNvPr id="346" name="Oval 345"/>
              <p:cNvSpPr/>
              <p:nvPr/>
            </p:nvSpPr>
            <p:spPr>
              <a:xfrm>
                <a:off x="1219200" y="1447800"/>
                <a:ext cx="931749" cy="918799"/>
              </a:xfrm>
              <a:prstGeom prst="ellipse">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p:cNvSpPr/>
              <p:nvPr/>
            </p:nvSpPr>
            <p:spPr>
              <a:xfrm>
                <a:off x="1714499" y="1066800"/>
                <a:ext cx="2798654" cy="1681619"/>
              </a:xfrm>
              <a:prstGeom prst="rect">
                <a:avLst/>
              </a:prstGeom>
              <a:gradFill flip="none" rotWithShape="1">
                <a:gsLst>
                  <a:gs pos="0">
                    <a:srgbClr val="99D2FF"/>
                  </a:gs>
                  <a:gs pos="75000">
                    <a:srgbClr val="008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Arc 361"/>
              <p:cNvSpPr>
                <a:spLocks noChangeAspect="1"/>
              </p:cNvSpPr>
              <p:nvPr/>
            </p:nvSpPr>
            <p:spPr>
              <a:xfrm rot="16200000">
                <a:off x="1009840" y="1122679"/>
                <a:ext cx="1360608" cy="1502746"/>
              </a:xfrm>
              <a:prstGeom prst="arc">
                <a:avLst>
                  <a:gd name="adj1" fmla="val 10800000"/>
                  <a:gd name="adj2" fmla="val 0"/>
                </a:avLst>
              </a:prstGeom>
              <a:solidFill>
                <a:srgbClr val="99D2FF"/>
              </a:solidFill>
              <a:ln w="254000" cap="rnd">
                <a:solidFill>
                  <a:srgbClr val="99D2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36" name="Arc 235"/>
            <p:cNvSpPr>
              <a:spLocks noChangeAspect="1"/>
            </p:cNvSpPr>
            <p:nvPr/>
          </p:nvSpPr>
          <p:spPr>
            <a:xfrm rot="16200000">
              <a:off x="624377" y="4528931"/>
              <a:ext cx="814204" cy="873285"/>
            </a:xfrm>
            <a:prstGeom prst="arc">
              <a:avLst>
                <a:gd name="adj1" fmla="val 10800000"/>
                <a:gd name="adj2" fmla="val 0"/>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7" name="Rectangle 236"/>
            <p:cNvSpPr/>
            <p:nvPr/>
          </p:nvSpPr>
          <p:spPr>
            <a:xfrm>
              <a:off x="3323017" y="4328523"/>
              <a:ext cx="444928" cy="637051"/>
            </a:xfrm>
            <a:prstGeom prst="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p:cNvSpPr/>
            <p:nvPr/>
          </p:nvSpPr>
          <p:spPr>
            <a:xfrm>
              <a:off x="3323017" y="4969646"/>
              <a:ext cx="444928" cy="637051"/>
            </a:xfrm>
            <a:prstGeom prst="rect">
              <a:avLst/>
            </a:prstGeom>
            <a:solidFill>
              <a:srgbClr val="99D2FF"/>
            </a:solidFill>
            <a:ln>
              <a:solidFill>
                <a:srgbClr val="99D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9" name="Straight Connector 238"/>
            <p:cNvCxnSpPr/>
            <p:nvPr/>
          </p:nvCxnSpPr>
          <p:spPr>
            <a:xfrm>
              <a:off x="1008692" y="4328523"/>
              <a:ext cx="275925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flipV="1">
              <a:off x="999289" y="5628825"/>
              <a:ext cx="2762473"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flipV="1">
              <a:off x="3339504" y="5449734"/>
              <a:ext cx="0" cy="15544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V="1">
              <a:off x="3339504" y="5203010"/>
              <a:ext cx="0" cy="13716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V="1">
              <a:off x="3332420" y="4331133"/>
              <a:ext cx="0" cy="153388"/>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V="1">
              <a:off x="3339504" y="4869648"/>
              <a:ext cx="0" cy="192024"/>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V="1">
              <a:off x="3339504" y="4634087"/>
              <a:ext cx="0" cy="8229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3340682" y="4966616"/>
              <a:ext cx="412960" cy="0"/>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48" name="Arc 247"/>
            <p:cNvSpPr>
              <a:spLocks noChangeAspect="1"/>
            </p:cNvSpPr>
            <p:nvPr/>
          </p:nvSpPr>
          <p:spPr>
            <a:xfrm rot="16200000">
              <a:off x="359209" y="4262539"/>
              <a:ext cx="1280159" cy="1412127"/>
            </a:xfrm>
            <a:prstGeom prst="arc">
              <a:avLst>
                <a:gd name="adj1" fmla="val 10800000"/>
                <a:gd name="adj2" fmla="val 0"/>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49" name="Straight Connector 248"/>
            <p:cNvCxnSpPr/>
            <p:nvPr/>
          </p:nvCxnSpPr>
          <p:spPr>
            <a:xfrm>
              <a:off x="3769051" y="4328727"/>
              <a:ext cx="0" cy="1279956"/>
            </a:xfrm>
            <a:prstGeom prst="line">
              <a:avLst/>
            </a:prstGeom>
            <a:ln w="63500"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H="1">
              <a:off x="1107795" y="5372676"/>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a:endCxn id="267" idx="0"/>
            </p:cNvCxnSpPr>
            <p:nvPr/>
          </p:nvCxnSpPr>
          <p:spPr>
            <a:xfrm flipH="1">
              <a:off x="1031480" y="5372676"/>
              <a:ext cx="2363160"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flipH="1">
              <a:off x="1107795" y="4558471"/>
              <a:ext cx="2166052"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flipH="1">
              <a:off x="1060922" y="4558471"/>
              <a:ext cx="2350113"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67" name="Arc 266"/>
            <p:cNvSpPr>
              <a:spLocks noChangeAspect="1"/>
            </p:cNvSpPr>
            <p:nvPr/>
          </p:nvSpPr>
          <p:spPr>
            <a:xfrm rot="16200000">
              <a:off x="624377" y="4528931"/>
              <a:ext cx="814204" cy="873285"/>
            </a:xfrm>
            <a:prstGeom prst="arc">
              <a:avLst>
                <a:gd name="adj1" fmla="val 10800000"/>
                <a:gd name="adj2" fmla="val 0"/>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69" name="Group 268"/>
            <p:cNvGrpSpPr/>
            <p:nvPr/>
          </p:nvGrpSpPr>
          <p:grpSpPr>
            <a:xfrm>
              <a:off x="917154" y="4803354"/>
              <a:ext cx="282188" cy="302143"/>
              <a:chOff x="917154" y="4803354"/>
              <a:chExt cx="282188" cy="302143"/>
            </a:xfrm>
          </p:grpSpPr>
          <p:sp>
            <p:nvSpPr>
              <p:cNvPr id="344" name="Arc 343"/>
              <p:cNvSpPr>
                <a:spLocks noChangeAspect="1"/>
              </p:cNvSpPr>
              <p:nvPr/>
            </p:nvSpPr>
            <p:spPr>
              <a:xfrm rot="10800000">
                <a:off x="917154" y="4803354"/>
                <a:ext cx="282188" cy="302143"/>
              </a:xfrm>
              <a:prstGeom prst="arc">
                <a:avLst>
                  <a:gd name="adj1" fmla="val 16200000"/>
                  <a:gd name="adj2" fmla="val 5442982"/>
                </a:avLst>
              </a:prstGeom>
              <a:ln w="177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5" name="Arc 344"/>
              <p:cNvSpPr>
                <a:spLocks noChangeAspect="1"/>
              </p:cNvSpPr>
              <p:nvPr/>
            </p:nvSpPr>
            <p:spPr>
              <a:xfrm rot="10800000">
                <a:off x="917154" y="4803354"/>
                <a:ext cx="282188" cy="302143"/>
              </a:xfrm>
              <a:prstGeom prst="arc">
                <a:avLst>
                  <a:gd name="adj1" fmla="val 16200000"/>
                  <a:gd name="adj2" fmla="val 5442982"/>
                </a:avLst>
              </a:prstGeom>
              <a:ln w="127000" cap="rnd">
                <a:solidFill>
                  <a:srgbClr val="008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70" name="Group 269"/>
            <p:cNvGrpSpPr/>
            <p:nvPr/>
          </p:nvGrpSpPr>
          <p:grpSpPr>
            <a:xfrm>
              <a:off x="1062864" y="5105400"/>
              <a:ext cx="2331720" cy="0"/>
              <a:chOff x="1125625" y="5105400"/>
              <a:chExt cx="2259488" cy="0"/>
            </a:xfrm>
          </p:grpSpPr>
          <p:cxnSp>
            <p:nvCxnSpPr>
              <p:cNvPr id="342" name="Straight Connector 341"/>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flipH="1">
                <a:off x="1125625" y="5105400"/>
                <a:ext cx="2259488" cy="0"/>
              </a:xfrm>
              <a:prstGeom prst="line">
                <a:avLst/>
              </a:prstGeom>
              <a:ln w="127000" cap="rnd">
                <a:gradFill flip="none" rotWithShape="1">
                  <a:gsLst>
                    <a:gs pos="0">
                      <a:srgbClr val="008FFF"/>
                    </a:gs>
                    <a:gs pos="100000">
                      <a:srgbClr val="99D2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72" name="Group 271"/>
            <p:cNvGrpSpPr/>
            <p:nvPr/>
          </p:nvGrpSpPr>
          <p:grpSpPr>
            <a:xfrm>
              <a:off x="1062864" y="4803258"/>
              <a:ext cx="2331720" cy="0"/>
              <a:chOff x="1125625" y="5105400"/>
              <a:chExt cx="2259488" cy="0"/>
            </a:xfrm>
          </p:grpSpPr>
          <p:cxnSp>
            <p:nvCxnSpPr>
              <p:cNvPr id="279" name="Straight Connector 278"/>
              <p:cNvCxnSpPr/>
              <p:nvPr/>
            </p:nvCxnSpPr>
            <p:spPr>
              <a:xfrm flipH="1">
                <a:off x="1216811" y="5105400"/>
                <a:ext cx="2058990" cy="0"/>
              </a:xfrm>
              <a:prstGeom prst="line">
                <a:avLst/>
              </a:prstGeom>
              <a:ln w="177800" cap="sq">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H="1">
                <a:off x="1125625" y="5105400"/>
                <a:ext cx="2259488" cy="0"/>
              </a:xfrm>
              <a:prstGeom prst="line">
                <a:avLst/>
              </a:prstGeom>
              <a:ln w="127000" cap="rnd">
                <a:gradFill flip="none" rotWithShape="1">
                  <a:gsLst>
                    <a:gs pos="0">
                      <a:srgbClr val="008FFF"/>
                    </a:gs>
                    <a:gs pos="100000">
                      <a:srgbClr val="3333FF"/>
                    </a:gs>
                  </a:gsLst>
                  <a:lin ang="108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73" name="Group 272"/>
            <p:cNvGrpSpPr/>
            <p:nvPr/>
          </p:nvGrpSpPr>
          <p:grpSpPr>
            <a:xfrm>
              <a:off x="1145505" y="5575196"/>
              <a:ext cx="0" cy="371757"/>
              <a:chOff x="1145505" y="5575196"/>
              <a:chExt cx="0" cy="371757"/>
            </a:xfrm>
          </p:grpSpPr>
          <p:cxnSp>
            <p:nvCxnSpPr>
              <p:cNvPr id="277" name="Straight Connector 276"/>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a:off x="1145505" y="5575196"/>
                <a:ext cx="0" cy="365760"/>
              </a:xfrm>
              <a:prstGeom prst="line">
                <a:avLst/>
              </a:prstGeom>
              <a:ln w="254000">
                <a:solidFill>
                  <a:srgbClr val="99D2FF"/>
                </a:solidFill>
              </a:ln>
            </p:spPr>
            <p:style>
              <a:lnRef idx="1">
                <a:schemeClr val="accent1"/>
              </a:lnRef>
              <a:fillRef idx="0">
                <a:schemeClr val="accent1"/>
              </a:fillRef>
              <a:effectRef idx="0">
                <a:schemeClr val="accent1"/>
              </a:effectRef>
              <a:fontRef idx="minor">
                <a:schemeClr val="tx1"/>
              </a:fontRef>
            </p:style>
          </p:cxnSp>
        </p:grpSp>
        <p:grpSp>
          <p:nvGrpSpPr>
            <p:cNvPr id="274" name="Group 273"/>
            <p:cNvGrpSpPr/>
            <p:nvPr/>
          </p:nvGrpSpPr>
          <p:grpSpPr>
            <a:xfrm>
              <a:off x="3089127" y="5578214"/>
              <a:ext cx="0" cy="368739"/>
              <a:chOff x="1145505" y="5578214"/>
              <a:chExt cx="0" cy="368739"/>
            </a:xfrm>
          </p:grpSpPr>
          <p:cxnSp>
            <p:nvCxnSpPr>
              <p:cNvPr id="275" name="Straight Connector 274"/>
              <p:cNvCxnSpPr/>
              <p:nvPr/>
            </p:nvCxnSpPr>
            <p:spPr>
              <a:xfrm>
                <a:off x="1145505" y="5581193"/>
                <a:ext cx="0" cy="365760"/>
              </a:xfrm>
              <a:prstGeom prst="line">
                <a:avLst/>
              </a:prstGeom>
              <a:ln w="381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a:off x="1145505" y="5578214"/>
                <a:ext cx="0" cy="365760"/>
              </a:xfrm>
              <a:prstGeom prst="line">
                <a:avLst/>
              </a:prstGeom>
              <a:ln w="254000">
                <a:solidFill>
                  <a:srgbClr val="008FFF"/>
                </a:solidFill>
              </a:ln>
            </p:spPr>
            <p:style>
              <a:lnRef idx="1">
                <a:schemeClr val="accent1"/>
              </a:lnRef>
              <a:fillRef idx="0">
                <a:schemeClr val="accent1"/>
              </a:fillRef>
              <a:effectRef idx="0">
                <a:schemeClr val="accent1"/>
              </a:effectRef>
              <a:fontRef idx="minor">
                <a:schemeClr val="tx1"/>
              </a:fontRef>
            </p:style>
          </p:cxnSp>
        </p:grpSp>
      </p:grpSp>
      <p:cxnSp>
        <p:nvCxnSpPr>
          <p:cNvPr id="363" name="Straight Connector 362"/>
          <p:cNvCxnSpPr/>
          <p:nvPr/>
        </p:nvCxnSpPr>
        <p:spPr>
          <a:xfrm>
            <a:off x="3657600" y="4648200"/>
            <a:ext cx="381000" cy="0"/>
          </a:xfrm>
          <a:prstGeom prst="line">
            <a:avLst/>
          </a:prstGeom>
          <a:ln w="127000" cap="rnd">
            <a:solidFill>
              <a:srgbClr val="3333FF"/>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a:off x="3537153" y="5309023"/>
            <a:ext cx="2029565" cy="0"/>
          </a:xfrm>
          <a:prstGeom prst="line">
            <a:avLst/>
          </a:prstGeom>
          <a:ln w="152400" cap="rnd">
            <a:solidFill>
              <a:srgbClr val="99D2FF"/>
            </a:solidFill>
          </a:ln>
        </p:spPr>
        <p:style>
          <a:lnRef idx="1">
            <a:schemeClr val="accent1"/>
          </a:lnRef>
          <a:fillRef idx="0">
            <a:schemeClr val="accent1"/>
          </a:fillRef>
          <a:effectRef idx="0">
            <a:schemeClr val="accent1"/>
          </a:effectRef>
          <a:fontRef idx="minor">
            <a:schemeClr val="tx1"/>
          </a:fontRef>
        </p:style>
      </p:cxnSp>
      <p:grpSp>
        <p:nvGrpSpPr>
          <p:cNvPr id="365" name="Group 364"/>
          <p:cNvGrpSpPr/>
          <p:nvPr/>
        </p:nvGrpSpPr>
        <p:grpSpPr>
          <a:xfrm>
            <a:off x="3886200" y="4191000"/>
            <a:ext cx="714378" cy="429938"/>
            <a:chOff x="4046218" y="4218262"/>
            <a:chExt cx="714378" cy="429938"/>
          </a:xfrm>
        </p:grpSpPr>
        <p:grpSp>
          <p:nvGrpSpPr>
            <p:cNvPr id="366" name="Group 365"/>
            <p:cNvGrpSpPr>
              <a:grpSpLocks noChangeAspect="1"/>
            </p:cNvGrpSpPr>
            <p:nvPr/>
          </p:nvGrpSpPr>
          <p:grpSpPr>
            <a:xfrm>
              <a:off x="4046218" y="4218262"/>
              <a:ext cx="714378" cy="201338"/>
              <a:chOff x="4267200" y="4278972"/>
              <a:chExt cx="457200" cy="128855"/>
            </a:xfrm>
          </p:grpSpPr>
          <p:grpSp>
            <p:nvGrpSpPr>
              <p:cNvPr id="368" name="Group 367"/>
              <p:cNvGrpSpPr/>
              <p:nvPr/>
            </p:nvGrpSpPr>
            <p:grpSpPr>
              <a:xfrm>
                <a:off x="4267200" y="4343399"/>
                <a:ext cx="457200" cy="64428"/>
                <a:chOff x="4267200" y="4343399"/>
                <a:chExt cx="457200" cy="64428"/>
              </a:xfrm>
            </p:grpSpPr>
            <p:sp>
              <p:nvSpPr>
                <p:cNvPr id="388" name="Rectangle 387"/>
                <p:cNvSpPr/>
                <p:nvPr/>
              </p:nvSpPr>
              <p:spPr>
                <a:xfrm>
                  <a:off x="4343400" y="4343400"/>
                  <a:ext cx="304800" cy="64426"/>
                </a:xfrm>
                <a:prstGeom prst="rect">
                  <a:avLst/>
                </a:prstGeom>
                <a:solidFill>
                  <a:srgbClr val="99D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9" name="Group 388"/>
                <p:cNvGrpSpPr/>
                <p:nvPr/>
              </p:nvGrpSpPr>
              <p:grpSpPr>
                <a:xfrm>
                  <a:off x="4267200" y="4343399"/>
                  <a:ext cx="457200" cy="64428"/>
                  <a:chOff x="4267200" y="4343399"/>
                  <a:chExt cx="457200" cy="64428"/>
                </a:xfrm>
              </p:grpSpPr>
              <p:cxnSp>
                <p:nvCxnSpPr>
                  <p:cNvPr id="390" name="Straight Connector 389"/>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370" name="Group 369"/>
              <p:cNvGrpSpPr/>
              <p:nvPr/>
            </p:nvGrpSpPr>
            <p:grpSpPr>
              <a:xfrm flipV="1">
                <a:off x="4267200" y="4278972"/>
                <a:ext cx="457200" cy="64428"/>
                <a:chOff x="4267200" y="4343399"/>
                <a:chExt cx="457200" cy="64428"/>
              </a:xfrm>
            </p:grpSpPr>
            <p:sp>
              <p:nvSpPr>
                <p:cNvPr id="373" name="Rectangle 372"/>
                <p:cNvSpPr/>
                <p:nvPr/>
              </p:nvSpPr>
              <p:spPr>
                <a:xfrm>
                  <a:off x="4343400" y="4343400"/>
                  <a:ext cx="304800" cy="6442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4" name="Group 373"/>
                <p:cNvGrpSpPr/>
                <p:nvPr/>
              </p:nvGrpSpPr>
              <p:grpSpPr>
                <a:xfrm>
                  <a:off x="4267200" y="4343399"/>
                  <a:ext cx="457200" cy="64428"/>
                  <a:chOff x="4267200" y="4343399"/>
                  <a:chExt cx="457200" cy="64428"/>
                </a:xfrm>
              </p:grpSpPr>
              <p:cxnSp>
                <p:nvCxnSpPr>
                  <p:cNvPr id="375" name="Straight Connector 374"/>
                  <p:cNvCxnSpPr/>
                  <p:nvPr/>
                </p:nvCxnSpPr>
                <p:spPr>
                  <a:xfrm>
                    <a:off x="4267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a:off x="4648200" y="4343400"/>
                    <a:ext cx="76200" cy="0"/>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p:cNvCxnSpPr/>
                  <p:nvPr/>
                </p:nvCxnSpPr>
                <p:spPr>
                  <a:xfrm>
                    <a:off x="4343400" y="4343400"/>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a:off x="4648200" y="4343399"/>
                    <a:ext cx="0" cy="64427"/>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flipH="1">
                    <a:off x="4343400" y="4407826"/>
                    <a:ext cx="304800" cy="1"/>
                  </a:xfrm>
                  <a:prstGeom prst="line">
                    <a:avLst/>
                  </a:prstGeom>
                  <a:ln w="2857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372" name="Straight Connector 371"/>
              <p:cNvCxnSpPr/>
              <p:nvPr/>
            </p:nvCxnSpPr>
            <p:spPr>
              <a:xfrm>
                <a:off x="4267200" y="4343400"/>
                <a:ext cx="45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67" name="Straight Connector 366"/>
            <p:cNvCxnSpPr/>
            <p:nvPr/>
          </p:nvCxnSpPr>
          <p:spPr>
            <a:xfrm flipV="1">
              <a:off x="4400536" y="4300728"/>
              <a:ext cx="5743" cy="347472"/>
            </a:xfrm>
            <a:prstGeom prst="line">
              <a:avLst/>
            </a:prstGeom>
            <a:ln w="34925" cap="rnd">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401" name="Straight Connector 400"/>
          <p:cNvCxnSpPr/>
          <p:nvPr/>
        </p:nvCxnSpPr>
        <p:spPr>
          <a:xfrm>
            <a:off x="4357689" y="4342004"/>
            <a:ext cx="442911" cy="0"/>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p:nvPr/>
        </p:nvCxnSpPr>
        <p:spPr>
          <a:xfrm flipV="1">
            <a:off x="4800600" y="4342004"/>
            <a:ext cx="0" cy="216467"/>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p:cNvCxnSpPr/>
          <p:nvPr/>
        </p:nvCxnSpPr>
        <p:spPr>
          <a:xfrm flipV="1">
            <a:off x="4798423" y="4736534"/>
            <a:ext cx="0" cy="519696"/>
          </a:xfrm>
          <a:prstGeom prst="line">
            <a:avLst/>
          </a:prstGeom>
          <a:ln cap="rnd">
            <a:solidFill>
              <a:srgbClr val="99D2FF"/>
            </a:solidFill>
          </a:ln>
        </p:spPr>
        <p:style>
          <a:lnRef idx="1">
            <a:schemeClr val="accent1"/>
          </a:lnRef>
          <a:fillRef idx="0">
            <a:schemeClr val="accent1"/>
          </a:fillRef>
          <a:effectRef idx="0">
            <a:schemeClr val="accent1"/>
          </a:effectRef>
          <a:fontRef idx="minor">
            <a:schemeClr val="tx1"/>
          </a:fontRef>
        </p:style>
      </p:cxnSp>
      <p:grpSp>
        <p:nvGrpSpPr>
          <p:cNvPr id="404" name="Group 403"/>
          <p:cNvGrpSpPr/>
          <p:nvPr/>
        </p:nvGrpSpPr>
        <p:grpSpPr>
          <a:xfrm>
            <a:off x="4009046" y="4527096"/>
            <a:ext cx="468686" cy="241056"/>
            <a:chOff x="4009046" y="4527096"/>
            <a:chExt cx="468686" cy="241056"/>
          </a:xfrm>
        </p:grpSpPr>
        <p:grpSp>
          <p:nvGrpSpPr>
            <p:cNvPr id="405" name="Group 404"/>
            <p:cNvGrpSpPr/>
            <p:nvPr/>
          </p:nvGrpSpPr>
          <p:grpSpPr>
            <a:xfrm>
              <a:off x="4009046" y="4527096"/>
              <a:ext cx="468686" cy="241056"/>
              <a:chOff x="4267200" y="4527096"/>
              <a:chExt cx="468686" cy="241056"/>
            </a:xfrm>
          </p:grpSpPr>
          <p:sp>
            <p:nvSpPr>
              <p:cNvPr id="407" name="Isosceles Triangle 406"/>
              <p:cNvSpPr/>
              <p:nvPr/>
            </p:nvSpPr>
            <p:spPr>
              <a:xfrm rot="5400000">
                <a:off x="4267291" y="4528157"/>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Isosceles Triangle 407"/>
              <p:cNvSpPr/>
              <p:nvPr/>
            </p:nvSpPr>
            <p:spPr>
              <a:xfrm rot="16200000" flipH="1">
                <a:off x="4495891" y="4527005"/>
                <a:ext cx="239904" cy="240086"/>
              </a:xfrm>
              <a:prstGeom prst="triangl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6" name="Oval 405"/>
            <p:cNvSpPr>
              <a:spLocks noChangeAspect="1"/>
            </p:cNvSpPr>
            <p:nvPr/>
          </p:nvSpPr>
          <p:spPr>
            <a:xfrm>
              <a:off x="4151949" y="4556184"/>
              <a:ext cx="182880" cy="182880"/>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09" name="Straight Connector 408"/>
          <p:cNvCxnSpPr>
            <a:stCxn id="406" idx="1"/>
            <a:endCxn id="406" idx="5"/>
          </p:cNvCxnSpPr>
          <p:nvPr/>
        </p:nvCxnSpPr>
        <p:spPr>
          <a:xfrm>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a:stCxn id="406" idx="7"/>
            <a:endCxn id="406" idx="3"/>
          </p:cNvCxnSpPr>
          <p:nvPr/>
        </p:nvCxnSpPr>
        <p:spPr>
          <a:xfrm flipH="1">
            <a:off x="4178731" y="4582966"/>
            <a:ext cx="129316" cy="1293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225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ComIT\Project Data\UCB_LeConte\UCB Le  Conte Hall Pictures\02-12-12\System Dettails 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AD3FD4B-BE01-4ACD-8882-93C97E9A2FFC}"/>
              </a:ext>
            </a:extLst>
          </p:cNvPr>
          <p:cNvSpPr txBox="1"/>
          <p:nvPr/>
        </p:nvSpPr>
        <p:spPr>
          <a:xfrm>
            <a:off x="1129681" y="5325627"/>
            <a:ext cx="3017889" cy="369332"/>
          </a:xfrm>
          <a:prstGeom prst="rect">
            <a:avLst/>
          </a:prstGeom>
          <a:solidFill>
            <a:schemeClr val="tx1">
              <a:alpha val="35000"/>
            </a:schemeClr>
          </a:solidFill>
          <a:ln w="38100">
            <a:solidFill>
              <a:schemeClr val="bg1"/>
            </a:solidFill>
          </a:ln>
        </p:spPr>
        <p:txBody>
          <a:bodyPr wrap="square" rtlCol="0">
            <a:spAutoFit/>
          </a:bodyPr>
          <a:lstStyle>
            <a:defPPr>
              <a:defRPr lang="en-US"/>
            </a:defPPr>
            <a:lvl1pPr algn="ctr">
              <a:defRPr>
                <a:solidFill>
                  <a:schemeClr val="bg1"/>
                </a:solidFill>
              </a:defRPr>
            </a:lvl1pPr>
          </a:lstStyle>
          <a:p>
            <a:r>
              <a:rPr lang="en-US" dirty="0"/>
              <a:t>Liquid Line Solenoid Valve</a:t>
            </a:r>
          </a:p>
        </p:txBody>
      </p:sp>
      <p:sp>
        <p:nvSpPr>
          <p:cNvPr id="7" name="TextBox 6">
            <a:extLst>
              <a:ext uri="{FF2B5EF4-FFF2-40B4-BE49-F238E27FC236}">
                <a16:creationId xmlns:a16="http://schemas.microsoft.com/office/drawing/2014/main" id="{5C8B9DBB-9B48-4D89-8B00-EDCCA9F9CE5B}"/>
              </a:ext>
            </a:extLst>
          </p:cNvPr>
          <p:cNvSpPr txBox="1"/>
          <p:nvPr/>
        </p:nvSpPr>
        <p:spPr>
          <a:xfrm>
            <a:off x="2409631" y="1887754"/>
            <a:ext cx="2050959" cy="369332"/>
          </a:xfrm>
          <a:prstGeom prst="rect">
            <a:avLst/>
          </a:prstGeom>
          <a:solidFill>
            <a:schemeClr val="bg1">
              <a:alpha val="75000"/>
            </a:schemeClr>
          </a:solidFill>
          <a:ln w="38100">
            <a:solidFill>
              <a:schemeClr val="accent3"/>
            </a:solidFill>
          </a:ln>
        </p:spPr>
        <p:txBody>
          <a:bodyPr wrap="square" rtlCol="0">
            <a:spAutoFit/>
          </a:bodyPr>
          <a:lstStyle/>
          <a:p>
            <a:pPr algn="ctr"/>
            <a:r>
              <a:rPr lang="en-US" dirty="0">
                <a:solidFill>
                  <a:schemeClr val="accent3"/>
                </a:solidFill>
              </a:rPr>
              <a:t>Expansion Valve</a:t>
            </a:r>
          </a:p>
        </p:txBody>
      </p:sp>
      <p:sp>
        <p:nvSpPr>
          <p:cNvPr id="8" name="Freeform 11">
            <a:extLst>
              <a:ext uri="{FF2B5EF4-FFF2-40B4-BE49-F238E27FC236}">
                <a16:creationId xmlns:a16="http://schemas.microsoft.com/office/drawing/2014/main" id="{6F4058DE-34E9-4393-8B11-77C389D3E4A5}"/>
              </a:ext>
            </a:extLst>
          </p:cNvPr>
          <p:cNvSpPr/>
          <p:nvPr/>
        </p:nvSpPr>
        <p:spPr>
          <a:xfrm>
            <a:off x="4146425" y="5484624"/>
            <a:ext cx="1156996" cy="589114"/>
          </a:xfrm>
          <a:custGeom>
            <a:avLst/>
            <a:gdLst>
              <a:gd name="connsiteX0" fmla="*/ 0 w 1156996"/>
              <a:gd name="connsiteY0" fmla="*/ 38607 h 589114"/>
              <a:gd name="connsiteX1" fmla="*/ 326572 w 1156996"/>
              <a:gd name="connsiteY1" fmla="*/ 38607 h 589114"/>
              <a:gd name="connsiteX2" fmla="*/ 793102 w 1156996"/>
              <a:gd name="connsiteY2" fmla="*/ 439824 h 589114"/>
              <a:gd name="connsiteX3" fmla="*/ 1156996 w 1156996"/>
              <a:gd name="connsiteY3" fmla="*/ 589114 h 589114"/>
            </a:gdLst>
            <a:ahLst/>
            <a:cxnLst>
              <a:cxn ang="0">
                <a:pos x="connsiteX0" y="connsiteY0"/>
              </a:cxn>
              <a:cxn ang="0">
                <a:pos x="connsiteX1" y="connsiteY1"/>
              </a:cxn>
              <a:cxn ang="0">
                <a:pos x="connsiteX2" y="connsiteY2"/>
              </a:cxn>
              <a:cxn ang="0">
                <a:pos x="connsiteX3" y="connsiteY3"/>
              </a:cxn>
            </a:cxnLst>
            <a:rect l="l" t="t" r="r" b="b"/>
            <a:pathLst>
              <a:path w="1156996" h="589114">
                <a:moveTo>
                  <a:pt x="0" y="38607"/>
                </a:moveTo>
                <a:cubicBezTo>
                  <a:pt x="97194" y="5172"/>
                  <a:pt x="194388" y="-28263"/>
                  <a:pt x="326572" y="38607"/>
                </a:cubicBezTo>
                <a:cubicBezTo>
                  <a:pt x="458756" y="105477"/>
                  <a:pt x="654698" y="348073"/>
                  <a:pt x="793102" y="439824"/>
                </a:cubicBezTo>
                <a:cubicBezTo>
                  <a:pt x="931506" y="531575"/>
                  <a:pt x="1044251" y="560344"/>
                  <a:pt x="1156996" y="589114"/>
                </a:cubicBezTo>
              </a:path>
            </a:pathLst>
          </a:custGeom>
          <a:noFill/>
          <a:ln w="38100">
            <a:solidFill>
              <a:schemeClr val="bg1"/>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3">
            <a:extLst>
              <a:ext uri="{FF2B5EF4-FFF2-40B4-BE49-F238E27FC236}">
                <a16:creationId xmlns:a16="http://schemas.microsoft.com/office/drawing/2014/main" id="{638348B6-137A-483D-B2F5-FAD8FA523A8C}"/>
              </a:ext>
            </a:extLst>
          </p:cNvPr>
          <p:cNvSpPr/>
          <p:nvPr/>
        </p:nvSpPr>
        <p:spPr>
          <a:xfrm>
            <a:off x="4452960" y="2043059"/>
            <a:ext cx="671804" cy="242647"/>
          </a:xfrm>
          <a:custGeom>
            <a:avLst/>
            <a:gdLst>
              <a:gd name="connsiteX0" fmla="*/ 0 w 671804"/>
              <a:gd name="connsiteY0" fmla="*/ 28043 h 242647"/>
              <a:gd name="connsiteX1" fmla="*/ 438539 w 671804"/>
              <a:gd name="connsiteY1" fmla="*/ 18712 h 242647"/>
              <a:gd name="connsiteX2" fmla="*/ 671804 w 671804"/>
              <a:gd name="connsiteY2" fmla="*/ 242647 h 242647"/>
            </a:gdLst>
            <a:ahLst/>
            <a:cxnLst>
              <a:cxn ang="0">
                <a:pos x="connsiteX0" y="connsiteY0"/>
              </a:cxn>
              <a:cxn ang="0">
                <a:pos x="connsiteX1" y="connsiteY1"/>
              </a:cxn>
              <a:cxn ang="0">
                <a:pos x="connsiteX2" y="connsiteY2"/>
              </a:cxn>
            </a:cxnLst>
            <a:rect l="l" t="t" r="r" b="b"/>
            <a:pathLst>
              <a:path w="671804" h="242647">
                <a:moveTo>
                  <a:pt x="0" y="28043"/>
                </a:moveTo>
                <a:cubicBezTo>
                  <a:pt x="163286" y="5494"/>
                  <a:pt x="326572" y="-17055"/>
                  <a:pt x="438539" y="18712"/>
                </a:cubicBezTo>
                <a:cubicBezTo>
                  <a:pt x="550506" y="54479"/>
                  <a:pt x="671804" y="242647"/>
                  <a:pt x="671804" y="242647"/>
                </a:cubicBezTo>
              </a:path>
            </a:pathLst>
          </a:custGeom>
          <a:noFill/>
          <a:ln w="38100">
            <a:solidFill>
              <a:schemeClr val="accent3"/>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8E26C57-68EB-4553-9563-7CC2BD3387F6}"/>
              </a:ext>
            </a:extLst>
          </p:cNvPr>
          <p:cNvSpPr txBox="1"/>
          <p:nvPr/>
        </p:nvSpPr>
        <p:spPr>
          <a:xfrm>
            <a:off x="7031254" y="5415931"/>
            <a:ext cx="1487024" cy="369332"/>
          </a:xfrm>
          <a:prstGeom prst="rect">
            <a:avLst/>
          </a:prstGeom>
          <a:solidFill>
            <a:schemeClr val="bg1">
              <a:alpha val="75000"/>
            </a:schemeClr>
          </a:solidFill>
          <a:ln w="38100">
            <a:solidFill>
              <a:srgbClr val="FFA100"/>
            </a:solidFill>
          </a:ln>
        </p:spPr>
        <p:txBody>
          <a:bodyPr wrap="square" rtlCol="0">
            <a:spAutoFit/>
          </a:bodyPr>
          <a:lstStyle>
            <a:defPPr>
              <a:defRPr lang="en-US"/>
            </a:defPPr>
            <a:lvl1pPr algn="ctr"/>
          </a:lstStyle>
          <a:p>
            <a:r>
              <a:rPr lang="en-US" dirty="0"/>
              <a:t>Liquid Lines</a:t>
            </a:r>
          </a:p>
        </p:txBody>
      </p:sp>
      <p:sp>
        <p:nvSpPr>
          <p:cNvPr id="12" name="TextBox 11">
            <a:extLst>
              <a:ext uri="{FF2B5EF4-FFF2-40B4-BE49-F238E27FC236}">
                <a16:creationId xmlns:a16="http://schemas.microsoft.com/office/drawing/2014/main" id="{760BE77D-2BC0-46E2-918A-469D57911EB3}"/>
              </a:ext>
            </a:extLst>
          </p:cNvPr>
          <p:cNvSpPr txBox="1"/>
          <p:nvPr/>
        </p:nvSpPr>
        <p:spPr>
          <a:xfrm>
            <a:off x="3227670" y="4315962"/>
            <a:ext cx="1753403" cy="369332"/>
          </a:xfrm>
          <a:prstGeom prst="rect">
            <a:avLst/>
          </a:prstGeom>
          <a:solidFill>
            <a:schemeClr val="bg1">
              <a:alpha val="75000"/>
            </a:schemeClr>
          </a:solidFill>
          <a:ln w="38100">
            <a:solidFill>
              <a:schemeClr val="bg2">
                <a:lumMod val="60000"/>
                <a:lumOff val="40000"/>
              </a:schemeClr>
            </a:solidFill>
          </a:ln>
        </p:spPr>
        <p:txBody>
          <a:bodyPr wrap="square" rtlCol="0">
            <a:spAutoFit/>
          </a:bodyPr>
          <a:lstStyle>
            <a:defPPr>
              <a:defRPr lang="en-US"/>
            </a:defPPr>
            <a:lvl1pPr algn="ctr"/>
          </a:lstStyle>
          <a:p>
            <a:r>
              <a:rPr lang="en-US" dirty="0"/>
              <a:t>Suction Line</a:t>
            </a:r>
          </a:p>
        </p:txBody>
      </p:sp>
      <p:sp>
        <p:nvSpPr>
          <p:cNvPr id="13" name="Freeform: Shape 12">
            <a:extLst>
              <a:ext uri="{FF2B5EF4-FFF2-40B4-BE49-F238E27FC236}">
                <a16:creationId xmlns:a16="http://schemas.microsoft.com/office/drawing/2014/main" id="{3114278E-CFC8-40F1-A0E9-35784F12F158}"/>
              </a:ext>
            </a:extLst>
          </p:cNvPr>
          <p:cNvSpPr/>
          <p:nvPr/>
        </p:nvSpPr>
        <p:spPr>
          <a:xfrm>
            <a:off x="2156059" y="4026199"/>
            <a:ext cx="1073217" cy="494964"/>
          </a:xfrm>
          <a:custGeom>
            <a:avLst/>
            <a:gdLst>
              <a:gd name="connsiteX0" fmla="*/ 0 w 1073217"/>
              <a:gd name="connsiteY0" fmla="*/ 0 h 494964"/>
              <a:gd name="connsiteX1" fmla="*/ 385011 w 1073217"/>
              <a:gd name="connsiteY1" fmla="*/ 437950 h 494964"/>
              <a:gd name="connsiteX2" fmla="*/ 1073217 w 1073217"/>
              <a:gd name="connsiteY2" fmla="*/ 476451 h 494964"/>
            </a:gdLst>
            <a:ahLst/>
            <a:cxnLst>
              <a:cxn ang="0">
                <a:pos x="connsiteX0" y="connsiteY0"/>
              </a:cxn>
              <a:cxn ang="0">
                <a:pos x="connsiteX1" y="connsiteY1"/>
              </a:cxn>
              <a:cxn ang="0">
                <a:pos x="connsiteX2" y="connsiteY2"/>
              </a:cxn>
            </a:cxnLst>
            <a:rect l="l" t="t" r="r" b="b"/>
            <a:pathLst>
              <a:path w="1073217" h="494964">
                <a:moveTo>
                  <a:pt x="0" y="0"/>
                </a:moveTo>
                <a:cubicBezTo>
                  <a:pt x="103071" y="179271"/>
                  <a:pt x="206142" y="358542"/>
                  <a:pt x="385011" y="437950"/>
                </a:cubicBezTo>
                <a:cubicBezTo>
                  <a:pt x="563881" y="517359"/>
                  <a:pt x="818549" y="496905"/>
                  <a:pt x="1073217" y="476451"/>
                </a:cubicBezTo>
              </a:path>
            </a:pathLst>
          </a:custGeom>
          <a:noFill/>
          <a:ln w="38100">
            <a:solidFill>
              <a:schemeClr val="bg2">
                <a:lumMod val="60000"/>
                <a:lumOff val="40000"/>
              </a:schemeClr>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2" name="Freeform: Shape 1">
            <a:extLst>
              <a:ext uri="{FF2B5EF4-FFF2-40B4-BE49-F238E27FC236}">
                <a16:creationId xmlns:a16="http://schemas.microsoft.com/office/drawing/2014/main" id="{1626EE7A-6825-4CC9-ACF6-F4AEFDC63B9E}"/>
              </a:ext>
            </a:extLst>
          </p:cNvPr>
          <p:cNvSpPr/>
          <p:nvPr/>
        </p:nvSpPr>
        <p:spPr>
          <a:xfrm>
            <a:off x="6612556" y="4479490"/>
            <a:ext cx="1174282" cy="920283"/>
          </a:xfrm>
          <a:custGeom>
            <a:avLst/>
            <a:gdLst>
              <a:gd name="connsiteX0" fmla="*/ 0 w 1174282"/>
              <a:gd name="connsiteY0" fmla="*/ 5883 h 920283"/>
              <a:gd name="connsiteX1" fmla="*/ 880711 w 1174282"/>
              <a:gd name="connsiteY1" fmla="*/ 135824 h 920283"/>
              <a:gd name="connsiteX2" fmla="*/ 1174282 w 1174282"/>
              <a:gd name="connsiteY2" fmla="*/ 920283 h 920283"/>
            </a:gdLst>
            <a:ahLst/>
            <a:cxnLst>
              <a:cxn ang="0">
                <a:pos x="connsiteX0" y="connsiteY0"/>
              </a:cxn>
              <a:cxn ang="0">
                <a:pos x="connsiteX1" y="connsiteY1"/>
              </a:cxn>
              <a:cxn ang="0">
                <a:pos x="connsiteX2" y="connsiteY2"/>
              </a:cxn>
            </a:cxnLst>
            <a:rect l="l" t="t" r="r" b="b"/>
            <a:pathLst>
              <a:path w="1174282" h="920283">
                <a:moveTo>
                  <a:pt x="0" y="5883"/>
                </a:moveTo>
                <a:cubicBezTo>
                  <a:pt x="342498" y="-5347"/>
                  <a:pt x="684997" y="-16576"/>
                  <a:pt x="880711" y="135824"/>
                </a:cubicBezTo>
                <a:cubicBezTo>
                  <a:pt x="1076425" y="288224"/>
                  <a:pt x="1125353" y="604253"/>
                  <a:pt x="1174282" y="920283"/>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3" name="Freeform: Shape 2">
            <a:extLst>
              <a:ext uri="{FF2B5EF4-FFF2-40B4-BE49-F238E27FC236}">
                <a16:creationId xmlns:a16="http://schemas.microsoft.com/office/drawing/2014/main" id="{E121978B-3F37-4FAC-85E9-8E54AD944582}"/>
              </a:ext>
            </a:extLst>
          </p:cNvPr>
          <p:cNvSpPr/>
          <p:nvPr/>
        </p:nvSpPr>
        <p:spPr>
          <a:xfrm>
            <a:off x="6983128" y="4838834"/>
            <a:ext cx="803710" cy="546501"/>
          </a:xfrm>
          <a:custGeom>
            <a:avLst/>
            <a:gdLst>
              <a:gd name="connsiteX0" fmla="*/ 0 w 803710"/>
              <a:gd name="connsiteY0" fmla="*/ 7486 h 546501"/>
              <a:gd name="connsiteX1" fmla="*/ 563078 w 803710"/>
              <a:gd name="connsiteY1" fmla="*/ 74863 h 546501"/>
              <a:gd name="connsiteX2" fmla="*/ 803710 w 803710"/>
              <a:gd name="connsiteY2" fmla="*/ 546501 h 546501"/>
            </a:gdLst>
            <a:ahLst/>
            <a:cxnLst>
              <a:cxn ang="0">
                <a:pos x="connsiteX0" y="connsiteY0"/>
              </a:cxn>
              <a:cxn ang="0">
                <a:pos x="connsiteX1" y="connsiteY1"/>
              </a:cxn>
              <a:cxn ang="0">
                <a:pos x="connsiteX2" y="connsiteY2"/>
              </a:cxn>
            </a:cxnLst>
            <a:rect l="l" t="t" r="r" b="b"/>
            <a:pathLst>
              <a:path w="803710" h="546501">
                <a:moveTo>
                  <a:pt x="0" y="7486"/>
                </a:moveTo>
                <a:cubicBezTo>
                  <a:pt x="214563" y="-3744"/>
                  <a:pt x="429126" y="-14973"/>
                  <a:pt x="563078" y="74863"/>
                </a:cubicBezTo>
                <a:cubicBezTo>
                  <a:pt x="697030" y="164699"/>
                  <a:pt x="766011" y="463082"/>
                  <a:pt x="803710" y="546501"/>
                </a:cubicBezTo>
              </a:path>
            </a:pathLst>
          </a:custGeom>
          <a:noFill/>
          <a:ln w="38100">
            <a:solidFill>
              <a:srgbClr val="FFA100"/>
            </a:solidFill>
            <a:headEnd type="arrow"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Tree>
    <p:extLst>
      <p:ext uri="{BB962C8B-B14F-4D97-AF65-F5344CB8AC3E}">
        <p14:creationId xmlns:p14="http://schemas.microsoft.com/office/powerpoint/2010/main" val="76374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ComIT\Project Data\UCB_LeConte\UCB Le  Conte Hall Pictures\02-12-12\Electronic Expansion Valve Controll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solidFill>
            <a:srgbClr val="000000">
              <a:alpha val="50196"/>
            </a:srgbClr>
          </a:solidFill>
          <a:effectLst>
            <a:softEdge rad="127000"/>
          </a:effectLst>
        </p:spPr>
        <p:txBody>
          <a:bodyPr vert="horz" lIns="91440" tIns="45720" rIns="91440" bIns="45720" rtlCol="0" anchor="ctr">
            <a:normAutofit/>
          </a:bodyPr>
          <a:lstStyle/>
          <a:p>
            <a:r>
              <a:rPr lang="en-US" dirty="0"/>
              <a:t>Electronic Expansion Valve Controllers</a:t>
            </a:r>
          </a:p>
        </p:txBody>
      </p:sp>
    </p:spTree>
    <p:extLst>
      <p:ext uri="{BB962C8B-B14F-4D97-AF65-F5344CB8AC3E}">
        <p14:creationId xmlns:p14="http://schemas.microsoft.com/office/powerpoint/2010/main" val="166272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DSellers\Documents\Workspace\00 - FDE\PEC - PECx Day\Series 9\San Francisco Ballet Building\Pictures\2013-11-13\IMG_07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A Refrigerant Sight Glass</a:t>
            </a:r>
          </a:p>
        </p:txBody>
      </p:sp>
    </p:spTree>
    <p:extLst>
      <p:ext uri="{BB962C8B-B14F-4D97-AF65-F5344CB8AC3E}">
        <p14:creationId xmlns:p14="http://schemas.microsoft.com/office/powerpoint/2010/main" val="247730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012-07-11 FDE Black">
  <a:themeElements>
    <a:clrScheme name="FDE Black Background v1">
      <a:dk1>
        <a:sysClr val="windowText" lastClr="000000"/>
      </a:dk1>
      <a:lt1>
        <a:sysClr val="window" lastClr="FFFFFF"/>
      </a:lt1>
      <a:dk2>
        <a:srgbClr val="008FFF"/>
      </a:dk2>
      <a:lt2>
        <a:srgbClr val="0082AA"/>
      </a:lt2>
      <a:accent1>
        <a:srgbClr val="008FFF"/>
      </a:accent1>
      <a:accent2>
        <a:srgbClr val="FFFFFF"/>
      </a:accent2>
      <a:accent3>
        <a:srgbClr val="00B050"/>
      </a:accent3>
      <a:accent4>
        <a:srgbClr val="F50000"/>
      </a:accent4>
      <a:accent5>
        <a:srgbClr val="FF00FF"/>
      </a:accent5>
      <a:accent6>
        <a:srgbClr val="000000"/>
      </a:accent6>
      <a:hlink>
        <a:srgbClr val="00B0F0"/>
      </a:hlink>
      <a:folHlink>
        <a:srgbClr val="FF00FF"/>
      </a:folHlink>
    </a:clrScheme>
    <a:fontScheme name="Ari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DE PEC v15 Black">
  <a:themeElements>
    <a:clrScheme name="FDE Primary">
      <a:dk1>
        <a:srgbClr val="000000"/>
      </a:dk1>
      <a:lt1>
        <a:srgbClr val="FFFFFF"/>
      </a:lt1>
      <a:dk2>
        <a:srgbClr val="FFFFFF"/>
      </a:dk2>
      <a:lt2>
        <a:srgbClr val="000000"/>
      </a:lt2>
      <a:accent1>
        <a:srgbClr val="FF0000"/>
      </a:accent1>
      <a:accent2>
        <a:srgbClr val="FFFF00"/>
      </a:accent2>
      <a:accent3>
        <a:srgbClr val="FF9933"/>
      </a:accent3>
      <a:accent4>
        <a:srgbClr val="009900"/>
      </a:accent4>
      <a:accent5>
        <a:srgbClr val="0000FF"/>
      </a:accent5>
      <a:accent6>
        <a:srgbClr val="9933FF"/>
      </a:accent6>
      <a:hlink>
        <a:srgbClr val="00B0F0"/>
      </a:hlink>
      <a:folHlink>
        <a:srgbClr val="6565FF"/>
      </a:folHlink>
    </a:clrScheme>
    <a:fontScheme name="Ari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014-11-24 FDE Black">
  <a:themeElements>
    <a:clrScheme name="FDE Primary">
      <a:dk1>
        <a:srgbClr val="000000"/>
      </a:dk1>
      <a:lt1>
        <a:srgbClr val="FFFFFF"/>
      </a:lt1>
      <a:dk2>
        <a:srgbClr val="FFFFFF"/>
      </a:dk2>
      <a:lt2>
        <a:srgbClr val="000000"/>
      </a:lt2>
      <a:accent1>
        <a:srgbClr val="FF0000"/>
      </a:accent1>
      <a:accent2>
        <a:srgbClr val="FFFF00"/>
      </a:accent2>
      <a:accent3>
        <a:srgbClr val="FF9933"/>
      </a:accent3>
      <a:accent4>
        <a:srgbClr val="009900"/>
      </a:accent4>
      <a:accent5>
        <a:srgbClr val="0000FF"/>
      </a:accent5>
      <a:accent6>
        <a:srgbClr val="9933FF"/>
      </a:accent6>
      <a:hlink>
        <a:srgbClr val="00B0F0"/>
      </a:hlink>
      <a:folHlink>
        <a:srgbClr val="6565FF"/>
      </a:folHlink>
    </a:clrScheme>
    <a:fontScheme name="Aria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8100" cap="rnd">
          <a:solidFill>
            <a:srgbClr val="00B0F0"/>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2012-07-11 FDE Black</Template>
  <TotalTime>13281</TotalTime>
  <Words>3318</Words>
  <Application>Microsoft Office PowerPoint</Application>
  <PresentationFormat>On-screen Show (4:3)</PresentationFormat>
  <Paragraphs>1094</Paragraphs>
  <Slides>158</Slides>
  <Notes>51</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158</vt:i4>
      </vt:variant>
    </vt:vector>
  </HeadingPairs>
  <TitlesOfParts>
    <vt:vector size="166" baseType="lpstr">
      <vt:lpstr>Arial</vt:lpstr>
      <vt:lpstr>Arial Narrow</vt:lpstr>
      <vt:lpstr>Calibri</vt:lpstr>
      <vt:lpstr>Comic Sans MS</vt:lpstr>
      <vt:lpstr>Times New Roman</vt:lpstr>
      <vt:lpstr>2012-07-11 FDE Black</vt:lpstr>
      <vt:lpstr>FDE PEC v15 Black</vt:lpstr>
      <vt:lpstr>2014-11-24 FDE Black</vt:lpstr>
      <vt:lpstr>Vapor Compression Refrigeration</vt:lpstr>
      <vt:lpstr>Phase Changes and Saturated Systems</vt:lpstr>
      <vt:lpstr>Phase Changes and Saturated Systems</vt:lpstr>
      <vt:lpstr>Phase Changes and Saturated Systems</vt:lpstr>
      <vt:lpstr>Phase Changes and Saturated Systems</vt:lpstr>
      <vt:lpstr>Phase Changes and Saturated Systems</vt:lpstr>
      <vt:lpstr>Phase Changes and Saturated Systems</vt:lpstr>
      <vt:lpstr>Phase Changes and Saturated Systems</vt:lpstr>
      <vt:lpstr>Phase Changes and Saturated Systems</vt:lpstr>
      <vt:lpstr>Phase Changes and Saturated Systems</vt:lpstr>
      <vt:lpstr>Ideal Refrigerant Properties</vt:lpstr>
      <vt:lpstr>Refrigerant Properties Comparison for Typical HVAC Application Conditions</vt:lpstr>
      <vt:lpstr>Refrigerant Properties Comparison for Typical Refrigeration Application Conditions</vt:lpstr>
      <vt:lpstr>Refrigerant Properties Comparison for Typical Freezer Application Conditions</vt:lpstr>
      <vt:lpstr>Refrigerant Environmental Properties</vt:lpstr>
      <vt:lpstr>Refrigerant Environmental Properties</vt:lpstr>
      <vt:lpstr>Refrigerant Environmental Properties</vt:lpstr>
      <vt:lpstr>Refrigerant Environmental Properties</vt:lpstr>
      <vt:lpstr>Refrigerant Environmental Properties</vt:lpstr>
      <vt:lpstr>Refrigerant Environmental Properties</vt:lpstr>
      <vt:lpstr>Refrigerant Environmental Properties</vt:lpstr>
      <vt:lpstr>Refrigerant Environmental Properties</vt:lpstr>
      <vt:lpstr>Refrigerant Environmental Properties</vt:lpstr>
      <vt:lpstr>A Few Words about Refrigerant Blends</vt:lpstr>
      <vt:lpstr>Azeotrope</vt:lpstr>
      <vt:lpstr>Near Azeotrope</vt:lpstr>
      <vt:lpstr>Zeotrope</vt:lpstr>
      <vt:lpstr>Phase Changes and Saturated Systems An Experiment</vt:lpstr>
      <vt:lpstr>Phase Changes and Saturated Systems An Experiment</vt:lpstr>
      <vt:lpstr>Phase Changes and Saturated Systems An Experiment</vt:lpstr>
      <vt:lpstr>Phase Changes and Saturated Systems An Experiment</vt:lpstr>
      <vt:lpstr>PowerPoint Presentation</vt:lpstr>
      <vt:lpstr>PowerPoint Presentation</vt:lpstr>
      <vt:lpstr>PowerPoint Presentation</vt:lpstr>
      <vt:lpstr>PowerPoint Presentation</vt:lpstr>
      <vt:lpstr>PowerPoint Presentation</vt:lpstr>
      <vt:lpstr>For More Information</vt:lpstr>
      <vt:lpstr>Vapor Compression Refrigeration Machines</vt:lpstr>
      <vt:lpstr>PowerPoint Presentation</vt:lpstr>
      <vt:lpstr>Refrigeration Compressor Performance</vt:lpstr>
      <vt:lpstr>PowerPoint Presentation</vt:lpstr>
      <vt:lpstr>PowerPoint Presentation</vt:lpstr>
      <vt:lpstr>Evaporator Performance</vt:lpstr>
      <vt:lpstr>PowerPoint Presentation</vt:lpstr>
      <vt:lpstr>PowerPoint Presentation</vt:lpstr>
      <vt:lpstr>PowerPoint Presentation</vt:lpstr>
      <vt:lpstr>PowerPoint Presentation</vt:lpstr>
      <vt:lpstr>PowerPoint Presentation</vt:lpstr>
      <vt:lpstr>PowerPoint Presentation</vt:lpstr>
      <vt:lpstr>An Air Cooled Vapor Compression Cycle Chiller</vt:lpstr>
      <vt:lpstr>PowerPoint Presentation</vt:lpstr>
      <vt:lpstr>An Air Cooled Vapor Compression Cycle Chiller</vt:lpstr>
      <vt:lpstr>PowerPoint Presentation</vt:lpstr>
      <vt:lpstr>Which Pipe is Which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Hand Pump for Adding Oil</vt:lpstr>
      <vt:lpstr>Refrigerant Oil</vt:lpstr>
      <vt:lpstr>Oil Management is Crucial</vt:lpstr>
      <vt:lpstr>Oil Management is Crucial</vt:lpstr>
      <vt:lpstr>Oil Management is Crucial</vt:lpstr>
      <vt:lpstr>Oil Management is Crucial</vt:lpstr>
      <vt:lpstr>Oil Management is Crucial</vt:lpstr>
      <vt:lpstr>Vacuum Pump Evacuating the System in Preparation for Charging</vt:lpstr>
      <vt:lpstr>PowerPoint Presentation</vt:lpstr>
      <vt:lpstr>Installation Practices</vt:lpstr>
      <vt:lpstr>Installation Practices</vt:lpstr>
      <vt:lpstr>Cleanliness Is Essential</vt:lpstr>
      <vt:lpstr>Cleanliness Is Essential</vt:lpstr>
      <vt:lpstr>Cleanliness Is Essential</vt:lpstr>
      <vt:lpstr>Nitrogen Purge is Essential While Brazing</vt:lpstr>
      <vt:lpstr>Field Joints</vt:lpstr>
      <vt:lpstr>Field Joints</vt:lpstr>
      <vt:lpstr>Field Joints</vt:lpstr>
      <vt:lpstr>Field Joints</vt:lpstr>
      <vt:lpstr>Field Joints</vt:lpstr>
      <vt:lpstr>Flaring Tools;  They’re Not All Created Equal</vt:lpstr>
      <vt:lpstr>Tightening the Connection</vt:lpstr>
      <vt:lpstr>Torque Wrenches, Flare Nut Wrench and Crow’s Foot</vt:lpstr>
      <vt:lpstr>Tightening the Connection</vt:lpstr>
      <vt:lpstr>Vibration and Stress Relief</vt:lpstr>
      <vt:lpstr>Vibration and Stress Relief</vt:lpstr>
      <vt:lpstr>PowerPoint Presentation</vt:lpstr>
      <vt:lpstr>PowerPoint Presentation</vt:lpstr>
      <vt:lpstr>Failed Condenser Fan</vt:lpstr>
      <vt:lpstr>PowerPoint Presentation</vt:lpstr>
      <vt:lpstr>PowerPoint Presentation</vt:lpstr>
      <vt:lpstr>PowerPoint Presentation</vt:lpstr>
      <vt:lpstr>PowerPoint Presentation</vt:lpstr>
      <vt:lpstr>PowerPoint Presentation</vt:lpstr>
      <vt:lpstr>Electronic Expansion Valve Controllers</vt:lpstr>
      <vt:lpstr>A Refrigerant Sight Glass</vt:lpstr>
      <vt:lpstr>PowerPoint Presentation</vt:lpstr>
      <vt:lpstr>Typical Control Switches</vt:lpstr>
      <vt:lpstr>Adding Hot Gas Bypass</vt:lpstr>
      <vt:lpstr>PowerPoint Presentation</vt:lpstr>
      <vt:lpstr>PowerPoint Presentation</vt:lpstr>
      <vt:lpstr>Let’s Review</vt:lpstr>
      <vt:lpstr>Name the Parts in the Diagram on the Next Slide</vt:lpstr>
      <vt:lpstr>PowerPoint Presentation</vt:lpstr>
      <vt:lpstr>Name the Parts in the Diagram on the Next Slide</vt:lpstr>
      <vt:lpstr>A Water Cooled Centrifugal Chiller</vt:lpstr>
      <vt:lpstr>Same Cycle, Larger, Centrifugal vs. Screw Compressor, Water vs. Air Cooled</vt:lpstr>
      <vt:lpstr>A Typical Water Cooled Vapor Compression Cycle Chiller</vt:lpstr>
      <vt:lpstr>Try Your Hand At Identifying the Parts (Answers Follow)</vt:lpstr>
      <vt:lpstr>A Water Cooled Centrifugal Chiller</vt:lpstr>
      <vt:lpstr>A Water Cooled Centrifugal Chiller</vt:lpstr>
      <vt:lpstr>Inside the Condenser</vt:lpstr>
      <vt:lpstr>Inside the Evaporator</vt:lpstr>
      <vt:lpstr>Inside the 3 Stage Compressor</vt:lpstr>
      <vt:lpstr>PowerPoint Presentation</vt:lpstr>
      <vt:lpstr>Inlet Vanes and Suction Elbow</vt:lpstr>
      <vt:lpstr>Adding Hot Gas Bypass</vt:lpstr>
      <vt:lpstr>PowerPoint Presentation</vt:lpstr>
      <vt:lpstr>Logging a Centrifugal Chiller’s Inlet Vanes and Hot Gas Bypass</vt:lpstr>
      <vt:lpstr>PowerPoint Presentation</vt:lpstr>
      <vt:lpstr>PowerPoint Presentation</vt:lpstr>
      <vt:lpstr>PowerPoint Presentation</vt:lpstr>
      <vt:lpstr>PowerPoint Presentation</vt:lpstr>
      <vt:lpstr>Free Cooling Cycles</vt:lpstr>
      <vt:lpstr>Just Because It’s Free Doesn’t Mean You Should Use It</vt:lpstr>
      <vt:lpstr>Plate and Frame Heat Exchangers</vt:lpstr>
      <vt:lpstr>PowerPoint Presentation</vt:lpstr>
      <vt:lpstr>PowerPoint Presentation</vt:lpstr>
      <vt:lpstr>PowerPoint Presentation</vt:lpstr>
      <vt:lpstr>PowerPoint Presentation</vt:lpstr>
      <vt:lpstr>PowerPoint Presentation</vt:lpstr>
      <vt:lpstr>Plate and Frame vs. Shell and Tube</vt:lpstr>
      <vt:lpstr>Plate and Frame vs. Shell and Tube</vt:lpstr>
      <vt:lpstr>Plate and Frame vs. Shell and Tube</vt:lpstr>
      <vt:lpstr>Plate and Frame vs. Shell and Tube</vt:lpstr>
      <vt:lpstr>An Innovative Approach to Free Cooling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Chiller Based Free Cooling Cycle</vt:lpstr>
      <vt:lpstr>Adding “Free Cooling”</vt:lpstr>
      <vt:lpstr>“Free Cooling” Operation</vt:lpstr>
      <vt:lpstr>“Free Cooling” Operation</vt:lpstr>
      <vt:lpstr>“Free Cooling” Operation</vt:lpstr>
      <vt:lpstr>“Free Cooling” Operation</vt:lpstr>
      <vt:lpstr>A Heat Recovery Centrifugal Chiller</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Sellers</dc:creator>
  <cp:lastModifiedBy>David Sellers</cp:lastModifiedBy>
  <cp:revision>210</cp:revision>
  <cp:lastPrinted>2017-12-06T23:23:01Z</cp:lastPrinted>
  <dcterms:created xsi:type="dcterms:W3CDTF">2013-05-27T16:47:28Z</dcterms:created>
  <dcterms:modified xsi:type="dcterms:W3CDTF">2021-10-02T00:01:06Z</dcterms:modified>
</cp:coreProperties>
</file>